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6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351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52" r:id="rId41"/>
    <p:sldId id="353" r:id="rId42"/>
    <p:sldId id="354" r:id="rId43"/>
    <p:sldId id="355" r:id="rId44"/>
    <p:sldId id="301" r:id="rId45"/>
    <p:sldId id="302" r:id="rId46"/>
    <p:sldId id="303" r:id="rId47"/>
    <p:sldId id="356" r:id="rId48"/>
    <p:sldId id="305" r:id="rId49"/>
    <p:sldId id="306" r:id="rId50"/>
    <p:sldId id="307" r:id="rId51"/>
    <p:sldId id="308" r:id="rId52"/>
    <p:sldId id="365" r:id="rId53"/>
    <p:sldId id="309" r:id="rId54"/>
    <p:sldId id="311" r:id="rId55"/>
    <p:sldId id="362" r:id="rId56"/>
    <p:sldId id="313" r:id="rId57"/>
    <p:sldId id="310" r:id="rId58"/>
    <p:sldId id="312" r:id="rId59"/>
    <p:sldId id="359" r:id="rId60"/>
    <p:sldId id="360" r:id="rId61"/>
    <p:sldId id="363" r:id="rId62"/>
    <p:sldId id="361" r:id="rId63"/>
    <p:sldId id="328" r:id="rId64"/>
    <p:sldId id="314" r:id="rId65"/>
    <p:sldId id="315" r:id="rId66"/>
    <p:sldId id="316" r:id="rId67"/>
    <p:sldId id="317" r:id="rId68"/>
    <p:sldId id="335" r:id="rId69"/>
    <p:sldId id="336" r:id="rId70"/>
    <p:sldId id="337" r:id="rId71"/>
    <p:sldId id="366" r:id="rId72"/>
    <p:sldId id="338" r:id="rId73"/>
    <p:sldId id="367" r:id="rId74"/>
    <p:sldId id="339" r:id="rId75"/>
    <p:sldId id="340" r:id="rId76"/>
    <p:sldId id="341" r:id="rId77"/>
    <p:sldId id="342" r:id="rId78"/>
    <p:sldId id="343" r:id="rId79"/>
    <p:sldId id="344" r:id="rId80"/>
    <p:sldId id="345" r:id="rId81"/>
    <p:sldId id="346" r:id="rId82"/>
    <p:sldId id="347" r:id="rId83"/>
    <p:sldId id="348" r:id="rId84"/>
    <p:sldId id="349" r:id="rId8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5441" autoAdjust="0"/>
  </p:normalViewPr>
  <p:slideViewPr>
    <p:cSldViewPr snapToGrid="0">
      <p:cViewPr varScale="1">
        <p:scale>
          <a:sx n="87" d="100"/>
          <a:sy n="87" d="100"/>
        </p:scale>
        <p:origin x="1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112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C95F2E-4367-46CB-BCA0-6B2343CB7C3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1A93FF-CC98-42F5-B76B-466996C7576F}">
      <dgm:prSet custT="1"/>
      <dgm:spPr/>
      <dgm:t>
        <a:bodyPr/>
        <a:lstStyle/>
        <a:p>
          <a:pPr rtl="0"/>
          <a:r>
            <a:rPr lang="hr-HR" sz="2400" b="1" dirty="0" smtClean="0"/>
            <a:t>Primarni (centralni) organ</a:t>
          </a:r>
          <a:r>
            <a:rPr lang="hr-HR" sz="2000" b="1" dirty="0" smtClean="0"/>
            <a:t>i</a:t>
          </a:r>
          <a:endParaRPr lang="hr-HR" sz="2000" b="1" dirty="0"/>
        </a:p>
      </dgm:t>
    </dgm:pt>
    <dgm:pt modelId="{61F6AB33-2B69-4F8B-B44E-CDF6273F46F4}" type="parTrans" cxnId="{D014491A-34DE-4978-B02E-34685D0FAA43}">
      <dgm:prSet/>
      <dgm:spPr/>
      <dgm:t>
        <a:bodyPr/>
        <a:lstStyle/>
        <a:p>
          <a:endParaRPr lang="en-US"/>
        </a:p>
      </dgm:t>
    </dgm:pt>
    <dgm:pt modelId="{905AD74C-1C5E-4797-BD1C-E31C93C0FD4F}" type="sibTrans" cxnId="{D014491A-34DE-4978-B02E-34685D0FAA43}">
      <dgm:prSet/>
      <dgm:spPr/>
      <dgm:t>
        <a:bodyPr/>
        <a:lstStyle/>
        <a:p>
          <a:endParaRPr lang="en-US"/>
        </a:p>
      </dgm:t>
    </dgm:pt>
    <dgm:pt modelId="{DC8E62DB-5C97-44EA-8332-A99210C38D66}">
      <dgm:prSet custT="1"/>
      <dgm:spPr/>
      <dgm:t>
        <a:bodyPr/>
        <a:lstStyle/>
        <a:p>
          <a:pPr rtl="0"/>
          <a:r>
            <a:rPr lang="hr-HR" sz="2400" dirty="0" smtClean="0"/>
            <a:t>koštana srž</a:t>
          </a:r>
          <a:endParaRPr lang="hr-HR" sz="2400" dirty="0"/>
        </a:p>
      </dgm:t>
    </dgm:pt>
    <dgm:pt modelId="{E9EA5622-43AE-4A6E-AF49-9C66FF868BBF}" type="parTrans" cxnId="{5397DA6C-A313-41CD-BDB4-195CD3E4BEFB}">
      <dgm:prSet/>
      <dgm:spPr/>
      <dgm:t>
        <a:bodyPr/>
        <a:lstStyle/>
        <a:p>
          <a:endParaRPr lang="en-US"/>
        </a:p>
      </dgm:t>
    </dgm:pt>
    <dgm:pt modelId="{ED3025EC-7FBA-4476-A17A-084BF60A2F1F}" type="sibTrans" cxnId="{5397DA6C-A313-41CD-BDB4-195CD3E4BEFB}">
      <dgm:prSet/>
      <dgm:spPr/>
      <dgm:t>
        <a:bodyPr/>
        <a:lstStyle/>
        <a:p>
          <a:endParaRPr lang="en-US"/>
        </a:p>
      </dgm:t>
    </dgm:pt>
    <dgm:pt modelId="{C695BA65-5746-4EB2-83C5-D63B17F30D12}">
      <dgm:prSet custT="1"/>
      <dgm:spPr/>
      <dgm:t>
        <a:bodyPr/>
        <a:lstStyle/>
        <a:p>
          <a:pPr rtl="0"/>
          <a:r>
            <a:rPr lang="hr-HR" sz="2400" dirty="0" smtClean="0"/>
            <a:t>timus</a:t>
          </a:r>
          <a:endParaRPr lang="hr-HR" sz="2400" dirty="0"/>
        </a:p>
      </dgm:t>
    </dgm:pt>
    <dgm:pt modelId="{F10E1B1E-E530-4834-8A5E-80CE3832633E}" type="parTrans" cxnId="{EAB7B7F2-BD61-4679-B22F-E1427D426FAE}">
      <dgm:prSet/>
      <dgm:spPr/>
      <dgm:t>
        <a:bodyPr/>
        <a:lstStyle/>
        <a:p>
          <a:endParaRPr lang="en-US"/>
        </a:p>
      </dgm:t>
    </dgm:pt>
    <dgm:pt modelId="{4DE0003A-C5EA-4415-AFAD-456EC6BC385B}" type="sibTrans" cxnId="{EAB7B7F2-BD61-4679-B22F-E1427D426FAE}">
      <dgm:prSet/>
      <dgm:spPr/>
      <dgm:t>
        <a:bodyPr/>
        <a:lstStyle/>
        <a:p>
          <a:endParaRPr lang="en-US"/>
        </a:p>
      </dgm:t>
    </dgm:pt>
    <dgm:pt modelId="{52A7A01A-9B1C-4935-BEDE-389EE70308BC}">
      <dgm:prSet custT="1"/>
      <dgm:spPr/>
      <dgm:t>
        <a:bodyPr/>
        <a:lstStyle/>
        <a:p>
          <a:pPr rtl="0"/>
          <a:r>
            <a:rPr lang="hr-HR" sz="2400" dirty="0" err="1" smtClean="0"/>
            <a:t>Fabrizijeva</a:t>
          </a:r>
          <a:r>
            <a:rPr lang="hr-HR" sz="2400" dirty="0" smtClean="0"/>
            <a:t> burza (ptice)</a:t>
          </a:r>
          <a:endParaRPr lang="hr-HR" sz="2400" dirty="0"/>
        </a:p>
      </dgm:t>
    </dgm:pt>
    <dgm:pt modelId="{2D8CFE5D-1FF9-4BFA-9648-55B0D85E5709}" type="parTrans" cxnId="{E3F97C59-5E83-4A56-BA2D-C26CBD6B8933}">
      <dgm:prSet/>
      <dgm:spPr/>
      <dgm:t>
        <a:bodyPr/>
        <a:lstStyle/>
        <a:p>
          <a:endParaRPr lang="en-US"/>
        </a:p>
      </dgm:t>
    </dgm:pt>
    <dgm:pt modelId="{22349728-4D2B-421E-A005-5D796B122A11}" type="sibTrans" cxnId="{E3F97C59-5E83-4A56-BA2D-C26CBD6B8933}">
      <dgm:prSet/>
      <dgm:spPr/>
      <dgm:t>
        <a:bodyPr/>
        <a:lstStyle/>
        <a:p>
          <a:endParaRPr lang="en-US"/>
        </a:p>
      </dgm:t>
    </dgm:pt>
    <dgm:pt modelId="{20F3B9A1-556D-48A4-B012-B900ECCDC059}">
      <dgm:prSet custT="1"/>
      <dgm:spPr/>
      <dgm:t>
        <a:bodyPr/>
        <a:lstStyle/>
        <a:p>
          <a:pPr rtl="0"/>
          <a:r>
            <a:rPr lang="hr-HR" sz="2400" b="1" dirty="0" smtClean="0"/>
            <a:t>Sekundarni (periferni organi)</a:t>
          </a:r>
          <a:endParaRPr lang="hr-HR" sz="2400" dirty="0"/>
        </a:p>
      </dgm:t>
    </dgm:pt>
    <dgm:pt modelId="{A785A12D-20A4-4C75-B57C-68DF7390964E}" type="parTrans" cxnId="{E1531050-98A8-48E7-85AC-4247FE9FE5D8}">
      <dgm:prSet/>
      <dgm:spPr/>
      <dgm:t>
        <a:bodyPr/>
        <a:lstStyle/>
        <a:p>
          <a:endParaRPr lang="en-US"/>
        </a:p>
      </dgm:t>
    </dgm:pt>
    <dgm:pt modelId="{DF4FD0E4-09F2-42C4-B72E-B2AE7BB241B1}" type="sibTrans" cxnId="{E1531050-98A8-48E7-85AC-4247FE9FE5D8}">
      <dgm:prSet/>
      <dgm:spPr/>
      <dgm:t>
        <a:bodyPr/>
        <a:lstStyle/>
        <a:p>
          <a:endParaRPr lang="en-US"/>
        </a:p>
      </dgm:t>
    </dgm:pt>
    <dgm:pt modelId="{49595118-EC4F-468A-8219-51739F503CFD}">
      <dgm:prSet/>
      <dgm:spPr/>
      <dgm:t>
        <a:bodyPr/>
        <a:lstStyle/>
        <a:p>
          <a:pPr rtl="0"/>
          <a:r>
            <a:rPr lang="hr-HR" b="1" i="1" u="none" dirty="0" smtClean="0"/>
            <a:t>inkapsulirani organi</a:t>
          </a:r>
          <a:endParaRPr lang="hr-HR" b="1" u="none" dirty="0"/>
        </a:p>
      </dgm:t>
    </dgm:pt>
    <dgm:pt modelId="{6C2E2076-85D7-4E31-990E-6203E2ECB374}" type="parTrans" cxnId="{0E7EAB2F-038E-4D1F-9AD4-75A17D416772}">
      <dgm:prSet/>
      <dgm:spPr/>
      <dgm:t>
        <a:bodyPr/>
        <a:lstStyle/>
        <a:p>
          <a:endParaRPr lang="en-US"/>
        </a:p>
      </dgm:t>
    </dgm:pt>
    <dgm:pt modelId="{AA20D525-4250-4891-8A52-CDF7528025A6}" type="sibTrans" cxnId="{0E7EAB2F-038E-4D1F-9AD4-75A17D416772}">
      <dgm:prSet/>
      <dgm:spPr/>
      <dgm:t>
        <a:bodyPr/>
        <a:lstStyle/>
        <a:p>
          <a:endParaRPr lang="en-US"/>
        </a:p>
      </dgm:t>
    </dgm:pt>
    <dgm:pt modelId="{D18C6E9B-E7D9-4971-86FA-346A57C92B05}">
      <dgm:prSet/>
      <dgm:spPr/>
      <dgm:t>
        <a:bodyPr/>
        <a:lstStyle/>
        <a:p>
          <a:pPr rtl="0"/>
          <a:r>
            <a:rPr lang="hr-HR" dirty="0" smtClean="0"/>
            <a:t>slezena</a:t>
          </a:r>
          <a:endParaRPr lang="hr-HR" dirty="0"/>
        </a:p>
      </dgm:t>
    </dgm:pt>
    <dgm:pt modelId="{521352D4-64FB-44E2-9EAA-0080AC259FE1}" type="parTrans" cxnId="{0697292C-81D3-4B65-967D-5C9A8D615801}">
      <dgm:prSet/>
      <dgm:spPr/>
      <dgm:t>
        <a:bodyPr/>
        <a:lstStyle/>
        <a:p>
          <a:endParaRPr lang="en-US"/>
        </a:p>
      </dgm:t>
    </dgm:pt>
    <dgm:pt modelId="{9FA7B3E2-9B63-4C7F-BA2E-807F264EDB54}" type="sibTrans" cxnId="{0697292C-81D3-4B65-967D-5C9A8D615801}">
      <dgm:prSet/>
      <dgm:spPr/>
      <dgm:t>
        <a:bodyPr/>
        <a:lstStyle/>
        <a:p>
          <a:endParaRPr lang="en-US"/>
        </a:p>
      </dgm:t>
    </dgm:pt>
    <dgm:pt modelId="{5631DCBA-3D82-4EC2-ADD0-06E9ADF03D68}">
      <dgm:prSet/>
      <dgm:spPr/>
      <dgm:t>
        <a:bodyPr/>
        <a:lstStyle/>
        <a:p>
          <a:pPr rtl="0"/>
          <a:r>
            <a:rPr lang="hr-HR" dirty="0" smtClean="0"/>
            <a:t>limfni čvorovi</a:t>
          </a:r>
          <a:endParaRPr lang="hr-HR" dirty="0"/>
        </a:p>
      </dgm:t>
    </dgm:pt>
    <dgm:pt modelId="{BC606470-3B55-42BE-9C3A-74FAD4E8EC19}" type="parTrans" cxnId="{E1DCBC4C-F675-42FE-B1F8-2081B90B508E}">
      <dgm:prSet/>
      <dgm:spPr/>
      <dgm:t>
        <a:bodyPr/>
        <a:lstStyle/>
        <a:p>
          <a:endParaRPr lang="en-US"/>
        </a:p>
      </dgm:t>
    </dgm:pt>
    <dgm:pt modelId="{7202E10C-A612-40DC-86E1-40C038A34F36}" type="sibTrans" cxnId="{E1DCBC4C-F675-42FE-B1F8-2081B90B508E}">
      <dgm:prSet/>
      <dgm:spPr/>
      <dgm:t>
        <a:bodyPr/>
        <a:lstStyle/>
        <a:p>
          <a:endParaRPr lang="en-US"/>
        </a:p>
      </dgm:t>
    </dgm:pt>
    <dgm:pt modelId="{D0CFFA59-4915-47FE-87DA-1814B1B877F1}">
      <dgm:prSet/>
      <dgm:spPr/>
      <dgm:t>
        <a:bodyPr/>
        <a:lstStyle/>
        <a:p>
          <a:pPr rtl="0"/>
          <a:r>
            <a:rPr lang="hr-HR" b="1" i="1" u="sng" dirty="0" smtClean="0"/>
            <a:t>-</a:t>
          </a:r>
          <a:r>
            <a:rPr lang="hr-HR" b="1" i="1" u="sng" dirty="0" err="1" smtClean="0"/>
            <a:t>neinkapsulirani</a:t>
          </a:r>
          <a:r>
            <a:rPr lang="hr-HR" b="1" i="1" u="sng" dirty="0" smtClean="0"/>
            <a:t> limfni organi, tj. </a:t>
          </a:r>
          <a:r>
            <a:rPr lang="hr-HR" b="1" i="1" u="sng" dirty="0" err="1" smtClean="0"/>
            <a:t>limforetikularno</a:t>
          </a:r>
          <a:r>
            <a:rPr lang="hr-HR" b="1" i="1" u="sng" dirty="0" smtClean="0"/>
            <a:t> tkivo uz:</a:t>
          </a:r>
          <a:endParaRPr lang="hr-HR" b="1" u="sng" dirty="0"/>
        </a:p>
      </dgm:t>
    </dgm:pt>
    <dgm:pt modelId="{E004EAF3-4159-4A22-A937-BD89BC68D5A4}" type="parTrans" cxnId="{BFE90413-7324-4DA7-B3A0-A9B4517E7B04}">
      <dgm:prSet/>
      <dgm:spPr/>
      <dgm:t>
        <a:bodyPr/>
        <a:lstStyle/>
        <a:p>
          <a:endParaRPr lang="en-US"/>
        </a:p>
      </dgm:t>
    </dgm:pt>
    <dgm:pt modelId="{653A041D-E569-4E52-A006-C931EB212D2B}" type="sibTrans" cxnId="{BFE90413-7324-4DA7-B3A0-A9B4517E7B04}">
      <dgm:prSet/>
      <dgm:spPr/>
      <dgm:t>
        <a:bodyPr/>
        <a:lstStyle/>
        <a:p>
          <a:endParaRPr lang="en-US"/>
        </a:p>
      </dgm:t>
    </dgm:pt>
    <dgm:pt modelId="{4AB59319-AB22-4A6D-8026-5AFAB220A689}">
      <dgm:prSet/>
      <dgm:spPr/>
      <dgm:t>
        <a:bodyPr/>
        <a:lstStyle/>
        <a:p>
          <a:pPr rtl="0"/>
          <a:r>
            <a:rPr lang="hr-HR" dirty="0" smtClean="0"/>
            <a:t>probavni sustav</a:t>
          </a:r>
          <a:endParaRPr lang="hr-HR" dirty="0"/>
        </a:p>
      </dgm:t>
    </dgm:pt>
    <dgm:pt modelId="{25C00851-5BCA-48E0-93A7-5DA3004C12B2}" type="parTrans" cxnId="{DF09E39B-E29A-4031-94D1-A5CAAB03D381}">
      <dgm:prSet/>
      <dgm:spPr/>
      <dgm:t>
        <a:bodyPr/>
        <a:lstStyle/>
        <a:p>
          <a:endParaRPr lang="en-US"/>
        </a:p>
      </dgm:t>
    </dgm:pt>
    <dgm:pt modelId="{009AB7B6-C94D-421B-9A8D-3A235EED10F9}" type="sibTrans" cxnId="{DF09E39B-E29A-4031-94D1-A5CAAB03D381}">
      <dgm:prSet/>
      <dgm:spPr/>
      <dgm:t>
        <a:bodyPr/>
        <a:lstStyle/>
        <a:p>
          <a:endParaRPr lang="en-US"/>
        </a:p>
      </dgm:t>
    </dgm:pt>
    <dgm:pt modelId="{1613650E-90CE-4246-B2AF-AD6C7F292A01}">
      <dgm:prSet/>
      <dgm:spPr/>
      <dgm:t>
        <a:bodyPr/>
        <a:lstStyle/>
        <a:p>
          <a:pPr rtl="0"/>
          <a:r>
            <a:rPr lang="hr-HR" dirty="0" smtClean="0"/>
            <a:t>dišni sustav</a:t>
          </a:r>
          <a:endParaRPr lang="hr-HR" dirty="0"/>
        </a:p>
      </dgm:t>
    </dgm:pt>
    <dgm:pt modelId="{40F33375-E553-48D9-B1E6-7B36A157443F}" type="parTrans" cxnId="{B3D60572-90DE-45FF-B0C9-86DE42E00F84}">
      <dgm:prSet/>
      <dgm:spPr/>
      <dgm:t>
        <a:bodyPr/>
        <a:lstStyle/>
        <a:p>
          <a:endParaRPr lang="en-US"/>
        </a:p>
      </dgm:t>
    </dgm:pt>
    <dgm:pt modelId="{4E5066D7-C8D0-437A-9329-5E1A01EDFD20}" type="sibTrans" cxnId="{B3D60572-90DE-45FF-B0C9-86DE42E00F84}">
      <dgm:prSet/>
      <dgm:spPr/>
      <dgm:t>
        <a:bodyPr/>
        <a:lstStyle/>
        <a:p>
          <a:endParaRPr lang="en-US"/>
        </a:p>
      </dgm:t>
    </dgm:pt>
    <dgm:pt modelId="{54A2C2C6-34C1-4BB4-83ED-F0C42F5EF31A}">
      <dgm:prSet/>
      <dgm:spPr/>
      <dgm:t>
        <a:bodyPr/>
        <a:lstStyle/>
        <a:p>
          <a:pPr rtl="0"/>
          <a:r>
            <a:rPr lang="hr-HR" dirty="0" err="1" smtClean="0"/>
            <a:t>genitourinarni</a:t>
          </a:r>
          <a:r>
            <a:rPr lang="hr-HR" dirty="0" smtClean="0"/>
            <a:t> sustav</a:t>
          </a:r>
          <a:endParaRPr lang="hr-HR" dirty="0"/>
        </a:p>
      </dgm:t>
    </dgm:pt>
    <dgm:pt modelId="{FBAD2EE5-05A9-485F-A4D2-D12CC6C7F9A0}" type="parTrans" cxnId="{4D6F1A37-40F4-4A04-B039-225A196F9FDC}">
      <dgm:prSet/>
      <dgm:spPr/>
      <dgm:t>
        <a:bodyPr/>
        <a:lstStyle/>
        <a:p>
          <a:endParaRPr lang="en-US"/>
        </a:p>
      </dgm:t>
    </dgm:pt>
    <dgm:pt modelId="{D2AC6986-673A-4DA7-A80E-0E4930551770}" type="sibTrans" cxnId="{4D6F1A37-40F4-4A04-B039-225A196F9FDC}">
      <dgm:prSet/>
      <dgm:spPr/>
      <dgm:t>
        <a:bodyPr/>
        <a:lstStyle/>
        <a:p>
          <a:endParaRPr lang="en-US"/>
        </a:p>
      </dgm:t>
    </dgm:pt>
    <dgm:pt modelId="{3B852E5D-955D-4F33-9642-D118F0FD57F7}">
      <dgm:prSet/>
      <dgm:spPr/>
      <dgm:t>
        <a:bodyPr/>
        <a:lstStyle/>
        <a:p>
          <a:pPr rtl="0"/>
          <a:r>
            <a:rPr lang="hr-HR" dirty="0" smtClean="0"/>
            <a:t>serozne šupljine</a:t>
          </a:r>
          <a:endParaRPr lang="hr-HR" dirty="0"/>
        </a:p>
      </dgm:t>
    </dgm:pt>
    <dgm:pt modelId="{5FFCAF32-7D0F-4927-9A6D-AFBA77F12FC6}" type="parTrans" cxnId="{5ED20D1E-007E-4522-91A2-D07C5ADC9453}">
      <dgm:prSet/>
      <dgm:spPr/>
      <dgm:t>
        <a:bodyPr/>
        <a:lstStyle/>
        <a:p>
          <a:endParaRPr lang="en-US"/>
        </a:p>
      </dgm:t>
    </dgm:pt>
    <dgm:pt modelId="{E532BEA1-C07F-4646-9F58-C257D32F0972}" type="sibTrans" cxnId="{5ED20D1E-007E-4522-91A2-D07C5ADC9453}">
      <dgm:prSet/>
      <dgm:spPr/>
      <dgm:t>
        <a:bodyPr/>
        <a:lstStyle/>
        <a:p>
          <a:endParaRPr lang="en-US"/>
        </a:p>
      </dgm:t>
    </dgm:pt>
    <dgm:pt modelId="{C034F07A-30BF-40BC-9F68-A4EAF087B229}">
      <dgm:prSet/>
      <dgm:spPr/>
      <dgm:t>
        <a:bodyPr/>
        <a:lstStyle/>
        <a:p>
          <a:pPr rtl="0"/>
          <a:r>
            <a:rPr lang="hr-HR" dirty="0" smtClean="0"/>
            <a:t>jetru</a:t>
          </a:r>
          <a:endParaRPr lang="hr-HR" dirty="0"/>
        </a:p>
      </dgm:t>
    </dgm:pt>
    <dgm:pt modelId="{387DE3DC-0E1D-414B-BE74-7E44D35CAA13}" type="parTrans" cxnId="{21DDBB0F-7B2C-4D70-B73E-E9BD6C334B83}">
      <dgm:prSet/>
      <dgm:spPr/>
      <dgm:t>
        <a:bodyPr/>
        <a:lstStyle/>
        <a:p>
          <a:endParaRPr lang="en-US"/>
        </a:p>
      </dgm:t>
    </dgm:pt>
    <dgm:pt modelId="{3E902B30-663F-4B4E-8F1B-5FDF42938568}" type="sibTrans" cxnId="{21DDBB0F-7B2C-4D70-B73E-E9BD6C334B83}">
      <dgm:prSet/>
      <dgm:spPr/>
      <dgm:t>
        <a:bodyPr/>
        <a:lstStyle/>
        <a:p>
          <a:endParaRPr lang="en-US"/>
        </a:p>
      </dgm:t>
    </dgm:pt>
    <dgm:pt modelId="{E159A4D0-74DA-4C32-8EC6-E524186ABDBA}">
      <dgm:prSet/>
      <dgm:spPr/>
      <dgm:t>
        <a:bodyPr/>
        <a:lstStyle/>
        <a:p>
          <a:pPr rtl="0"/>
          <a:endParaRPr lang="hr-HR" dirty="0"/>
        </a:p>
      </dgm:t>
    </dgm:pt>
    <dgm:pt modelId="{2A1462C5-48C6-441C-8FCC-AD7AA3D1E8CE}" type="parTrans" cxnId="{77FCE50B-1D3F-493D-832E-A19D78193310}">
      <dgm:prSet/>
      <dgm:spPr/>
      <dgm:t>
        <a:bodyPr/>
        <a:lstStyle/>
        <a:p>
          <a:endParaRPr lang="en-US"/>
        </a:p>
      </dgm:t>
    </dgm:pt>
    <dgm:pt modelId="{BDBEE957-F6B2-4A82-8BC9-18D318160F82}" type="sibTrans" cxnId="{77FCE50B-1D3F-493D-832E-A19D78193310}">
      <dgm:prSet/>
      <dgm:spPr/>
      <dgm:t>
        <a:bodyPr/>
        <a:lstStyle/>
        <a:p>
          <a:endParaRPr lang="en-US"/>
        </a:p>
      </dgm:t>
    </dgm:pt>
    <dgm:pt modelId="{19A7C4EF-A2FA-46DE-B87D-72FEBEDDC820}" type="pres">
      <dgm:prSet presAssocID="{C1C95F2E-4367-46CB-BCA0-6B2343CB7C3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E966FD-9DBD-4ED1-AB47-63300F531B0F}" type="pres">
      <dgm:prSet presAssocID="{9F1A93FF-CC98-42F5-B76B-466996C7576F}" presName="composite" presStyleCnt="0"/>
      <dgm:spPr/>
      <dgm:t>
        <a:bodyPr/>
        <a:lstStyle/>
        <a:p>
          <a:endParaRPr lang="en-US"/>
        </a:p>
      </dgm:t>
    </dgm:pt>
    <dgm:pt modelId="{AA064899-D1D6-4B7B-8FE5-978AD1438462}" type="pres">
      <dgm:prSet presAssocID="{9F1A93FF-CC98-42F5-B76B-466996C7576F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B73B36-CBCC-411C-925B-E3A8CFC058D5}" type="pres">
      <dgm:prSet presAssocID="{9F1A93FF-CC98-42F5-B76B-466996C7576F}" presName="desTx" presStyleLbl="alignAccFollowNode1" presStyleIdx="0" presStyleCnt="2" custLinFactNeighborX="-3197" custLinFactNeighborY="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345FFB-7E78-448E-A126-036F1DC4E861}" type="pres">
      <dgm:prSet presAssocID="{905AD74C-1C5E-4797-BD1C-E31C93C0FD4F}" presName="space" presStyleCnt="0"/>
      <dgm:spPr/>
      <dgm:t>
        <a:bodyPr/>
        <a:lstStyle/>
        <a:p>
          <a:endParaRPr lang="en-US"/>
        </a:p>
      </dgm:t>
    </dgm:pt>
    <dgm:pt modelId="{986F4200-7FBB-42A8-AB8B-2958210FA64A}" type="pres">
      <dgm:prSet presAssocID="{20F3B9A1-556D-48A4-B012-B900ECCDC059}" presName="composite" presStyleCnt="0"/>
      <dgm:spPr/>
      <dgm:t>
        <a:bodyPr/>
        <a:lstStyle/>
        <a:p>
          <a:endParaRPr lang="en-US"/>
        </a:p>
      </dgm:t>
    </dgm:pt>
    <dgm:pt modelId="{96B9CD97-6523-4FDD-884A-AC4BFA65ED7F}" type="pres">
      <dgm:prSet presAssocID="{20F3B9A1-556D-48A4-B012-B900ECCDC059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7D3FE9-E870-443A-A2E2-D6376BA79E05}" type="pres">
      <dgm:prSet presAssocID="{20F3B9A1-556D-48A4-B012-B900ECCDC059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8A84BD-0DB1-4BD6-BC5D-B3E70C72CD2A}" type="presOf" srcId="{9F1A93FF-CC98-42F5-B76B-466996C7576F}" destId="{AA064899-D1D6-4B7B-8FE5-978AD1438462}" srcOrd="0" destOrd="0" presId="urn:microsoft.com/office/officeart/2005/8/layout/hList1"/>
    <dgm:cxn modelId="{B3D60572-90DE-45FF-B0C9-86DE42E00F84}" srcId="{D0CFFA59-4915-47FE-87DA-1814B1B877F1}" destId="{1613650E-90CE-4246-B2AF-AD6C7F292A01}" srcOrd="1" destOrd="0" parTransId="{40F33375-E553-48D9-B1E6-7B36A157443F}" sibTransId="{4E5066D7-C8D0-437A-9329-5E1A01EDFD20}"/>
    <dgm:cxn modelId="{0697292C-81D3-4B65-967D-5C9A8D615801}" srcId="{49595118-EC4F-468A-8219-51739F503CFD}" destId="{D18C6E9B-E7D9-4971-86FA-346A57C92B05}" srcOrd="0" destOrd="0" parTransId="{521352D4-64FB-44E2-9EAA-0080AC259FE1}" sibTransId="{9FA7B3E2-9B63-4C7F-BA2E-807F264EDB54}"/>
    <dgm:cxn modelId="{4D6F1A37-40F4-4A04-B039-225A196F9FDC}" srcId="{D0CFFA59-4915-47FE-87DA-1814B1B877F1}" destId="{54A2C2C6-34C1-4BB4-83ED-F0C42F5EF31A}" srcOrd="2" destOrd="0" parTransId="{FBAD2EE5-05A9-485F-A4D2-D12CC6C7F9A0}" sibTransId="{D2AC6986-673A-4DA7-A80E-0E4930551770}"/>
    <dgm:cxn modelId="{21DDBB0F-7B2C-4D70-B73E-E9BD6C334B83}" srcId="{D0CFFA59-4915-47FE-87DA-1814B1B877F1}" destId="{C034F07A-30BF-40BC-9F68-A4EAF087B229}" srcOrd="4" destOrd="0" parTransId="{387DE3DC-0E1D-414B-BE74-7E44D35CAA13}" sibTransId="{3E902B30-663F-4B4E-8F1B-5FDF42938568}"/>
    <dgm:cxn modelId="{B4D48707-69C8-411B-BE4B-D3CFF224855D}" type="presOf" srcId="{E159A4D0-74DA-4C32-8EC6-E524186ABDBA}" destId="{1C7D3FE9-E870-443A-A2E2-D6376BA79E05}" srcOrd="0" destOrd="9" presId="urn:microsoft.com/office/officeart/2005/8/layout/hList1"/>
    <dgm:cxn modelId="{5ED20D1E-007E-4522-91A2-D07C5ADC9453}" srcId="{D0CFFA59-4915-47FE-87DA-1814B1B877F1}" destId="{3B852E5D-955D-4F33-9642-D118F0FD57F7}" srcOrd="3" destOrd="0" parTransId="{5FFCAF32-7D0F-4927-9A6D-AFBA77F12FC6}" sibTransId="{E532BEA1-C07F-4646-9F58-C257D32F0972}"/>
    <dgm:cxn modelId="{E3F97C59-5E83-4A56-BA2D-C26CBD6B8933}" srcId="{9F1A93FF-CC98-42F5-B76B-466996C7576F}" destId="{52A7A01A-9B1C-4935-BEDE-389EE70308BC}" srcOrd="2" destOrd="0" parTransId="{2D8CFE5D-1FF9-4BFA-9648-55B0D85E5709}" sibTransId="{22349728-4D2B-421E-A005-5D796B122A11}"/>
    <dgm:cxn modelId="{0E7EAB2F-038E-4D1F-9AD4-75A17D416772}" srcId="{20F3B9A1-556D-48A4-B012-B900ECCDC059}" destId="{49595118-EC4F-468A-8219-51739F503CFD}" srcOrd="0" destOrd="0" parTransId="{6C2E2076-85D7-4E31-990E-6203E2ECB374}" sibTransId="{AA20D525-4250-4891-8A52-CDF7528025A6}"/>
    <dgm:cxn modelId="{E93CD529-3AAA-4F97-B6BE-81C3E72BD98F}" type="presOf" srcId="{54A2C2C6-34C1-4BB4-83ED-F0C42F5EF31A}" destId="{1C7D3FE9-E870-443A-A2E2-D6376BA79E05}" srcOrd="0" destOrd="6" presId="urn:microsoft.com/office/officeart/2005/8/layout/hList1"/>
    <dgm:cxn modelId="{D014491A-34DE-4978-B02E-34685D0FAA43}" srcId="{C1C95F2E-4367-46CB-BCA0-6B2343CB7C39}" destId="{9F1A93FF-CC98-42F5-B76B-466996C7576F}" srcOrd="0" destOrd="0" parTransId="{61F6AB33-2B69-4F8B-B44E-CDF6273F46F4}" sibTransId="{905AD74C-1C5E-4797-BD1C-E31C93C0FD4F}"/>
    <dgm:cxn modelId="{148A1FCA-30AB-46B1-955C-0F78EE575506}" type="presOf" srcId="{C1C95F2E-4367-46CB-BCA0-6B2343CB7C39}" destId="{19A7C4EF-A2FA-46DE-B87D-72FEBEDDC820}" srcOrd="0" destOrd="0" presId="urn:microsoft.com/office/officeart/2005/8/layout/hList1"/>
    <dgm:cxn modelId="{BFE90413-7324-4DA7-B3A0-A9B4517E7B04}" srcId="{20F3B9A1-556D-48A4-B012-B900ECCDC059}" destId="{D0CFFA59-4915-47FE-87DA-1814B1B877F1}" srcOrd="1" destOrd="0" parTransId="{E004EAF3-4159-4A22-A937-BD89BC68D5A4}" sibTransId="{653A041D-E569-4E52-A006-C931EB212D2B}"/>
    <dgm:cxn modelId="{DF09E39B-E29A-4031-94D1-A5CAAB03D381}" srcId="{D0CFFA59-4915-47FE-87DA-1814B1B877F1}" destId="{4AB59319-AB22-4A6D-8026-5AFAB220A689}" srcOrd="0" destOrd="0" parTransId="{25C00851-5BCA-48E0-93A7-5DA3004C12B2}" sibTransId="{009AB7B6-C94D-421B-9A8D-3A235EED10F9}"/>
    <dgm:cxn modelId="{7CA82670-49CA-45BF-A1CF-45B14BDBA28E}" type="presOf" srcId="{D18C6E9B-E7D9-4971-86FA-346A57C92B05}" destId="{1C7D3FE9-E870-443A-A2E2-D6376BA79E05}" srcOrd="0" destOrd="1" presId="urn:microsoft.com/office/officeart/2005/8/layout/hList1"/>
    <dgm:cxn modelId="{1B3FBD3B-FA67-4E63-A674-7BE38B0034E3}" type="presOf" srcId="{52A7A01A-9B1C-4935-BEDE-389EE70308BC}" destId="{C1B73B36-CBCC-411C-925B-E3A8CFC058D5}" srcOrd="0" destOrd="2" presId="urn:microsoft.com/office/officeart/2005/8/layout/hList1"/>
    <dgm:cxn modelId="{68ED1F32-3F3C-4EB7-8BBA-7866E7BC71DF}" type="presOf" srcId="{20F3B9A1-556D-48A4-B012-B900ECCDC059}" destId="{96B9CD97-6523-4FDD-884A-AC4BFA65ED7F}" srcOrd="0" destOrd="0" presId="urn:microsoft.com/office/officeart/2005/8/layout/hList1"/>
    <dgm:cxn modelId="{E1920C0B-1847-4834-B205-7BE0314CA57B}" type="presOf" srcId="{49595118-EC4F-468A-8219-51739F503CFD}" destId="{1C7D3FE9-E870-443A-A2E2-D6376BA79E05}" srcOrd="0" destOrd="0" presId="urn:microsoft.com/office/officeart/2005/8/layout/hList1"/>
    <dgm:cxn modelId="{E901E53F-716D-47AA-876E-EBEFD9C188C3}" type="presOf" srcId="{C034F07A-30BF-40BC-9F68-A4EAF087B229}" destId="{1C7D3FE9-E870-443A-A2E2-D6376BA79E05}" srcOrd="0" destOrd="8" presId="urn:microsoft.com/office/officeart/2005/8/layout/hList1"/>
    <dgm:cxn modelId="{EAB7B7F2-BD61-4679-B22F-E1427D426FAE}" srcId="{9F1A93FF-CC98-42F5-B76B-466996C7576F}" destId="{C695BA65-5746-4EB2-83C5-D63B17F30D12}" srcOrd="1" destOrd="0" parTransId="{F10E1B1E-E530-4834-8A5E-80CE3832633E}" sibTransId="{4DE0003A-C5EA-4415-AFAD-456EC6BC385B}"/>
    <dgm:cxn modelId="{E1DCBC4C-F675-42FE-B1F8-2081B90B508E}" srcId="{49595118-EC4F-468A-8219-51739F503CFD}" destId="{5631DCBA-3D82-4EC2-ADD0-06E9ADF03D68}" srcOrd="1" destOrd="0" parTransId="{BC606470-3B55-42BE-9C3A-74FAD4E8EC19}" sibTransId="{7202E10C-A612-40DC-86E1-40C038A34F36}"/>
    <dgm:cxn modelId="{76A111BF-9B96-4940-B23B-585017B1363F}" type="presOf" srcId="{C695BA65-5746-4EB2-83C5-D63B17F30D12}" destId="{C1B73B36-CBCC-411C-925B-E3A8CFC058D5}" srcOrd="0" destOrd="1" presId="urn:microsoft.com/office/officeart/2005/8/layout/hList1"/>
    <dgm:cxn modelId="{1A6E8BF9-7F7F-4F19-A425-9A44F2BA7AEB}" type="presOf" srcId="{1613650E-90CE-4246-B2AF-AD6C7F292A01}" destId="{1C7D3FE9-E870-443A-A2E2-D6376BA79E05}" srcOrd="0" destOrd="5" presId="urn:microsoft.com/office/officeart/2005/8/layout/hList1"/>
    <dgm:cxn modelId="{6D33C2E4-0DA8-465D-BADA-B4C09FD3C0A0}" type="presOf" srcId="{DC8E62DB-5C97-44EA-8332-A99210C38D66}" destId="{C1B73B36-CBCC-411C-925B-E3A8CFC058D5}" srcOrd="0" destOrd="0" presId="urn:microsoft.com/office/officeart/2005/8/layout/hList1"/>
    <dgm:cxn modelId="{EB5C4AEA-FA37-41B3-AA34-F3BCF9D93C1F}" type="presOf" srcId="{4AB59319-AB22-4A6D-8026-5AFAB220A689}" destId="{1C7D3FE9-E870-443A-A2E2-D6376BA79E05}" srcOrd="0" destOrd="4" presId="urn:microsoft.com/office/officeart/2005/8/layout/hList1"/>
    <dgm:cxn modelId="{8CBDB099-918E-4CC7-9A44-650AC6331DA7}" type="presOf" srcId="{5631DCBA-3D82-4EC2-ADD0-06E9ADF03D68}" destId="{1C7D3FE9-E870-443A-A2E2-D6376BA79E05}" srcOrd="0" destOrd="2" presId="urn:microsoft.com/office/officeart/2005/8/layout/hList1"/>
    <dgm:cxn modelId="{77FCE50B-1D3F-493D-832E-A19D78193310}" srcId="{20F3B9A1-556D-48A4-B012-B900ECCDC059}" destId="{E159A4D0-74DA-4C32-8EC6-E524186ABDBA}" srcOrd="2" destOrd="0" parTransId="{2A1462C5-48C6-441C-8FCC-AD7AA3D1E8CE}" sibTransId="{BDBEE957-F6B2-4A82-8BC9-18D318160F82}"/>
    <dgm:cxn modelId="{3D8222A3-C64D-4EE6-A631-8E855FE5D660}" type="presOf" srcId="{D0CFFA59-4915-47FE-87DA-1814B1B877F1}" destId="{1C7D3FE9-E870-443A-A2E2-D6376BA79E05}" srcOrd="0" destOrd="3" presId="urn:microsoft.com/office/officeart/2005/8/layout/hList1"/>
    <dgm:cxn modelId="{5397DA6C-A313-41CD-BDB4-195CD3E4BEFB}" srcId="{9F1A93FF-CC98-42F5-B76B-466996C7576F}" destId="{DC8E62DB-5C97-44EA-8332-A99210C38D66}" srcOrd="0" destOrd="0" parTransId="{E9EA5622-43AE-4A6E-AF49-9C66FF868BBF}" sibTransId="{ED3025EC-7FBA-4476-A17A-084BF60A2F1F}"/>
    <dgm:cxn modelId="{680E450A-FAE3-4788-990B-2C4D59CE5845}" type="presOf" srcId="{3B852E5D-955D-4F33-9642-D118F0FD57F7}" destId="{1C7D3FE9-E870-443A-A2E2-D6376BA79E05}" srcOrd="0" destOrd="7" presId="urn:microsoft.com/office/officeart/2005/8/layout/hList1"/>
    <dgm:cxn modelId="{E1531050-98A8-48E7-85AC-4247FE9FE5D8}" srcId="{C1C95F2E-4367-46CB-BCA0-6B2343CB7C39}" destId="{20F3B9A1-556D-48A4-B012-B900ECCDC059}" srcOrd="1" destOrd="0" parTransId="{A785A12D-20A4-4C75-B57C-68DF7390964E}" sibTransId="{DF4FD0E4-09F2-42C4-B72E-B2AE7BB241B1}"/>
    <dgm:cxn modelId="{238362F1-8CDE-4C9A-822B-43C12B5461FA}" type="presParOf" srcId="{19A7C4EF-A2FA-46DE-B87D-72FEBEDDC820}" destId="{FCE966FD-9DBD-4ED1-AB47-63300F531B0F}" srcOrd="0" destOrd="0" presId="urn:microsoft.com/office/officeart/2005/8/layout/hList1"/>
    <dgm:cxn modelId="{9E089343-B165-4CDC-8CC0-94862BDF461E}" type="presParOf" srcId="{FCE966FD-9DBD-4ED1-AB47-63300F531B0F}" destId="{AA064899-D1D6-4B7B-8FE5-978AD1438462}" srcOrd="0" destOrd="0" presId="urn:microsoft.com/office/officeart/2005/8/layout/hList1"/>
    <dgm:cxn modelId="{5E8CF4B9-3407-4FD1-AF57-676A7500F158}" type="presParOf" srcId="{FCE966FD-9DBD-4ED1-AB47-63300F531B0F}" destId="{C1B73B36-CBCC-411C-925B-E3A8CFC058D5}" srcOrd="1" destOrd="0" presId="urn:microsoft.com/office/officeart/2005/8/layout/hList1"/>
    <dgm:cxn modelId="{A654294C-C7FE-422F-B662-3EECA36960B1}" type="presParOf" srcId="{19A7C4EF-A2FA-46DE-B87D-72FEBEDDC820}" destId="{38345FFB-7E78-448E-A126-036F1DC4E861}" srcOrd="1" destOrd="0" presId="urn:microsoft.com/office/officeart/2005/8/layout/hList1"/>
    <dgm:cxn modelId="{4F6AAAF6-C3EA-4AAA-B6C1-8D28B9B3A7A9}" type="presParOf" srcId="{19A7C4EF-A2FA-46DE-B87D-72FEBEDDC820}" destId="{986F4200-7FBB-42A8-AB8B-2958210FA64A}" srcOrd="2" destOrd="0" presId="urn:microsoft.com/office/officeart/2005/8/layout/hList1"/>
    <dgm:cxn modelId="{EB115285-6589-46F3-987F-4442EDBD1A97}" type="presParOf" srcId="{986F4200-7FBB-42A8-AB8B-2958210FA64A}" destId="{96B9CD97-6523-4FDD-884A-AC4BFA65ED7F}" srcOrd="0" destOrd="0" presId="urn:microsoft.com/office/officeart/2005/8/layout/hList1"/>
    <dgm:cxn modelId="{3999BFBC-ED26-4357-8632-34207E1580A5}" type="presParOf" srcId="{986F4200-7FBB-42A8-AB8B-2958210FA64A}" destId="{1C7D3FE9-E870-443A-A2E2-D6376BA79E0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10DFD6-EE7A-404A-9BE8-A0B9DD3FC9DF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20177529-4C6A-45B0-AC34-6EEFD1212F8B}">
      <dgm:prSet/>
      <dgm:spPr/>
      <dgm:t>
        <a:bodyPr/>
        <a:lstStyle/>
        <a:p>
          <a:pPr rtl="0"/>
          <a:r>
            <a:rPr lang="hr-HR" smtClean="0"/>
            <a:t>Limfatičke stanice </a:t>
          </a:r>
          <a:r>
            <a:rPr lang="hr-HR" b="1" smtClean="0"/>
            <a:t>u primarnim organima samo dozrijevaju a ne obavljaju izvršnu funkciju</a:t>
          </a:r>
          <a:endParaRPr lang="hr-HR" b="1" dirty="0"/>
        </a:p>
      </dgm:t>
    </dgm:pt>
    <dgm:pt modelId="{A3699448-0E5A-48B4-A1D9-FB21B6869CAB}" type="parTrans" cxnId="{193E9F72-2535-4E8B-88AA-14E0223B737D}">
      <dgm:prSet/>
      <dgm:spPr/>
      <dgm:t>
        <a:bodyPr/>
        <a:lstStyle/>
        <a:p>
          <a:endParaRPr lang="en-US"/>
        </a:p>
      </dgm:t>
    </dgm:pt>
    <dgm:pt modelId="{AC42FBA1-3760-4950-89DA-A9C07422D363}" type="sibTrans" cxnId="{193E9F72-2535-4E8B-88AA-14E0223B737D}">
      <dgm:prSet/>
      <dgm:spPr/>
      <dgm:t>
        <a:bodyPr/>
        <a:lstStyle/>
        <a:p>
          <a:endParaRPr lang="en-US"/>
        </a:p>
      </dgm:t>
    </dgm:pt>
    <dgm:pt modelId="{4F2BE6E8-4557-489E-B97B-476603158F62}">
      <dgm:prSet/>
      <dgm:spPr/>
      <dgm:t>
        <a:bodyPr/>
        <a:lstStyle/>
        <a:p>
          <a:pPr algn="just" rtl="0"/>
          <a:r>
            <a:rPr lang="hr-HR" smtClean="0"/>
            <a:t>Primarni organi uz limfatičke stanice </a:t>
          </a:r>
          <a:r>
            <a:rPr lang="hr-HR" b="1" smtClean="0"/>
            <a:t>imaju i epitelne stanice</a:t>
          </a:r>
          <a:endParaRPr lang="hr-HR" b="1" dirty="0"/>
        </a:p>
      </dgm:t>
    </dgm:pt>
    <dgm:pt modelId="{7E6359E9-4F4B-40C7-8EFC-B9F9703E1365}" type="parTrans" cxnId="{5D330B43-A9C9-4A83-9937-3692D5AE1617}">
      <dgm:prSet/>
      <dgm:spPr/>
      <dgm:t>
        <a:bodyPr/>
        <a:lstStyle/>
        <a:p>
          <a:endParaRPr lang="en-US"/>
        </a:p>
      </dgm:t>
    </dgm:pt>
    <dgm:pt modelId="{FFBFC4FB-B4C0-4837-BE67-6E3C586229B8}" type="sibTrans" cxnId="{5D330B43-A9C9-4A83-9937-3692D5AE1617}">
      <dgm:prSet/>
      <dgm:spPr/>
      <dgm:t>
        <a:bodyPr/>
        <a:lstStyle/>
        <a:p>
          <a:endParaRPr lang="en-US"/>
        </a:p>
      </dgm:t>
    </dgm:pt>
    <dgm:pt modelId="{2D2E9B9C-79DA-4FBE-A9AA-C712D92C9D63}">
      <dgm:prSet/>
      <dgm:spPr/>
      <dgm:t>
        <a:bodyPr/>
        <a:lstStyle/>
        <a:p>
          <a:pPr algn="just" rtl="0"/>
          <a:r>
            <a:rPr lang="hr-HR" dirty="0" smtClean="0"/>
            <a:t>Dioba </a:t>
          </a:r>
          <a:r>
            <a:rPr lang="hr-HR" dirty="0" err="1" smtClean="0"/>
            <a:t>limfocita</a:t>
          </a:r>
          <a:r>
            <a:rPr lang="hr-HR" dirty="0" smtClean="0"/>
            <a:t> u primarnim organima </a:t>
          </a:r>
          <a:r>
            <a:rPr lang="hr-HR" b="1" dirty="0" smtClean="0"/>
            <a:t>neovisna je o </a:t>
          </a:r>
          <a:r>
            <a:rPr lang="hr-HR" dirty="0" smtClean="0"/>
            <a:t>nazočnosti antigena</a:t>
          </a:r>
          <a:endParaRPr lang="hr-HR" dirty="0"/>
        </a:p>
      </dgm:t>
    </dgm:pt>
    <dgm:pt modelId="{BFC17DAC-51C9-452B-AB98-729F13337824}" type="parTrans" cxnId="{8F37EFC9-8E0D-4168-9735-F33DEB01A412}">
      <dgm:prSet/>
      <dgm:spPr/>
      <dgm:t>
        <a:bodyPr/>
        <a:lstStyle/>
        <a:p>
          <a:endParaRPr lang="en-US"/>
        </a:p>
      </dgm:t>
    </dgm:pt>
    <dgm:pt modelId="{99C370E8-10F3-4348-BE5D-485C90678FFE}" type="sibTrans" cxnId="{8F37EFC9-8E0D-4168-9735-F33DEB01A412}">
      <dgm:prSet/>
      <dgm:spPr/>
      <dgm:t>
        <a:bodyPr/>
        <a:lstStyle/>
        <a:p>
          <a:endParaRPr lang="en-US"/>
        </a:p>
      </dgm:t>
    </dgm:pt>
    <dgm:pt modelId="{1DDEF2EF-EFBA-4954-AC98-29A0EEECFC68}">
      <dgm:prSet/>
      <dgm:spPr/>
      <dgm:t>
        <a:bodyPr/>
        <a:lstStyle/>
        <a:p>
          <a:pPr algn="just" rtl="0"/>
          <a:r>
            <a:rPr lang="hr-HR" smtClean="0"/>
            <a:t>Dioba </a:t>
          </a:r>
          <a:r>
            <a:rPr lang="hr-HR" b="1" smtClean="0"/>
            <a:t>u perifernim organima zahtijeva antigenski podražaj</a:t>
          </a:r>
          <a:endParaRPr lang="hr-HR" b="1" dirty="0"/>
        </a:p>
      </dgm:t>
    </dgm:pt>
    <dgm:pt modelId="{B4E15D74-56D2-41D1-B81A-4BB458713D06}" type="parTrans" cxnId="{55B0A1E2-A553-4371-95DD-5B2FD21DA4D3}">
      <dgm:prSet/>
      <dgm:spPr/>
      <dgm:t>
        <a:bodyPr/>
        <a:lstStyle/>
        <a:p>
          <a:endParaRPr lang="en-US"/>
        </a:p>
      </dgm:t>
    </dgm:pt>
    <dgm:pt modelId="{5F680DC5-3E28-455E-8D1D-BC8154D6603C}" type="sibTrans" cxnId="{55B0A1E2-A553-4371-95DD-5B2FD21DA4D3}">
      <dgm:prSet/>
      <dgm:spPr/>
      <dgm:t>
        <a:bodyPr/>
        <a:lstStyle/>
        <a:p>
          <a:endParaRPr lang="en-US"/>
        </a:p>
      </dgm:t>
    </dgm:pt>
    <dgm:pt modelId="{F75AC555-0DDF-44EF-BC81-65F4DDB99A85}">
      <dgm:prSet/>
      <dgm:spPr/>
      <dgm:t>
        <a:bodyPr/>
        <a:lstStyle/>
        <a:p>
          <a:pPr rtl="0"/>
          <a:r>
            <a:rPr lang="hr-HR" smtClean="0"/>
            <a:t>Nakon primjene </a:t>
          </a:r>
          <a:r>
            <a:rPr lang="hr-HR" b="1" smtClean="0"/>
            <a:t>antigena reaktivne promjene se vide samo u perifernim organima</a:t>
          </a:r>
          <a:endParaRPr lang="hr-HR" b="1" dirty="0"/>
        </a:p>
      </dgm:t>
    </dgm:pt>
    <dgm:pt modelId="{B22DFA21-F928-482C-9178-C6CDDD047C6F}" type="parTrans" cxnId="{D9A2B866-5728-435D-85D9-F2C9010330F4}">
      <dgm:prSet/>
      <dgm:spPr/>
      <dgm:t>
        <a:bodyPr/>
        <a:lstStyle/>
        <a:p>
          <a:endParaRPr lang="en-US"/>
        </a:p>
      </dgm:t>
    </dgm:pt>
    <dgm:pt modelId="{FA469DAE-5D4F-4D05-98C3-BBF3E438CB6E}" type="sibTrans" cxnId="{D9A2B866-5728-435D-85D9-F2C9010330F4}">
      <dgm:prSet/>
      <dgm:spPr/>
      <dgm:t>
        <a:bodyPr/>
        <a:lstStyle/>
        <a:p>
          <a:endParaRPr lang="en-US"/>
        </a:p>
      </dgm:t>
    </dgm:pt>
    <dgm:pt modelId="{D5448386-DEF0-4CDC-8C3D-8A698A6CEC4B}" type="pres">
      <dgm:prSet presAssocID="{2410DFD6-EE7A-404A-9BE8-A0B9DD3FC9D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98A9357-B40D-4BB1-A21E-868606986F54}" type="pres">
      <dgm:prSet presAssocID="{20177529-4C6A-45B0-AC34-6EEFD1212F8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2E0CF9-669B-45D6-9C89-905D2AF1DA88}" type="pres">
      <dgm:prSet presAssocID="{AC42FBA1-3760-4950-89DA-A9C07422D363}" presName="spacer" presStyleCnt="0"/>
      <dgm:spPr/>
      <dgm:t>
        <a:bodyPr/>
        <a:lstStyle/>
        <a:p>
          <a:endParaRPr lang="en-US"/>
        </a:p>
      </dgm:t>
    </dgm:pt>
    <dgm:pt modelId="{9FB65368-C1CB-45B1-8922-AA03B594416A}" type="pres">
      <dgm:prSet presAssocID="{4F2BE6E8-4557-489E-B97B-476603158F62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1210FB-6665-43E8-82EE-CE1C0CAF73EE}" type="pres">
      <dgm:prSet presAssocID="{FFBFC4FB-B4C0-4837-BE67-6E3C586229B8}" presName="spacer" presStyleCnt="0"/>
      <dgm:spPr/>
      <dgm:t>
        <a:bodyPr/>
        <a:lstStyle/>
        <a:p>
          <a:endParaRPr lang="en-US"/>
        </a:p>
      </dgm:t>
    </dgm:pt>
    <dgm:pt modelId="{6592BF45-8A61-4F40-AA30-4AEA2B1625CE}" type="pres">
      <dgm:prSet presAssocID="{2D2E9B9C-79DA-4FBE-A9AA-C712D92C9D63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754674-A7A9-429E-9656-6E9D253AABAD}" type="pres">
      <dgm:prSet presAssocID="{99C370E8-10F3-4348-BE5D-485C90678FFE}" presName="spacer" presStyleCnt="0"/>
      <dgm:spPr/>
      <dgm:t>
        <a:bodyPr/>
        <a:lstStyle/>
        <a:p>
          <a:endParaRPr lang="en-US"/>
        </a:p>
      </dgm:t>
    </dgm:pt>
    <dgm:pt modelId="{8DA83D0A-AA04-4648-AF14-4F19E00B5B72}" type="pres">
      <dgm:prSet presAssocID="{1DDEF2EF-EFBA-4954-AC98-29A0EEECFC68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0B56B3-2237-45B3-9723-F132D039C022}" type="pres">
      <dgm:prSet presAssocID="{5F680DC5-3E28-455E-8D1D-BC8154D6603C}" presName="spacer" presStyleCnt="0"/>
      <dgm:spPr/>
      <dgm:t>
        <a:bodyPr/>
        <a:lstStyle/>
        <a:p>
          <a:endParaRPr lang="en-US"/>
        </a:p>
      </dgm:t>
    </dgm:pt>
    <dgm:pt modelId="{C94D8B6E-F0EC-4F6C-A985-71091797D691}" type="pres">
      <dgm:prSet presAssocID="{F75AC555-0DDF-44EF-BC81-65F4DDB99A85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37EFC9-8E0D-4168-9735-F33DEB01A412}" srcId="{2410DFD6-EE7A-404A-9BE8-A0B9DD3FC9DF}" destId="{2D2E9B9C-79DA-4FBE-A9AA-C712D92C9D63}" srcOrd="2" destOrd="0" parTransId="{BFC17DAC-51C9-452B-AB98-729F13337824}" sibTransId="{99C370E8-10F3-4348-BE5D-485C90678FFE}"/>
    <dgm:cxn modelId="{400F70D9-FCC0-4035-AC6D-2786839DA042}" type="presOf" srcId="{20177529-4C6A-45B0-AC34-6EEFD1212F8B}" destId="{198A9357-B40D-4BB1-A21E-868606986F54}" srcOrd="0" destOrd="0" presId="urn:microsoft.com/office/officeart/2005/8/layout/vList2"/>
    <dgm:cxn modelId="{55B0A1E2-A553-4371-95DD-5B2FD21DA4D3}" srcId="{2410DFD6-EE7A-404A-9BE8-A0B9DD3FC9DF}" destId="{1DDEF2EF-EFBA-4954-AC98-29A0EEECFC68}" srcOrd="3" destOrd="0" parTransId="{B4E15D74-56D2-41D1-B81A-4BB458713D06}" sibTransId="{5F680DC5-3E28-455E-8D1D-BC8154D6603C}"/>
    <dgm:cxn modelId="{E919354F-2AD8-46FC-B2AC-510F56E65A6C}" type="presOf" srcId="{4F2BE6E8-4557-489E-B97B-476603158F62}" destId="{9FB65368-C1CB-45B1-8922-AA03B594416A}" srcOrd="0" destOrd="0" presId="urn:microsoft.com/office/officeart/2005/8/layout/vList2"/>
    <dgm:cxn modelId="{193E9F72-2535-4E8B-88AA-14E0223B737D}" srcId="{2410DFD6-EE7A-404A-9BE8-A0B9DD3FC9DF}" destId="{20177529-4C6A-45B0-AC34-6EEFD1212F8B}" srcOrd="0" destOrd="0" parTransId="{A3699448-0E5A-48B4-A1D9-FB21B6869CAB}" sibTransId="{AC42FBA1-3760-4950-89DA-A9C07422D363}"/>
    <dgm:cxn modelId="{521CD4A8-C884-4C26-BA78-154AF0272AB1}" type="presOf" srcId="{2D2E9B9C-79DA-4FBE-A9AA-C712D92C9D63}" destId="{6592BF45-8A61-4F40-AA30-4AEA2B1625CE}" srcOrd="0" destOrd="0" presId="urn:microsoft.com/office/officeart/2005/8/layout/vList2"/>
    <dgm:cxn modelId="{5D330B43-A9C9-4A83-9937-3692D5AE1617}" srcId="{2410DFD6-EE7A-404A-9BE8-A0B9DD3FC9DF}" destId="{4F2BE6E8-4557-489E-B97B-476603158F62}" srcOrd="1" destOrd="0" parTransId="{7E6359E9-4F4B-40C7-8EFC-B9F9703E1365}" sibTransId="{FFBFC4FB-B4C0-4837-BE67-6E3C586229B8}"/>
    <dgm:cxn modelId="{448C254F-5E76-4CA2-9D69-CE1FAF4E9177}" type="presOf" srcId="{2410DFD6-EE7A-404A-9BE8-A0B9DD3FC9DF}" destId="{D5448386-DEF0-4CDC-8C3D-8A698A6CEC4B}" srcOrd="0" destOrd="0" presId="urn:microsoft.com/office/officeart/2005/8/layout/vList2"/>
    <dgm:cxn modelId="{D9A2B866-5728-435D-85D9-F2C9010330F4}" srcId="{2410DFD6-EE7A-404A-9BE8-A0B9DD3FC9DF}" destId="{F75AC555-0DDF-44EF-BC81-65F4DDB99A85}" srcOrd="4" destOrd="0" parTransId="{B22DFA21-F928-482C-9178-C6CDDD047C6F}" sibTransId="{FA469DAE-5D4F-4D05-98C3-BBF3E438CB6E}"/>
    <dgm:cxn modelId="{509949FE-4F8D-498B-B384-7B3711C34E06}" type="presOf" srcId="{1DDEF2EF-EFBA-4954-AC98-29A0EEECFC68}" destId="{8DA83D0A-AA04-4648-AF14-4F19E00B5B72}" srcOrd="0" destOrd="0" presId="urn:microsoft.com/office/officeart/2005/8/layout/vList2"/>
    <dgm:cxn modelId="{967A36A9-5C75-4414-B899-3B3F75CDDEF3}" type="presOf" srcId="{F75AC555-0DDF-44EF-BC81-65F4DDB99A85}" destId="{C94D8B6E-F0EC-4F6C-A985-71091797D691}" srcOrd="0" destOrd="0" presId="urn:microsoft.com/office/officeart/2005/8/layout/vList2"/>
    <dgm:cxn modelId="{D166CD8C-3FC7-464B-9AA7-2DD41B1B1A99}" type="presParOf" srcId="{D5448386-DEF0-4CDC-8C3D-8A698A6CEC4B}" destId="{198A9357-B40D-4BB1-A21E-868606986F54}" srcOrd="0" destOrd="0" presId="urn:microsoft.com/office/officeart/2005/8/layout/vList2"/>
    <dgm:cxn modelId="{5C59C3F8-CCB9-43CE-8B4F-830D1D0EF117}" type="presParOf" srcId="{D5448386-DEF0-4CDC-8C3D-8A698A6CEC4B}" destId="{072E0CF9-669B-45D6-9C89-905D2AF1DA88}" srcOrd="1" destOrd="0" presId="urn:microsoft.com/office/officeart/2005/8/layout/vList2"/>
    <dgm:cxn modelId="{9F7C3EE8-5ABF-4490-892F-82AC0189E8F5}" type="presParOf" srcId="{D5448386-DEF0-4CDC-8C3D-8A698A6CEC4B}" destId="{9FB65368-C1CB-45B1-8922-AA03B594416A}" srcOrd="2" destOrd="0" presId="urn:microsoft.com/office/officeart/2005/8/layout/vList2"/>
    <dgm:cxn modelId="{E3006EA8-2C6D-48EC-893B-E74944F46F4B}" type="presParOf" srcId="{D5448386-DEF0-4CDC-8C3D-8A698A6CEC4B}" destId="{291210FB-6665-43E8-82EE-CE1C0CAF73EE}" srcOrd="3" destOrd="0" presId="urn:microsoft.com/office/officeart/2005/8/layout/vList2"/>
    <dgm:cxn modelId="{AC285082-5AB1-48D5-9E62-7CB222C2A589}" type="presParOf" srcId="{D5448386-DEF0-4CDC-8C3D-8A698A6CEC4B}" destId="{6592BF45-8A61-4F40-AA30-4AEA2B1625CE}" srcOrd="4" destOrd="0" presId="urn:microsoft.com/office/officeart/2005/8/layout/vList2"/>
    <dgm:cxn modelId="{C1783460-EA6E-4118-A348-505374A4789A}" type="presParOf" srcId="{D5448386-DEF0-4CDC-8C3D-8A698A6CEC4B}" destId="{24754674-A7A9-429E-9656-6E9D253AABAD}" srcOrd="5" destOrd="0" presId="urn:microsoft.com/office/officeart/2005/8/layout/vList2"/>
    <dgm:cxn modelId="{E1CF12B2-5B2E-4FA6-9D2F-96DA3A1CAC12}" type="presParOf" srcId="{D5448386-DEF0-4CDC-8C3D-8A698A6CEC4B}" destId="{8DA83D0A-AA04-4648-AF14-4F19E00B5B72}" srcOrd="6" destOrd="0" presId="urn:microsoft.com/office/officeart/2005/8/layout/vList2"/>
    <dgm:cxn modelId="{FC865578-802A-49A2-8A6A-5D39B8F21CE0}" type="presParOf" srcId="{D5448386-DEF0-4CDC-8C3D-8A698A6CEC4B}" destId="{080B56B3-2237-45B3-9723-F132D039C022}" srcOrd="7" destOrd="0" presId="urn:microsoft.com/office/officeart/2005/8/layout/vList2"/>
    <dgm:cxn modelId="{3710AF54-19C0-4FF5-89B2-48906774AE4F}" type="presParOf" srcId="{D5448386-DEF0-4CDC-8C3D-8A698A6CEC4B}" destId="{C94D8B6E-F0EC-4F6C-A985-71091797D69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AA8807-C987-4D97-AC6C-BE5729EA482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5DEDC8-4B0A-448B-A332-D15B9D8D4B39}">
      <dgm:prSet/>
      <dgm:spPr/>
      <dgm:t>
        <a:bodyPr/>
        <a:lstStyle/>
        <a:p>
          <a:pPr rtl="0"/>
          <a:r>
            <a:rPr lang="hr-HR" b="1" smtClean="0"/>
            <a:t>Hematopoietske matične stanice imaju slijedeća obilježja</a:t>
          </a:r>
          <a:r>
            <a:rPr lang="hr-HR" smtClean="0"/>
            <a:t>: </a:t>
          </a:r>
          <a:endParaRPr lang="hr-HR"/>
        </a:p>
      </dgm:t>
    </dgm:pt>
    <dgm:pt modelId="{3BA57A2E-7C68-4C27-BD61-3083412D8A74}" type="parTrans" cxnId="{4EC2251A-8AE5-4E83-8540-081C6CC04EB0}">
      <dgm:prSet/>
      <dgm:spPr/>
      <dgm:t>
        <a:bodyPr/>
        <a:lstStyle/>
        <a:p>
          <a:endParaRPr lang="en-US"/>
        </a:p>
      </dgm:t>
    </dgm:pt>
    <dgm:pt modelId="{4285B8C7-E360-40EA-867B-652B34432011}" type="sibTrans" cxnId="{4EC2251A-8AE5-4E83-8540-081C6CC04EB0}">
      <dgm:prSet/>
      <dgm:spPr/>
      <dgm:t>
        <a:bodyPr/>
        <a:lstStyle/>
        <a:p>
          <a:endParaRPr lang="en-US"/>
        </a:p>
      </dgm:t>
    </dgm:pt>
    <dgm:pt modelId="{60285790-4E00-443E-86F5-DA98C50BBDC3}">
      <dgm:prSet/>
      <dgm:spPr/>
      <dgm:t>
        <a:bodyPr/>
        <a:lstStyle/>
        <a:p>
          <a:pPr rtl="0"/>
          <a:r>
            <a:rPr lang="hr-HR" dirty="0" smtClean="0"/>
            <a:t>a) </a:t>
          </a:r>
          <a:r>
            <a:rPr lang="hr-HR" b="1" dirty="0" smtClean="0"/>
            <a:t>nisku učestalost dioba</a:t>
          </a:r>
          <a:r>
            <a:rPr lang="hr-HR" dirty="0" smtClean="0"/>
            <a:t> posljedično nastalu produženom G</a:t>
          </a:r>
          <a:r>
            <a:rPr lang="hr-HR" baseline="-25000" dirty="0" smtClean="0"/>
            <a:t>0</a:t>
          </a:r>
          <a:r>
            <a:rPr lang="hr-HR" dirty="0" smtClean="0"/>
            <a:t> fazom staničnog ciklusa, </a:t>
          </a:r>
          <a:endParaRPr lang="hr-HR" dirty="0"/>
        </a:p>
      </dgm:t>
    </dgm:pt>
    <dgm:pt modelId="{88C0B808-241C-44D4-A1B7-4FA8449E66B7}" type="parTrans" cxnId="{1E0A759C-C7E0-4094-8706-66B7D25A0D00}">
      <dgm:prSet/>
      <dgm:spPr/>
      <dgm:t>
        <a:bodyPr/>
        <a:lstStyle/>
        <a:p>
          <a:endParaRPr lang="en-US"/>
        </a:p>
      </dgm:t>
    </dgm:pt>
    <dgm:pt modelId="{52CBF7D6-968F-4D46-9491-E3D4D3D30C54}" type="sibTrans" cxnId="{1E0A759C-C7E0-4094-8706-66B7D25A0D00}">
      <dgm:prSet/>
      <dgm:spPr/>
      <dgm:t>
        <a:bodyPr/>
        <a:lstStyle/>
        <a:p>
          <a:endParaRPr lang="en-US"/>
        </a:p>
      </dgm:t>
    </dgm:pt>
    <dgm:pt modelId="{658D8B54-91C7-4F64-B295-C4D7B90F9914}">
      <dgm:prSet/>
      <dgm:spPr/>
      <dgm:t>
        <a:bodyPr/>
        <a:lstStyle/>
        <a:p>
          <a:pPr rtl="0"/>
          <a:r>
            <a:rPr lang="hr-HR" dirty="0" smtClean="0"/>
            <a:t>b) </a:t>
          </a:r>
          <a:r>
            <a:rPr lang="hr-HR" b="1" dirty="0" err="1" smtClean="0"/>
            <a:t>samobnavljanje</a:t>
          </a:r>
          <a:r>
            <a:rPr lang="hr-HR" b="1" dirty="0" smtClean="0"/>
            <a:t>,</a:t>
          </a:r>
          <a:r>
            <a:rPr lang="hr-HR" dirty="0" smtClean="0"/>
            <a:t> stvaranje istovjetnih stanica </a:t>
          </a:r>
          <a:endParaRPr lang="hr-HR" dirty="0"/>
        </a:p>
      </dgm:t>
    </dgm:pt>
    <dgm:pt modelId="{55B71BC6-5BFA-43EA-BFA5-A2E9D86D7FAC}" type="parTrans" cxnId="{1306DE1F-4509-4BDB-B9E5-480E693D9913}">
      <dgm:prSet/>
      <dgm:spPr/>
      <dgm:t>
        <a:bodyPr/>
        <a:lstStyle/>
        <a:p>
          <a:endParaRPr lang="en-US"/>
        </a:p>
      </dgm:t>
    </dgm:pt>
    <dgm:pt modelId="{BAF96CF9-4561-469D-9529-F84CD05396EB}" type="sibTrans" cxnId="{1306DE1F-4509-4BDB-B9E5-480E693D9913}">
      <dgm:prSet/>
      <dgm:spPr/>
      <dgm:t>
        <a:bodyPr/>
        <a:lstStyle/>
        <a:p>
          <a:endParaRPr lang="en-US"/>
        </a:p>
      </dgm:t>
    </dgm:pt>
    <dgm:pt modelId="{5D106552-2F01-4D57-87F3-94E7900B769F}">
      <dgm:prSet/>
      <dgm:spPr/>
      <dgm:t>
        <a:bodyPr/>
        <a:lstStyle/>
        <a:p>
          <a:pPr rtl="0"/>
          <a:r>
            <a:rPr lang="hr-HR" dirty="0" smtClean="0"/>
            <a:t>c) </a:t>
          </a:r>
          <a:r>
            <a:rPr lang="hr-HR" b="1" dirty="0" smtClean="0"/>
            <a:t>diferencijacija i obnavljanje</a:t>
          </a:r>
          <a:r>
            <a:rPr lang="hr-HR" dirty="0" smtClean="0"/>
            <a:t> svih ili samo određenih vrsta stanica. </a:t>
          </a:r>
          <a:endParaRPr lang="hr-HR" dirty="0"/>
        </a:p>
      </dgm:t>
    </dgm:pt>
    <dgm:pt modelId="{F5C9B9D6-0168-40F3-A078-F1CE857B37A5}" type="parTrans" cxnId="{00F41B5E-BECE-4AAF-BCBA-18ADE08E3F14}">
      <dgm:prSet/>
      <dgm:spPr/>
      <dgm:t>
        <a:bodyPr/>
        <a:lstStyle/>
        <a:p>
          <a:endParaRPr lang="en-US"/>
        </a:p>
      </dgm:t>
    </dgm:pt>
    <dgm:pt modelId="{8000B277-5B99-4E2F-BB52-F00819B78D02}" type="sibTrans" cxnId="{00F41B5E-BECE-4AAF-BCBA-18ADE08E3F14}">
      <dgm:prSet/>
      <dgm:spPr/>
      <dgm:t>
        <a:bodyPr/>
        <a:lstStyle/>
        <a:p>
          <a:endParaRPr lang="en-US"/>
        </a:p>
      </dgm:t>
    </dgm:pt>
    <dgm:pt modelId="{4337A67A-0BBC-459D-8FE4-37DC68DC8E40}">
      <dgm:prSet/>
      <dgm:spPr/>
      <dgm:t>
        <a:bodyPr/>
        <a:lstStyle/>
        <a:p>
          <a:pPr rtl="0"/>
          <a:r>
            <a:rPr lang="hr-HR" b="1" smtClean="0"/>
            <a:t>Proces hematopoieze reguliran je</a:t>
          </a:r>
          <a:r>
            <a:rPr lang="hr-HR" smtClean="0"/>
            <a:t>: </a:t>
          </a:r>
          <a:endParaRPr lang="hr-HR"/>
        </a:p>
      </dgm:t>
    </dgm:pt>
    <dgm:pt modelId="{92BBC73F-1445-4DA1-BAF3-01E497803BE8}" type="parTrans" cxnId="{B23641B9-C826-4E4C-8B88-18C3A379E061}">
      <dgm:prSet/>
      <dgm:spPr/>
      <dgm:t>
        <a:bodyPr/>
        <a:lstStyle/>
        <a:p>
          <a:endParaRPr lang="en-US"/>
        </a:p>
      </dgm:t>
    </dgm:pt>
    <dgm:pt modelId="{225DFBE9-6E89-45F6-81F8-C045AC99366B}" type="sibTrans" cxnId="{B23641B9-C826-4E4C-8B88-18C3A379E061}">
      <dgm:prSet/>
      <dgm:spPr/>
      <dgm:t>
        <a:bodyPr/>
        <a:lstStyle/>
        <a:p>
          <a:endParaRPr lang="en-US"/>
        </a:p>
      </dgm:t>
    </dgm:pt>
    <dgm:pt modelId="{4B14BABE-CF6E-4975-8DD6-500021AC2B97}">
      <dgm:prSet/>
      <dgm:spPr/>
      <dgm:t>
        <a:bodyPr/>
        <a:lstStyle/>
        <a:p>
          <a:pPr rtl="0"/>
          <a:r>
            <a:rPr lang="hr-HR" dirty="0" smtClean="0"/>
            <a:t>a) </a:t>
          </a:r>
          <a:r>
            <a:rPr lang="hr-HR" b="1" dirty="0" smtClean="0"/>
            <a:t>složenim nizom </a:t>
          </a:r>
          <a:r>
            <a:rPr lang="hr-HR" b="1" dirty="0" err="1" smtClean="0"/>
            <a:t>međureakcija</a:t>
          </a:r>
          <a:r>
            <a:rPr lang="hr-HR" b="1" dirty="0" smtClean="0"/>
            <a:t> </a:t>
          </a:r>
          <a:r>
            <a:rPr lang="hr-HR" b="1" dirty="0" err="1" smtClean="0"/>
            <a:t>hematopoietskih</a:t>
          </a:r>
          <a:r>
            <a:rPr lang="hr-HR" b="1" dirty="0" smtClean="0"/>
            <a:t> stanica s </a:t>
          </a:r>
          <a:r>
            <a:rPr lang="hr-HR" b="1" dirty="0" err="1" smtClean="0"/>
            <a:t>mikrookolišem</a:t>
          </a:r>
          <a:r>
            <a:rPr lang="hr-HR" b="1" dirty="0" smtClean="0"/>
            <a:t> </a:t>
          </a:r>
          <a:r>
            <a:rPr lang="hr-HR" dirty="0" smtClean="0"/>
            <a:t>(</a:t>
          </a:r>
          <a:r>
            <a:rPr lang="hr-HR" dirty="0" err="1" smtClean="0"/>
            <a:t>stroma</a:t>
          </a:r>
          <a:r>
            <a:rPr lang="hr-HR" dirty="0" smtClean="0"/>
            <a:t> koštane srži, slezene timusa i limfnih čvorova), </a:t>
          </a:r>
          <a:endParaRPr lang="hr-HR" dirty="0"/>
        </a:p>
      </dgm:t>
    </dgm:pt>
    <dgm:pt modelId="{910F518D-D4B4-41BD-AD53-BF8C77A434B6}" type="parTrans" cxnId="{50AECB4E-711D-4C92-A0B1-1B8111DC9C0B}">
      <dgm:prSet/>
      <dgm:spPr/>
      <dgm:t>
        <a:bodyPr/>
        <a:lstStyle/>
        <a:p>
          <a:endParaRPr lang="en-US"/>
        </a:p>
      </dgm:t>
    </dgm:pt>
    <dgm:pt modelId="{D560386F-08D3-4482-B356-C4113079B0F0}" type="sibTrans" cxnId="{50AECB4E-711D-4C92-A0B1-1B8111DC9C0B}">
      <dgm:prSet/>
      <dgm:spPr/>
      <dgm:t>
        <a:bodyPr/>
        <a:lstStyle/>
        <a:p>
          <a:endParaRPr lang="en-US"/>
        </a:p>
      </dgm:t>
    </dgm:pt>
    <dgm:pt modelId="{D808F0D8-53CF-4C93-BB4E-8533FFE45072}">
      <dgm:prSet/>
      <dgm:spPr/>
      <dgm:t>
        <a:bodyPr/>
        <a:lstStyle/>
        <a:p>
          <a:pPr rtl="0"/>
          <a:r>
            <a:rPr lang="hr-HR" dirty="0" smtClean="0"/>
            <a:t>b) </a:t>
          </a:r>
          <a:r>
            <a:rPr lang="hr-HR" b="1" dirty="0" smtClean="0"/>
            <a:t>staničnim doticajima </a:t>
          </a:r>
          <a:r>
            <a:rPr lang="hr-HR" dirty="0" smtClean="0"/>
            <a:t>koji mogu biti </a:t>
          </a:r>
          <a:r>
            <a:rPr lang="hr-HR" b="1" dirty="0" smtClean="0"/>
            <a:t>specifični</a:t>
          </a:r>
          <a:r>
            <a:rPr lang="hr-HR" dirty="0" smtClean="0"/>
            <a:t> (prepoznavanje stanica putem </a:t>
          </a:r>
          <a:r>
            <a:rPr lang="hr-HR" b="1" dirty="0" smtClean="0"/>
            <a:t>glavnog sustava tkivne snošljivosti</a:t>
          </a:r>
          <a:r>
            <a:rPr lang="hr-HR" dirty="0" smtClean="0"/>
            <a:t>) ili manje specifični posredstvom molekula za adheziju stanica (</a:t>
          </a:r>
          <a:r>
            <a:rPr lang="hr-HR" b="1" dirty="0" err="1" smtClean="0"/>
            <a:t>intergrini</a:t>
          </a:r>
          <a:r>
            <a:rPr lang="hr-HR" b="1" dirty="0" smtClean="0"/>
            <a:t>, </a:t>
          </a:r>
          <a:r>
            <a:rPr lang="hr-HR" b="1" dirty="0" err="1" smtClean="0"/>
            <a:t>kadherini</a:t>
          </a:r>
          <a:r>
            <a:rPr lang="hr-HR" dirty="0" smtClean="0"/>
            <a:t>),</a:t>
          </a:r>
          <a:endParaRPr lang="hr-HR" dirty="0"/>
        </a:p>
      </dgm:t>
    </dgm:pt>
    <dgm:pt modelId="{DA821F49-BE06-4F9C-A18E-EFB01B5B41EF}" type="parTrans" cxnId="{0264527D-055E-4B90-96FF-3417459B6C1D}">
      <dgm:prSet/>
      <dgm:spPr/>
      <dgm:t>
        <a:bodyPr/>
        <a:lstStyle/>
        <a:p>
          <a:endParaRPr lang="en-US"/>
        </a:p>
      </dgm:t>
    </dgm:pt>
    <dgm:pt modelId="{255D2735-9840-41F3-84FD-F41F4EA2EAC3}" type="sibTrans" cxnId="{0264527D-055E-4B90-96FF-3417459B6C1D}">
      <dgm:prSet/>
      <dgm:spPr/>
      <dgm:t>
        <a:bodyPr/>
        <a:lstStyle/>
        <a:p>
          <a:endParaRPr lang="en-US"/>
        </a:p>
      </dgm:t>
    </dgm:pt>
    <dgm:pt modelId="{C8F55F95-A215-4012-AD95-A8EE64EBD51B}">
      <dgm:prSet/>
      <dgm:spPr/>
      <dgm:t>
        <a:bodyPr/>
        <a:lstStyle/>
        <a:p>
          <a:pPr rtl="0"/>
          <a:r>
            <a:rPr lang="hr-HR" dirty="0" smtClean="0"/>
            <a:t>c) </a:t>
          </a:r>
          <a:r>
            <a:rPr lang="hr-HR" b="1" dirty="0" smtClean="0"/>
            <a:t>čimbenicima rasta kratkog i srednjeg dometa </a:t>
          </a:r>
          <a:r>
            <a:rPr lang="hr-HR" dirty="0" smtClean="0"/>
            <a:t>(</a:t>
          </a:r>
          <a:r>
            <a:rPr lang="hr-HR" dirty="0" err="1" smtClean="0"/>
            <a:t>interleukini</a:t>
          </a:r>
          <a:r>
            <a:rPr lang="hr-HR" dirty="0" smtClean="0"/>
            <a:t>, </a:t>
          </a:r>
          <a:r>
            <a:rPr lang="hr-HR" dirty="0" err="1" smtClean="0"/>
            <a:t>interferoni</a:t>
          </a:r>
          <a:r>
            <a:rPr lang="hr-HR" dirty="0" smtClean="0"/>
            <a:t>, čimbenici stimulacije kolonija, </a:t>
          </a:r>
          <a:r>
            <a:rPr lang="hr-HR" dirty="0" err="1" smtClean="0"/>
            <a:t>eritropoetin</a:t>
          </a:r>
          <a:r>
            <a:rPr lang="hr-HR" dirty="0" smtClean="0"/>
            <a:t> i dr.) koji specifično djeluju na diferencijaciju i proliferaciju krvnih stanica, </a:t>
          </a:r>
          <a:endParaRPr lang="hr-HR" dirty="0"/>
        </a:p>
      </dgm:t>
    </dgm:pt>
    <dgm:pt modelId="{EEFF0527-0D8B-4A74-9BE4-86669AF76139}" type="parTrans" cxnId="{4F2A8B1C-7034-4855-B62C-9B372D9E384B}">
      <dgm:prSet/>
      <dgm:spPr/>
      <dgm:t>
        <a:bodyPr/>
        <a:lstStyle/>
        <a:p>
          <a:endParaRPr lang="en-US"/>
        </a:p>
      </dgm:t>
    </dgm:pt>
    <dgm:pt modelId="{3AC5593E-0207-4ABA-873D-2237E0BCD35E}" type="sibTrans" cxnId="{4F2A8B1C-7034-4855-B62C-9B372D9E384B}">
      <dgm:prSet/>
      <dgm:spPr/>
      <dgm:t>
        <a:bodyPr/>
        <a:lstStyle/>
        <a:p>
          <a:endParaRPr lang="en-US"/>
        </a:p>
      </dgm:t>
    </dgm:pt>
    <dgm:pt modelId="{9DD4D54F-66CC-4E53-A9D6-8333178DF452}">
      <dgm:prSet/>
      <dgm:spPr/>
      <dgm:t>
        <a:bodyPr/>
        <a:lstStyle/>
        <a:p>
          <a:pPr rtl="0"/>
          <a:r>
            <a:rPr lang="hr-HR" dirty="0" smtClean="0"/>
            <a:t>d) </a:t>
          </a:r>
          <a:r>
            <a:rPr lang="hr-HR" b="1" dirty="0" smtClean="0"/>
            <a:t>čimbenici dugog dometa </a:t>
          </a:r>
          <a:r>
            <a:rPr lang="hr-HR" dirty="0" smtClean="0"/>
            <a:t>(hormoni) </a:t>
          </a:r>
          <a:endParaRPr lang="hr-HR" dirty="0"/>
        </a:p>
      </dgm:t>
    </dgm:pt>
    <dgm:pt modelId="{31424C94-87E8-43C2-9611-804300F27843}" type="parTrans" cxnId="{40B93F7A-6A7D-413B-9B1B-6F8A465ED80F}">
      <dgm:prSet/>
      <dgm:spPr/>
      <dgm:t>
        <a:bodyPr/>
        <a:lstStyle/>
        <a:p>
          <a:endParaRPr lang="en-US"/>
        </a:p>
      </dgm:t>
    </dgm:pt>
    <dgm:pt modelId="{A2F6B4D9-E560-45C9-BCEB-B664212BB02F}" type="sibTrans" cxnId="{40B93F7A-6A7D-413B-9B1B-6F8A465ED80F}">
      <dgm:prSet/>
      <dgm:spPr/>
      <dgm:t>
        <a:bodyPr/>
        <a:lstStyle/>
        <a:p>
          <a:endParaRPr lang="en-US"/>
        </a:p>
      </dgm:t>
    </dgm:pt>
    <dgm:pt modelId="{441A5B29-BC6B-4A4A-9C23-CC081C8A2A29}">
      <dgm:prSet/>
      <dgm:spPr/>
      <dgm:t>
        <a:bodyPr/>
        <a:lstStyle/>
        <a:p>
          <a:pPr rtl="0"/>
          <a:endParaRPr lang="hr-HR" dirty="0"/>
        </a:p>
      </dgm:t>
    </dgm:pt>
    <dgm:pt modelId="{2BA78EF3-BA62-477A-A941-28F772ADE2CA}" type="parTrans" cxnId="{FBEAC66B-F8E0-49D2-96D4-5E02F2B2B86C}">
      <dgm:prSet/>
      <dgm:spPr/>
      <dgm:t>
        <a:bodyPr/>
        <a:lstStyle/>
        <a:p>
          <a:endParaRPr lang="en-US"/>
        </a:p>
      </dgm:t>
    </dgm:pt>
    <dgm:pt modelId="{51EBCA4C-03C8-47B4-B603-511741EADB02}" type="sibTrans" cxnId="{FBEAC66B-F8E0-49D2-96D4-5E02F2B2B86C}">
      <dgm:prSet/>
      <dgm:spPr/>
      <dgm:t>
        <a:bodyPr/>
        <a:lstStyle/>
        <a:p>
          <a:endParaRPr lang="en-US"/>
        </a:p>
      </dgm:t>
    </dgm:pt>
    <dgm:pt modelId="{4A7DA4EF-2122-4BC4-A908-1AF81D6700D8}" type="pres">
      <dgm:prSet presAssocID="{9FAA8807-C987-4D97-AC6C-BE5729EA482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40CC34-B7F1-4784-BCE9-D0EFB3F2FDF4}" type="pres">
      <dgm:prSet presAssocID="{E75DEDC8-4B0A-448B-A332-D15B9D8D4B3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05D515-662C-43B3-95ED-09848509C12C}" type="pres">
      <dgm:prSet presAssocID="{E75DEDC8-4B0A-448B-A332-D15B9D8D4B39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E16D5A-9FD5-4C26-9D17-CF8B93BF4D2D}" type="pres">
      <dgm:prSet presAssocID="{4337A67A-0BBC-459D-8FE4-37DC68DC8E4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61F3D5-797F-4773-B841-A8312E50E0F3}" type="pres">
      <dgm:prSet presAssocID="{4337A67A-0BBC-459D-8FE4-37DC68DC8E40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264527D-055E-4B90-96FF-3417459B6C1D}" srcId="{4337A67A-0BBC-459D-8FE4-37DC68DC8E40}" destId="{D808F0D8-53CF-4C93-BB4E-8533FFE45072}" srcOrd="1" destOrd="0" parTransId="{DA821F49-BE06-4F9C-A18E-EFB01B5B41EF}" sibTransId="{255D2735-9840-41F3-84FD-F41F4EA2EAC3}"/>
    <dgm:cxn modelId="{4433244C-2F0C-4FEF-8750-C57CDB59E19F}" type="presOf" srcId="{C8F55F95-A215-4012-AD95-A8EE64EBD51B}" destId="{7561F3D5-797F-4773-B841-A8312E50E0F3}" srcOrd="0" destOrd="2" presId="urn:microsoft.com/office/officeart/2005/8/layout/vList2"/>
    <dgm:cxn modelId="{B23641B9-C826-4E4C-8B88-18C3A379E061}" srcId="{9FAA8807-C987-4D97-AC6C-BE5729EA482B}" destId="{4337A67A-0BBC-459D-8FE4-37DC68DC8E40}" srcOrd="1" destOrd="0" parTransId="{92BBC73F-1445-4DA1-BAF3-01E497803BE8}" sibTransId="{225DFBE9-6E89-45F6-81F8-C045AC99366B}"/>
    <dgm:cxn modelId="{40B93F7A-6A7D-413B-9B1B-6F8A465ED80F}" srcId="{4337A67A-0BBC-459D-8FE4-37DC68DC8E40}" destId="{9DD4D54F-66CC-4E53-A9D6-8333178DF452}" srcOrd="3" destOrd="0" parTransId="{31424C94-87E8-43C2-9611-804300F27843}" sibTransId="{A2F6B4D9-E560-45C9-BCEB-B664212BB02F}"/>
    <dgm:cxn modelId="{28B6AA9D-148E-41FF-B0B1-48726DF802B2}" type="presOf" srcId="{E75DEDC8-4B0A-448B-A332-D15B9D8D4B39}" destId="{6640CC34-B7F1-4784-BCE9-D0EFB3F2FDF4}" srcOrd="0" destOrd="0" presId="urn:microsoft.com/office/officeart/2005/8/layout/vList2"/>
    <dgm:cxn modelId="{FBEAC66B-F8E0-49D2-96D4-5E02F2B2B86C}" srcId="{E75DEDC8-4B0A-448B-A332-D15B9D8D4B39}" destId="{441A5B29-BC6B-4A4A-9C23-CC081C8A2A29}" srcOrd="3" destOrd="0" parTransId="{2BA78EF3-BA62-477A-A941-28F772ADE2CA}" sibTransId="{51EBCA4C-03C8-47B4-B603-511741EADB02}"/>
    <dgm:cxn modelId="{4F2A8B1C-7034-4855-B62C-9B372D9E384B}" srcId="{4337A67A-0BBC-459D-8FE4-37DC68DC8E40}" destId="{C8F55F95-A215-4012-AD95-A8EE64EBD51B}" srcOrd="2" destOrd="0" parTransId="{EEFF0527-0D8B-4A74-9BE4-86669AF76139}" sibTransId="{3AC5593E-0207-4ABA-873D-2237E0BCD35E}"/>
    <dgm:cxn modelId="{1306DE1F-4509-4BDB-B9E5-480E693D9913}" srcId="{E75DEDC8-4B0A-448B-A332-D15B9D8D4B39}" destId="{658D8B54-91C7-4F64-B295-C4D7B90F9914}" srcOrd="1" destOrd="0" parTransId="{55B71BC6-5BFA-43EA-BFA5-A2E9D86D7FAC}" sibTransId="{BAF96CF9-4561-469D-9529-F84CD05396EB}"/>
    <dgm:cxn modelId="{4EC2251A-8AE5-4E83-8540-081C6CC04EB0}" srcId="{9FAA8807-C987-4D97-AC6C-BE5729EA482B}" destId="{E75DEDC8-4B0A-448B-A332-D15B9D8D4B39}" srcOrd="0" destOrd="0" parTransId="{3BA57A2E-7C68-4C27-BD61-3083412D8A74}" sibTransId="{4285B8C7-E360-40EA-867B-652B34432011}"/>
    <dgm:cxn modelId="{344BB268-C381-45D7-9F8F-A9F93DE8547C}" type="presOf" srcId="{9FAA8807-C987-4D97-AC6C-BE5729EA482B}" destId="{4A7DA4EF-2122-4BC4-A908-1AF81D6700D8}" srcOrd="0" destOrd="0" presId="urn:microsoft.com/office/officeart/2005/8/layout/vList2"/>
    <dgm:cxn modelId="{2D7EFDA6-12C9-4B7C-98DC-A485ADF63304}" type="presOf" srcId="{4337A67A-0BBC-459D-8FE4-37DC68DC8E40}" destId="{9AE16D5A-9FD5-4C26-9D17-CF8B93BF4D2D}" srcOrd="0" destOrd="0" presId="urn:microsoft.com/office/officeart/2005/8/layout/vList2"/>
    <dgm:cxn modelId="{1E0A759C-C7E0-4094-8706-66B7D25A0D00}" srcId="{E75DEDC8-4B0A-448B-A332-D15B9D8D4B39}" destId="{60285790-4E00-443E-86F5-DA98C50BBDC3}" srcOrd="0" destOrd="0" parTransId="{88C0B808-241C-44D4-A1B7-4FA8449E66B7}" sibTransId="{52CBF7D6-968F-4D46-9491-E3D4D3D30C54}"/>
    <dgm:cxn modelId="{30389913-8A34-4328-A432-AE765AFCA8C1}" type="presOf" srcId="{658D8B54-91C7-4F64-B295-C4D7B90F9914}" destId="{9805D515-662C-43B3-95ED-09848509C12C}" srcOrd="0" destOrd="1" presId="urn:microsoft.com/office/officeart/2005/8/layout/vList2"/>
    <dgm:cxn modelId="{5DF01065-CCE2-4939-B40A-5E3EF4EA7581}" type="presOf" srcId="{9DD4D54F-66CC-4E53-A9D6-8333178DF452}" destId="{7561F3D5-797F-4773-B841-A8312E50E0F3}" srcOrd="0" destOrd="3" presId="urn:microsoft.com/office/officeart/2005/8/layout/vList2"/>
    <dgm:cxn modelId="{00F41B5E-BECE-4AAF-BCBA-18ADE08E3F14}" srcId="{E75DEDC8-4B0A-448B-A332-D15B9D8D4B39}" destId="{5D106552-2F01-4D57-87F3-94E7900B769F}" srcOrd="2" destOrd="0" parTransId="{F5C9B9D6-0168-40F3-A078-F1CE857B37A5}" sibTransId="{8000B277-5B99-4E2F-BB52-F00819B78D02}"/>
    <dgm:cxn modelId="{50AECB4E-711D-4C92-A0B1-1B8111DC9C0B}" srcId="{4337A67A-0BBC-459D-8FE4-37DC68DC8E40}" destId="{4B14BABE-CF6E-4975-8DD6-500021AC2B97}" srcOrd="0" destOrd="0" parTransId="{910F518D-D4B4-41BD-AD53-BF8C77A434B6}" sibTransId="{D560386F-08D3-4482-B356-C4113079B0F0}"/>
    <dgm:cxn modelId="{3C907121-26CB-460A-98FC-6794F92B1C82}" type="presOf" srcId="{60285790-4E00-443E-86F5-DA98C50BBDC3}" destId="{9805D515-662C-43B3-95ED-09848509C12C}" srcOrd="0" destOrd="0" presId="urn:microsoft.com/office/officeart/2005/8/layout/vList2"/>
    <dgm:cxn modelId="{54723F77-1D45-4E10-939A-B9D3BAFEC65C}" type="presOf" srcId="{D808F0D8-53CF-4C93-BB4E-8533FFE45072}" destId="{7561F3D5-797F-4773-B841-A8312E50E0F3}" srcOrd="0" destOrd="1" presId="urn:microsoft.com/office/officeart/2005/8/layout/vList2"/>
    <dgm:cxn modelId="{D812B9AA-99E8-48EC-85DD-26372F8E005A}" type="presOf" srcId="{5D106552-2F01-4D57-87F3-94E7900B769F}" destId="{9805D515-662C-43B3-95ED-09848509C12C}" srcOrd="0" destOrd="2" presId="urn:microsoft.com/office/officeart/2005/8/layout/vList2"/>
    <dgm:cxn modelId="{59BD9B01-93F9-4ABB-BE10-1A3A596C7100}" type="presOf" srcId="{441A5B29-BC6B-4A4A-9C23-CC081C8A2A29}" destId="{9805D515-662C-43B3-95ED-09848509C12C}" srcOrd="0" destOrd="3" presId="urn:microsoft.com/office/officeart/2005/8/layout/vList2"/>
    <dgm:cxn modelId="{9D8888FB-C2EA-439B-B356-8A899A543949}" type="presOf" srcId="{4B14BABE-CF6E-4975-8DD6-500021AC2B97}" destId="{7561F3D5-797F-4773-B841-A8312E50E0F3}" srcOrd="0" destOrd="0" presId="urn:microsoft.com/office/officeart/2005/8/layout/vList2"/>
    <dgm:cxn modelId="{2CA90AF6-C868-4E5B-AD50-6E4E01A10DD8}" type="presParOf" srcId="{4A7DA4EF-2122-4BC4-A908-1AF81D6700D8}" destId="{6640CC34-B7F1-4784-BCE9-D0EFB3F2FDF4}" srcOrd="0" destOrd="0" presId="urn:microsoft.com/office/officeart/2005/8/layout/vList2"/>
    <dgm:cxn modelId="{4A8B8C6A-C6C5-47EC-A5E0-3A879900A3F4}" type="presParOf" srcId="{4A7DA4EF-2122-4BC4-A908-1AF81D6700D8}" destId="{9805D515-662C-43B3-95ED-09848509C12C}" srcOrd="1" destOrd="0" presId="urn:microsoft.com/office/officeart/2005/8/layout/vList2"/>
    <dgm:cxn modelId="{5C6F9496-9478-4F69-913B-72544961093B}" type="presParOf" srcId="{4A7DA4EF-2122-4BC4-A908-1AF81D6700D8}" destId="{9AE16D5A-9FD5-4C26-9D17-CF8B93BF4D2D}" srcOrd="2" destOrd="0" presId="urn:microsoft.com/office/officeart/2005/8/layout/vList2"/>
    <dgm:cxn modelId="{1DBBCA5F-6A93-42C0-BDC3-466BC5C4FA7C}" type="presParOf" srcId="{4A7DA4EF-2122-4BC4-A908-1AF81D6700D8}" destId="{7561F3D5-797F-4773-B841-A8312E50E0F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D68096-E4C3-430A-A080-07E678F297A1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9961AE5C-4575-4896-8FBE-BA613C29F3FF}">
      <dgm:prSet/>
      <dgm:spPr/>
      <dgm:t>
        <a:bodyPr/>
        <a:lstStyle/>
        <a:p>
          <a:pPr rtl="0"/>
          <a:r>
            <a:rPr lang="hr-HR" b="1" smtClean="0"/>
            <a:t>a) održava ravnotežu međustaničnih tekućina (krv, tkiva),</a:t>
          </a:r>
          <a:endParaRPr lang="hr-HR"/>
        </a:p>
      </dgm:t>
    </dgm:pt>
    <dgm:pt modelId="{7CE90801-518B-4950-86C1-B70F2D192C49}" type="parTrans" cxnId="{506FAF6C-F231-41A9-8409-45CA43809F93}">
      <dgm:prSet/>
      <dgm:spPr/>
      <dgm:t>
        <a:bodyPr/>
        <a:lstStyle/>
        <a:p>
          <a:endParaRPr lang="en-US"/>
        </a:p>
      </dgm:t>
    </dgm:pt>
    <dgm:pt modelId="{5DD27A13-5766-46D4-8F24-7F54F4F39D3D}" type="sibTrans" cxnId="{506FAF6C-F231-41A9-8409-45CA43809F93}">
      <dgm:prSet/>
      <dgm:spPr/>
      <dgm:t>
        <a:bodyPr/>
        <a:lstStyle/>
        <a:p>
          <a:endParaRPr lang="en-US"/>
        </a:p>
      </dgm:t>
    </dgm:pt>
    <dgm:pt modelId="{E2FD6CFE-1FAE-4537-9E95-4DC10E9580CF}">
      <dgm:prSet/>
      <dgm:spPr/>
      <dgm:t>
        <a:bodyPr/>
        <a:lstStyle/>
        <a:p>
          <a:pPr rtl="0"/>
          <a:r>
            <a:rPr lang="hr-HR" b="1" smtClean="0"/>
            <a:t>b) prenosi masti iz tkiva koje okružuju tanko crijevo u krv,</a:t>
          </a:r>
          <a:endParaRPr lang="hr-HR"/>
        </a:p>
      </dgm:t>
    </dgm:pt>
    <dgm:pt modelId="{C41358A3-5679-4901-BF4C-83981F047EA4}" type="parTrans" cxnId="{D37BF7FF-DE2C-4969-BD82-4930B47633DB}">
      <dgm:prSet/>
      <dgm:spPr/>
      <dgm:t>
        <a:bodyPr/>
        <a:lstStyle/>
        <a:p>
          <a:endParaRPr lang="en-US"/>
        </a:p>
      </dgm:t>
    </dgm:pt>
    <dgm:pt modelId="{F4354DDA-5115-4084-8DC8-569ADE4BEDC7}" type="sibTrans" cxnId="{D37BF7FF-DE2C-4969-BD82-4930B47633DB}">
      <dgm:prSet/>
      <dgm:spPr/>
      <dgm:t>
        <a:bodyPr/>
        <a:lstStyle/>
        <a:p>
          <a:endParaRPr lang="en-US"/>
        </a:p>
      </dgm:t>
    </dgm:pt>
    <dgm:pt modelId="{78A200CE-DBF5-45EE-AEE7-AE5DD4ED314B}">
      <dgm:prSet/>
      <dgm:spPr/>
      <dgm:t>
        <a:bodyPr/>
        <a:lstStyle/>
        <a:p>
          <a:pPr rtl="0"/>
          <a:r>
            <a:rPr lang="hr-HR" b="1" smtClean="0"/>
            <a:t>c) filtrira i uništava viruse, bakterije i druge mikroorganizme te strane čestice,</a:t>
          </a:r>
          <a:endParaRPr lang="hr-HR"/>
        </a:p>
      </dgm:t>
    </dgm:pt>
    <dgm:pt modelId="{12291FF9-19F2-428F-AF06-6FD5DF6E3101}" type="parTrans" cxnId="{13170B5B-599F-4422-AAA3-36ED0C9D9A3F}">
      <dgm:prSet/>
      <dgm:spPr/>
      <dgm:t>
        <a:bodyPr/>
        <a:lstStyle/>
        <a:p>
          <a:endParaRPr lang="en-US"/>
        </a:p>
      </dgm:t>
    </dgm:pt>
    <dgm:pt modelId="{B5CA74E3-92D5-411D-A098-D7E6FB6E91F7}" type="sibTrans" cxnId="{13170B5B-599F-4422-AAA3-36ED0C9D9A3F}">
      <dgm:prSet/>
      <dgm:spPr/>
      <dgm:t>
        <a:bodyPr/>
        <a:lstStyle/>
        <a:p>
          <a:endParaRPr lang="en-US"/>
        </a:p>
      </dgm:t>
    </dgm:pt>
    <dgm:pt modelId="{1B3D3A9B-18F8-461F-A7A8-E3C8EBBF5136}">
      <dgm:prSet/>
      <dgm:spPr/>
      <dgm:t>
        <a:bodyPr/>
        <a:lstStyle/>
        <a:p>
          <a:pPr rtl="0"/>
          <a:r>
            <a:rPr lang="hr-HR" b="1" smtClean="0"/>
            <a:t>d) osigurava zaštitu organizma od različitih uljeza</a:t>
          </a:r>
          <a:endParaRPr lang="hr-HR"/>
        </a:p>
      </dgm:t>
    </dgm:pt>
    <dgm:pt modelId="{A66AB8BC-B7F7-47DC-B2AF-FF8C92EF2F90}" type="parTrans" cxnId="{AFCEEEF2-9B97-4011-B9D0-2F4D29362A9C}">
      <dgm:prSet/>
      <dgm:spPr/>
      <dgm:t>
        <a:bodyPr/>
        <a:lstStyle/>
        <a:p>
          <a:endParaRPr lang="en-US"/>
        </a:p>
      </dgm:t>
    </dgm:pt>
    <dgm:pt modelId="{BCB3F41D-EBEE-4D33-B488-2F324C344C6F}" type="sibTrans" cxnId="{AFCEEEF2-9B97-4011-B9D0-2F4D29362A9C}">
      <dgm:prSet/>
      <dgm:spPr/>
      <dgm:t>
        <a:bodyPr/>
        <a:lstStyle/>
        <a:p>
          <a:endParaRPr lang="en-US"/>
        </a:p>
      </dgm:t>
    </dgm:pt>
    <dgm:pt modelId="{F667C60A-7FF7-41DE-8938-27F860672606}" type="pres">
      <dgm:prSet presAssocID="{29D68096-E4C3-430A-A080-07E678F297A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96C355-779D-400E-AB24-B03ED74978B1}" type="pres">
      <dgm:prSet presAssocID="{9961AE5C-4575-4896-8FBE-BA613C29F3F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9B238F-3714-44D6-B204-160AF15A20FE}" type="pres">
      <dgm:prSet presAssocID="{5DD27A13-5766-46D4-8F24-7F54F4F39D3D}" presName="spacer" presStyleCnt="0"/>
      <dgm:spPr/>
      <dgm:t>
        <a:bodyPr/>
        <a:lstStyle/>
        <a:p>
          <a:endParaRPr lang="en-US"/>
        </a:p>
      </dgm:t>
    </dgm:pt>
    <dgm:pt modelId="{3A046D44-898B-4285-98FD-BCEA1FD0B9A9}" type="pres">
      <dgm:prSet presAssocID="{E2FD6CFE-1FAE-4537-9E95-4DC10E9580C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231456-DABF-4BCC-AAFF-D262911AFBF8}" type="pres">
      <dgm:prSet presAssocID="{F4354DDA-5115-4084-8DC8-569ADE4BEDC7}" presName="spacer" presStyleCnt="0"/>
      <dgm:spPr/>
      <dgm:t>
        <a:bodyPr/>
        <a:lstStyle/>
        <a:p>
          <a:endParaRPr lang="en-US"/>
        </a:p>
      </dgm:t>
    </dgm:pt>
    <dgm:pt modelId="{B6FA558B-AE48-4C2F-95D5-B13AD37D833C}" type="pres">
      <dgm:prSet presAssocID="{78A200CE-DBF5-45EE-AEE7-AE5DD4ED314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AFF4F-BD95-4937-8B77-C4BB437378BA}" type="pres">
      <dgm:prSet presAssocID="{B5CA74E3-92D5-411D-A098-D7E6FB6E91F7}" presName="spacer" presStyleCnt="0"/>
      <dgm:spPr/>
      <dgm:t>
        <a:bodyPr/>
        <a:lstStyle/>
        <a:p>
          <a:endParaRPr lang="en-US"/>
        </a:p>
      </dgm:t>
    </dgm:pt>
    <dgm:pt modelId="{56052343-E1E5-4F1C-89C3-CC9D7F68BDCE}" type="pres">
      <dgm:prSet presAssocID="{1B3D3A9B-18F8-461F-A7A8-E3C8EBBF513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2A3FB8-5674-4647-B280-A5F1CAA1E971}" type="presOf" srcId="{E2FD6CFE-1FAE-4537-9E95-4DC10E9580CF}" destId="{3A046D44-898B-4285-98FD-BCEA1FD0B9A9}" srcOrd="0" destOrd="0" presId="urn:microsoft.com/office/officeart/2005/8/layout/vList2"/>
    <dgm:cxn modelId="{FF5AFB4C-C6E2-4792-A17B-DA43458D09F5}" type="presOf" srcId="{29D68096-E4C3-430A-A080-07E678F297A1}" destId="{F667C60A-7FF7-41DE-8938-27F860672606}" srcOrd="0" destOrd="0" presId="urn:microsoft.com/office/officeart/2005/8/layout/vList2"/>
    <dgm:cxn modelId="{AFCEEEF2-9B97-4011-B9D0-2F4D29362A9C}" srcId="{29D68096-E4C3-430A-A080-07E678F297A1}" destId="{1B3D3A9B-18F8-461F-A7A8-E3C8EBBF5136}" srcOrd="3" destOrd="0" parTransId="{A66AB8BC-B7F7-47DC-B2AF-FF8C92EF2F90}" sibTransId="{BCB3F41D-EBEE-4D33-B488-2F324C344C6F}"/>
    <dgm:cxn modelId="{13170B5B-599F-4422-AAA3-36ED0C9D9A3F}" srcId="{29D68096-E4C3-430A-A080-07E678F297A1}" destId="{78A200CE-DBF5-45EE-AEE7-AE5DD4ED314B}" srcOrd="2" destOrd="0" parTransId="{12291FF9-19F2-428F-AF06-6FD5DF6E3101}" sibTransId="{B5CA74E3-92D5-411D-A098-D7E6FB6E91F7}"/>
    <dgm:cxn modelId="{DB8482CE-25DC-4BBE-B4C6-102614747CEC}" type="presOf" srcId="{78A200CE-DBF5-45EE-AEE7-AE5DD4ED314B}" destId="{B6FA558B-AE48-4C2F-95D5-B13AD37D833C}" srcOrd="0" destOrd="0" presId="urn:microsoft.com/office/officeart/2005/8/layout/vList2"/>
    <dgm:cxn modelId="{83BA8801-D1C6-4D53-9CBA-A3A8B992AB81}" type="presOf" srcId="{9961AE5C-4575-4896-8FBE-BA613C29F3FF}" destId="{7F96C355-779D-400E-AB24-B03ED74978B1}" srcOrd="0" destOrd="0" presId="urn:microsoft.com/office/officeart/2005/8/layout/vList2"/>
    <dgm:cxn modelId="{D37BF7FF-DE2C-4969-BD82-4930B47633DB}" srcId="{29D68096-E4C3-430A-A080-07E678F297A1}" destId="{E2FD6CFE-1FAE-4537-9E95-4DC10E9580CF}" srcOrd="1" destOrd="0" parTransId="{C41358A3-5679-4901-BF4C-83981F047EA4}" sibTransId="{F4354DDA-5115-4084-8DC8-569ADE4BEDC7}"/>
    <dgm:cxn modelId="{60F1A4A2-6E63-4C37-A96C-8EB80918CC9A}" type="presOf" srcId="{1B3D3A9B-18F8-461F-A7A8-E3C8EBBF5136}" destId="{56052343-E1E5-4F1C-89C3-CC9D7F68BDCE}" srcOrd="0" destOrd="0" presId="urn:microsoft.com/office/officeart/2005/8/layout/vList2"/>
    <dgm:cxn modelId="{506FAF6C-F231-41A9-8409-45CA43809F93}" srcId="{29D68096-E4C3-430A-A080-07E678F297A1}" destId="{9961AE5C-4575-4896-8FBE-BA613C29F3FF}" srcOrd="0" destOrd="0" parTransId="{7CE90801-518B-4950-86C1-B70F2D192C49}" sibTransId="{5DD27A13-5766-46D4-8F24-7F54F4F39D3D}"/>
    <dgm:cxn modelId="{CA8ED9F1-539E-477B-8157-E1A411708438}" type="presParOf" srcId="{F667C60A-7FF7-41DE-8938-27F860672606}" destId="{7F96C355-779D-400E-AB24-B03ED74978B1}" srcOrd="0" destOrd="0" presId="urn:microsoft.com/office/officeart/2005/8/layout/vList2"/>
    <dgm:cxn modelId="{ADAC5553-765D-4BC1-971E-30B79645F543}" type="presParOf" srcId="{F667C60A-7FF7-41DE-8938-27F860672606}" destId="{DE9B238F-3714-44D6-B204-160AF15A20FE}" srcOrd="1" destOrd="0" presId="urn:microsoft.com/office/officeart/2005/8/layout/vList2"/>
    <dgm:cxn modelId="{9BE84E78-F141-4052-B4B9-BB11DA41E931}" type="presParOf" srcId="{F667C60A-7FF7-41DE-8938-27F860672606}" destId="{3A046D44-898B-4285-98FD-BCEA1FD0B9A9}" srcOrd="2" destOrd="0" presId="urn:microsoft.com/office/officeart/2005/8/layout/vList2"/>
    <dgm:cxn modelId="{CF0095F9-84F1-4F9A-9D64-26C9C810CE6D}" type="presParOf" srcId="{F667C60A-7FF7-41DE-8938-27F860672606}" destId="{08231456-DABF-4BCC-AAFF-D262911AFBF8}" srcOrd="3" destOrd="0" presId="urn:microsoft.com/office/officeart/2005/8/layout/vList2"/>
    <dgm:cxn modelId="{D12483C2-B8B7-4D76-83A0-D3A9FA4BB277}" type="presParOf" srcId="{F667C60A-7FF7-41DE-8938-27F860672606}" destId="{B6FA558B-AE48-4C2F-95D5-B13AD37D833C}" srcOrd="4" destOrd="0" presId="urn:microsoft.com/office/officeart/2005/8/layout/vList2"/>
    <dgm:cxn modelId="{3CFE5A95-DE1B-4B5E-966E-5D29A50919D6}" type="presParOf" srcId="{F667C60A-7FF7-41DE-8938-27F860672606}" destId="{F97AFF4F-BD95-4937-8B77-C4BB437378BA}" srcOrd="5" destOrd="0" presId="urn:microsoft.com/office/officeart/2005/8/layout/vList2"/>
    <dgm:cxn modelId="{6BA36ADB-BD9C-413E-8E75-58D56C71D1DF}" type="presParOf" srcId="{F667C60A-7FF7-41DE-8938-27F860672606}" destId="{56052343-E1E5-4F1C-89C3-CC9D7F68BDC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064899-D1D6-4B7B-8FE5-978AD1438462}">
      <dsp:nvSpPr>
        <dsp:cNvPr id="0" name=""/>
        <dsp:cNvSpPr/>
      </dsp:nvSpPr>
      <dsp:spPr>
        <a:xfrm>
          <a:off x="46" y="15167"/>
          <a:ext cx="4428688" cy="860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 smtClean="0"/>
            <a:t>Primarni (centralni) organ</a:t>
          </a:r>
          <a:r>
            <a:rPr lang="hr-HR" sz="2000" b="1" kern="1200" dirty="0" smtClean="0"/>
            <a:t>i</a:t>
          </a:r>
          <a:endParaRPr lang="hr-HR" sz="2000" b="1" kern="1200" dirty="0"/>
        </a:p>
      </dsp:txBody>
      <dsp:txXfrm>
        <a:off x="46" y="15167"/>
        <a:ext cx="4428688" cy="860010"/>
      </dsp:txXfrm>
    </dsp:sp>
    <dsp:sp modelId="{C1B73B36-CBCC-411C-925B-E3A8CFC058D5}">
      <dsp:nvSpPr>
        <dsp:cNvPr id="0" name=""/>
        <dsp:cNvSpPr/>
      </dsp:nvSpPr>
      <dsp:spPr>
        <a:xfrm>
          <a:off x="0" y="878259"/>
          <a:ext cx="4428688" cy="38045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400" kern="1200" dirty="0" smtClean="0"/>
            <a:t>koštana srž</a:t>
          </a:r>
          <a:endParaRPr lang="hr-HR" sz="24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400" kern="1200" dirty="0" smtClean="0"/>
            <a:t>timus</a:t>
          </a:r>
          <a:endParaRPr lang="hr-HR" sz="24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400" kern="1200" dirty="0" err="1" smtClean="0"/>
            <a:t>Fabrizijeva</a:t>
          </a:r>
          <a:r>
            <a:rPr lang="hr-HR" sz="2400" kern="1200" dirty="0" smtClean="0"/>
            <a:t> burza (ptice)</a:t>
          </a:r>
          <a:endParaRPr lang="hr-HR" sz="2400" kern="1200" dirty="0"/>
        </a:p>
      </dsp:txBody>
      <dsp:txXfrm>
        <a:off x="0" y="878259"/>
        <a:ext cx="4428688" cy="3804570"/>
      </dsp:txXfrm>
    </dsp:sp>
    <dsp:sp modelId="{96B9CD97-6523-4FDD-884A-AC4BFA65ED7F}">
      <dsp:nvSpPr>
        <dsp:cNvPr id="0" name=""/>
        <dsp:cNvSpPr/>
      </dsp:nvSpPr>
      <dsp:spPr>
        <a:xfrm>
          <a:off x="5048751" y="15167"/>
          <a:ext cx="4428688" cy="8600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 smtClean="0"/>
            <a:t>Sekundarni (periferni organi)</a:t>
          </a:r>
          <a:endParaRPr lang="hr-HR" sz="2400" kern="1200" dirty="0"/>
        </a:p>
      </dsp:txBody>
      <dsp:txXfrm>
        <a:off x="5048751" y="15167"/>
        <a:ext cx="4428688" cy="860010"/>
      </dsp:txXfrm>
    </dsp:sp>
    <dsp:sp modelId="{1C7D3FE9-E870-443A-A2E2-D6376BA79E05}">
      <dsp:nvSpPr>
        <dsp:cNvPr id="0" name=""/>
        <dsp:cNvSpPr/>
      </dsp:nvSpPr>
      <dsp:spPr>
        <a:xfrm>
          <a:off x="5048751" y="875177"/>
          <a:ext cx="4428688" cy="38045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100" b="1" i="1" u="none" kern="1200" dirty="0" smtClean="0"/>
            <a:t>inkapsulirani organi</a:t>
          </a:r>
          <a:endParaRPr lang="hr-HR" sz="2100" b="1" u="none" kern="1200" dirty="0"/>
        </a:p>
        <a:p>
          <a:pPr marL="457200" lvl="2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100" kern="1200" dirty="0" smtClean="0"/>
            <a:t>slezena</a:t>
          </a:r>
          <a:endParaRPr lang="hr-HR" sz="2100" kern="1200" dirty="0"/>
        </a:p>
        <a:p>
          <a:pPr marL="457200" lvl="2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100" kern="1200" dirty="0" smtClean="0"/>
            <a:t>limfni čvorovi</a:t>
          </a:r>
          <a:endParaRPr lang="hr-HR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100" b="1" i="1" u="sng" kern="1200" dirty="0" smtClean="0"/>
            <a:t>-</a:t>
          </a:r>
          <a:r>
            <a:rPr lang="hr-HR" sz="2100" b="1" i="1" u="sng" kern="1200" dirty="0" err="1" smtClean="0"/>
            <a:t>neinkapsulirani</a:t>
          </a:r>
          <a:r>
            <a:rPr lang="hr-HR" sz="2100" b="1" i="1" u="sng" kern="1200" dirty="0" smtClean="0"/>
            <a:t> limfni organi, tj. </a:t>
          </a:r>
          <a:r>
            <a:rPr lang="hr-HR" sz="2100" b="1" i="1" u="sng" kern="1200" dirty="0" err="1" smtClean="0"/>
            <a:t>limforetikularno</a:t>
          </a:r>
          <a:r>
            <a:rPr lang="hr-HR" sz="2100" b="1" i="1" u="sng" kern="1200" dirty="0" smtClean="0"/>
            <a:t> tkivo uz:</a:t>
          </a:r>
          <a:endParaRPr lang="hr-HR" sz="2100" b="1" u="sng" kern="1200" dirty="0"/>
        </a:p>
        <a:p>
          <a:pPr marL="457200" lvl="2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100" kern="1200" dirty="0" smtClean="0"/>
            <a:t>probavni sustav</a:t>
          </a:r>
          <a:endParaRPr lang="hr-HR" sz="2100" kern="1200" dirty="0"/>
        </a:p>
        <a:p>
          <a:pPr marL="457200" lvl="2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100" kern="1200" dirty="0" smtClean="0"/>
            <a:t>dišni sustav</a:t>
          </a:r>
          <a:endParaRPr lang="hr-HR" sz="2100" kern="1200" dirty="0"/>
        </a:p>
        <a:p>
          <a:pPr marL="457200" lvl="2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100" kern="1200" dirty="0" err="1" smtClean="0"/>
            <a:t>genitourinarni</a:t>
          </a:r>
          <a:r>
            <a:rPr lang="hr-HR" sz="2100" kern="1200" dirty="0" smtClean="0"/>
            <a:t> sustav</a:t>
          </a:r>
          <a:endParaRPr lang="hr-HR" sz="2100" kern="1200" dirty="0"/>
        </a:p>
        <a:p>
          <a:pPr marL="457200" lvl="2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100" kern="1200" dirty="0" smtClean="0"/>
            <a:t>serozne šupljine</a:t>
          </a:r>
          <a:endParaRPr lang="hr-HR" sz="2100" kern="1200" dirty="0"/>
        </a:p>
        <a:p>
          <a:pPr marL="457200" lvl="2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100" kern="1200" dirty="0" smtClean="0"/>
            <a:t>jetru</a:t>
          </a:r>
          <a:endParaRPr lang="hr-HR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r-HR" sz="2100" kern="1200" dirty="0"/>
        </a:p>
      </dsp:txBody>
      <dsp:txXfrm>
        <a:off x="5048751" y="875177"/>
        <a:ext cx="4428688" cy="38045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8A9357-B40D-4BB1-A21E-868606986F54}">
      <dsp:nvSpPr>
        <dsp:cNvPr id="0" name=""/>
        <dsp:cNvSpPr/>
      </dsp:nvSpPr>
      <dsp:spPr>
        <a:xfrm>
          <a:off x="0" y="65452"/>
          <a:ext cx="7696200" cy="92663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smtClean="0"/>
            <a:t>Limfatičke stanice </a:t>
          </a:r>
          <a:r>
            <a:rPr lang="hr-HR" sz="2400" b="1" kern="1200" smtClean="0"/>
            <a:t>u primarnim organima samo dozrijevaju a ne obavljaju izvršnu funkciju</a:t>
          </a:r>
          <a:endParaRPr lang="hr-HR" sz="2400" b="1" kern="1200" dirty="0"/>
        </a:p>
      </dsp:txBody>
      <dsp:txXfrm>
        <a:off x="45235" y="110687"/>
        <a:ext cx="7605730" cy="836169"/>
      </dsp:txXfrm>
    </dsp:sp>
    <dsp:sp modelId="{9FB65368-C1CB-45B1-8922-AA03B594416A}">
      <dsp:nvSpPr>
        <dsp:cNvPr id="0" name=""/>
        <dsp:cNvSpPr/>
      </dsp:nvSpPr>
      <dsp:spPr>
        <a:xfrm>
          <a:off x="0" y="1061212"/>
          <a:ext cx="7696200" cy="92663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smtClean="0"/>
            <a:t>Primarni organi uz limfatičke stanice </a:t>
          </a:r>
          <a:r>
            <a:rPr lang="hr-HR" sz="2400" b="1" kern="1200" smtClean="0"/>
            <a:t>imaju i epitelne stanice</a:t>
          </a:r>
          <a:endParaRPr lang="hr-HR" sz="2400" b="1" kern="1200" dirty="0"/>
        </a:p>
      </dsp:txBody>
      <dsp:txXfrm>
        <a:off x="45235" y="1106447"/>
        <a:ext cx="7605730" cy="836169"/>
      </dsp:txXfrm>
    </dsp:sp>
    <dsp:sp modelId="{6592BF45-8A61-4F40-AA30-4AEA2B1625CE}">
      <dsp:nvSpPr>
        <dsp:cNvPr id="0" name=""/>
        <dsp:cNvSpPr/>
      </dsp:nvSpPr>
      <dsp:spPr>
        <a:xfrm>
          <a:off x="0" y="2056972"/>
          <a:ext cx="7696200" cy="92663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 smtClean="0"/>
            <a:t>Dioba </a:t>
          </a:r>
          <a:r>
            <a:rPr lang="hr-HR" sz="2400" kern="1200" dirty="0" err="1" smtClean="0"/>
            <a:t>limfocita</a:t>
          </a:r>
          <a:r>
            <a:rPr lang="hr-HR" sz="2400" kern="1200" dirty="0" smtClean="0"/>
            <a:t> u primarnim organima </a:t>
          </a:r>
          <a:r>
            <a:rPr lang="hr-HR" sz="2400" b="1" kern="1200" dirty="0" smtClean="0"/>
            <a:t>neovisna je o </a:t>
          </a:r>
          <a:r>
            <a:rPr lang="hr-HR" sz="2400" kern="1200" dirty="0" smtClean="0"/>
            <a:t>nazočnosti antigena</a:t>
          </a:r>
          <a:endParaRPr lang="hr-HR" sz="2400" kern="1200" dirty="0"/>
        </a:p>
      </dsp:txBody>
      <dsp:txXfrm>
        <a:off x="45235" y="2102207"/>
        <a:ext cx="7605730" cy="836169"/>
      </dsp:txXfrm>
    </dsp:sp>
    <dsp:sp modelId="{8DA83D0A-AA04-4648-AF14-4F19E00B5B72}">
      <dsp:nvSpPr>
        <dsp:cNvPr id="0" name=""/>
        <dsp:cNvSpPr/>
      </dsp:nvSpPr>
      <dsp:spPr>
        <a:xfrm>
          <a:off x="0" y="3052732"/>
          <a:ext cx="7696200" cy="92663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smtClean="0"/>
            <a:t>Dioba </a:t>
          </a:r>
          <a:r>
            <a:rPr lang="hr-HR" sz="2400" b="1" kern="1200" smtClean="0"/>
            <a:t>u perifernim organima zahtijeva antigenski podražaj</a:t>
          </a:r>
          <a:endParaRPr lang="hr-HR" sz="2400" b="1" kern="1200" dirty="0"/>
        </a:p>
      </dsp:txBody>
      <dsp:txXfrm>
        <a:off x="45235" y="3097967"/>
        <a:ext cx="7605730" cy="836169"/>
      </dsp:txXfrm>
    </dsp:sp>
    <dsp:sp modelId="{C94D8B6E-F0EC-4F6C-A985-71091797D691}">
      <dsp:nvSpPr>
        <dsp:cNvPr id="0" name=""/>
        <dsp:cNvSpPr/>
      </dsp:nvSpPr>
      <dsp:spPr>
        <a:xfrm>
          <a:off x="0" y="4048492"/>
          <a:ext cx="7696200" cy="92663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smtClean="0"/>
            <a:t>Nakon primjene </a:t>
          </a:r>
          <a:r>
            <a:rPr lang="hr-HR" sz="2400" b="1" kern="1200" smtClean="0"/>
            <a:t>antigena reaktivne promjene se vide samo u perifernim organima</a:t>
          </a:r>
          <a:endParaRPr lang="hr-HR" sz="2400" b="1" kern="1200" dirty="0"/>
        </a:p>
      </dsp:txBody>
      <dsp:txXfrm>
        <a:off x="45235" y="4093727"/>
        <a:ext cx="7605730" cy="8361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40CC34-B7F1-4784-BCE9-D0EFB3F2FDF4}">
      <dsp:nvSpPr>
        <dsp:cNvPr id="0" name=""/>
        <dsp:cNvSpPr/>
      </dsp:nvSpPr>
      <dsp:spPr>
        <a:xfrm>
          <a:off x="0" y="83929"/>
          <a:ext cx="9724912" cy="53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b="1" kern="1200" smtClean="0"/>
            <a:t>Hematopoietske matične stanice imaju slijedeća obilježja</a:t>
          </a:r>
          <a:r>
            <a:rPr lang="hr-HR" sz="2300" kern="1200" smtClean="0"/>
            <a:t>: </a:t>
          </a:r>
          <a:endParaRPr lang="hr-HR" sz="2300" kern="1200"/>
        </a:p>
      </dsp:txBody>
      <dsp:txXfrm>
        <a:off x="26273" y="110202"/>
        <a:ext cx="9672366" cy="485654"/>
      </dsp:txXfrm>
    </dsp:sp>
    <dsp:sp modelId="{9805D515-662C-43B3-95ED-09848509C12C}">
      <dsp:nvSpPr>
        <dsp:cNvPr id="0" name=""/>
        <dsp:cNvSpPr/>
      </dsp:nvSpPr>
      <dsp:spPr>
        <a:xfrm>
          <a:off x="0" y="622129"/>
          <a:ext cx="9724912" cy="1166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8766" tIns="29210" rIns="163576" bIns="2921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1800" kern="1200" dirty="0" smtClean="0"/>
            <a:t>a) </a:t>
          </a:r>
          <a:r>
            <a:rPr lang="hr-HR" sz="1800" b="1" kern="1200" dirty="0" smtClean="0"/>
            <a:t>nisku učestalost dioba</a:t>
          </a:r>
          <a:r>
            <a:rPr lang="hr-HR" sz="1800" kern="1200" dirty="0" smtClean="0"/>
            <a:t> posljedično nastalu produženom G</a:t>
          </a:r>
          <a:r>
            <a:rPr lang="hr-HR" sz="1800" kern="1200" baseline="-25000" dirty="0" smtClean="0"/>
            <a:t>0</a:t>
          </a:r>
          <a:r>
            <a:rPr lang="hr-HR" sz="1800" kern="1200" dirty="0" smtClean="0"/>
            <a:t> fazom staničnog ciklusa, </a:t>
          </a:r>
          <a:endParaRPr lang="hr-HR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1800" kern="1200" dirty="0" smtClean="0"/>
            <a:t>b) </a:t>
          </a:r>
          <a:r>
            <a:rPr lang="hr-HR" sz="1800" b="1" kern="1200" dirty="0" err="1" smtClean="0"/>
            <a:t>samobnavljanje</a:t>
          </a:r>
          <a:r>
            <a:rPr lang="hr-HR" sz="1800" b="1" kern="1200" dirty="0" smtClean="0"/>
            <a:t>,</a:t>
          </a:r>
          <a:r>
            <a:rPr lang="hr-HR" sz="1800" kern="1200" dirty="0" smtClean="0"/>
            <a:t> stvaranje istovjetnih stanica </a:t>
          </a:r>
          <a:endParaRPr lang="hr-HR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1800" kern="1200" dirty="0" smtClean="0"/>
            <a:t>c) </a:t>
          </a:r>
          <a:r>
            <a:rPr lang="hr-HR" sz="1800" b="1" kern="1200" dirty="0" smtClean="0"/>
            <a:t>diferencijacija i obnavljanje</a:t>
          </a:r>
          <a:r>
            <a:rPr lang="hr-HR" sz="1800" kern="1200" dirty="0" smtClean="0"/>
            <a:t> svih ili samo određenih vrsta stanica. </a:t>
          </a:r>
          <a:endParaRPr lang="hr-HR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hr-HR" sz="1800" kern="1200" dirty="0"/>
        </a:p>
      </dsp:txBody>
      <dsp:txXfrm>
        <a:off x="0" y="622129"/>
        <a:ext cx="9724912" cy="1166445"/>
      </dsp:txXfrm>
    </dsp:sp>
    <dsp:sp modelId="{9AE16D5A-9FD5-4C26-9D17-CF8B93BF4D2D}">
      <dsp:nvSpPr>
        <dsp:cNvPr id="0" name=""/>
        <dsp:cNvSpPr/>
      </dsp:nvSpPr>
      <dsp:spPr>
        <a:xfrm>
          <a:off x="0" y="1788574"/>
          <a:ext cx="9724912" cy="53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b="1" kern="1200" smtClean="0"/>
            <a:t>Proces hematopoieze reguliran je</a:t>
          </a:r>
          <a:r>
            <a:rPr lang="hr-HR" sz="2300" kern="1200" smtClean="0"/>
            <a:t>: </a:t>
          </a:r>
          <a:endParaRPr lang="hr-HR" sz="2300" kern="1200"/>
        </a:p>
      </dsp:txBody>
      <dsp:txXfrm>
        <a:off x="26273" y="1814847"/>
        <a:ext cx="9672366" cy="485654"/>
      </dsp:txXfrm>
    </dsp:sp>
    <dsp:sp modelId="{7561F3D5-797F-4773-B841-A8312E50E0F3}">
      <dsp:nvSpPr>
        <dsp:cNvPr id="0" name=""/>
        <dsp:cNvSpPr/>
      </dsp:nvSpPr>
      <dsp:spPr>
        <a:xfrm>
          <a:off x="0" y="2326774"/>
          <a:ext cx="9724912" cy="2380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8766" tIns="29210" rIns="163576" bIns="2921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1800" kern="1200" dirty="0" smtClean="0"/>
            <a:t>a) </a:t>
          </a:r>
          <a:r>
            <a:rPr lang="hr-HR" sz="1800" b="1" kern="1200" dirty="0" smtClean="0"/>
            <a:t>složenim nizom </a:t>
          </a:r>
          <a:r>
            <a:rPr lang="hr-HR" sz="1800" b="1" kern="1200" dirty="0" err="1" smtClean="0"/>
            <a:t>međureakcija</a:t>
          </a:r>
          <a:r>
            <a:rPr lang="hr-HR" sz="1800" b="1" kern="1200" dirty="0" smtClean="0"/>
            <a:t> </a:t>
          </a:r>
          <a:r>
            <a:rPr lang="hr-HR" sz="1800" b="1" kern="1200" dirty="0" err="1" smtClean="0"/>
            <a:t>hematopoietskih</a:t>
          </a:r>
          <a:r>
            <a:rPr lang="hr-HR" sz="1800" b="1" kern="1200" dirty="0" smtClean="0"/>
            <a:t> stanica s </a:t>
          </a:r>
          <a:r>
            <a:rPr lang="hr-HR" sz="1800" b="1" kern="1200" dirty="0" err="1" smtClean="0"/>
            <a:t>mikrookolišem</a:t>
          </a:r>
          <a:r>
            <a:rPr lang="hr-HR" sz="1800" b="1" kern="1200" dirty="0" smtClean="0"/>
            <a:t> </a:t>
          </a:r>
          <a:r>
            <a:rPr lang="hr-HR" sz="1800" kern="1200" dirty="0" smtClean="0"/>
            <a:t>(</a:t>
          </a:r>
          <a:r>
            <a:rPr lang="hr-HR" sz="1800" kern="1200" dirty="0" err="1" smtClean="0"/>
            <a:t>stroma</a:t>
          </a:r>
          <a:r>
            <a:rPr lang="hr-HR" sz="1800" kern="1200" dirty="0" smtClean="0"/>
            <a:t> koštane srži, slezene timusa i limfnih čvorova), </a:t>
          </a:r>
          <a:endParaRPr lang="hr-HR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1800" kern="1200" dirty="0" smtClean="0"/>
            <a:t>b) </a:t>
          </a:r>
          <a:r>
            <a:rPr lang="hr-HR" sz="1800" b="1" kern="1200" dirty="0" smtClean="0"/>
            <a:t>staničnim doticajima </a:t>
          </a:r>
          <a:r>
            <a:rPr lang="hr-HR" sz="1800" kern="1200" dirty="0" smtClean="0"/>
            <a:t>koji mogu biti </a:t>
          </a:r>
          <a:r>
            <a:rPr lang="hr-HR" sz="1800" b="1" kern="1200" dirty="0" smtClean="0"/>
            <a:t>specifični</a:t>
          </a:r>
          <a:r>
            <a:rPr lang="hr-HR" sz="1800" kern="1200" dirty="0" smtClean="0"/>
            <a:t> (prepoznavanje stanica putem </a:t>
          </a:r>
          <a:r>
            <a:rPr lang="hr-HR" sz="1800" b="1" kern="1200" dirty="0" smtClean="0"/>
            <a:t>glavnog sustava tkivne snošljivosti</a:t>
          </a:r>
          <a:r>
            <a:rPr lang="hr-HR" sz="1800" kern="1200" dirty="0" smtClean="0"/>
            <a:t>) ili manje specifični posredstvom molekula za adheziju stanica (</a:t>
          </a:r>
          <a:r>
            <a:rPr lang="hr-HR" sz="1800" b="1" kern="1200" dirty="0" err="1" smtClean="0"/>
            <a:t>intergrini</a:t>
          </a:r>
          <a:r>
            <a:rPr lang="hr-HR" sz="1800" b="1" kern="1200" dirty="0" smtClean="0"/>
            <a:t>, </a:t>
          </a:r>
          <a:r>
            <a:rPr lang="hr-HR" sz="1800" b="1" kern="1200" dirty="0" err="1" smtClean="0"/>
            <a:t>kadherini</a:t>
          </a:r>
          <a:r>
            <a:rPr lang="hr-HR" sz="1800" kern="1200" dirty="0" smtClean="0"/>
            <a:t>),</a:t>
          </a:r>
          <a:endParaRPr lang="hr-HR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1800" kern="1200" dirty="0" smtClean="0"/>
            <a:t>c) </a:t>
          </a:r>
          <a:r>
            <a:rPr lang="hr-HR" sz="1800" b="1" kern="1200" dirty="0" smtClean="0"/>
            <a:t>čimbenicima rasta kratkog i srednjeg dometa </a:t>
          </a:r>
          <a:r>
            <a:rPr lang="hr-HR" sz="1800" kern="1200" dirty="0" smtClean="0"/>
            <a:t>(</a:t>
          </a:r>
          <a:r>
            <a:rPr lang="hr-HR" sz="1800" kern="1200" dirty="0" err="1" smtClean="0"/>
            <a:t>interleukini</a:t>
          </a:r>
          <a:r>
            <a:rPr lang="hr-HR" sz="1800" kern="1200" dirty="0" smtClean="0"/>
            <a:t>, </a:t>
          </a:r>
          <a:r>
            <a:rPr lang="hr-HR" sz="1800" kern="1200" dirty="0" err="1" smtClean="0"/>
            <a:t>interferoni</a:t>
          </a:r>
          <a:r>
            <a:rPr lang="hr-HR" sz="1800" kern="1200" dirty="0" smtClean="0"/>
            <a:t>, čimbenici stimulacije kolonija, </a:t>
          </a:r>
          <a:r>
            <a:rPr lang="hr-HR" sz="1800" kern="1200" dirty="0" err="1" smtClean="0"/>
            <a:t>eritropoetin</a:t>
          </a:r>
          <a:r>
            <a:rPr lang="hr-HR" sz="1800" kern="1200" dirty="0" smtClean="0"/>
            <a:t> i dr.) koji specifično djeluju na diferencijaciju i proliferaciju krvnih stanica, </a:t>
          </a:r>
          <a:endParaRPr lang="hr-HR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1800" kern="1200" dirty="0" smtClean="0"/>
            <a:t>d) </a:t>
          </a:r>
          <a:r>
            <a:rPr lang="hr-HR" sz="1800" b="1" kern="1200" dirty="0" smtClean="0"/>
            <a:t>čimbenici dugog dometa </a:t>
          </a:r>
          <a:r>
            <a:rPr lang="hr-HR" sz="1800" kern="1200" dirty="0" smtClean="0"/>
            <a:t>(hormoni) </a:t>
          </a:r>
          <a:endParaRPr lang="hr-HR" sz="1800" kern="1200" dirty="0"/>
        </a:p>
      </dsp:txBody>
      <dsp:txXfrm>
        <a:off x="0" y="2326774"/>
        <a:ext cx="9724912" cy="2380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96C355-779D-400E-AB24-B03ED74978B1}">
      <dsp:nvSpPr>
        <dsp:cNvPr id="0" name=""/>
        <dsp:cNvSpPr/>
      </dsp:nvSpPr>
      <dsp:spPr>
        <a:xfrm>
          <a:off x="0" y="2676"/>
          <a:ext cx="9305364" cy="104247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b="1" kern="1200" smtClean="0"/>
            <a:t>a) održava ravnotežu međustaničnih tekućina (krv, tkiva),</a:t>
          </a:r>
          <a:endParaRPr lang="hr-HR" sz="2700" kern="1200"/>
        </a:p>
      </dsp:txBody>
      <dsp:txXfrm>
        <a:off x="50889" y="53565"/>
        <a:ext cx="9203586" cy="940692"/>
      </dsp:txXfrm>
    </dsp:sp>
    <dsp:sp modelId="{3A046D44-898B-4285-98FD-BCEA1FD0B9A9}">
      <dsp:nvSpPr>
        <dsp:cNvPr id="0" name=""/>
        <dsp:cNvSpPr/>
      </dsp:nvSpPr>
      <dsp:spPr>
        <a:xfrm>
          <a:off x="0" y="1122906"/>
          <a:ext cx="9305364" cy="104247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b="1" kern="1200" smtClean="0"/>
            <a:t>b) prenosi masti iz tkiva koje okružuju tanko crijevo u krv,</a:t>
          </a:r>
          <a:endParaRPr lang="hr-HR" sz="2700" kern="1200"/>
        </a:p>
      </dsp:txBody>
      <dsp:txXfrm>
        <a:off x="50889" y="1173795"/>
        <a:ext cx="9203586" cy="940692"/>
      </dsp:txXfrm>
    </dsp:sp>
    <dsp:sp modelId="{B6FA558B-AE48-4C2F-95D5-B13AD37D833C}">
      <dsp:nvSpPr>
        <dsp:cNvPr id="0" name=""/>
        <dsp:cNvSpPr/>
      </dsp:nvSpPr>
      <dsp:spPr>
        <a:xfrm>
          <a:off x="0" y="2243136"/>
          <a:ext cx="9305364" cy="104247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b="1" kern="1200" smtClean="0"/>
            <a:t>c) filtrira i uništava viruse, bakterije i druge mikroorganizme te strane čestice,</a:t>
          </a:r>
          <a:endParaRPr lang="hr-HR" sz="2700" kern="1200"/>
        </a:p>
      </dsp:txBody>
      <dsp:txXfrm>
        <a:off x="50889" y="2294025"/>
        <a:ext cx="9203586" cy="940692"/>
      </dsp:txXfrm>
    </dsp:sp>
    <dsp:sp modelId="{56052343-E1E5-4F1C-89C3-CC9D7F68BDCE}">
      <dsp:nvSpPr>
        <dsp:cNvPr id="0" name=""/>
        <dsp:cNvSpPr/>
      </dsp:nvSpPr>
      <dsp:spPr>
        <a:xfrm>
          <a:off x="0" y="3363366"/>
          <a:ext cx="9305364" cy="104247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b="1" kern="1200" smtClean="0"/>
            <a:t>d) osigurava zaštitu organizma od različitih uljeza</a:t>
          </a:r>
          <a:endParaRPr lang="hr-HR" sz="2700" kern="1200"/>
        </a:p>
      </dsp:txBody>
      <dsp:txXfrm>
        <a:off x="50889" y="3414255"/>
        <a:ext cx="9203586" cy="9406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8B3EA-5C18-4536-9172-FFD8263A1B8B}" type="datetimeFigureOut">
              <a:rPr lang="hr-HR" smtClean="0"/>
              <a:t>2.12.2021.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A7E2F-9F11-4A6D-ACB6-4D4D36C65DB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02547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/>
          </a:p>
        </p:txBody>
      </p:sp>
    </p:spTree>
    <p:extLst>
      <p:ext uri="{BB962C8B-B14F-4D97-AF65-F5344CB8AC3E}">
        <p14:creationId xmlns:p14="http://schemas.microsoft.com/office/powerpoint/2010/main" val="627058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 smtClean="0"/>
          </a:p>
        </p:txBody>
      </p:sp>
    </p:spTree>
    <p:extLst>
      <p:ext uri="{BB962C8B-B14F-4D97-AF65-F5344CB8AC3E}">
        <p14:creationId xmlns:p14="http://schemas.microsoft.com/office/powerpoint/2010/main" val="1389244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sr-Latn-RS" smtClean="0"/>
          </a:p>
        </p:txBody>
      </p:sp>
    </p:spTree>
    <p:extLst>
      <p:ext uri="{BB962C8B-B14F-4D97-AF65-F5344CB8AC3E}">
        <p14:creationId xmlns:p14="http://schemas.microsoft.com/office/powerpoint/2010/main" val="1273189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RS" altLang="sr-Latn-R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53A0DD8C-2E37-4001-9639-A95A7F0C5BB5}" type="slidenum">
              <a:rPr lang="hr-HR" altLang="sr-Latn-RS" sz="1200">
                <a:latin typeface="Arial" panose="020B0604020202020204" pitchFamily="34" charset="0"/>
              </a:rPr>
              <a:pPr eaLnBrk="1" hangingPunct="1"/>
              <a:t>39</a:t>
            </a:fld>
            <a:endParaRPr lang="hr-HR" altLang="sr-Latn-R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095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sr-Latn-RS" smtClean="0"/>
          </a:p>
        </p:txBody>
      </p:sp>
    </p:spTree>
    <p:extLst>
      <p:ext uri="{BB962C8B-B14F-4D97-AF65-F5344CB8AC3E}">
        <p14:creationId xmlns:p14="http://schemas.microsoft.com/office/powerpoint/2010/main" val="2763858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A7E2F-9F11-4A6D-ACB6-4D4D36C65DB0}" type="slidenum">
              <a:rPr lang="hr-HR" smtClean="0"/>
              <a:t>46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35296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sr-Latn-RS" smtClean="0"/>
          </a:p>
        </p:txBody>
      </p:sp>
    </p:spTree>
    <p:extLst>
      <p:ext uri="{BB962C8B-B14F-4D97-AF65-F5344CB8AC3E}">
        <p14:creationId xmlns:p14="http://schemas.microsoft.com/office/powerpoint/2010/main" val="976794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sr-Latn-RS" smtClean="0"/>
          </a:p>
        </p:txBody>
      </p:sp>
    </p:spTree>
    <p:extLst>
      <p:ext uri="{BB962C8B-B14F-4D97-AF65-F5344CB8AC3E}">
        <p14:creationId xmlns:p14="http://schemas.microsoft.com/office/powerpoint/2010/main" val="4102073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sr-Latn-RS" smtClean="0"/>
          </a:p>
        </p:txBody>
      </p:sp>
    </p:spTree>
    <p:extLst>
      <p:ext uri="{BB962C8B-B14F-4D97-AF65-F5344CB8AC3E}">
        <p14:creationId xmlns:p14="http://schemas.microsoft.com/office/powerpoint/2010/main" val="2027250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sr-Latn-RS" smtClean="0"/>
          </a:p>
        </p:txBody>
      </p:sp>
    </p:spTree>
    <p:extLst>
      <p:ext uri="{BB962C8B-B14F-4D97-AF65-F5344CB8AC3E}">
        <p14:creationId xmlns:p14="http://schemas.microsoft.com/office/powerpoint/2010/main" val="2241725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sr-Latn-RS" smtClean="0"/>
          </a:p>
        </p:txBody>
      </p:sp>
    </p:spTree>
    <p:extLst>
      <p:ext uri="{BB962C8B-B14F-4D97-AF65-F5344CB8AC3E}">
        <p14:creationId xmlns:p14="http://schemas.microsoft.com/office/powerpoint/2010/main" val="3765293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9160933" cy="1600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828800"/>
            <a:ext cx="5029200" cy="3657600"/>
          </a:xfrm>
        </p:spPr>
        <p:txBody>
          <a:bodyPr rtlCol="0">
            <a:normAutofit/>
          </a:bodyPr>
          <a:lstStyle/>
          <a:p>
            <a:pPr lvl="0"/>
            <a:endParaRPr lang="hr-H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A6F08-AF7E-4898-8F53-6976D90D7E8C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3633541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9160933" cy="1600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46800" y="1828800"/>
            <a:ext cx="5029200" cy="3657600"/>
          </a:xfrm>
        </p:spPr>
        <p:txBody>
          <a:bodyPr rtlCol="0">
            <a:normAutofit/>
          </a:bodyPr>
          <a:lstStyle/>
          <a:p>
            <a:pPr lvl="0"/>
            <a:endParaRPr lang="hr-HR" noProof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6ECB1-2D2C-43FE-9A80-7449D283D7E4}" type="slidenum">
              <a:rPr lang="hr-HR" altLang="en-US"/>
              <a:pPr>
                <a:defRPr/>
              </a:pPr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213370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12/2/2021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12/2/2021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12/2/2021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12/2/2021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12/2/2021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8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1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4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2.jpeg"/><Relationship Id="rId4" Type="http://schemas.openxmlformats.org/officeDocument/2006/relationships/image" Target="../media/image5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4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5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6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5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emf"/><Relationship Id="rId4" Type="http://schemas.openxmlformats.org/officeDocument/2006/relationships/image" Target="../media/image75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82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5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86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wmf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w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02.wmf"/><Relationship Id="rId4" Type="http://schemas.openxmlformats.org/officeDocument/2006/relationships/oleObject" Target="../embeddings/oleObject1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Stanice, tkiva i organi </a:t>
            </a:r>
            <a:r>
              <a:rPr lang="hr-HR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imunosnog</a:t>
            </a:r>
            <a:r>
              <a:rPr lang="hr-H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sustava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5"/>
            <a:ext cx="5357600" cy="1160213"/>
          </a:xfrm>
        </p:spPr>
        <p:txBody>
          <a:bodyPr/>
          <a:lstStyle/>
          <a:p>
            <a:pPr>
              <a:buClr>
                <a:schemeClr val="accent3"/>
              </a:buClr>
              <a:defRPr/>
            </a:pPr>
            <a:r>
              <a:rPr lang="hr-H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Prof. dr. </a:t>
            </a:r>
            <a:r>
              <a:rPr lang="hr-HR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sc</a:t>
            </a:r>
            <a:r>
              <a:rPr lang="hr-H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 Nada Oršolić</a:t>
            </a:r>
          </a:p>
          <a:p>
            <a:pPr>
              <a:buClr>
                <a:schemeClr val="accent3"/>
              </a:buClr>
              <a:defRPr/>
            </a:pPr>
            <a:r>
              <a:rPr lang="hr-H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Zavod za animalnu </a:t>
            </a:r>
            <a:r>
              <a:rPr lang="hr-HR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fiziologiju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6499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Fabrizijeva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altLang="sr-Latn-R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bursa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64201" y="1831977"/>
            <a:ext cx="4824413" cy="5026024"/>
          </a:xfrm>
          <a:solidFill>
            <a:schemeClr val="bg2"/>
          </a:solidFill>
        </p:spPr>
        <p:txBody>
          <a:bodyPr>
            <a:normAutofit fontScale="92500"/>
          </a:bodyPr>
          <a:lstStyle/>
          <a:p>
            <a:pPr algn="just" eaLnBrk="1" hangingPunct="1"/>
            <a:r>
              <a:rPr lang="hr-HR" altLang="sr-Latn-RS" sz="2800" dirty="0"/>
              <a:t>Mjesto sazrijevanja </a:t>
            </a:r>
            <a:r>
              <a:rPr lang="hr-HR" altLang="sr-Latn-RS" sz="2800" dirty="0" err="1"/>
              <a:t>limfocita</a:t>
            </a:r>
            <a:r>
              <a:rPr lang="hr-HR" altLang="sr-Latn-RS" sz="2800" dirty="0"/>
              <a:t> B u gmazova i ptica je </a:t>
            </a:r>
            <a:r>
              <a:rPr lang="hr-HR" altLang="sr-Latn-RS" sz="2800" dirty="0" err="1"/>
              <a:t>Fabrizijeva</a:t>
            </a:r>
            <a:r>
              <a:rPr lang="hr-HR" altLang="sr-Latn-RS" sz="2800" dirty="0"/>
              <a:t> </a:t>
            </a:r>
            <a:r>
              <a:rPr lang="hr-HR" altLang="sr-Latn-RS" sz="2800" dirty="0" err="1"/>
              <a:t>bursa</a:t>
            </a:r>
            <a:r>
              <a:rPr lang="hr-HR" altLang="sr-Latn-RS" sz="2800" dirty="0"/>
              <a:t>, a njeni </a:t>
            </a:r>
            <a:r>
              <a:rPr lang="hr-HR" altLang="sr-Latn-RS" sz="2800" dirty="0" err="1"/>
              <a:t>analozi</a:t>
            </a:r>
            <a:r>
              <a:rPr lang="hr-HR" altLang="sr-Latn-RS" sz="2800" dirty="0"/>
              <a:t> u sisavaca jesu </a:t>
            </a:r>
            <a:r>
              <a:rPr lang="hr-HR" altLang="sr-Latn-RS" sz="2800" b="1" dirty="0"/>
              <a:t>fetalna jetra i koštana srž</a:t>
            </a:r>
            <a:r>
              <a:rPr lang="hr-HR" altLang="sr-Latn-RS" sz="2800" dirty="0"/>
              <a:t>. </a:t>
            </a:r>
          </a:p>
          <a:p>
            <a:pPr algn="just" eaLnBrk="1" hangingPunct="1"/>
            <a:r>
              <a:rPr lang="hr-HR" altLang="sr-Latn-RS" sz="2800" dirty="0"/>
              <a:t>G</a:t>
            </a:r>
            <a:r>
              <a:rPr lang="hr-HR" altLang="sr-Latn-RS" sz="2400" dirty="0"/>
              <a:t>rađen iz brojnih </a:t>
            </a:r>
            <a:r>
              <a:rPr lang="hr-HR" altLang="sr-Latn-RS" sz="2400" dirty="0" err="1"/>
              <a:t>folikla</a:t>
            </a:r>
            <a:r>
              <a:rPr lang="hr-HR" altLang="sr-Latn-RS" sz="2400" dirty="0"/>
              <a:t> (oko 10</a:t>
            </a:r>
            <a:r>
              <a:rPr lang="hr-HR" altLang="sr-Latn-RS" sz="2400" baseline="30000" dirty="0"/>
              <a:t>4</a:t>
            </a:r>
            <a:r>
              <a:rPr lang="hr-HR" altLang="sr-Latn-RS" sz="2400" dirty="0"/>
              <a:t>) odvojenih vezivnim tkivom</a:t>
            </a:r>
          </a:p>
          <a:p>
            <a:pPr algn="just" eaLnBrk="1" hangingPunct="1"/>
            <a:r>
              <a:rPr lang="hr-HR" altLang="sr-Latn-RS" sz="2400" dirty="0" err="1"/>
              <a:t>Folikule</a:t>
            </a:r>
            <a:r>
              <a:rPr lang="hr-HR" altLang="sr-Latn-RS" sz="2400" dirty="0"/>
              <a:t> građene iz kore i medule (između retikularne stanice i kapilare</a:t>
            </a:r>
            <a:r>
              <a:rPr lang="hr-HR" altLang="sr-Latn-RS" sz="2400" dirty="0" smtClean="0"/>
              <a:t>)</a:t>
            </a:r>
            <a:endParaRPr lang="hr-HR" altLang="sr-Latn-RS" sz="2800" dirty="0"/>
          </a:p>
        </p:txBody>
      </p:sp>
      <p:graphicFrame>
        <p:nvGraphicFramePr>
          <p:cNvPr id="22532" name="Object 4"/>
          <p:cNvGraphicFramePr>
            <a:graphicFrameLocks noGrp="1" noChangeAspect="1"/>
          </p:cNvGraphicFramePr>
          <p:nvPr>
            <p:ph type="clipArt" sz="half" idx="4294967295"/>
          </p:nvPr>
        </p:nvGraphicFramePr>
        <p:xfrm>
          <a:off x="1631951" y="1828801"/>
          <a:ext cx="3871913" cy="246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CorelPhotoPaint.Image.10" r:id="rId3" imgW="1974941" imgH="1258507" progId="CorelPhotoPaint.Image.10">
                  <p:embed/>
                </p:oleObj>
              </mc:Choice>
              <mc:Fallback>
                <p:oleObj name="CorelPhotoPaint.Image.10" r:id="rId3" imgW="1974941" imgH="1258507" progId="CorelPhotoPaint.Image.10">
                  <p:embed/>
                  <p:pic>
                    <p:nvPicPr>
                      <p:cNvPr id="22532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1951" y="1828801"/>
                        <a:ext cx="3871913" cy="2468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4297364"/>
            <a:ext cx="3871913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224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Koštana srž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61826" y="1495313"/>
            <a:ext cx="10036885" cy="5152913"/>
          </a:xfrm>
          <a:solidFill>
            <a:schemeClr val="bg2"/>
          </a:solidFill>
        </p:spPr>
        <p:txBody>
          <a:bodyPr rtlCol="0">
            <a:normAutofit fontScale="92500" lnSpcReduction="10000"/>
          </a:bodyPr>
          <a:lstStyle/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2200" dirty="0"/>
              <a:t>Koštana srž je </a:t>
            </a:r>
            <a:r>
              <a:rPr lang="hr-HR" altLang="sr-Latn-RS" sz="2200" b="1" dirty="0"/>
              <a:t>mjesto stvaranja svih krvotvornih stanica</a:t>
            </a:r>
            <a:r>
              <a:rPr lang="hr-HR" altLang="sr-Latn-RS" sz="2200" dirty="0"/>
              <a:t>, uključujući </a:t>
            </a:r>
            <a:r>
              <a:rPr lang="hr-HR" altLang="sr-Latn-RS" sz="2200" dirty="0" err="1"/>
              <a:t>prastanice</a:t>
            </a:r>
            <a:r>
              <a:rPr lang="hr-HR" altLang="sr-Latn-RS" sz="2200" dirty="0"/>
              <a:t> </a:t>
            </a:r>
            <a:r>
              <a:rPr lang="hr-HR" altLang="sr-Latn-RS" sz="2200" dirty="0" err="1"/>
              <a:t>limfocita</a:t>
            </a:r>
            <a:r>
              <a:rPr lang="hr-HR" altLang="sr-Latn-RS" sz="2200" dirty="0"/>
              <a:t> ali i </a:t>
            </a:r>
            <a:r>
              <a:rPr lang="hr-HR" altLang="sr-Latn-RS" sz="2200" b="1" dirty="0"/>
              <a:t>mjesto primarnog sazrijevanja </a:t>
            </a:r>
            <a:r>
              <a:rPr lang="hr-HR" altLang="sr-Latn-RS" sz="2200" b="1" dirty="0" err="1"/>
              <a:t>limfocita</a:t>
            </a:r>
            <a:r>
              <a:rPr lang="hr-HR" altLang="sr-Latn-RS" sz="2200" b="1" dirty="0"/>
              <a:t> B.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2200" dirty="0"/>
              <a:t>Samu srž čini retikularna osnova sastavljena od </a:t>
            </a:r>
            <a:r>
              <a:rPr lang="hr-HR" altLang="sr-Latn-RS" sz="2200" b="1" dirty="0" err="1"/>
              <a:t>stromalnih</a:t>
            </a:r>
            <a:r>
              <a:rPr lang="hr-HR" altLang="sr-Latn-RS" sz="2200" b="1" dirty="0"/>
              <a:t> stanica</a:t>
            </a:r>
            <a:r>
              <a:rPr lang="hr-HR" altLang="sr-Latn-RS" sz="2200" dirty="0"/>
              <a:t> među kojima su smještene </a:t>
            </a:r>
            <a:r>
              <a:rPr lang="hr-HR" altLang="sr-Latn-RS" sz="2200" b="1" dirty="0"/>
              <a:t>krvotvorne stanice</a:t>
            </a:r>
            <a:r>
              <a:rPr lang="hr-HR" altLang="sr-Latn-RS" sz="2200" dirty="0"/>
              <a:t>.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2200" dirty="0" err="1"/>
              <a:t>Stromalne</a:t>
            </a:r>
            <a:r>
              <a:rPr lang="hr-HR" altLang="sr-Latn-RS" sz="2200" dirty="0"/>
              <a:t> stanice čine:</a:t>
            </a:r>
          </a:p>
          <a:p>
            <a:pPr marL="384048" lvl="1" indent="-18288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2200" dirty="0"/>
              <a:t> masne stanice (</a:t>
            </a:r>
            <a:r>
              <a:rPr lang="hr-HR" altLang="sr-Latn-RS" sz="2200" dirty="0" err="1"/>
              <a:t>adipocite</a:t>
            </a:r>
            <a:r>
              <a:rPr lang="hr-HR" altLang="sr-Latn-RS" sz="2200" dirty="0"/>
              <a:t>), </a:t>
            </a:r>
          </a:p>
          <a:p>
            <a:pPr marL="384048" lvl="1" indent="-18288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2200" dirty="0" err="1"/>
              <a:t>menzehimalne</a:t>
            </a:r>
            <a:r>
              <a:rPr lang="hr-HR" altLang="sr-Latn-RS" sz="2200" dirty="0"/>
              <a:t> </a:t>
            </a:r>
            <a:r>
              <a:rPr lang="hr-HR" altLang="sr-Latn-RS" sz="2200" dirty="0" err="1"/>
              <a:t>stromalne</a:t>
            </a:r>
            <a:r>
              <a:rPr lang="hr-HR" altLang="sr-Latn-RS" sz="2200" dirty="0"/>
              <a:t> stanice,</a:t>
            </a:r>
          </a:p>
          <a:p>
            <a:pPr marL="384048" lvl="1" indent="-18288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2200" dirty="0"/>
              <a:t> </a:t>
            </a:r>
            <a:r>
              <a:rPr lang="hr-HR" altLang="sr-Latn-RS" sz="2200" dirty="0" err="1"/>
              <a:t>endotelne</a:t>
            </a:r>
            <a:r>
              <a:rPr lang="hr-HR" altLang="sr-Latn-RS" sz="2200" dirty="0"/>
              <a:t> stanice i </a:t>
            </a:r>
          </a:p>
          <a:p>
            <a:pPr marL="384048" lvl="1" indent="-18288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2200" dirty="0" err="1"/>
              <a:t>makrofagi</a:t>
            </a:r>
            <a:r>
              <a:rPr lang="hr-HR" altLang="sr-Latn-RS" sz="2200" dirty="0"/>
              <a:t>.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2200" dirty="0"/>
              <a:t>Ove stanice  proizvode čimbenike potrebite za rast i diferencijaciju stanica.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2200" dirty="0"/>
              <a:t>Osim </a:t>
            </a:r>
            <a:r>
              <a:rPr lang="hr-HR" altLang="sr-Latn-RS" sz="2200" dirty="0" err="1"/>
              <a:t>stromalnih</a:t>
            </a:r>
            <a:r>
              <a:rPr lang="hr-HR" altLang="sr-Latn-RS" sz="2200" dirty="0"/>
              <a:t> stanica čimbenike za rast i diferencijaciju stanica proizvode  aktivirane stanice T i </a:t>
            </a:r>
            <a:r>
              <a:rPr lang="hr-HR" altLang="sr-Latn-RS" sz="2200" dirty="0" err="1"/>
              <a:t>makrofagi</a:t>
            </a:r>
            <a:r>
              <a:rPr lang="hr-HR" altLang="sr-Latn-RS" sz="2200" dirty="0"/>
              <a:t>; mehanizam važan za pojačanu </a:t>
            </a:r>
            <a:r>
              <a:rPr lang="hr-HR" altLang="sr-Latn-RS" sz="2200" dirty="0" err="1"/>
              <a:t>hematopoiezu</a:t>
            </a:r>
            <a:r>
              <a:rPr lang="hr-HR" altLang="sr-Latn-RS" sz="2200" dirty="0"/>
              <a:t> i obnovu krvotvornih stanica tijekom zaraze i upale.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2200" dirty="0"/>
              <a:t>Budući da uz </a:t>
            </a:r>
            <a:r>
              <a:rPr lang="hr-HR" altLang="sr-Latn-RS" sz="2200" dirty="0" err="1"/>
              <a:t>limfocite</a:t>
            </a:r>
            <a:r>
              <a:rPr lang="hr-HR" altLang="sr-Latn-RS" sz="2200" dirty="0"/>
              <a:t> B koštana srž sadrži i </a:t>
            </a:r>
            <a:r>
              <a:rPr lang="hr-HR" altLang="sr-Latn-RS" sz="2200" dirty="0" err="1"/>
              <a:t>limfocite</a:t>
            </a:r>
            <a:r>
              <a:rPr lang="hr-HR" altLang="sr-Latn-RS" sz="2200" dirty="0"/>
              <a:t> T i plazma stanice, ona je u sisavaca i </a:t>
            </a:r>
            <a:r>
              <a:rPr lang="hr-HR" altLang="sr-Latn-RS" sz="2200" b="1" dirty="0"/>
              <a:t>važan sekundarni limfni organ</a:t>
            </a:r>
            <a:r>
              <a:rPr lang="hr-HR" altLang="sr-Latn-RS" sz="2200" dirty="0" smtClean="0"/>
              <a:t>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184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41" y="1362076"/>
            <a:ext cx="8753392" cy="4767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Freeform 3"/>
          <p:cNvSpPr>
            <a:spLocks/>
          </p:cNvSpPr>
          <p:nvPr/>
        </p:nvSpPr>
        <p:spPr bwMode="auto">
          <a:xfrm>
            <a:off x="2806701" y="2490788"/>
            <a:ext cx="1196975" cy="811212"/>
          </a:xfrm>
          <a:custGeom>
            <a:avLst/>
            <a:gdLst>
              <a:gd name="T0" fmla="*/ 0 w 754"/>
              <a:gd name="T1" fmla="*/ 2147483646 h 511"/>
              <a:gd name="T2" fmla="*/ 2147483646 w 754"/>
              <a:gd name="T3" fmla="*/ 0 h 511"/>
              <a:gd name="T4" fmla="*/ 0 60000 65536"/>
              <a:gd name="T5" fmla="*/ 0 60000 65536"/>
              <a:gd name="T6" fmla="*/ 0 w 754"/>
              <a:gd name="T7" fmla="*/ 0 h 511"/>
              <a:gd name="T8" fmla="*/ 754 w 754"/>
              <a:gd name="T9" fmla="*/ 511 h 51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54" h="511">
                <a:moveTo>
                  <a:pt x="0" y="510"/>
                </a:moveTo>
                <a:lnTo>
                  <a:pt x="753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lg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4580" name="Freeform 4"/>
          <p:cNvSpPr>
            <a:spLocks/>
          </p:cNvSpPr>
          <p:nvPr/>
        </p:nvSpPr>
        <p:spPr bwMode="auto">
          <a:xfrm>
            <a:off x="2806701" y="3592513"/>
            <a:ext cx="1458913" cy="1211262"/>
          </a:xfrm>
          <a:custGeom>
            <a:avLst/>
            <a:gdLst>
              <a:gd name="T0" fmla="*/ 0 w 919"/>
              <a:gd name="T1" fmla="*/ 0 h 763"/>
              <a:gd name="T2" fmla="*/ 2147483646 w 919"/>
              <a:gd name="T3" fmla="*/ 2147483646 h 763"/>
              <a:gd name="T4" fmla="*/ 0 60000 65536"/>
              <a:gd name="T5" fmla="*/ 0 60000 65536"/>
              <a:gd name="T6" fmla="*/ 0 w 919"/>
              <a:gd name="T7" fmla="*/ 0 h 763"/>
              <a:gd name="T8" fmla="*/ 919 w 919"/>
              <a:gd name="T9" fmla="*/ 763 h 76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19" h="763">
                <a:moveTo>
                  <a:pt x="0" y="0"/>
                </a:moveTo>
                <a:lnTo>
                  <a:pt x="918" y="762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lg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4581" name="Freeform 5"/>
          <p:cNvSpPr>
            <a:spLocks/>
          </p:cNvSpPr>
          <p:nvPr/>
        </p:nvSpPr>
        <p:spPr bwMode="auto">
          <a:xfrm>
            <a:off x="6472239" y="2486026"/>
            <a:ext cx="352425" cy="80963"/>
          </a:xfrm>
          <a:custGeom>
            <a:avLst/>
            <a:gdLst>
              <a:gd name="T0" fmla="*/ 2147483646 w 222"/>
              <a:gd name="T1" fmla="*/ 0 h 51"/>
              <a:gd name="T2" fmla="*/ 0 w 222"/>
              <a:gd name="T3" fmla="*/ 2147483646 h 51"/>
              <a:gd name="T4" fmla="*/ 2147483646 w 222"/>
              <a:gd name="T5" fmla="*/ 2147483646 h 51"/>
              <a:gd name="T6" fmla="*/ 0 60000 65536"/>
              <a:gd name="T7" fmla="*/ 0 60000 65536"/>
              <a:gd name="T8" fmla="*/ 0 60000 65536"/>
              <a:gd name="T9" fmla="*/ 0 w 222"/>
              <a:gd name="T10" fmla="*/ 0 h 51"/>
              <a:gd name="T11" fmla="*/ 222 w 222"/>
              <a:gd name="T12" fmla="*/ 51 h 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" h="51">
                <a:moveTo>
                  <a:pt x="221" y="0"/>
                </a:moveTo>
                <a:lnTo>
                  <a:pt x="0" y="18"/>
                </a:lnTo>
                <a:lnTo>
                  <a:pt x="178" y="5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4582" name="Freeform 6"/>
          <p:cNvSpPr>
            <a:spLocks/>
          </p:cNvSpPr>
          <p:nvPr/>
        </p:nvSpPr>
        <p:spPr bwMode="auto">
          <a:xfrm>
            <a:off x="6373813" y="2836863"/>
            <a:ext cx="411162" cy="95250"/>
          </a:xfrm>
          <a:custGeom>
            <a:avLst/>
            <a:gdLst>
              <a:gd name="T0" fmla="*/ 2147483646 w 259"/>
              <a:gd name="T1" fmla="*/ 2147483646 h 60"/>
              <a:gd name="T2" fmla="*/ 0 w 259"/>
              <a:gd name="T3" fmla="*/ 0 h 60"/>
              <a:gd name="T4" fmla="*/ 2147483646 w 259"/>
              <a:gd name="T5" fmla="*/ 0 h 60"/>
              <a:gd name="T6" fmla="*/ 0 60000 65536"/>
              <a:gd name="T7" fmla="*/ 0 60000 65536"/>
              <a:gd name="T8" fmla="*/ 0 60000 65536"/>
              <a:gd name="T9" fmla="*/ 0 w 259"/>
              <a:gd name="T10" fmla="*/ 0 h 60"/>
              <a:gd name="T11" fmla="*/ 259 w 259"/>
              <a:gd name="T12" fmla="*/ 60 h 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9" h="60">
                <a:moveTo>
                  <a:pt x="258" y="59"/>
                </a:moveTo>
                <a:lnTo>
                  <a:pt x="0" y="0"/>
                </a:lnTo>
                <a:lnTo>
                  <a:pt x="4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4583" name="Freeform 7"/>
          <p:cNvSpPr>
            <a:spLocks/>
          </p:cNvSpPr>
          <p:nvPr/>
        </p:nvSpPr>
        <p:spPr bwMode="auto">
          <a:xfrm>
            <a:off x="6530975" y="3260726"/>
            <a:ext cx="469900" cy="55563"/>
          </a:xfrm>
          <a:custGeom>
            <a:avLst/>
            <a:gdLst>
              <a:gd name="T0" fmla="*/ 2147483646 w 296"/>
              <a:gd name="T1" fmla="*/ 2147483646 h 35"/>
              <a:gd name="T2" fmla="*/ 0 w 296"/>
              <a:gd name="T3" fmla="*/ 0 h 35"/>
              <a:gd name="T4" fmla="*/ 0 60000 65536"/>
              <a:gd name="T5" fmla="*/ 0 60000 65536"/>
              <a:gd name="T6" fmla="*/ 0 w 296"/>
              <a:gd name="T7" fmla="*/ 0 h 35"/>
              <a:gd name="T8" fmla="*/ 296 w 296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6" h="35">
                <a:moveTo>
                  <a:pt x="295" y="34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4584" name="Freeform 8"/>
          <p:cNvSpPr>
            <a:spLocks/>
          </p:cNvSpPr>
          <p:nvPr/>
        </p:nvSpPr>
        <p:spPr bwMode="auto">
          <a:xfrm>
            <a:off x="6149975" y="3449638"/>
            <a:ext cx="1030288" cy="152400"/>
          </a:xfrm>
          <a:custGeom>
            <a:avLst/>
            <a:gdLst>
              <a:gd name="T0" fmla="*/ 2147483646 w 649"/>
              <a:gd name="T1" fmla="*/ 2147483646 h 96"/>
              <a:gd name="T2" fmla="*/ 2147483646 w 649"/>
              <a:gd name="T3" fmla="*/ 0 h 96"/>
              <a:gd name="T4" fmla="*/ 0 w 649"/>
              <a:gd name="T5" fmla="*/ 0 h 96"/>
              <a:gd name="T6" fmla="*/ 0 60000 65536"/>
              <a:gd name="T7" fmla="*/ 0 60000 65536"/>
              <a:gd name="T8" fmla="*/ 0 60000 65536"/>
              <a:gd name="T9" fmla="*/ 0 w 649"/>
              <a:gd name="T10" fmla="*/ 0 h 96"/>
              <a:gd name="T11" fmla="*/ 649 w 649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9" h="96">
                <a:moveTo>
                  <a:pt x="648" y="95"/>
                </a:moveTo>
                <a:lnTo>
                  <a:pt x="173" y="0"/>
                </a:ln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4585" name="Freeform 9"/>
          <p:cNvSpPr>
            <a:spLocks/>
          </p:cNvSpPr>
          <p:nvPr/>
        </p:nvSpPr>
        <p:spPr bwMode="auto">
          <a:xfrm>
            <a:off x="6364288" y="4117976"/>
            <a:ext cx="519112" cy="157163"/>
          </a:xfrm>
          <a:custGeom>
            <a:avLst/>
            <a:gdLst>
              <a:gd name="T0" fmla="*/ 2147483646 w 327"/>
              <a:gd name="T1" fmla="*/ 0 h 99"/>
              <a:gd name="T2" fmla="*/ 0 w 327"/>
              <a:gd name="T3" fmla="*/ 2147483646 h 99"/>
              <a:gd name="T4" fmla="*/ 0 60000 65536"/>
              <a:gd name="T5" fmla="*/ 0 60000 65536"/>
              <a:gd name="T6" fmla="*/ 0 w 327"/>
              <a:gd name="T7" fmla="*/ 0 h 99"/>
              <a:gd name="T8" fmla="*/ 327 w 327"/>
              <a:gd name="T9" fmla="*/ 99 h 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7" h="99">
                <a:moveTo>
                  <a:pt x="326" y="0"/>
                </a:moveTo>
                <a:lnTo>
                  <a:pt x="0" y="98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4586" name="Freeform 10"/>
          <p:cNvSpPr>
            <a:spLocks/>
          </p:cNvSpPr>
          <p:nvPr/>
        </p:nvSpPr>
        <p:spPr bwMode="auto">
          <a:xfrm>
            <a:off x="6359526" y="4484688"/>
            <a:ext cx="709613" cy="6350"/>
          </a:xfrm>
          <a:custGeom>
            <a:avLst/>
            <a:gdLst>
              <a:gd name="T0" fmla="*/ 2147483646 w 447"/>
              <a:gd name="T1" fmla="*/ 0 h 4"/>
              <a:gd name="T2" fmla="*/ 0 w 447"/>
              <a:gd name="T3" fmla="*/ 2147483646 h 4"/>
              <a:gd name="T4" fmla="*/ 0 60000 65536"/>
              <a:gd name="T5" fmla="*/ 0 60000 65536"/>
              <a:gd name="T6" fmla="*/ 0 w 447"/>
              <a:gd name="T7" fmla="*/ 0 h 4"/>
              <a:gd name="T8" fmla="*/ 447 w 447"/>
              <a:gd name="T9" fmla="*/ 4 h 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47" h="4">
                <a:moveTo>
                  <a:pt x="446" y="0"/>
                </a:moveTo>
                <a:lnTo>
                  <a:pt x="0" y="3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5481639" y="2422525"/>
            <a:ext cx="8016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000000"/>
                </a:solidFill>
                <a:latin typeface="Arial" panose="020B0604020202020204" pitchFamily="34" charset="0"/>
              </a:rPr>
              <a:t>Trombociti</a:t>
            </a:r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5378451" y="2654300"/>
            <a:ext cx="968375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92000"/>
              </a:lnSpc>
            </a:pPr>
            <a:r>
              <a:rPr lang="hr-HR" altLang="sr-Latn-RS" sz="1400" b="1">
                <a:solidFill>
                  <a:srgbClr val="000000"/>
                </a:solidFill>
                <a:latin typeface="Arial" panose="020B0604020202020204" pitchFamily="34" charset="0"/>
              </a:rPr>
              <a:t>Preteča</a:t>
            </a:r>
          </a:p>
          <a:p>
            <a:pPr algn="r" eaLnBrk="1" hangingPunct="1">
              <a:lnSpc>
                <a:spcPct val="92000"/>
              </a:lnSpc>
            </a:pPr>
            <a:r>
              <a:rPr lang="hr-HR" altLang="sr-Latn-RS" sz="1400" b="1">
                <a:solidFill>
                  <a:srgbClr val="000000"/>
                </a:solidFill>
                <a:latin typeface="Arial" panose="020B0604020202020204" pitchFamily="34" charset="0"/>
              </a:rPr>
              <a:t>limfocita B</a:t>
            </a:r>
          </a:p>
        </p:txBody>
      </p:sp>
      <p:sp>
        <p:nvSpPr>
          <p:cNvPr id="24589" name="Rectangle 13"/>
          <p:cNvSpPr>
            <a:spLocks noChangeArrowheads="1"/>
          </p:cNvSpPr>
          <p:nvPr/>
        </p:nvSpPr>
        <p:spPr bwMode="auto">
          <a:xfrm>
            <a:off x="5762626" y="3157539"/>
            <a:ext cx="581025" cy="14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000000"/>
                </a:solidFill>
                <a:latin typeface="Arial" panose="020B0604020202020204" pitchFamily="34" charset="0"/>
              </a:rPr>
              <a:t>Eritrocit</a:t>
            </a:r>
          </a:p>
        </p:txBody>
      </p:sp>
      <p:sp>
        <p:nvSpPr>
          <p:cNvPr id="24590" name="Rectangle 14"/>
          <p:cNvSpPr>
            <a:spLocks noChangeArrowheads="1"/>
          </p:cNvSpPr>
          <p:nvPr/>
        </p:nvSpPr>
        <p:spPr bwMode="auto">
          <a:xfrm>
            <a:off x="5159375" y="3363913"/>
            <a:ext cx="782638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000000"/>
                </a:solidFill>
                <a:latin typeface="Arial" panose="020B0604020202020204" pitchFamily="34" charset="0"/>
              </a:rPr>
              <a:t>Granulocit</a:t>
            </a:r>
          </a:p>
        </p:txBody>
      </p:sp>
      <p:sp>
        <p:nvSpPr>
          <p:cNvPr id="24591" name="Rectangle 15"/>
          <p:cNvSpPr>
            <a:spLocks noChangeArrowheads="1"/>
          </p:cNvSpPr>
          <p:nvPr/>
        </p:nvSpPr>
        <p:spPr bwMode="auto">
          <a:xfrm>
            <a:off x="5422901" y="4210051"/>
            <a:ext cx="752475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000000"/>
                </a:solidFill>
                <a:latin typeface="Arial" panose="020B0604020202020204" pitchFamily="34" charset="0"/>
              </a:rPr>
              <a:t>Limfocit B</a:t>
            </a:r>
          </a:p>
        </p:txBody>
      </p:sp>
      <p:sp>
        <p:nvSpPr>
          <p:cNvPr id="24592" name="Rectangle 16"/>
          <p:cNvSpPr>
            <a:spLocks noChangeArrowheads="1"/>
          </p:cNvSpPr>
          <p:nvPr/>
        </p:nvSpPr>
        <p:spPr bwMode="auto">
          <a:xfrm>
            <a:off x="4914900" y="4386264"/>
            <a:ext cx="1277938" cy="14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Matična stanica</a:t>
            </a:r>
          </a:p>
        </p:txBody>
      </p:sp>
      <p:sp>
        <p:nvSpPr>
          <p:cNvPr id="24593" name="Freeform 17"/>
          <p:cNvSpPr>
            <a:spLocks/>
          </p:cNvSpPr>
          <p:nvPr/>
        </p:nvSpPr>
        <p:spPr bwMode="auto">
          <a:xfrm>
            <a:off x="4905375" y="1773239"/>
            <a:ext cx="2897188" cy="1982787"/>
          </a:xfrm>
          <a:custGeom>
            <a:avLst/>
            <a:gdLst>
              <a:gd name="T0" fmla="*/ 0 w 1825"/>
              <a:gd name="T1" fmla="*/ 2147483646 h 1249"/>
              <a:gd name="T2" fmla="*/ 2147483646 w 1825"/>
              <a:gd name="T3" fmla="*/ 0 h 1249"/>
              <a:gd name="T4" fmla="*/ 0 60000 65536"/>
              <a:gd name="T5" fmla="*/ 0 60000 65536"/>
              <a:gd name="T6" fmla="*/ 0 w 1825"/>
              <a:gd name="T7" fmla="*/ 0 h 1249"/>
              <a:gd name="T8" fmla="*/ 1825 w 1825"/>
              <a:gd name="T9" fmla="*/ 1249 h 124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25" h="1249">
                <a:moveTo>
                  <a:pt x="0" y="1248"/>
                </a:moveTo>
                <a:lnTo>
                  <a:pt x="1824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lg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4594" name="Freeform 18"/>
          <p:cNvSpPr>
            <a:spLocks/>
          </p:cNvSpPr>
          <p:nvPr/>
        </p:nvSpPr>
        <p:spPr bwMode="auto">
          <a:xfrm>
            <a:off x="4779964" y="4292600"/>
            <a:ext cx="1730375" cy="515938"/>
          </a:xfrm>
          <a:custGeom>
            <a:avLst/>
            <a:gdLst>
              <a:gd name="T0" fmla="*/ 0 w 1090"/>
              <a:gd name="T1" fmla="*/ 0 h 325"/>
              <a:gd name="T2" fmla="*/ 2147483646 w 1090"/>
              <a:gd name="T3" fmla="*/ 2147483646 h 325"/>
              <a:gd name="T4" fmla="*/ 0 60000 65536"/>
              <a:gd name="T5" fmla="*/ 0 60000 65536"/>
              <a:gd name="T6" fmla="*/ 0 w 1090"/>
              <a:gd name="T7" fmla="*/ 0 h 325"/>
              <a:gd name="T8" fmla="*/ 1090 w 1090"/>
              <a:gd name="T9" fmla="*/ 325 h 3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0" h="325">
                <a:moveTo>
                  <a:pt x="0" y="0"/>
                </a:moveTo>
                <a:lnTo>
                  <a:pt x="1089" y="324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lg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4595" name="Freeform 19"/>
          <p:cNvSpPr>
            <a:spLocks/>
          </p:cNvSpPr>
          <p:nvPr/>
        </p:nvSpPr>
        <p:spPr bwMode="auto">
          <a:xfrm>
            <a:off x="6548438" y="4665663"/>
            <a:ext cx="3448050" cy="538162"/>
          </a:xfrm>
          <a:custGeom>
            <a:avLst/>
            <a:gdLst>
              <a:gd name="T0" fmla="*/ 0 w 2172"/>
              <a:gd name="T1" fmla="*/ 0 h 339"/>
              <a:gd name="T2" fmla="*/ 2147483646 w 2172"/>
              <a:gd name="T3" fmla="*/ 2147483646 h 339"/>
              <a:gd name="T4" fmla="*/ 2147483646 w 2172"/>
              <a:gd name="T5" fmla="*/ 2147483646 h 339"/>
              <a:gd name="T6" fmla="*/ 0 60000 65536"/>
              <a:gd name="T7" fmla="*/ 0 60000 65536"/>
              <a:gd name="T8" fmla="*/ 0 60000 65536"/>
              <a:gd name="T9" fmla="*/ 0 w 2172"/>
              <a:gd name="T10" fmla="*/ 0 h 339"/>
              <a:gd name="T11" fmla="*/ 2172 w 2172"/>
              <a:gd name="T12" fmla="*/ 339 h 3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2" h="339">
                <a:moveTo>
                  <a:pt x="0" y="0"/>
                </a:moveTo>
                <a:lnTo>
                  <a:pt x="2171" y="338"/>
                </a:lnTo>
                <a:lnTo>
                  <a:pt x="2171" y="289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4596" name="Freeform 20"/>
          <p:cNvSpPr>
            <a:spLocks/>
          </p:cNvSpPr>
          <p:nvPr/>
        </p:nvSpPr>
        <p:spPr bwMode="auto">
          <a:xfrm>
            <a:off x="6548439" y="4589464"/>
            <a:ext cx="1587" cy="77787"/>
          </a:xfrm>
          <a:custGeom>
            <a:avLst/>
            <a:gdLst>
              <a:gd name="T0" fmla="*/ 0 w 1"/>
              <a:gd name="T1" fmla="*/ 2147483646 h 49"/>
              <a:gd name="T2" fmla="*/ 0 w 1"/>
              <a:gd name="T3" fmla="*/ 0 h 49"/>
              <a:gd name="T4" fmla="*/ 0 60000 65536"/>
              <a:gd name="T5" fmla="*/ 0 60000 65536"/>
              <a:gd name="T6" fmla="*/ 0 w 1"/>
              <a:gd name="T7" fmla="*/ 0 h 49"/>
              <a:gd name="T8" fmla="*/ 1 w 1"/>
              <a:gd name="T9" fmla="*/ 49 h 4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49">
                <a:moveTo>
                  <a:pt x="0" y="48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4597" name="Freeform 21"/>
          <p:cNvSpPr>
            <a:spLocks/>
          </p:cNvSpPr>
          <p:nvPr/>
        </p:nvSpPr>
        <p:spPr bwMode="auto">
          <a:xfrm>
            <a:off x="7543800" y="4741864"/>
            <a:ext cx="1588" cy="77787"/>
          </a:xfrm>
          <a:custGeom>
            <a:avLst/>
            <a:gdLst>
              <a:gd name="T0" fmla="*/ 0 w 1"/>
              <a:gd name="T1" fmla="*/ 2147483646 h 49"/>
              <a:gd name="T2" fmla="*/ 0 w 1"/>
              <a:gd name="T3" fmla="*/ 0 h 49"/>
              <a:gd name="T4" fmla="*/ 0 60000 65536"/>
              <a:gd name="T5" fmla="*/ 0 60000 65536"/>
              <a:gd name="T6" fmla="*/ 0 w 1"/>
              <a:gd name="T7" fmla="*/ 0 h 49"/>
              <a:gd name="T8" fmla="*/ 1 w 1"/>
              <a:gd name="T9" fmla="*/ 49 h 4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49">
                <a:moveTo>
                  <a:pt x="0" y="48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4598" name="Freeform 22"/>
          <p:cNvSpPr>
            <a:spLocks/>
          </p:cNvSpPr>
          <p:nvPr/>
        </p:nvSpPr>
        <p:spPr bwMode="auto">
          <a:xfrm>
            <a:off x="8616950" y="4895850"/>
            <a:ext cx="1588" cy="77788"/>
          </a:xfrm>
          <a:custGeom>
            <a:avLst/>
            <a:gdLst>
              <a:gd name="T0" fmla="*/ 0 w 1"/>
              <a:gd name="T1" fmla="*/ 2147483646 h 49"/>
              <a:gd name="T2" fmla="*/ 0 w 1"/>
              <a:gd name="T3" fmla="*/ 0 h 49"/>
              <a:gd name="T4" fmla="*/ 0 60000 65536"/>
              <a:gd name="T5" fmla="*/ 0 60000 65536"/>
              <a:gd name="T6" fmla="*/ 0 w 1"/>
              <a:gd name="T7" fmla="*/ 0 h 49"/>
              <a:gd name="T8" fmla="*/ 1 w 1"/>
              <a:gd name="T9" fmla="*/ 49 h 4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49">
                <a:moveTo>
                  <a:pt x="0" y="48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4599" name="Freeform 23"/>
          <p:cNvSpPr>
            <a:spLocks/>
          </p:cNvSpPr>
          <p:nvPr/>
        </p:nvSpPr>
        <p:spPr bwMode="auto">
          <a:xfrm>
            <a:off x="9858375" y="5110163"/>
            <a:ext cx="1588" cy="68262"/>
          </a:xfrm>
          <a:custGeom>
            <a:avLst/>
            <a:gdLst>
              <a:gd name="T0" fmla="*/ 0 w 1"/>
              <a:gd name="T1" fmla="*/ 0 h 43"/>
              <a:gd name="T2" fmla="*/ 0 w 1"/>
              <a:gd name="T3" fmla="*/ 2147483646 h 43"/>
              <a:gd name="T4" fmla="*/ 0 60000 65536"/>
              <a:gd name="T5" fmla="*/ 0 60000 65536"/>
              <a:gd name="T6" fmla="*/ 0 w 1"/>
              <a:gd name="T7" fmla="*/ 0 h 43"/>
              <a:gd name="T8" fmla="*/ 1 w 1"/>
              <a:gd name="T9" fmla="*/ 43 h 4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43">
                <a:moveTo>
                  <a:pt x="0" y="0"/>
                </a:moveTo>
                <a:lnTo>
                  <a:pt x="0" y="42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4600" name="Rectangle 24"/>
          <p:cNvSpPr>
            <a:spLocks noChangeArrowheads="1"/>
          </p:cNvSpPr>
          <p:nvPr/>
        </p:nvSpPr>
        <p:spPr bwMode="auto">
          <a:xfrm rot="502500">
            <a:off x="6667501" y="4779963"/>
            <a:ext cx="663575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000000"/>
                </a:solidFill>
                <a:latin typeface="Arial" panose="020B0604020202020204" pitchFamily="34" charset="0"/>
              </a:rPr>
              <a:t>Moždina</a:t>
            </a:r>
          </a:p>
        </p:txBody>
      </p:sp>
      <p:sp>
        <p:nvSpPr>
          <p:cNvPr id="24601" name="Rectangle 25"/>
          <p:cNvSpPr>
            <a:spLocks noChangeArrowheads="1"/>
          </p:cNvSpPr>
          <p:nvPr/>
        </p:nvSpPr>
        <p:spPr bwMode="auto">
          <a:xfrm rot="521250">
            <a:off x="7558088" y="4940300"/>
            <a:ext cx="944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000000"/>
                </a:solidFill>
                <a:latin typeface="Arial" panose="020B0604020202020204" pitchFamily="34" charset="0"/>
              </a:rPr>
              <a:t>Spužvasta</a:t>
            </a:r>
          </a:p>
          <a:p>
            <a:pPr eaLnBrk="1" hangingPunct="1"/>
            <a:r>
              <a:rPr lang="hr-HR" altLang="sr-Latn-RS" sz="1400" b="1">
                <a:solidFill>
                  <a:srgbClr val="000000"/>
                </a:solidFill>
                <a:latin typeface="Arial" panose="020B0604020202020204" pitchFamily="34" charset="0"/>
              </a:rPr>
              <a:t>kost</a:t>
            </a:r>
          </a:p>
        </p:txBody>
      </p:sp>
      <p:sp>
        <p:nvSpPr>
          <p:cNvPr id="24602" name="Rectangle 26"/>
          <p:cNvSpPr>
            <a:spLocks noChangeArrowheads="1"/>
          </p:cNvSpPr>
          <p:nvPr/>
        </p:nvSpPr>
        <p:spPr bwMode="auto">
          <a:xfrm rot="543750">
            <a:off x="8664576" y="5114925"/>
            <a:ext cx="1039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000000"/>
                </a:solidFill>
                <a:latin typeface="Arial" panose="020B0604020202020204" pitchFamily="34" charset="0"/>
              </a:rPr>
              <a:t>Kompaktna kost</a:t>
            </a:r>
          </a:p>
        </p:txBody>
      </p:sp>
      <p:sp>
        <p:nvSpPr>
          <p:cNvPr id="24603" name="Rectangle 27"/>
          <p:cNvSpPr>
            <a:spLocks noChangeArrowheads="1"/>
          </p:cNvSpPr>
          <p:nvPr/>
        </p:nvSpPr>
        <p:spPr bwMode="auto">
          <a:xfrm rot="502500">
            <a:off x="9386889" y="5648325"/>
            <a:ext cx="97313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000000"/>
                </a:solidFill>
                <a:latin typeface="Arial" panose="020B0604020202020204" pitchFamily="34" charset="0"/>
              </a:rPr>
              <a:t>Pokosnica</a:t>
            </a:r>
          </a:p>
          <a:p>
            <a:pPr eaLnBrk="1" hangingPunct="1"/>
            <a:r>
              <a:rPr lang="hr-HR" altLang="sr-Latn-RS" sz="1400" b="1">
                <a:solidFill>
                  <a:srgbClr val="000000"/>
                </a:solidFill>
                <a:latin typeface="Arial" panose="020B0604020202020204" pitchFamily="34" charset="0"/>
              </a:rPr>
              <a:t>(periost</a:t>
            </a:r>
            <a:r>
              <a:rPr lang="hr-HR" altLang="sr-Latn-RS" sz="140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4604" name="Freeform 28"/>
          <p:cNvSpPr>
            <a:spLocks/>
          </p:cNvSpPr>
          <p:nvPr/>
        </p:nvSpPr>
        <p:spPr bwMode="auto">
          <a:xfrm>
            <a:off x="9936164" y="5200651"/>
            <a:ext cx="1587" cy="373063"/>
          </a:xfrm>
          <a:custGeom>
            <a:avLst/>
            <a:gdLst>
              <a:gd name="T0" fmla="*/ 0 w 1"/>
              <a:gd name="T1" fmla="*/ 0 h 235"/>
              <a:gd name="T2" fmla="*/ 0 w 1"/>
              <a:gd name="T3" fmla="*/ 2147483646 h 235"/>
              <a:gd name="T4" fmla="*/ 0 60000 65536"/>
              <a:gd name="T5" fmla="*/ 0 60000 65536"/>
              <a:gd name="T6" fmla="*/ 0 w 1"/>
              <a:gd name="T7" fmla="*/ 0 h 235"/>
              <a:gd name="T8" fmla="*/ 1 w 1"/>
              <a:gd name="T9" fmla="*/ 235 h 2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235">
                <a:moveTo>
                  <a:pt x="0" y="0"/>
                </a:moveTo>
                <a:lnTo>
                  <a:pt x="0" y="234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30749" name="Rectangle 30"/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6870700" cy="1189038"/>
          </a:xfrm>
        </p:spPr>
        <p:txBody>
          <a:bodyPr/>
          <a:lstStyle/>
          <a:p>
            <a:pPr>
              <a:defRPr/>
            </a:pPr>
            <a:r>
              <a:rPr lang="hr-HR" altLang="sr-Latn-RS" sz="4000">
                <a:solidFill>
                  <a:schemeClr val="tx1">
                    <a:lumMod val="75000"/>
                    <a:lumOff val="25000"/>
                  </a:schemeClr>
                </a:solidFill>
              </a:rPr>
              <a:t> Koštana srž; shematski prikaz</a:t>
            </a:r>
          </a:p>
        </p:txBody>
      </p:sp>
    </p:spTree>
    <p:extLst>
      <p:ext uri="{BB962C8B-B14F-4D97-AF65-F5344CB8AC3E}">
        <p14:creationId xmlns:p14="http://schemas.microsoft.com/office/powerpoint/2010/main" val="3802138284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reeform 2"/>
          <p:cNvSpPr>
            <a:spLocks/>
          </p:cNvSpPr>
          <p:nvPr/>
        </p:nvSpPr>
        <p:spPr bwMode="auto">
          <a:xfrm>
            <a:off x="1654176" y="574676"/>
            <a:ext cx="8882063" cy="6284913"/>
          </a:xfrm>
          <a:custGeom>
            <a:avLst/>
            <a:gdLst>
              <a:gd name="T0" fmla="*/ 0 w 5595"/>
              <a:gd name="T1" fmla="*/ 2147483646 h 3959"/>
              <a:gd name="T2" fmla="*/ 0 w 5595"/>
              <a:gd name="T3" fmla="*/ 0 h 3959"/>
              <a:gd name="T4" fmla="*/ 2147483646 w 5595"/>
              <a:gd name="T5" fmla="*/ 0 h 3959"/>
              <a:gd name="T6" fmla="*/ 2147483646 w 5595"/>
              <a:gd name="T7" fmla="*/ 2147483646 h 3959"/>
              <a:gd name="T8" fmla="*/ 0 w 5595"/>
              <a:gd name="T9" fmla="*/ 2147483646 h 39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95"/>
              <a:gd name="T16" fmla="*/ 0 h 3959"/>
              <a:gd name="T17" fmla="*/ 5595 w 5595"/>
              <a:gd name="T18" fmla="*/ 3959 h 39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95" h="3959">
                <a:moveTo>
                  <a:pt x="0" y="3958"/>
                </a:moveTo>
                <a:lnTo>
                  <a:pt x="0" y="0"/>
                </a:lnTo>
                <a:lnTo>
                  <a:pt x="5594" y="0"/>
                </a:lnTo>
                <a:lnTo>
                  <a:pt x="5594" y="3958"/>
                </a:lnTo>
                <a:lnTo>
                  <a:pt x="0" y="395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pic>
        <p:nvPicPr>
          <p:cNvPr id="31747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9" y="574676"/>
            <a:ext cx="8885237" cy="6094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Freeform 4"/>
          <p:cNvSpPr>
            <a:spLocks/>
          </p:cNvSpPr>
          <p:nvPr/>
        </p:nvSpPr>
        <p:spPr bwMode="auto">
          <a:xfrm>
            <a:off x="4405313" y="3136901"/>
            <a:ext cx="1484312" cy="669925"/>
          </a:xfrm>
          <a:custGeom>
            <a:avLst/>
            <a:gdLst>
              <a:gd name="T0" fmla="*/ 0 w 935"/>
              <a:gd name="T1" fmla="*/ 0 h 422"/>
              <a:gd name="T2" fmla="*/ 2147483646 w 935"/>
              <a:gd name="T3" fmla="*/ 0 h 422"/>
              <a:gd name="T4" fmla="*/ 2147483646 w 935"/>
              <a:gd name="T5" fmla="*/ 2147483646 h 422"/>
              <a:gd name="T6" fmla="*/ 0 w 935"/>
              <a:gd name="T7" fmla="*/ 2147483646 h 422"/>
              <a:gd name="T8" fmla="*/ 0 w 935"/>
              <a:gd name="T9" fmla="*/ 0 h 4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35"/>
              <a:gd name="T16" fmla="*/ 0 h 422"/>
              <a:gd name="T17" fmla="*/ 935 w 935"/>
              <a:gd name="T18" fmla="*/ 422 h 4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35" h="422">
                <a:moveTo>
                  <a:pt x="0" y="0"/>
                </a:moveTo>
                <a:lnTo>
                  <a:pt x="934" y="0"/>
                </a:lnTo>
                <a:lnTo>
                  <a:pt x="934" y="421"/>
                </a:lnTo>
                <a:lnTo>
                  <a:pt x="0" y="421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4714876" y="3179763"/>
            <a:ext cx="7651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3300" b="1">
                <a:solidFill>
                  <a:srgbClr val="000000"/>
                </a:solidFill>
                <a:latin typeface="Arial" panose="020B0604020202020204" pitchFamily="34" charset="0"/>
              </a:rPr>
              <a:t>Kost</a:t>
            </a:r>
          </a:p>
        </p:txBody>
      </p:sp>
      <p:sp>
        <p:nvSpPr>
          <p:cNvPr id="25606" name="Freeform 6"/>
          <p:cNvSpPr>
            <a:spLocks/>
          </p:cNvSpPr>
          <p:nvPr/>
        </p:nvSpPr>
        <p:spPr bwMode="auto">
          <a:xfrm>
            <a:off x="4292600" y="5056189"/>
            <a:ext cx="533400" cy="363537"/>
          </a:xfrm>
          <a:custGeom>
            <a:avLst/>
            <a:gdLst>
              <a:gd name="T0" fmla="*/ 2147483646 w 336"/>
              <a:gd name="T1" fmla="*/ 0 h 229"/>
              <a:gd name="T2" fmla="*/ 0 w 336"/>
              <a:gd name="T3" fmla="*/ 2147483646 h 229"/>
              <a:gd name="T4" fmla="*/ 0 60000 65536"/>
              <a:gd name="T5" fmla="*/ 0 60000 65536"/>
              <a:gd name="T6" fmla="*/ 0 w 336"/>
              <a:gd name="T7" fmla="*/ 0 h 229"/>
              <a:gd name="T8" fmla="*/ 336 w 336"/>
              <a:gd name="T9" fmla="*/ 229 h 22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6" h="229">
                <a:moveTo>
                  <a:pt x="335" y="0"/>
                </a:moveTo>
                <a:lnTo>
                  <a:pt x="0" y="228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5607" name="Freeform 7"/>
          <p:cNvSpPr>
            <a:spLocks/>
          </p:cNvSpPr>
          <p:nvPr/>
        </p:nvSpPr>
        <p:spPr bwMode="auto">
          <a:xfrm>
            <a:off x="3146425" y="5486400"/>
            <a:ext cx="469900" cy="1588"/>
          </a:xfrm>
          <a:custGeom>
            <a:avLst/>
            <a:gdLst>
              <a:gd name="T0" fmla="*/ 2147483646 w 296"/>
              <a:gd name="T1" fmla="*/ 0 h 1"/>
              <a:gd name="T2" fmla="*/ 0 w 296"/>
              <a:gd name="T3" fmla="*/ 0 h 1"/>
              <a:gd name="T4" fmla="*/ 0 60000 65536"/>
              <a:gd name="T5" fmla="*/ 0 60000 65536"/>
              <a:gd name="T6" fmla="*/ 0 w 296"/>
              <a:gd name="T7" fmla="*/ 0 h 1"/>
              <a:gd name="T8" fmla="*/ 296 w 296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6" h="1">
                <a:moveTo>
                  <a:pt x="295" y="0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5608" name="Freeform 8"/>
          <p:cNvSpPr>
            <a:spLocks/>
          </p:cNvSpPr>
          <p:nvPr/>
        </p:nvSpPr>
        <p:spPr bwMode="auto">
          <a:xfrm>
            <a:off x="3587751" y="5092700"/>
            <a:ext cx="703263" cy="654050"/>
          </a:xfrm>
          <a:custGeom>
            <a:avLst/>
            <a:gdLst>
              <a:gd name="T0" fmla="*/ 0 w 443"/>
              <a:gd name="T1" fmla="*/ 0 h 412"/>
              <a:gd name="T2" fmla="*/ 2147483646 w 443"/>
              <a:gd name="T3" fmla="*/ 0 h 412"/>
              <a:gd name="T4" fmla="*/ 2147483646 w 443"/>
              <a:gd name="T5" fmla="*/ 2147483646 h 412"/>
              <a:gd name="T6" fmla="*/ 0 w 443"/>
              <a:gd name="T7" fmla="*/ 2147483646 h 412"/>
              <a:gd name="T8" fmla="*/ 0 w 443"/>
              <a:gd name="T9" fmla="*/ 0 h 4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3"/>
              <a:gd name="T16" fmla="*/ 0 h 412"/>
              <a:gd name="T17" fmla="*/ 443 w 443"/>
              <a:gd name="T18" fmla="*/ 412 h 4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3" h="412">
                <a:moveTo>
                  <a:pt x="0" y="0"/>
                </a:moveTo>
                <a:lnTo>
                  <a:pt x="442" y="0"/>
                </a:lnTo>
                <a:lnTo>
                  <a:pt x="442" y="411"/>
                </a:lnTo>
                <a:lnTo>
                  <a:pt x="0" y="411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3652839" y="5176838"/>
            <a:ext cx="5730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3300" b="1">
                <a:solidFill>
                  <a:srgbClr val="000000"/>
                </a:solidFill>
                <a:latin typeface="Arial" panose="020B0604020202020204" pitchFamily="34" charset="0"/>
              </a:rPr>
              <a:t>KM</a:t>
            </a:r>
          </a:p>
        </p:txBody>
      </p:sp>
      <p:sp>
        <p:nvSpPr>
          <p:cNvPr id="25610" name="Freeform 10"/>
          <p:cNvSpPr>
            <a:spLocks/>
          </p:cNvSpPr>
          <p:nvPr/>
        </p:nvSpPr>
        <p:spPr bwMode="auto">
          <a:xfrm>
            <a:off x="6519864" y="4972051"/>
            <a:ext cx="261937" cy="523875"/>
          </a:xfrm>
          <a:custGeom>
            <a:avLst/>
            <a:gdLst>
              <a:gd name="T0" fmla="*/ 0 w 165"/>
              <a:gd name="T1" fmla="*/ 0 h 330"/>
              <a:gd name="T2" fmla="*/ 2147483646 w 165"/>
              <a:gd name="T3" fmla="*/ 2147483646 h 330"/>
              <a:gd name="T4" fmla="*/ 0 60000 65536"/>
              <a:gd name="T5" fmla="*/ 0 60000 65536"/>
              <a:gd name="T6" fmla="*/ 0 w 165"/>
              <a:gd name="T7" fmla="*/ 0 h 330"/>
              <a:gd name="T8" fmla="*/ 165 w 165"/>
              <a:gd name="T9" fmla="*/ 330 h 3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5" h="330">
                <a:moveTo>
                  <a:pt x="0" y="0"/>
                </a:moveTo>
                <a:lnTo>
                  <a:pt x="164" y="329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5611" name="Freeform 11"/>
          <p:cNvSpPr>
            <a:spLocks/>
          </p:cNvSpPr>
          <p:nvPr/>
        </p:nvSpPr>
        <p:spPr bwMode="auto">
          <a:xfrm>
            <a:off x="7308851" y="5092701"/>
            <a:ext cx="244475" cy="339725"/>
          </a:xfrm>
          <a:custGeom>
            <a:avLst/>
            <a:gdLst>
              <a:gd name="T0" fmla="*/ 2147483646 w 154"/>
              <a:gd name="T1" fmla="*/ 0 h 214"/>
              <a:gd name="T2" fmla="*/ 0 w 154"/>
              <a:gd name="T3" fmla="*/ 2147483646 h 214"/>
              <a:gd name="T4" fmla="*/ 0 60000 65536"/>
              <a:gd name="T5" fmla="*/ 0 60000 65536"/>
              <a:gd name="T6" fmla="*/ 0 w 154"/>
              <a:gd name="T7" fmla="*/ 0 h 214"/>
              <a:gd name="T8" fmla="*/ 154 w 154"/>
              <a:gd name="T9" fmla="*/ 214 h 2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4" h="214">
                <a:moveTo>
                  <a:pt x="153" y="0"/>
                </a:moveTo>
                <a:lnTo>
                  <a:pt x="0" y="213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5612" name="Freeform 12"/>
          <p:cNvSpPr>
            <a:spLocks/>
          </p:cNvSpPr>
          <p:nvPr/>
        </p:nvSpPr>
        <p:spPr bwMode="auto">
          <a:xfrm>
            <a:off x="6650039" y="5380039"/>
            <a:ext cx="941387" cy="655637"/>
          </a:xfrm>
          <a:custGeom>
            <a:avLst/>
            <a:gdLst>
              <a:gd name="T0" fmla="*/ 0 w 593"/>
              <a:gd name="T1" fmla="*/ 0 h 413"/>
              <a:gd name="T2" fmla="*/ 2147483646 w 593"/>
              <a:gd name="T3" fmla="*/ 0 h 413"/>
              <a:gd name="T4" fmla="*/ 2147483646 w 593"/>
              <a:gd name="T5" fmla="*/ 2147483646 h 413"/>
              <a:gd name="T6" fmla="*/ 0 w 593"/>
              <a:gd name="T7" fmla="*/ 2147483646 h 413"/>
              <a:gd name="T8" fmla="*/ 0 w 593"/>
              <a:gd name="T9" fmla="*/ 0 h 4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3"/>
              <a:gd name="T16" fmla="*/ 0 h 413"/>
              <a:gd name="T17" fmla="*/ 593 w 593"/>
              <a:gd name="T18" fmla="*/ 413 h 4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3" h="413">
                <a:moveTo>
                  <a:pt x="0" y="0"/>
                </a:moveTo>
                <a:lnTo>
                  <a:pt x="592" y="0"/>
                </a:lnTo>
                <a:lnTo>
                  <a:pt x="592" y="412"/>
                </a:lnTo>
                <a:lnTo>
                  <a:pt x="0" y="412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6735764" y="5497513"/>
            <a:ext cx="6381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3300" b="1">
                <a:solidFill>
                  <a:srgbClr val="000000"/>
                </a:solidFill>
                <a:latin typeface="Arial" panose="020B0604020202020204" pitchFamily="34" charset="0"/>
              </a:rPr>
              <a:t>ADI</a:t>
            </a:r>
          </a:p>
        </p:txBody>
      </p:sp>
    </p:spTree>
    <p:extLst>
      <p:ext uri="{BB962C8B-B14F-4D97-AF65-F5344CB8AC3E}">
        <p14:creationId xmlns:p14="http://schemas.microsoft.com/office/powerpoint/2010/main" val="439285489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reeform 2"/>
          <p:cNvSpPr>
            <a:spLocks/>
          </p:cNvSpPr>
          <p:nvPr/>
        </p:nvSpPr>
        <p:spPr bwMode="auto">
          <a:xfrm>
            <a:off x="2208213" y="508001"/>
            <a:ext cx="7683500" cy="5959475"/>
          </a:xfrm>
          <a:custGeom>
            <a:avLst/>
            <a:gdLst>
              <a:gd name="T0" fmla="*/ 0 w 4433"/>
              <a:gd name="T1" fmla="*/ 2147483646 h 3621"/>
              <a:gd name="T2" fmla="*/ 0 w 4433"/>
              <a:gd name="T3" fmla="*/ 0 h 3621"/>
              <a:gd name="T4" fmla="*/ 2147483646 w 4433"/>
              <a:gd name="T5" fmla="*/ 0 h 3621"/>
              <a:gd name="T6" fmla="*/ 2147483646 w 4433"/>
              <a:gd name="T7" fmla="*/ 2147483646 h 3621"/>
              <a:gd name="T8" fmla="*/ 0 w 4433"/>
              <a:gd name="T9" fmla="*/ 2147483646 h 36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33"/>
              <a:gd name="T16" fmla="*/ 0 h 3621"/>
              <a:gd name="T17" fmla="*/ 4433 w 4433"/>
              <a:gd name="T18" fmla="*/ 3621 h 36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33" h="3621">
                <a:moveTo>
                  <a:pt x="0" y="3620"/>
                </a:moveTo>
                <a:lnTo>
                  <a:pt x="0" y="0"/>
                </a:lnTo>
                <a:lnTo>
                  <a:pt x="4432" y="0"/>
                </a:lnTo>
                <a:lnTo>
                  <a:pt x="4432" y="3620"/>
                </a:lnTo>
                <a:lnTo>
                  <a:pt x="0" y="362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pic>
        <p:nvPicPr>
          <p:cNvPr id="32771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438" y="260649"/>
            <a:ext cx="7683995" cy="5962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Freeform 4"/>
          <p:cNvSpPr>
            <a:spLocks/>
          </p:cNvSpPr>
          <p:nvPr/>
        </p:nvSpPr>
        <p:spPr bwMode="auto">
          <a:xfrm>
            <a:off x="3148014" y="1330325"/>
            <a:ext cx="808037" cy="46038"/>
          </a:xfrm>
          <a:custGeom>
            <a:avLst/>
            <a:gdLst>
              <a:gd name="T0" fmla="*/ 0 w 466"/>
              <a:gd name="T1" fmla="*/ 0 h 1"/>
              <a:gd name="T2" fmla="*/ 2147483646 w 466"/>
              <a:gd name="T3" fmla="*/ 0 h 1"/>
              <a:gd name="T4" fmla="*/ 0 60000 65536"/>
              <a:gd name="T5" fmla="*/ 0 60000 65536"/>
              <a:gd name="T6" fmla="*/ 0 w 466"/>
              <a:gd name="T7" fmla="*/ 0 h 1"/>
              <a:gd name="T8" fmla="*/ 466 w 466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6" h="1">
                <a:moveTo>
                  <a:pt x="0" y="0"/>
                </a:moveTo>
                <a:lnTo>
                  <a:pt x="465" y="0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29" name="Freeform 5"/>
          <p:cNvSpPr>
            <a:spLocks/>
          </p:cNvSpPr>
          <p:nvPr/>
        </p:nvSpPr>
        <p:spPr bwMode="auto">
          <a:xfrm>
            <a:off x="3265488" y="1936750"/>
            <a:ext cx="361950" cy="46038"/>
          </a:xfrm>
          <a:custGeom>
            <a:avLst/>
            <a:gdLst>
              <a:gd name="T0" fmla="*/ 0 w 209"/>
              <a:gd name="T1" fmla="*/ 0 h 1"/>
              <a:gd name="T2" fmla="*/ 2147483646 w 209"/>
              <a:gd name="T3" fmla="*/ 0 h 1"/>
              <a:gd name="T4" fmla="*/ 0 60000 65536"/>
              <a:gd name="T5" fmla="*/ 0 60000 65536"/>
              <a:gd name="T6" fmla="*/ 0 w 209"/>
              <a:gd name="T7" fmla="*/ 0 h 1"/>
              <a:gd name="T8" fmla="*/ 209 w 209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09" h="1">
                <a:moveTo>
                  <a:pt x="0" y="0"/>
                </a:moveTo>
                <a:lnTo>
                  <a:pt x="208" y="0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30" name="Freeform 6"/>
          <p:cNvSpPr>
            <a:spLocks/>
          </p:cNvSpPr>
          <p:nvPr/>
        </p:nvSpPr>
        <p:spPr bwMode="auto">
          <a:xfrm>
            <a:off x="3005138" y="1573214"/>
            <a:ext cx="3663950" cy="130175"/>
          </a:xfrm>
          <a:custGeom>
            <a:avLst/>
            <a:gdLst>
              <a:gd name="T0" fmla="*/ 0 w 2114"/>
              <a:gd name="T1" fmla="*/ 0 h 79"/>
              <a:gd name="T2" fmla="*/ 2147483646 w 2114"/>
              <a:gd name="T3" fmla="*/ 2147483646 h 79"/>
              <a:gd name="T4" fmla="*/ 0 60000 65536"/>
              <a:gd name="T5" fmla="*/ 0 60000 65536"/>
              <a:gd name="T6" fmla="*/ 0 w 2114"/>
              <a:gd name="T7" fmla="*/ 0 h 79"/>
              <a:gd name="T8" fmla="*/ 2114 w 2114"/>
              <a:gd name="T9" fmla="*/ 79 h 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14" h="79">
                <a:moveTo>
                  <a:pt x="0" y="0"/>
                </a:moveTo>
                <a:lnTo>
                  <a:pt x="2113" y="78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3917951" y="1301750"/>
            <a:ext cx="1330325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200" b="1">
                <a:solidFill>
                  <a:srgbClr val="000000"/>
                </a:solidFill>
                <a:latin typeface="Arial" panose="020B0604020202020204" pitchFamily="34" charset="0"/>
              </a:rPr>
              <a:t>Spužvasti dio kosti</a:t>
            </a: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3611563" y="1906589"/>
            <a:ext cx="1384300" cy="13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200" b="1">
                <a:solidFill>
                  <a:srgbClr val="000000"/>
                </a:solidFill>
                <a:latin typeface="Arial" panose="020B0604020202020204" pitchFamily="34" charset="0"/>
              </a:rPr>
              <a:t>Kompaktni dio kosti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8170863" y="736601"/>
            <a:ext cx="13208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Pluripotentna</a:t>
            </a:r>
          </a:p>
          <a:p>
            <a:pPr algn="ctr"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hematopoietska</a:t>
            </a:r>
          </a:p>
          <a:p>
            <a:pPr algn="ctr"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matična</a:t>
            </a:r>
          </a:p>
          <a:p>
            <a:pPr algn="ctr"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stanica</a:t>
            </a: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6264276" y="763588"/>
            <a:ext cx="1363663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Samoobnavljajuća</a:t>
            </a:r>
          </a:p>
          <a:p>
            <a:pPr algn="ctr"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hematopoietska</a:t>
            </a:r>
          </a:p>
          <a:p>
            <a:pPr algn="ctr"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matična</a:t>
            </a:r>
          </a:p>
          <a:p>
            <a:pPr algn="ctr"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stanica</a:t>
            </a: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7486651" y="2627314"/>
            <a:ext cx="138271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Diferencirajuća</a:t>
            </a:r>
          </a:p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hematopoietska</a:t>
            </a:r>
          </a:p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matična</a:t>
            </a:r>
          </a:p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stanica</a:t>
            </a:r>
          </a:p>
        </p:txBody>
      </p:sp>
      <p:sp>
        <p:nvSpPr>
          <p:cNvPr id="26636" name="Freeform 12"/>
          <p:cNvSpPr>
            <a:spLocks/>
          </p:cNvSpPr>
          <p:nvPr/>
        </p:nvSpPr>
        <p:spPr bwMode="auto">
          <a:xfrm>
            <a:off x="6908801" y="3319463"/>
            <a:ext cx="49213" cy="247650"/>
          </a:xfrm>
          <a:custGeom>
            <a:avLst/>
            <a:gdLst>
              <a:gd name="T0" fmla="*/ 0 w 1"/>
              <a:gd name="T1" fmla="*/ 0 h 150"/>
              <a:gd name="T2" fmla="*/ 0 w 1"/>
              <a:gd name="T3" fmla="*/ 2147483646 h 150"/>
              <a:gd name="T4" fmla="*/ 0 60000 65536"/>
              <a:gd name="T5" fmla="*/ 0 60000 65536"/>
              <a:gd name="T6" fmla="*/ 0 w 1"/>
              <a:gd name="T7" fmla="*/ 0 h 150"/>
              <a:gd name="T8" fmla="*/ 1 w 1"/>
              <a:gd name="T9" fmla="*/ 150 h 1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50">
                <a:moveTo>
                  <a:pt x="0" y="0"/>
                </a:moveTo>
                <a:lnTo>
                  <a:pt x="0" y="149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37" name="Freeform 13"/>
          <p:cNvSpPr>
            <a:spLocks/>
          </p:cNvSpPr>
          <p:nvPr/>
        </p:nvSpPr>
        <p:spPr bwMode="auto">
          <a:xfrm>
            <a:off x="5665788" y="3594101"/>
            <a:ext cx="2838450" cy="474663"/>
          </a:xfrm>
          <a:custGeom>
            <a:avLst/>
            <a:gdLst>
              <a:gd name="T0" fmla="*/ 0 w 1638"/>
              <a:gd name="T1" fmla="*/ 0 h 288"/>
              <a:gd name="T2" fmla="*/ 2147483646 w 1638"/>
              <a:gd name="T3" fmla="*/ 0 h 288"/>
              <a:gd name="T4" fmla="*/ 2147483646 w 1638"/>
              <a:gd name="T5" fmla="*/ 2147483646 h 288"/>
              <a:gd name="T6" fmla="*/ 0 w 1638"/>
              <a:gd name="T7" fmla="*/ 2147483646 h 288"/>
              <a:gd name="T8" fmla="*/ 0 w 1638"/>
              <a:gd name="T9" fmla="*/ 0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8"/>
              <a:gd name="T16" fmla="*/ 0 h 288"/>
              <a:gd name="T17" fmla="*/ 1638 w 1638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8" h="288">
                <a:moveTo>
                  <a:pt x="0" y="0"/>
                </a:moveTo>
                <a:lnTo>
                  <a:pt x="1637" y="0"/>
                </a:lnTo>
                <a:lnTo>
                  <a:pt x="1637" y="287"/>
                </a:lnTo>
                <a:lnTo>
                  <a:pt x="0" y="287"/>
                </a:lnTo>
                <a:lnTo>
                  <a:pt x="0" y="0"/>
                </a:lnTo>
              </a:path>
            </a:pathLst>
          </a:custGeom>
          <a:solidFill>
            <a:srgbClr val="0080FF"/>
          </a:solidFill>
          <a:ln w="50800" cap="rnd" cmpd="sng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5676901" y="3736976"/>
            <a:ext cx="2786063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FFFF00"/>
                </a:solidFill>
                <a:latin typeface="Arial" panose="020B0604020202020204" pitchFamily="34" charset="0"/>
              </a:rPr>
              <a:t>CFU preteče mijeloidne loze</a:t>
            </a:r>
          </a:p>
        </p:txBody>
      </p:sp>
      <p:sp>
        <p:nvSpPr>
          <p:cNvPr id="26639" name="Freeform 15"/>
          <p:cNvSpPr>
            <a:spLocks/>
          </p:cNvSpPr>
          <p:nvPr/>
        </p:nvSpPr>
        <p:spPr bwMode="auto">
          <a:xfrm>
            <a:off x="3032126" y="2663825"/>
            <a:ext cx="785813" cy="46038"/>
          </a:xfrm>
          <a:custGeom>
            <a:avLst/>
            <a:gdLst>
              <a:gd name="T0" fmla="*/ 0 w 453"/>
              <a:gd name="T1" fmla="*/ 0 h 15"/>
              <a:gd name="T2" fmla="*/ 2147483646 w 453"/>
              <a:gd name="T3" fmla="*/ 2147483646 h 15"/>
              <a:gd name="T4" fmla="*/ 0 60000 65536"/>
              <a:gd name="T5" fmla="*/ 0 60000 65536"/>
              <a:gd name="T6" fmla="*/ 0 w 453"/>
              <a:gd name="T7" fmla="*/ 0 h 15"/>
              <a:gd name="T8" fmla="*/ 453 w 453"/>
              <a:gd name="T9" fmla="*/ 15 h 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3" h="15">
                <a:moveTo>
                  <a:pt x="0" y="0"/>
                </a:moveTo>
                <a:lnTo>
                  <a:pt x="452" y="14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3795713" y="2636838"/>
            <a:ext cx="142716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200" b="1">
                <a:solidFill>
                  <a:srgbClr val="000000"/>
                </a:solidFill>
                <a:latin typeface="Arial" panose="020B0604020202020204" pitchFamily="34" charset="0"/>
              </a:rPr>
              <a:t>Koštana šupljina</a:t>
            </a:r>
          </a:p>
        </p:txBody>
      </p:sp>
      <p:sp>
        <p:nvSpPr>
          <p:cNvPr id="26641" name="Freeform 17"/>
          <p:cNvSpPr>
            <a:spLocks/>
          </p:cNvSpPr>
          <p:nvPr/>
        </p:nvSpPr>
        <p:spPr bwMode="auto">
          <a:xfrm>
            <a:off x="3040063" y="4068763"/>
            <a:ext cx="49212" cy="247650"/>
          </a:xfrm>
          <a:custGeom>
            <a:avLst/>
            <a:gdLst>
              <a:gd name="T0" fmla="*/ 0 w 1"/>
              <a:gd name="T1" fmla="*/ 0 h 150"/>
              <a:gd name="T2" fmla="*/ 0 w 1"/>
              <a:gd name="T3" fmla="*/ 2147483646 h 150"/>
              <a:gd name="T4" fmla="*/ 0 60000 65536"/>
              <a:gd name="T5" fmla="*/ 0 60000 65536"/>
              <a:gd name="T6" fmla="*/ 0 w 1"/>
              <a:gd name="T7" fmla="*/ 0 h 150"/>
              <a:gd name="T8" fmla="*/ 1 w 1"/>
              <a:gd name="T9" fmla="*/ 150 h 1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50">
                <a:moveTo>
                  <a:pt x="0" y="0"/>
                </a:moveTo>
                <a:lnTo>
                  <a:pt x="0" y="149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42" name="Freeform 18"/>
          <p:cNvSpPr>
            <a:spLocks/>
          </p:cNvSpPr>
          <p:nvPr/>
        </p:nvSpPr>
        <p:spPr bwMode="auto">
          <a:xfrm>
            <a:off x="7570788" y="4068763"/>
            <a:ext cx="49212" cy="247650"/>
          </a:xfrm>
          <a:custGeom>
            <a:avLst/>
            <a:gdLst>
              <a:gd name="T0" fmla="*/ 0 w 1"/>
              <a:gd name="T1" fmla="*/ 0 h 150"/>
              <a:gd name="T2" fmla="*/ 0 w 1"/>
              <a:gd name="T3" fmla="*/ 2147483646 h 150"/>
              <a:gd name="T4" fmla="*/ 0 60000 65536"/>
              <a:gd name="T5" fmla="*/ 0 60000 65536"/>
              <a:gd name="T6" fmla="*/ 0 w 1"/>
              <a:gd name="T7" fmla="*/ 0 h 150"/>
              <a:gd name="T8" fmla="*/ 1 w 1"/>
              <a:gd name="T9" fmla="*/ 150 h 1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50">
                <a:moveTo>
                  <a:pt x="0" y="0"/>
                </a:moveTo>
                <a:lnTo>
                  <a:pt x="0" y="149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43" name="Freeform 19"/>
          <p:cNvSpPr>
            <a:spLocks/>
          </p:cNvSpPr>
          <p:nvPr/>
        </p:nvSpPr>
        <p:spPr bwMode="auto">
          <a:xfrm>
            <a:off x="4146551" y="3811589"/>
            <a:ext cx="1635125" cy="395287"/>
          </a:xfrm>
          <a:custGeom>
            <a:avLst/>
            <a:gdLst>
              <a:gd name="T0" fmla="*/ 2147483646 w 943"/>
              <a:gd name="T1" fmla="*/ 0 h 240"/>
              <a:gd name="T2" fmla="*/ 0 w 943"/>
              <a:gd name="T3" fmla="*/ 0 h 240"/>
              <a:gd name="T4" fmla="*/ 0 w 943"/>
              <a:gd name="T5" fmla="*/ 2147483646 h 240"/>
              <a:gd name="T6" fmla="*/ 0 60000 65536"/>
              <a:gd name="T7" fmla="*/ 0 60000 65536"/>
              <a:gd name="T8" fmla="*/ 0 60000 65536"/>
              <a:gd name="T9" fmla="*/ 0 w 943"/>
              <a:gd name="T10" fmla="*/ 0 h 240"/>
              <a:gd name="T11" fmla="*/ 943 w 943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43" h="240">
                <a:moveTo>
                  <a:pt x="942" y="0"/>
                </a:moveTo>
                <a:lnTo>
                  <a:pt x="0" y="0"/>
                </a:lnTo>
                <a:lnTo>
                  <a:pt x="0" y="239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44" name="Freeform 20"/>
          <p:cNvSpPr>
            <a:spLocks/>
          </p:cNvSpPr>
          <p:nvPr/>
        </p:nvSpPr>
        <p:spPr bwMode="auto">
          <a:xfrm>
            <a:off x="8305801" y="3806825"/>
            <a:ext cx="333375" cy="501650"/>
          </a:xfrm>
          <a:custGeom>
            <a:avLst/>
            <a:gdLst>
              <a:gd name="T0" fmla="*/ 0 w 193"/>
              <a:gd name="T1" fmla="*/ 0 h 304"/>
              <a:gd name="T2" fmla="*/ 2147483646 w 193"/>
              <a:gd name="T3" fmla="*/ 2147483646 h 304"/>
              <a:gd name="T4" fmla="*/ 2147483646 w 193"/>
              <a:gd name="T5" fmla="*/ 2147483646 h 304"/>
              <a:gd name="T6" fmla="*/ 0 60000 65536"/>
              <a:gd name="T7" fmla="*/ 0 60000 65536"/>
              <a:gd name="T8" fmla="*/ 0 60000 65536"/>
              <a:gd name="T9" fmla="*/ 0 w 193"/>
              <a:gd name="T10" fmla="*/ 0 h 304"/>
              <a:gd name="T11" fmla="*/ 193 w 193"/>
              <a:gd name="T12" fmla="*/ 304 h 3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3" h="304">
                <a:moveTo>
                  <a:pt x="0" y="0"/>
                </a:moveTo>
                <a:lnTo>
                  <a:pt x="192" y="2"/>
                </a:lnTo>
                <a:lnTo>
                  <a:pt x="192" y="303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45" name="Freeform 21"/>
          <p:cNvSpPr>
            <a:spLocks/>
          </p:cNvSpPr>
          <p:nvPr/>
        </p:nvSpPr>
        <p:spPr bwMode="auto">
          <a:xfrm>
            <a:off x="2576513" y="3395664"/>
            <a:ext cx="969962" cy="687387"/>
          </a:xfrm>
          <a:custGeom>
            <a:avLst/>
            <a:gdLst>
              <a:gd name="T0" fmla="*/ 0 w 559"/>
              <a:gd name="T1" fmla="*/ 0 h 417"/>
              <a:gd name="T2" fmla="*/ 2147483646 w 559"/>
              <a:gd name="T3" fmla="*/ 0 h 417"/>
              <a:gd name="T4" fmla="*/ 2147483646 w 559"/>
              <a:gd name="T5" fmla="*/ 2147483646 h 417"/>
              <a:gd name="T6" fmla="*/ 0 w 559"/>
              <a:gd name="T7" fmla="*/ 2147483646 h 417"/>
              <a:gd name="T8" fmla="*/ 0 w 559"/>
              <a:gd name="T9" fmla="*/ 0 h 4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9"/>
              <a:gd name="T16" fmla="*/ 0 h 417"/>
              <a:gd name="T17" fmla="*/ 559 w 559"/>
              <a:gd name="T18" fmla="*/ 417 h 4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9" h="417">
                <a:moveTo>
                  <a:pt x="0" y="0"/>
                </a:moveTo>
                <a:lnTo>
                  <a:pt x="558" y="0"/>
                </a:lnTo>
                <a:lnTo>
                  <a:pt x="558" y="416"/>
                </a:lnTo>
                <a:lnTo>
                  <a:pt x="0" y="416"/>
                </a:lnTo>
                <a:lnTo>
                  <a:pt x="0" y="0"/>
                </a:lnTo>
              </a:path>
            </a:pathLst>
          </a:custGeom>
          <a:solidFill>
            <a:srgbClr val="0080FF"/>
          </a:solidFill>
          <a:ln w="50800" cap="rnd" cmpd="sng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26646" name="Rectangle 22"/>
          <p:cNvSpPr>
            <a:spLocks noChangeArrowheads="1"/>
          </p:cNvSpPr>
          <p:nvPr/>
        </p:nvSpPr>
        <p:spPr bwMode="auto">
          <a:xfrm>
            <a:off x="2625726" y="3457576"/>
            <a:ext cx="8937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hr-HR" altLang="sr-Latn-RS" sz="1400" b="1">
                <a:solidFill>
                  <a:srgbClr val="0080FF"/>
                </a:solidFill>
                <a:latin typeface="Arial" panose="020B0604020202020204" pitchFamily="34" charset="0"/>
              </a:rPr>
              <a:t>Prete</a:t>
            </a:r>
            <a:r>
              <a:rPr lang="hr-HR" altLang="sr-Latn-RS" sz="1400" b="1">
                <a:solidFill>
                  <a:srgbClr val="0080FF"/>
                </a:solidFill>
                <a:latin typeface="WP MultinationalA Roman" pitchFamily="18" charset="2"/>
              </a:rPr>
              <a:t>…</a:t>
            </a:r>
            <a:r>
              <a:rPr lang="hr-HR" altLang="sr-Latn-RS" sz="1400" b="1">
                <a:solidFill>
                  <a:srgbClr val="0080FF"/>
                </a:solidFill>
                <a:latin typeface="Arial" panose="020B0604020202020204" pitchFamily="34" charset="0"/>
              </a:rPr>
              <a:t>a</a:t>
            </a:r>
          </a:p>
          <a:p>
            <a:pPr algn="ctr" eaLnBrk="1" hangingPunct="1"/>
            <a:r>
              <a:rPr lang="hr-HR" altLang="sr-Latn-RS" sz="1400" b="1">
                <a:solidFill>
                  <a:srgbClr val="0080FF"/>
                </a:solidFill>
                <a:latin typeface="Arial" panose="020B0604020202020204" pitchFamily="34" charset="0"/>
              </a:rPr>
              <a:t>limfoidne</a:t>
            </a:r>
          </a:p>
          <a:p>
            <a:pPr algn="ctr" eaLnBrk="1" hangingPunct="1"/>
            <a:r>
              <a:rPr lang="hr-HR" altLang="sr-Latn-RS" sz="1400" b="1">
                <a:solidFill>
                  <a:srgbClr val="0080FF"/>
                </a:solidFill>
                <a:latin typeface="Arial" panose="020B0604020202020204" pitchFamily="34" charset="0"/>
              </a:rPr>
              <a:t>loze</a:t>
            </a:r>
          </a:p>
        </p:txBody>
      </p:sp>
      <p:sp>
        <p:nvSpPr>
          <p:cNvPr id="26647" name="Freeform 23"/>
          <p:cNvSpPr>
            <a:spLocks/>
          </p:cNvSpPr>
          <p:nvPr/>
        </p:nvSpPr>
        <p:spPr bwMode="auto">
          <a:xfrm>
            <a:off x="2917825" y="3094038"/>
            <a:ext cx="3817938" cy="254000"/>
          </a:xfrm>
          <a:custGeom>
            <a:avLst/>
            <a:gdLst>
              <a:gd name="T0" fmla="*/ 0 w 2203"/>
              <a:gd name="T1" fmla="*/ 2147483646 h 154"/>
              <a:gd name="T2" fmla="*/ 0 w 2203"/>
              <a:gd name="T3" fmla="*/ 0 h 154"/>
              <a:gd name="T4" fmla="*/ 2147483646 w 2203"/>
              <a:gd name="T5" fmla="*/ 0 h 154"/>
              <a:gd name="T6" fmla="*/ 0 60000 65536"/>
              <a:gd name="T7" fmla="*/ 0 60000 65536"/>
              <a:gd name="T8" fmla="*/ 0 60000 65536"/>
              <a:gd name="T9" fmla="*/ 0 w 2203"/>
              <a:gd name="T10" fmla="*/ 0 h 154"/>
              <a:gd name="T11" fmla="*/ 2203 w 2203"/>
              <a:gd name="T12" fmla="*/ 154 h 1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3" h="154">
                <a:moveTo>
                  <a:pt x="0" y="153"/>
                </a:moveTo>
                <a:lnTo>
                  <a:pt x="0" y="0"/>
                </a:lnTo>
                <a:lnTo>
                  <a:pt x="2202" y="0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48" name="Freeform 24"/>
          <p:cNvSpPr>
            <a:spLocks/>
          </p:cNvSpPr>
          <p:nvPr/>
        </p:nvSpPr>
        <p:spPr bwMode="auto">
          <a:xfrm>
            <a:off x="5467351" y="3821113"/>
            <a:ext cx="49213" cy="493712"/>
          </a:xfrm>
          <a:custGeom>
            <a:avLst/>
            <a:gdLst>
              <a:gd name="T0" fmla="*/ 0 w 1"/>
              <a:gd name="T1" fmla="*/ 0 h 300"/>
              <a:gd name="T2" fmla="*/ 0 w 1"/>
              <a:gd name="T3" fmla="*/ 2147483646 h 300"/>
              <a:gd name="T4" fmla="*/ 0 60000 65536"/>
              <a:gd name="T5" fmla="*/ 0 60000 65536"/>
              <a:gd name="T6" fmla="*/ 0 w 1"/>
              <a:gd name="T7" fmla="*/ 0 h 300"/>
              <a:gd name="T8" fmla="*/ 1 w 1"/>
              <a:gd name="T9" fmla="*/ 300 h 3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300">
                <a:moveTo>
                  <a:pt x="0" y="0"/>
                </a:moveTo>
                <a:lnTo>
                  <a:pt x="0" y="299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49" name="Freeform 25"/>
          <p:cNvSpPr>
            <a:spLocks/>
          </p:cNvSpPr>
          <p:nvPr/>
        </p:nvSpPr>
        <p:spPr bwMode="auto">
          <a:xfrm>
            <a:off x="3041651" y="5410201"/>
            <a:ext cx="49213" cy="481013"/>
          </a:xfrm>
          <a:custGeom>
            <a:avLst/>
            <a:gdLst>
              <a:gd name="T0" fmla="*/ 0 w 1"/>
              <a:gd name="T1" fmla="*/ 2147483646 h 292"/>
              <a:gd name="T2" fmla="*/ 0 w 1"/>
              <a:gd name="T3" fmla="*/ 0 h 292"/>
              <a:gd name="T4" fmla="*/ 0 60000 65536"/>
              <a:gd name="T5" fmla="*/ 0 60000 65536"/>
              <a:gd name="T6" fmla="*/ 0 w 1"/>
              <a:gd name="T7" fmla="*/ 0 h 292"/>
              <a:gd name="T8" fmla="*/ 1 w 1"/>
              <a:gd name="T9" fmla="*/ 292 h 29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292">
                <a:moveTo>
                  <a:pt x="0" y="291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50" name="Freeform 26"/>
          <p:cNvSpPr>
            <a:spLocks/>
          </p:cNvSpPr>
          <p:nvPr/>
        </p:nvSpPr>
        <p:spPr bwMode="auto">
          <a:xfrm>
            <a:off x="4213226" y="5410201"/>
            <a:ext cx="49213" cy="481013"/>
          </a:xfrm>
          <a:custGeom>
            <a:avLst/>
            <a:gdLst>
              <a:gd name="T0" fmla="*/ 0 w 1"/>
              <a:gd name="T1" fmla="*/ 2147483646 h 292"/>
              <a:gd name="T2" fmla="*/ 0 w 1"/>
              <a:gd name="T3" fmla="*/ 0 h 292"/>
              <a:gd name="T4" fmla="*/ 0 60000 65536"/>
              <a:gd name="T5" fmla="*/ 0 60000 65536"/>
              <a:gd name="T6" fmla="*/ 0 w 1"/>
              <a:gd name="T7" fmla="*/ 0 h 292"/>
              <a:gd name="T8" fmla="*/ 1 w 1"/>
              <a:gd name="T9" fmla="*/ 292 h 29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292">
                <a:moveTo>
                  <a:pt x="0" y="291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51" name="Freeform 27"/>
          <p:cNvSpPr>
            <a:spLocks/>
          </p:cNvSpPr>
          <p:nvPr/>
        </p:nvSpPr>
        <p:spPr bwMode="auto">
          <a:xfrm>
            <a:off x="5497513" y="5400676"/>
            <a:ext cx="49212" cy="688975"/>
          </a:xfrm>
          <a:custGeom>
            <a:avLst/>
            <a:gdLst>
              <a:gd name="T0" fmla="*/ 0 w 1"/>
              <a:gd name="T1" fmla="*/ 2147483646 h 418"/>
              <a:gd name="T2" fmla="*/ 0 w 1"/>
              <a:gd name="T3" fmla="*/ 0 h 418"/>
              <a:gd name="T4" fmla="*/ 0 60000 65536"/>
              <a:gd name="T5" fmla="*/ 0 60000 65536"/>
              <a:gd name="T6" fmla="*/ 0 w 1"/>
              <a:gd name="T7" fmla="*/ 0 h 418"/>
              <a:gd name="T8" fmla="*/ 1 w 1"/>
              <a:gd name="T9" fmla="*/ 418 h 41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418">
                <a:moveTo>
                  <a:pt x="0" y="417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52" name="Freeform 28"/>
          <p:cNvSpPr>
            <a:spLocks/>
          </p:cNvSpPr>
          <p:nvPr/>
        </p:nvSpPr>
        <p:spPr bwMode="auto">
          <a:xfrm>
            <a:off x="6003925" y="5349876"/>
            <a:ext cx="560388" cy="531813"/>
          </a:xfrm>
          <a:custGeom>
            <a:avLst/>
            <a:gdLst>
              <a:gd name="T0" fmla="*/ 0 w 323"/>
              <a:gd name="T1" fmla="*/ 2147483646 h 323"/>
              <a:gd name="T2" fmla="*/ 2147483646 w 323"/>
              <a:gd name="T3" fmla="*/ 0 h 323"/>
              <a:gd name="T4" fmla="*/ 0 60000 65536"/>
              <a:gd name="T5" fmla="*/ 0 60000 65536"/>
              <a:gd name="T6" fmla="*/ 0 w 323"/>
              <a:gd name="T7" fmla="*/ 0 h 323"/>
              <a:gd name="T8" fmla="*/ 323 w 323"/>
              <a:gd name="T9" fmla="*/ 323 h 32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3" h="323">
                <a:moveTo>
                  <a:pt x="0" y="322"/>
                </a:moveTo>
                <a:lnTo>
                  <a:pt x="322" y="0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53" name="Freeform 29"/>
          <p:cNvSpPr>
            <a:spLocks/>
          </p:cNvSpPr>
          <p:nvPr/>
        </p:nvSpPr>
        <p:spPr bwMode="auto">
          <a:xfrm>
            <a:off x="7545388" y="5410201"/>
            <a:ext cx="49212" cy="481013"/>
          </a:xfrm>
          <a:custGeom>
            <a:avLst/>
            <a:gdLst>
              <a:gd name="T0" fmla="*/ 0 w 1"/>
              <a:gd name="T1" fmla="*/ 2147483646 h 292"/>
              <a:gd name="T2" fmla="*/ 0 w 1"/>
              <a:gd name="T3" fmla="*/ 0 h 292"/>
              <a:gd name="T4" fmla="*/ 0 60000 65536"/>
              <a:gd name="T5" fmla="*/ 0 60000 65536"/>
              <a:gd name="T6" fmla="*/ 0 w 1"/>
              <a:gd name="T7" fmla="*/ 0 h 292"/>
              <a:gd name="T8" fmla="*/ 1 w 1"/>
              <a:gd name="T9" fmla="*/ 292 h 29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292">
                <a:moveTo>
                  <a:pt x="0" y="291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54" name="Freeform 30"/>
          <p:cNvSpPr>
            <a:spLocks/>
          </p:cNvSpPr>
          <p:nvPr/>
        </p:nvSpPr>
        <p:spPr bwMode="auto">
          <a:xfrm>
            <a:off x="6535738" y="4068763"/>
            <a:ext cx="49212" cy="247650"/>
          </a:xfrm>
          <a:custGeom>
            <a:avLst/>
            <a:gdLst>
              <a:gd name="T0" fmla="*/ 0 w 1"/>
              <a:gd name="T1" fmla="*/ 0 h 150"/>
              <a:gd name="T2" fmla="*/ 0 w 1"/>
              <a:gd name="T3" fmla="*/ 2147483646 h 150"/>
              <a:gd name="T4" fmla="*/ 0 60000 65536"/>
              <a:gd name="T5" fmla="*/ 0 60000 65536"/>
              <a:gd name="T6" fmla="*/ 0 w 1"/>
              <a:gd name="T7" fmla="*/ 0 h 150"/>
              <a:gd name="T8" fmla="*/ 1 w 1"/>
              <a:gd name="T9" fmla="*/ 150 h 1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50">
                <a:moveTo>
                  <a:pt x="0" y="0"/>
                </a:moveTo>
                <a:lnTo>
                  <a:pt x="0" y="149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55" name="Freeform 31"/>
          <p:cNvSpPr>
            <a:spLocks/>
          </p:cNvSpPr>
          <p:nvPr/>
        </p:nvSpPr>
        <p:spPr bwMode="auto">
          <a:xfrm>
            <a:off x="8594726" y="5410201"/>
            <a:ext cx="49213" cy="481013"/>
          </a:xfrm>
          <a:custGeom>
            <a:avLst/>
            <a:gdLst>
              <a:gd name="T0" fmla="*/ 0 w 1"/>
              <a:gd name="T1" fmla="*/ 2147483646 h 292"/>
              <a:gd name="T2" fmla="*/ 0 w 1"/>
              <a:gd name="T3" fmla="*/ 0 h 292"/>
              <a:gd name="T4" fmla="*/ 0 60000 65536"/>
              <a:gd name="T5" fmla="*/ 0 60000 65536"/>
              <a:gd name="T6" fmla="*/ 0 w 1"/>
              <a:gd name="T7" fmla="*/ 0 h 292"/>
              <a:gd name="T8" fmla="*/ 1 w 1"/>
              <a:gd name="T9" fmla="*/ 292 h 29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292">
                <a:moveTo>
                  <a:pt x="0" y="291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56" name="Rectangle 32"/>
          <p:cNvSpPr>
            <a:spLocks noChangeArrowheads="1"/>
          </p:cNvSpPr>
          <p:nvPr/>
        </p:nvSpPr>
        <p:spPr bwMode="auto">
          <a:xfrm>
            <a:off x="3946525" y="5175250"/>
            <a:ext cx="4953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CFU - E</a:t>
            </a:r>
          </a:p>
        </p:txBody>
      </p:sp>
      <p:sp>
        <p:nvSpPr>
          <p:cNvPr id="26657" name="Rectangle 33"/>
          <p:cNvSpPr>
            <a:spLocks noChangeArrowheads="1"/>
          </p:cNvSpPr>
          <p:nvPr/>
        </p:nvSpPr>
        <p:spPr bwMode="auto">
          <a:xfrm>
            <a:off x="5186363" y="5175250"/>
            <a:ext cx="595312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CFU - Me</a:t>
            </a:r>
          </a:p>
        </p:txBody>
      </p:sp>
      <p:sp>
        <p:nvSpPr>
          <p:cNvPr id="26658" name="Rectangle 34"/>
          <p:cNvSpPr>
            <a:spLocks noChangeArrowheads="1"/>
          </p:cNvSpPr>
          <p:nvPr/>
        </p:nvSpPr>
        <p:spPr bwMode="auto">
          <a:xfrm>
            <a:off x="6234114" y="5175250"/>
            <a:ext cx="623887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CFU - GM</a:t>
            </a:r>
          </a:p>
        </p:txBody>
      </p:sp>
      <p:sp>
        <p:nvSpPr>
          <p:cNvPr id="26659" name="Rectangle 35"/>
          <p:cNvSpPr>
            <a:spLocks noChangeArrowheads="1"/>
          </p:cNvSpPr>
          <p:nvPr/>
        </p:nvSpPr>
        <p:spPr bwMode="auto">
          <a:xfrm>
            <a:off x="7239000" y="5175250"/>
            <a:ext cx="5715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CFU - Eo</a:t>
            </a:r>
          </a:p>
        </p:txBody>
      </p:sp>
      <p:sp>
        <p:nvSpPr>
          <p:cNvPr id="26660" name="Rectangle 36"/>
          <p:cNvSpPr>
            <a:spLocks noChangeArrowheads="1"/>
          </p:cNvSpPr>
          <p:nvPr/>
        </p:nvSpPr>
        <p:spPr bwMode="auto">
          <a:xfrm>
            <a:off x="8308976" y="5175250"/>
            <a:ext cx="595313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CFU - Ma</a:t>
            </a:r>
          </a:p>
        </p:txBody>
      </p:sp>
      <p:sp>
        <p:nvSpPr>
          <p:cNvPr id="26661" name="Freeform 37"/>
          <p:cNvSpPr>
            <a:spLocks/>
          </p:cNvSpPr>
          <p:nvPr/>
        </p:nvSpPr>
        <p:spPr bwMode="auto">
          <a:xfrm>
            <a:off x="6523039" y="5349876"/>
            <a:ext cx="561975" cy="531813"/>
          </a:xfrm>
          <a:custGeom>
            <a:avLst/>
            <a:gdLst>
              <a:gd name="T0" fmla="*/ 2147483646 w 324"/>
              <a:gd name="T1" fmla="*/ 2147483646 h 323"/>
              <a:gd name="T2" fmla="*/ 0 w 324"/>
              <a:gd name="T3" fmla="*/ 0 h 323"/>
              <a:gd name="T4" fmla="*/ 0 60000 65536"/>
              <a:gd name="T5" fmla="*/ 0 60000 65536"/>
              <a:gd name="T6" fmla="*/ 0 w 324"/>
              <a:gd name="T7" fmla="*/ 0 h 323"/>
              <a:gd name="T8" fmla="*/ 324 w 324"/>
              <a:gd name="T9" fmla="*/ 323 h 32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4" h="323">
                <a:moveTo>
                  <a:pt x="323" y="322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62" name="Rectangle 38"/>
          <p:cNvSpPr>
            <a:spLocks noChangeArrowheads="1"/>
          </p:cNvSpPr>
          <p:nvPr/>
        </p:nvSpPr>
        <p:spPr bwMode="auto">
          <a:xfrm>
            <a:off x="2601914" y="5903913"/>
            <a:ext cx="820737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Limfociti T i B</a:t>
            </a:r>
          </a:p>
        </p:txBody>
      </p:sp>
      <p:sp>
        <p:nvSpPr>
          <p:cNvPr id="26663" name="Rectangle 39"/>
          <p:cNvSpPr>
            <a:spLocks noChangeArrowheads="1"/>
          </p:cNvSpPr>
          <p:nvPr/>
        </p:nvSpPr>
        <p:spPr bwMode="auto">
          <a:xfrm>
            <a:off x="3914776" y="5903913"/>
            <a:ext cx="493713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Eritrociti</a:t>
            </a:r>
          </a:p>
        </p:txBody>
      </p:sp>
      <p:sp>
        <p:nvSpPr>
          <p:cNvPr id="26664" name="Rectangle 40"/>
          <p:cNvSpPr>
            <a:spLocks noChangeArrowheads="1"/>
          </p:cNvSpPr>
          <p:nvPr/>
        </p:nvSpPr>
        <p:spPr bwMode="auto">
          <a:xfrm>
            <a:off x="5040314" y="6088063"/>
            <a:ext cx="808037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Megakariociti</a:t>
            </a:r>
          </a:p>
        </p:txBody>
      </p:sp>
      <p:sp>
        <p:nvSpPr>
          <p:cNvPr id="26665" name="Freeform 41"/>
          <p:cNvSpPr>
            <a:spLocks/>
          </p:cNvSpPr>
          <p:nvPr/>
        </p:nvSpPr>
        <p:spPr bwMode="auto">
          <a:xfrm>
            <a:off x="5497513" y="6242050"/>
            <a:ext cx="49212" cy="236538"/>
          </a:xfrm>
          <a:custGeom>
            <a:avLst/>
            <a:gdLst>
              <a:gd name="T0" fmla="*/ 0 w 1"/>
              <a:gd name="T1" fmla="*/ 2147483646 h 143"/>
              <a:gd name="T2" fmla="*/ 0 w 1"/>
              <a:gd name="T3" fmla="*/ 0 h 143"/>
              <a:gd name="T4" fmla="*/ 0 60000 65536"/>
              <a:gd name="T5" fmla="*/ 0 60000 65536"/>
              <a:gd name="T6" fmla="*/ 0 w 1"/>
              <a:gd name="T7" fmla="*/ 0 h 143"/>
              <a:gd name="T8" fmla="*/ 1 w 1"/>
              <a:gd name="T9" fmla="*/ 143 h 14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43">
                <a:moveTo>
                  <a:pt x="0" y="142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66" name="Rectangle 42"/>
          <p:cNvSpPr>
            <a:spLocks noChangeArrowheads="1"/>
          </p:cNvSpPr>
          <p:nvPr/>
        </p:nvSpPr>
        <p:spPr bwMode="auto">
          <a:xfrm>
            <a:off x="5849938" y="5881688"/>
            <a:ext cx="53975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Neutrofili</a:t>
            </a:r>
          </a:p>
        </p:txBody>
      </p:sp>
      <p:sp>
        <p:nvSpPr>
          <p:cNvPr id="26667" name="Rectangle 43"/>
          <p:cNvSpPr>
            <a:spLocks noChangeArrowheads="1"/>
          </p:cNvSpPr>
          <p:nvPr/>
        </p:nvSpPr>
        <p:spPr bwMode="auto">
          <a:xfrm>
            <a:off x="6621464" y="5881688"/>
            <a:ext cx="509587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Monociti</a:t>
            </a:r>
          </a:p>
        </p:txBody>
      </p:sp>
      <p:sp>
        <p:nvSpPr>
          <p:cNvPr id="26668" name="Rectangle 44"/>
          <p:cNvSpPr>
            <a:spLocks noChangeArrowheads="1"/>
          </p:cNvSpPr>
          <p:nvPr/>
        </p:nvSpPr>
        <p:spPr bwMode="auto">
          <a:xfrm>
            <a:off x="5133976" y="6491288"/>
            <a:ext cx="638175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Trombociti</a:t>
            </a:r>
          </a:p>
        </p:txBody>
      </p:sp>
      <p:sp>
        <p:nvSpPr>
          <p:cNvPr id="26669" name="Rectangle 45"/>
          <p:cNvSpPr>
            <a:spLocks noChangeArrowheads="1"/>
          </p:cNvSpPr>
          <p:nvPr/>
        </p:nvSpPr>
        <p:spPr bwMode="auto">
          <a:xfrm>
            <a:off x="7232650" y="5881688"/>
            <a:ext cx="547688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Eozinofili</a:t>
            </a:r>
          </a:p>
        </p:txBody>
      </p:sp>
      <p:sp>
        <p:nvSpPr>
          <p:cNvPr id="26670" name="Rectangle 46"/>
          <p:cNvSpPr>
            <a:spLocks noChangeArrowheads="1"/>
          </p:cNvSpPr>
          <p:nvPr/>
        </p:nvSpPr>
        <p:spPr bwMode="auto">
          <a:xfrm>
            <a:off x="8337550" y="5881688"/>
            <a:ext cx="439738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Bazofili</a:t>
            </a:r>
          </a:p>
        </p:txBody>
      </p:sp>
      <p:sp>
        <p:nvSpPr>
          <p:cNvPr id="26671" name="Rectangle 47"/>
          <p:cNvSpPr>
            <a:spLocks noChangeArrowheads="1"/>
          </p:cNvSpPr>
          <p:nvPr/>
        </p:nvSpPr>
        <p:spPr bwMode="auto">
          <a:xfrm>
            <a:off x="8251825" y="6045200"/>
            <a:ext cx="630238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(Mastociti)</a:t>
            </a:r>
          </a:p>
        </p:txBody>
      </p:sp>
      <p:sp>
        <p:nvSpPr>
          <p:cNvPr id="26672" name="Freeform 48"/>
          <p:cNvSpPr>
            <a:spLocks/>
          </p:cNvSpPr>
          <p:nvPr/>
        </p:nvSpPr>
        <p:spPr bwMode="auto">
          <a:xfrm>
            <a:off x="7529514" y="1687514"/>
            <a:ext cx="808037" cy="46037"/>
          </a:xfrm>
          <a:custGeom>
            <a:avLst/>
            <a:gdLst>
              <a:gd name="T0" fmla="*/ 0 w 466"/>
              <a:gd name="T1" fmla="*/ 0 h 1"/>
              <a:gd name="T2" fmla="*/ 2147483646 w 466"/>
              <a:gd name="T3" fmla="*/ 0 h 1"/>
              <a:gd name="T4" fmla="*/ 0 60000 65536"/>
              <a:gd name="T5" fmla="*/ 0 60000 65536"/>
              <a:gd name="T6" fmla="*/ 0 w 466"/>
              <a:gd name="T7" fmla="*/ 0 h 1"/>
              <a:gd name="T8" fmla="*/ 466 w 466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6" h="1">
                <a:moveTo>
                  <a:pt x="0" y="0"/>
                </a:moveTo>
                <a:lnTo>
                  <a:pt x="465" y="0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73" name="Freeform 49"/>
          <p:cNvSpPr>
            <a:spLocks/>
          </p:cNvSpPr>
          <p:nvPr/>
        </p:nvSpPr>
        <p:spPr bwMode="auto">
          <a:xfrm>
            <a:off x="7313614" y="2062164"/>
            <a:ext cx="1184275" cy="477837"/>
          </a:xfrm>
          <a:custGeom>
            <a:avLst/>
            <a:gdLst>
              <a:gd name="T0" fmla="*/ 2147483646 w 684"/>
              <a:gd name="T1" fmla="*/ 0 h 290"/>
              <a:gd name="T2" fmla="*/ 0 w 684"/>
              <a:gd name="T3" fmla="*/ 2147483646 h 290"/>
              <a:gd name="T4" fmla="*/ 0 60000 65536"/>
              <a:gd name="T5" fmla="*/ 0 60000 65536"/>
              <a:gd name="T6" fmla="*/ 0 w 684"/>
              <a:gd name="T7" fmla="*/ 0 h 290"/>
              <a:gd name="T8" fmla="*/ 684 w 684"/>
              <a:gd name="T9" fmla="*/ 290 h 2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84" h="290">
                <a:moveTo>
                  <a:pt x="683" y="0"/>
                </a:moveTo>
                <a:lnTo>
                  <a:pt x="0" y="289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74" name="Freeform 50"/>
          <p:cNvSpPr>
            <a:spLocks/>
          </p:cNvSpPr>
          <p:nvPr/>
        </p:nvSpPr>
        <p:spPr bwMode="auto">
          <a:xfrm>
            <a:off x="6192839" y="1851026"/>
            <a:ext cx="307975" cy="587375"/>
          </a:xfrm>
          <a:custGeom>
            <a:avLst/>
            <a:gdLst>
              <a:gd name="T0" fmla="*/ 2147483646 w 178"/>
              <a:gd name="T1" fmla="*/ 2147483646 h 357"/>
              <a:gd name="T2" fmla="*/ 2147483646 w 178"/>
              <a:gd name="T3" fmla="*/ 2147483646 h 357"/>
              <a:gd name="T4" fmla="*/ 2147483646 w 178"/>
              <a:gd name="T5" fmla="*/ 2147483646 h 357"/>
              <a:gd name="T6" fmla="*/ 2147483646 w 178"/>
              <a:gd name="T7" fmla="*/ 2147483646 h 357"/>
              <a:gd name="T8" fmla="*/ 2147483646 w 178"/>
              <a:gd name="T9" fmla="*/ 2147483646 h 357"/>
              <a:gd name="T10" fmla="*/ 2147483646 w 178"/>
              <a:gd name="T11" fmla="*/ 2147483646 h 357"/>
              <a:gd name="T12" fmla="*/ 2147483646 w 178"/>
              <a:gd name="T13" fmla="*/ 2147483646 h 357"/>
              <a:gd name="T14" fmla="*/ 2147483646 w 178"/>
              <a:gd name="T15" fmla="*/ 2147483646 h 357"/>
              <a:gd name="T16" fmla="*/ 2147483646 w 178"/>
              <a:gd name="T17" fmla="*/ 2147483646 h 357"/>
              <a:gd name="T18" fmla="*/ 2147483646 w 178"/>
              <a:gd name="T19" fmla="*/ 2147483646 h 357"/>
              <a:gd name="T20" fmla="*/ 2147483646 w 178"/>
              <a:gd name="T21" fmla="*/ 2147483646 h 357"/>
              <a:gd name="T22" fmla="*/ 2147483646 w 178"/>
              <a:gd name="T23" fmla="*/ 2147483646 h 357"/>
              <a:gd name="T24" fmla="*/ 2147483646 w 178"/>
              <a:gd name="T25" fmla="*/ 2147483646 h 357"/>
              <a:gd name="T26" fmla="*/ 2147483646 w 178"/>
              <a:gd name="T27" fmla="*/ 2147483646 h 357"/>
              <a:gd name="T28" fmla="*/ 2147483646 w 178"/>
              <a:gd name="T29" fmla="*/ 2147483646 h 357"/>
              <a:gd name="T30" fmla="*/ 2147483646 w 178"/>
              <a:gd name="T31" fmla="*/ 2147483646 h 357"/>
              <a:gd name="T32" fmla="*/ 2147483646 w 178"/>
              <a:gd name="T33" fmla="*/ 2147483646 h 357"/>
              <a:gd name="T34" fmla="*/ 2147483646 w 178"/>
              <a:gd name="T35" fmla="*/ 2147483646 h 357"/>
              <a:gd name="T36" fmla="*/ 2147483646 w 178"/>
              <a:gd name="T37" fmla="*/ 2147483646 h 357"/>
              <a:gd name="T38" fmla="*/ 2147483646 w 178"/>
              <a:gd name="T39" fmla="*/ 2147483646 h 357"/>
              <a:gd name="T40" fmla="*/ 2147483646 w 178"/>
              <a:gd name="T41" fmla="*/ 2147483646 h 357"/>
              <a:gd name="T42" fmla="*/ 2147483646 w 178"/>
              <a:gd name="T43" fmla="*/ 2147483646 h 357"/>
              <a:gd name="T44" fmla="*/ 2147483646 w 178"/>
              <a:gd name="T45" fmla="*/ 2147483646 h 357"/>
              <a:gd name="T46" fmla="*/ 2147483646 w 178"/>
              <a:gd name="T47" fmla="*/ 2147483646 h 357"/>
              <a:gd name="T48" fmla="*/ 0 w 178"/>
              <a:gd name="T49" fmla="*/ 2147483646 h 357"/>
              <a:gd name="T50" fmla="*/ 0 w 178"/>
              <a:gd name="T51" fmla="*/ 2147483646 h 357"/>
              <a:gd name="T52" fmla="*/ 2147483646 w 178"/>
              <a:gd name="T53" fmla="*/ 2147483646 h 357"/>
              <a:gd name="T54" fmla="*/ 2147483646 w 178"/>
              <a:gd name="T55" fmla="*/ 2147483646 h 357"/>
              <a:gd name="T56" fmla="*/ 2147483646 w 178"/>
              <a:gd name="T57" fmla="*/ 2147483646 h 357"/>
              <a:gd name="T58" fmla="*/ 2147483646 w 178"/>
              <a:gd name="T59" fmla="*/ 2147483646 h 357"/>
              <a:gd name="T60" fmla="*/ 2147483646 w 178"/>
              <a:gd name="T61" fmla="*/ 2147483646 h 357"/>
              <a:gd name="T62" fmla="*/ 2147483646 w 178"/>
              <a:gd name="T63" fmla="*/ 2147483646 h 357"/>
              <a:gd name="T64" fmla="*/ 2147483646 w 178"/>
              <a:gd name="T65" fmla="*/ 2147483646 h 357"/>
              <a:gd name="T66" fmla="*/ 2147483646 w 178"/>
              <a:gd name="T67" fmla="*/ 2147483646 h 357"/>
              <a:gd name="T68" fmla="*/ 2147483646 w 178"/>
              <a:gd name="T69" fmla="*/ 2147483646 h 357"/>
              <a:gd name="T70" fmla="*/ 2147483646 w 178"/>
              <a:gd name="T71" fmla="*/ 2147483646 h 357"/>
              <a:gd name="T72" fmla="*/ 2147483646 w 178"/>
              <a:gd name="T73" fmla="*/ 2147483646 h 357"/>
              <a:gd name="T74" fmla="*/ 2147483646 w 178"/>
              <a:gd name="T75" fmla="*/ 2147483646 h 357"/>
              <a:gd name="T76" fmla="*/ 2147483646 w 178"/>
              <a:gd name="T77" fmla="*/ 2147483646 h 35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78"/>
              <a:gd name="T118" fmla="*/ 0 h 357"/>
              <a:gd name="T119" fmla="*/ 178 w 178"/>
              <a:gd name="T120" fmla="*/ 357 h 357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78" h="357">
                <a:moveTo>
                  <a:pt x="177" y="0"/>
                </a:moveTo>
                <a:lnTo>
                  <a:pt x="170" y="1"/>
                </a:lnTo>
                <a:lnTo>
                  <a:pt x="164" y="3"/>
                </a:lnTo>
                <a:lnTo>
                  <a:pt x="157" y="4"/>
                </a:lnTo>
                <a:lnTo>
                  <a:pt x="151" y="6"/>
                </a:lnTo>
                <a:lnTo>
                  <a:pt x="145" y="7"/>
                </a:lnTo>
                <a:lnTo>
                  <a:pt x="139" y="9"/>
                </a:lnTo>
                <a:lnTo>
                  <a:pt x="133" y="11"/>
                </a:lnTo>
                <a:lnTo>
                  <a:pt x="127" y="14"/>
                </a:lnTo>
                <a:lnTo>
                  <a:pt x="122" y="16"/>
                </a:lnTo>
                <a:lnTo>
                  <a:pt x="116" y="19"/>
                </a:lnTo>
                <a:lnTo>
                  <a:pt x="111" y="21"/>
                </a:lnTo>
                <a:lnTo>
                  <a:pt x="105" y="24"/>
                </a:lnTo>
                <a:lnTo>
                  <a:pt x="100" y="27"/>
                </a:lnTo>
                <a:lnTo>
                  <a:pt x="95" y="30"/>
                </a:lnTo>
                <a:lnTo>
                  <a:pt x="90" y="34"/>
                </a:lnTo>
                <a:lnTo>
                  <a:pt x="85" y="37"/>
                </a:lnTo>
                <a:lnTo>
                  <a:pt x="80" y="41"/>
                </a:lnTo>
                <a:lnTo>
                  <a:pt x="76" y="44"/>
                </a:lnTo>
                <a:lnTo>
                  <a:pt x="71" y="48"/>
                </a:lnTo>
                <a:lnTo>
                  <a:pt x="67" y="52"/>
                </a:lnTo>
                <a:lnTo>
                  <a:pt x="63" y="56"/>
                </a:lnTo>
                <a:lnTo>
                  <a:pt x="59" y="60"/>
                </a:lnTo>
                <a:lnTo>
                  <a:pt x="55" y="64"/>
                </a:lnTo>
                <a:lnTo>
                  <a:pt x="51" y="69"/>
                </a:lnTo>
                <a:lnTo>
                  <a:pt x="47" y="73"/>
                </a:lnTo>
                <a:lnTo>
                  <a:pt x="44" y="78"/>
                </a:lnTo>
                <a:lnTo>
                  <a:pt x="40" y="82"/>
                </a:lnTo>
                <a:lnTo>
                  <a:pt x="37" y="87"/>
                </a:lnTo>
                <a:lnTo>
                  <a:pt x="34" y="92"/>
                </a:lnTo>
                <a:lnTo>
                  <a:pt x="31" y="97"/>
                </a:lnTo>
                <a:lnTo>
                  <a:pt x="28" y="102"/>
                </a:lnTo>
                <a:lnTo>
                  <a:pt x="25" y="107"/>
                </a:lnTo>
                <a:lnTo>
                  <a:pt x="22" y="112"/>
                </a:lnTo>
                <a:lnTo>
                  <a:pt x="20" y="117"/>
                </a:lnTo>
                <a:lnTo>
                  <a:pt x="18" y="122"/>
                </a:lnTo>
                <a:lnTo>
                  <a:pt x="15" y="127"/>
                </a:lnTo>
                <a:lnTo>
                  <a:pt x="13" y="133"/>
                </a:lnTo>
                <a:lnTo>
                  <a:pt x="11" y="138"/>
                </a:lnTo>
                <a:lnTo>
                  <a:pt x="10" y="144"/>
                </a:lnTo>
                <a:lnTo>
                  <a:pt x="8" y="149"/>
                </a:lnTo>
                <a:lnTo>
                  <a:pt x="7" y="155"/>
                </a:lnTo>
                <a:lnTo>
                  <a:pt x="5" y="160"/>
                </a:lnTo>
                <a:lnTo>
                  <a:pt x="4" y="166"/>
                </a:lnTo>
                <a:lnTo>
                  <a:pt x="3" y="171"/>
                </a:lnTo>
                <a:lnTo>
                  <a:pt x="2" y="177"/>
                </a:lnTo>
                <a:lnTo>
                  <a:pt x="1" y="183"/>
                </a:lnTo>
                <a:lnTo>
                  <a:pt x="1" y="188"/>
                </a:lnTo>
                <a:lnTo>
                  <a:pt x="0" y="194"/>
                </a:lnTo>
                <a:lnTo>
                  <a:pt x="0" y="200"/>
                </a:lnTo>
                <a:lnTo>
                  <a:pt x="0" y="206"/>
                </a:lnTo>
                <a:lnTo>
                  <a:pt x="0" y="211"/>
                </a:lnTo>
                <a:lnTo>
                  <a:pt x="0" y="217"/>
                </a:lnTo>
                <a:lnTo>
                  <a:pt x="1" y="223"/>
                </a:lnTo>
                <a:lnTo>
                  <a:pt x="1" y="229"/>
                </a:lnTo>
                <a:lnTo>
                  <a:pt x="2" y="234"/>
                </a:lnTo>
                <a:lnTo>
                  <a:pt x="3" y="240"/>
                </a:lnTo>
                <a:lnTo>
                  <a:pt x="4" y="246"/>
                </a:lnTo>
                <a:lnTo>
                  <a:pt x="5" y="252"/>
                </a:lnTo>
                <a:lnTo>
                  <a:pt x="7" y="257"/>
                </a:lnTo>
                <a:lnTo>
                  <a:pt x="8" y="263"/>
                </a:lnTo>
                <a:lnTo>
                  <a:pt x="10" y="268"/>
                </a:lnTo>
                <a:lnTo>
                  <a:pt x="12" y="274"/>
                </a:lnTo>
                <a:lnTo>
                  <a:pt x="14" y="280"/>
                </a:lnTo>
                <a:lnTo>
                  <a:pt x="16" y="285"/>
                </a:lnTo>
                <a:lnTo>
                  <a:pt x="19" y="291"/>
                </a:lnTo>
                <a:lnTo>
                  <a:pt x="21" y="296"/>
                </a:lnTo>
                <a:lnTo>
                  <a:pt x="24" y="301"/>
                </a:lnTo>
                <a:lnTo>
                  <a:pt x="27" y="307"/>
                </a:lnTo>
                <a:lnTo>
                  <a:pt x="30" y="312"/>
                </a:lnTo>
                <a:lnTo>
                  <a:pt x="33" y="317"/>
                </a:lnTo>
                <a:lnTo>
                  <a:pt x="37" y="322"/>
                </a:lnTo>
                <a:lnTo>
                  <a:pt x="41" y="327"/>
                </a:lnTo>
                <a:lnTo>
                  <a:pt x="45" y="332"/>
                </a:lnTo>
                <a:lnTo>
                  <a:pt x="49" y="337"/>
                </a:lnTo>
                <a:lnTo>
                  <a:pt x="53" y="342"/>
                </a:lnTo>
                <a:lnTo>
                  <a:pt x="57" y="347"/>
                </a:lnTo>
                <a:lnTo>
                  <a:pt x="62" y="351"/>
                </a:lnTo>
                <a:lnTo>
                  <a:pt x="67" y="356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dash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75" name="Freeform 51"/>
          <p:cNvSpPr>
            <a:spLocks/>
          </p:cNvSpPr>
          <p:nvPr/>
        </p:nvSpPr>
        <p:spPr bwMode="auto">
          <a:xfrm>
            <a:off x="6291263" y="2208213"/>
            <a:ext cx="601662" cy="317500"/>
          </a:xfrm>
          <a:custGeom>
            <a:avLst/>
            <a:gdLst>
              <a:gd name="T0" fmla="*/ 2147483646 w 347"/>
              <a:gd name="T1" fmla="*/ 2147483646 h 193"/>
              <a:gd name="T2" fmla="*/ 2147483646 w 347"/>
              <a:gd name="T3" fmla="*/ 2147483646 h 193"/>
              <a:gd name="T4" fmla="*/ 2147483646 w 347"/>
              <a:gd name="T5" fmla="*/ 2147483646 h 193"/>
              <a:gd name="T6" fmla="*/ 2147483646 w 347"/>
              <a:gd name="T7" fmla="*/ 2147483646 h 193"/>
              <a:gd name="T8" fmla="*/ 2147483646 w 347"/>
              <a:gd name="T9" fmla="*/ 2147483646 h 193"/>
              <a:gd name="T10" fmla="*/ 2147483646 w 347"/>
              <a:gd name="T11" fmla="*/ 2147483646 h 193"/>
              <a:gd name="T12" fmla="*/ 2147483646 w 347"/>
              <a:gd name="T13" fmla="*/ 2147483646 h 193"/>
              <a:gd name="T14" fmla="*/ 2147483646 w 347"/>
              <a:gd name="T15" fmla="*/ 2147483646 h 193"/>
              <a:gd name="T16" fmla="*/ 2147483646 w 347"/>
              <a:gd name="T17" fmla="*/ 2147483646 h 193"/>
              <a:gd name="T18" fmla="*/ 2147483646 w 347"/>
              <a:gd name="T19" fmla="*/ 2147483646 h 193"/>
              <a:gd name="T20" fmla="*/ 2147483646 w 347"/>
              <a:gd name="T21" fmla="*/ 2147483646 h 193"/>
              <a:gd name="T22" fmla="*/ 2147483646 w 347"/>
              <a:gd name="T23" fmla="*/ 2147483646 h 193"/>
              <a:gd name="T24" fmla="*/ 2147483646 w 347"/>
              <a:gd name="T25" fmla="*/ 2147483646 h 193"/>
              <a:gd name="T26" fmla="*/ 2147483646 w 347"/>
              <a:gd name="T27" fmla="*/ 2147483646 h 193"/>
              <a:gd name="T28" fmla="*/ 2147483646 w 347"/>
              <a:gd name="T29" fmla="*/ 2147483646 h 193"/>
              <a:gd name="T30" fmla="*/ 2147483646 w 347"/>
              <a:gd name="T31" fmla="*/ 2147483646 h 193"/>
              <a:gd name="T32" fmla="*/ 2147483646 w 347"/>
              <a:gd name="T33" fmla="*/ 2147483646 h 193"/>
              <a:gd name="T34" fmla="*/ 2147483646 w 347"/>
              <a:gd name="T35" fmla="*/ 2147483646 h 193"/>
              <a:gd name="T36" fmla="*/ 2147483646 w 347"/>
              <a:gd name="T37" fmla="*/ 2147483646 h 193"/>
              <a:gd name="T38" fmla="*/ 2147483646 w 347"/>
              <a:gd name="T39" fmla="*/ 2147483646 h 193"/>
              <a:gd name="T40" fmla="*/ 2147483646 w 347"/>
              <a:gd name="T41" fmla="*/ 2147483646 h 193"/>
              <a:gd name="T42" fmla="*/ 2147483646 w 347"/>
              <a:gd name="T43" fmla="*/ 2147483646 h 193"/>
              <a:gd name="T44" fmla="*/ 2147483646 w 347"/>
              <a:gd name="T45" fmla="*/ 2147483646 h 193"/>
              <a:gd name="T46" fmla="*/ 2147483646 w 347"/>
              <a:gd name="T47" fmla="*/ 2147483646 h 193"/>
              <a:gd name="T48" fmla="*/ 2147483646 w 347"/>
              <a:gd name="T49" fmla="*/ 2147483646 h 193"/>
              <a:gd name="T50" fmla="*/ 2147483646 w 347"/>
              <a:gd name="T51" fmla="*/ 2147483646 h 193"/>
              <a:gd name="T52" fmla="*/ 2147483646 w 347"/>
              <a:gd name="T53" fmla="*/ 2147483646 h 193"/>
              <a:gd name="T54" fmla="*/ 2147483646 w 347"/>
              <a:gd name="T55" fmla="*/ 2147483646 h 193"/>
              <a:gd name="T56" fmla="*/ 2147483646 w 347"/>
              <a:gd name="T57" fmla="*/ 2147483646 h 193"/>
              <a:gd name="T58" fmla="*/ 2147483646 w 347"/>
              <a:gd name="T59" fmla="*/ 2147483646 h 193"/>
              <a:gd name="T60" fmla="*/ 2147483646 w 347"/>
              <a:gd name="T61" fmla="*/ 2147483646 h 193"/>
              <a:gd name="T62" fmla="*/ 2147483646 w 347"/>
              <a:gd name="T63" fmla="*/ 2147483646 h 193"/>
              <a:gd name="T64" fmla="*/ 2147483646 w 347"/>
              <a:gd name="T65" fmla="*/ 2147483646 h 193"/>
              <a:gd name="T66" fmla="*/ 2147483646 w 347"/>
              <a:gd name="T67" fmla="*/ 2147483646 h 193"/>
              <a:gd name="T68" fmla="*/ 2147483646 w 347"/>
              <a:gd name="T69" fmla="*/ 2147483646 h 193"/>
              <a:gd name="T70" fmla="*/ 2147483646 w 347"/>
              <a:gd name="T71" fmla="*/ 2147483646 h 193"/>
              <a:gd name="T72" fmla="*/ 2147483646 w 347"/>
              <a:gd name="T73" fmla="*/ 2147483646 h 193"/>
              <a:gd name="T74" fmla="*/ 2147483646 w 347"/>
              <a:gd name="T75" fmla="*/ 2147483646 h 193"/>
              <a:gd name="T76" fmla="*/ 2147483646 w 347"/>
              <a:gd name="T77" fmla="*/ 2147483646 h 193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347"/>
              <a:gd name="T118" fmla="*/ 0 h 193"/>
              <a:gd name="T119" fmla="*/ 347 w 347"/>
              <a:gd name="T120" fmla="*/ 193 h 193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347" h="193">
                <a:moveTo>
                  <a:pt x="0" y="137"/>
                </a:moveTo>
                <a:lnTo>
                  <a:pt x="5" y="141"/>
                </a:lnTo>
                <a:lnTo>
                  <a:pt x="10" y="146"/>
                </a:lnTo>
                <a:lnTo>
                  <a:pt x="15" y="150"/>
                </a:lnTo>
                <a:lnTo>
                  <a:pt x="20" y="154"/>
                </a:lnTo>
                <a:lnTo>
                  <a:pt x="25" y="157"/>
                </a:lnTo>
                <a:lnTo>
                  <a:pt x="30" y="161"/>
                </a:lnTo>
                <a:lnTo>
                  <a:pt x="36" y="164"/>
                </a:lnTo>
                <a:lnTo>
                  <a:pt x="41" y="167"/>
                </a:lnTo>
                <a:lnTo>
                  <a:pt x="46" y="170"/>
                </a:lnTo>
                <a:lnTo>
                  <a:pt x="52" y="173"/>
                </a:lnTo>
                <a:lnTo>
                  <a:pt x="57" y="175"/>
                </a:lnTo>
                <a:lnTo>
                  <a:pt x="63" y="178"/>
                </a:lnTo>
                <a:lnTo>
                  <a:pt x="69" y="180"/>
                </a:lnTo>
                <a:lnTo>
                  <a:pt x="74" y="182"/>
                </a:lnTo>
                <a:lnTo>
                  <a:pt x="80" y="184"/>
                </a:lnTo>
                <a:lnTo>
                  <a:pt x="86" y="185"/>
                </a:lnTo>
                <a:lnTo>
                  <a:pt x="91" y="187"/>
                </a:lnTo>
                <a:lnTo>
                  <a:pt x="97" y="188"/>
                </a:lnTo>
                <a:lnTo>
                  <a:pt x="103" y="189"/>
                </a:lnTo>
                <a:lnTo>
                  <a:pt x="108" y="190"/>
                </a:lnTo>
                <a:lnTo>
                  <a:pt x="114" y="191"/>
                </a:lnTo>
                <a:lnTo>
                  <a:pt x="120" y="192"/>
                </a:lnTo>
                <a:lnTo>
                  <a:pt x="126" y="192"/>
                </a:lnTo>
                <a:lnTo>
                  <a:pt x="132" y="192"/>
                </a:lnTo>
                <a:lnTo>
                  <a:pt x="137" y="192"/>
                </a:lnTo>
                <a:lnTo>
                  <a:pt x="143" y="192"/>
                </a:lnTo>
                <a:lnTo>
                  <a:pt x="149" y="192"/>
                </a:lnTo>
                <a:lnTo>
                  <a:pt x="155" y="192"/>
                </a:lnTo>
                <a:lnTo>
                  <a:pt x="160" y="191"/>
                </a:lnTo>
                <a:lnTo>
                  <a:pt x="166" y="191"/>
                </a:lnTo>
                <a:lnTo>
                  <a:pt x="172" y="190"/>
                </a:lnTo>
                <a:lnTo>
                  <a:pt x="177" y="189"/>
                </a:lnTo>
                <a:lnTo>
                  <a:pt x="183" y="188"/>
                </a:lnTo>
                <a:lnTo>
                  <a:pt x="189" y="186"/>
                </a:lnTo>
                <a:lnTo>
                  <a:pt x="194" y="185"/>
                </a:lnTo>
                <a:lnTo>
                  <a:pt x="200" y="183"/>
                </a:lnTo>
                <a:lnTo>
                  <a:pt x="205" y="182"/>
                </a:lnTo>
                <a:lnTo>
                  <a:pt x="210" y="180"/>
                </a:lnTo>
                <a:lnTo>
                  <a:pt x="216" y="178"/>
                </a:lnTo>
                <a:lnTo>
                  <a:pt x="221" y="175"/>
                </a:lnTo>
                <a:lnTo>
                  <a:pt x="226" y="173"/>
                </a:lnTo>
                <a:lnTo>
                  <a:pt x="232" y="171"/>
                </a:lnTo>
                <a:lnTo>
                  <a:pt x="237" y="168"/>
                </a:lnTo>
                <a:lnTo>
                  <a:pt x="242" y="165"/>
                </a:lnTo>
                <a:lnTo>
                  <a:pt x="247" y="162"/>
                </a:lnTo>
                <a:lnTo>
                  <a:pt x="251" y="159"/>
                </a:lnTo>
                <a:lnTo>
                  <a:pt x="256" y="156"/>
                </a:lnTo>
                <a:lnTo>
                  <a:pt x="261" y="153"/>
                </a:lnTo>
                <a:lnTo>
                  <a:pt x="266" y="150"/>
                </a:lnTo>
                <a:lnTo>
                  <a:pt x="270" y="146"/>
                </a:lnTo>
                <a:lnTo>
                  <a:pt x="275" y="142"/>
                </a:lnTo>
                <a:lnTo>
                  <a:pt x="279" y="139"/>
                </a:lnTo>
                <a:lnTo>
                  <a:pt x="283" y="135"/>
                </a:lnTo>
                <a:lnTo>
                  <a:pt x="287" y="131"/>
                </a:lnTo>
                <a:lnTo>
                  <a:pt x="291" y="127"/>
                </a:lnTo>
                <a:lnTo>
                  <a:pt x="295" y="122"/>
                </a:lnTo>
                <a:lnTo>
                  <a:pt x="299" y="118"/>
                </a:lnTo>
                <a:lnTo>
                  <a:pt x="303" y="113"/>
                </a:lnTo>
                <a:lnTo>
                  <a:pt x="306" y="109"/>
                </a:lnTo>
                <a:lnTo>
                  <a:pt x="310" y="104"/>
                </a:lnTo>
                <a:lnTo>
                  <a:pt x="313" y="99"/>
                </a:lnTo>
                <a:lnTo>
                  <a:pt x="316" y="94"/>
                </a:lnTo>
                <a:lnTo>
                  <a:pt x="319" y="89"/>
                </a:lnTo>
                <a:lnTo>
                  <a:pt x="322" y="84"/>
                </a:lnTo>
                <a:lnTo>
                  <a:pt x="325" y="78"/>
                </a:lnTo>
                <a:lnTo>
                  <a:pt x="327" y="73"/>
                </a:lnTo>
                <a:lnTo>
                  <a:pt x="330" y="68"/>
                </a:lnTo>
                <a:lnTo>
                  <a:pt x="332" y="62"/>
                </a:lnTo>
                <a:lnTo>
                  <a:pt x="334" y="56"/>
                </a:lnTo>
                <a:lnTo>
                  <a:pt x="336" y="50"/>
                </a:lnTo>
                <a:lnTo>
                  <a:pt x="338" y="44"/>
                </a:lnTo>
                <a:lnTo>
                  <a:pt x="340" y="38"/>
                </a:lnTo>
                <a:lnTo>
                  <a:pt x="341" y="32"/>
                </a:lnTo>
                <a:lnTo>
                  <a:pt x="342" y="26"/>
                </a:lnTo>
                <a:lnTo>
                  <a:pt x="344" y="20"/>
                </a:lnTo>
                <a:lnTo>
                  <a:pt x="345" y="13"/>
                </a:lnTo>
                <a:lnTo>
                  <a:pt x="345" y="7"/>
                </a:lnTo>
                <a:lnTo>
                  <a:pt x="346" y="0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dash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76" name="Rectangle 52"/>
          <p:cNvSpPr>
            <a:spLocks noChangeArrowheads="1"/>
          </p:cNvSpPr>
          <p:nvPr/>
        </p:nvSpPr>
        <p:spPr bwMode="auto">
          <a:xfrm>
            <a:off x="6462714" y="2314576"/>
            <a:ext cx="103187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6677" name="Rectangle 53"/>
          <p:cNvSpPr>
            <a:spLocks noChangeArrowheads="1"/>
          </p:cNvSpPr>
          <p:nvPr/>
        </p:nvSpPr>
        <p:spPr bwMode="auto">
          <a:xfrm>
            <a:off x="7770813" y="1492250"/>
            <a:ext cx="10160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6678" name="Rectangle 55"/>
          <p:cNvSpPr>
            <a:spLocks noChangeArrowheads="1"/>
          </p:cNvSpPr>
          <p:nvPr/>
        </p:nvSpPr>
        <p:spPr bwMode="auto">
          <a:xfrm>
            <a:off x="2595564" y="3433764"/>
            <a:ext cx="94138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hr-HR" altLang="sr-Latn-RS" sz="1500" b="1">
                <a:solidFill>
                  <a:srgbClr val="FFFF00"/>
                </a:solidFill>
                <a:latin typeface="Arial" panose="020B0604020202020204" pitchFamily="34" charset="0"/>
              </a:rPr>
              <a:t>Preteča</a:t>
            </a:r>
          </a:p>
          <a:p>
            <a:pPr algn="ctr" eaLnBrk="1" hangingPunct="1"/>
            <a:r>
              <a:rPr lang="hr-HR" altLang="sr-Latn-RS" sz="1500" b="1">
                <a:solidFill>
                  <a:srgbClr val="FFFF00"/>
                </a:solidFill>
                <a:latin typeface="Arial" panose="020B0604020202020204" pitchFamily="34" charset="0"/>
              </a:rPr>
              <a:t>limfoidne</a:t>
            </a:r>
          </a:p>
          <a:p>
            <a:pPr algn="ctr" eaLnBrk="1" hangingPunct="1"/>
            <a:r>
              <a:rPr lang="hr-HR" altLang="sr-Latn-RS" sz="1500" b="1">
                <a:solidFill>
                  <a:srgbClr val="FFFF00"/>
                </a:solidFill>
                <a:latin typeface="Arial" panose="020B0604020202020204" pitchFamily="34" charset="0"/>
              </a:rPr>
              <a:t>loze</a:t>
            </a:r>
          </a:p>
        </p:txBody>
      </p:sp>
    </p:spTree>
    <p:extLst>
      <p:ext uri="{BB962C8B-B14F-4D97-AF65-F5344CB8AC3E}">
        <p14:creationId xmlns:p14="http://schemas.microsoft.com/office/powerpoint/2010/main" val="3991175987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Podrijetlo stanica </a:t>
            </a:r>
            <a:r>
              <a:rPr lang="hr-HR" altLang="sr-Latn-R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imunosnog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sustava-proces </a:t>
            </a:r>
            <a:r>
              <a:rPr lang="hr-HR" altLang="sr-Latn-R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hematopoieze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7280" y="1885285"/>
            <a:ext cx="10101431" cy="4816729"/>
          </a:xfrm>
          <a:solidFill>
            <a:schemeClr val="bg2"/>
          </a:solidFill>
        </p:spPr>
        <p:txBody>
          <a:bodyPr rtlCol="0">
            <a:noAutofit/>
          </a:bodyPr>
          <a:lstStyle/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dirty="0"/>
              <a:t>Krvne stanice uključujući stanice </a:t>
            </a:r>
            <a:r>
              <a:rPr lang="hr-HR" altLang="sr-Latn-RS" dirty="0" err="1"/>
              <a:t>imunosnog</a:t>
            </a:r>
            <a:r>
              <a:rPr lang="hr-HR" altLang="sr-Latn-RS" dirty="0"/>
              <a:t> sustava potiču od </a:t>
            </a:r>
            <a:r>
              <a:rPr lang="hr-HR" altLang="sr-Latn-RS" b="1" dirty="0" err="1"/>
              <a:t>samoobnavljajuće</a:t>
            </a:r>
            <a:r>
              <a:rPr lang="hr-HR" altLang="sr-Latn-RS" b="1" dirty="0"/>
              <a:t> </a:t>
            </a:r>
            <a:r>
              <a:rPr lang="hr-HR" altLang="sr-Latn-RS" b="1" dirty="0" err="1"/>
              <a:t>pluripotentne</a:t>
            </a:r>
            <a:r>
              <a:rPr lang="hr-HR" altLang="sr-Latn-RS" b="1" dirty="0"/>
              <a:t> </a:t>
            </a:r>
            <a:r>
              <a:rPr lang="hr-HR" altLang="sr-Latn-RS" b="1" dirty="0" err="1"/>
              <a:t>hematopoietske</a:t>
            </a:r>
            <a:r>
              <a:rPr lang="hr-HR" altLang="sr-Latn-RS" b="1" dirty="0"/>
              <a:t> matične stanice</a:t>
            </a:r>
            <a:r>
              <a:rPr lang="hr-HR" altLang="sr-Latn-RS" dirty="0"/>
              <a:t> u koštanoj srži; diobom nastaje matična stanicu, i  </a:t>
            </a:r>
            <a:r>
              <a:rPr lang="hr-HR" altLang="sr-Latn-RS" dirty="0" err="1"/>
              <a:t>bipotencijalna</a:t>
            </a:r>
            <a:r>
              <a:rPr lang="hr-HR" altLang="sr-Latn-RS" dirty="0"/>
              <a:t> stanica koja se razvija u smjeru </a:t>
            </a:r>
            <a:r>
              <a:rPr lang="hr-HR" altLang="sr-Latn-RS" b="1" dirty="0" err="1"/>
              <a:t>mijelopoieze</a:t>
            </a:r>
            <a:r>
              <a:rPr lang="hr-HR" altLang="sr-Latn-RS" dirty="0"/>
              <a:t> ili </a:t>
            </a:r>
            <a:r>
              <a:rPr lang="hr-HR" altLang="sr-Latn-RS" b="1" dirty="0" err="1"/>
              <a:t>limfopoieze</a:t>
            </a:r>
            <a:r>
              <a:rPr lang="hr-HR" altLang="sr-Latn-RS" b="1" dirty="0"/>
              <a:t>.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b="1" dirty="0" smtClean="0"/>
              <a:t> </a:t>
            </a:r>
            <a:r>
              <a:rPr lang="hr-HR" altLang="sr-Latn-RS" dirty="0"/>
              <a:t>Proces </a:t>
            </a:r>
            <a:r>
              <a:rPr lang="hr-HR" altLang="sr-Latn-RS" dirty="0" err="1"/>
              <a:t>hematopoieze</a:t>
            </a:r>
            <a:r>
              <a:rPr lang="hr-HR" altLang="sr-Latn-RS" dirty="0"/>
              <a:t> odvija se </a:t>
            </a:r>
            <a:r>
              <a:rPr lang="hr-HR" altLang="sr-Latn-RS" dirty="0" err="1"/>
              <a:t>nepresrano</a:t>
            </a:r>
            <a:r>
              <a:rPr lang="hr-HR" altLang="sr-Latn-RS" dirty="0"/>
              <a:t> a započinje tijekom embrionalnog razvoja u </a:t>
            </a:r>
            <a:r>
              <a:rPr lang="hr-HR" altLang="sr-Latn-RS" b="1" dirty="0" err="1"/>
              <a:t>žumanjčanoj</a:t>
            </a:r>
            <a:r>
              <a:rPr lang="hr-HR" altLang="sr-Latn-RS" b="1" dirty="0"/>
              <a:t> vreći</a:t>
            </a:r>
            <a:r>
              <a:rPr lang="hr-HR" altLang="sr-Latn-RS" dirty="0"/>
              <a:t>, zatim u </a:t>
            </a:r>
            <a:r>
              <a:rPr lang="hr-HR" altLang="sr-Latn-RS" b="1" dirty="0"/>
              <a:t>embrionalnoj </a:t>
            </a:r>
            <a:r>
              <a:rPr lang="hr-HR" altLang="sr-Latn-RS" b="1" dirty="0" err="1"/>
              <a:t>jetri</a:t>
            </a:r>
            <a:r>
              <a:rPr lang="hr-HR" altLang="sr-Latn-RS" b="1" dirty="0"/>
              <a:t> </a:t>
            </a:r>
            <a:r>
              <a:rPr lang="hr-HR" altLang="sr-Latn-RS" dirty="0"/>
              <a:t>a krajem embrionalnog razvoja </a:t>
            </a:r>
            <a:r>
              <a:rPr lang="hr-HR" altLang="sr-Latn-RS" dirty="0" err="1"/>
              <a:t>hematopoieza</a:t>
            </a:r>
            <a:r>
              <a:rPr lang="hr-HR" altLang="sr-Latn-RS" dirty="0"/>
              <a:t> se odvija </a:t>
            </a:r>
            <a:r>
              <a:rPr lang="hr-HR" altLang="sr-Latn-RS" b="1" dirty="0"/>
              <a:t>u slezeni i koštanoj srži</a:t>
            </a:r>
            <a:r>
              <a:rPr lang="hr-HR" altLang="sr-Latn-RS" dirty="0"/>
              <a:t>.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dirty="0" smtClean="0"/>
              <a:t>Nakon </a:t>
            </a:r>
            <a:r>
              <a:rPr lang="hr-HR" altLang="sr-Latn-RS" dirty="0"/>
              <a:t>rođenja </a:t>
            </a:r>
            <a:r>
              <a:rPr lang="hr-HR" altLang="sr-Latn-RS" dirty="0" err="1"/>
              <a:t>hematopoieze</a:t>
            </a:r>
            <a:r>
              <a:rPr lang="hr-HR" altLang="sr-Latn-RS" dirty="0"/>
              <a:t> se tijekom čitavog života odvija u koštanoj srži (zdjelične kosti, prsna kost, kralješci i rebra te duge kosti do puberteta). </a:t>
            </a:r>
            <a:r>
              <a:rPr lang="hr-HR" altLang="sr-Latn-RS" dirty="0" err="1"/>
              <a:t>Hematopoietski</a:t>
            </a:r>
            <a:r>
              <a:rPr lang="hr-HR" altLang="sr-Latn-RS" dirty="0"/>
              <a:t> sustav se održava </a:t>
            </a:r>
            <a:r>
              <a:rPr lang="hr-HR" altLang="sr-Latn-RS" dirty="0" err="1"/>
              <a:t>klonskom</a:t>
            </a:r>
            <a:r>
              <a:rPr lang="hr-HR" altLang="sr-Latn-RS" dirty="0"/>
              <a:t> proliferacijom tri funkcionalno različita tipa stanica: </a:t>
            </a:r>
            <a:r>
              <a:rPr lang="hr-HR" altLang="sr-Latn-RS" b="1" dirty="0"/>
              <a:t>matičnih stanica,</a:t>
            </a:r>
            <a:r>
              <a:rPr lang="hr-HR" altLang="sr-Latn-RS" dirty="0"/>
              <a:t> </a:t>
            </a:r>
            <a:r>
              <a:rPr lang="hr-HR" altLang="sr-Latn-RS" b="1" dirty="0" err="1"/>
              <a:t>progenitora</a:t>
            </a:r>
            <a:r>
              <a:rPr lang="hr-HR" altLang="sr-Latn-RS" dirty="0"/>
              <a:t> i </a:t>
            </a:r>
            <a:r>
              <a:rPr lang="hr-HR" altLang="sr-Latn-RS" b="1" dirty="0"/>
              <a:t>zrelih krvnih stanica</a:t>
            </a:r>
            <a:r>
              <a:rPr lang="hr-HR" altLang="sr-Latn-RS" dirty="0"/>
              <a:t>.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b="1" dirty="0" smtClean="0"/>
              <a:t>Matične </a:t>
            </a:r>
            <a:r>
              <a:rPr lang="hr-HR" altLang="sr-Latn-RS" b="1" dirty="0"/>
              <a:t>stanice imaju veliku sposobnost </a:t>
            </a:r>
            <a:r>
              <a:rPr lang="hr-HR" altLang="sr-Latn-RS" b="1" dirty="0" err="1"/>
              <a:t>samoobnavljanja</a:t>
            </a:r>
            <a:r>
              <a:rPr lang="hr-HR" altLang="sr-Latn-RS" b="1" dirty="0"/>
              <a:t> </a:t>
            </a:r>
            <a:r>
              <a:rPr lang="hr-HR" altLang="sr-Latn-RS" dirty="0"/>
              <a:t>a diferenciraju se u različite </a:t>
            </a:r>
            <a:r>
              <a:rPr lang="hr-HR" altLang="sr-Latn-RS" dirty="0" err="1"/>
              <a:t>progenitorske</a:t>
            </a:r>
            <a:r>
              <a:rPr lang="hr-HR" altLang="sr-Latn-RS" dirty="0"/>
              <a:t> stanice.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b="1" dirty="0" err="1" smtClean="0"/>
              <a:t>Progenitorske</a:t>
            </a:r>
            <a:r>
              <a:rPr lang="hr-HR" altLang="sr-Latn-RS" b="1" dirty="0" smtClean="0"/>
              <a:t> </a:t>
            </a:r>
            <a:r>
              <a:rPr lang="hr-HR" altLang="sr-Latn-RS" b="1" dirty="0"/>
              <a:t>stanice nemaju sposobnost </a:t>
            </a:r>
            <a:r>
              <a:rPr lang="hr-HR" altLang="sr-Latn-RS" b="1" dirty="0" err="1"/>
              <a:t>samoobnavljanja</a:t>
            </a:r>
            <a:r>
              <a:rPr lang="hr-HR" altLang="sr-Latn-RS" dirty="0"/>
              <a:t>, a njihovom diferencijacijom nastaju svi tipovi </a:t>
            </a:r>
            <a:r>
              <a:rPr lang="hr-HR" altLang="sr-Latn-RS" b="1" dirty="0"/>
              <a:t>zrelih krvnih stanica </a:t>
            </a:r>
            <a:r>
              <a:rPr lang="hr-HR" altLang="sr-Latn-RS" dirty="0"/>
              <a:t>(eritrociti, </a:t>
            </a:r>
            <a:r>
              <a:rPr lang="hr-HR" altLang="sr-Latn-RS" dirty="0" err="1"/>
              <a:t>granulociti</a:t>
            </a:r>
            <a:r>
              <a:rPr lang="hr-HR" altLang="sr-Latn-RS" dirty="0"/>
              <a:t>, </a:t>
            </a:r>
            <a:r>
              <a:rPr lang="hr-HR" altLang="sr-Latn-RS" dirty="0" err="1"/>
              <a:t>monociti</a:t>
            </a:r>
            <a:r>
              <a:rPr lang="hr-HR" altLang="sr-Latn-RS" dirty="0"/>
              <a:t>, </a:t>
            </a:r>
            <a:r>
              <a:rPr lang="hr-HR" altLang="sr-Latn-RS" dirty="0" err="1"/>
              <a:t>megakariociti</a:t>
            </a:r>
            <a:r>
              <a:rPr lang="hr-HR" altLang="sr-Latn-RS" dirty="0"/>
              <a:t> i </a:t>
            </a:r>
            <a:r>
              <a:rPr lang="hr-HR" altLang="sr-Latn-RS" dirty="0" err="1"/>
              <a:t>limfociti</a:t>
            </a:r>
            <a:r>
              <a:rPr lang="hr-HR" altLang="sr-Latn-RS" dirty="0"/>
              <a:t>).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839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hr-HR" altLang="sr-Latn-R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Obilježja </a:t>
            </a:r>
            <a:r>
              <a:rPr lang="hr-HR" altLang="sr-Latn-R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hematopoietskih</a:t>
            </a:r>
            <a:r>
              <a:rPr lang="hr-HR" altLang="sr-Latn-R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matičnih stanica i regulacija </a:t>
            </a:r>
            <a:r>
              <a:rPr lang="hr-HR" altLang="sr-Latn-R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hematopoieze</a:t>
            </a:r>
            <a:endParaRPr lang="hr-HR" altLang="sr-Latn-R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5994789"/>
              </p:ext>
            </p:extLst>
          </p:nvPr>
        </p:nvGraphicFramePr>
        <p:xfrm>
          <a:off x="1323192" y="1846264"/>
          <a:ext cx="9724912" cy="4791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205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Hematopoieza; shematski prikaz</a:t>
            </a:r>
          </a:p>
        </p:txBody>
      </p:sp>
      <p:pic>
        <p:nvPicPr>
          <p:cNvPr id="74755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CF7"/>
              </a:clrFrom>
              <a:clrTo>
                <a:srgbClr val="FDFC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921" y="1429664"/>
            <a:ext cx="8702937" cy="5353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53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Regulaciji 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proliferacije i diferencijacije </a:t>
            </a:r>
            <a:r>
              <a:rPr lang="hr-HR" altLang="sr-Latn-R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stanica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1846264"/>
            <a:ext cx="10004611" cy="4791204"/>
          </a:xfrm>
        </p:spPr>
        <p:txBody>
          <a:bodyPr rtlCol="0">
            <a:normAutofit lnSpcReduction="10000"/>
          </a:bodyPr>
          <a:lstStyle/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 regulaciji proliferacije i diferencijacije stanica proizvodi </a:t>
            </a:r>
            <a:r>
              <a:rPr lang="hr-HR" altLang="sr-Latn-R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hr-HR" altLang="sr-Latn-R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rotoonkogena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funkcionalno su povezani s čimbenicima rasta, njihovim receptorima i drugim glasnicima koji prenose signale u jezgru.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endParaRPr lang="hr-HR" altLang="sr-Latn-R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Promjena strukture ili izražajnosti </a:t>
            </a:r>
            <a:r>
              <a:rPr lang="hr-HR" altLang="sr-Latn-R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protoonkogena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vodi stvaranju </a:t>
            </a:r>
            <a:r>
              <a:rPr lang="hr-HR" altLang="sr-Latn-R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onkogena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funkcionalno uključenih u nastanak i razvoj malignih oboljenja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Onkogeni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pritom: </a:t>
            </a:r>
          </a:p>
          <a:p>
            <a:pPr marL="384048" lvl="1" indent="-18288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a) </a:t>
            </a:r>
            <a:r>
              <a:rPr lang="hr-HR" altLang="sr-Latn-R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mjenjaju</a:t>
            </a:r>
            <a:r>
              <a:rPr lang="hr-HR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djelovanje čimbenika rasta,</a:t>
            </a:r>
          </a:p>
          <a:p>
            <a:pPr marL="384048" lvl="1" indent="-18288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b) povećavaju </a:t>
            </a:r>
            <a:r>
              <a:rPr lang="hr-HR" altLang="sr-Latn-R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proliferacijski</a:t>
            </a:r>
            <a:r>
              <a:rPr lang="hr-HR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kapacitet i kapacitet </a:t>
            </a:r>
            <a:r>
              <a:rPr lang="hr-HR" altLang="sr-Latn-R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samoobnavljanja</a:t>
            </a:r>
            <a:r>
              <a:rPr lang="hr-HR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altLang="sr-Latn-R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hematopoietskih</a:t>
            </a:r>
            <a:r>
              <a:rPr lang="hr-HR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matičnih stanica i </a:t>
            </a:r>
            <a:r>
              <a:rPr lang="hr-HR" altLang="sr-Latn-R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progenitora</a:t>
            </a:r>
            <a:r>
              <a:rPr lang="hr-HR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marL="384048" lvl="1" indent="-18288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c) blokiraju ili smanjuju diferencijacijski kapacitet,</a:t>
            </a:r>
          </a:p>
          <a:p>
            <a:pPr marL="384048" lvl="1" indent="-18288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d) </a:t>
            </a:r>
            <a:r>
              <a:rPr lang="hr-HR" altLang="sr-Latn-R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mjenjaju</a:t>
            </a:r>
            <a:r>
              <a:rPr lang="hr-HR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djelovanje čimbenika rasta i odgovor </a:t>
            </a:r>
            <a:r>
              <a:rPr lang="hr-HR" altLang="sr-Latn-R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hematopoietskih</a:t>
            </a:r>
            <a:r>
              <a:rPr lang="hr-HR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stanica na njih</a:t>
            </a:r>
          </a:p>
          <a:p>
            <a:pPr marL="384048" lvl="1" indent="-18288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e) </a:t>
            </a:r>
            <a:r>
              <a:rPr lang="hr-HR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uzrokuju neovisnost diferencijacije </a:t>
            </a:r>
            <a:r>
              <a:rPr lang="hr-HR" altLang="sr-Latn-R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hematopoietskih</a:t>
            </a:r>
            <a:r>
              <a:rPr lang="hr-HR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stanica o egzogenim čimbenicima rasta (</a:t>
            </a:r>
            <a:r>
              <a:rPr lang="hr-HR" altLang="sr-Latn-R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autokrina</a:t>
            </a:r>
            <a:r>
              <a:rPr lang="hr-HR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regulacija</a:t>
            </a:r>
            <a:r>
              <a:rPr lang="hr-HR" altLang="sr-Latn-R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3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ChangeArrowheads="1"/>
          </p:cNvSpPr>
          <p:nvPr/>
        </p:nvSpPr>
        <p:spPr bwMode="auto">
          <a:xfrm>
            <a:off x="1774825" y="63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Arial" panose="020B0604020202020204" pitchFamily="34" charset="0"/>
            </a:endParaRPr>
          </a:p>
        </p:txBody>
      </p:sp>
      <p:graphicFrame>
        <p:nvGraphicFramePr>
          <p:cNvPr id="168266" name="Group 3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84559"/>
              </p:ext>
            </p:extLst>
          </p:nvPr>
        </p:nvGraphicFramePr>
        <p:xfrm>
          <a:off x="1075765" y="114302"/>
          <a:ext cx="10026128" cy="6677359"/>
        </p:xfrm>
        <a:graphic>
          <a:graphicData uri="http://schemas.openxmlformats.org/drawingml/2006/table">
            <a:tbl>
              <a:tblPr/>
              <a:tblGrid>
                <a:gridCol w="3278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54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7519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Naziv </a:t>
                      </a:r>
                      <a:r>
                        <a:rPr kumimoji="0" lang="hr-H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citokina</a:t>
                      </a:r>
                      <a:endParaRPr kumimoji="0" lang="hr-H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Simbol</a:t>
                      </a:r>
                      <a:endParaRPr kumimoji="0" lang="hr-H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Ciljne </a:t>
                      </a:r>
                      <a:r>
                        <a:rPr kumimoji="0" lang="hr-H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hematopoietske</a:t>
                      </a:r>
                      <a:r>
                        <a:rPr kumimoji="0" lang="hr-H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stanice</a:t>
                      </a:r>
                      <a:endParaRPr kumimoji="0" lang="hr-H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26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Čimbenik stimulacije kolonija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granulocita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makrofaga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GM-CSF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Makrofazi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neutrofili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eozinofili,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megakariociti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oligopotentni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progenitori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26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Čimbenik stimulacije kolonija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granulocita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G-CSF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Makrofazi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neutrofili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26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Čimbenik stimulacije kolonija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makrofaga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M-CSF</a:t>
                      </a:r>
                      <a:endParaRPr kumimoji="0" lang="hr-H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Makrofazi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neutrofili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26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Čimbenik stimulacije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multipotentnih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stanica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Multi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-CSF 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(IL-3)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Makrofazi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neutrofili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eozinofili,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bazofilu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megakariociti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pluripotentne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matične stanice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6576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Interleukin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IL-1</a:t>
                      </a:r>
                      <a:endParaRPr kumimoji="0" lang="hr-H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Matične stanice,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endotelne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stanice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T i B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limfociti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6576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Interleukin 2</a:t>
                      </a:r>
                      <a:endParaRPr kumimoji="0" lang="hr-H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IL-2</a:t>
                      </a:r>
                      <a:endParaRPr kumimoji="0" lang="hr-H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 i B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limfociti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6576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Interleukin 4</a:t>
                      </a:r>
                      <a:endParaRPr kumimoji="0" lang="hr-H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IL-4</a:t>
                      </a:r>
                      <a:endParaRPr kumimoji="0" lang="hr-H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 i B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limfociti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6576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Interleukin 5</a:t>
                      </a:r>
                      <a:endParaRPr kumimoji="0" lang="hr-H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IL-5</a:t>
                      </a:r>
                      <a:endParaRPr kumimoji="0" lang="hr-H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limfociti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eozinofili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6576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Interleukin 6</a:t>
                      </a:r>
                      <a:endParaRPr kumimoji="0" lang="hr-H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IL-6</a:t>
                      </a:r>
                      <a:endParaRPr kumimoji="0" lang="hr-H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 i B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limfociti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granulociti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multipotentni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progenitori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6576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Interleukin 7</a:t>
                      </a:r>
                      <a:endParaRPr kumimoji="0" lang="hr-H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IL-7</a:t>
                      </a:r>
                      <a:endParaRPr kumimoji="0" lang="hr-H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 i B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limfociti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6576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Eritropoetin</a:t>
                      </a:r>
                      <a:endParaRPr kumimoji="0" lang="hr-H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Epo</a:t>
                      </a:r>
                      <a:endParaRPr kumimoji="0" lang="hr-H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Eritrociti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6576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Interferon </a:t>
                      </a: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</a:t>
                      </a: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IFN-</a:t>
                      </a: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</a:t>
                      </a: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 i B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limfociti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NK stanice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6576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Interferon </a:t>
                      </a: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</a:t>
                      </a: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IFN-</a:t>
                      </a: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</a:t>
                      </a: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limfociti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NK stanice 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6576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Interferon </a:t>
                      </a: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</a:t>
                      </a: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IFN-</a:t>
                      </a: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</a:t>
                      </a: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NK stanice, B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limfociti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endotelne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stanice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350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Transformirajući čimbenik rasta </a:t>
                      </a: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</a:t>
                      </a: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hr-H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TGF-</a:t>
                      </a:r>
                      <a:r>
                        <a:rPr kumimoji="0" lang="hr-H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</a:t>
                      </a: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NK stanice, T i B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limfociti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endotelne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stanice,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fibroblasti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6576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Čimbenik nekroze tumora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TNF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Makrofazi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T i B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limfociti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endotelne</a:t>
                      </a:r>
                      <a:r>
                        <a:rPr kumimoji="0" lang="hr-H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stanice, </a:t>
                      </a:r>
                      <a:r>
                        <a:rPr kumimoji="0" lang="hr-H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fibroblasti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1821" name="Text Box 331"/>
          <p:cNvSpPr txBox="1">
            <a:spLocks noChangeArrowheads="1"/>
          </p:cNvSpPr>
          <p:nvPr/>
        </p:nvSpPr>
        <p:spPr bwMode="auto">
          <a:xfrm>
            <a:off x="1670331" y="6490197"/>
            <a:ext cx="828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2000" b="1" dirty="0" err="1">
                <a:latin typeface="Comic Sans MS" panose="030F0702030302020204" pitchFamily="66" charset="0"/>
              </a:rPr>
              <a:t>Hematopoietski</a:t>
            </a:r>
            <a:r>
              <a:rPr lang="hr-HR" altLang="sr-Latn-RS" sz="2000" b="1" dirty="0">
                <a:latin typeface="Comic Sans MS" panose="030F0702030302020204" pitchFamily="66" charset="0"/>
              </a:rPr>
              <a:t> čimbenici rasta i ciljne stanice krvotvornog tkiva</a:t>
            </a:r>
          </a:p>
        </p:txBody>
      </p:sp>
    </p:spTree>
    <p:extLst>
      <p:ext uri="{BB962C8B-B14F-4D97-AF65-F5344CB8AC3E}">
        <p14:creationId xmlns:p14="http://schemas.microsoft.com/office/powerpoint/2010/main" val="241072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Glavne komponente </a:t>
            </a:r>
            <a:r>
              <a:rPr lang="hr-HR" altLang="sr-Latn-R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imunosnog</a:t>
            </a:r>
            <a:r>
              <a:rPr lang="hr-HR" altLang="sr-Latn-R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sustava</a:t>
            </a:r>
            <a:endParaRPr lang="hr-HR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743026"/>
              </p:ext>
            </p:extLst>
          </p:nvPr>
        </p:nvGraphicFramePr>
        <p:xfrm>
          <a:off x="1312432" y="1742737"/>
          <a:ext cx="9359153" cy="4754882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731477">
                  <a:extLst>
                    <a:ext uri="{9D8B030D-6E8A-4147-A177-3AD203B41FA5}">
                      <a16:colId xmlns:a16="http://schemas.microsoft.com/office/drawing/2014/main" val="897227242"/>
                    </a:ext>
                  </a:extLst>
                </a:gridCol>
                <a:gridCol w="6627676">
                  <a:extLst>
                    <a:ext uri="{9D8B030D-6E8A-4147-A177-3AD203B41FA5}">
                      <a16:colId xmlns:a16="http://schemas.microsoft.com/office/drawing/2014/main" val="4048921152"/>
                    </a:ext>
                  </a:extLst>
                </a:gridCol>
              </a:tblGrid>
              <a:tr h="4720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Organ </a:t>
                      </a:r>
                      <a:r>
                        <a:rPr lang="en-US" sz="1800" dirty="0" err="1" smtClean="0">
                          <a:effectLst/>
                        </a:rPr>
                        <a:t>ili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en-US" sz="1800" dirty="0" err="1" smtClean="0">
                          <a:effectLst/>
                        </a:rPr>
                        <a:t>tkivo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Funkcija</a:t>
                      </a:r>
                      <a:r>
                        <a:rPr lang="en-US" sz="1800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2500681106"/>
                  </a:ext>
                </a:extLst>
              </a:tr>
              <a:tr h="7122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Koža</a:t>
                      </a:r>
                      <a:r>
                        <a:rPr lang="en-US" sz="1800" dirty="0">
                          <a:effectLst/>
                        </a:rPr>
                        <a:t> i </a:t>
                      </a:r>
                      <a:r>
                        <a:rPr lang="en-US" sz="1800" dirty="0" err="1">
                          <a:effectLst/>
                        </a:rPr>
                        <a:t>sluznice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 smtClean="0">
                          <a:effectLst/>
                        </a:rPr>
                        <a:t>prob</a:t>
                      </a:r>
                      <a:r>
                        <a:rPr lang="hr-HR" sz="1800" dirty="0" smtClean="0">
                          <a:effectLst/>
                        </a:rPr>
                        <a:t>.</a:t>
                      </a:r>
                      <a:r>
                        <a:rPr lang="en-US" sz="1800" dirty="0" smtClean="0">
                          <a:effectLst/>
                        </a:rPr>
                        <a:t>, </a:t>
                      </a:r>
                      <a:r>
                        <a:rPr lang="en-US" sz="1800" dirty="0" err="1" smtClean="0">
                          <a:effectLst/>
                        </a:rPr>
                        <a:t>resp</a:t>
                      </a:r>
                      <a:r>
                        <a:rPr lang="hr-HR" sz="1800" dirty="0" smtClean="0">
                          <a:effectLst/>
                        </a:rPr>
                        <a:t>.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i </a:t>
                      </a:r>
                      <a:r>
                        <a:rPr lang="en-US" sz="1800" dirty="0" err="1" smtClean="0">
                          <a:effectLst/>
                        </a:rPr>
                        <a:t>urogen</a:t>
                      </a:r>
                      <a:r>
                        <a:rPr lang="hr-HR" sz="1800" dirty="0" smtClean="0">
                          <a:effectLst/>
                        </a:rPr>
                        <a:t>.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en-US" sz="1800" dirty="0" err="1" smtClean="0">
                          <a:effectLst/>
                        </a:rPr>
                        <a:t>sustava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Zapreka</a:t>
                      </a:r>
                      <a:r>
                        <a:rPr lang="en-US" sz="1800" dirty="0">
                          <a:effectLst/>
                        </a:rPr>
                        <a:t> za </a:t>
                      </a:r>
                      <a:r>
                        <a:rPr lang="en-US" sz="1800" dirty="0" err="1" smtClean="0">
                          <a:effectLst/>
                        </a:rPr>
                        <a:t>mikroorganizme</a:t>
                      </a:r>
                      <a:r>
                        <a:rPr lang="hr-HR" sz="1800" dirty="0" smtClean="0">
                          <a:effectLst/>
                        </a:rPr>
                        <a:t>.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345282148"/>
                  </a:ext>
                </a:extLst>
              </a:tr>
              <a:tr h="7105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Limfa</a:t>
                      </a:r>
                      <a:r>
                        <a:rPr lang="en-US" sz="1800" dirty="0">
                          <a:effectLst/>
                        </a:rPr>
                        <a:t> i </a:t>
                      </a:r>
                      <a:r>
                        <a:rPr lang="en-US" sz="1800" dirty="0" err="1">
                          <a:effectLst/>
                        </a:rPr>
                        <a:t>limfne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žile</a:t>
                      </a:r>
                      <a:endParaRPr lang="hr-HR" sz="18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Vraćanje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međustaničnih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tekućina</a:t>
                      </a:r>
                      <a:r>
                        <a:rPr lang="en-US" sz="1800" dirty="0">
                          <a:effectLst/>
                        </a:rPr>
                        <a:t> do </a:t>
                      </a:r>
                      <a:r>
                        <a:rPr lang="en-US" sz="1800" dirty="0" err="1">
                          <a:effectLst/>
                        </a:rPr>
                        <a:t>krvi</a:t>
                      </a:r>
                      <a:r>
                        <a:rPr lang="en-US" sz="1800" dirty="0">
                          <a:effectLst/>
                        </a:rPr>
                        <a:t>; </a:t>
                      </a:r>
                      <a:r>
                        <a:rPr lang="en-US" sz="1800" dirty="0" err="1">
                          <a:effectLst/>
                        </a:rPr>
                        <a:t>prenos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leukocitnih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stanica</a:t>
                      </a:r>
                      <a:r>
                        <a:rPr lang="en-US" sz="1800" dirty="0">
                          <a:effectLst/>
                        </a:rPr>
                        <a:t> i </a:t>
                      </a:r>
                      <a:r>
                        <a:rPr lang="en-US" sz="1800" dirty="0" err="1">
                          <a:effectLst/>
                        </a:rPr>
                        <a:t>protutijela</a:t>
                      </a:r>
                      <a:r>
                        <a:rPr lang="en-US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nošenje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mikroba</a:t>
                      </a:r>
                      <a:r>
                        <a:rPr lang="en-US" sz="1800" dirty="0">
                          <a:effectLst/>
                        </a:rPr>
                        <a:t> do </a:t>
                      </a:r>
                      <a:r>
                        <a:rPr lang="en-US" sz="1800" dirty="0" err="1">
                          <a:effectLst/>
                        </a:rPr>
                        <a:t>limfnog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čvora</a:t>
                      </a:r>
                      <a:r>
                        <a:rPr lang="en-US" sz="1800" dirty="0" smtClean="0">
                          <a:effectLst/>
                        </a:rPr>
                        <a:t>.</a:t>
                      </a:r>
                      <a:r>
                        <a:rPr lang="hr-HR" sz="1800" dirty="0" smtClean="0">
                          <a:effectLst/>
                        </a:rPr>
                        <a:t> 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3189098220"/>
                  </a:ext>
                </a:extLst>
              </a:tr>
              <a:tr h="38743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L</a:t>
                      </a:r>
                      <a:r>
                        <a:rPr kumimoji="0" lang="en-US" sz="18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imfne</a:t>
                      </a:r>
                      <a:r>
                        <a:rPr kumimoji="0" lang="en-US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18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žile</a:t>
                      </a:r>
                      <a:endParaRPr kumimoji="0" lang="hr-HR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effectLst/>
                        </a:rPr>
                        <a:t>Stvaraju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en-US" sz="1800" dirty="0" err="1" smtClean="0">
                          <a:effectLst/>
                        </a:rPr>
                        <a:t>kanaliće</a:t>
                      </a:r>
                      <a:r>
                        <a:rPr lang="en-US" sz="1800" dirty="0" smtClean="0">
                          <a:effectLst/>
                        </a:rPr>
                        <a:t> za </a:t>
                      </a:r>
                      <a:r>
                        <a:rPr lang="en-US" sz="1800" dirty="0" err="1" smtClean="0">
                          <a:effectLst/>
                        </a:rPr>
                        <a:t>protok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en-US" sz="1800" dirty="0" err="1" smtClean="0">
                          <a:effectLst/>
                        </a:rPr>
                        <a:t>limfe</a:t>
                      </a:r>
                      <a:r>
                        <a:rPr lang="hr-HR" sz="1800" dirty="0" smtClean="0">
                          <a:effectLst/>
                        </a:rPr>
                        <a:t>.</a:t>
                      </a:r>
                      <a:r>
                        <a:rPr lang="en-US" sz="1800" dirty="0" smtClean="0">
                          <a:effectLst/>
                        </a:rPr>
                        <a:t> </a:t>
                      </a:r>
                      <a:endParaRPr kumimoji="0" lang="hr-HR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1259871166"/>
                  </a:ext>
                </a:extLst>
              </a:tr>
              <a:tr h="7133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Limfni čvorovi  i tonzile</a:t>
                      </a:r>
                      <a:endParaRPr lang="hr-HR" sz="18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hr-H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Hvataju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mikrobe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iz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limfe</a:t>
                      </a:r>
                      <a:r>
                        <a:rPr lang="en-US" sz="1800" dirty="0">
                          <a:effectLst/>
                        </a:rPr>
                        <a:t> i </a:t>
                      </a:r>
                      <a:r>
                        <a:rPr lang="en-US" sz="1800" dirty="0" err="1">
                          <a:effectLst/>
                        </a:rPr>
                        <a:t>razaraju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ih</a:t>
                      </a:r>
                      <a:r>
                        <a:rPr lang="en-US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skladište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bijele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krvnih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 smtClean="0">
                          <a:effectLst/>
                        </a:rPr>
                        <a:t>stanica</a:t>
                      </a:r>
                      <a:r>
                        <a:rPr lang="hr-HR" sz="1800" dirty="0" smtClean="0">
                          <a:effectLst/>
                        </a:rPr>
                        <a:t>.</a:t>
                      </a:r>
                      <a:r>
                        <a:rPr lang="en-US" sz="1800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620847549"/>
                  </a:ext>
                </a:extLst>
              </a:tr>
              <a:tr h="4720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Peyerove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 smtClean="0">
                          <a:effectLst/>
                        </a:rPr>
                        <a:t>ploče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Sprečavaju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ulazak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bakterija</a:t>
                      </a:r>
                      <a:r>
                        <a:rPr lang="en-US" sz="1800" dirty="0">
                          <a:effectLst/>
                        </a:rPr>
                        <a:t> u </a:t>
                      </a:r>
                      <a:r>
                        <a:rPr lang="en-US" sz="1800" dirty="0" err="1">
                          <a:effectLst/>
                        </a:rPr>
                        <a:t>krvnu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 smtClean="0">
                          <a:effectLst/>
                        </a:rPr>
                        <a:t>tok</a:t>
                      </a:r>
                      <a:r>
                        <a:rPr lang="hr-HR" sz="1800" dirty="0" smtClean="0">
                          <a:effectLst/>
                        </a:rPr>
                        <a:t>.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3999881189"/>
                  </a:ext>
                </a:extLst>
              </a:tr>
              <a:tr h="3217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Krv</a:t>
                      </a:r>
                      <a:endParaRPr lang="hr-H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Prenos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stanica</a:t>
                      </a:r>
                      <a:r>
                        <a:rPr lang="en-US" sz="1800" dirty="0">
                          <a:effectLst/>
                        </a:rPr>
                        <a:t> i </a:t>
                      </a:r>
                      <a:r>
                        <a:rPr lang="en-US" sz="1800" dirty="0" err="1">
                          <a:effectLst/>
                        </a:rPr>
                        <a:t>molekula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koje</a:t>
                      </a:r>
                      <a:r>
                        <a:rPr lang="en-US" sz="1800" dirty="0">
                          <a:effectLst/>
                        </a:rPr>
                        <a:t> se bore s </a:t>
                      </a:r>
                      <a:r>
                        <a:rPr lang="en-US" sz="1800" dirty="0" err="1">
                          <a:effectLst/>
                        </a:rPr>
                        <a:t>mikrobima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2701029281"/>
                  </a:ext>
                </a:extLst>
              </a:tr>
              <a:tr h="3217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Koštana srž</a:t>
                      </a:r>
                      <a:endParaRPr lang="hr-H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Proizvodi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krvne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stanice</a:t>
                      </a:r>
                      <a:r>
                        <a:rPr lang="en-US" sz="1800" dirty="0">
                          <a:effectLst/>
                        </a:rPr>
                        <a:t>; </a:t>
                      </a:r>
                      <a:r>
                        <a:rPr lang="en-US" sz="1800" dirty="0" err="1">
                          <a:effectLst/>
                        </a:rPr>
                        <a:t>razvoj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zrelih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stanica</a:t>
                      </a:r>
                      <a:r>
                        <a:rPr lang="en-US" sz="1800" dirty="0">
                          <a:effectLst/>
                        </a:rPr>
                        <a:t> B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3832120430"/>
                  </a:ext>
                </a:extLst>
              </a:tr>
              <a:tr h="3217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Slezena</a:t>
                      </a:r>
                      <a:endParaRPr lang="hr-H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Skladište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bijelih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krvnih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stanica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4270392132"/>
                  </a:ext>
                </a:extLst>
              </a:tr>
              <a:tr h="3217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Timus</a:t>
                      </a:r>
                      <a:endParaRPr lang="hr-H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Razvoj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zrelih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stanica</a:t>
                      </a:r>
                      <a:r>
                        <a:rPr lang="en-US" sz="1800" dirty="0">
                          <a:effectLst/>
                        </a:rPr>
                        <a:t> T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4288412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535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altLang="sr-Latn-RS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Onkogeni</a:t>
            </a:r>
            <a:r>
              <a:rPr lang="hr-HR" altLang="sr-Latn-R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hematološkim </a:t>
            </a:r>
            <a:r>
              <a:rPr lang="hr-HR" altLang="sr-Latn-RS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neoplazijama</a:t>
            </a:r>
            <a:endParaRPr lang="hr-HR" dirty="0"/>
          </a:p>
        </p:txBody>
      </p:sp>
      <p:graphicFrame>
        <p:nvGraphicFramePr>
          <p:cNvPr id="4" name="Group 1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5305347"/>
              </p:ext>
            </p:extLst>
          </p:nvPr>
        </p:nvGraphicFramePr>
        <p:xfrm>
          <a:off x="1344706" y="1602164"/>
          <a:ext cx="9722224" cy="5094469"/>
        </p:xfrm>
        <a:graphic>
          <a:graphicData uri="http://schemas.openxmlformats.org/drawingml/2006/table">
            <a:tbl>
              <a:tblPr/>
              <a:tblGrid>
                <a:gridCol w="1219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7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55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367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Onkogen</a:t>
                      </a:r>
                      <a:endParaRPr kumimoji="0" lang="hr-H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Promjena</a:t>
                      </a:r>
                      <a:endParaRPr kumimoji="0" lang="hr-H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Hematološka </a:t>
                      </a:r>
                      <a:r>
                        <a:rPr kumimoji="0" lang="hr-H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neoplazija</a:t>
                      </a:r>
                      <a:endParaRPr kumimoji="0" lang="hr-H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187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c-myc</a:t>
                      </a:r>
                      <a:endParaRPr kumimoji="0" lang="hr-H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Translokacija</a:t>
                      </a:r>
                      <a:endParaRPr kumimoji="0" lang="hr-H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Burkitt-ov limfom, akutna limfocitna leukemija (ALL), T-limfomi</a:t>
                      </a:r>
                      <a:endParaRPr kumimoji="0" lang="hr-H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562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c-abl</a:t>
                      </a:r>
                      <a:endParaRPr kumimoji="0" lang="hr-H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Translokacija</a:t>
                      </a:r>
                      <a:endParaRPr kumimoji="0" lang="hr-H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Kronična mijeloidna leukemija (KML)</a:t>
                      </a:r>
                      <a:endParaRPr kumimoji="0" lang="hr-H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67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Bcl-1</a:t>
                      </a:r>
                      <a:endParaRPr kumimoji="0" lang="hr-H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Translokacija</a:t>
                      </a:r>
                      <a:endParaRPr kumimoji="0" lang="hr-H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Kronična </a:t>
                      </a:r>
                      <a:r>
                        <a:rPr kumimoji="0" lang="hr-H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limfocitna</a:t>
                      </a:r>
                      <a:r>
                        <a:rPr kumimoji="0" lang="hr-H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leukemija (KLL)</a:t>
                      </a:r>
                      <a:endParaRPr kumimoji="0" lang="hr-H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367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Bcl-2</a:t>
                      </a:r>
                      <a:endParaRPr kumimoji="0" lang="hr-H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Translokacija</a:t>
                      </a:r>
                      <a:endParaRPr kumimoji="0" lang="hr-H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Folikularni B-limfom</a:t>
                      </a:r>
                      <a:endParaRPr kumimoji="0" lang="hr-H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222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Ha-ras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N-ras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Ki-ras</a:t>
                      </a:r>
                      <a:endParaRPr kumimoji="0" lang="hr-H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Mutacija</a:t>
                      </a:r>
                      <a:endParaRPr kumimoji="0" lang="hr-H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Akutna </a:t>
                      </a:r>
                      <a:r>
                        <a:rPr kumimoji="0" lang="hr-H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mijeloidna</a:t>
                      </a:r>
                      <a:r>
                        <a:rPr kumimoji="0" lang="hr-H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leukemija (KML)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Akutna </a:t>
                      </a:r>
                      <a:r>
                        <a:rPr kumimoji="0" lang="hr-H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limfoidna</a:t>
                      </a:r>
                      <a:r>
                        <a:rPr kumimoji="0" lang="hr-H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leukemija (KML)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Kronična </a:t>
                      </a:r>
                      <a:r>
                        <a:rPr kumimoji="0" lang="hr-H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mijeloidna</a:t>
                      </a:r>
                      <a:r>
                        <a:rPr kumimoji="0" lang="hr-H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leukemija (KML)</a:t>
                      </a:r>
                      <a:endParaRPr kumimoji="0" lang="hr-H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367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p53</a:t>
                      </a:r>
                      <a:endParaRPr kumimoji="0" lang="hr-H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Translokacija</a:t>
                      </a:r>
                      <a:endParaRPr kumimoji="0" lang="hr-H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Kronična </a:t>
                      </a:r>
                      <a:r>
                        <a:rPr kumimoji="0" lang="hr-H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mijeloidna</a:t>
                      </a:r>
                      <a:r>
                        <a:rPr kumimoji="0" lang="hr-H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leukemija (KML)</a:t>
                      </a:r>
                      <a:endParaRPr kumimoji="0" lang="hr-H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459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dirty="0" smtClean="0"/>
              <a:t>Sazrijevanje </a:t>
            </a:r>
            <a:r>
              <a:rPr lang="hr-HR" dirty="0" err="1" smtClean="0"/>
              <a:t>limfocita</a:t>
            </a:r>
            <a:endParaRPr lang="hr-HR" dirty="0"/>
          </a:p>
        </p:txBody>
      </p:sp>
      <p:pic>
        <p:nvPicPr>
          <p:cNvPr id="3379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9859" y="1736726"/>
            <a:ext cx="9010280" cy="4889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7254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Stupnjevi sazrijevanja stanica B</a:t>
            </a:r>
          </a:p>
        </p:txBody>
      </p:sp>
      <p:pic>
        <p:nvPicPr>
          <p:cNvPr id="3379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29" y="1277429"/>
            <a:ext cx="9170895" cy="5338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9903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Timus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1196788" y="1277472"/>
            <a:ext cx="10085293" cy="5607518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</a:pPr>
            <a:r>
              <a:rPr lang="hr-HR" altLang="sr-Latn-RS" sz="1600" dirty="0"/>
              <a:t>Timus </a:t>
            </a:r>
            <a:r>
              <a:rPr lang="hr-HR" altLang="sr-Latn-RS" sz="1600" b="1" dirty="0"/>
              <a:t>(prsna žlijezda)</a:t>
            </a:r>
            <a:r>
              <a:rPr lang="hr-HR" altLang="sr-Latn-RS" sz="1600" dirty="0"/>
              <a:t> je primarni </a:t>
            </a:r>
            <a:r>
              <a:rPr lang="hr-HR" altLang="sr-Latn-RS" sz="1600" dirty="0" err="1"/>
              <a:t>limfatički</a:t>
            </a:r>
            <a:r>
              <a:rPr lang="hr-HR" altLang="sr-Latn-RS" sz="1600" dirty="0"/>
              <a:t> organ u sisavaca u kome matične </a:t>
            </a:r>
            <a:r>
              <a:rPr lang="hr-HR" altLang="sr-Latn-RS" sz="1600" dirty="0" err="1"/>
              <a:t>hematopoietske</a:t>
            </a:r>
            <a:r>
              <a:rPr lang="hr-HR" altLang="sr-Latn-RS" sz="1600" dirty="0"/>
              <a:t> </a:t>
            </a:r>
            <a:r>
              <a:rPr lang="hr-HR" altLang="sr-Latn-RS" sz="1600" b="1" dirty="0"/>
              <a:t>stanice postaju </a:t>
            </a:r>
            <a:r>
              <a:rPr lang="hr-HR" altLang="sr-Latn-RS" sz="1600" b="1" dirty="0" err="1"/>
              <a:t>imunokompetentne</a:t>
            </a:r>
            <a:r>
              <a:rPr lang="hr-HR" altLang="sr-Latn-RS" sz="1600" b="1" dirty="0"/>
              <a:t> </a:t>
            </a:r>
            <a:r>
              <a:rPr lang="hr-HR" altLang="sr-Latn-RS" sz="1600" dirty="0"/>
              <a:t>(</a:t>
            </a:r>
            <a:r>
              <a:rPr lang="hr-HR" altLang="sr-Latn-RS" sz="1600" dirty="0" err="1"/>
              <a:t>imunosne</a:t>
            </a:r>
            <a:r>
              <a:rPr lang="hr-HR" altLang="sr-Latn-RS" sz="1600" dirty="0"/>
              <a:t>).</a:t>
            </a:r>
          </a:p>
          <a:p>
            <a:pPr algn="just" eaLnBrk="1" hangingPunct="1">
              <a:lnSpc>
                <a:spcPct val="80000"/>
              </a:lnSpc>
            </a:pPr>
            <a:r>
              <a:rPr lang="hr-HR" altLang="sr-Latn-RS" sz="1600" dirty="0"/>
              <a:t> Proces nastanka </a:t>
            </a:r>
            <a:r>
              <a:rPr lang="hr-HR" altLang="sr-Latn-RS" sz="1600" dirty="0" err="1"/>
              <a:t>imunokompetentni</a:t>
            </a:r>
            <a:r>
              <a:rPr lang="hr-HR" altLang="sr-Latn-RS" sz="1600" dirty="0"/>
              <a:t> stanica zbiva se bez nazočnosti antigena. </a:t>
            </a:r>
          </a:p>
          <a:p>
            <a:pPr algn="just" eaLnBrk="1" hangingPunct="1">
              <a:lnSpc>
                <a:spcPct val="80000"/>
              </a:lnSpc>
            </a:pPr>
            <a:r>
              <a:rPr lang="hr-HR" altLang="sr-Latn-RS" sz="1600" dirty="0"/>
              <a:t>Timus je </a:t>
            </a:r>
            <a:r>
              <a:rPr lang="hr-HR" altLang="sr-Latn-RS" sz="1600" b="1" dirty="0" err="1"/>
              <a:t>limfoepitelni</a:t>
            </a:r>
            <a:r>
              <a:rPr lang="hr-HR" altLang="sr-Latn-RS" sz="1600" b="1" dirty="0"/>
              <a:t> organ </a:t>
            </a:r>
            <a:r>
              <a:rPr lang="hr-HR" altLang="sr-Latn-RS" sz="1600" dirty="0"/>
              <a:t>sastavljen od dva režnja, smješten u grudnom košu iznad srca i iza prsne kosti (</a:t>
            </a:r>
            <a:r>
              <a:rPr lang="hr-HR" altLang="sr-Latn-RS" sz="1600" dirty="0" err="1"/>
              <a:t>sternuma</a:t>
            </a:r>
            <a:r>
              <a:rPr lang="hr-HR" altLang="sr-Latn-RS" sz="1600" dirty="0"/>
              <a:t>). </a:t>
            </a:r>
          </a:p>
          <a:p>
            <a:pPr algn="just" eaLnBrk="1" hangingPunct="1">
              <a:lnSpc>
                <a:spcPct val="80000"/>
              </a:lnSpc>
            </a:pPr>
            <a:r>
              <a:rPr lang="hr-HR" altLang="sr-Latn-RS" sz="1600" dirty="0"/>
              <a:t>Pri rođenju u djece teži 15 do 20 g, naglo raste tijekom prve </a:t>
            </a:r>
            <a:r>
              <a:rPr lang="hr-HR" altLang="sr-Latn-RS" sz="1600" b="1" dirty="0"/>
              <a:t>dvije godine života, potom sporije, da bi u pubertetu dosegao težinu oko </a:t>
            </a:r>
            <a:r>
              <a:rPr lang="hr-HR" altLang="sr-Latn-RS" sz="1600" dirty="0"/>
              <a:t>40 g, nakon čega se  počinje smanjivati i kržljati, no nikada posve ne nestaje. </a:t>
            </a:r>
          </a:p>
          <a:p>
            <a:pPr algn="just" eaLnBrk="1" hangingPunct="1">
              <a:lnSpc>
                <a:spcPct val="80000"/>
              </a:lnSpc>
            </a:pPr>
            <a:r>
              <a:rPr lang="hr-HR" altLang="sr-Latn-RS" sz="1600" dirty="0"/>
              <a:t>Svaki je režanj fibroznim tračcima podijeljen na manje režnjeve, građene od kore i srži.</a:t>
            </a:r>
          </a:p>
          <a:p>
            <a:pPr algn="just" eaLnBrk="1" hangingPunct="1">
              <a:lnSpc>
                <a:spcPct val="80000"/>
              </a:lnSpc>
            </a:pPr>
            <a:r>
              <a:rPr lang="hr-HR" altLang="sr-Latn-RS" sz="1600" dirty="0"/>
              <a:t> </a:t>
            </a:r>
            <a:r>
              <a:rPr lang="hr-HR" altLang="sr-Latn-RS" sz="1600" b="1" dirty="0"/>
              <a:t>Kora</a:t>
            </a:r>
            <a:r>
              <a:rPr lang="hr-HR" altLang="sr-Latn-RS" sz="1600" dirty="0"/>
              <a:t> je izraženija i zauzima 85 do 90% obujma timusa, a čine je nezreli timusni </a:t>
            </a:r>
            <a:r>
              <a:rPr lang="hr-HR" altLang="sr-Latn-RS" sz="1600" dirty="0" err="1"/>
              <a:t>limfociti</a:t>
            </a:r>
            <a:r>
              <a:rPr lang="hr-HR" altLang="sr-Latn-RS" sz="1600" dirty="0"/>
              <a:t> (</a:t>
            </a:r>
            <a:r>
              <a:rPr lang="hr-HR" altLang="sr-Latn-RS" sz="1600" dirty="0" err="1"/>
              <a:t>timociti</a:t>
            </a:r>
            <a:r>
              <a:rPr lang="hr-HR" altLang="sr-Latn-RS" sz="1600" dirty="0"/>
              <a:t>), epitelne stanice i nešto </a:t>
            </a:r>
            <a:r>
              <a:rPr lang="hr-HR" altLang="sr-Latn-RS" sz="1600" dirty="0" err="1"/>
              <a:t>makrofaga</a:t>
            </a:r>
            <a:r>
              <a:rPr lang="hr-HR" altLang="sr-Latn-RS" sz="1600" dirty="0"/>
              <a:t>.</a:t>
            </a:r>
          </a:p>
          <a:p>
            <a:pPr algn="just" eaLnBrk="1" hangingPunct="1">
              <a:lnSpc>
                <a:spcPct val="80000"/>
              </a:lnSpc>
            </a:pPr>
            <a:r>
              <a:rPr lang="hr-HR" altLang="sr-Latn-RS" sz="1600" dirty="0"/>
              <a:t> </a:t>
            </a:r>
            <a:r>
              <a:rPr lang="hr-HR" altLang="sr-Latn-RS" sz="1600" b="1" dirty="0"/>
              <a:t>Srž</a:t>
            </a:r>
            <a:r>
              <a:rPr lang="hr-HR" altLang="sr-Latn-RS" sz="1600" dirty="0"/>
              <a:t> zauzima 10 do 15% obujma timusa i sadrži zrele </a:t>
            </a:r>
            <a:r>
              <a:rPr lang="hr-HR" altLang="sr-Latn-RS" sz="1600" dirty="0" err="1"/>
              <a:t>limfocite</a:t>
            </a:r>
            <a:r>
              <a:rPr lang="hr-HR" altLang="sr-Latn-RS" sz="1600" dirty="0"/>
              <a:t> koji napuštaju timus i odlaze u krvni i limfni optok. </a:t>
            </a:r>
          </a:p>
          <a:p>
            <a:pPr algn="just" eaLnBrk="1" hangingPunct="1">
              <a:lnSpc>
                <a:spcPct val="80000"/>
              </a:lnSpc>
            </a:pPr>
            <a:r>
              <a:rPr lang="hr-HR" altLang="sr-Latn-RS" sz="1600" dirty="0"/>
              <a:t>Timus je mjesto u kojem </a:t>
            </a:r>
            <a:r>
              <a:rPr lang="hr-HR" altLang="sr-Latn-RS" sz="1600" dirty="0" err="1"/>
              <a:t>prastanice</a:t>
            </a:r>
            <a:r>
              <a:rPr lang="hr-HR" altLang="sr-Latn-RS" sz="1600" dirty="0"/>
              <a:t>, krećući se od kore prema srži, sazrijevaju do zrelih </a:t>
            </a:r>
            <a:r>
              <a:rPr lang="hr-HR" altLang="sr-Latn-RS" sz="1600" dirty="0" err="1"/>
              <a:t>limfocita</a:t>
            </a:r>
            <a:r>
              <a:rPr lang="hr-HR" altLang="sr-Latn-RS" sz="1600" dirty="0"/>
              <a:t> T, sposobnih za specifično prepoznavanje antigena;  </a:t>
            </a:r>
            <a:r>
              <a:rPr lang="hr-HR" altLang="sr-Latn-RS" sz="1600" b="1" dirty="0"/>
              <a:t>timus je uključen u diferencijaciju </a:t>
            </a:r>
            <a:r>
              <a:rPr lang="hr-HR" altLang="sr-Latn-RS" sz="1600" b="1" dirty="0" err="1"/>
              <a:t>limfocita</a:t>
            </a:r>
            <a:r>
              <a:rPr lang="hr-HR" altLang="sr-Latn-RS" sz="1600" b="1" dirty="0"/>
              <a:t>, pristiglih iz koštane srži, u </a:t>
            </a:r>
            <a:r>
              <a:rPr lang="hr-HR" altLang="sr-Latn-RS" sz="1600" b="1" i="1" dirty="0" err="1"/>
              <a:t>limfocite</a:t>
            </a:r>
            <a:r>
              <a:rPr lang="hr-HR" altLang="sr-Latn-RS" sz="1600" b="1" i="1" dirty="0"/>
              <a:t> T </a:t>
            </a:r>
            <a:endParaRPr lang="hr-HR" altLang="sr-Latn-RS" sz="1600" dirty="0"/>
          </a:p>
          <a:p>
            <a:pPr algn="just" eaLnBrk="1" hangingPunct="1">
              <a:lnSpc>
                <a:spcPct val="80000"/>
              </a:lnSpc>
            </a:pPr>
            <a:r>
              <a:rPr lang="hr-HR" altLang="sr-Latn-RS" sz="1600" dirty="0"/>
              <a:t>Mjestimično se u srži nalaze nakupine epitelnih stanica (</a:t>
            </a:r>
            <a:r>
              <a:rPr lang="hr-HR" altLang="sr-Latn-RS" sz="1600" b="1" dirty="0" err="1"/>
              <a:t>Hassalova</a:t>
            </a:r>
            <a:r>
              <a:rPr lang="hr-HR" altLang="sr-Latn-RS" sz="1600" b="1" dirty="0"/>
              <a:t> tjelešca</a:t>
            </a:r>
            <a:r>
              <a:rPr lang="hr-HR" altLang="sr-Latn-RS" sz="1600" dirty="0"/>
              <a:t>) koja predstavljaju mjesta odumiranja stanica; timus napušta 2-5% funkcijskih zrelih stanica dok ostale odumiru procesom </a:t>
            </a:r>
            <a:r>
              <a:rPr lang="hr-HR" altLang="sr-Latn-RS" sz="1600" dirty="0" err="1"/>
              <a:t>apoptoze</a:t>
            </a:r>
            <a:r>
              <a:rPr lang="hr-HR" altLang="sr-Latn-RS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9328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2209800" y="152401"/>
            <a:ext cx="6870700" cy="1260475"/>
          </a:xfrm>
        </p:spPr>
        <p:txBody>
          <a:bodyPr/>
          <a:lstStyle/>
          <a:p>
            <a:pPr>
              <a:defRPr/>
            </a:pPr>
            <a:r>
              <a:rPr lang="hr-HR" altLang="sr-Latn-R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Timus; shematski prikaz</a:t>
            </a:r>
          </a:p>
        </p:txBody>
      </p:sp>
      <p:pic>
        <p:nvPicPr>
          <p:cNvPr id="19459" name="Picture 6" descr="Sazrijevanje u timus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6047" y="782638"/>
            <a:ext cx="8588188" cy="5767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2628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752476"/>
            <a:ext cx="8640960" cy="5688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Freeform 3"/>
          <p:cNvSpPr>
            <a:spLocks/>
          </p:cNvSpPr>
          <p:nvPr/>
        </p:nvSpPr>
        <p:spPr bwMode="auto">
          <a:xfrm>
            <a:off x="5405439" y="1917700"/>
            <a:ext cx="541337" cy="685800"/>
          </a:xfrm>
          <a:custGeom>
            <a:avLst/>
            <a:gdLst>
              <a:gd name="T0" fmla="*/ 0 w 341"/>
              <a:gd name="T1" fmla="*/ 0 h 432"/>
              <a:gd name="T2" fmla="*/ 2147483646 w 341"/>
              <a:gd name="T3" fmla="*/ 0 h 432"/>
              <a:gd name="T4" fmla="*/ 2147483646 w 341"/>
              <a:gd name="T5" fmla="*/ 2147483646 h 432"/>
              <a:gd name="T6" fmla="*/ 0 w 341"/>
              <a:gd name="T7" fmla="*/ 2147483646 h 432"/>
              <a:gd name="T8" fmla="*/ 0 w 341"/>
              <a:gd name="T9" fmla="*/ 0 h 4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1"/>
              <a:gd name="T16" fmla="*/ 0 h 432"/>
              <a:gd name="T17" fmla="*/ 341 w 341"/>
              <a:gd name="T18" fmla="*/ 432 h 4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1" h="432">
                <a:moveTo>
                  <a:pt x="0" y="0"/>
                </a:moveTo>
                <a:lnTo>
                  <a:pt x="340" y="0"/>
                </a:lnTo>
                <a:lnTo>
                  <a:pt x="340" y="431"/>
                </a:lnTo>
                <a:lnTo>
                  <a:pt x="0" y="431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5491163" y="2078039"/>
            <a:ext cx="3238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3300" b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41989" name="Freeform 5"/>
          <p:cNvSpPr>
            <a:spLocks/>
          </p:cNvSpPr>
          <p:nvPr/>
        </p:nvSpPr>
        <p:spPr bwMode="auto">
          <a:xfrm>
            <a:off x="8148639" y="1876426"/>
            <a:ext cx="541337" cy="684213"/>
          </a:xfrm>
          <a:custGeom>
            <a:avLst/>
            <a:gdLst>
              <a:gd name="T0" fmla="*/ 0 w 341"/>
              <a:gd name="T1" fmla="*/ 0 h 431"/>
              <a:gd name="T2" fmla="*/ 2147483646 w 341"/>
              <a:gd name="T3" fmla="*/ 0 h 431"/>
              <a:gd name="T4" fmla="*/ 2147483646 w 341"/>
              <a:gd name="T5" fmla="*/ 2147483646 h 431"/>
              <a:gd name="T6" fmla="*/ 0 w 341"/>
              <a:gd name="T7" fmla="*/ 2147483646 h 431"/>
              <a:gd name="T8" fmla="*/ 0 w 341"/>
              <a:gd name="T9" fmla="*/ 0 h 4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1"/>
              <a:gd name="T16" fmla="*/ 0 h 431"/>
              <a:gd name="T17" fmla="*/ 341 w 341"/>
              <a:gd name="T18" fmla="*/ 431 h 4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1" h="431">
                <a:moveTo>
                  <a:pt x="0" y="0"/>
                </a:moveTo>
                <a:lnTo>
                  <a:pt x="340" y="0"/>
                </a:lnTo>
                <a:lnTo>
                  <a:pt x="340" y="430"/>
                </a:lnTo>
                <a:lnTo>
                  <a:pt x="0" y="43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8262938" y="2008189"/>
            <a:ext cx="2603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3300" b="1">
                <a:solidFill>
                  <a:srgbClr val="000000"/>
                </a:solidFill>
                <a:latin typeface="Arial" panose="020B0604020202020204" pitchFamily="34" charset="0"/>
              </a:rPr>
              <a:t>K</a:t>
            </a:r>
          </a:p>
        </p:txBody>
      </p:sp>
      <p:sp>
        <p:nvSpPr>
          <p:cNvPr id="41991" name="Freeform 7"/>
          <p:cNvSpPr>
            <a:spLocks/>
          </p:cNvSpPr>
          <p:nvPr/>
        </p:nvSpPr>
        <p:spPr bwMode="auto">
          <a:xfrm>
            <a:off x="5005389" y="3814764"/>
            <a:ext cx="185737" cy="173037"/>
          </a:xfrm>
          <a:custGeom>
            <a:avLst/>
            <a:gdLst>
              <a:gd name="T0" fmla="*/ 2147483646 w 117"/>
              <a:gd name="T1" fmla="*/ 0 h 109"/>
              <a:gd name="T2" fmla="*/ 0 w 117"/>
              <a:gd name="T3" fmla="*/ 2147483646 h 109"/>
              <a:gd name="T4" fmla="*/ 0 60000 65536"/>
              <a:gd name="T5" fmla="*/ 0 60000 65536"/>
              <a:gd name="T6" fmla="*/ 0 w 117"/>
              <a:gd name="T7" fmla="*/ 0 h 109"/>
              <a:gd name="T8" fmla="*/ 117 w 117"/>
              <a:gd name="T9" fmla="*/ 109 h 10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7" h="109">
                <a:moveTo>
                  <a:pt x="116" y="0"/>
                </a:moveTo>
                <a:lnTo>
                  <a:pt x="0" y="108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41992" name="Freeform 8"/>
          <p:cNvSpPr>
            <a:spLocks/>
          </p:cNvSpPr>
          <p:nvPr/>
        </p:nvSpPr>
        <p:spPr bwMode="auto">
          <a:xfrm>
            <a:off x="5002213" y="4381500"/>
            <a:ext cx="461962" cy="1588"/>
          </a:xfrm>
          <a:custGeom>
            <a:avLst/>
            <a:gdLst>
              <a:gd name="T0" fmla="*/ 2147483646 w 291"/>
              <a:gd name="T1" fmla="*/ 0 h 1"/>
              <a:gd name="T2" fmla="*/ 0 w 291"/>
              <a:gd name="T3" fmla="*/ 0 h 1"/>
              <a:gd name="T4" fmla="*/ 0 60000 65536"/>
              <a:gd name="T5" fmla="*/ 0 60000 65536"/>
              <a:gd name="T6" fmla="*/ 0 w 291"/>
              <a:gd name="T7" fmla="*/ 0 h 1"/>
              <a:gd name="T8" fmla="*/ 291 w 29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1" h="1">
                <a:moveTo>
                  <a:pt x="290" y="0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4468814" y="3981451"/>
            <a:ext cx="541337" cy="684213"/>
          </a:xfrm>
          <a:custGeom>
            <a:avLst/>
            <a:gdLst>
              <a:gd name="T0" fmla="*/ 0 w 341"/>
              <a:gd name="T1" fmla="*/ 0 h 431"/>
              <a:gd name="T2" fmla="*/ 2147483646 w 341"/>
              <a:gd name="T3" fmla="*/ 0 h 431"/>
              <a:gd name="T4" fmla="*/ 2147483646 w 341"/>
              <a:gd name="T5" fmla="*/ 2147483646 h 431"/>
              <a:gd name="T6" fmla="*/ 0 w 341"/>
              <a:gd name="T7" fmla="*/ 2147483646 h 431"/>
              <a:gd name="T8" fmla="*/ 0 w 341"/>
              <a:gd name="T9" fmla="*/ 0 h 4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1"/>
              <a:gd name="T16" fmla="*/ 0 h 431"/>
              <a:gd name="T17" fmla="*/ 341 w 341"/>
              <a:gd name="T18" fmla="*/ 431 h 4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1" h="431">
                <a:moveTo>
                  <a:pt x="0" y="0"/>
                </a:moveTo>
                <a:lnTo>
                  <a:pt x="340" y="0"/>
                </a:lnTo>
                <a:lnTo>
                  <a:pt x="340" y="430"/>
                </a:lnTo>
                <a:lnTo>
                  <a:pt x="0" y="43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4578350" y="4127501"/>
            <a:ext cx="28098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3300" b="1">
                <a:solidFill>
                  <a:srgbClr val="000000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1606551" y="6113463"/>
            <a:ext cx="38576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b="1">
                <a:solidFill>
                  <a:srgbClr val="000000"/>
                </a:solidFill>
                <a:latin typeface="Arial" panose="020B0604020202020204" pitchFamily="34" charset="0"/>
              </a:rPr>
              <a:t>X25</a:t>
            </a: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9036050" y="6618288"/>
            <a:ext cx="1474788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>
                <a:solidFill>
                  <a:srgbClr val="000000"/>
                </a:solidFill>
                <a:latin typeface="Arial" panose="020B0604020202020204" pitchFamily="34" charset="0"/>
              </a:rPr>
              <a:t>Design by dr. Zoran Tadi</a:t>
            </a:r>
            <a:r>
              <a:rPr lang="hr-HR" altLang="sr-Latn-RS" sz="1000">
                <a:solidFill>
                  <a:srgbClr val="000000"/>
                </a:solidFill>
                <a:latin typeface="WP MultinationalA Roman" pitchFamily="18" charset="2"/>
              </a:rPr>
              <a:t>ƒ</a:t>
            </a:r>
          </a:p>
        </p:txBody>
      </p:sp>
    </p:spTree>
    <p:extLst>
      <p:ext uri="{BB962C8B-B14F-4D97-AF65-F5344CB8AC3E}">
        <p14:creationId xmlns:p14="http://schemas.microsoft.com/office/powerpoint/2010/main" val="3545619655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Razvoj </a:t>
            </a:r>
            <a:r>
              <a:rPr lang="hr-HR" altLang="sr-Latn-R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limfocita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43011" name="Object 3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12230005"/>
              </p:ext>
            </p:extLst>
          </p:nvPr>
        </p:nvGraphicFramePr>
        <p:xfrm>
          <a:off x="1699559" y="109538"/>
          <a:ext cx="5010523" cy="674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Drawing" r:id="rId3" imgW="6391275" imgH="9696450" progId="WPDraw30.Drawing">
                  <p:embed/>
                </p:oleObj>
              </mc:Choice>
              <mc:Fallback>
                <p:oleObj name="Drawing" r:id="rId3" imgW="6391275" imgH="9696450" progId="WPDraw30.Drawing">
                  <p:embed/>
                  <p:pic>
                    <p:nvPicPr>
                      <p:cNvPr id="43011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9559" y="109538"/>
                        <a:ext cx="5010523" cy="674846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824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Antigen </a:t>
            </a:r>
            <a:r>
              <a:rPr lang="hr-HR" altLang="sr-Latn-R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predočne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stanice timusa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44035" name="Object 6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15461877"/>
              </p:ext>
            </p:extLst>
          </p:nvPr>
        </p:nvGraphicFramePr>
        <p:xfrm>
          <a:off x="1855694" y="1411942"/>
          <a:ext cx="8714445" cy="5446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Drawing" r:id="rId3" imgW="8410575" imgH="6638925" progId="WPDraw30.Drawing">
                  <p:embed/>
                </p:oleObj>
              </mc:Choice>
              <mc:Fallback>
                <p:oleObj name="Drawing" r:id="rId3" imgW="8410575" imgH="6638925" progId="WPDraw30.Drawing">
                  <p:embed/>
                  <p:pic>
                    <p:nvPicPr>
                      <p:cNvPr id="44035" name="Object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694" y="1411942"/>
                        <a:ext cx="8714445" cy="5446058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870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sr-Latn-CS" altLang="sr-Latn-RS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3555" name="Picture 2" descr="G:\IMUNIOLOGIJA i IMUNOGENETIKA-ORGINALI\CENTRALNA TOLERANCIJ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88911"/>
            <a:ext cx="9587753" cy="6669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6197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Stupnjevi sazrijevanja stanica T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4579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76" y="1546412"/>
            <a:ext cx="9547412" cy="5204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272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52401"/>
            <a:ext cx="6870700" cy="1044575"/>
          </a:xfrm>
        </p:spPr>
        <p:txBody>
          <a:bodyPr/>
          <a:lstStyle/>
          <a:p>
            <a:pPr>
              <a:defRPr/>
            </a:pPr>
            <a:r>
              <a:rPr lang="hr-HR" altLang="sr-Latn-RS" sz="4000">
                <a:solidFill>
                  <a:schemeClr val="tx1">
                    <a:lumMod val="75000"/>
                    <a:lumOff val="25000"/>
                  </a:schemeClr>
                </a:solidFill>
              </a:rPr>
              <a:t>Organi imunološkog sustava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9035739"/>
              </p:ext>
            </p:extLst>
          </p:nvPr>
        </p:nvGraphicFramePr>
        <p:xfrm>
          <a:off x="1473798" y="1845733"/>
          <a:ext cx="9477487" cy="4694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791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Razvoj </a:t>
            </a:r>
            <a:r>
              <a:rPr lang="hr-HR" altLang="sr-Latn-R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limfocita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47107" name="Object 3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67443940"/>
              </p:ext>
            </p:extLst>
          </p:nvPr>
        </p:nvGraphicFramePr>
        <p:xfrm>
          <a:off x="2178424" y="1519518"/>
          <a:ext cx="8552329" cy="5096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Drawing" r:id="rId3" imgW="9134475" imgH="5876925" progId="WPDraw30.Drawing">
                  <p:embed/>
                </p:oleObj>
              </mc:Choice>
              <mc:Fallback>
                <p:oleObj name="Drawing" r:id="rId3" imgW="9134475" imgH="5876925" progId="WPDraw30.Drawing">
                  <p:embed/>
                  <p:pic>
                    <p:nvPicPr>
                      <p:cNvPr id="47107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8424" y="1519518"/>
                        <a:ext cx="8552329" cy="50964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494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ext Box 2"/>
          <p:cNvSpPr txBox="1">
            <a:spLocks noChangeArrowheads="1"/>
          </p:cNvSpPr>
          <p:nvPr/>
        </p:nvSpPr>
        <p:spPr bwMode="auto">
          <a:xfrm>
            <a:off x="8137525" y="1403350"/>
            <a:ext cx="19764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sr-Latn-CS" altLang="sr-Latn-RS" sz="1200">
                <a:latin typeface="Comic Sans MS" panose="030F0702030302020204" pitchFamily="66" charset="0"/>
              </a:rPr>
              <a:t>Stanice</a:t>
            </a:r>
            <a:r>
              <a:rPr lang="sr-Latn-CS" altLang="sr-Latn-RS" sz="1200">
                <a:latin typeface="Tahoma" panose="020B0604030504040204" pitchFamily="34" charset="0"/>
              </a:rPr>
              <a:t> </a:t>
            </a:r>
            <a:r>
              <a:rPr lang="sr-Latn-CS" altLang="sr-Latn-RS" sz="1400">
                <a:latin typeface="Tahoma" panose="020B0604030504040204" pitchFamily="34" charset="0"/>
              </a:rPr>
              <a:t>imaju TCR koji ne prepo</a:t>
            </a:r>
            <a:r>
              <a:rPr lang="en-GB" altLang="sr-Latn-RS" sz="1400">
                <a:latin typeface="Tahoma" panose="020B0604030504040204" pitchFamily="34" charset="0"/>
              </a:rPr>
              <a:t>z</a:t>
            </a:r>
            <a:r>
              <a:rPr lang="sr-Latn-CS" altLang="sr-Latn-RS" sz="1400">
                <a:latin typeface="Tahoma" panose="020B0604030504040204" pitchFamily="34" charset="0"/>
              </a:rPr>
              <a:t>naje </a:t>
            </a:r>
            <a:r>
              <a:rPr lang="sr-Latn-CS" altLang="sr-Latn-RS" sz="1200">
                <a:latin typeface="Comic Sans MS" panose="030F0702030302020204" pitchFamily="66" charset="0"/>
              </a:rPr>
              <a:t>vlastiti MHC</a:t>
            </a:r>
            <a:r>
              <a:rPr lang="en-GB" altLang="sr-Latn-RS" sz="1200">
                <a:latin typeface="Comic Sans MS" panose="030F0702030302020204" pitchFamily="66" charset="0"/>
              </a:rPr>
              <a:t>- </a:t>
            </a:r>
            <a:r>
              <a:rPr lang="sr-Latn-CS" altLang="sr-Latn-RS" sz="1200">
                <a:latin typeface="Comic Sans MS" panose="030F0702030302020204" pitchFamily="66" charset="0"/>
              </a:rPr>
              <a:t>kompleks</a:t>
            </a:r>
            <a:r>
              <a:rPr lang="en-GB" altLang="sr-Latn-RS" sz="1200">
                <a:latin typeface="Comic Sans MS" panose="030F0702030302020204" pitchFamily="66" charset="0"/>
              </a:rPr>
              <a:t> </a:t>
            </a:r>
            <a:r>
              <a:rPr lang="sr-Latn-CS" altLang="sr-Latn-RS" sz="1200">
                <a:latin typeface="Comic Sans MS" panose="030F0702030302020204" pitchFamily="66" charset="0"/>
              </a:rPr>
              <a:t>i peptid</a:t>
            </a:r>
            <a:endParaRPr lang="en-GB" altLang="sr-Latn-RS" sz="1200">
              <a:latin typeface="Comic Sans MS" panose="030F0702030302020204" pitchFamily="66" charset="0"/>
            </a:endParaRPr>
          </a:p>
          <a:p>
            <a:pPr algn="ctr" eaLnBrk="1" hangingPunct="1"/>
            <a:endParaRPr lang="en-GB" altLang="sr-Latn-RS" sz="1200" b="1">
              <a:latin typeface="Tahoma" panose="020B0604030504040204" pitchFamily="34" charset="0"/>
            </a:endParaRPr>
          </a:p>
          <a:p>
            <a:pPr eaLnBrk="1" hangingPunct="1"/>
            <a:endParaRPr lang="en-GB" altLang="sr-Latn-RS" sz="1200" b="1">
              <a:latin typeface="Tahoma" panose="020B0604030504040204" pitchFamily="34" charset="0"/>
            </a:endParaRPr>
          </a:p>
        </p:txBody>
      </p:sp>
      <p:sp>
        <p:nvSpPr>
          <p:cNvPr id="185347" name="Rectangle 3"/>
          <p:cNvSpPr>
            <a:spLocks noChangeArrowheads="1"/>
          </p:cNvSpPr>
          <p:nvPr/>
        </p:nvSpPr>
        <p:spPr bwMode="auto">
          <a:xfrm>
            <a:off x="8642350" y="2427288"/>
            <a:ext cx="1328738" cy="3937000"/>
          </a:xfrm>
          <a:prstGeom prst="rect">
            <a:avLst/>
          </a:prstGeom>
          <a:solidFill>
            <a:srgbClr val="A50021"/>
          </a:solidFill>
          <a:ln w="4763">
            <a:solidFill>
              <a:srgbClr val="FFCC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2000" b="1">
              <a:latin typeface="Tahoma" panose="020B0604030504040204" pitchFamily="34" charset="0"/>
            </a:endParaRPr>
          </a:p>
        </p:txBody>
      </p:sp>
      <p:sp>
        <p:nvSpPr>
          <p:cNvPr id="185348" name="Rectangle 4"/>
          <p:cNvSpPr>
            <a:spLocks noChangeArrowheads="1"/>
          </p:cNvSpPr>
          <p:nvPr/>
        </p:nvSpPr>
        <p:spPr bwMode="auto">
          <a:xfrm>
            <a:off x="6540500" y="2427288"/>
            <a:ext cx="1328738" cy="3937000"/>
          </a:xfrm>
          <a:prstGeom prst="rect">
            <a:avLst/>
          </a:prstGeom>
          <a:solidFill>
            <a:srgbClr val="C523AA"/>
          </a:solidFill>
          <a:ln w="4763">
            <a:solidFill>
              <a:schemeClr val="tx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2000" b="1">
              <a:latin typeface="Tahoma" panose="020B0604030504040204" pitchFamily="34" charset="0"/>
            </a:endParaRPr>
          </a:p>
        </p:txBody>
      </p:sp>
      <p:sp>
        <p:nvSpPr>
          <p:cNvPr id="185349" name="Rectangle 5"/>
          <p:cNvSpPr>
            <a:spLocks noChangeArrowheads="1"/>
          </p:cNvSpPr>
          <p:nvPr/>
        </p:nvSpPr>
        <p:spPr bwMode="auto">
          <a:xfrm>
            <a:off x="4440239" y="2420938"/>
            <a:ext cx="1328737" cy="3937000"/>
          </a:xfrm>
          <a:prstGeom prst="rect">
            <a:avLst/>
          </a:prstGeom>
          <a:solidFill>
            <a:schemeClr val="accent1"/>
          </a:solidFill>
          <a:ln w="4763">
            <a:solidFill>
              <a:srgbClr val="FFCC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2000" b="1">
              <a:latin typeface="Tahoma" panose="020B0604030504040204" pitchFamily="34" charset="0"/>
            </a:endParaRPr>
          </a:p>
        </p:txBody>
      </p:sp>
      <p:sp>
        <p:nvSpPr>
          <p:cNvPr id="185350" name="Line 6"/>
          <p:cNvSpPr>
            <a:spLocks noChangeShapeType="1"/>
          </p:cNvSpPr>
          <p:nvPr/>
        </p:nvSpPr>
        <p:spPr bwMode="auto">
          <a:xfrm flipH="1">
            <a:off x="5076825" y="1295400"/>
            <a:ext cx="2438400" cy="1047750"/>
          </a:xfrm>
          <a:prstGeom prst="line">
            <a:avLst/>
          </a:prstGeom>
          <a:noFill/>
          <a:ln w="9525">
            <a:solidFill>
              <a:srgbClr val="66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5351" name="Line 7"/>
          <p:cNvSpPr>
            <a:spLocks noChangeShapeType="1"/>
          </p:cNvSpPr>
          <p:nvPr/>
        </p:nvSpPr>
        <p:spPr bwMode="auto">
          <a:xfrm flipH="1">
            <a:off x="7181850" y="1295400"/>
            <a:ext cx="323850" cy="1066800"/>
          </a:xfrm>
          <a:prstGeom prst="line">
            <a:avLst/>
          </a:prstGeom>
          <a:noFill/>
          <a:ln w="9525">
            <a:solidFill>
              <a:srgbClr val="FF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5352" name="Line 8"/>
          <p:cNvSpPr>
            <a:spLocks noChangeShapeType="1"/>
          </p:cNvSpPr>
          <p:nvPr/>
        </p:nvSpPr>
        <p:spPr bwMode="auto">
          <a:xfrm>
            <a:off x="7524750" y="1314450"/>
            <a:ext cx="1752600" cy="104775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5353" name="Rectangle 9"/>
          <p:cNvSpPr>
            <a:spLocks noChangeArrowheads="1"/>
          </p:cNvSpPr>
          <p:nvPr/>
        </p:nvSpPr>
        <p:spPr bwMode="auto">
          <a:xfrm>
            <a:off x="2382839" y="2427288"/>
            <a:ext cx="1328737" cy="3937000"/>
          </a:xfrm>
          <a:prstGeom prst="rect">
            <a:avLst/>
          </a:prstGeom>
          <a:solidFill>
            <a:srgbClr val="33CC33"/>
          </a:solidFill>
          <a:ln w="4763">
            <a:solidFill>
              <a:srgbClr val="FFCC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2000" b="1">
              <a:latin typeface="Tahoma" panose="020B0604030504040204" pitchFamily="34" charset="0"/>
            </a:endParaRPr>
          </a:p>
        </p:txBody>
      </p:sp>
      <p:sp>
        <p:nvSpPr>
          <p:cNvPr id="48138" name="Freeform 10"/>
          <p:cNvSpPr>
            <a:spLocks/>
          </p:cNvSpPr>
          <p:nvPr/>
        </p:nvSpPr>
        <p:spPr bwMode="auto">
          <a:xfrm>
            <a:off x="3910013" y="1943101"/>
            <a:ext cx="379412" cy="207963"/>
          </a:xfrm>
          <a:custGeom>
            <a:avLst/>
            <a:gdLst>
              <a:gd name="T0" fmla="*/ 2147483646 w 75"/>
              <a:gd name="T1" fmla="*/ 0 h 41"/>
              <a:gd name="T2" fmla="*/ 0 w 75"/>
              <a:gd name="T3" fmla="*/ 2147483646 h 41"/>
              <a:gd name="T4" fmla="*/ 2147483646 w 75"/>
              <a:gd name="T5" fmla="*/ 2147483646 h 41"/>
              <a:gd name="T6" fmla="*/ 2147483646 w 75"/>
              <a:gd name="T7" fmla="*/ 0 h 41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41"/>
              <a:gd name="T14" fmla="*/ 75 w 75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41">
                <a:moveTo>
                  <a:pt x="74" y="0"/>
                </a:moveTo>
                <a:cubicBezTo>
                  <a:pt x="33" y="0"/>
                  <a:pt x="0" y="18"/>
                  <a:pt x="0" y="40"/>
                </a:cubicBezTo>
                <a:lnTo>
                  <a:pt x="75" y="41"/>
                </a:lnTo>
                <a:lnTo>
                  <a:pt x="74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4918075" y="6684964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10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endParaRPr lang="en-GB" altLang="sr-Latn-RS" sz="2000" b="1">
              <a:latin typeface="Tahoma" panose="020B0604030504040204" pitchFamily="34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861175" y="2528888"/>
            <a:ext cx="730250" cy="322262"/>
            <a:chOff x="3362" y="1593"/>
            <a:chExt cx="460" cy="203"/>
          </a:xfrm>
        </p:grpSpPr>
        <p:sp>
          <p:nvSpPr>
            <p:cNvPr id="48284" name="Rectangle 13"/>
            <p:cNvSpPr>
              <a:spLocks noChangeArrowheads="1"/>
            </p:cNvSpPr>
            <p:nvPr/>
          </p:nvSpPr>
          <p:spPr bwMode="auto">
            <a:xfrm>
              <a:off x="3362" y="1628"/>
              <a:ext cx="460" cy="168"/>
            </a:xfrm>
            <a:prstGeom prst="rect">
              <a:avLst/>
            </a:prstGeom>
            <a:solidFill>
              <a:srgbClr val="CC0099"/>
            </a:solidFill>
            <a:ln w="4763">
              <a:solidFill>
                <a:srgbClr val="CC3399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85" name="Line 14"/>
            <p:cNvSpPr>
              <a:spLocks noChangeShapeType="1"/>
            </p:cNvSpPr>
            <p:nvPr/>
          </p:nvSpPr>
          <p:spPr bwMode="auto">
            <a:xfrm>
              <a:off x="3399" y="1611"/>
              <a:ext cx="1" cy="16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86" name="Line 15"/>
            <p:cNvSpPr>
              <a:spLocks noChangeShapeType="1"/>
            </p:cNvSpPr>
            <p:nvPr/>
          </p:nvSpPr>
          <p:spPr bwMode="auto">
            <a:xfrm>
              <a:off x="3434" y="1611"/>
              <a:ext cx="1" cy="16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87" name="Rectangle 16"/>
            <p:cNvSpPr>
              <a:spLocks noChangeArrowheads="1"/>
            </p:cNvSpPr>
            <p:nvPr/>
          </p:nvSpPr>
          <p:spPr bwMode="auto">
            <a:xfrm>
              <a:off x="3406" y="1609"/>
              <a:ext cx="21" cy="37"/>
            </a:xfrm>
            <a:prstGeom prst="rect">
              <a:avLst/>
            </a:prstGeom>
            <a:solidFill>
              <a:srgbClr val="CC0099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88" name="Oval 17"/>
            <p:cNvSpPr>
              <a:spLocks noChangeArrowheads="1"/>
            </p:cNvSpPr>
            <p:nvPr/>
          </p:nvSpPr>
          <p:spPr bwMode="auto">
            <a:xfrm>
              <a:off x="3378" y="1612"/>
              <a:ext cx="26" cy="30"/>
            </a:xfrm>
            <a:prstGeom prst="ellipse">
              <a:avLst/>
            </a:prstGeom>
            <a:solidFill>
              <a:srgbClr val="CC0099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89" name="Oval 18"/>
            <p:cNvSpPr>
              <a:spLocks noChangeArrowheads="1"/>
            </p:cNvSpPr>
            <p:nvPr/>
          </p:nvSpPr>
          <p:spPr bwMode="auto">
            <a:xfrm>
              <a:off x="3425" y="1612"/>
              <a:ext cx="30" cy="30"/>
            </a:xfrm>
            <a:prstGeom prst="ellipse">
              <a:avLst/>
            </a:prstGeom>
            <a:solidFill>
              <a:srgbClr val="CC0099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90" name="Rectangle 19"/>
            <p:cNvSpPr>
              <a:spLocks noChangeArrowheads="1"/>
            </p:cNvSpPr>
            <p:nvPr/>
          </p:nvSpPr>
          <p:spPr bwMode="auto">
            <a:xfrm>
              <a:off x="3374" y="1596"/>
              <a:ext cx="88" cy="27"/>
            </a:xfrm>
            <a:prstGeom prst="rect">
              <a:avLst/>
            </a:prstGeom>
            <a:solidFill>
              <a:srgbClr val="CC0099"/>
            </a:solidFill>
            <a:ln w="47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91" name="Rectangle 20"/>
            <p:cNvSpPr>
              <a:spLocks noChangeArrowheads="1"/>
            </p:cNvSpPr>
            <p:nvPr/>
          </p:nvSpPr>
          <p:spPr bwMode="auto">
            <a:xfrm>
              <a:off x="3374" y="1596"/>
              <a:ext cx="88" cy="27"/>
            </a:xfrm>
            <a:prstGeom prst="rect">
              <a:avLst/>
            </a:prstGeom>
            <a:solidFill>
              <a:srgbClr val="CC0099"/>
            </a:solidFill>
            <a:ln w="4763">
              <a:solidFill>
                <a:srgbClr val="CC3399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92" name="Rectangle 21"/>
            <p:cNvSpPr>
              <a:spLocks noChangeArrowheads="1"/>
            </p:cNvSpPr>
            <p:nvPr/>
          </p:nvSpPr>
          <p:spPr bwMode="auto">
            <a:xfrm>
              <a:off x="3390" y="1721"/>
              <a:ext cx="56" cy="59"/>
            </a:xfrm>
            <a:prstGeom prst="rect">
              <a:avLst/>
            </a:prstGeom>
            <a:solidFill>
              <a:srgbClr val="CC0099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93" name="Oval 22"/>
            <p:cNvSpPr>
              <a:spLocks noChangeArrowheads="1"/>
            </p:cNvSpPr>
            <p:nvPr/>
          </p:nvSpPr>
          <p:spPr bwMode="auto">
            <a:xfrm>
              <a:off x="3371" y="1692"/>
              <a:ext cx="97" cy="98"/>
            </a:xfrm>
            <a:prstGeom prst="ellipse">
              <a:avLst/>
            </a:prstGeom>
            <a:solidFill>
              <a:schemeClr val="folHlink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94" name="Line 23"/>
            <p:cNvSpPr>
              <a:spLocks noChangeShapeType="1"/>
            </p:cNvSpPr>
            <p:nvPr/>
          </p:nvSpPr>
          <p:spPr bwMode="auto">
            <a:xfrm>
              <a:off x="3507" y="1611"/>
              <a:ext cx="1" cy="16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95" name="Line 24"/>
            <p:cNvSpPr>
              <a:spLocks noChangeShapeType="1"/>
            </p:cNvSpPr>
            <p:nvPr/>
          </p:nvSpPr>
          <p:spPr bwMode="auto">
            <a:xfrm>
              <a:off x="3543" y="1611"/>
              <a:ext cx="1" cy="16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96" name="Rectangle 25"/>
            <p:cNvSpPr>
              <a:spLocks noChangeArrowheads="1"/>
            </p:cNvSpPr>
            <p:nvPr/>
          </p:nvSpPr>
          <p:spPr bwMode="auto">
            <a:xfrm>
              <a:off x="3512" y="1609"/>
              <a:ext cx="23" cy="37"/>
            </a:xfrm>
            <a:prstGeom prst="rect">
              <a:avLst/>
            </a:prstGeom>
            <a:solidFill>
              <a:srgbClr val="CC0099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97" name="Oval 26"/>
            <p:cNvSpPr>
              <a:spLocks noChangeArrowheads="1"/>
            </p:cNvSpPr>
            <p:nvPr/>
          </p:nvSpPr>
          <p:spPr bwMode="auto">
            <a:xfrm>
              <a:off x="3486" y="1612"/>
              <a:ext cx="27" cy="27"/>
            </a:xfrm>
            <a:prstGeom prst="ellipse">
              <a:avLst/>
            </a:prstGeom>
            <a:solidFill>
              <a:srgbClr val="CC0099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98" name="Oval 27"/>
            <p:cNvSpPr>
              <a:spLocks noChangeArrowheads="1"/>
            </p:cNvSpPr>
            <p:nvPr/>
          </p:nvSpPr>
          <p:spPr bwMode="auto">
            <a:xfrm>
              <a:off x="3534" y="1612"/>
              <a:ext cx="27" cy="27"/>
            </a:xfrm>
            <a:prstGeom prst="ellipse">
              <a:avLst/>
            </a:prstGeom>
            <a:solidFill>
              <a:srgbClr val="CC0099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99" name="Rectangle 28"/>
            <p:cNvSpPr>
              <a:spLocks noChangeArrowheads="1"/>
            </p:cNvSpPr>
            <p:nvPr/>
          </p:nvSpPr>
          <p:spPr bwMode="auto">
            <a:xfrm>
              <a:off x="3483" y="1593"/>
              <a:ext cx="87" cy="30"/>
            </a:xfrm>
            <a:prstGeom prst="rect">
              <a:avLst/>
            </a:prstGeom>
            <a:solidFill>
              <a:srgbClr val="CC0099"/>
            </a:solidFill>
            <a:ln w="47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300" name="Rectangle 29"/>
            <p:cNvSpPr>
              <a:spLocks noChangeArrowheads="1"/>
            </p:cNvSpPr>
            <p:nvPr/>
          </p:nvSpPr>
          <p:spPr bwMode="auto">
            <a:xfrm>
              <a:off x="3483" y="1593"/>
              <a:ext cx="87" cy="30"/>
            </a:xfrm>
            <a:prstGeom prst="rect">
              <a:avLst/>
            </a:prstGeom>
            <a:solidFill>
              <a:srgbClr val="CC0099"/>
            </a:solidFill>
            <a:ln w="4763">
              <a:solidFill>
                <a:srgbClr val="CC3399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301" name="Rectangle 30"/>
            <p:cNvSpPr>
              <a:spLocks noChangeArrowheads="1"/>
            </p:cNvSpPr>
            <p:nvPr/>
          </p:nvSpPr>
          <p:spPr bwMode="auto">
            <a:xfrm>
              <a:off x="3496" y="1721"/>
              <a:ext cx="55" cy="59"/>
            </a:xfrm>
            <a:prstGeom prst="rect">
              <a:avLst/>
            </a:prstGeom>
            <a:solidFill>
              <a:srgbClr val="CC0099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302" name="Oval 31"/>
            <p:cNvSpPr>
              <a:spLocks noChangeArrowheads="1"/>
            </p:cNvSpPr>
            <p:nvPr/>
          </p:nvSpPr>
          <p:spPr bwMode="auto">
            <a:xfrm>
              <a:off x="3477" y="1689"/>
              <a:ext cx="100" cy="101"/>
            </a:xfrm>
            <a:prstGeom prst="ellipse">
              <a:avLst/>
            </a:prstGeom>
            <a:solidFill>
              <a:schemeClr val="folHlink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303" name="Line 32"/>
            <p:cNvSpPr>
              <a:spLocks noChangeShapeType="1"/>
            </p:cNvSpPr>
            <p:nvPr/>
          </p:nvSpPr>
          <p:spPr bwMode="auto">
            <a:xfrm>
              <a:off x="3613" y="1611"/>
              <a:ext cx="1" cy="16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304" name="Line 33"/>
            <p:cNvSpPr>
              <a:spLocks noChangeShapeType="1"/>
            </p:cNvSpPr>
            <p:nvPr/>
          </p:nvSpPr>
          <p:spPr bwMode="auto">
            <a:xfrm>
              <a:off x="3648" y="1611"/>
              <a:ext cx="1" cy="16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305" name="Rectangle 34"/>
            <p:cNvSpPr>
              <a:spLocks noChangeArrowheads="1"/>
            </p:cNvSpPr>
            <p:nvPr/>
          </p:nvSpPr>
          <p:spPr bwMode="auto">
            <a:xfrm>
              <a:off x="3617" y="1609"/>
              <a:ext cx="23" cy="33"/>
            </a:xfrm>
            <a:prstGeom prst="rect">
              <a:avLst/>
            </a:prstGeom>
            <a:solidFill>
              <a:srgbClr val="CC0099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306" name="Oval 35"/>
            <p:cNvSpPr>
              <a:spLocks noChangeArrowheads="1"/>
            </p:cNvSpPr>
            <p:nvPr/>
          </p:nvSpPr>
          <p:spPr bwMode="auto">
            <a:xfrm>
              <a:off x="3591" y="1612"/>
              <a:ext cx="27" cy="27"/>
            </a:xfrm>
            <a:prstGeom prst="ellipse">
              <a:avLst/>
            </a:prstGeom>
            <a:solidFill>
              <a:srgbClr val="CC0099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307" name="Oval 36"/>
            <p:cNvSpPr>
              <a:spLocks noChangeArrowheads="1"/>
            </p:cNvSpPr>
            <p:nvPr/>
          </p:nvSpPr>
          <p:spPr bwMode="auto">
            <a:xfrm>
              <a:off x="3639" y="1609"/>
              <a:ext cx="27" cy="30"/>
            </a:xfrm>
            <a:prstGeom prst="ellipse">
              <a:avLst/>
            </a:prstGeom>
            <a:solidFill>
              <a:srgbClr val="CC0099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308" name="Rectangle 37"/>
            <p:cNvSpPr>
              <a:spLocks noChangeArrowheads="1"/>
            </p:cNvSpPr>
            <p:nvPr/>
          </p:nvSpPr>
          <p:spPr bwMode="auto">
            <a:xfrm>
              <a:off x="3601" y="1721"/>
              <a:ext cx="55" cy="59"/>
            </a:xfrm>
            <a:prstGeom prst="rect">
              <a:avLst/>
            </a:prstGeom>
            <a:solidFill>
              <a:srgbClr val="CC0099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309" name="Oval 38"/>
            <p:cNvSpPr>
              <a:spLocks noChangeArrowheads="1"/>
            </p:cNvSpPr>
            <p:nvPr/>
          </p:nvSpPr>
          <p:spPr bwMode="auto">
            <a:xfrm>
              <a:off x="3582" y="1689"/>
              <a:ext cx="100" cy="101"/>
            </a:xfrm>
            <a:prstGeom prst="ellipse">
              <a:avLst/>
            </a:prstGeom>
            <a:solidFill>
              <a:schemeClr val="folHlink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310" name="Line 39"/>
            <p:cNvSpPr>
              <a:spLocks noChangeShapeType="1"/>
            </p:cNvSpPr>
            <p:nvPr/>
          </p:nvSpPr>
          <p:spPr bwMode="auto">
            <a:xfrm>
              <a:off x="3718" y="1611"/>
              <a:ext cx="1" cy="16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311" name="Line 40"/>
            <p:cNvSpPr>
              <a:spLocks noChangeShapeType="1"/>
            </p:cNvSpPr>
            <p:nvPr/>
          </p:nvSpPr>
          <p:spPr bwMode="auto">
            <a:xfrm>
              <a:off x="3753" y="1611"/>
              <a:ext cx="1" cy="16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312" name="Rectangle 41"/>
            <p:cNvSpPr>
              <a:spLocks noChangeArrowheads="1"/>
            </p:cNvSpPr>
            <p:nvPr/>
          </p:nvSpPr>
          <p:spPr bwMode="auto">
            <a:xfrm>
              <a:off x="3722" y="1609"/>
              <a:ext cx="24" cy="33"/>
            </a:xfrm>
            <a:prstGeom prst="rect">
              <a:avLst/>
            </a:prstGeom>
            <a:solidFill>
              <a:srgbClr val="CC0099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313" name="Oval 42"/>
            <p:cNvSpPr>
              <a:spLocks noChangeArrowheads="1"/>
            </p:cNvSpPr>
            <p:nvPr/>
          </p:nvSpPr>
          <p:spPr bwMode="auto">
            <a:xfrm>
              <a:off x="3697" y="1612"/>
              <a:ext cx="26" cy="27"/>
            </a:xfrm>
            <a:prstGeom prst="ellipse">
              <a:avLst/>
            </a:prstGeom>
            <a:solidFill>
              <a:srgbClr val="CC0099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314" name="Oval 43"/>
            <p:cNvSpPr>
              <a:spLocks noChangeArrowheads="1"/>
            </p:cNvSpPr>
            <p:nvPr/>
          </p:nvSpPr>
          <p:spPr bwMode="auto">
            <a:xfrm>
              <a:off x="3741" y="1609"/>
              <a:ext cx="30" cy="30"/>
            </a:xfrm>
            <a:prstGeom prst="ellipse">
              <a:avLst/>
            </a:prstGeom>
            <a:solidFill>
              <a:srgbClr val="CC0099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315" name="Rectangle 44"/>
            <p:cNvSpPr>
              <a:spLocks noChangeArrowheads="1"/>
            </p:cNvSpPr>
            <p:nvPr/>
          </p:nvSpPr>
          <p:spPr bwMode="auto">
            <a:xfrm>
              <a:off x="3706" y="1721"/>
              <a:ext cx="56" cy="59"/>
            </a:xfrm>
            <a:prstGeom prst="rect">
              <a:avLst/>
            </a:prstGeom>
            <a:solidFill>
              <a:srgbClr val="CC0099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316" name="Oval 45"/>
            <p:cNvSpPr>
              <a:spLocks noChangeArrowheads="1"/>
            </p:cNvSpPr>
            <p:nvPr/>
          </p:nvSpPr>
          <p:spPr bwMode="auto">
            <a:xfrm>
              <a:off x="3687" y="1689"/>
              <a:ext cx="100" cy="101"/>
            </a:xfrm>
            <a:prstGeom prst="ellipse">
              <a:avLst/>
            </a:prstGeom>
            <a:solidFill>
              <a:schemeClr val="folHlink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317" name="Rectangle 46"/>
            <p:cNvSpPr>
              <a:spLocks noChangeArrowheads="1"/>
            </p:cNvSpPr>
            <p:nvPr/>
          </p:nvSpPr>
          <p:spPr bwMode="auto">
            <a:xfrm>
              <a:off x="3697" y="1593"/>
              <a:ext cx="87" cy="27"/>
            </a:xfrm>
            <a:prstGeom prst="rect">
              <a:avLst/>
            </a:prstGeom>
            <a:solidFill>
              <a:srgbClr val="CC0099"/>
            </a:solidFill>
            <a:ln w="4763">
              <a:solidFill>
                <a:srgbClr val="CC3399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318" name="Rectangle 47"/>
            <p:cNvSpPr>
              <a:spLocks noChangeArrowheads="1"/>
            </p:cNvSpPr>
            <p:nvPr/>
          </p:nvSpPr>
          <p:spPr bwMode="auto">
            <a:xfrm>
              <a:off x="3588" y="1593"/>
              <a:ext cx="91" cy="27"/>
            </a:xfrm>
            <a:prstGeom prst="rect">
              <a:avLst/>
            </a:prstGeom>
            <a:solidFill>
              <a:srgbClr val="CC0099"/>
            </a:solidFill>
            <a:ln w="4763">
              <a:solidFill>
                <a:srgbClr val="CC3399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6851650" y="5989638"/>
            <a:ext cx="649288" cy="317500"/>
            <a:chOff x="3356" y="3773"/>
            <a:chExt cx="409" cy="200"/>
          </a:xfrm>
        </p:grpSpPr>
        <p:sp>
          <p:nvSpPr>
            <p:cNvPr id="48248" name="Line 49"/>
            <p:cNvSpPr>
              <a:spLocks noChangeShapeType="1"/>
            </p:cNvSpPr>
            <p:nvPr/>
          </p:nvSpPr>
          <p:spPr bwMode="auto">
            <a:xfrm>
              <a:off x="3387" y="3791"/>
              <a:ext cx="1" cy="17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49" name="Line 50"/>
            <p:cNvSpPr>
              <a:spLocks noChangeShapeType="1"/>
            </p:cNvSpPr>
            <p:nvPr/>
          </p:nvSpPr>
          <p:spPr bwMode="auto">
            <a:xfrm>
              <a:off x="3419" y="3791"/>
              <a:ext cx="1" cy="17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50" name="Rectangle 51"/>
            <p:cNvSpPr>
              <a:spLocks noChangeArrowheads="1"/>
            </p:cNvSpPr>
            <p:nvPr/>
          </p:nvSpPr>
          <p:spPr bwMode="auto">
            <a:xfrm>
              <a:off x="3394" y="3792"/>
              <a:ext cx="20" cy="34"/>
            </a:xfrm>
            <a:prstGeom prst="rect">
              <a:avLst/>
            </a:prstGeom>
            <a:solidFill>
              <a:srgbClr val="CC3399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51" name="Oval 52"/>
            <p:cNvSpPr>
              <a:spLocks noChangeArrowheads="1"/>
            </p:cNvSpPr>
            <p:nvPr/>
          </p:nvSpPr>
          <p:spPr bwMode="auto">
            <a:xfrm>
              <a:off x="3365" y="3796"/>
              <a:ext cx="30" cy="26"/>
            </a:xfrm>
            <a:prstGeom prst="ellipse">
              <a:avLst/>
            </a:prstGeom>
            <a:solidFill>
              <a:srgbClr val="CC3399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52" name="Oval 53"/>
            <p:cNvSpPr>
              <a:spLocks noChangeArrowheads="1"/>
            </p:cNvSpPr>
            <p:nvPr/>
          </p:nvSpPr>
          <p:spPr bwMode="auto">
            <a:xfrm>
              <a:off x="3413" y="3792"/>
              <a:ext cx="30" cy="30"/>
            </a:xfrm>
            <a:prstGeom prst="ellipse">
              <a:avLst/>
            </a:prstGeom>
            <a:solidFill>
              <a:srgbClr val="CC3399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53" name="Rectangle 54"/>
            <p:cNvSpPr>
              <a:spLocks noChangeArrowheads="1"/>
            </p:cNvSpPr>
            <p:nvPr/>
          </p:nvSpPr>
          <p:spPr bwMode="auto">
            <a:xfrm>
              <a:off x="3359" y="3776"/>
              <a:ext cx="91" cy="30"/>
            </a:xfrm>
            <a:prstGeom prst="rect">
              <a:avLst/>
            </a:prstGeom>
            <a:solidFill>
              <a:srgbClr val="CC3399"/>
            </a:solidFill>
            <a:ln w="47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54" name="Rectangle 55"/>
            <p:cNvSpPr>
              <a:spLocks noChangeArrowheads="1"/>
            </p:cNvSpPr>
            <p:nvPr/>
          </p:nvSpPr>
          <p:spPr bwMode="auto">
            <a:xfrm>
              <a:off x="3359" y="3776"/>
              <a:ext cx="91" cy="30"/>
            </a:xfrm>
            <a:prstGeom prst="rect">
              <a:avLst/>
            </a:prstGeom>
            <a:solidFill>
              <a:srgbClr val="CC3399"/>
            </a:solidFill>
            <a:ln w="4763">
              <a:solidFill>
                <a:srgbClr val="CC3399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55" name="Rectangle 56"/>
            <p:cNvSpPr>
              <a:spLocks noChangeArrowheads="1"/>
            </p:cNvSpPr>
            <p:nvPr/>
          </p:nvSpPr>
          <p:spPr bwMode="auto">
            <a:xfrm>
              <a:off x="3375" y="3901"/>
              <a:ext cx="55" cy="62"/>
            </a:xfrm>
            <a:prstGeom prst="rect">
              <a:avLst/>
            </a:prstGeom>
            <a:solidFill>
              <a:srgbClr val="CC3399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56" name="Oval 57"/>
            <p:cNvSpPr>
              <a:spLocks noChangeArrowheads="1"/>
            </p:cNvSpPr>
            <p:nvPr/>
          </p:nvSpPr>
          <p:spPr bwMode="auto">
            <a:xfrm>
              <a:off x="3356" y="3872"/>
              <a:ext cx="97" cy="101"/>
            </a:xfrm>
            <a:prstGeom prst="ellipse">
              <a:avLst/>
            </a:prstGeom>
            <a:solidFill>
              <a:srgbClr val="FF0000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57" name="Line 58"/>
            <p:cNvSpPr>
              <a:spLocks noChangeShapeType="1"/>
            </p:cNvSpPr>
            <p:nvPr/>
          </p:nvSpPr>
          <p:spPr bwMode="auto">
            <a:xfrm>
              <a:off x="3492" y="3791"/>
              <a:ext cx="1" cy="16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58" name="Line 59"/>
            <p:cNvSpPr>
              <a:spLocks noChangeShapeType="1"/>
            </p:cNvSpPr>
            <p:nvPr/>
          </p:nvSpPr>
          <p:spPr bwMode="auto">
            <a:xfrm>
              <a:off x="3527" y="3791"/>
              <a:ext cx="1" cy="16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59" name="Rectangle 60"/>
            <p:cNvSpPr>
              <a:spLocks noChangeArrowheads="1"/>
            </p:cNvSpPr>
            <p:nvPr/>
          </p:nvSpPr>
          <p:spPr bwMode="auto">
            <a:xfrm>
              <a:off x="3503" y="3789"/>
              <a:ext cx="20" cy="37"/>
            </a:xfrm>
            <a:prstGeom prst="rect">
              <a:avLst/>
            </a:prstGeom>
            <a:solidFill>
              <a:srgbClr val="CC3399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60" name="Oval 61"/>
            <p:cNvSpPr>
              <a:spLocks noChangeArrowheads="1"/>
            </p:cNvSpPr>
            <p:nvPr/>
          </p:nvSpPr>
          <p:spPr bwMode="auto">
            <a:xfrm>
              <a:off x="3474" y="3792"/>
              <a:ext cx="27" cy="30"/>
            </a:xfrm>
            <a:prstGeom prst="ellipse">
              <a:avLst/>
            </a:prstGeom>
            <a:solidFill>
              <a:srgbClr val="CC3399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61" name="Oval 62"/>
            <p:cNvSpPr>
              <a:spLocks noChangeArrowheads="1"/>
            </p:cNvSpPr>
            <p:nvPr/>
          </p:nvSpPr>
          <p:spPr bwMode="auto">
            <a:xfrm>
              <a:off x="3522" y="3792"/>
              <a:ext cx="30" cy="27"/>
            </a:xfrm>
            <a:prstGeom prst="ellipse">
              <a:avLst/>
            </a:prstGeom>
            <a:solidFill>
              <a:srgbClr val="CC3399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62" name="Rectangle 63"/>
            <p:cNvSpPr>
              <a:spLocks noChangeArrowheads="1"/>
            </p:cNvSpPr>
            <p:nvPr/>
          </p:nvSpPr>
          <p:spPr bwMode="auto">
            <a:xfrm>
              <a:off x="3467" y="3776"/>
              <a:ext cx="88" cy="27"/>
            </a:xfrm>
            <a:prstGeom prst="rect">
              <a:avLst/>
            </a:prstGeom>
            <a:solidFill>
              <a:srgbClr val="CC3399"/>
            </a:solidFill>
            <a:ln w="47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63" name="Rectangle 64"/>
            <p:cNvSpPr>
              <a:spLocks noChangeArrowheads="1"/>
            </p:cNvSpPr>
            <p:nvPr/>
          </p:nvSpPr>
          <p:spPr bwMode="auto">
            <a:xfrm>
              <a:off x="3467" y="3776"/>
              <a:ext cx="88" cy="27"/>
            </a:xfrm>
            <a:prstGeom prst="rect">
              <a:avLst/>
            </a:prstGeom>
            <a:solidFill>
              <a:srgbClr val="CC3399"/>
            </a:solidFill>
            <a:ln w="4763">
              <a:solidFill>
                <a:srgbClr val="CC3399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64" name="Rectangle 65"/>
            <p:cNvSpPr>
              <a:spLocks noChangeArrowheads="1"/>
            </p:cNvSpPr>
            <p:nvPr/>
          </p:nvSpPr>
          <p:spPr bwMode="auto">
            <a:xfrm>
              <a:off x="3483" y="3901"/>
              <a:ext cx="56" cy="59"/>
            </a:xfrm>
            <a:prstGeom prst="rect">
              <a:avLst/>
            </a:prstGeom>
            <a:solidFill>
              <a:srgbClr val="CC3399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65" name="Oval 66"/>
            <p:cNvSpPr>
              <a:spLocks noChangeArrowheads="1"/>
            </p:cNvSpPr>
            <p:nvPr/>
          </p:nvSpPr>
          <p:spPr bwMode="auto">
            <a:xfrm>
              <a:off x="3464" y="3872"/>
              <a:ext cx="97" cy="98"/>
            </a:xfrm>
            <a:prstGeom prst="ellipse">
              <a:avLst/>
            </a:prstGeom>
            <a:solidFill>
              <a:srgbClr val="FF0000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66" name="Line 67"/>
            <p:cNvSpPr>
              <a:spLocks noChangeShapeType="1"/>
            </p:cNvSpPr>
            <p:nvPr/>
          </p:nvSpPr>
          <p:spPr bwMode="auto">
            <a:xfrm>
              <a:off x="3597" y="3795"/>
              <a:ext cx="1" cy="16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67" name="Line 68"/>
            <p:cNvSpPr>
              <a:spLocks noChangeShapeType="1"/>
            </p:cNvSpPr>
            <p:nvPr/>
          </p:nvSpPr>
          <p:spPr bwMode="auto">
            <a:xfrm>
              <a:off x="3632" y="3795"/>
              <a:ext cx="1" cy="16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68" name="Rectangle 69"/>
            <p:cNvSpPr>
              <a:spLocks noChangeArrowheads="1"/>
            </p:cNvSpPr>
            <p:nvPr/>
          </p:nvSpPr>
          <p:spPr bwMode="auto">
            <a:xfrm>
              <a:off x="3608" y="3792"/>
              <a:ext cx="20" cy="37"/>
            </a:xfrm>
            <a:prstGeom prst="rect">
              <a:avLst/>
            </a:prstGeom>
            <a:solidFill>
              <a:srgbClr val="CC3399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69" name="Oval 70"/>
            <p:cNvSpPr>
              <a:spLocks noChangeArrowheads="1"/>
            </p:cNvSpPr>
            <p:nvPr/>
          </p:nvSpPr>
          <p:spPr bwMode="auto">
            <a:xfrm>
              <a:off x="3579" y="3796"/>
              <a:ext cx="27" cy="26"/>
            </a:xfrm>
            <a:prstGeom prst="ellipse">
              <a:avLst/>
            </a:prstGeom>
            <a:solidFill>
              <a:srgbClr val="CC3399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70" name="Oval 71"/>
            <p:cNvSpPr>
              <a:spLocks noChangeArrowheads="1"/>
            </p:cNvSpPr>
            <p:nvPr/>
          </p:nvSpPr>
          <p:spPr bwMode="auto">
            <a:xfrm>
              <a:off x="3627" y="3796"/>
              <a:ext cx="27" cy="26"/>
            </a:xfrm>
            <a:prstGeom prst="ellipse">
              <a:avLst/>
            </a:prstGeom>
            <a:solidFill>
              <a:srgbClr val="CC3399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71" name="Rectangle 72"/>
            <p:cNvSpPr>
              <a:spLocks noChangeArrowheads="1"/>
            </p:cNvSpPr>
            <p:nvPr/>
          </p:nvSpPr>
          <p:spPr bwMode="auto">
            <a:xfrm>
              <a:off x="3573" y="3780"/>
              <a:ext cx="87" cy="26"/>
            </a:xfrm>
            <a:prstGeom prst="rect">
              <a:avLst/>
            </a:prstGeom>
            <a:solidFill>
              <a:srgbClr val="CC3399"/>
            </a:solidFill>
            <a:ln w="47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72" name="Rectangle 73"/>
            <p:cNvSpPr>
              <a:spLocks noChangeArrowheads="1"/>
            </p:cNvSpPr>
            <p:nvPr/>
          </p:nvSpPr>
          <p:spPr bwMode="auto">
            <a:xfrm>
              <a:off x="3573" y="3780"/>
              <a:ext cx="87" cy="26"/>
            </a:xfrm>
            <a:prstGeom prst="rect">
              <a:avLst/>
            </a:prstGeom>
            <a:solidFill>
              <a:srgbClr val="CC3399"/>
            </a:solidFill>
            <a:ln w="4763">
              <a:solidFill>
                <a:srgbClr val="CC3399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73" name="Rectangle 74"/>
            <p:cNvSpPr>
              <a:spLocks noChangeArrowheads="1"/>
            </p:cNvSpPr>
            <p:nvPr/>
          </p:nvSpPr>
          <p:spPr bwMode="auto">
            <a:xfrm>
              <a:off x="3586" y="3904"/>
              <a:ext cx="58" cy="59"/>
            </a:xfrm>
            <a:prstGeom prst="rect">
              <a:avLst/>
            </a:prstGeom>
            <a:solidFill>
              <a:srgbClr val="CC3399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74" name="Oval 75"/>
            <p:cNvSpPr>
              <a:spLocks noChangeArrowheads="1"/>
            </p:cNvSpPr>
            <p:nvPr/>
          </p:nvSpPr>
          <p:spPr bwMode="auto">
            <a:xfrm>
              <a:off x="3566" y="3872"/>
              <a:ext cx="100" cy="101"/>
            </a:xfrm>
            <a:prstGeom prst="ellipse">
              <a:avLst/>
            </a:prstGeom>
            <a:solidFill>
              <a:srgbClr val="FF0000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75" name="Line 76"/>
            <p:cNvSpPr>
              <a:spLocks noChangeShapeType="1"/>
            </p:cNvSpPr>
            <p:nvPr/>
          </p:nvSpPr>
          <p:spPr bwMode="auto">
            <a:xfrm>
              <a:off x="3703" y="3791"/>
              <a:ext cx="1" cy="16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76" name="Line 77"/>
            <p:cNvSpPr>
              <a:spLocks noChangeShapeType="1"/>
            </p:cNvSpPr>
            <p:nvPr/>
          </p:nvSpPr>
          <p:spPr bwMode="auto">
            <a:xfrm>
              <a:off x="3738" y="3791"/>
              <a:ext cx="1" cy="16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77" name="Rectangle 78"/>
            <p:cNvSpPr>
              <a:spLocks noChangeArrowheads="1"/>
            </p:cNvSpPr>
            <p:nvPr/>
          </p:nvSpPr>
          <p:spPr bwMode="auto">
            <a:xfrm>
              <a:off x="3710" y="3789"/>
              <a:ext cx="23" cy="37"/>
            </a:xfrm>
            <a:prstGeom prst="rect">
              <a:avLst/>
            </a:prstGeom>
            <a:solidFill>
              <a:srgbClr val="CC3399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78" name="Oval 79"/>
            <p:cNvSpPr>
              <a:spLocks noChangeArrowheads="1"/>
            </p:cNvSpPr>
            <p:nvPr/>
          </p:nvSpPr>
          <p:spPr bwMode="auto">
            <a:xfrm>
              <a:off x="3684" y="3792"/>
              <a:ext cx="27" cy="27"/>
            </a:xfrm>
            <a:prstGeom prst="ellipse">
              <a:avLst/>
            </a:prstGeom>
            <a:solidFill>
              <a:srgbClr val="CC3399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79" name="Oval 80"/>
            <p:cNvSpPr>
              <a:spLocks noChangeArrowheads="1"/>
            </p:cNvSpPr>
            <p:nvPr/>
          </p:nvSpPr>
          <p:spPr bwMode="auto">
            <a:xfrm>
              <a:off x="3732" y="3792"/>
              <a:ext cx="27" cy="27"/>
            </a:xfrm>
            <a:prstGeom prst="ellipse">
              <a:avLst/>
            </a:prstGeom>
            <a:solidFill>
              <a:srgbClr val="CC3399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80" name="Rectangle 81"/>
            <p:cNvSpPr>
              <a:spLocks noChangeArrowheads="1"/>
            </p:cNvSpPr>
            <p:nvPr/>
          </p:nvSpPr>
          <p:spPr bwMode="auto">
            <a:xfrm>
              <a:off x="3678" y="3773"/>
              <a:ext cx="87" cy="30"/>
            </a:xfrm>
            <a:prstGeom prst="rect">
              <a:avLst/>
            </a:prstGeom>
            <a:solidFill>
              <a:srgbClr val="CC3399"/>
            </a:solidFill>
            <a:ln w="47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81" name="Rectangle 82"/>
            <p:cNvSpPr>
              <a:spLocks noChangeArrowheads="1"/>
            </p:cNvSpPr>
            <p:nvPr/>
          </p:nvSpPr>
          <p:spPr bwMode="auto">
            <a:xfrm>
              <a:off x="3678" y="3773"/>
              <a:ext cx="87" cy="30"/>
            </a:xfrm>
            <a:prstGeom prst="rect">
              <a:avLst/>
            </a:prstGeom>
            <a:solidFill>
              <a:srgbClr val="CC3399"/>
            </a:solidFill>
            <a:ln w="4763">
              <a:solidFill>
                <a:srgbClr val="CC3399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82" name="Rectangle 83"/>
            <p:cNvSpPr>
              <a:spLocks noChangeArrowheads="1"/>
            </p:cNvSpPr>
            <p:nvPr/>
          </p:nvSpPr>
          <p:spPr bwMode="auto">
            <a:xfrm>
              <a:off x="3691" y="3901"/>
              <a:ext cx="55" cy="59"/>
            </a:xfrm>
            <a:prstGeom prst="rect">
              <a:avLst/>
            </a:prstGeom>
            <a:solidFill>
              <a:srgbClr val="CC3399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83" name="Oval 84"/>
            <p:cNvSpPr>
              <a:spLocks noChangeArrowheads="1"/>
            </p:cNvSpPr>
            <p:nvPr/>
          </p:nvSpPr>
          <p:spPr bwMode="auto">
            <a:xfrm>
              <a:off x="3665" y="3869"/>
              <a:ext cx="100" cy="101"/>
            </a:xfrm>
            <a:prstGeom prst="ellipse">
              <a:avLst/>
            </a:prstGeom>
            <a:solidFill>
              <a:srgbClr val="FF0000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4" name="Group 85"/>
          <p:cNvGrpSpPr>
            <a:grpSpLocks/>
          </p:cNvGrpSpPr>
          <p:nvPr/>
        </p:nvGrpSpPr>
        <p:grpSpPr bwMode="auto">
          <a:xfrm>
            <a:off x="8969375" y="2524126"/>
            <a:ext cx="674688" cy="327025"/>
            <a:chOff x="4690" y="1590"/>
            <a:chExt cx="425" cy="206"/>
          </a:xfrm>
        </p:grpSpPr>
        <p:sp>
          <p:nvSpPr>
            <p:cNvPr id="48210" name="Line 86"/>
            <p:cNvSpPr>
              <a:spLocks noChangeShapeType="1"/>
            </p:cNvSpPr>
            <p:nvPr/>
          </p:nvSpPr>
          <p:spPr bwMode="auto">
            <a:xfrm>
              <a:off x="4941" y="1617"/>
              <a:ext cx="1" cy="16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11" name="Line 87"/>
            <p:cNvSpPr>
              <a:spLocks noChangeShapeType="1"/>
            </p:cNvSpPr>
            <p:nvPr/>
          </p:nvSpPr>
          <p:spPr bwMode="auto">
            <a:xfrm>
              <a:off x="4976" y="1617"/>
              <a:ext cx="1" cy="16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12" name="Rectangle 88"/>
            <p:cNvSpPr>
              <a:spLocks noChangeArrowheads="1"/>
            </p:cNvSpPr>
            <p:nvPr/>
          </p:nvSpPr>
          <p:spPr bwMode="auto">
            <a:xfrm>
              <a:off x="4948" y="1612"/>
              <a:ext cx="24" cy="36"/>
            </a:xfrm>
            <a:prstGeom prst="rect">
              <a:avLst/>
            </a:prstGeom>
            <a:solidFill>
              <a:srgbClr val="A50021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13" name="Freeform 89"/>
            <p:cNvSpPr>
              <a:spLocks/>
            </p:cNvSpPr>
            <p:nvPr/>
          </p:nvSpPr>
          <p:spPr bwMode="auto">
            <a:xfrm>
              <a:off x="4912" y="1611"/>
              <a:ext cx="42" cy="35"/>
            </a:xfrm>
            <a:custGeom>
              <a:avLst/>
              <a:gdLst>
                <a:gd name="T0" fmla="*/ 23 w 42"/>
                <a:gd name="T1" fmla="*/ 35 h 35"/>
                <a:gd name="T2" fmla="*/ 0 w 42"/>
                <a:gd name="T3" fmla="*/ 3 h 35"/>
                <a:gd name="T4" fmla="*/ 42 w 42"/>
                <a:gd name="T5" fmla="*/ 0 h 35"/>
                <a:gd name="T6" fmla="*/ 23 w 42"/>
                <a:gd name="T7" fmla="*/ 35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35"/>
                <a:gd name="T14" fmla="*/ 42 w 42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35">
                  <a:moveTo>
                    <a:pt x="23" y="35"/>
                  </a:moveTo>
                  <a:lnTo>
                    <a:pt x="0" y="3"/>
                  </a:lnTo>
                  <a:lnTo>
                    <a:pt x="42" y="0"/>
                  </a:lnTo>
                  <a:lnTo>
                    <a:pt x="23" y="35"/>
                  </a:lnTo>
                  <a:close/>
                </a:path>
              </a:pathLst>
            </a:custGeom>
            <a:solidFill>
              <a:srgbClr val="FFCC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8214" name="Freeform 90"/>
            <p:cNvSpPr>
              <a:spLocks/>
            </p:cNvSpPr>
            <p:nvPr/>
          </p:nvSpPr>
          <p:spPr bwMode="auto">
            <a:xfrm>
              <a:off x="4915" y="1614"/>
              <a:ext cx="42" cy="35"/>
            </a:xfrm>
            <a:custGeom>
              <a:avLst/>
              <a:gdLst>
                <a:gd name="T0" fmla="*/ 23 w 42"/>
                <a:gd name="T1" fmla="*/ 35 h 35"/>
                <a:gd name="T2" fmla="*/ 0 w 42"/>
                <a:gd name="T3" fmla="*/ 3 h 35"/>
                <a:gd name="T4" fmla="*/ 42 w 42"/>
                <a:gd name="T5" fmla="*/ 0 h 35"/>
                <a:gd name="T6" fmla="*/ 23 w 42"/>
                <a:gd name="T7" fmla="*/ 35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35"/>
                <a:gd name="T14" fmla="*/ 42 w 42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35">
                  <a:moveTo>
                    <a:pt x="23" y="35"/>
                  </a:moveTo>
                  <a:lnTo>
                    <a:pt x="0" y="3"/>
                  </a:lnTo>
                  <a:lnTo>
                    <a:pt x="42" y="0"/>
                  </a:lnTo>
                  <a:lnTo>
                    <a:pt x="23" y="35"/>
                  </a:lnTo>
                  <a:close/>
                </a:path>
              </a:pathLst>
            </a:custGeom>
            <a:solidFill>
              <a:srgbClr val="A50021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8215" name="Freeform 91"/>
            <p:cNvSpPr>
              <a:spLocks/>
            </p:cNvSpPr>
            <p:nvPr/>
          </p:nvSpPr>
          <p:spPr bwMode="auto">
            <a:xfrm>
              <a:off x="4966" y="1611"/>
              <a:ext cx="42" cy="35"/>
            </a:xfrm>
            <a:custGeom>
              <a:avLst/>
              <a:gdLst>
                <a:gd name="T0" fmla="*/ 23 w 42"/>
                <a:gd name="T1" fmla="*/ 35 h 35"/>
                <a:gd name="T2" fmla="*/ 0 w 42"/>
                <a:gd name="T3" fmla="*/ 3 h 35"/>
                <a:gd name="T4" fmla="*/ 42 w 42"/>
                <a:gd name="T5" fmla="*/ 0 h 35"/>
                <a:gd name="T6" fmla="*/ 23 w 42"/>
                <a:gd name="T7" fmla="*/ 35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35"/>
                <a:gd name="T14" fmla="*/ 42 w 42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35">
                  <a:moveTo>
                    <a:pt x="23" y="35"/>
                  </a:moveTo>
                  <a:lnTo>
                    <a:pt x="0" y="3"/>
                  </a:lnTo>
                  <a:lnTo>
                    <a:pt x="42" y="0"/>
                  </a:lnTo>
                  <a:lnTo>
                    <a:pt x="23" y="35"/>
                  </a:lnTo>
                  <a:close/>
                </a:path>
              </a:pathLst>
            </a:custGeom>
            <a:solidFill>
              <a:srgbClr val="A50021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8216" name="Rectangle 92"/>
            <p:cNvSpPr>
              <a:spLocks noChangeArrowheads="1"/>
            </p:cNvSpPr>
            <p:nvPr/>
          </p:nvSpPr>
          <p:spPr bwMode="auto">
            <a:xfrm>
              <a:off x="4929" y="1724"/>
              <a:ext cx="59" cy="59"/>
            </a:xfrm>
            <a:prstGeom prst="rect">
              <a:avLst/>
            </a:prstGeom>
            <a:solidFill>
              <a:srgbClr val="77777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17" name="Oval 93"/>
            <p:cNvSpPr>
              <a:spLocks noChangeArrowheads="1"/>
            </p:cNvSpPr>
            <p:nvPr/>
          </p:nvSpPr>
          <p:spPr bwMode="auto">
            <a:xfrm>
              <a:off x="4910" y="1695"/>
              <a:ext cx="97" cy="101"/>
            </a:xfrm>
            <a:prstGeom prst="ellipse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18" name="Rectangle 94"/>
            <p:cNvSpPr>
              <a:spLocks noChangeArrowheads="1"/>
            </p:cNvSpPr>
            <p:nvPr/>
          </p:nvSpPr>
          <p:spPr bwMode="auto">
            <a:xfrm>
              <a:off x="4894" y="1590"/>
              <a:ext cx="119" cy="30"/>
            </a:xfrm>
            <a:prstGeom prst="rect">
              <a:avLst/>
            </a:prstGeom>
            <a:solidFill>
              <a:srgbClr val="A50021"/>
            </a:solidFill>
            <a:ln w="4763">
              <a:solidFill>
                <a:srgbClr val="A5002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19" name="Line 95"/>
            <p:cNvSpPr>
              <a:spLocks noChangeShapeType="1"/>
            </p:cNvSpPr>
            <p:nvPr/>
          </p:nvSpPr>
          <p:spPr bwMode="auto">
            <a:xfrm>
              <a:off x="4826" y="1621"/>
              <a:ext cx="1" cy="16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20" name="Line 96"/>
            <p:cNvSpPr>
              <a:spLocks noChangeShapeType="1"/>
            </p:cNvSpPr>
            <p:nvPr/>
          </p:nvSpPr>
          <p:spPr bwMode="auto">
            <a:xfrm>
              <a:off x="4861" y="1621"/>
              <a:ext cx="1" cy="16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21" name="Rectangle 97"/>
            <p:cNvSpPr>
              <a:spLocks noChangeArrowheads="1"/>
            </p:cNvSpPr>
            <p:nvPr/>
          </p:nvSpPr>
          <p:spPr bwMode="auto">
            <a:xfrm>
              <a:off x="4833" y="1615"/>
              <a:ext cx="21" cy="37"/>
            </a:xfrm>
            <a:prstGeom prst="rect">
              <a:avLst/>
            </a:prstGeom>
            <a:solidFill>
              <a:srgbClr val="A50021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22" name="Freeform 98"/>
            <p:cNvSpPr>
              <a:spLocks/>
            </p:cNvSpPr>
            <p:nvPr/>
          </p:nvSpPr>
          <p:spPr bwMode="auto">
            <a:xfrm>
              <a:off x="4797" y="1611"/>
              <a:ext cx="39" cy="35"/>
            </a:xfrm>
            <a:custGeom>
              <a:avLst/>
              <a:gdLst>
                <a:gd name="T0" fmla="*/ 23 w 39"/>
                <a:gd name="T1" fmla="*/ 35 h 35"/>
                <a:gd name="T2" fmla="*/ 0 w 39"/>
                <a:gd name="T3" fmla="*/ 3 h 35"/>
                <a:gd name="T4" fmla="*/ 39 w 39"/>
                <a:gd name="T5" fmla="*/ 0 h 35"/>
                <a:gd name="T6" fmla="*/ 23 w 39"/>
                <a:gd name="T7" fmla="*/ 35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"/>
                <a:gd name="T13" fmla="*/ 0 h 35"/>
                <a:gd name="T14" fmla="*/ 39 w 39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" h="35">
                  <a:moveTo>
                    <a:pt x="23" y="35"/>
                  </a:moveTo>
                  <a:lnTo>
                    <a:pt x="0" y="3"/>
                  </a:lnTo>
                  <a:lnTo>
                    <a:pt x="39" y="0"/>
                  </a:lnTo>
                  <a:lnTo>
                    <a:pt x="23" y="35"/>
                  </a:lnTo>
                  <a:close/>
                </a:path>
              </a:pathLst>
            </a:custGeom>
            <a:solidFill>
              <a:srgbClr val="FFCC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8223" name="Freeform 99"/>
            <p:cNvSpPr>
              <a:spLocks/>
            </p:cNvSpPr>
            <p:nvPr/>
          </p:nvSpPr>
          <p:spPr bwMode="auto">
            <a:xfrm>
              <a:off x="4801" y="1614"/>
              <a:ext cx="38" cy="35"/>
            </a:xfrm>
            <a:custGeom>
              <a:avLst/>
              <a:gdLst>
                <a:gd name="T0" fmla="*/ 22 w 38"/>
                <a:gd name="T1" fmla="*/ 35 h 35"/>
                <a:gd name="T2" fmla="*/ 0 w 38"/>
                <a:gd name="T3" fmla="*/ 3 h 35"/>
                <a:gd name="T4" fmla="*/ 38 w 38"/>
                <a:gd name="T5" fmla="*/ 0 h 35"/>
                <a:gd name="T6" fmla="*/ 22 w 38"/>
                <a:gd name="T7" fmla="*/ 35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"/>
                <a:gd name="T13" fmla="*/ 0 h 35"/>
                <a:gd name="T14" fmla="*/ 38 w 38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" h="35">
                  <a:moveTo>
                    <a:pt x="22" y="35"/>
                  </a:moveTo>
                  <a:lnTo>
                    <a:pt x="0" y="3"/>
                  </a:lnTo>
                  <a:lnTo>
                    <a:pt x="38" y="0"/>
                  </a:lnTo>
                  <a:lnTo>
                    <a:pt x="22" y="35"/>
                  </a:lnTo>
                  <a:close/>
                </a:path>
              </a:pathLst>
            </a:custGeom>
            <a:solidFill>
              <a:srgbClr val="A50021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8224" name="Freeform 100"/>
            <p:cNvSpPr>
              <a:spLocks/>
            </p:cNvSpPr>
            <p:nvPr/>
          </p:nvSpPr>
          <p:spPr bwMode="auto">
            <a:xfrm>
              <a:off x="4848" y="1611"/>
              <a:ext cx="39" cy="35"/>
            </a:xfrm>
            <a:custGeom>
              <a:avLst/>
              <a:gdLst>
                <a:gd name="T0" fmla="*/ 23 w 39"/>
                <a:gd name="T1" fmla="*/ 35 h 35"/>
                <a:gd name="T2" fmla="*/ 0 w 39"/>
                <a:gd name="T3" fmla="*/ 3 h 35"/>
                <a:gd name="T4" fmla="*/ 39 w 39"/>
                <a:gd name="T5" fmla="*/ 0 h 35"/>
                <a:gd name="T6" fmla="*/ 23 w 39"/>
                <a:gd name="T7" fmla="*/ 35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"/>
                <a:gd name="T13" fmla="*/ 0 h 35"/>
                <a:gd name="T14" fmla="*/ 39 w 39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" h="35">
                  <a:moveTo>
                    <a:pt x="23" y="35"/>
                  </a:moveTo>
                  <a:lnTo>
                    <a:pt x="0" y="3"/>
                  </a:lnTo>
                  <a:lnTo>
                    <a:pt x="39" y="0"/>
                  </a:lnTo>
                  <a:lnTo>
                    <a:pt x="23" y="35"/>
                  </a:lnTo>
                  <a:close/>
                </a:path>
              </a:pathLst>
            </a:custGeom>
            <a:solidFill>
              <a:srgbClr val="FFCC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8225" name="Freeform 101"/>
            <p:cNvSpPr>
              <a:spLocks/>
            </p:cNvSpPr>
            <p:nvPr/>
          </p:nvSpPr>
          <p:spPr bwMode="auto">
            <a:xfrm>
              <a:off x="4852" y="1614"/>
              <a:ext cx="38" cy="35"/>
            </a:xfrm>
            <a:custGeom>
              <a:avLst/>
              <a:gdLst>
                <a:gd name="T0" fmla="*/ 22 w 38"/>
                <a:gd name="T1" fmla="*/ 35 h 35"/>
                <a:gd name="T2" fmla="*/ 0 w 38"/>
                <a:gd name="T3" fmla="*/ 3 h 35"/>
                <a:gd name="T4" fmla="*/ 38 w 38"/>
                <a:gd name="T5" fmla="*/ 0 h 35"/>
                <a:gd name="T6" fmla="*/ 22 w 38"/>
                <a:gd name="T7" fmla="*/ 35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"/>
                <a:gd name="T13" fmla="*/ 0 h 35"/>
                <a:gd name="T14" fmla="*/ 38 w 38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" h="35">
                  <a:moveTo>
                    <a:pt x="22" y="35"/>
                  </a:moveTo>
                  <a:lnTo>
                    <a:pt x="0" y="3"/>
                  </a:lnTo>
                  <a:lnTo>
                    <a:pt x="38" y="0"/>
                  </a:lnTo>
                  <a:lnTo>
                    <a:pt x="22" y="35"/>
                  </a:lnTo>
                  <a:close/>
                </a:path>
              </a:pathLst>
            </a:custGeom>
            <a:solidFill>
              <a:srgbClr val="A50021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8226" name="Rectangle 102"/>
            <p:cNvSpPr>
              <a:spLocks noChangeArrowheads="1"/>
            </p:cNvSpPr>
            <p:nvPr/>
          </p:nvSpPr>
          <p:spPr bwMode="auto">
            <a:xfrm>
              <a:off x="4817" y="1724"/>
              <a:ext cx="56" cy="62"/>
            </a:xfrm>
            <a:prstGeom prst="rect">
              <a:avLst/>
            </a:prstGeom>
            <a:solidFill>
              <a:srgbClr val="77777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27" name="Oval 103"/>
            <p:cNvSpPr>
              <a:spLocks noChangeArrowheads="1"/>
            </p:cNvSpPr>
            <p:nvPr/>
          </p:nvSpPr>
          <p:spPr bwMode="auto">
            <a:xfrm>
              <a:off x="4795" y="1698"/>
              <a:ext cx="100" cy="98"/>
            </a:xfrm>
            <a:prstGeom prst="ellipse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28" name="Rectangle 104"/>
            <p:cNvSpPr>
              <a:spLocks noChangeArrowheads="1"/>
            </p:cNvSpPr>
            <p:nvPr/>
          </p:nvSpPr>
          <p:spPr bwMode="auto">
            <a:xfrm>
              <a:off x="4795" y="1596"/>
              <a:ext cx="103" cy="24"/>
            </a:xfrm>
            <a:prstGeom prst="rect">
              <a:avLst/>
            </a:prstGeom>
            <a:solidFill>
              <a:srgbClr val="A50021"/>
            </a:solidFill>
            <a:ln w="4763">
              <a:solidFill>
                <a:srgbClr val="A5002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29" name="Line 105"/>
            <p:cNvSpPr>
              <a:spLocks noChangeShapeType="1"/>
            </p:cNvSpPr>
            <p:nvPr/>
          </p:nvSpPr>
          <p:spPr bwMode="auto">
            <a:xfrm>
              <a:off x="5046" y="1621"/>
              <a:ext cx="1" cy="16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30" name="Line 106"/>
            <p:cNvSpPr>
              <a:spLocks noChangeShapeType="1"/>
            </p:cNvSpPr>
            <p:nvPr/>
          </p:nvSpPr>
          <p:spPr bwMode="auto">
            <a:xfrm>
              <a:off x="5084" y="1621"/>
              <a:ext cx="1" cy="16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31" name="Rectangle 107"/>
            <p:cNvSpPr>
              <a:spLocks noChangeArrowheads="1"/>
            </p:cNvSpPr>
            <p:nvPr/>
          </p:nvSpPr>
          <p:spPr bwMode="auto">
            <a:xfrm>
              <a:off x="5054" y="1615"/>
              <a:ext cx="20" cy="37"/>
            </a:xfrm>
            <a:prstGeom prst="rect">
              <a:avLst/>
            </a:prstGeom>
            <a:solidFill>
              <a:srgbClr val="A50021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32" name="Freeform 108"/>
            <p:cNvSpPr>
              <a:spLocks/>
            </p:cNvSpPr>
            <p:nvPr/>
          </p:nvSpPr>
          <p:spPr bwMode="auto">
            <a:xfrm>
              <a:off x="5017" y="1611"/>
              <a:ext cx="39" cy="35"/>
            </a:xfrm>
            <a:custGeom>
              <a:avLst/>
              <a:gdLst>
                <a:gd name="T0" fmla="*/ 23 w 39"/>
                <a:gd name="T1" fmla="*/ 35 h 35"/>
                <a:gd name="T2" fmla="*/ 0 w 39"/>
                <a:gd name="T3" fmla="*/ 3 h 35"/>
                <a:gd name="T4" fmla="*/ 39 w 39"/>
                <a:gd name="T5" fmla="*/ 0 h 35"/>
                <a:gd name="T6" fmla="*/ 23 w 39"/>
                <a:gd name="T7" fmla="*/ 35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"/>
                <a:gd name="T13" fmla="*/ 0 h 35"/>
                <a:gd name="T14" fmla="*/ 39 w 39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" h="35">
                  <a:moveTo>
                    <a:pt x="23" y="35"/>
                  </a:moveTo>
                  <a:lnTo>
                    <a:pt x="0" y="3"/>
                  </a:lnTo>
                  <a:lnTo>
                    <a:pt x="39" y="0"/>
                  </a:lnTo>
                  <a:lnTo>
                    <a:pt x="23" y="35"/>
                  </a:lnTo>
                  <a:close/>
                </a:path>
              </a:pathLst>
            </a:custGeom>
            <a:solidFill>
              <a:srgbClr val="FFCC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8233" name="Freeform 109"/>
            <p:cNvSpPr>
              <a:spLocks/>
            </p:cNvSpPr>
            <p:nvPr/>
          </p:nvSpPr>
          <p:spPr bwMode="auto">
            <a:xfrm>
              <a:off x="5021" y="1614"/>
              <a:ext cx="38" cy="35"/>
            </a:xfrm>
            <a:custGeom>
              <a:avLst/>
              <a:gdLst>
                <a:gd name="T0" fmla="*/ 22 w 38"/>
                <a:gd name="T1" fmla="*/ 35 h 35"/>
                <a:gd name="T2" fmla="*/ 0 w 38"/>
                <a:gd name="T3" fmla="*/ 3 h 35"/>
                <a:gd name="T4" fmla="*/ 38 w 38"/>
                <a:gd name="T5" fmla="*/ 0 h 35"/>
                <a:gd name="T6" fmla="*/ 22 w 38"/>
                <a:gd name="T7" fmla="*/ 35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"/>
                <a:gd name="T13" fmla="*/ 0 h 35"/>
                <a:gd name="T14" fmla="*/ 38 w 38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" h="35">
                  <a:moveTo>
                    <a:pt x="22" y="35"/>
                  </a:moveTo>
                  <a:lnTo>
                    <a:pt x="0" y="3"/>
                  </a:lnTo>
                  <a:lnTo>
                    <a:pt x="38" y="0"/>
                  </a:lnTo>
                  <a:lnTo>
                    <a:pt x="22" y="35"/>
                  </a:lnTo>
                  <a:close/>
                </a:path>
              </a:pathLst>
            </a:custGeom>
            <a:solidFill>
              <a:srgbClr val="A50021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8234" name="Freeform 110"/>
            <p:cNvSpPr>
              <a:spLocks/>
            </p:cNvSpPr>
            <p:nvPr/>
          </p:nvSpPr>
          <p:spPr bwMode="auto">
            <a:xfrm>
              <a:off x="5069" y="1611"/>
              <a:ext cx="38" cy="35"/>
            </a:xfrm>
            <a:custGeom>
              <a:avLst/>
              <a:gdLst>
                <a:gd name="T0" fmla="*/ 22 w 38"/>
                <a:gd name="T1" fmla="*/ 35 h 35"/>
                <a:gd name="T2" fmla="*/ 0 w 38"/>
                <a:gd name="T3" fmla="*/ 3 h 35"/>
                <a:gd name="T4" fmla="*/ 38 w 38"/>
                <a:gd name="T5" fmla="*/ 0 h 35"/>
                <a:gd name="T6" fmla="*/ 22 w 38"/>
                <a:gd name="T7" fmla="*/ 35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"/>
                <a:gd name="T13" fmla="*/ 0 h 35"/>
                <a:gd name="T14" fmla="*/ 38 w 38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" h="35">
                  <a:moveTo>
                    <a:pt x="22" y="35"/>
                  </a:moveTo>
                  <a:lnTo>
                    <a:pt x="0" y="3"/>
                  </a:lnTo>
                  <a:lnTo>
                    <a:pt x="38" y="0"/>
                  </a:lnTo>
                  <a:lnTo>
                    <a:pt x="22" y="35"/>
                  </a:lnTo>
                  <a:close/>
                </a:path>
              </a:pathLst>
            </a:custGeom>
            <a:solidFill>
              <a:srgbClr val="FFCC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8235" name="Freeform 111"/>
            <p:cNvSpPr>
              <a:spLocks/>
            </p:cNvSpPr>
            <p:nvPr/>
          </p:nvSpPr>
          <p:spPr bwMode="auto">
            <a:xfrm>
              <a:off x="5072" y="1614"/>
              <a:ext cx="38" cy="35"/>
            </a:xfrm>
            <a:custGeom>
              <a:avLst/>
              <a:gdLst>
                <a:gd name="T0" fmla="*/ 22 w 38"/>
                <a:gd name="T1" fmla="*/ 35 h 35"/>
                <a:gd name="T2" fmla="*/ 0 w 38"/>
                <a:gd name="T3" fmla="*/ 3 h 35"/>
                <a:gd name="T4" fmla="*/ 38 w 38"/>
                <a:gd name="T5" fmla="*/ 0 h 35"/>
                <a:gd name="T6" fmla="*/ 22 w 38"/>
                <a:gd name="T7" fmla="*/ 35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"/>
                <a:gd name="T13" fmla="*/ 0 h 35"/>
                <a:gd name="T14" fmla="*/ 38 w 38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" h="35">
                  <a:moveTo>
                    <a:pt x="22" y="35"/>
                  </a:moveTo>
                  <a:lnTo>
                    <a:pt x="0" y="3"/>
                  </a:lnTo>
                  <a:lnTo>
                    <a:pt x="38" y="0"/>
                  </a:lnTo>
                  <a:lnTo>
                    <a:pt x="22" y="35"/>
                  </a:lnTo>
                  <a:close/>
                </a:path>
              </a:pathLst>
            </a:custGeom>
            <a:solidFill>
              <a:srgbClr val="A50021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8236" name="Rectangle 112"/>
            <p:cNvSpPr>
              <a:spLocks noChangeArrowheads="1"/>
            </p:cNvSpPr>
            <p:nvPr/>
          </p:nvSpPr>
          <p:spPr bwMode="auto">
            <a:xfrm>
              <a:off x="5038" y="1724"/>
              <a:ext cx="58" cy="62"/>
            </a:xfrm>
            <a:prstGeom prst="rect">
              <a:avLst/>
            </a:prstGeom>
            <a:solidFill>
              <a:srgbClr val="77777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37" name="Oval 113"/>
            <p:cNvSpPr>
              <a:spLocks noChangeArrowheads="1"/>
            </p:cNvSpPr>
            <p:nvPr/>
          </p:nvSpPr>
          <p:spPr bwMode="auto">
            <a:xfrm>
              <a:off x="5015" y="1698"/>
              <a:ext cx="100" cy="98"/>
            </a:xfrm>
            <a:prstGeom prst="ellipse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38" name="Rectangle 114"/>
            <p:cNvSpPr>
              <a:spLocks noChangeArrowheads="1"/>
            </p:cNvSpPr>
            <p:nvPr/>
          </p:nvSpPr>
          <p:spPr bwMode="auto">
            <a:xfrm>
              <a:off x="5015" y="1602"/>
              <a:ext cx="97" cy="21"/>
            </a:xfrm>
            <a:prstGeom prst="rect">
              <a:avLst/>
            </a:prstGeom>
            <a:solidFill>
              <a:srgbClr val="A50021"/>
            </a:solidFill>
            <a:ln w="4763">
              <a:solidFill>
                <a:srgbClr val="A5002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39" name="Line 115"/>
            <p:cNvSpPr>
              <a:spLocks noChangeShapeType="1"/>
            </p:cNvSpPr>
            <p:nvPr/>
          </p:nvSpPr>
          <p:spPr bwMode="auto">
            <a:xfrm>
              <a:off x="4721" y="1621"/>
              <a:ext cx="1" cy="16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40" name="Line 116"/>
            <p:cNvSpPr>
              <a:spLocks noChangeShapeType="1"/>
            </p:cNvSpPr>
            <p:nvPr/>
          </p:nvSpPr>
          <p:spPr bwMode="auto">
            <a:xfrm>
              <a:off x="4759" y="1621"/>
              <a:ext cx="1" cy="16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41" name="Rectangle 117"/>
            <p:cNvSpPr>
              <a:spLocks noChangeArrowheads="1"/>
            </p:cNvSpPr>
            <p:nvPr/>
          </p:nvSpPr>
          <p:spPr bwMode="auto">
            <a:xfrm>
              <a:off x="4728" y="1615"/>
              <a:ext cx="24" cy="37"/>
            </a:xfrm>
            <a:prstGeom prst="rect">
              <a:avLst/>
            </a:prstGeom>
            <a:solidFill>
              <a:srgbClr val="A50021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42" name="Freeform 118"/>
            <p:cNvSpPr>
              <a:spLocks/>
            </p:cNvSpPr>
            <p:nvPr/>
          </p:nvSpPr>
          <p:spPr bwMode="auto">
            <a:xfrm>
              <a:off x="4692" y="1611"/>
              <a:ext cx="38" cy="35"/>
            </a:xfrm>
            <a:custGeom>
              <a:avLst/>
              <a:gdLst>
                <a:gd name="T0" fmla="*/ 22 w 38"/>
                <a:gd name="T1" fmla="*/ 35 h 35"/>
                <a:gd name="T2" fmla="*/ 0 w 38"/>
                <a:gd name="T3" fmla="*/ 3 h 35"/>
                <a:gd name="T4" fmla="*/ 38 w 38"/>
                <a:gd name="T5" fmla="*/ 0 h 35"/>
                <a:gd name="T6" fmla="*/ 22 w 38"/>
                <a:gd name="T7" fmla="*/ 35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"/>
                <a:gd name="T13" fmla="*/ 0 h 35"/>
                <a:gd name="T14" fmla="*/ 38 w 38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" h="35">
                  <a:moveTo>
                    <a:pt x="22" y="35"/>
                  </a:moveTo>
                  <a:lnTo>
                    <a:pt x="0" y="3"/>
                  </a:lnTo>
                  <a:lnTo>
                    <a:pt x="38" y="0"/>
                  </a:lnTo>
                  <a:lnTo>
                    <a:pt x="22" y="35"/>
                  </a:lnTo>
                  <a:close/>
                </a:path>
              </a:pathLst>
            </a:custGeom>
            <a:solidFill>
              <a:srgbClr val="FFCC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8243" name="Freeform 119"/>
            <p:cNvSpPr>
              <a:spLocks/>
            </p:cNvSpPr>
            <p:nvPr/>
          </p:nvSpPr>
          <p:spPr bwMode="auto">
            <a:xfrm>
              <a:off x="4695" y="1614"/>
              <a:ext cx="39" cy="35"/>
            </a:xfrm>
            <a:custGeom>
              <a:avLst/>
              <a:gdLst>
                <a:gd name="T0" fmla="*/ 23 w 39"/>
                <a:gd name="T1" fmla="*/ 35 h 35"/>
                <a:gd name="T2" fmla="*/ 0 w 39"/>
                <a:gd name="T3" fmla="*/ 3 h 35"/>
                <a:gd name="T4" fmla="*/ 39 w 39"/>
                <a:gd name="T5" fmla="*/ 0 h 35"/>
                <a:gd name="T6" fmla="*/ 23 w 39"/>
                <a:gd name="T7" fmla="*/ 35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"/>
                <a:gd name="T13" fmla="*/ 0 h 35"/>
                <a:gd name="T14" fmla="*/ 39 w 39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" h="35">
                  <a:moveTo>
                    <a:pt x="23" y="35"/>
                  </a:moveTo>
                  <a:lnTo>
                    <a:pt x="0" y="3"/>
                  </a:lnTo>
                  <a:lnTo>
                    <a:pt x="39" y="0"/>
                  </a:lnTo>
                  <a:lnTo>
                    <a:pt x="23" y="35"/>
                  </a:lnTo>
                  <a:close/>
                </a:path>
              </a:pathLst>
            </a:custGeom>
            <a:solidFill>
              <a:srgbClr val="A50021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8244" name="Freeform 120"/>
            <p:cNvSpPr>
              <a:spLocks/>
            </p:cNvSpPr>
            <p:nvPr/>
          </p:nvSpPr>
          <p:spPr bwMode="auto">
            <a:xfrm>
              <a:off x="4743" y="1611"/>
              <a:ext cx="38" cy="35"/>
            </a:xfrm>
            <a:custGeom>
              <a:avLst/>
              <a:gdLst>
                <a:gd name="T0" fmla="*/ 22 w 38"/>
                <a:gd name="T1" fmla="*/ 35 h 35"/>
                <a:gd name="T2" fmla="*/ 0 w 38"/>
                <a:gd name="T3" fmla="*/ 3 h 35"/>
                <a:gd name="T4" fmla="*/ 38 w 38"/>
                <a:gd name="T5" fmla="*/ 0 h 35"/>
                <a:gd name="T6" fmla="*/ 22 w 38"/>
                <a:gd name="T7" fmla="*/ 35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"/>
                <a:gd name="T13" fmla="*/ 0 h 35"/>
                <a:gd name="T14" fmla="*/ 38 w 38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" h="35">
                  <a:moveTo>
                    <a:pt x="22" y="35"/>
                  </a:moveTo>
                  <a:lnTo>
                    <a:pt x="0" y="3"/>
                  </a:lnTo>
                  <a:lnTo>
                    <a:pt x="38" y="0"/>
                  </a:lnTo>
                  <a:lnTo>
                    <a:pt x="22" y="35"/>
                  </a:lnTo>
                  <a:close/>
                </a:path>
              </a:pathLst>
            </a:custGeom>
            <a:solidFill>
              <a:srgbClr val="A50021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8245" name="Rectangle 121"/>
            <p:cNvSpPr>
              <a:spLocks noChangeArrowheads="1"/>
            </p:cNvSpPr>
            <p:nvPr/>
          </p:nvSpPr>
          <p:spPr bwMode="auto">
            <a:xfrm>
              <a:off x="4712" y="1724"/>
              <a:ext cx="59" cy="62"/>
            </a:xfrm>
            <a:prstGeom prst="rect">
              <a:avLst/>
            </a:prstGeom>
            <a:solidFill>
              <a:srgbClr val="77777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46" name="Oval 122"/>
            <p:cNvSpPr>
              <a:spLocks noChangeArrowheads="1"/>
            </p:cNvSpPr>
            <p:nvPr/>
          </p:nvSpPr>
          <p:spPr bwMode="auto">
            <a:xfrm>
              <a:off x="4690" y="1698"/>
              <a:ext cx="100" cy="98"/>
            </a:xfrm>
            <a:prstGeom prst="ellipse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47" name="Rectangle 123"/>
            <p:cNvSpPr>
              <a:spLocks noChangeArrowheads="1"/>
            </p:cNvSpPr>
            <p:nvPr/>
          </p:nvSpPr>
          <p:spPr bwMode="auto">
            <a:xfrm>
              <a:off x="4690" y="1602"/>
              <a:ext cx="100" cy="21"/>
            </a:xfrm>
            <a:prstGeom prst="rect">
              <a:avLst/>
            </a:prstGeom>
            <a:solidFill>
              <a:srgbClr val="A50021"/>
            </a:solidFill>
            <a:ln w="4763">
              <a:solidFill>
                <a:srgbClr val="A5002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</p:grpSp>
      <p:sp>
        <p:nvSpPr>
          <p:cNvPr id="185468" name="Text Box 124"/>
          <p:cNvSpPr txBox="1">
            <a:spLocks noChangeArrowheads="1"/>
          </p:cNvSpPr>
          <p:nvPr/>
        </p:nvSpPr>
        <p:spPr bwMode="auto">
          <a:xfrm>
            <a:off x="2838450" y="1543051"/>
            <a:ext cx="43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endParaRPr lang="en-GB" altLang="sr-Latn-RS" sz="2000" b="1">
              <a:latin typeface="Tahoma" panose="020B0604030504040204" pitchFamily="34" charset="0"/>
            </a:endParaRPr>
          </a:p>
        </p:txBody>
      </p:sp>
      <p:sp>
        <p:nvSpPr>
          <p:cNvPr id="185469" name="Text Box 125"/>
          <p:cNvSpPr txBox="1">
            <a:spLocks noChangeArrowheads="1"/>
          </p:cNvSpPr>
          <p:nvPr/>
        </p:nvSpPr>
        <p:spPr bwMode="auto">
          <a:xfrm>
            <a:off x="4975225" y="1466851"/>
            <a:ext cx="476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endParaRPr lang="en-GB" altLang="sr-Latn-RS" sz="2000" b="1">
              <a:latin typeface="Tahoma" panose="020B0604030504040204" pitchFamily="34" charset="0"/>
            </a:endParaRPr>
          </a:p>
        </p:txBody>
      </p:sp>
      <p:sp>
        <p:nvSpPr>
          <p:cNvPr id="185470" name="Text Box 126"/>
          <p:cNvSpPr txBox="1">
            <a:spLocks noChangeArrowheads="1"/>
          </p:cNvSpPr>
          <p:nvPr/>
        </p:nvSpPr>
        <p:spPr bwMode="auto">
          <a:xfrm>
            <a:off x="6978650" y="1466851"/>
            <a:ext cx="476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endParaRPr lang="en-GB" altLang="sr-Latn-RS" sz="2000" b="1">
              <a:latin typeface="Tahoma" panose="020B0604030504040204" pitchFamily="34" charset="0"/>
            </a:endParaRPr>
          </a:p>
        </p:txBody>
      </p:sp>
      <p:sp>
        <p:nvSpPr>
          <p:cNvPr id="185471" name="Text Box 127"/>
          <p:cNvSpPr txBox="1">
            <a:spLocks noChangeArrowheads="1"/>
          </p:cNvSpPr>
          <p:nvPr/>
        </p:nvSpPr>
        <p:spPr bwMode="auto">
          <a:xfrm>
            <a:off x="9086850" y="1466851"/>
            <a:ext cx="495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>
                <a:solidFill>
                  <a:srgbClr val="000000"/>
                </a:solidFill>
                <a:latin typeface="Arial" panose="020B0604020202020204" pitchFamily="34" charset="0"/>
              </a:rPr>
              <a:t>4</a:t>
            </a:r>
            <a:endParaRPr lang="en-GB" altLang="sr-Latn-RS" sz="2000" b="1">
              <a:latin typeface="Tahoma" panose="020B0604030504040204" pitchFamily="34" charset="0"/>
            </a:endParaRPr>
          </a:p>
        </p:txBody>
      </p:sp>
      <p:sp>
        <p:nvSpPr>
          <p:cNvPr id="185472" name="Text Box 128"/>
          <p:cNvSpPr txBox="1">
            <a:spLocks noChangeArrowheads="1"/>
          </p:cNvSpPr>
          <p:nvPr/>
        </p:nvSpPr>
        <p:spPr bwMode="auto">
          <a:xfrm>
            <a:off x="2466975" y="1922463"/>
            <a:ext cx="1295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sr-Latn-CS" altLang="sr-Latn-RS" sz="1400">
                <a:latin typeface="Arial" panose="020B0604020202020204" pitchFamily="34" charset="0"/>
              </a:rPr>
              <a:t>Stanice uopće nema</a:t>
            </a:r>
            <a:r>
              <a:rPr lang="en-GB" altLang="sr-Latn-RS" sz="1400">
                <a:latin typeface="Arial" panose="020B0604020202020204" pitchFamily="34" charset="0"/>
              </a:rPr>
              <a:t>ju</a:t>
            </a:r>
            <a:r>
              <a:rPr lang="sr-Latn-CS" altLang="sr-Latn-RS" sz="1400">
                <a:latin typeface="Arial" panose="020B0604020202020204" pitchFamily="34" charset="0"/>
              </a:rPr>
              <a:t> TCR</a:t>
            </a:r>
            <a:endParaRPr lang="en-GB" altLang="sr-Latn-RS" sz="1400" b="1">
              <a:latin typeface="Tahoma" panose="020B0604030504040204" pitchFamily="34" charset="0"/>
            </a:endParaRPr>
          </a:p>
        </p:txBody>
      </p:sp>
      <p:sp>
        <p:nvSpPr>
          <p:cNvPr id="185473" name="Text Box 129"/>
          <p:cNvSpPr txBox="1">
            <a:spLocks noChangeArrowheads="1"/>
          </p:cNvSpPr>
          <p:nvPr/>
        </p:nvSpPr>
        <p:spPr bwMode="auto">
          <a:xfrm>
            <a:off x="5734051" y="1004889"/>
            <a:ext cx="32861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sr-Latn-CS" altLang="sr-Latn-RS" sz="1600" b="1">
                <a:latin typeface="Arial" panose="020B0604020202020204" pitchFamily="34" charset="0"/>
              </a:rPr>
              <a:t>Produktivno</a:t>
            </a:r>
            <a:endParaRPr lang="en-GB" altLang="sr-Latn-RS" sz="1600" b="1">
              <a:latin typeface="Arial" panose="020B0604020202020204" pitchFamily="34" charset="0"/>
            </a:endParaRPr>
          </a:p>
          <a:p>
            <a:pPr algn="ctr" eaLnBrk="1" hangingPunct="1"/>
            <a:r>
              <a:rPr lang="en-GB" altLang="sr-Latn-RS" sz="1600">
                <a:latin typeface="Arial" panose="020B0604020202020204" pitchFamily="34" charset="0"/>
              </a:rPr>
              <a:t>Stvara</a:t>
            </a:r>
            <a:r>
              <a:rPr lang="sr-Latn-CS" altLang="sr-Latn-RS" sz="1600">
                <a:latin typeface="Arial" panose="020B0604020202020204" pitchFamily="34" charset="0"/>
              </a:rPr>
              <a:t>ju </a:t>
            </a:r>
            <a:r>
              <a:rPr lang="en-GB" altLang="sr-Latn-RS" sz="1600">
                <a:latin typeface="Arial" panose="020B0604020202020204" pitchFamily="34" charset="0"/>
              </a:rPr>
              <a:t> se TCR</a:t>
            </a:r>
            <a:endParaRPr lang="en-GB" altLang="sr-Latn-RS" sz="1600" b="1">
              <a:latin typeface="Tahoma" panose="020B0604030504040204" pitchFamily="34" charset="0"/>
            </a:endParaRPr>
          </a:p>
        </p:txBody>
      </p:sp>
      <p:sp>
        <p:nvSpPr>
          <p:cNvPr id="185474" name="Text Box 130"/>
          <p:cNvSpPr txBox="1">
            <a:spLocks noChangeArrowheads="1"/>
          </p:cNvSpPr>
          <p:nvPr/>
        </p:nvSpPr>
        <p:spPr bwMode="auto">
          <a:xfrm>
            <a:off x="5038725" y="1517650"/>
            <a:ext cx="2514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sr-Latn-CS" altLang="sr-Latn-RS" sz="1400">
                <a:latin typeface="Arial" panose="020B0604020202020204" pitchFamily="34" charset="0"/>
              </a:rPr>
              <a:t>Stanice ima</a:t>
            </a:r>
            <a:r>
              <a:rPr lang="en-GB" altLang="sr-Latn-RS" sz="1400">
                <a:latin typeface="Arial" panose="020B0604020202020204" pitchFamily="34" charset="0"/>
              </a:rPr>
              <a:t>ju</a:t>
            </a:r>
            <a:r>
              <a:rPr lang="sr-Latn-CS" altLang="sr-Latn-RS" sz="1400">
                <a:latin typeface="Arial" panose="020B0604020202020204" pitchFamily="34" charset="0"/>
              </a:rPr>
              <a:t> TCR koji prepoznaju vlastiti MHC</a:t>
            </a:r>
            <a:r>
              <a:rPr lang="en-GB" altLang="sr-Latn-RS" sz="1400">
                <a:latin typeface="Arial" panose="020B0604020202020204" pitchFamily="34" charset="0"/>
              </a:rPr>
              <a:t>- </a:t>
            </a:r>
            <a:r>
              <a:rPr lang="sr-Latn-CS" altLang="sr-Latn-RS" sz="1400">
                <a:latin typeface="Arial" panose="020B0604020202020204" pitchFamily="34" charset="0"/>
              </a:rPr>
              <a:t>kompleks</a:t>
            </a:r>
            <a:r>
              <a:rPr lang="en-GB" altLang="sr-Latn-RS" sz="1400">
                <a:latin typeface="Arial" panose="020B0604020202020204" pitchFamily="34" charset="0"/>
              </a:rPr>
              <a:t> </a:t>
            </a:r>
            <a:r>
              <a:rPr lang="sr-Latn-CS" altLang="sr-Latn-RS" sz="1400">
                <a:latin typeface="Arial" panose="020B0604020202020204" pitchFamily="34" charset="0"/>
              </a:rPr>
              <a:t>i peptid</a:t>
            </a:r>
            <a:endParaRPr lang="en-GB" altLang="sr-Latn-RS" sz="1400">
              <a:latin typeface="Arial" panose="020B0604020202020204" pitchFamily="34" charset="0"/>
            </a:endParaRPr>
          </a:p>
        </p:txBody>
      </p:sp>
      <p:grpSp>
        <p:nvGrpSpPr>
          <p:cNvPr id="5" name="Group 131"/>
          <p:cNvGrpSpPr>
            <a:grpSpLocks/>
          </p:cNvGrpSpPr>
          <p:nvPr/>
        </p:nvGrpSpPr>
        <p:grpSpPr bwMode="auto">
          <a:xfrm>
            <a:off x="4770439" y="2528888"/>
            <a:ext cx="731837" cy="322262"/>
            <a:chOff x="1979" y="1530"/>
            <a:chExt cx="461" cy="203"/>
          </a:xfrm>
        </p:grpSpPr>
        <p:sp>
          <p:nvSpPr>
            <p:cNvPr id="48175" name="Rectangle 132"/>
            <p:cNvSpPr>
              <a:spLocks noChangeArrowheads="1"/>
            </p:cNvSpPr>
            <p:nvPr/>
          </p:nvSpPr>
          <p:spPr bwMode="auto">
            <a:xfrm>
              <a:off x="1979" y="1565"/>
              <a:ext cx="461" cy="168"/>
            </a:xfrm>
            <a:prstGeom prst="rect">
              <a:avLst/>
            </a:prstGeom>
            <a:solidFill>
              <a:schemeClr val="accent1"/>
            </a:solidFill>
            <a:ln w="4763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76" name="Line 133"/>
            <p:cNvSpPr>
              <a:spLocks noChangeShapeType="1"/>
            </p:cNvSpPr>
            <p:nvPr/>
          </p:nvSpPr>
          <p:spPr bwMode="auto">
            <a:xfrm>
              <a:off x="2020" y="1548"/>
              <a:ext cx="1" cy="16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177" name="Line 134"/>
            <p:cNvSpPr>
              <a:spLocks noChangeShapeType="1"/>
            </p:cNvSpPr>
            <p:nvPr/>
          </p:nvSpPr>
          <p:spPr bwMode="auto">
            <a:xfrm>
              <a:off x="2055" y="1548"/>
              <a:ext cx="1" cy="16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178" name="Rectangle 135"/>
            <p:cNvSpPr>
              <a:spLocks noChangeArrowheads="1"/>
            </p:cNvSpPr>
            <p:nvPr/>
          </p:nvSpPr>
          <p:spPr bwMode="auto">
            <a:xfrm>
              <a:off x="2027" y="1546"/>
              <a:ext cx="23" cy="36"/>
            </a:xfrm>
            <a:prstGeom prst="rect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79" name="Oval 136"/>
            <p:cNvSpPr>
              <a:spLocks noChangeArrowheads="1"/>
            </p:cNvSpPr>
            <p:nvPr/>
          </p:nvSpPr>
          <p:spPr bwMode="auto">
            <a:xfrm>
              <a:off x="2001" y="1549"/>
              <a:ext cx="27" cy="30"/>
            </a:xfrm>
            <a:prstGeom prst="ellipse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80" name="Oval 137"/>
            <p:cNvSpPr>
              <a:spLocks noChangeArrowheads="1"/>
            </p:cNvSpPr>
            <p:nvPr/>
          </p:nvSpPr>
          <p:spPr bwMode="auto">
            <a:xfrm>
              <a:off x="2049" y="1549"/>
              <a:ext cx="27" cy="27"/>
            </a:xfrm>
            <a:prstGeom prst="ellipse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81" name="Rectangle 138"/>
            <p:cNvSpPr>
              <a:spLocks noChangeArrowheads="1"/>
            </p:cNvSpPr>
            <p:nvPr/>
          </p:nvSpPr>
          <p:spPr bwMode="auto">
            <a:xfrm>
              <a:off x="1995" y="1533"/>
              <a:ext cx="87" cy="27"/>
            </a:xfrm>
            <a:prstGeom prst="rect">
              <a:avLst/>
            </a:prstGeom>
            <a:solidFill>
              <a:schemeClr val="accent1"/>
            </a:solidFill>
            <a:ln w="47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82" name="Rectangle 139"/>
            <p:cNvSpPr>
              <a:spLocks noChangeArrowheads="1"/>
            </p:cNvSpPr>
            <p:nvPr/>
          </p:nvSpPr>
          <p:spPr bwMode="auto">
            <a:xfrm>
              <a:off x="1995" y="1533"/>
              <a:ext cx="87" cy="27"/>
            </a:xfrm>
            <a:prstGeom prst="rect">
              <a:avLst/>
            </a:prstGeom>
            <a:solidFill>
              <a:schemeClr val="accent1"/>
            </a:solidFill>
            <a:ln w="4763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83" name="Rectangle 140"/>
            <p:cNvSpPr>
              <a:spLocks noChangeArrowheads="1"/>
            </p:cNvSpPr>
            <p:nvPr/>
          </p:nvSpPr>
          <p:spPr bwMode="auto">
            <a:xfrm>
              <a:off x="2008" y="1658"/>
              <a:ext cx="55" cy="59"/>
            </a:xfrm>
            <a:prstGeom prst="rect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84" name="Oval 141"/>
            <p:cNvSpPr>
              <a:spLocks noChangeArrowheads="1"/>
            </p:cNvSpPr>
            <p:nvPr/>
          </p:nvSpPr>
          <p:spPr bwMode="auto">
            <a:xfrm>
              <a:off x="1989" y="1629"/>
              <a:ext cx="100" cy="97"/>
            </a:xfrm>
            <a:prstGeom prst="ellipse">
              <a:avLst/>
            </a:prstGeom>
            <a:solidFill>
              <a:srgbClr val="00FF00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85" name="Line 142"/>
            <p:cNvSpPr>
              <a:spLocks noChangeShapeType="1"/>
            </p:cNvSpPr>
            <p:nvPr/>
          </p:nvSpPr>
          <p:spPr bwMode="auto">
            <a:xfrm>
              <a:off x="2128" y="1548"/>
              <a:ext cx="1" cy="16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186" name="Line 143"/>
            <p:cNvSpPr>
              <a:spLocks noChangeShapeType="1"/>
            </p:cNvSpPr>
            <p:nvPr/>
          </p:nvSpPr>
          <p:spPr bwMode="auto">
            <a:xfrm>
              <a:off x="2163" y="1548"/>
              <a:ext cx="1" cy="16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187" name="Rectangle 144"/>
            <p:cNvSpPr>
              <a:spLocks noChangeArrowheads="1"/>
            </p:cNvSpPr>
            <p:nvPr/>
          </p:nvSpPr>
          <p:spPr bwMode="auto">
            <a:xfrm>
              <a:off x="2135" y="1546"/>
              <a:ext cx="21" cy="36"/>
            </a:xfrm>
            <a:prstGeom prst="rect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88" name="Oval 145"/>
            <p:cNvSpPr>
              <a:spLocks noChangeArrowheads="1"/>
            </p:cNvSpPr>
            <p:nvPr/>
          </p:nvSpPr>
          <p:spPr bwMode="auto">
            <a:xfrm>
              <a:off x="2107" y="1549"/>
              <a:ext cx="30" cy="27"/>
            </a:xfrm>
            <a:prstGeom prst="ellipse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89" name="Oval 146"/>
            <p:cNvSpPr>
              <a:spLocks noChangeArrowheads="1"/>
            </p:cNvSpPr>
            <p:nvPr/>
          </p:nvSpPr>
          <p:spPr bwMode="auto">
            <a:xfrm>
              <a:off x="2158" y="1549"/>
              <a:ext cx="26" cy="27"/>
            </a:xfrm>
            <a:prstGeom prst="ellipse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90" name="Rectangle 147"/>
            <p:cNvSpPr>
              <a:spLocks noChangeArrowheads="1"/>
            </p:cNvSpPr>
            <p:nvPr/>
          </p:nvSpPr>
          <p:spPr bwMode="auto">
            <a:xfrm>
              <a:off x="2107" y="1530"/>
              <a:ext cx="87" cy="30"/>
            </a:xfrm>
            <a:prstGeom prst="rect">
              <a:avLst/>
            </a:prstGeom>
            <a:solidFill>
              <a:schemeClr val="accent1"/>
            </a:solidFill>
            <a:ln w="4763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91" name="Rectangle 148"/>
            <p:cNvSpPr>
              <a:spLocks noChangeArrowheads="1"/>
            </p:cNvSpPr>
            <p:nvPr/>
          </p:nvSpPr>
          <p:spPr bwMode="auto">
            <a:xfrm>
              <a:off x="2116" y="1658"/>
              <a:ext cx="56" cy="59"/>
            </a:xfrm>
            <a:prstGeom prst="rect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92" name="Oval 149"/>
            <p:cNvSpPr>
              <a:spLocks noChangeArrowheads="1"/>
            </p:cNvSpPr>
            <p:nvPr/>
          </p:nvSpPr>
          <p:spPr bwMode="auto">
            <a:xfrm>
              <a:off x="2097" y="1626"/>
              <a:ext cx="100" cy="100"/>
            </a:xfrm>
            <a:prstGeom prst="ellipse">
              <a:avLst/>
            </a:prstGeom>
            <a:solidFill>
              <a:srgbClr val="00FF00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93" name="Oval 150"/>
            <p:cNvSpPr>
              <a:spLocks noChangeArrowheads="1"/>
            </p:cNvSpPr>
            <p:nvPr/>
          </p:nvSpPr>
          <p:spPr bwMode="auto">
            <a:xfrm>
              <a:off x="2263" y="1549"/>
              <a:ext cx="27" cy="30"/>
            </a:xfrm>
            <a:prstGeom prst="ellipse">
              <a:avLst/>
            </a:prstGeom>
            <a:solidFill>
              <a:schemeClr val="accent1"/>
            </a:solidFill>
            <a:ln w="4763">
              <a:solidFill>
                <a:srgbClr val="BBBBBB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94" name="Line 151"/>
            <p:cNvSpPr>
              <a:spLocks noChangeShapeType="1"/>
            </p:cNvSpPr>
            <p:nvPr/>
          </p:nvSpPr>
          <p:spPr bwMode="auto">
            <a:xfrm>
              <a:off x="2233" y="1545"/>
              <a:ext cx="1" cy="16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195" name="Line 152"/>
            <p:cNvSpPr>
              <a:spLocks noChangeShapeType="1"/>
            </p:cNvSpPr>
            <p:nvPr/>
          </p:nvSpPr>
          <p:spPr bwMode="auto">
            <a:xfrm>
              <a:off x="2268" y="1545"/>
              <a:ext cx="1" cy="16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196" name="Rectangle 153"/>
            <p:cNvSpPr>
              <a:spLocks noChangeArrowheads="1"/>
            </p:cNvSpPr>
            <p:nvPr/>
          </p:nvSpPr>
          <p:spPr bwMode="auto">
            <a:xfrm>
              <a:off x="2241" y="1546"/>
              <a:ext cx="20" cy="33"/>
            </a:xfrm>
            <a:prstGeom prst="rect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97" name="Oval 154"/>
            <p:cNvSpPr>
              <a:spLocks noChangeArrowheads="1"/>
            </p:cNvSpPr>
            <p:nvPr/>
          </p:nvSpPr>
          <p:spPr bwMode="auto">
            <a:xfrm>
              <a:off x="2212" y="1549"/>
              <a:ext cx="30" cy="27"/>
            </a:xfrm>
            <a:prstGeom prst="ellipse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98" name="Oval 155"/>
            <p:cNvSpPr>
              <a:spLocks noChangeArrowheads="1"/>
            </p:cNvSpPr>
            <p:nvPr/>
          </p:nvSpPr>
          <p:spPr bwMode="auto">
            <a:xfrm>
              <a:off x="2263" y="1546"/>
              <a:ext cx="27" cy="30"/>
            </a:xfrm>
            <a:prstGeom prst="ellipse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99" name="Rectangle 156"/>
            <p:cNvSpPr>
              <a:spLocks noChangeArrowheads="1"/>
            </p:cNvSpPr>
            <p:nvPr/>
          </p:nvSpPr>
          <p:spPr bwMode="auto">
            <a:xfrm>
              <a:off x="2196" y="1533"/>
              <a:ext cx="103" cy="30"/>
            </a:xfrm>
            <a:prstGeom prst="rect">
              <a:avLst/>
            </a:prstGeom>
            <a:solidFill>
              <a:schemeClr val="accent1"/>
            </a:solidFill>
            <a:ln w="4763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00" name="Rectangle 157"/>
            <p:cNvSpPr>
              <a:spLocks noChangeArrowheads="1"/>
            </p:cNvSpPr>
            <p:nvPr/>
          </p:nvSpPr>
          <p:spPr bwMode="auto">
            <a:xfrm>
              <a:off x="2222" y="1658"/>
              <a:ext cx="55" cy="59"/>
            </a:xfrm>
            <a:prstGeom prst="rect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01" name="Oval 158"/>
            <p:cNvSpPr>
              <a:spLocks noChangeArrowheads="1"/>
            </p:cNvSpPr>
            <p:nvPr/>
          </p:nvSpPr>
          <p:spPr bwMode="auto">
            <a:xfrm>
              <a:off x="2202" y="1626"/>
              <a:ext cx="101" cy="100"/>
            </a:xfrm>
            <a:prstGeom prst="ellipse">
              <a:avLst/>
            </a:prstGeom>
            <a:solidFill>
              <a:srgbClr val="00FF00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02" name="Line 159"/>
            <p:cNvSpPr>
              <a:spLocks noChangeShapeType="1"/>
            </p:cNvSpPr>
            <p:nvPr/>
          </p:nvSpPr>
          <p:spPr bwMode="auto">
            <a:xfrm>
              <a:off x="2339" y="1545"/>
              <a:ext cx="1" cy="16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03" name="Line 160"/>
            <p:cNvSpPr>
              <a:spLocks noChangeShapeType="1"/>
            </p:cNvSpPr>
            <p:nvPr/>
          </p:nvSpPr>
          <p:spPr bwMode="auto">
            <a:xfrm>
              <a:off x="2374" y="1545"/>
              <a:ext cx="1" cy="16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04" name="Rectangle 161"/>
            <p:cNvSpPr>
              <a:spLocks noChangeArrowheads="1"/>
            </p:cNvSpPr>
            <p:nvPr/>
          </p:nvSpPr>
          <p:spPr bwMode="auto">
            <a:xfrm>
              <a:off x="2346" y="1546"/>
              <a:ext cx="20" cy="33"/>
            </a:xfrm>
            <a:prstGeom prst="rect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05" name="Oval 162"/>
            <p:cNvSpPr>
              <a:spLocks noChangeArrowheads="1"/>
            </p:cNvSpPr>
            <p:nvPr/>
          </p:nvSpPr>
          <p:spPr bwMode="auto">
            <a:xfrm>
              <a:off x="2317" y="1549"/>
              <a:ext cx="30" cy="27"/>
            </a:xfrm>
            <a:prstGeom prst="ellipse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06" name="Oval 163"/>
            <p:cNvSpPr>
              <a:spLocks noChangeArrowheads="1"/>
            </p:cNvSpPr>
            <p:nvPr/>
          </p:nvSpPr>
          <p:spPr bwMode="auto">
            <a:xfrm>
              <a:off x="2368" y="1546"/>
              <a:ext cx="27" cy="30"/>
            </a:xfrm>
            <a:prstGeom prst="ellipse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07" name="Rectangle 164"/>
            <p:cNvSpPr>
              <a:spLocks noChangeArrowheads="1"/>
            </p:cNvSpPr>
            <p:nvPr/>
          </p:nvSpPr>
          <p:spPr bwMode="auto">
            <a:xfrm>
              <a:off x="2327" y="1658"/>
              <a:ext cx="55" cy="59"/>
            </a:xfrm>
            <a:prstGeom prst="rect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08" name="Oval 165"/>
            <p:cNvSpPr>
              <a:spLocks noChangeArrowheads="1"/>
            </p:cNvSpPr>
            <p:nvPr/>
          </p:nvSpPr>
          <p:spPr bwMode="auto">
            <a:xfrm>
              <a:off x="2308" y="1626"/>
              <a:ext cx="100" cy="100"/>
            </a:xfrm>
            <a:prstGeom prst="ellipse">
              <a:avLst/>
            </a:prstGeom>
            <a:solidFill>
              <a:srgbClr val="00FF00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09" name="Rectangle 166"/>
            <p:cNvSpPr>
              <a:spLocks noChangeArrowheads="1"/>
            </p:cNvSpPr>
            <p:nvPr/>
          </p:nvSpPr>
          <p:spPr bwMode="auto">
            <a:xfrm>
              <a:off x="2308" y="1530"/>
              <a:ext cx="103" cy="30"/>
            </a:xfrm>
            <a:prstGeom prst="rect">
              <a:avLst/>
            </a:prstGeom>
            <a:solidFill>
              <a:schemeClr val="accent1"/>
            </a:solidFill>
            <a:ln w="4763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</p:grpSp>
      <p:sp>
        <p:nvSpPr>
          <p:cNvPr id="185511" name="Text Box 167"/>
          <p:cNvSpPr txBox="1">
            <a:spLocks noChangeArrowheads="1"/>
          </p:cNvSpPr>
          <p:nvPr/>
        </p:nvSpPr>
        <p:spPr bwMode="auto">
          <a:xfrm>
            <a:off x="4524375" y="2887663"/>
            <a:ext cx="12255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sz="1400">
                <a:latin typeface="Tahoma" panose="020B0604030504040204" pitchFamily="34" charset="0"/>
              </a:rPr>
              <a:t>Ima </a:t>
            </a:r>
            <a:r>
              <a:rPr lang="hr-HR" altLang="sr-Latn-RS" sz="1200">
                <a:latin typeface="Comic Sans MS" panose="030F0702030302020204" pitchFamily="66" charset="0"/>
              </a:rPr>
              <a:t>međurea</a:t>
            </a:r>
            <a:r>
              <a:rPr lang="en-GB" altLang="sr-Latn-RS" sz="1200">
                <a:latin typeface="Comic Sans MS" panose="030F0702030302020204" pitchFamily="66" charset="0"/>
              </a:rPr>
              <a:t>kcije</a:t>
            </a:r>
            <a:r>
              <a:rPr lang="en-GB" altLang="sr-Latn-RS" sz="1400">
                <a:latin typeface="Tahoma" panose="020B0604030504040204" pitchFamily="34" charset="0"/>
              </a:rPr>
              <a:t> </a:t>
            </a:r>
            <a:r>
              <a:rPr lang="en-GB" altLang="sr-Latn-RS">
                <a:solidFill>
                  <a:srgbClr val="FF0000"/>
                </a:solidFill>
                <a:latin typeface="Tahoma" panose="020B0604030504040204" pitchFamily="34" charset="0"/>
              </a:rPr>
              <a:t>velike </a:t>
            </a:r>
            <a:r>
              <a:rPr lang="en-GB" altLang="sr-Latn-RS" sz="1400">
                <a:latin typeface="Tahoma" panose="020B0604030504040204" pitchFamily="34" charset="0"/>
              </a:rPr>
              <a:t>avidnosti sa </a:t>
            </a:r>
            <a:r>
              <a:rPr lang="hr-HR" altLang="sr-Latn-RS" sz="1200">
                <a:latin typeface="Comic Sans MS" panose="030F0702030302020204" pitchFamily="66" charset="0"/>
              </a:rPr>
              <a:t>vlastitim</a:t>
            </a:r>
            <a:r>
              <a:rPr lang="en-GB" altLang="sr-Latn-RS" sz="1200">
                <a:latin typeface="Comic Sans MS" panose="030F0702030302020204" pitchFamily="66" charset="0"/>
              </a:rPr>
              <a:t> MHC</a:t>
            </a:r>
            <a:r>
              <a:rPr lang="hr-HR" altLang="sr-Latn-RS" sz="1200">
                <a:latin typeface="Comic Sans MS" panose="030F0702030302020204" pitchFamily="66" charset="0"/>
              </a:rPr>
              <a:t> </a:t>
            </a:r>
            <a:r>
              <a:rPr lang="en-GB" altLang="sr-Latn-RS" sz="1200">
                <a:latin typeface="Comic Sans MS" panose="030F0702030302020204" pitchFamily="66" charset="0"/>
              </a:rPr>
              <a:t>kompleksom i peptid</a:t>
            </a:r>
            <a:r>
              <a:rPr lang="hr-HR" altLang="sr-Latn-RS" sz="1200">
                <a:latin typeface="Comic Sans MS" panose="030F0702030302020204" pitchFamily="66" charset="0"/>
              </a:rPr>
              <a:t>om</a:t>
            </a:r>
            <a:endParaRPr lang="en-GB" altLang="sr-Latn-RS" sz="1200">
              <a:latin typeface="Comic Sans MS" panose="030F0702030302020204" pitchFamily="66" charset="0"/>
            </a:endParaRPr>
          </a:p>
        </p:txBody>
      </p:sp>
      <p:sp>
        <p:nvSpPr>
          <p:cNvPr id="185512" name="Text Box 168"/>
          <p:cNvSpPr txBox="1">
            <a:spLocks noChangeArrowheads="1"/>
          </p:cNvSpPr>
          <p:nvPr/>
        </p:nvSpPr>
        <p:spPr bwMode="auto">
          <a:xfrm>
            <a:off x="4418014" y="5551489"/>
            <a:ext cx="14382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sz="1600">
                <a:latin typeface="Arial" panose="020B0604020202020204" pitchFamily="34" charset="0"/>
              </a:rPr>
              <a:t>Programirana smrt</a:t>
            </a:r>
            <a:endParaRPr lang="en-GB" altLang="sr-Latn-RS" sz="1600" b="1">
              <a:latin typeface="Tahoma" panose="020B0604030504040204" pitchFamily="34" charset="0"/>
            </a:endParaRPr>
          </a:p>
        </p:txBody>
      </p:sp>
      <p:sp>
        <p:nvSpPr>
          <p:cNvPr id="185513" name="Text Box 169"/>
          <p:cNvSpPr txBox="1">
            <a:spLocks noChangeArrowheads="1"/>
          </p:cNvSpPr>
          <p:nvPr/>
        </p:nvSpPr>
        <p:spPr bwMode="auto">
          <a:xfrm>
            <a:off x="4381500" y="6276975"/>
            <a:ext cx="1511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>
                <a:solidFill>
                  <a:schemeClr val="hlink"/>
                </a:solidFill>
                <a:latin typeface="Tahoma" panose="020B0604030504040204" pitchFamily="34" charset="0"/>
              </a:rPr>
              <a:t>Negativna selekcija</a:t>
            </a:r>
            <a:endParaRPr lang="en-GB" altLang="sr-Latn-RS" b="1">
              <a:latin typeface="Tahoma" panose="020B0604030504040204" pitchFamily="34" charset="0"/>
            </a:endParaRPr>
          </a:p>
        </p:txBody>
      </p:sp>
      <p:sp>
        <p:nvSpPr>
          <p:cNvPr id="185514" name="Rectangle 170"/>
          <p:cNvSpPr>
            <a:spLocks noChangeArrowheads="1"/>
          </p:cNvSpPr>
          <p:nvPr/>
        </p:nvSpPr>
        <p:spPr bwMode="auto">
          <a:xfrm>
            <a:off x="6607175" y="2887663"/>
            <a:ext cx="12382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sz="1400">
                <a:latin typeface="Tahoma" panose="020B0604030504040204" pitchFamily="34" charset="0"/>
              </a:rPr>
              <a:t>Ima </a:t>
            </a:r>
            <a:r>
              <a:rPr lang="hr-HR" altLang="sr-Latn-RS" sz="1200">
                <a:latin typeface="Comic Sans MS" panose="030F0702030302020204" pitchFamily="66" charset="0"/>
              </a:rPr>
              <a:t>međurea</a:t>
            </a:r>
            <a:r>
              <a:rPr lang="en-GB" altLang="sr-Latn-RS" sz="1200">
                <a:latin typeface="Comic Sans MS" panose="030F0702030302020204" pitchFamily="66" charset="0"/>
              </a:rPr>
              <a:t>kcije</a:t>
            </a:r>
            <a:r>
              <a:rPr lang="en-GB" altLang="sr-Latn-RS" sz="1400">
                <a:latin typeface="Tahoma" panose="020B0604030504040204" pitchFamily="34" charset="0"/>
              </a:rPr>
              <a:t> </a:t>
            </a:r>
            <a:r>
              <a:rPr lang="en-GB" altLang="sr-Latn-RS">
                <a:solidFill>
                  <a:srgbClr val="FF0000"/>
                </a:solidFill>
                <a:latin typeface="Tahoma" panose="020B0604030504040204" pitchFamily="34" charset="0"/>
              </a:rPr>
              <a:t>male </a:t>
            </a:r>
            <a:r>
              <a:rPr lang="en-GB" altLang="sr-Latn-RS" sz="1400">
                <a:latin typeface="Tahoma" panose="020B0604030504040204" pitchFamily="34" charset="0"/>
              </a:rPr>
              <a:t>avidnosti sa </a:t>
            </a:r>
            <a:r>
              <a:rPr lang="hr-HR" altLang="sr-Latn-RS" sz="1200">
                <a:latin typeface="Comic Sans MS" panose="030F0702030302020204" pitchFamily="66" charset="0"/>
              </a:rPr>
              <a:t>vlastitim</a:t>
            </a:r>
            <a:r>
              <a:rPr lang="en-GB" altLang="sr-Latn-RS" sz="1200">
                <a:latin typeface="Comic Sans MS" panose="030F0702030302020204" pitchFamily="66" charset="0"/>
              </a:rPr>
              <a:t> MHC</a:t>
            </a:r>
            <a:r>
              <a:rPr lang="hr-HR" altLang="sr-Latn-RS" sz="1200">
                <a:latin typeface="Comic Sans MS" panose="030F0702030302020204" pitchFamily="66" charset="0"/>
              </a:rPr>
              <a:t> </a:t>
            </a:r>
            <a:r>
              <a:rPr lang="en-GB" altLang="sr-Latn-RS" sz="1200">
                <a:latin typeface="Comic Sans MS" panose="030F0702030302020204" pitchFamily="66" charset="0"/>
              </a:rPr>
              <a:t>kompleksom i peptid</a:t>
            </a:r>
            <a:r>
              <a:rPr lang="hr-HR" altLang="sr-Latn-RS" sz="1200">
                <a:latin typeface="Comic Sans MS" panose="030F0702030302020204" pitchFamily="66" charset="0"/>
              </a:rPr>
              <a:t>om</a:t>
            </a:r>
            <a:endParaRPr lang="en-GB" altLang="sr-Latn-RS" sz="1200">
              <a:latin typeface="Comic Sans MS" panose="030F0702030302020204" pitchFamily="66" charset="0"/>
            </a:endParaRPr>
          </a:p>
        </p:txBody>
      </p:sp>
      <p:sp>
        <p:nvSpPr>
          <p:cNvPr id="185515" name="Text Box 171"/>
          <p:cNvSpPr txBox="1">
            <a:spLocks noChangeArrowheads="1"/>
          </p:cNvSpPr>
          <p:nvPr/>
        </p:nvSpPr>
        <p:spPr bwMode="auto">
          <a:xfrm>
            <a:off x="6575425" y="5551488"/>
            <a:ext cx="1301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 sz="1600">
                <a:latin typeface="Tahoma" panose="020B0604030504040204" pitchFamily="34" charset="0"/>
              </a:rPr>
              <a:t>Preživljavaju</a:t>
            </a:r>
            <a:endParaRPr lang="en-GB" altLang="sr-Latn-RS" sz="1600" b="1">
              <a:latin typeface="Tahoma" panose="020B0604030504040204" pitchFamily="34" charset="0"/>
            </a:endParaRPr>
          </a:p>
        </p:txBody>
      </p:sp>
      <p:sp>
        <p:nvSpPr>
          <p:cNvPr id="185516" name="Rectangle 172"/>
          <p:cNvSpPr>
            <a:spLocks noChangeArrowheads="1"/>
          </p:cNvSpPr>
          <p:nvPr/>
        </p:nvSpPr>
        <p:spPr bwMode="auto">
          <a:xfrm>
            <a:off x="6651625" y="6276975"/>
            <a:ext cx="1149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sr-Latn-CS" altLang="sr-Latn-RS">
                <a:solidFill>
                  <a:srgbClr val="FF0000"/>
                </a:solidFill>
                <a:latin typeface="Tahoma" panose="020B0604030504040204" pitchFamily="34" charset="0"/>
              </a:rPr>
              <a:t>Pozitivna selekcija</a:t>
            </a:r>
            <a:endParaRPr lang="en-GB" altLang="sr-Latn-RS" b="1">
              <a:latin typeface="Tahoma" panose="020B0604030504040204" pitchFamily="34" charset="0"/>
            </a:endParaRPr>
          </a:p>
        </p:txBody>
      </p:sp>
      <p:grpSp>
        <p:nvGrpSpPr>
          <p:cNvPr id="6" name="Group 173"/>
          <p:cNvGrpSpPr>
            <a:grpSpLocks/>
          </p:cNvGrpSpPr>
          <p:nvPr/>
        </p:nvGrpSpPr>
        <p:grpSpPr bwMode="auto">
          <a:xfrm>
            <a:off x="2711451" y="2697164"/>
            <a:ext cx="669925" cy="153987"/>
            <a:chOff x="609" y="1598"/>
            <a:chExt cx="422" cy="97"/>
          </a:xfrm>
        </p:grpSpPr>
        <p:sp>
          <p:nvSpPr>
            <p:cNvPr id="48171" name="Oval 174"/>
            <p:cNvSpPr>
              <a:spLocks noChangeArrowheads="1"/>
            </p:cNvSpPr>
            <p:nvPr/>
          </p:nvSpPr>
          <p:spPr bwMode="auto">
            <a:xfrm>
              <a:off x="826" y="1598"/>
              <a:ext cx="97" cy="97"/>
            </a:xfrm>
            <a:prstGeom prst="ellipse">
              <a:avLst/>
            </a:prstGeom>
            <a:solidFill>
              <a:srgbClr val="FFFF00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72" name="Oval 175"/>
            <p:cNvSpPr>
              <a:spLocks noChangeArrowheads="1"/>
            </p:cNvSpPr>
            <p:nvPr/>
          </p:nvSpPr>
          <p:spPr bwMode="auto">
            <a:xfrm>
              <a:off x="934" y="1598"/>
              <a:ext cx="97" cy="97"/>
            </a:xfrm>
            <a:prstGeom prst="ellipse">
              <a:avLst/>
            </a:prstGeom>
            <a:solidFill>
              <a:srgbClr val="FFFF00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73" name="Oval 176"/>
            <p:cNvSpPr>
              <a:spLocks noChangeArrowheads="1"/>
            </p:cNvSpPr>
            <p:nvPr/>
          </p:nvSpPr>
          <p:spPr bwMode="auto">
            <a:xfrm>
              <a:off x="717" y="1598"/>
              <a:ext cx="97" cy="97"/>
            </a:xfrm>
            <a:prstGeom prst="ellipse">
              <a:avLst/>
            </a:prstGeom>
            <a:solidFill>
              <a:srgbClr val="FFFF00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74" name="Oval 177"/>
            <p:cNvSpPr>
              <a:spLocks noChangeArrowheads="1"/>
            </p:cNvSpPr>
            <p:nvPr/>
          </p:nvSpPr>
          <p:spPr bwMode="auto">
            <a:xfrm>
              <a:off x="609" y="1598"/>
              <a:ext cx="97" cy="97"/>
            </a:xfrm>
            <a:prstGeom prst="ellipse">
              <a:avLst/>
            </a:prstGeom>
            <a:solidFill>
              <a:srgbClr val="FFFF00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</p:grpSp>
      <p:sp>
        <p:nvSpPr>
          <p:cNvPr id="185522" name="Text Box 178"/>
          <p:cNvSpPr txBox="1">
            <a:spLocks noChangeArrowheads="1"/>
          </p:cNvSpPr>
          <p:nvPr/>
        </p:nvSpPr>
        <p:spPr bwMode="auto">
          <a:xfrm>
            <a:off x="2379663" y="2887664"/>
            <a:ext cx="13335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sz="1400">
                <a:latin typeface="Tahoma" panose="020B0604030504040204" pitchFamily="34" charset="0"/>
              </a:rPr>
              <a:t>Nema </a:t>
            </a:r>
            <a:r>
              <a:rPr lang="hr-HR" altLang="sr-Latn-RS" sz="1400">
                <a:latin typeface="Tahoma" panose="020B0604030504040204" pitchFamily="34" charset="0"/>
              </a:rPr>
              <a:t>međurea</a:t>
            </a:r>
            <a:r>
              <a:rPr lang="en-GB" altLang="sr-Latn-RS" sz="1400">
                <a:latin typeface="Tahoma" panose="020B0604030504040204" pitchFamily="34" charset="0"/>
              </a:rPr>
              <a:t>kcije sa </a:t>
            </a:r>
            <a:r>
              <a:rPr lang="hr-HR" altLang="sr-Latn-RS" sz="1400">
                <a:latin typeface="Tahoma" panose="020B0604030504040204" pitchFamily="34" charset="0"/>
              </a:rPr>
              <a:t>vlastitim</a:t>
            </a:r>
            <a:r>
              <a:rPr lang="en-GB" altLang="sr-Latn-RS" sz="1400">
                <a:latin typeface="Tahoma" panose="020B0604030504040204" pitchFamily="34" charset="0"/>
              </a:rPr>
              <a:t> MHC</a:t>
            </a:r>
            <a:r>
              <a:rPr lang="hr-HR" altLang="sr-Latn-RS" sz="1400">
                <a:latin typeface="Tahoma" panose="020B0604030504040204" pitchFamily="34" charset="0"/>
              </a:rPr>
              <a:t> </a:t>
            </a:r>
            <a:r>
              <a:rPr lang="en-GB" altLang="sr-Latn-RS" sz="1400">
                <a:latin typeface="Tahoma" panose="020B0604030504040204" pitchFamily="34" charset="0"/>
              </a:rPr>
              <a:t>kompleksom i peptid</a:t>
            </a:r>
            <a:r>
              <a:rPr lang="hr-HR" altLang="sr-Latn-RS" sz="1400">
                <a:latin typeface="Tahoma" panose="020B0604030504040204" pitchFamily="34" charset="0"/>
              </a:rPr>
              <a:t>om</a:t>
            </a:r>
            <a:endParaRPr lang="en-GB" altLang="sr-Latn-RS" sz="1400">
              <a:latin typeface="Tahoma" panose="020B0604030504040204" pitchFamily="34" charset="0"/>
            </a:endParaRPr>
          </a:p>
        </p:txBody>
      </p:sp>
      <p:sp>
        <p:nvSpPr>
          <p:cNvPr id="185523" name="Text Box 179"/>
          <p:cNvSpPr txBox="1">
            <a:spLocks noChangeArrowheads="1"/>
          </p:cNvSpPr>
          <p:nvPr/>
        </p:nvSpPr>
        <p:spPr bwMode="auto">
          <a:xfrm>
            <a:off x="2292351" y="5551489"/>
            <a:ext cx="14843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sz="1600">
                <a:latin typeface="Arial" panose="020B0604020202020204" pitchFamily="34" charset="0"/>
              </a:rPr>
              <a:t>Programirana smrt</a:t>
            </a:r>
            <a:endParaRPr lang="en-GB" altLang="sr-Latn-RS" sz="1600" b="1">
              <a:latin typeface="Tahoma" panose="020B0604030504040204" pitchFamily="34" charset="0"/>
            </a:endParaRPr>
          </a:p>
        </p:txBody>
      </p:sp>
      <p:sp>
        <p:nvSpPr>
          <p:cNvPr id="185524" name="Line 180"/>
          <p:cNvSpPr>
            <a:spLocks noChangeShapeType="1"/>
          </p:cNvSpPr>
          <p:nvPr/>
        </p:nvSpPr>
        <p:spPr bwMode="auto">
          <a:xfrm>
            <a:off x="3046413" y="4465638"/>
            <a:ext cx="0" cy="1143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5525" name="Text Box 181"/>
          <p:cNvSpPr txBox="1">
            <a:spLocks noChangeArrowheads="1"/>
          </p:cNvSpPr>
          <p:nvPr/>
        </p:nvSpPr>
        <p:spPr bwMode="auto">
          <a:xfrm>
            <a:off x="2955926" y="279401"/>
            <a:ext cx="68034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 b="1" dirty="0">
                <a:latin typeface="Tahoma" panose="020B0604030504040204" pitchFamily="34" charset="0"/>
              </a:rPr>
              <a:t>Preuređenje DNA </a:t>
            </a:r>
            <a:r>
              <a:rPr lang="hr-HR" altLang="sr-Latn-RS" b="1" dirty="0">
                <a:latin typeface="Tahoma" panose="020B0604030504040204" pitchFamily="34" charset="0"/>
              </a:rPr>
              <a:t>tijekom</a:t>
            </a:r>
            <a:r>
              <a:rPr lang="en-GB" altLang="sr-Latn-RS" b="1" dirty="0">
                <a:latin typeface="Tahoma" panose="020B0604030504040204" pitchFamily="34" charset="0"/>
              </a:rPr>
              <a:t> </a:t>
            </a:r>
            <a:r>
              <a:rPr lang="en-GB" altLang="sr-Latn-RS" b="1" dirty="0" err="1">
                <a:latin typeface="Tahoma" panose="020B0604030504040204" pitchFamily="34" charset="0"/>
              </a:rPr>
              <a:t>sazr</a:t>
            </a:r>
            <a:r>
              <a:rPr lang="hr-HR" altLang="sr-Latn-RS" b="1" dirty="0" err="1">
                <a:latin typeface="Tahoma" panose="020B0604030504040204" pitchFamily="34" charset="0"/>
              </a:rPr>
              <a:t>ij</a:t>
            </a:r>
            <a:r>
              <a:rPr lang="en-GB" altLang="sr-Latn-RS" b="1" dirty="0" err="1">
                <a:latin typeface="Tahoma" panose="020B0604030504040204" pitchFamily="34" charset="0"/>
              </a:rPr>
              <a:t>evanja</a:t>
            </a:r>
            <a:r>
              <a:rPr lang="en-GB" altLang="sr-Latn-RS" b="1" dirty="0">
                <a:latin typeface="Tahoma" panose="020B0604030504040204" pitchFamily="34" charset="0"/>
              </a:rPr>
              <a:t> </a:t>
            </a:r>
            <a:r>
              <a:rPr lang="sr-Latn-CS" altLang="sr-Latn-RS" b="1" dirty="0">
                <a:latin typeface="Tahoma" panose="020B0604030504040204" pitchFamily="34" charset="0"/>
              </a:rPr>
              <a:t>T stanica u </a:t>
            </a:r>
            <a:r>
              <a:rPr lang="sr-Latn-CS" altLang="sr-Latn-RS" b="1" dirty="0" err="1">
                <a:latin typeface="Tahoma" panose="020B0604030504040204" pitchFamily="34" charset="0"/>
              </a:rPr>
              <a:t>timusu</a:t>
            </a:r>
            <a:endParaRPr lang="en-GB" altLang="sr-Latn-RS" sz="2000" b="1" dirty="0">
              <a:latin typeface="Tahoma" panose="020B0604030504040204" pitchFamily="34" charset="0"/>
            </a:endParaRPr>
          </a:p>
        </p:txBody>
      </p:sp>
      <p:sp>
        <p:nvSpPr>
          <p:cNvPr id="185526" name="Line 182"/>
          <p:cNvSpPr>
            <a:spLocks noChangeShapeType="1"/>
          </p:cNvSpPr>
          <p:nvPr/>
        </p:nvSpPr>
        <p:spPr bwMode="auto">
          <a:xfrm flipH="1">
            <a:off x="3714750" y="609600"/>
            <a:ext cx="1752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5527" name="Line 183"/>
          <p:cNvSpPr>
            <a:spLocks noChangeShapeType="1"/>
          </p:cNvSpPr>
          <p:nvPr/>
        </p:nvSpPr>
        <p:spPr bwMode="auto">
          <a:xfrm>
            <a:off x="5467350" y="609600"/>
            <a:ext cx="2057400" cy="438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5528" name="Rectangle 184"/>
          <p:cNvSpPr>
            <a:spLocks noChangeArrowheads="1"/>
          </p:cNvSpPr>
          <p:nvPr/>
        </p:nvSpPr>
        <p:spPr bwMode="auto">
          <a:xfrm>
            <a:off x="8678864" y="2887663"/>
            <a:ext cx="1258887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sz="1400">
                <a:latin typeface="Tahoma" panose="020B0604030504040204" pitchFamily="34" charset="0"/>
              </a:rPr>
              <a:t>Nema </a:t>
            </a:r>
            <a:r>
              <a:rPr lang="hr-HR" altLang="sr-Latn-RS" sz="1200">
                <a:latin typeface="Comic Sans MS" panose="030F0702030302020204" pitchFamily="66" charset="0"/>
              </a:rPr>
              <a:t>međurea</a:t>
            </a:r>
            <a:r>
              <a:rPr lang="en-GB" altLang="sr-Latn-RS" sz="1200">
                <a:latin typeface="Comic Sans MS" panose="030F0702030302020204" pitchFamily="66" charset="0"/>
              </a:rPr>
              <a:t>kcije</a:t>
            </a:r>
            <a:r>
              <a:rPr lang="en-GB" altLang="sr-Latn-RS" sz="1400">
                <a:latin typeface="Tahoma" panose="020B0604030504040204" pitchFamily="34" charset="0"/>
              </a:rPr>
              <a:t> sa </a:t>
            </a:r>
            <a:r>
              <a:rPr lang="en-GB" altLang="sr-Latn-RS" sz="1200">
                <a:latin typeface="Comic Sans MS" panose="030F0702030302020204" pitchFamily="66" charset="0"/>
              </a:rPr>
              <a:t>sa </a:t>
            </a:r>
            <a:r>
              <a:rPr lang="hr-HR" altLang="sr-Latn-RS" sz="1200">
                <a:latin typeface="Comic Sans MS" panose="030F0702030302020204" pitchFamily="66" charset="0"/>
              </a:rPr>
              <a:t>vlastitim</a:t>
            </a:r>
            <a:r>
              <a:rPr lang="en-GB" altLang="sr-Latn-RS" sz="1200">
                <a:latin typeface="Comic Sans MS" panose="030F0702030302020204" pitchFamily="66" charset="0"/>
              </a:rPr>
              <a:t> MHC</a:t>
            </a:r>
            <a:r>
              <a:rPr lang="hr-HR" altLang="sr-Latn-RS" sz="1200">
                <a:latin typeface="Comic Sans MS" panose="030F0702030302020204" pitchFamily="66" charset="0"/>
              </a:rPr>
              <a:t> </a:t>
            </a:r>
            <a:r>
              <a:rPr lang="en-GB" altLang="sr-Latn-RS" sz="1200">
                <a:latin typeface="Comic Sans MS" panose="030F0702030302020204" pitchFamily="66" charset="0"/>
              </a:rPr>
              <a:t>kompleksom i peptid</a:t>
            </a:r>
            <a:r>
              <a:rPr lang="hr-HR" altLang="sr-Latn-RS" sz="1200">
                <a:latin typeface="Comic Sans MS" panose="030F0702030302020204" pitchFamily="66" charset="0"/>
              </a:rPr>
              <a:t>om</a:t>
            </a:r>
            <a:endParaRPr lang="en-GB" altLang="sr-Latn-RS" sz="1200">
              <a:latin typeface="Comic Sans MS" panose="030F0702030302020204" pitchFamily="66" charset="0"/>
            </a:endParaRPr>
          </a:p>
        </p:txBody>
      </p:sp>
      <p:sp>
        <p:nvSpPr>
          <p:cNvPr id="185529" name="Text Box 185"/>
          <p:cNvSpPr txBox="1">
            <a:spLocks noChangeArrowheads="1"/>
          </p:cNvSpPr>
          <p:nvPr/>
        </p:nvSpPr>
        <p:spPr bwMode="auto">
          <a:xfrm>
            <a:off x="8597901" y="5551489"/>
            <a:ext cx="1419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sz="1600">
                <a:latin typeface="Arial" panose="020B0604020202020204" pitchFamily="34" charset="0"/>
              </a:rPr>
              <a:t>Programirana smrt</a:t>
            </a:r>
            <a:endParaRPr lang="en-GB" altLang="sr-Latn-RS" sz="1600" b="1">
              <a:latin typeface="Tahoma" panose="020B0604030504040204" pitchFamily="34" charset="0"/>
            </a:endParaRPr>
          </a:p>
        </p:txBody>
      </p:sp>
      <p:sp>
        <p:nvSpPr>
          <p:cNvPr id="48166" name="Text Box 186"/>
          <p:cNvSpPr txBox="1">
            <a:spLocks noChangeArrowheads="1"/>
          </p:cNvSpPr>
          <p:nvPr/>
        </p:nvSpPr>
        <p:spPr bwMode="auto">
          <a:xfrm>
            <a:off x="2305050" y="1427164"/>
            <a:ext cx="1504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sr-Latn-CS" altLang="sr-Latn-RS" sz="2000" b="1">
              <a:latin typeface="Tahoma" panose="020B0604030504040204" pitchFamily="34" charset="0"/>
            </a:endParaRPr>
          </a:p>
        </p:txBody>
      </p:sp>
      <p:sp>
        <p:nvSpPr>
          <p:cNvPr id="185531" name="Text Box 187"/>
          <p:cNvSpPr txBox="1">
            <a:spLocks noChangeArrowheads="1"/>
          </p:cNvSpPr>
          <p:nvPr/>
        </p:nvSpPr>
        <p:spPr bwMode="auto">
          <a:xfrm>
            <a:off x="2243139" y="1084264"/>
            <a:ext cx="18954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sz="1600" b="1">
                <a:latin typeface="Tahoma" panose="020B0604030504040204" pitchFamily="34" charset="0"/>
              </a:rPr>
              <a:t>Neproduktivno</a:t>
            </a:r>
            <a:endParaRPr lang="sr-Latn-CS" altLang="sr-Latn-RS" sz="1600" b="1">
              <a:latin typeface="Tahoma" panose="020B0604030504040204" pitchFamily="34" charset="0"/>
            </a:endParaRPr>
          </a:p>
          <a:p>
            <a:pPr algn="ctr" eaLnBrk="1" hangingPunct="1"/>
            <a:r>
              <a:rPr lang="sr-Latn-CS" altLang="sr-Latn-RS" sz="1600">
                <a:latin typeface="Tahoma" panose="020B0604030504040204" pitchFamily="34" charset="0"/>
              </a:rPr>
              <a:t>Ne stvaraju se TCR</a:t>
            </a:r>
            <a:endParaRPr lang="en-GB" altLang="sr-Latn-RS" sz="1600">
              <a:latin typeface="Tahoma" panose="020B0604030504040204" pitchFamily="34" charset="0"/>
            </a:endParaRPr>
          </a:p>
        </p:txBody>
      </p:sp>
      <p:sp>
        <p:nvSpPr>
          <p:cNvPr id="185532" name="Line 188"/>
          <p:cNvSpPr>
            <a:spLocks noChangeShapeType="1"/>
          </p:cNvSpPr>
          <p:nvPr/>
        </p:nvSpPr>
        <p:spPr bwMode="auto">
          <a:xfrm>
            <a:off x="9309100" y="4568825"/>
            <a:ext cx="0" cy="1143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5533" name="Line 189"/>
          <p:cNvSpPr>
            <a:spLocks noChangeShapeType="1"/>
          </p:cNvSpPr>
          <p:nvPr/>
        </p:nvSpPr>
        <p:spPr bwMode="auto">
          <a:xfrm>
            <a:off x="5137150" y="4930775"/>
            <a:ext cx="0" cy="781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5534" name="Line 190"/>
          <p:cNvSpPr>
            <a:spLocks noChangeShapeType="1"/>
          </p:cNvSpPr>
          <p:nvPr/>
        </p:nvSpPr>
        <p:spPr bwMode="auto">
          <a:xfrm>
            <a:off x="7226300" y="4881563"/>
            <a:ext cx="0" cy="781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147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5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5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5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85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85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85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85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85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85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85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85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85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85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85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85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85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5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5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5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5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85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85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85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85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185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185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185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185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185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185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000" fill="hold"/>
                                        <p:tgtEl>
                                          <p:spTgt spid="185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185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000" fill="hold"/>
                                        <p:tgtEl>
                                          <p:spTgt spid="185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000" fill="hold"/>
                                        <p:tgtEl>
                                          <p:spTgt spid="185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185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185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185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185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185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185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2000" fill="hold"/>
                                        <p:tgtEl>
                                          <p:spTgt spid="185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2000" fill="hold"/>
                                        <p:tgtEl>
                                          <p:spTgt spid="185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2000" fill="hold"/>
                                        <p:tgtEl>
                                          <p:spTgt spid="185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2000" fill="hold"/>
                                        <p:tgtEl>
                                          <p:spTgt spid="185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2000" fill="hold"/>
                                        <p:tgtEl>
                                          <p:spTgt spid="185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2000" fill="hold"/>
                                        <p:tgtEl>
                                          <p:spTgt spid="185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2000" fill="hold"/>
                                        <p:tgtEl>
                                          <p:spTgt spid="185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2000" fill="hold"/>
                                        <p:tgtEl>
                                          <p:spTgt spid="185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2000" fill="hold"/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2000" fill="hold"/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2000" fill="hold"/>
                                        <p:tgtEl>
                                          <p:spTgt spid="185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2000" fill="hold"/>
                                        <p:tgtEl>
                                          <p:spTgt spid="185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2000" fill="hold"/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2000" fill="hold"/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2000" fill="hold"/>
                                        <p:tgtEl>
                                          <p:spTgt spid="185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2000" fill="hold"/>
                                        <p:tgtEl>
                                          <p:spTgt spid="185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2000" fill="hold"/>
                                        <p:tgtEl>
                                          <p:spTgt spid="185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2000" fill="hold"/>
                                        <p:tgtEl>
                                          <p:spTgt spid="185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2000" fill="hold"/>
                                        <p:tgtEl>
                                          <p:spTgt spid="185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2000" fill="hold"/>
                                        <p:tgtEl>
                                          <p:spTgt spid="185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6" grpId="0"/>
      <p:bldP spid="185347" grpId="0" animBg="1"/>
      <p:bldP spid="185348" grpId="0" animBg="1"/>
      <p:bldP spid="185349" grpId="0" animBg="1"/>
      <p:bldP spid="185353" grpId="0" animBg="1"/>
      <p:bldP spid="185468" grpId="0"/>
      <p:bldP spid="185469" grpId="0"/>
      <p:bldP spid="185470" grpId="0"/>
      <p:bldP spid="185471" grpId="0"/>
      <p:bldP spid="185472" grpId="0"/>
      <p:bldP spid="185473" grpId="0"/>
      <p:bldP spid="185474" grpId="0"/>
      <p:bldP spid="185511" grpId="0"/>
      <p:bldP spid="185512" grpId="0"/>
      <p:bldP spid="185513" grpId="0"/>
      <p:bldP spid="185514" grpId="0"/>
      <p:bldP spid="185515" grpId="0"/>
      <p:bldP spid="185516" grpId="0"/>
      <p:bldP spid="185522" grpId="0"/>
      <p:bldP spid="185523" grpId="0"/>
      <p:bldP spid="185525" grpId="0"/>
      <p:bldP spid="185528" grpId="0"/>
      <p:bldP spid="185529" grpId="0"/>
      <p:bldP spid="1855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260648"/>
            <a:ext cx="8882062" cy="6286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6"/>
          <p:cNvSpPr>
            <a:spLocks noChangeArrowheads="1"/>
          </p:cNvSpPr>
          <p:nvPr/>
        </p:nvSpPr>
        <p:spPr bwMode="auto">
          <a:xfrm>
            <a:off x="3224214" y="4035425"/>
            <a:ext cx="319087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hr-HR" altLang="sr-Latn-RS" sz="33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987320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hr-HR" altLang="sr-Latn-R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Limfni čvorovi </a:t>
            </a:r>
            <a:br>
              <a:rPr lang="hr-HR" altLang="sr-Latn-R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hr-HR" altLang="sr-Latn-R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54741" y="1264024"/>
            <a:ext cx="10260106" cy="5332041"/>
          </a:xfrm>
        </p:spPr>
        <p:txBody>
          <a:bodyPr rtlCol="0">
            <a:noAutofit/>
          </a:bodyPr>
          <a:lstStyle/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Limfni čvorovi najbolje su organizirani </a:t>
            </a:r>
            <a:r>
              <a:rPr lang="hr-HR" altLang="sr-Latn-R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limforetikularni</a:t>
            </a: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organi perifernog </a:t>
            </a:r>
            <a:r>
              <a:rPr lang="hr-HR" altLang="sr-Latn-R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limfatičkog</a:t>
            </a: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sustava; </a:t>
            </a:r>
            <a:r>
              <a:rPr lang="hr-HR" altLang="sr-Latn-R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male nakupine limfnog tkiva razbacane uzduž limfnih žila.</a:t>
            </a: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Služe kao obrambeni filtri umetnuti u limfne žile zaustavljajući antigene prije ulaska u krvni optjecaj.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Limfni čvorovi </a:t>
            </a:r>
            <a:r>
              <a:rPr lang="hr-HR" altLang="sr-Latn-R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filtriraju antigene </a:t>
            </a: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 prolasku </a:t>
            </a:r>
            <a:r>
              <a:rPr lang="hr-HR" altLang="sr-Latn-R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intersticijske</a:t>
            </a: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tekućine i limfe s periferije u </a:t>
            </a:r>
            <a:r>
              <a:rPr lang="hr-HR" altLang="sr-Latn-R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duktus</a:t>
            </a: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altLang="sr-Latn-R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toracikus</a:t>
            </a: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endParaRPr lang="hr-HR" altLang="sr-Latn-R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Limfni čvorovi strateški grupirani na više mjesta u organizmu - vratu, </a:t>
            </a:r>
            <a:r>
              <a:rPr lang="hr-HR" altLang="sr-Latn-R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aksili</a:t>
            </a: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hr-HR" altLang="sr-Latn-R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medijastinumu</a:t>
            </a: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trbušnoj šupljini, preponama.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Limfni čvorovi koji štite kožu smješteni su površinski i nazivaju se </a:t>
            </a:r>
            <a:r>
              <a:rPr lang="hr-HR" altLang="sr-Latn-R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somatskima</a:t>
            </a: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; oni dublje smješteni štite sluznicu dišnog, probavnog i mokraćno-spolnog sustava i nazivaju se </a:t>
            </a:r>
            <a:r>
              <a:rPr lang="hr-HR" altLang="sr-Latn-R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visceralnima</a:t>
            </a: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</a:t>
            </a:r>
            <a:r>
              <a:rPr lang="hr-HR" altLang="sr-Latn-R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parenhimu</a:t>
            </a: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limfnog čvora vidljiva su tri područja: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a) vanjski dio ili kora (</a:t>
            </a:r>
            <a:r>
              <a:rPr lang="hr-HR" altLang="sr-Latn-R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korteks)</a:t>
            </a: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koji sadrži </a:t>
            </a:r>
            <a:r>
              <a:rPr lang="hr-HR" altLang="sr-Latn-R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limfocite</a:t>
            </a: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altLang="sr-Latn-R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 - SUBKAPSULARNO PODRUČJE,</a:t>
            </a:r>
            <a:endParaRPr lang="hr-HR" altLang="sr-Latn-R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b) </a:t>
            </a:r>
            <a:r>
              <a:rPr lang="hr-HR" altLang="sr-Latn-R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parakorteks</a:t>
            </a: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(sadrži </a:t>
            </a:r>
            <a:r>
              <a:rPr lang="hr-HR" altLang="sr-Latn-R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limfocite</a:t>
            </a: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 i stanice za predočavanje antigena</a:t>
            </a:r>
            <a:r>
              <a:rPr lang="hr-HR" altLang="sr-Latn-R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– PARAKORTIKALNO PODRUČJE </a:t>
            </a: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c) </a:t>
            </a:r>
            <a:r>
              <a:rPr lang="hr-HR" altLang="sr-Latn-R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medula</a:t>
            </a: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(sadrži </a:t>
            </a:r>
            <a:r>
              <a:rPr lang="hr-HR" altLang="sr-Latn-R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limfocite</a:t>
            </a: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 i B, plazma-stanice i </a:t>
            </a:r>
            <a:r>
              <a:rPr lang="hr-HR" altLang="sr-Latn-R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makrofage</a:t>
            </a:r>
            <a:r>
              <a:rPr lang="hr-HR" altLang="sr-Latn-R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)- PODRUČJE MEDULARNIH TRAČCI i M. SINUSA . </a:t>
            </a:r>
            <a:endParaRPr lang="hr-HR" altLang="sr-Latn-R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Limfne čvorove obavija vezivna čahura, nastavci čahure protežu se u unutrašnjost dijeleći čvor u </a:t>
            </a:r>
            <a:r>
              <a:rPr lang="hr-HR" altLang="sr-Latn-R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režnjiće</a:t>
            </a: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; vanjski dio svakog režnjića naziva se </a:t>
            </a:r>
            <a:r>
              <a:rPr lang="hr-HR" altLang="sr-Latn-R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kora</a:t>
            </a: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koja sadrži brojne limfne </a:t>
            </a:r>
            <a:r>
              <a:rPr lang="hr-HR" altLang="sr-Latn-R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folikule</a:t>
            </a: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</a:t>
            </a:r>
            <a:r>
              <a:rPr lang="hr-HR" altLang="sr-Latn-R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limfne čvoriće </a:t>
            </a: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 zametnim središtima ili bez njih. Razlikujemo </a:t>
            </a:r>
            <a:r>
              <a:rPr lang="hr-HR" altLang="sr-Latn-R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primarne i sekundarne čvoriće. </a:t>
            </a:r>
            <a:endParaRPr lang="hr-H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63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50576" y="549275"/>
            <a:ext cx="9722223" cy="6121400"/>
          </a:xfrm>
        </p:spPr>
        <p:txBody>
          <a:bodyPr rtlCol="0">
            <a:normAutofit lnSpcReduction="10000"/>
          </a:bodyPr>
          <a:lstStyle/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Primarni čvorići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su nakupine </a:t>
            </a:r>
            <a:r>
              <a:rPr lang="hr-HR" altLang="sr-Latn-R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limfocita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bez zametnih središta.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 s</a:t>
            </a:r>
            <a:r>
              <a:rPr lang="hr-HR" altLang="sr-Latn-R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ekundarnim čvorićima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unutar zametnih središta ili </a:t>
            </a:r>
            <a:r>
              <a:rPr lang="hr-HR" altLang="sr-Latn-R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germinativnih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centara smješteni su veliki </a:t>
            </a:r>
            <a:r>
              <a:rPr lang="hr-HR" altLang="sr-Latn-RS" sz="1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centroblasti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tj.</a:t>
            </a:r>
            <a:r>
              <a:rPr lang="hr-HR" altLang="sr-Latn-RS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altLang="sr-Latn-R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limfociti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 koji se </a:t>
            </a:r>
            <a:r>
              <a:rPr lang="hr-HR" altLang="sr-Latn-R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intezivno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altLang="sr-Latn-R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djele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nakon dodira s antigenom stvarajući </a:t>
            </a:r>
            <a:r>
              <a:rPr lang="hr-HR" altLang="sr-Latn-RS" sz="1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centrocite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Folikularne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altLang="sr-Latn-R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dendritičke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stanice svojim nastavcima predočavaju vezane </a:t>
            </a:r>
            <a:r>
              <a:rPr lang="hr-HR" altLang="sr-Latn-R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nativne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(neprerađene) antigene </a:t>
            </a:r>
            <a:r>
              <a:rPr lang="hr-HR" altLang="sr-Latn-R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centrocitima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koji se diferenciraju u izvršne (</a:t>
            </a:r>
            <a:r>
              <a:rPr lang="hr-HR" altLang="sr-Latn-R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efektorske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stanice; </a:t>
            </a:r>
            <a:r>
              <a:rPr lang="hr-HR" altLang="sr-Latn-R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preteče plazma stanica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ili </a:t>
            </a:r>
            <a:r>
              <a:rPr lang="hr-HR" altLang="sr-Latn-R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memorijskih (</a:t>
            </a:r>
            <a:r>
              <a:rPr lang="hr-HR" altLang="sr-Latn-RS" sz="1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prisjetnih</a:t>
            </a:r>
            <a:r>
              <a:rPr lang="hr-HR" altLang="sr-Latn-R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stanica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Tijekom diferencijacije stanice prolaze kroz tri bitna procesa: afinitetno sazrijevanje, </a:t>
            </a:r>
            <a:r>
              <a:rPr lang="hr-HR" altLang="sr-Latn-RS" sz="1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prekapčanje</a:t>
            </a:r>
            <a:r>
              <a:rPr lang="hr-HR" altLang="sr-Latn-R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razreda i stvaranje zrelih plazma-stanica i stanica s pamćenjem (</a:t>
            </a:r>
            <a:r>
              <a:rPr lang="hr-HR" altLang="sr-Latn-RS" sz="1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prisjetne</a:t>
            </a:r>
            <a:r>
              <a:rPr lang="hr-HR" altLang="sr-Latn-R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stanice).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altLang="sr-Latn-R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Plazma stanice nastaju 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pretežno pod </a:t>
            </a:r>
            <a:r>
              <a:rPr lang="hr-HR" altLang="sr-Latn-R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utjecajem IL-1 i molekule CD23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podrijetlom od </a:t>
            </a:r>
            <a:r>
              <a:rPr lang="hr-HR" altLang="sr-Latn-R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folikularnih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altLang="sr-Latn-R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dendritičkih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stanica.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Folikularne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altLang="sr-Latn-R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dendritičke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stanice upijeni antigen prerađuju i predočuju zajedno s molekulama MHC-II </a:t>
            </a:r>
            <a:r>
              <a:rPr lang="hr-HR" altLang="sr-Latn-R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pomoćničkim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altLang="sr-Latn-R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limfocitima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TH.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Potaknuti TH </a:t>
            </a:r>
            <a:r>
              <a:rPr lang="hr-HR" altLang="sr-Latn-R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limfociti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izražavaju površinske molekule </a:t>
            </a:r>
            <a:r>
              <a:rPr lang="hr-HR" altLang="sr-Latn-R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CD40L te se vežu na CD40 na </a:t>
            </a:r>
            <a:r>
              <a:rPr lang="hr-HR" altLang="sr-Latn-RS" sz="1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cenrocitima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stvarajući signal potrebit za  </a:t>
            </a:r>
            <a:r>
              <a:rPr lang="hr-HR" altLang="sr-Latn-R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nastanak stanica s pamćenjem.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Budući da  su limfni čvorovi </a:t>
            </a:r>
            <a:r>
              <a:rPr lang="hr-HR" altLang="sr-Latn-R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limfatičko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tkivo ovisno o timusu, njihov </a:t>
            </a:r>
            <a:r>
              <a:rPr lang="hr-HR" altLang="sr-Latn-R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parakorteks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naseljavaju zrele  </a:t>
            </a:r>
            <a:r>
              <a:rPr lang="hr-HR" altLang="sr-Latn-R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imunokompetentne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stanice iz cirkulacije koje mogu sudjelovati u </a:t>
            </a:r>
            <a:r>
              <a:rPr lang="hr-HR" altLang="sr-Latn-R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imunosnim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reakcijama; limfni čvor je opremljen za gotovo svaku vrstu </a:t>
            </a:r>
            <a:r>
              <a:rPr lang="hr-HR" altLang="sr-Latn-R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imunosnog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prepoznavanja i pokretanja </a:t>
            </a:r>
            <a:r>
              <a:rPr lang="hr-HR" altLang="sr-Latn-R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imunosnog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odgovora.</a:t>
            </a:r>
            <a:r>
              <a:rPr lang="hr-HR" altLang="sr-Latn-R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Osebujan protok krvi (</a:t>
            </a:r>
            <a:r>
              <a:rPr lang="hr-HR" altLang="sr-Latn-RS" sz="1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postkapilarne</a:t>
            </a:r>
            <a:r>
              <a:rPr lang="hr-HR" altLang="sr-Latn-R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venule s visokim kubičnim </a:t>
            </a:r>
            <a:r>
              <a:rPr lang="hr-HR" altLang="sr-Latn-RS" sz="1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endotelom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i limfe (</a:t>
            </a:r>
            <a:r>
              <a:rPr lang="hr-HR" altLang="sr-Latn-R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aferentne i eferentne žile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kroz limfni čvor omogućuju susret </a:t>
            </a:r>
            <a:r>
              <a:rPr lang="hr-HR" altLang="sr-Latn-R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nepodraženih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altLang="sr-Latn-R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limfocita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antigena na </a:t>
            </a:r>
            <a:r>
              <a:rPr lang="hr-HR" altLang="sr-Latn-R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predočnim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stanicama te pokretanje </a:t>
            </a:r>
            <a:r>
              <a:rPr lang="hr-HR" altLang="sr-Latn-R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imunosnog</a:t>
            </a:r>
            <a:r>
              <a:rPr lang="hr-HR" altLang="sr-Latn-R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odgovora</a:t>
            </a:r>
          </a:p>
        </p:txBody>
      </p:sp>
    </p:spTree>
    <p:extLst>
      <p:ext uri="{BB962C8B-B14F-4D97-AF65-F5344CB8AC3E}">
        <p14:creationId xmlns:p14="http://schemas.microsoft.com/office/powerpoint/2010/main" val="297633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64" y="574675"/>
            <a:ext cx="5164137" cy="6286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Freeform 3"/>
          <p:cNvSpPr>
            <a:spLocks/>
          </p:cNvSpPr>
          <p:nvPr/>
        </p:nvSpPr>
        <p:spPr bwMode="auto">
          <a:xfrm>
            <a:off x="6450013" y="906464"/>
            <a:ext cx="652462" cy="58737"/>
          </a:xfrm>
          <a:custGeom>
            <a:avLst/>
            <a:gdLst>
              <a:gd name="T0" fmla="*/ 0 w 411"/>
              <a:gd name="T1" fmla="*/ 2147483646 h 37"/>
              <a:gd name="T2" fmla="*/ 2147483646 w 411"/>
              <a:gd name="T3" fmla="*/ 0 h 37"/>
              <a:gd name="T4" fmla="*/ 0 60000 65536"/>
              <a:gd name="T5" fmla="*/ 0 60000 65536"/>
              <a:gd name="T6" fmla="*/ 0 w 411"/>
              <a:gd name="T7" fmla="*/ 0 h 37"/>
              <a:gd name="T8" fmla="*/ 411 w 411"/>
              <a:gd name="T9" fmla="*/ 37 h 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11" h="37">
                <a:moveTo>
                  <a:pt x="0" y="36"/>
                </a:moveTo>
                <a:lnTo>
                  <a:pt x="410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2228" name="Freeform 4"/>
          <p:cNvSpPr>
            <a:spLocks/>
          </p:cNvSpPr>
          <p:nvPr/>
        </p:nvSpPr>
        <p:spPr bwMode="auto">
          <a:xfrm>
            <a:off x="6597651" y="1436689"/>
            <a:ext cx="1122363" cy="1587"/>
          </a:xfrm>
          <a:custGeom>
            <a:avLst/>
            <a:gdLst>
              <a:gd name="T0" fmla="*/ 0 w 707"/>
              <a:gd name="T1" fmla="*/ 0 h 1"/>
              <a:gd name="T2" fmla="*/ 2147483646 w 707"/>
              <a:gd name="T3" fmla="*/ 0 h 1"/>
              <a:gd name="T4" fmla="*/ 0 60000 65536"/>
              <a:gd name="T5" fmla="*/ 0 60000 65536"/>
              <a:gd name="T6" fmla="*/ 0 w 707"/>
              <a:gd name="T7" fmla="*/ 0 h 1"/>
              <a:gd name="T8" fmla="*/ 707 w 707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07" h="1">
                <a:moveTo>
                  <a:pt x="0" y="0"/>
                </a:moveTo>
                <a:lnTo>
                  <a:pt x="706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7159625" y="811214"/>
            <a:ext cx="490538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FFC000"/>
                </a:solidFill>
                <a:latin typeface="Arial" panose="020B0604020202020204" pitchFamily="34" charset="0"/>
              </a:rPr>
              <a:t>Čahura</a:t>
            </a: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7778751" y="1358901"/>
            <a:ext cx="358775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FFC000"/>
                </a:solidFill>
                <a:latin typeface="Arial" panose="020B0604020202020204" pitchFamily="34" charset="0"/>
              </a:rPr>
              <a:t>Kora</a:t>
            </a:r>
          </a:p>
        </p:txBody>
      </p:sp>
      <p:sp>
        <p:nvSpPr>
          <p:cNvPr id="52231" name="Freeform 7"/>
          <p:cNvSpPr>
            <a:spLocks/>
          </p:cNvSpPr>
          <p:nvPr/>
        </p:nvSpPr>
        <p:spPr bwMode="auto">
          <a:xfrm>
            <a:off x="5995988" y="1943100"/>
            <a:ext cx="1708150" cy="1588"/>
          </a:xfrm>
          <a:custGeom>
            <a:avLst/>
            <a:gdLst>
              <a:gd name="T0" fmla="*/ 0 w 1076"/>
              <a:gd name="T1" fmla="*/ 0 h 1"/>
              <a:gd name="T2" fmla="*/ 2147483646 w 1076"/>
              <a:gd name="T3" fmla="*/ 0 h 1"/>
              <a:gd name="T4" fmla="*/ 0 60000 65536"/>
              <a:gd name="T5" fmla="*/ 0 60000 65536"/>
              <a:gd name="T6" fmla="*/ 0 w 1076"/>
              <a:gd name="T7" fmla="*/ 0 h 1"/>
              <a:gd name="T8" fmla="*/ 1076 w 1076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6" h="1">
                <a:moveTo>
                  <a:pt x="0" y="0"/>
                </a:moveTo>
                <a:lnTo>
                  <a:pt x="1075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7777164" y="1857376"/>
            <a:ext cx="688975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FFC000"/>
                </a:solidFill>
                <a:latin typeface="Arial" panose="020B0604020202020204" pitchFamily="34" charset="0"/>
              </a:rPr>
              <a:t>Parakora</a:t>
            </a:r>
          </a:p>
        </p:txBody>
      </p:sp>
      <p:sp>
        <p:nvSpPr>
          <p:cNvPr id="52233" name="Freeform 9"/>
          <p:cNvSpPr>
            <a:spLocks/>
          </p:cNvSpPr>
          <p:nvPr/>
        </p:nvSpPr>
        <p:spPr bwMode="auto">
          <a:xfrm>
            <a:off x="6569075" y="2479676"/>
            <a:ext cx="1320800" cy="327025"/>
          </a:xfrm>
          <a:custGeom>
            <a:avLst/>
            <a:gdLst>
              <a:gd name="T0" fmla="*/ 0 w 832"/>
              <a:gd name="T1" fmla="*/ 2147483646 h 206"/>
              <a:gd name="T2" fmla="*/ 2147483646 w 832"/>
              <a:gd name="T3" fmla="*/ 0 h 206"/>
              <a:gd name="T4" fmla="*/ 0 60000 65536"/>
              <a:gd name="T5" fmla="*/ 0 60000 65536"/>
              <a:gd name="T6" fmla="*/ 0 w 832"/>
              <a:gd name="T7" fmla="*/ 0 h 206"/>
              <a:gd name="T8" fmla="*/ 832 w 832"/>
              <a:gd name="T9" fmla="*/ 206 h 20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32" h="206">
                <a:moveTo>
                  <a:pt x="0" y="205"/>
                </a:moveTo>
                <a:lnTo>
                  <a:pt x="831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7945438" y="2360614"/>
            <a:ext cx="652462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FFC000"/>
                </a:solidFill>
                <a:latin typeface="Arial" panose="020B0604020202020204" pitchFamily="34" charset="0"/>
              </a:rPr>
              <a:t>Moždina</a:t>
            </a:r>
          </a:p>
        </p:txBody>
      </p:sp>
      <p:sp>
        <p:nvSpPr>
          <p:cNvPr id="52235" name="Freeform 11"/>
          <p:cNvSpPr>
            <a:spLocks/>
          </p:cNvSpPr>
          <p:nvPr/>
        </p:nvSpPr>
        <p:spPr bwMode="auto">
          <a:xfrm>
            <a:off x="6738938" y="2982913"/>
            <a:ext cx="1096962" cy="444500"/>
          </a:xfrm>
          <a:custGeom>
            <a:avLst/>
            <a:gdLst>
              <a:gd name="T0" fmla="*/ 0 w 691"/>
              <a:gd name="T1" fmla="*/ 2147483646 h 280"/>
              <a:gd name="T2" fmla="*/ 2147483646 w 691"/>
              <a:gd name="T3" fmla="*/ 0 h 280"/>
              <a:gd name="T4" fmla="*/ 0 60000 65536"/>
              <a:gd name="T5" fmla="*/ 0 60000 65536"/>
              <a:gd name="T6" fmla="*/ 0 w 691"/>
              <a:gd name="T7" fmla="*/ 0 h 280"/>
              <a:gd name="T8" fmla="*/ 691 w 691"/>
              <a:gd name="T9" fmla="*/ 280 h 2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91" h="280">
                <a:moveTo>
                  <a:pt x="0" y="279"/>
                </a:moveTo>
                <a:lnTo>
                  <a:pt x="690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2236" name="Freeform 12"/>
          <p:cNvSpPr>
            <a:spLocks/>
          </p:cNvSpPr>
          <p:nvPr/>
        </p:nvSpPr>
        <p:spPr bwMode="auto">
          <a:xfrm>
            <a:off x="7786689" y="3359150"/>
            <a:ext cx="657225" cy="1588"/>
          </a:xfrm>
          <a:custGeom>
            <a:avLst/>
            <a:gdLst>
              <a:gd name="T0" fmla="*/ 0 w 414"/>
              <a:gd name="T1" fmla="*/ 0 h 1"/>
              <a:gd name="T2" fmla="*/ 2147483646 w 414"/>
              <a:gd name="T3" fmla="*/ 0 h 1"/>
              <a:gd name="T4" fmla="*/ 0 60000 65536"/>
              <a:gd name="T5" fmla="*/ 0 60000 65536"/>
              <a:gd name="T6" fmla="*/ 0 w 414"/>
              <a:gd name="T7" fmla="*/ 0 h 1"/>
              <a:gd name="T8" fmla="*/ 414 w 41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14" h="1">
                <a:moveTo>
                  <a:pt x="0" y="0"/>
                </a:moveTo>
                <a:lnTo>
                  <a:pt x="413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2237" name="Freeform 13"/>
          <p:cNvSpPr>
            <a:spLocks/>
          </p:cNvSpPr>
          <p:nvPr/>
        </p:nvSpPr>
        <p:spPr bwMode="auto">
          <a:xfrm>
            <a:off x="7780338" y="3771900"/>
            <a:ext cx="673100" cy="107950"/>
          </a:xfrm>
          <a:custGeom>
            <a:avLst/>
            <a:gdLst>
              <a:gd name="T0" fmla="*/ 0 w 424"/>
              <a:gd name="T1" fmla="*/ 0 h 68"/>
              <a:gd name="T2" fmla="*/ 2147483646 w 424"/>
              <a:gd name="T3" fmla="*/ 2147483646 h 68"/>
              <a:gd name="T4" fmla="*/ 0 60000 65536"/>
              <a:gd name="T5" fmla="*/ 0 60000 65536"/>
              <a:gd name="T6" fmla="*/ 0 w 424"/>
              <a:gd name="T7" fmla="*/ 0 h 68"/>
              <a:gd name="T8" fmla="*/ 424 w 424"/>
              <a:gd name="T9" fmla="*/ 68 h 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4" h="68">
                <a:moveTo>
                  <a:pt x="0" y="0"/>
                </a:moveTo>
                <a:lnTo>
                  <a:pt x="423" y="67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2238" name="Freeform 14"/>
          <p:cNvSpPr>
            <a:spLocks/>
          </p:cNvSpPr>
          <p:nvPr/>
        </p:nvSpPr>
        <p:spPr bwMode="auto">
          <a:xfrm>
            <a:off x="7735888" y="3910013"/>
            <a:ext cx="730250" cy="368300"/>
          </a:xfrm>
          <a:custGeom>
            <a:avLst/>
            <a:gdLst>
              <a:gd name="T0" fmla="*/ 0 w 460"/>
              <a:gd name="T1" fmla="*/ 0 h 232"/>
              <a:gd name="T2" fmla="*/ 2147483646 w 460"/>
              <a:gd name="T3" fmla="*/ 2147483646 h 232"/>
              <a:gd name="T4" fmla="*/ 0 60000 65536"/>
              <a:gd name="T5" fmla="*/ 0 60000 65536"/>
              <a:gd name="T6" fmla="*/ 0 w 460"/>
              <a:gd name="T7" fmla="*/ 0 h 232"/>
              <a:gd name="T8" fmla="*/ 460 w 460"/>
              <a:gd name="T9" fmla="*/ 232 h 23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0" h="232">
                <a:moveTo>
                  <a:pt x="0" y="0"/>
                </a:moveTo>
                <a:lnTo>
                  <a:pt x="459" y="231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2239" name="Freeform 15"/>
          <p:cNvSpPr>
            <a:spLocks/>
          </p:cNvSpPr>
          <p:nvPr/>
        </p:nvSpPr>
        <p:spPr bwMode="auto">
          <a:xfrm>
            <a:off x="6854826" y="4906964"/>
            <a:ext cx="1611313" cy="1587"/>
          </a:xfrm>
          <a:custGeom>
            <a:avLst/>
            <a:gdLst>
              <a:gd name="T0" fmla="*/ 0 w 1015"/>
              <a:gd name="T1" fmla="*/ 0 h 1"/>
              <a:gd name="T2" fmla="*/ 2147483646 w 1015"/>
              <a:gd name="T3" fmla="*/ 0 h 1"/>
              <a:gd name="T4" fmla="*/ 0 60000 65536"/>
              <a:gd name="T5" fmla="*/ 0 60000 65536"/>
              <a:gd name="T6" fmla="*/ 0 w 1015"/>
              <a:gd name="T7" fmla="*/ 0 h 1"/>
              <a:gd name="T8" fmla="*/ 1015 w 1015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5" h="1">
                <a:moveTo>
                  <a:pt x="0" y="0"/>
                </a:moveTo>
                <a:lnTo>
                  <a:pt x="1014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2240" name="Freeform 16"/>
          <p:cNvSpPr>
            <a:spLocks/>
          </p:cNvSpPr>
          <p:nvPr/>
        </p:nvSpPr>
        <p:spPr bwMode="auto">
          <a:xfrm>
            <a:off x="6954838" y="6094413"/>
            <a:ext cx="1104900" cy="4762"/>
          </a:xfrm>
          <a:custGeom>
            <a:avLst/>
            <a:gdLst>
              <a:gd name="T0" fmla="*/ 0 w 696"/>
              <a:gd name="T1" fmla="*/ 2147483646 h 3"/>
              <a:gd name="T2" fmla="*/ 2147483646 w 696"/>
              <a:gd name="T3" fmla="*/ 0 h 3"/>
              <a:gd name="T4" fmla="*/ 0 60000 65536"/>
              <a:gd name="T5" fmla="*/ 0 60000 65536"/>
              <a:gd name="T6" fmla="*/ 0 w 696"/>
              <a:gd name="T7" fmla="*/ 0 h 3"/>
              <a:gd name="T8" fmla="*/ 696 w 696"/>
              <a:gd name="T9" fmla="*/ 3 h 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96" h="3">
                <a:moveTo>
                  <a:pt x="0" y="2"/>
                </a:moveTo>
                <a:lnTo>
                  <a:pt x="695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2241" name="Freeform 17"/>
          <p:cNvSpPr>
            <a:spLocks/>
          </p:cNvSpPr>
          <p:nvPr/>
        </p:nvSpPr>
        <p:spPr bwMode="auto">
          <a:xfrm>
            <a:off x="3436938" y="4783139"/>
            <a:ext cx="1293812" cy="1587"/>
          </a:xfrm>
          <a:custGeom>
            <a:avLst/>
            <a:gdLst>
              <a:gd name="T0" fmla="*/ 2147483646 w 815"/>
              <a:gd name="T1" fmla="*/ 0 h 1"/>
              <a:gd name="T2" fmla="*/ 0 w 815"/>
              <a:gd name="T3" fmla="*/ 0 h 1"/>
              <a:gd name="T4" fmla="*/ 0 60000 65536"/>
              <a:gd name="T5" fmla="*/ 0 60000 65536"/>
              <a:gd name="T6" fmla="*/ 0 w 815"/>
              <a:gd name="T7" fmla="*/ 0 h 1"/>
              <a:gd name="T8" fmla="*/ 815 w 815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15" h="1">
                <a:moveTo>
                  <a:pt x="814" y="0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2242" name="Freeform 18"/>
          <p:cNvSpPr>
            <a:spLocks/>
          </p:cNvSpPr>
          <p:nvPr/>
        </p:nvSpPr>
        <p:spPr bwMode="auto">
          <a:xfrm>
            <a:off x="3328989" y="3530600"/>
            <a:ext cx="1150937" cy="1588"/>
          </a:xfrm>
          <a:custGeom>
            <a:avLst/>
            <a:gdLst>
              <a:gd name="T0" fmla="*/ 2147483646 w 725"/>
              <a:gd name="T1" fmla="*/ 0 h 1"/>
              <a:gd name="T2" fmla="*/ 0 w 725"/>
              <a:gd name="T3" fmla="*/ 0 h 1"/>
              <a:gd name="T4" fmla="*/ 0 60000 65536"/>
              <a:gd name="T5" fmla="*/ 0 60000 65536"/>
              <a:gd name="T6" fmla="*/ 0 w 725"/>
              <a:gd name="T7" fmla="*/ 0 h 1"/>
              <a:gd name="T8" fmla="*/ 725 w 725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25" h="1">
                <a:moveTo>
                  <a:pt x="724" y="0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2243" name="Freeform 19"/>
          <p:cNvSpPr>
            <a:spLocks/>
          </p:cNvSpPr>
          <p:nvPr/>
        </p:nvSpPr>
        <p:spPr bwMode="auto">
          <a:xfrm>
            <a:off x="3459163" y="2389189"/>
            <a:ext cx="1649412" cy="371475"/>
          </a:xfrm>
          <a:custGeom>
            <a:avLst/>
            <a:gdLst>
              <a:gd name="T0" fmla="*/ 2147483646 w 1039"/>
              <a:gd name="T1" fmla="*/ 2147483646 h 234"/>
              <a:gd name="T2" fmla="*/ 0 w 1039"/>
              <a:gd name="T3" fmla="*/ 0 h 234"/>
              <a:gd name="T4" fmla="*/ 0 60000 65536"/>
              <a:gd name="T5" fmla="*/ 0 60000 65536"/>
              <a:gd name="T6" fmla="*/ 0 w 1039"/>
              <a:gd name="T7" fmla="*/ 0 h 234"/>
              <a:gd name="T8" fmla="*/ 1039 w 1039"/>
              <a:gd name="T9" fmla="*/ 234 h 23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39" h="234">
                <a:moveTo>
                  <a:pt x="1038" y="233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2244" name="Freeform 20"/>
          <p:cNvSpPr>
            <a:spLocks/>
          </p:cNvSpPr>
          <p:nvPr/>
        </p:nvSpPr>
        <p:spPr bwMode="auto">
          <a:xfrm>
            <a:off x="3941764" y="1198563"/>
            <a:ext cx="801687" cy="455612"/>
          </a:xfrm>
          <a:custGeom>
            <a:avLst/>
            <a:gdLst>
              <a:gd name="T0" fmla="*/ 2147483646 w 505"/>
              <a:gd name="T1" fmla="*/ 2147483646 h 287"/>
              <a:gd name="T2" fmla="*/ 0 w 505"/>
              <a:gd name="T3" fmla="*/ 0 h 287"/>
              <a:gd name="T4" fmla="*/ 0 60000 65536"/>
              <a:gd name="T5" fmla="*/ 0 60000 65536"/>
              <a:gd name="T6" fmla="*/ 0 w 505"/>
              <a:gd name="T7" fmla="*/ 0 h 287"/>
              <a:gd name="T8" fmla="*/ 505 w 505"/>
              <a:gd name="T9" fmla="*/ 287 h 2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05" h="287">
                <a:moveTo>
                  <a:pt x="504" y="286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2245" name="Rectangle 21"/>
          <p:cNvSpPr>
            <a:spLocks noChangeArrowheads="1"/>
          </p:cNvSpPr>
          <p:nvPr/>
        </p:nvSpPr>
        <p:spPr bwMode="auto">
          <a:xfrm>
            <a:off x="7923214" y="2882901"/>
            <a:ext cx="377825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FFC000"/>
                </a:solidFill>
                <a:latin typeface="Arial" panose="020B0604020202020204" pitchFamily="34" charset="0"/>
              </a:rPr>
              <a:t>Hilus</a:t>
            </a:r>
          </a:p>
        </p:txBody>
      </p:sp>
      <p:sp>
        <p:nvSpPr>
          <p:cNvPr id="52246" name="Rectangle 22"/>
          <p:cNvSpPr>
            <a:spLocks noChangeArrowheads="1"/>
          </p:cNvSpPr>
          <p:nvPr/>
        </p:nvSpPr>
        <p:spPr bwMode="auto">
          <a:xfrm>
            <a:off x="8542339" y="3194051"/>
            <a:ext cx="935037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FFC000"/>
                </a:solidFill>
                <a:latin typeface="Arial" panose="020B0604020202020204" pitchFamily="34" charset="0"/>
              </a:rPr>
              <a:t>Eferentna limfna žila</a:t>
            </a:r>
          </a:p>
        </p:txBody>
      </p:sp>
      <p:sp>
        <p:nvSpPr>
          <p:cNvPr id="52247" name="Rectangle 23"/>
          <p:cNvSpPr>
            <a:spLocks noChangeArrowheads="1"/>
          </p:cNvSpPr>
          <p:nvPr/>
        </p:nvSpPr>
        <p:spPr bwMode="auto">
          <a:xfrm>
            <a:off x="8561388" y="3838576"/>
            <a:ext cx="538162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FFC000"/>
                </a:solidFill>
                <a:latin typeface="Arial" panose="020B0604020202020204" pitchFamily="34" charset="0"/>
              </a:rPr>
              <a:t>Arterija</a:t>
            </a:r>
          </a:p>
        </p:txBody>
      </p:sp>
      <p:sp>
        <p:nvSpPr>
          <p:cNvPr id="52248" name="Rectangle 24"/>
          <p:cNvSpPr>
            <a:spLocks noChangeArrowheads="1"/>
          </p:cNvSpPr>
          <p:nvPr/>
        </p:nvSpPr>
        <p:spPr bwMode="auto">
          <a:xfrm>
            <a:off x="8561389" y="4264026"/>
            <a:ext cx="396875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FFC000"/>
                </a:solidFill>
                <a:latin typeface="Arial" panose="020B0604020202020204" pitchFamily="34" charset="0"/>
              </a:rPr>
              <a:t>Vena</a:t>
            </a:r>
          </a:p>
        </p:txBody>
      </p:sp>
      <p:sp>
        <p:nvSpPr>
          <p:cNvPr id="52249" name="Rectangle 25"/>
          <p:cNvSpPr>
            <a:spLocks noChangeArrowheads="1"/>
          </p:cNvSpPr>
          <p:nvPr/>
        </p:nvSpPr>
        <p:spPr bwMode="auto">
          <a:xfrm>
            <a:off x="8532814" y="4827589"/>
            <a:ext cx="1246187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FFC000"/>
                </a:solidFill>
                <a:latin typeface="Arial" panose="020B0604020202020204" pitchFamily="34" charset="0"/>
              </a:rPr>
              <a:t>Tračci moždine</a:t>
            </a:r>
          </a:p>
        </p:txBody>
      </p:sp>
      <p:sp>
        <p:nvSpPr>
          <p:cNvPr id="52250" name="Rectangle 26"/>
          <p:cNvSpPr>
            <a:spLocks noChangeArrowheads="1"/>
          </p:cNvSpPr>
          <p:nvPr/>
        </p:nvSpPr>
        <p:spPr bwMode="auto">
          <a:xfrm>
            <a:off x="8169275" y="6007101"/>
            <a:ext cx="1557338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FFC000"/>
                </a:solidFill>
                <a:latin typeface="Arial" panose="020B0604020202020204" pitchFamily="34" charset="0"/>
              </a:rPr>
              <a:t>Pregrade</a:t>
            </a:r>
            <a:r>
              <a:rPr lang="hr-HR" altLang="sr-Latn-RS" sz="1400">
                <a:solidFill>
                  <a:srgbClr val="FFC000"/>
                </a:solidFill>
                <a:latin typeface="Arial" panose="020B0604020202020204" pitchFamily="34" charset="0"/>
              </a:rPr>
              <a:t> </a:t>
            </a:r>
            <a:r>
              <a:rPr lang="hr-HR" altLang="sr-Latn-RS" sz="1400" b="1">
                <a:solidFill>
                  <a:srgbClr val="FFC000"/>
                </a:solidFill>
                <a:latin typeface="Arial" panose="020B0604020202020204" pitchFamily="34" charset="0"/>
              </a:rPr>
              <a:t>(trabekule)</a:t>
            </a:r>
          </a:p>
        </p:txBody>
      </p:sp>
      <p:sp>
        <p:nvSpPr>
          <p:cNvPr id="52251" name="Freeform 27"/>
          <p:cNvSpPr>
            <a:spLocks/>
          </p:cNvSpPr>
          <p:nvPr/>
        </p:nvSpPr>
        <p:spPr bwMode="auto">
          <a:xfrm>
            <a:off x="3175000" y="5453064"/>
            <a:ext cx="812800" cy="65087"/>
          </a:xfrm>
          <a:custGeom>
            <a:avLst/>
            <a:gdLst>
              <a:gd name="T0" fmla="*/ 2147483646 w 512"/>
              <a:gd name="T1" fmla="*/ 2147483646 h 41"/>
              <a:gd name="T2" fmla="*/ 0 w 512"/>
              <a:gd name="T3" fmla="*/ 0 h 41"/>
              <a:gd name="T4" fmla="*/ 0 60000 65536"/>
              <a:gd name="T5" fmla="*/ 0 60000 65536"/>
              <a:gd name="T6" fmla="*/ 0 w 512"/>
              <a:gd name="T7" fmla="*/ 0 h 41"/>
              <a:gd name="T8" fmla="*/ 512 w 512"/>
              <a:gd name="T9" fmla="*/ 41 h 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12" h="41">
                <a:moveTo>
                  <a:pt x="511" y="40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2252" name="Rectangle 28"/>
          <p:cNvSpPr>
            <a:spLocks noChangeArrowheads="1"/>
          </p:cNvSpPr>
          <p:nvPr/>
        </p:nvSpPr>
        <p:spPr bwMode="auto">
          <a:xfrm>
            <a:off x="1776414" y="4492626"/>
            <a:ext cx="1608137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hr-HR" altLang="sr-Latn-RS" sz="1400" b="1">
                <a:solidFill>
                  <a:srgbClr val="FFC000"/>
                </a:solidFill>
                <a:latin typeface="Arial" panose="020B0604020202020204" pitchFamily="34" charset="0"/>
              </a:rPr>
              <a:t>Germinalni centar</a:t>
            </a:r>
          </a:p>
          <a:p>
            <a:pPr algn="r" eaLnBrk="1" hangingPunct="1"/>
            <a:r>
              <a:rPr lang="hr-HR" altLang="sr-Latn-RS" sz="1400" b="1">
                <a:solidFill>
                  <a:srgbClr val="FFC000"/>
                </a:solidFill>
                <a:latin typeface="Arial" panose="020B0604020202020204" pitchFamily="34" charset="0"/>
              </a:rPr>
              <a:t>sekundarnog</a:t>
            </a:r>
          </a:p>
          <a:p>
            <a:pPr algn="r" eaLnBrk="1" hangingPunct="1"/>
            <a:r>
              <a:rPr lang="hr-HR" altLang="sr-Latn-RS" sz="1400" b="1">
                <a:solidFill>
                  <a:srgbClr val="FFC000"/>
                </a:solidFill>
                <a:latin typeface="Arial" panose="020B0604020202020204" pitchFamily="34" charset="0"/>
              </a:rPr>
              <a:t>folikula</a:t>
            </a:r>
          </a:p>
        </p:txBody>
      </p:sp>
      <p:sp>
        <p:nvSpPr>
          <p:cNvPr id="52253" name="Rectangle 29"/>
          <p:cNvSpPr>
            <a:spLocks noChangeArrowheads="1"/>
          </p:cNvSpPr>
          <p:nvPr/>
        </p:nvSpPr>
        <p:spPr bwMode="auto">
          <a:xfrm>
            <a:off x="1603376" y="5272088"/>
            <a:ext cx="150971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hr-HR" altLang="sr-Latn-RS" sz="1400" b="1">
                <a:solidFill>
                  <a:srgbClr val="FFC000"/>
                </a:solidFill>
                <a:latin typeface="Arial" panose="020B0604020202020204" pitchFamily="34" charset="0"/>
              </a:rPr>
              <a:t>Aferentna limfna žila</a:t>
            </a:r>
          </a:p>
        </p:txBody>
      </p:sp>
      <p:sp>
        <p:nvSpPr>
          <p:cNvPr id="52254" name="Rectangle 30"/>
          <p:cNvSpPr>
            <a:spLocks noChangeArrowheads="1"/>
          </p:cNvSpPr>
          <p:nvPr/>
        </p:nvSpPr>
        <p:spPr bwMode="auto">
          <a:xfrm>
            <a:off x="2471739" y="3354388"/>
            <a:ext cx="7826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hr-HR" altLang="sr-Latn-RS" sz="1400" b="1">
                <a:solidFill>
                  <a:srgbClr val="FFC000"/>
                </a:solidFill>
                <a:latin typeface="Arial" panose="020B0604020202020204" pitchFamily="34" charset="0"/>
              </a:rPr>
              <a:t>Primarni folikul</a:t>
            </a:r>
          </a:p>
        </p:txBody>
      </p:sp>
      <p:sp>
        <p:nvSpPr>
          <p:cNvPr id="52255" name="Rectangle 31"/>
          <p:cNvSpPr>
            <a:spLocks noChangeArrowheads="1"/>
          </p:cNvSpPr>
          <p:nvPr/>
        </p:nvSpPr>
        <p:spPr bwMode="auto">
          <a:xfrm>
            <a:off x="2395539" y="2182813"/>
            <a:ext cx="10128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hr-HR" altLang="sr-Latn-RS" sz="1400" b="1">
                <a:solidFill>
                  <a:srgbClr val="FFC000"/>
                </a:solidFill>
                <a:latin typeface="Arial" panose="020B0604020202020204" pitchFamily="34" charset="0"/>
              </a:rPr>
              <a:t>Endotelna venula</a:t>
            </a:r>
          </a:p>
        </p:txBody>
      </p:sp>
      <p:sp>
        <p:nvSpPr>
          <p:cNvPr id="52256" name="Rectangle 32"/>
          <p:cNvSpPr>
            <a:spLocks noChangeArrowheads="1"/>
          </p:cNvSpPr>
          <p:nvPr/>
        </p:nvSpPr>
        <p:spPr bwMode="auto">
          <a:xfrm>
            <a:off x="2371726" y="1062038"/>
            <a:ext cx="14970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FFC000"/>
                </a:solidFill>
                <a:latin typeface="Arial" panose="020B0604020202020204" pitchFamily="34" charset="0"/>
              </a:rPr>
              <a:t>Marginalni sinus</a:t>
            </a:r>
          </a:p>
        </p:txBody>
      </p:sp>
      <p:sp>
        <p:nvSpPr>
          <p:cNvPr id="36898" name="Rectangle 34"/>
          <p:cNvSpPr>
            <a:spLocks noGrp="1" noChangeArrowheads="1"/>
          </p:cNvSpPr>
          <p:nvPr>
            <p:ph type="title"/>
          </p:nvPr>
        </p:nvSpPr>
        <p:spPr>
          <a:xfrm>
            <a:off x="2078038" y="-53975"/>
            <a:ext cx="6870700" cy="612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r-HR" altLang="sr-Latn-RS" sz="2800" b="1" dirty="0"/>
              <a:t>Građa limfnog čvora; shematski prikaz</a:t>
            </a:r>
            <a:r>
              <a:rPr lang="hr-HR" altLang="sr-Latn-R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4422351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7054850" cy="1600200"/>
          </a:xfrm>
        </p:spPr>
        <p:txBody>
          <a:bodyPr/>
          <a:lstStyle/>
          <a:p>
            <a:pPr>
              <a:defRPr/>
            </a:pPr>
            <a:r>
              <a:rPr lang="hr-HR" altLang="sr-Latn-R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Putevi dopreme antigena  folikularnim stanicama B</a:t>
            </a:r>
          </a:p>
        </p:txBody>
      </p:sp>
      <p:pic>
        <p:nvPicPr>
          <p:cNvPr id="37891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584" y="1290917"/>
            <a:ext cx="9138510" cy="5410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928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hr-HR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1907" y="-27384"/>
            <a:ext cx="8768232" cy="6264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4276" name="TextBox 4"/>
          <p:cNvSpPr txBox="1">
            <a:spLocks noChangeArrowheads="1"/>
          </p:cNvSpPr>
          <p:nvPr/>
        </p:nvSpPr>
        <p:spPr bwMode="auto">
          <a:xfrm>
            <a:off x="2566989" y="6237289"/>
            <a:ext cx="7153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2800" b="1"/>
              <a:t>Reakcija zametnog središta u limfnom čvoru</a:t>
            </a:r>
          </a:p>
        </p:txBody>
      </p:sp>
    </p:spTree>
    <p:extLst>
      <p:ext uri="{BB962C8B-B14F-4D97-AF65-F5344CB8AC3E}">
        <p14:creationId xmlns:p14="http://schemas.microsoft.com/office/powerpoint/2010/main" val="70170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89" y="0"/>
            <a:ext cx="4505325" cy="3238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9" y="1619251"/>
            <a:ext cx="3724275" cy="5070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Box 5"/>
          <p:cNvSpPr txBox="1">
            <a:spLocks noChangeArrowheads="1"/>
          </p:cNvSpPr>
          <p:nvPr/>
        </p:nvSpPr>
        <p:spPr bwMode="auto">
          <a:xfrm>
            <a:off x="5256213" y="3141664"/>
            <a:ext cx="5232400" cy="372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endParaRPr lang="hr-HR" altLang="sr-Latn-RS" dirty="0">
              <a:latin typeface="Arial" panose="020B0604020202020204" pitchFamily="34" charset="0"/>
            </a:endParaRPr>
          </a:p>
          <a:p>
            <a:pPr algn="just" eaLnBrk="1" hangingPunct="1"/>
            <a:r>
              <a:rPr lang="hr-HR" altLang="sr-Latn-RS" b="1" dirty="0">
                <a:latin typeface="Arial" panose="020B0604020202020204" pitchFamily="34" charset="0"/>
              </a:rPr>
              <a:t>-</a:t>
            </a:r>
            <a:r>
              <a:rPr lang="hr-HR" altLang="sr-Latn-RS" sz="2000" b="1" dirty="0">
                <a:solidFill>
                  <a:srgbClr val="FFC000"/>
                </a:solidFill>
                <a:latin typeface="Arial" panose="020B0604020202020204" pitchFamily="34" charset="0"/>
              </a:rPr>
              <a:t>Zametna središta</a:t>
            </a:r>
            <a:r>
              <a:rPr lang="hr-HR" altLang="sr-Latn-RS" sz="2000" b="1" dirty="0">
                <a:latin typeface="Arial" panose="020B0604020202020204" pitchFamily="34" charset="0"/>
              </a:rPr>
              <a:t> su uglavnom mjesta </a:t>
            </a:r>
          </a:p>
          <a:p>
            <a:pPr algn="just" eaLnBrk="1" hangingPunct="1"/>
            <a:r>
              <a:rPr lang="hr-HR" altLang="sr-Latn-RS" sz="2000" b="1" dirty="0">
                <a:latin typeface="Arial" panose="020B0604020202020204" pitchFamily="34" charset="0"/>
              </a:rPr>
              <a:t>proliferacije B </a:t>
            </a:r>
            <a:r>
              <a:rPr lang="hr-HR" altLang="sr-Latn-RS" sz="2000" b="1" dirty="0" err="1">
                <a:latin typeface="Arial" panose="020B0604020202020204" pitchFamily="34" charset="0"/>
              </a:rPr>
              <a:t>limfocita</a:t>
            </a:r>
            <a:r>
              <a:rPr lang="hr-HR" altLang="sr-Latn-RS" sz="2000" b="1" dirty="0">
                <a:latin typeface="Arial" panose="020B0604020202020204" pitchFamily="34" charset="0"/>
              </a:rPr>
              <a:t>, ali i oko 10% T </a:t>
            </a:r>
            <a:r>
              <a:rPr lang="hr-HR" altLang="sr-Latn-RS" sz="2000" b="1" dirty="0" err="1">
                <a:latin typeface="Arial" panose="020B0604020202020204" pitchFamily="34" charset="0"/>
              </a:rPr>
              <a:t>limfocita</a:t>
            </a:r>
            <a:endParaRPr lang="hr-HR" altLang="sr-Latn-RS" sz="2000" b="1" dirty="0">
              <a:latin typeface="Arial" panose="020B0604020202020204" pitchFamily="34" charset="0"/>
            </a:endParaRPr>
          </a:p>
          <a:p>
            <a:pPr algn="just" eaLnBrk="1" hangingPunct="1"/>
            <a:r>
              <a:rPr lang="hr-HR" altLang="sr-Latn-RS" sz="2000" b="1" dirty="0">
                <a:latin typeface="Arial" panose="020B0604020202020204" pitchFamily="34" charset="0"/>
              </a:rPr>
              <a:t> -</a:t>
            </a:r>
            <a:r>
              <a:rPr lang="hr-HR" altLang="sr-Latn-RS" sz="2000" b="1" dirty="0" err="1">
                <a:solidFill>
                  <a:srgbClr val="FFC000"/>
                </a:solidFill>
                <a:latin typeface="Arial" panose="020B0604020202020204" pitchFamily="34" charset="0"/>
              </a:rPr>
              <a:t>Centroblast</a:t>
            </a:r>
            <a:r>
              <a:rPr lang="hr-HR" altLang="sr-Latn-RS" sz="2000" b="1" dirty="0">
                <a:latin typeface="Arial" panose="020B0604020202020204" pitchFamily="34" charset="0"/>
              </a:rPr>
              <a:t> je B </a:t>
            </a:r>
            <a:r>
              <a:rPr lang="hr-HR" altLang="sr-Latn-RS" sz="2000" b="1" dirty="0" err="1">
                <a:latin typeface="Arial" panose="020B0604020202020204" pitchFamily="34" charset="0"/>
              </a:rPr>
              <a:t>limfocit</a:t>
            </a:r>
            <a:r>
              <a:rPr lang="hr-HR" altLang="sr-Latn-RS" sz="2000" b="1" dirty="0">
                <a:latin typeface="Arial" panose="020B0604020202020204" pitchFamily="34" charset="0"/>
              </a:rPr>
              <a:t> koji se dijeli</a:t>
            </a:r>
          </a:p>
          <a:p>
            <a:pPr algn="just" eaLnBrk="1" hangingPunct="1"/>
            <a:r>
              <a:rPr lang="hr-HR" altLang="sr-Latn-RS" sz="2000" dirty="0">
                <a:latin typeface="Arial" panose="020B0604020202020204" pitchFamily="34" charset="0"/>
              </a:rPr>
              <a:t> </a:t>
            </a:r>
            <a:r>
              <a:rPr lang="hr-HR" altLang="sr-Latn-RS" sz="2000" b="1" dirty="0">
                <a:latin typeface="Arial" panose="020B0604020202020204" pitchFamily="34" charset="0"/>
              </a:rPr>
              <a:t>bez istaknutih membranskih </a:t>
            </a:r>
            <a:r>
              <a:rPr lang="hr-HR" altLang="sr-Latn-RS" sz="2000" b="1" dirty="0" err="1">
                <a:latin typeface="Arial" panose="020B0604020202020204" pitchFamily="34" charset="0"/>
              </a:rPr>
              <a:t>Ig</a:t>
            </a:r>
            <a:r>
              <a:rPr lang="hr-HR" altLang="sr-Latn-RS" sz="2000" b="1" dirty="0">
                <a:latin typeface="Arial" panose="020B0604020202020204" pitchFamily="34" charset="0"/>
              </a:rPr>
              <a:t> (</a:t>
            </a:r>
            <a:r>
              <a:rPr lang="hr-HR" altLang="sr-Latn-RS" sz="2000" b="1" dirty="0" err="1">
                <a:latin typeface="Arial" panose="020B0604020202020204" pitchFamily="34" charset="0"/>
              </a:rPr>
              <a:t>BcR</a:t>
            </a:r>
            <a:r>
              <a:rPr lang="hr-HR" altLang="sr-Latn-RS" sz="2000" b="1" dirty="0">
                <a:latin typeface="Arial" panose="020B0604020202020204" pitchFamily="34" charset="0"/>
              </a:rPr>
              <a:t>); </a:t>
            </a:r>
            <a:r>
              <a:rPr lang="hr-HR" altLang="sr-Latn-RS" sz="2000" dirty="0">
                <a:latin typeface="Arial" panose="020B0604020202020204" pitchFamily="34" charset="0"/>
              </a:rPr>
              <a:t>•tvori </a:t>
            </a:r>
          </a:p>
          <a:p>
            <a:pPr algn="just" eaLnBrk="1" hangingPunct="1"/>
            <a:r>
              <a:rPr lang="hr-HR" altLang="sr-Latn-RS" sz="2000" dirty="0">
                <a:latin typeface="Arial" panose="020B0604020202020204" pitchFamily="34" charset="0"/>
              </a:rPr>
              <a:t>tamnu zonu zametnog središta </a:t>
            </a:r>
          </a:p>
          <a:p>
            <a:pPr algn="just" eaLnBrk="1" hangingPunct="1"/>
            <a:r>
              <a:rPr lang="hr-HR" altLang="sr-Latn-RS" sz="2000" dirty="0" err="1">
                <a:solidFill>
                  <a:srgbClr val="FFC000"/>
                </a:solidFill>
                <a:latin typeface="Arial" panose="020B0604020202020204" pitchFamily="34" charset="0"/>
              </a:rPr>
              <a:t>C</a:t>
            </a:r>
            <a:r>
              <a:rPr lang="hr-HR" altLang="sr-Latn-RS" sz="2000" b="1" dirty="0" err="1">
                <a:solidFill>
                  <a:srgbClr val="FFC000"/>
                </a:solidFill>
                <a:latin typeface="Arial" panose="020B0604020202020204" pitchFamily="34" charset="0"/>
              </a:rPr>
              <a:t>entrocit</a:t>
            </a:r>
            <a:r>
              <a:rPr lang="hr-HR" altLang="sr-Latn-RS" sz="2000" b="1" dirty="0">
                <a:latin typeface="Arial" panose="020B0604020202020204" pitchFamily="34" charset="0"/>
              </a:rPr>
              <a:t> nastaje dijeljenjem </a:t>
            </a:r>
            <a:r>
              <a:rPr lang="hr-HR" altLang="sr-Latn-RS" sz="2000" b="1" dirty="0" err="1">
                <a:latin typeface="Arial" panose="020B0604020202020204" pitchFamily="34" charset="0"/>
              </a:rPr>
              <a:t>centroblasta</a:t>
            </a:r>
            <a:r>
              <a:rPr lang="hr-HR" altLang="sr-Latn-RS" sz="2000" b="1" dirty="0">
                <a:latin typeface="Arial" panose="020B0604020202020204" pitchFamily="34" charset="0"/>
              </a:rPr>
              <a:t>, </a:t>
            </a:r>
            <a:r>
              <a:rPr lang="pt-BR" altLang="sr-Latn-RS" sz="2000" b="1" dirty="0">
                <a:latin typeface="Arial" panose="020B0604020202020204" pitchFamily="34" charset="0"/>
              </a:rPr>
              <a:t>ali ima membranski Ig (BcR) </a:t>
            </a:r>
            <a:endParaRPr lang="pt-BR" altLang="sr-Latn-RS" sz="2000" dirty="0">
              <a:latin typeface="Arial" panose="020B0604020202020204" pitchFamily="34" charset="0"/>
            </a:endParaRPr>
          </a:p>
          <a:p>
            <a:pPr algn="just" eaLnBrk="1" hangingPunct="1"/>
            <a:r>
              <a:rPr lang="hr-HR" altLang="sr-Latn-RS" sz="2000" dirty="0">
                <a:latin typeface="Arial" panose="020B0604020202020204" pitchFamily="34" charset="0"/>
              </a:rPr>
              <a:t>•tvori svijetlu zonu zametnog središta </a:t>
            </a:r>
          </a:p>
          <a:p>
            <a:pPr eaLnBrk="1" hangingPunct="1"/>
            <a:endParaRPr lang="hr-HR" altLang="sr-Latn-RS" dirty="0">
              <a:latin typeface="Arial" panose="020B0604020202020204" pitchFamily="34" charset="0"/>
            </a:endParaRPr>
          </a:p>
        </p:txBody>
      </p:sp>
      <p:sp>
        <p:nvSpPr>
          <p:cNvPr id="55301" name="TextBox 6"/>
          <p:cNvSpPr txBox="1">
            <a:spLocks noChangeArrowheads="1"/>
          </p:cNvSpPr>
          <p:nvPr/>
        </p:nvSpPr>
        <p:spPr bwMode="auto">
          <a:xfrm>
            <a:off x="1531938" y="141288"/>
            <a:ext cx="457041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b="1">
                <a:solidFill>
                  <a:srgbClr val="FFC000"/>
                </a:solidFill>
                <a:latin typeface="Arial" panose="020B0604020202020204" pitchFamily="34" charset="0"/>
              </a:rPr>
              <a:t>U zametom središtu B limfociti prolaze</a:t>
            </a:r>
            <a:r>
              <a:rPr lang="hr-HR" altLang="sr-Latn-RS" b="1">
                <a:latin typeface="Arial" panose="020B0604020202020204" pitchFamily="34" charset="0"/>
              </a:rPr>
              <a:t>: </a:t>
            </a:r>
            <a:endParaRPr lang="hr-HR" altLang="sr-Latn-RS">
              <a:latin typeface="Arial" panose="020B0604020202020204" pitchFamily="34" charset="0"/>
            </a:endParaRPr>
          </a:p>
          <a:p>
            <a:pPr eaLnBrk="1" hangingPunct="1"/>
            <a:r>
              <a:rPr lang="hr-HR" altLang="sr-Latn-RS" b="1">
                <a:latin typeface="Arial" panose="020B0604020202020204" pitchFamily="34" charset="0"/>
              </a:rPr>
              <a:t>1.somatske hipermutacije </a:t>
            </a:r>
            <a:endParaRPr lang="hr-HR" altLang="sr-Latn-RS">
              <a:latin typeface="Arial" panose="020B0604020202020204" pitchFamily="34" charset="0"/>
            </a:endParaRPr>
          </a:p>
          <a:p>
            <a:pPr eaLnBrk="1" hangingPunct="1"/>
            <a:r>
              <a:rPr lang="hr-HR" altLang="sr-Latn-RS" b="1">
                <a:latin typeface="Arial" panose="020B0604020202020204" pitchFamily="34" charset="0"/>
              </a:rPr>
              <a:t>2.afinitetno sazrijevanje </a:t>
            </a:r>
            <a:endParaRPr lang="hr-HR" altLang="sr-Latn-RS">
              <a:latin typeface="Arial" panose="020B0604020202020204" pitchFamily="34" charset="0"/>
            </a:endParaRPr>
          </a:p>
          <a:p>
            <a:pPr eaLnBrk="1" hangingPunct="1"/>
            <a:r>
              <a:rPr lang="hr-HR" altLang="sr-Latn-RS" b="1">
                <a:latin typeface="Arial" panose="020B0604020202020204" pitchFamily="34" charset="0"/>
              </a:rPr>
              <a:t>3.prekapčanje izotipova </a:t>
            </a:r>
            <a:endParaRPr lang="hr-HR" altLang="sr-Latn-RS">
              <a:latin typeface="Arial" panose="020B0604020202020204" pitchFamily="34" charset="0"/>
            </a:endParaRPr>
          </a:p>
          <a:p>
            <a:pPr eaLnBrk="1" hangingPunct="1"/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8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34976"/>
            <a:ext cx="5148263" cy="6092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1"/>
          <p:cNvSpPr txBox="1">
            <a:spLocks noChangeArrowheads="1"/>
          </p:cNvSpPr>
          <p:nvPr/>
        </p:nvSpPr>
        <p:spPr bwMode="auto">
          <a:xfrm>
            <a:off x="6672263" y="871538"/>
            <a:ext cx="3937000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l-PL" altLang="sr-Latn-RS" sz="2400" dirty="0">
                <a:solidFill>
                  <a:srgbClr val="FFC000"/>
                </a:solidFill>
                <a:latin typeface="Arial" panose="020B0604020202020204" pitchFamily="34" charset="0"/>
              </a:rPr>
              <a:t>Sudbina centrocita: </a:t>
            </a:r>
          </a:p>
          <a:p>
            <a:pPr algn="just" eaLnBrk="1" hangingPunct="1"/>
            <a:r>
              <a:rPr lang="pl-PL" altLang="sr-Latn-RS" dirty="0">
                <a:latin typeface="Arial" panose="020B0604020202020204" pitchFamily="34" charset="0"/>
              </a:rPr>
              <a:t>-</a:t>
            </a:r>
            <a:r>
              <a:rPr lang="pl-PL" altLang="sr-Latn-RS" sz="2000" dirty="0">
                <a:latin typeface="Arial" panose="020B0604020202020204" pitchFamily="34" charset="0"/>
              </a:rPr>
              <a:t>Ako je oslabio afinitet za antigen, stanica ulazi u </a:t>
            </a:r>
            <a:r>
              <a:rPr lang="pl-PL" altLang="sr-Latn-RS" sz="2000" dirty="0">
                <a:solidFill>
                  <a:srgbClr val="FFC000"/>
                </a:solidFill>
                <a:latin typeface="Arial" panose="020B0604020202020204" pitchFamily="34" charset="0"/>
              </a:rPr>
              <a:t>apoptozu</a:t>
            </a:r>
            <a:r>
              <a:rPr lang="pl-PL" altLang="sr-Latn-RS" sz="2000" dirty="0">
                <a:latin typeface="Arial" panose="020B0604020202020204" pitchFamily="34" charset="0"/>
              </a:rPr>
              <a:t>. </a:t>
            </a:r>
          </a:p>
          <a:p>
            <a:pPr algn="just" eaLnBrk="1" hangingPunct="1"/>
            <a:r>
              <a:rPr lang="hr-HR" altLang="sr-Latn-RS" sz="2000" dirty="0">
                <a:latin typeface="Arial" panose="020B0604020202020204" pitchFamily="34" charset="0"/>
              </a:rPr>
              <a:t>-Na preostale </a:t>
            </a:r>
            <a:r>
              <a:rPr lang="hr-HR" altLang="sr-Latn-RS" sz="2000" dirty="0" err="1">
                <a:latin typeface="Arial" panose="020B0604020202020204" pitchFamily="34" charset="0"/>
              </a:rPr>
              <a:t>centrocite</a:t>
            </a:r>
            <a:r>
              <a:rPr lang="hr-HR" altLang="sr-Latn-RS" sz="2000" dirty="0">
                <a:latin typeface="Arial" panose="020B0604020202020204" pitchFamily="34" charset="0"/>
              </a:rPr>
              <a:t> koji imaju veliku specifičnost za antigen, može se utjecati na tri načina: </a:t>
            </a:r>
          </a:p>
          <a:p>
            <a:pPr algn="just" eaLnBrk="1" hangingPunct="1"/>
            <a:r>
              <a:rPr lang="hr-HR" altLang="sr-Latn-RS" sz="2000" dirty="0">
                <a:latin typeface="Arial" panose="020B0604020202020204" pitchFamily="34" charset="0"/>
              </a:rPr>
              <a:t>-</a:t>
            </a:r>
            <a:r>
              <a:rPr lang="hr-HR" altLang="sr-Latn-RS" sz="2000" b="1" dirty="0">
                <a:latin typeface="Arial" panose="020B0604020202020204" pitchFamily="34" charset="0"/>
              </a:rPr>
              <a:t>Interakcija s T </a:t>
            </a:r>
            <a:r>
              <a:rPr lang="hr-HR" altLang="sr-Latn-RS" sz="2000" b="1" dirty="0" err="1">
                <a:latin typeface="Arial" panose="020B0604020202020204" pitchFamily="34" charset="0"/>
              </a:rPr>
              <a:t>limfocitom</a:t>
            </a:r>
            <a:r>
              <a:rPr lang="hr-HR" altLang="sr-Latn-RS" sz="2000" b="1" dirty="0">
                <a:latin typeface="Arial" panose="020B0604020202020204" pitchFamily="34" charset="0"/>
              </a:rPr>
              <a:t> </a:t>
            </a:r>
            <a:r>
              <a:rPr lang="hr-HR" altLang="sr-Latn-RS" sz="2000" dirty="0">
                <a:latin typeface="Arial" panose="020B0604020202020204" pitchFamily="34" charset="0"/>
              </a:rPr>
              <a:t>koji </a:t>
            </a:r>
            <a:r>
              <a:rPr lang="hr-HR" altLang="sr-Latn-RS" sz="2000" dirty="0" err="1">
                <a:latin typeface="Arial" panose="020B0604020202020204" pitchFamily="34" charset="0"/>
              </a:rPr>
              <a:t>ispoljava</a:t>
            </a:r>
            <a:r>
              <a:rPr lang="hr-HR" altLang="sr-Latn-RS" sz="2000" dirty="0">
                <a:latin typeface="Arial" panose="020B0604020202020204" pitchFamily="34" charset="0"/>
              </a:rPr>
              <a:t> CD40L receptor stimulira </a:t>
            </a:r>
            <a:r>
              <a:rPr lang="hr-HR" altLang="sr-Latn-RS" sz="2000" dirty="0" err="1">
                <a:latin typeface="Arial" panose="020B0604020202020204" pitchFamily="34" charset="0"/>
              </a:rPr>
              <a:t>centrocite</a:t>
            </a:r>
            <a:r>
              <a:rPr lang="hr-HR" altLang="sr-Latn-RS" sz="2000" dirty="0">
                <a:latin typeface="Arial" panose="020B0604020202020204" pitchFamily="34" charset="0"/>
              </a:rPr>
              <a:t> koji imaju ekspresiju CD40 receptora da postanu </a:t>
            </a:r>
            <a:r>
              <a:rPr lang="hr-HR" altLang="sr-Latn-RS" sz="2000" dirty="0">
                <a:solidFill>
                  <a:srgbClr val="FFC000"/>
                </a:solidFill>
                <a:latin typeface="Arial" panose="020B0604020202020204" pitchFamily="34" charset="0"/>
              </a:rPr>
              <a:t>memorijske B stanice</a:t>
            </a:r>
            <a:r>
              <a:rPr lang="hr-HR" altLang="sr-Latn-RS" sz="2000" dirty="0">
                <a:latin typeface="Arial" panose="020B0604020202020204" pitchFamily="34" charset="0"/>
              </a:rPr>
              <a:t>. </a:t>
            </a:r>
          </a:p>
          <a:p>
            <a:pPr algn="just" eaLnBrk="1" hangingPunct="1"/>
            <a:r>
              <a:rPr lang="hr-HR" altLang="sr-Latn-RS" sz="2000" dirty="0">
                <a:latin typeface="Arial" panose="020B0604020202020204" pitchFamily="34" charset="0"/>
              </a:rPr>
              <a:t>-Ili </a:t>
            </a:r>
            <a:r>
              <a:rPr lang="hr-HR" altLang="sr-Latn-RS" sz="2000" b="1" dirty="0">
                <a:latin typeface="Arial" panose="020B0604020202020204" pitchFamily="34" charset="0"/>
              </a:rPr>
              <a:t>IL-2 ili kombinacija CD23 i IL-1 </a:t>
            </a:r>
            <a:r>
              <a:rPr lang="hr-HR" altLang="sr-Latn-RS" sz="2000" dirty="0">
                <a:latin typeface="Arial" panose="020B0604020202020204" pitchFamily="34" charset="0"/>
              </a:rPr>
              <a:t>usmjeravaju diferencijaciju </a:t>
            </a:r>
            <a:r>
              <a:rPr lang="hr-HR" altLang="sr-Latn-RS" sz="2000" dirty="0" err="1">
                <a:latin typeface="Arial" panose="020B0604020202020204" pitchFamily="34" charset="0"/>
              </a:rPr>
              <a:t>centrocita</a:t>
            </a:r>
            <a:r>
              <a:rPr lang="hr-HR" altLang="sr-Latn-RS" sz="2000" dirty="0">
                <a:latin typeface="Arial" panose="020B0604020202020204" pitchFamily="34" charset="0"/>
              </a:rPr>
              <a:t> prema stadiju </a:t>
            </a:r>
            <a:r>
              <a:rPr lang="hr-HR" altLang="sr-Latn-RS" sz="2000" dirty="0" err="1">
                <a:solidFill>
                  <a:srgbClr val="FFC000"/>
                </a:solidFill>
                <a:latin typeface="Arial" panose="020B0604020202020204" pitchFamily="34" charset="0"/>
              </a:rPr>
              <a:t>plazmoblasta</a:t>
            </a:r>
            <a:r>
              <a:rPr lang="hr-HR" altLang="sr-Latn-RS" sz="2000" dirty="0">
                <a:latin typeface="Arial" panose="020B0604020202020204" pitchFamily="34" charset="0"/>
              </a:rPr>
              <a:t>, a zatim i plazma stanice. </a:t>
            </a:r>
          </a:p>
        </p:txBody>
      </p:sp>
      <p:sp>
        <p:nvSpPr>
          <p:cNvPr id="56324" name="TextBox 2"/>
          <p:cNvSpPr txBox="1">
            <a:spLocks noChangeArrowheads="1"/>
          </p:cNvSpPr>
          <p:nvPr/>
        </p:nvSpPr>
        <p:spPr bwMode="auto">
          <a:xfrm>
            <a:off x="6886575" y="485776"/>
            <a:ext cx="17605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2400">
                <a:latin typeface="Arial" panose="020B0604020202020204" pitchFamily="34" charset="0"/>
              </a:rPr>
              <a:t>Centroblast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647113" y="715963"/>
            <a:ext cx="647700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6" name="TextBox 5"/>
          <p:cNvSpPr txBox="1">
            <a:spLocks noChangeArrowheads="1"/>
          </p:cNvSpPr>
          <p:nvPr/>
        </p:nvSpPr>
        <p:spPr bwMode="auto">
          <a:xfrm>
            <a:off x="9259889" y="493713"/>
            <a:ext cx="1349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2400">
                <a:latin typeface="Arial" panose="020B0604020202020204" pitchFamily="34" charset="0"/>
              </a:rPr>
              <a:t>centrocit</a:t>
            </a:r>
          </a:p>
        </p:txBody>
      </p:sp>
    </p:spTree>
    <p:extLst>
      <p:ext uri="{BB962C8B-B14F-4D97-AF65-F5344CB8AC3E}">
        <p14:creationId xmlns:p14="http://schemas.microsoft.com/office/powerpoint/2010/main" val="259426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711450" y="188913"/>
            <a:ext cx="6870700" cy="1008062"/>
          </a:xfrm>
        </p:spPr>
        <p:txBody>
          <a:bodyPr/>
          <a:lstStyle/>
          <a:p>
            <a:pPr>
              <a:defRPr/>
            </a:pPr>
            <a:r>
              <a:rPr lang="hr-HR" altLang="sr-Latn-RS" sz="3200" b="1">
                <a:solidFill>
                  <a:schemeClr val="tx1">
                    <a:lumMod val="75000"/>
                    <a:lumOff val="25000"/>
                  </a:schemeClr>
                </a:solidFill>
              </a:rPr>
              <a:t>Temeljna zadaća primarnih i sekundarnih imunosnih organa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366221" y="1570616"/>
            <a:ext cx="9617337" cy="5169909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hr-HR" altLang="sr-Latn-RS" sz="2400" b="1" dirty="0"/>
              <a:t>Primarni organi </a:t>
            </a:r>
            <a:r>
              <a:rPr lang="hr-HR" altLang="sr-Latn-RS" sz="2400" dirty="0"/>
              <a:t>(timus i </a:t>
            </a:r>
            <a:r>
              <a:rPr lang="hr-HR" altLang="sr-Latn-RS" sz="2400" dirty="0" err="1"/>
              <a:t>Fabrizijeva</a:t>
            </a:r>
            <a:r>
              <a:rPr lang="hr-HR" altLang="sr-Latn-RS" sz="2400" dirty="0"/>
              <a:t> </a:t>
            </a:r>
            <a:r>
              <a:rPr lang="hr-HR" altLang="sr-Latn-RS" sz="2400" dirty="0" err="1"/>
              <a:t>bursa</a:t>
            </a:r>
            <a:r>
              <a:rPr lang="hr-HR" altLang="sr-Latn-RS" sz="2400" dirty="0"/>
              <a:t> u ptica, tj. fetalna jetra i koštana srž kao njeni </a:t>
            </a:r>
            <a:r>
              <a:rPr lang="hr-HR" altLang="sr-Latn-RS" sz="2400" dirty="0" err="1"/>
              <a:t>analozi</a:t>
            </a:r>
            <a:r>
              <a:rPr lang="hr-HR" altLang="sr-Latn-RS" sz="2400" dirty="0"/>
              <a:t> u sisavaca) </a:t>
            </a:r>
            <a:r>
              <a:rPr lang="hr-HR" altLang="sr-Latn-RS" sz="2400" b="1" dirty="0"/>
              <a:t>osiguravaju </a:t>
            </a:r>
            <a:r>
              <a:rPr lang="hr-HR" altLang="sr-Latn-RS" sz="2400" b="1" dirty="0" err="1"/>
              <a:t>mikrookoliš</a:t>
            </a:r>
            <a:r>
              <a:rPr lang="hr-HR" altLang="sr-Latn-RS" sz="2400" b="1" dirty="0"/>
              <a:t> u kojem „sazrijevaju“ matične stanice</a:t>
            </a:r>
            <a:r>
              <a:rPr lang="hr-HR" altLang="sr-Latn-RS" sz="2400" dirty="0"/>
              <a:t> što u fetalnom razdoblju doputuju iz </a:t>
            </a:r>
            <a:r>
              <a:rPr lang="hr-HR" altLang="sr-Latn-RS" sz="2400" dirty="0" err="1"/>
              <a:t>žumančane</a:t>
            </a:r>
            <a:r>
              <a:rPr lang="hr-HR" altLang="sr-Latn-RS" sz="2400" dirty="0"/>
              <a:t> vreće ili </a:t>
            </a:r>
            <a:r>
              <a:rPr lang="hr-HR" altLang="sr-Latn-RS" sz="2400" dirty="0" err="1"/>
              <a:t>jetre</a:t>
            </a:r>
            <a:r>
              <a:rPr lang="hr-HR" altLang="sr-Latn-RS" sz="2400" dirty="0"/>
              <a:t>, a nakon rođenja iz koštane srži. 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hr-HR" altLang="sr-Latn-RS" sz="2400" b="1" dirty="0"/>
              <a:t>primarni </a:t>
            </a:r>
            <a:r>
              <a:rPr lang="hr-HR" altLang="sr-Latn-RS" sz="2400" b="1" dirty="0" err="1"/>
              <a:t>limfatički</a:t>
            </a:r>
            <a:r>
              <a:rPr lang="hr-HR" altLang="sr-Latn-RS" sz="2400" b="1" dirty="0"/>
              <a:t> organi </a:t>
            </a:r>
            <a:r>
              <a:rPr lang="hr-HR" altLang="sr-Latn-RS" sz="2400" dirty="0"/>
              <a:t>nakon uspostavljanja </a:t>
            </a:r>
            <a:r>
              <a:rPr lang="hr-HR" altLang="sr-Latn-RS" sz="2400" dirty="0" err="1"/>
              <a:t>imunosne</a:t>
            </a:r>
            <a:r>
              <a:rPr lang="hr-HR" altLang="sr-Latn-RS" sz="2400" dirty="0"/>
              <a:t> zrelosti postupno </a:t>
            </a:r>
            <a:r>
              <a:rPr lang="hr-HR" altLang="sr-Latn-RS" sz="2400" b="1" dirty="0"/>
              <a:t>propadaju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hr-HR" altLang="sr-Latn-RS" sz="2400" dirty="0"/>
              <a:t> </a:t>
            </a:r>
            <a:r>
              <a:rPr lang="hr-HR" altLang="sr-Latn-RS" sz="2400" b="1" dirty="0"/>
              <a:t>u tkivima perifernog </a:t>
            </a:r>
            <a:r>
              <a:rPr lang="hr-HR" altLang="sr-Latn-RS" sz="2400" b="1" dirty="0" err="1"/>
              <a:t>limfatičkog</a:t>
            </a:r>
            <a:r>
              <a:rPr lang="hr-HR" altLang="sr-Latn-RS" sz="2400" b="1" dirty="0"/>
              <a:t> sustava </a:t>
            </a:r>
            <a:r>
              <a:rPr lang="hr-HR" altLang="sr-Latn-RS" sz="2400" b="1" dirty="0" err="1"/>
              <a:t>imunosne</a:t>
            </a:r>
            <a:r>
              <a:rPr lang="hr-HR" altLang="sr-Latn-RS" sz="2400" b="1" dirty="0"/>
              <a:t> stanice dolaze u dodir s različitim antigenima </a:t>
            </a:r>
            <a:r>
              <a:rPr lang="hr-HR" altLang="sr-Latn-RS" sz="2400" dirty="0"/>
              <a:t>tijekom čitavog života te na njih odgovaraju specifično. 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hr-HR" altLang="sr-Latn-RS" sz="2400" dirty="0"/>
              <a:t>U </a:t>
            </a:r>
            <a:r>
              <a:rPr lang="hr-HR" altLang="sr-Latn-RS" sz="2400" b="1" dirty="0"/>
              <a:t>sekundarnim organima </a:t>
            </a:r>
            <a:r>
              <a:rPr lang="hr-HR" altLang="sr-Latn-RS" sz="2400" b="1" dirty="0" err="1"/>
              <a:t>imunociti</a:t>
            </a:r>
            <a:r>
              <a:rPr lang="hr-HR" altLang="sr-Latn-RS" sz="2400" b="1" dirty="0"/>
              <a:t>  obitavaju, </a:t>
            </a:r>
            <a:r>
              <a:rPr lang="hr-HR" altLang="sr-Latn-RS" sz="2400" b="1" dirty="0" err="1"/>
              <a:t>recirkuliraju</a:t>
            </a:r>
            <a:r>
              <a:rPr lang="hr-HR" altLang="sr-Latn-RS" sz="2400" b="1" dirty="0"/>
              <a:t>, međusobno surađuju i djeluju</a:t>
            </a:r>
            <a:r>
              <a:rPr lang="hr-HR" altLang="sr-Latn-RS" sz="2400" dirty="0"/>
              <a:t>, a razgranata krvna i limfna mreža omogućava njihovu nazočnost u bilo kojem dijelu tijela</a:t>
            </a:r>
            <a:r>
              <a:rPr lang="hr-HR" altLang="sr-Latn-RS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2278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Limfni sustav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1344706" y="1707777"/>
            <a:ext cx="9708775" cy="4706470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hr-HR" altLang="sr-Latn-RS" sz="2800" dirty="0"/>
              <a:t>Limfni sustav vraća međustaničnu tekućinu koja je izgubljena u međustaničnim prostorima tkiva zbog propusnosti kapilara. </a:t>
            </a:r>
          </a:p>
          <a:p>
            <a:pPr algn="just" eaLnBrk="1" hangingPunct="1"/>
            <a:endParaRPr lang="hr-HR" altLang="sr-Latn-RS" sz="2800" dirty="0"/>
          </a:p>
          <a:p>
            <a:pPr algn="just" eaLnBrk="1" hangingPunct="1"/>
            <a:r>
              <a:rPr lang="hr-HR" altLang="sr-Latn-RS" sz="2800" dirty="0"/>
              <a:t>Tekućina (limfa) iz limfnog cirkulacijskog sustava vraća se u krvotok utjecanjem limfe </a:t>
            </a:r>
            <a:r>
              <a:rPr lang="hr-HR" altLang="sr-Latn-RS" sz="2800" b="1" dirty="0"/>
              <a:t>iz </a:t>
            </a:r>
            <a:r>
              <a:rPr lang="hr-HR" altLang="sr-Latn-RS" sz="2800" b="1" dirty="0" err="1"/>
              <a:t>limfatičkih</a:t>
            </a:r>
            <a:r>
              <a:rPr lang="hr-HR" altLang="sr-Latn-RS" sz="2800" b="1" dirty="0"/>
              <a:t> kanala (</a:t>
            </a:r>
            <a:r>
              <a:rPr lang="hr-HR" altLang="sr-Latn-RS" sz="2800" b="1" dirty="0" err="1"/>
              <a:t>limfatički</a:t>
            </a:r>
            <a:r>
              <a:rPr lang="hr-HR" altLang="sr-Latn-RS" sz="2800" b="1" dirty="0"/>
              <a:t> </a:t>
            </a:r>
            <a:r>
              <a:rPr lang="hr-HR" altLang="sr-Latn-RS" sz="2800" b="1" dirty="0" err="1"/>
              <a:t>duktusi</a:t>
            </a:r>
            <a:r>
              <a:rPr lang="hr-HR" altLang="sr-Latn-RS" sz="2800" b="1" dirty="0"/>
              <a:t>) u lijevu i desnu </a:t>
            </a:r>
            <a:r>
              <a:rPr lang="hr-HR" altLang="sr-Latn-RS" sz="2800" b="1" dirty="0" err="1"/>
              <a:t>potključnu</a:t>
            </a:r>
            <a:r>
              <a:rPr lang="hr-HR" altLang="sr-Latn-RS" sz="2800" b="1" dirty="0"/>
              <a:t> venu </a:t>
            </a:r>
            <a:r>
              <a:rPr lang="hr-HR" altLang="sr-Latn-RS" sz="2800" dirty="0"/>
              <a:t>(oko 2 litre svakodnevno se vraća u cirkulaciju). </a:t>
            </a:r>
          </a:p>
        </p:txBody>
      </p:sp>
    </p:spTree>
    <p:extLst>
      <p:ext uri="{BB962C8B-B14F-4D97-AF65-F5344CB8AC3E}">
        <p14:creationId xmlns:p14="http://schemas.microsoft.com/office/powerpoint/2010/main" val="386248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Uloga limfnog sustava</a:t>
            </a:r>
            <a:r>
              <a:rPr lang="hr-HR" altLang="sr-Latn-RS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63921746"/>
              </p:ext>
            </p:extLst>
          </p:nvPr>
        </p:nvGraphicFramePr>
        <p:xfrm>
          <a:off x="1573307" y="1828800"/>
          <a:ext cx="9305364" cy="44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134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100" y="20638"/>
            <a:ext cx="7543800" cy="838200"/>
          </a:xfrm>
        </p:spPr>
        <p:txBody>
          <a:bodyPr/>
          <a:lstStyle/>
          <a:p>
            <a:pPr>
              <a:defRPr/>
            </a:pPr>
            <a:r>
              <a:rPr lang="hr-H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Limfni sustav čovjeka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528" y="645459"/>
            <a:ext cx="9071484" cy="5957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0398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4180066" y="4818856"/>
            <a:ext cx="3497262" cy="1658938"/>
          </a:xfrm>
          <a:prstGeom prst="rect">
            <a:avLst/>
          </a:prstGeom>
          <a:solidFill>
            <a:schemeClr val="folHlink"/>
          </a:solidFill>
          <a:ln w="7938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4192589" y="2190750"/>
            <a:ext cx="2359025" cy="1930400"/>
          </a:xfrm>
          <a:prstGeom prst="rect">
            <a:avLst/>
          </a:prstGeom>
          <a:solidFill>
            <a:schemeClr val="accent1"/>
          </a:solidFill>
          <a:ln w="7938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5748338" y="2452688"/>
            <a:ext cx="146050" cy="138112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5984875" y="2505075"/>
            <a:ext cx="146050" cy="146050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74" name="Oval 6"/>
          <p:cNvSpPr>
            <a:spLocks noChangeArrowheads="1"/>
          </p:cNvSpPr>
          <p:nvPr/>
        </p:nvSpPr>
        <p:spPr bwMode="auto">
          <a:xfrm>
            <a:off x="5748338" y="2635251"/>
            <a:ext cx="138112" cy="138113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75" name="Oval 7"/>
          <p:cNvSpPr>
            <a:spLocks noChangeArrowheads="1"/>
          </p:cNvSpPr>
          <p:nvPr/>
        </p:nvSpPr>
        <p:spPr bwMode="auto">
          <a:xfrm>
            <a:off x="5489576" y="2343150"/>
            <a:ext cx="138113" cy="139700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5087938" y="2246313"/>
            <a:ext cx="138112" cy="139700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77" name="Oval 9"/>
          <p:cNvSpPr>
            <a:spLocks noChangeArrowheads="1"/>
          </p:cNvSpPr>
          <p:nvPr/>
        </p:nvSpPr>
        <p:spPr bwMode="auto">
          <a:xfrm>
            <a:off x="5705476" y="2301875"/>
            <a:ext cx="138113" cy="139700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38922" name="Freeform 10"/>
          <p:cNvSpPr>
            <a:spLocks/>
          </p:cNvSpPr>
          <p:nvPr/>
        </p:nvSpPr>
        <p:spPr bwMode="auto">
          <a:xfrm>
            <a:off x="2713038" y="847725"/>
            <a:ext cx="868362" cy="869950"/>
          </a:xfrm>
          <a:custGeom>
            <a:avLst/>
            <a:gdLst>
              <a:gd name="T0" fmla="*/ 2147483646 w 114"/>
              <a:gd name="T1" fmla="*/ 0 h 114"/>
              <a:gd name="T2" fmla="*/ 0 w 114"/>
              <a:gd name="T3" fmla="*/ 2147483646 h 114"/>
              <a:gd name="T4" fmla="*/ 2147483646 w 114"/>
              <a:gd name="T5" fmla="*/ 2147483646 h 114"/>
              <a:gd name="T6" fmla="*/ 2147483646 w 114"/>
              <a:gd name="T7" fmla="*/ 0 h 114"/>
              <a:gd name="T8" fmla="*/ 0 60000 65536"/>
              <a:gd name="T9" fmla="*/ 0 60000 65536"/>
              <a:gd name="T10" fmla="*/ 0 60000 65536"/>
              <a:gd name="T11" fmla="*/ 0 60000 65536"/>
              <a:gd name="T12" fmla="*/ 0 w 114"/>
              <a:gd name="T13" fmla="*/ 0 h 114"/>
              <a:gd name="T14" fmla="*/ 114 w 114"/>
              <a:gd name="T15" fmla="*/ 114 h 1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4" h="114">
                <a:moveTo>
                  <a:pt x="113" y="0"/>
                </a:moveTo>
                <a:cubicBezTo>
                  <a:pt x="51" y="0"/>
                  <a:pt x="0" y="51"/>
                  <a:pt x="0" y="113"/>
                </a:cubicBezTo>
                <a:lnTo>
                  <a:pt x="114" y="114"/>
                </a:lnTo>
                <a:lnTo>
                  <a:pt x="113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38923" name="Freeform 11"/>
          <p:cNvSpPr>
            <a:spLocks/>
          </p:cNvSpPr>
          <p:nvPr/>
        </p:nvSpPr>
        <p:spPr bwMode="auto">
          <a:xfrm>
            <a:off x="2713038" y="4530726"/>
            <a:ext cx="868362" cy="862013"/>
          </a:xfrm>
          <a:custGeom>
            <a:avLst/>
            <a:gdLst>
              <a:gd name="T0" fmla="*/ 0 w 114"/>
              <a:gd name="T1" fmla="*/ 0 h 113"/>
              <a:gd name="T2" fmla="*/ 2147483646 w 114"/>
              <a:gd name="T3" fmla="*/ 2147483646 h 113"/>
              <a:gd name="T4" fmla="*/ 2147483646 w 114"/>
              <a:gd name="T5" fmla="*/ 0 h 113"/>
              <a:gd name="T6" fmla="*/ 0 w 114"/>
              <a:gd name="T7" fmla="*/ 0 h 113"/>
              <a:gd name="T8" fmla="*/ 0 60000 65536"/>
              <a:gd name="T9" fmla="*/ 0 60000 65536"/>
              <a:gd name="T10" fmla="*/ 0 60000 65536"/>
              <a:gd name="T11" fmla="*/ 0 60000 65536"/>
              <a:gd name="T12" fmla="*/ 0 w 114"/>
              <a:gd name="T13" fmla="*/ 0 h 113"/>
              <a:gd name="T14" fmla="*/ 114 w 114"/>
              <a:gd name="T15" fmla="*/ 113 h 1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4" h="113">
                <a:moveTo>
                  <a:pt x="0" y="0"/>
                </a:moveTo>
                <a:cubicBezTo>
                  <a:pt x="0" y="62"/>
                  <a:pt x="51" y="113"/>
                  <a:pt x="113" y="113"/>
                </a:cubicBezTo>
                <a:lnTo>
                  <a:pt x="114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38924" name="Freeform 12"/>
          <p:cNvSpPr>
            <a:spLocks/>
          </p:cNvSpPr>
          <p:nvPr/>
        </p:nvSpPr>
        <p:spPr bwMode="auto">
          <a:xfrm>
            <a:off x="8586788" y="2833688"/>
            <a:ext cx="868362" cy="869950"/>
          </a:xfrm>
          <a:custGeom>
            <a:avLst/>
            <a:gdLst>
              <a:gd name="T0" fmla="*/ 2147483646 w 114"/>
              <a:gd name="T1" fmla="*/ 0 h 114"/>
              <a:gd name="T2" fmla="*/ 0 w 114"/>
              <a:gd name="T3" fmla="*/ 2147483646 h 114"/>
              <a:gd name="T4" fmla="*/ 2147483646 w 114"/>
              <a:gd name="T5" fmla="*/ 2147483646 h 114"/>
              <a:gd name="T6" fmla="*/ 2147483646 w 114"/>
              <a:gd name="T7" fmla="*/ 0 h 114"/>
              <a:gd name="T8" fmla="*/ 0 60000 65536"/>
              <a:gd name="T9" fmla="*/ 0 60000 65536"/>
              <a:gd name="T10" fmla="*/ 0 60000 65536"/>
              <a:gd name="T11" fmla="*/ 0 60000 65536"/>
              <a:gd name="T12" fmla="*/ 0 w 114"/>
              <a:gd name="T13" fmla="*/ 0 h 114"/>
              <a:gd name="T14" fmla="*/ 114 w 114"/>
              <a:gd name="T15" fmla="*/ 114 h 1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4" h="114">
                <a:moveTo>
                  <a:pt x="113" y="0"/>
                </a:moveTo>
                <a:cubicBezTo>
                  <a:pt x="51" y="0"/>
                  <a:pt x="0" y="51"/>
                  <a:pt x="0" y="113"/>
                </a:cubicBezTo>
                <a:lnTo>
                  <a:pt x="114" y="114"/>
                </a:lnTo>
                <a:lnTo>
                  <a:pt x="113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38925" name="Freeform 13"/>
          <p:cNvSpPr>
            <a:spLocks/>
          </p:cNvSpPr>
          <p:nvPr/>
        </p:nvSpPr>
        <p:spPr bwMode="auto">
          <a:xfrm>
            <a:off x="7794626" y="2833688"/>
            <a:ext cx="868363" cy="869950"/>
          </a:xfrm>
          <a:custGeom>
            <a:avLst/>
            <a:gdLst>
              <a:gd name="T0" fmla="*/ 2147483646 w 114"/>
              <a:gd name="T1" fmla="*/ 2147483646 h 114"/>
              <a:gd name="T2" fmla="*/ 0 w 114"/>
              <a:gd name="T3" fmla="*/ 0 h 114"/>
              <a:gd name="T4" fmla="*/ 0 w 114"/>
              <a:gd name="T5" fmla="*/ 2147483646 h 114"/>
              <a:gd name="T6" fmla="*/ 2147483646 w 114"/>
              <a:gd name="T7" fmla="*/ 2147483646 h 114"/>
              <a:gd name="T8" fmla="*/ 0 60000 65536"/>
              <a:gd name="T9" fmla="*/ 0 60000 65536"/>
              <a:gd name="T10" fmla="*/ 0 60000 65536"/>
              <a:gd name="T11" fmla="*/ 0 60000 65536"/>
              <a:gd name="T12" fmla="*/ 0 w 114"/>
              <a:gd name="T13" fmla="*/ 0 h 114"/>
              <a:gd name="T14" fmla="*/ 114 w 114"/>
              <a:gd name="T15" fmla="*/ 114 h 1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4" h="114">
                <a:moveTo>
                  <a:pt x="114" y="114"/>
                </a:moveTo>
                <a:cubicBezTo>
                  <a:pt x="114" y="51"/>
                  <a:pt x="62" y="0"/>
                  <a:pt x="0" y="0"/>
                </a:cubicBezTo>
                <a:lnTo>
                  <a:pt x="0" y="114"/>
                </a:lnTo>
                <a:lnTo>
                  <a:pt x="114" y="11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4572001" y="6659564"/>
            <a:ext cx="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Tahoma" panose="020B0604030504040204" pitchFamily="34" charset="0"/>
            </a:endParaRPr>
          </a:p>
        </p:txBody>
      </p:sp>
      <p:sp>
        <p:nvSpPr>
          <p:cNvPr id="7183" name="AutoShape 15"/>
          <p:cNvSpPr>
            <a:spLocks noChangeArrowheads="1"/>
          </p:cNvSpPr>
          <p:nvPr/>
        </p:nvSpPr>
        <p:spPr bwMode="auto">
          <a:xfrm>
            <a:off x="5257800" y="1543050"/>
            <a:ext cx="400050" cy="776288"/>
          </a:xfrm>
          <a:prstGeom prst="upArrow">
            <a:avLst>
              <a:gd name="adj1" fmla="val 50000"/>
              <a:gd name="adj2" fmla="val 485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84" name="AutoShape 16"/>
          <p:cNvSpPr>
            <a:spLocks noChangeArrowheads="1"/>
          </p:cNvSpPr>
          <p:nvPr/>
        </p:nvSpPr>
        <p:spPr bwMode="auto">
          <a:xfrm>
            <a:off x="5122863" y="960439"/>
            <a:ext cx="666750" cy="566737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85" name="Rectangle 17"/>
          <p:cNvSpPr>
            <a:spLocks noChangeArrowheads="1"/>
          </p:cNvSpPr>
          <p:nvPr/>
        </p:nvSpPr>
        <p:spPr bwMode="auto">
          <a:xfrm>
            <a:off x="4592638" y="1196976"/>
            <a:ext cx="1719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600">
                <a:latin typeface="Tahoma" panose="020B0604030504040204" pitchFamily="34" charset="0"/>
              </a:rPr>
              <a:t>Duktus toracikus</a:t>
            </a:r>
          </a:p>
        </p:txBody>
      </p:sp>
      <p:sp>
        <p:nvSpPr>
          <p:cNvPr id="7186" name="Oval 18"/>
          <p:cNvSpPr>
            <a:spLocks noChangeArrowheads="1"/>
          </p:cNvSpPr>
          <p:nvPr/>
        </p:nvSpPr>
        <p:spPr bwMode="auto">
          <a:xfrm>
            <a:off x="5397501" y="1041400"/>
            <a:ext cx="138113" cy="139700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87" name="Oval 19"/>
          <p:cNvSpPr>
            <a:spLocks noChangeArrowheads="1"/>
          </p:cNvSpPr>
          <p:nvPr/>
        </p:nvSpPr>
        <p:spPr bwMode="auto">
          <a:xfrm>
            <a:off x="5395913" y="1611313"/>
            <a:ext cx="138112" cy="139700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88" name="Rectangle 20"/>
          <p:cNvSpPr>
            <a:spLocks noChangeArrowheads="1"/>
          </p:cNvSpPr>
          <p:nvPr/>
        </p:nvSpPr>
        <p:spPr bwMode="auto">
          <a:xfrm>
            <a:off x="4799013" y="1820863"/>
            <a:ext cx="16176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400">
                <a:latin typeface="Tahoma" panose="020B0604030504040204" pitchFamily="34" charset="0"/>
              </a:rPr>
              <a:t>Eferentn</a:t>
            </a:r>
            <a:r>
              <a:rPr lang="hr-HR" altLang="sr-Latn-RS" sz="1400">
                <a:latin typeface="Tahoma" panose="020B0604030504040204" pitchFamily="34" charset="0"/>
              </a:rPr>
              <a:t>e</a:t>
            </a:r>
            <a:r>
              <a:rPr lang="en-GB" altLang="sr-Latn-RS" sz="1400">
                <a:latin typeface="Tahoma" panose="020B0604030504040204" pitchFamily="34" charset="0"/>
              </a:rPr>
              <a:t> limfn</a:t>
            </a:r>
            <a:r>
              <a:rPr lang="hr-HR" altLang="sr-Latn-RS" sz="1400">
                <a:latin typeface="Tahoma" panose="020B0604030504040204" pitchFamily="34" charset="0"/>
              </a:rPr>
              <a:t>e</a:t>
            </a:r>
            <a:r>
              <a:rPr lang="en-GB" altLang="sr-Latn-RS" sz="1400">
                <a:latin typeface="Tahoma" panose="020B0604030504040204" pitchFamily="34" charset="0"/>
              </a:rPr>
              <a:t> </a:t>
            </a:r>
            <a:r>
              <a:rPr lang="hr-HR" altLang="sr-Latn-RS" sz="1400">
                <a:latin typeface="Tahoma" panose="020B0604030504040204" pitchFamily="34" charset="0"/>
              </a:rPr>
              <a:t>žile</a:t>
            </a:r>
            <a:endParaRPr lang="en-GB" altLang="sr-Latn-RS" sz="1400">
              <a:latin typeface="Tahoma" panose="020B0604030504040204" pitchFamily="34" charset="0"/>
            </a:endParaRPr>
          </a:p>
        </p:txBody>
      </p:sp>
      <p:sp>
        <p:nvSpPr>
          <p:cNvPr id="7189" name="AutoShape 21"/>
          <p:cNvSpPr>
            <a:spLocks noChangeArrowheads="1"/>
          </p:cNvSpPr>
          <p:nvPr/>
        </p:nvSpPr>
        <p:spPr bwMode="auto">
          <a:xfrm>
            <a:off x="5103813" y="4132264"/>
            <a:ext cx="400050" cy="776287"/>
          </a:xfrm>
          <a:prstGeom prst="upArrow">
            <a:avLst>
              <a:gd name="adj1" fmla="val 50000"/>
              <a:gd name="adj2" fmla="val 485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90" name="Rectangle 22"/>
          <p:cNvSpPr>
            <a:spLocks noChangeArrowheads="1"/>
          </p:cNvSpPr>
          <p:nvPr/>
        </p:nvSpPr>
        <p:spPr bwMode="auto">
          <a:xfrm>
            <a:off x="4657726" y="4387850"/>
            <a:ext cx="16240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400">
                <a:latin typeface="Tahoma" panose="020B0604030504040204" pitchFamily="34" charset="0"/>
              </a:rPr>
              <a:t>Aferentn</a:t>
            </a:r>
            <a:r>
              <a:rPr lang="hr-HR" altLang="sr-Latn-RS" sz="1400">
                <a:latin typeface="Tahoma" panose="020B0604030504040204" pitchFamily="34" charset="0"/>
              </a:rPr>
              <a:t>e</a:t>
            </a:r>
            <a:r>
              <a:rPr lang="en-GB" altLang="sr-Latn-RS" sz="1400">
                <a:latin typeface="Tahoma" panose="020B0604030504040204" pitchFamily="34" charset="0"/>
              </a:rPr>
              <a:t> limfn</a:t>
            </a:r>
            <a:r>
              <a:rPr lang="hr-HR" altLang="sr-Latn-RS" sz="1400">
                <a:latin typeface="Tahoma" panose="020B0604030504040204" pitchFamily="34" charset="0"/>
              </a:rPr>
              <a:t>e</a:t>
            </a:r>
            <a:r>
              <a:rPr lang="en-GB" altLang="sr-Latn-RS" sz="1400">
                <a:latin typeface="Tahoma" panose="020B0604030504040204" pitchFamily="34" charset="0"/>
              </a:rPr>
              <a:t> </a:t>
            </a:r>
            <a:r>
              <a:rPr lang="hr-HR" altLang="sr-Latn-RS" sz="1400">
                <a:latin typeface="Tahoma" panose="020B0604030504040204" pitchFamily="34" charset="0"/>
              </a:rPr>
              <a:t>žile</a:t>
            </a:r>
            <a:endParaRPr lang="en-GB" altLang="sr-Latn-RS" sz="1400">
              <a:latin typeface="Tahoma" panose="020B0604030504040204" pitchFamily="34" charset="0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721351" y="4808538"/>
            <a:ext cx="587375" cy="1541462"/>
            <a:chOff x="1708" y="1649"/>
            <a:chExt cx="370" cy="971"/>
          </a:xfrm>
        </p:grpSpPr>
        <p:sp>
          <p:nvSpPr>
            <p:cNvPr id="39032" name="AutoShape 24"/>
            <p:cNvSpPr>
              <a:spLocks noChangeArrowheads="1"/>
            </p:cNvSpPr>
            <p:nvPr/>
          </p:nvSpPr>
          <p:spPr bwMode="auto">
            <a:xfrm>
              <a:off x="1859" y="1649"/>
              <a:ext cx="219" cy="5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2912 h 21600"/>
                <a:gd name="T14" fmla="*/ 18247 w 21600"/>
                <a:gd name="T15" fmla="*/ 92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39033" name="AutoShape 25"/>
            <p:cNvSpPr>
              <a:spLocks noChangeArrowheads="1"/>
            </p:cNvSpPr>
            <p:nvPr/>
          </p:nvSpPr>
          <p:spPr bwMode="auto">
            <a:xfrm rot="10800000">
              <a:off x="1708" y="2086"/>
              <a:ext cx="219" cy="5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2912 h 21600"/>
                <a:gd name="T14" fmla="*/ 18247 w 21600"/>
                <a:gd name="T15" fmla="*/ 92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r-HR"/>
            </a:p>
          </p:txBody>
        </p:sp>
      </p:grpSp>
      <p:sp>
        <p:nvSpPr>
          <p:cNvPr id="7194" name="Oval 26"/>
          <p:cNvSpPr>
            <a:spLocks noChangeArrowheads="1"/>
          </p:cNvSpPr>
          <p:nvPr/>
        </p:nvSpPr>
        <p:spPr bwMode="auto">
          <a:xfrm>
            <a:off x="5451475" y="5456238"/>
            <a:ext cx="146050" cy="138112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95" name="Oval 27"/>
          <p:cNvSpPr>
            <a:spLocks noChangeArrowheads="1"/>
          </p:cNvSpPr>
          <p:nvPr/>
        </p:nvSpPr>
        <p:spPr bwMode="auto">
          <a:xfrm>
            <a:off x="5694363" y="5472113"/>
            <a:ext cx="138112" cy="138112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96" name="Oval 28"/>
          <p:cNvSpPr>
            <a:spLocks noChangeArrowheads="1"/>
          </p:cNvSpPr>
          <p:nvPr/>
        </p:nvSpPr>
        <p:spPr bwMode="auto">
          <a:xfrm>
            <a:off x="5489575" y="5738813"/>
            <a:ext cx="146050" cy="138112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97" name="Oval 29"/>
          <p:cNvSpPr>
            <a:spLocks noChangeArrowheads="1"/>
          </p:cNvSpPr>
          <p:nvPr/>
        </p:nvSpPr>
        <p:spPr bwMode="auto">
          <a:xfrm>
            <a:off x="5211763" y="5356226"/>
            <a:ext cx="146050" cy="138113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98" name="Oval 30"/>
          <p:cNvSpPr>
            <a:spLocks noChangeArrowheads="1"/>
          </p:cNvSpPr>
          <p:nvPr/>
        </p:nvSpPr>
        <p:spPr bwMode="auto">
          <a:xfrm>
            <a:off x="5162550" y="5697538"/>
            <a:ext cx="146050" cy="138112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99" name="Oval 31"/>
          <p:cNvSpPr>
            <a:spLocks noChangeArrowheads="1"/>
          </p:cNvSpPr>
          <p:nvPr/>
        </p:nvSpPr>
        <p:spPr bwMode="auto">
          <a:xfrm>
            <a:off x="5262563" y="4235451"/>
            <a:ext cx="146050" cy="138113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6288088" y="4770438"/>
            <a:ext cx="881062" cy="411162"/>
            <a:chOff x="3001" y="3005"/>
            <a:chExt cx="555" cy="259"/>
          </a:xfrm>
        </p:grpSpPr>
        <p:sp>
          <p:nvSpPr>
            <p:cNvPr id="39026" name="Oval 33"/>
            <p:cNvSpPr>
              <a:spLocks noChangeArrowheads="1"/>
            </p:cNvSpPr>
            <p:nvPr/>
          </p:nvSpPr>
          <p:spPr bwMode="auto">
            <a:xfrm>
              <a:off x="3217" y="3134"/>
              <a:ext cx="92" cy="88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9027" name="Oval 34"/>
            <p:cNvSpPr>
              <a:spLocks noChangeArrowheads="1"/>
            </p:cNvSpPr>
            <p:nvPr/>
          </p:nvSpPr>
          <p:spPr bwMode="auto">
            <a:xfrm>
              <a:off x="3001" y="3005"/>
              <a:ext cx="92" cy="87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9028" name="Oval 35"/>
            <p:cNvSpPr>
              <a:spLocks noChangeArrowheads="1"/>
            </p:cNvSpPr>
            <p:nvPr/>
          </p:nvSpPr>
          <p:spPr bwMode="auto">
            <a:xfrm>
              <a:off x="3097" y="3125"/>
              <a:ext cx="92" cy="87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9029" name="Oval 36"/>
            <p:cNvSpPr>
              <a:spLocks noChangeArrowheads="1"/>
            </p:cNvSpPr>
            <p:nvPr/>
          </p:nvSpPr>
          <p:spPr bwMode="auto">
            <a:xfrm>
              <a:off x="3353" y="3054"/>
              <a:ext cx="92" cy="87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9030" name="Oval 37"/>
            <p:cNvSpPr>
              <a:spLocks noChangeArrowheads="1"/>
            </p:cNvSpPr>
            <p:nvPr/>
          </p:nvSpPr>
          <p:spPr bwMode="auto">
            <a:xfrm>
              <a:off x="3202" y="3023"/>
              <a:ext cx="92" cy="87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9031" name="Oval 38"/>
            <p:cNvSpPr>
              <a:spLocks noChangeArrowheads="1"/>
            </p:cNvSpPr>
            <p:nvPr/>
          </p:nvSpPr>
          <p:spPr bwMode="auto">
            <a:xfrm>
              <a:off x="3464" y="3177"/>
              <a:ext cx="92" cy="87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5075239" y="2438401"/>
            <a:ext cx="587375" cy="1541463"/>
            <a:chOff x="1595" y="1536"/>
            <a:chExt cx="370" cy="971"/>
          </a:xfrm>
        </p:grpSpPr>
        <p:sp>
          <p:nvSpPr>
            <p:cNvPr id="39024" name="AutoShape 40"/>
            <p:cNvSpPr>
              <a:spLocks noChangeArrowheads="1"/>
            </p:cNvSpPr>
            <p:nvPr/>
          </p:nvSpPr>
          <p:spPr bwMode="auto">
            <a:xfrm>
              <a:off x="1746" y="1536"/>
              <a:ext cx="219" cy="5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2912 h 21600"/>
                <a:gd name="T14" fmla="*/ 18247 w 21600"/>
                <a:gd name="T15" fmla="*/ 92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39025" name="AutoShape 41"/>
            <p:cNvSpPr>
              <a:spLocks noChangeArrowheads="1"/>
            </p:cNvSpPr>
            <p:nvPr/>
          </p:nvSpPr>
          <p:spPr bwMode="auto">
            <a:xfrm rot="10800000">
              <a:off x="1595" y="1973"/>
              <a:ext cx="219" cy="5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2912 h 21600"/>
                <a:gd name="T14" fmla="*/ 18247 w 21600"/>
                <a:gd name="T15" fmla="*/ 92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r-HR"/>
            </a:p>
          </p:txBody>
        </p:sp>
      </p:grp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4465639" y="3497264"/>
            <a:ext cx="854075" cy="479425"/>
            <a:chOff x="1853" y="2203"/>
            <a:chExt cx="538" cy="302"/>
          </a:xfrm>
        </p:grpSpPr>
        <p:sp>
          <p:nvSpPr>
            <p:cNvPr id="39018" name="Oval 43"/>
            <p:cNvSpPr>
              <a:spLocks noChangeArrowheads="1"/>
            </p:cNvSpPr>
            <p:nvPr/>
          </p:nvSpPr>
          <p:spPr bwMode="auto">
            <a:xfrm>
              <a:off x="1989" y="2203"/>
              <a:ext cx="87" cy="92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9019" name="Oval 44"/>
            <p:cNvSpPr>
              <a:spLocks noChangeArrowheads="1"/>
            </p:cNvSpPr>
            <p:nvPr/>
          </p:nvSpPr>
          <p:spPr bwMode="auto">
            <a:xfrm>
              <a:off x="2090" y="2294"/>
              <a:ext cx="92" cy="87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9020" name="Oval 45"/>
            <p:cNvSpPr>
              <a:spLocks noChangeArrowheads="1"/>
            </p:cNvSpPr>
            <p:nvPr/>
          </p:nvSpPr>
          <p:spPr bwMode="auto">
            <a:xfrm>
              <a:off x="1931" y="2357"/>
              <a:ext cx="88" cy="87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9021" name="Oval 46"/>
            <p:cNvSpPr>
              <a:spLocks noChangeArrowheads="1"/>
            </p:cNvSpPr>
            <p:nvPr/>
          </p:nvSpPr>
          <p:spPr bwMode="auto">
            <a:xfrm>
              <a:off x="1998" y="2418"/>
              <a:ext cx="92" cy="87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9022" name="Oval 47"/>
            <p:cNvSpPr>
              <a:spLocks noChangeArrowheads="1"/>
            </p:cNvSpPr>
            <p:nvPr/>
          </p:nvSpPr>
          <p:spPr bwMode="auto">
            <a:xfrm>
              <a:off x="1853" y="2285"/>
              <a:ext cx="92" cy="87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9023" name="Oval 48"/>
            <p:cNvSpPr>
              <a:spLocks noChangeArrowheads="1"/>
            </p:cNvSpPr>
            <p:nvPr/>
          </p:nvSpPr>
          <p:spPr bwMode="auto">
            <a:xfrm>
              <a:off x="2299" y="2287"/>
              <a:ext cx="92" cy="87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</p:grpSp>
      <p:sp>
        <p:nvSpPr>
          <p:cNvPr id="7217" name="Oval 49"/>
          <p:cNvSpPr>
            <a:spLocks noChangeArrowheads="1"/>
          </p:cNvSpPr>
          <p:nvPr/>
        </p:nvSpPr>
        <p:spPr bwMode="auto">
          <a:xfrm>
            <a:off x="5275263" y="2405063"/>
            <a:ext cx="138112" cy="139700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218" name="Oval 50"/>
          <p:cNvSpPr>
            <a:spLocks noChangeArrowheads="1"/>
          </p:cNvSpPr>
          <p:nvPr/>
        </p:nvSpPr>
        <p:spPr bwMode="auto">
          <a:xfrm>
            <a:off x="5378451" y="2032000"/>
            <a:ext cx="138113" cy="139700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grpSp>
        <p:nvGrpSpPr>
          <p:cNvPr id="6" name="Group 51"/>
          <p:cNvGrpSpPr>
            <a:grpSpLocks/>
          </p:cNvGrpSpPr>
          <p:nvPr/>
        </p:nvGrpSpPr>
        <p:grpSpPr bwMode="auto">
          <a:xfrm>
            <a:off x="4240214" y="2960688"/>
            <a:ext cx="2270125" cy="347662"/>
            <a:chOff x="1687" y="1865"/>
            <a:chExt cx="1430" cy="219"/>
          </a:xfrm>
        </p:grpSpPr>
        <p:sp>
          <p:nvSpPr>
            <p:cNvPr id="39007" name="Rectangle 52"/>
            <p:cNvSpPr>
              <a:spLocks noChangeArrowheads="1"/>
            </p:cNvSpPr>
            <p:nvPr/>
          </p:nvSpPr>
          <p:spPr bwMode="auto">
            <a:xfrm>
              <a:off x="1687" y="1867"/>
              <a:ext cx="1430" cy="217"/>
            </a:xfrm>
            <a:prstGeom prst="rect">
              <a:avLst/>
            </a:prstGeom>
            <a:solidFill>
              <a:schemeClr val="accent2"/>
            </a:solidFill>
            <a:ln w="7938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9008" name="Line 53"/>
            <p:cNvSpPr>
              <a:spLocks noChangeShapeType="1"/>
            </p:cNvSpPr>
            <p:nvPr/>
          </p:nvSpPr>
          <p:spPr bwMode="auto">
            <a:xfrm>
              <a:off x="1814" y="1865"/>
              <a:ext cx="1" cy="206"/>
            </a:xfrm>
            <a:prstGeom prst="line">
              <a:avLst/>
            </a:prstGeom>
            <a:noFill/>
            <a:ln w="79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39009" name="Line 54"/>
            <p:cNvSpPr>
              <a:spLocks noChangeShapeType="1"/>
            </p:cNvSpPr>
            <p:nvPr/>
          </p:nvSpPr>
          <p:spPr bwMode="auto">
            <a:xfrm>
              <a:off x="1944" y="1865"/>
              <a:ext cx="1" cy="206"/>
            </a:xfrm>
            <a:prstGeom prst="line">
              <a:avLst/>
            </a:prstGeom>
            <a:noFill/>
            <a:ln w="79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39010" name="Line 55"/>
            <p:cNvSpPr>
              <a:spLocks noChangeShapeType="1"/>
            </p:cNvSpPr>
            <p:nvPr/>
          </p:nvSpPr>
          <p:spPr bwMode="auto">
            <a:xfrm>
              <a:off x="2073" y="1865"/>
              <a:ext cx="1" cy="206"/>
            </a:xfrm>
            <a:prstGeom prst="line">
              <a:avLst/>
            </a:prstGeom>
            <a:noFill/>
            <a:ln w="79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39011" name="Line 56"/>
            <p:cNvSpPr>
              <a:spLocks noChangeShapeType="1"/>
            </p:cNvSpPr>
            <p:nvPr/>
          </p:nvSpPr>
          <p:spPr bwMode="auto">
            <a:xfrm>
              <a:off x="2203" y="1865"/>
              <a:ext cx="1" cy="206"/>
            </a:xfrm>
            <a:prstGeom prst="line">
              <a:avLst/>
            </a:prstGeom>
            <a:noFill/>
            <a:ln w="79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39012" name="Line 57"/>
            <p:cNvSpPr>
              <a:spLocks noChangeShapeType="1"/>
            </p:cNvSpPr>
            <p:nvPr/>
          </p:nvSpPr>
          <p:spPr bwMode="auto">
            <a:xfrm>
              <a:off x="2337" y="1865"/>
              <a:ext cx="1" cy="206"/>
            </a:xfrm>
            <a:prstGeom prst="line">
              <a:avLst/>
            </a:prstGeom>
            <a:noFill/>
            <a:ln w="79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39013" name="Line 58"/>
            <p:cNvSpPr>
              <a:spLocks noChangeShapeType="1"/>
            </p:cNvSpPr>
            <p:nvPr/>
          </p:nvSpPr>
          <p:spPr bwMode="auto">
            <a:xfrm>
              <a:off x="2467" y="1865"/>
              <a:ext cx="1" cy="206"/>
            </a:xfrm>
            <a:prstGeom prst="line">
              <a:avLst/>
            </a:prstGeom>
            <a:noFill/>
            <a:ln w="79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39014" name="Line 59"/>
            <p:cNvSpPr>
              <a:spLocks noChangeShapeType="1"/>
            </p:cNvSpPr>
            <p:nvPr/>
          </p:nvSpPr>
          <p:spPr bwMode="auto">
            <a:xfrm>
              <a:off x="2596" y="1865"/>
              <a:ext cx="1" cy="206"/>
            </a:xfrm>
            <a:prstGeom prst="line">
              <a:avLst/>
            </a:prstGeom>
            <a:noFill/>
            <a:ln w="79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39015" name="Line 60"/>
            <p:cNvSpPr>
              <a:spLocks noChangeShapeType="1"/>
            </p:cNvSpPr>
            <p:nvPr/>
          </p:nvSpPr>
          <p:spPr bwMode="auto">
            <a:xfrm>
              <a:off x="2726" y="1865"/>
              <a:ext cx="1" cy="206"/>
            </a:xfrm>
            <a:prstGeom prst="line">
              <a:avLst/>
            </a:prstGeom>
            <a:noFill/>
            <a:ln w="79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39016" name="Line 61"/>
            <p:cNvSpPr>
              <a:spLocks noChangeShapeType="1"/>
            </p:cNvSpPr>
            <p:nvPr/>
          </p:nvSpPr>
          <p:spPr bwMode="auto">
            <a:xfrm>
              <a:off x="2860" y="1865"/>
              <a:ext cx="1" cy="206"/>
            </a:xfrm>
            <a:prstGeom prst="line">
              <a:avLst/>
            </a:prstGeom>
            <a:noFill/>
            <a:ln w="79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39017" name="Line 62"/>
            <p:cNvSpPr>
              <a:spLocks noChangeShapeType="1"/>
            </p:cNvSpPr>
            <p:nvPr/>
          </p:nvSpPr>
          <p:spPr bwMode="auto">
            <a:xfrm>
              <a:off x="2990" y="1865"/>
              <a:ext cx="1" cy="206"/>
            </a:xfrm>
            <a:prstGeom prst="line">
              <a:avLst/>
            </a:prstGeom>
            <a:noFill/>
            <a:ln w="79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7231" name="Rectangle 63"/>
          <p:cNvSpPr>
            <a:spLocks noChangeArrowheads="1"/>
          </p:cNvSpPr>
          <p:nvPr/>
        </p:nvSpPr>
        <p:spPr bwMode="auto">
          <a:xfrm>
            <a:off x="4224338" y="3317875"/>
            <a:ext cx="23263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400">
                <a:latin typeface="Tahoma" panose="020B0604030504040204" pitchFamily="34" charset="0"/>
              </a:rPr>
              <a:t>Endotel postkapilarnih venula</a:t>
            </a:r>
          </a:p>
        </p:txBody>
      </p:sp>
      <p:sp>
        <p:nvSpPr>
          <p:cNvPr id="7232" name="Oval 64"/>
          <p:cNvSpPr>
            <a:spLocks noChangeArrowheads="1"/>
          </p:cNvSpPr>
          <p:nvPr/>
        </p:nvSpPr>
        <p:spPr bwMode="auto">
          <a:xfrm>
            <a:off x="5630863" y="5635626"/>
            <a:ext cx="146050" cy="138113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233" name="Oval 65"/>
          <p:cNvSpPr>
            <a:spLocks noChangeArrowheads="1"/>
          </p:cNvSpPr>
          <p:nvPr/>
        </p:nvSpPr>
        <p:spPr bwMode="auto">
          <a:xfrm>
            <a:off x="5086350" y="4995863"/>
            <a:ext cx="146050" cy="138112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234" name="Oval 66"/>
          <p:cNvSpPr>
            <a:spLocks noChangeArrowheads="1"/>
          </p:cNvSpPr>
          <p:nvPr/>
        </p:nvSpPr>
        <p:spPr bwMode="auto">
          <a:xfrm>
            <a:off x="5208588" y="4679951"/>
            <a:ext cx="146050" cy="138113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235" name="Oval 67"/>
          <p:cNvSpPr>
            <a:spLocks noChangeArrowheads="1"/>
          </p:cNvSpPr>
          <p:nvPr/>
        </p:nvSpPr>
        <p:spPr bwMode="auto">
          <a:xfrm>
            <a:off x="5254625" y="5030788"/>
            <a:ext cx="146050" cy="138112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236" name="Oval 68"/>
          <p:cNvSpPr>
            <a:spLocks noChangeArrowheads="1"/>
          </p:cNvSpPr>
          <p:nvPr/>
        </p:nvSpPr>
        <p:spPr bwMode="auto">
          <a:xfrm>
            <a:off x="5548313" y="5029201"/>
            <a:ext cx="146050" cy="138113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237" name="Oval 69"/>
          <p:cNvSpPr>
            <a:spLocks noChangeArrowheads="1"/>
          </p:cNvSpPr>
          <p:nvPr/>
        </p:nvSpPr>
        <p:spPr bwMode="auto">
          <a:xfrm>
            <a:off x="5378450" y="2625726"/>
            <a:ext cx="146050" cy="138113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238" name="Rectangle 70"/>
          <p:cNvSpPr>
            <a:spLocks noChangeArrowheads="1"/>
          </p:cNvSpPr>
          <p:nvPr/>
        </p:nvSpPr>
        <p:spPr bwMode="auto">
          <a:xfrm>
            <a:off x="6005514" y="247650"/>
            <a:ext cx="169758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400" b="1">
                <a:latin typeface="Tahoma" panose="020B0604030504040204" pitchFamily="34" charset="0"/>
              </a:rPr>
              <a:t>LIMFOCITI U KRVI</a:t>
            </a:r>
          </a:p>
        </p:txBody>
      </p:sp>
      <p:grpSp>
        <p:nvGrpSpPr>
          <p:cNvPr id="7" name="Group 71"/>
          <p:cNvGrpSpPr>
            <a:grpSpLocks/>
          </p:cNvGrpSpPr>
          <p:nvPr/>
        </p:nvGrpSpPr>
        <p:grpSpPr bwMode="auto">
          <a:xfrm>
            <a:off x="6062664" y="588964"/>
            <a:ext cx="1982787" cy="860425"/>
            <a:chOff x="2811" y="301"/>
            <a:chExt cx="1249" cy="542"/>
          </a:xfrm>
        </p:grpSpPr>
        <p:sp>
          <p:nvSpPr>
            <p:cNvPr id="39004" name="Oval 72"/>
            <p:cNvSpPr>
              <a:spLocks noChangeArrowheads="1"/>
            </p:cNvSpPr>
            <p:nvPr/>
          </p:nvSpPr>
          <p:spPr bwMode="auto">
            <a:xfrm>
              <a:off x="3890" y="306"/>
              <a:ext cx="170" cy="53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9005" name="Rectangle 73"/>
            <p:cNvSpPr>
              <a:spLocks noChangeArrowheads="1"/>
            </p:cNvSpPr>
            <p:nvPr/>
          </p:nvSpPr>
          <p:spPr bwMode="auto">
            <a:xfrm>
              <a:off x="2869" y="308"/>
              <a:ext cx="1117" cy="529"/>
            </a:xfrm>
            <a:prstGeom prst="rect">
              <a:avLst/>
            </a:prstGeom>
            <a:solidFill>
              <a:schemeClr val="bg2"/>
            </a:solidFill>
            <a:ln w="7938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9006" name="Oval 74"/>
            <p:cNvSpPr>
              <a:spLocks noChangeArrowheads="1"/>
            </p:cNvSpPr>
            <p:nvPr/>
          </p:nvSpPr>
          <p:spPr bwMode="auto">
            <a:xfrm>
              <a:off x="2811" y="301"/>
              <a:ext cx="170" cy="53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</p:grpSp>
      <p:sp>
        <p:nvSpPr>
          <p:cNvPr id="7243" name="Rectangle 75"/>
          <p:cNvSpPr>
            <a:spLocks noChangeArrowheads="1"/>
          </p:cNvSpPr>
          <p:nvPr/>
        </p:nvSpPr>
        <p:spPr bwMode="auto">
          <a:xfrm>
            <a:off x="6207126" y="5705475"/>
            <a:ext cx="56746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400" b="1">
                <a:latin typeface="Tahoma" panose="020B0604030504040204" pitchFamily="34" charset="0"/>
              </a:rPr>
              <a:t>TKIVA</a:t>
            </a:r>
            <a:endParaRPr lang="en-GB" altLang="sr-Latn-RS" sz="1400">
              <a:latin typeface="Tahoma" panose="020B0604030504040204" pitchFamily="34" charset="0"/>
            </a:endParaRPr>
          </a:p>
        </p:txBody>
      </p:sp>
      <p:sp>
        <p:nvSpPr>
          <p:cNvPr id="7244" name="Rectangle 76"/>
          <p:cNvSpPr>
            <a:spLocks noChangeArrowheads="1"/>
          </p:cNvSpPr>
          <p:nvPr/>
        </p:nvSpPr>
        <p:spPr bwMode="auto">
          <a:xfrm>
            <a:off x="4843464" y="3819525"/>
            <a:ext cx="108523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400">
                <a:latin typeface="Tahoma" panose="020B0604030504040204" pitchFamily="34" charset="0"/>
              </a:rPr>
              <a:t>LIMFN</a:t>
            </a:r>
            <a:r>
              <a:rPr lang="sr-Latn-CS" altLang="sr-Latn-RS" sz="1400">
                <a:latin typeface="Tahoma" panose="020B0604030504040204" pitchFamily="34" charset="0"/>
              </a:rPr>
              <a:t>I</a:t>
            </a:r>
            <a:r>
              <a:rPr lang="en-GB" altLang="sr-Latn-RS" sz="1400">
                <a:latin typeface="Tahoma" panose="020B0604030504040204" pitchFamily="34" charset="0"/>
              </a:rPr>
              <a:t> </a:t>
            </a:r>
            <a:r>
              <a:rPr lang="sr-Latn-CS" altLang="sr-Latn-RS" sz="1400">
                <a:latin typeface="Tahoma" panose="020B0604030504040204" pitchFamily="34" charset="0"/>
              </a:rPr>
              <a:t>Č</a:t>
            </a:r>
            <a:r>
              <a:rPr lang="en-GB" altLang="sr-Latn-RS" sz="1400">
                <a:latin typeface="Tahoma" panose="020B0604030504040204" pitchFamily="34" charset="0"/>
              </a:rPr>
              <a:t>VOR</a:t>
            </a:r>
          </a:p>
        </p:txBody>
      </p:sp>
      <p:grpSp>
        <p:nvGrpSpPr>
          <p:cNvPr id="8" name="Group 77"/>
          <p:cNvGrpSpPr>
            <a:grpSpLocks/>
          </p:cNvGrpSpPr>
          <p:nvPr/>
        </p:nvGrpSpPr>
        <p:grpSpPr bwMode="auto">
          <a:xfrm>
            <a:off x="2744788" y="801689"/>
            <a:ext cx="6900862" cy="4618037"/>
            <a:chOff x="709" y="505"/>
            <a:chExt cx="4347" cy="2909"/>
          </a:xfrm>
        </p:grpSpPr>
        <p:grpSp>
          <p:nvGrpSpPr>
            <p:cNvPr id="38974" name="Group 78"/>
            <p:cNvGrpSpPr>
              <a:grpSpLocks/>
            </p:cNvGrpSpPr>
            <p:nvPr/>
          </p:nvGrpSpPr>
          <p:grpSpPr bwMode="auto">
            <a:xfrm>
              <a:off x="851" y="1888"/>
              <a:ext cx="2230" cy="173"/>
              <a:chOff x="173" y="1889"/>
              <a:chExt cx="2284" cy="173"/>
            </a:xfrm>
          </p:grpSpPr>
          <p:sp>
            <p:nvSpPr>
              <p:cNvPr id="39002" name="Freeform 79"/>
              <p:cNvSpPr>
                <a:spLocks/>
              </p:cNvSpPr>
              <p:nvPr/>
            </p:nvSpPr>
            <p:spPr bwMode="auto">
              <a:xfrm>
                <a:off x="173" y="1889"/>
                <a:ext cx="211" cy="173"/>
              </a:xfrm>
              <a:custGeom>
                <a:avLst/>
                <a:gdLst>
                  <a:gd name="T0" fmla="*/ 0 w 211"/>
                  <a:gd name="T1" fmla="*/ 86 h 173"/>
                  <a:gd name="T2" fmla="*/ 211 w 211"/>
                  <a:gd name="T3" fmla="*/ 0 h 173"/>
                  <a:gd name="T4" fmla="*/ 211 w 211"/>
                  <a:gd name="T5" fmla="*/ 173 h 173"/>
                  <a:gd name="T6" fmla="*/ 0 w 211"/>
                  <a:gd name="T7" fmla="*/ 86 h 17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173"/>
                  <a:gd name="T14" fmla="*/ 211 w 211"/>
                  <a:gd name="T15" fmla="*/ 173 h 17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173">
                    <a:moveTo>
                      <a:pt x="0" y="86"/>
                    </a:moveTo>
                    <a:lnTo>
                      <a:pt x="211" y="0"/>
                    </a:lnTo>
                    <a:lnTo>
                      <a:pt x="211" y="173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39003" name="Line 80"/>
              <p:cNvSpPr>
                <a:spLocks noChangeShapeType="1"/>
              </p:cNvSpPr>
              <p:nvPr/>
            </p:nvSpPr>
            <p:spPr bwMode="auto">
              <a:xfrm flipH="1">
                <a:off x="288" y="1975"/>
                <a:ext cx="2169" cy="1"/>
              </a:xfrm>
              <a:prstGeom prst="line">
                <a:avLst/>
              </a:prstGeom>
              <a:noFill/>
              <a:ln w="920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38975" name="Group 81"/>
            <p:cNvGrpSpPr>
              <a:grpSpLocks/>
            </p:cNvGrpSpPr>
            <p:nvPr/>
          </p:nvGrpSpPr>
          <p:grpSpPr bwMode="auto">
            <a:xfrm>
              <a:off x="3136" y="1893"/>
              <a:ext cx="1324" cy="137"/>
              <a:chOff x="173" y="1889"/>
              <a:chExt cx="2284" cy="173"/>
            </a:xfrm>
          </p:grpSpPr>
          <p:sp>
            <p:nvSpPr>
              <p:cNvPr id="39000" name="Freeform 82"/>
              <p:cNvSpPr>
                <a:spLocks/>
              </p:cNvSpPr>
              <p:nvPr/>
            </p:nvSpPr>
            <p:spPr bwMode="auto">
              <a:xfrm>
                <a:off x="173" y="1889"/>
                <a:ext cx="211" cy="173"/>
              </a:xfrm>
              <a:custGeom>
                <a:avLst/>
                <a:gdLst>
                  <a:gd name="T0" fmla="*/ 0 w 211"/>
                  <a:gd name="T1" fmla="*/ 86 h 173"/>
                  <a:gd name="T2" fmla="*/ 211 w 211"/>
                  <a:gd name="T3" fmla="*/ 0 h 173"/>
                  <a:gd name="T4" fmla="*/ 211 w 211"/>
                  <a:gd name="T5" fmla="*/ 173 h 173"/>
                  <a:gd name="T6" fmla="*/ 0 w 211"/>
                  <a:gd name="T7" fmla="*/ 86 h 17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173"/>
                  <a:gd name="T14" fmla="*/ 211 w 211"/>
                  <a:gd name="T15" fmla="*/ 173 h 17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173">
                    <a:moveTo>
                      <a:pt x="0" y="86"/>
                    </a:moveTo>
                    <a:lnTo>
                      <a:pt x="211" y="0"/>
                    </a:lnTo>
                    <a:lnTo>
                      <a:pt x="211" y="173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39001" name="Line 83"/>
              <p:cNvSpPr>
                <a:spLocks noChangeShapeType="1"/>
              </p:cNvSpPr>
              <p:nvPr/>
            </p:nvSpPr>
            <p:spPr bwMode="auto">
              <a:xfrm flipH="1">
                <a:off x="288" y="1975"/>
                <a:ext cx="2169" cy="1"/>
              </a:xfrm>
              <a:prstGeom prst="line">
                <a:avLst/>
              </a:prstGeom>
              <a:noFill/>
              <a:ln w="920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38976" name="Arc 84"/>
            <p:cNvSpPr>
              <a:spLocks/>
            </p:cNvSpPr>
            <p:nvPr/>
          </p:nvSpPr>
          <p:spPr bwMode="auto">
            <a:xfrm>
              <a:off x="4435" y="1958"/>
              <a:ext cx="518" cy="51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20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grpSp>
          <p:nvGrpSpPr>
            <p:cNvPr id="38977" name="Group 85"/>
            <p:cNvGrpSpPr>
              <a:grpSpLocks/>
            </p:cNvGrpSpPr>
            <p:nvPr/>
          </p:nvGrpSpPr>
          <p:grpSpPr bwMode="auto">
            <a:xfrm>
              <a:off x="709" y="505"/>
              <a:ext cx="4347" cy="2909"/>
              <a:chOff x="709" y="505"/>
              <a:chExt cx="4347" cy="2909"/>
            </a:xfrm>
          </p:grpSpPr>
          <p:sp>
            <p:nvSpPr>
              <p:cNvPr id="38978" name="Freeform 86"/>
              <p:cNvSpPr>
                <a:spLocks/>
              </p:cNvSpPr>
              <p:nvPr/>
            </p:nvSpPr>
            <p:spPr bwMode="auto">
              <a:xfrm>
                <a:off x="709" y="2603"/>
                <a:ext cx="173" cy="211"/>
              </a:xfrm>
              <a:custGeom>
                <a:avLst/>
                <a:gdLst>
                  <a:gd name="T0" fmla="*/ 87 w 173"/>
                  <a:gd name="T1" fmla="*/ 211 h 211"/>
                  <a:gd name="T2" fmla="*/ 0 w 173"/>
                  <a:gd name="T3" fmla="*/ 0 h 211"/>
                  <a:gd name="T4" fmla="*/ 173 w 173"/>
                  <a:gd name="T5" fmla="*/ 0 h 211"/>
                  <a:gd name="T6" fmla="*/ 87 w 173"/>
                  <a:gd name="T7" fmla="*/ 211 h 2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3"/>
                  <a:gd name="T13" fmla="*/ 0 h 211"/>
                  <a:gd name="T14" fmla="*/ 173 w 173"/>
                  <a:gd name="T15" fmla="*/ 211 h 2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3" h="211">
                    <a:moveTo>
                      <a:pt x="87" y="211"/>
                    </a:moveTo>
                    <a:lnTo>
                      <a:pt x="0" y="0"/>
                    </a:lnTo>
                    <a:lnTo>
                      <a:pt x="173" y="0"/>
                    </a:lnTo>
                    <a:lnTo>
                      <a:pt x="87" y="21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38979" name="Group 87"/>
              <p:cNvGrpSpPr>
                <a:grpSpLocks/>
              </p:cNvGrpSpPr>
              <p:nvPr/>
            </p:nvGrpSpPr>
            <p:grpSpPr bwMode="auto">
              <a:xfrm>
                <a:off x="795" y="505"/>
                <a:ext cx="4261" cy="2909"/>
                <a:chOff x="795" y="505"/>
                <a:chExt cx="4261" cy="2909"/>
              </a:xfrm>
            </p:grpSpPr>
            <p:sp>
              <p:nvSpPr>
                <p:cNvPr id="38980" name="Arc 88"/>
                <p:cNvSpPr>
                  <a:spLocks/>
                </p:cNvSpPr>
                <p:nvPr/>
              </p:nvSpPr>
              <p:spPr bwMode="auto">
                <a:xfrm>
                  <a:off x="797" y="572"/>
                  <a:ext cx="518" cy="5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599" y="0"/>
                      </a:cubicBezTo>
                    </a:path>
                    <a:path w="21600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20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38981" name="Arc 89"/>
                <p:cNvSpPr>
                  <a:spLocks/>
                </p:cNvSpPr>
                <p:nvPr/>
              </p:nvSpPr>
              <p:spPr bwMode="auto">
                <a:xfrm>
                  <a:off x="798" y="2802"/>
                  <a:ext cx="518" cy="5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600"/>
                      </a:moveTo>
                      <a:cubicBezTo>
                        <a:pt x="9670" y="21600"/>
                        <a:pt x="0" y="11929"/>
                        <a:pt x="0" y="0"/>
                      </a:cubicBezTo>
                    </a:path>
                    <a:path w="21600" h="21600" stroke="0" extrusionOk="0">
                      <a:moveTo>
                        <a:pt x="21600" y="21600"/>
                      </a:moveTo>
                      <a:cubicBezTo>
                        <a:pt x="9670" y="21600"/>
                        <a:pt x="0" y="11929"/>
                        <a:pt x="0" y="0"/>
                      </a:cubicBezTo>
                      <a:lnTo>
                        <a:pt x="21600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920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38982" name="Line 90"/>
                <p:cNvSpPr>
                  <a:spLocks noChangeShapeType="1"/>
                </p:cNvSpPr>
                <p:nvPr/>
              </p:nvSpPr>
              <p:spPr bwMode="auto">
                <a:xfrm>
                  <a:off x="795" y="1071"/>
                  <a:ext cx="1" cy="1628"/>
                </a:xfrm>
                <a:prstGeom prst="line">
                  <a:avLst/>
                </a:prstGeom>
                <a:noFill/>
                <a:ln w="920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grpSp>
              <p:nvGrpSpPr>
                <p:cNvPr id="38983" name="Group 91"/>
                <p:cNvGrpSpPr>
                  <a:grpSpLocks/>
                </p:cNvGrpSpPr>
                <p:nvPr/>
              </p:nvGrpSpPr>
              <p:grpSpPr bwMode="auto">
                <a:xfrm>
                  <a:off x="1218" y="3217"/>
                  <a:ext cx="3215" cy="197"/>
                  <a:chOff x="600" y="3281"/>
                  <a:chExt cx="2351" cy="173"/>
                </a:xfrm>
              </p:grpSpPr>
              <p:sp>
                <p:nvSpPr>
                  <p:cNvPr id="38998" name="Freeform 92"/>
                  <p:cNvSpPr>
                    <a:spLocks/>
                  </p:cNvSpPr>
                  <p:nvPr/>
                </p:nvSpPr>
                <p:spPr bwMode="auto">
                  <a:xfrm>
                    <a:off x="2740" y="3281"/>
                    <a:ext cx="211" cy="173"/>
                  </a:xfrm>
                  <a:custGeom>
                    <a:avLst/>
                    <a:gdLst>
                      <a:gd name="T0" fmla="*/ 211 w 211"/>
                      <a:gd name="T1" fmla="*/ 87 h 173"/>
                      <a:gd name="T2" fmla="*/ 0 w 211"/>
                      <a:gd name="T3" fmla="*/ 173 h 173"/>
                      <a:gd name="T4" fmla="*/ 0 w 211"/>
                      <a:gd name="T5" fmla="*/ 0 h 173"/>
                      <a:gd name="T6" fmla="*/ 211 w 211"/>
                      <a:gd name="T7" fmla="*/ 87 h 17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1"/>
                      <a:gd name="T13" fmla="*/ 0 h 173"/>
                      <a:gd name="T14" fmla="*/ 211 w 211"/>
                      <a:gd name="T15" fmla="*/ 173 h 173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1" h="173">
                        <a:moveTo>
                          <a:pt x="211" y="87"/>
                        </a:moveTo>
                        <a:lnTo>
                          <a:pt x="0" y="173"/>
                        </a:lnTo>
                        <a:lnTo>
                          <a:pt x="0" y="0"/>
                        </a:lnTo>
                        <a:lnTo>
                          <a:pt x="211" y="8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38999" name="Line 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00" y="3368"/>
                    <a:ext cx="2236" cy="1"/>
                  </a:xfrm>
                  <a:prstGeom prst="line">
                    <a:avLst/>
                  </a:prstGeom>
                  <a:noFill/>
                  <a:ln w="920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grpSp>
              <p:nvGrpSpPr>
                <p:cNvPr id="38984" name="Group 94"/>
                <p:cNvGrpSpPr>
                  <a:grpSpLocks/>
                </p:cNvGrpSpPr>
                <p:nvPr/>
              </p:nvGrpSpPr>
              <p:grpSpPr bwMode="auto">
                <a:xfrm>
                  <a:off x="4871" y="2484"/>
                  <a:ext cx="173" cy="336"/>
                  <a:chOff x="3378" y="2508"/>
                  <a:chExt cx="173" cy="336"/>
                </a:xfrm>
              </p:grpSpPr>
              <p:sp>
                <p:nvSpPr>
                  <p:cNvPr id="38996" name="Freeform 95"/>
                  <p:cNvSpPr>
                    <a:spLocks/>
                  </p:cNvSpPr>
                  <p:nvPr/>
                </p:nvSpPr>
                <p:spPr bwMode="auto">
                  <a:xfrm>
                    <a:off x="3378" y="2508"/>
                    <a:ext cx="173" cy="212"/>
                  </a:xfrm>
                  <a:custGeom>
                    <a:avLst/>
                    <a:gdLst>
                      <a:gd name="T0" fmla="*/ 87 w 173"/>
                      <a:gd name="T1" fmla="*/ 0 h 212"/>
                      <a:gd name="T2" fmla="*/ 173 w 173"/>
                      <a:gd name="T3" fmla="*/ 212 h 212"/>
                      <a:gd name="T4" fmla="*/ 0 w 173"/>
                      <a:gd name="T5" fmla="*/ 212 h 212"/>
                      <a:gd name="T6" fmla="*/ 87 w 173"/>
                      <a:gd name="T7" fmla="*/ 0 h 21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73"/>
                      <a:gd name="T13" fmla="*/ 0 h 212"/>
                      <a:gd name="T14" fmla="*/ 173 w 173"/>
                      <a:gd name="T15" fmla="*/ 212 h 21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73" h="212">
                        <a:moveTo>
                          <a:pt x="87" y="0"/>
                        </a:moveTo>
                        <a:lnTo>
                          <a:pt x="173" y="212"/>
                        </a:lnTo>
                        <a:lnTo>
                          <a:pt x="0" y="212"/>
                        </a:lnTo>
                        <a:lnTo>
                          <a:pt x="87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38997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3465" y="2623"/>
                    <a:ext cx="1" cy="221"/>
                  </a:xfrm>
                  <a:prstGeom prst="line">
                    <a:avLst/>
                  </a:prstGeom>
                  <a:noFill/>
                  <a:ln w="920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grpSp>
              <p:nvGrpSpPr>
                <p:cNvPr id="38985" name="Group 97"/>
                <p:cNvGrpSpPr>
                  <a:grpSpLocks/>
                </p:cNvGrpSpPr>
                <p:nvPr/>
              </p:nvGrpSpPr>
              <p:grpSpPr bwMode="auto">
                <a:xfrm>
                  <a:off x="4073" y="505"/>
                  <a:ext cx="384" cy="173"/>
                  <a:chOff x="4031" y="481"/>
                  <a:chExt cx="384" cy="173"/>
                </a:xfrm>
              </p:grpSpPr>
              <p:sp>
                <p:nvSpPr>
                  <p:cNvPr id="38994" name="Freeform 98"/>
                  <p:cNvSpPr>
                    <a:spLocks/>
                  </p:cNvSpPr>
                  <p:nvPr/>
                </p:nvSpPr>
                <p:spPr bwMode="auto">
                  <a:xfrm>
                    <a:off x="4031" y="481"/>
                    <a:ext cx="211" cy="173"/>
                  </a:xfrm>
                  <a:custGeom>
                    <a:avLst/>
                    <a:gdLst>
                      <a:gd name="T0" fmla="*/ 0 w 211"/>
                      <a:gd name="T1" fmla="*/ 87 h 173"/>
                      <a:gd name="T2" fmla="*/ 211 w 211"/>
                      <a:gd name="T3" fmla="*/ 0 h 173"/>
                      <a:gd name="T4" fmla="*/ 211 w 211"/>
                      <a:gd name="T5" fmla="*/ 173 h 173"/>
                      <a:gd name="T6" fmla="*/ 0 w 211"/>
                      <a:gd name="T7" fmla="*/ 87 h 17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1"/>
                      <a:gd name="T13" fmla="*/ 0 h 173"/>
                      <a:gd name="T14" fmla="*/ 211 w 211"/>
                      <a:gd name="T15" fmla="*/ 173 h 173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1" h="173">
                        <a:moveTo>
                          <a:pt x="0" y="87"/>
                        </a:moveTo>
                        <a:lnTo>
                          <a:pt x="211" y="0"/>
                        </a:lnTo>
                        <a:lnTo>
                          <a:pt x="211" y="173"/>
                        </a:lnTo>
                        <a:lnTo>
                          <a:pt x="0" y="8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38995" name="Line 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146" y="568"/>
                    <a:ext cx="269" cy="1"/>
                  </a:xfrm>
                  <a:prstGeom prst="line">
                    <a:avLst/>
                  </a:prstGeom>
                  <a:noFill/>
                  <a:ln w="920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sp>
              <p:nvSpPr>
                <p:cNvPr id="38986" name="Arc 100"/>
                <p:cNvSpPr>
                  <a:spLocks/>
                </p:cNvSpPr>
                <p:nvPr/>
              </p:nvSpPr>
              <p:spPr bwMode="auto">
                <a:xfrm>
                  <a:off x="4439" y="2804"/>
                  <a:ext cx="519" cy="519"/>
                </a:xfrm>
                <a:custGeom>
                  <a:avLst/>
                  <a:gdLst>
                    <a:gd name="T0" fmla="*/ 0 w 21600"/>
                    <a:gd name="T1" fmla="*/ 0 h 21640"/>
                    <a:gd name="T2" fmla="*/ 0 w 21600"/>
                    <a:gd name="T3" fmla="*/ 0 h 21640"/>
                    <a:gd name="T4" fmla="*/ 0 w 21600"/>
                    <a:gd name="T5" fmla="*/ 0 h 2164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40"/>
                    <a:gd name="T11" fmla="*/ 21600 w 21600"/>
                    <a:gd name="T12" fmla="*/ 21640 h 216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40" fill="none" extrusionOk="0">
                      <a:moveTo>
                        <a:pt x="21599" y="0"/>
                      </a:moveTo>
                      <a:cubicBezTo>
                        <a:pt x="21599" y="13"/>
                        <a:pt x="21600" y="26"/>
                        <a:pt x="21600" y="40"/>
                      </a:cubicBezTo>
                      <a:cubicBezTo>
                        <a:pt x="21600" y="11969"/>
                        <a:pt x="11929" y="21639"/>
                        <a:pt x="0" y="21640"/>
                      </a:cubicBezTo>
                    </a:path>
                    <a:path w="21600" h="21640" stroke="0" extrusionOk="0">
                      <a:moveTo>
                        <a:pt x="21599" y="0"/>
                      </a:moveTo>
                      <a:cubicBezTo>
                        <a:pt x="21599" y="13"/>
                        <a:pt x="21600" y="26"/>
                        <a:pt x="21600" y="40"/>
                      </a:cubicBezTo>
                      <a:cubicBezTo>
                        <a:pt x="21600" y="11969"/>
                        <a:pt x="11929" y="21639"/>
                        <a:pt x="0" y="21640"/>
                      </a:cubicBezTo>
                      <a:lnTo>
                        <a:pt x="0" y="40"/>
                      </a:lnTo>
                      <a:lnTo>
                        <a:pt x="21599" y="0"/>
                      </a:lnTo>
                      <a:close/>
                    </a:path>
                  </a:pathLst>
                </a:custGeom>
                <a:noFill/>
                <a:ln w="920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grpSp>
              <p:nvGrpSpPr>
                <p:cNvPr id="38987" name="Group 101"/>
                <p:cNvGrpSpPr>
                  <a:grpSpLocks/>
                </p:cNvGrpSpPr>
                <p:nvPr/>
              </p:nvGrpSpPr>
              <p:grpSpPr bwMode="auto">
                <a:xfrm>
                  <a:off x="4847" y="1115"/>
                  <a:ext cx="209" cy="1369"/>
                  <a:chOff x="3378" y="875"/>
                  <a:chExt cx="173" cy="1465"/>
                </a:xfrm>
              </p:grpSpPr>
              <p:sp>
                <p:nvSpPr>
                  <p:cNvPr id="38992" name="Freeform 102"/>
                  <p:cNvSpPr>
                    <a:spLocks/>
                  </p:cNvSpPr>
                  <p:nvPr/>
                </p:nvSpPr>
                <p:spPr bwMode="auto">
                  <a:xfrm>
                    <a:off x="3378" y="875"/>
                    <a:ext cx="173" cy="212"/>
                  </a:xfrm>
                  <a:custGeom>
                    <a:avLst/>
                    <a:gdLst>
                      <a:gd name="T0" fmla="*/ 87 w 173"/>
                      <a:gd name="T1" fmla="*/ 0 h 212"/>
                      <a:gd name="T2" fmla="*/ 173 w 173"/>
                      <a:gd name="T3" fmla="*/ 212 h 212"/>
                      <a:gd name="T4" fmla="*/ 0 w 173"/>
                      <a:gd name="T5" fmla="*/ 212 h 212"/>
                      <a:gd name="T6" fmla="*/ 87 w 173"/>
                      <a:gd name="T7" fmla="*/ 0 h 21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73"/>
                      <a:gd name="T13" fmla="*/ 0 h 212"/>
                      <a:gd name="T14" fmla="*/ 173 w 173"/>
                      <a:gd name="T15" fmla="*/ 212 h 21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73" h="212">
                        <a:moveTo>
                          <a:pt x="87" y="0"/>
                        </a:moveTo>
                        <a:lnTo>
                          <a:pt x="173" y="212"/>
                        </a:lnTo>
                        <a:lnTo>
                          <a:pt x="0" y="212"/>
                        </a:lnTo>
                        <a:lnTo>
                          <a:pt x="87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38993" name="Line 103"/>
                  <p:cNvSpPr>
                    <a:spLocks noChangeShapeType="1"/>
                  </p:cNvSpPr>
                  <p:nvPr/>
                </p:nvSpPr>
                <p:spPr bwMode="auto">
                  <a:xfrm>
                    <a:off x="3465" y="990"/>
                    <a:ext cx="1" cy="1350"/>
                  </a:xfrm>
                  <a:prstGeom prst="line">
                    <a:avLst/>
                  </a:prstGeom>
                  <a:noFill/>
                  <a:ln w="920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sp>
              <p:nvSpPr>
                <p:cNvPr id="38988" name="Arc 104"/>
                <p:cNvSpPr>
                  <a:spLocks/>
                </p:cNvSpPr>
                <p:nvPr/>
              </p:nvSpPr>
              <p:spPr bwMode="auto">
                <a:xfrm>
                  <a:off x="4416" y="595"/>
                  <a:ext cx="518" cy="5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20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grpSp>
              <p:nvGrpSpPr>
                <p:cNvPr id="38989" name="Group 105"/>
                <p:cNvGrpSpPr>
                  <a:grpSpLocks/>
                </p:cNvGrpSpPr>
                <p:nvPr/>
              </p:nvGrpSpPr>
              <p:grpSpPr bwMode="auto">
                <a:xfrm>
                  <a:off x="1338" y="505"/>
                  <a:ext cx="1581" cy="137"/>
                  <a:chOff x="672" y="481"/>
                  <a:chExt cx="2217" cy="173"/>
                </a:xfrm>
              </p:grpSpPr>
              <p:sp>
                <p:nvSpPr>
                  <p:cNvPr id="38990" name="Freeform 106"/>
                  <p:cNvSpPr>
                    <a:spLocks/>
                  </p:cNvSpPr>
                  <p:nvPr/>
                </p:nvSpPr>
                <p:spPr bwMode="auto">
                  <a:xfrm>
                    <a:off x="672" y="481"/>
                    <a:ext cx="211" cy="173"/>
                  </a:xfrm>
                  <a:custGeom>
                    <a:avLst/>
                    <a:gdLst>
                      <a:gd name="T0" fmla="*/ 0 w 211"/>
                      <a:gd name="T1" fmla="*/ 87 h 173"/>
                      <a:gd name="T2" fmla="*/ 211 w 211"/>
                      <a:gd name="T3" fmla="*/ 0 h 173"/>
                      <a:gd name="T4" fmla="*/ 211 w 211"/>
                      <a:gd name="T5" fmla="*/ 173 h 173"/>
                      <a:gd name="T6" fmla="*/ 0 w 211"/>
                      <a:gd name="T7" fmla="*/ 87 h 17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1"/>
                      <a:gd name="T13" fmla="*/ 0 h 173"/>
                      <a:gd name="T14" fmla="*/ 211 w 211"/>
                      <a:gd name="T15" fmla="*/ 173 h 173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1" h="173">
                        <a:moveTo>
                          <a:pt x="0" y="87"/>
                        </a:moveTo>
                        <a:lnTo>
                          <a:pt x="211" y="0"/>
                        </a:lnTo>
                        <a:lnTo>
                          <a:pt x="211" y="173"/>
                        </a:lnTo>
                        <a:lnTo>
                          <a:pt x="0" y="8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38991" name="Line 1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87" y="568"/>
                    <a:ext cx="2102" cy="1"/>
                  </a:xfrm>
                  <a:prstGeom prst="line">
                    <a:avLst/>
                  </a:prstGeom>
                  <a:noFill/>
                  <a:ln w="920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</p:grpSp>
        </p:grpSp>
      </p:grpSp>
      <p:grpSp>
        <p:nvGrpSpPr>
          <p:cNvPr id="18" name="Group 108"/>
          <p:cNvGrpSpPr>
            <a:grpSpLocks/>
          </p:cNvGrpSpPr>
          <p:nvPr/>
        </p:nvGrpSpPr>
        <p:grpSpPr bwMode="auto">
          <a:xfrm>
            <a:off x="6084888" y="723900"/>
            <a:ext cx="1638300" cy="539750"/>
            <a:chOff x="2873" y="456"/>
            <a:chExt cx="1032" cy="340"/>
          </a:xfrm>
        </p:grpSpPr>
        <p:sp>
          <p:nvSpPr>
            <p:cNvPr id="38962" name="Oval 109"/>
            <p:cNvSpPr>
              <a:spLocks noChangeArrowheads="1"/>
            </p:cNvSpPr>
            <p:nvPr/>
          </p:nvSpPr>
          <p:spPr bwMode="auto">
            <a:xfrm>
              <a:off x="2999" y="511"/>
              <a:ext cx="87" cy="87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8963" name="Oval 110"/>
            <p:cNvSpPr>
              <a:spLocks noChangeArrowheads="1"/>
            </p:cNvSpPr>
            <p:nvPr/>
          </p:nvSpPr>
          <p:spPr bwMode="auto">
            <a:xfrm>
              <a:off x="3143" y="457"/>
              <a:ext cx="87" cy="87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8964" name="Oval 111"/>
            <p:cNvSpPr>
              <a:spLocks noChangeArrowheads="1"/>
            </p:cNvSpPr>
            <p:nvPr/>
          </p:nvSpPr>
          <p:spPr bwMode="auto">
            <a:xfrm>
              <a:off x="3311" y="675"/>
              <a:ext cx="87" cy="88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8965" name="Oval 112"/>
            <p:cNvSpPr>
              <a:spLocks noChangeArrowheads="1"/>
            </p:cNvSpPr>
            <p:nvPr/>
          </p:nvSpPr>
          <p:spPr bwMode="auto">
            <a:xfrm>
              <a:off x="3551" y="594"/>
              <a:ext cx="87" cy="92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8966" name="Oval 113"/>
            <p:cNvSpPr>
              <a:spLocks noChangeArrowheads="1"/>
            </p:cNvSpPr>
            <p:nvPr/>
          </p:nvSpPr>
          <p:spPr bwMode="auto">
            <a:xfrm>
              <a:off x="3584" y="709"/>
              <a:ext cx="88" cy="87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8967" name="Oval 114"/>
            <p:cNvSpPr>
              <a:spLocks noChangeArrowheads="1"/>
            </p:cNvSpPr>
            <p:nvPr/>
          </p:nvSpPr>
          <p:spPr bwMode="auto">
            <a:xfrm>
              <a:off x="3709" y="613"/>
              <a:ext cx="92" cy="87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8968" name="Oval 115"/>
            <p:cNvSpPr>
              <a:spLocks noChangeArrowheads="1"/>
            </p:cNvSpPr>
            <p:nvPr/>
          </p:nvSpPr>
          <p:spPr bwMode="auto">
            <a:xfrm>
              <a:off x="3459" y="469"/>
              <a:ext cx="87" cy="88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8969" name="Oval 116"/>
            <p:cNvSpPr>
              <a:spLocks noChangeArrowheads="1"/>
            </p:cNvSpPr>
            <p:nvPr/>
          </p:nvSpPr>
          <p:spPr bwMode="auto">
            <a:xfrm>
              <a:off x="3644" y="456"/>
              <a:ext cx="87" cy="88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8970" name="Oval 117"/>
            <p:cNvSpPr>
              <a:spLocks noChangeArrowheads="1"/>
            </p:cNvSpPr>
            <p:nvPr/>
          </p:nvSpPr>
          <p:spPr bwMode="auto">
            <a:xfrm>
              <a:off x="3442" y="704"/>
              <a:ext cx="87" cy="88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8971" name="Oval 118"/>
            <p:cNvSpPr>
              <a:spLocks noChangeArrowheads="1"/>
            </p:cNvSpPr>
            <p:nvPr/>
          </p:nvSpPr>
          <p:spPr bwMode="auto">
            <a:xfrm>
              <a:off x="3195" y="613"/>
              <a:ext cx="87" cy="88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8972" name="Oval 119"/>
            <p:cNvSpPr>
              <a:spLocks noChangeArrowheads="1"/>
            </p:cNvSpPr>
            <p:nvPr/>
          </p:nvSpPr>
          <p:spPr bwMode="auto">
            <a:xfrm>
              <a:off x="3818" y="624"/>
              <a:ext cx="87" cy="88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8973" name="Oval 120"/>
            <p:cNvSpPr>
              <a:spLocks noChangeArrowheads="1"/>
            </p:cNvSpPr>
            <p:nvPr/>
          </p:nvSpPr>
          <p:spPr bwMode="auto">
            <a:xfrm>
              <a:off x="2873" y="541"/>
              <a:ext cx="87" cy="87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</p:grpSp>
      <p:sp>
        <p:nvSpPr>
          <p:cNvPr id="38961" name="Text Box 122"/>
          <p:cNvSpPr txBox="1">
            <a:spLocks noChangeArrowheads="1"/>
          </p:cNvSpPr>
          <p:nvPr/>
        </p:nvSpPr>
        <p:spPr bwMode="auto">
          <a:xfrm>
            <a:off x="3581400" y="6346778"/>
            <a:ext cx="68294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3200" dirty="0" err="1">
                <a:latin typeface="Comic Sans MS" panose="030F0702030302020204" pitchFamily="66" charset="0"/>
              </a:rPr>
              <a:t>Promet</a:t>
            </a:r>
            <a:r>
              <a:rPr lang="en-GB" altLang="sr-Latn-RS" sz="3200" dirty="0">
                <a:latin typeface="Comic Sans MS" panose="030F0702030302020204" pitchFamily="66" charset="0"/>
              </a:rPr>
              <a:t> </a:t>
            </a:r>
            <a:r>
              <a:rPr lang="en-GB" altLang="sr-Latn-RS" sz="3200" dirty="0" err="1">
                <a:latin typeface="Comic Sans MS" panose="030F0702030302020204" pitchFamily="66" charset="0"/>
              </a:rPr>
              <a:t>limfocita</a:t>
            </a:r>
            <a:r>
              <a:rPr lang="en-GB" altLang="sr-Latn-RS" sz="3200" dirty="0">
                <a:latin typeface="Comic Sans MS" panose="030F0702030302020204" pitchFamily="66" charset="0"/>
              </a:rPr>
              <a:t> u </a:t>
            </a:r>
            <a:r>
              <a:rPr lang="en-GB" altLang="sr-Latn-RS" sz="3200" dirty="0" err="1">
                <a:latin typeface="Comic Sans MS" panose="030F0702030302020204" pitchFamily="66" charset="0"/>
              </a:rPr>
              <a:t>limfnom</a:t>
            </a:r>
            <a:r>
              <a:rPr lang="en-GB" altLang="sr-Latn-RS" sz="3200" dirty="0">
                <a:latin typeface="Comic Sans MS" panose="030F0702030302020204" pitchFamily="66" charset="0"/>
              </a:rPr>
              <a:t> s</a:t>
            </a:r>
            <a:r>
              <a:rPr lang="hr-HR" altLang="sr-Latn-RS" sz="3200" dirty="0">
                <a:latin typeface="Comic Sans MS" panose="030F0702030302020204" pitchFamily="66" charset="0"/>
              </a:rPr>
              <a:t>u</a:t>
            </a:r>
            <a:r>
              <a:rPr lang="en-GB" altLang="sr-Latn-RS" sz="3200" dirty="0" err="1">
                <a:latin typeface="Comic Sans MS" panose="030F0702030302020204" pitchFamily="66" charset="0"/>
              </a:rPr>
              <a:t>st</a:t>
            </a:r>
            <a:r>
              <a:rPr lang="hr-HR" altLang="sr-Latn-RS" sz="3200" dirty="0" err="1">
                <a:latin typeface="Comic Sans MS" panose="030F0702030302020204" pitchFamily="66" charset="0"/>
              </a:rPr>
              <a:t>av</a:t>
            </a:r>
            <a:r>
              <a:rPr lang="en-GB" altLang="sr-Latn-RS" sz="3200" dirty="0">
                <a:latin typeface="Comic Sans MS" panose="030F0702030302020204" pitchFamily="66" charset="0"/>
              </a:rPr>
              <a:t>u</a:t>
            </a:r>
            <a:br>
              <a:rPr lang="en-GB" altLang="sr-Latn-RS" sz="3200" dirty="0">
                <a:latin typeface="Comic Sans MS" panose="030F0702030302020204" pitchFamily="66" charset="0"/>
              </a:rPr>
            </a:br>
            <a:endParaRPr lang="hr-HR" altLang="sr-Latn-RS" sz="32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17885" y="5272088"/>
            <a:ext cx="3373685" cy="15696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hr-HR" sz="1600" dirty="0" smtClean="0"/>
              <a:t>U  krvi 30% leukocita</a:t>
            </a:r>
          </a:p>
          <a:p>
            <a:r>
              <a:rPr lang="hr-HR" sz="1600" dirty="0" err="1" smtClean="0"/>
              <a:t>Limfociti</a:t>
            </a:r>
            <a:r>
              <a:rPr lang="hr-HR" sz="1600" dirty="0" smtClean="0"/>
              <a:t> T 60-80%</a:t>
            </a:r>
          </a:p>
          <a:p>
            <a:r>
              <a:rPr lang="hr-HR" sz="1600" dirty="0" err="1" smtClean="0"/>
              <a:t>Pomagački</a:t>
            </a:r>
            <a:r>
              <a:rPr lang="hr-HR" sz="1600" dirty="0" smtClean="0"/>
              <a:t> CD4 T </a:t>
            </a:r>
            <a:r>
              <a:rPr lang="hr-HR" sz="1600" dirty="0" err="1" smtClean="0"/>
              <a:t>limfociti</a:t>
            </a:r>
            <a:r>
              <a:rPr lang="hr-HR" sz="1600" dirty="0" smtClean="0"/>
              <a:t> 30-60%</a:t>
            </a:r>
          </a:p>
          <a:p>
            <a:r>
              <a:rPr lang="hr-HR" sz="1600" dirty="0" err="1" smtClean="0"/>
              <a:t>Citotoksični</a:t>
            </a:r>
            <a:r>
              <a:rPr lang="hr-HR" sz="1600" dirty="0" smtClean="0"/>
              <a:t> CD8 </a:t>
            </a:r>
            <a:r>
              <a:rPr lang="hr-HR" sz="1600" dirty="0"/>
              <a:t>T </a:t>
            </a:r>
            <a:r>
              <a:rPr lang="hr-HR" sz="1600" dirty="0" err="1" smtClean="0"/>
              <a:t>limfociti</a:t>
            </a:r>
            <a:r>
              <a:rPr lang="hr-HR" sz="1600" dirty="0" smtClean="0"/>
              <a:t> 17-35%</a:t>
            </a:r>
          </a:p>
          <a:p>
            <a:r>
              <a:rPr lang="hr-HR" sz="1600" dirty="0" smtClean="0"/>
              <a:t>CD4/CD8/ 1,5-2,0</a:t>
            </a:r>
          </a:p>
          <a:p>
            <a:r>
              <a:rPr lang="hr-HR" sz="1600" dirty="0" err="1" smtClean="0"/>
              <a:t>Limfociti</a:t>
            </a:r>
            <a:r>
              <a:rPr lang="hr-HR" sz="1600" dirty="0" smtClean="0"/>
              <a:t> B i NK stanice 5-25%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365794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7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7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7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7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7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7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7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7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7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7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7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2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2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2000" fill="hold"/>
                                        <p:tgtEl>
                                          <p:spTgt spid="7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2000" fill="hold"/>
                                        <p:tgtEl>
                                          <p:spTgt spid="7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20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0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20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20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2000" fill="hold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2000" fill="hold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2000" fill="hold"/>
                                        <p:tgtEl>
                                          <p:spTgt spid="7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2000" fill="hold"/>
                                        <p:tgtEl>
                                          <p:spTgt spid="7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2000" fill="hold"/>
                                        <p:tgtEl>
                                          <p:spTgt spid="7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2000" fill="hold"/>
                                        <p:tgtEl>
                                          <p:spTgt spid="7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2000" fill="hold"/>
                                        <p:tgtEl>
                                          <p:spTgt spid="7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2000" fill="hold"/>
                                        <p:tgtEl>
                                          <p:spTgt spid="7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2000" fill="hold"/>
                                        <p:tgtEl>
                                          <p:spTgt spid="7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2000" fill="hold"/>
                                        <p:tgtEl>
                                          <p:spTgt spid="7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20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20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2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2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2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2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2" dur="2000" fill="hold"/>
                                        <p:tgtEl>
                                          <p:spTgt spid="71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4" dur="2000" fill="hold"/>
                                        <p:tgtEl>
                                          <p:spTgt spid="72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6" dur="2000" fill="hold"/>
                                        <p:tgtEl>
                                          <p:spTgt spid="71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8" dur="2000" fill="hold"/>
                                        <p:tgtEl>
                                          <p:spTgt spid="71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2" dur="2000" fill="hold"/>
                                        <p:tgtEl>
                                          <p:spTgt spid="71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4" dur="2000" fill="hold"/>
                                        <p:tgtEl>
                                          <p:spTgt spid="718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6" dur="2000" fill="hold"/>
                                        <p:tgtEl>
                                          <p:spTgt spid="71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  <p:bldP spid="7171" grpId="0" animBg="1"/>
      <p:bldP spid="7172" grpId="0" animBg="1"/>
      <p:bldP spid="7173" grpId="0" animBg="1"/>
      <p:bldP spid="7174" grpId="0" animBg="1"/>
      <p:bldP spid="7175" grpId="0" animBg="1"/>
      <p:bldP spid="7176" grpId="0" animBg="1"/>
      <p:bldP spid="7177" grpId="0" animBg="1"/>
      <p:bldP spid="7183" grpId="0" animBg="1"/>
      <p:bldP spid="7183" grpId="1" animBg="1"/>
      <p:bldP spid="7184" grpId="0" animBg="1"/>
      <p:bldP spid="7184" grpId="1" animBg="1"/>
      <p:bldP spid="7185" grpId="0"/>
      <p:bldP spid="7185" grpId="1"/>
      <p:bldP spid="7186" grpId="0" animBg="1"/>
      <p:bldP spid="7186" grpId="1" animBg="1"/>
      <p:bldP spid="7187" grpId="0" animBg="1"/>
      <p:bldP spid="7187" grpId="1" animBg="1"/>
      <p:bldP spid="7188" grpId="0"/>
      <p:bldP spid="7188" grpId="1"/>
      <p:bldP spid="7189" grpId="0" animBg="1"/>
      <p:bldP spid="7190" grpId="0"/>
      <p:bldP spid="7194" grpId="0" animBg="1"/>
      <p:bldP spid="7195" grpId="0" animBg="1"/>
      <p:bldP spid="7196" grpId="0" animBg="1"/>
      <p:bldP spid="7197" grpId="0" animBg="1"/>
      <p:bldP spid="7198" grpId="0" animBg="1"/>
      <p:bldP spid="7199" grpId="0" animBg="1"/>
      <p:bldP spid="7217" grpId="0" animBg="1"/>
      <p:bldP spid="7218" grpId="0" animBg="1"/>
      <p:bldP spid="7218" grpId="1" animBg="1"/>
      <p:bldP spid="7231" grpId="0"/>
      <p:bldP spid="7232" grpId="0" animBg="1"/>
      <p:bldP spid="7233" grpId="0" animBg="1"/>
      <p:bldP spid="7234" grpId="0" animBg="1"/>
      <p:bldP spid="7235" grpId="0" animBg="1"/>
      <p:bldP spid="7236" grpId="0" animBg="1"/>
      <p:bldP spid="7237" grpId="0" animBg="1"/>
      <p:bldP spid="7238" grpId="0"/>
      <p:bldP spid="7243" grpId="0"/>
      <p:bldP spid="724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286" y="0"/>
            <a:ext cx="4931596" cy="660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rrowheads="1"/>
          </p:cNvPicPr>
          <p:nvPr/>
        </p:nvPicPr>
        <p:blipFill>
          <a:blip r:embed="rId3" cstate="print">
            <a:clrChange>
              <a:clrFrom>
                <a:srgbClr val="0C090C"/>
              </a:clrFrom>
              <a:clrTo>
                <a:srgbClr val="0C090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7" y="1"/>
            <a:ext cx="2699172" cy="6861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Freeform 3"/>
          <p:cNvSpPr>
            <a:spLocks/>
          </p:cNvSpPr>
          <p:nvPr/>
        </p:nvSpPr>
        <p:spPr bwMode="auto">
          <a:xfrm>
            <a:off x="5478463" y="1130301"/>
            <a:ext cx="493712" cy="220663"/>
          </a:xfrm>
          <a:custGeom>
            <a:avLst/>
            <a:gdLst>
              <a:gd name="T0" fmla="*/ 2147483646 w 279"/>
              <a:gd name="T1" fmla="*/ 2147483646 h 127"/>
              <a:gd name="T2" fmla="*/ 0 w 279"/>
              <a:gd name="T3" fmla="*/ 0 h 127"/>
              <a:gd name="T4" fmla="*/ 0 60000 65536"/>
              <a:gd name="T5" fmla="*/ 0 60000 65536"/>
              <a:gd name="T6" fmla="*/ 0 w 279"/>
              <a:gd name="T7" fmla="*/ 0 h 127"/>
              <a:gd name="T8" fmla="*/ 279 w 279"/>
              <a:gd name="T9" fmla="*/ 127 h 12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79" h="127">
                <a:moveTo>
                  <a:pt x="278" y="126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36" name="Freeform 4"/>
          <p:cNvSpPr>
            <a:spLocks/>
          </p:cNvSpPr>
          <p:nvPr/>
        </p:nvSpPr>
        <p:spPr bwMode="auto">
          <a:xfrm>
            <a:off x="5892800" y="1306513"/>
            <a:ext cx="71438" cy="127000"/>
          </a:xfrm>
          <a:custGeom>
            <a:avLst/>
            <a:gdLst>
              <a:gd name="T0" fmla="*/ 0 w 40"/>
              <a:gd name="T1" fmla="*/ 0 h 73"/>
              <a:gd name="T2" fmla="*/ 2147483646 w 40"/>
              <a:gd name="T3" fmla="*/ 2147483646 h 73"/>
              <a:gd name="T4" fmla="*/ 0 60000 65536"/>
              <a:gd name="T5" fmla="*/ 0 60000 65536"/>
              <a:gd name="T6" fmla="*/ 0 w 40"/>
              <a:gd name="T7" fmla="*/ 0 h 73"/>
              <a:gd name="T8" fmla="*/ 40 w 40"/>
              <a:gd name="T9" fmla="*/ 73 h 7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" h="73">
                <a:moveTo>
                  <a:pt x="0" y="0"/>
                </a:moveTo>
                <a:lnTo>
                  <a:pt x="39" y="72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37" name="Freeform 5"/>
          <p:cNvSpPr>
            <a:spLocks/>
          </p:cNvSpPr>
          <p:nvPr/>
        </p:nvSpPr>
        <p:spPr bwMode="auto">
          <a:xfrm>
            <a:off x="5516563" y="1254125"/>
            <a:ext cx="400050" cy="292100"/>
          </a:xfrm>
          <a:custGeom>
            <a:avLst/>
            <a:gdLst>
              <a:gd name="T0" fmla="*/ 2147483646 w 226"/>
              <a:gd name="T1" fmla="*/ 2147483646 h 169"/>
              <a:gd name="T2" fmla="*/ 0 w 226"/>
              <a:gd name="T3" fmla="*/ 0 h 169"/>
              <a:gd name="T4" fmla="*/ 0 60000 65536"/>
              <a:gd name="T5" fmla="*/ 0 60000 65536"/>
              <a:gd name="T6" fmla="*/ 0 w 226"/>
              <a:gd name="T7" fmla="*/ 0 h 169"/>
              <a:gd name="T8" fmla="*/ 226 w 226"/>
              <a:gd name="T9" fmla="*/ 169 h 16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6" h="169">
                <a:moveTo>
                  <a:pt x="225" y="168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5810250" y="1458913"/>
            <a:ext cx="96838" cy="176212"/>
          </a:xfrm>
          <a:custGeom>
            <a:avLst/>
            <a:gdLst>
              <a:gd name="T0" fmla="*/ 2147483646 w 55"/>
              <a:gd name="T1" fmla="*/ 2147483646 h 102"/>
              <a:gd name="T2" fmla="*/ 0 w 55"/>
              <a:gd name="T3" fmla="*/ 0 h 102"/>
              <a:gd name="T4" fmla="*/ 0 60000 65536"/>
              <a:gd name="T5" fmla="*/ 0 60000 65536"/>
              <a:gd name="T6" fmla="*/ 0 w 55"/>
              <a:gd name="T7" fmla="*/ 0 h 102"/>
              <a:gd name="T8" fmla="*/ 55 w 55"/>
              <a:gd name="T9" fmla="*/ 102 h 10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5" h="102">
                <a:moveTo>
                  <a:pt x="54" y="101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6142039" y="1554164"/>
            <a:ext cx="357187" cy="149225"/>
          </a:xfrm>
          <a:custGeom>
            <a:avLst/>
            <a:gdLst>
              <a:gd name="T0" fmla="*/ 0 w 202"/>
              <a:gd name="T1" fmla="*/ 2147483646 h 86"/>
              <a:gd name="T2" fmla="*/ 2147483646 w 202"/>
              <a:gd name="T3" fmla="*/ 0 h 86"/>
              <a:gd name="T4" fmla="*/ 0 60000 65536"/>
              <a:gd name="T5" fmla="*/ 0 60000 65536"/>
              <a:gd name="T6" fmla="*/ 0 w 202"/>
              <a:gd name="T7" fmla="*/ 0 h 86"/>
              <a:gd name="T8" fmla="*/ 202 w 202"/>
              <a:gd name="T9" fmla="*/ 86 h 8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02" h="86">
                <a:moveTo>
                  <a:pt x="0" y="85"/>
                </a:moveTo>
                <a:lnTo>
                  <a:pt x="201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40" name="Freeform 8"/>
          <p:cNvSpPr>
            <a:spLocks/>
          </p:cNvSpPr>
          <p:nvPr/>
        </p:nvSpPr>
        <p:spPr bwMode="auto">
          <a:xfrm>
            <a:off x="6138863" y="1163639"/>
            <a:ext cx="476250" cy="625475"/>
          </a:xfrm>
          <a:custGeom>
            <a:avLst/>
            <a:gdLst>
              <a:gd name="T0" fmla="*/ 0 w 269"/>
              <a:gd name="T1" fmla="*/ 2147483646 h 361"/>
              <a:gd name="T2" fmla="*/ 2147483646 w 269"/>
              <a:gd name="T3" fmla="*/ 0 h 361"/>
              <a:gd name="T4" fmla="*/ 0 60000 65536"/>
              <a:gd name="T5" fmla="*/ 0 60000 65536"/>
              <a:gd name="T6" fmla="*/ 0 w 269"/>
              <a:gd name="T7" fmla="*/ 0 h 361"/>
              <a:gd name="T8" fmla="*/ 269 w 269"/>
              <a:gd name="T9" fmla="*/ 361 h 3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9" h="361">
                <a:moveTo>
                  <a:pt x="0" y="360"/>
                </a:moveTo>
                <a:lnTo>
                  <a:pt x="268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3937001" y="1063625"/>
            <a:ext cx="15795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900" b="1">
                <a:solidFill>
                  <a:srgbClr val="FFC000"/>
                </a:solidFill>
                <a:latin typeface="Arial" panose="020B0604020202020204" pitchFamily="34" charset="0"/>
              </a:rPr>
              <a:t>Parotidni limfni čvorovi</a:t>
            </a: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3594101" y="1187451"/>
            <a:ext cx="1922463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900" b="1">
                <a:solidFill>
                  <a:srgbClr val="FFC000"/>
                </a:solidFill>
                <a:latin typeface="Arial" panose="020B0604020202020204" pitchFamily="34" charset="0"/>
              </a:rPr>
              <a:t>Submaksilarni limfni čvorovi</a:t>
            </a: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6530975" y="1093788"/>
            <a:ext cx="877888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900" b="1">
                <a:solidFill>
                  <a:srgbClr val="FFC000"/>
                </a:solidFill>
                <a:latin typeface="Arial" panose="020B0604020202020204" pitchFamily="34" charset="0"/>
              </a:rPr>
              <a:t>Jugularna vena</a:t>
            </a:r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6383338" y="1482725"/>
            <a:ext cx="1408112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900" b="1">
                <a:solidFill>
                  <a:srgbClr val="FFC000"/>
                </a:solidFill>
                <a:latin typeface="Arial" panose="020B0604020202020204" pitchFamily="34" charset="0"/>
              </a:rPr>
              <a:t>Cervikalni limfni čvorovi</a:t>
            </a:r>
          </a:p>
        </p:txBody>
      </p:sp>
      <p:sp>
        <p:nvSpPr>
          <p:cNvPr id="18445" name="Freeform 13"/>
          <p:cNvSpPr>
            <a:spLocks/>
          </p:cNvSpPr>
          <p:nvPr/>
        </p:nvSpPr>
        <p:spPr bwMode="auto">
          <a:xfrm>
            <a:off x="6332538" y="1808163"/>
            <a:ext cx="468312" cy="76200"/>
          </a:xfrm>
          <a:custGeom>
            <a:avLst/>
            <a:gdLst>
              <a:gd name="T0" fmla="*/ 0 w 265"/>
              <a:gd name="T1" fmla="*/ 2147483646 h 44"/>
              <a:gd name="T2" fmla="*/ 2147483646 w 265"/>
              <a:gd name="T3" fmla="*/ 0 h 44"/>
              <a:gd name="T4" fmla="*/ 0 60000 65536"/>
              <a:gd name="T5" fmla="*/ 0 60000 65536"/>
              <a:gd name="T6" fmla="*/ 0 w 265"/>
              <a:gd name="T7" fmla="*/ 0 h 44"/>
              <a:gd name="T8" fmla="*/ 265 w 265"/>
              <a:gd name="T9" fmla="*/ 44 h 4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5" h="44">
                <a:moveTo>
                  <a:pt x="0" y="43"/>
                </a:moveTo>
                <a:lnTo>
                  <a:pt x="264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46" name="Freeform 14"/>
          <p:cNvSpPr>
            <a:spLocks/>
          </p:cNvSpPr>
          <p:nvPr/>
        </p:nvSpPr>
        <p:spPr bwMode="auto">
          <a:xfrm>
            <a:off x="5984876" y="1792289"/>
            <a:ext cx="881063" cy="376237"/>
          </a:xfrm>
          <a:custGeom>
            <a:avLst/>
            <a:gdLst>
              <a:gd name="T0" fmla="*/ 2147483646 w 498"/>
              <a:gd name="T1" fmla="*/ 0 h 217"/>
              <a:gd name="T2" fmla="*/ 2147483646 w 498"/>
              <a:gd name="T3" fmla="*/ 2147483646 h 217"/>
              <a:gd name="T4" fmla="*/ 0 w 498"/>
              <a:gd name="T5" fmla="*/ 2147483646 h 217"/>
              <a:gd name="T6" fmla="*/ 0 60000 65536"/>
              <a:gd name="T7" fmla="*/ 0 60000 65536"/>
              <a:gd name="T8" fmla="*/ 0 60000 65536"/>
              <a:gd name="T9" fmla="*/ 0 w 498"/>
              <a:gd name="T10" fmla="*/ 0 h 217"/>
              <a:gd name="T11" fmla="*/ 498 w 498"/>
              <a:gd name="T12" fmla="*/ 217 h 2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98" h="217">
                <a:moveTo>
                  <a:pt x="82" y="0"/>
                </a:moveTo>
                <a:lnTo>
                  <a:pt x="497" y="216"/>
                </a:lnTo>
                <a:lnTo>
                  <a:pt x="0" y="209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6683375" y="1736725"/>
            <a:ext cx="1422400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900" b="1">
                <a:solidFill>
                  <a:srgbClr val="FFC000"/>
                </a:solidFill>
                <a:latin typeface="Arial" panose="020B0604020202020204" pitchFamily="34" charset="0"/>
              </a:rPr>
              <a:t>Lijeva subklavijalna vena</a:t>
            </a:r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6761163" y="2092326"/>
            <a:ext cx="1344612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900" b="1">
                <a:solidFill>
                  <a:srgbClr val="FFC000"/>
                </a:solidFill>
                <a:latin typeface="Arial" panose="020B0604020202020204" pitchFamily="34" charset="0"/>
              </a:rPr>
              <a:t>Torakani izvod</a:t>
            </a:r>
          </a:p>
          <a:p>
            <a:pPr eaLnBrk="1" hangingPunct="1"/>
            <a:r>
              <a:rPr lang="hr-HR" altLang="sr-Latn-RS" sz="900" b="1">
                <a:solidFill>
                  <a:srgbClr val="FFC000"/>
                </a:solidFill>
                <a:latin typeface="Arial" panose="020B0604020202020204" pitchFamily="34" charset="0"/>
              </a:rPr>
              <a:t>(</a:t>
            </a:r>
            <a:r>
              <a:rPr lang="hr-HR" altLang="sr-Latn-RS" sz="900" b="1" i="1">
                <a:solidFill>
                  <a:srgbClr val="FFC000"/>
                </a:solidFill>
                <a:latin typeface="Arial" panose="020B0604020202020204" pitchFamily="34" charset="0"/>
              </a:rPr>
              <a:t>Ductus thoracicus</a:t>
            </a:r>
            <a:r>
              <a:rPr lang="hr-HR" altLang="sr-Latn-RS" sz="900" b="1">
                <a:solidFill>
                  <a:srgbClr val="FFC000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8449" name="Freeform 17"/>
          <p:cNvSpPr>
            <a:spLocks/>
          </p:cNvSpPr>
          <p:nvPr/>
        </p:nvSpPr>
        <p:spPr bwMode="auto">
          <a:xfrm>
            <a:off x="5902325" y="2468563"/>
            <a:ext cx="1100138" cy="57150"/>
          </a:xfrm>
          <a:custGeom>
            <a:avLst/>
            <a:gdLst>
              <a:gd name="T0" fmla="*/ 0 w 622"/>
              <a:gd name="T1" fmla="*/ 0 h 33"/>
              <a:gd name="T2" fmla="*/ 2147483646 w 622"/>
              <a:gd name="T3" fmla="*/ 2147483646 h 33"/>
              <a:gd name="T4" fmla="*/ 2147483646 w 622"/>
              <a:gd name="T5" fmla="*/ 2147483646 h 33"/>
              <a:gd name="T6" fmla="*/ 0 60000 65536"/>
              <a:gd name="T7" fmla="*/ 0 60000 65536"/>
              <a:gd name="T8" fmla="*/ 0 60000 65536"/>
              <a:gd name="T9" fmla="*/ 0 w 622"/>
              <a:gd name="T10" fmla="*/ 0 h 33"/>
              <a:gd name="T11" fmla="*/ 622 w 622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2" h="33">
                <a:moveTo>
                  <a:pt x="0" y="0"/>
                </a:moveTo>
                <a:lnTo>
                  <a:pt x="68" y="26"/>
                </a:lnTo>
                <a:lnTo>
                  <a:pt x="621" y="32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50" name="Freeform 18"/>
          <p:cNvSpPr>
            <a:spLocks/>
          </p:cNvSpPr>
          <p:nvPr/>
        </p:nvSpPr>
        <p:spPr bwMode="auto">
          <a:xfrm>
            <a:off x="5989638" y="2509838"/>
            <a:ext cx="138112" cy="55562"/>
          </a:xfrm>
          <a:custGeom>
            <a:avLst/>
            <a:gdLst>
              <a:gd name="T0" fmla="*/ 0 w 78"/>
              <a:gd name="T1" fmla="*/ 2147483646 h 32"/>
              <a:gd name="T2" fmla="*/ 2147483646 w 78"/>
              <a:gd name="T3" fmla="*/ 0 h 32"/>
              <a:gd name="T4" fmla="*/ 0 60000 65536"/>
              <a:gd name="T5" fmla="*/ 0 60000 65536"/>
              <a:gd name="T6" fmla="*/ 0 w 78"/>
              <a:gd name="T7" fmla="*/ 0 h 32"/>
              <a:gd name="T8" fmla="*/ 78 w 78"/>
              <a:gd name="T9" fmla="*/ 32 h 3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8" h="32">
                <a:moveTo>
                  <a:pt x="0" y="31"/>
                </a:moveTo>
                <a:lnTo>
                  <a:pt x="77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51" name="Freeform 19"/>
          <p:cNvSpPr>
            <a:spLocks/>
          </p:cNvSpPr>
          <p:nvPr/>
        </p:nvSpPr>
        <p:spPr bwMode="auto">
          <a:xfrm>
            <a:off x="6294439" y="2762250"/>
            <a:ext cx="809625" cy="69850"/>
          </a:xfrm>
          <a:custGeom>
            <a:avLst/>
            <a:gdLst>
              <a:gd name="T0" fmla="*/ 0 w 458"/>
              <a:gd name="T1" fmla="*/ 0 h 40"/>
              <a:gd name="T2" fmla="*/ 2147483646 w 458"/>
              <a:gd name="T3" fmla="*/ 2147483646 h 40"/>
              <a:gd name="T4" fmla="*/ 0 60000 65536"/>
              <a:gd name="T5" fmla="*/ 0 60000 65536"/>
              <a:gd name="T6" fmla="*/ 0 w 458"/>
              <a:gd name="T7" fmla="*/ 0 h 40"/>
              <a:gd name="T8" fmla="*/ 458 w 458"/>
              <a:gd name="T9" fmla="*/ 40 h 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8" h="40">
                <a:moveTo>
                  <a:pt x="0" y="0"/>
                </a:moveTo>
                <a:lnTo>
                  <a:pt x="457" y="39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52" name="Freeform 20"/>
          <p:cNvSpPr>
            <a:spLocks/>
          </p:cNvSpPr>
          <p:nvPr/>
        </p:nvSpPr>
        <p:spPr bwMode="auto">
          <a:xfrm>
            <a:off x="5883276" y="2843213"/>
            <a:ext cx="1292225" cy="303212"/>
          </a:xfrm>
          <a:custGeom>
            <a:avLst/>
            <a:gdLst>
              <a:gd name="T0" fmla="*/ 0 w 731"/>
              <a:gd name="T1" fmla="*/ 0 h 175"/>
              <a:gd name="T2" fmla="*/ 2147483646 w 731"/>
              <a:gd name="T3" fmla="*/ 2147483646 h 175"/>
              <a:gd name="T4" fmla="*/ 0 60000 65536"/>
              <a:gd name="T5" fmla="*/ 0 60000 65536"/>
              <a:gd name="T6" fmla="*/ 0 w 731"/>
              <a:gd name="T7" fmla="*/ 0 h 175"/>
              <a:gd name="T8" fmla="*/ 731 w 731"/>
              <a:gd name="T9" fmla="*/ 175 h 17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31" h="175">
                <a:moveTo>
                  <a:pt x="0" y="0"/>
                </a:moveTo>
                <a:lnTo>
                  <a:pt x="730" y="174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53" name="Rectangle 21"/>
          <p:cNvSpPr>
            <a:spLocks noChangeArrowheads="1"/>
          </p:cNvSpPr>
          <p:nvPr/>
        </p:nvSpPr>
        <p:spPr bwMode="auto">
          <a:xfrm>
            <a:off x="6923088" y="2444750"/>
            <a:ext cx="10350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900" b="1">
                <a:solidFill>
                  <a:srgbClr val="FFC000"/>
                </a:solidFill>
                <a:latin typeface="Arial" panose="020B0604020202020204" pitchFamily="34" charset="0"/>
              </a:rPr>
              <a:t>Limfni čvorovi</a:t>
            </a:r>
          </a:p>
          <a:p>
            <a:pPr eaLnBrk="1" hangingPunct="1"/>
            <a:r>
              <a:rPr lang="hr-HR" altLang="sr-Latn-RS" sz="900" b="1">
                <a:solidFill>
                  <a:srgbClr val="FFC000"/>
                </a:solidFill>
                <a:latin typeface="Arial" panose="020B0604020202020204" pitchFamily="34" charset="0"/>
              </a:rPr>
              <a:t>medijastinuma</a:t>
            </a:r>
          </a:p>
        </p:txBody>
      </p:sp>
      <p:sp>
        <p:nvSpPr>
          <p:cNvPr id="18454" name="Rectangle 22"/>
          <p:cNvSpPr>
            <a:spLocks noChangeArrowheads="1"/>
          </p:cNvSpPr>
          <p:nvPr/>
        </p:nvSpPr>
        <p:spPr bwMode="auto">
          <a:xfrm>
            <a:off x="7072314" y="2774950"/>
            <a:ext cx="465137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900" b="1">
                <a:solidFill>
                  <a:srgbClr val="FFC000"/>
                </a:solidFill>
                <a:latin typeface="Arial" panose="020B0604020202020204" pitchFamily="34" charset="0"/>
              </a:rPr>
              <a:t>Slezena</a:t>
            </a:r>
          </a:p>
        </p:txBody>
      </p: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7127876" y="3103563"/>
            <a:ext cx="773113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900" b="1" i="1">
                <a:solidFill>
                  <a:srgbClr val="FFC000"/>
                </a:solidFill>
                <a:latin typeface="Arial" panose="020B0604020202020204" pitchFamily="34" charset="0"/>
              </a:rPr>
              <a:t>Cisterna chyli</a:t>
            </a:r>
          </a:p>
        </p:txBody>
      </p:sp>
      <p:sp>
        <p:nvSpPr>
          <p:cNvPr id="18456" name="Freeform 24"/>
          <p:cNvSpPr>
            <a:spLocks/>
          </p:cNvSpPr>
          <p:nvPr/>
        </p:nvSpPr>
        <p:spPr bwMode="auto">
          <a:xfrm>
            <a:off x="5649914" y="3787775"/>
            <a:ext cx="1362075" cy="687388"/>
          </a:xfrm>
          <a:custGeom>
            <a:avLst/>
            <a:gdLst>
              <a:gd name="T0" fmla="*/ 0 w 771"/>
              <a:gd name="T1" fmla="*/ 0 h 397"/>
              <a:gd name="T2" fmla="*/ 2147483646 w 771"/>
              <a:gd name="T3" fmla="*/ 2147483646 h 397"/>
              <a:gd name="T4" fmla="*/ 0 60000 65536"/>
              <a:gd name="T5" fmla="*/ 0 60000 65536"/>
              <a:gd name="T6" fmla="*/ 0 w 771"/>
              <a:gd name="T7" fmla="*/ 0 h 397"/>
              <a:gd name="T8" fmla="*/ 771 w 771"/>
              <a:gd name="T9" fmla="*/ 397 h 39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71" h="397">
                <a:moveTo>
                  <a:pt x="0" y="0"/>
                </a:moveTo>
                <a:lnTo>
                  <a:pt x="770" y="396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57" name="Freeform 25"/>
          <p:cNvSpPr>
            <a:spLocks/>
          </p:cNvSpPr>
          <p:nvPr/>
        </p:nvSpPr>
        <p:spPr bwMode="auto">
          <a:xfrm>
            <a:off x="6127750" y="3949700"/>
            <a:ext cx="58738" cy="101600"/>
          </a:xfrm>
          <a:custGeom>
            <a:avLst/>
            <a:gdLst>
              <a:gd name="T0" fmla="*/ 0 w 33"/>
              <a:gd name="T1" fmla="*/ 0 h 59"/>
              <a:gd name="T2" fmla="*/ 2147483646 w 33"/>
              <a:gd name="T3" fmla="*/ 2147483646 h 59"/>
              <a:gd name="T4" fmla="*/ 0 60000 65536"/>
              <a:gd name="T5" fmla="*/ 0 60000 65536"/>
              <a:gd name="T6" fmla="*/ 0 w 33"/>
              <a:gd name="T7" fmla="*/ 0 h 59"/>
              <a:gd name="T8" fmla="*/ 33 w 33"/>
              <a:gd name="T9" fmla="*/ 59 h 5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" h="59">
                <a:moveTo>
                  <a:pt x="0" y="0"/>
                </a:moveTo>
                <a:lnTo>
                  <a:pt x="32" y="58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58" name="Freeform 26"/>
          <p:cNvSpPr>
            <a:spLocks/>
          </p:cNvSpPr>
          <p:nvPr/>
        </p:nvSpPr>
        <p:spPr bwMode="auto">
          <a:xfrm>
            <a:off x="5091114" y="4589464"/>
            <a:ext cx="655637" cy="46037"/>
          </a:xfrm>
          <a:custGeom>
            <a:avLst/>
            <a:gdLst>
              <a:gd name="T0" fmla="*/ 2147483646 w 371"/>
              <a:gd name="T1" fmla="*/ 2147483646 h 2"/>
              <a:gd name="T2" fmla="*/ 0 w 371"/>
              <a:gd name="T3" fmla="*/ 0 h 2"/>
              <a:gd name="T4" fmla="*/ 0 60000 65536"/>
              <a:gd name="T5" fmla="*/ 0 60000 65536"/>
              <a:gd name="T6" fmla="*/ 0 w 371"/>
              <a:gd name="T7" fmla="*/ 0 h 2"/>
              <a:gd name="T8" fmla="*/ 371 w 371"/>
              <a:gd name="T9" fmla="*/ 2 h 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1" h="2">
                <a:moveTo>
                  <a:pt x="370" y="1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59" name="Rectangle 27"/>
          <p:cNvSpPr>
            <a:spLocks noChangeArrowheads="1"/>
          </p:cNvSpPr>
          <p:nvPr/>
        </p:nvSpPr>
        <p:spPr bwMode="auto">
          <a:xfrm>
            <a:off x="3357564" y="4492625"/>
            <a:ext cx="177323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hr-HR" altLang="sr-Latn-RS" sz="900" b="1">
                <a:solidFill>
                  <a:srgbClr val="FFC000"/>
                </a:solidFill>
                <a:latin typeface="Arial" panose="020B0604020202020204" pitchFamily="34" charset="0"/>
              </a:rPr>
              <a:t>Površinske limfne kapilare</a:t>
            </a:r>
            <a:endParaRPr lang="hr-HR" altLang="sr-Latn-RS" sz="900">
              <a:solidFill>
                <a:srgbClr val="FFC000"/>
              </a:solidFill>
              <a:latin typeface="Arial" panose="020B0604020202020204" pitchFamily="34" charset="0"/>
            </a:endParaRPr>
          </a:p>
          <a:p>
            <a:pPr algn="r" eaLnBrk="1" hangingPunct="1"/>
            <a:r>
              <a:rPr lang="hr-HR" altLang="sr-Latn-RS" sz="900" b="1">
                <a:solidFill>
                  <a:srgbClr val="FFC000"/>
                </a:solidFill>
                <a:latin typeface="Arial" panose="020B0604020202020204" pitchFamily="34" charset="0"/>
              </a:rPr>
              <a:t>donjih udova</a:t>
            </a:r>
          </a:p>
        </p:txBody>
      </p:sp>
      <p:sp>
        <p:nvSpPr>
          <p:cNvPr id="18460" name="Freeform 28"/>
          <p:cNvSpPr>
            <a:spLocks/>
          </p:cNvSpPr>
          <p:nvPr/>
        </p:nvSpPr>
        <p:spPr bwMode="auto">
          <a:xfrm>
            <a:off x="4960939" y="3114675"/>
            <a:ext cx="407987" cy="46038"/>
          </a:xfrm>
          <a:custGeom>
            <a:avLst/>
            <a:gdLst>
              <a:gd name="T0" fmla="*/ 2147483646 w 231"/>
              <a:gd name="T1" fmla="*/ 0 h 1"/>
              <a:gd name="T2" fmla="*/ 0 w 231"/>
              <a:gd name="T3" fmla="*/ 0 h 1"/>
              <a:gd name="T4" fmla="*/ 0 60000 65536"/>
              <a:gd name="T5" fmla="*/ 0 60000 65536"/>
              <a:gd name="T6" fmla="*/ 0 w 231"/>
              <a:gd name="T7" fmla="*/ 0 h 1"/>
              <a:gd name="T8" fmla="*/ 231 w 23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1" h="1">
                <a:moveTo>
                  <a:pt x="230" y="0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61" name="Rectangle 29"/>
          <p:cNvSpPr>
            <a:spLocks noChangeArrowheads="1"/>
          </p:cNvSpPr>
          <p:nvPr/>
        </p:nvSpPr>
        <p:spPr bwMode="auto">
          <a:xfrm>
            <a:off x="3386138" y="3016250"/>
            <a:ext cx="159226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hr-HR" altLang="sr-Latn-RS" sz="900" b="1">
                <a:solidFill>
                  <a:srgbClr val="FFC000"/>
                </a:solidFill>
                <a:latin typeface="Arial" panose="020B0604020202020204" pitchFamily="34" charset="0"/>
              </a:rPr>
              <a:t>Povr</a:t>
            </a:r>
            <a:r>
              <a:rPr lang="hr-HR" altLang="sr-Latn-RS" sz="900" b="1">
                <a:solidFill>
                  <a:srgbClr val="FFC000"/>
                </a:solidFill>
                <a:latin typeface="WP MultinationalA Roman" pitchFamily="18" charset="2"/>
              </a:rPr>
              <a:t>Ó</a:t>
            </a:r>
            <a:r>
              <a:rPr lang="hr-HR" altLang="sr-Latn-RS" sz="900" b="1">
                <a:solidFill>
                  <a:srgbClr val="FFC000"/>
                </a:solidFill>
                <a:latin typeface="Arial" panose="020B0604020202020204" pitchFamily="34" charset="0"/>
              </a:rPr>
              <a:t>inske limfne kapilare gornjih udova</a:t>
            </a:r>
          </a:p>
        </p:txBody>
      </p:sp>
      <p:sp>
        <p:nvSpPr>
          <p:cNvPr id="18462" name="Freeform 30"/>
          <p:cNvSpPr>
            <a:spLocks/>
          </p:cNvSpPr>
          <p:nvPr/>
        </p:nvSpPr>
        <p:spPr bwMode="auto">
          <a:xfrm>
            <a:off x="4846638" y="2298701"/>
            <a:ext cx="1371600" cy="498475"/>
          </a:xfrm>
          <a:custGeom>
            <a:avLst/>
            <a:gdLst>
              <a:gd name="T0" fmla="*/ 2147483646 w 776"/>
              <a:gd name="T1" fmla="*/ 0 h 288"/>
              <a:gd name="T2" fmla="*/ 0 w 776"/>
              <a:gd name="T3" fmla="*/ 2147483646 h 288"/>
              <a:gd name="T4" fmla="*/ 0 60000 65536"/>
              <a:gd name="T5" fmla="*/ 0 60000 65536"/>
              <a:gd name="T6" fmla="*/ 0 w 776"/>
              <a:gd name="T7" fmla="*/ 0 h 288"/>
              <a:gd name="T8" fmla="*/ 776 w 776"/>
              <a:gd name="T9" fmla="*/ 288 h 2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76" h="288">
                <a:moveTo>
                  <a:pt x="775" y="0"/>
                </a:moveTo>
                <a:lnTo>
                  <a:pt x="0" y="287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63" name="Freeform 31"/>
          <p:cNvSpPr>
            <a:spLocks/>
          </p:cNvSpPr>
          <p:nvPr/>
        </p:nvSpPr>
        <p:spPr bwMode="auto">
          <a:xfrm>
            <a:off x="5756276" y="2481264"/>
            <a:ext cx="79375" cy="46037"/>
          </a:xfrm>
          <a:custGeom>
            <a:avLst/>
            <a:gdLst>
              <a:gd name="T0" fmla="*/ 2147483646 w 45"/>
              <a:gd name="T1" fmla="*/ 2147483646 h 10"/>
              <a:gd name="T2" fmla="*/ 0 w 45"/>
              <a:gd name="T3" fmla="*/ 0 h 10"/>
              <a:gd name="T4" fmla="*/ 0 60000 65536"/>
              <a:gd name="T5" fmla="*/ 0 60000 65536"/>
              <a:gd name="T6" fmla="*/ 0 w 45"/>
              <a:gd name="T7" fmla="*/ 0 h 10"/>
              <a:gd name="T8" fmla="*/ 45 w 45"/>
              <a:gd name="T9" fmla="*/ 10 h 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" h="10">
                <a:moveTo>
                  <a:pt x="44" y="9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64" name="Freeform 32"/>
          <p:cNvSpPr>
            <a:spLocks/>
          </p:cNvSpPr>
          <p:nvPr/>
        </p:nvSpPr>
        <p:spPr bwMode="auto">
          <a:xfrm>
            <a:off x="4864100" y="2230439"/>
            <a:ext cx="666750" cy="46037"/>
          </a:xfrm>
          <a:custGeom>
            <a:avLst/>
            <a:gdLst>
              <a:gd name="T0" fmla="*/ 2147483646 w 377"/>
              <a:gd name="T1" fmla="*/ 2147483646 h 11"/>
              <a:gd name="T2" fmla="*/ 0 w 377"/>
              <a:gd name="T3" fmla="*/ 0 h 11"/>
              <a:gd name="T4" fmla="*/ 0 60000 65536"/>
              <a:gd name="T5" fmla="*/ 0 60000 65536"/>
              <a:gd name="T6" fmla="*/ 0 w 377"/>
              <a:gd name="T7" fmla="*/ 0 h 11"/>
              <a:gd name="T8" fmla="*/ 377 w 377"/>
              <a:gd name="T9" fmla="*/ 11 h 1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7" h="11">
                <a:moveTo>
                  <a:pt x="376" y="10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65" name="Freeform 33"/>
          <p:cNvSpPr>
            <a:spLocks/>
          </p:cNvSpPr>
          <p:nvPr/>
        </p:nvSpPr>
        <p:spPr bwMode="auto">
          <a:xfrm>
            <a:off x="4714876" y="2041525"/>
            <a:ext cx="1292225" cy="46038"/>
          </a:xfrm>
          <a:custGeom>
            <a:avLst/>
            <a:gdLst>
              <a:gd name="T0" fmla="*/ 2147483646 w 731"/>
              <a:gd name="T1" fmla="*/ 2147483646 h 4"/>
              <a:gd name="T2" fmla="*/ 0 w 731"/>
              <a:gd name="T3" fmla="*/ 0 h 4"/>
              <a:gd name="T4" fmla="*/ 0 60000 65536"/>
              <a:gd name="T5" fmla="*/ 0 60000 65536"/>
              <a:gd name="T6" fmla="*/ 0 w 731"/>
              <a:gd name="T7" fmla="*/ 0 h 4"/>
              <a:gd name="T8" fmla="*/ 731 w 731"/>
              <a:gd name="T9" fmla="*/ 4 h 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31" h="4">
                <a:moveTo>
                  <a:pt x="730" y="3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66" name="Freeform 34"/>
          <p:cNvSpPr>
            <a:spLocks/>
          </p:cNvSpPr>
          <p:nvPr/>
        </p:nvSpPr>
        <p:spPr bwMode="auto">
          <a:xfrm>
            <a:off x="5027613" y="1822450"/>
            <a:ext cx="595312" cy="46038"/>
          </a:xfrm>
          <a:custGeom>
            <a:avLst/>
            <a:gdLst>
              <a:gd name="T0" fmla="*/ 2147483646 w 337"/>
              <a:gd name="T1" fmla="*/ 2147483646 h 5"/>
              <a:gd name="T2" fmla="*/ 0 w 337"/>
              <a:gd name="T3" fmla="*/ 0 h 5"/>
              <a:gd name="T4" fmla="*/ 0 60000 65536"/>
              <a:gd name="T5" fmla="*/ 0 60000 65536"/>
              <a:gd name="T6" fmla="*/ 0 w 337"/>
              <a:gd name="T7" fmla="*/ 0 h 5"/>
              <a:gd name="T8" fmla="*/ 337 w 337"/>
              <a:gd name="T9" fmla="*/ 5 h 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7" h="5">
                <a:moveTo>
                  <a:pt x="336" y="4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67" name="Freeform 35"/>
          <p:cNvSpPr>
            <a:spLocks/>
          </p:cNvSpPr>
          <p:nvPr/>
        </p:nvSpPr>
        <p:spPr bwMode="auto">
          <a:xfrm>
            <a:off x="5472113" y="1658938"/>
            <a:ext cx="336550" cy="133350"/>
          </a:xfrm>
          <a:custGeom>
            <a:avLst/>
            <a:gdLst>
              <a:gd name="T0" fmla="*/ 2147483646 w 190"/>
              <a:gd name="T1" fmla="*/ 2147483646 h 77"/>
              <a:gd name="T2" fmla="*/ 0 w 190"/>
              <a:gd name="T3" fmla="*/ 0 h 77"/>
              <a:gd name="T4" fmla="*/ 0 60000 65536"/>
              <a:gd name="T5" fmla="*/ 0 60000 65536"/>
              <a:gd name="T6" fmla="*/ 0 w 190"/>
              <a:gd name="T7" fmla="*/ 0 h 77"/>
              <a:gd name="T8" fmla="*/ 190 w 190"/>
              <a:gd name="T9" fmla="*/ 77 h 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0" h="77">
                <a:moveTo>
                  <a:pt x="189" y="76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68" name="Rectangle 36"/>
          <p:cNvSpPr>
            <a:spLocks noChangeArrowheads="1"/>
          </p:cNvSpPr>
          <p:nvPr/>
        </p:nvSpPr>
        <p:spPr bwMode="auto">
          <a:xfrm>
            <a:off x="3959226" y="2738438"/>
            <a:ext cx="1012825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900" b="1">
                <a:solidFill>
                  <a:srgbClr val="FFC000"/>
                </a:solidFill>
                <a:latin typeface="Arial" panose="020B0604020202020204" pitchFamily="34" charset="0"/>
              </a:rPr>
              <a:t>Limfotok grudi</a:t>
            </a:r>
          </a:p>
        </p:txBody>
      </p:sp>
      <p:sp>
        <p:nvSpPr>
          <p:cNvPr id="18469" name="Rectangle 37"/>
          <p:cNvSpPr>
            <a:spLocks noChangeArrowheads="1"/>
          </p:cNvSpPr>
          <p:nvPr/>
        </p:nvSpPr>
        <p:spPr bwMode="auto">
          <a:xfrm>
            <a:off x="3382964" y="2184400"/>
            <a:ext cx="133032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900" b="1">
                <a:solidFill>
                  <a:srgbClr val="FFC000"/>
                </a:solidFill>
                <a:latin typeface="Arial" panose="020B0604020202020204" pitchFamily="34" charset="0"/>
              </a:rPr>
              <a:t>Aksilarni limfni čvorovi</a:t>
            </a:r>
          </a:p>
        </p:txBody>
      </p:sp>
      <p:sp>
        <p:nvSpPr>
          <p:cNvPr id="18470" name="Rectangle 38"/>
          <p:cNvSpPr>
            <a:spLocks noChangeArrowheads="1"/>
          </p:cNvSpPr>
          <p:nvPr/>
        </p:nvSpPr>
        <p:spPr bwMode="auto">
          <a:xfrm>
            <a:off x="4411663" y="2011364"/>
            <a:ext cx="349250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900" b="1">
                <a:solidFill>
                  <a:srgbClr val="FFC000"/>
                </a:solidFill>
                <a:latin typeface="Arial" panose="020B0604020202020204" pitchFamily="34" charset="0"/>
              </a:rPr>
              <a:t>Timus</a:t>
            </a:r>
          </a:p>
        </p:txBody>
      </p:sp>
      <p:sp>
        <p:nvSpPr>
          <p:cNvPr id="18471" name="Rectangle 39"/>
          <p:cNvSpPr>
            <a:spLocks noChangeArrowheads="1"/>
          </p:cNvSpPr>
          <p:nvPr/>
        </p:nvSpPr>
        <p:spPr bwMode="auto">
          <a:xfrm>
            <a:off x="3370264" y="1790701"/>
            <a:ext cx="1728787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900" b="1">
                <a:solidFill>
                  <a:srgbClr val="FFC000"/>
                </a:solidFill>
                <a:latin typeface="Arial" panose="020B0604020202020204" pitchFamily="34" charset="0"/>
              </a:rPr>
              <a:t>Desna subklavijalna vena</a:t>
            </a:r>
          </a:p>
        </p:txBody>
      </p:sp>
      <p:sp>
        <p:nvSpPr>
          <p:cNvPr id="18472" name="Rectangle 40"/>
          <p:cNvSpPr>
            <a:spLocks noChangeArrowheads="1"/>
          </p:cNvSpPr>
          <p:nvPr/>
        </p:nvSpPr>
        <p:spPr bwMode="auto">
          <a:xfrm>
            <a:off x="4090988" y="1552575"/>
            <a:ext cx="1223962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900" b="1">
                <a:solidFill>
                  <a:srgbClr val="FFC000"/>
                </a:solidFill>
                <a:latin typeface="Arial" panose="020B0604020202020204" pitchFamily="34" charset="0"/>
              </a:rPr>
              <a:t>Lijevi limfatički izvod</a:t>
            </a:r>
          </a:p>
        </p:txBody>
      </p:sp>
      <p:sp>
        <p:nvSpPr>
          <p:cNvPr id="18473" name="Rectangle 41"/>
          <p:cNvSpPr>
            <a:spLocks noChangeArrowheads="1"/>
          </p:cNvSpPr>
          <p:nvPr/>
        </p:nvSpPr>
        <p:spPr bwMode="auto">
          <a:xfrm>
            <a:off x="6938964" y="4421188"/>
            <a:ext cx="109537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900" b="1">
                <a:solidFill>
                  <a:srgbClr val="FFC000"/>
                </a:solidFill>
                <a:latin typeface="Arial" panose="020B0604020202020204" pitchFamily="34" charset="0"/>
              </a:rPr>
              <a:t>Inguinalni limfni</a:t>
            </a:r>
          </a:p>
          <a:p>
            <a:pPr eaLnBrk="1" hangingPunct="1"/>
            <a:r>
              <a:rPr lang="hr-HR" altLang="sr-Latn-RS" sz="900" b="1">
                <a:solidFill>
                  <a:srgbClr val="FFC000"/>
                </a:solidFill>
                <a:latin typeface="Arial" panose="020B0604020202020204" pitchFamily="34" charset="0"/>
              </a:rPr>
              <a:t>čvorovi</a:t>
            </a:r>
          </a:p>
        </p:txBody>
      </p:sp>
    </p:spTree>
    <p:extLst>
      <p:ext uri="{BB962C8B-B14F-4D97-AF65-F5344CB8AC3E}">
        <p14:creationId xmlns:p14="http://schemas.microsoft.com/office/powerpoint/2010/main" val="94767118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Slezena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83341" y="1425388"/>
            <a:ext cx="10260106" cy="5284694"/>
          </a:xfrm>
        </p:spPr>
        <p:txBody>
          <a:bodyPr rtlCol="0">
            <a:normAutofit fontScale="92500" lnSpcReduction="10000"/>
          </a:bodyPr>
          <a:lstStyle/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Slezena, važan organ </a:t>
            </a:r>
            <a:r>
              <a:rPr lang="hr-HR" altLang="sr-Latn-R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perfernog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altLang="sr-Latn-R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limfatičkog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sustava, uklopljena je u krvožilni sustav; filter je za krv i  važan </a:t>
            </a:r>
            <a:r>
              <a:rPr lang="hr-HR" altLang="sr-Latn-R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hematopoetski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organ (stvaranje </a:t>
            </a:r>
            <a:r>
              <a:rPr lang="hr-HR" altLang="sr-Latn-R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limfocita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).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Smještena je u gornjem lijevom kvadrantu trbušne šupljine. Obavijena je vezivnom čahurom čiji nastavci protežu se u unutrašnjost i dijele slezenu u više </a:t>
            </a:r>
            <a:r>
              <a:rPr lang="hr-HR" altLang="sr-Latn-R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režnjića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; režnjiće ispunjava tkivo slezene-</a:t>
            </a:r>
            <a:r>
              <a:rPr lang="hr-HR" altLang="sr-Latn-R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pulpa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Pulpa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slezene sastavljena je od </a:t>
            </a:r>
            <a:r>
              <a:rPr lang="hr-HR" altLang="sr-Latn-R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retikuloendotelnih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stanica, venskih sinusa i mreže krvnih kapilara.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Slezena sadrži: crvenu i bijelu pulpu.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Crvena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pulpa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sastoji se 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od sinusa i staničnih tračaka s </a:t>
            </a:r>
            <a:r>
              <a:rPr lang="hr-HR" altLang="sr-Latn-R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makrofagima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eritrocitima, trombocitima, </a:t>
            </a:r>
            <a:r>
              <a:rPr lang="hr-HR" altLang="sr-Latn-R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granulocitima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hr-HR" altLang="sr-Latn-R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limfocitima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brojnim plazma stanicama.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Uz </a:t>
            </a:r>
            <a:r>
              <a:rPr lang="hr-HR" altLang="sr-Latn-R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imunonosnu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djelatnost, slezena obavlja i brojne druge funkcije, primjerice 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rezervoar je za trombocite, eritrocite i </a:t>
            </a:r>
            <a:r>
              <a:rPr lang="hr-HR" altLang="sr-Latn-R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granulocite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služi i za uklanjanje ostarjelih eritrocita.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Bijela pulpa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hr-HR" altLang="sr-Latn-R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Malpighijeva</a:t>
            </a:r>
            <a:r>
              <a:rPr lang="hr-HR" altLang="sr-Latn-R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tjelešc</a:t>
            </a:r>
            <a:r>
              <a:rPr lang="hr-HR" altLang="sr-Latn-R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a)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sastoji se od limfnog tkiva organiziranog u područja koja sadrže </a:t>
            </a:r>
            <a:r>
              <a:rPr lang="hr-HR" altLang="sr-Latn-R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limfocite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 i </a:t>
            </a:r>
            <a:r>
              <a:rPr lang="hr-HR" altLang="sr-Latn-R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limfocite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B.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Limfociti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uglavnom su smješteni 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oko središnje </a:t>
            </a:r>
            <a:r>
              <a:rPr lang="hr-HR" altLang="sr-Latn-R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arteriole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 </a:t>
            </a:r>
            <a:r>
              <a:rPr lang="hr-HR" altLang="sr-Latn-R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limfociti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 organizirani su u 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primarne (nestimulirane) </a:t>
            </a:r>
            <a:r>
              <a:rPr lang="hr-HR" altLang="sr-Latn-R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folikule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 nestimuliranim </a:t>
            </a:r>
            <a:r>
              <a:rPr lang="hr-HR" altLang="sr-Latn-R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limfocitima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B, te u 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sekundarne (stimulirane) </a:t>
            </a:r>
            <a:r>
              <a:rPr lang="hr-HR" altLang="sr-Latn-R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folikule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koji uglavnom sadrže pamteće i </a:t>
            </a:r>
            <a:r>
              <a:rPr lang="hr-HR" altLang="sr-Latn-R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dendritične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stanice te </a:t>
            </a:r>
            <a:r>
              <a:rPr lang="hr-HR" altLang="sr-Latn-R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makrofage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; ove dvije potonje vrste stanica predočavaju antigene </a:t>
            </a:r>
            <a:r>
              <a:rPr lang="hr-HR" altLang="sr-Latn-R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limfocitima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B. 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36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1575"/>
            <a:ext cx="6712595" cy="64297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4"/>
          <p:cNvSpPr>
            <a:spLocks/>
          </p:cNvSpPr>
          <p:nvPr/>
        </p:nvSpPr>
        <p:spPr bwMode="auto">
          <a:xfrm>
            <a:off x="3094038" y="2098675"/>
            <a:ext cx="401637" cy="433388"/>
          </a:xfrm>
          <a:custGeom>
            <a:avLst/>
            <a:gdLst>
              <a:gd name="T0" fmla="*/ 0 w 265"/>
              <a:gd name="T1" fmla="*/ 0 h 266"/>
              <a:gd name="T2" fmla="*/ 2147483646 w 265"/>
              <a:gd name="T3" fmla="*/ 0 h 266"/>
              <a:gd name="T4" fmla="*/ 2147483646 w 265"/>
              <a:gd name="T5" fmla="*/ 2147483646 h 266"/>
              <a:gd name="T6" fmla="*/ 0 w 265"/>
              <a:gd name="T7" fmla="*/ 2147483646 h 266"/>
              <a:gd name="T8" fmla="*/ 0 w 265"/>
              <a:gd name="T9" fmla="*/ 0 h 2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5"/>
              <a:gd name="T16" fmla="*/ 0 h 266"/>
              <a:gd name="T17" fmla="*/ 265 w 265"/>
              <a:gd name="T18" fmla="*/ 266 h 2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5" h="266">
                <a:moveTo>
                  <a:pt x="0" y="0"/>
                </a:moveTo>
                <a:lnTo>
                  <a:pt x="264" y="0"/>
                </a:lnTo>
                <a:lnTo>
                  <a:pt x="264" y="265"/>
                </a:lnTo>
                <a:lnTo>
                  <a:pt x="0" y="265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>
            <a:off x="3159125" y="2520950"/>
            <a:ext cx="1781175" cy="1830388"/>
          </a:xfrm>
          <a:custGeom>
            <a:avLst/>
            <a:gdLst>
              <a:gd name="T0" fmla="*/ 0 w 1173"/>
              <a:gd name="T1" fmla="*/ 0 h 1123"/>
              <a:gd name="T2" fmla="*/ 2147483646 w 1173"/>
              <a:gd name="T3" fmla="*/ 2147483646 h 1123"/>
              <a:gd name="T4" fmla="*/ 0 60000 65536"/>
              <a:gd name="T5" fmla="*/ 0 60000 65536"/>
              <a:gd name="T6" fmla="*/ 0 w 1173"/>
              <a:gd name="T7" fmla="*/ 0 h 1123"/>
              <a:gd name="T8" fmla="*/ 1173 w 1173"/>
              <a:gd name="T9" fmla="*/ 1123 h 112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73" h="1123">
                <a:moveTo>
                  <a:pt x="0" y="0"/>
                </a:moveTo>
                <a:lnTo>
                  <a:pt x="1172" y="1122"/>
                </a:lnTo>
              </a:path>
            </a:pathLst>
          </a:custGeom>
          <a:noFill/>
          <a:ln w="508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3152775" y="1347788"/>
            <a:ext cx="1793875" cy="779462"/>
          </a:xfrm>
          <a:custGeom>
            <a:avLst/>
            <a:gdLst>
              <a:gd name="T0" fmla="*/ 0 w 1181"/>
              <a:gd name="T1" fmla="*/ 2147483646 h 478"/>
              <a:gd name="T2" fmla="*/ 2147483646 w 1181"/>
              <a:gd name="T3" fmla="*/ 0 h 478"/>
              <a:gd name="T4" fmla="*/ 0 60000 65536"/>
              <a:gd name="T5" fmla="*/ 0 60000 65536"/>
              <a:gd name="T6" fmla="*/ 0 w 1181"/>
              <a:gd name="T7" fmla="*/ 0 h 478"/>
              <a:gd name="T8" fmla="*/ 1181 w 1181"/>
              <a:gd name="T9" fmla="*/ 478 h 47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81" h="478">
                <a:moveTo>
                  <a:pt x="0" y="477"/>
                </a:moveTo>
                <a:lnTo>
                  <a:pt x="1180" y="0"/>
                </a:lnTo>
              </a:path>
            </a:pathLst>
          </a:custGeom>
          <a:noFill/>
          <a:ln w="508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1419225" y="3359150"/>
            <a:ext cx="1157288" cy="47625"/>
          </a:xfrm>
          <a:custGeom>
            <a:avLst/>
            <a:gdLst>
              <a:gd name="T0" fmla="*/ 2147483646 w 762"/>
              <a:gd name="T1" fmla="*/ 0 h 1"/>
              <a:gd name="T2" fmla="*/ 0 w 762"/>
              <a:gd name="T3" fmla="*/ 0 h 1"/>
              <a:gd name="T4" fmla="*/ 0 60000 65536"/>
              <a:gd name="T5" fmla="*/ 0 60000 65536"/>
              <a:gd name="T6" fmla="*/ 0 w 762"/>
              <a:gd name="T7" fmla="*/ 0 h 1"/>
              <a:gd name="T8" fmla="*/ 762 w 762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62" h="1">
                <a:moveTo>
                  <a:pt x="761" y="0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1581150" y="4040188"/>
            <a:ext cx="311150" cy="47625"/>
          </a:xfrm>
          <a:custGeom>
            <a:avLst/>
            <a:gdLst>
              <a:gd name="T0" fmla="*/ 2147483646 w 205"/>
              <a:gd name="T1" fmla="*/ 2147483646 h 3"/>
              <a:gd name="T2" fmla="*/ 0 w 205"/>
              <a:gd name="T3" fmla="*/ 0 h 3"/>
              <a:gd name="T4" fmla="*/ 0 60000 65536"/>
              <a:gd name="T5" fmla="*/ 0 60000 65536"/>
              <a:gd name="T6" fmla="*/ 0 w 205"/>
              <a:gd name="T7" fmla="*/ 0 h 3"/>
              <a:gd name="T8" fmla="*/ 205 w 205"/>
              <a:gd name="T9" fmla="*/ 3 h 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05" h="3">
                <a:moveTo>
                  <a:pt x="204" y="2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1655763" y="4605338"/>
            <a:ext cx="350837" cy="47625"/>
          </a:xfrm>
          <a:custGeom>
            <a:avLst/>
            <a:gdLst>
              <a:gd name="T0" fmla="*/ 2147483646 w 231"/>
              <a:gd name="T1" fmla="*/ 0 h 2"/>
              <a:gd name="T2" fmla="*/ 0 w 231"/>
              <a:gd name="T3" fmla="*/ 2147483646 h 2"/>
              <a:gd name="T4" fmla="*/ 0 60000 65536"/>
              <a:gd name="T5" fmla="*/ 0 60000 65536"/>
              <a:gd name="T6" fmla="*/ 0 w 231"/>
              <a:gd name="T7" fmla="*/ 0 h 2"/>
              <a:gd name="T8" fmla="*/ 231 w 231"/>
              <a:gd name="T9" fmla="*/ 2 h 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1" h="2">
                <a:moveTo>
                  <a:pt x="230" y="0"/>
                </a:moveTo>
                <a:lnTo>
                  <a:pt x="0" y="1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936625" y="3317875"/>
            <a:ext cx="328613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300" b="1">
                <a:solidFill>
                  <a:srgbClr val="FFC000"/>
                </a:solidFill>
                <a:latin typeface="Arial" panose="020B0604020202020204" pitchFamily="34" charset="0"/>
              </a:rPr>
              <a:t>Hilus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968375" y="4002088"/>
            <a:ext cx="468313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300" b="1">
                <a:solidFill>
                  <a:srgbClr val="FFC000"/>
                </a:solidFill>
                <a:latin typeface="Arial" panose="020B0604020202020204" pitchFamily="34" charset="0"/>
              </a:rPr>
              <a:t>Arterija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1212850" y="4552950"/>
            <a:ext cx="347663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300" b="1">
                <a:solidFill>
                  <a:srgbClr val="FFC000"/>
                </a:solidFill>
                <a:latin typeface="Arial" panose="020B0604020202020204" pitchFamily="34" charset="0"/>
              </a:rPr>
              <a:t>Vena</a:t>
            </a:r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4725988" y="1827213"/>
            <a:ext cx="698500" cy="47625"/>
          </a:xfrm>
          <a:custGeom>
            <a:avLst/>
            <a:gdLst>
              <a:gd name="T0" fmla="*/ 2147483646 w 460"/>
              <a:gd name="T1" fmla="*/ 2147483646 h 7"/>
              <a:gd name="T2" fmla="*/ 0 w 460"/>
              <a:gd name="T3" fmla="*/ 0 h 7"/>
              <a:gd name="T4" fmla="*/ 0 60000 65536"/>
              <a:gd name="T5" fmla="*/ 0 60000 65536"/>
              <a:gd name="T6" fmla="*/ 0 w 460"/>
              <a:gd name="T7" fmla="*/ 0 h 7"/>
              <a:gd name="T8" fmla="*/ 460 w 460"/>
              <a:gd name="T9" fmla="*/ 7 h 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0" h="7">
                <a:moveTo>
                  <a:pt x="459" y="6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4" name="Freeform 14"/>
          <p:cNvSpPr>
            <a:spLocks/>
          </p:cNvSpPr>
          <p:nvPr/>
        </p:nvSpPr>
        <p:spPr bwMode="auto">
          <a:xfrm>
            <a:off x="4692650" y="2143125"/>
            <a:ext cx="933450" cy="368300"/>
          </a:xfrm>
          <a:custGeom>
            <a:avLst/>
            <a:gdLst>
              <a:gd name="T0" fmla="*/ 2147483646 w 615"/>
              <a:gd name="T1" fmla="*/ 0 h 226"/>
              <a:gd name="T2" fmla="*/ 0 w 615"/>
              <a:gd name="T3" fmla="*/ 2147483646 h 226"/>
              <a:gd name="T4" fmla="*/ 2147483646 w 615"/>
              <a:gd name="T5" fmla="*/ 2147483646 h 226"/>
              <a:gd name="T6" fmla="*/ 0 60000 65536"/>
              <a:gd name="T7" fmla="*/ 0 60000 65536"/>
              <a:gd name="T8" fmla="*/ 0 60000 65536"/>
              <a:gd name="T9" fmla="*/ 0 w 615"/>
              <a:gd name="T10" fmla="*/ 0 h 226"/>
              <a:gd name="T11" fmla="*/ 615 w 615"/>
              <a:gd name="T12" fmla="*/ 226 h 2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5" h="226">
                <a:moveTo>
                  <a:pt x="614" y="0"/>
                </a:moveTo>
                <a:lnTo>
                  <a:pt x="0" y="45"/>
                </a:lnTo>
                <a:lnTo>
                  <a:pt x="523" y="225"/>
                </a:lnTo>
              </a:path>
            </a:pathLst>
          </a:custGeom>
          <a:noFill/>
          <a:ln w="508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5" name="Freeform 15"/>
          <p:cNvSpPr>
            <a:spLocks/>
          </p:cNvSpPr>
          <p:nvPr/>
        </p:nvSpPr>
        <p:spPr bwMode="auto">
          <a:xfrm>
            <a:off x="4516438" y="3060700"/>
            <a:ext cx="631825" cy="582613"/>
          </a:xfrm>
          <a:custGeom>
            <a:avLst/>
            <a:gdLst>
              <a:gd name="T0" fmla="*/ 2147483646 w 416"/>
              <a:gd name="T1" fmla="*/ 2147483646 h 358"/>
              <a:gd name="T2" fmla="*/ 2147483646 w 416"/>
              <a:gd name="T3" fmla="*/ 2147483646 h 358"/>
              <a:gd name="T4" fmla="*/ 0 w 416"/>
              <a:gd name="T5" fmla="*/ 0 h 358"/>
              <a:gd name="T6" fmla="*/ 0 60000 65536"/>
              <a:gd name="T7" fmla="*/ 0 60000 65536"/>
              <a:gd name="T8" fmla="*/ 0 60000 65536"/>
              <a:gd name="T9" fmla="*/ 0 w 416"/>
              <a:gd name="T10" fmla="*/ 0 h 358"/>
              <a:gd name="T11" fmla="*/ 416 w 416"/>
              <a:gd name="T12" fmla="*/ 358 h 3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6" h="358">
                <a:moveTo>
                  <a:pt x="415" y="357"/>
                </a:moveTo>
                <a:lnTo>
                  <a:pt x="167" y="185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6" name="Freeform 16"/>
          <p:cNvSpPr>
            <a:spLocks/>
          </p:cNvSpPr>
          <p:nvPr/>
        </p:nvSpPr>
        <p:spPr bwMode="auto">
          <a:xfrm>
            <a:off x="4979988" y="3884613"/>
            <a:ext cx="287337" cy="596900"/>
          </a:xfrm>
          <a:custGeom>
            <a:avLst/>
            <a:gdLst>
              <a:gd name="T0" fmla="*/ 0 w 189"/>
              <a:gd name="T1" fmla="*/ 0 h 367"/>
              <a:gd name="T2" fmla="*/ 2147483646 w 189"/>
              <a:gd name="T3" fmla="*/ 2147483646 h 367"/>
              <a:gd name="T4" fmla="*/ 2147483646 w 189"/>
              <a:gd name="T5" fmla="*/ 2147483646 h 367"/>
              <a:gd name="T6" fmla="*/ 0 60000 65536"/>
              <a:gd name="T7" fmla="*/ 0 60000 65536"/>
              <a:gd name="T8" fmla="*/ 0 60000 65536"/>
              <a:gd name="T9" fmla="*/ 0 w 189"/>
              <a:gd name="T10" fmla="*/ 0 h 367"/>
              <a:gd name="T11" fmla="*/ 189 w 189"/>
              <a:gd name="T12" fmla="*/ 367 h 3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9" h="367">
                <a:moveTo>
                  <a:pt x="0" y="0"/>
                </a:moveTo>
                <a:lnTo>
                  <a:pt x="166" y="366"/>
                </a:lnTo>
                <a:lnTo>
                  <a:pt x="188" y="87"/>
                </a:lnTo>
              </a:path>
            </a:pathLst>
          </a:custGeom>
          <a:noFill/>
          <a:ln w="508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7" name="Freeform 17"/>
          <p:cNvSpPr>
            <a:spLocks/>
          </p:cNvSpPr>
          <p:nvPr/>
        </p:nvSpPr>
        <p:spPr bwMode="auto">
          <a:xfrm>
            <a:off x="6778625" y="3740150"/>
            <a:ext cx="276225" cy="728663"/>
          </a:xfrm>
          <a:custGeom>
            <a:avLst/>
            <a:gdLst>
              <a:gd name="T0" fmla="*/ 2147483646 w 182"/>
              <a:gd name="T1" fmla="*/ 2147483646 h 447"/>
              <a:gd name="T2" fmla="*/ 0 w 182"/>
              <a:gd name="T3" fmla="*/ 2147483646 h 447"/>
              <a:gd name="T4" fmla="*/ 2147483646 w 182"/>
              <a:gd name="T5" fmla="*/ 0 h 447"/>
              <a:gd name="T6" fmla="*/ 0 60000 65536"/>
              <a:gd name="T7" fmla="*/ 0 60000 65536"/>
              <a:gd name="T8" fmla="*/ 0 60000 65536"/>
              <a:gd name="T9" fmla="*/ 0 w 182"/>
              <a:gd name="T10" fmla="*/ 0 h 447"/>
              <a:gd name="T11" fmla="*/ 182 w 182"/>
              <a:gd name="T12" fmla="*/ 447 h 4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" h="447">
                <a:moveTo>
                  <a:pt x="6" y="113"/>
                </a:moveTo>
                <a:lnTo>
                  <a:pt x="0" y="446"/>
                </a:lnTo>
                <a:lnTo>
                  <a:pt x="181" y="0"/>
                </a:lnTo>
              </a:path>
            </a:pathLst>
          </a:custGeom>
          <a:noFill/>
          <a:ln w="508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" name="Freeform 18"/>
          <p:cNvSpPr>
            <a:spLocks/>
          </p:cNvSpPr>
          <p:nvPr/>
        </p:nvSpPr>
        <p:spPr bwMode="auto">
          <a:xfrm>
            <a:off x="5500688" y="1181100"/>
            <a:ext cx="395287" cy="282575"/>
          </a:xfrm>
          <a:custGeom>
            <a:avLst/>
            <a:gdLst>
              <a:gd name="T0" fmla="*/ 2147483646 w 260"/>
              <a:gd name="T1" fmla="*/ 2147483646 h 173"/>
              <a:gd name="T2" fmla="*/ 2147483646 w 260"/>
              <a:gd name="T3" fmla="*/ 0 h 173"/>
              <a:gd name="T4" fmla="*/ 0 w 260"/>
              <a:gd name="T5" fmla="*/ 2147483646 h 173"/>
              <a:gd name="T6" fmla="*/ 0 60000 65536"/>
              <a:gd name="T7" fmla="*/ 0 60000 65536"/>
              <a:gd name="T8" fmla="*/ 0 60000 65536"/>
              <a:gd name="T9" fmla="*/ 0 w 260"/>
              <a:gd name="T10" fmla="*/ 0 h 173"/>
              <a:gd name="T11" fmla="*/ 260 w 260"/>
              <a:gd name="T12" fmla="*/ 173 h 1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0" h="173">
                <a:moveTo>
                  <a:pt x="259" y="172"/>
                </a:moveTo>
                <a:lnTo>
                  <a:pt x="119" y="0"/>
                </a:lnTo>
                <a:lnTo>
                  <a:pt x="0" y="125"/>
                </a:lnTo>
              </a:path>
            </a:pathLst>
          </a:custGeom>
          <a:noFill/>
          <a:ln w="508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9" name="Freeform 19"/>
          <p:cNvSpPr>
            <a:spLocks/>
          </p:cNvSpPr>
          <p:nvPr/>
        </p:nvSpPr>
        <p:spPr bwMode="auto">
          <a:xfrm>
            <a:off x="6961188" y="1039813"/>
            <a:ext cx="46037" cy="509587"/>
          </a:xfrm>
          <a:custGeom>
            <a:avLst/>
            <a:gdLst>
              <a:gd name="T0" fmla="*/ 0 w 1"/>
              <a:gd name="T1" fmla="*/ 2147483646 h 312"/>
              <a:gd name="T2" fmla="*/ 0 w 1"/>
              <a:gd name="T3" fmla="*/ 0 h 312"/>
              <a:gd name="T4" fmla="*/ 0 60000 65536"/>
              <a:gd name="T5" fmla="*/ 0 60000 65536"/>
              <a:gd name="T6" fmla="*/ 0 w 1"/>
              <a:gd name="T7" fmla="*/ 0 h 312"/>
              <a:gd name="T8" fmla="*/ 1 w 1"/>
              <a:gd name="T9" fmla="*/ 312 h 31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312">
                <a:moveTo>
                  <a:pt x="0" y="311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6410325" y="4470400"/>
            <a:ext cx="55245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300" b="1">
                <a:solidFill>
                  <a:srgbClr val="FFC000"/>
                </a:solidFill>
                <a:latin typeface="Arial" panose="020B0604020202020204" pitchFamily="34" charset="0"/>
              </a:rPr>
              <a:t>Arteriole</a:t>
            </a: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4792663" y="4525963"/>
            <a:ext cx="10271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300" b="1">
                <a:solidFill>
                  <a:srgbClr val="FFC000"/>
                </a:solidFill>
                <a:latin typeface="Arial" panose="020B0604020202020204" pitchFamily="34" charset="0"/>
              </a:rPr>
              <a:t>Trabekularne</a:t>
            </a:r>
          </a:p>
          <a:p>
            <a:pPr eaLnBrk="1" hangingPunct="1"/>
            <a:r>
              <a:rPr lang="hr-HR" altLang="sr-Latn-RS" sz="1300" b="1">
                <a:solidFill>
                  <a:srgbClr val="FFC000"/>
                </a:solidFill>
                <a:latin typeface="Arial" panose="020B0604020202020204" pitchFamily="34" charset="0"/>
              </a:rPr>
              <a:t>arterije i vene</a:t>
            </a: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4191000" y="2684463"/>
            <a:ext cx="4619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300" b="1">
                <a:solidFill>
                  <a:srgbClr val="FFC000"/>
                </a:solidFill>
                <a:latin typeface="Arial" panose="020B0604020202020204" pitchFamily="34" charset="0"/>
              </a:rPr>
              <a:t>Bijela pulpa</a:t>
            </a: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3554413" y="2133600"/>
            <a:ext cx="1057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hr-HR" altLang="sr-Latn-RS" sz="1300" b="1">
                <a:solidFill>
                  <a:srgbClr val="FFC000"/>
                </a:solidFill>
                <a:latin typeface="Arial" panose="020B0604020202020204" pitchFamily="34" charset="0"/>
              </a:rPr>
              <a:t>Tračci crvene</a:t>
            </a:r>
          </a:p>
          <a:p>
            <a:pPr algn="r" eaLnBrk="1" hangingPunct="1"/>
            <a:r>
              <a:rPr lang="hr-HR" altLang="sr-Latn-RS" sz="1300" b="1">
                <a:solidFill>
                  <a:srgbClr val="FFC000"/>
                </a:solidFill>
                <a:latin typeface="Arial" panose="020B0604020202020204" pitchFamily="34" charset="0"/>
              </a:rPr>
              <a:t>pulpe</a:t>
            </a: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3906838" y="1779588"/>
            <a:ext cx="658812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300" b="1">
                <a:solidFill>
                  <a:srgbClr val="FFC000"/>
                </a:solidFill>
                <a:latin typeface="Arial" panose="020B0604020202020204" pitchFamily="34" charset="0"/>
              </a:rPr>
              <a:t>Trabekula</a:t>
            </a: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5119688" y="998538"/>
            <a:ext cx="865187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300" b="1">
                <a:solidFill>
                  <a:srgbClr val="FFC000"/>
                </a:solidFill>
                <a:latin typeface="Arial" panose="020B0604020202020204" pitchFamily="34" charset="0"/>
              </a:rPr>
              <a:t>Venski sinusi</a:t>
            </a: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6680200" y="831850"/>
            <a:ext cx="42862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300" b="1">
                <a:solidFill>
                  <a:srgbClr val="FFC000"/>
                </a:solidFill>
                <a:latin typeface="Arial" panose="020B0604020202020204" pitchFamily="34" charset="0"/>
              </a:rPr>
              <a:t>Čahura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11150" y="377031"/>
            <a:ext cx="7543800" cy="1498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r-HR" altLang="sr-Latn-RS" dirty="0" smtClean="0">
                <a:solidFill>
                  <a:schemeClr val="bg1"/>
                </a:solidFill>
              </a:rPr>
              <a:t>Građa slezene; shematski prikaz</a:t>
            </a:r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171" y="3884613"/>
            <a:ext cx="4157289" cy="285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4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Object 9"/>
          <p:cNvGraphicFramePr>
            <a:graphicFrameLocks noGrp="1" noChangeAspect="1"/>
          </p:cNvGraphicFramePr>
          <p:nvPr>
            <p:ph idx="4294967295"/>
          </p:nvPr>
        </p:nvGraphicFramePr>
        <p:xfrm>
          <a:off x="2495550" y="115889"/>
          <a:ext cx="7272338" cy="614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name="Drawing" r:id="rId3" imgW="8953500" imgH="6848475" progId="WPDraw30.Drawing">
                  <p:embed/>
                </p:oleObj>
              </mc:Choice>
              <mc:Fallback>
                <p:oleObj name="Drawing" r:id="rId3" imgW="8953500" imgH="6848475" progId="WPDraw30.Drawing">
                  <p:embed/>
                  <p:pic>
                    <p:nvPicPr>
                      <p:cNvPr id="60418" name="Object 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5550" y="115889"/>
                        <a:ext cx="7272338" cy="614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19" name="Text Box 12"/>
          <p:cNvSpPr txBox="1">
            <a:spLocks noChangeArrowheads="1"/>
          </p:cNvSpPr>
          <p:nvPr/>
        </p:nvSpPr>
        <p:spPr bwMode="auto">
          <a:xfrm>
            <a:off x="2908301" y="6478589"/>
            <a:ext cx="71104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200">
                <a:latin typeface="Comic Sans MS" panose="030F0702030302020204" pitchFamily="66" charset="0"/>
              </a:rPr>
              <a:t>A-arteriola; PALO-periarterijska limfoidni omotač;CP-crvena pulpa; RZ-marginalna (rubna) zona)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9679" y="223465"/>
            <a:ext cx="7396163" cy="6270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r-HR" altLang="sr-Latn-RS" b="1" dirty="0">
                <a:solidFill>
                  <a:schemeClr val="bg1"/>
                </a:solidFill>
              </a:rPr>
              <a:t>Građa bijele pulpe slezene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81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Limfna tkiva drugih organskih sustava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1129554" y="1846264"/>
            <a:ext cx="9950822" cy="4850371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</a:pPr>
            <a:r>
              <a:rPr lang="hr-HR" altLang="sr-Latn-RS" sz="2400" dirty="0" smtClean="0"/>
              <a:t>Nakupine </a:t>
            </a:r>
            <a:r>
              <a:rPr lang="hr-HR" altLang="sr-Latn-RS" sz="2400" dirty="0" err="1" smtClean="0"/>
              <a:t>neinkapsuliranog</a:t>
            </a:r>
            <a:r>
              <a:rPr lang="hr-HR" altLang="sr-Latn-RS" sz="2400" dirty="0" smtClean="0"/>
              <a:t> limfnog tkiva mogu se naći u </a:t>
            </a:r>
            <a:r>
              <a:rPr lang="hr-HR" altLang="sr-Latn-RS" sz="2400" dirty="0" err="1" smtClean="0"/>
              <a:t>podsluznici</a:t>
            </a:r>
            <a:r>
              <a:rPr lang="hr-HR" altLang="sr-Latn-RS" sz="2400" dirty="0" smtClean="0"/>
              <a:t> brojnih organskih sustava, napose </a:t>
            </a:r>
            <a:r>
              <a:rPr lang="hr-HR" altLang="sr-Latn-RS" sz="2400" b="1" dirty="0" smtClean="0"/>
              <a:t>probavnog, dišnog i mokraćno-spolnog, te u seroznom šupljinama i u </a:t>
            </a:r>
            <a:r>
              <a:rPr lang="hr-HR" altLang="sr-Latn-RS" sz="2400" b="1" dirty="0" err="1" smtClean="0"/>
              <a:t>jetri</a:t>
            </a:r>
            <a:r>
              <a:rPr lang="hr-HR" altLang="sr-Latn-RS" sz="2400" dirty="0" smtClean="0"/>
              <a:t> koje svakodnevno dolaze u doticaj s brojnim uzročnicima infekcije.</a:t>
            </a:r>
          </a:p>
          <a:p>
            <a:pPr algn="just" eaLnBrk="1" hangingPunct="1">
              <a:lnSpc>
                <a:spcPct val="80000"/>
              </a:lnSpc>
            </a:pPr>
            <a:r>
              <a:rPr lang="hr-HR" altLang="sr-Latn-RS" sz="2400" dirty="0" smtClean="0"/>
              <a:t> Obzirom na smještaj ovog tkiva (sluznica ili </a:t>
            </a:r>
            <a:r>
              <a:rPr lang="hr-HR" altLang="sr-Latn-RS" sz="2400" dirty="0" err="1" smtClean="0"/>
              <a:t>podsluznica</a:t>
            </a:r>
            <a:r>
              <a:rPr lang="hr-HR" altLang="sr-Latn-RS" sz="2400" dirty="0" smtClean="0"/>
              <a:t>) naziva se </a:t>
            </a:r>
            <a:r>
              <a:rPr lang="hr-HR" altLang="sr-Latn-RS" sz="2400" b="1" dirty="0" smtClean="0"/>
              <a:t>limfno tkivo pridruženo sluznicama</a:t>
            </a:r>
            <a:r>
              <a:rPr lang="hr-HR" altLang="sr-Latn-RS" sz="2400" dirty="0" smtClean="0"/>
              <a:t>. </a:t>
            </a:r>
          </a:p>
          <a:p>
            <a:pPr algn="just" eaLnBrk="1" hangingPunct="1">
              <a:lnSpc>
                <a:spcPct val="80000"/>
              </a:lnSpc>
            </a:pPr>
            <a:r>
              <a:rPr lang="hr-HR" altLang="sr-Latn-RS" sz="2400" dirty="0" err="1" smtClean="0"/>
              <a:t>Limfatičke</a:t>
            </a:r>
            <a:r>
              <a:rPr lang="hr-HR" altLang="sr-Latn-RS" sz="2400" dirty="0" smtClean="0"/>
              <a:t> stanice mogu biti nazočne </a:t>
            </a:r>
            <a:r>
              <a:rPr lang="hr-HR" altLang="sr-Latn-RS" sz="2400" b="1" dirty="0" smtClean="0"/>
              <a:t>u obliku difuznih nakupina </a:t>
            </a:r>
            <a:r>
              <a:rPr lang="hr-HR" altLang="sr-Latn-RS" sz="2400" dirty="0" smtClean="0"/>
              <a:t>ili, pak, </a:t>
            </a:r>
            <a:r>
              <a:rPr lang="hr-HR" altLang="sr-Latn-RS" sz="2400" b="1" dirty="0" smtClean="0"/>
              <a:t>u obliku pojedinačnih čvorova ili nakupina čvorova</a:t>
            </a:r>
            <a:r>
              <a:rPr lang="hr-HR" altLang="sr-Latn-RS" sz="2400" dirty="0" smtClean="0"/>
              <a:t>. </a:t>
            </a:r>
          </a:p>
          <a:p>
            <a:pPr algn="just" eaLnBrk="1" hangingPunct="1">
              <a:lnSpc>
                <a:spcPct val="80000"/>
              </a:lnSpc>
            </a:pPr>
            <a:r>
              <a:rPr lang="hr-HR" altLang="sr-Latn-RS" sz="2400" dirty="0" smtClean="0"/>
              <a:t>U čovjeka su takve nakupine osobito nazočne </a:t>
            </a:r>
            <a:r>
              <a:rPr lang="hr-HR" altLang="sr-Latn-RS" sz="2400" b="1" dirty="0" smtClean="0"/>
              <a:t>u tonzilama, bronhima i mokraćnim putovima. </a:t>
            </a:r>
          </a:p>
          <a:p>
            <a:pPr algn="just" eaLnBrk="1" hangingPunct="1">
              <a:lnSpc>
                <a:spcPct val="80000"/>
              </a:lnSpc>
            </a:pPr>
            <a:r>
              <a:rPr lang="hr-HR" altLang="sr-Latn-RS" sz="2400" b="1" dirty="0" smtClean="0"/>
              <a:t>Respiracijski epitel </a:t>
            </a:r>
            <a:r>
              <a:rPr lang="hr-HR" altLang="sr-Latn-RS" sz="2400" dirty="0" smtClean="0"/>
              <a:t>sadrži </a:t>
            </a:r>
            <a:r>
              <a:rPr lang="hr-HR" altLang="sr-Latn-RS" sz="2400" dirty="0" err="1" smtClean="0"/>
              <a:t>dendritične</a:t>
            </a:r>
            <a:r>
              <a:rPr lang="hr-HR" altLang="sr-Latn-RS" sz="2400" dirty="0" smtClean="0"/>
              <a:t> stanice slične </a:t>
            </a:r>
            <a:r>
              <a:rPr lang="hr-HR" altLang="sr-Latn-RS" sz="2400" dirty="0" err="1" smtClean="0"/>
              <a:t>Langerhansovim</a:t>
            </a:r>
            <a:r>
              <a:rPr lang="hr-HR" altLang="sr-Latn-RS" sz="2400" dirty="0" smtClean="0"/>
              <a:t> stanicama kože, koje </a:t>
            </a:r>
            <a:r>
              <a:rPr lang="hr-HR" altLang="sr-Latn-RS" sz="2400" dirty="0" err="1" smtClean="0"/>
              <a:t>fagocitiraju</a:t>
            </a:r>
            <a:r>
              <a:rPr lang="hr-HR" altLang="sr-Latn-RS" sz="2400" dirty="0" smtClean="0"/>
              <a:t>, prerađuju i predočavaju antigene</a:t>
            </a:r>
          </a:p>
        </p:txBody>
      </p:sp>
    </p:spTree>
    <p:extLst>
      <p:ext uri="{BB962C8B-B14F-4D97-AF65-F5344CB8AC3E}">
        <p14:creationId xmlns:p14="http://schemas.microsoft.com/office/powerpoint/2010/main" val="270439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6"/>
          <p:cNvSpPr>
            <a:spLocks noGrp="1"/>
          </p:cNvSpPr>
          <p:nvPr>
            <p:ph type="title"/>
          </p:nvPr>
        </p:nvSpPr>
        <p:spPr>
          <a:xfrm>
            <a:off x="1274461" y="443224"/>
            <a:ext cx="9656028" cy="1077229"/>
          </a:xfrm>
        </p:spPr>
        <p:txBody>
          <a:bodyPr/>
          <a:lstStyle/>
          <a:p>
            <a:pPr>
              <a:defRPr/>
            </a:pPr>
            <a:r>
              <a:rPr lang="hr-HR" altLang="sr-Latn-R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Funkcionalna organizacija </a:t>
            </a:r>
            <a:r>
              <a:rPr lang="hr-HR" altLang="sr-Latn-R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limfoidnog</a:t>
            </a:r>
            <a:r>
              <a:rPr lang="hr-HR" altLang="sr-Latn-R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tkiva</a:t>
            </a:r>
          </a:p>
        </p:txBody>
      </p:sp>
      <p:sp>
        <p:nvSpPr>
          <p:cNvPr id="14339" name="Rectangle 7"/>
          <p:cNvSpPr>
            <a:spLocks noChangeArrowheads="1"/>
          </p:cNvSpPr>
          <p:nvPr/>
        </p:nvSpPr>
        <p:spPr bwMode="auto">
          <a:xfrm>
            <a:off x="2203814" y="1842373"/>
            <a:ext cx="2883448" cy="1296987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2800" b="1">
                <a:latin typeface="Comic Sans MS" panose="030F0702030302020204" pitchFamily="66" charset="0"/>
              </a:rPr>
              <a:t>Primarni limfatički organi</a:t>
            </a:r>
          </a:p>
        </p:txBody>
      </p:sp>
      <p:sp>
        <p:nvSpPr>
          <p:cNvPr id="14340" name="Rectangle 8"/>
          <p:cNvSpPr>
            <a:spLocks noChangeArrowheads="1"/>
          </p:cNvSpPr>
          <p:nvPr/>
        </p:nvSpPr>
        <p:spPr bwMode="auto">
          <a:xfrm>
            <a:off x="4796203" y="1842373"/>
            <a:ext cx="2359534" cy="1296987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2400">
                <a:latin typeface="Comic Sans MS" panose="030F0702030302020204" pitchFamily="66" charset="0"/>
              </a:rPr>
              <a:t>Timus</a:t>
            </a:r>
          </a:p>
          <a:p>
            <a:pPr eaLnBrk="1" hangingPunct="1"/>
            <a:endParaRPr lang="hr-HR" altLang="sr-Latn-RS" sz="3200">
              <a:latin typeface="Comic Sans MS" panose="030F0702030302020204" pitchFamily="66" charset="0"/>
            </a:endParaRPr>
          </a:p>
        </p:txBody>
      </p:sp>
      <p:sp>
        <p:nvSpPr>
          <p:cNvPr id="14341" name="Rectangle 9"/>
          <p:cNvSpPr>
            <a:spLocks noChangeArrowheads="1"/>
          </p:cNvSpPr>
          <p:nvPr/>
        </p:nvSpPr>
        <p:spPr bwMode="auto">
          <a:xfrm>
            <a:off x="7028228" y="1842373"/>
            <a:ext cx="2970124" cy="1296987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2400">
                <a:latin typeface="Comic Sans MS" panose="030F0702030302020204" pitchFamily="66" charset="0"/>
              </a:rPr>
              <a:t>Koštana</a:t>
            </a:r>
            <a:r>
              <a:rPr lang="hr-HR" altLang="sr-Latn-RS" sz="3200">
                <a:latin typeface="Comic Sans MS" panose="030F0702030302020204" pitchFamily="66" charset="0"/>
              </a:rPr>
              <a:t> </a:t>
            </a:r>
            <a:r>
              <a:rPr lang="hr-HR" altLang="sr-Latn-RS" sz="2400">
                <a:latin typeface="Comic Sans MS" panose="030F0702030302020204" pitchFamily="66" charset="0"/>
              </a:rPr>
              <a:t>srž</a:t>
            </a:r>
          </a:p>
        </p:txBody>
      </p:sp>
      <p:sp>
        <p:nvSpPr>
          <p:cNvPr id="14342" name="Oval 10"/>
          <p:cNvSpPr>
            <a:spLocks noChangeArrowheads="1"/>
          </p:cNvSpPr>
          <p:nvPr/>
        </p:nvSpPr>
        <p:spPr bwMode="auto">
          <a:xfrm>
            <a:off x="5228003" y="2347198"/>
            <a:ext cx="874472" cy="769937"/>
          </a:xfrm>
          <a:prstGeom prst="ellipse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hr-HR" altLang="sr-Latn-RS" sz="2000"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14343" name="Oval 11"/>
          <p:cNvSpPr>
            <a:spLocks noChangeArrowheads="1"/>
          </p:cNvSpPr>
          <p:nvPr/>
        </p:nvSpPr>
        <p:spPr bwMode="auto">
          <a:xfrm>
            <a:off x="7172689" y="2347198"/>
            <a:ext cx="1047826" cy="720725"/>
          </a:xfrm>
          <a:prstGeom prst="ellipse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2000">
                <a:latin typeface="Comic Sans MS" panose="030F0702030302020204" pitchFamily="66" charset="0"/>
              </a:rPr>
              <a:t>MS</a:t>
            </a:r>
          </a:p>
        </p:txBody>
      </p:sp>
      <p:sp>
        <p:nvSpPr>
          <p:cNvPr id="14344" name="Oval 12"/>
          <p:cNvSpPr>
            <a:spLocks noChangeArrowheads="1"/>
          </p:cNvSpPr>
          <p:nvPr/>
        </p:nvSpPr>
        <p:spPr bwMode="auto">
          <a:xfrm>
            <a:off x="8396653" y="2347198"/>
            <a:ext cx="872546" cy="769937"/>
          </a:xfrm>
          <a:prstGeom prst="ellipse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hr-HR" altLang="sr-Latn-RS" sz="2000">
                <a:latin typeface="Comic Sans MS" panose="030F0702030302020204" pitchFamily="66" charset="0"/>
              </a:rPr>
              <a:t>B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88781"/>
              </p:ext>
            </p:extLst>
          </p:nvPr>
        </p:nvGraphicFramePr>
        <p:xfrm>
          <a:off x="1274462" y="3715622"/>
          <a:ext cx="9917470" cy="2784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5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3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329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4991">
                <a:tc>
                  <a:txBody>
                    <a:bodyPr/>
                    <a:lstStyle/>
                    <a:p>
                      <a:endParaRPr lang="hr-HR" sz="1800" dirty="0"/>
                    </a:p>
                  </a:txBody>
                  <a:tcPr marT="45669" marB="45669"/>
                </a:tc>
                <a:tc gridSpan="2">
                  <a:txBody>
                    <a:bodyPr/>
                    <a:lstStyle/>
                    <a:p>
                      <a:r>
                        <a:rPr lang="hr-HR" sz="1800" i="1" u="none" dirty="0" smtClean="0">
                          <a:solidFill>
                            <a:schemeClr val="tx1"/>
                          </a:solidFill>
                        </a:rPr>
                        <a:t>Inkapsulirani organi</a:t>
                      </a:r>
                      <a:endParaRPr lang="hr-HR" sz="1800" u="none" dirty="0">
                        <a:solidFill>
                          <a:schemeClr val="tx1"/>
                        </a:solidFill>
                      </a:endParaRPr>
                    </a:p>
                  </a:txBody>
                  <a:tcPr marT="45669" marB="45669"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800" i="1" u="none" dirty="0" err="1" smtClean="0">
                          <a:solidFill>
                            <a:schemeClr val="tx1"/>
                          </a:solidFill>
                        </a:rPr>
                        <a:t>Neinkapsulirani</a:t>
                      </a:r>
                      <a:r>
                        <a:rPr lang="hr-HR" sz="1800" i="1" u="none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hr-HR" sz="1800" u="none" dirty="0">
                        <a:solidFill>
                          <a:schemeClr val="tx1"/>
                        </a:solidFill>
                      </a:endParaRPr>
                    </a:p>
                  </a:txBody>
                  <a:tcPr marT="45669" marB="4566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60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000" dirty="0" smtClean="0"/>
                        <a:t>Sekundarni </a:t>
                      </a:r>
                      <a:r>
                        <a:rPr lang="hr-HR" sz="2000" dirty="0" err="1" smtClean="0"/>
                        <a:t>limfatički</a:t>
                      </a:r>
                      <a:r>
                        <a:rPr lang="hr-HR" sz="2000" dirty="0" smtClean="0"/>
                        <a:t> organi</a:t>
                      </a:r>
                    </a:p>
                    <a:p>
                      <a:endParaRPr lang="hr-HR" sz="2000" dirty="0"/>
                    </a:p>
                  </a:txBody>
                  <a:tcPr marT="45669" marB="45669"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Limfni čvor</a:t>
                      </a:r>
                      <a:endParaRPr lang="hr-HR" sz="2000" dirty="0"/>
                    </a:p>
                  </a:txBody>
                  <a:tcPr marT="45669" marB="45669"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Slezena</a:t>
                      </a:r>
                      <a:endParaRPr lang="hr-HR" sz="2000" dirty="0"/>
                    </a:p>
                  </a:txBody>
                  <a:tcPr marT="45669" marB="45669"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MALT</a:t>
                      </a:r>
                      <a:endParaRPr lang="hr-HR" sz="2000" dirty="0"/>
                    </a:p>
                  </a:txBody>
                  <a:tcPr marT="45669" marB="4566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8974">
                <a:tc>
                  <a:txBody>
                    <a:bodyPr/>
                    <a:lstStyle/>
                    <a:p>
                      <a:r>
                        <a:rPr lang="hr-HR" sz="2000" dirty="0" err="1" smtClean="0"/>
                        <a:t>Imunosni</a:t>
                      </a:r>
                      <a:r>
                        <a:rPr lang="hr-HR" sz="2000" dirty="0" smtClean="0"/>
                        <a:t> odgovor</a:t>
                      </a:r>
                      <a:endParaRPr lang="hr-HR" sz="2000" dirty="0"/>
                    </a:p>
                  </a:txBody>
                  <a:tcPr marT="45669" marB="45669"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Prema antigenima u tkivu</a:t>
                      </a:r>
                      <a:endParaRPr lang="hr-HR" sz="2000" dirty="0"/>
                    </a:p>
                  </a:txBody>
                  <a:tcPr marT="45669" marB="45669"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Prema antigenima u krvi</a:t>
                      </a:r>
                      <a:endParaRPr lang="hr-HR" sz="2000" dirty="0"/>
                    </a:p>
                  </a:txBody>
                  <a:tcPr marT="45669" marB="45669"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Prema antigenima na </a:t>
                      </a:r>
                      <a:r>
                        <a:rPr lang="hr-HR" sz="2000" dirty="0" err="1" smtClean="0"/>
                        <a:t>mukoznoj</a:t>
                      </a:r>
                      <a:r>
                        <a:rPr lang="hr-HR" sz="2000" dirty="0" smtClean="0"/>
                        <a:t> površini</a:t>
                      </a:r>
                      <a:endParaRPr lang="hr-HR" sz="2000" dirty="0"/>
                    </a:p>
                  </a:txBody>
                  <a:tcPr marT="45669" marB="4566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4366" name="Straight Connector 15"/>
          <p:cNvCxnSpPr>
            <a:cxnSpLocks noChangeShapeType="1"/>
          </p:cNvCxnSpPr>
          <p:nvPr/>
        </p:nvCxnSpPr>
        <p:spPr bwMode="auto">
          <a:xfrm flipV="1">
            <a:off x="5588364" y="3139359"/>
            <a:ext cx="0" cy="71438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7" name="Straight Connector 17"/>
          <p:cNvCxnSpPr>
            <a:cxnSpLocks noChangeShapeType="1"/>
          </p:cNvCxnSpPr>
          <p:nvPr/>
        </p:nvCxnSpPr>
        <p:spPr bwMode="auto">
          <a:xfrm flipH="1">
            <a:off x="5573279" y="3245380"/>
            <a:ext cx="15686" cy="21590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8" name="Straight Connector 19"/>
          <p:cNvCxnSpPr>
            <a:cxnSpLocks noChangeShapeType="1"/>
          </p:cNvCxnSpPr>
          <p:nvPr/>
        </p:nvCxnSpPr>
        <p:spPr bwMode="auto">
          <a:xfrm>
            <a:off x="5520311" y="3461280"/>
            <a:ext cx="2876342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9" name="Straight Connector 21"/>
          <p:cNvCxnSpPr>
            <a:cxnSpLocks noChangeShapeType="1"/>
          </p:cNvCxnSpPr>
          <p:nvPr/>
        </p:nvCxnSpPr>
        <p:spPr bwMode="auto">
          <a:xfrm>
            <a:off x="8323818" y="3139360"/>
            <a:ext cx="3041" cy="32192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70" name="Down Arrow 25"/>
          <p:cNvSpPr>
            <a:spLocks noChangeArrowheads="1"/>
          </p:cNvSpPr>
          <p:nvPr/>
        </p:nvSpPr>
        <p:spPr bwMode="auto">
          <a:xfrm>
            <a:off x="6812326" y="3426698"/>
            <a:ext cx="306257" cy="288925"/>
          </a:xfrm>
          <a:prstGeom prst="downArrow">
            <a:avLst>
              <a:gd name="adj1" fmla="val 50000"/>
              <a:gd name="adj2" fmla="val 50073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97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Limfatičko</a:t>
            </a:r>
            <a:r>
              <a:rPr lang="hr-H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tkivo probavnog sustava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6448" y="1613648"/>
            <a:ext cx="10018058" cy="5244352"/>
          </a:xfrm>
        </p:spPr>
        <p:txBody>
          <a:bodyPr rtlCol="0">
            <a:normAutofit fontScale="92500" lnSpcReduction="10000"/>
          </a:bodyPr>
          <a:lstStyle/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Difuzne nakupine limfnog tkiva nalazimo u </a:t>
            </a:r>
            <a:r>
              <a:rPr lang="hr-HR" altLang="sr-Latn-R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stijenci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crijeva, napose u donjem dijelu </a:t>
            </a:r>
            <a:r>
              <a:rPr lang="hr-HR" altLang="sr-Latn-R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ileuma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obliku </a:t>
            </a:r>
            <a:r>
              <a:rPr lang="hr-HR" altLang="sr-Latn-R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Peyerovih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ploča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Epitel iznad </a:t>
            </a:r>
            <a:r>
              <a:rPr lang="hr-HR" altLang="sr-Latn-R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Peyerovih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ploča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specijaliziran je za 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prijenos antigena u limfno tkivo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hr-HR" altLang="sr-Latn-R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Imunosne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reakcije koje se odvijaju na sluznicama </a:t>
            </a:r>
            <a:r>
              <a:rPr lang="hr-HR" altLang="sr-Latn-R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kontroliraju i stanični regulacijski 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mehanizmi koji dokidaju reakcije na  bezazlene antigene nepatogenih mikroorganizama (fiziološke flore), kao i na antigene iz hrane.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Peyerove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ploče jesu nakupine limfnih stanica u </a:t>
            </a:r>
            <a:r>
              <a:rPr lang="hr-HR" altLang="sr-Latn-R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submukozi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crijeva, također sadrže i limfne čvoriće. 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Oko 50% </a:t>
            </a:r>
            <a:r>
              <a:rPr lang="hr-HR" altLang="sr-Latn-R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limfocita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 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  limfnim čvorićima stvara </a:t>
            </a:r>
            <a:r>
              <a:rPr lang="hr-HR" altLang="sr-Latn-R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IgA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Između i iznad limfnih čvorića nazočna je 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zona </a:t>
            </a:r>
            <a:r>
              <a:rPr lang="hr-HR" altLang="sr-Latn-R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limfocita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 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čija je </a:t>
            </a:r>
            <a:r>
              <a:rPr lang="hr-HR" altLang="sr-Latn-R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recirkulacija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omogućena </a:t>
            </a:r>
            <a:r>
              <a:rPr lang="hr-HR" altLang="sr-Latn-R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postkapilarnim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altLang="sr-Latn-R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venulama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Epitelne stanice sluznice prenose antigene iz šupljih organa (crijeva, bronhi) do limfnih struktura. Za tu svrhu su posebice 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specijalizirane stanice M (engl. </a:t>
            </a:r>
            <a:r>
              <a:rPr lang="hr-HR" altLang="sr-Latn-R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Microfold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altLang="sr-Latn-R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cells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koje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endocitozom upijaju antigene 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 površine sluznice te prenose do džepova gdje su nazočni </a:t>
            </a:r>
            <a:r>
              <a:rPr lang="hr-HR" altLang="sr-Latn-R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makrofagi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T i B stanice.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 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sluznicama probavnog, dišnog i mokraćno-spolnog 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sustava  nazočni su difuzno 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razasuti </a:t>
            </a:r>
            <a:r>
              <a:rPr lang="hr-HR" altLang="sr-Latn-R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limfociti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 te </a:t>
            </a:r>
            <a:r>
              <a:rPr lang="hr-HR" altLang="sr-Latn-R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limfociti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 i plazma stanice 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koje izlučuju </a:t>
            </a:r>
            <a:r>
              <a:rPr lang="hr-HR" altLang="sr-Latn-R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IgA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 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lamini </a:t>
            </a:r>
            <a:r>
              <a:rPr lang="hr-HR" altLang="sr-Latn-R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propriji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nazočni su pretežno </a:t>
            </a:r>
            <a:r>
              <a:rPr lang="hr-HR" altLang="sr-Latn-R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limfociti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 (95% s 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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TCR, preostali 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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receptorom 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 oko 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2/3 su CD4 stanice T a 1/3 CD8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). Nazočni su također i </a:t>
            </a:r>
            <a:r>
              <a:rPr lang="hr-HR" altLang="sr-Latn-R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intraepitelni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altLang="sr-Latn-R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limfociti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40% </a:t>
            </a:r>
            <a:r>
              <a:rPr lang="hr-HR" altLang="sr-Latn-R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limfocita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su stanice 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 s 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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receptorom koji prepoznaje neproteinske antigene vezane za molekulu </a:t>
            </a: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CD1a</a:t>
            </a:r>
            <a:r>
              <a:rPr lang="hr-HR" altLang="sr-Latn-R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0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259" y="116633"/>
            <a:ext cx="5661212" cy="66725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Oval 3"/>
          <p:cNvSpPr>
            <a:spLocks noChangeArrowheads="1"/>
          </p:cNvSpPr>
          <p:nvPr/>
        </p:nvSpPr>
        <p:spPr bwMode="auto">
          <a:xfrm>
            <a:off x="4200526" y="3636963"/>
            <a:ext cx="962025" cy="984250"/>
          </a:xfrm>
          <a:prstGeom prst="ellips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sp>
        <p:nvSpPr>
          <p:cNvPr id="63492" name="Freeform 4"/>
          <p:cNvSpPr>
            <a:spLocks/>
          </p:cNvSpPr>
          <p:nvPr/>
        </p:nvSpPr>
        <p:spPr bwMode="auto">
          <a:xfrm>
            <a:off x="5367338" y="1060451"/>
            <a:ext cx="635000" cy="1006475"/>
          </a:xfrm>
          <a:custGeom>
            <a:avLst/>
            <a:gdLst>
              <a:gd name="T0" fmla="*/ 2147483646 w 386"/>
              <a:gd name="T1" fmla="*/ 2147483646 h 597"/>
              <a:gd name="T2" fmla="*/ 0 w 386"/>
              <a:gd name="T3" fmla="*/ 0 h 597"/>
              <a:gd name="T4" fmla="*/ 0 60000 65536"/>
              <a:gd name="T5" fmla="*/ 0 60000 65536"/>
              <a:gd name="T6" fmla="*/ 0 w 386"/>
              <a:gd name="T7" fmla="*/ 0 h 597"/>
              <a:gd name="T8" fmla="*/ 386 w 386"/>
              <a:gd name="T9" fmla="*/ 597 h 59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6" h="597">
                <a:moveTo>
                  <a:pt x="385" y="596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63493" name="Freeform 5"/>
          <p:cNvSpPr>
            <a:spLocks/>
          </p:cNvSpPr>
          <p:nvPr/>
        </p:nvSpPr>
        <p:spPr bwMode="auto">
          <a:xfrm>
            <a:off x="3810000" y="1206501"/>
            <a:ext cx="274638" cy="220663"/>
          </a:xfrm>
          <a:custGeom>
            <a:avLst/>
            <a:gdLst>
              <a:gd name="T0" fmla="*/ 0 w 167"/>
              <a:gd name="T1" fmla="*/ 2147483646 h 131"/>
              <a:gd name="T2" fmla="*/ 2147483646 w 167"/>
              <a:gd name="T3" fmla="*/ 0 h 131"/>
              <a:gd name="T4" fmla="*/ 2147483646 w 167"/>
              <a:gd name="T5" fmla="*/ 2147483646 h 131"/>
              <a:gd name="T6" fmla="*/ 0 60000 65536"/>
              <a:gd name="T7" fmla="*/ 0 60000 65536"/>
              <a:gd name="T8" fmla="*/ 0 60000 65536"/>
              <a:gd name="T9" fmla="*/ 0 w 167"/>
              <a:gd name="T10" fmla="*/ 0 h 131"/>
              <a:gd name="T11" fmla="*/ 167 w 167"/>
              <a:gd name="T12" fmla="*/ 131 h 1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7" h="131">
                <a:moveTo>
                  <a:pt x="0" y="107"/>
                </a:moveTo>
                <a:lnTo>
                  <a:pt x="86" y="0"/>
                </a:lnTo>
                <a:lnTo>
                  <a:pt x="166" y="13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3627438" y="892175"/>
            <a:ext cx="6223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Crijevne</a:t>
            </a:r>
          </a:p>
          <a:p>
            <a:pPr algn="ctr"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resice</a:t>
            </a:r>
          </a:p>
        </p:txBody>
      </p:sp>
      <p:sp>
        <p:nvSpPr>
          <p:cNvPr id="63495" name="Freeform 7"/>
          <p:cNvSpPr>
            <a:spLocks/>
          </p:cNvSpPr>
          <p:nvPr/>
        </p:nvSpPr>
        <p:spPr bwMode="auto">
          <a:xfrm>
            <a:off x="3576638" y="2921000"/>
            <a:ext cx="285750" cy="407988"/>
          </a:xfrm>
          <a:custGeom>
            <a:avLst/>
            <a:gdLst>
              <a:gd name="T0" fmla="*/ 2147483646 w 174"/>
              <a:gd name="T1" fmla="*/ 0 h 242"/>
              <a:gd name="T2" fmla="*/ 0 w 174"/>
              <a:gd name="T3" fmla="*/ 2147483646 h 242"/>
              <a:gd name="T4" fmla="*/ 0 60000 65536"/>
              <a:gd name="T5" fmla="*/ 0 60000 65536"/>
              <a:gd name="T6" fmla="*/ 0 w 174"/>
              <a:gd name="T7" fmla="*/ 0 h 242"/>
              <a:gd name="T8" fmla="*/ 174 w 174"/>
              <a:gd name="T9" fmla="*/ 242 h 24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4" h="242">
                <a:moveTo>
                  <a:pt x="173" y="0"/>
                </a:moveTo>
                <a:lnTo>
                  <a:pt x="0" y="241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3125788" y="3321051"/>
            <a:ext cx="715962" cy="11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Submukoza</a:t>
            </a:r>
          </a:p>
        </p:txBody>
      </p:sp>
      <p:sp>
        <p:nvSpPr>
          <p:cNvPr id="63497" name="Freeform 9"/>
          <p:cNvSpPr>
            <a:spLocks/>
          </p:cNvSpPr>
          <p:nvPr/>
        </p:nvSpPr>
        <p:spPr bwMode="auto">
          <a:xfrm>
            <a:off x="5518151" y="3135314"/>
            <a:ext cx="219075" cy="200025"/>
          </a:xfrm>
          <a:custGeom>
            <a:avLst/>
            <a:gdLst>
              <a:gd name="T0" fmla="*/ 0 w 133"/>
              <a:gd name="T1" fmla="*/ 0 h 119"/>
              <a:gd name="T2" fmla="*/ 2147483646 w 133"/>
              <a:gd name="T3" fmla="*/ 2147483646 h 119"/>
              <a:gd name="T4" fmla="*/ 0 60000 65536"/>
              <a:gd name="T5" fmla="*/ 0 60000 65536"/>
              <a:gd name="T6" fmla="*/ 0 w 133"/>
              <a:gd name="T7" fmla="*/ 0 h 119"/>
              <a:gd name="T8" fmla="*/ 133 w 133"/>
              <a:gd name="T9" fmla="*/ 119 h 1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33" h="119">
                <a:moveTo>
                  <a:pt x="0" y="0"/>
                </a:moveTo>
                <a:lnTo>
                  <a:pt x="132" y="118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5419725" y="3335338"/>
            <a:ext cx="7239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Mišićni sloj</a:t>
            </a:r>
          </a:p>
        </p:txBody>
      </p:sp>
      <p:sp>
        <p:nvSpPr>
          <p:cNvPr id="63499" name="Freeform 11"/>
          <p:cNvSpPr>
            <a:spLocks/>
          </p:cNvSpPr>
          <p:nvPr/>
        </p:nvSpPr>
        <p:spPr bwMode="auto">
          <a:xfrm>
            <a:off x="4752976" y="3921126"/>
            <a:ext cx="55563" cy="123825"/>
          </a:xfrm>
          <a:custGeom>
            <a:avLst/>
            <a:gdLst>
              <a:gd name="T0" fmla="*/ 0 w 33"/>
              <a:gd name="T1" fmla="*/ 2147483646 h 73"/>
              <a:gd name="T2" fmla="*/ 2147483646 w 33"/>
              <a:gd name="T3" fmla="*/ 0 h 73"/>
              <a:gd name="T4" fmla="*/ 0 60000 65536"/>
              <a:gd name="T5" fmla="*/ 0 60000 65536"/>
              <a:gd name="T6" fmla="*/ 0 w 33"/>
              <a:gd name="T7" fmla="*/ 0 h 73"/>
              <a:gd name="T8" fmla="*/ 33 w 33"/>
              <a:gd name="T9" fmla="*/ 73 h 7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" h="73">
                <a:moveTo>
                  <a:pt x="0" y="72"/>
                </a:moveTo>
                <a:lnTo>
                  <a:pt x="32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4364039" y="3794125"/>
            <a:ext cx="695325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M stanica</a:t>
            </a:r>
          </a:p>
        </p:txBody>
      </p:sp>
      <p:sp>
        <p:nvSpPr>
          <p:cNvPr id="63501" name="Freeform 13"/>
          <p:cNvSpPr>
            <a:spLocks/>
          </p:cNvSpPr>
          <p:nvPr/>
        </p:nvSpPr>
        <p:spPr bwMode="auto">
          <a:xfrm>
            <a:off x="5126038" y="4143375"/>
            <a:ext cx="285750" cy="46038"/>
          </a:xfrm>
          <a:custGeom>
            <a:avLst/>
            <a:gdLst>
              <a:gd name="T0" fmla="*/ 0 w 174"/>
              <a:gd name="T1" fmla="*/ 0 h 27"/>
              <a:gd name="T2" fmla="*/ 2147483646 w 174"/>
              <a:gd name="T3" fmla="*/ 2147483646 h 27"/>
              <a:gd name="T4" fmla="*/ 0 60000 65536"/>
              <a:gd name="T5" fmla="*/ 0 60000 65536"/>
              <a:gd name="T6" fmla="*/ 0 w 174"/>
              <a:gd name="T7" fmla="*/ 0 h 27"/>
              <a:gd name="T8" fmla="*/ 174 w 174"/>
              <a:gd name="T9" fmla="*/ 27 h 2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4" h="27">
                <a:moveTo>
                  <a:pt x="0" y="0"/>
                </a:moveTo>
                <a:lnTo>
                  <a:pt x="173" y="26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63502" name="Rectangle 14"/>
          <p:cNvSpPr>
            <a:spLocks noChangeArrowheads="1"/>
          </p:cNvSpPr>
          <p:nvPr/>
        </p:nvSpPr>
        <p:spPr bwMode="auto">
          <a:xfrm>
            <a:off x="5411789" y="4137025"/>
            <a:ext cx="954087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Epitelne stanice</a:t>
            </a:r>
          </a:p>
        </p:txBody>
      </p:sp>
      <p:sp>
        <p:nvSpPr>
          <p:cNvPr id="63503" name="Freeform 15"/>
          <p:cNvSpPr>
            <a:spLocks/>
          </p:cNvSpPr>
          <p:nvPr/>
        </p:nvSpPr>
        <p:spPr bwMode="auto">
          <a:xfrm>
            <a:off x="3973514" y="4127500"/>
            <a:ext cx="681037" cy="141288"/>
          </a:xfrm>
          <a:custGeom>
            <a:avLst/>
            <a:gdLst>
              <a:gd name="T0" fmla="*/ 2147483646 w 414"/>
              <a:gd name="T1" fmla="*/ 2147483646 h 84"/>
              <a:gd name="T2" fmla="*/ 0 w 414"/>
              <a:gd name="T3" fmla="*/ 0 h 84"/>
              <a:gd name="T4" fmla="*/ 0 60000 65536"/>
              <a:gd name="T5" fmla="*/ 0 60000 65536"/>
              <a:gd name="T6" fmla="*/ 0 w 414"/>
              <a:gd name="T7" fmla="*/ 0 h 84"/>
              <a:gd name="T8" fmla="*/ 414 w 414"/>
              <a:gd name="T9" fmla="*/ 84 h 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14" h="84">
                <a:moveTo>
                  <a:pt x="413" y="83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63504" name="Rectangle 16"/>
          <p:cNvSpPr>
            <a:spLocks noChangeArrowheads="1"/>
          </p:cNvSpPr>
          <p:nvPr/>
        </p:nvSpPr>
        <p:spPr bwMode="auto">
          <a:xfrm>
            <a:off x="3182939" y="4035425"/>
            <a:ext cx="7905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Limfociti u</a:t>
            </a:r>
          </a:p>
          <a:p>
            <a:pPr algn="r"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epitelu</a:t>
            </a:r>
          </a:p>
        </p:txBody>
      </p:sp>
      <p:sp>
        <p:nvSpPr>
          <p:cNvPr id="63505" name="Freeform 17"/>
          <p:cNvSpPr>
            <a:spLocks/>
          </p:cNvSpPr>
          <p:nvPr/>
        </p:nvSpPr>
        <p:spPr bwMode="auto">
          <a:xfrm>
            <a:off x="4770438" y="4427539"/>
            <a:ext cx="679450" cy="1093787"/>
          </a:xfrm>
          <a:custGeom>
            <a:avLst/>
            <a:gdLst>
              <a:gd name="T0" fmla="*/ 0 w 413"/>
              <a:gd name="T1" fmla="*/ 2147483646 h 649"/>
              <a:gd name="T2" fmla="*/ 2147483646 w 413"/>
              <a:gd name="T3" fmla="*/ 0 h 649"/>
              <a:gd name="T4" fmla="*/ 0 60000 65536"/>
              <a:gd name="T5" fmla="*/ 0 60000 65536"/>
              <a:gd name="T6" fmla="*/ 0 w 413"/>
              <a:gd name="T7" fmla="*/ 0 h 649"/>
              <a:gd name="T8" fmla="*/ 413 w 413"/>
              <a:gd name="T9" fmla="*/ 649 h 64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13" h="649">
                <a:moveTo>
                  <a:pt x="0" y="648"/>
                </a:moveTo>
                <a:lnTo>
                  <a:pt x="412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63506" name="Rectangle 18"/>
          <p:cNvSpPr>
            <a:spLocks noChangeArrowheads="1"/>
          </p:cNvSpPr>
          <p:nvPr/>
        </p:nvSpPr>
        <p:spPr bwMode="auto">
          <a:xfrm>
            <a:off x="5445125" y="4414839"/>
            <a:ext cx="795338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Epitel folikula</a:t>
            </a:r>
          </a:p>
        </p:txBody>
      </p:sp>
      <p:sp>
        <p:nvSpPr>
          <p:cNvPr id="63507" name="Freeform 19"/>
          <p:cNvSpPr>
            <a:spLocks/>
          </p:cNvSpPr>
          <p:nvPr/>
        </p:nvSpPr>
        <p:spPr bwMode="auto">
          <a:xfrm>
            <a:off x="4403725" y="4622800"/>
            <a:ext cx="611188" cy="838200"/>
          </a:xfrm>
          <a:custGeom>
            <a:avLst/>
            <a:gdLst>
              <a:gd name="T0" fmla="*/ 2147483646 w 372"/>
              <a:gd name="T1" fmla="*/ 2147483646 h 497"/>
              <a:gd name="T2" fmla="*/ 2147483646 w 372"/>
              <a:gd name="T3" fmla="*/ 2147483646 h 497"/>
              <a:gd name="T4" fmla="*/ 2147483646 w 372"/>
              <a:gd name="T5" fmla="*/ 2147483646 h 497"/>
              <a:gd name="T6" fmla="*/ 2147483646 w 372"/>
              <a:gd name="T7" fmla="*/ 2147483646 h 497"/>
              <a:gd name="T8" fmla="*/ 2147483646 w 372"/>
              <a:gd name="T9" fmla="*/ 2147483646 h 497"/>
              <a:gd name="T10" fmla="*/ 2147483646 w 372"/>
              <a:gd name="T11" fmla="*/ 2147483646 h 497"/>
              <a:gd name="T12" fmla="*/ 2147483646 w 372"/>
              <a:gd name="T13" fmla="*/ 2147483646 h 497"/>
              <a:gd name="T14" fmla="*/ 2147483646 w 372"/>
              <a:gd name="T15" fmla="*/ 2147483646 h 497"/>
              <a:gd name="T16" fmla="*/ 2147483646 w 372"/>
              <a:gd name="T17" fmla="*/ 2147483646 h 497"/>
              <a:gd name="T18" fmla="*/ 2147483646 w 372"/>
              <a:gd name="T19" fmla="*/ 2147483646 h 497"/>
              <a:gd name="T20" fmla="*/ 2147483646 w 372"/>
              <a:gd name="T21" fmla="*/ 2147483646 h 497"/>
              <a:gd name="T22" fmla="*/ 2147483646 w 372"/>
              <a:gd name="T23" fmla="*/ 2147483646 h 497"/>
              <a:gd name="T24" fmla="*/ 2147483646 w 372"/>
              <a:gd name="T25" fmla="*/ 2147483646 h 497"/>
              <a:gd name="T26" fmla="*/ 2147483646 w 372"/>
              <a:gd name="T27" fmla="*/ 2147483646 h 497"/>
              <a:gd name="T28" fmla="*/ 2147483646 w 372"/>
              <a:gd name="T29" fmla="*/ 2147483646 h 497"/>
              <a:gd name="T30" fmla="*/ 2147483646 w 372"/>
              <a:gd name="T31" fmla="*/ 2147483646 h 497"/>
              <a:gd name="T32" fmla="*/ 2147483646 w 372"/>
              <a:gd name="T33" fmla="*/ 2147483646 h 497"/>
              <a:gd name="T34" fmla="*/ 2147483646 w 372"/>
              <a:gd name="T35" fmla="*/ 2147483646 h 497"/>
              <a:gd name="T36" fmla="*/ 2147483646 w 372"/>
              <a:gd name="T37" fmla="*/ 2147483646 h 497"/>
              <a:gd name="T38" fmla="*/ 2147483646 w 372"/>
              <a:gd name="T39" fmla="*/ 2147483646 h 497"/>
              <a:gd name="T40" fmla="*/ 2147483646 w 372"/>
              <a:gd name="T41" fmla="*/ 2147483646 h 497"/>
              <a:gd name="T42" fmla="*/ 2147483646 w 372"/>
              <a:gd name="T43" fmla="*/ 2147483646 h 497"/>
              <a:gd name="T44" fmla="*/ 2147483646 w 372"/>
              <a:gd name="T45" fmla="*/ 2147483646 h 497"/>
              <a:gd name="T46" fmla="*/ 2147483646 w 372"/>
              <a:gd name="T47" fmla="*/ 2147483646 h 497"/>
              <a:gd name="T48" fmla="*/ 2147483646 w 372"/>
              <a:gd name="T49" fmla="*/ 2147483646 h 497"/>
              <a:gd name="T50" fmla="*/ 2147483646 w 372"/>
              <a:gd name="T51" fmla="*/ 2147483646 h 497"/>
              <a:gd name="T52" fmla="*/ 2147483646 w 372"/>
              <a:gd name="T53" fmla="*/ 2147483646 h 497"/>
              <a:gd name="T54" fmla="*/ 2147483646 w 372"/>
              <a:gd name="T55" fmla="*/ 2147483646 h 497"/>
              <a:gd name="T56" fmla="*/ 2147483646 w 372"/>
              <a:gd name="T57" fmla="*/ 2147483646 h 497"/>
              <a:gd name="T58" fmla="*/ 2147483646 w 372"/>
              <a:gd name="T59" fmla="*/ 2147483646 h 497"/>
              <a:gd name="T60" fmla="*/ 2147483646 w 372"/>
              <a:gd name="T61" fmla="*/ 2147483646 h 497"/>
              <a:gd name="T62" fmla="*/ 2147483646 w 372"/>
              <a:gd name="T63" fmla="*/ 2147483646 h 497"/>
              <a:gd name="T64" fmla="*/ 2147483646 w 372"/>
              <a:gd name="T65" fmla="*/ 2147483646 h 497"/>
              <a:gd name="T66" fmla="*/ 2147483646 w 372"/>
              <a:gd name="T67" fmla="*/ 2147483646 h 497"/>
              <a:gd name="T68" fmla="*/ 2147483646 w 372"/>
              <a:gd name="T69" fmla="*/ 2147483646 h 497"/>
              <a:gd name="T70" fmla="*/ 2147483646 w 372"/>
              <a:gd name="T71" fmla="*/ 2147483646 h 497"/>
              <a:gd name="T72" fmla="*/ 2147483646 w 372"/>
              <a:gd name="T73" fmla="*/ 2147483646 h 497"/>
              <a:gd name="T74" fmla="*/ 2147483646 w 372"/>
              <a:gd name="T75" fmla="*/ 2147483646 h 497"/>
              <a:gd name="T76" fmla="*/ 2147483646 w 372"/>
              <a:gd name="T77" fmla="*/ 2147483646 h 497"/>
              <a:gd name="T78" fmla="*/ 2147483646 w 372"/>
              <a:gd name="T79" fmla="*/ 2147483646 h 497"/>
              <a:gd name="T80" fmla="*/ 2147483646 w 372"/>
              <a:gd name="T81" fmla="*/ 2147483646 h 497"/>
              <a:gd name="T82" fmla="*/ 2147483646 w 372"/>
              <a:gd name="T83" fmla="*/ 2147483646 h 497"/>
              <a:gd name="T84" fmla="*/ 2147483646 w 372"/>
              <a:gd name="T85" fmla="*/ 2147483646 h 497"/>
              <a:gd name="T86" fmla="*/ 2147483646 w 372"/>
              <a:gd name="T87" fmla="*/ 2147483646 h 497"/>
              <a:gd name="T88" fmla="*/ 2147483646 w 372"/>
              <a:gd name="T89" fmla="*/ 2147483646 h 497"/>
              <a:gd name="T90" fmla="*/ 2147483646 w 372"/>
              <a:gd name="T91" fmla="*/ 2147483646 h 497"/>
              <a:gd name="T92" fmla="*/ 2147483646 w 372"/>
              <a:gd name="T93" fmla="*/ 2147483646 h 497"/>
              <a:gd name="T94" fmla="*/ 2147483646 w 372"/>
              <a:gd name="T95" fmla="*/ 2147483646 h 497"/>
              <a:gd name="T96" fmla="*/ 2147483646 w 372"/>
              <a:gd name="T97" fmla="*/ 2147483646 h 497"/>
              <a:gd name="T98" fmla="*/ 2147483646 w 372"/>
              <a:gd name="T99" fmla="*/ 0 h 49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72"/>
              <a:gd name="T151" fmla="*/ 0 h 497"/>
              <a:gd name="T152" fmla="*/ 372 w 372"/>
              <a:gd name="T153" fmla="*/ 497 h 49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72" h="497">
                <a:moveTo>
                  <a:pt x="185" y="0"/>
                </a:moveTo>
                <a:lnTo>
                  <a:pt x="186" y="0"/>
                </a:lnTo>
                <a:lnTo>
                  <a:pt x="188" y="1"/>
                </a:lnTo>
                <a:lnTo>
                  <a:pt x="190" y="3"/>
                </a:lnTo>
                <a:lnTo>
                  <a:pt x="194" y="6"/>
                </a:lnTo>
                <a:lnTo>
                  <a:pt x="199" y="9"/>
                </a:lnTo>
                <a:lnTo>
                  <a:pt x="204" y="13"/>
                </a:lnTo>
                <a:lnTo>
                  <a:pt x="211" y="17"/>
                </a:lnTo>
                <a:lnTo>
                  <a:pt x="218" y="22"/>
                </a:lnTo>
                <a:lnTo>
                  <a:pt x="225" y="27"/>
                </a:lnTo>
                <a:lnTo>
                  <a:pt x="233" y="32"/>
                </a:lnTo>
                <a:lnTo>
                  <a:pt x="242" y="38"/>
                </a:lnTo>
                <a:lnTo>
                  <a:pt x="250" y="43"/>
                </a:lnTo>
                <a:lnTo>
                  <a:pt x="259" y="49"/>
                </a:lnTo>
                <a:lnTo>
                  <a:pt x="269" y="56"/>
                </a:lnTo>
                <a:lnTo>
                  <a:pt x="278" y="62"/>
                </a:lnTo>
                <a:lnTo>
                  <a:pt x="287" y="68"/>
                </a:lnTo>
                <a:lnTo>
                  <a:pt x="296" y="74"/>
                </a:lnTo>
                <a:lnTo>
                  <a:pt x="305" y="80"/>
                </a:lnTo>
                <a:lnTo>
                  <a:pt x="314" y="86"/>
                </a:lnTo>
                <a:lnTo>
                  <a:pt x="323" y="91"/>
                </a:lnTo>
                <a:lnTo>
                  <a:pt x="331" y="97"/>
                </a:lnTo>
                <a:lnTo>
                  <a:pt x="338" y="102"/>
                </a:lnTo>
                <a:lnTo>
                  <a:pt x="345" y="106"/>
                </a:lnTo>
                <a:lnTo>
                  <a:pt x="351" y="111"/>
                </a:lnTo>
                <a:lnTo>
                  <a:pt x="357" y="114"/>
                </a:lnTo>
                <a:lnTo>
                  <a:pt x="362" y="118"/>
                </a:lnTo>
                <a:lnTo>
                  <a:pt x="365" y="120"/>
                </a:lnTo>
                <a:lnTo>
                  <a:pt x="368" y="122"/>
                </a:lnTo>
                <a:lnTo>
                  <a:pt x="370" y="123"/>
                </a:lnTo>
                <a:lnTo>
                  <a:pt x="371" y="124"/>
                </a:lnTo>
                <a:lnTo>
                  <a:pt x="369" y="124"/>
                </a:lnTo>
                <a:lnTo>
                  <a:pt x="364" y="124"/>
                </a:lnTo>
                <a:lnTo>
                  <a:pt x="356" y="124"/>
                </a:lnTo>
                <a:lnTo>
                  <a:pt x="347" y="124"/>
                </a:lnTo>
                <a:lnTo>
                  <a:pt x="336" y="124"/>
                </a:lnTo>
                <a:lnTo>
                  <a:pt x="324" y="124"/>
                </a:lnTo>
                <a:lnTo>
                  <a:pt x="313" y="124"/>
                </a:lnTo>
                <a:lnTo>
                  <a:pt x="302" y="124"/>
                </a:lnTo>
                <a:lnTo>
                  <a:pt x="292" y="124"/>
                </a:lnTo>
                <a:lnTo>
                  <a:pt x="285" y="124"/>
                </a:lnTo>
                <a:lnTo>
                  <a:pt x="280" y="124"/>
                </a:lnTo>
                <a:lnTo>
                  <a:pt x="278" y="124"/>
                </a:lnTo>
                <a:lnTo>
                  <a:pt x="278" y="131"/>
                </a:lnTo>
                <a:lnTo>
                  <a:pt x="277" y="138"/>
                </a:lnTo>
                <a:lnTo>
                  <a:pt x="277" y="145"/>
                </a:lnTo>
                <a:lnTo>
                  <a:pt x="276" y="153"/>
                </a:lnTo>
                <a:lnTo>
                  <a:pt x="276" y="161"/>
                </a:lnTo>
                <a:lnTo>
                  <a:pt x="275" y="169"/>
                </a:lnTo>
                <a:lnTo>
                  <a:pt x="273" y="177"/>
                </a:lnTo>
                <a:lnTo>
                  <a:pt x="272" y="186"/>
                </a:lnTo>
                <a:lnTo>
                  <a:pt x="271" y="194"/>
                </a:lnTo>
                <a:lnTo>
                  <a:pt x="269" y="203"/>
                </a:lnTo>
                <a:lnTo>
                  <a:pt x="267" y="212"/>
                </a:lnTo>
                <a:lnTo>
                  <a:pt x="266" y="221"/>
                </a:lnTo>
                <a:lnTo>
                  <a:pt x="264" y="230"/>
                </a:lnTo>
                <a:lnTo>
                  <a:pt x="262" y="239"/>
                </a:lnTo>
                <a:lnTo>
                  <a:pt x="259" y="248"/>
                </a:lnTo>
                <a:lnTo>
                  <a:pt x="257" y="257"/>
                </a:lnTo>
                <a:lnTo>
                  <a:pt x="255" y="266"/>
                </a:lnTo>
                <a:lnTo>
                  <a:pt x="253" y="275"/>
                </a:lnTo>
                <a:lnTo>
                  <a:pt x="250" y="284"/>
                </a:lnTo>
                <a:lnTo>
                  <a:pt x="248" y="294"/>
                </a:lnTo>
                <a:lnTo>
                  <a:pt x="245" y="303"/>
                </a:lnTo>
                <a:lnTo>
                  <a:pt x="242" y="312"/>
                </a:lnTo>
                <a:lnTo>
                  <a:pt x="240" y="321"/>
                </a:lnTo>
                <a:lnTo>
                  <a:pt x="237" y="330"/>
                </a:lnTo>
                <a:lnTo>
                  <a:pt x="234" y="339"/>
                </a:lnTo>
                <a:lnTo>
                  <a:pt x="232" y="348"/>
                </a:lnTo>
                <a:lnTo>
                  <a:pt x="229" y="356"/>
                </a:lnTo>
                <a:lnTo>
                  <a:pt x="226" y="365"/>
                </a:lnTo>
                <a:lnTo>
                  <a:pt x="224" y="373"/>
                </a:lnTo>
                <a:lnTo>
                  <a:pt x="221" y="381"/>
                </a:lnTo>
                <a:lnTo>
                  <a:pt x="218" y="390"/>
                </a:lnTo>
                <a:lnTo>
                  <a:pt x="216" y="397"/>
                </a:lnTo>
                <a:lnTo>
                  <a:pt x="213" y="405"/>
                </a:lnTo>
                <a:lnTo>
                  <a:pt x="210" y="413"/>
                </a:lnTo>
                <a:lnTo>
                  <a:pt x="208" y="420"/>
                </a:lnTo>
                <a:lnTo>
                  <a:pt x="206" y="427"/>
                </a:lnTo>
                <a:lnTo>
                  <a:pt x="203" y="434"/>
                </a:lnTo>
                <a:lnTo>
                  <a:pt x="201" y="440"/>
                </a:lnTo>
                <a:lnTo>
                  <a:pt x="199" y="446"/>
                </a:lnTo>
                <a:lnTo>
                  <a:pt x="196" y="452"/>
                </a:lnTo>
                <a:lnTo>
                  <a:pt x="194" y="458"/>
                </a:lnTo>
                <a:lnTo>
                  <a:pt x="193" y="463"/>
                </a:lnTo>
                <a:lnTo>
                  <a:pt x="191" y="468"/>
                </a:lnTo>
                <a:lnTo>
                  <a:pt x="189" y="473"/>
                </a:lnTo>
                <a:lnTo>
                  <a:pt x="187" y="477"/>
                </a:lnTo>
                <a:lnTo>
                  <a:pt x="186" y="481"/>
                </a:lnTo>
                <a:lnTo>
                  <a:pt x="185" y="484"/>
                </a:lnTo>
                <a:lnTo>
                  <a:pt x="184" y="487"/>
                </a:lnTo>
                <a:lnTo>
                  <a:pt x="183" y="490"/>
                </a:lnTo>
                <a:lnTo>
                  <a:pt x="182" y="492"/>
                </a:lnTo>
                <a:lnTo>
                  <a:pt x="181" y="494"/>
                </a:lnTo>
                <a:lnTo>
                  <a:pt x="181" y="495"/>
                </a:lnTo>
                <a:lnTo>
                  <a:pt x="180" y="496"/>
                </a:lnTo>
                <a:lnTo>
                  <a:pt x="179" y="496"/>
                </a:lnTo>
                <a:lnTo>
                  <a:pt x="177" y="496"/>
                </a:lnTo>
                <a:lnTo>
                  <a:pt x="175" y="496"/>
                </a:lnTo>
                <a:lnTo>
                  <a:pt x="175" y="495"/>
                </a:lnTo>
                <a:lnTo>
                  <a:pt x="174" y="493"/>
                </a:lnTo>
                <a:lnTo>
                  <a:pt x="174" y="492"/>
                </a:lnTo>
                <a:lnTo>
                  <a:pt x="173" y="489"/>
                </a:lnTo>
                <a:lnTo>
                  <a:pt x="172" y="487"/>
                </a:lnTo>
                <a:lnTo>
                  <a:pt x="171" y="484"/>
                </a:lnTo>
                <a:lnTo>
                  <a:pt x="170" y="480"/>
                </a:lnTo>
                <a:lnTo>
                  <a:pt x="169" y="476"/>
                </a:lnTo>
                <a:lnTo>
                  <a:pt x="168" y="472"/>
                </a:lnTo>
                <a:lnTo>
                  <a:pt x="166" y="467"/>
                </a:lnTo>
                <a:lnTo>
                  <a:pt x="165" y="462"/>
                </a:lnTo>
                <a:lnTo>
                  <a:pt x="163" y="456"/>
                </a:lnTo>
                <a:lnTo>
                  <a:pt x="161" y="451"/>
                </a:lnTo>
                <a:lnTo>
                  <a:pt x="159" y="445"/>
                </a:lnTo>
                <a:lnTo>
                  <a:pt x="157" y="438"/>
                </a:lnTo>
                <a:lnTo>
                  <a:pt x="155" y="431"/>
                </a:lnTo>
                <a:lnTo>
                  <a:pt x="153" y="425"/>
                </a:lnTo>
                <a:lnTo>
                  <a:pt x="151" y="417"/>
                </a:lnTo>
                <a:lnTo>
                  <a:pt x="149" y="410"/>
                </a:lnTo>
                <a:lnTo>
                  <a:pt x="147" y="402"/>
                </a:lnTo>
                <a:lnTo>
                  <a:pt x="144" y="394"/>
                </a:lnTo>
                <a:lnTo>
                  <a:pt x="142" y="386"/>
                </a:lnTo>
                <a:lnTo>
                  <a:pt x="140" y="378"/>
                </a:lnTo>
                <a:lnTo>
                  <a:pt x="138" y="369"/>
                </a:lnTo>
                <a:lnTo>
                  <a:pt x="135" y="361"/>
                </a:lnTo>
                <a:lnTo>
                  <a:pt x="133" y="352"/>
                </a:lnTo>
                <a:lnTo>
                  <a:pt x="131" y="343"/>
                </a:lnTo>
                <a:lnTo>
                  <a:pt x="128" y="334"/>
                </a:lnTo>
                <a:lnTo>
                  <a:pt x="126" y="325"/>
                </a:lnTo>
                <a:lnTo>
                  <a:pt x="124" y="316"/>
                </a:lnTo>
                <a:lnTo>
                  <a:pt x="121" y="306"/>
                </a:lnTo>
                <a:lnTo>
                  <a:pt x="119" y="297"/>
                </a:lnTo>
                <a:lnTo>
                  <a:pt x="117" y="288"/>
                </a:lnTo>
                <a:lnTo>
                  <a:pt x="115" y="278"/>
                </a:lnTo>
                <a:lnTo>
                  <a:pt x="113" y="269"/>
                </a:lnTo>
                <a:lnTo>
                  <a:pt x="111" y="260"/>
                </a:lnTo>
                <a:lnTo>
                  <a:pt x="109" y="250"/>
                </a:lnTo>
                <a:lnTo>
                  <a:pt x="107" y="241"/>
                </a:lnTo>
                <a:lnTo>
                  <a:pt x="105" y="232"/>
                </a:lnTo>
                <a:lnTo>
                  <a:pt x="104" y="223"/>
                </a:lnTo>
                <a:lnTo>
                  <a:pt x="102" y="214"/>
                </a:lnTo>
                <a:lnTo>
                  <a:pt x="101" y="205"/>
                </a:lnTo>
                <a:lnTo>
                  <a:pt x="99" y="196"/>
                </a:lnTo>
                <a:lnTo>
                  <a:pt x="98" y="187"/>
                </a:lnTo>
                <a:lnTo>
                  <a:pt x="97" y="178"/>
                </a:lnTo>
                <a:lnTo>
                  <a:pt x="96" y="170"/>
                </a:lnTo>
                <a:lnTo>
                  <a:pt x="95" y="162"/>
                </a:lnTo>
                <a:lnTo>
                  <a:pt x="94" y="154"/>
                </a:lnTo>
                <a:lnTo>
                  <a:pt x="94" y="146"/>
                </a:lnTo>
                <a:lnTo>
                  <a:pt x="93" y="138"/>
                </a:lnTo>
                <a:lnTo>
                  <a:pt x="93" y="131"/>
                </a:lnTo>
                <a:lnTo>
                  <a:pt x="93" y="124"/>
                </a:lnTo>
                <a:lnTo>
                  <a:pt x="91" y="124"/>
                </a:lnTo>
                <a:lnTo>
                  <a:pt x="86" y="124"/>
                </a:lnTo>
                <a:lnTo>
                  <a:pt x="78" y="124"/>
                </a:lnTo>
                <a:lnTo>
                  <a:pt x="69" y="124"/>
                </a:lnTo>
                <a:lnTo>
                  <a:pt x="58" y="124"/>
                </a:lnTo>
                <a:lnTo>
                  <a:pt x="47" y="124"/>
                </a:lnTo>
                <a:lnTo>
                  <a:pt x="35" y="124"/>
                </a:lnTo>
                <a:lnTo>
                  <a:pt x="24" y="124"/>
                </a:lnTo>
                <a:lnTo>
                  <a:pt x="15" y="124"/>
                </a:lnTo>
                <a:lnTo>
                  <a:pt x="7" y="124"/>
                </a:lnTo>
                <a:lnTo>
                  <a:pt x="2" y="124"/>
                </a:lnTo>
                <a:lnTo>
                  <a:pt x="0" y="124"/>
                </a:lnTo>
                <a:lnTo>
                  <a:pt x="1" y="123"/>
                </a:lnTo>
                <a:lnTo>
                  <a:pt x="3" y="122"/>
                </a:lnTo>
                <a:lnTo>
                  <a:pt x="5" y="120"/>
                </a:lnTo>
                <a:lnTo>
                  <a:pt x="9" y="118"/>
                </a:lnTo>
                <a:lnTo>
                  <a:pt x="14" y="114"/>
                </a:lnTo>
                <a:lnTo>
                  <a:pt x="19" y="111"/>
                </a:lnTo>
                <a:lnTo>
                  <a:pt x="26" y="106"/>
                </a:lnTo>
                <a:lnTo>
                  <a:pt x="33" y="102"/>
                </a:lnTo>
                <a:lnTo>
                  <a:pt x="40" y="97"/>
                </a:lnTo>
                <a:lnTo>
                  <a:pt x="48" y="91"/>
                </a:lnTo>
                <a:lnTo>
                  <a:pt x="57" y="86"/>
                </a:lnTo>
                <a:lnTo>
                  <a:pt x="65" y="80"/>
                </a:lnTo>
                <a:lnTo>
                  <a:pt x="74" y="74"/>
                </a:lnTo>
                <a:lnTo>
                  <a:pt x="83" y="68"/>
                </a:lnTo>
                <a:lnTo>
                  <a:pt x="93" y="62"/>
                </a:lnTo>
                <a:lnTo>
                  <a:pt x="102" y="56"/>
                </a:lnTo>
                <a:lnTo>
                  <a:pt x="111" y="49"/>
                </a:lnTo>
                <a:lnTo>
                  <a:pt x="120" y="43"/>
                </a:lnTo>
                <a:lnTo>
                  <a:pt x="129" y="38"/>
                </a:lnTo>
                <a:lnTo>
                  <a:pt x="137" y="32"/>
                </a:lnTo>
                <a:lnTo>
                  <a:pt x="145" y="27"/>
                </a:lnTo>
                <a:lnTo>
                  <a:pt x="153" y="22"/>
                </a:lnTo>
                <a:lnTo>
                  <a:pt x="160" y="17"/>
                </a:lnTo>
                <a:lnTo>
                  <a:pt x="166" y="13"/>
                </a:lnTo>
                <a:lnTo>
                  <a:pt x="171" y="9"/>
                </a:lnTo>
                <a:lnTo>
                  <a:pt x="176" y="6"/>
                </a:lnTo>
                <a:lnTo>
                  <a:pt x="180" y="3"/>
                </a:lnTo>
                <a:lnTo>
                  <a:pt x="183" y="1"/>
                </a:lnTo>
                <a:lnTo>
                  <a:pt x="185" y="0"/>
                </a:lnTo>
              </a:path>
            </a:pathLst>
          </a:custGeom>
          <a:gradFill rotWithShape="0">
            <a:gsLst>
              <a:gs pos="0">
                <a:srgbClr val="FF000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63508" name="Freeform 20"/>
          <p:cNvSpPr>
            <a:spLocks/>
          </p:cNvSpPr>
          <p:nvPr/>
        </p:nvSpPr>
        <p:spPr bwMode="auto">
          <a:xfrm>
            <a:off x="5489576" y="4903789"/>
            <a:ext cx="449263" cy="249237"/>
          </a:xfrm>
          <a:custGeom>
            <a:avLst/>
            <a:gdLst>
              <a:gd name="T0" fmla="*/ 0 w 273"/>
              <a:gd name="T1" fmla="*/ 2147483646 h 148"/>
              <a:gd name="T2" fmla="*/ 2147483646 w 273"/>
              <a:gd name="T3" fmla="*/ 0 h 148"/>
              <a:gd name="T4" fmla="*/ 2147483646 w 273"/>
              <a:gd name="T5" fmla="*/ 2147483646 h 148"/>
              <a:gd name="T6" fmla="*/ 0 60000 65536"/>
              <a:gd name="T7" fmla="*/ 0 60000 65536"/>
              <a:gd name="T8" fmla="*/ 0 60000 65536"/>
              <a:gd name="T9" fmla="*/ 0 w 273"/>
              <a:gd name="T10" fmla="*/ 0 h 148"/>
              <a:gd name="T11" fmla="*/ 273 w 273"/>
              <a:gd name="T12" fmla="*/ 148 h 1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3" h="148">
                <a:moveTo>
                  <a:pt x="0" y="147"/>
                </a:moveTo>
                <a:lnTo>
                  <a:pt x="272" y="0"/>
                </a:lnTo>
                <a:lnTo>
                  <a:pt x="117" y="2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63509" name="Rectangle 21"/>
          <p:cNvSpPr>
            <a:spLocks noChangeArrowheads="1"/>
          </p:cNvSpPr>
          <p:nvPr/>
        </p:nvSpPr>
        <p:spPr bwMode="auto">
          <a:xfrm>
            <a:off x="5934076" y="4848225"/>
            <a:ext cx="893763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Crijevne resice</a:t>
            </a:r>
          </a:p>
        </p:txBody>
      </p:sp>
      <p:sp>
        <p:nvSpPr>
          <p:cNvPr id="63510" name="Freeform 22"/>
          <p:cNvSpPr>
            <a:spLocks/>
          </p:cNvSpPr>
          <p:nvPr/>
        </p:nvSpPr>
        <p:spPr bwMode="auto">
          <a:xfrm>
            <a:off x="4194175" y="6034088"/>
            <a:ext cx="109538" cy="82550"/>
          </a:xfrm>
          <a:custGeom>
            <a:avLst/>
            <a:gdLst>
              <a:gd name="T0" fmla="*/ 2147483646 w 66"/>
              <a:gd name="T1" fmla="*/ 0 h 49"/>
              <a:gd name="T2" fmla="*/ 0 w 66"/>
              <a:gd name="T3" fmla="*/ 2147483646 h 49"/>
              <a:gd name="T4" fmla="*/ 0 60000 65536"/>
              <a:gd name="T5" fmla="*/ 0 60000 65536"/>
              <a:gd name="T6" fmla="*/ 0 w 66"/>
              <a:gd name="T7" fmla="*/ 0 h 49"/>
              <a:gd name="T8" fmla="*/ 66 w 66"/>
              <a:gd name="T9" fmla="*/ 49 h 4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6" h="49">
                <a:moveTo>
                  <a:pt x="65" y="0"/>
                </a:moveTo>
                <a:lnTo>
                  <a:pt x="0" y="48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63511" name="Freeform 23"/>
          <p:cNvSpPr>
            <a:spLocks/>
          </p:cNvSpPr>
          <p:nvPr/>
        </p:nvSpPr>
        <p:spPr bwMode="auto">
          <a:xfrm>
            <a:off x="4695826" y="6161088"/>
            <a:ext cx="454025" cy="114300"/>
          </a:xfrm>
          <a:custGeom>
            <a:avLst/>
            <a:gdLst>
              <a:gd name="T0" fmla="*/ 0 w 276"/>
              <a:gd name="T1" fmla="*/ 0 h 68"/>
              <a:gd name="T2" fmla="*/ 2147483646 w 276"/>
              <a:gd name="T3" fmla="*/ 2147483646 h 68"/>
              <a:gd name="T4" fmla="*/ 0 60000 65536"/>
              <a:gd name="T5" fmla="*/ 0 60000 65536"/>
              <a:gd name="T6" fmla="*/ 0 w 276"/>
              <a:gd name="T7" fmla="*/ 0 h 68"/>
              <a:gd name="T8" fmla="*/ 276 w 276"/>
              <a:gd name="T9" fmla="*/ 68 h 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76" h="68">
                <a:moveTo>
                  <a:pt x="0" y="0"/>
                </a:moveTo>
                <a:lnTo>
                  <a:pt x="275" y="67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63512" name="Rectangle 24"/>
          <p:cNvSpPr>
            <a:spLocks noChangeArrowheads="1"/>
          </p:cNvSpPr>
          <p:nvPr/>
        </p:nvSpPr>
        <p:spPr bwMode="auto">
          <a:xfrm rot="21416250">
            <a:off x="5194301" y="6203950"/>
            <a:ext cx="104775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63513" name="Rectangle 25"/>
          <p:cNvSpPr>
            <a:spLocks noChangeArrowheads="1"/>
          </p:cNvSpPr>
          <p:nvPr/>
        </p:nvSpPr>
        <p:spPr bwMode="auto">
          <a:xfrm rot="21210000">
            <a:off x="5292726" y="6194425"/>
            <a:ext cx="74613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63514" name="Rectangle 26"/>
          <p:cNvSpPr>
            <a:spLocks noChangeArrowheads="1"/>
          </p:cNvSpPr>
          <p:nvPr/>
        </p:nvSpPr>
        <p:spPr bwMode="auto">
          <a:xfrm rot="21056250">
            <a:off x="5360989" y="6186489"/>
            <a:ext cx="46037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63515" name="Rectangle 27"/>
          <p:cNvSpPr>
            <a:spLocks noChangeArrowheads="1"/>
          </p:cNvSpPr>
          <p:nvPr/>
        </p:nvSpPr>
        <p:spPr bwMode="auto">
          <a:xfrm rot="20955000">
            <a:off x="5408614" y="6170614"/>
            <a:ext cx="111125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63516" name="Rectangle 28"/>
          <p:cNvSpPr>
            <a:spLocks noChangeArrowheads="1"/>
          </p:cNvSpPr>
          <p:nvPr/>
        </p:nvSpPr>
        <p:spPr bwMode="auto">
          <a:xfrm rot="20700000">
            <a:off x="5502275" y="6154739"/>
            <a:ext cx="46038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63517" name="Rectangle 29"/>
          <p:cNvSpPr>
            <a:spLocks noChangeArrowheads="1"/>
          </p:cNvSpPr>
          <p:nvPr/>
        </p:nvSpPr>
        <p:spPr bwMode="auto">
          <a:xfrm rot="20625000">
            <a:off x="5549901" y="6137275"/>
            <a:ext cx="74613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63518" name="Rectangle 30"/>
          <p:cNvSpPr>
            <a:spLocks noChangeArrowheads="1"/>
          </p:cNvSpPr>
          <p:nvPr/>
        </p:nvSpPr>
        <p:spPr bwMode="auto">
          <a:xfrm rot="20448750">
            <a:off x="5621338" y="6111875"/>
            <a:ext cx="76200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63519" name="Rectangle 31"/>
          <p:cNvSpPr>
            <a:spLocks noChangeArrowheads="1"/>
          </p:cNvSpPr>
          <p:nvPr/>
        </p:nvSpPr>
        <p:spPr bwMode="auto">
          <a:xfrm rot="20298750">
            <a:off x="5673725" y="6097589"/>
            <a:ext cx="46038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63520" name="Rectangle 32"/>
          <p:cNvSpPr>
            <a:spLocks noChangeArrowheads="1"/>
          </p:cNvSpPr>
          <p:nvPr/>
        </p:nvSpPr>
        <p:spPr bwMode="auto">
          <a:xfrm rot="20223750">
            <a:off x="5718175" y="6072189"/>
            <a:ext cx="76200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63521" name="Rectangle 33"/>
          <p:cNvSpPr>
            <a:spLocks noChangeArrowheads="1"/>
          </p:cNvSpPr>
          <p:nvPr/>
        </p:nvSpPr>
        <p:spPr bwMode="auto">
          <a:xfrm rot="20047500">
            <a:off x="5775325" y="6051551"/>
            <a:ext cx="46038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63522" name="Rectangle 34"/>
          <p:cNvSpPr>
            <a:spLocks noChangeArrowheads="1"/>
          </p:cNvSpPr>
          <p:nvPr/>
        </p:nvSpPr>
        <p:spPr bwMode="auto">
          <a:xfrm rot="19972500">
            <a:off x="5813425" y="6034089"/>
            <a:ext cx="46038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3523" name="Rectangle 35"/>
          <p:cNvSpPr>
            <a:spLocks noChangeArrowheads="1"/>
          </p:cNvSpPr>
          <p:nvPr/>
        </p:nvSpPr>
        <p:spPr bwMode="auto">
          <a:xfrm rot="19897500">
            <a:off x="5848350" y="6008689"/>
            <a:ext cx="69850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63524" name="Rectangle 36"/>
          <p:cNvSpPr>
            <a:spLocks noChangeArrowheads="1"/>
          </p:cNvSpPr>
          <p:nvPr/>
        </p:nvSpPr>
        <p:spPr bwMode="auto">
          <a:xfrm rot="19747500">
            <a:off x="5908675" y="5970589"/>
            <a:ext cx="76200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63525" name="Rectangle 37"/>
          <p:cNvSpPr>
            <a:spLocks noChangeArrowheads="1"/>
          </p:cNvSpPr>
          <p:nvPr/>
        </p:nvSpPr>
        <p:spPr bwMode="auto">
          <a:xfrm rot="19593750">
            <a:off x="5967413" y="5934075"/>
            <a:ext cx="74612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63526" name="Rectangle 38"/>
          <p:cNvSpPr>
            <a:spLocks noChangeArrowheads="1"/>
          </p:cNvSpPr>
          <p:nvPr/>
        </p:nvSpPr>
        <p:spPr bwMode="auto">
          <a:xfrm rot="19417500">
            <a:off x="6024564" y="5900739"/>
            <a:ext cx="46037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63527" name="Rectangle 39"/>
          <p:cNvSpPr>
            <a:spLocks noChangeArrowheads="1"/>
          </p:cNvSpPr>
          <p:nvPr/>
        </p:nvSpPr>
        <p:spPr bwMode="auto">
          <a:xfrm rot="19320000">
            <a:off x="6061076" y="5862639"/>
            <a:ext cx="74613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63528" name="Rectangle 40"/>
          <p:cNvSpPr>
            <a:spLocks noChangeArrowheads="1"/>
          </p:cNvSpPr>
          <p:nvPr/>
        </p:nvSpPr>
        <p:spPr bwMode="auto">
          <a:xfrm rot="19166250">
            <a:off x="6118225" y="5827714"/>
            <a:ext cx="44450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63529" name="Rectangle 41"/>
          <p:cNvSpPr>
            <a:spLocks noChangeArrowheads="1"/>
          </p:cNvSpPr>
          <p:nvPr/>
        </p:nvSpPr>
        <p:spPr bwMode="auto">
          <a:xfrm>
            <a:off x="3740150" y="6038850"/>
            <a:ext cx="4651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Limfni</a:t>
            </a:r>
          </a:p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folikul</a:t>
            </a:r>
          </a:p>
        </p:txBody>
      </p:sp>
      <p:sp>
        <p:nvSpPr>
          <p:cNvPr id="63530" name="Freeform 42"/>
          <p:cNvSpPr>
            <a:spLocks/>
          </p:cNvSpPr>
          <p:nvPr/>
        </p:nvSpPr>
        <p:spPr bwMode="auto">
          <a:xfrm>
            <a:off x="4282282" y="2090738"/>
            <a:ext cx="996950" cy="180975"/>
          </a:xfrm>
          <a:custGeom>
            <a:avLst/>
            <a:gdLst>
              <a:gd name="T0" fmla="*/ 0 w 606"/>
              <a:gd name="T1" fmla="*/ 0 h 107"/>
              <a:gd name="T2" fmla="*/ 2147483646 w 606"/>
              <a:gd name="T3" fmla="*/ 0 h 107"/>
              <a:gd name="T4" fmla="*/ 2147483646 w 606"/>
              <a:gd name="T5" fmla="*/ 2147483646 h 107"/>
              <a:gd name="T6" fmla="*/ 0 w 606"/>
              <a:gd name="T7" fmla="*/ 2147483646 h 107"/>
              <a:gd name="T8" fmla="*/ 0 w 606"/>
              <a:gd name="T9" fmla="*/ 0 h 1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07"/>
              <a:gd name="T17" fmla="*/ 606 w 606"/>
              <a:gd name="T18" fmla="*/ 107 h 1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07">
                <a:moveTo>
                  <a:pt x="0" y="0"/>
                </a:moveTo>
                <a:lnTo>
                  <a:pt x="605" y="0"/>
                </a:lnTo>
                <a:lnTo>
                  <a:pt x="605" y="106"/>
                </a:lnTo>
                <a:lnTo>
                  <a:pt x="0" y="106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63531" name="Rectangle 43"/>
          <p:cNvSpPr>
            <a:spLocks noChangeArrowheads="1"/>
          </p:cNvSpPr>
          <p:nvPr/>
        </p:nvSpPr>
        <p:spPr bwMode="auto">
          <a:xfrm>
            <a:off x="4333082" y="2121697"/>
            <a:ext cx="874712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9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Peyerove</a:t>
            </a:r>
            <a:r>
              <a:rPr lang="hr-HR" altLang="sr-Latn-RS" sz="900" b="1" dirty="0">
                <a:solidFill>
                  <a:srgbClr val="000000"/>
                </a:solidFill>
                <a:latin typeface="Arial" panose="020B0604020202020204" pitchFamily="34" charset="0"/>
              </a:rPr>
              <a:t> ploče</a:t>
            </a:r>
          </a:p>
        </p:txBody>
      </p:sp>
      <p:sp>
        <p:nvSpPr>
          <p:cNvPr id="49196" name="Rectangle 45"/>
          <p:cNvSpPr>
            <a:spLocks noGrp="1" noChangeArrowheads="1"/>
          </p:cNvSpPr>
          <p:nvPr>
            <p:ph type="title"/>
          </p:nvPr>
        </p:nvSpPr>
        <p:spPr>
          <a:xfrm>
            <a:off x="6715125" y="61913"/>
            <a:ext cx="3810000" cy="16621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r-HR" altLang="sr-Latn-R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Strukturna organizacija </a:t>
            </a:r>
            <a:r>
              <a:rPr lang="hr-HR" altLang="sr-Latn-R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Peyerovih</a:t>
            </a:r>
            <a:r>
              <a:rPr lang="hr-HR" altLang="sr-Latn-R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ploča i smještaj M stanica; shematski prikaz</a:t>
            </a:r>
          </a:p>
        </p:txBody>
      </p:sp>
      <p:pic>
        <p:nvPicPr>
          <p:cNvPr id="45" name="Picture 2" descr="M cell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1" y="2551113"/>
            <a:ext cx="3864958" cy="3959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619290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>
            <a:normAutofit fontScale="90000"/>
          </a:bodyPr>
          <a:lstStyle/>
          <a:p>
            <a:r>
              <a:rPr lang="hr-HR" dirty="0"/>
              <a:t>Građe epitela iznad </a:t>
            </a:r>
            <a:r>
              <a:rPr lang="hr-HR" dirty="0" err="1"/>
              <a:t>Peyerove</a:t>
            </a:r>
            <a:r>
              <a:rPr lang="hr-HR" dirty="0"/>
              <a:t> ploče, s M-stanicama za prijenos antigena</a:t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, </a:t>
            </a:r>
            <a:endParaRPr lang="hr-H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22219" y="1859808"/>
            <a:ext cx="4724400" cy="4985980"/>
          </a:xfrm>
          <a:prstGeom prst="rect">
            <a:avLst/>
          </a:prstGeom>
        </p:spPr>
      </p:pic>
      <p:sp>
        <p:nvSpPr>
          <p:cNvPr id="8" name="TextBox 1"/>
          <p:cNvSpPr txBox="1">
            <a:spLocks noGrp="1" noChangeArrowheads="1"/>
          </p:cNvSpPr>
          <p:nvPr>
            <p:ph sz="half" idx="2"/>
          </p:nvPr>
        </p:nvSpPr>
        <p:spPr bwMode="auto">
          <a:xfrm>
            <a:off x="6101975" y="1859808"/>
            <a:ext cx="4663007" cy="49859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hr-HR" altLang="sr-Latn-R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 stanice (engl</a:t>
            </a:r>
            <a:r>
              <a:rPr kumimoji="0" lang="hr-HR" altLang="sr-Latn-R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hr-HR" altLang="sr-Latn-R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microfold</a:t>
            </a:r>
            <a:r>
              <a:rPr kumimoji="0" lang="hr-HR" altLang="sr-Latn-R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hr-HR" altLang="sr-Latn-R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cell</a:t>
            </a:r>
            <a:r>
              <a:rPr kumimoji="0" lang="hr-HR" altLang="sr-Latn-R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r>
              <a:rPr kumimoji="0" lang="hr-HR" altLang="sr-Latn-R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hr-HR" altLang="sr-Latn-R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specijalizirana </a:t>
            </a:r>
            <a:r>
              <a:rPr kumimoji="0" lang="hr-HR" altLang="sr-Latn-R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epitelna stanica </a:t>
            </a:r>
            <a:r>
              <a:rPr kumimoji="0" lang="hr-HR" altLang="sr-Latn-R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 </a:t>
            </a:r>
            <a:r>
              <a:rPr kumimoji="0" lang="hr-HR" altLang="sr-Latn-R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epitelu </a:t>
            </a:r>
            <a:r>
              <a:rPr kumimoji="0" lang="hr-HR" altLang="sr-Latn-R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limfoidnih</a:t>
            </a:r>
            <a:r>
              <a:rPr kumimoji="0" lang="hr-HR" altLang="sr-Latn-R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hr-HR" altLang="sr-Latn-R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folikula</a:t>
            </a:r>
            <a:r>
              <a:rPr kumimoji="0" lang="hr-HR" altLang="sr-Latn-R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hr-HR" altLang="sr-Latn-R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hr-HR" altLang="sr-Latn-R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kratke i </a:t>
            </a:r>
            <a:r>
              <a:rPr kumimoji="0" lang="hr-HR" altLang="sr-Latn-R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nepravilne. </a:t>
            </a:r>
            <a:r>
              <a:rPr kumimoji="0" lang="hr-HR" altLang="sr-Latn-R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Mikroresice</a:t>
            </a:r>
            <a:r>
              <a:rPr kumimoji="0" lang="hr-HR" altLang="sr-Latn-R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imaju brojne udubine stanične </a:t>
            </a:r>
            <a:r>
              <a:rPr kumimoji="0" lang="hr-HR" altLang="sr-Latn-R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membrane </a:t>
            </a:r>
            <a:r>
              <a:rPr kumimoji="0" lang="hr-HR" altLang="sr-Latn-R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koje na </a:t>
            </a:r>
            <a:r>
              <a:rPr kumimoji="0" lang="hr-HR" altLang="sr-Latn-R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vrhu i </a:t>
            </a:r>
            <a:r>
              <a:rPr kumimoji="0" lang="hr-HR" altLang="sr-Latn-R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bočnim plohama </a:t>
            </a:r>
            <a:r>
              <a:rPr kumimoji="0" lang="hr-HR" altLang="sr-Latn-R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tvore jamice </a:t>
            </a:r>
            <a:r>
              <a:rPr kumimoji="0" lang="hr-HR" altLang="sr-Latn-R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 kojima </a:t>
            </a:r>
            <a:r>
              <a:rPr kumimoji="0" lang="hr-HR" altLang="sr-Latn-R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 </a:t>
            </a:r>
            <a:r>
              <a:rPr kumimoji="0" lang="hr-HR" altLang="sr-Latn-R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nalaze </a:t>
            </a:r>
            <a:r>
              <a:rPr kumimoji="0" lang="hr-HR" altLang="sr-Latn-R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intraepitelni</a:t>
            </a:r>
            <a:r>
              <a:rPr kumimoji="0" lang="hr-HR" altLang="sr-Latn-R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hr-HR" altLang="sr-Latn-R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limfociti</a:t>
            </a:r>
            <a:r>
              <a:rPr kumimoji="0" lang="hr-HR" altLang="sr-Latn-R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</a:t>
            </a:r>
            <a:r>
              <a:rPr kumimoji="0" lang="hr-HR" altLang="sr-Latn-RS" sz="2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bazalna </a:t>
            </a:r>
            <a:r>
              <a:rPr kumimoji="0" lang="hr-HR" altLang="sr-Latn-RS" sz="22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membrana ispod </a:t>
            </a:r>
            <a:r>
              <a:rPr kumimoji="0" lang="hr-HR" altLang="sr-Latn-RS" sz="2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 stanica </a:t>
            </a:r>
            <a:r>
              <a:rPr kumimoji="0" lang="hr-HR" altLang="sr-Latn-RS" sz="22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je  isprekidana</a:t>
            </a:r>
            <a:r>
              <a:rPr kumimoji="0" lang="hr-HR" altLang="sr-Latn-R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hr-HR" altLang="sr-Latn-R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 </a:t>
            </a:r>
            <a:r>
              <a:rPr kumimoji="0" lang="hr-HR" altLang="sr-Latn-R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je olakšan </a:t>
            </a:r>
            <a:r>
              <a:rPr kumimoji="0" lang="hr-HR" altLang="sr-Latn-R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prolaz </a:t>
            </a:r>
            <a:r>
              <a:rPr kumimoji="0" lang="hr-HR" altLang="sr-Latn-R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između lamine </a:t>
            </a:r>
            <a:r>
              <a:rPr kumimoji="0" lang="hr-HR" altLang="sr-Latn-R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proprije</a:t>
            </a:r>
            <a:r>
              <a:rPr kumimoji="0" lang="hr-HR" altLang="sr-Latn-R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hr-HR" altLang="sr-Latn-R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</a:t>
            </a:r>
            <a:r>
              <a:rPr kumimoji="0" lang="hr-HR" altLang="sr-Latn-R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 stanica;   </a:t>
            </a:r>
            <a:r>
              <a:rPr kumimoji="0" lang="hr-HR" altLang="sr-Latn-R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endocitozom </a:t>
            </a:r>
            <a:r>
              <a:rPr kumimoji="0" lang="hr-HR" altLang="sr-Latn-R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primaju </a:t>
            </a:r>
            <a:r>
              <a:rPr kumimoji="0" lang="pt-BR" altLang="sr-Latn-R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antigene </a:t>
            </a:r>
            <a:r>
              <a:rPr kumimoji="0" lang="pt-BR" altLang="sr-Latn-R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prenose ih do</a:t>
            </a:r>
            <a:r>
              <a:rPr kumimoji="0" lang="hr-HR" altLang="sr-Latn-R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hr-HR" altLang="sr-Latn-R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limfocita</a:t>
            </a:r>
            <a:r>
              <a:rPr kumimoji="0" lang="hr-HR" altLang="sr-Latn-R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u </a:t>
            </a:r>
            <a:r>
              <a:rPr kumimoji="0" lang="hr-HR" altLang="sr-Latn-R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lamini </a:t>
            </a:r>
            <a:r>
              <a:rPr kumimoji="0" lang="hr-HR" altLang="sr-Latn-R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propriji</a:t>
            </a:r>
            <a:endParaRPr kumimoji="0" lang="hr-HR" altLang="sr-Latn-R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7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824788" y="96838"/>
            <a:ext cx="2843212" cy="1600200"/>
          </a:xfrm>
        </p:spPr>
        <p:txBody>
          <a:bodyPr/>
          <a:lstStyle/>
          <a:p>
            <a:pPr>
              <a:defRPr/>
            </a:pPr>
            <a:r>
              <a:rPr lang="hr-HR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Probavni </a:t>
            </a:r>
            <a:r>
              <a:rPr lang="hr-HR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imunosni</a:t>
            </a:r>
            <a:r>
              <a:rPr lang="hr-HR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susta</a:t>
            </a:r>
            <a:r>
              <a:rPr lang="hr-HR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552" y="96838"/>
            <a:ext cx="7218381" cy="5084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47007" y="4553744"/>
            <a:ext cx="3955284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1129552" y="4826675"/>
            <a:ext cx="6317455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r-HR" sz="1600" dirty="0" smtClean="0"/>
              <a:t>-površina sluznice 200 m</a:t>
            </a:r>
            <a:r>
              <a:rPr lang="hr-HR" sz="1600" baseline="30000" dirty="0" smtClean="0"/>
              <a:t>2, </a:t>
            </a:r>
            <a:r>
              <a:rPr lang="hr-HR" sz="1600" dirty="0" smtClean="0"/>
              <a:t>nekoliko vrsta epitelnih stanica (vrčaste stanice za sluz)</a:t>
            </a:r>
          </a:p>
          <a:p>
            <a:r>
              <a:rPr lang="hr-HR" sz="1600" dirty="0" smtClean="0"/>
              <a:t>-</a:t>
            </a:r>
            <a:r>
              <a:rPr lang="hr-HR" sz="1600" dirty="0" err="1" smtClean="0"/>
              <a:t>Mucini</a:t>
            </a:r>
            <a:r>
              <a:rPr lang="hr-HR" sz="1600" dirty="0" smtClean="0"/>
              <a:t>, </a:t>
            </a:r>
            <a:r>
              <a:rPr lang="hr-HR" sz="1600" dirty="0" err="1" smtClean="0"/>
              <a:t>glikolizirane</a:t>
            </a:r>
            <a:r>
              <a:rPr lang="hr-HR" sz="1600" dirty="0" smtClean="0"/>
              <a:t> bjelančevine tvore viskoznu zapreku mikroorganizmima (MUC2, MUC5, MUC6..),300-700 µm, 6-12 h </a:t>
            </a:r>
            <a:r>
              <a:rPr lang="hr-HR" sz="1600" dirty="0" err="1" smtClean="0"/>
              <a:t>zamjenjeni</a:t>
            </a:r>
            <a:r>
              <a:rPr lang="hr-HR" sz="1600" dirty="0" smtClean="0"/>
              <a:t>, </a:t>
            </a:r>
            <a:r>
              <a:rPr lang="hr-HR" sz="1600" dirty="0" err="1" smtClean="0"/>
              <a:t>citokini</a:t>
            </a:r>
            <a:r>
              <a:rPr lang="hr-HR" sz="1600" dirty="0" smtClean="0"/>
              <a:t> (IL-1, IL-4, IL-6, IL-9, IL-13, TNF i </a:t>
            </a:r>
            <a:r>
              <a:rPr lang="hr-HR" sz="1600" dirty="0" err="1" smtClean="0"/>
              <a:t>interferon</a:t>
            </a:r>
            <a:r>
              <a:rPr lang="hr-HR" sz="1600" dirty="0" smtClean="0"/>
              <a:t> tipa I) </a:t>
            </a:r>
          </a:p>
          <a:p>
            <a:pPr marL="285750" indent="-285750">
              <a:buFontTx/>
              <a:buChar char="-"/>
            </a:pPr>
            <a:r>
              <a:rPr lang="hr-HR" sz="1600" dirty="0" err="1" smtClean="0"/>
              <a:t>glikolipidi</a:t>
            </a:r>
            <a:r>
              <a:rPr lang="hr-HR" sz="1600" dirty="0" smtClean="0"/>
              <a:t> –</a:t>
            </a:r>
            <a:r>
              <a:rPr lang="hr-HR" sz="1600" dirty="0" err="1" smtClean="0"/>
              <a:t>glikokaliks-spriječavaju</a:t>
            </a:r>
            <a:r>
              <a:rPr lang="hr-HR" sz="1600" dirty="0" smtClean="0"/>
              <a:t> ulazak mikroba</a:t>
            </a:r>
          </a:p>
          <a:p>
            <a:pPr marL="285750" indent="-285750">
              <a:buFontTx/>
              <a:buChar char="-"/>
            </a:pPr>
            <a:r>
              <a:rPr lang="hr-HR" sz="1600" dirty="0" err="1" smtClean="0"/>
              <a:t>Defenzini</a:t>
            </a:r>
            <a:r>
              <a:rPr lang="hr-HR" sz="1600" dirty="0" smtClean="0"/>
              <a:t>- </a:t>
            </a:r>
            <a:r>
              <a:rPr lang="hr-HR" sz="1600" dirty="0" err="1"/>
              <a:t>P</a:t>
            </a:r>
            <a:r>
              <a:rPr lang="hr-HR" sz="1600" dirty="0" err="1" smtClean="0"/>
              <a:t>anethove</a:t>
            </a:r>
            <a:r>
              <a:rPr lang="hr-HR" sz="1600" dirty="0" smtClean="0"/>
              <a:t> stanice</a:t>
            </a:r>
            <a:endParaRPr lang="hr-HR" sz="1600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8347933" y="1697038"/>
            <a:ext cx="3054358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dirty="0"/>
              <a:t>50 x10</a:t>
            </a:r>
            <a:r>
              <a:rPr lang="hr-HR" baseline="30000" dirty="0"/>
              <a:t>9</a:t>
            </a:r>
            <a:r>
              <a:rPr lang="hr-HR" dirty="0"/>
              <a:t> </a:t>
            </a:r>
            <a:r>
              <a:rPr lang="hr-HR" dirty="0" err="1" smtClean="0"/>
              <a:t>limfocita</a:t>
            </a:r>
            <a:r>
              <a:rPr lang="hr-HR" dirty="0" smtClean="0"/>
              <a:t> - </a:t>
            </a:r>
            <a:r>
              <a:rPr lang="hr-HR" dirty="0"/>
              <a:t>sluznica </a:t>
            </a:r>
            <a:r>
              <a:rPr lang="hr-HR" dirty="0" smtClean="0"/>
              <a:t>crijeva</a:t>
            </a:r>
          </a:p>
          <a:p>
            <a:r>
              <a:rPr lang="hr-HR" dirty="0" err="1" smtClean="0"/>
              <a:t>IgA</a:t>
            </a:r>
            <a:r>
              <a:rPr lang="hr-HR" dirty="0" smtClean="0"/>
              <a:t> (80%), </a:t>
            </a:r>
            <a:r>
              <a:rPr lang="hr-HR" dirty="0" err="1" smtClean="0"/>
              <a:t>IgM</a:t>
            </a:r>
            <a:r>
              <a:rPr lang="hr-HR" dirty="0" smtClean="0"/>
              <a:t>, </a:t>
            </a:r>
            <a:r>
              <a:rPr lang="hr-HR" dirty="0" err="1" smtClean="0"/>
              <a:t>IgG</a:t>
            </a:r>
            <a:endParaRPr lang="hr-HR" dirty="0" smtClean="0"/>
          </a:p>
          <a:p>
            <a:r>
              <a:rPr lang="hr-HR" dirty="0" smtClean="0"/>
              <a:t>Urođene </a:t>
            </a:r>
            <a:r>
              <a:rPr lang="hr-HR" dirty="0" err="1" smtClean="0"/>
              <a:t>limfoidne</a:t>
            </a:r>
            <a:r>
              <a:rPr lang="hr-HR" dirty="0" smtClean="0"/>
              <a:t> stanice </a:t>
            </a:r>
          </a:p>
          <a:p>
            <a:r>
              <a:rPr lang="hr-HR" dirty="0" smtClean="0"/>
              <a:t>(IL-17, IL22)</a:t>
            </a:r>
          </a:p>
          <a:p>
            <a:r>
              <a:rPr lang="hr-HR" dirty="0" err="1" smtClean="0"/>
              <a:t>Treg</a:t>
            </a:r>
            <a:r>
              <a:rPr lang="hr-HR" dirty="0" smtClean="0"/>
              <a:t> stanice,</a:t>
            </a:r>
          </a:p>
          <a:p>
            <a:r>
              <a:rPr lang="hr-HR" dirty="0" smtClean="0"/>
              <a:t>M-stanice,</a:t>
            </a:r>
          </a:p>
          <a:p>
            <a:r>
              <a:rPr lang="hr-HR" dirty="0" smtClean="0"/>
              <a:t> </a:t>
            </a:r>
            <a:r>
              <a:rPr lang="hr-HR" dirty="0" err="1" smtClean="0"/>
              <a:t>makrofagi</a:t>
            </a:r>
            <a:r>
              <a:rPr lang="hr-HR" dirty="0" smtClean="0"/>
              <a:t>, </a:t>
            </a:r>
            <a:r>
              <a:rPr lang="hr-HR" dirty="0" err="1" smtClean="0"/>
              <a:t>dendritičke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0389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25" y="25400"/>
            <a:ext cx="4668838" cy="1284288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hr-H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Adaptivna imunost probavnog </a:t>
            </a:r>
            <a:r>
              <a:rPr lang="hr-HR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imunosnog</a:t>
            </a:r>
            <a:r>
              <a:rPr lang="hr-H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sustava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16046" y="25804"/>
            <a:ext cx="4062279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8324" y="1354763"/>
            <a:ext cx="4989676" cy="5503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9100" y="3673476"/>
            <a:ext cx="4046352" cy="3183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7590" name="TextBox 6"/>
          <p:cNvSpPr txBox="1">
            <a:spLocks noChangeArrowheads="1"/>
          </p:cNvSpPr>
          <p:nvPr/>
        </p:nvSpPr>
        <p:spPr bwMode="auto">
          <a:xfrm>
            <a:off x="6456364" y="6553200"/>
            <a:ext cx="2720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>
                <a:solidFill>
                  <a:schemeClr val="bg1"/>
                </a:solidFill>
              </a:rPr>
              <a:t>Stanica M u tankom crijevu</a:t>
            </a:r>
          </a:p>
        </p:txBody>
      </p:sp>
      <p:sp>
        <p:nvSpPr>
          <p:cNvPr id="67591" name="TextBox 7"/>
          <p:cNvSpPr txBox="1">
            <a:spLocks noChangeArrowheads="1"/>
          </p:cNvSpPr>
          <p:nvPr/>
        </p:nvSpPr>
        <p:spPr bwMode="auto">
          <a:xfrm flipH="1">
            <a:off x="1689100" y="2965451"/>
            <a:ext cx="3968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2000" b="1">
                <a:solidFill>
                  <a:schemeClr val="bg1"/>
                </a:solidFill>
              </a:rPr>
              <a:t>Izražaj receptora za prepoznavanje obrazaca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89100" y="2288273"/>
            <a:ext cx="3737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TlR2, TLR4, TLR5, TLR6, TLR7, TLR9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24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52401"/>
            <a:ext cx="6870700" cy="1044575"/>
          </a:xfrm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IMUNOSNA OBRANA CRIJEVNE MUKOZE </a:t>
            </a:r>
          </a:p>
        </p:txBody>
      </p:sp>
      <p:graphicFrame>
        <p:nvGraphicFramePr>
          <p:cNvPr id="8499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2190616"/>
              </p:ext>
            </p:extLst>
          </p:nvPr>
        </p:nvGraphicFramePr>
        <p:xfrm>
          <a:off x="1564341" y="1673972"/>
          <a:ext cx="9063318" cy="1322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2" name="Document" r:id="rId3" imgW="6768364" imgH="1548811" progId="Word.Document.8">
                  <p:embed/>
                </p:oleObj>
              </mc:Choice>
              <mc:Fallback>
                <p:oleObj name="Document" r:id="rId3" imgW="6768364" imgH="1548811" progId="Word.Document.8">
                  <p:embed/>
                  <p:pic>
                    <p:nvPicPr>
                      <p:cNvPr id="849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4341" y="1673972"/>
                        <a:ext cx="9063318" cy="132298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ln w="127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468" name="Picture 4" descr="IgA protects mucosal surface - no title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025" y="2996952"/>
            <a:ext cx="4664198" cy="3592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 descr="Cells and the mediators in the lamina propria1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33463"/>
            <a:ext cx="4656136" cy="3555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47483" y="2664131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err="1" smtClean="0">
                <a:solidFill>
                  <a:srgbClr val="FFFF00"/>
                </a:solidFill>
              </a:rPr>
              <a:t>IgA</a:t>
            </a:r>
            <a:r>
              <a:rPr lang="hr-HR" b="1" dirty="0" smtClean="0">
                <a:solidFill>
                  <a:srgbClr val="FFFF00"/>
                </a:solidFill>
              </a:rPr>
              <a:t>, </a:t>
            </a:r>
            <a:r>
              <a:rPr lang="hr-HR" b="1" dirty="0" err="1" smtClean="0">
                <a:solidFill>
                  <a:srgbClr val="FFFF00"/>
                </a:solidFill>
              </a:rPr>
              <a:t>IgM</a:t>
            </a:r>
            <a:r>
              <a:rPr lang="hr-HR" b="1" dirty="0" smtClean="0">
                <a:solidFill>
                  <a:srgbClr val="FFFF00"/>
                </a:solidFill>
              </a:rPr>
              <a:t>, </a:t>
            </a:r>
            <a:r>
              <a:rPr lang="hr-HR" b="1" dirty="0" err="1" smtClean="0">
                <a:solidFill>
                  <a:srgbClr val="FFFF00"/>
                </a:solidFill>
              </a:rPr>
              <a:t>IgG</a:t>
            </a:r>
            <a:endParaRPr lang="hr-HR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11365" y="2683068"/>
            <a:ext cx="229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rgbClr val="FFFF00"/>
                </a:solidFill>
              </a:rPr>
              <a:t>Th17, </a:t>
            </a:r>
            <a:r>
              <a:rPr lang="hr-HR" b="1" dirty="0" err="1" smtClean="0">
                <a:solidFill>
                  <a:srgbClr val="FFFF00"/>
                </a:solidFill>
              </a:rPr>
              <a:t>Treg</a:t>
            </a:r>
            <a:endParaRPr lang="hr-H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702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3564" y="319089"/>
            <a:ext cx="4433308" cy="11525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r-HR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Humoralna</a:t>
            </a:r>
            <a:r>
              <a:rPr lang="hr-H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imunost u probavnom sustavu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073" y="-48515"/>
            <a:ext cx="5736021" cy="688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3563" y="4055921"/>
            <a:ext cx="4433309" cy="2776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6899853" y="1310691"/>
            <a:ext cx="4474779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r-HR" b="1" dirty="0" smtClean="0"/>
              <a:t>TGF-</a:t>
            </a:r>
            <a:r>
              <a:rPr lang="hr-HR" b="1" dirty="0" smtClean="0">
                <a:sym typeface="Symbol" panose="05050102010706020507" pitchFamily="18" charset="2"/>
              </a:rPr>
              <a:t></a:t>
            </a:r>
            <a:r>
              <a:rPr lang="hr-HR" dirty="0" smtClean="0">
                <a:sym typeface="Symbol" panose="05050102010706020507" pitchFamily="18" charset="2"/>
              </a:rPr>
              <a:t>- proizvode epitelne i </a:t>
            </a:r>
            <a:r>
              <a:rPr lang="hr-HR" dirty="0" err="1" smtClean="0">
                <a:sym typeface="Symbol" panose="05050102010706020507" pitchFamily="18" charset="2"/>
              </a:rPr>
              <a:t>dendritičke</a:t>
            </a:r>
            <a:r>
              <a:rPr lang="hr-HR" dirty="0" smtClean="0">
                <a:sym typeface="Symbol" panose="05050102010706020507" pitchFamily="18" charset="2"/>
              </a:rPr>
              <a:t> stanice - ključan za </a:t>
            </a:r>
            <a:r>
              <a:rPr lang="hr-HR" dirty="0" err="1" smtClean="0">
                <a:sym typeface="Symbol" panose="05050102010706020507" pitchFamily="18" charset="2"/>
              </a:rPr>
              <a:t>prekapčanje</a:t>
            </a:r>
            <a:r>
              <a:rPr lang="hr-HR" dirty="0" smtClean="0">
                <a:sym typeface="Symbol" panose="05050102010706020507" pitchFamily="18" charset="2"/>
              </a:rPr>
              <a:t> </a:t>
            </a:r>
            <a:r>
              <a:rPr lang="hr-HR" b="1" dirty="0" err="1" smtClean="0">
                <a:sym typeface="Symbol" panose="05050102010706020507" pitchFamily="18" charset="2"/>
              </a:rPr>
              <a:t>IgA</a:t>
            </a:r>
            <a:r>
              <a:rPr lang="hr-HR" b="1" dirty="0" smtClean="0">
                <a:sym typeface="Symbol" panose="05050102010706020507" pitchFamily="18" charset="2"/>
              </a:rPr>
              <a:t>-ovisne o </a:t>
            </a:r>
            <a:r>
              <a:rPr lang="hr-HR" b="1" dirty="0" err="1" smtClean="0">
                <a:sym typeface="Symbol" panose="05050102010706020507" pitchFamily="18" charset="2"/>
              </a:rPr>
              <a:t>pomagačkim</a:t>
            </a:r>
            <a:r>
              <a:rPr lang="hr-HR" b="1" dirty="0" smtClean="0">
                <a:sym typeface="Symbol" panose="05050102010706020507" pitchFamily="18" charset="2"/>
              </a:rPr>
              <a:t> stanicama T (CD4)</a:t>
            </a:r>
            <a:endParaRPr lang="hr-HR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872094" y="2511020"/>
            <a:ext cx="4474778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 smtClean="0"/>
              <a:t>Za </a:t>
            </a:r>
            <a:r>
              <a:rPr lang="hr-HR" dirty="0" err="1" smtClean="0"/>
              <a:t>prekapčanje</a:t>
            </a:r>
            <a:r>
              <a:rPr lang="hr-HR" dirty="0" smtClean="0"/>
              <a:t> </a:t>
            </a:r>
            <a:r>
              <a:rPr lang="hr-HR" dirty="0" err="1" smtClean="0"/>
              <a:t>IgA</a:t>
            </a:r>
            <a:r>
              <a:rPr lang="hr-HR" dirty="0" smtClean="0"/>
              <a:t> i </a:t>
            </a:r>
            <a:r>
              <a:rPr lang="hr-HR" dirty="0" err="1" smtClean="0"/>
              <a:t>IgG</a:t>
            </a:r>
            <a:r>
              <a:rPr lang="hr-HR" dirty="0" smtClean="0"/>
              <a:t> </a:t>
            </a:r>
            <a:r>
              <a:rPr lang="hr-HR" b="1" dirty="0" smtClean="0"/>
              <a:t>neovisnim o stanicama T potreban </a:t>
            </a:r>
            <a:r>
              <a:rPr lang="hr-HR" b="1" dirty="0" err="1" smtClean="0"/>
              <a:t>citokin</a:t>
            </a:r>
            <a:r>
              <a:rPr lang="hr-HR" b="1" dirty="0" smtClean="0"/>
              <a:t> APRIL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391754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nterocit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epitelna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stanica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crijeva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Content Placeholder 3" descr="Slika 4 oznaka Imun"/>
          <p:cNvPicPr>
            <a:picLocks noGrp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6985" y="1844824"/>
            <a:ext cx="8138030" cy="44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65540" name="TextBox 4"/>
          <p:cNvSpPr txBox="1">
            <a:spLocks noChangeArrowheads="1"/>
          </p:cNvSpPr>
          <p:nvPr/>
        </p:nvSpPr>
        <p:spPr bwMode="auto">
          <a:xfrm>
            <a:off x="2135189" y="5084764"/>
            <a:ext cx="619283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sr-Latn-RS" dirty="0">
                <a:solidFill>
                  <a:schemeClr val="bg1"/>
                </a:solidFill>
              </a:rPr>
              <a:t>1. </a:t>
            </a:r>
            <a:r>
              <a:rPr lang="en-US" altLang="sr-Latn-RS" dirty="0" err="1">
                <a:solidFill>
                  <a:schemeClr val="bg1"/>
                </a:solidFill>
              </a:rPr>
              <a:t>enterocit</a:t>
            </a:r>
            <a:r>
              <a:rPr lang="en-US" altLang="sr-Latn-RS" dirty="0">
                <a:solidFill>
                  <a:schemeClr val="bg1"/>
                </a:solidFill>
              </a:rPr>
              <a:t>, </a:t>
            </a:r>
            <a:r>
              <a:rPr lang="en-US" altLang="sr-Latn-RS" dirty="0" err="1">
                <a:solidFill>
                  <a:schemeClr val="bg1"/>
                </a:solidFill>
              </a:rPr>
              <a:t>epitelna</a:t>
            </a:r>
            <a:r>
              <a:rPr lang="en-US" altLang="sr-Latn-RS" dirty="0">
                <a:solidFill>
                  <a:schemeClr val="bg1"/>
                </a:solidFill>
              </a:rPr>
              <a:t> </a:t>
            </a:r>
            <a:r>
              <a:rPr lang="en-US" altLang="sr-Latn-RS" dirty="0" err="1">
                <a:solidFill>
                  <a:schemeClr val="bg1"/>
                </a:solidFill>
              </a:rPr>
              <a:t>stanica</a:t>
            </a:r>
            <a:r>
              <a:rPr lang="en-US" altLang="sr-Latn-RS" dirty="0">
                <a:solidFill>
                  <a:schemeClr val="bg1"/>
                </a:solidFill>
              </a:rPr>
              <a:t> </a:t>
            </a:r>
            <a:r>
              <a:rPr lang="en-US" altLang="sr-Latn-RS" dirty="0" err="1">
                <a:solidFill>
                  <a:schemeClr val="bg1"/>
                </a:solidFill>
              </a:rPr>
              <a:t>crijeva</a:t>
            </a:r>
            <a:endParaRPr lang="hr-HR" altLang="sr-Latn-RS" dirty="0">
              <a:solidFill>
                <a:schemeClr val="bg1"/>
              </a:solidFill>
            </a:endParaRPr>
          </a:p>
          <a:p>
            <a:pPr eaLnBrk="1" hangingPunct="1"/>
            <a:r>
              <a:rPr lang="en-US" altLang="sr-Latn-RS" dirty="0">
                <a:solidFill>
                  <a:schemeClr val="bg1"/>
                </a:solidFill>
              </a:rPr>
              <a:t>2. lamina </a:t>
            </a:r>
            <a:r>
              <a:rPr lang="en-US" altLang="sr-Latn-RS" dirty="0" err="1">
                <a:solidFill>
                  <a:schemeClr val="bg1"/>
                </a:solidFill>
              </a:rPr>
              <a:t>proprija</a:t>
            </a:r>
            <a:endParaRPr lang="hr-HR" altLang="sr-Latn-RS" dirty="0">
              <a:solidFill>
                <a:schemeClr val="bg1"/>
              </a:solidFill>
            </a:endParaRPr>
          </a:p>
          <a:p>
            <a:pPr eaLnBrk="1" hangingPunct="1"/>
            <a:r>
              <a:rPr lang="en-US" altLang="sr-Latn-RS" dirty="0">
                <a:solidFill>
                  <a:schemeClr val="bg1"/>
                </a:solidFill>
              </a:rPr>
              <a:t>3. </a:t>
            </a:r>
            <a:r>
              <a:rPr lang="en-US" altLang="sr-Latn-RS" dirty="0" err="1">
                <a:solidFill>
                  <a:schemeClr val="bg1"/>
                </a:solidFill>
              </a:rPr>
              <a:t>plazma</a:t>
            </a:r>
            <a:r>
              <a:rPr lang="en-US" altLang="sr-Latn-RS" dirty="0">
                <a:solidFill>
                  <a:schemeClr val="bg1"/>
                </a:solidFill>
              </a:rPr>
              <a:t> </a:t>
            </a:r>
            <a:r>
              <a:rPr lang="en-US" altLang="sr-Latn-RS" dirty="0" err="1">
                <a:solidFill>
                  <a:schemeClr val="bg1"/>
                </a:solidFill>
              </a:rPr>
              <a:t>stanica</a:t>
            </a:r>
            <a:endParaRPr lang="hr-HR" altLang="sr-Latn-RS" dirty="0">
              <a:solidFill>
                <a:schemeClr val="bg1"/>
              </a:solidFill>
            </a:endParaRPr>
          </a:p>
          <a:p>
            <a:pPr eaLnBrk="1" hangingPunct="1"/>
            <a:r>
              <a:rPr lang="en-US" altLang="sr-Latn-RS" dirty="0">
                <a:solidFill>
                  <a:schemeClr val="bg1"/>
                </a:solidFill>
              </a:rPr>
              <a:t>4. </a:t>
            </a:r>
            <a:r>
              <a:rPr lang="en-US" altLang="sr-Latn-RS" dirty="0" err="1">
                <a:solidFill>
                  <a:schemeClr val="bg1"/>
                </a:solidFill>
              </a:rPr>
              <a:t>sekrecijski</a:t>
            </a:r>
            <a:r>
              <a:rPr lang="en-US" altLang="sr-Latn-RS" dirty="0">
                <a:solidFill>
                  <a:schemeClr val="bg1"/>
                </a:solidFill>
              </a:rPr>
              <a:t> IgA, </a:t>
            </a:r>
            <a:r>
              <a:rPr lang="en-US" altLang="sr-Latn-RS" dirty="0" err="1" smtClean="0">
                <a:solidFill>
                  <a:schemeClr val="bg1"/>
                </a:solidFill>
              </a:rPr>
              <a:t>sIg</a:t>
            </a:r>
            <a:r>
              <a:rPr lang="hr-HR" altLang="sr-Latn-RS" dirty="0" smtClean="0">
                <a:solidFill>
                  <a:schemeClr val="bg1"/>
                </a:solidFill>
              </a:rPr>
              <a:t>A</a:t>
            </a:r>
            <a:endParaRPr lang="hr-HR" altLang="sr-Latn-RS" dirty="0">
              <a:solidFill>
                <a:schemeClr val="bg1"/>
              </a:solidFill>
            </a:endParaRPr>
          </a:p>
          <a:p>
            <a:pPr eaLnBrk="1" hangingPunct="1"/>
            <a:r>
              <a:rPr lang="en-US" altLang="sr-Latn-RS" dirty="0">
                <a:solidFill>
                  <a:schemeClr val="bg1"/>
                </a:solidFill>
              </a:rPr>
              <a:t>5. </a:t>
            </a:r>
            <a:r>
              <a:rPr lang="en-US" altLang="sr-Latn-RS" dirty="0" err="1">
                <a:solidFill>
                  <a:schemeClr val="bg1"/>
                </a:solidFill>
              </a:rPr>
              <a:t>poli-imunoglobulinski</a:t>
            </a:r>
            <a:r>
              <a:rPr lang="en-US" altLang="sr-Latn-RS" dirty="0">
                <a:solidFill>
                  <a:schemeClr val="bg1"/>
                </a:solidFill>
              </a:rPr>
              <a:t> receptor;</a:t>
            </a:r>
            <a:endParaRPr lang="hr-HR" altLang="sr-Latn-RS" dirty="0">
              <a:solidFill>
                <a:schemeClr val="bg1"/>
              </a:solidFill>
            </a:endParaRPr>
          </a:p>
          <a:p>
            <a:pPr eaLnBrk="1" hangingPunct="1"/>
            <a:r>
              <a:rPr lang="en-US" altLang="sr-Latn-RS" dirty="0">
                <a:solidFill>
                  <a:schemeClr val="bg1"/>
                </a:solidFill>
              </a:rPr>
              <a:t> </a:t>
            </a:r>
            <a:r>
              <a:rPr lang="en-US" altLang="sr-Latn-RS" dirty="0" err="1">
                <a:solidFill>
                  <a:schemeClr val="bg1"/>
                </a:solidFill>
              </a:rPr>
              <a:t>poli-IgR</a:t>
            </a:r>
            <a:r>
              <a:rPr lang="en-US" altLang="sr-Latn-RS" dirty="0">
                <a:solidFill>
                  <a:schemeClr val="bg1"/>
                </a:solidFill>
              </a:rPr>
              <a:t>, </a:t>
            </a:r>
            <a:r>
              <a:rPr lang="en-US" altLang="sr-Latn-RS" dirty="0" err="1">
                <a:solidFill>
                  <a:schemeClr val="bg1"/>
                </a:solidFill>
              </a:rPr>
              <a:t>polimerni</a:t>
            </a:r>
            <a:r>
              <a:rPr lang="en-US" altLang="sr-Latn-RS" dirty="0">
                <a:solidFill>
                  <a:schemeClr val="bg1"/>
                </a:solidFill>
              </a:rPr>
              <a:t> </a:t>
            </a:r>
            <a:r>
              <a:rPr lang="en-US" altLang="sr-Latn-RS" dirty="0" err="1">
                <a:solidFill>
                  <a:schemeClr val="bg1"/>
                </a:solidFill>
              </a:rPr>
              <a:t>imunoglobulinski</a:t>
            </a:r>
            <a:r>
              <a:rPr lang="hr-HR" altLang="sr-Latn-RS" dirty="0">
                <a:solidFill>
                  <a:schemeClr val="bg1"/>
                </a:solidFill>
              </a:rPr>
              <a:t> </a:t>
            </a:r>
            <a:r>
              <a:rPr lang="en-US" altLang="sr-Latn-RS" dirty="0">
                <a:solidFill>
                  <a:schemeClr val="bg1"/>
                </a:solidFill>
              </a:rPr>
              <a:t>receptor; </a:t>
            </a:r>
            <a:r>
              <a:rPr lang="en-US" altLang="sr-Latn-RS" dirty="0" err="1">
                <a:solidFill>
                  <a:schemeClr val="bg1"/>
                </a:solidFill>
              </a:rPr>
              <a:t>pIgR</a:t>
            </a:r>
            <a:r>
              <a:rPr lang="hr-HR" altLang="sr-Latn-RS" dirty="0">
                <a:solidFill>
                  <a:schemeClr val="bg1"/>
                </a:solidFill>
              </a:rPr>
              <a:t>.</a:t>
            </a:r>
            <a:r>
              <a:rPr lang="en-US" altLang="sr-Latn-RS" dirty="0">
                <a:solidFill>
                  <a:schemeClr val="bg1"/>
                </a:solidFill>
              </a:rPr>
              <a:t> </a:t>
            </a:r>
            <a:endParaRPr lang="hr-HR" altLang="sr-Latn-R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09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5263" y="188913"/>
            <a:ext cx="3275012" cy="14033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r-HR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Svojsvo</a:t>
            </a:r>
            <a:r>
              <a:rPr lang="hr-H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udomaćivanja</a:t>
            </a:r>
            <a:br>
              <a:rPr lang="hr-H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r-H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crijevnih </a:t>
            </a:r>
            <a:r>
              <a:rPr lang="hr-HR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limfocita</a:t>
            </a:r>
            <a:endParaRPr lang="hr-HR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4510" y="0"/>
            <a:ext cx="6323116" cy="6741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69636" name="TextBox 4"/>
          <p:cNvSpPr txBox="1">
            <a:spLocks noChangeArrowheads="1"/>
          </p:cNvSpPr>
          <p:nvPr/>
        </p:nvSpPr>
        <p:spPr bwMode="auto">
          <a:xfrm>
            <a:off x="7417626" y="6242447"/>
            <a:ext cx="406779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dirty="0"/>
              <a:t>TLSP, (engl. </a:t>
            </a:r>
            <a:r>
              <a:rPr lang="hr-HR" altLang="sr-Latn-RS" dirty="0" err="1"/>
              <a:t>Thymic</a:t>
            </a:r>
            <a:r>
              <a:rPr lang="hr-HR" altLang="sr-Latn-RS" sz="1600" dirty="0"/>
              <a:t> </a:t>
            </a:r>
            <a:r>
              <a:rPr lang="hr-HR" altLang="sr-Latn-RS" sz="1600" dirty="0" err="1"/>
              <a:t>stromal</a:t>
            </a:r>
            <a:r>
              <a:rPr lang="hr-HR" altLang="sr-Latn-RS" sz="1600" dirty="0"/>
              <a:t> </a:t>
            </a:r>
            <a:r>
              <a:rPr lang="hr-HR" altLang="sr-Latn-RS" sz="1600" dirty="0" err="1"/>
              <a:t>lymphopoietin</a:t>
            </a:r>
            <a:r>
              <a:rPr lang="hr-HR" altLang="sr-Latn-RS" sz="1600" dirty="0"/>
              <a:t>; </a:t>
            </a:r>
          </a:p>
          <a:p>
            <a:pPr eaLnBrk="1" hangingPunct="1"/>
            <a:r>
              <a:rPr lang="hr-HR" altLang="sr-Latn-RS" sz="1600" dirty="0"/>
              <a:t>RALDH, (engl. </a:t>
            </a:r>
            <a:r>
              <a:rPr lang="hr-HR" altLang="sr-Latn-RS" sz="1600" dirty="0" err="1"/>
              <a:t>retinaldehyde</a:t>
            </a:r>
            <a:r>
              <a:rPr lang="hr-HR" altLang="sr-Latn-RS" sz="1600" dirty="0"/>
              <a:t> </a:t>
            </a:r>
            <a:r>
              <a:rPr lang="hr-HR" altLang="sr-Latn-RS" sz="1600" dirty="0" err="1"/>
              <a:t>dehydrogenases</a:t>
            </a:r>
            <a:r>
              <a:rPr lang="hr-HR" altLang="sr-Latn-RS" sz="1600" dirty="0"/>
              <a:t> )</a:t>
            </a:r>
          </a:p>
        </p:txBody>
      </p:sp>
      <p:sp>
        <p:nvSpPr>
          <p:cNvPr id="69637" name="TextBox 2"/>
          <p:cNvSpPr txBox="1">
            <a:spLocks noChangeArrowheads="1"/>
          </p:cNvSpPr>
          <p:nvPr/>
        </p:nvSpPr>
        <p:spPr bwMode="auto">
          <a:xfrm>
            <a:off x="7967664" y="5589588"/>
            <a:ext cx="46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hr-HR" alt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873" y="1592263"/>
            <a:ext cx="3854229" cy="474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8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SPRIJEČAVANJE PATOLOŠKOG TRANSPORTA KROZ CRIJEVNU BARIJERU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80899" name="Object 3"/>
          <p:cNvGraphicFramePr>
            <a:graphicFrameLocks noChangeAspect="1"/>
          </p:cNvGraphicFramePr>
          <p:nvPr>
            <p:extLst/>
          </p:nvPr>
        </p:nvGraphicFramePr>
        <p:xfrm>
          <a:off x="1646889" y="5650707"/>
          <a:ext cx="8808574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2" name="Document" r:id="rId3" imgW="5917402" imgH="1151172" progId="Word.Document.8">
                  <p:embed/>
                </p:oleObj>
              </mc:Choice>
              <mc:Fallback>
                <p:oleObj name="Document" r:id="rId3" imgW="5917402" imgH="1151172" progId="Word.Document.8">
                  <p:embed/>
                  <p:pic>
                    <p:nvPicPr>
                      <p:cNvPr id="8089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6889" y="5650707"/>
                        <a:ext cx="8808574" cy="963613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ln w="127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0900" name="Picture 4" descr="Scanning ofsmall intestine vill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889" y="2377282"/>
            <a:ext cx="8808574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930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ALT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645" y="140291"/>
            <a:ext cx="6172200" cy="66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292645" y="194946"/>
            <a:ext cx="6121400" cy="4318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2400" dirty="0">
                <a:latin typeface="Comic Sans MS" panose="030F0702030302020204" pitchFamily="66" charset="0"/>
              </a:rPr>
              <a:t>Raspodjela </a:t>
            </a:r>
            <a:r>
              <a:rPr lang="hr-HR" altLang="sr-Latn-RS" sz="2400" dirty="0" err="1">
                <a:latin typeface="Comic Sans MS" panose="030F0702030302020204" pitchFamily="66" charset="0"/>
              </a:rPr>
              <a:t>limfatičkih</a:t>
            </a:r>
            <a:r>
              <a:rPr lang="hr-HR" altLang="sr-Latn-RS" sz="2400" dirty="0">
                <a:latin typeface="Comic Sans MS" panose="030F0702030302020204" pitchFamily="66" charset="0"/>
              </a:rPr>
              <a:t> organa i tkiva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648076" y="5898561"/>
            <a:ext cx="1800225" cy="79216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600" dirty="0">
                <a:latin typeface="Comic Sans MS" panose="030F0702030302020204" pitchFamily="66" charset="0"/>
              </a:rPr>
              <a:t>Primarni </a:t>
            </a:r>
            <a:r>
              <a:rPr lang="hr-HR" altLang="sr-Latn-RS" sz="1600" dirty="0" err="1">
                <a:latin typeface="Comic Sans MS" panose="030F0702030302020204" pitchFamily="66" charset="0"/>
              </a:rPr>
              <a:t>limfatički</a:t>
            </a:r>
            <a:endParaRPr lang="hr-HR" altLang="sr-Latn-RS" sz="1600" dirty="0">
              <a:latin typeface="Comic Sans MS" panose="030F0702030302020204" pitchFamily="66" charset="0"/>
            </a:endParaRPr>
          </a:p>
          <a:p>
            <a:pPr eaLnBrk="1" hangingPunct="1"/>
            <a:r>
              <a:rPr lang="hr-HR" altLang="sr-Latn-RS" sz="1600" dirty="0">
                <a:latin typeface="Comic Sans MS" panose="030F0702030302020204" pitchFamily="66" charset="0"/>
              </a:rPr>
              <a:t>organi</a:t>
            </a:r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5589639" y="5898562"/>
            <a:ext cx="1504899" cy="79216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600" dirty="0">
                <a:latin typeface="Comic Sans MS" panose="030F0702030302020204" pitchFamily="66" charset="0"/>
              </a:rPr>
              <a:t>Limfni čvorovi i slezena</a:t>
            </a:r>
          </a:p>
        </p:txBody>
      </p:sp>
      <p:sp>
        <p:nvSpPr>
          <p:cNvPr id="15366" name="Rectangle 7"/>
          <p:cNvSpPr>
            <a:spLocks noChangeArrowheads="1"/>
          </p:cNvSpPr>
          <p:nvPr/>
        </p:nvSpPr>
        <p:spPr bwMode="auto">
          <a:xfrm>
            <a:off x="7253457" y="5898561"/>
            <a:ext cx="2160588" cy="79216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600" dirty="0" err="1">
                <a:latin typeface="Comic Sans MS" panose="030F0702030302020204" pitchFamily="66" charset="0"/>
              </a:rPr>
              <a:t>Mukozi</a:t>
            </a:r>
            <a:r>
              <a:rPr lang="hr-HR" altLang="sr-Latn-RS" sz="1600" dirty="0">
                <a:latin typeface="Comic Sans MS" panose="030F0702030302020204" pitchFamily="66" charset="0"/>
              </a:rPr>
              <a:t> pridruženo </a:t>
            </a:r>
            <a:r>
              <a:rPr lang="hr-HR" altLang="sr-Latn-RS" sz="1600" dirty="0" err="1">
                <a:latin typeface="Comic Sans MS" panose="030F0702030302020204" pitchFamily="66" charset="0"/>
              </a:rPr>
              <a:t>limfatičko</a:t>
            </a:r>
            <a:r>
              <a:rPr lang="hr-HR" altLang="sr-Latn-RS" sz="1600" dirty="0">
                <a:latin typeface="Comic Sans MS" panose="030F0702030302020204" pitchFamily="66" charset="0"/>
              </a:rPr>
              <a:t> tkivo</a:t>
            </a:r>
          </a:p>
          <a:p>
            <a:pPr eaLnBrk="1" hangingPunct="1"/>
            <a:r>
              <a:rPr lang="hr-HR" altLang="sr-Latn-RS" sz="1600" dirty="0">
                <a:latin typeface="Comic Sans MS" panose="030F0702030302020204" pitchFamily="66" charset="0"/>
              </a:rPr>
              <a:t>MALT</a:t>
            </a:r>
          </a:p>
        </p:txBody>
      </p:sp>
    </p:spTree>
    <p:extLst>
      <p:ext uri="{BB962C8B-B14F-4D97-AF65-F5344CB8AC3E}">
        <p14:creationId xmlns:p14="http://schemas.microsoft.com/office/powerpoint/2010/main" val="1927555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Barriers to marcomolecular absorption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36" y="1346670"/>
            <a:ext cx="4564782" cy="5345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SELEKTIVNOST BARIJERE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068292" y="1346670"/>
            <a:ext cx="4738254" cy="4989620"/>
          </a:xfrm>
          <a:solidFill>
            <a:schemeClr val="bg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txBody>
          <a:bodyPr rtlCol="0" anchor="ctr">
            <a:noAutofit/>
          </a:bodyPr>
          <a:lstStyle/>
          <a:p>
            <a:pPr marL="298958" lvl="2" indent="-182880">
              <a:buClr>
                <a:schemeClr val="accent3"/>
              </a:buClr>
              <a:buNone/>
              <a:defRPr/>
            </a:pPr>
            <a:r>
              <a:rPr lang="hr-HR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IZVANJSKA</a:t>
            </a:r>
          </a:p>
          <a:p>
            <a:pPr marL="91440" indent="-91440" algn="just">
              <a:buClr>
                <a:srgbClr val="FFFF00"/>
              </a:buClr>
              <a:defRPr/>
            </a:pPr>
            <a:r>
              <a:rPr lang="hr-HR" alt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Proteoliza</a:t>
            </a:r>
            <a:r>
              <a:rPr lang="hr-H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/želučana kiselina</a:t>
            </a:r>
          </a:p>
          <a:p>
            <a:pPr marL="91440" indent="-91440" algn="just">
              <a:buClr>
                <a:srgbClr val="FFFF00"/>
              </a:buClr>
              <a:defRPr/>
            </a:pPr>
            <a:r>
              <a:rPr lang="hr-H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Peristaltika</a:t>
            </a:r>
          </a:p>
          <a:p>
            <a:pPr marL="91440" indent="-91440" algn="just">
              <a:buClr>
                <a:srgbClr val="FFFF00"/>
              </a:buClr>
              <a:defRPr/>
            </a:pPr>
            <a:r>
              <a:rPr lang="hr-HR" alt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Mukusni</a:t>
            </a:r>
            <a:r>
              <a:rPr lang="hr-H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sloj</a:t>
            </a:r>
          </a:p>
          <a:p>
            <a:pPr marL="91440" indent="-91440" algn="just">
              <a:buClr>
                <a:srgbClr val="FFFF00"/>
              </a:buClr>
              <a:defRPr/>
            </a:pPr>
            <a:r>
              <a:rPr lang="hr-HR" alt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Imunosni</a:t>
            </a:r>
            <a:r>
              <a:rPr lang="hr-H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</a:t>
            </a:r>
            <a:r>
              <a:rPr lang="hr-HR" alt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neimunosni</a:t>
            </a:r>
            <a:r>
              <a:rPr lang="hr-HR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r-HR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činitelji</a:t>
            </a:r>
          </a:p>
          <a:p>
            <a:pPr marL="0" indent="0" algn="just">
              <a:buClr>
                <a:srgbClr val="FFFF00"/>
              </a:buClr>
              <a:buNone/>
              <a:defRPr/>
            </a:pPr>
            <a:r>
              <a:rPr lang="hr-HR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UNUTRAŠNJA</a:t>
            </a:r>
            <a:endParaRPr lang="hr-HR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91440" indent="-91440" algn="just">
              <a:buClr>
                <a:srgbClr val="FFFF00"/>
              </a:buClr>
              <a:defRPr/>
            </a:pPr>
            <a:r>
              <a:rPr lang="hr-HR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Građa/gustoća </a:t>
            </a:r>
            <a:r>
              <a:rPr lang="hr-HR" alt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mikrovila</a:t>
            </a:r>
            <a:endParaRPr lang="hr-HR" altLang="en-US" sz="18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91440" indent="-91440" algn="just">
              <a:buClr>
                <a:srgbClr val="FFFF00"/>
              </a:buClr>
              <a:defRPr/>
            </a:pPr>
            <a:r>
              <a:rPr lang="hr-HR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Membrana </a:t>
            </a:r>
            <a:r>
              <a:rPr lang="hr-HR" alt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enterocita</a:t>
            </a:r>
            <a:endParaRPr lang="hr-HR" altLang="en-US" sz="18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91440" indent="-91440" algn="just">
              <a:buClr>
                <a:srgbClr val="FFFF00"/>
              </a:buClr>
              <a:defRPr/>
            </a:pPr>
            <a:r>
              <a:rPr lang="hr-HR" alt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Intracelularni</a:t>
            </a:r>
            <a:r>
              <a:rPr lang="hr-HR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r-HR" alt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organeli</a:t>
            </a:r>
            <a:r>
              <a:rPr lang="hr-HR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 enzimi</a:t>
            </a:r>
          </a:p>
          <a:p>
            <a:pPr marL="91440" indent="-91440" algn="just">
              <a:buClr>
                <a:srgbClr val="FFFF00"/>
              </a:buClr>
              <a:defRPr/>
            </a:pPr>
            <a:r>
              <a:rPr lang="hr-HR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Međustanične veze (</a:t>
            </a:r>
            <a:r>
              <a:rPr lang="hr-HR" alt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zonule</a:t>
            </a:r>
            <a:r>
              <a:rPr lang="hr-HR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r-HR" alt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occludentes</a:t>
            </a:r>
            <a:r>
              <a:rPr lang="hr-HR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en-US" altLang="en-US" sz="1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4782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18" name="Object 3"/>
          <p:cNvGraphicFramePr>
            <a:graphicFrameLocks noChangeAspect="1"/>
          </p:cNvGraphicFramePr>
          <p:nvPr>
            <p:extLst/>
          </p:nvPr>
        </p:nvGraphicFramePr>
        <p:xfrm>
          <a:off x="1694329" y="1559859"/>
          <a:ext cx="8982636" cy="5029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4" name="Document" r:id="rId3" imgW="7862316" imgH="5175504" progId="Word.Document.8">
                  <p:embed/>
                </p:oleObj>
              </mc:Choice>
              <mc:Fallback>
                <p:oleObj name="Document" r:id="rId3" imgW="7862316" imgH="5175504" progId="Word.Document.8">
                  <p:embed/>
                  <p:pic>
                    <p:nvPicPr>
                      <p:cNvPr id="8601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4329" y="1559859"/>
                        <a:ext cx="8982636" cy="502919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ln w="127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CITOKINI</a:t>
            </a:r>
            <a:r>
              <a:rPr lang="en-US" altLang="sr-Latn-RS" b="1" dirty="0">
                <a:solidFill>
                  <a:srgbClr val="FFFF00"/>
                </a:solidFill>
              </a:rPr>
              <a:t> </a:t>
            </a:r>
            <a:r>
              <a:rPr lang="en-US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 MUKOZNIM SEKRETIMA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0871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sr-Latn-R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NEIMUNOSNA/NESPECIFIČNA OBRANA MUKOZA</a:t>
            </a:r>
          </a:p>
        </p:txBody>
      </p:sp>
      <p:graphicFrame>
        <p:nvGraphicFramePr>
          <p:cNvPr id="83971" name="Object 3"/>
          <p:cNvGraphicFramePr>
            <a:graphicFrameLocks noChangeAspect="1"/>
          </p:cNvGraphicFramePr>
          <p:nvPr>
            <p:extLst/>
          </p:nvPr>
        </p:nvGraphicFramePr>
        <p:xfrm>
          <a:off x="1532965" y="2060574"/>
          <a:ext cx="9386047" cy="4313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6" name="Document" r:id="rId3" imgW="7664196" imgH="4026408" progId="Word.Document.8">
                  <p:embed/>
                </p:oleObj>
              </mc:Choice>
              <mc:Fallback>
                <p:oleObj name="Document" r:id="rId3" imgW="7664196" imgH="4026408" progId="Word.Document.8">
                  <p:embed/>
                  <p:pic>
                    <p:nvPicPr>
                      <p:cNvPr id="839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2965" y="2060574"/>
                        <a:ext cx="9386047" cy="4313331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ln w="127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42074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LIMFATIČKA TKIVA PROBAVNOG SUSTAVA (LTPS)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880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696745"/>
              </p:ext>
            </p:extLst>
          </p:nvPr>
        </p:nvGraphicFramePr>
        <p:xfrm>
          <a:off x="1371600" y="1844675"/>
          <a:ext cx="9480176" cy="481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9" name="Document" r:id="rId3" imgW="7098792" imgH="4814316" progId="Word.Document.8">
                  <p:embed/>
                </p:oleObj>
              </mc:Choice>
              <mc:Fallback>
                <p:oleObj name="Document" r:id="rId3" imgW="7098792" imgH="4814316" progId="Word.Document.8">
                  <p:embed/>
                  <p:pic>
                    <p:nvPicPr>
                      <p:cNvPr id="880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844675"/>
                        <a:ext cx="9480176" cy="4814888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  <a:lumOff val="15000"/>
                        </a:schemeClr>
                      </a:solidFill>
                      <a:ln w="127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2115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Epitel dušnika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72707" name="Object 3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75385819"/>
              </p:ext>
            </p:extLst>
          </p:nvPr>
        </p:nvGraphicFramePr>
        <p:xfrm>
          <a:off x="1371601" y="1518296"/>
          <a:ext cx="9393382" cy="5339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3" name="Drawing" r:id="rId3" imgW="6781506" imgH="7477801" progId="WPDraw30.Drawing">
                  <p:embed/>
                </p:oleObj>
              </mc:Choice>
              <mc:Fallback>
                <p:oleObj name="Drawing" r:id="rId3" imgW="6781506" imgH="7477801" progId="WPDraw30.Drawing">
                  <p:embed/>
                  <p:pic>
                    <p:nvPicPr>
                      <p:cNvPr id="72707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1" y="1518296"/>
                        <a:ext cx="9393382" cy="53397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896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Tonzile</a:t>
            </a:r>
            <a:r>
              <a:rPr lang="hr-HR" altLang="sr-Latn-R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73731" name="Content Placeholder 1"/>
          <p:cNvSpPr>
            <a:spLocks noGrp="1"/>
          </p:cNvSpPr>
          <p:nvPr>
            <p:ph idx="1"/>
          </p:nvPr>
        </p:nvSpPr>
        <p:spPr>
          <a:xfrm>
            <a:off x="1304365" y="1627094"/>
            <a:ext cx="9654988" cy="4948518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hr-HR" altLang="sr-Latn-RS" sz="2400" b="1" dirty="0" smtClean="0"/>
          </a:p>
          <a:p>
            <a:pPr algn="just" eaLnBrk="1" hangingPunct="1">
              <a:lnSpc>
                <a:spcPct val="80000"/>
              </a:lnSpc>
            </a:pPr>
            <a:r>
              <a:rPr lang="hr-HR" altLang="sr-Latn-RS" sz="2400" b="1" dirty="0" smtClean="0"/>
              <a:t>Tonzile</a:t>
            </a:r>
            <a:r>
              <a:rPr lang="hr-HR" altLang="sr-Latn-RS" sz="2400" dirty="0" smtClean="0"/>
              <a:t> (krajnici) su parni ovalni </a:t>
            </a:r>
            <a:r>
              <a:rPr lang="hr-HR" altLang="sr-Latn-RS" sz="2400" b="1" dirty="0" err="1" smtClean="0"/>
              <a:t>limfoepitelni</a:t>
            </a:r>
            <a:r>
              <a:rPr lang="hr-HR" altLang="sr-Latn-RS" sz="2400" b="1" dirty="0" smtClean="0"/>
              <a:t> organi</a:t>
            </a:r>
            <a:r>
              <a:rPr lang="hr-HR" altLang="sr-Latn-RS" sz="2400" dirty="0" smtClean="0"/>
              <a:t>, smješteni na početku probavnog i dišnog sustava, posebice </a:t>
            </a:r>
            <a:r>
              <a:rPr lang="hr-HR" altLang="sr-Latn-RS" sz="2400" dirty="0" err="1" smtClean="0"/>
              <a:t>važani</a:t>
            </a:r>
            <a:r>
              <a:rPr lang="hr-HR" altLang="sr-Latn-RS" sz="2400" dirty="0" smtClean="0"/>
              <a:t> u obrani od </a:t>
            </a:r>
            <a:r>
              <a:rPr lang="hr-HR" altLang="sr-Latn-RS" sz="2400" dirty="0" err="1" smtClean="0"/>
              <a:t>peroralnih</a:t>
            </a:r>
            <a:r>
              <a:rPr lang="hr-HR" altLang="sr-Latn-RS" sz="2400" dirty="0" smtClean="0"/>
              <a:t> i </a:t>
            </a:r>
            <a:r>
              <a:rPr lang="hr-HR" altLang="sr-Latn-RS" sz="2400" dirty="0" err="1" smtClean="0"/>
              <a:t>aerogenih</a:t>
            </a:r>
            <a:r>
              <a:rPr lang="hr-HR" altLang="sr-Latn-RS" sz="2400" dirty="0" smtClean="0"/>
              <a:t> infekcija koji </a:t>
            </a:r>
            <a:r>
              <a:rPr lang="hr-HR" altLang="sr-Latn-RS" sz="2400" dirty="0" err="1" smtClean="0"/>
              <a:t>dospjevaju</a:t>
            </a:r>
            <a:r>
              <a:rPr lang="hr-HR" altLang="sr-Latn-RS" sz="2400" dirty="0" smtClean="0"/>
              <a:t> preko sluznice nosne i usne šupljine. </a:t>
            </a:r>
          </a:p>
          <a:p>
            <a:pPr algn="just" eaLnBrk="1" hangingPunct="1">
              <a:lnSpc>
                <a:spcPct val="80000"/>
              </a:lnSpc>
            </a:pPr>
            <a:r>
              <a:rPr lang="hr-HR" altLang="sr-Latn-RS" sz="2400" dirty="0" smtClean="0"/>
              <a:t>Imaju samo dovodnu a ne i odvodnu krvnu žilu.</a:t>
            </a:r>
          </a:p>
          <a:p>
            <a:pPr algn="just" eaLnBrk="1" hangingPunct="1">
              <a:lnSpc>
                <a:spcPct val="80000"/>
              </a:lnSpc>
            </a:pPr>
            <a:r>
              <a:rPr lang="hr-HR" altLang="sr-Latn-RS" sz="2400" dirty="0" smtClean="0"/>
              <a:t> Površina tonzila je izbrazdana epitelnim raspuklinama ždrijelne sluznice što omogućuje bliski doticaj antigena i tonzila. </a:t>
            </a:r>
          </a:p>
          <a:p>
            <a:pPr algn="just">
              <a:lnSpc>
                <a:spcPct val="80000"/>
              </a:lnSpc>
            </a:pPr>
            <a:r>
              <a:rPr lang="hr-HR" altLang="sr-Latn-RS" sz="2400" dirty="0" smtClean="0"/>
              <a:t>U dubini smješteni su </a:t>
            </a:r>
            <a:r>
              <a:rPr lang="hr-HR" altLang="sr-Latn-RS" sz="2400" b="1" dirty="0" smtClean="0"/>
              <a:t>tipični limfni čvorići sa zametnim središtima </a:t>
            </a:r>
            <a:r>
              <a:rPr lang="hr-HR" altLang="sr-Latn-RS" sz="2400" dirty="0" smtClean="0"/>
              <a:t>koja sadržavaju </a:t>
            </a:r>
            <a:r>
              <a:rPr lang="hr-HR" altLang="sr-Latn-RS" sz="2400" dirty="0" err="1" smtClean="0"/>
              <a:t>limfocite</a:t>
            </a:r>
            <a:r>
              <a:rPr lang="hr-HR" altLang="sr-Latn-RS" sz="2400" dirty="0" smtClean="0"/>
              <a:t> B. Oko čvorića nalaze se </a:t>
            </a:r>
            <a:r>
              <a:rPr lang="hr-HR" altLang="sr-Latn-RS" sz="2400" dirty="0" err="1" smtClean="0"/>
              <a:t>limfociti</a:t>
            </a:r>
            <a:r>
              <a:rPr lang="hr-HR" altLang="sr-Latn-RS" sz="2400" dirty="0" smtClean="0"/>
              <a:t> T i plazma stanice koje sintetiziraju </a:t>
            </a:r>
            <a:r>
              <a:rPr lang="hr-HR" altLang="sr-Latn-RS" sz="2400" dirty="0" err="1" smtClean="0"/>
              <a:t>IgA</a:t>
            </a:r>
            <a:r>
              <a:rPr lang="hr-HR" altLang="sr-Latn-RS" sz="2400" dirty="0" smtClean="0"/>
              <a:t> ali i </a:t>
            </a:r>
            <a:r>
              <a:rPr lang="hr-HR" altLang="sr-Latn-RS" sz="2400" dirty="0" err="1" smtClean="0"/>
              <a:t>IgM</a:t>
            </a:r>
            <a:r>
              <a:rPr lang="hr-HR" altLang="sr-Latn-RS" sz="2400" dirty="0" smtClean="0"/>
              <a:t>, </a:t>
            </a:r>
            <a:r>
              <a:rPr lang="hr-HR" sz="2400" dirty="0" err="1" smtClean="0"/>
              <a:t>IgG</a:t>
            </a:r>
            <a:endParaRPr lang="hr-HR" sz="2400" dirty="0"/>
          </a:p>
          <a:p>
            <a:pPr algn="just" eaLnBrk="1" hangingPunct="1">
              <a:lnSpc>
                <a:spcPct val="80000"/>
              </a:lnSpc>
            </a:pPr>
            <a:r>
              <a:rPr lang="hr-HR" altLang="sr-Latn-RS" sz="2400" dirty="0" smtClean="0"/>
              <a:t>.</a:t>
            </a:r>
            <a:endParaRPr lang="hr-HR" altLang="sr-Latn-RS" dirty="0" smtClean="0"/>
          </a:p>
        </p:txBody>
      </p:sp>
      <p:pic>
        <p:nvPicPr>
          <p:cNvPr id="5120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312" y="0"/>
            <a:ext cx="3358570" cy="2288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62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xfrm>
            <a:off x="2746375" y="4062213"/>
            <a:ext cx="8439294" cy="1728787"/>
          </a:xfrm>
        </p:spPr>
        <p:txBody>
          <a:bodyPr rtlCol="0">
            <a:normAutofit/>
          </a:bodyPr>
          <a:lstStyle/>
          <a:p>
            <a:pPr marL="0" indent="0">
              <a:lnSpc>
                <a:spcPct val="130000"/>
              </a:lnSpc>
              <a:buClr>
                <a:srgbClr val="FFFF00"/>
              </a:buClr>
              <a:buNone/>
              <a:defRPr/>
            </a:pPr>
            <a:r>
              <a:rPr lang="hr-HR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STRATEŠKA DISTRIBUCIJA Ag STIMULIRANIH IMUNOSNIH STANICA U ODJELJKE  MUKOZNG  IMUNOSNOG SUSTAVA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2640013" y="1471614"/>
            <a:ext cx="7543800" cy="199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rgbClr val="FFFF00"/>
              </a:buClr>
              <a:buFontTx/>
              <a:buChar char="•"/>
              <a:defRPr/>
            </a:pPr>
            <a:endParaRPr lang="hr-HR" sz="2400" b="1" dirty="0">
              <a:solidFill>
                <a:srgbClr val="FFFF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rgbClr val="FFFF00"/>
              </a:buClr>
              <a:buFontTx/>
              <a:buChar char="•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MUKOZE – ULAZNA VRATA HUMANIH/ANIMALNIH INFEKCIJA </a:t>
            </a:r>
          </a:p>
        </p:txBody>
      </p:sp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2927350" y="3048000"/>
            <a:ext cx="7380288" cy="155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>
              <a:lnSpc>
                <a:spcPct val="130000"/>
              </a:lnSpc>
              <a:spcBef>
                <a:spcPct val="20000"/>
              </a:spcBef>
              <a:buClr>
                <a:srgbClr val="FFFF00"/>
              </a:buCl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MUKOZNE POVRŠINE - PRIMARNI DODIR S Ag IZ OKOLIŠA</a:t>
            </a:r>
          </a:p>
        </p:txBody>
      </p:sp>
      <p:sp>
        <p:nvSpPr>
          <p:cNvPr id="74757" name="Down Arrow 6"/>
          <p:cNvSpPr>
            <a:spLocks noChangeArrowheads="1"/>
          </p:cNvSpPr>
          <p:nvPr/>
        </p:nvSpPr>
        <p:spPr bwMode="auto">
          <a:xfrm rot="16200000">
            <a:off x="2504281" y="2067719"/>
            <a:ext cx="484188" cy="431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sp>
        <p:nvSpPr>
          <p:cNvPr id="74758" name="Down Arrow 7"/>
          <p:cNvSpPr>
            <a:spLocks noChangeArrowheads="1"/>
          </p:cNvSpPr>
          <p:nvPr/>
        </p:nvSpPr>
        <p:spPr bwMode="auto">
          <a:xfrm rot="16200000">
            <a:off x="2324895" y="4447382"/>
            <a:ext cx="484187" cy="431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sp>
        <p:nvSpPr>
          <p:cNvPr id="74759" name="Down Arrow 8"/>
          <p:cNvSpPr>
            <a:spLocks noChangeArrowheads="1"/>
          </p:cNvSpPr>
          <p:nvPr/>
        </p:nvSpPr>
        <p:spPr bwMode="auto">
          <a:xfrm rot="16200000">
            <a:off x="2505075" y="3059113"/>
            <a:ext cx="484188" cy="36036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BIOLOŠKE ZNAČAJKE M</a:t>
            </a:r>
            <a:r>
              <a:rPr lang="hr-H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UKOZNOG IMUNOSNOG SUSTAVA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2645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build="p" autoUpdateAnimBg="0" advAuto="4000"/>
      <p:bldP spid="88068" grpId="0" autoUpdateAnimBg="0"/>
      <p:bldP spid="88069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>
          <a:xfrm>
            <a:off x="2709863" y="1628776"/>
            <a:ext cx="7480300" cy="2663825"/>
          </a:xfrm>
        </p:spPr>
        <p:txBody>
          <a:bodyPr rtlCol="0">
            <a:normAutofit lnSpcReduction="10000"/>
          </a:bodyPr>
          <a:lstStyle/>
          <a:p>
            <a:pPr marL="91440" indent="-91440">
              <a:buClr>
                <a:srgbClr val="FFFF00"/>
              </a:buClr>
              <a:buFontTx/>
              <a:buChar char="-"/>
              <a:defRPr/>
            </a:pPr>
            <a:r>
              <a:rPr lang="hr-H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mukozne</a:t>
            </a:r>
            <a:r>
              <a:rPr lang="hr-H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površine nosa, te suznih, mliječnih i </a:t>
            </a:r>
            <a:r>
              <a:rPr lang="hr-H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slinskih</a:t>
            </a:r>
            <a:r>
              <a:rPr lang="hr-H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žlijezda</a:t>
            </a:r>
          </a:p>
          <a:p>
            <a:pPr marL="91440" indent="-91440">
              <a:buClr>
                <a:srgbClr val="FFFF00"/>
              </a:buClr>
              <a:buFontTx/>
              <a:buChar char="-"/>
              <a:defRPr/>
            </a:pPr>
            <a:r>
              <a:rPr lang="hr-H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mukozne</a:t>
            </a:r>
            <a:r>
              <a:rPr lang="hr-H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dijelove usne šupljine, desni, te dišnog, probavnog i mokraćno-spolnog sustava </a:t>
            </a:r>
          </a:p>
          <a:p>
            <a:pPr marL="91440" indent="-91440">
              <a:buClr>
                <a:srgbClr val="FFFF00"/>
              </a:buClr>
              <a:buFontTx/>
              <a:buChar char="-"/>
              <a:defRPr/>
            </a:pPr>
            <a:r>
              <a:rPr lang="hr-H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koža (?)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53251" name="Picture 4" descr="Schem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59" y="3522663"/>
            <a:ext cx="7539488" cy="3335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Box 3"/>
          <p:cNvSpPr txBox="1">
            <a:spLocks noChangeArrowheads="1"/>
          </p:cNvSpPr>
          <p:nvPr/>
        </p:nvSpPr>
        <p:spPr bwMode="auto">
          <a:xfrm>
            <a:off x="4224339" y="476251"/>
            <a:ext cx="39901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3600">
                <a:latin typeface="Comic Sans MS" panose="030F0702030302020204" pitchFamily="66" charset="0"/>
              </a:rPr>
              <a:t>Mukozne površine</a:t>
            </a:r>
          </a:p>
        </p:txBody>
      </p:sp>
      <p:sp>
        <p:nvSpPr>
          <p:cNvPr id="75781" name="Down Arrow 5"/>
          <p:cNvSpPr>
            <a:spLocks noChangeArrowheads="1"/>
          </p:cNvSpPr>
          <p:nvPr/>
        </p:nvSpPr>
        <p:spPr bwMode="auto">
          <a:xfrm rot="16200000">
            <a:off x="2248694" y="2740025"/>
            <a:ext cx="382587" cy="441325"/>
          </a:xfrm>
          <a:prstGeom prst="downArrow">
            <a:avLst>
              <a:gd name="adj1" fmla="val 50000"/>
              <a:gd name="adj2" fmla="val 49837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sp>
        <p:nvSpPr>
          <p:cNvPr id="75782" name="Down Arrow 5"/>
          <p:cNvSpPr>
            <a:spLocks noChangeArrowheads="1"/>
          </p:cNvSpPr>
          <p:nvPr/>
        </p:nvSpPr>
        <p:spPr bwMode="auto">
          <a:xfrm rot="16200000">
            <a:off x="2249488" y="1738313"/>
            <a:ext cx="381000" cy="441325"/>
          </a:xfrm>
          <a:prstGeom prst="downArrow">
            <a:avLst>
              <a:gd name="adj1" fmla="val 50000"/>
              <a:gd name="adj2" fmla="val 50044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sp>
        <p:nvSpPr>
          <p:cNvPr id="75783" name="Down Arrow 5"/>
          <p:cNvSpPr>
            <a:spLocks noChangeArrowheads="1"/>
          </p:cNvSpPr>
          <p:nvPr/>
        </p:nvSpPr>
        <p:spPr bwMode="auto">
          <a:xfrm rot="16200000">
            <a:off x="2287588" y="3186113"/>
            <a:ext cx="381000" cy="441325"/>
          </a:xfrm>
          <a:prstGeom prst="downArrow">
            <a:avLst>
              <a:gd name="adj1" fmla="val 50000"/>
              <a:gd name="adj2" fmla="val 50044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59859" y="3841750"/>
            <a:ext cx="2700867" cy="25545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r-HR" sz="2000" b="1" dirty="0" err="1"/>
              <a:t>Sekretorni</a:t>
            </a:r>
            <a:r>
              <a:rPr lang="hr-HR" sz="2000" b="1" dirty="0"/>
              <a:t> </a:t>
            </a:r>
            <a:r>
              <a:rPr lang="hr-HR" sz="2000" b="1" dirty="0" err="1"/>
              <a:t>IgA</a:t>
            </a:r>
            <a:r>
              <a:rPr lang="hr-HR" sz="2000" b="1" dirty="0"/>
              <a:t> nalazi se u sekretima bronha, crijeva, znoju, suzama i </a:t>
            </a:r>
            <a:r>
              <a:rPr lang="hr-HR" sz="2000" b="1" dirty="0" err="1"/>
              <a:t>kolostrumu</a:t>
            </a:r>
            <a:r>
              <a:rPr lang="hr-HR" sz="2000" b="1" dirty="0"/>
              <a:t> te štiti intestinalni i respiratorni trakt od virusnih infekcija.</a:t>
            </a:r>
          </a:p>
        </p:txBody>
      </p:sp>
    </p:spTree>
    <p:extLst>
      <p:ext uri="{BB962C8B-B14F-4D97-AF65-F5344CB8AC3E}">
        <p14:creationId xmlns:p14="http://schemas.microsoft.com/office/powerpoint/2010/main" val="463405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5" y="82632"/>
            <a:ext cx="8879887" cy="4506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Freeform 3"/>
          <p:cNvSpPr>
            <a:spLocks/>
          </p:cNvSpPr>
          <p:nvPr/>
        </p:nvSpPr>
        <p:spPr bwMode="auto">
          <a:xfrm>
            <a:off x="1098948" y="899762"/>
            <a:ext cx="3873486" cy="333375"/>
          </a:xfrm>
          <a:custGeom>
            <a:avLst/>
            <a:gdLst>
              <a:gd name="T0" fmla="*/ 0 w 2513"/>
              <a:gd name="T1" fmla="*/ 2147483646 h 210"/>
              <a:gd name="T2" fmla="*/ 0 w 2513"/>
              <a:gd name="T3" fmla="*/ 0 h 210"/>
              <a:gd name="T4" fmla="*/ 2147483646 w 2513"/>
              <a:gd name="T5" fmla="*/ 0 h 210"/>
              <a:gd name="T6" fmla="*/ 2147483646 w 2513"/>
              <a:gd name="T7" fmla="*/ 2147483646 h 210"/>
              <a:gd name="T8" fmla="*/ 0 60000 65536"/>
              <a:gd name="T9" fmla="*/ 0 60000 65536"/>
              <a:gd name="T10" fmla="*/ 0 60000 65536"/>
              <a:gd name="T11" fmla="*/ 0 60000 65536"/>
              <a:gd name="T12" fmla="*/ 0 w 2513"/>
              <a:gd name="T13" fmla="*/ 0 h 210"/>
              <a:gd name="T14" fmla="*/ 2513 w 2513"/>
              <a:gd name="T15" fmla="*/ 210 h 21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13" h="210">
                <a:moveTo>
                  <a:pt x="0" y="209"/>
                </a:moveTo>
                <a:lnTo>
                  <a:pt x="0" y="0"/>
                </a:lnTo>
                <a:lnTo>
                  <a:pt x="2512" y="0"/>
                </a:lnTo>
                <a:lnTo>
                  <a:pt x="2512" y="209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6260" name="Freeform 4"/>
          <p:cNvSpPr>
            <a:spLocks/>
          </p:cNvSpPr>
          <p:nvPr/>
        </p:nvSpPr>
        <p:spPr bwMode="auto">
          <a:xfrm>
            <a:off x="5877734" y="896587"/>
            <a:ext cx="2584894" cy="333375"/>
          </a:xfrm>
          <a:custGeom>
            <a:avLst/>
            <a:gdLst>
              <a:gd name="T0" fmla="*/ 0 w 1677"/>
              <a:gd name="T1" fmla="*/ 2147483646 h 210"/>
              <a:gd name="T2" fmla="*/ 0 w 1677"/>
              <a:gd name="T3" fmla="*/ 0 h 210"/>
              <a:gd name="T4" fmla="*/ 2147483646 w 1677"/>
              <a:gd name="T5" fmla="*/ 0 h 210"/>
              <a:gd name="T6" fmla="*/ 2147483646 w 1677"/>
              <a:gd name="T7" fmla="*/ 2147483646 h 210"/>
              <a:gd name="T8" fmla="*/ 0 60000 65536"/>
              <a:gd name="T9" fmla="*/ 0 60000 65536"/>
              <a:gd name="T10" fmla="*/ 0 60000 65536"/>
              <a:gd name="T11" fmla="*/ 0 60000 65536"/>
              <a:gd name="T12" fmla="*/ 0 w 1677"/>
              <a:gd name="T13" fmla="*/ 0 h 210"/>
              <a:gd name="T14" fmla="*/ 1677 w 1677"/>
              <a:gd name="T15" fmla="*/ 210 h 21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77" h="210">
                <a:moveTo>
                  <a:pt x="0" y="209"/>
                </a:moveTo>
                <a:lnTo>
                  <a:pt x="0" y="0"/>
                </a:lnTo>
                <a:lnTo>
                  <a:pt x="1676" y="0"/>
                </a:lnTo>
                <a:lnTo>
                  <a:pt x="1676" y="209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983857" y="2469799"/>
            <a:ext cx="816931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sz="1200" b="1">
                <a:solidFill>
                  <a:srgbClr val="000000"/>
                </a:solidFill>
                <a:latin typeface="Arial" panose="020B0604020202020204" pitchFamily="34" charset="0"/>
              </a:rPr>
              <a:t>Neutrofil</a:t>
            </a:r>
          </a:p>
          <a:p>
            <a:pPr algn="ctr" eaLnBrk="1" hangingPunct="1"/>
            <a:r>
              <a:rPr lang="en-GB" altLang="sr-Latn-RS" sz="1200" b="1">
                <a:solidFill>
                  <a:srgbClr val="000000"/>
                </a:solidFill>
                <a:latin typeface="Arial" panose="020B0604020202020204" pitchFamily="34" charset="0"/>
              </a:rPr>
              <a:t>10 - 14 </a:t>
            </a:r>
            <a:r>
              <a:rPr lang="en-GB" altLang="sr-Latn-RS" sz="1200" b="1">
                <a:solidFill>
                  <a:srgbClr val="000000"/>
                </a:solidFill>
                <a:latin typeface="WP MathA" pitchFamily="2" charset="2"/>
              </a:rPr>
              <a:t>F</a:t>
            </a:r>
            <a:r>
              <a:rPr lang="en-GB" altLang="sr-Latn-RS" sz="1200" b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</a:p>
          <a:p>
            <a:pPr algn="ctr" eaLnBrk="1" hangingPunct="1"/>
            <a:r>
              <a:rPr lang="en-GB" altLang="sr-Latn-RS" sz="1200" b="1">
                <a:solidFill>
                  <a:srgbClr val="000000"/>
                </a:solidFill>
                <a:latin typeface="Arial" panose="020B0604020202020204" pitchFamily="34" charset="0"/>
              </a:rPr>
              <a:t>50 - 70%</a:t>
            </a:r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2679302" y="2468211"/>
            <a:ext cx="815389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Eozinofil</a:t>
            </a:r>
            <a:endParaRPr lang="en-GB" altLang="sr-Latn-RS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en-GB" altLang="sr-Latn-R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10 - 14 </a:t>
            </a:r>
            <a:r>
              <a:rPr lang="en-GB" altLang="sr-Latn-RS" sz="1200" b="1" dirty="0" err="1">
                <a:solidFill>
                  <a:srgbClr val="000000"/>
                </a:solidFill>
                <a:latin typeface="WP MathA" pitchFamily="2" charset="2"/>
              </a:rPr>
              <a:t>F</a:t>
            </a:r>
            <a:r>
              <a:rPr lang="en-GB" altLang="sr-Latn-RS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endParaRPr lang="en-GB" altLang="sr-Latn-RS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en-GB" altLang="sr-Latn-R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1 - 5%</a:t>
            </a:r>
          </a:p>
        </p:txBody>
      </p:sp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4330302" y="2468211"/>
            <a:ext cx="815389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Bazofil</a:t>
            </a:r>
            <a:endParaRPr lang="en-GB" altLang="sr-Latn-RS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en-GB" altLang="sr-Latn-R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10 - 14 </a:t>
            </a:r>
            <a:r>
              <a:rPr lang="en-GB" altLang="sr-Latn-RS" sz="1200" b="1" dirty="0" err="1">
                <a:solidFill>
                  <a:srgbClr val="000000"/>
                </a:solidFill>
                <a:latin typeface="WP MathA" pitchFamily="2" charset="2"/>
              </a:rPr>
              <a:t>F</a:t>
            </a:r>
            <a:r>
              <a:rPr lang="en-GB" altLang="sr-Latn-RS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endParaRPr lang="en-GB" altLang="sr-Latn-RS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en-GB" altLang="sr-Latn-R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0 - 1%</a:t>
            </a:r>
          </a:p>
        </p:txBody>
      </p:sp>
      <p:sp>
        <p:nvSpPr>
          <p:cNvPr id="96264" name="Rectangle 8"/>
          <p:cNvSpPr>
            <a:spLocks noChangeArrowheads="1"/>
          </p:cNvSpPr>
          <p:nvPr/>
        </p:nvSpPr>
        <p:spPr bwMode="auto">
          <a:xfrm>
            <a:off x="6041632" y="2468211"/>
            <a:ext cx="816931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sz="1200" b="1">
                <a:solidFill>
                  <a:srgbClr val="000000"/>
                </a:solidFill>
                <a:latin typeface="Arial" panose="020B0604020202020204" pitchFamily="34" charset="0"/>
              </a:rPr>
              <a:t>Monocit</a:t>
            </a:r>
          </a:p>
          <a:p>
            <a:pPr algn="ctr" eaLnBrk="1" hangingPunct="1"/>
            <a:r>
              <a:rPr lang="en-GB" altLang="sr-Latn-RS" sz="1200" b="1">
                <a:solidFill>
                  <a:srgbClr val="000000"/>
                </a:solidFill>
                <a:latin typeface="Arial" panose="020B0604020202020204" pitchFamily="34" charset="0"/>
              </a:rPr>
              <a:t>15 - 20 </a:t>
            </a:r>
            <a:r>
              <a:rPr lang="en-GB" altLang="sr-Latn-RS" sz="1200" b="1">
                <a:solidFill>
                  <a:srgbClr val="000000"/>
                </a:solidFill>
                <a:latin typeface="WP MathA" pitchFamily="2" charset="2"/>
              </a:rPr>
              <a:t>F</a:t>
            </a:r>
            <a:r>
              <a:rPr lang="en-GB" altLang="sr-Latn-RS" sz="1200" b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</a:p>
          <a:p>
            <a:pPr algn="ctr" eaLnBrk="1" hangingPunct="1"/>
            <a:r>
              <a:rPr lang="en-GB" altLang="sr-Latn-RS" sz="1200" b="1">
                <a:solidFill>
                  <a:srgbClr val="000000"/>
                </a:solidFill>
                <a:latin typeface="Arial" panose="020B0604020202020204" pitchFamily="34" charset="0"/>
              </a:rPr>
              <a:t>1 - 6%</a:t>
            </a:r>
          </a:p>
        </p:txBody>
      </p:sp>
      <p:sp>
        <p:nvSpPr>
          <p:cNvPr id="96265" name="Rectangle 9"/>
          <p:cNvSpPr>
            <a:spLocks noChangeArrowheads="1"/>
          </p:cNvSpPr>
          <p:nvPr/>
        </p:nvSpPr>
        <p:spPr bwMode="auto">
          <a:xfrm>
            <a:off x="7770419" y="2468211"/>
            <a:ext cx="816931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sz="1200" b="1">
                <a:solidFill>
                  <a:srgbClr val="000000"/>
                </a:solidFill>
                <a:latin typeface="Arial" panose="020B0604020202020204" pitchFamily="34" charset="0"/>
              </a:rPr>
              <a:t>Limfocit</a:t>
            </a:r>
          </a:p>
          <a:p>
            <a:pPr algn="ctr" eaLnBrk="1" hangingPunct="1"/>
            <a:r>
              <a:rPr lang="en-GB" altLang="sr-Latn-RS" sz="1200" b="1">
                <a:solidFill>
                  <a:srgbClr val="000000"/>
                </a:solidFill>
                <a:latin typeface="Arial" panose="020B0604020202020204" pitchFamily="34" charset="0"/>
              </a:rPr>
              <a:t>8 - 10 </a:t>
            </a:r>
            <a:r>
              <a:rPr lang="en-GB" altLang="sr-Latn-RS" sz="1200" b="1">
                <a:solidFill>
                  <a:srgbClr val="000000"/>
                </a:solidFill>
                <a:latin typeface="WP MathA" pitchFamily="2" charset="2"/>
              </a:rPr>
              <a:t>F</a:t>
            </a:r>
            <a:r>
              <a:rPr lang="en-GB" altLang="sr-Latn-RS" sz="1200" b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</a:p>
          <a:p>
            <a:pPr algn="ctr" eaLnBrk="1" hangingPunct="1"/>
            <a:r>
              <a:rPr lang="en-GB" altLang="sr-Latn-RS" sz="1200" b="1">
                <a:solidFill>
                  <a:srgbClr val="000000"/>
                </a:solidFill>
                <a:latin typeface="Arial" panose="020B0604020202020204" pitchFamily="34" charset="0"/>
              </a:rPr>
              <a:t>20 - 40%</a:t>
            </a:r>
          </a:p>
        </p:txBody>
      </p:sp>
      <p:sp>
        <p:nvSpPr>
          <p:cNvPr id="96266" name="Rectangle 10"/>
          <p:cNvSpPr>
            <a:spLocks noChangeArrowheads="1"/>
          </p:cNvSpPr>
          <p:nvPr/>
        </p:nvSpPr>
        <p:spPr bwMode="auto">
          <a:xfrm>
            <a:off x="1986972" y="259999"/>
            <a:ext cx="2173344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b="1" dirty="0" err="1">
                <a:solidFill>
                  <a:srgbClr val="000000"/>
                </a:solidFill>
                <a:latin typeface="Arial" panose="020B0604020202020204" pitchFamily="34" charset="0"/>
              </a:rPr>
              <a:t>Granularni</a:t>
            </a:r>
            <a:r>
              <a:rPr lang="en-GB" altLang="sr-Latn-RS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sr-Latn-RS" b="1" dirty="0" err="1">
                <a:solidFill>
                  <a:srgbClr val="000000"/>
                </a:solidFill>
                <a:latin typeface="Arial" panose="020B0604020202020204" pitchFamily="34" charset="0"/>
              </a:rPr>
              <a:t>leukociti</a:t>
            </a:r>
            <a:endParaRPr lang="en-GB" altLang="sr-Latn-RS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en-GB" altLang="sr-Latn-RS" b="1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n-GB" altLang="sr-Latn-RS" b="1" dirty="0" err="1">
                <a:solidFill>
                  <a:srgbClr val="000000"/>
                </a:solidFill>
                <a:latin typeface="Arial" panose="020B0604020202020204" pitchFamily="34" charset="0"/>
              </a:rPr>
              <a:t>granulociti</a:t>
            </a:r>
            <a:r>
              <a:rPr lang="en-GB" altLang="sr-Latn-RS" b="1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5919752" y="259999"/>
            <a:ext cx="2333648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b="1">
                <a:solidFill>
                  <a:srgbClr val="000000"/>
                </a:solidFill>
                <a:latin typeface="Arial" panose="020B0604020202020204" pitchFamily="34" charset="0"/>
              </a:rPr>
              <a:t>Agranularni leukociti</a:t>
            </a:r>
          </a:p>
          <a:p>
            <a:pPr algn="ctr" eaLnBrk="1" hangingPunct="1"/>
            <a:r>
              <a:rPr lang="en-GB" altLang="sr-Latn-RS" b="1">
                <a:solidFill>
                  <a:srgbClr val="000000"/>
                </a:solidFill>
                <a:latin typeface="Arial" panose="020B0604020202020204" pitchFamily="34" charset="0"/>
              </a:rPr>
              <a:t>(agranulociti)</a:t>
            </a:r>
          </a:p>
        </p:txBody>
      </p:sp>
      <p:sp>
        <p:nvSpPr>
          <p:cNvPr id="96268" name="Rectangle 12"/>
          <p:cNvSpPr>
            <a:spLocks noChangeArrowheads="1"/>
          </p:cNvSpPr>
          <p:nvPr/>
        </p:nvSpPr>
        <p:spPr bwMode="auto">
          <a:xfrm>
            <a:off x="2654186" y="3641374"/>
            <a:ext cx="3722431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Leukociti</a:t>
            </a:r>
            <a:r>
              <a:rPr lang="en-GB" altLang="sr-Latn-R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hr-HR" altLang="sr-Latn-R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u č</a:t>
            </a:r>
            <a:r>
              <a:rPr lang="en-GB" altLang="sr-Latn-R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ovjeka</a:t>
            </a:r>
            <a:endParaRPr lang="en-GB" altLang="sr-Latn-RS" sz="36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563" y="3145640"/>
            <a:ext cx="5333437" cy="360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9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340" y="951238"/>
            <a:ext cx="4513263" cy="3324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346" y="3536157"/>
            <a:ext cx="4120431" cy="333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Freeform 4"/>
          <p:cNvSpPr>
            <a:spLocks/>
          </p:cNvSpPr>
          <p:nvPr/>
        </p:nvSpPr>
        <p:spPr bwMode="auto">
          <a:xfrm>
            <a:off x="3576639" y="4467226"/>
            <a:ext cx="1144587" cy="73025"/>
          </a:xfrm>
          <a:custGeom>
            <a:avLst/>
            <a:gdLst>
              <a:gd name="T0" fmla="*/ 0 w 721"/>
              <a:gd name="T1" fmla="*/ 2147483646 h 46"/>
              <a:gd name="T2" fmla="*/ 2147483646 w 721"/>
              <a:gd name="T3" fmla="*/ 0 h 46"/>
              <a:gd name="T4" fmla="*/ 0 60000 65536"/>
              <a:gd name="T5" fmla="*/ 0 60000 65536"/>
              <a:gd name="T6" fmla="*/ 0 w 721"/>
              <a:gd name="T7" fmla="*/ 0 h 46"/>
              <a:gd name="T8" fmla="*/ 721 w 721"/>
              <a:gd name="T9" fmla="*/ 46 h 4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21" h="46">
                <a:moveTo>
                  <a:pt x="0" y="45"/>
                </a:moveTo>
                <a:lnTo>
                  <a:pt x="720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7285" name="Freeform 5"/>
          <p:cNvSpPr>
            <a:spLocks/>
          </p:cNvSpPr>
          <p:nvPr/>
        </p:nvSpPr>
        <p:spPr bwMode="auto">
          <a:xfrm>
            <a:off x="4305300" y="4899025"/>
            <a:ext cx="293688" cy="369888"/>
          </a:xfrm>
          <a:custGeom>
            <a:avLst/>
            <a:gdLst>
              <a:gd name="T0" fmla="*/ 0 w 185"/>
              <a:gd name="T1" fmla="*/ 2147483646 h 233"/>
              <a:gd name="T2" fmla="*/ 2147483646 w 185"/>
              <a:gd name="T3" fmla="*/ 0 h 233"/>
              <a:gd name="T4" fmla="*/ 0 60000 65536"/>
              <a:gd name="T5" fmla="*/ 0 60000 65536"/>
              <a:gd name="T6" fmla="*/ 0 w 185"/>
              <a:gd name="T7" fmla="*/ 0 h 233"/>
              <a:gd name="T8" fmla="*/ 185 w 185"/>
              <a:gd name="T9" fmla="*/ 233 h 2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5" h="233">
                <a:moveTo>
                  <a:pt x="0" y="232"/>
                </a:moveTo>
                <a:lnTo>
                  <a:pt x="184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7286" name="Freeform 6"/>
          <p:cNvSpPr>
            <a:spLocks/>
          </p:cNvSpPr>
          <p:nvPr/>
        </p:nvSpPr>
        <p:spPr bwMode="auto">
          <a:xfrm>
            <a:off x="4527550" y="4664075"/>
            <a:ext cx="469900" cy="249238"/>
          </a:xfrm>
          <a:custGeom>
            <a:avLst/>
            <a:gdLst>
              <a:gd name="T0" fmla="*/ 0 w 296"/>
              <a:gd name="T1" fmla="*/ 0 h 157"/>
              <a:gd name="T2" fmla="*/ 2147483646 w 296"/>
              <a:gd name="T3" fmla="*/ 0 h 157"/>
              <a:gd name="T4" fmla="*/ 2147483646 w 296"/>
              <a:gd name="T5" fmla="*/ 2147483646 h 157"/>
              <a:gd name="T6" fmla="*/ 0 w 296"/>
              <a:gd name="T7" fmla="*/ 2147483646 h 157"/>
              <a:gd name="T8" fmla="*/ 0 w 296"/>
              <a:gd name="T9" fmla="*/ 0 h 1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6"/>
              <a:gd name="T16" fmla="*/ 0 h 157"/>
              <a:gd name="T17" fmla="*/ 296 w 296"/>
              <a:gd name="T18" fmla="*/ 157 h 1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6" h="157">
                <a:moveTo>
                  <a:pt x="0" y="0"/>
                </a:moveTo>
                <a:lnTo>
                  <a:pt x="295" y="0"/>
                </a:lnTo>
                <a:lnTo>
                  <a:pt x="295" y="156"/>
                </a:lnTo>
                <a:lnTo>
                  <a:pt x="0" y="156"/>
                </a:lnTo>
                <a:lnTo>
                  <a:pt x="0" y="0"/>
                </a:lnTo>
              </a:path>
            </a:pathLst>
          </a:custGeom>
          <a:solidFill>
            <a:srgbClr val="B0FF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4572000" y="4702175"/>
            <a:ext cx="312738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500" b="1">
                <a:solidFill>
                  <a:srgbClr val="000000"/>
                </a:solidFill>
                <a:latin typeface="Arial" panose="020B0604020202020204" pitchFamily="34" charset="0"/>
              </a:rPr>
              <a:t>JEZ</a:t>
            </a:r>
          </a:p>
        </p:txBody>
      </p:sp>
      <p:sp>
        <p:nvSpPr>
          <p:cNvPr id="97288" name="Freeform 8"/>
          <p:cNvSpPr>
            <a:spLocks/>
          </p:cNvSpPr>
          <p:nvPr/>
        </p:nvSpPr>
        <p:spPr bwMode="auto">
          <a:xfrm>
            <a:off x="4432300" y="5507038"/>
            <a:ext cx="387350" cy="152400"/>
          </a:xfrm>
          <a:custGeom>
            <a:avLst/>
            <a:gdLst>
              <a:gd name="T0" fmla="*/ 2147483646 w 244"/>
              <a:gd name="T1" fmla="*/ 2147483646 h 96"/>
              <a:gd name="T2" fmla="*/ 2147483646 w 244"/>
              <a:gd name="T3" fmla="*/ 2147483646 h 96"/>
              <a:gd name="T4" fmla="*/ 2147483646 w 244"/>
              <a:gd name="T5" fmla="*/ 2147483646 h 96"/>
              <a:gd name="T6" fmla="*/ 2147483646 w 244"/>
              <a:gd name="T7" fmla="*/ 2147483646 h 96"/>
              <a:gd name="T8" fmla="*/ 2147483646 w 244"/>
              <a:gd name="T9" fmla="*/ 0 h 96"/>
              <a:gd name="T10" fmla="*/ 2147483646 w 244"/>
              <a:gd name="T11" fmla="*/ 2147483646 h 96"/>
              <a:gd name="T12" fmla="*/ 2147483646 w 244"/>
              <a:gd name="T13" fmla="*/ 2147483646 h 96"/>
              <a:gd name="T14" fmla="*/ 2147483646 w 244"/>
              <a:gd name="T15" fmla="*/ 2147483646 h 96"/>
              <a:gd name="T16" fmla="*/ 2147483646 w 244"/>
              <a:gd name="T17" fmla="*/ 2147483646 h 96"/>
              <a:gd name="T18" fmla="*/ 2147483646 w 244"/>
              <a:gd name="T19" fmla="*/ 2147483646 h 96"/>
              <a:gd name="T20" fmla="*/ 2147483646 w 244"/>
              <a:gd name="T21" fmla="*/ 2147483646 h 96"/>
              <a:gd name="T22" fmla="*/ 2147483646 w 244"/>
              <a:gd name="T23" fmla="*/ 2147483646 h 96"/>
              <a:gd name="T24" fmla="*/ 2147483646 w 244"/>
              <a:gd name="T25" fmla="*/ 2147483646 h 96"/>
              <a:gd name="T26" fmla="*/ 2147483646 w 244"/>
              <a:gd name="T27" fmla="*/ 2147483646 h 96"/>
              <a:gd name="T28" fmla="*/ 2147483646 w 244"/>
              <a:gd name="T29" fmla="*/ 2147483646 h 96"/>
              <a:gd name="T30" fmla="*/ 2147483646 w 244"/>
              <a:gd name="T31" fmla="*/ 2147483646 h 96"/>
              <a:gd name="T32" fmla="*/ 2147483646 w 244"/>
              <a:gd name="T33" fmla="*/ 2147483646 h 96"/>
              <a:gd name="T34" fmla="*/ 2147483646 w 244"/>
              <a:gd name="T35" fmla="*/ 2147483646 h 96"/>
              <a:gd name="T36" fmla="*/ 2147483646 w 244"/>
              <a:gd name="T37" fmla="*/ 2147483646 h 96"/>
              <a:gd name="T38" fmla="*/ 2147483646 w 244"/>
              <a:gd name="T39" fmla="*/ 2147483646 h 96"/>
              <a:gd name="T40" fmla="*/ 2147483646 w 244"/>
              <a:gd name="T41" fmla="*/ 2147483646 h 96"/>
              <a:gd name="T42" fmla="*/ 2147483646 w 244"/>
              <a:gd name="T43" fmla="*/ 2147483646 h 96"/>
              <a:gd name="T44" fmla="*/ 2147483646 w 244"/>
              <a:gd name="T45" fmla="*/ 2147483646 h 96"/>
              <a:gd name="T46" fmla="*/ 2147483646 w 244"/>
              <a:gd name="T47" fmla="*/ 2147483646 h 96"/>
              <a:gd name="T48" fmla="*/ 2147483646 w 244"/>
              <a:gd name="T49" fmla="*/ 2147483646 h 96"/>
              <a:gd name="T50" fmla="*/ 2147483646 w 244"/>
              <a:gd name="T51" fmla="*/ 2147483646 h 96"/>
              <a:gd name="T52" fmla="*/ 2147483646 w 244"/>
              <a:gd name="T53" fmla="*/ 2147483646 h 96"/>
              <a:gd name="T54" fmla="*/ 2147483646 w 244"/>
              <a:gd name="T55" fmla="*/ 2147483646 h 96"/>
              <a:gd name="T56" fmla="*/ 2147483646 w 244"/>
              <a:gd name="T57" fmla="*/ 2147483646 h 96"/>
              <a:gd name="T58" fmla="*/ 2147483646 w 244"/>
              <a:gd name="T59" fmla="*/ 2147483646 h 96"/>
              <a:gd name="T60" fmla="*/ 2147483646 w 244"/>
              <a:gd name="T61" fmla="*/ 2147483646 h 96"/>
              <a:gd name="T62" fmla="*/ 2147483646 w 244"/>
              <a:gd name="T63" fmla="*/ 2147483646 h 96"/>
              <a:gd name="T64" fmla="*/ 2147483646 w 244"/>
              <a:gd name="T65" fmla="*/ 2147483646 h 96"/>
              <a:gd name="T66" fmla="*/ 2147483646 w 244"/>
              <a:gd name="T67" fmla="*/ 2147483646 h 96"/>
              <a:gd name="T68" fmla="*/ 2147483646 w 244"/>
              <a:gd name="T69" fmla="*/ 2147483646 h 96"/>
              <a:gd name="T70" fmla="*/ 2147483646 w 244"/>
              <a:gd name="T71" fmla="*/ 2147483646 h 96"/>
              <a:gd name="T72" fmla="*/ 2147483646 w 244"/>
              <a:gd name="T73" fmla="*/ 2147483646 h 96"/>
              <a:gd name="T74" fmla="*/ 2147483646 w 244"/>
              <a:gd name="T75" fmla="*/ 2147483646 h 96"/>
              <a:gd name="T76" fmla="*/ 2147483646 w 244"/>
              <a:gd name="T77" fmla="*/ 2147483646 h 96"/>
              <a:gd name="T78" fmla="*/ 2147483646 w 244"/>
              <a:gd name="T79" fmla="*/ 2147483646 h 96"/>
              <a:gd name="T80" fmla="*/ 2147483646 w 244"/>
              <a:gd name="T81" fmla="*/ 2147483646 h 96"/>
              <a:gd name="T82" fmla="*/ 0 w 244"/>
              <a:gd name="T83" fmla="*/ 2147483646 h 96"/>
              <a:gd name="T84" fmla="*/ 0 w 244"/>
              <a:gd name="T85" fmla="*/ 2147483646 h 9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44"/>
              <a:gd name="T130" fmla="*/ 0 h 96"/>
              <a:gd name="T131" fmla="*/ 244 w 244"/>
              <a:gd name="T132" fmla="*/ 96 h 9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44" h="96">
                <a:moveTo>
                  <a:pt x="0" y="47"/>
                </a:moveTo>
                <a:lnTo>
                  <a:pt x="3" y="46"/>
                </a:lnTo>
                <a:lnTo>
                  <a:pt x="8" y="41"/>
                </a:lnTo>
                <a:lnTo>
                  <a:pt x="16" y="35"/>
                </a:lnTo>
                <a:lnTo>
                  <a:pt x="26" y="27"/>
                </a:lnTo>
                <a:lnTo>
                  <a:pt x="36" y="19"/>
                </a:lnTo>
                <a:lnTo>
                  <a:pt x="45" y="12"/>
                </a:lnTo>
                <a:lnTo>
                  <a:pt x="54" y="6"/>
                </a:lnTo>
                <a:lnTo>
                  <a:pt x="59" y="1"/>
                </a:lnTo>
                <a:lnTo>
                  <a:pt x="61" y="0"/>
                </a:lnTo>
                <a:lnTo>
                  <a:pt x="61" y="6"/>
                </a:lnTo>
                <a:lnTo>
                  <a:pt x="61" y="17"/>
                </a:lnTo>
                <a:lnTo>
                  <a:pt x="61" y="23"/>
                </a:lnTo>
                <a:lnTo>
                  <a:pt x="69" y="23"/>
                </a:lnTo>
                <a:lnTo>
                  <a:pt x="77" y="23"/>
                </a:lnTo>
                <a:lnTo>
                  <a:pt x="86" y="23"/>
                </a:lnTo>
                <a:lnTo>
                  <a:pt x="96" y="23"/>
                </a:lnTo>
                <a:lnTo>
                  <a:pt x="105" y="23"/>
                </a:lnTo>
                <a:lnTo>
                  <a:pt x="115" y="23"/>
                </a:lnTo>
                <a:lnTo>
                  <a:pt x="125" y="23"/>
                </a:lnTo>
                <a:lnTo>
                  <a:pt x="135" y="23"/>
                </a:lnTo>
                <a:lnTo>
                  <a:pt x="145" y="23"/>
                </a:lnTo>
                <a:lnTo>
                  <a:pt x="155" y="23"/>
                </a:lnTo>
                <a:lnTo>
                  <a:pt x="165" y="23"/>
                </a:lnTo>
                <a:lnTo>
                  <a:pt x="175" y="23"/>
                </a:lnTo>
                <a:lnTo>
                  <a:pt x="184" y="23"/>
                </a:lnTo>
                <a:lnTo>
                  <a:pt x="193" y="23"/>
                </a:lnTo>
                <a:lnTo>
                  <a:pt x="201" y="23"/>
                </a:lnTo>
                <a:lnTo>
                  <a:pt x="209" y="23"/>
                </a:lnTo>
                <a:lnTo>
                  <a:pt x="216" y="23"/>
                </a:lnTo>
                <a:lnTo>
                  <a:pt x="223" y="23"/>
                </a:lnTo>
                <a:lnTo>
                  <a:pt x="229" y="23"/>
                </a:lnTo>
                <a:lnTo>
                  <a:pt x="233" y="23"/>
                </a:lnTo>
                <a:lnTo>
                  <a:pt x="237" y="23"/>
                </a:lnTo>
                <a:lnTo>
                  <a:pt x="240" y="23"/>
                </a:lnTo>
                <a:lnTo>
                  <a:pt x="242" y="23"/>
                </a:lnTo>
                <a:lnTo>
                  <a:pt x="243" y="23"/>
                </a:lnTo>
                <a:lnTo>
                  <a:pt x="243" y="28"/>
                </a:lnTo>
                <a:lnTo>
                  <a:pt x="243" y="40"/>
                </a:lnTo>
                <a:lnTo>
                  <a:pt x="243" y="54"/>
                </a:lnTo>
                <a:lnTo>
                  <a:pt x="243" y="66"/>
                </a:lnTo>
                <a:lnTo>
                  <a:pt x="243" y="71"/>
                </a:lnTo>
                <a:lnTo>
                  <a:pt x="242" y="71"/>
                </a:lnTo>
                <a:lnTo>
                  <a:pt x="240" y="71"/>
                </a:lnTo>
                <a:lnTo>
                  <a:pt x="237" y="71"/>
                </a:lnTo>
                <a:lnTo>
                  <a:pt x="233" y="71"/>
                </a:lnTo>
                <a:lnTo>
                  <a:pt x="229" y="71"/>
                </a:lnTo>
                <a:lnTo>
                  <a:pt x="223" y="71"/>
                </a:lnTo>
                <a:lnTo>
                  <a:pt x="216" y="71"/>
                </a:lnTo>
                <a:lnTo>
                  <a:pt x="209" y="71"/>
                </a:lnTo>
                <a:lnTo>
                  <a:pt x="201" y="71"/>
                </a:lnTo>
                <a:lnTo>
                  <a:pt x="193" y="71"/>
                </a:lnTo>
                <a:lnTo>
                  <a:pt x="184" y="71"/>
                </a:lnTo>
                <a:lnTo>
                  <a:pt x="175" y="71"/>
                </a:lnTo>
                <a:lnTo>
                  <a:pt x="165" y="71"/>
                </a:lnTo>
                <a:lnTo>
                  <a:pt x="155" y="71"/>
                </a:lnTo>
                <a:lnTo>
                  <a:pt x="145" y="71"/>
                </a:lnTo>
                <a:lnTo>
                  <a:pt x="135" y="71"/>
                </a:lnTo>
                <a:lnTo>
                  <a:pt x="125" y="71"/>
                </a:lnTo>
                <a:lnTo>
                  <a:pt x="115" y="71"/>
                </a:lnTo>
                <a:lnTo>
                  <a:pt x="105" y="71"/>
                </a:lnTo>
                <a:lnTo>
                  <a:pt x="96" y="71"/>
                </a:lnTo>
                <a:lnTo>
                  <a:pt x="86" y="71"/>
                </a:lnTo>
                <a:lnTo>
                  <a:pt x="77" y="71"/>
                </a:lnTo>
                <a:lnTo>
                  <a:pt x="69" y="71"/>
                </a:lnTo>
                <a:lnTo>
                  <a:pt x="61" y="71"/>
                </a:lnTo>
                <a:lnTo>
                  <a:pt x="61" y="77"/>
                </a:lnTo>
                <a:lnTo>
                  <a:pt x="61" y="89"/>
                </a:lnTo>
                <a:lnTo>
                  <a:pt x="61" y="95"/>
                </a:lnTo>
                <a:lnTo>
                  <a:pt x="59" y="93"/>
                </a:lnTo>
                <a:lnTo>
                  <a:pt x="54" y="89"/>
                </a:lnTo>
                <a:lnTo>
                  <a:pt x="45" y="82"/>
                </a:lnTo>
                <a:lnTo>
                  <a:pt x="36" y="75"/>
                </a:lnTo>
                <a:lnTo>
                  <a:pt x="26" y="67"/>
                </a:lnTo>
                <a:lnTo>
                  <a:pt x="16" y="60"/>
                </a:lnTo>
                <a:lnTo>
                  <a:pt x="8" y="53"/>
                </a:lnTo>
                <a:lnTo>
                  <a:pt x="3" y="49"/>
                </a:lnTo>
                <a:lnTo>
                  <a:pt x="0" y="47"/>
                </a:lnTo>
              </a:path>
            </a:pathLst>
          </a:cu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7289" name="Rectangle 9"/>
          <p:cNvSpPr>
            <a:spLocks noChangeArrowheads="1"/>
          </p:cNvSpPr>
          <p:nvPr/>
        </p:nvSpPr>
        <p:spPr bwMode="auto">
          <a:xfrm>
            <a:off x="4429126" y="5684838"/>
            <a:ext cx="80486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500" b="1">
                <a:solidFill>
                  <a:srgbClr val="000000"/>
                </a:solidFill>
                <a:latin typeface="Arial" panose="020B0604020202020204" pitchFamily="34" charset="0"/>
              </a:rPr>
              <a:t>Jezgrina</a:t>
            </a:r>
          </a:p>
          <a:p>
            <a:pPr eaLnBrk="1" hangingPunct="1"/>
            <a:r>
              <a:rPr lang="hr-HR" altLang="sr-Latn-RS" sz="1500" b="1">
                <a:solidFill>
                  <a:srgbClr val="000000"/>
                </a:solidFill>
                <a:latin typeface="Arial" panose="020B0604020202020204" pitchFamily="34" charset="0"/>
              </a:rPr>
              <a:t>pora</a:t>
            </a:r>
          </a:p>
        </p:txBody>
      </p:sp>
      <p:sp>
        <p:nvSpPr>
          <p:cNvPr id="97290" name="Freeform 10"/>
          <p:cNvSpPr>
            <a:spLocks/>
          </p:cNvSpPr>
          <p:nvPr/>
        </p:nvSpPr>
        <p:spPr bwMode="auto">
          <a:xfrm>
            <a:off x="3082926" y="5676901"/>
            <a:ext cx="1641475" cy="639763"/>
          </a:xfrm>
          <a:custGeom>
            <a:avLst/>
            <a:gdLst>
              <a:gd name="T0" fmla="*/ 0 w 1034"/>
              <a:gd name="T1" fmla="*/ 0 h 403"/>
              <a:gd name="T2" fmla="*/ 2147483646 w 1034"/>
              <a:gd name="T3" fmla="*/ 2147483646 h 403"/>
              <a:gd name="T4" fmla="*/ 2147483646 w 1034"/>
              <a:gd name="T5" fmla="*/ 2147483646 h 403"/>
              <a:gd name="T6" fmla="*/ 0 60000 65536"/>
              <a:gd name="T7" fmla="*/ 0 60000 65536"/>
              <a:gd name="T8" fmla="*/ 0 60000 65536"/>
              <a:gd name="T9" fmla="*/ 0 w 1034"/>
              <a:gd name="T10" fmla="*/ 0 h 403"/>
              <a:gd name="T11" fmla="*/ 1034 w 1034"/>
              <a:gd name="T12" fmla="*/ 403 h 4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4" h="403">
                <a:moveTo>
                  <a:pt x="0" y="0"/>
                </a:moveTo>
                <a:lnTo>
                  <a:pt x="495" y="402"/>
                </a:lnTo>
                <a:lnTo>
                  <a:pt x="1033" y="402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7291" name="Freeform 11"/>
          <p:cNvSpPr>
            <a:spLocks/>
          </p:cNvSpPr>
          <p:nvPr/>
        </p:nvSpPr>
        <p:spPr bwMode="auto">
          <a:xfrm>
            <a:off x="4699000" y="6205539"/>
            <a:ext cx="427038" cy="238125"/>
          </a:xfrm>
          <a:custGeom>
            <a:avLst/>
            <a:gdLst>
              <a:gd name="T0" fmla="*/ 0 w 269"/>
              <a:gd name="T1" fmla="*/ 0 h 150"/>
              <a:gd name="T2" fmla="*/ 2147483646 w 269"/>
              <a:gd name="T3" fmla="*/ 0 h 150"/>
              <a:gd name="T4" fmla="*/ 2147483646 w 269"/>
              <a:gd name="T5" fmla="*/ 2147483646 h 150"/>
              <a:gd name="T6" fmla="*/ 0 w 269"/>
              <a:gd name="T7" fmla="*/ 2147483646 h 150"/>
              <a:gd name="T8" fmla="*/ 0 w 269"/>
              <a:gd name="T9" fmla="*/ 0 h 1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9"/>
              <a:gd name="T16" fmla="*/ 0 h 150"/>
              <a:gd name="T17" fmla="*/ 269 w 269"/>
              <a:gd name="T18" fmla="*/ 150 h 1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9" h="150">
                <a:moveTo>
                  <a:pt x="0" y="0"/>
                </a:moveTo>
                <a:lnTo>
                  <a:pt x="268" y="0"/>
                </a:lnTo>
                <a:lnTo>
                  <a:pt x="268" y="149"/>
                </a:lnTo>
                <a:lnTo>
                  <a:pt x="0" y="149"/>
                </a:lnTo>
                <a:lnTo>
                  <a:pt x="0" y="0"/>
                </a:lnTo>
              </a:path>
            </a:pathLst>
          </a:custGeom>
          <a:solidFill>
            <a:srgbClr val="B0FF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7292" name="Rectangle 12"/>
          <p:cNvSpPr>
            <a:spLocks noChangeArrowheads="1"/>
          </p:cNvSpPr>
          <p:nvPr/>
        </p:nvSpPr>
        <p:spPr bwMode="auto">
          <a:xfrm>
            <a:off x="4760914" y="6243639"/>
            <a:ext cx="3333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500" b="1">
                <a:solidFill>
                  <a:srgbClr val="000000"/>
                </a:solidFill>
                <a:latin typeface="Arial" panose="020B0604020202020204" pitchFamily="34" charset="0"/>
              </a:rPr>
              <a:t>SG</a:t>
            </a:r>
          </a:p>
        </p:txBody>
      </p:sp>
      <p:sp>
        <p:nvSpPr>
          <p:cNvPr id="97293" name="Freeform 13"/>
          <p:cNvSpPr>
            <a:spLocks/>
          </p:cNvSpPr>
          <p:nvPr/>
        </p:nvSpPr>
        <p:spPr bwMode="auto">
          <a:xfrm>
            <a:off x="3589339" y="4230689"/>
            <a:ext cx="219075" cy="371475"/>
          </a:xfrm>
          <a:custGeom>
            <a:avLst/>
            <a:gdLst>
              <a:gd name="T0" fmla="*/ 2147483646 w 138"/>
              <a:gd name="T1" fmla="*/ 2147483646 h 234"/>
              <a:gd name="T2" fmla="*/ 2147483646 w 138"/>
              <a:gd name="T3" fmla="*/ 2147483646 h 234"/>
              <a:gd name="T4" fmla="*/ 2147483646 w 138"/>
              <a:gd name="T5" fmla="*/ 2147483646 h 234"/>
              <a:gd name="T6" fmla="*/ 2147483646 w 138"/>
              <a:gd name="T7" fmla="*/ 2147483646 h 234"/>
              <a:gd name="T8" fmla="*/ 0 w 138"/>
              <a:gd name="T9" fmla="*/ 2147483646 h 234"/>
              <a:gd name="T10" fmla="*/ 2147483646 w 138"/>
              <a:gd name="T11" fmla="*/ 2147483646 h 234"/>
              <a:gd name="T12" fmla="*/ 2147483646 w 138"/>
              <a:gd name="T13" fmla="*/ 2147483646 h 234"/>
              <a:gd name="T14" fmla="*/ 2147483646 w 138"/>
              <a:gd name="T15" fmla="*/ 2147483646 h 234"/>
              <a:gd name="T16" fmla="*/ 2147483646 w 138"/>
              <a:gd name="T17" fmla="*/ 2147483646 h 234"/>
              <a:gd name="T18" fmla="*/ 2147483646 w 138"/>
              <a:gd name="T19" fmla="*/ 2147483646 h 234"/>
              <a:gd name="T20" fmla="*/ 2147483646 w 138"/>
              <a:gd name="T21" fmla="*/ 2147483646 h 234"/>
              <a:gd name="T22" fmla="*/ 2147483646 w 138"/>
              <a:gd name="T23" fmla="*/ 2147483646 h 234"/>
              <a:gd name="T24" fmla="*/ 2147483646 w 138"/>
              <a:gd name="T25" fmla="*/ 2147483646 h 234"/>
              <a:gd name="T26" fmla="*/ 2147483646 w 138"/>
              <a:gd name="T27" fmla="*/ 2147483646 h 234"/>
              <a:gd name="T28" fmla="*/ 2147483646 w 138"/>
              <a:gd name="T29" fmla="*/ 2147483646 h 234"/>
              <a:gd name="T30" fmla="*/ 2147483646 w 138"/>
              <a:gd name="T31" fmla="*/ 2147483646 h 234"/>
              <a:gd name="T32" fmla="*/ 2147483646 w 138"/>
              <a:gd name="T33" fmla="*/ 2147483646 h 234"/>
              <a:gd name="T34" fmla="*/ 2147483646 w 138"/>
              <a:gd name="T35" fmla="*/ 2147483646 h 234"/>
              <a:gd name="T36" fmla="*/ 2147483646 w 138"/>
              <a:gd name="T37" fmla="*/ 2147483646 h 234"/>
              <a:gd name="T38" fmla="*/ 2147483646 w 138"/>
              <a:gd name="T39" fmla="*/ 0 h 234"/>
              <a:gd name="T40" fmla="*/ 2147483646 w 138"/>
              <a:gd name="T41" fmla="*/ 2147483646 h 234"/>
              <a:gd name="T42" fmla="*/ 2147483646 w 138"/>
              <a:gd name="T43" fmla="*/ 2147483646 h 234"/>
              <a:gd name="T44" fmla="*/ 2147483646 w 138"/>
              <a:gd name="T45" fmla="*/ 2147483646 h 234"/>
              <a:gd name="T46" fmla="*/ 2147483646 w 138"/>
              <a:gd name="T47" fmla="*/ 2147483646 h 234"/>
              <a:gd name="T48" fmla="*/ 2147483646 w 138"/>
              <a:gd name="T49" fmla="*/ 2147483646 h 234"/>
              <a:gd name="T50" fmla="*/ 2147483646 w 138"/>
              <a:gd name="T51" fmla="*/ 2147483646 h 234"/>
              <a:gd name="T52" fmla="*/ 2147483646 w 138"/>
              <a:gd name="T53" fmla="*/ 2147483646 h 234"/>
              <a:gd name="T54" fmla="*/ 2147483646 w 138"/>
              <a:gd name="T55" fmla="*/ 2147483646 h 234"/>
              <a:gd name="T56" fmla="*/ 2147483646 w 138"/>
              <a:gd name="T57" fmla="*/ 2147483646 h 234"/>
              <a:gd name="T58" fmla="*/ 2147483646 w 138"/>
              <a:gd name="T59" fmla="*/ 2147483646 h 234"/>
              <a:gd name="T60" fmla="*/ 2147483646 w 138"/>
              <a:gd name="T61" fmla="*/ 2147483646 h 234"/>
              <a:gd name="T62" fmla="*/ 2147483646 w 138"/>
              <a:gd name="T63" fmla="*/ 2147483646 h 234"/>
              <a:gd name="T64" fmla="*/ 2147483646 w 138"/>
              <a:gd name="T65" fmla="*/ 2147483646 h 234"/>
              <a:gd name="T66" fmla="*/ 2147483646 w 138"/>
              <a:gd name="T67" fmla="*/ 2147483646 h 234"/>
              <a:gd name="T68" fmla="*/ 2147483646 w 138"/>
              <a:gd name="T69" fmla="*/ 2147483646 h 234"/>
              <a:gd name="T70" fmla="*/ 2147483646 w 138"/>
              <a:gd name="T71" fmla="*/ 2147483646 h 234"/>
              <a:gd name="T72" fmla="*/ 2147483646 w 138"/>
              <a:gd name="T73" fmla="*/ 2147483646 h 234"/>
              <a:gd name="T74" fmla="*/ 2147483646 w 138"/>
              <a:gd name="T75" fmla="*/ 2147483646 h 234"/>
              <a:gd name="T76" fmla="*/ 2147483646 w 138"/>
              <a:gd name="T77" fmla="*/ 2147483646 h 234"/>
              <a:gd name="T78" fmla="*/ 2147483646 w 138"/>
              <a:gd name="T79" fmla="*/ 2147483646 h 234"/>
              <a:gd name="T80" fmla="*/ 2147483646 w 138"/>
              <a:gd name="T81" fmla="*/ 2147483646 h 234"/>
              <a:gd name="T82" fmla="*/ 2147483646 w 138"/>
              <a:gd name="T83" fmla="*/ 2147483646 h 234"/>
              <a:gd name="T84" fmla="*/ 2147483646 w 138"/>
              <a:gd name="T85" fmla="*/ 2147483646 h 23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38"/>
              <a:gd name="T130" fmla="*/ 0 h 234"/>
              <a:gd name="T131" fmla="*/ 138 w 138"/>
              <a:gd name="T132" fmla="*/ 234 h 23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38" h="234">
                <a:moveTo>
                  <a:pt x="21" y="233"/>
                </a:moveTo>
                <a:lnTo>
                  <a:pt x="20" y="230"/>
                </a:lnTo>
                <a:lnTo>
                  <a:pt x="18" y="223"/>
                </a:lnTo>
                <a:lnTo>
                  <a:pt x="15" y="214"/>
                </a:lnTo>
                <a:lnTo>
                  <a:pt x="12" y="202"/>
                </a:lnTo>
                <a:lnTo>
                  <a:pt x="9" y="190"/>
                </a:lnTo>
                <a:lnTo>
                  <a:pt x="5" y="178"/>
                </a:lnTo>
                <a:lnTo>
                  <a:pt x="3" y="168"/>
                </a:lnTo>
                <a:lnTo>
                  <a:pt x="1" y="161"/>
                </a:lnTo>
                <a:lnTo>
                  <a:pt x="0" y="159"/>
                </a:lnTo>
                <a:lnTo>
                  <a:pt x="6" y="161"/>
                </a:lnTo>
                <a:lnTo>
                  <a:pt x="16" y="165"/>
                </a:lnTo>
                <a:lnTo>
                  <a:pt x="22" y="168"/>
                </a:lnTo>
                <a:lnTo>
                  <a:pt x="25" y="160"/>
                </a:lnTo>
                <a:lnTo>
                  <a:pt x="28" y="153"/>
                </a:lnTo>
                <a:lnTo>
                  <a:pt x="32" y="144"/>
                </a:lnTo>
                <a:lnTo>
                  <a:pt x="35" y="136"/>
                </a:lnTo>
                <a:lnTo>
                  <a:pt x="39" y="127"/>
                </a:lnTo>
                <a:lnTo>
                  <a:pt x="43" y="118"/>
                </a:lnTo>
                <a:lnTo>
                  <a:pt x="47" y="109"/>
                </a:lnTo>
                <a:lnTo>
                  <a:pt x="51" y="100"/>
                </a:lnTo>
                <a:lnTo>
                  <a:pt x="55" y="90"/>
                </a:lnTo>
                <a:lnTo>
                  <a:pt x="59" y="81"/>
                </a:lnTo>
                <a:lnTo>
                  <a:pt x="63" y="72"/>
                </a:lnTo>
                <a:lnTo>
                  <a:pt x="66" y="63"/>
                </a:lnTo>
                <a:lnTo>
                  <a:pt x="70" y="55"/>
                </a:lnTo>
                <a:lnTo>
                  <a:pt x="73" y="46"/>
                </a:lnTo>
                <a:lnTo>
                  <a:pt x="77" y="39"/>
                </a:lnTo>
                <a:lnTo>
                  <a:pt x="80" y="31"/>
                </a:lnTo>
                <a:lnTo>
                  <a:pt x="83" y="25"/>
                </a:lnTo>
                <a:lnTo>
                  <a:pt x="85" y="19"/>
                </a:lnTo>
                <a:lnTo>
                  <a:pt x="87" y="13"/>
                </a:lnTo>
                <a:lnTo>
                  <a:pt x="89" y="9"/>
                </a:lnTo>
                <a:lnTo>
                  <a:pt x="91" y="5"/>
                </a:lnTo>
                <a:lnTo>
                  <a:pt x="92" y="3"/>
                </a:lnTo>
                <a:lnTo>
                  <a:pt x="93" y="1"/>
                </a:lnTo>
                <a:lnTo>
                  <a:pt x="93" y="0"/>
                </a:lnTo>
                <a:lnTo>
                  <a:pt x="98" y="2"/>
                </a:lnTo>
                <a:lnTo>
                  <a:pt x="108" y="7"/>
                </a:lnTo>
                <a:lnTo>
                  <a:pt x="121" y="13"/>
                </a:lnTo>
                <a:lnTo>
                  <a:pt x="132" y="17"/>
                </a:lnTo>
                <a:lnTo>
                  <a:pt x="137" y="19"/>
                </a:lnTo>
                <a:lnTo>
                  <a:pt x="137" y="20"/>
                </a:lnTo>
                <a:lnTo>
                  <a:pt x="136" y="21"/>
                </a:lnTo>
                <a:lnTo>
                  <a:pt x="135" y="24"/>
                </a:lnTo>
                <a:lnTo>
                  <a:pt x="133" y="28"/>
                </a:lnTo>
                <a:lnTo>
                  <a:pt x="131" y="32"/>
                </a:lnTo>
                <a:lnTo>
                  <a:pt x="129" y="37"/>
                </a:lnTo>
                <a:lnTo>
                  <a:pt x="127" y="43"/>
                </a:lnTo>
                <a:lnTo>
                  <a:pt x="124" y="50"/>
                </a:lnTo>
                <a:lnTo>
                  <a:pt x="121" y="57"/>
                </a:lnTo>
                <a:lnTo>
                  <a:pt x="117" y="65"/>
                </a:lnTo>
                <a:lnTo>
                  <a:pt x="114" y="73"/>
                </a:lnTo>
                <a:lnTo>
                  <a:pt x="110" y="82"/>
                </a:lnTo>
                <a:lnTo>
                  <a:pt x="107" y="91"/>
                </a:lnTo>
                <a:lnTo>
                  <a:pt x="103" y="100"/>
                </a:lnTo>
                <a:lnTo>
                  <a:pt x="99" y="109"/>
                </a:lnTo>
                <a:lnTo>
                  <a:pt x="95" y="118"/>
                </a:lnTo>
                <a:lnTo>
                  <a:pt x="91" y="127"/>
                </a:lnTo>
                <a:lnTo>
                  <a:pt x="87" y="137"/>
                </a:lnTo>
                <a:lnTo>
                  <a:pt x="83" y="146"/>
                </a:lnTo>
                <a:lnTo>
                  <a:pt x="80" y="155"/>
                </a:lnTo>
                <a:lnTo>
                  <a:pt x="76" y="163"/>
                </a:lnTo>
                <a:lnTo>
                  <a:pt x="73" y="171"/>
                </a:lnTo>
                <a:lnTo>
                  <a:pt x="69" y="179"/>
                </a:lnTo>
                <a:lnTo>
                  <a:pt x="66" y="186"/>
                </a:lnTo>
                <a:lnTo>
                  <a:pt x="72" y="189"/>
                </a:lnTo>
                <a:lnTo>
                  <a:pt x="82" y="193"/>
                </a:lnTo>
                <a:lnTo>
                  <a:pt x="88" y="196"/>
                </a:lnTo>
                <a:lnTo>
                  <a:pt x="86" y="197"/>
                </a:lnTo>
                <a:lnTo>
                  <a:pt x="80" y="200"/>
                </a:lnTo>
                <a:lnTo>
                  <a:pt x="71" y="205"/>
                </a:lnTo>
                <a:lnTo>
                  <a:pt x="60" y="211"/>
                </a:lnTo>
                <a:lnTo>
                  <a:pt x="49" y="217"/>
                </a:lnTo>
                <a:lnTo>
                  <a:pt x="38" y="223"/>
                </a:lnTo>
                <a:lnTo>
                  <a:pt x="29" y="228"/>
                </a:lnTo>
                <a:lnTo>
                  <a:pt x="23" y="232"/>
                </a:lnTo>
                <a:lnTo>
                  <a:pt x="21" y="233"/>
                </a:lnTo>
              </a:path>
            </a:pathLst>
          </a:cu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7294" name="Freeform 14"/>
          <p:cNvSpPr>
            <a:spLocks/>
          </p:cNvSpPr>
          <p:nvPr/>
        </p:nvSpPr>
        <p:spPr bwMode="auto">
          <a:xfrm>
            <a:off x="2568575" y="4084638"/>
            <a:ext cx="158750" cy="387350"/>
          </a:xfrm>
          <a:custGeom>
            <a:avLst/>
            <a:gdLst>
              <a:gd name="T0" fmla="*/ 2147483646 w 100"/>
              <a:gd name="T1" fmla="*/ 2147483646 h 244"/>
              <a:gd name="T2" fmla="*/ 2147483646 w 100"/>
              <a:gd name="T3" fmla="*/ 2147483646 h 244"/>
              <a:gd name="T4" fmla="*/ 2147483646 w 100"/>
              <a:gd name="T5" fmla="*/ 2147483646 h 244"/>
              <a:gd name="T6" fmla="*/ 2147483646 w 100"/>
              <a:gd name="T7" fmla="*/ 2147483646 h 244"/>
              <a:gd name="T8" fmla="*/ 0 w 100"/>
              <a:gd name="T9" fmla="*/ 2147483646 h 244"/>
              <a:gd name="T10" fmla="*/ 2147483646 w 100"/>
              <a:gd name="T11" fmla="*/ 2147483646 h 244"/>
              <a:gd name="T12" fmla="*/ 2147483646 w 100"/>
              <a:gd name="T13" fmla="*/ 2147483646 h 244"/>
              <a:gd name="T14" fmla="*/ 2147483646 w 100"/>
              <a:gd name="T15" fmla="*/ 2147483646 h 244"/>
              <a:gd name="T16" fmla="*/ 2147483646 w 100"/>
              <a:gd name="T17" fmla="*/ 2147483646 h 244"/>
              <a:gd name="T18" fmla="*/ 2147483646 w 100"/>
              <a:gd name="T19" fmla="*/ 2147483646 h 244"/>
              <a:gd name="T20" fmla="*/ 2147483646 w 100"/>
              <a:gd name="T21" fmla="*/ 2147483646 h 244"/>
              <a:gd name="T22" fmla="*/ 2147483646 w 100"/>
              <a:gd name="T23" fmla="*/ 2147483646 h 244"/>
              <a:gd name="T24" fmla="*/ 2147483646 w 100"/>
              <a:gd name="T25" fmla="*/ 2147483646 h 244"/>
              <a:gd name="T26" fmla="*/ 2147483646 w 100"/>
              <a:gd name="T27" fmla="*/ 2147483646 h 244"/>
              <a:gd name="T28" fmla="*/ 2147483646 w 100"/>
              <a:gd name="T29" fmla="*/ 2147483646 h 244"/>
              <a:gd name="T30" fmla="*/ 2147483646 w 100"/>
              <a:gd name="T31" fmla="*/ 2147483646 h 244"/>
              <a:gd name="T32" fmla="*/ 2147483646 w 100"/>
              <a:gd name="T33" fmla="*/ 2147483646 h 244"/>
              <a:gd name="T34" fmla="*/ 2147483646 w 100"/>
              <a:gd name="T35" fmla="*/ 2147483646 h 244"/>
              <a:gd name="T36" fmla="*/ 2147483646 w 100"/>
              <a:gd name="T37" fmla="*/ 2147483646 h 244"/>
              <a:gd name="T38" fmla="*/ 2147483646 w 100"/>
              <a:gd name="T39" fmla="*/ 0 h 244"/>
              <a:gd name="T40" fmla="*/ 2147483646 w 100"/>
              <a:gd name="T41" fmla="*/ 2147483646 h 244"/>
              <a:gd name="T42" fmla="*/ 2147483646 w 100"/>
              <a:gd name="T43" fmla="*/ 2147483646 h 244"/>
              <a:gd name="T44" fmla="*/ 2147483646 w 100"/>
              <a:gd name="T45" fmla="*/ 2147483646 h 244"/>
              <a:gd name="T46" fmla="*/ 2147483646 w 100"/>
              <a:gd name="T47" fmla="*/ 2147483646 h 244"/>
              <a:gd name="T48" fmla="*/ 2147483646 w 100"/>
              <a:gd name="T49" fmla="*/ 2147483646 h 244"/>
              <a:gd name="T50" fmla="*/ 2147483646 w 100"/>
              <a:gd name="T51" fmla="*/ 2147483646 h 244"/>
              <a:gd name="T52" fmla="*/ 2147483646 w 100"/>
              <a:gd name="T53" fmla="*/ 2147483646 h 244"/>
              <a:gd name="T54" fmla="*/ 2147483646 w 100"/>
              <a:gd name="T55" fmla="*/ 2147483646 h 244"/>
              <a:gd name="T56" fmla="*/ 2147483646 w 100"/>
              <a:gd name="T57" fmla="*/ 2147483646 h 244"/>
              <a:gd name="T58" fmla="*/ 2147483646 w 100"/>
              <a:gd name="T59" fmla="*/ 2147483646 h 244"/>
              <a:gd name="T60" fmla="*/ 2147483646 w 100"/>
              <a:gd name="T61" fmla="*/ 2147483646 h 244"/>
              <a:gd name="T62" fmla="*/ 2147483646 w 100"/>
              <a:gd name="T63" fmla="*/ 2147483646 h 244"/>
              <a:gd name="T64" fmla="*/ 2147483646 w 100"/>
              <a:gd name="T65" fmla="*/ 2147483646 h 244"/>
              <a:gd name="T66" fmla="*/ 2147483646 w 100"/>
              <a:gd name="T67" fmla="*/ 2147483646 h 244"/>
              <a:gd name="T68" fmla="*/ 2147483646 w 100"/>
              <a:gd name="T69" fmla="*/ 2147483646 h 244"/>
              <a:gd name="T70" fmla="*/ 2147483646 w 100"/>
              <a:gd name="T71" fmla="*/ 2147483646 h 244"/>
              <a:gd name="T72" fmla="*/ 2147483646 w 100"/>
              <a:gd name="T73" fmla="*/ 2147483646 h 244"/>
              <a:gd name="T74" fmla="*/ 2147483646 w 100"/>
              <a:gd name="T75" fmla="*/ 2147483646 h 244"/>
              <a:gd name="T76" fmla="*/ 2147483646 w 100"/>
              <a:gd name="T77" fmla="*/ 2147483646 h 244"/>
              <a:gd name="T78" fmla="*/ 2147483646 w 100"/>
              <a:gd name="T79" fmla="*/ 2147483646 h 244"/>
              <a:gd name="T80" fmla="*/ 2147483646 w 100"/>
              <a:gd name="T81" fmla="*/ 2147483646 h 244"/>
              <a:gd name="T82" fmla="*/ 2147483646 w 100"/>
              <a:gd name="T83" fmla="*/ 2147483646 h 244"/>
              <a:gd name="T84" fmla="*/ 2147483646 w 100"/>
              <a:gd name="T85" fmla="*/ 2147483646 h 24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00"/>
              <a:gd name="T130" fmla="*/ 0 h 244"/>
              <a:gd name="T131" fmla="*/ 100 w 100"/>
              <a:gd name="T132" fmla="*/ 244 h 24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00" h="244">
                <a:moveTo>
                  <a:pt x="38" y="243"/>
                </a:moveTo>
                <a:lnTo>
                  <a:pt x="37" y="241"/>
                </a:lnTo>
                <a:lnTo>
                  <a:pt x="33" y="235"/>
                </a:lnTo>
                <a:lnTo>
                  <a:pt x="28" y="226"/>
                </a:lnTo>
                <a:lnTo>
                  <a:pt x="22" y="215"/>
                </a:lnTo>
                <a:lnTo>
                  <a:pt x="16" y="204"/>
                </a:lnTo>
                <a:lnTo>
                  <a:pt x="10" y="193"/>
                </a:lnTo>
                <a:lnTo>
                  <a:pt x="5" y="184"/>
                </a:lnTo>
                <a:lnTo>
                  <a:pt x="1" y="178"/>
                </a:lnTo>
                <a:lnTo>
                  <a:pt x="0" y="176"/>
                </a:lnTo>
                <a:lnTo>
                  <a:pt x="6" y="177"/>
                </a:lnTo>
                <a:lnTo>
                  <a:pt x="17" y="179"/>
                </a:lnTo>
                <a:lnTo>
                  <a:pt x="24" y="180"/>
                </a:lnTo>
                <a:lnTo>
                  <a:pt x="25" y="172"/>
                </a:lnTo>
                <a:lnTo>
                  <a:pt x="26" y="163"/>
                </a:lnTo>
                <a:lnTo>
                  <a:pt x="28" y="155"/>
                </a:lnTo>
                <a:lnTo>
                  <a:pt x="29" y="146"/>
                </a:lnTo>
                <a:lnTo>
                  <a:pt x="30" y="136"/>
                </a:lnTo>
                <a:lnTo>
                  <a:pt x="32" y="126"/>
                </a:lnTo>
                <a:lnTo>
                  <a:pt x="33" y="116"/>
                </a:lnTo>
                <a:lnTo>
                  <a:pt x="35" y="106"/>
                </a:lnTo>
                <a:lnTo>
                  <a:pt x="37" y="97"/>
                </a:lnTo>
                <a:lnTo>
                  <a:pt x="38" y="87"/>
                </a:lnTo>
                <a:lnTo>
                  <a:pt x="40" y="77"/>
                </a:lnTo>
                <a:lnTo>
                  <a:pt x="41" y="68"/>
                </a:lnTo>
                <a:lnTo>
                  <a:pt x="42" y="58"/>
                </a:lnTo>
                <a:lnTo>
                  <a:pt x="44" y="50"/>
                </a:lnTo>
                <a:lnTo>
                  <a:pt x="45" y="41"/>
                </a:lnTo>
                <a:lnTo>
                  <a:pt x="46" y="34"/>
                </a:lnTo>
                <a:lnTo>
                  <a:pt x="47" y="26"/>
                </a:lnTo>
                <a:lnTo>
                  <a:pt x="48" y="20"/>
                </a:lnTo>
                <a:lnTo>
                  <a:pt x="49" y="14"/>
                </a:lnTo>
                <a:lnTo>
                  <a:pt x="50" y="9"/>
                </a:lnTo>
                <a:lnTo>
                  <a:pt x="51" y="6"/>
                </a:lnTo>
                <a:lnTo>
                  <a:pt x="51" y="3"/>
                </a:lnTo>
                <a:lnTo>
                  <a:pt x="51" y="1"/>
                </a:lnTo>
                <a:lnTo>
                  <a:pt x="51" y="0"/>
                </a:lnTo>
                <a:lnTo>
                  <a:pt x="56" y="1"/>
                </a:lnTo>
                <a:lnTo>
                  <a:pt x="68" y="3"/>
                </a:lnTo>
                <a:lnTo>
                  <a:pt x="82" y="5"/>
                </a:lnTo>
                <a:lnTo>
                  <a:pt x="94" y="7"/>
                </a:lnTo>
                <a:lnTo>
                  <a:pt x="99" y="8"/>
                </a:lnTo>
                <a:lnTo>
                  <a:pt x="98" y="10"/>
                </a:lnTo>
                <a:lnTo>
                  <a:pt x="98" y="13"/>
                </a:lnTo>
                <a:lnTo>
                  <a:pt x="97" y="17"/>
                </a:lnTo>
                <a:lnTo>
                  <a:pt x="97" y="21"/>
                </a:lnTo>
                <a:lnTo>
                  <a:pt x="96" y="27"/>
                </a:lnTo>
                <a:lnTo>
                  <a:pt x="95" y="34"/>
                </a:lnTo>
                <a:lnTo>
                  <a:pt x="94" y="41"/>
                </a:lnTo>
                <a:lnTo>
                  <a:pt x="92" y="49"/>
                </a:lnTo>
                <a:lnTo>
                  <a:pt x="91" y="57"/>
                </a:lnTo>
                <a:lnTo>
                  <a:pt x="90" y="66"/>
                </a:lnTo>
                <a:lnTo>
                  <a:pt x="88" y="75"/>
                </a:lnTo>
                <a:lnTo>
                  <a:pt x="87" y="84"/>
                </a:lnTo>
                <a:lnTo>
                  <a:pt x="85" y="94"/>
                </a:lnTo>
                <a:lnTo>
                  <a:pt x="84" y="104"/>
                </a:lnTo>
                <a:lnTo>
                  <a:pt x="82" y="114"/>
                </a:lnTo>
                <a:lnTo>
                  <a:pt x="81" y="124"/>
                </a:lnTo>
                <a:lnTo>
                  <a:pt x="79" y="134"/>
                </a:lnTo>
                <a:lnTo>
                  <a:pt x="78" y="144"/>
                </a:lnTo>
                <a:lnTo>
                  <a:pt x="76" y="153"/>
                </a:lnTo>
                <a:lnTo>
                  <a:pt x="75" y="162"/>
                </a:lnTo>
                <a:lnTo>
                  <a:pt x="74" y="171"/>
                </a:lnTo>
                <a:lnTo>
                  <a:pt x="72" y="179"/>
                </a:lnTo>
                <a:lnTo>
                  <a:pt x="71" y="187"/>
                </a:lnTo>
                <a:lnTo>
                  <a:pt x="77" y="188"/>
                </a:lnTo>
                <a:lnTo>
                  <a:pt x="89" y="190"/>
                </a:lnTo>
                <a:lnTo>
                  <a:pt x="95" y="191"/>
                </a:lnTo>
                <a:lnTo>
                  <a:pt x="93" y="193"/>
                </a:lnTo>
                <a:lnTo>
                  <a:pt x="88" y="197"/>
                </a:lnTo>
                <a:lnTo>
                  <a:pt x="80" y="204"/>
                </a:lnTo>
                <a:lnTo>
                  <a:pt x="71" y="213"/>
                </a:lnTo>
                <a:lnTo>
                  <a:pt x="62" y="221"/>
                </a:lnTo>
                <a:lnTo>
                  <a:pt x="53" y="229"/>
                </a:lnTo>
                <a:lnTo>
                  <a:pt x="45" y="236"/>
                </a:lnTo>
                <a:lnTo>
                  <a:pt x="40" y="241"/>
                </a:lnTo>
                <a:lnTo>
                  <a:pt x="38" y="243"/>
                </a:lnTo>
              </a:path>
            </a:pathLst>
          </a:cu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7295" name="Freeform 15"/>
          <p:cNvSpPr>
            <a:spLocks/>
          </p:cNvSpPr>
          <p:nvPr/>
        </p:nvSpPr>
        <p:spPr bwMode="auto">
          <a:xfrm>
            <a:off x="2017714" y="6053139"/>
            <a:ext cx="681037" cy="26987"/>
          </a:xfrm>
          <a:custGeom>
            <a:avLst/>
            <a:gdLst>
              <a:gd name="T0" fmla="*/ 2147483646 w 429"/>
              <a:gd name="T1" fmla="*/ 0 h 17"/>
              <a:gd name="T2" fmla="*/ 0 w 429"/>
              <a:gd name="T3" fmla="*/ 2147483646 h 17"/>
              <a:gd name="T4" fmla="*/ 0 60000 65536"/>
              <a:gd name="T5" fmla="*/ 0 60000 65536"/>
              <a:gd name="T6" fmla="*/ 0 w 429"/>
              <a:gd name="T7" fmla="*/ 0 h 17"/>
              <a:gd name="T8" fmla="*/ 429 w 429"/>
              <a:gd name="T9" fmla="*/ 17 h 1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9" h="17">
                <a:moveTo>
                  <a:pt x="428" y="0"/>
                </a:moveTo>
                <a:lnTo>
                  <a:pt x="0" y="16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7296" name="Freeform 16"/>
          <p:cNvSpPr>
            <a:spLocks/>
          </p:cNvSpPr>
          <p:nvPr/>
        </p:nvSpPr>
        <p:spPr bwMode="auto">
          <a:xfrm>
            <a:off x="2001839" y="6126164"/>
            <a:ext cx="388937" cy="276225"/>
          </a:xfrm>
          <a:custGeom>
            <a:avLst/>
            <a:gdLst>
              <a:gd name="T0" fmla="*/ 2147483646 w 245"/>
              <a:gd name="T1" fmla="*/ 2147483646 h 174"/>
              <a:gd name="T2" fmla="*/ 0 w 245"/>
              <a:gd name="T3" fmla="*/ 0 h 174"/>
              <a:gd name="T4" fmla="*/ 0 60000 65536"/>
              <a:gd name="T5" fmla="*/ 0 60000 65536"/>
              <a:gd name="T6" fmla="*/ 0 w 245"/>
              <a:gd name="T7" fmla="*/ 0 h 174"/>
              <a:gd name="T8" fmla="*/ 245 w 245"/>
              <a:gd name="T9" fmla="*/ 174 h 17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5" h="174">
                <a:moveTo>
                  <a:pt x="244" y="173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7297" name="Freeform 17"/>
          <p:cNvSpPr>
            <a:spLocks/>
          </p:cNvSpPr>
          <p:nvPr/>
        </p:nvSpPr>
        <p:spPr bwMode="auto">
          <a:xfrm>
            <a:off x="2017714" y="5824538"/>
            <a:ext cx="466725" cy="165100"/>
          </a:xfrm>
          <a:custGeom>
            <a:avLst/>
            <a:gdLst>
              <a:gd name="T0" fmla="*/ 2147483646 w 294"/>
              <a:gd name="T1" fmla="*/ 0 h 104"/>
              <a:gd name="T2" fmla="*/ 2147483646 w 294"/>
              <a:gd name="T3" fmla="*/ 2147483646 h 104"/>
              <a:gd name="T4" fmla="*/ 0 w 294"/>
              <a:gd name="T5" fmla="*/ 2147483646 h 104"/>
              <a:gd name="T6" fmla="*/ 0 60000 65536"/>
              <a:gd name="T7" fmla="*/ 0 60000 65536"/>
              <a:gd name="T8" fmla="*/ 0 60000 65536"/>
              <a:gd name="T9" fmla="*/ 0 w 294"/>
              <a:gd name="T10" fmla="*/ 0 h 104"/>
              <a:gd name="T11" fmla="*/ 294 w 294"/>
              <a:gd name="T12" fmla="*/ 104 h 1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4" h="104">
                <a:moveTo>
                  <a:pt x="293" y="0"/>
                </a:moveTo>
                <a:lnTo>
                  <a:pt x="268" y="53"/>
                </a:lnTo>
                <a:lnTo>
                  <a:pt x="0" y="103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7298" name="Freeform 18"/>
          <p:cNvSpPr>
            <a:spLocks/>
          </p:cNvSpPr>
          <p:nvPr/>
        </p:nvSpPr>
        <p:spPr bwMode="auto">
          <a:xfrm>
            <a:off x="1590675" y="5903914"/>
            <a:ext cx="427038" cy="236537"/>
          </a:xfrm>
          <a:custGeom>
            <a:avLst/>
            <a:gdLst>
              <a:gd name="T0" fmla="*/ 0 w 269"/>
              <a:gd name="T1" fmla="*/ 0 h 149"/>
              <a:gd name="T2" fmla="*/ 2147483646 w 269"/>
              <a:gd name="T3" fmla="*/ 0 h 149"/>
              <a:gd name="T4" fmla="*/ 2147483646 w 269"/>
              <a:gd name="T5" fmla="*/ 2147483646 h 149"/>
              <a:gd name="T6" fmla="*/ 0 w 269"/>
              <a:gd name="T7" fmla="*/ 2147483646 h 149"/>
              <a:gd name="T8" fmla="*/ 0 w 269"/>
              <a:gd name="T9" fmla="*/ 0 h 1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9"/>
              <a:gd name="T16" fmla="*/ 0 h 149"/>
              <a:gd name="T17" fmla="*/ 269 w 269"/>
              <a:gd name="T18" fmla="*/ 149 h 14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9" h="149">
                <a:moveTo>
                  <a:pt x="0" y="0"/>
                </a:moveTo>
                <a:lnTo>
                  <a:pt x="268" y="0"/>
                </a:lnTo>
                <a:lnTo>
                  <a:pt x="268" y="148"/>
                </a:lnTo>
                <a:lnTo>
                  <a:pt x="0" y="148"/>
                </a:lnTo>
                <a:lnTo>
                  <a:pt x="0" y="0"/>
                </a:lnTo>
              </a:path>
            </a:pathLst>
          </a:custGeom>
          <a:solidFill>
            <a:srgbClr val="B0FF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7299" name="Rectangle 19"/>
          <p:cNvSpPr>
            <a:spLocks noChangeArrowheads="1"/>
          </p:cNvSpPr>
          <p:nvPr/>
        </p:nvSpPr>
        <p:spPr bwMode="auto">
          <a:xfrm>
            <a:off x="1652589" y="5940426"/>
            <a:ext cx="3333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500" b="1">
                <a:solidFill>
                  <a:srgbClr val="000000"/>
                </a:solidFill>
                <a:latin typeface="Arial" panose="020B0604020202020204" pitchFamily="34" charset="0"/>
              </a:rPr>
              <a:t>SG</a:t>
            </a:r>
          </a:p>
        </p:txBody>
      </p:sp>
      <p:sp>
        <p:nvSpPr>
          <p:cNvPr id="97300" name="Rectangle 20"/>
          <p:cNvSpPr>
            <a:spLocks noChangeArrowheads="1"/>
          </p:cNvSpPr>
          <p:nvPr/>
        </p:nvSpPr>
        <p:spPr bwMode="auto">
          <a:xfrm>
            <a:off x="1493838" y="3608678"/>
            <a:ext cx="75723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900" b="1" dirty="0">
                <a:solidFill>
                  <a:srgbClr val="000000"/>
                </a:solidFill>
                <a:latin typeface="Arial" panose="020B0604020202020204" pitchFamily="34" charset="0"/>
              </a:rPr>
              <a:t>X17500</a:t>
            </a:r>
          </a:p>
        </p:txBody>
      </p:sp>
      <p:sp>
        <p:nvSpPr>
          <p:cNvPr id="97301" name="Rectangle 21"/>
          <p:cNvSpPr>
            <a:spLocks noChangeArrowheads="1"/>
          </p:cNvSpPr>
          <p:nvPr/>
        </p:nvSpPr>
        <p:spPr bwMode="auto">
          <a:xfrm>
            <a:off x="5871393" y="3436144"/>
            <a:ext cx="63341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900" b="1" dirty="0">
                <a:solidFill>
                  <a:srgbClr val="000000"/>
                </a:solidFill>
                <a:latin typeface="Arial" panose="020B0604020202020204" pitchFamily="34" charset="0"/>
              </a:rPr>
              <a:t>X1500</a:t>
            </a:r>
          </a:p>
        </p:txBody>
      </p:sp>
      <p:sp>
        <p:nvSpPr>
          <p:cNvPr id="97302" name="Rectangle 22"/>
          <p:cNvSpPr>
            <a:spLocks noChangeArrowheads="1"/>
          </p:cNvSpPr>
          <p:nvPr/>
        </p:nvSpPr>
        <p:spPr bwMode="auto">
          <a:xfrm>
            <a:off x="9059863" y="6667500"/>
            <a:ext cx="149860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>
                <a:solidFill>
                  <a:srgbClr val="000000"/>
                </a:solidFill>
                <a:latin typeface="Arial" panose="020B0604020202020204" pitchFamily="34" charset="0"/>
              </a:rPr>
              <a:t>Design by dr. Zoran Tadi</a:t>
            </a:r>
            <a:r>
              <a:rPr lang="hr-HR" altLang="sr-Latn-RS" sz="1000">
                <a:solidFill>
                  <a:srgbClr val="000000"/>
                </a:solidFill>
                <a:latin typeface="WP MultinationalA Roman" pitchFamily="18" charset="2"/>
              </a:rPr>
              <a:t>ƒ</a:t>
            </a:r>
          </a:p>
        </p:txBody>
      </p:sp>
      <p:sp>
        <p:nvSpPr>
          <p:cNvPr id="97303" name="Text Box 23"/>
          <p:cNvSpPr txBox="1">
            <a:spLocks noChangeArrowheads="1"/>
          </p:cNvSpPr>
          <p:nvPr/>
        </p:nvSpPr>
        <p:spPr bwMode="auto">
          <a:xfrm>
            <a:off x="2855913" y="0"/>
            <a:ext cx="50228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3200">
                <a:latin typeface="Comic Sans MS" panose="030F0702030302020204" pitchFamily="66" charset="0"/>
              </a:rPr>
              <a:t>Ultrastruktura neutrofila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4430" y="1097058"/>
            <a:ext cx="3331675" cy="567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7952" y="3809570"/>
            <a:ext cx="2905146" cy="2591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14914210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351088" y="260351"/>
            <a:ext cx="6870700" cy="13684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r-HR" altLang="sr-Latn-RS" sz="3200" b="1">
                <a:solidFill>
                  <a:schemeClr val="tx1">
                    <a:lumMod val="75000"/>
                    <a:lumOff val="25000"/>
                  </a:schemeClr>
                </a:solidFill>
              </a:rPr>
              <a:t>Značajke za razlikovanje primarnih od sekundarnih organa</a:t>
            </a:r>
            <a:br>
              <a:rPr lang="hr-HR" altLang="sr-Latn-RS" sz="3200" b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hr-HR" altLang="sr-Latn-RS" sz="32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145692855"/>
              </p:ext>
            </p:extLst>
          </p:nvPr>
        </p:nvGraphicFramePr>
        <p:xfrm>
          <a:off x="2207568" y="1268761"/>
          <a:ext cx="7696200" cy="5040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748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612" y="649289"/>
            <a:ext cx="3675063" cy="3346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4" y="2993703"/>
            <a:ext cx="4251326" cy="3797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Freeform 4"/>
          <p:cNvSpPr>
            <a:spLocks/>
          </p:cNvSpPr>
          <p:nvPr/>
        </p:nvSpPr>
        <p:spPr bwMode="auto">
          <a:xfrm>
            <a:off x="4487863" y="3175001"/>
            <a:ext cx="354012" cy="212725"/>
          </a:xfrm>
          <a:custGeom>
            <a:avLst/>
            <a:gdLst>
              <a:gd name="T0" fmla="*/ 0 w 223"/>
              <a:gd name="T1" fmla="*/ 2147483646 h 134"/>
              <a:gd name="T2" fmla="*/ 2147483646 w 223"/>
              <a:gd name="T3" fmla="*/ 0 h 134"/>
              <a:gd name="T4" fmla="*/ 0 60000 65536"/>
              <a:gd name="T5" fmla="*/ 0 60000 65536"/>
              <a:gd name="T6" fmla="*/ 0 w 223"/>
              <a:gd name="T7" fmla="*/ 0 h 134"/>
              <a:gd name="T8" fmla="*/ 223 w 223"/>
              <a:gd name="T9" fmla="*/ 134 h 13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3" h="134">
                <a:moveTo>
                  <a:pt x="0" y="133"/>
                </a:moveTo>
                <a:lnTo>
                  <a:pt x="222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8309" name="Freeform 5"/>
          <p:cNvSpPr>
            <a:spLocks/>
          </p:cNvSpPr>
          <p:nvPr/>
        </p:nvSpPr>
        <p:spPr bwMode="auto">
          <a:xfrm>
            <a:off x="4822826" y="3016251"/>
            <a:ext cx="574675" cy="315913"/>
          </a:xfrm>
          <a:custGeom>
            <a:avLst/>
            <a:gdLst>
              <a:gd name="T0" fmla="*/ 0 w 362"/>
              <a:gd name="T1" fmla="*/ 0 h 199"/>
              <a:gd name="T2" fmla="*/ 2147483646 w 362"/>
              <a:gd name="T3" fmla="*/ 0 h 199"/>
              <a:gd name="T4" fmla="*/ 2147483646 w 362"/>
              <a:gd name="T5" fmla="*/ 2147483646 h 199"/>
              <a:gd name="T6" fmla="*/ 0 w 362"/>
              <a:gd name="T7" fmla="*/ 2147483646 h 199"/>
              <a:gd name="T8" fmla="*/ 0 w 362"/>
              <a:gd name="T9" fmla="*/ 0 h 1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2"/>
              <a:gd name="T16" fmla="*/ 0 h 199"/>
              <a:gd name="T17" fmla="*/ 362 w 362"/>
              <a:gd name="T18" fmla="*/ 199 h 1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2" h="199">
                <a:moveTo>
                  <a:pt x="0" y="0"/>
                </a:moveTo>
                <a:lnTo>
                  <a:pt x="361" y="0"/>
                </a:lnTo>
                <a:lnTo>
                  <a:pt x="361" y="198"/>
                </a:lnTo>
                <a:lnTo>
                  <a:pt x="0" y="198"/>
                </a:lnTo>
                <a:lnTo>
                  <a:pt x="0" y="0"/>
                </a:lnTo>
              </a:path>
            </a:pathLst>
          </a:custGeom>
          <a:solidFill>
            <a:srgbClr val="B0FF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4840288" y="3097214"/>
            <a:ext cx="487362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000000"/>
                </a:solidFill>
                <a:latin typeface="Arial" panose="020B0604020202020204" pitchFamily="34" charset="0"/>
              </a:rPr>
              <a:t>PORA</a:t>
            </a:r>
          </a:p>
        </p:txBody>
      </p:sp>
      <p:sp>
        <p:nvSpPr>
          <p:cNvPr id="98311" name="Freeform 7"/>
          <p:cNvSpPr>
            <a:spLocks/>
          </p:cNvSpPr>
          <p:nvPr/>
        </p:nvSpPr>
        <p:spPr bwMode="auto">
          <a:xfrm>
            <a:off x="4624388" y="4075114"/>
            <a:ext cx="215900" cy="1587"/>
          </a:xfrm>
          <a:custGeom>
            <a:avLst/>
            <a:gdLst>
              <a:gd name="T0" fmla="*/ 0 w 136"/>
              <a:gd name="T1" fmla="*/ 0 h 1"/>
              <a:gd name="T2" fmla="*/ 2147483646 w 136"/>
              <a:gd name="T3" fmla="*/ 0 h 1"/>
              <a:gd name="T4" fmla="*/ 0 60000 65536"/>
              <a:gd name="T5" fmla="*/ 0 60000 65536"/>
              <a:gd name="T6" fmla="*/ 0 w 136"/>
              <a:gd name="T7" fmla="*/ 0 h 1"/>
              <a:gd name="T8" fmla="*/ 136 w 136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36" h="1">
                <a:moveTo>
                  <a:pt x="0" y="0"/>
                </a:moveTo>
                <a:lnTo>
                  <a:pt x="135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8312" name="Freeform 8"/>
          <p:cNvSpPr>
            <a:spLocks/>
          </p:cNvSpPr>
          <p:nvPr/>
        </p:nvSpPr>
        <p:spPr bwMode="auto">
          <a:xfrm>
            <a:off x="4822826" y="3925889"/>
            <a:ext cx="574675" cy="314325"/>
          </a:xfrm>
          <a:custGeom>
            <a:avLst/>
            <a:gdLst>
              <a:gd name="T0" fmla="*/ 0 w 362"/>
              <a:gd name="T1" fmla="*/ 0 h 198"/>
              <a:gd name="T2" fmla="*/ 2147483646 w 362"/>
              <a:gd name="T3" fmla="*/ 0 h 198"/>
              <a:gd name="T4" fmla="*/ 2147483646 w 362"/>
              <a:gd name="T5" fmla="*/ 2147483646 h 198"/>
              <a:gd name="T6" fmla="*/ 0 w 362"/>
              <a:gd name="T7" fmla="*/ 2147483646 h 198"/>
              <a:gd name="T8" fmla="*/ 0 w 362"/>
              <a:gd name="T9" fmla="*/ 0 h 1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2"/>
              <a:gd name="T16" fmla="*/ 0 h 198"/>
              <a:gd name="T17" fmla="*/ 362 w 362"/>
              <a:gd name="T18" fmla="*/ 198 h 1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2" h="198">
                <a:moveTo>
                  <a:pt x="0" y="0"/>
                </a:moveTo>
                <a:lnTo>
                  <a:pt x="361" y="0"/>
                </a:lnTo>
                <a:lnTo>
                  <a:pt x="361" y="197"/>
                </a:lnTo>
                <a:lnTo>
                  <a:pt x="0" y="197"/>
                </a:lnTo>
                <a:lnTo>
                  <a:pt x="0" y="0"/>
                </a:lnTo>
              </a:path>
            </a:pathLst>
          </a:custGeom>
          <a:solidFill>
            <a:srgbClr val="B0FF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8313" name="Rectangle 9"/>
          <p:cNvSpPr>
            <a:spLocks noChangeArrowheads="1"/>
          </p:cNvSpPr>
          <p:nvPr/>
        </p:nvSpPr>
        <p:spPr bwMode="auto">
          <a:xfrm>
            <a:off x="4840288" y="4014789"/>
            <a:ext cx="487362" cy="14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000000"/>
                </a:solidFill>
                <a:latin typeface="Arial" panose="020B0604020202020204" pitchFamily="34" charset="0"/>
              </a:rPr>
              <a:t>PORA</a:t>
            </a:r>
          </a:p>
        </p:txBody>
      </p:sp>
      <p:sp>
        <p:nvSpPr>
          <p:cNvPr id="98314" name="Freeform 10"/>
          <p:cNvSpPr>
            <a:spLocks/>
          </p:cNvSpPr>
          <p:nvPr/>
        </p:nvSpPr>
        <p:spPr bwMode="auto">
          <a:xfrm>
            <a:off x="4027488" y="4991101"/>
            <a:ext cx="1179512" cy="492125"/>
          </a:xfrm>
          <a:custGeom>
            <a:avLst/>
            <a:gdLst>
              <a:gd name="T0" fmla="*/ 0 w 743"/>
              <a:gd name="T1" fmla="*/ 0 h 310"/>
              <a:gd name="T2" fmla="*/ 2147483646 w 743"/>
              <a:gd name="T3" fmla="*/ 2147483646 h 310"/>
              <a:gd name="T4" fmla="*/ 0 60000 65536"/>
              <a:gd name="T5" fmla="*/ 0 60000 65536"/>
              <a:gd name="T6" fmla="*/ 0 w 743"/>
              <a:gd name="T7" fmla="*/ 0 h 310"/>
              <a:gd name="T8" fmla="*/ 743 w 743"/>
              <a:gd name="T9" fmla="*/ 310 h 3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3" h="310">
                <a:moveTo>
                  <a:pt x="0" y="0"/>
                </a:moveTo>
                <a:lnTo>
                  <a:pt x="742" y="309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8315" name="Freeform 11"/>
          <p:cNvSpPr>
            <a:spLocks/>
          </p:cNvSpPr>
          <p:nvPr/>
        </p:nvSpPr>
        <p:spPr bwMode="auto">
          <a:xfrm>
            <a:off x="4711700" y="5568950"/>
            <a:ext cx="509588" cy="177800"/>
          </a:xfrm>
          <a:custGeom>
            <a:avLst/>
            <a:gdLst>
              <a:gd name="T0" fmla="*/ 0 w 321"/>
              <a:gd name="T1" fmla="*/ 2147483646 h 112"/>
              <a:gd name="T2" fmla="*/ 2147483646 w 321"/>
              <a:gd name="T3" fmla="*/ 0 h 112"/>
              <a:gd name="T4" fmla="*/ 0 60000 65536"/>
              <a:gd name="T5" fmla="*/ 0 60000 65536"/>
              <a:gd name="T6" fmla="*/ 0 w 321"/>
              <a:gd name="T7" fmla="*/ 0 h 112"/>
              <a:gd name="T8" fmla="*/ 321 w 321"/>
              <a:gd name="T9" fmla="*/ 112 h 11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1" h="112">
                <a:moveTo>
                  <a:pt x="0" y="111"/>
                </a:moveTo>
                <a:lnTo>
                  <a:pt x="320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8316" name="Freeform 12"/>
          <p:cNvSpPr>
            <a:spLocks/>
          </p:cNvSpPr>
          <p:nvPr/>
        </p:nvSpPr>
        <p:spPr bwMode="auto">
          <a:xfrm>
            <a:off x="5157789" y="5373689"/>
            <a:ext cx="522287" cy="300037"/>
          </a:xfrm>
          <a:custGeom>
            <a:avLst/>
            <a:gdLst>
              <a:gd name="T0" fmla="*/ 0 w 329"/>
              <a:gd name="T1" fmla="*/ 0 h 189"/>
              <a:gd name="T2" fmla="*/ 2147483646 w 329"/>
              <a:gd name="T3" fmla="*/ 0 h 189"/>
              <a:gd name="T4" fmla="*/ 2147483646 w 329"/>
              <a:gd name="T5" fmla="*/ 2147483646 h 189"/>
              <a:gd name="T6" fmla="*/ 0 w 329"/>
              <a:gd name="T7" fmla="*/ 2147483646 h 189"/>
              <a:gd name="T8" fmla="*/ 0 w 329"/>
              <a:gd name="T9" fmla="*/ 0 h 1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9"/>
              <a:gd name="T16" fmla="*/ 0 h 189"/>
              <a:gd name="T17" fmla="*/ 329 w 329"/>
              <a:gd name="T18" fmla="*/ 189 h 18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9" h="189">
                <a:moveTo>
                  <a:pt x="0" y="0"/>
                </a:moveTo>
                <a:lnTo>
                  <a:pt x="328" y="0"/>
                </a:lnTo>
                <a:lnTo>
                  <a:pt x="328" y="188"/>
                </a:lnTo>
                <a:lnTo>
                  <a:pt x="0" y="188"/>
                </a:lnTo>
                <a:lnTo>
                  <a:pt x="0" y="0"/>
                </a:lnTo>
              </a:path>
            </a:pathLst>
          </a:custGeom>
          <a:solidFill>
            <a:srgbClr val="B0FF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5199063" y="5446714"/>
            <a:ext cx="373062" cy="14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000000"/>
                </a:solidFill>
                <a:latin typeface="Arial" panose="020B0604020202020204" pitchFamily="34" charset="0"/>
              </a:rPr>
              <a:t>GRA</a:t>
            </a:r>
          </a:p>
        </p:txBody>
      </p:sp>
      <p:sp>
        <p:nvSpPr>
          <p:cNvPr id="98318" name="Freeform 14"/>
          <p:cNvSpPr>
            <a:spLocks/>
          </p:cNvSpPr>
          <p:nvPr/>
        </p:nvSpPr>
        <p:spPr bwMode="auto">
          <a:xfrm>
            <a:off x="3216275" y="6257925"/>
            <a:ext cx="357188" cy="173038"/>
          </a:xfrm>
          <a:custGeom>
            <a:avLst/>
            <a:gdLst>
              <a:gd name="T0" fmla="*/ 2147483646 w 225"/>
              <a:gd name="T1" fmla="*/ 0 h 109"/>
              <a:gd name="T2" fmla="*/ 0 w 225"/>
              <a:gd name="T3" fmla="*/ 2147483646 h 109"/>
              <a:gd name="T4" fmla="*/ 0 60000 65536"/>
              <a:gd name="T5" fmla="*/ 0 60000 65536"/>
              <a:gd name="T6" fmla="*/ 0 w 225"/>
              <a:gd name="T7" fmla="*/ 0 h 109"/>
              <a:gd name="T8" fmla="*/ 225 w 225"/>
              <a:gd name="T9" fmla="*/ 109 h 10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5" h="109">
                <a:moveTo>
                  <a:pt x="224" y="0"/>
                </a:moveTo>
                <a:lnTo>
                  <a:pt x="0" y="108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8319" name="Freeform 15"/>
          <p:cNvSpPr>
            <a:spLocks/>
          </p:cNvSpPr>
          <p:nvPr/>
        </p:nvSpPr>
        <p:spPr bwMode="auto">
          <a:xfrm>
            <a:off x="2722564" y="6283325"/>
            <a:ext cx="517525" cy="304800"/>
          </a:xfrm>
          <a:custGeom>
            <a:avLst/>
            <a:gdLst>
              <a:gd name="T0" fmla="*/ 0 w 326"/>
              <a:gd name="T1" fmla="*/ 0 h 192"/>
              <a:gd name="T2" fmla="*/ 2147483646 w 326"/>
              <a:gd name="T3" fmla="*/ 0 h 192"/>
              <a:gd name="T4" fmla="*/ 2147483646 w 326"/>
              <a:gd name="T5" fmla="*/ 2147483646 h 192"/>
              <a:gd name="T6" fmla="*/ 0 w 326"/>
              <a:gd name="T7" fmla="*/ 2147483646 h 192"/>
              <a:gd name="T8" fmla="*/ 0 w 326"/>
              <a:gd name="T9" fmla="*/ 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6"/>
              <a:gd name="T16" fmla="*/ 0 h 192"/>
              <a:gd name="T17" fmla="*/ 326 w 326"/>
              <a:gd name="T18" fmla="*/ 192 h 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6" h="192">
                <a:moveTo>
                  <a:pt x="0" y="0"/>
                </a:moveTo>
                <a:lnTo>
                  <a:pt x="325" y="0"/>
                </a:lnTo>
                <a:lnTo>
                  <a:pt x="325" y="191"/>
                </a:lnTo>
                <a:lnTo>
                  <a:pt x="0" y="191"/>
                </a:lnTo>
                <a:lnTo>
                  <a:pt x="0" y="0"/>
                </a:lnTo>
              </a:path>
            </a:pathLst>
          </a:custGeom>
          <a:solidFill>
            <a:srgbClr val="B0FF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2847976" y="6369050"/>
            <a:ext cx="239713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000000"/>
                </a:solidFill>
                <a:latin typeface="Arial" panose="020B0604020202020204" pitchFamily="34" charset="0"/>
              </a:rPr>
              <a:t>ER</a:t>
            </a:r>
          </a:p>
        </p:txBody>
      </p:sp>
      <p:sp>
        <p:nvSpPr>
          <p:cNvPr id="98321" name="Rectangle 17"/>
          <p:cNvSpPr>
            <a:spLocks noChangeArrowheads="1"/>
          </p:cNvSpPr>
          <p:nvPr/>
        </p:nvSpPr>
        <p:spPr bwMode="auto">
          <a:xfrm>
            <a:off x="1533526" y="2727326"/>
            <a:ext cx="7461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b="1">
                <a:solidFill>
                  <a:srgbClr val="000000"/>
                </a:solidFill>
                <a:latin typeface="Arial" panose="020B0604020202020204" pitchFamily="34" charset="0"/>
              </a:rPr>
              <a:t>X17500</a:t>
            </a:r>
          </a:p>
        </p:txBody>
      </p:sp>
      <p:sp>
        <p:nvSpPr>
          <p:cNvPr id="98322" name="Rectangle 18"/>
          <p:cNvSpPr>
            <a:spLocks noChangeArrowheads="1"/>
          </p:cNvSpPr>
          <p:nvPr/>
        </p:nvSpPr>
        <p:spPr bwMode="auto">
          <a:xfrm>
            <a:off x="5880175" y="3226091"/>
            <a:ext cx="62547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b="1" dirty="0">
                <a:solidFill>
                  <a:srgbClr val="000000"/>
                </a:solidFill>
                <a:latin typeface="Arial" panose="020B0604020202020204" pitchFamily="34" charset="0"/>
              </a:rPr>
              <a:t>X1000</a:t>
            </a:r>
          </a:p>
        </p:txBody>
      </p:sp>
      <p:sp>
        <p:nvSpPr>
          <p:cNvPr id="98323" name="Freeform 19"/>
          <p:cNvSpPr>
            <a:spLocks/>
          </p:cNvSpPr>
          <p:nvPr/>
        </p:nvSpPr>
        <p:spPr bwMode="auto">
          <a:xfrm>
            <a:off x="3781426" y="3355976"/>
            <a:ext cx="574675" cy="314325"/>
          </a:xfrm>
          <a:custGeom>
            <a:avLst/>
            <a:gdLst>
              <a:gd name="T0" fmla="*/ 0 w 362"/>
              <a:gd name="T1" fmla="*/ 0 h 198"/>
              <a:gd name="T2" fmla="*/ 2147483646 w 362"/>
              <a:gd name="T3" fmla="*/ 0 h 198"/>
              <a:gd name="T4" fmla="*/ 2147483646 w 362"/>
              <a:gd name="T5" fmla="*/ 2147483646 h 198"/>
              <a:gd name="T6" fmla="*/ 0 w 362"/>
              <a:gd name="T7" fmla="*/ 2147483646 h 198"/>
              <a:gd name="T8" fmla="*/ 0 w 362"/>
              <a:gd name="T9" fmla="*/ 0 h 1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2"/>
              <a:gd name="T16" fmla="*/ 0 h 198"/>
              <a:gd name="T17" fmla="*/ 362 w 362"/>
              <a:gd name="T18" fmla="*/ 198 h 1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2" h="198">
                <a:moveTo>
                  <a:pt x="0" y="0"/>
                </a:moveTo>
                <a:lnTo>
                  <a:pt x="361" y="0"/>
                </a:lnTo>
                <a:lnTo>
                  <a:pt x="361" y="197"/>
                </a:lnTo>
                <a:lnTo>
                  <a:pt x="0" y="197"/>
                </a:lnTo>
                <a:lnTo>
                  <a:pt x="0" y="0"/>
                </a:lnTo>
              </a:path>
            </a:pathLst>
          </a:custGeom>
          <a:solidFill>
            <a:srgbClr val="B0FF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8324" name="Rectangle 20"/>
          <p:cNvSpPr>
            <a:spLocks noChangeArrowheads="1"/>
          </p:cNvSpPr>
          <p:nvPr/>
        </p:nvSpPr>
        <p:spPr bwMode="auto">
          <a:xfrm>
            <a:off x="3887789" y="3443289"/>
            <a:ext cx="306387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000000"/>
                </a:solidFill>
                <a:latin typeface="Arial" panose="020B0604020202020204" pitchFamily="34" charset="0"/>
              </a:rPr>
              <a:t>JEZ</a:t>
            </a:r>
          </a:p>
        </p:txBody>
      </p:sp>
      <p:sp>
        <p:nvSpPr>
          <p:cNvPr id="98325" name="Rectangle 21"/>
          <p:cNvSpPr>
            <a:spLocks noChangeArrowheads="1"/>
          </p:cNvSpPr>
          <p:nvPr/>
        </p:nvSpPr>
        <p:spPr bwMode="auto">
          <a:xfrm>
            <a:off x="9061450" y="6665913"/>
            <a:ext cx="1493838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>
                <a:solidFill>
                  <a:srgbClr val="000000"/>
                </a:solidFill>
                <a:latin typeface="Arial" panose="020B0604020202020204" pitchFamily="34" charset="0"/>
              </a:rPr>
              <a:t>Design by dr. Zoran Tadi</a:t>
            </a:r>
            <a:r>
              <a:rPr lang="hr-HR" altLang="sr-Latn-RS" sz="1000">
                <a:solidFill>
                  <a:srgbClr val="000000"/>
                </a:solidFill>
                <a:latin typeface="WP MultinationalA Roman" pitchFamily="18" charset="2"/>
              </a:rPr>
              <a:t>ƒ</a:t>
            </a:r>
          </a:p>
        </p:txBody>
      </p:sp>
      <p:sp>
        <p:nvSpPr>
          <p:cNvPr id="98326" name="Text Box 22"/>
          <p:cNvSpPr txBox="1">
            <a:spLocks noChangeArrowheads="1"/>
          </p:cNvSpPr>
          <p:nvPr/>
        </p:nvSpPr>
        <p:spPr bwMode="auto">
          <a:xfrm>
            <a:off x="3340100" y="44450"/>
            <a:ext cx="49720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3200">
                <a:latin typeface="Comic Sans MS" panose="030F0702030302020204" pitchFamily="66" charset="0"/>
              </a:rPr>
              <a:t>Ultrastruktura eozinofila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021" y="3246439"/>
            <a:ext cx="4141422" cy="3489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56954034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99" y="191112"/>
            <a:ext cx="3304250" cy="1077229"/>
          </a:xfrm>
        </p:spPr>
        <p:txBody>
          <a:bodyPr/>
          <a:lstStyle/>
          <a:p>
            <a:r>
              <a:rPr lang="hr-HR" dirty="0" smtClean="0"/>
              <a:t>Eozinofili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9598" y="0"/>
            <a:ext cx="5248452" cy="33954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00" y="1722359"/>
            <a:ext cx="5974598" cy="4767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Figure 2 from Eosinophils: changing perspectives in health and disease |  Semantic Scholar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598" y="3395427"/>
            <a:ext cx="5248452" cy="346257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00" y="17228"/>
            <a:ext cx="1757867" cy="170513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5697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89" y="553245"/>
            <a:ext cx="3776663" cy="2875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090" y="3937620"/>
            <a:ext cx="3873500" cy="2668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4" y="661989"/>
            <a:ext cx="3965575" cy="2720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4526106" y="3097721"/>
            <a:ext cx="7588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900" b="1" dirty="0">
                <a:solidFill>
                  <a:srgbClr val="000000"/>
                </a:solidFill>
                <a:latin typeface="Arial" panose="020B0604020202020204" pitchFamily="34" charset="0"/>
              </a:rPr>
              <a:t>X11000</a:t>
            </a:r>
          </a:p>
        </p:txBody>
      </p:sp>
      <p:sp>
        <p:nvSpPr>
          <p:cNvPr id="99334" name="Rectangle 6"/>
          <p:cNvSpPr>
            <a:spLocks noChangeArrowheads="1"/>
          </p:cNvSpPr>
          <p:nvPr/>
        </p:nvSpPr>
        <p:spPr bwMode="auto">
          <a:xfrm>
            <a:off x="9301235" y="2884455"/>
            <a:ext cx="63658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900" b="1" dirty="0">
                <a:solidFill>
                  <a:srgbClr val="000000"/>
                </a:solidFill>
                <a:latin typeface="Arial" panose="020B0604020202020204" pitchFamily="34" charset="0"/>
              </a:rPr>
              <a:t>X1000</a:t>
            </a:r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5765800" y="5896842"/>
            <a:ext cx="6365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900" b="1" dirty="0">
                <a:solidFill>
                  <a:srgbClr val="000000"/>
                </a:solidFill>
                <a:latin typeface="Arial" panose="020B0604020202020204" pitchFamily="34" charset="0"/>
              </a:rPr>
              <a:t>X1000</a:t>
            </a:r>
          </a:p>
        </p:txBody>
      </p:sp>
      <p:sp>
        <p:nvSpPr>
          <p:cNvPr id="99336" name="Freeform 8"/>
          <p:cNvSpPr>
            <a:spLocks/>
          </p:cNvSpPr>
          <p:nvPr/>
        </p:nvSpPr>
        <p:spPr bwMode="auto">
          <a:xfrm>
            <a:off x="3386138" y="1790700"/>
            <a:ext cx="874712" cy="1588"/>
          </a:xfrm>
          <a:custGeom>
            <a:avLst/>
            <a:gdLst>
              <a:gd name="T0" fmla="*/ 0 w 551"/>
              <a:gd name="T1" fmla="*/ 0 h 1"/>
              <a:gd name="T2" fmla="*/ 2147483646 w 551"/>
              <a:gd name="T3" fmla="*/ 0 h 1"/>
              <a:gd name="T4" fmla="*/ 0 60000 65536"/>
              <a:gd name="T5" fmla="*/ 0 60000 65536"/>
              <a:gd name="T6" fmla="*/ 0 w 551"/>
              <a:gd name="T7" fmla="*/ 0 h 1"/>
              <a:gd name="T8" fmla="*/ 551 w 55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51" h="1">
                <a:moveTo>
                  <a:pt x="0" y="0"/>
                </a:moveTo>
                <a:lnTo>
                  <a:pt x="550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9337" name="Freeform 9"/>
          <p:cNvSpPr>
            <a:spLocks/>
          </p:cNvSpPr>
          <p:nvPr/>
        </p:nvSpPr>
        <p:spPr bwMode="auto">
          <a:xfrm>
            <a:off x="3335338" y="2027238"/>
            <a:ext cx="685800" cy="703262"/>
          </a:xfrm>
          <a:custGeom>
            <a:avLst/>
            <a:gdLst>
              <a:gd name="T0" fmla="*/ 0 w 432"/>
              <a:gd name="T1" fmla="*/ 0 h 443"/>
              <a:gd name="T2" fmla="*/ 2147483646 w 432"/>
              <a:gd name="T3" fmla="*/ 2147483646 h 443"/>
              <a:gd name="T4" fmla="*/ 0 60000 65536"/>
              <a:gd name="T5" fmla="*/ 0 60000 65536"/>
              <a:gd name="T6" fmla="*/ 0 w 432"/>
              <a:gd name="T7" fmla="*/ 0 h 443"/>
              <a:gd name="T8" fmla="*/ 432 w 432"/>
              <a:gd name="T9" fmla="*/ 443 h 44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2" h="443">
                <a:moveTo>
                  <a:pt x="0" y="0"/>
                </a:moveTo>
                <a:lnTo>
                  <a:pt x="431" y="442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9338" name="Freeform 10"/>
          <p:cNvSpPr>
            <a:spLocks/>
          </p:cNvSpPr>
          <p:nvPr/>
        </p:nvSpPr>
        <p:spPr bwMode="auto">
          <a:xfrm>
            <a:off x="2962276" y="1749425"/>
            <a:ext cx="442913" cy="287338"/>
          </a:xfrm>
          <a:custGeom>
            <a:avLst/>
            <a:gdLst>
              <a:gd name="T0" fmla="*/ 0 w 279"/>
              <a:gd name="T1" fmla="*/ 0 h 181"/>
              <a:gd name="T2" fmla="*/ 2147483646 w 279"/>
              <a:gd name="T3" fmla="*/ 0 h 181"/>
              <a:gd name="T4" fmla="*/ 2147483646 w 279"/>
              <a:gd name="T5" fmla="*/ 2147483646 h 181"/>
              <a:gd name="T6" fmla="*/ 0 w 279"/>
              <a:gd name="T7" fmla="*/ 2147483646 h 181"/>
              <a:gd name="T8" fmla="*/ 0 w 279"/>
              <a:gd name="T9" fmla="*/ 0 h 1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9"/>
              <a:gd name="T16" fmla="*/ 0 h 181"/>
              <a:gd name="T17" fmla="*/ 279 w 279"/>
              <a:gd name="T18" fmla="*/ 181 h 1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9" h="181">
                <a:moveTo>
                  <a:pt x="0" y="0"/>
                </a:moveTo>
                <a:lnTo>
                  <a:pt x="278" y="0"/>
                </a:lnTo>
                <a:lnTo>
                  <a:pt x="278" y="180"/>
                </a:lnTo>
                <a:lnTo>
                  <a:pt x="0" y="180"/>
                </a:lnTo>
                <a:lnTo>
                  <a:pt x="0" y="0"/>
                </a:lnTo>
              </a:path>
            </a:pathLst>
          </a:custGeom>
          <a:solidFill>
            <a:srgbClr val="B0FF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9339" name="Rectangle 11"/>
          <p:cNvSpPr>
            <a:spLocks noChangeArrowheads="1"/>
          </p:cNvSpPr>
          <p:nvPr/>
        </p:nvSpPr>
        <p:spPr bwMode="auto">
          <a:xfrm>
            <a:off x="2968625" y="1808163"/>
            <a:ext cx="38100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500" b="1">
                <a:solidFill>
                  <a:srgbClr val="000000"/>
                </a:solidFill>
                <a:latin typeface="Arial" panose="020B0604020202020204" pitchFamily="34" charset="0"/>
              </a:rPr>
              <a:t>GRA</a:t>
            </a:r>
          </a:p>
        </p:txBody>
      </p:sp>
      <p:sp>
        <p:nvSpPr>
          <p:cNvPr id="99340" name="Freeform 12"/>
          <p:cNvSpPr>
            <a:spLocks/>
          </p:cNvSpPr>
          <p:nvPr/>
        </p:nvSpPr>
        <p:spPr bwMode="auto">
          <a:xfrm>
            <a:off x="2820989" y="2255839"/>
            <a:ext cx="319087" cy="333375"/>
          </a:xfrm>
          <a:custGeom>
            <a:avLst/>
            <a:gdLst>
              <a:gd name="T0" fmla="*/ 2147483646 w 201"/>
              <a:gd name="T1" fmla="*/ 2147483646 h 210"/>
              <a:gd name="T2" fmla="*/ 2147483646 w 201"/>
              <a:gd name="T3" fmla="*/ 2147483646 h 210"/>
              <a:gd name="T4" fmla="*/ 2147483646 w 201"/>
              <a:gd name="T5" fmla="*/ 2147483646 h 210"/>
              <a:gd name="T6" fmla="*/ 2147483646 w 201"/>
              <a:gd name="T7" fmla="*/ 2147483646 h 210"/>
              <a:gd name="T8" fmla="*/ 2147483646 w 201"/>
              <a:gd name="T9" fmla="*/ 2147483646 h 210"/>
              <a:gd name="T10" fmla="*/ 2147483646 w 201"/>
              <a:gd name="T11" fmla="*/ 2147483646 h 210"/>
              <a:gd name="T12" fmla="*/ 2147483646 w 201"/>
              <a:gd name="T13" fmla="*/ 2147483646 h 210"/>
              <a:gd name="T14" fmla="*/ 2147483646 w 201"/>
              <a:gd name="T15" fmla="*/ 2147483646 h 210"/>
              <a:gd name="T16" fmla="*/ 2147483646 w 201"/>
              <a:gd name="T17" fmla="*/ 2147483646 h 210"/>
              <a:gd name="T18" fmla="*/ 2147483646 w 201"/>
              <a:gd name="T19" fmla="*/ 2147483646 h 210"/>
              <a:gd name="T20" fmla="*/ 2147483646 w 201"/>
              <a:gd name="T21" fmla="*/ 2147483646 h 210"/>
              <a:gd name="T22" fmla="*/ 2147483646 w 201"/>
              <a:gd name="T23" fmla="*/ 2147483646 h 210"/>
              <a:gd name="T24" fmla="*/ 2147483646 w 201"/>
              <a:gd name="T25" fmla="*/ 2147483646 h 210"/>
              <a:gd name="T26" fmla="*/ 2147483646 w 201"/>
              <a:gd name="T27" fmla="*/ 2147483646 h 210"/>
              <a:gd name="T28" fmla="*/ 2147483646 w 201"/>
              <a:gd name="T29" fmla="*/ 2147483646 h 210"/>
              <a:gd name="T30" fmla="*/ 2147483646 w 201"/>
              <a:gd name="T31" fmla="*/ 2147483646 h 210"/>
              <a:gd name="T32" fmla="*/ 2147483646 w 201"/>
              <a:gd name="T33" fmla="*/ 2147483646 h 210"/>
              <a:gd name="T34" fmla="*/ 2147483646 w 201"/>
              <a:gd name="T35" fmla="*/ 2147483646 h 210"/>
              <a:gd name="T36" fmla="*/ 2147483646 w 201"/>
              <a:gd name="T37" fmla="*/ 2147483646 h 210"/>
              <a:gd name="T38" fmla="*/ 2147483646 w 201"/>
              <a:gd name="T39" fmla="*/ 2147483646 h 210"/>
              <a:gd name="T40" fmla="*/ 0 w 201"/>
              <a:gd name="T41" fmla="*/ 2147483646 h 210"/>
              <a:gd name="T42" fmla="*/ 2147483646 w 201"/>
              <a:gd name="T43" fmla="*/ 2147483646 h 210"/>
              <a:gd name="T44" fmla="*/ 2147483646 w 201"/>
              <a:gd name="T45" fmla="*/ 2147483646 h 210"/>
              <a:gd name="T46" fmla="*/ 2147483646 w 201"/>
              <a:gd name="T47" fmla="*/ 0 h 210"/>
              <a:gd name="T48" fmla="*/ 2147483646 w 201"/>
              <a:gd name="T49" fmla="*/ 0 h 210"/>
              <a:gd name="T50" fmla="*/ 2147483646 w 201"/>
              <a:gd name="T51" fmla="*/ 2147483646 h 210"/>
              <a:gd name="T52" fmla="*/ 2147483646 w 201"/>
              <a:gd name="T53" fmla="*/ 2147483646 h 210"/>
              <a:gd name="T54" fmla="*/ 2147483646 w 201"/>
              <a:gd name="T55" fmla="*/ 2147483646 h 210"/>
              <a:gd name="T56" fmla="*/ 2147483646 w 201"/>
              <a:gd name="T57" fmla="*/ 2147483646 h 210"/>
              <a:gd name="T58" fmla="*/ 2147483646 w 201"/>
              <a:gd name="T59" fmla="*/ 2147483646 h 210"/>
              <a:gd name="T60" fmla="*/ 2147483646 w 201"/>
              <a:gd name="T61" fmla="*/ 2147483646 h 210"/>
              <a:gd name="T62" fmla="*/ 2147483646 w 201"/>
              <a:gd name="T63" fmla="*/ 2147483646 h 210"/>
              <a:gd name="T64" fmla="*/ 2147483646 w 201"/>
              <a:gd name="T65" fmla="*/ 2147483646 h 210"/>
              <a:gd name="T66" fmla="*/ 2147483646 w 201"/>
              <a:gd name="T67" fmla="*/ 2147483646 h 210"/>
              <a:gd name="T68" fmla="*/ 2147483646 w 201"/>
              <a:gd name="T69" fmla="*/ 2147483646 h 210"/>
              <a:gd name="T70" fmla="*/ 2147483646 w 201"/>
              <a:gd name="T71" fmla="*/ 2147483646 h 210"/>
              <a:gd name="T72" fmla="*/ 2147483646 w 201"/>
              <a:gd name="T73" fmla="*/ 2147483646 h 210"/>
              <a:gd name="T74" fmla="*/ 2147483646 w 201"/>
              <a:gd name="T75" fmla="*/ 2147483646 h 210"/>
              <a:gd name="T76" fmla="*/ 2147483646 w 201"/>
              <a:gd name="T77" fmla="*/ 2147483646 h 210"/>
              <a:gd name="T78" fmla="*/ 2147483646 w 201"/>
              <a:gd name="T79" fmla="*/ 2147483646 h 210"/>
              <a:gd name="T80" fmla="*/ 2147483646 w 201"/>
              <a:gd name="T81" fmla="*/ 2147483646 h 210"/>
              <a:gd name="T82" fmla="*/ 2147483646 w 201"/>
              <a:gd name="T83" fmla="*/ 2147483646 h 210"/>
              <a:gd name="T84" fmla="*/ 2147483646 w 201"/>
              <a:gd name="T85" fmla="*/ 2147483646 h 210"/>
              <a:gd name="T86" fmla="*/ 2147483646 w 201"/>
              <a:gd name="T87" fmla="*/ 2147483646 h 210"/>
              <a:gd name="T88" fmla="*/ 2147483646 w 201"/>
              <a:gd name="T89" fmla="*/ 2147483646 h 21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01"/>
              <a:gd name="T136" fmla="*/ 0 h 210"/>
              <a:gd name="T137" fmla="*/ 201 w 201"/>
              <a:gd name="T138" fmla="*/ 210 h 21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01" h="210">
                <a:moveTo>
                  <a:pt x="200" y="209"/>
                </a:moveTo>
                <a:lnTo>
                  <a:pt x="199" y="208"/>
                </a:lnTo>
                <a:lnTo>
                  <a:pt x="196" y="207"/>
                </a:lnTo>
                <a:lnTo>
                  <a:pt x="190" y="204"/>
                </a:lnTo>
                <a:lnTo>
                  <a:pt x="183" y="201"/>
                </a:lnTo>
                <a:lnTo>
                  <a:pt x="175" y="198"/>
                </a:lnTo>
                <a:lnTo>
                  <a:pt x="165" y="194"/>
                </a:lnTo>
                <a:lnTo>
                  <a:pt x="155" y="189"/>
                </a:lnTo>
                <a:lnTo>
                  <a:pt x="145" y="185"/>
                </a:lnTo>
                <a:lnTo>
                  <a:pt x="134" y="180"/>
                </a:lnTo>
                <a:lnTo>
                  <a:pt x="123" y="176"/>
                </a:lnTo>
                <a:lnTo>
                  <a:pt x="113" y="171"/>
                </a:lnTo>
                <a:lnTo>
                  <a:pt x="104" y="167"/>
                </a:lnTo>
                <a:lnTo>
                  <a:pt x="95" y="164"/>
                </a:lnTo>
                <a:lnTo>
                  <a:pt x="88" y="161"/>
                </a:lnTo>
                <a:lnTo>
                  <a:pt x="83" y="159"/>
                </a:lnTo>
                <a:lnTo>
                  <a:pt x="79" y="157"/>
                </a:lnTo>
                <a:lnTo>
                  <a:pt x="78" y="157"/>
                </a:lnTo>
                <a:lnTo>
                  <a:pt x="83" y="152"/>
                </a:lnTo>
                <a:lnTo>
                  <a:pt x="92" y="144"/>
                </a:lnTo>
                <a:lnTo>
                  <a:pt x="97" y="140"/>
                </a:lnTo>
                <a:lnTo>
                  <a:pt x="92" y="134"/>
                </a:lnTo>
                <a:lnTo>
                  <a:pt x="86" y="128"/>
                </a:lnTo>
                <a:lnTo>
                  <a:pt x="80" y="121"/>
                </a:lnTo>
                <a:lnTo>
                  <a:pt x="73" y="114"/>
                </a:lnTo>
                <a:lnTo>
                  <a:pt x="67" y="106"/>
                </a:lnTo>
                <a:lnTo>
                  <a:pt x="60" y="99"/>
                </a:lnTo>
                <a:lnTo>
                  <a:pt x="53" y="91"/>
                </a:lnTo>
                <a:lnTo>
                  <a:pt x="46" y="84"/>
                </a:lnTo>
                <a:lnTo>
                  <a:pt x="40" y="77"/>
                </a:lnTo>
                <a:lnTo>
                  <a:pt x="33" y="69"/>
                </a:lnTo>
                <a:lnTo>
                  <a:pt x="27" y="63"/>
                </a:lnTo>
                <a:lnTo>
                  <a:pt x="21" y="56"/>
                </a:lnTo>
                <a:lnTo>
                  <a:pt x="16" y="51"/>
                </a:lnTo>
                <a:lnTo>
                  <a:pt x="12" y="46"/>
                </a:lnTo>
                <a:lnTo>
                  <a:pt x="8" y="41"/>
                </a:lnTo>
                <a:lnTo>
                  <a:pt x="4" y="38"/>
                </a:lnTo>
                <a:lnTo>
                  <a:pt x="2" y="35"/>
                </a:lnTo>
                <a:lnTo>
                  <a:pt x="0" y="33"/>
                </a:lnTo>
                <a:lnTo>
                  <a:pt x="4" y="29"/>
                </a:lnTo>
                <a:lnTo>
                  <a:pt x="13" y="21"/>
                </a:lnTo>
                <a:lnTo>
                  <a:pt x="24" y="11"/>
                </a:lnTo>
                <a:lnTo>
                  <a:pt x="33" y="3"/>
                </a:lnTo>
                <a:lnTo>
                  <a:pt x="37" y="0"/>
                </a:lnTo>
                <a:lnTo>
                  <a:pt x="39" y="2"/>
                </a:lnTo>
                <a:lnTo>
                  <a:pt x="41" y="5"/>
                </a:lnTo>
                <a:lnTo>
                  <a:pt x="44" y="8"/>
                </a:lnTo>
                <a:lnTo>
                  <a:pt x="48" y="13"/>
                </a:lnTo>
                <a:lnTo>
                  <a:pt x="53" y="18"/>
                </a:lnTo>
                <a:lnTo>
                  <a:pt x="58" y="23"/>
                </a:lnTo>
                <a:lnTo>
                  <a:pt x="64" y="30"/>
                </a:lnTo>
                <a:lnTo>
                  <a:pt x="70" y="36"/>
                </a:lnTo>
                <a:lnTo>
                  <a:pt x="77" y="43"/>
                </a:lnTo>
                <a:lnTo>
                  <a:pt x="83" y="51"/>
                </a:lnTo>
                <a:lnTo>
                  <a:pt x="90" y="58"/>
                </a:lnTo>
                <a:lnTo>
                  <a:pt x="97" y="66"/>
                </a:lnTo>
                <a:lnTo>
                  <a:pt x="104" y="73"/>
                </a:lnTo>
                <a:lnTo>
                  <a:pt x="110" y="81"/>
                </a:lnTo>
                <a:lnTo>
                  <a:pt x="117" y="88"/>
                </a:lnTo>
                <a:lnTo>
                  <a:pt x="123" y="95"/>
                </a:lnTo>
                <a:lnTo>
                  <a:pt x="129" y="101"/>
                </a:lnTo>
                <a:lnTo>
                  <a:pt x="134" y="107"/>
                </a:lnTo>
                <a:lnTo>
                  <a:pt x="139" y="103"/>
                </a:lnTo>
                <a:lnTo>
                  <a:pt x="148" y="94"/>
                </a:lnTo>
                <a:lnTo>
                  <a:pt x="152" y="90"/>
                </a:lnTo>
                <a:lnTo>
                  <a:pt x="153" y="91"/>
                </a:lnTo>
                <a:lnTo>
                  <a:pt x="155" y="95"/>
                </a:lnTo>
                <a:lnTo>
                  <a:pt x="157" y="101"/>
                </a:lnTo>
                <a:lnTo>
                  <a:pt x="160" y="108"/>
                </a:lnTo>
                <a:lnTo>
                  <a:pt x="164" y="117"/>
                </a:lnTo>
                <a:lnTo>
                  <a:pt x="168" y="127"/>
                </a:lnTo>
                <a:lnTo>
                  <a:pt x="172" y="138"/>
                </a:lnTo>
                <a:lnTo>
                  <a:pt x="176" y="149"/>
                </a:lnTo>
                <a:lnTo>
                  <a:pt x="181" y="160"/>
                </a:lnTo>
                <a:lnTo>
                  <a:pt x="185" y="171"/>
                </a:lnTo>
                <a:lnTo>
                  <a:pt x="189" y="181"/>
                </a:lnTo>
                <a:lnTo>
                  <a:pt x="193" y="190"/>
                </a:lnTo>
                <a:lnTo>
                  <a:pt x="196" y="198"/>
                </a:lnTo>
                <a:lnTo>
                  <a:pt x="198" y="203"/>
                </a:lnTo>
                <a:lnTo>
                  <a:pt x="200" y="207"/>
                </a:lnTo>
                <a:lnTo>
                  <a:pt x="200" y="209"/>
                </a:lnTo>
              </a:path>
            </a:pathLst>
          </a:cu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9341" name="Freeform 13"/>
          <p:cNvSpPr>
            <a:spLocks/>
          </p:cNvSpPr>
          <p:nvPr/>
        </p:nvSpPr>
        <p:spPr bwMode="auto">
          <a:xfrm>
            <a:off x="2233613" y="993775"/>
            <a:ext cx="506412" cy="292100"/>
          </a:xfrm>
          <a:custGeom>
            <a:avLst/>
            <a:gdLst>
              <a:gd name="T0" fmla="*/ 0 w 319"/>
              <a:gd name="T1" fmla="*/ 0 h 184"/>
              <a:gd name="T2" fmla="*/ 2147483646 w 319"/>
              <a:gd name="T3" fmla="*/ 0 h 184"/>
              <a:gd name="T4" fmla="*/ 2147483646 w 319"/>
              <a:gd name="T5" fmla="*/ 2147483646 h 184"/>
              <a:gd name="T6" fmla="*/ 0 w 319"/>
              <a:gd name="T7" fmla="*/ 2147483646 h 184"/>
              <a:gd name="T8" fmla="*/ 0 w 319"/>
              <a:gd name="T9" fmla="*/ 0 h 1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19"/>
              <a:gd name="T16" fmla="*/ 0 h 184"/>
              <a:gd name="T17" fmla="*/ 319 w 319"/>
              <a:gd name="T18" fmla="*/ 184 h 1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19" h="184">
                <a:moveTo>
                  <a:pt x="0" y="0"/>
                </a:moveTo>
                <a:lnTo>
                  <a:pt x="318" y="0"/>
                </a:lnTo>
                <a:lnTo>
                  <a:pt x="318" y="183"/>
                </a:lnTo>
                <a:lnTo>
                  <a:pt x="0" y="183"/>
                </a:lnTo>
                <a:lnTo>
                  <a:pt x="0" y="0"/>
                </a:lnTo>
              </a:path>
            </a:pathLst>
          </a:custGeom>
          <a:solidFill>
            <a:srgbClr val="B0FF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2311400" y="1054100"/>
            <a:ext cx="312738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500" b="1">
                <a:solidFill>
                  <a:srgbClr val="000000"/>
                </a:solidFill>
                <a:latin typeface="Arial" panose="020B0604020202020204" pitchFamily="34" charset="0"/>
              </a:rPr>
              <a:t>JEZ</a:t>
            </a:r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5405438" y="4576763"/>
            <a:ext cx="99695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500" b="1">
                <a:solidFill>
                  <a:srgbClr val="000000"/>
                </a:solidFill>
                <a:latin typeface="Arial" panose="020B0604020202020204" pitchFamily="34" charset="0"/>
              </a:rPr>
              <a:t>M a s t o c i t</a:t>
            </a:r>
          </a:p>
        </p:txBody>
      </p:sp>
      <p:sp>
        <p:nvSpPr>
          <p:cNvPr id="99344" name="Rectangle 16"/>
          <p:cNvSpPr>
            <a:spLocks noChangeArrowheads="1"/>
          </p:cNvSpPr>
          <p:nvPr/>
        </p:nvSpPr>
        <p:spPr bwMode="auto">
          <a:xfrm>
            <a:off x="9058275" y="6670675"/>
            <a:ext cx="149860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>
                <a:solidFill>
                  <a:srgbClr val="000000"/>
                </a:solidFill>
                <a:latin typeface="Arial" panose="020B0604020202020204" pitchFamily="34" charset="0"/>
              </a:rPr>
              <a:t>Design by dr. Zoran Tadi</a:t>
            </a:r>
            <a:r>
              <a:rPr lang="hr-HR" altLang="sr-Latn-RS" sz="1000">
                <a:solidFill>
                  <a:srgbClr val="000000"/>
                </a:solidFill>
                <a:latin typeface="WP MultinationalA Roman" pitchFamily="18" charset="2"/>
              </a:rPr>
              <a:t>ƒ</a:t>
            </a:r>
          </a:p>
        </p:txBody>
      </p:sp>
      <p:sp>
        <p:nvSpPr>
          <p:cNvPr id="99345" name="Text Box 18"/>
          <p:cNvSpPr txBox="1">
            <a:spLocks noChangeArrowheads="1"/>
          </p:cNvSpPr>
          <p:nvPr/>
        </p:nvSpPr>
        <p:spPr bwMode="auto">
          <a:xfrm>
            <a:off x="1524000" y="-26988"/>
            <a:ext cx="87566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hr-HR" altLang="sr-Latn-RS" sz="3200">
                <a:latin typeface="Comic Sans MS" panose="030F0702030302020204" pitchFamily="66" charset="0"/>
              </a:rPr>
              <a:t>Ultrastruktura bazofila i mastocita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6312" y="3873154"/>
            <a:ext cx="3259248" cy="2797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865" y="3873154"/>
            <a:ext cx="3036497" cy="2832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97877964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460" y="2366010"/>
            <a:ext cx="6092190" cy="43666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37" y="0"/>
            <a:ext cx="5822223" cy="43319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6572" y="0"/>
            <a:ext cx="2802078" cy="5187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37" y="4331970"/>
            <a:ext cx="2652999" cy="252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7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5"/>
          <p:cNvSpPr>
            <a:spLocks noGrp="1" noChangeArrowheads="1"/>
          </p:cNvSpPr>
          <p:nvPr>
            <p:ph type="title"/>
          </p:nvPr>
        </p:nvSpPr>
        <p:spPr>
          <a:xfrm>
            <a:off x="2209800" y="152401"/>
            <a:ext cx="6870700" cy="828675"/>
          </a:xfrm>
        </p:spPr>
        <p:txBody>
          <a:bodyPr/>
          <a:lstStyle/>
          <a:p>
            <a:pPr>
              <a:defRPr/>
            </a:pPr>
            <a:r>
              <a:rPr lang="hr-HR" altLang="sr-Latn-R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Ultrastruktura</a:t>
            </a:r>
            <a:r>
              <a:rPr lang="hr-HR" altLang="sr-Latn-R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altLang="sr-Latn-R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makrofaga</a:t>
            </a:r>
            <a:endParaRPr lang="hr-HR" altLang="sr-Latn-R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00355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4806976"/>
              </p:ext>
            </p:extLst>
          </p:nvPr>
        </p:nvGraphicFramePr>
        <p:xfrm>
          <a:off x="2030293" y="981076"/>
          <a:ext cx="8190714" cy="5606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8" name="Drawing" r:id="rId3" imgW="9906000" imgH="6781800" progId="WPDraw30.Drawing">
                  <p:embed/>
                </p:oleObj>
              </mc:Choice>
              <mc:Fallback>
                <p:oleObj name="Drawing" r:id="rId3" imgW="9906000" imgH="6781800" progId="WPDraw30.Drawing">
                  <p:embed/>
                  <p:pic>
                    <p:nvPicPr>
                      <p:cNvPr id="100355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0293" y="981076"/>
                        <a:ext cx="8190714" cy="56069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5275" y="4113367"/>
            <a:ext cx="3430499" cy="2774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6730" y="648714"/>
            <a:ext cx="3348919" cy="2767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3424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701" y="476672"/>
            <a:ext cx="6942564" cy="6017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59150" y="571501"/>
            <a:ext cx="7543800" cy="1223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r-HR" altLang="sr-Latn-R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Makrofagi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altLang="sr-Latn-R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fagocitiraju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bakterije</a:t>
            </a:r>
            <a:b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01380" name="Object 3"/>
          <p:cNvGraphicFramePr>
            <a:graphicFrameLocks noChangeAspect="1"/>
          </p:cNvGraphicFramePr>
          <p:nvPr/>
        </p:nvGraphicFramePr>
        <p:xfrm>
          <a:off x="8472489" y="1112838"/>
          <a:ext cx="2109787" cy="537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9" name="Drawing" r:id="rId5" imgW="6153765" imgH="8676533" progId="WPDraw30.Drawing">
                  <p:embed/>
                </p:oleObj>
              </mc:Choice>
              <mc:Fallback>
                <p:oleObj name="Drawing" r:id="rId5" imgW="6153765" imgH="8676533" progId="WPDraw30.Drawing">
                  <p:embed/>
                  <p:pic>
                    <p:nvPicPr>
                      <p:cNvPr id="10138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2489" y="1112838"/>
                        <a:ext cx="2109787" cy="5370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6600213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1590676" y="5305426"/>
            <a:ext cx="1647825" cy="11461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GB" altLang="sr-Latn-RS" sz="1400" b="1">
              <a:latin typeface="Tahoma" panose="020B0604030504040204" pitchFamily="34" charset="0"/>
            </a:endParaRPr>
          </a:p>
          <a:p>
            <a:pPr eaLnBrk="1" hangingPunct="1"/>
            <a:endParaRPr lang="en-GB" altLang="sr-Latn-RS" sz="1400" b="1">
              <a:latin typeface="Tahoma" panose="020B0604030504040204" pitchFamily="34" charset="0"/>
            </a:endParaRPr>
          </a:p>
        </p:txBody>
      </p:sp>
      <p:sp>
        <p:nvSpPr>
          <p:cNvPr id="178179" name="Rectangle 3"/>
          <p:cNvSpPr>
            <a:spLocks noChangeArrowheads="1"/>
          </p:cNvSpPr>
          <p:nvPr/>
        </p:nvSpPr>
        <p:spPr bwMode="auto">
          <a:xfrm>
            <a:off x="1590675" y="4448175"/>
            <a:ext cx="1657350" cy="8001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sp>
        <p:nvSpPr>
          <p:cNvPr id="178180" name="Line 4"/>
          <p:cNvSpPr>
            <a:spLocks noChangeShapeType="1"/>
          </p:cNvSpPr>
          <p:nvPr/>
        </p:nvSpPr>
        <p:spPr bwMode="auto">
          <a:xfrm>
            <a:off x="5353050" y="1295401"/>
            <a:ext cx="0" cy="82867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78181" name="Line 5"/>
          <p:cNvSpPr>
            <a:spLocks noChangeShapeType="1"/>
          </p:cNvSpPr>
          <p:nvPr/>
        </p:nvSpPr>
        <p:spPr bwMode="auto">
          <a:xfrm>
            <a:off x="5826125" y="1295401"/>
            <a:ext cx="0" cy="8286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78182" name="Line 6"/>
          <p:cNvSpPr>
            <a:spLocks noChangeShapeType="1"/>
          </p:cNvSpPr>
          <p:nvPr/>
        </p:nvSpPr>
        <p:spPr bwMode="auto">
          <a:xfrm>
            <a:off x="6300788" y="1295401"/>
            <a:ext cx="0" cy="8286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78183" name="Line 7"/>
          <p:cNvSpPr>
            <a:spLocks noChangeShapeType="1"/>
          </p:cNvSpPr>
          <p:nvPr/>
        </p:nvSpPr>
        <p:spPr bwMode="auto">
          <a:xfrm>
            <a:off x="6775450" y="1295401"/>
            <a:ext cx="0" cy="82867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78184" name="Rectangle 8"/>
          <p:cNvSpPr>
            <a:spLocks noChangeArrowheads="1"/>
          </p:cNvSpPr>
          <p:nvPr/>
        </p:nvSpPr>
        <p:spPr bwMode="auto">
          <a:xfrm>
            <a:off x="8562976" y="3648075"/>
            <a:ext cx="2085975" cy="10287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sp>
        <p:nvSpPr>
          <p:cNvPr id="103433" name="Rectangle 9"/>
          <p:cNvSpPr>
            <a:spLocks noChangeArrowheads="1"/>
          </p:cNvSpPr>
          <p:nvPr/>
        </p:nvSpPr>
        <p:spPr bwMode="auto">
          <a:xfrm>
            <a:off x="4060826" y="6286501"/>
            <a:ext cx="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b="1">
              <a:latin typeface="Tahoma" panose="020B0604030504040204" pitchFamily="34" charset="0"/>
            </a:endParaRPr>
          </a:p>
        </p:txBody>
      </p:sp>
      <p:sp>
        <p:nvSpPr>
          <p:cNvPr id="178186" name="Oval 10"/>
          <p:cNvSpPr>
            <a:spLocks noChangeArrowheads="1"/>
          </p:cNvSpPr>
          <p:nvPr/>
        </p:nvSpPr>
        <p:spPr bwMode="auto">
          <a:xfrm>
            <a:off x="4903789" y="304800"/>
            <a:ext cx="2306637" cy="1212850"/>
          </a:xfrm>
          <a:prstGeom prst="ellipse">
            <a:avLst/>
          </a:prstGeom>
          <a:solidFill>
            <a:schemeClr val="bg2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sp>
        <p:nvSpPr>
          <p:cNvPr id="178187" name="Rectangle 11"/>
          <p:cNvSpPr>
            <a:spLocks noChangeArrowheads="1"/>
          </p:cNvSpPr>
          <p:nvPr/>
        </p:nvSpPr>
        <p:spPr bwMode="auto">
          <a:xfrm>
            <a:off x="5548314" y="642938"/>
            <a:ext cx="95192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40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GB" altLang="sr-Latn-RS" sz="1400">
                <a:latin typeface="Tahoma" panose="020B0604030504040204" pitchFamily="34" charset="0"/>
              </a:rPr>
              <a:t>MAKROFAG</a:t>
            </a:r>
            <a:endParaRPr lang="en-GB" altLang="sr-Latn-RS" sz="1400" b="1">
              <a:latin typeface="Tahoma" panose="020B0604030504040204" pitchFamily="34" charset="0"/>
            </a:endParaRPr>
          </a:p>
        </p:txBody>
      </p:sp>
      <p:sp>
        <p:nvSpPr>
          <p:cNvPr id="178188" name="Rectangle 12"/>
          <p:cNvSpPr>
            <a:spLocks noChangeArrowheads="1"/>
          </p:cNvSpPr>
          <p:nvPr/>
        </p:nvSpPr>
        <p:spPr bwMode="auto">
          <a:xfrm>
            <a:off x="7285038" y="1624013"/>
            <a:ext cx="2368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2000" b="1">
                <a:solidFill>
                  <a:srgbClr val="FFCC00"/>
                </a:solidFill>
                <a:latin typeface="Tahoma" panose="020B0604030504040204" pitchFamily="34" charset="0"/>
              </a:rPr>
              <a:t>S</a:t>
            </a:r>
            <a:r>
              <a:rPr lang="hr-HR" altLang="sr-Latn-RS" sz="2000" b="1">
                <a:solidFill>
                  <a:srgbClr val="FFCC00"/>
                </a:solidFill>
                <a:latin typeface="Tahoma" panose="020B0604030504040204" pitchFamily="34" charset="0"/>
              </a:rPr>
              <a:t>U</a:t>
            </a:r>
            <a:r>
              <a:rPr lang="en-GB" altLang="sr-Latn-RS" sz="2000" b="1">
                <a:solidFill>
                  <a:srgbClr val="FFCC00"/>
                </a:solidFill>
                <a:latin typeface="Tahoma" panose="020B0604030504040204" pitchFamily="34" charset="0"/>
              </a:rPr>
              <a:t>ST</a:t>
            </a:r>
            <a:r>
              <a:rPr lang="hr-HR" altLang="sr-Latn-RS" sz="2000" b="1">
                <a:solidFill>
                  <a:srgbClr val="FFCC00"/>
                </a:solidFill>
                <a:latin typeface="Tahoma" panose="020B0604030504040204" pitchFamily="34" charset="0"/>
              </a:rPr>
              <a:t>AVNI</a:t>
            </a:r>
            <a:r>
              <a:rPr lang="en-GB" altLang="sr-Latn-RS" sz="2000" b="1">
                <a:solidFill>
                  <a:srgbClr val="FFCC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2000" b="1">
                <a:solidFill>
                  <a:srgbClr val="FFCC00"/>
                </a:solidFill>
                <a:latin typeface="Tahoma" panose="020B0604030504040204" pitchFamily="34" charset="0"/>
              </a:rPr>
              <a:t>UČINCI</a:t>
            </a:r>
            <a:endParaRPr lang="en-GB" altLang="sr-Latn-RS" sz="2000" b="1">
              <a:latin typeface="Tahoma" panose="020B0604030504040204" pitchFamily="34" charset="0"/>
            </a:endParaRPr>
          </a:p>
        </p:txBody>
      </p:sp>
      <p:sp>
        <p:nvSpPr>
          <p:cNvPr id="178189" name="Rectangle 13"/>
          <p:cNvSpPr>
            <a:spLocks noChangeArrowheads="1"/>
          </p:cNvSpPr>
          <p:nvPr/>
        </p:nvSpPr>
        <p:spPr bwMode="auto">
          <a:xfrm>
            <a:off x="2389188" y="1624013"/>
            <a:ext cx="2197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2000" b="1">
                <a:solidFill>
                  <a:schemeClr val="hlink"/>
                </a:solidFill>
                <a:latin typeface="Tahoma" panose="020B0604030504040204" pitchFamily="34" charset="0"/>
              </a:rPr>
              <a:t>LOKALN</a:t>
            </a:r>
            <a:r>
              <a:rPr lang="hr-HR" altLang="sr-Latn-RS" sz="2000" b="1">
                <a:solidFill>
                  <a:schemeClr val="hlink"/>
                </a:solidFill>
                <a:latin typeface="Tahoma" panose="020B0604030504040204" pitchFamily="34" charset="0"/>
              </a:rPr>
              <a:t>I UČINCI</a:t>
            </a:r>
            <a:endParaRPr lang="en-GB" altLang="sr-Latn-RS" sz="2000" b="1">
              <a:solidFill>
                <a:schemeClr val="hlink"/>
              </a:solidFill>
              <a:latin typeface="Tahoma" panose="020B0604030504040204" pitchFamily="34" charset="0"/>
            </a:endParaRPr>
          </a:p>
        </p:txBody>
      </p:sp>
      <p:sp>
        <p:nvSpPr>
          <p:cNvPr id="178190" name="Rectangle 14"/>
          <p:cNvSpPr>
            <a:spLocks noChangeArrowheads="1"/>
          </p:cNvSpPr>
          <p:nvPr/>
        </p:nvSpPr>
        <p:spPr bwMode="auto">
          <a:xfrm>
            <a:off x="5186363" y="1017588"/>
            <a:ext cx="30296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200">
                <a:solidFill>
                  <a:schemeClr val="hlink"/>
                </a:solidFill>
                <a:latin typeface="Helvetica" panose="020B0604020202020204" pitchFamily="34" charset="0"/>
              </a:rPr>
              <a:t> </a:t>
            </a:r>
            <a:r>
              <a:rPr lang="en-GB" altLang="sr-Latn-RS" sz="1200" b="1">
                <a:solidFill>
                  <a:schemeClr val="hlink"/>
                </a:solidFill>
                <a:latin typeface="Tahoma" panose="020B0604030504040204" pitchFamily="34" charset="0"/>
              </a:rPr>
              <a:t>IL1</a:t>
            </a:r>
            <a:endParaRPr lang="en-GB" altLang="sr-Latn-RS" sz="1200" b="1">
              <a:solidFill>
                <a:srgbClr val="FF6600"/>
              </a:solidFill>
              <a:latin typeface="Tahoma" panose="020B0604030504040204" pitchFamily="34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415088" y="2341563"/>
            <a:ext cx="1135062" cy="131762"/>
            <a:chOff x="3099" y="1475"/>
            <a:chExt cx="715" cy="83"/>
          </a:xfrm>
        </p:grpSpPr>
        <p:sp>
          <p:nvSpPr>
            <p:cNvPr id="103542" name="Freeform 16"/>
            <p:cNvSpPr>
              <a:spLocks/>
            </p:cNvSpPr>
            <p:nvPr/>
          </p:nvSpPr>
          <p:spPr bwMode="auto">
            <a:xfrm>
              <a:off x="3712" y="1475"/>
              <a:ext cx="102" cy="83"/>
            </a:xfrm>
            <a:custGeom>
              <a:avLst/>
              <a:gdLst>
                <a:gd name="T0" fmla="*/ 102 w 102"/>
                <a:gd name="T1" fmla="*/ 41 h 83"/>
                <a:gd name="T2" fmla="*/ 0 w 102"/>
                <a:gd name="T3" fmla="*/ 83 h 83"/>
                <a:gd name="T4" fmla="*/ 0 w 102"/>
                <a:gd name="T5" fmla="*/ 0 h 83"/>
                <a:gd name="T6" fmla="*/ 102 w 102"/>
                <a:gd name="T7" fmla="*/ 41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"/>
                <a:gd name="T13" fmla="*/ 0 h 83"/>
                <a:gd name="T14" fmla="*/ 102 w 102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" h="83">
                  <a:moveTo>
                    <a:pt x="102" y="41"/>
                  </a:moveTo>
                  <a:lnTo>
                    <a:pt x="0" y="83"/>
                  </a:lnTo>
                  <a:lnTo>
                    <a:pt x="0" y="0"/>
                  </a:lnTo>
                  <a:lnTo>
                    <a:pt x="102" y="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3543" name="Line 17"/>
            <p:cNvSpPr>
              <a:spLocks noChangeShapeType="1"/>
            </p:cNvSpPr>
            <p:nvPr/>
          </p:nvSpPr>
          <p:spPr bwMode="auto">
            <a:xfrm flipH="1">
              <a:off x="3099" y="1516"/>
              <a:ext cx="660" cy="1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6443663" y="4013201"/>
            <a:ext cx="1135062" cy="131763"/>
            <a:chOff x="3099" y="2144"/>
            <a:chExt cx="715" cy="83"/>
          </a:xfrm>
        </p:grpSpPr>
        <p:sp>
          <p:nvSpPr>
            <p:cNvPr id="103540" name="Freeform 19"/>
            <p:cNvSpPr>
              <a:spLocks/>
            </p:cNvSpPr>
            <p:nvPr/>
          </p:nvSpPr>
          <p:spPr bwMode="auto">
            <a:xfrm>
              <a:off x="3712" y="2144"/>
              <a:ext cx="102" cy="83"/>
            </a:xfrm>
            <a:custGeom>
              <a:avLst/>
              <a:gdLst>
                <a:gd name="T0" fmla="*/ 102 w 102"/>
                <a:gd name="T1" fmla="*/ 42 h 83"/>
                <a:gd name="T2" fmla="*/ 0 w 102"/>
                <a:gd name="T3" fmla="*/ 83 h 83"/>
                <a:gd name="T4" fmla="*/ 0 w 102"/>
                <a:gd name="T5" fmla="*/ 0 h 83"/>
                <a:gd name="T6" fmla="*/ 102 w 102"/>
                <a:gd name="T7" fmla="*/ 42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"/>
                <a:gd name="T13" fmla="*/ 0 h 83"/>
                <a:gd name="T14" fmla="*/ 102 w 102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" h="83">
                  <a:moveTo>
                    <a:pt x="102" y="42"/>
                  </a:moveTo>
                  <a:lnTo>
                    <a:pt x="0" y="83"/>
                  </a:lnTo>
                  <a:lnTo>
                    <a:pt x="0" y="0"/>
                  </a:lnTo>
                  <a:lnTo>
                    <a:pt x="102" y="4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3541" name="Line 20"/>
            <p:cNvSpPr>
              <a:spLocks noChangeShapeType="1"/>
            </p:cNvSpPr>
            <p:nvPr/>
          </p:nvSpPr>
          <p:spPr bwMode="auto">
            <a:xfrm flipH="1">
              <a:off x="3099" y="2186"/>
              <a:ext cx="660" cy="1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8266114" y="4035426"/>
            <a:ext cx="377825" cy="98425"/>
            <a:chOff x="4451" y="2134"/>
            <a:chExt cx="376" cy="56"/>
          </a:xfrm>
        </p:grpSpPr>
        <p:sp>
          <p:nvSpPr>
            <p:cNvPr id="103538" name="Freeform 22"/>
            <p:cNvSpPr>
              <a:spLocks/>
            </p:cNvSpPr>
            <p:nvPr/>
          </p:nvSpPr>
          <p:spPr bwMode="auto">
            <a:xfrm>
              <a:off x="4762" y="2134"/>
              <a:ext cx="65" cy="56"/>
            </a:xfrm>
            <a:custGeom>
              <a:avLst/>
              <a:gdLst>
                <a:gd name="T0" fmla="*/ 65 w 65"/>
                <a:gd name="T1" fmla="*/ 28 h 56"/>
                <a:gd name="T2" fmla="*/ 0 w 65"/>
                <a:gd name="T3" fmla="*/ 56 h 56"/>
                <a:gd name="T4" fmla="*/ 0 w 65"/>
                <a:gd name="T5" fmla="*/ 0 h 56"/>
                <a:gd name="T6" fmla="*/ 65 w 65"/>
                <a:gd name="T7" fmla="*/ 28 h 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56"/>
                <a:gd name="T14" fmla="*/ 65 w 65"/>
                <a:gd name="T15" fmla="*/ 56 h 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56">
                  <a:moveTo>
                    <a:pt x="65" y="28"/>
                  </a:moveTo>
                  <a:lnTo>
                    <a:pt x="0" y="56"/>
                  </a:lnTo>
                  <a:lnTo>
                    <a:pt x="0" y="0"/>
                  </a:lnTo>
                  <a:lnTo>
                    <a:pt x="65" y="28"/>
                  </a:lnTo>
                  <a:close/>
                </a:path>
              </a:pathLst>
            </a:custGeom>
            <a:solidFill>
              <a:schemeClr val="tx1"/>
            </a:solidFill>
            <a:ln w="2857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03539" name="Line 23"/>
            <p:cNvSpPr>
              <a:spLocks noChangeShapeType="1"/>
            </p:cNvSpPr>
            <p:nvPr/>
          </p:nvSpPr>
          <p:spPr bwMode="auto">
            <a:xfrm flipH="1">
              <a:off x="4451" y="2162"/>
              <a:ext cx="344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03442" name="Freeform 24"/>
          <p:cNvSpPr>
            <a:spLocks/>
          </p:cNvSpPr>
          <p:nvPr/>
        </p:nvSpPr>
        <p:spPr bwMode="auto">
          <a:xfrm>
            <a:off x="8074025" y="4629151"/>
            <a:ext cx="641350" cy="862013"/>
          </a:xfrm>
          <a:custGeom>
            <a:avLst/>
            <a:gdLst>
              <a:gd name="T0" fmla="*/ 2147483646 w 87"/>
              <a:gd name="T1" fmla="*/ 0 h 117"/>
              <a:gd name="T2" fmla="*/ 2147483646 w 87"/>
              <a:gd name="T3" fmla="*/ 0 h 117"/>
              <a:gd name="T4" fmla="*/ 0 w 87"/>
              <a:gd name="T5" fmla="*/ 2147483646 h 117"/>
              <a:gd name="T6" fmla="*/ 2147483646 w 87"/>
              <a:gd name="T7" fmla="*/ 2147483646 h 117"/>
              <a:gd name="T8" fmla="*/ 2147483646 w 87"/>
              <a:gd name="T9" fmla="*/ 0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7"/>
              <a:gd name="T16" fmla="*/ 0 h 117"/>
              <a:gd name="T17" fmla="*/ 87 w 87"/>
              <a:gd name="T18" fmla="*/ 117 h 1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7" h="117">
                <a:moveTo>
                  <a:pt x="87" y="0"/>
                </a:moveTo>
                <a:cubicBezTo>
                  <a:pt x="86" y="0"/>
                  <a:pt x="85" y="0"/>
                  <a:pt x="85" y="0"/>
                </a:cubicBezTo>
                <a:cubicBezTo>
                  <a:pt x="38" y="0"/>
                  <a:pt x="0" y="52"/>
                  <a:pt x="0" y="117"/>
                </a:cubicBezTo>
                <a:lnTo>
                  <a:pt x="85" y="117"/>
                </a:lnTo>
                <a:lnTo>
                  <a:pt x="87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3178176" y="5343526"/>
            <a:ext cx="2455863" cy="131763"/>
            <a:chOff x="892" y="3366"/>
            <a:chExt cx="1691" cy="83"/>
          </a:xfrm>
        </p:grpSpPr>
        <p:sp>
          <p:nvSpPr>
            <p:cNvPr id="103536" name="Freeform 26"/>
            <p:cNvSpPr>
              <a:spLocks/>
            </p:cNvSpPr>
            <p:nvPr/>
          </p:nvSpPr>
          <p:spPr bwMode="auto">
            <a:xfrm>
              <a:off x="892" y="3366"/>
              <a:ext cx="102" cy="83"/>
            </a:xfrm>
            <a:custGeom>
              <a:avLst/>
              <a:gdLst>
                <a:gd name="T0" fmla="*/ 0 w 102"/>
                <a:gd name="T1" fmla="*/ 42 h 83"/>
                <a:gd name="T2" fmla="*/ 102 w 102"/>
                <a:gd name="T3" fmla="*/ 0 h 83"/>
                <a:gd name="T4" fmla="*/ 102 w 102"/>
                <a:gd name="T5" fmla="*/ 83 h 83"/>
                <a:gd name="T6" fmla="*/ 0 w 102"/>
                <a:gd name="T7" fmla="*/ 42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"/>
                <a:gd name="T13" fmla="*/ 0 h 83"/>
                <a:gd name="T14" fmla="*/ 102 w 102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" h="83">
                  <a:moveTo>
                    <a:pt x="0" y="42"/>
                  </a:moveTo>
                  <a:lnTo>
                    <a:pt x="102" y="0"/>
                  </a:lnTo>
                  <a:lnTo>
                    <a:pt x="102" y="83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3537" name="Line 27"/>
            <p:cNvSpPr>
              <a:spLocks noChangeShapeType="1"/>
            </p:cNvSpPr>
            <p:nvPr/>
          </p:nvSpPr>
          <p:spPr bwMode="auto">
            <a:xfrm flipH="1">
              <a:off x="948" y="3408"/>
              <a:ext cx="1635" cy="1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03444" name="Freeform 28"/>
          <p:cNvSpPr>
            <a:spLocks/>
          </p:cNvSpPr>
          <p:nvPr/>
        </p:nvSpPr>
        <p:spPr bwMode="auto">
          <a:xfrm>
            <a:off x="4459289" y="3557589"/>
            <a:ext cx="619125" cy="833437"/>
          </a:xfrm>
          <a:custGeom>
            <a:avLst/>
            <a:gdLst>
              <a:gd name="T0" fmla="*/ 2147483646 w 84"/>
              <a:gd name="T1" fmla="*/ 2147483646 h 113"/>
              <a:gd name="T2" fmla="*/ 2147483646 w 84"/>
              <a:gd name="T3" fmla="*/ 2147483646 h 113"/>
              <a:gd name="T4" fmla="*/ 2147483646 w 84"/>
              <a:gd name="T5" fmla="*/ 2147483646 h 113"/>
              <a:gd name="T6" fmla="*/ 2147483646 w 84"/>
              <a:gd name="T7" fmla="*/ 2147483646 h 113"/>
              <a:gd name="T8" fmla="*/ 0 w 84"/>
              <a:gd name="T9" fmla="*/ 2147483646 h 113"/>
              <a:gd name="T10" fmla="*/ 2147483646 w 84"/>
              <a:gd name="T11" fmla="*/ 2147483646 h 113"/>
              <a:gd name="T12" fmla="*/ 2147483646 w 84"/>
              <a:gd name="T13" fmla="*/ 2147483646 h 1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4"/>
              <a:gd name="T22" fmla="*/ 0 h 113"/>
              <a:gd name="T23" fmla="*/ 84 w 84"/>
              <a:gd name="T24" fmla="*/ 113 h 1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4" h="113">
                <a:moveTo>
                  <a:pt x="22" y="112"/>
                </a:moveTo>
                <a:cubicBezTo>
                  <a:pt x="22" y="112"/>
                  <a:pt x="23" y="112"/>
                  <a:pt x="24" y="112"/>
                </a:cubicBezTo>
                <a:cubicBezTo>
                  <a:pt x="57" y="113"/>
                  <a:pt x="84" y="87"/>
                  <a:pt x="84" y="57"/>
                </a:cubicBezTo>
                <a:cubicBezTo>
                  <a:pt x="84" y="26"/>
                  <a:pt x="57" y="1"/>
                  <a:pt x="24" y="1"/>
                </a:cubicBezTo>
                <a:cubicBezTo>
                  <a:pt x="15" y="0"/>
                  <a:pt x="7" y="2"/>
                  <a:pt x="0" y="5"/>
                </a:cubicBezTo>
                <a:lnTo>
                  <a:pt x="24" y="57"/>
                </a:lnTo>
                <a:lnTo>
                  <a:pt x="22" y="11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78205" name="Arc 29"/>
          <p:cNvSpPr>
            <a:spLocks/>
          </p:cNvSpPr>
          <p:nvPr/>
        </p:nvSpPr>
        <p:spPr bwMode="auto">
          <a:xfrm>
            <a:off x="4468813" y="3579814"/>
            <a:ext cx="596900" cy="796925"/>
          </a:xfrm>
          <a:custGeom>
            <a:avLst/>
            <a:gdLst>
              <a:gd name="T0" fmla="*/ 0 w 30118"/>
              <a:gd name="T1" fmla="*/ 2147483646 h 43200"/>
              <a:gd name="T2" fmla="*/ 2147483646 w 30118"/>
              <a:gd name="T3" fmla="*/ 2147483646 h 43200"/>
              <a:gd name="T4" fmla="*/ 2147483646 w 30118"/>
              <a:gd name="T5" fmla="*/ 2147483646 h 43200"/>
              <a:gd name="T6" fmla="*/ 0 60000 65536"/>
              <a:gd name="T7" fmla="*/ 0 60000 65536"/>
              <a:gd name="T8" fmla="*/ 0 60000 65536"/>
              <a:gd name="T9" fmla="*/ 0 w 30118"/>
              <a:gd name="T10" fmla="*/ 0 h 43200"/>
              <a:gd name="T11" fmla="*/ 30118 w 3011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118" h="43200" fill="none" extrusionOk="0">
                <a:moveTo>
                  <a:pt x="0" y="1750"/>
                </a:moveTo>
                <a:cubicBezTo>
                  <a:pt x="2691" y="595"/>
                  <a:pt x="5589" y="-1"/>
                  <a:pt x="8518" y="0"/>
                </a:cubicBezTo>
                <a:cubicBezTo>
                  <a:pt x="20447" y="0"/>
                  <a:pt x="30118" y="9670"/>
                  <a:pt x="30118" y="21600"/>
                </a:cubicBezTo>
                <a:cubicBezTo>
                  <a:pt x="30118" y="33529"/>
                  <a:pt x="20447" y="43200"/>
                  <a:pt x="8518" y="43200"/>
                </a:cubicBezTo>
                <a:cubicBezTo>
                  <a:pt x="8298" y="43200"/>
                  <a:pt x="8079" y="43196"/>
                  <a:pt x="7860" y="43189"/>
                </a:cubicBezTo>
              </a:path>
              <a:path w="30118" h="43200" stroke="0" extrusionOk="0">
                <a:moveTo>
                  <a:pt x="0" y="1750"/>
                </a:moveTo>
                <a:cubicBezTo>
                  <a:pt x="2691" y="595"/>
                  <a:pt x="5589" y="-1"/>
                  <a:pt x="8518" y="0"/>
                </a:cubicBezTo>
                <a:cubicBezTo>
                  <a:pt x="20447" y="0"/>
                  <a:pt x="30118" y="9670"/>
                  <a:pt x="30118" y="21600"/>
                </a:cubicBezTo>
                <a:cubicBezTo>
                  <a:pt x="30118" y="33529"/>
                  <a:pt x="20447" y="43200"/>
                  <a:pt x="8518" y="43200"/>
                </a:cubicBezTo>
                <a:cubicBezTo>
                  <a:pt x="8298" y="43200"/>
                  <a:pt x="8079" y="43196"/>
                  <a:pt x="7860" y="43189"/>
                </a:cubicBezTo>
                <a:lnTo>
                  <a:pt x="8518" y="21600"/>
                </a:lnTo>
                <a:lnTo>
                  <a:pt x="0" y="1750"/>
                </a:lnTo>
                <a:close/>
              </a:path>
            </a:pathLst>
          </a:custGeom>
          <a:noFill/>
          <a:ln w="3016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78206" name="Rectangle 30"/>
          <p:cNvSpPr>
            <a:spLocks noChangeArrowheads="1"/>
          </p:cNvSpPr>
          <p:nvPr/>
        </p:nvSpPr>
        <p:spPr bwMode="auto">
          <a:xfrm>
            <a:off x="4975225" y="3860800"/>
            <a:ext cx="25968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200" b="1">
                <a:latin typeface="Tahoma" panose="020B0604030504040204" pitchFamily="34" charset="0"/>
              </a:rPr>
              <a:t>IL8</a:t>
            </a:r>
          </a:p>
        </p:txBody>
      </p: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4445001" y="4310063"/>
            <a:ext cx="220663" cy="133350"/>
            <a:chOff x="1840" y="2715"/>
            <a:chExt cx="139" cy="84"/>
          </a:xfrm>
        </p:grpSpPr>
        <p:sp>
          <p:nvSpPr>
            <p:cNvPr id="103534" name="Freeform 32"/>
            <p:cNvSpPr>
              <a:spLocks/>
            </p:cNvSpPr>
            <p:nvPr/>
          </p:nvSpPr>
          <p:spPr bwMode="auto">
            <a:xfrm>
              <a:off x="1840" y="2715"/>
              <a:ext cx="102" cy="84"/>
            </a:xfrm>
            <a:custGeom>
              <a:avLst/>
              <a:gdLst>
                <a:gd name="T0" fmla="*/ 0 w 102"/>
                <a:gd name="T1" fmla="*/ 42 h 84"/>
                <a:gd name="T2" fmla="*/ 102 w 102"/>
                <a:gd name="T3" fmla="*/ 0 h 84"/>
                <a:gd name="T4" fmla="*/ 102 w 102"/>
                <a:gd name="T5" fmla="*/ 84 h 84"/>
                <a:gd name="T6" fmla="*/ 0 w 102"/>
                <a:gd name="T7" fmla="*/ 42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"/>
                <a:gd name="T13" fmla="*/ 0 h 84"/>
                <a:gd name="T14" fmla="*/ 102 w 102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" h="84">
                  <a:moveTo>
                    <a:pt x="0" y="42"/>
                  </a:moveTo>
                  <a:lnTo>
                    <a:pt x="102" y="0"/>
                  </a:lnTo>
                  <a:lnTo>
                    <a:pt x="102" y="84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3535" name="Line 33"/>
            <p:cNvSpPr>
              <a:spLocks noChangeShapeType="1"/>
            </p:cNvSpPr>
            <p:nvPr/>
          </p:nvSpPr>
          <p:spPr bwMode="auto">
            <a:xfrm flipH="1">
              <a:off x="1896" y="2757"/>
              <a:ext cx="83" cy="1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3044826" y="4548188"/>
            <a:ext cx="665163" cy="88900"/>
            <a:chOff x="808" y="2817"/>
            <a:chExt cx="419" cy="56"/>
          </a:xfrm>
        </p:grpSpPr>
        <p:sp>
          <p:nvSpPr>
            <p:cNvPr id="103532" name="Freeform 35"/>
            <p:cNvSpPr>
              <a:spLocks/>
            </p:cNvSpPr>
            <p:nvPr/>
          </p:nvSpPr>
          <p:spPr bwMode="auto">
            <a:xfrm>
              <a:off x="808" y="2817"/>
              <a:ext cx="65" cy="56"/>
            </a:xfrm>
            <a:custGeom>
              <a:avLst/>
              <a:gdLst>
                <a:gd name="T0" fmla="*/ 0 w 65"/>
                <a:gd name="T1" fmla="*/ 28 h 56"/>
                <a:gd name="T2" fmla="*/ 65 w 65"/>
                <a:gd name="T3" fmla="*/ 0 h 56"/>
                <a:gd name="T4" fmla="*/ 65 w 65"/>
                <a:gd name="T5" fmla="*/ 56 h 56"/>
                <a:gd name="T6" fmla="*/ 0 w 65"/>
                <a:gd name="T7" fmla="*/ 28 h 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56"/>
                <a:gd name="T14" fmla="*/ 65 w 65"/>
                <a:gd name="T15" fmla="*/ 56 h 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56">
                  <a:moveTo>
                    <a:pt x="0" y="28"/>
                  </a:moveTo>
                  <a:lnTo>
                    <a:pt x="65" y="0"/>
                  </a:lnTo>
                  <a:lnTo>
                    <a:pt x="65" y="56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tx1"/>
            </a:solidFill>
            <a:ln w="2857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03533" name="Line 36"/>
            <p:cNvSpPr>
              <a:spLocks noChangeShapeType="1"/>
            </p:cNvSpPr>
            <p:nvPr/>
          </p:nvSpPr>
          <p:spPr bwMode="auto">
            <a:xfrm flipH="1">
              <a:off x="836" y="2845"/>
              <a:ext cx="391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03449" name="Freeform 37"/>
          <p:cNvSpPr>
            <a:spLocks/>
          </p:cNvSpPr>
          <p:nvPr/>
        </p:nvSpPr>
        <p:spPr bwMode="auto">
          <a:xfrm>
            <a:off x="5610225" y="3136901"/>
            <a:ext cx="236538" cy="347663"/>
          </a:xfrm>
          <a:custGeom>
            <a:avLst/>
            <a:gdLst>
              <a:gd name="T0" fmla="*/ 0 w 32"/>
              <a:gd name="T1" fmla="*/ 2147483646 h 47"/>
              <a:gd name="T2" fmla="*/ 0 w 32"/>
              <a:gd name="T3" fmla="*/ 2147483646 h 47"/>
              <a:gd name="T4" fmla="*/ 2147483646 w 32"/>
              <a:gd name="T5" fmla="*/ 0 h 47"/>
              <a:gd name="T6" fmla="*/ 2147483646 w 32"/>
              <a:gd name="T7" fmla="*/ 0 h 47"/>
              <a:gd name="T8" fmla="*/ 0 w 32"/>
              <a:gd name="T9" fmla="*/ 0 h 47"/>
              <a:gd name="T10" fmla="*/ 0 w 32"/>
              <a:gd name="T11" fmla="*/ 2147483646 h 4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47"/>
              <a:gd name="T20" fmla="*/ 32 w 32"/>
              <a:gd name="T21" fmla="*/ 47 h 4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47">
                <a:moveTo>
                  <a:pt x="0" y="46"/>
                </a:moveTo>
                <a:cubicBezTo>
                  <a:pt x="0" y="46"/>
                  <a:pt x="0" y="46"/>
                  <a:pt x="0" y="46"/>
                </a:cubicBezTo>
                <a:cubicBezTo>
                  <a:pt x="17" y="47"/>
                  <a:pt x="32" y="26"/>
                  <a:pt x="32" y="0"/>
                </a:cubicBezTo>
                <a:cubicBezTo>
                  <a:pt x="32" y="0"/>
                  <a:pt x="31" y="0"/>
                  <a:pt x="31" y="0"/>
                </a:cubicBezTo>
                <a:lnTo>
                  <a:pt x="0" y="0"/>
                </a:lnTo>
                <a:lnTo>
                  <a:pt x="0" y="46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03450" name="Freeform 38"/>
          <p:cNvSpPr>
            <a:spLocks/>
          </p:cNvSpPr>
          <p:nvPr/>
        </p:nvSpPr>
        <p:spPr bwMode="auto">
          <a:xfrm>
            <a:off x="5610225" y="4222751"/>
            <a:ext cx="236538" cy="346075"/>
          </a:xfrm>
          <a:custGeom>
            <a:avLst/>
            <a:gdLst>
              <a:gd name="T0" fmla="*/ 0 w 32"/>
              <a:gd name="T1" fmla="*/ 2147483646 h 47"/>
              <a:gd name="T2" fmla="*/ 0 w 32"/>
              <a:gd name="T3" fmla="*/ 2147483646 h 47"/>
              <a:gd name="T4" fmla="*/ 2147483646 w 32"/>
              <a:gd name="T5" fmla="*/ 0 h 47"/>
              <a:gd name="T6" fmla="*/ 2147483646 w 32"/>
              <a:gd name="T7" fmla="*/ 0 h 47"/>
              <a:gd name="T8" fmla="*/ 0 w 32"/>
              <a:gd name="T9" fmla="*/ 0 h 47"/>
              <a:gd name="T10" fmla="*/ 0 w 32"/>
              <a:gd name="T11" fmla="*/ 2147483646 h 4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47"/>
              <a:gd name="T20" fmla="*/ 32 w 32"/>
              <a:gd name="T21" fmla="*/ 47 h 4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47">
                <a:moveTo>
                  <a:pt x="0" y="46"/>
                </a:moveTo>
                <a:cubicBezTo>
                  <a:pt x="0" y="46"/>
                  <a:pt x="0" y="46"/>
                  <a:pt x="0" y="46"/>
                </a:cubicBezTo>
                <a:cubicBezTo>
                  <a:pt x="17" y="47"/>
                  <a:pt x="32" y="26"/>
                  <a:pt x="32" y="0"/>
                </a:cubicBezTo>
                <a:cubicBezTo>
                  <a:pt x="32" y="0"/>
                  <a:pt x="31" y="0"/>
                  <a:pt x="31" y="0"/>
                </a:cubicBezTo>
                <a:lnTo>
                  <a:pt x="0" y="0"/>
                </a:lnTo>
                <a:lnTo>
                  <a:pt x="0" y="46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78215" name="Arc 39"/>
          <p:cNvSpPr>
            <a:spLocks/>
          </p:cNvSpPr>
          <p:nvPr/>
        </p:nvSpPr>
        <p:spPr bwMode="auto">
          <a:xfrm>
            <a:off x="5613401" y="4224338"/>
            <a:ext cx="212725" cy="322262"/>
          </a:xfrm>
          <a:custGeom>
            <a:avLst/>
            <a:gdLst>
              <a:gd name="T0" fmla="*/ 2147483646 w 21816"/>
              <a:gd name="T1" fmla="*/ 0 h 21692"/>
              <a:gd name="T2" fmla="*/ 0 w 21816"/>
              <a:gd name="T3" fmla="*/ 2147483646 h 21692"/>
              <a:gd name="T4" fmla="*/ 2147483646 w 21816"/>
              <a:gd name="T5" fmla="*/ 2147483646 h 21692"/>
              <a:gd name="T6" fmla="*/ 0 60000 65536"/>
              <a:gd name="T7" fmla="*/ 0 60000 65536"/>
              <a:gd name="T8" fmla="*/ 0 60000 65536"/>
              <a:gd name="T9" fmla="*/ 0 w 21816"/>
              <a:gd name="T10" fmla="*/ 0 h 21692"/>
              <a:gd name="T11" fmla="*/ 21816 w 21816"/>
              <a:gd name="T12" fmla="*/ 21692 h 216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816" h="21692" fill="none" extrusionOk="0">
                <a:moveTo>
                  <a:pt x="21815" y="0"/>
                </a:moveTo>
                <a:cubicBezTo>
                  <a:pt x="21815" y="30"/>
                  <a:pt x="21816" y="61"/>
                  <a:pt x="21816" y="92"/>
                </a:cubicBezTo>
                <a:cubicBezTo>
                  <a:pt x="21816" y="12021"/>
                  <a:pt x="12145" y="21692"/>
                  <a:pt x="216" y="21692"/>
                </a:cubicBezTo>
                <a:cubicBezTo>
                  <a:pt x="143" y="21692"/>
                  <a:pt x="71" y="21691"/>
                  <a:pt x="0" y="21690"/>
                </a:cubicBezTo>
              </a:path>
              <a:path w="21816" h="21692" stroke="0" extrusionOk="0">
                <a:moveTo>
                  <a:pt x="21815" y="0"/>
                </a:moveTo>
                <a:cubicBezTo>
                  <a:pt x="21815" y="30"/>
                  <a:pt x="21816" y="61"/>
                  <a:pt x="21816" y="92"/>
                </a:cubicBezTo>
                <a:cubicBezTo>
                  <a:pt x="21816" y="12021"/>
                  <a:pt x="12145" y="21692"/>
                  <a:pt x="216" y="21692"/>
                </a:cubicBezTo>
                <a:cubicBezTo>
                  <a:pt x="143" y="21692"/>
                  <a:pt x="71" y="21691"/>
                  <a:pt x="0" y="21690"/>
                </a:cubicBezTo>
                <a:lnTo>
                  <a:pt x="216" y="92"/>
                </a:lnTo>
                <a:lnTo>
                  <a:pt x="21815" y="0"/>
                </a:lnTo>
                <a:close/>
              </a:path>
            </a:pathLst>
          </a:cu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78216" name="Arc 40"/>
          <p:cNvSpPr>
            <a:spLocks/>
          </p:cNvSpPr>
          <p:nvPr/>
        </p:nvSpPr>
        <p:spPr bwMode="auto">
          <a:xfrm>
            <a:off x="5622926" y="5084763"/>
            <a:ext cx="212725" cy="322262"/>
          </a:xfrm>
          <a:custGeom>
            <a:avLst/>
            <a:gdLst>
              <a:gd name="T0" fmla="*/ 2147483646 w 21816"/>
              <a:gd name="T1" fmla="*/ 0 h 21692"/>
              <a:gd name="T2" fmla="*/ 0 w 21816"/>
              <a:gd name="T3" fmla="*/ 2147483646 h 21692"/>
              <a:gd name="T4" fmla="*/ 2147483646 w 21816"/>
              <a:gd name="T5" fmla="*/ 2147483646 h 21692"/>
              <a:gd name="T6" fmla="*/ 0 60000 65536"/>
              <a:gd name="T7" fmla="*/ 0 60000 65536"/>
              <a:gd name="T8" fmla="*/ 0 60000 65536"/>
              <a:gd name="T9" fmla="*/ 0 w 21816"/>
              <a:gd name="T10" fmla="*/ 0 h 21692"/>
              <a:gd name="T11" fmla="*/ 21816 w 21816"/>
              <a:gd name="T12" fmla="*/ 21692 h 216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816" h="21692" fill="none" extrusionOk="0">
                <a:moveTo>
                  <a:pt x="21815" y="0"/>
                </a:moveTo>
                <a:cubicBezTo>
                  <a:pt x="21815" y="30"/>
                  <a:pt x="21816" y="61"/>
                  <a:pt x="21816" y="92"/>
                </a:cubicBezTo>
                <a:cubicBezTo>
                  <a:pt x="21816" y="12021"/>
                  <a:pt x="12145" y="21692"/>
                  <a:pt x="216" y="21692"/>
                </a:cubicBezTo>
                <a:cubicBezTo>
                  <a:pt x="143" y="21692"/>
                  <a:pt x="71" y="21691"/>
                  <a:pt x="0" y="21690"/>
                </a:cubicBezTo>
              </a:path>
              <a:path w="21816" h="21692" stroke="0" extrusionOk="0">
                <a:moveTo>
                  <a:pt x="21815" y="0"/>
                </a:moveTo>
                <a:cubicBezTo>
                  <a:pt x="21815" y="30"/>
                  <a:pt x="21816" y="61"/>
                  <a:pt x="21816" y="92"/>
                </a:cubicBezTo>
                <a:cubicBezTo>
                  <a:pt x="21816" y="12021"/>
                  <a:pt x="12145" y="21692"/>
                  <a:pt x="216" y="21692"/>
                </a:cubicBezTo>
                <a:cubicBezTo>
                  <a:pt x="143" y="21692"/>
                  <a:pt x="71" y="21691"/>
                  <a:pt x="0" y="21690"/>
                </a:cubicBezTo>
                <a:lnTo>
                  <a:pt x="216" y="92"/>
                </a:lnTo>
                <a:lnTo>
                  <a:pt x="21815" y="0"/>
                </a:lnTo>
                <a:close/>
              </a:path>
            </a:pathLst>
          </a:cu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03453" name="Freeform 41"/>
          <p:cNvSpPr>
            <a:spLocks/>
          </p:cNvSpPr>
          <p:nvPr/>
        </p:nvSpPr>
        <p:spPr bwMode="auto">
          <a:xfrm>
            <a:off x="6192839" y="3746501"/>
            <a:ext cx="236537" cy="339725"/>
          </a:xfrm>
          <a:custGeom>
            <a:avLst/>
            <a:gdLst>
              <a:gd name="T0" fmla="*/ 2147483646 w 32"/>
              <a:gd name="T1" fmla="*/ 0 h 46"/>
              <a:gd name="T2" fmla="*/ 2147483646 w 32"/>
              <a:gd name="T3" fmla="*/ 0 h 46"/>
              <a:gd name="T4" fmla="*/ 2147483646 w 32"/>
              <a:gd name="T5" fmla="*/ 2147483646 h 46"/>
              <a:gd name="T6" fmla="*/ 2147483646 w 32"/>
              <a:gd name="T7" fmla="*/ 0 h 46"/>
              <a:gd name="T8" fmla="*/ 2147483646 w 32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46"/>
              <a:gd name="T17" fmla="*/ 32 w 32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46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26"/>
                  <a:pt x="14" y="46"/>
                  <a:pt x="32" y="46"/>
                </a:cubicBezTo>
                <a:lnTo>
                  <a:pt x="32" y="0"/>
                </a:lnTo>
                <a:lnTo>
                  <a:pt x="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78218" name="Arc 42"/>
          <p:cNvSpPr>
            <a:spLocks/>
          </p:cNvSpPr>
          <p:nvPr/>
        </p:nvSpPr>
        <p:spPr bwMode="auto">
          <a:xfrm>
            <a:off x="6223000" y="3749676"/>
            <a:ext cx="209550" cy="322263"/>
          </a:xfrm>
          <a:custGeom>
            <a:avLst/>
            <a:gdLst>
              <a:gd name="T0" fmla="*/ 2147483646 w 21600"/>
              <a:gd name="T1" fmla="*/ 2147483646 h 21735"/>
              <a:gd name="T2" fmla="*/ 0 w 21600"/>
              <a:gd name="T3" fmla="*/ 0 h 21735"/>
              <a:gd name="T4" fmla="*/ 2147483646 w 21600"/>
              <a:gd name="T5" fmla="*/ 2147483646 h 21735"/>
              <a:gd name="T6" fmla="*/ 0 60000 65536"/>
              <a:gd name="T7" fmla="*/ 0 60000 65536"/>
              <a:gd name="T8" fmla="*/ 0 60000 65536"/>
              <a:gd name="T9" fmla="*/ 0 w 21600"/>
              <a:gd name="T10" fmla="*/ 0 h 21735"/>
              <a:gd name="T11" fmla="*/ 21600 w 21600"/>
              <a:gd name="T12" fmla="*/ 21735 h 217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735" fill="none" extrusionOk="0">
                <a:moveTo>
                  <a:pt x="21455" y="21734"/>
                </a:moveTo>
                <a:cubicBezTo>
                  <a:pt x="9582" y="21654"/>
                  <a:pt x="0" y="12007"/>
                  <a:pt x="0" y="135"/>
                </a:cubicBezTo>
                <a:cubicBezTo>
                  <a:pt x="-1" y="90"/>
                  <a:pt x="0" y="45"/>
                  <a:pt x="0" y="0"/>
                </a:cubicBezTo>
              </a:path>
              <a:path w="21600" h="21735" stroke="0" extrusionOk="0">
                <a:moveTo>
                  <a:pt x="21455" y="21734"/>
                </a:moveTo>
                <a:cubicBezTo>
                  <a:pt x="9582" y="21654"/>
                  <a:pt x="0" y="12007"/>
                  <a:pt x="0" y="135"/>
                </a:cubicBezTo>
                <a:cubicBezTo>
                  <a:pt x="-1" y="90"/>
                  <a:pt x="0" y="45"/>
                  <a:pt x="0" y="0"/>
                </a:cubicBezTo>
                <a:lnTo>
                  <a:pt x="21600" y="135"/>
                </a:lnTo>
                <a:lnTo>
                  <a:pt x="21455" y="21734"/>
                </a:lnTo>
                <a:close/>
              </a:path>
            </a:pathLst>
          </a:cu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03455" name="Freeform 43"/>
          <p:cNvSpPr>
            <a:spLocks/>
          </p:cNvSpPr>
          <p:nvPr/>
        </p:nvSpPr>
        <p:spPr bwMode="auto">
          <a:xfrm>
            <a:off x="6192839" y="5380039"/>
            <a:ext cx="236537" cy="339725"/>
          </a:xfrm>
          <a:custGeom>
            <a:avLst/>
            <a:gdLst>
              <a:gd name="T0" fmla="*/ 2147483646 w 32"/>
              <a:gd name="T1" fmla="*/ 0 h 46"/>
              <a:gd name="T2" fmla="*/ 2147483646 w 32"/>
              <a:gd name="T3" fmla="*/ 0 h 46"/>
              <a:gd name="T4" fmla="*/ 2147483646 w 32"/>
              <a:gd name="T5" fmla="*/ 2147483646 h 46"/>
              <a:gd name="T6" fmla="*/ 2147483646 w 32"/>
              <a:gd name="T7" fmla="*/ 0 h 46"/>
              <a:gd name="T8" fmla="*/ 2147483646 w 32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46"/>
              <a:gd name="T17" fmla="*/ 32 w 32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46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26"/>
                  <a:pt x="14" y="46"/>
                  <a:pt x="32" y="46"/>
                </a:cubicBezTo>
                <a:lnTo>
                  <a:pt x="32" y="0"/>
                </a:lnTo>
                <a:lnTo>
                  <a:pt x="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78220" name="Arc 44"/>
          <p:cNvSpPr>
            <a:spLocks/>
          </p:cNvSpPr>
          <p:nvPr/>
        </p:nvSpPr>
        <p:spPr bwMode="auto">
          <a:xfrm>
            <a:off x="5602288" y="2173288"/>
            <a:ext cx="273050" cy="233362"/>
          </a:xfrm>
          <a:custGeom>
            <a:avLst/>
            <a:gdLst>
              <a:gd name="T0" fmla="*/ 2147483646 w 21600"/>
              <a:gd name="T1" fmla="*/ 0 h 21711"/>
              <a:gd name="T2" fmla="*/ 0 w 21600"/>
              <a:gd name="T3" fmla="*/ 2147483646 h 21711"/>
              <a:gd name="T4" fmla="*/ 0 w 21600"/>
              <a:gd name="T5" fmla="*/ 2147483646 h 21711"/>
              <a:gd name="T6" fmla="*/ 0 60000 65536"/>
              <a:gd name="T7" fmla="*/ 0 60000 65536"/>
              <a:gd name="T8" fmla="*/ 0 60000 65536"/>
              <a:gd name="T9" fmla="*/ 0 w 21600"/>
              <a:gd name="T10" fmla="*/ 0 h 21711"/>
              <a:gd name="T11" fmla="*/ 21600 w 21600"/>
              <a:gd name="T12" fmla="*/ 21711 h 217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711" fill="none" extrusionOk="0">
                <a:moveTo>
                  <a:pt x="21599" y="0"/>
                </a:moveTo>
                <a:cubicBezTo>
                  <a:pt x="21599" y="37"/>
                  <a:pt x="21600" y="74"/>
                  <a:pt x="21600" y="111"/>
                </a:cubicBezTo>
                <a:cubicBezTo>
                  <a:pt x="21600" y="12040"/>
                  <a:pt x="11929" y="21710"/>
                  <a:pt x="0" y="21711"/>
                </a:cubicBezTo>
              </a:path>
              <a:path w="21600" h="21711" stroke="0" extrusionOk="0">
                <a:moveTo>
                  <a:pt x="21599" y="0"/>
                </a:moveTo>
                <a:cubicBezTo>
                  <a:pt x="21599" y="37"/>
                  <a:pt x="21600" y="74"/>
                  <a:pt x="21600" y="111"/>
                </a:cubicBezTo>
                <a:cubicBezTo>
                  <a:pt x="21600" y="12040"/>
                  <a:pt x="11929" y="21710"/>
                  <a:pt x="0" y="21711"/>
                </a:cubicBezTo>
                <a:lnTo>
                  <a:pt x="0" y="111"/>
                </a:lnTo>
                <a:lnTo>
                  <a:pt x="21599" y="0"/>
                </a:lnTo>
                <a:close/>
              </a:path>
            </a:pathLst>
          </a:cu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03457" name="Freeform 45"/>
          <p:cNvSpPr>
            <a:spLocks/>
          </p:cNvSpPr>
          <p:nvPr/>
        </p:nvSpPr>
        <p:spPr bwMode="auto">
          <a:xfrm>
            <a:off x="6134101" y="2171701"/>
            <a:ext cx="295275" cy="250825"/>
          </a:xfrm>
          <a:custGeom>
            <a:avLst/>
            <a:gdLst>
              <a:gd name="T0" fmla="*/ 2147483646 w 40"/>
              <a:gd name="T1" fmla="*/ 0 h 34"/>
              <a:gd name="T2" fmla="*/ 2147483646 w 40"/>
              <a:gd name="T3" fmla="*/ 0 h 34"/>
              <a:gd name="T4" fmla="*/ 2147483646 w 40"/>
              <a:gd name="T5" fmla="*/ 2147483646 h 34"/>
              <a:gd name="T6" fmla="*/ 2147483646 w 40"/>
              <a:gd name="T7" fmla="*/ 0 h 34"/>
              <a:gd name="T8" fmla="*/ 2147483646 w 40"/>
              <a:gd name="T9" fmla="*/ 0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"/>
              <a:gd name="T16" fmla="*/ 0 h 34"/>
              <a:gd name="T17" fmla="*/ 40 w 40"/>
              <a:gd name="T18" fmla="*/ 34 h 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" h="34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19"/>
                  <a:pt x="18" y="34"/>
                  <a:pt x="40" y="34"/>
                </a:cubicBezTo>
                <a:lnTo>
                  <a:pt x="40" y="0"/>
                </a:lnTo>
                <a:lnTo>
                  <a:pt x="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78222" name="Arc 46"/>
          <p:cNvSpPr>
            <a:spLocks/>
          </p:cNvSpPr>
          <p:nvPr/>
        </p:nvSpPr>
        <p:spPr bwMode="auto">
          <a:xfrm>
            <a:off x="6162676" y="2173288"/>
            <a:ext cx="269875" cy="233362"/>
          </a:xfrm>
          <a:custGeom>
            <a:avLst/>
            <a:gdLst>
              <a:gd name="T0" fmla="*/ 2147483646 w 21600"/>
              <a:gd name="T1" fmla="*/ 2147483646 h 21709"/>
              <a:gd name="T2" fmla="*/ 0 w 21600"/>
              <a:gd name="T3" fmla="*/ 0 h 21709"/>
              <a:gd name="T4" fmla="*/ 2147483646 w 21600"/>
              <a:gd name="T5" fmla="*/ 2147483646 h 21709"/>
              <a:gd name="T6" fmla="*/ 0 60000 65536"/>
              <a:gd name="T7" fmla="*/ 0 60000 65536"/>
              <a:gd name="T8" fmla="*/ 0 60000 65536"/>
              <a:gd name="T9" fmla="*/ 0 w 21600"/>
              <a:gd name="T10" fmla="*/ 0 h 21709"/>
              <a:gd name="T11" fmla="*/ 21600 w 21600"/>
              <a:gd name="T12" fmla="*/ 21709 h 2170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709" fill="none" extrusionOk="0">
                <a:moveTo>
                  <a:pt x="21507" y="21708"/>
                </a:moveTo>
                <a:cubicBezTo>
                  <a:pt x="9614" y="21657"/>
                  <a:pt x="0" y="12002"/>
                  <a:pt x="0" y="109"/>
                </a:cubicBezTo>
                <a:cubicBezTo>
                  <a:pt x="-1" y="72"/>
                  <a:pt x="0" y="36"/>
                  <a:pt x="0" y="0"/>
                </a:cubicBezTo>
              </a:path>
              <a:path w="21600" h="21709" stroke="0" extrusionOk="0">
                <a:moveTo>
                  <a:pt x="21507" y="21708"/>
                </a:moveTo>
                <a:cubicBezTo>
                  <a:pt x="9614" y="21657"/>
                  <a:pt x="0" y="12002"/>
                  <a:pt x="0" y="109"/>
                </a:cubicBezTo>
                <a:cubicBezTo>
                  <a:pt x="-1" y="72"/>
                  <a:pt x="0" y="36"/>
                  <a:pt x="0" y="0"/>
                </a:cubicBezTo>
                <a:lnTo>
                  <a:pt x="21600" y="109"/>
                </a:lnTo>
                <a:lnTo>
                  <a:pt x="21507" y="21708"/>
                </a:lnTo>
                <a:close/>
              </a:path>
            </a:pathLst>
          </a:cu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grpSp>
        <p:nvGrpSpPr>
          <p:cNvPr id="8" name="Group 47"/>
          <p:cNvGrpSpPr>
            <a:grpSpLocks/>
          </p:cNvGrpSpPr>
          <p:nvPr/>
        </p:nvGrpSpPr>
        <p:grpSpPr bwMode="auto">
          <a:xfrm>
            <a:off x="4467225" y="4478338"/>
            <a:ext cx="1157288" cy="131762"/>
            <a:chOff x="1854" y="2827"/>
            <a:chExt cx="729" cy="83"/>
          </a:xfrm>
        </p:grpSpPr>
        <p:sp>
          <p:nvSpPr>
            <p:cNvPr id="103530" name="Freeform 48"/>
            <p:cNvSpPr>
              <a:spLocks/>
            </p:cNvSpPr>
            <p:nvPr/>
          </p:nvSpPr>
          <p:spPr bwMode="auto">
            <a:xfrm>
              <a:off x="1854" y="2827"/>
              <a:ext cx="102" cy="83"/>
            </a:xfrm>
            <a:custGeom>
              <a:avLst/>
              <a:gdLst>
                <a:gd name="T0" fmla="*/ 0 w 102"/>
                <a:gd name="T1" fmla="*/ 42 h 83"/>
                <a:gd name="T2" fmla="*/ 102 w 102"/>
                <a:gd name="T3" fmla="*/ 0 h 83"/>
                <a:gd name="T4" fmla="*/ 102 w 102"/>
                <a:gd name="T5" fmla="*/ 83 h 83"/>
                <a:gd name="T6" fmla="*/ 0 w 102"/>
                <a:gd name="T7" fmla="*/ 42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"/>
                <a:gd name="T13" fmla="*/ 0 h 83"/>
                <a:gd name="T14" fmla="*/ 102 w 102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" h="83">
                  <a:moveTo>
                    <a:pt x="0" y="42"/>
                  </a:moveTo>
                  <a:lnTo>
                    <a:pt x="102" y="0"/>
                  </a:lnTo>
                  <a:lnTo>
                    <a:pt x="102" y="83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3531" name="Line 49"/>
            <p:cNvSpPr>
              <a:spLocks noChangeShapeType="1"/>
            </p:cNvSpPr>
            <p:nvPr/>
          </p:nvSpPr>
          <p:spPr bwMode="auto">
            <a:xfrm flipH="1">
              <a:off x="1910" y="2869"/>
              <a:ext cx="673" cy="1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78226" name="Rectangle 50"/>
          <p:cNvSpPr>
            <a:spLocks noChangeArrowheads="1"/>
          </p:cNvSpPr>
          <p:nvPr/>
        </p:nvSpPr>
        <p:spPr bwMode="auto">
          <a:xfrm>
            <a:off x="6318251" y="2305050"/>
            <a:ext cx="10531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20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GB" altLang="sr-Latn-RS" sz="1200" b="1">
                <a:latin typeface="Tahoma" panose="020B0604030504040204" pitchFamily="34" charset="0"/>
              </a:rPr>
              <a:t>IL1 IL6 TNF</a:t>
            </a:r>
            <a:r>
              <a:rPr lang="en-GB" altLang="sr-Latn-RS" sz="1200" b="1"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103461" name="Text Box 51"/>
          <p:cNvSpPr txBox="1">
            <a:spLocks noChangeArrowheads="1"/>
          </p:cNvSpPr>
          <p:nvPr/>
        </p:nvSpPr>
        <p:spPr bwMode="auto">
          <a:xfrm>
            <a:off x="9305925" y="2101850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sr-Latn-CS" altLang="sr-Latn-RS" sz="1200">
              <a:latin typeface="Tahoma" panose="020B0604030504040204" pitchFamily="34" charset="0"/>
            </a:endParaRPr>
          </a:p>
        </p:txBody>
      </p:sp>
      <p:sp>
        <p:nvSpPr>
          <p:cNvPr id="178228" name="Rectangle 52"/>
          <p:cNvSpPr>
            <a:spLocks noChangeArrowheads="1"/>
          </p:cNvSpPr>
          <p:nvPr/>
        </p:nvSpPr>
        <p:spPr bwMode="auto">
          <a:xfrm>
            <a:off x="6257926" y="3913189"/>
            <a:ext cx="11842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200" b="1">
                <a:latin typeface="Tahoma" panose="020B0604030504040204" pitchFamily="34" charset="0"/>
              </a:rPr>
              <a:t>IL1 IL6 TNF</a:t>
            </a:r>
            <a:r>
              <a:rPr lang="en-GB" altLang="sr-Latn-RS" sz="1200" b="1"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178229" name="WordArt 53"/>
          <p:cNvSpPr>
            <a:spLocks noChangeArrowheads="1" noChangeShapeType="1" noTextEdit="1"/>
          </p:cNvSpPr>
          <p:nvPr/>
        </p:nvSpPr>
        <p:spPr bwMode="auto">
          <a:xfrm>
            <a:off x="7591425" y="3856038"/>
            <a:ext cx="457200" cy="3175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hr-HR" kern="10" spc="-18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 panose="020B0806030902050204" pitchFamily="34" charset="0"/>
              </a:rPr>
              <a:t>Jetra</a:t>
            </a:r>
          </a:p>
        </p:txBody>
      </p:sp>
      <p:sp>
        <p:nvSpPr>
          <p:cNvPr id="178230" name="Line 54"/>
          <p:cNvSpPr>
            <a:spLocks noChangeShapeType="1"/>
          </p:cNvSpPr>
          <p:nvPr/>
        </p:nvSpPr>
        <p:spPr bwMode="auto">
          <a:xfrm>
            <a:off x="8689975" y="3705225"/>
            <a:ext cx="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78231" name="Line 55"/>
          <p:cNvSpPr>
            <a:spLocks noChangeShapeType="1"/>
          </p:cNvSpPr>
          <p:nvPr/>
        </p:nvSpPr>
        <p:spPr bwMode="auto">
          <a:xfrm rot="10800000">
            <a:off x="8686800" y="3970338"/>
            <a:ext cx="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78232" name="Line 56"/>
          <p:cNvSpPr>
            <a:spLocks noChangeShapeType="1"/>
          </p:cNvSpPr>
          <p:nvPr/>
        </p:nvSpPr>
        <p:spPr bwMode="auto">
          <a:xfrm rot="10800000">
            <a:off x="8696325" y="4425950"/>
            <a:ext cx="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78233" name="Rectangle 57"/>
          <p:cNvSpPr>
            <a:spLocks noChangeArrowheads="1"/>
          </p:cNvSpPr>
          <p:nvPr/>
        </p:nvSpPr>
        <p:spPr bwMode="auto">
          <a:xfrm>
            <a:off x="5518151" y="1017589"/>
            <a:ext cx="4413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200" b="1">
                <a:solidFill>
                  <a:schemeClr val="folHlink"/>
                </a:solidFill>
                <a:latin typeface="Tahoma" panose="020B0604030504040204" pitchFamily="34" charset="0"/>
              </a:rPr>
              <a:t>IL6</a:t>
            </a:r>
          </a:p>
        </p:txBody>
      </p:sp>
      <p:sp>
        <p:nvSpPr>
          <p:cNvPr id="178234" name="Rectangle 58"/>
          <p:cNvSpPr>
            <a:spLocks noChangeArrowheads="1"/>
          </p:cNvSpPr>
          <p:nvPr/>
        </p:nvSpPr>
        <p:spPr bwMode="auto">
          <a:xfrm>
            <a:off x="5991226" y="1017589"/>
            <a:ext cx="4413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200" b="1">
                <a:solidFill>
                  <a:srgbClr val="33CC33"/>
                </a:solidFill>
                <a:latin typeface="Tahoma" panose="020B0604030504040204" pitchFamily="34" charset="0"/>
              </a:rPr>
              <a:t>IL8</a:t>
            </a:r>
          </a:p>
        </p:txBody>
      </p:sp>
      <p:sp>
        <p:nvSpPr>
          <p:cNvPr id="178235" name="Rectangle 59"/>
          <p:cNvSpPr>
            <a:spLocks noChangeArrowheads="1"/>
          </p:cNvSpPr>
          <p:nvPr/>
        </p:nvSpPr>
        <p:spPr bwMode="auto">
          <a:xfrm>
            <a:off x="6465889" y="979489"/>
            <a:ext cx="581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200" b="1">
                <a:solidFill>
                  <a:srgbClr val="FF6600"/>
                </a:solidFill>
                <a:latin typeface="Tahoma" panose="020B0604030504040204" pitchFamily="34" charset="0"/>
              </a:rPr>
              <a:t>TNF</a:t>
            </a:r>
            <a:r>
              <a:rPr lang="sr-Latn-CS" altLang="sr-Latn-RS" sz="1200" b="1">
                <a:solidFill>
                  <a:srgbClr val="FF6600"/>
                </a:solidFill>
                <a:latin typeface="Symbol" panose="05050102010706020507" pitchFamily="18" charset="2"/>
              </a:rPr>
              <a:t>a</a:t>
            </a:r>
            <a:endParaRPr lang="en-GB" altLang="sr-Latn-RS" sz="1200" b="1">
              <a:solidFill>
                <a:srgbClr val="FF6600"/>
              </a:solidFill>
              <a:latin typeface="Symbol" panose="05050102010706020507" pitchFamily="18" charset="2"/>
            </a:endParaRPr>
          </a:p>
        </p:txBody>
      </p:sp>
      <p:sp>
        <p:nvSpPr>
          <p:cNvPr id="178236" name="Rectangle 60"/>
          <p:cNvSpPr>
            <a:spLocks noChangeArrowheads="1"/>
          </p:cNvSpPr>
          <p:nvPr/>
        </p:nvSpPr>
        <p:spPr bwMode="auto">
          <a:xfrm>
            <a:off x="5810250" y="2171701"/>
            <a:ext cx="457200" cy="31146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grpSp>
        <p:nvGrpSpPr>
          <p:cNvPr id="9" name="Group 61"/>
          <p:cNvGrpSpPr>
            <a:grpSpLocks/>
          </p:cNvGrpSpPr>
          <p:nvPr/>
        </p:nvGrpSpPr>
        <p:grpSpPr bwMode="auto">
          <a:xfrm>
            <a:off x="4473575" y="2336800"/>
            <a:ext cx="1136650" cy="133350"/>
            <a:chOff x="1858" y="1484"/>
            <a:chExt cx="716" cy="84"/>
          </a:xfrm>
        </p:grpSpPr>
        <p:sp>
          <p:nvSpPr>
            <p:cNvPr id="103528" name="Freeform 62"/>
            <p:cNvSpPr>
              <a:spLocks/>
            </p:cNvSpPr>
            <p:nvPr/>
          </p:nvSpPr>
          <p:spPr bwMode="auto">
            <a:xfrm>
              <a:off x="1858" y="1484"/>
              <a:ext cx="103" cy="84"/>
            </a:xfrm>
            <a:custGeom>
              <a:avLst/>
              <a:gdLst>
                <a:gd name="T0" fmla="*/ 0 w 103"/>
                <a:gd name="T1" fmla="*/ 42 h 84"/>
                <a:gd name="T2" fmla="*/ 103 w 103"/>
                <a:gd name="T3" fmla="*/ 0 h 84"/>
                <a:gd name="T4" fmla="*/ 103 w 103"/>
                <a:gd name="T5" fmla="*/ 84 h 84"/>
                <a:gd name="T6" fmla="*/ 0 w 103"/>
                <a:gd name="T7" fmla="*/ 42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"/>
                <a:gd name="T13" fmla="*/ 0 h 84"/>
                <a:gd name="T14" fmla="*/ 103 w 103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" h="84">
                  <a:moveTo>
                    <a:pt x="0" y="42"/>
                  </a:moveTo>
                  <a:lnTo>
                    <a:pt x="103" y="0"/>
                  </a:lnTo>
                  <a:lnTo>
                    <a:pt x="103" y="84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3529" name="Line 63"/>
            <p:cNvSpPr>
              <a:spLocks noChangeShapeType="1"/>
            </p:cNvSpPr>
            <p:nvPr/>
          </p:nvSpPr>
          <p:spPr bwMode="auto">
            <a:xfrm>
              <a:off x="1914" y="1526"/>
              <a:ext cx="660" cy="1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78240" name="Rectangle 64"/>
          <p:cNvSpPr>
            <a:spLocks noChangeArrowheads="1"/>
          </p:cNvSpPr>
          <p:nvPr/>
        </p:nvSpPr>
        <p:spPr bwMode="auto">
          <a:xfrm>
            <a:off x="4743450" y="2255839"/>
            <a:ext cx="882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200" b="1">
                <a:latin typeface="Tahoma" panose="020B0604030504040204" pitchFamily="34" charset="0"/>
              </a:rPr>
              <a:t>IL1 TNF</a:t>
            </a:r>
            <a:r>
              <a:rPr lang="en-GB" altLang="sr-Latn-RS" sz="1200" b="1"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178241" name="WordArt 65" descr="Narrow vertical"/>
          <p:cNvSpPr>
            <a:spLocks noChangeArrowheads="1" noChangeShapeType="1" noTextEdit="1"/>
          </p:cNvSpPr>
          <p:nvPr/>
        </p:nvSpPr>
        <p:spPr bwMode="auto">
          <a:xfrm>
            <a:off x="3586164" y="2192338"/>
            <a:ext cx="847725" cy="36671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hr-HR" sz="12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Fibroblast</a:t>
            </a:r>
          </a:p>
        </p:txBody>
      </p:sp>
      <p:grpSp>
        <p:nvGrpSpPr>
          <p:cNvPr id="10" name="Group 66"/>
          <p:cNvGrpSpPr>
            <a:grpSpLocks/>
          </p:cNvGrpSpPr>
          <p:nvPr/>
        </p:nvGrpSpPr>
        <p:grpSpPr bwMode="auto">
          <a:xfrm>
            <a:off x="3794125" y="3140076"/>
            <a:ext cx="2032000" cy="493713"/>
            <a:chOff x="1430" y="1978"/>
            <a:chExt cx="1280" cy="311"/>
          </a:xfrm>
        </p:grpSpPr>
        <p:grpSp>
          <p:nvGrpSpPr>
            <p:cNvPr id="103522" name="Group 67"/>
            <p:cNvGrpSpPr>
              <a:grpSpLocks/>
            </p:cNvGrpSpPr>
            <p:nvPr/>
          </p:nvGrpSpPr>
          <p:grpSpPr bwMode="auto">
            <a:xfrm>
              <a:off x="1863" y="2139"/>
              <a:ext cx="716" cy="84"/>
              <a:chOff x="1863" y="2139"/>
              <a:chExt cx="716" cy="84"/>
            </a:xfrm>
          </p:grpSpPr>
          <p:sp>
            <p:nvSpPr>
              <p:cNvPr id="103526" name="Freeform 68"/>
              <p:cNvSpPr>
                <a:spLocks/>
              </p:cNvSpPr>
              <p:nvPr/>
            </p:nvSpPr>
            <p:spPr bwMode="auto">
              <a:xfrm>
                <a:off x="1863" y="2139"/>
                <a:ext cx="102" cy="84"/>
              </a:xfrm>
              <a:custGeom>
                <a:avLst/>
                <a:gdLst>
                  <a:gd name="T0" fmla="*/ 0 w 102"/>
                  <a:gd name="T1" fmla="*/ 42 h 84"/>
                  <a:gd name="T2" fmla="*/ 102 w 102"/>
                  <a:gd name="T3" fmla="*/ 0 h 84"/>
                  <a:gd name="T4" fmla="*/ 102 w 102"/>
                  <a:gd name="T5" fmla="*/ 84 h 84"/>
                  <a:gd name="T6" fmla="*/ 0 w 102"/>
                  <a:gd name="T7" fmla="*/ 42 h 8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2"/>
                  <a:gd name="T13" fmla="*/ 0 h 84"/>
                  <a:gd name="T14" fmla="*/ 102 w 102"/>
                  <a:gd name="T15" fmla="*/ 84 h 8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2" h="84">
                    <a:moveTo>
                      <a:pt x="0" y="42"/>
                    </a:moveTo>
                    <a:lnTo>
                      <a:pt x="102" y="0"/>
                    </a:lnTo>
                    <a:lnTo>
                      <a:pt x="102" y="84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3527" name="Line 69"/>
              <p:cNvSpPr>
                <a:spLocks noChangeShapeType="1"/>
              </p:cNvSpPr>
              <p:nvPr/>
            </p:nvSpPr>
            <p:spPr bwMode="auto">
              <a:xfrm>
                <a:off x="1919" y="2181"/>
                <a:ext cx="660" cy="1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03523" name="Arc 70"/>
            <p:cNvSpPr>
              <a:spLocks/>
            </p:cNvSpPr>
            <p:nvPr/>
          </p:nvSpPr>
          <p:spPr bwMode="auto">
            <a:xfrm>
              <a:off x="2576" y="1978"/>
              <a:ext cx="134" cy="203"/>
            </a:xfrm>
            <a:custGeom>
              <a:avLst/>
              <a:gdLst>
                <a:gd name="T0" fmla="*/ 0 w 21816"/>
                <a:gd name="T1" fmla="*/ 0 h 21738"/>
                <a:gd name="T2" fmla="*/ 0 w 21816"/>
                <a:gd name="T3" fmla="*/ 0 h 21738"/>
                <a:gd name="T4" fmla="*/ 0 w 21816"/>
                <a:gd name="T5" fmla="*/ 0 h 21738"/>
                <a:gd name="T6" fmla="*/ 0 60000 65536"/>
                <a:gd name="T7" fmla="*/ 0 60000 65536"/>
                <a:gd name="T8" fmla="*/ 0 60000 65536"/>
                <a:gd name="T9" fmla="*/ 0 w 21816"/>
                <a:gd name="T10" fmla="*/ 0 h 21738"/>
                <a:gd name="T11" fmla="*/ 21816 w 21816"/>
                <a:gd name="T12" fmla="*/ 21738 h 217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816" h="21738" fill="none" extrusionOk="0">
                  <a:moveTo>
                    <a:pt x="21815" y="0"/>
                  </a:moveTo>
                  <a:cubicBezTo>
                    <a:pt x="21815" y="46"/>
                    <a:pt x="21816" y="92"/>
                    <a:pt x="21816" y="138"/>
                  </a:cubicBezTo>
                  <a:cubicBezTo>
                    <a:pt x="21816" y="12067"/>
                    <a:pt x="12145" y="21738"/>
                    <a:pt x="216" y="21738"/>
                  </a:cubicBezTo>
                  <a:cubicBezTo>
                    <a:pt x="143" y="21738"/>
                    <a:pt x="71" y="21737"/>
                    <a:pt x="0" y="21736"/>
                  </a:cubicBezTo>
                </a:path>
                <a:path w="21816" h="21738" stroke="0" extrusionOk="0">
                  <a:moveTo>
                    <a:pt x="21815" y="0"/>
                  </a:moveTo>
                  <a:cubicBezTo>
                    <a:pt x="21815" y="46"/>
                    <a:pt x="21816" y="92"/>
                    <a:pt x="21816" y="138"/>
                  </a:cubicBezTo>
                  <a:cubicBezTo>
                    <a:pt x="21816" y="12067"/>
                    <a:pt x="12145" y="21738"/>
                    <a:pt x="216" y="21738"/>
                  </a:cubicBezTo>
                  <a:cubicBezTo>
                    <a:pt x="143" y="21738"/>
                    <a:pt x="71" y="21737"/>
                    <a:pt x="0" y="21736"/>
                  </a:cubicBezTo>
                  <a:lnTo>
                    <a:pt x="216" y="138"/>
                  </a:lnTo>
                  <a:lnTo>
                    <a:pt x="21815" y="0"/>
                  </a:lnTo>
                  <a:close/>
                </a:path>
              </a:pathLst>
            </a:custGeom>
            <a:noFill/>
            <a:ln w="444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3524" name="Rectangle 71"/>
            <p:cNvSpPr>
              <a:spLocks noChangeArrowheads="1"/>
            </p:cNvSpPr>
            <p:nvPr/>
          </p:nvSpPr>
          <p:spPr bwMode="auto">
            <a:xfrm>
              <a:off x="2015" y="2075"/>
              <a:ext cx="55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GB" altLang="sr-Latn-RS" sz="1200" b="1">
                  <a:latin typeface="Tahoma" panose="020B0604030504040204" pitchFamily="34" charset="0"/>
                </a:rPr>
                <a:t>IL1 TNF</a:t>
              </a:r>
              <a:r>
                <a:rPr lang="en-GB" altLang="sr-Latn-RS" sz="1200" b="1">
                  <a:latin typeface="Symbol" panose="05050102010706020507" pitchFamily="18" charset="2"/>
                </a:rPr>
                <a:t>a</a:t>
              </a:r>
            </a:p>
          </p:txBody>
        </p:sp>
        <p:sp>
          <p:nvSpPr>
            <p:cNvPr id="103525" name="WordArt 72"/>
            <p:cNvSpPr>
              <a:spLocks noChangeArrowheads="1" noChangeShapeType="1" noTextEdit="1"/>
            </p:cNvSpPr>
            <p:nvPr/>
          </p:nvSpPr>
          <p:spPr bwMode="auto">
            <a:xfrm>
              <a:off x="1430" y="2109"/>
              <a:ext cx="392" cy="180"/>
            </a:xfrm>
            <a:prstGeom prst="rect">
              <a:avLst/>
            </a:prstGeom>
          </p:spPr>
          <p:txBody>
            <a:bodyPr wrap="none" fromWordArt="1">
              <a:prstTxWarp prst="textFadeUp">
                <a:avLst>
                  <a:gd name="adj" fmla="val 9991"/>
                </a:avLst>
              </a:prstTxWarp>
            </a:bodyPr>
            <a:lstStyle/>
            <a:p>
              <a:pPr algn="ctr"/>
              <a:r>
                <a:rPr lang="hr-HR" sz="1600" kern="10">
                  <a:ln w="12700">
                    <a:solidFill>
                      <a:srgbClr val="B2B2B2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520402"/>
                      </a:gs>
                      <a:gs pos="100000">
                        <a:srgbClr val="FFCC00"/>
                      </a:gs>
                    </a:gsLst>
                    <a:lin ang="5400000" scaled="1"/>
                  </a:gradFill>
                  <a:effectLst>
                    <a:outerShdw dist="35921" dir="2700000" sy="50000" rotWithShape="0">
                      <a:srgbClr val="875B0D">
                        <a:alpha val="70000"/>
                      </a:srgbClr>
                    </a:outerShdw>
                  </a:effectLst>
                  <a:latin typeface="Arial Black" panose="020B0A04020102020204" pitchFamily="34" charset="0"/>
                </a:rPr>
                <a:t>Endotel</a:t>
              </a:r>
            </a:p>
          </p:txBody>
        </p:sp>
      </p:grpSp>
      <p:sp>
        <p:nvSpPr>
          <p:cNvPr id="178249" name="Rectangle 73"/>
          <p:cNvSpPr>
            <a:spLocks noChangeArrowheads="1"/>
          </p:cNvSpPr>
          <p:nvPr/>
        </p:nvSpPr>
        <p:spPr bwMode="auto">
          <a:xfrm>
            <a:off x="4941889" y="4408489"/>
            <a:ext cx="4413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200" b="1">
                <a:latin typeface="Tahoma" panose="020B0604030504040204" pitchFamily="34" charset="0"/>
              </a:rPr>
              <a:t>IL8</a:t>
            </a:r>
          </a:p>
        </p:txBody>
      </p:sp>
      <p:sp>
        <p:nvSpPr>
          <p:cNvPr id="178250" name="WordArt 74"/>
          <p:cNvSpPr>
            <a:spLocks noChangeArrowheads="1" noChangeShapeType="1" noTextEdit="1"/>
          </p:cNvSpPr>
          <p:nvPr/>
        </p:nvSpPr>
        <p:spPr bwMode="auto">
          <a:xfrm>
            <a:off x="3767139" y="4254501"/>
            <a:ext cx="676275" cy="4921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hr-HR" sz="14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Leukociti</a:t>
            </a:r>
          </a:p>
        </p:txBody>
      </p:sp>
      <p:sp>
        <p:nvSpPr>
          <p:cNvPr id="178251" name="Rectangle 75"/>
          <p:cNvSpPr>
            <a:spLocks noChangeArrowheads="1"/>
          </p:cNvSpPr>
          <p:nvPr/>
        </p:nvSpPr>
        <p:spPr bwMode="auto">
          <a:xfrm>
            <a:off x="3940175" y="5256214"/>
            <a:ext cx="882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200" b="1">
                <a:latin typeface="Tahoma" panose="020B0604030504040204" pitchFamily="34" charset="0"/>
              </a:rPr>
              <a:t>IL1 TNF</a:t>
            </a:r>
            <a:r>
              <a:rPr lang="en-GB" altLang="sr-Latn-RS" sz="1200" b="1">
                <a:latin typeface="Symbol" panose="05050102010706020507" pitchFamily="18" charset="2"/>
              </a:rPr>
              <a:t>a</a:t>
            </a:r>
          </a:p>
        </p:txBody>
      </p:sp>
      <p:grpSp>
        <p:nvGrpSpPr>
          <p:cNvPr id="12" name="Group 76"/>
          <p:cNvGrpSpPr>
            <a:grpSpLocks/>
          </p:cNvGrpSpPr>
          <p:nvPr/>
        </p:nvGrpSpPr>
        <p:grpSpPr bwMode="auto">
          <a:xfrm>
            <a:off x="1600201" y="2228850"/>
            <a:ext cx="1941513" cy="312738"/>
            <a:chOff x="48" y="1404"/>
            <a:chExt cx="1223" cy="197"/>
          </a:xfrm>
        </p:grpSpPr>
        <p:sp>
          <p:nvSpPr>
            <p:cNvPr id="103517" name="Rectangle 77"/>
            <p:cNvSpPr>
              <a:spLocks noChangeArrowheads="1"/>
            </p:cNvSpPr>
            <p:nvPr/>
          </p:nvSpPr>
          <p:spPr bwMode="auto">
            <a:xfrm>
              <a:off x="48" y="1404"/>
              <a:ext cx="1032" cy="1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grpSp>
          <p:nvGrpSpPr>
            <p:cNvPr id="103518" name="Group 78"/>
            <p:cNvGrpSpPr>
              <a:grpSpLocks/>
            </p:cNvGrpSpPr>
            <p:nvPr/>
          </p:nvGrpSpPr>
          <p:grpSpPr bwMode="auto">
            <a:xfrm>
              <a:off x="900" y="1489"/>
              <a:ext cx="371" cy="55"/>
              <a:chOff x="846" y="1489"/>
              <a:chExt cx="371" cy="55"/>
            </a:xfrm>
          </p:grpSpPr>
          <p:sp>
            <p:nvSpPr>
              <p:cNvPr id="103520" name="Freeform 79"/>
              <p:cNvSpPr>
                <a:spLocks/>
              </p:cNvSpPr>
              <p:nvPr/>
            </p:nvSpPr>
            <p:spPr bwMode="auto">
              <a:xfrm>
                <a:off x="846" y="1489"/>
                <a:ext cx="65" cy="55"/>
              </a:xfrm>
              <a:custGeom>
                <a:avLst/>
                <a:gdLst>
                  <a:gd name="T0" fmla="*/ 0 w 65"/>
                  <a:gd name="T1" fmla="*/ 27 h 55"/>
                  <a:gd name="T2" fmla="*/ 65 w 65"/>
                  <a:gd name="T3" fmla="*/ 0 h 55"/>
                  <a:gd name="T4" fmla="*/ 65 w 65"/>
                  <a:gd name="T5" fmla="*/ 55 h 55"/>
                  <a:gd name="T6" fmla="*/ 0 w 65"/>
                  <a:gd name="T7" fmla="*/ 27 h 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5"/>
                  <a:gd name="T13" fmla="*/ 0 h 55"/>
                  <a:gd name="T14" fmla="*/ 65 w 65"/>
                  <a:gd name="T15" fmla="*/ 55 h 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5" h="55">
                    <a:moveTo>
                      <a:pt x="0" y="27"/>
                    </a:moveTo>
                    <a:lnTo>
                      <a:pt x="65" y="0"/>
                    </a:lnTo>
                    <a:lnTo>
                      <a:pt x="65" y="55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chemeClr val="tx1"/>
              </a:solidFill>
              <a:ln w="285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3521" name="Line 80"/>
              <p:cNvSpPr>
                <a:spLocks noChangeShapeType="1"/>
              </p:cNvSpPr>
              <p:nvPr/>
            </p:nvSpPr>
            <p:spPr bwMode="auto">
              <a:xfrm>
                <a:off x="873" y="1516"/>
                <a:ext cx="344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03519" name="Text Box 81"/>
            <p:cNvSpPr txBox="1">
              <a:spLocks noChangeArrowheads="1"/>
            </p:cNvSpPr>
            <p:nvPr/>
          </p:nvSpPr>
          <p:spPr bwMode="auto">
            <a:xfrm>
              <a:off x="60" y="1409"/>
              <a:ext cx="81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sr-Latn-CS" altLang="sr-Latn-RS" sz="1400" b="1">
                  <a:latin typeface="Tahoma" panose="020B0604030504040204" pitchFamily="34" charset="0"/>
                </a:rPr>
                <a:t>Fibrogeneza</a:t>
              </a:r>
              <a:endParaRPr lang="en-GB" altLang="sr-Latn-RS" sz="1400" b="1">
                <a:latin typeface="Tahoma" panose="020B0604030504040204" pitchFamily="34" charset="0"/>
              </a:endParaRPr>
            </a:p>
          </p:txBody>
        </p:sp>
      </p:grpSp>
      <p:sp>
        <p:nvSpPr>
          <p:cNvPr id="103479" name="Text Box 82"/>
          <p:cNvSpPr txBox="1">
            <a:spLocks noChangeArrowheads="1"/>
          </p:cNvSpPr>
          <p:nvPr/>
        </p:nvSpPr>
        <p:spPr bwMode="auto">
          <a:xfrm>
            <a:off x="1590676" y="4371975"/>
            <a:ext cx="1323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sr-Latn-CS" altLang="sr-Latn-RS" sz="1400" b="1">
              <a:latin typeface="Tahoma" panose="020B0604030504040204" pitchFamily="34" charset="0"/>
            </a:endParaRPr>
          </a:p>
        </p:txBody>
      </p:sp>
      <p:grpSp>
        <p:nvGrpSpPr>
          <p:cNvPr id="14" name="Group 83"/>
          <p:cNvGrpSpPr>
            <a:grpSpLocks/>
          </p:cNvGrpSpPr>
          <p:nvPr/>
        </p:nvGrpSpPr>
        <p:grpSpPr bwMode="auto">
          <a:xfrm>
            <a:off x="1590676" y="2571751"/>
            <a:ext cx="2170113" cy="1800225"/>
            <a:chOff x="42" y="1620"/>
            <a:chExt cx="1367" cy="1134"/>
          </a:xfrm>
        </p:grpSpPr>
        <p:sp>
          <p:nvSpPr>
            <p:cNvPr id="103513" name="Rectangle 84"/>
            <p:cNvSpPr>
              <a:spLocks noChangeArrowheads="1"/>
            </p:cNvSpPr>
            <p:nvPr/>
          </p:nvSpPr>
          <p:spPr bwMode="auto">
            <a:xfrm>
              <a:off x="42" y="1620"/>
              <a:ext cx="1044" cy="1134"/>
            </a:xfrm>
            <a:prstGeom prst="rect">
              <a:avLst/>
            </a:prstGeom>
            <a:solidFill>
              <a:srgbClr val="A500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grpSp>
          <p:nvGrpSpPr>
            <p:cNvPr id="103514" name="Group 85"/>
            <p:cNvGrpSpPr>
              <a:grpSpLocks/>
            </p:cNvGrpSpPr>
            <p:nvPr/>
          </p:nvGrpSpPr>
          <p:grpSpPr bwMode="auto">
            <a:xfrm>
              <a:off x="965" y="2148"/>
              <a:ext cx="444" cy="50"/>
              <a:chOff x="869" y="2148"/>
              <a:chExt cx="348" cy="56"/>
            </a:xfrm>
          </p:grpSpPr>
          <p:sp>
            <p:nvSpPr>
              <p:cNvPr id="103515" name="Freeform 86"/>
              <p:cNvSpPr>
                <a:spLocks/>
              </p:cNvSpPr>
              <p:nvPr/>
            </p:nvSpPr>
            <p:spPr bwMode="auto">
              <a:xfrm>
                <a:off x="869" y="2148"/>
                <a:ext cx="65" cy="56"/>
              </a:xfrm>
              <a:custGeom>
                <a:avLst/>
                <a:gdLst>
                  <a:gd name="T0" fmla="*/ 0 w 65"/>
                  <a:gd name="T1" fmla="*/ 28 h 56"/>
                  <a:gd name="T2" fmla="*/ 65 w 65"/>
                  <a:gd name="T3" fmla="*/ 0 h 56"/>
                  <a:gd name="T4" fmla="*/ 65 w 65"/>
                  <a:gd name="T5" fmla="*/ 56 h 56"/>
                  <a:gd name="T6" fmla="*/ 0 w 65"/>
                  <a:gd name="T7" fmla="*/ 28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5"/>
                  <a:gd name="T13" fmla="*/ 0 h 56"/>
                  <a:gd name="T14" fmla="*/ 65 w 65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5" h="56">
                    <a:moveTo>
                      <a:pt x="0" y="28"/>
                    </a:moveTo>
                    <a:lnTo>
                      <a:pt x="65" y="0"/>
                    </a:lnTo>
                    <a:lnTo>
                      <a:pt x="65" y="5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tx1"/>
              </a:solidFill>
              <a:ln w="285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3516" name="Line 87"/>
              <p:cNvSpPr>
                <a:spLocks noChangeShapeType="1"/>
              </p:cNvSpPr>
              <p:nvPr/>
            </p:nvSpPr>
            <p:spPr bwMode="auto">
              <a:xfrm flipH="1">
                <a:off x="897" y="2176"/>
                <a:ext cx="320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</p:grpSp>
      <p:sp>
        <p:nvSpPr>
          <p:cNvPr id="178264" name="WordArt 88"/>
          <p:cNvSpPr>
            <a:spLocks noChangeArrowheads="1" noChangeShapeType="1" noTextEdit="1"/>
          </p:cNvSpPr>
          <p:nvPr/>
        </p:nvSpPr>
        <p:spPr bwMode="auto">
          <a:xfrm>
            <a:off x="7558088" y="2127250"/>
            <a:ext cx="419100" cy="4968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hr-HR" sz="20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CNS</a:t>
            </a:r>
          </a:p>
        </p:txBody>
      </p:sp>
      <p:sp>
        <p:nvSpPr>
          <p:cNvPr id="178265" name="Rectangle 89"/>
          <p:cNvSpPr>
            <a:spLocks noChangeArrowheads="1"/>
          </p:cNvSpPr>
          <p:nvPr/>
        </p:nvSpPr>
        <p:spPr bwMode="auto">
          <a:xfrm>
            <a:off x="8553450" y="1970088"/>
            <a:ext cx="2114550" cy="127635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grpSp>
        <p:nvGrpSpPr>
          <p:cNvPr id="16" name="Group 90"/>
          <p:cNvGrpSpPr>
            <a:grpSpLocks/>
          </p:cNvGrpSpPr>
          <p:nvPr/>
        </p:nvGrpSpPr>
        <p:grpSpPr bwMode="auto">
          <a:xfrm>
            <a:off x="8218488" y="2355850"/>
            <a:ext cx="596900" cy="88900"/>
            <a:chOff x="4451" y="1484"/>
            <a:chExt cx="376" cy="56"/>
          </a:xfrm>
        </p:grpSpPr>
        <p:sp>
          <p:nvSpPr>
            <p:cNvPr id="103511" name="Freeform 91"/>
            <p:cNvSpPr>
              <a:spLocks/>
            </p:cNvSpPr>
            <p:nvPr/>
          </p:nvSpPr>
          <p:spPr bwMode="auto">
            <a:xfrm>
              <a:off x="4762" y="1484"/>
              <a:ext cx="65" cy="56"/>
            </a:xfrm>
            <a:custGeom>
              <a:avLst/>
              <a:gdLst>
                <a:gd name="T0" fmla="*/ 65 w 65"/>
                <a:gd name="T1" fmla="*/ 28 h 56"/>
                <a:gd name="T2" fmla="*/ 0 w 65"/>
                <a:gd name="T3" fmla="*/ 56 h 56"/>
                <a:gd name="T4" fmla="*/ 0 w 65"/>
                <a:gd name="T5" fmla="*/ 0 h 56"/>
                <a:gd name="T6" fmla="*/ 65 w 65"/>
                <a:gd name="T7" fmla="*/ 28 h 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56"/>
                <a:gd name="T14" fmla="*/ 65 w 65"/>
                <a:gd name="T15" fmla="*/ 56 h 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56">
                  <a:moveTo>
                    <a:pt x="65" y="28"/>
                  </a:moveTo>
                  <a:lnTo>
                    <a:pt x="0" y="56"/>
                  </a:lnTo>
                  <a:lnTo>
                    <a:pt x="0" y="0"/>
                  </a:lnTo>
                  <a:lnTo>
                    <a:pt x="65" y="28"/>
                  </a:lnTo>
                  <a:close/>
                </a:path>
              </a:pathLst>
            </a:custGeom>
            <a:solidFill>
              <a:schemeClr val="tx1"/>
            </a:solidFill>
            <a:ln w="2857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03512" name="Line 92"/>
            <p:cNvSpPr>
              <a:spLocks noChangeShapeType="1"/>
            </p:cNvSpPr>
            <p:nvPr/>
          </p:nvSpPr>
          <p:spPr bwMode="auto">
            <a:xfrm flipH="1">
              <a:off x="4451" y="1512"/>
              <a:ext cx="344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78269" name="Text Box 93"/>
          <p:cNvSpPr txBox="1">
            <a:spLocks noChangeArrowheads="1"/>
          </p:cNvSpPr>
          <p:nvPr/>
        </p:nvSpPr>
        <p:spPr bwMode="auto">
          <a:xfrm>
            <a:off x="9085263" y="1922463"/>
            <a:ext cx="10779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sz="1600" b="1">
                <a:latin typeface="Tahoma" panose="020B0604030504040204" pitchFamily="34" charset="0"/>
              </a:rPr>
              <a:t>Groznica</a:t>
            </a:r>
          </a:p>
        </p:txBody>
      </p:sp>
      <p:sp>
        <p:nvSpPr>
          <p:cNvPr id="178270" name="Text Box 94"/>
          <p:cNvSpPr txBox="1">
            <a:spLocks noChangeArrowheads="1"/>
          </p:cNvSpPr>
          <p:nvPr/>
        </p:nvSpPr>
        <p:spPr bwMode="auto">
          <a:xfrm>
            <a:off x="9124950" y="2212975"/>
            <a:ext cx="996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sz="1600" b="1">
                <a:latin typeface="Tahoma" panose="020B0604030504040204" pitchFamily="34" charset="0"/>
              </a:rPr>
              <a:t>Mialgija</a:t>
            </a:r>
          </a:p>
        </p:txBody>
      </p:sp>
      <p:sp>
        <p:nvSpPr>
          <p:cNvPr id="178271" name="Text Box 95"/>
          <p:cNvSpPr txBox="1">
            <a:spLocks noChangeArrowheads="1"/>
          </p:cNvSpPr>
          <p:nvPr/>
        </p:nvSpPr>
        <p:spPr bwMode="auto">
          <a:xfrm>
            <a:off x="8780463" y="2811463"/>
            <a:ext cx="16875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sr-Latn-CS" altLang="sr-Latn-RS" sz="1600" b="1">
                <a:latin typeface="Tahoma" panose="020B0604030504040204" pitchFamily="34" charset="0"/>
              </a:rPr>
              <a:t>Poremećaj sna</a:t>
            </a:r>
            <a:endParaRPr lang="en-GB" altLang="sr-Latn-RS" sz="1600" b="1">
              <a:latin typeface="Tahoma" panose="020B0604030504040204" pitchFamily="34" charset="0"/>
            </a:endParaRPr>
          </a:p>
        </p:txBody>
      </p:sp>
      <p:sp>
        <p:nvSpPr>
          <p:cNvPr id="178272" name="Text Box 96"/>
          <p:cNvSpPr txBox="1">
            <a:spLocks noChangeArrowheads="1"/>
          </p:cNvSpPr>
          <p:nvPr/>
        </p:nvSpPr>
        <p:spPr bwMode="auto">
          <a:xfrm>
            <a:off x="8986839" y="2493963"/>
            <a:ext cx="1273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sr-Latn-CS" altLang="sr-Latn-RS" sz="1600" b="1">
                <a:latin typeface="Tahoma" panose="020B0604030504040204" pitchFamily="34" charset="0"/>
              </a:rPr>
              <a:t>Anoreksija</a:t>
            </a:r>
            <a:endParaRPr lang="en-GB" altLang="sr-Latn-RS" sz="1600" b="1">
              <a:latin typeface="Tahoma" panose="020B0604030504040204" pitchFamily="34" charset="0"/>
            </a:endParaRPr>
          </a:p>
        </p:txBody>
      </p:sp>
      <p:sp>
        <p:nvSpPr>
          <p:cNvPr id="178273" name="Text Box 97"/>
          <p:cNvSpPr txBox="1">
            <a:spLocks noChangeArrowheads="1"/>
          </p:cNvSpPr>
          <p:nvPr/>
        </p:nvSpPr>
        <p:spPr bwMode="auto">
          <a:xfrm>
            <a:off x="8718550" y="3617913"/>
            <a:ext cx="1949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 sz="1600" b="1">
                <a:latin typeface="Tahoma" panose="020B0604030504040204" pitchFamily="34" charset="0"/>
              </a:rPr>
              <a:t>Sinteza albumina</a:t>
            </a:r>
            <a:endParaRPr lang="en-GB" altLang="sr-Latn-RS" sz="2000" b="1">
              <a:latin typeface="Tahoma" panose="020B0604030504040204" pitchFamily="34" charset="0"/>
            </a:endParaRPr>
          </a:p>
        </p:txBody>
      </p:sp>
      <p:sp>
        <p:nvSpPr>
          <p:cNvPr id="178274" name="Text Box 98"/>
          <p:cNvSpPr txBox="1">
            <a:spLocks noChangeArrowheads="1"/>
          </p:cNvSpPr>
          <p:nvPr/>
        </p:nvSpPr>
        <p:spPr bwMode="auto">
          <a:xfrm>
            <a:off x="8709025" y="3903664"/>
            <a:ext cx="18859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 sz="1600" b="1">
                <a:latin typeface="Tahoma" panose="020B0604030504040204" pitchFamily="34" charset="0"/>
              </a:rPr>
              <a:t>Proteini akutne faze</a:t>
            </a:r>
            <a:endParaRPr lang="en-GB" altLang="sr-Latn-RS" sz="2000" b="1">
              <a:latin typeface="Tahoma" panose="020B0604030504040204" pitchFamily="34" charset="0"/>
            </a:endParaRPr>
          </a:p>
        </p:txBody>
      </p:sp>
      <p:sp>
        <p:nvSpPr>
          <p:cNvPr id="178275" name="Text Box 99"/>
          <p:cNvSpPr txBox="1">
            <a:spLocks noChangeArrowheads="1"/>
          </p:cNvSpPr>
          <p:nvPr/>
        </p:nvSpPr>
        <p:spPr bwMode="auto">
          <a:xfrm>
            <a:off x="8718550" y="4360863"/>
            <a:ext cx="1435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 sz="1600" b="1">
                <a:latin typeface="Tahoma" panose="020B0604030504040204" pitchFamily="34" charset="0"/>
              </a:rPr>
              <a:t>Glikogeneza</a:t>
            </a:r>
            <a:endParaRPr lang="en-GB" altLang="sr-Latn-RS" sz="2000" b="1">
              <a:latin typeface="Tahoma" panose="020B0604030504040204" pitchFamily="34" charset="0"/>
            </a:endParaRPr>
          </a:p>
        </p:txBody>
      </p:sp>
      <p:sp>
        <p:nvSpPr>
          <p:cNvPr id="178276" name="Text Box 100"/>
          <p:cNvSpPr txBox="1">
            <a:spLocks noChangeArrowheads="1"/>
          </p:cNvSpPr>
          <p:nvPr/>
        </p:nvSpPr>
        <p:spPr bwMode="auto">
          <a:xfrm>
            <a:off x="1590675" y="2501900"/>
            <a:ext cx="1581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 sz="1400" b="1">
                <a:latin typeface="Tahoma" panose="020B0604030504040204" pitchFamily="34" charset="0"/>
              </a:rPr>
              <a:t>Promjena permeabilnosti</a:t>
            </a:r>
            <a:endParaRPr lang="en-GB" altLang="sr-Latn-RS" sz="1400" b="1">
              <a:latin typeface="Tahoma" panose="020B0604030504040204" pitchFamily="34" charset="0"/>
            </a:endParaRPr>
          </a:p>
        </p:txBody>
      </p:sp>
      <p:sp>
        <p:nvSpPr>
          <p:cNvPr id="178277" name="Text Box 101"/>
          <p:cNvSpPr txBox="1">
            <a:spLocks noChangeArrowheads="1"/>
          </p:cNvSpPr>
          <p:nvPr/>
        </p:nvSpPr>
        <p:spPr bwMode="auto">
          <a:xfrm>
            <a:off x="1590676" y="2946400"/>
            <a:ext cx="957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 sz="1400" b="1">
                <a:latin typeface="Tahoma" panose="020B0604030504040204" pitchFamily="34" charset="0"/>
              </a:rPr>
              <a:t>Adhezija</a:t>
            </a:r>
            <a:endParaRPr lang="en-GB" altLang="sr-Latn-RS" sz="1400" b="1">
              <a:latin typeface="Tahoma" panose="020B0604030504040204" pitchFamily="34" charset="0"/>
            </a:endParaRPr>
          </a:p>
        </p:txBody>
      </p:sp>
      <p:sp>
        <p:nvSpPr>
          <p:cNvPr id="178278" name="Text Box 102"/>
          <p:cNvSpPr txBox="1">
            <a:spLocks noChangeArrowheads="1"/>
          </p:cNvSpPr>
          <p:nvPr/>
        </p:nvSpPr>
        <p:spPr bwMode="auto">
          <a:xfrm>
            <a:off x="1590676" y="3176588"/>
            <a:ext cx="15414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 sz="1400" b="1">
                <a:latin typeface="Tahoma" panose="020B0604030504040204" pitchFamily="34" charset="0"/>
              </a:rPr>
              <a:t>Nagomilavanje fibrinogena</a:t>
            </a:r>
            <a:endParaRPr lang="en-GB" altLang="sr-Latn-RS" sz="1400" b="1">
              <a:latin typeface="Tahoma" panose="020B0604030504040204" pitchFamily="34" charset="0"/>
            </a:endParaRPr>
          </a:p>
        </p:txBody>
      </p:sp>
      <p:sp>
        <p:nvSpPr>
          <p:cNvPr id="178279" name="Text Box 103"/>
          <p:cNvSpPr txBox="1">
            <a:spLocks noChangeArrowheads="1"/>
          </p:cNvSpPr>
          <p:nvPr/>
        </p:nvSpPr>
        <p:spPr bwMode="auto">
          <a:xfrm>
            <a:off x="1590675" y="4064000"/>
            <a:ext cx="1403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 sz="1400" b="1">
                <a:latin typeface="Tahoma" panose="020B0604030504040204" pitchFamily="34" charset="0"/>
              </a:rPr>
              <a:t>Stvaranje IL8</a:t>
            </a:r>
            <a:endParaRPr lang="en-GB" altLang="sr-Latn-RS" sz="1400" b="1">
              <a:latin typeface="Tahoma" panose="020B0604030504040204" pitchFamily="34" charset="0"/>
            </a:endParaRPr>
          </a:p>
        </p:txBody>
      </p:sp>
      <p:sp>
        <p:nvSpPr>
          <p:cNvPr id="178280" name="Text Box 104"/>
          <p:cNvSpPr txBox="1">
            <a:spLocks noChangeArrowheads="1"/>
          </p:cNvSpPr>
          <p:nvPr/>
        </p:nvSpPr>
        <p:spPr bwMode="auto">
          <a:xfrm>
            <a:off x="1590676" y="3621088"/>
            <a:ext cx="1546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r-Latn-CS" altLang="sr-Latn-RS" sz="1400" b="1">
                <a:latin typeface="Tahoma" panose="020B0604030504040204" pitchFamily="34" charset="0"/>
              </a:rPr>
              <a:t>Mobilizacija leukocita</a:t>
            </a:r>
            <a:endParaRPr lang="en-GB" altLang="sr-Latn-RS" sz="2000" b="1">
              <a:latin typeface="Tahoma" panose="020B0604030504040204" pitchFamily="34" charset="0"/>
            </a:endParaRPr>
          </a:p>
        </p:txBody>
      </p:sp>
      <p:sp>
        <p:nvSpPr>
          <p:cNvPr id="178281" name="Text Box 105"/>
          <p:cNvSpPr txBox="1">
            <a:spLocks noChangeArrowheads="1"/>
          </p:cNvSpPr>
          <p:nvPr/>
        </p:nvSpPr>
        <p:spPr bwMode="auto">
          <a:xfrm>
            <a:off x="1590676" y="4425950"/>
            <a:ext cx="1298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 sz="1400" b="1">
                <a:latin typeface="Tahoma" panose="020B0604030504040204" pitchFamily="34" charset="0"/>
              </a:rPr>
              <a:t>Kemotaksija</a:t>
            </a:r>
            <a:endParaRPr lang="en-GB" altLang="sr-Latn-RS" sz="1400" b="1">
              <a:latin typeface="Tahoma" panose="020B0604030504040204" pitchFamily="34" charset="0"/>
            </a:endParaRPr>
          </a:p>
        </p:txBody>
      </p:sp>
      <p:sp>
        <p:nvSpPr>
          <p:cNvPr id="178282" name="Text Box 106"/>
          <p:cNvSpPr txBox="1">
            <a:spLocks noChangeArrowheads="1"/>
          </p:cNvSpPr>
          <p:nvPr/>
        </p:nvSpPr>
        <p:spPr bwMode="auto">
          <a:xfrm>
            <a:off x="1590676" y="4673600"/>
            <a:ext cx="1069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 sz="1400" b="1">
                <a:latin typeface="Tahoma" panose="020B0604030504040204" pitchFamily="34" charset="0"/>
              </a:rPr>
              <a:t>Aktivaci</a:t>
            </a:r>
            <a:r>
              <a:rPr lang="en-GB" altLang="sr-Latn-RS" sz="1400" b="1">
                <a:latin typeface="Tahoma" panose="020B0604030504040204" pitchFamily="34" charset="0"/>
              </a:rPr>
              <a:t>ja</a:t>
            </a:r>
          </a:p>
        </p:txBody>
      </p:sp>
      <p:sp>
        <p:nvSpPr>
          <p:cNvPr id="178283" name="Text Box 107"/>
          <p:cNvSpPr txBox="1">
            <a:spLocks noChangeArrowheads="1"/>
          </p:cNvSpPr>
          <p:nvPr/>
        </p:nvSpPr>
        <p:spPr bwMode="auto">
          <a:xfrm>
            <a:off x="1590675" y="4902200"/>
            <a:ext cx="1231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 sz="1400" b="1">
                <a:latin typeface="Tahoma" panose="020B0604030504040204" pitchFamily="34" charset="0"/>
              </a:rPr>
              <a:t>Marginacija</a:t>
            </a:r>
            <a:endParaRPr lang="en-GB" altLang="sr-Latn-RS" sz="1400" b="1">
              <a:latin typeface="Tahoma" panose="020B0604030504040204" pitchFamily="34" charset="0"/>
            </a:endParaRPr>
          </a:p>
        </p:txBody>
      </p:sp>
      <p:sp>
        <p:nvSpPr>
          <p:cNvPr id="178284" name="Text Box 108"/>
          <p:cNvSpPr txBox="1">
            <a:spLocks noChangeArrowheads="1"/>
          </p:cNvSpPr>
          <p:nvPr/>
        </p:nvSpPr>
        <p:spPr bwMode="auto">
          <a:xfrm>
            <a:off x="1590676" y="5302250"/>
            <a:ext cx="1636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400" b="1">
                <a:latin typeface="Tahoma" panose="020B0604030504040204" pitchFamily="34" charset="0"/>
              </a:rPr>
              <a:t>Reparacija tkiva</a:t>
            </a:r>
          </a:p>
        </p:txBody>
      </p:sp>
      <p:sp>
        <p:nvSpPr>
          <p:cNvPr id="178285" name="Text Box 109"/>
          <p:cNvSpPr txBox="1">
            <a:spLocks noChangeArrowheads="1"/>
          </p:cNvSpPr>
          <p:nvPr/>
        </p:nvSpPr>
        <p:spPr bwMode="auto">
          <a:xfrm>
            <a:off x="1590675" y="5511800"/>
            <a:ext cx="1333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400" b="1">
                <a:latin typeface="Tahoma" panose="020B0604030504040204" pitchFamily="34" charset="0"/>
              </a:rPr>
              <a:t>Angiogeneza</a:t>
            </a:r>
          </a:p>
        </p:txBody>
      </p:sp>
      <p:sp>
        <p:nvSpPr>
          <p:cNvPr id="178286" name="Text Box 110"/>
          <p:cNvSpPr txBox="1">
            <a:spLocks noChangeArrowheads="1"/>
          </p:cNvSpPr>
          <p:nvPr/>
        </p:nvSpPr>
        <p:spPr bwMode="auto">
          <a:xfrm>
            <a:off x="1590675" y="5778500"/>
            <a:ext cx="12266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400" b="1">
                <a:latin typeface="Tahoma" panose="020B0604030504040204" pitchFamily="34" charset="0"/>
              </a:rPr>
              <a:t>Aktivacija </a:t>
            </a:r>
          </a:p>
          <a:p>
            <a:pPr eaLnBrk="1" hangingPunct="1"/>
            <a:r>
              <a:rPr lang="en-GB" altLang="sr-Latn-RS" sz="1400" b="1">
                <a:latin typeface="Tahoma" panose="020B0604030504040204" pitchFamily="34" charset="0"/>
              </a:rPr>
              <a:t>osteoklasta</a:t>
            </a:r>
            <a:endParaRPr lang="en-GB" altLang="sr-Latn-RS" sz="2000" b="1">
              <a:latin typeface="Tahoma" panose="020B0604030504040204" pitchFamily="34" charset="0"/>
            </a:endParaRPr>
          </a:p>
        </p:txBody>
      </p:sp>
      <p:grpSp>
        <p:nvGrpSpPr>
          <p:cNvPr id="17" name="Group 111"/>
          <p:cNvGrpSpPr>
            <a:grpSpLocks/>
          </p:cNvGrpSpPr>
          <p:nvPr/>
        </p:nvGrpSpPr>
        <p:grpSpPr bwMode="auto">
          <a:xfrm>
            <a:off x="6249988" y="4932363"/>
            <a:ext cx="4418012" cy="1028700"/>
            <a:chOff x="2977" y="3107"/>
            <a:chExt cx="2783" cy="648"/>
          </a:xfrm>
        </p:grpSpPr>
        <p:sp>
          <p:nvSpPr>
            <p:cNvPr id="103503" name="Arc 112"/>
            <p:cNvSpPr>
              <a:spLocks/>
            </p:cNvSpPr>
            <p:nvPr/>
          </p:nvSpPr>
          <p:spPr bwMode="auto">
            <a:xfrm flipH="1">
              <a:off x="2977" y="3203"/>
              <a:ext cx="134" cy="203"/>
            </a:xfrm>
            <a:custGeom>
              <a:avLst/>
              <a:gdLst>
                <a:gd name="T0" fmla="*/ 0 w 21816"/>
                <a:gd name="T1" fmla="*/ 0 h 21692"/>
                <a:gd name="T2" fmla="*/ 0 w 21816"/>
                <a:gd name="T3" fmla="*/ 0 h 21692"/>
                <a:gd name="T4" fmla="*/ 0 w 21816"/>
                <a:gd name="T5" fmla="*/ 0 h 21692"/>
                <a:gd name="T6" fmla="*/ 0 60000 65536"/>
                <a:gd name="T7" fmla="*/ 0 60000 65536"/>
                <a:gd name="T8" fmla="*/ 0 60000 65536"/>
                <a:gd name="T9" fmla="*/ 0 w 21816"/>
                <a:gd name="T10" fmla="*/ 0 h 21692"/>
                <a:gd name="T11" fmla="*/ 21816 w 21816"/>
                <a:gd name="T12" fmla="*/ 21692 h 216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816" h="21692" fill="none" extrusionOk="0">
                  <a:moveTo>
                    <a:pt x="21815" y="0"/>
                  </a:moveTo>
                  <a:cubicBezTo>
                    <a:pt x="21815" y="30"/>
                    <a:pt x="21816" y="61"/>
                    <a:pt x="21816" y="92"/>
                  </a:cubicBezTo>
                  <a:cubicBezTo>
                    <a:pt x="21816" y="12021"/>
                    <a:pt x="12145" y="21692"/>
                    <a:pt x="216" y="21692"/>
                  </a:cubicBezTo>
                  <a:cubicBezTo>
                    <a:pt x="143" y="21692"/>
                    <a:pt x="71" y="21691"/>
                    <a:pt x="0" y="21690"/>
                  </a:cubicBezTo>
                </a:path>
                <a:path w="21816" h="21692" stroke="0" extrusionOk="0">
                  <a:moveTo>
                    <a:pt x="21815" y="0"/>
                  </a:moveTo>
                  <a:cubicBezTo>
                    <a:pt x="21815" y="30"/>
                    <a:pt x="21816" y="61"/>
                    <a:pt x="21816" y="92"/>
                  </a:cubicBezTo>
                  <a:cubicBezTo>
                    <a:pt x="21816" y="12021"/>
                    <a:pt x="12145" y="21692"/>
                    <a:pt x="216" y="21692"/>
                  </a:cubicBezTo>
                  <a:cubicBezTo>
                    <a:pt x="143" y="21692"/>
                    <a:pt x="71" y="21691"/>
                    <a:pt x="0" y="21690"/>
                  </a:cubicBezTo>
                  <a:lnTo>
                    <a:pt x="216" y="92"/>
                  </a:lnTo>
                  <a:lnTo>
                    <a:pt x="21815" y="0"/>
                  </a:lnTo>
                  <a:close/>
                </a:path>
              </a:pathLst>
            </a:custGeom>
            <a:noFill/>
            <a:ln w="444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3504" name="Rectangle 113"/>
            <p:cNvSpPr>
              <a:spLocks noChangeArrowheads="1"/>
            </p:cNvSpPr>
            <p:nvPr/>
          </p:nvSpPr>
          <p:spPr bwMode="auto">
            <a:xfrm>
              <a:off x="4446" y="3107"/>
              <a:ext cx="1314" cy="648"/>
            </a:xfrm>
            <a:prstGeom prst="rect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sr-Latn-CS" altLang="sr-Latn-RS" sz="1600" b="1">
                <a:latin typeface="Tahoma" panose="020B0604030504040204" pitchFamily="34" charset="0"/>
              </a:endParaRPr>
            </a:p>
          </p:txBody>
        </p:sp>
        <p:sp>
          <p:nvSpPr>
            <p:cNvPr id="103505" name="Text Box 114"/>
            <p:cNvSpPr txBox="1">
              <a:spLocks noChangeArrowheads="1"/>
            </p:cNvSpPr>
            <p:nvPr/>
          </p:nvSpPr>
          <p:spPr bwMode="auto">
            <a:xfrm>
              <a:off x="4406" y="3167"/>
              <a:ext cx="1354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sr-Latn-CS" altLang="sr-Latn-RS" sz="1600" b="1">
                  <a:latin typeface="Tahoma" panose="020B0604030504040204" pitchFamily="34" charset="0"/>
                </a:rPr>
                <a:t>   Adaptivni imunski odgovor</a:t>
              </a:r>
              <a:endParaRPr lang="en-GB" altLang="sr-Latn-RS" sz="1600" b="1">
                <a:latin typeface="Tahoma" panose="020B0604030504040204" pitchFamily="34" charset="0"/>
              </a:endParaRPr>
            </a:p>
            <a:p>
              <a:pPr eaLnBrk="1" hangingPunct="1"/>
              <a:endParaRPr lang="en-GB" altLang="sr-Latn-RS" sz="1600" b="1">
                <a:latin typeface="Tahoma" panose="020B0604030504040204" pitchFamily="34" charset="0"/>
              </a:endParaRPr>
            </a:p>
          </p:txBody>
        </p:sp>
        <p:sp>
          <p:nvSpPr>
            <p:cNvPr id="103506" name="Line 115"/>
            <p:cNvSpPr>
              <a:spLocks noChangeShapeType="1"/>
            </p:cNvSpPr>
            <p:nvPr/>
          </p:nvSpPr>
          <p:spPr bwMode="auto">
            <a:xfrm rot="10800000">
              <a:off x="4787" y="3213"/>
              <a:ext cx="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grpSp>
          <p:nvGrpSpPr>
            <p:cNvPr id="103507" name="Group 116"/>
            <p:cNvGrpSpPr>
              <a:grpSpLocks/>
            </p:cNvGrpSpPr>
            <p:nvPr/>
          </p:nvGrpSpPr>
          <p:grpSpPr bwMode="auto">
            <a:xfrm>
              <a:off x="3105" y="3366"/>
              <a:ext cx="1387" cy="107"/>
              <a:chOff x="3099" y="3552"/>
              <a:chExt cx="715" cy="83"/>
            </a:xfrm>
          </p:grpSpPr>
          <p:sp>
            <p:nvSpPr>
              <p:cNvPr id="103509" name="Freeform 117"/>
              <p:cNvSpPr>
                <a:spLocks/>
              </p:cNvSpPr>
              <p:nvPr/>
            </p:nvSpPr>
            <p:spPr bwMode="auto">
              <a:xfrm>
                <a:off x="3712" y="3552"/>
                <a:ext cx="102" cy="83"/>
              </a:xfrm>
              <a:custGeom>
                <a:avLst/>
                <a:gdLst>
                  <a:gd name="T0" fmla="*/ 102 w 102"/>
                  <a:gd name="T1" fmla="*/ 41 h 83"/>
                  <a:gd name="T2" fmla="*/ 0 w 102"/>
                  <a:gd name="T3" fmla="*/ 83 h 83"/>
                  <a:gd name="T4" fmla="*/ 0 w 102"/>
                  <a:gd name="T5" fmla="*/ 0 h 83"/>
                  <a:gd name="T6" fmla="*/ 102 w 102"/>
                  <a:gd name="T7" fmla="*/ 41 h 8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2"/>
                  <a:gd name="T13" fmla="*/ 0 h 83"/>
                  <a:gd name="T14" fmla="*/ 102 w 102"/>
                  <a:gd name="T15" fmla="*/ 83 h 8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2" h="83">
                    <a:moveTo>
                      <a:pt x="102" y="41"/>
                    </a:moveTo>
                    <a:lnTo>
                      <a:pt x="0" y="83"/>
                    </a:lnTo>
                    <a:lnTo>
                      <a:pt x="0" y="0"/>
                    </a:lnTo>
                    <a:lnTo>
                      <a:pt x="102" y="4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3510" name="Line 118"/>
              <p:cNvSpPr>
                <a:spLocks noChangeShapeType="1"/>
              </p:cNvSpPr>
              <p:nvPr/>
            </p:nvSpPr>
            <p:spPr bwMode="auto">
              <a:xfrm flipH="1">
                <a:off x="3099" y="3593"/>
                <a:ext cx="660" cy="1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03508" name="Rectangle 119"/>
            <p:cNvSpPr>
              <a:spLocks noChangeArrowheads="1"/>
            </p:cNvSpPr>
            <p:nvPr/>
          </p:nvSpPr>
          <p:spPr bwMode="auto">
            <a:xfrm>
              <a:off x="3039" y="3314"/>
              <a:ext cx="74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GB" altLang="sr-Latn-RS" sz="1200" b="1">
                  <a:latin typeface="Tahoma" panose="020B0604030504040204" pitchFamily="34" charset="0"/>
                </a:rPr>
                <a:t>IL1 IL6 TNF</a:t>
              </a:r>
              <a:r>
                <a:rPr lang="en-GB" altLang="sr-Latn-RS" sz="1200" b="1">
                  <a:latin typeface="Symbol" panose="05050102010706020507" pitchFamily="18" charset="2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765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8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8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78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78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78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78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78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78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78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78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178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178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178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178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178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178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8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78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178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178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000" fill="hold"/>
                                        <p:tgtEl>
                                          <p:spTgt spid="178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000" fill="hold"/>
                                        <p:tgtEl>
                                          <p:spTgt spid="178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178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178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178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178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178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178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178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178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2000" fill="hold"/>
                                        <p:tgtEl>
                                          <p:spTgt spid="178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2000" fill="hold"/>
                                        <p:tgtEl>
                                          <p:spTgt spid="178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20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0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2000" fill="hold"/>
                                        <p:tgtEl>
                                          <p:spTgt spid="178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2000" fill="hold"/>
                                        <p:tgtEl>
                                          <p:spTgt spid="178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2000" fill="hold"/>
                                        <p:tgtEl>
                                          <p:spTgt spid="178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2000" fill="hold"/>
                                        <p:tgtEl>
                                          <p:spTgt spid="178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2000" fill="hold"/>
                                        <p:tgtEl>
                                          <p:spTgt spid="178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2000" fill="hold"/>
                                        <p:tgtEl>
                                          <p:spTgt spid="178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2000" fill="hold"/>
                                        <p:tgtEl>
                                          <p:spTgt spid="178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2000" fill="hold"/>
                                        <p:tgtEl>
                                          <p:spTgt spid="178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2000" fill="hold"/>
                                        <p:tgtEl>
                                          <p:spTgt spid="178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2000" fill="hold"/>
                                        <p:tgtEl>
                                          <p:spTgt spid="178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2000" fill="hold"/>
                                        <p:tgtEl>
                                          <p:spTgt spid="178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2000" fill="hold"/>
                                        <p:tgtEl>
                                          <p:spTgt spid="178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2000" fill="hold"/>
                                        <p:tgtEl>
                                          <p:spTgt spid="178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2000" fill="hold"/>
                                        <p:tgtEl>
                                          <p:spTgt spid="178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2000" fill="hold"/>
                                        <p:tgtEl>
                                          <p:spTgt spid="178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2000" fill="hold"/>
                                        <p:tgtEl>
                                          <p:spTgt spid="178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2000" fill="hold"/>
                                        <p:tgtEl>
                                          <p:spTgt spid="178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2000" fill="hold"/>
                                        <p:tgtEl>
                                          <p:spTgt spid="178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 nodeType="clickPar">
                      <p:stCondLst>
                        <p:cond delay="indefinite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 nodeType="clickPar">
                      <p:stCondLst>
                        <p:cond delay="indefinite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2000" fill="hold"/>
                                        <p:tgtEl>
                                          <p:spTgt spid="178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2000" fill="hold"/>
                                        <p:tgtEl>
                                          <p:spTgt spid="178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2000" fill="hold"/>
                                        <p:tgtEl>
                                          <p:spTgt spid="178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2000" fill="hold"/>
                                        <p:tgtEl>
                                          <p:spTgt spid="178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 nodeType="clickPar">
                      <p:stCondLst>
                        <p:cond delay="indefinite"/>
                      </p:stCondLst>
                      <p:childTnLst>
                        <p:par>
                          <p:cTn id="2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2000" fill="hold"/>
                                        <p:tgtEl>
                                          <p:spTgt spid="178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2000" fill="hold"/>
                                        <p:tgtEl>
                                          <p:spTgt spid="178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 nodeType="clickPar">
                      <p:stCondLst>
                        <p:cond delay="indefinite"/>
                      </p:stCondLst>
                      <p:childTnLst>
                        <p:par>
                          <p:cTn id="2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2000" fill="hold"/>
                                        <p:tgtEl>
                                          <p:spTgt spid="178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2000" fill="hold"/>
                                        <p:tgtEl>
                                          <p:spTgt spid="178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2000" fill="hold"/>
                                        <p:tgtEl>
                                          <p:spTgt spid="178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2000" fill="hold"/>
                                        <p:tgtEl>
                                          <p:spTgt spid="178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 nodeType="clickPar">
                      <p:stCondLst>
                        <p:cond delay="indefinite"/>
                      </p:stCondLst>
                      <p:childTnLst>
                        <p:par>
                          <p:cTn id="2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2000" fill="hold"/>
                                        <p:tgtEl>
                                          <p:spTgt spid="17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2000" fill="hold"/>
                                        <p:tgtEl>
                                          <p:spTgt spid="17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2000" fill="hold"/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2000" fill="hold"/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2000" fill="hold"/>
                                        <p:tgtEl>
                                          <p:spTgt spid="178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2000" fill="hold"/>
                                        <p:tgtEl>
                                          <p:spTgt spid="178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2000" fill="hold"/>
                                        <p:tgtEl>
                                          <p:spTgt spid="178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2000" fill="hold"/>
                                        <p:tgtEl>
                                          <p:spTgt spid="178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2000" fill="hold"/>
                                        <p:tgtEl>
                                          <p:spTgt spid="178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2000" fill="hold"/>
                                        <p:tgtEl>
                                          <p:spTgt spid="178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 nodeType="clickPar">
                      <p:stCondLst>
                        <p:cond delay="indefinite"/>
                      </p:stCondLst>
                      <p:childTnLst>
                        <p:par>
                          <p:cTn id="2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 nodeType="clickPar">
                      <p:stCondLst>
                        <p:cond delay="indefinite"/>
                      </p:stCondLst>
                      <p:childTnLst>
                        <p:par>
                          <p:cTn id="2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500" fill="hold"/>
                                        <p:tgtEl>
                                          <p:spTgt spid="178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500" fill="hold"/>
                                        <p:tgtEl>
                                          <p:spTgt spid="178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 nodeType="clickPar">
                      <p:stCondLst>
                        <p:cond delay="indefinite"/>
                      </p:stCondLst>
                      <p:childTnLst>
                        <p:par>
                          <p:cTn id="2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2000" fill="hold"/>
                                        <p:tgtEl>
                                          <p:spTgt spid="178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2000" fill="hold"/>
                                        <p:tgtEl>
                                          <p:spTgt spid="178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 nodeType="clickPar">
                      <p:stCondLst>
                        <p:cond delay="indefinite"/>
                      </p:stCondLst>
                      <p:childTnLst>
                        <p:par>
                          <p:cTn id="3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5" dur="2000" fill="hold"/>
                                        <p:tgtEl>
                                          <p:spTgt spid="178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2000" fill="hold"/>
                                        <p:tgtEl>
                                          <p:spTgt spid="178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 nodeType="clickPar">
                      <p:stCondLst>
                        <p:cond delay="indefinite"/>
                      </p:stCondLst>
                      <p:childTnLst>
                        <p:par>
                          <p:cTn id="3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2000" fill="hold"/>
                                        <p:tgtEl>
                                          <p:spTgt spid="17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2000" fill="hold"/>
                                        <p:tgtEl>
                                          <p:spTgt spid="17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9" dur="2000" fill="hold"/>
                                        <p:tgtEl>
                                          <p:spTgt spid="178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2000" fill="hold"/>
                                        <p:tgtEl>
                                          <p:spTgt spid="178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2000" fill="hold"/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2000" fill="hold"/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 nodeType="clickPar">
                      <p:stCondLst>
                        <p:cond delay="indefinite"/>
                      </p:stCondLst>
                      <p:childTnLst>
                        <p:par>
                          <p:cTn id="3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9" dur="2000" fill="hold"/>
                                        <p:tgtEl>
                                          <p:spTgt spid="178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2000" fill="hold"/>
                                        <p:tgtEl>
                                          <p:spTgt spid="178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 nodeType="clickPar">
                      <p:stCondLst>
                        <p:cond delay="indefinite"/>
                      </p:stCondLst>
                      <p:childTnLst>
                        <p:par>
                          <p:cTn id="3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5" dur="2000" fill="hold"/>
                                        <p:tgtEl>
                                          <p:spTgt spid="178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2000" fill="hold"/>
                                        <p:tgtEl>
                                          <p:spTgt spid="178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 nodeType="clickPar">
                      <p:stCondLst>
                        <p:cond delay="indefinite"/>
                      </p:stCondLst>
                      <p:childTnLst>
                        <p:par>
                          <p:cTn id="3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1" dur="2000" fill="hold"/>
                                        <p:tgtEl>
                                          <p:spTgt spid="178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2" dur="2000" fill="hold"/>
                                        <p:tgtEl>
                                          <p:spTgt spid="178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8" grpId="0" animBg="1"/>
      <p:bldP spid="178179" grpId="0" animBg="1"/>
      <p:bldP spid="178184" grpId="0" animBg="1"/>
      <p:bldP spid="178186" grpId="0" animBg="1"/>
      <p:bldP spid="178187" grpId="0"/>
      <p:bldP spid="178188" grpId="0"/>
      <p:bldP spid="178189" grpId="0"/>
      <p:bldP spid="178190" grpId="0"/>
      <p:bldP spid="178206" grpId="0"/>
      <p:bldP spid="178226" grpId="0"/>
      <p:bldP spid="178228" grpId="0"/>
      <p:bldP spid="178233" grpId="0"/>
      <p:bldP spid="178234" grpId="0"/>
      <p:bldP spid="178235" grpId="0"/>
      <p:bldP spid="178236" grpId="0" animBg="1"/>
      <p:bldP spid="178240" grpId="0"/>
      <p:bldP spid="178249" grpId="0"/>
      <p:bldP spid="178251" grpId="0"/>
      <p:bldP spid="178265" grpId="0" animBg="1"/>
      <p:bldP spid="178269" grpId="0"/>
      <p:bldP spid="178270" grpId="0"/>
      <p:bldP spid="178271" grpId="0"/>
      <p:bldP spid="178272" grpId="0"/>
      <p:bldP spid="178273" grpId="0"/>
      <p:bldP spid="178274" grpId="0"/>
      <p:bldP spid="178275" grpId="0"/>
      <p:bldP spid="178276" grpId="0"/>
      <p:bldP spid="178277" grpId="0"/>
      <p:bldP spid="178278" grpId="0"/>
      <p:bldP spid="178279" grpId="0"/>
      <p:bldP spid="178280" grpId="0"/>
      <p:bldP spid="178281" grpId="0"/>
      <p:bldP spid="178282" grpId="0"/>
      <p:bldP spid="178283" grpId="0"/>
      <p:bldP spid="178284" grpId="0"/>
      <p:bldP spid="178285" grpId="0"/>
      <p:bldP spid="17828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ChangeArrowheads="1"/>
          </p:cNvSpPr>
          <p:nvPr/>
        </p:nvSpPr>
        <p:spPr bwMode="auto">
          <a:xfrm>
            <a:off x="1524000" y="3352800"/>
            <a:ext cx="9144000" cy="3505200"/>
          </a:xfrm>
          <a:prstGeom prst="rect">
            <a:avLst/>
          </a:pr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sp>
        <p:nvSpPr>
          <p:cNvPr id="181252" name="AutoShape 4"/>
          <p:cNvSpPr>
            <a:spLocks noChangeArrowheads="1"/>
          </p:cNvSpPr>
          <p:nvPr/>
        </p:nvSpPr>
        <p:spPr bwMode="auto">
          <a:xfrm rot="636390">
            <a:off x="4071939" y="1296989"/>
            <a:ext cx="384175" cy="2809875"/>
          </a:xfrm>
          <a:prstGeom prst="lightningBol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sp>
        <p:nvSpPr>
          <p:cNvPr id="181253" name="AutoShape 5"/>
          <p:cNvSpPr>
            <a:spLocks noChangeArrowheads="1"/>
          </p:cNvSpPr>
          <p:nvPr/>
        </p:nvSpPr>
        <p:spPr bwMode="auto">
          <a:xfrm rot="636390">
            <a:off x="3054351" y="1296989"/>
            <a:ext cx="384175" cy="2809875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527426" y="2779713"/>
            <a:ext cx="385763" cy="419100"/>
            <a:chOff x="1262" y="1751"/>
            <a:chExt cx="243" cy="264"/>
          </a:xfrm>
        </p:grpSpPr>
        <p:sp>
          <p:nvSpPr>
            <p:cNvPr id="105822" name="Rectangle 7"/>
            <p:cNvSpPr>
              <a:spLocks noChangeArrowheads="1"/>
            </p:cNvSpPr>
            <p:nvPr/>
          </p:nvSpPr>
          <p:spPr bwMode="auto">
            <a:xfrm rot="5400000">
              <a:off x="1368" y="1982"/>
              <a:ext cx="38" cy="27"/>
            </a:xfrm>
            <a:prstGeom prst="rect">
              <a:avLst/>
            </a:prstGeom>
            <a:solidFill>
              <a:srgbClr val="CC9900"/>
            </a:solidFill>
            <a:ln w="7938">
              <a:solidFill>
                <a:srgbClr val="CC99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grpSp>
          <p:nvGrpSpPr>
            <p:cNvPr id="105823" name="Group 8"/>
            <p:cNvGrpSpPr>
              <a:grpSpLocks/>
            </p:cNvGrpSpPr>
            <p:nvPr/>
          </p:nvGrpSpPr>
          <p:grpSpPr bwMode="auto">
            <a:xfrm>
              <a:off x="1262" y="1751"/>
              <a:ext cx="243" cy="245"/>
              <a:chOff x="1262" y="1751"/>
              <a:chExt cx="243" cy="245"/>
            </a:xfrm>
          </p:grpSpPr>
          <p:sp>
            <p:nvSpPr>
              <p:cNvPr id="105824" name="Freeform 9"/>
              <p:cNvSpPr>
                <a:spLocks/>
              </p:cNvSpPr>
              <p:nvPr/>
            </p:nvSpPr>
            <p:spPr bwMode="auto">
              <a:xfrm rot="5400000">
                <a:off x="1446" y="1871"/>
                <a:ext cx="36" cy="70"/>
              </a:xfrm>
              <a:custGeom>
                <a:avLst/>
                <a:gdLst>
                  <a:gd name="T0" fmla="*/ 2147483646 w 8"/>
                  <a:gd name="T1" fmla="*/ 2147483646 h 15"/>
                  <a:gd name="T2" fmla="*/ 2147483646 w 8"/>
                  <a:gd name="T3" fmla="*/ 0 h 15"/>
                  <a:gd name="T4" fmla="*/ 0 w 8"/>
                  <a:gd name="T5" fmla="*/ 2147483646 h 15"/>
                  <a:gd name="T6" fmla="*/ 2147483646 w 8"/>
                  <a:gd name="T7" fmla="*/ 2147483646 h 15"/>
                  <a:gd name="T8" fmla="*/ 2147483646 w 8"/>
                  <a:gd name="T9" fmla="*/ 2147483646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5"/>
                  <a:gd name="T17" fmla="*/ 8 w 8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5">
                    <a:moveTo>
                      <a:pt x="8" y="15"/>
                    </a:moveTo>
                    <a:cubicBezTo>
                      <a:pt x="8" y="6"/>
                      <a:pt x="6" y="0"/>
                      <a:pt x="4" y="0"/>
                    </a:cubicBezTo>
                    <a:cubicBezTo>
                      <a:pt x="1" y="0"/>
                      <a:pt x="0" y="6"/>
                      <a:pt x="0" y="15"/>
                    </a:cubicBezTo>
                    <a:lnTo>
                      <a:pt x="4" y="15"/>
                    </a:lnTo>
                    <a:lnTo>
                      <a:pt x="8" y="15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825" name="Arc 10"/>
              <p:cNvSpPr>
                <a:spLocks/>
              </p:cNvSpPr>
              <p:nvPr/>
            </p:nvSpPr>
            <p:spPr bwMode="auto">
              <a:xfrm rot="5400000">
                <a:off x="1455" y="1871"/>
                <a:ext cx="32" cy="69"/>
              </a:xfrm>
              <a:custGeom>
                <a:avLst/>
                <a:gdLst>
                  <a:gd name="T0" fmla="*/ 0 w 43200"/>
                  <a:gd name="T1" fmla="*/ 0 h 21600"/>
                  <a:gd name="T2" fmla="*/ 0 w 43200"/>
                  <a:gd name="T3" fmla="*/ 0 h 21600"/>
                  <a:gd name="T4" fmla="*/ 0 w 432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1600"/>
                  <a:gd name="T11" fmla="*/ 43200 w 432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1600" fill="none" extrusionOk="0">
                    <a:moveTo>
                      <a:pt x="0" y="21556"/>
                    </a:moveTo>
                    <a:cubicBezTo>
                      <a:pt x="24" y="9643"/>
                      <a:pt x="9687" y="-1"/>
                      <a:pt x="21600" y="0"/>
                    </a:cubicBezTo>
                    <a:cubicBezTo>
                      <a:pt x="33512" y="0"/>
                      <a:pt x="43175" y="9643"/>
                      <a:pt x="43199" y="21556"/>
                    </a:cubicBezTo>
                  </a:path>
                  <a:path w="43200" h="21600" stroke="0" extrusionOk="0">
                    <a:moveTo>
                      <a:pt x="0" y="21556"/>
                    </a:moveTo>
                    <a:cubicBezTo>
                      <a:pt x="24" y="9643"/>
                      <a:pt x="9687" y="-1"/>
                      <a:pt x="21600" y="0"/>
                    </a:cubicBezTo>
                    <a:cubicBezTo>
                      <a:pt x="33512" y="0"/>
                      <a:pt x="43175" y="9643"/>
                      <a:pt x="43199" y="21556"/>
                    </a:cubicBezTo>
                    <a:lnTo>
                      <a:pt x="21600" y="21600"/>
                    </a:lnTo>
                    <a:lnTo>
                      <a:pt x="0" y="21556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826" name="Freeform 11"/>
              <p:cNvSpPr>
                <a:spLocks/>
              </p:cNvSpPr>
              <p:nvPr/>
            </p:nvSpPr>
            <p:spPr bwMode="auto">
              <a:xfrm rot="5400000">
                <a:off x="1380" y="1931"/>
                <a:ext cx="74" cy="42"/>
              </a:xfrm>
              <a:custGeom>
                <a:avLst/>
                <a:gdLst>
                  <a:gd name="T0" fmla="*/ 0 w 16"/>
                  <a:gd name="T1" fmla="*/ 2147483646 h 9"/>
                  <a:gd name="T2" fmla="*/ 0 w 16"/>
                  <a:gd name="T3" fmla="*/ 2147483646 h 9"/>
                  <a:gd name="T4" fmla="*/ 2147483646 w 16"/>
                  <a:gd name="T5" fmla="*/ 2147483646 h 9"/>
                  <a:gd name="T6" fmla="*/ 0 w 16"/>
                  <a:gd name="T7" fmla="*/ 2147483646 h 9"/>
                  <a:gd name="T8" fmla="*/ 0 w 16"/>
                  <a:gd name="T9" fmla="*/ 2147483646 h 9"/>
                  <a:gd name="T10" fmla="*/ 0 w 16"/>
                  <a:gd name="T11" fmla="*/ 2147483646 h 9"/>
                  <a:gd name="T12" fmla="*/ 0 w 16"/>
                  <a:gd name="T13" fmla="*/ 2147483646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9"/>
                  <a:gd name="T23" fmla="*/ 16 w 1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9"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9" y="9"/>
                      <a:pt x="16" y="7"/>
                      <a:pt x="16" y="5"/>
                    </a:cubicBezTo>
                    <a:cubicBezTo>
                      <a:pt x="16" y="2"/>
                      <a:pt x="9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0" y="5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827" name="Arc 12"/>
              <p:cNvSpPr>
                <a:spLocks/>
              </p:cNvSpPr>
              <p:nvPr/>
            </p:nvSpPr>
            <p:spPr bwMode="auto">
              <a:xfrm rot="5400000">
                <a:off x="1385" y="1942"/>
                <a:ext cx="70" cy="33"/>
              </a:xfrm>
              <a:custGeom>
                <a:avLst/>
                <a:gdLst>
                  <a:gd name="T0" fmla="*/ 0 w 21733"/>
                  <a:gd name="T1" fmla="*/ 0 h 43200"/>
                  <a:gd name="T2" fmla="*/ 0 w 21733"/>
                  <a:gd name="T3" fmla="*/ 0 h 43200"/>
                  <a:gd name="T4" fmla="*/ 0 w 21733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1733"/>
                  <a:gd name="T10" fmla="*/ 0 h 43200"/>
                  <a:gd name="T11" fmla="*/ 21733 w 21733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33" h="43200" fill="none" extrusionOk="0">
                    <a:moveTo>
                      <a:pt x="0" y="0"/>
                    </a:moveTo>
                    <a:cubicBezTo>
                      <a:pt x="44" y="0"/>
                      <a:pt x="88" y="-1"/>
                      <a:pt x="133" y="0"/>
                    </a:cubicBezTo>
                    <a:cubicBezTo>
                      <a:pt x="12062" y="0"/>
                      <a:pt x="21733" y="9670"/>
                      <a:pt x="21733" y="21600"/>
                    </a:cubicBezTo>
                    <a:cubicBezTo>
                      <a:pt x="21733" y="33529"/>
                      <a:pt x="12062" y="43200"/>
                      <a:pt x="133" y="43200"/>
                    </a:cubicBezTo>
                    <a:cubicBezTo>
                      <a:pt x="88" y="43200"/>
                      <a:pt x="44" y="43199"/>
                      <a:pt x="0" y="43199"/>
                    </a:cubicBezTo>
                  </a:path>
                  <a:path w="21733" h="43200" stroke="0" extrusionOk="0">
                    <a:moveTo>
                      <a:pt x="0" y="0"/>
                    </a:moveTo>
                    <a:cubicBezTo>
                      <a:pt x="44" y="0"/>
                      <a:pt x="88" y="-1"/>
                      <a:pt x="133" y="0"/>
                    </a:cubicBezTo>
                    <a:cubicBezTo>
                      <a:pt x="12062" y="0"/>
                      <a:pt x="21733" y="9670"/>
                      <a:pt x="21733" y="21600"/>
                    </a:cubicBezTo>
                    <a:cubicBezTo>
                      <a:pt x="21733" y="33529"/>
                      <a:pt x="12062" y="43200"/>
                      <a:pt x="133" y="43200"/>
                    </a:cubicBezTo>
                    <a:cubicBezTo>
                      <a:pt x="88" y="43200"/>
                      <a:pt x="44" y="43199"/>
                      <a:pt x="0" y="43199"/>
                    </a:cubicBezTo>
                    <a:lnTo>
                      <a:pt x="133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828" name="Line 13"/>
              <p:cNvSpPr>
                <a:spLocks noChangeShapeType="1"/>
              </p:cNvSpPr>
              <p:nvPr/>
            </p:nvSpPr>
            <p:spPr bwMode="auto">
              <a:xfrm rot="5400000">
                <a:off x="1365" y="1819"/>
                <a:ext cx="138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829" name="Freeform 14"/>
              <p:cNvSpPr>
                <a:spLocks/>
              </p:cNvSpPr>
              <p:nvPr/>
            </p:nvSpPr>
            <p:spPr bwMode="auto">
              <a:xfrm rot="5400000">
                <a:off x="1313" y="1936"/>
                <a:ext cx="74" cy="42"/>
              </a:xfrm>
              <a:custGeom>
                <a:avLst/>
                <a:gdLst>
                  <a:gd name="T0" fmla="*/ 0 w 16"/>
                  <a:gd name="T1" fmla="*/ 2147483646 h 9"/>
                  <a:gd name="T2" fmla="*/ 0 w 16"/>
                  <a:gd name="T3" fmla="*/ 2147483646 h 9"/>
                  <a:gd name="T4" fmla="*/ 2147483646 w 16"/>
                  <a:gd name="T5" fmla="*/ 2147483646 h 9"/>
                  <a:gd name="T6" fmla="*/ 0 w 16"/>
                  <a:gd name="T7" fmla="*/ 2147483646 h 9"/>
                  <a:gd name="T8" fmla="*/ 0 w 16"/>
                  <a:gd name="T9" fmla="*/ 2147483646 h 9"/>
                  <a:gd name="T10" fmla="*/ 0 w 16"/>
                  <a:gd name="T11" fmla="*/ 2147483646 h 9"/>
                  <a:gd name="T12" fmla="*/ 0 w 16"/>
                  <a:gd name="T13" fmla="*/ 2147483646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9"/>
                  <a:gd name="T23" fmla="*/ 16 w 1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9"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9" y="9"/>
                      <a:pt x="16" y="7"/>
                      <a:pt x="16" y="5"/>
                    </a:cubicBezTo>
                    <a:cubicBezTo>
                      <a:pt x="16" y="2"/>
                      <a:pt x="9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0" y="5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830" name="Arc 15"/>
              <p:cNvSpPr>
                <a:spLocks/>
              </p:cNvSpPr>
              <p:nvPr/>
            </p:nvSpPr>
            <p:spPr bwMode="auto">
              <a:xfrm rot="5400000">
                <a:off x="1316" y="1944"/>
                <a:ext cx="70" cy="34"/>
              </a:xfrm>
              <a:custGeom>
                <a:avLst/>
                <a:gdLst>
                  <a:gd name="T0" fmla="*/ 0 w 21738"/>
                  <a:gd name="T1" fmla="*/ 0 h 43200"/>
                  <a:gd name="T2" fmla="*/ 0 w 21738"/>
                  <a:gd name="T3" fmla="*/ 0 h 43200"/>
                  <a:gd name="T4" fmla="*/ 0 w 21738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1738"/>
                  <a:gd name="T10" fmla="*/ 0 h 43200"/>
                  <a:gd name="T11" fmla="*/ 21738 w 21738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38" h="43200" fill="none" extrusionOk="0">
                    <a:moveTo>
                      <a:pt x="2" y="0"/>
                    </a:moveTo>
                    <a:cubicBezTo>
                      <a:pt x="47" y="0"/>
                      <a:pt x="92" y="-1"/>
                      <a:pt x="138" y="0"/>
                    </a:cubicBezTo>
                    <a:cubicBezTo>
                      <a:pt x="12067" y="0"/>
                      <a:pt x="21738" y="9670"/>
                      <a:pt x="21738" y="21600"/>
                    </a:cubicBezTo>
                    <a:cubicBezTo>
                      <a:pt x="21738" y="33529"/>
                      <a:pt x="12067" y="43200"/>
                      <a:pt x="138" y="43200"/>
                    </a:cubicBezTo>
                    <a:cubicBezTo>
                      <a:pt x="92" y="43200"/>
                      <a:pt x="46" y="43199"/>
                      <a:pt x="0" y="43199"/>
                    </a:cubicBezTo>
                  </a:path>
                  <a:path w="21738" h="43200" stroke="0" extrusionOk="0">
                    <a:moveTo>
                      <a:pt x="2" y="0"/>
                    </a:moveTo>
                    <a:cubicBezTo>
                      <a:pt x="47" y="0"/>
                      <a:pt x="92" y="-1"/>
                      <a:pt x="138" y="0"/>
                    </a:cubicBezTo>
                    <a:cubicBezTo>
                      <a:pt x="12067" y="0"/>
                      <a:pt x="21738" y="9670"/>
                      <a:pt x="21738" y="21600"/>
                    </a:cubicBezTo>
                    <a:cubicBezTo>
                      <a:pt x="21738" y="33529"/>
                      <a:pt x="12067" y="43200"/>
                      <a:pt x="138" y="43200"/>
                    </a:cubicBezTo>
                    <a:cubicBezTo>
                      <a:pt x="92" y="43200"/>
                      <a:pt x="46" y="43199"/>
                      <a:pt x="0" y="43199"/>
                    </a:cubicBezTo>
                    <a:lnTo>
                      <a:pt x="138" y="21600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831" name="Freeform 16"/>
              <p:cNvSpPr>
                <a:spLocks/>
              </p:cNvSpPr>
              <p:nvPr/>
            </p:nvSpPr>
            <p:spPr bwMode="auto">
              <a:xfrm rot="5400000">
                <a:off x="1281" y="1874"/>
                <a:ext cx="37" cy="75"/>
              </a:xfrm>
              <a:custGeom>
                <a:avLst/>
                <a:gdLst>
                  <a:gd name="T0" fmla="*/ 0 w 8"/>
                  <a:gd name="T1" fmla="*/ 0 h 16"/>
                  <a:gd name="T2" fmla="*/ 0 w 8"/>
                  <a:gd name="T3" fmla="*/ 0 h 16"/>
                  <a:gd name="T4" fmla="*/ 2147483646 w 8"/>
                  <a:gd name="T5" fmla="*/ 2147483646 h 16"/>
                  <a:gd name="T6" fmla="*/ 2147483646 w 8"/>
                  <a:gd name="T7" fmla="*/ 0 h 16"/>
                  <a:gd name="T8" fmla="*/ 2147483646 w 8"/>
                  <a:gd name="T9" fmla="*/ 0 h 16"/>
                  <a:gd name="T10" fmla="*/ 2147483646 w 8"/>
                  <a:gd name="T11" fmla="*/ 0 h 16"/>
                  <a:gd name="T12" fmla="*/ 0 w 8"/>
                  <a:gd name="T13" fmla="*/ 0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6"/>
                  <a:gd name="T23" fmla="*/ 8 w 8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1" y="16"/>
                      <a:pt x="4" y="16"/>
                    </a:cubicBezTo>
                    <a:cubicBezTo>
                      <a:pt x="6" y="16"/>
                      <a:pt x="8" y="9"/>
                      <a:pt x="8" y="0"/>
                    </a:cubicBezTo>
                    <a:cubicBezTo>
                      <a:pt x="8" y="0"/>
                      <a:pt x="7" y="0"/>
                      <a:pt x="7" y="0"/>
                    </a:cubicBez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832" name="Arc 17"/>
              <p:cNvSpPr>
                <a:spLocks/>
              </p:cNvSpPr>
              <p:nvPr/>
            </p:nvSpPr>
            <p:spPr bwMode="auto">
              <a:xfrm rot="5400000">
                <a:off x="1283" y="1870"/>
                <a:ext cx="33" cy="71"/>
              </a:xfrm>
              <a:custGeom>
                <a:avLst/>
                <a:gdLst>
                  <a:gd name="T0" fmla="*/ 0 w 43200"/>
                  <a:gd name="T1" fmla="*/ 0 h 21691"/>
                  <a:gd name="T2" fmla="*/ 0 w 43200"/>
                  <a:gd name="T3" fmla="*/ 0 h 21691"/>
                  <a:gd name="T4" fmla="*/ 0 w 43200"/>
                  <a:gd name="T5" fmla="*/ 0 h 21691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1691"/>
                  <a:gd name="T11" fmla="*/ 43200 w 43200"/>
                  <a:gd name="T12" fmla="*/ 21691 h 216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1691" fill="none" extrusionOk="0">
                    <a:moveTo>
                      <a:pt x="43199" y="0"/>
                    </a:moveTo>
                    <a:cubicBezTo>
                      <a:pt x="43199" y="30"/>
                      <a:pt x="43200" y="60"/>
                      <a:pt x="43200" y="91"/>
                    </a:cubicBezTo>
                    <a:cubicBezTo>
                      <a:pt x="43200" y="12020"/>
                      <a:pt x="33529" y="21691"/>
                      <a:pt x="21600" y="21691"/>
                    </a:cubicBezTo>
                    <a:cubicBezTo>
                      <a:pt x="9670" y="21691"/>
                      <a:pt x="0" y="12020"/>
                      <a:pt x="0" y="91"/>
                    </a:cubicBezTo>
                    <a:cubicBezTo>
                      <a:pt x="-1" y="61"/>
                      <a:pt x="0" y="31"/>
                      <a:pt x="0" y="1"/>
                    </a:cubicBezTo>
                  </a:path>
                  <a:path w="43200" h="21691" stroke="0" extrusionOk="0">
                    <a:moveTo>
                      <a:pt x="43199" y="0"/>
                    </a:moveTo>
                    <a:cubicBezTo>
                      <a:pt x="43199" y="30"/>
                      <a:pt x="43200" y="60"/>
                      <a:pt x="43200" y="91"/>
                    </a:cubicBezTo>
                    <a:cubicBezTo>
                      <a:pt x="43200" y="12020"/>
                      <a:pt x="33529" y="21691"/>
                      <a:pt x="21600" y="21691"/>
                    </a:cubicBezTo>
                    <a:cubicBezTo>
                      <a:pt x="9670" y="21691"/>
                      <a:pt x="0" y="12020"/>
                      <a:pt x="0" y="91"/>
                    </a:cubicBezTo>
                    <a:cubicBezTo>
                      <a:pt x="-1" y="61"/>
                      <a:pt x="0" y="31"/>
                      <a:pt x="0" y="1"/>
                    </a:cubicBezTo>
                    <a:lnTo>
                      <a:pt x="21600" y="91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833" name="Line 18"/>
              <p:cNvSpPr>
                <a:spLocks noChangeShapeType="1"/>
              </p:cNvSpPr>
              <p:nvPr/>
            </p:nvSpPr>
            <p:spPr bwMode="auto">
              <a:xfrm rot="5400000">
                <a:off x="1269" y="1820"/>
                <a:ext cx="138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</p:grpSp>
      <p:sp>
        <p:nvSpPr>
          <p:cNvPr id="105478" name="Rectangle 19"/>
          <p:cNvSpPr>
            <a:spLocks noChangeArrowheads="1"/>
          </p:cNvSpPr>
          <p:nvPr/>
        </p:nvSpPr>
        <p:spPr bwMode="auto">
          <a:xfrm>
            <a:off x="1524001" y="79089"/>
            <a:ext cx="184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sp>
        <p:nvSpPr>
          <p:cNvPr id="105479" name="Rectangle 20"/>
          <p:cNvSpPr>
            <a:spLocks noChangeArrowheads="1"/>
          </p:cNvSpPr>
          <p:nvPr/>
        </p:nvSpPr>
        <p:spPr bwMode="auto">
          <a:xfrm>
            <a:off x="3873500" y="6410326"/>
            <a:ext cx="5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600" i="1">
                <a:solidFill>
                  <a:srgbClr val="0000AA"/>
                </a:solidFill>
                <a:latin typeface="Helvetica" panose="020B0604020202020204" pitchFamily="34" charset="0"/>
              </a:rPr>
              <a:t> </a:t>
            </a:r>
            <a:endParaRPr lang="en-GB" altLang="sr-Latn-RS" sz="2000" b="1">
              <a:latin typeface="Tahoma" panose="020B0604030504040204" pitchFamily="34" charset="0"/>
            </a:endParaRPr>
          </a:p>
        </p:txBody>
      </p:sp>
      <p:sp>
        <p:nvSpPr>
          <p:cNvPr id="105480" name="Rectangle 21"/>
          <p:cNvSpPr>
            <a:spLocks noChangeArrowheads="1"/>
          </p:cNvSpPr>
          <p:nvPr/>
        </p:nvSpPr>
        <p:spPr bwMode="auto">
          <a:xfrm>
            <a:off x="3932238" y="6446839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30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endParaRPr lang="en-GB" altLang="sr-Latn-RS" sz="2000" b="1">
              <a:latin typeface="Tahoma" panose="020B0604030504040204" pitchFamily="34" charset="0"/>
            </a:endParaRPr>
          </a:p>
        </p:txBody>
      </p:sp>
      <p:sp>
        <p:nvSpPr>
          <p:cNvPr id="105481" name="Rectangle 22"/>
          <p:cNvSpPr>
            <a:spLocks noChangeArrowheads="1"/>
          </p:cNvSpPr>
          <p:nvPr/>
        </p:nvSpPr>
        <p:spPr bwMode="auto">
          <a:xfrm>
            <a:off x="4197351" y="6199189"/>
            <a:ext cx="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2000" b="1">
              <a:latin typeface="Tahoma" panose="020B0604030504040204" pitchFamily="34" charset="0"/>
            </a:endParaRPr>
          </a:p>
        </p:txBody>
      </p:sp>
      <p:sp>
        <p:nvSpPr>
          <p:cNvPr id="181271" name="Oval 23"/>
          <p:cNvSpPr>
            <a:spLocks noChangeArrowheads="1"/>
          </p:cNvSpPr>
          <p:nvPr/>
        </p:nvSpPr>
        <p:spPr bwMode="auto">
          <a:xfrm>
            <a:off x="2138363" y="552450"/>
            <a:ext cx="3382962" cy="2298700"/>
          </a:xfrm>
          <a:prstGeom prst="ellipse">
            <a:avLst/>
          </a:prstGeom>
          <a:solidFill>
            <a:schemeClr val="bg2"/>
          </a:solidFill>
          <a:ln w="7938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2000" b="1">
              <a:latin typeface="Tahoma" panose="020B0604030504040204" pitchFamily="34" charset="0"/>
            </a:endParaRPr>
          </a:p>
        </p:txBody>
      </p:sp>
      <p:sp>
        <p:nvSpPr>
          <p:cNvPr id="181272" name="Rectangle 24"/>
          <p:cNvSpPr>
            <a:spLocks noChangeArrowheads="1"/>
          </p:cNvSpPr>
          <p:nvPr/>
        </p:nvSpPr>
        <p:spPr bwMode="auto">
          <a:xfrm>
            <a:off x="3065464" y="279400"/>
            <a:ext cx="1158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>
                <a:latin typeface="Tahoma" panose="020B0604030504040204" pitchFamily="34" charset="0"/>
              </a:rPr>
              <a:t>MAKROFAG</a:t>
            </a:r>
            <a:endParaRPr lang="en-GB" altLang="sr-Latn-RS" b="1">
              <a:latin typeface="Tahoma" panose="020B0604030504040204" pitchFamily="34" charset="0"/>
            </a:endParaRPr>
          </a:p>
        </p:txBody>
      </p:sp>
      <p:sp>
        <p:nvSpPr>
          <p:cNvPr id="181273" name="Rectangle 25"/>
          <p:cNvSpPr>
            <a:spLocks noChangeArrowheads="1"/>
          </p:cNvSpPr>
          <p:nvPr/>
        </p:nvSpPr>
        <p:spPr bwMode="auto">
          <a:xfrm>
            <a:off x="7234239" y="493713"/>
            <a:ext cx="31809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2400">
                <a:latin typeface="Helvetica" panose="020B0604020202020204" pitchFamily="34" charset="0"/>
              </a:rPr>
              <a:t>URODJENA IMUNOST</a:t>
            </a:r>
            <a:endParaRPr lang="en-GB" altLang="sr-Latn-RS" sz="2400" b="1">
              <a:latin typeface="Tahoma" panose="020B0604030504040204" pitchFamily="34" charset="0"/>
            </a:endParaRPr>
          </a:p>
        </p:txBody>
      </p:sp>
      <p:sp>
        <p:nvSpPr>
          <p:cNvPr id="181274" name="Rectangle 26"/>
          <p:cNvSpPr>
            <a:spLocks noChangeArrowheads="1"/>
          </p:cNvSpPr>
          <p:nvPr/>
        </p:nvSpPr>
        <p:spPr bwMode="auto">
          <a:xfrm>
            <a:off x="7239001" y="6508750"/>
            <a:ext cx="32306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2400">
                <a:latin typeface="Helvetica" panose="020B0604020202020204" pitchFamily="34" charset="0"/>
              </a:rPr>
              <a:t>ADAPTIVNA IMUNOST</a:t>
            </a:r>
            <a:endParaRPr lang="en-GB" altLang="sr-Latn-RS" sz="2400" b="1">
              <a:latin typeface="Helvetica" panose="020B0604020202020204" pitchFamily="34" charset="0"/>
            </a:endParaRPr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5295901" y="1833564"/>
            <a:ext cx="1539875" cy="1203325"/>
            <a:chOff x="4260" y="1335"/>
            <a:chExt cx="970" cy="758"/>
          </a:xfrm>
        </p:grpSpPr>
        <p:grpSp>
          <p:nvGrpSpPr>
            <p:cNvPr id="105711" name="Group 28"/>
            <p:cNvGrpSpPr>
              <a:grpSpLocks/>
            </p:cNvGrpSpPr>
            <p:nvPr/>
          </p:nvGrpSpPr>
          <p:grpSpPr bwMode="auto">
            <a:xfrm>
              <a:off x="4260" y="1335"/>
              <a:ext cx="744" cy="532"/>
              <a:chOff x="4260" y="1335"/>
              <a:chExt cx="744" cy="532"/>
            </a:xfrm>
          </p:grpSpPr>
          <p:sp>
            <p:nvSpPr>
              <p:cNvPr id="105786" name="Line 29"/>
              <p:cNvSpPr>
                <a:spLocks noChangeShapeType="1"/>
              </p:cNvSpPr>
              <p:nvPr/>
            </p:nvSpPr>
            <p:spPr bwMode="auto">
              <a:xfrm flipH="1">
                <a:off x="4583" y="1642"/>
                <a:ext cx="47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87" name="Line 30"/>
              <p:cNvSpPr>
                <a:spLocks noChangeShapeType="1"/>
              </p:cNvSpPr>
              <p:nvPr/>
            </p:nvSpPr>
            <p:spPr bwMode="auto">
              <a:xfrm>
                <a:off x="4642" y="1615"/>
                <a:ext cx="61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88" name="Line 31"/>
              <p:cNvSpPr>
                <a:spLocks noChangeShapeType="1"/>
              </p:cNvSpPr>
              <p:nvPr/>
            </p:nvSpPr>
            <p:spPr bwMode="auto">
              <a:xfrm>
                <a:off x="4642" y="1491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789" name="Group 32"/>
              <p:cNvGrpSpPr>
                <a:grpSpLocks/>
              </p:cNvGrpSpPr>
              <p:nvPr/>
            </p:nvGrpSpPr>
            <p:grpSpPr bwMode="auto">
              <a:xfrm>
                <a:off x="4542" y="1674"/>
                <a:ext cx="39" cy="37"/>
                <a:chOff x="4726" y="2792"/>
                <a:chExt cx="38" cy="36"/>
              </a:xfrm>
            </p:grpSpPr>
            <p:sp>
              <p:nvSpPr>
                <p:cNvPr id="105820" name="Line 33"/>
                <p:cNvSpPr>
                  <a:spLocks noChangeShapeType="1"/>
                </p:cNvSpPr>
                <p:nvPr/>
              </p:nvSpPr>
              <p:spPr bwMode="auto">
                <a:xfrm>
                  <a:off x="4763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821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4726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105790" name="Group 35"/>
              <p:cNvGrpSpPr>
                <a:grpSpLocks/>
              </p:cNvGrpSpPr>
              <p:nvPr/>
            </p:nvGrpSpPr>
            <p:grpSpPr bwMode="auto">
              <a:xfrm>
                <a:off x="4688" y="1674"/>
                <a:ext cx="38" cy="37"/>
                <a:chOff x="4872" y="2792"/>
                <a:chExt cx="37" cy="36"/>
              </a:xfrm>
            </p:grpSpPr>
            <p:sp>
              <p:nvSpPr>
                <p:cNvPr id="105818" name="Line 36"/>
                <p:cNvSpPr>
                  <a:spLocks noChangeShapeType="1"/>
                </p:cNvSpPr>
                <p:nvPr/>
              </p:nvSpPr>
              <p:spPr bwMode="auto">
                <a:xfrm>
                  <a:off x="4872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819" name="Line 37"/>
                <p:cNvSpPr>
                  <a:spLocks noChangeShapeType="1"/>
                </p:cNvSpPr>
                <p:nvPr/>
              </p:nvSpPr>
              <p:spPr bwMode="auto">
                <a:xfrm>
                  <a:off x="4872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791" name="Line 38"/>
              <p:cNvSpPr>
                <a:spLocks noChangeShapeType="1"/>
              </p:cNvSpPr>
              <p:nvPr/>
            </p:nvSpPr>
            <p:spPr bwMode="auto">
              <a:xfrm>
                <a:off x="4638" y="1637"/>
                <a:ext cx="51" cy="5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92" name="Line 39"/>
              <p:cNvSpPr>
                <a:spLocks noChangeShapeType="1"/>
              </p:cNvSpPr>
              <p:nvPr/>
            </p:nvSpPr>
            <p:spPr bwMode="auto">
              <a:xfrm flipH="1">
                <a:off x="4560" y="1615"/>
                <a:ext cx="61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93" name="Line 40"/>
              <p:cNvSpPr>
                <a:spLocks noChangeShapeType="1"/>
              </p:cNvSpPr>
              <p:nvPr/>
            </p:nvSpPr>
            <p:spPr bwMode="auto">
              <a:xfrm>
                <a:off x="4620" y="1491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94" name="Line 41"/>
              <p:cNvSpPr>
                <a:spLocks noChangeShapeType="1"/>
              </p:cNvSpPr>
              <p:nvPr/>
            </p:nvSpPr>
            <p:spPr bwMode="auto">
              <a:xfrm flipH="1">
                <a:off x="4861" y="1798"/>
                <a:ext cx="47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95" name="Line 42"/>
              <p:cNvSpPr>
                <a:spLocks noChangeShapeType="1"/>
              </p:cNvSpPr>
              <p:nvPr/>
            </p:nvSpPr>
            <p:spPr bwMode="auto">
              <a:xfrm>
                <a:off x="4921" y="1771"/>
                <a:ext cx="60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96" name="Line 43"/>
              <p:cNvSpPr>
                <a:spLocks noChangeShapeType="1"/>
              </p:cNvSpPr>
              <p:nvPr/>
            </p:nvSpPr>
            <p:spPr bwMode="auto">
              <a:xfrm>
                <a:off x="4921" y="1647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797" name="Group 44"/>
              <p:cNvGrpSpPr>
                <a:grpSpLocks/>
              </p:cNvGrpSpPr>
              <p:nvPr/>
            </p:nvGrpSpPr>
            <p:grpSpPr bwMode="auto">
              <a:xfrm>
                <a:off x="4820" y="1830"/>
                <a:ext cx="39" cy="37"/>
                <a:chOff x="5004" y="2792"/>
                <a:chExt cx="38" cy="36"/>
              </a:xfrm>
            </p:grpSpPr>
            <p:sp>
              <p:nvSpPr>
                <p:cNvPr id="105816" name="Line 45"/>
                <p:cNvSpPr>
                  <a:spLocks noChangeShapeType="1"/>
                </p:cNvSpPr>
                <p:nvPr/>
              </p:nvSpPr>
              <p:spPr bwMode="auto">
                <a:xfrm>
                  <a:off x="5041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817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5004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105798" name="Group 47"/>
              <p:cNvGrpSpPr>
                <a:grpSpLocks/>
              </p:cNvGrpSpPr>
              <p:nvPr/>
            </p:nvGrpSpPr>
            <p:grpSpPr bwMode="auto">
              <a:xfrm>
                <a:off x="4966" y="1830"/>
                <a:ext cx="38" cy="37"/>
                <a:chOff x="5150" y="2792"/>
                <a:chExt cx="37" cy="36"/>
              </a:xfrm>
            </p:grpSpPr>
            <p:sp>
              <p:nvSpPr>
                <p:cNvPr id="105814" name="Line 48"/>
                <p:cNvSpPr>
                  <a:spLocks noChangeShapeType="1"/>
                </p:cNvSpPr>
                <p:nvPr/>
              </p:nvSpPr>
              <p:spPr bwMode="auto">
                <a:xfrm>
                  <a:off x="5150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815" name="Line 49"/>
                <p:cNvSpPr>
                  <a:spLocks noChangeShapeType="1"/>
                </p:cNvSpPr>
                <p:nvPr/>
              </p:nvSpPr>
              <p:spPr bwMode="auto">
                <a:xfrm>
                  <a:off x="5150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799" name="Line 50"/>
              <p:cNvSpPr>
                <a:spLocks noChangeShapeType="1"/>
              </p:cNvSpPr>
              <p:nvPr/>
            </p:nvSpPr>
            <p:spPr bwMode="auto">
              <a:xfrm>
                <a:off x="4916" y="1793"/>
                <a:ext cx="47" cy="5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800" name="Line 51"/>
              <p:cNvSpPr>
                <a:spLocks noChangeShapeType="1"/>
              </p:cNvSpPr>
              <p:nvPr/>
            </p:nvSpPr>
            <p:spPr bwMode="auto">
              <a:xfrm flipH="1">
                <a:off x="4838" y="1771"/>
                <a:ext cx="61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801" name="Line 52"/>
              <p:cNvSpPr>
                <a:spLocks noChangeShapeType="1"/>
              </p:cNvSpPr>
              <p:nvPr/>
            </p:nvSpPr>
            <p:spPr bwMode="auto">
              <a:xfrm>
                <a:off x="4898" y="1647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802" name="Line 53"/>
              <p:cNvSpPr>
                <a:spLocks noChangeShapeType="1"/>
              </p:cNvSpPr>
              <p:nvPr/>
            </p:nvSpPr>
            <p:spPr bwMode="auto">
              <a:xfrm flipH="1">
                <a:off x="4301" y="1486"/>
                <a:ext cx="4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803" name="Line 54"/>
              <p:cNvSpPr>
                <a:spLocks noChangeShapeType="1"/>
              </p:cNvSpPr>
              <p:nvPr/>
            </p:nvSpPr>
            <p:spPr bwMode="auto">
              <a:xfrm>
                <a:off x="4360" y="1459"/>
                <a:ext cx="60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804" name="Line 55"/>
              <p:cNvSpPr>
                <a:spLocks noChangeShapeType="1"/>
              </p:cNvSpPr>
              <p:nvPr/>
            </p:nvSpPr>
            <p:spPr bwMode="auto">
              <a:xfrm>
                <a:off x="4360" y="1335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805" name="Group 56"/>
              <p:cNvGrpSpPr>
                <a:grpSpLocks/>
              </p:cNvGrpSpPr>
              <p:nvPr/>
            </p:nvGrpSpPr>
            <p:grpSpPr bwMode="auto">
              <a:xfrm>
                <a:off x="4260" y="1518"/>
                <a:ext cx="38" cy="37"/>
                <a:chOff x="4444" y="2792"/>
                <a:chExt cx="37" cy="36"/>
              </a:xfrm>
            </p:grpSpPr>
            <p:sp>
              <p:nvSpPr>
                <p:cNvPr id="105812" name="Line 57"/>
                <p:cNvSpPr>
                  <a:spLocks noChangeShapeType="1"/>
                </p:cNvSpPr>
                <p:nvPr/>
              </p:nvSpPr>
              <p:spPr bwMode="auto">
                <a:xfrm>
                  <a:off x="4480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813" name="Line 58"/>
                <p:cNvSpPr>
                  <a:spLocks noChangeShapeType="1"/>
                </p:cNvSpPr>
                <p:nvPr/>
              </p:nvSpPr>
              <p:spPr bwMode="auto">
                <a:xfrm flipH="1">
                  <a:off x="4444" y="2792"/>
                  <a:ext cx="36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105806" name="Group 59"/>
              <p:cNvGrpSpPr>
                <a:grpSpLocks/>
              </p:cNvGrpSpPr>
              <p:nvPr/>
            </p:nvGrpSpPr>
            <p:grpSpPr bwMode="auto">
              <a:xfrm>
                <a:off x="4405" y="1518"/>
                <a:ext cx="38" cy="37"/>
                <a:chOff x="4589" y="2792"/>
                <a:chExt cx="37" cy="36"/>
              </a:xfrm>
            </p:grpSpPr>
            <p:sp>
              <p:nvSpPr>
                <p:cNvPr id="105810" name="Line 60"/>
                <p:cNvSpPr>
                  <a:spLocks noChangeShapeType="1"/>
                </p:cNvSpPr>
                <p:nvPr/>
              </p:nvSpPr>
              <p:spPr bwMode="auto">
                <a:xfrm>
                  <a:off x="4589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811" name="Line 61"/>
                <p:cNvSpPr>
                  <a:spLocks noChangeShapeType="1"/>
                </p:cNvSpPr>
                <p:nvPr/>
              </p:nvSpPr>
              <p:spPr bwMode="auto">
                <a:xfrm>
                  <a:off x="4589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807" name="Line 62"/>
              <p:cNvSpPr>
                <a:spLocks noChangeShapeType="1"/>
              </p:cNvSpPr>
              <p:nvPr/>
            </p:nvSpPr>
            <p:spPr bwMode="auto">
              <a:xfrm>
                <a:off x="4355" y="1481"/>
                <a:ext cx="47" cy="5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808" name="Line 63"/>
              <p:cNvSpPr>
                <a:spLocks noChangeShapeType="1"/>
              </p:cNvSpPr>
              <p:nvPr/>
            </p:nvSpPr>
            <p:spPr bwMode="auto">
              <a:xfrm flipH="1">
                <a:off x="4278" y="1459"/>
                <a:ext cx="60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809" name="Line 64"/>
              <p:cNvSpPr>
                <a:spLocks noChangeShapeType="1"/>
              </p:cNvSpPr>
              <p:nvPr/>
            </p:nvSpPr>
            <p:spPr bwMode="auto">
              <a:xfrm>
                <a:off x="4337" y="1335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105712" name="Group 65"/>
            <p:cNvGrpSpPr>
              <a:grpSpLocks/>
            </p:cNvGrpSpPr>
            <p:nvPr/>
          </p:nvGrpSpPr>
          <p:grpSpPr bwMode="auto">
            <a:xfrm>
              <a:off x="4373" y="1448"/>
              <a:ext cx="744" cy="532"/>
              <a:chOff x="4260" y="1335"/>
              <a:chExt cx="744" cy="532"/>
            </a:xfrm>
          </p:grpSpPr>
          <p:sp>
            <p:nvSpPr>
              <p:cNvPr id="105750" name="Line 66"/>
              <p:cNvSpPr>
                <a:spLocks noChangeShapeType="1"/>
              </p:cNvSpPr>
              <p:nvPr/>
            </p:nvSpPr>
            <p:spPr bwMode="auto">
              <a:xfrm flipH="1">
                <a:off x="4583" y="1642"/>
                <a:ext cx="47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51" name="Line 67"/>
              <p:cNvSpPr>
                <a:spLocks noChangeShapeType="1"/>
              </p:cNvSpPr>
              <p:nvPr/>
            </p:nvSpPr>
            <p:spPr bwMode="auto">
              <a:xfrm>
                <a:off x="4642" y="1615"/>
                <a:ext cx="61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52" name="Line 68"/>
              <p:cNvSpPr>
                <a:spLocks noChangeShapeType="1"/>
              </p:cNvSpPr>
              <p:nvPr/>
            </p:nvSpPr>
            <p:spPr bwMode="auto">
              <a:xfrm>
                <a:off x="4642" y="1491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753" name="Group 69"/>
              <p:cNvGrpSpPr>
                <a:grpSpLocks/>
              </p:cNvGrpSpPr>
              <p:nvPr/>
            </p:nvGrpSpPr>
            <p:grpSpPr bwMode="auto">
              <a:xfrm>
                <a:off x="4542" y="1674"/>
                <a:ext cx="39" cy="37"/>
                <a:chOff x="4726" y="2792"/>
                <a:chExt cx="38" cy="36"/>
              </a:xfrm>
            </p:grpSpPr>
            <p:sp>
              <p:nvSpPr>
                <p:cNvPr id="105784" name="Line 70"/>
                <p:cNvSpPr>
                  <a:spLocks noChangeShapeType="1"/>
                </p:cNvSpPr>
                <p:nvPr/>
              </p:nvSpPr>
              <p:spPr bwMode="auto">
                <a:xfrm>
                  <a:off x="4763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85" name="Line 71"/>
                <p:cNvSpPr>
                  <a:spLocks noChangeShapeType="1"/>
                </p:cNvSpPr>
                <p:nvPr/>
              </p:nvSpPr>
              <p:spPr bwMode="auto">
                <a:xfrm flipH="1">
                  <a:off x="4726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105754" name="Group 72"/>
              <p:cNvGrpSpPr>
                <a:grpSpLocks/>
              </p:cNvGrpSpPr>
              <p:nvPr/>
            </p:nvGrpSpPr>
            <p:grpSpPr bwMode="auto">
              <a:xfrm>
                <a:off x="4688" y="1674"/>
                <a:ext cx="38" cy="37"/>
                <a:chOff x="4872" y="2792"/>
                <a:chExt cx="37" cy="36"/>
              </a:xfrm>
            </p:grpSpPr>
            <p:sp>
              <p:nvSpPr>
                <p:cNvPr id="105782" name="Line 73"/>
                <p:cNvSpPr>
                  <a:spLocks noChangeShapeType="1"/>
                </p:cNvSpPr>
                <p:nvPr/>
              </p:nvSpPr>
              <p:spPr bwMode="auto">
                <a:xfrm>
                  <a:off x="4872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83" name="Line 74"/>
                <p:cNvSpPr>
                  <a:spLocks noChangeShapeType="1"/>
                </p:cNvSpPr>
                <p:nvPr/>
              </p:nvSpPr>
              <p:spPr bwMode="auto">
                <a:xfrm>
                  <a:off x="4872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755" name="Line 75"/>
              <p:cNvSpPr>
                <a:spLocks noChangeShapeType="1"/>
              </p:cNvSpPr>
              <p:nvPr/>
            </p:nvSpPr>
            <p:spPr bwMode="auto">
              <a:xfrm>
                <a:off x="4638" y="1637"/>
                <a:ext cx="51" cy="5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56" name="Line 76"/>
              <p:cNvSpPr>
                <a:spLocks noChangeShapeType="1"/>
              </p:cNvSpPr>
              <p:nvPr/>
            </p:nvSpPr>
            <p:spPr bwMode="auto">
              <a:xfrm flipH="1">
                <a:off x="4560" y="1615"/>
                <a:ext cx="61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57" name="Line 77"/>
              <p:cNvSpPr>
                <a:spLocks noChangeShapeType="1"/>
              </p:cNvSpPr>
              <p:nvPr/>
            </p:nvSpPr>
            <p:spPr bwMode="auto">
              <a:xfrm>
                <a:off x="4620" y="1491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58" name="Line 78"/>
              <p:cNvSpPr>
                <a:spLocks noChangeShapeType="1"/>
              </p:cNvSpPr>
              <p:nvPr/>
            </p:nvSpPr>
            <p:spPr bwMode="auto">
              <a:xfrm flipH="1">
                <a:off x="4861" y="1798"/>
                <a:ext cx="47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59" name="Line 79"/>
              <p:cNvSpPr>
                <a:spLocks noChangeShapeType="1"/>
              </p:cNvSpPr>
              <p:nvPr/>
            </p:nvSpPr>
            <p:spPr bwMode="auto">
              <a:xfrm>
                <a:off x="4921" y="1771"/>
                <a:ext cx="60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60" name="Line 80"/>
              <p:cNvSpPr>
                <a:spLocks noChangeShapeType="1"/>
              </p:cNvSpPr>
              <p:nvPr/>
            </p:nvSpPr>
            <p:spPr bwMode="auto">
              <a:xfrm>
                <a:off x="4921" y="1647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761" name="Group 81"/>
              <p:cNvGrpSpPr>
                <a:grpSpLocks/>
              </p:cNvGrpSpPr>
              <p:nvPr/>
            </p:nvGrpSpPr>
            <p:grpSpPr bwMode="auto">
              <a:xfrm>
                <a:off x="4820" y="1830"/>
                <a:ext cx="39" cy="37"/>
                <a:chOff x="5004" y="2792"/>
                <a:chExt cx="38" cy="36"/>
              </a:xfrm>
            </p:grpSpPr>
            <p:sp>
              <p:nvSpPr>
                <p:cNvPr id="105780" name="Line 82"/>
                <p:cNvSpPr>
                  <a:spLocks noChangeShapeType="1"/>
                </p:cNvSpPr>
                <p:nvPr/>
              </p:nvSpPr>
              <p:spPr bwMode="auto">
                <a:xfrm>
                  <a:off x="5041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81" name="Line 83"/>
                <p:cNvSpPr>
                  <a:spLocks noChangeShapeType="1"/>
                </p:cNvSpPr>
                <p:nvPr/>
              </p:nvSpPr>
              <p:spPr bwMode="auto">
                <a:xfrm flipH="1">
                  <a:off x="5004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105762" name="Group 84"/>
              <p:cNvGrpSpPr>
                <a:grpSpLocks/>
              </p:cNvGrpSpPr>
              <p:nvPr/>
            </p:nvGrpSpPr>
            <p:grpSpPr bwMode="auto">
              <a:xfrm>
                <a:off x="4966" y="1830"/>
                <a:ext cx="38" cy="37"/>
                <a:chOff x="5150" y="2792"/>
                <a:chExt cx="37" cy="36"/>
              </a:xfrm>
            </p:grpSpPr>
            <p:sp>
              <p:nvSpPr>
                <p:cNvPr id="105778" name="Line 85"/>
                <p:cNvSpPr>
                  <a:spLocks noChangeShapeType="1"/>
                </p:cNvSpPr>
                <p:nvPr/>
              </p:nvSpPr>
              <p:spPr bwMode="auto">
                <a:xfrm>
                  <a:off x="5150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79" name="Line 86"/>
                <p:cNvSpPr>
                  <a:spLocks noChangeShapeType="1"/>
                </p:cNvSpPr>
                <p:nvPr/>
              </p:nvSpPr>
              <p:spPr bwMode="auto">
                <a:xfrm>
                  <a:off x="5150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763" name="Line 87"/>
              <p:cNvSpPr>
                <a:spLocks noChangeShapeType="1"/>
              </p:cNvSpPr>
              <p:nvPr/>
            </p:nvSpPr>
            <p:spPr bwMode="auto">
              <a:xfrm>
                <a:off x="4916" y="1793"/>
                <a:ext cx="47" cy="5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64" name="Line 88"/>
              <p:cNvSpPr>
                <a:spLocks noChangeShapeType="1"/>
              </p:cNvSpPr>
              <p:nvPr/>
            </p:nvSpPr>
            <p:spPr bwMode="auto">
              <a:xfrm flipH="1">
                <a:off x="4838" y="1771"/>
                <a:ext cx="61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65" name="Line 89"/>
              <p:cNvSpPr>
                <a:spLocks noChangeShapeType="1"/>
              </p:cNvSpPr>
              <p:nvPr/>
            </p:nvSpPr>
            <p:spPr bwMode="auto">
              <a:xfrm>
                <a:off x="4898" y="1647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66" name="Line 90"/>
              <p:cNvSpPr>
                <a:spLocks noChangeShapeType="1"/>
              </p:cNvSpPr>
              <p:nvPr/>
            </p:nvSpPr>
            <p:spPr bwMode="auto">
              <a:xfrm flipH="1">
                <a:off x="4301" y="1486"/>
                <a:ext cx="4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67" name="Line 91"/>
              <p:cNvSpPr>
                <a:spLocks noChangeShapeType="1"/>
              </p:cNvSpPr>
              <p:nvPr/>
            </p:nvSpPr>
            <p:spPr bwMode="auto">
              <a:xfrm>
                <a:off x="4360" y="1459"/>
                <a:ext cx="60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68" name="Line 92"/>
              <p:cNvSpPr>
                <a:spLocks noChangeShapeType="1"/>
              </p:cNvSpPr>
              <p:nvPr/>
            </p:nvSpPr>
            <p:spPr bwMode="auto">
              <a:xfrm>
                <a:off x="4360" y="1335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769" name="Group 93"/>
              <p:cNvGrpSpPr>
                <a:grpSpLocks/>
              </p:cNvGrpSpPr>
              <p:nvPr/>
            </p:nvGrpSpPr>
            <p:grpSpPr bwMode="auto">
              <a:xfrm>
                <a:off x="4260" y="1518"/>
                <a:ext cx="38" cy="37"/>
                <a:chOff x="4444" y="2792"/>
                <a:chExt cx="37" cy="36"/>
              </a:xfrm>
            </p:grpSpPr>
            <p:sp>
              <p:nvSpPr>
                <p:cNvPr id="105776" name="Line 94"/>
                <p:cNvSpPr>
                  <a:spLocks noChangeShapeType="1"/>
                </p:cNvSpPr>
                <p:nvPr/>
              </p:nvSpPr>
              <p:spPr bwMode="auto">
                <a:xfrm>
                  <a:off x="4480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77" name="Line 95"/>
                <p:cNvSpPr>
                  <a:spLocks noChangeShapeType="1"/>
                </p:cNvSpPr>
                <p:nvPr/>
              </p:nvSpPr>
              <p:spPr bwMode="auto">
                <a:xfrm flipH="1">
                  <a:off x="4444" y="2792"/>
                  <a:ext cx="36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105770" name="Group 96"/>
              <p:cNvGrpSpPr>
                <a:grpSpLocks/>
              </p:cNvGrpSpPr>
              <p:nvPr/>
            </p:nvGrpSpPr>
            <p:grpSpPr bwMode="auto">
              <a:xfrm>
                <a:off x="4405" y="1518"/>
                <a:ext cx="38" cy="37"/>
                <a:chOff x="4589" y="2792"/>
                <a:chExt cx="37" cy="36"/>
              </a:xfrm>
            </p:grpSpPr>
            <p:sp>
              <p:nvSpPr>
                <p:cNvPr id="105774" name="Line 97"/>
                <p:cNvSpPr>
                  <a:spLocks noChangeShapeType="1"/>
                </p:cNvSpPr>
                <p:nvPr/>
              </p:nvSpPr>
              <p:spPr bwMode="auto">
                <a:xfrm>
                  <a:off x="4589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75" name="Line 98"/>
                <p:cNvSpPr>
                  <a:spLocks noChangeShapeType="1"/>
                </p:cNvSpPr>
                <p:nvPr/>
              </p:nvSpPr>
              <p:spPr bwMode="auto">
                <a:xfrm>
                  <a:off x="4589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771" name="Line 99"/>
              <p:cNvSpPr>
                <a:spLocks noChangeShapeType="1"/>
              </p:cNvSpPr>
              <p:nvPr/>
            </p:nvSpPr>
            <p:spPr bwMode="auto">
              <a:xfrm>
                <a:off x="4355" y="1481"/>
                <a:ext cx="47" cy="5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72" name="Line 100"/>
              <p:cNvSpPr>
                <a:spLocks noChangeShapeType="1"/>
              </p:cNvSpPr>
              <p:nvPr/>
            </p:nvSpPr>
            <p:spPr bwMode="auto">
              <a:xfrm flipH="1">
                <a:off x="4278" y="1459"/>
                <a:ext cx="60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73" name="Line 101"/>
              <p:cNvSpPr>
                <a:spLocks noChangeShapeType="1"/>
              </p:cNvSpPr>
              <p:nvPr/>
            </p:nvSpPr>
            <p:spPr bwMode="auto">
              <a:xfrm>
                <a:off x="4337" y="1335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105713" name="Group 102"/>
            <p:cNvGrpSpPr>
              <a:grpSpLocks/>
            </p:cNvGrpSpPr>
            <p:nvPr/>
          </p:nvGrpSpPr>
          <p:grpSpPr bwMode="auto">
            <a:xfrm>
              <a:off x="4486" y="1561"/>
              <a:ext cx="744" cy="532"/>
              <a:chOff x="4260" y="1335"/>
              <a:chExt cx="744" cy="532"/>
            </a:xfrm>
          </p:grpSpPr>
          <p:sp>
            <p:nvSpPr>
              <p:cNvPr id="105714" name="Line 103"/>
              <p:cNvSpPr>
                <a:spLocks noChangeShapeType="1"/>
              </p:cNvSpPr>
              <p:nvPr/>
            </p:nvSpPr>
            <p:spPr bwMode="auto">
              <a:xfrm flipH="1">
                <a:off x="4583" y="1642"/>
                <a:ext cx="47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15" name="Line 104"/>
              <p:cNvSpPr>
                <a:spLocks noChangeShapeType="1"/>
              </p:cNvSpPr>
              <p:nvPr/>
            </p:nvSpPr>
            <p:spPr bwMode="auto">
              <a:xfrm>
                <a:off x="4642" y="1615"/>
                <a:ext cx="61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16" name="Line 105"/>
              <p:cNvSpPr>
                <a:spLocks noChangeShapeType="1"/>
              </p:cNvSpPr>
              <p:nvPr/>
            </p:nvSpPr>
            <p:spPr bwMode="auto">
              <a:xfrm>
                <a:off x="4642" y="1491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717" name="Group 106"/>
              <p:cNvGrpSpPr>
                <a:grpSpLocks/>
              </p:cNvGrpSpPr>
              <p:nvPr/>
            </p:nvGrpSpPr>
            <p:grpSpPr bwMode="auto">
              <a:xfrm>
                <a:off x="4542" y="1674"/>
                <a:ext cx="39" cy="37"/>
                <a:chOff x="4726" y="2792"/>
                <a:chExt cx="38" cy="36"/>
              </a:xfrm>
            </p:grpSpPr>
            <p:sp>
              <p:nvSpPr>
                <p:cNvPr id="105748" name="Line 107"/>
                <p:cNvSpPr>
                  <a:spLocks noChangeShapeType="1"/>
                </p:cNvSpPr>
                <p:nvPr/>
              </p:nvSpPr>
              <p:spPr bwMode="auto">
                <a:xfrm>
                  <a:off x="4763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49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4726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105718" name="Group 109"/>
              <p:cNvGrpSpPr>
                <a:grpSpLocks/>
              </p:cNvGrpSpPr>
              <p:nvPr/>
            </p:nvGrpSpPr>
            <p:grpSpPr bwMode="auto">
              <a:xfrm>
                <a:off x="4688" y="1674"/>
                <a:ext cx="38" cy="37"/>
                <a:chOff x="4872" y="2792"/>
                <a:chExt cx="37" cy="36"/>
              </a:xfrm>
            </p:grpSpPr>
            <p:sp>
              <p:nvSpPr>
                <p:cNvPr id="105746" name="Line 110"/>
                <p:cNvSpPr>
                  <a:spLocks noChangeShapeType="1"/>
                </p:cNvSpPr>
                <p:nvPr/>
              </p:nvSpPr>
              <p:spPr bwMode="auto">
                <a:xfrm>
                  <a:off x="4872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47" name="Line 111"/>
                <p:cNvSpPr>
                  <a:spLocks noChangeShapeType="1"/>
                </p:cNvSpPr>
                <p:nvPr/>
              </p:nvSpPr>
              <p:spPr bwMode="auto">
                <a:xfrm>
                  <a:off x="4872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719" name="Line 112"/>
              <p:cNvSpPr>
                <a:spLocks noChangeShapeType="1"/>
              </p:cNvSpPr>
              <p:nvPr/>
            </p:nvSpPr>
            <p:spPr bwMode="auto">
              <a:xfrm>
                <a:off x="4638" y="1637"/>
                <a:ext cx="51" cy="5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20" name="Line 113"/>
              <p:cNvSpPr>
                <a:spLocks noChangeShapeType="1"/>
              </p:cNvSpPr>
              <p:nvPr/>
            </p:nvSpPr>
            <p:spPr bwMode="auto">
              <a:xfrm flipH="1">
                <a:off x="4560" y="1615"/>
                <a:ext cx="61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21" name="Line 114"/>
              <p:cNvSpPr>
                <a:spLocks noChangeShapeType="1"/>
              </p:cNvSpPr>
              <p:nvPr/>
            </p:nvSpPr>
            <p:spPr bwMode="auto">
              <a:xfrm>
                <a:off x="4620" y="1491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22" name="Line 115"/>
              <p:cNvSpPr>
                <a:spLocks noChangeShapeType="1"/>
              </p:cNvSpPr>
              <p:nvPr/>
            </p:nvSpPr>
            <p:spPr bwMode="auto">
              <a:xfrm flipH="1">
                <a:off x="4861" y="1798"/>
                <a:ext cx="47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23" name="Line 116"/>
              <p:cNvSpPr>
                <a:spLocks noChangeShapeType="1"/>
              </p:cNvSpPr>
              <p:nvPr/>
            </p:nvSpPr>
            <p:spPr bwMode="auto">
              <a:xfrm>
                <a:off x="4921" y="1771"/>
                <a:ext cx="60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24" name="Line 117"/>
              <p:cNvSpPr>
                <a:spLocks noChangeShapeType="1"/>
              </p:cNvSpPr>
              <p:nvPr/>
            </p:nvSpPr>
            <p:spPr bwMode="auto">
              <a:xfrm>
                <a:off x="4921" y="1647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725" name="Group 118"/>
              <p:cNvGrpSpPr>
                <a:grpSpLocks/>
              </p:cNvGrpSpPr>
              <p:nvPr/>
            </p:nvGrpSpPr>
            <p:grpSpPr bwMode="auto">
              <a:xfrm>
                <a:off x="4820" y="1830"/>
                <a:ext cx="39" cy="37"/>
                <a:chOff x="5004" y="2792"/>
                <a:chExt cx="38" cy="36"/>
              </a:xfrm>
            </p:grpSpPr>
            <p:sp>
              <p:nvSpPr>
                <p:cNvPr id="105744" name="Line 119"/>
                <p:cNvSpPr>
                  <a:spLocks noChangeShapeType="1"/>
                </p:cNvSpPr>
                <p:nvPr/>
              </p:nvSpPr>
              <p:spPr bwMode="auto">
                <a:xfrm>
                  <a:off x="5041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45" name="Line 120"/>
                <p:cNvSpPr>
                  <a:spLocks noChangeShapeType="1"/>
                </p:cNvSpPr>
                <p:nvPr/>
              </p:nvSpPr>
              <p:spPr bwMode="auto">
                <a:xfrm flipH="1">
                  <a:off x="5004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105726" name="Group 121"/>
              <p:cNvGrpSpPr>
                <a:grpSpLocks/>
              </p:cNvGrpSpPr>
              <p:nvPr/>
            </p:nvGrpSpPr>
            <p:grpSpPr bwMode="auto">
              <a:xfrm>
                <a:off x="4966" y="1830"/>
                <a:ext cx="38" cy="37"/>
                <a:chOff x="5150" y="2792"/>
                <a:chExt cx="37" cy="36"/>
              </a:xfrm>
            </p:grpSpPr>
            <p:sp>
              <p:nvSpPr>
                <p:cNvPr id="105742" name="Line 122"/>
                <p:cNvSpPr>
                  <a:spLocks noChangeShapeType="1"/>
                </p:cNvSpPr>
                <p:nvPr/>
              </p:nvSpPr>
              <p:spPr bwMode="auto">
                <a:xfrm>
                  <a:off x="5150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43" name="Line 123"/>
                <p:cNvSpPr>
                  <a:spLocks noChangeShapeType="1"/>
                </p:cNvSpPr>
                <p:nvPr/>
              </p:nvSpPr>
              <p:spPr bwMode="auto">
                <a:xfrm>
                  <a:off x="5150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727" name="Line 124"/>
              <p:cNvSpPr>
                <a:spLocks noChangeShapeType="1"/>
              </p:cNvSpPr>
              <p:nvPr/>
            </p:nvSpPr>
            <p:spPr bwMode="auto">
              <a:xfrm>
                <a:off x="4916" y="1793"/>
                <a:ext cx="47" cy="5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28" name="Line 125"/>
              <p:cNvSpPr>
                <a:spLocks noChangeShapeType="1"/>
              </p:cNvSpPr>
              <p:nvPr/>
            </p:nvSpPr>
            <p:spPr bwMode="auto">
              <a:xfrm flipH="1">
                <a:off x="4838" y="1771"/>
                <a:ext cx="61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29" name="Line 126"/>
              <p:cNvSpPr>
                <a:spLocks noChangeShapeType="1"/>
              </p:cNvSpPr>
              <p:nvPr/>
            </p:nvSpPr>
            <p:spPr bwMode="auto">
              <a:xfrm>
                <a:off x="4898" y="1647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30" name="Line 127"/>
              <p:cNvSpPr>
                <a:spLocks noChangeShapeType="1"/>
              </p:cNvSpPr>
              <p:nvPr/>
            </p:nvSpPr>
            <p:spPr bwMode="auto">
              <a:xfrm flipH="1">
                <a:off x="4301" y="1486"/>
                <a:ext cx="4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31" name="Line 128"/>
              <p:cNvSpPr>
                <a:spLocks noChangeShapeType="1"/>
              </p:cNvSpPr>
              <p:nvPr/>
            </p:nvSpPr>
            <p:spPr bwMode="auto">
              <a:xfrm>
                <a:off x="4360" y="1459"/>
                <a:ext cx="60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32" name="Line 129"/>
              <p:cNvSpPr>
                <a:spLocks noChangeShapeType="1"/>
              </p:cNvSpPr>
              <p:nvPr/>
            </p:nvSpPr>
            <p:spPr bwMode="auto">
              <a:xfrm>
                <a:off x="4360" y="1335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733" name="Group 130"/>
              <p:cNvGrpSpPr>
                <a:grpSpLocks/>
              </p:cNvGrpSpPr>
              <p:nvPr/>
            </p:nvGrpSpPr>
            <p:grpSpPr bwMode="auto">
              <a:xfrm>
                <a:off x="4260" y="1518"/>
                <a:ext cx="38" cy="37"/>
                <a:chOff x="4444" y="2792"/>
                <a:chExt cx="37" cy="36"/>
              </a:xfrm>
            </p:grpSpPr>
            <p:sp>
              <p:nvSpPr>
                <p:cNvPr id="105740" name="Line 131"/>
                <p:cNvSpPr>
                  <a:spLocks noChangeShapeType="1"/>
                </p:cNvSpPr>
                <p:nvPr/>
              </p:nvSpPr>
              <p:spPr bwMode="auto">
                <a:xfrm>
                  <a:off x="4480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41" name="Line 132"/>
                <p:cNvSpPr>
                  <a:spLocks noChangeShapeType="1"/>
                </p:cNvSpPr>
                <p:nvPr/>
              </p:nvSpPr>
              <p:spPr bwMode="auto">
                <a:xfrm flipH="1">
                  <a:off x="4444" y="2792"/>
                  <a:ext cx="36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105734" name="Group 133"/>
              <p:cNvGrpSpPr>
                <a:grpSpLocks/>
              </p:cNvGrpSpPr>
              <p:nvPr/>
            </p:nvGrpSpPr>
            <p:grpSpPr bwMode="auto">
              <a:xfrm>
                <a:off x="4405" y="1518"/>
                <a:ext cx="38" cy="37"/>
                <a:chOff x="4589" y="2792"/>
                <a:chExt cx="37" cy="36"/>
              </a:xfrm>
            </p:grpSpPr>
            <p:sp>
              <p:nvSpPr>
                <p:cNvPr id="105738" name="Line 134"/>
                <p:cNvSpPr>
                  <a:spLocks noChangeShapeType="1"/>
                </p:cNvSpPr>
                <p:nvPr/>
              </p:nvSpPr>
              <p:spPr bwMode="auto">
                <a:xfrm>
                  <a:off x="4589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39" name="Line 135"/>
                <p:cNvSpPr>
                  <a:spLocks noChangeShapeType="1"/>
                </p:cNvSpPr>
                <p:nvPr/>
              </p:nvSpPr>
              <p:spPr bwMode="auto">
                <a:xfrm>
                  <a:off x="4589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735" name="Line 136"/>
              <p:cNvSpPr>
                <a:spLocks noChangeShapeType="1"/>
              </p:cNvSpPr>
              <p:nvPr/>
            </p:nvSpPr>
            <p:spPr bwMode="auto">
              <a:xfrm>
                <a:off x="4355" y="1481"/>
                <a:ext cx="47" cy="5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36" name="Line 137"/>
              <p:cNvSpPr>
                <a:spLocks noChangeShapeType="1"/>
              </p:cNvSpPr>
              <p:nvPr/>
            </p:nvSpPr>
            <p:spPr bwMode="auto">
              <a:xfrm flipH="1">
                <a:off x="4278" y="1459"/>
                <a:ext cx="60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37" name="Line 138"/>
              <p:cNvSpPr>
                <a:spLocks noChangeShapeType="1"/>
              </p:cNvSpPr>
              <p:nvPr/>
            </p:nvSpPr>
            <p:spPr bwMode="auto">
              <a:xfrm>
                <a:off x="4337" y="1335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</p:grpSp>
      <p:sp>
        <p:nvSpPr>
          <p:cNvPr id="181387" name="AutoShape 139"/>
          <p:cNvSpPr>
            <a:spLocks noChangeArrowheads="1"/>
          </p:cNvSpPr>
          <p:nvPr/>
        </p:nvSpPr>
        <p:spPr bwMode="auto">
          <a:xfrm rot="10800000">
            <a:off x="5124450" y="2305050"/>
            <a:ext cx="2266950" cy="2343150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sp>
        <p:nvSpPr>
          <p:cNvPr id="181388" name="Oval 140"/>
          <p:cNvSpPr>
            <a:spLocks noChangeArrowheads="1"/>
          </p:cNvSpPr>
          <p:nvPr/>
        </p:nvSpPr>
        <p:spPr bwMode="auto">
          <a:xfrm>
            <a:off x="5780088" y="4046538"/>
            <a:ext cx="2000250" cy="1809750"/>
          </a:xfrm>
          <a:prstGeom prst="ellipse">
            <a:avLst/>
          </a:prstGeom>
          <a:solidFill>
            <a:srgbClr val="A50021"/>
          </a:solidFill>
          <a:ln w="9525">
            <a:solidFill>
              <a:srgbClr val="A5002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grpSp>
        <p:nvGrpSpPr>
          <p:cNvPr id="26" name="Group 141"/>
          <p:cNvGrpSpPr>
            <a:grpSpLocks/>
          </p:cNvGrpSpPr>
          <p:nvPr/>
        </p:nvGrpSpPr>
        <p:grpSpPr bwMode="auto">
          <a:xfrm>
            <a:off x="6732589" y="2813051"/>
            <a:ext cx="1760537" cy="1382713"/>
            <a:chOff x="3281" y="1772"/>
            <a:chExt cx="1109" cy="871"/>
          </a:xfrm>
        </p:grpSpPr>
        <p:sp>
          <p:nvSpPr>
            <p:cNvPr id="105559" name="Line 142"/>
            <p:cNvSpPr>
              <a:spLocks noChangeShapeType="1"/>
            </p:cNvSpPr>
            <p:nvPr/>
          </p:nvSpPr>
          <p:spPr bwMode="auto">
            <a:xfrm flipH="1">
              <a:off x="3322" y="1923"/>
              <a:ext cx="46" cy="4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5560" name="Line 143"/>
            <p:cNvSpPr>
              <a:spLocks noChangeShapeType="1"/>
            </p:cNvSpPr>
            <p:nvPr/>
          </p:nvSpPr>
          <p:spPr bwMode="auto">
            <a:xfrm>
              <a:off x="3381" y="1896"/>
              <a:ext cx="60" cy="5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5561" name="Line 144"/>
            <p:cNvSpPr>
              <a:spLocks noChangeShapeType="1"/>
            </p:cNvSpPr>
            <p:nvPr/>
          </p:nvSpPr>
          <p:spPr bwMode="auto">
            <a:xfrm>
              <a:off x="3381" y="1772"/>
              <a:ext cx="1" cy="12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5562" name="Line 145"/>
            <p:cNvSpPr>
              <a:spLocks noChangeShapeType="1"/>
            </p:cNvSpPr>
            <p:nvPr/>
          </p:nvSpPr>
          <p:spPr bwMode="auto">
            <a:xfrm>
              <a:off x="3376" y="1918"/>
              <a:ext cx="47" cy="5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5563" name="Line 146"/>
            <p:cNvSpPr>
              <a:spLocks noChangeShapeType="1"/>
            </p:cNvSpPr>
            <p:nvPr/>
          </p:nvSpPr>
          <p:spPr bwMode="auto">
            <a:xfrm flipH="1">
              <a:off x="3299" y="1896"/>
              <a:ext cx="60" cy="6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5564" name="Line 147"/>
            <p:cNvSpPr>
              <a:spLocks noChangeShapeType="1"/>
            </p:cNvSpPr>
            <p:nvPr/>
          </p:nvSpPr>
          <p:spPr bwMode="auto">
            <a:xfrm>
              <a:off x="3358" y="1772"/>
              <a:ext cx="1" cy="12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grpSp>
          <p:nvGrpSpPr>
            <p:cNvPr id="105565" name="Group 148"/>
            <p:cNvGrpSpPr>
              <a:grpSpLocks/>
            </p:cNvGrpSpPr>
            <p:nvPr/>
          </p:nvGrpSpPr>
          <p:grpSpPr bwMode="auto">
            <a:xfrm>
              <a:off x="3394" y="1885"/>
              <a:ext cx="744" cy="532"/>
              <a:chOff x="4260" y="1335"/>
              <a:chExt cx="744" cy="532"/>
            </a:xfrm>
          </p:grpSpPr>
          <p:sp>
            <p:nvSpPr>
              <p:cNvPr id="105675" name="Line 149"/>
              <p:cNvSpPr>
                <a:spLocks noChangeShapeType="1"/>
              </p:cNvSpPr>
              <p:nvPr/>
            </p:nvSpPr>
            <p:spPr bwMode="auto">
              <a:xfrm flipH="1">
                <a:off x="4583" y="1642"/>
                <a:ext cx="47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676" name="Line 150"/>
              <p:cNvSpPr>
                <a:spLocks noChangeShapeType="1"/>
              </p:cNvSpPr>
              <p:nvPr/>
            </p:nvSpPr>
            <p:spPr bwMode="auto">
              <a:xfrm>
                <a:off x="4642" y="1615"/>
                <a:ext cx="61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677" name="Line 151"/>
              <p:cNvSpPr>
                <a:spLocks noChangeShapeType="1"/>
              </p:cNvSpPr>
              <p:nvPr/>
            </p:nvSpPr>
            <p:spPr bwMode="auto">
              <a:xfrm>
                <a:off x="4642" y="1491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678" name="Group 152"/>
              <p:cNvGrpSpPr>
                <a:grpSpLocks/>
              </p:cNvGrpSpPr>
              <p:nvPr/>
            </p:nvGrpSpPr>
            <p:grpSpPr bwMode="auto">
              <a:xfrm>
                <a:off x="4542" y="1674"/>
                <a:ext cx="39" cy="37"/>
                <a:chOff x="4726" y="2792"/>
                <a:chExt cx="38" cy="36"/>
              </a:xfrm>
            </p:grpSpPr>
            <p:sp>
              <p:nvSpPr>
                <p:cNvPr id="105709" name="Line 153"/>
                <p:cNvSpPr>
                  <a:spLocks noChangeShapeType="1"/>
                </p:cNvSpPr>
                <p:nvPr/>
              </p:nvSpPr>
              <p:spPr bwMode="auto">
                <a:xfrm>
                  <a:off x="4763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10" name="Line 154"/>
                <p:cNvSpPr>
                  <a:spLocks noChangeShapeType="1"/>
                </p:cNvSpPr>
                <p:nvPr/>
              </p:nvSpPr>
              <p:spPr bwMode="auto">
                <a:xfrm flipH="1">
                  <a:off x="4726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105679" name="Group 155"/>
              <p:cNvGrpSpPr>
                <a:grpSpLocks/>
              </p:cNvGrpSpPr>
              <p:nvPr/>
            </p:nvGrpSpPr>
            <p:grpSpPr bwMode="auto">
              <a:xfrm>
                <a:off x="4688" y="1674"/>
                <a:ext cx="38" cy="37"/>
                <a:chOff x="4872" y="2792"/>
                <a:chExt cx="37" cy="36"/>
              </a:xfrm>
            </p:grpSpPr>
            <p:sp>
              <p:nvSpPr>
                <p:cNvPr id="105707" name="Line 156"/>
                <p:cNvSpPr>
                  <a:spLocks noChangeShapeType="1"/>
                </p:cNvSpPr>
                <p:nvPr/>
              </p:nvSpPr>
              <p:spPr bwMode="auto">
                <a:xfrm>
                  <a:off x="4872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08" name="Line 157"/>
                <p:cNvSpPr>
                  <a:spLocks noChangeShapeType="1"/>
                </p:cNvSpPr>
                <p:nvPr/>
              </p:nvSpPr>
              <p:spPr bwMode="auto">
                <a:xfrm>
                  <a:off x="4872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680" name="Line 158"/>
              <p:cNvSpPr>
                <a:spLocks noChangeShapeType="1"/>
              </p:cNvSpPr>
              <p:nvPr/>
            </p:nvSpPr>
            <p:spPr bwMode="auto">
              <a:xfrm>
                <a:off x="4638" y="1637"/>
                <a:ext cx="51" cy="5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681" name="Line 159"/>
              <p:cNvSpPr>
                <a:spLocks noChangeShapeType="1"/>
              </p:cNvSpPr>
              <p:nvPr/>
            </p:nvSpPr>
            <p:spPr bwMode="auto">
              <a:xfrm flipH="1">
                <a:off x="4560" y="1615"/>
                <a:ext cx="61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682" name="Line 160"/>
              <p:cNvSpPr>
                <a:spLocks noChangeShapeType="1"/>
              </p:cNvSpPr>
              <p:nvPr/>
            </p:nvSpPr>
            <p:spPr bwMode="auto">
              <a:xfrm>
                <a:off x="4620" y="1491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683" name="Line 161"/>
              <p:cNvSpPr>
                <a:spLocks noChangeShapeType="1"/>
              </p:cNvSpPr>
              <p:nvPr/>
            </p:nvSpPr>
            <p:spPr bwMode="auto">
              <a:xfrm flipH="1">
                <a:off x="4861" y="1798"/>
                <a:ext cx="47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684" name="Line 162"/>
              <p:cNvSpPr>
                <a:spLocks noChangeShapeType="1"/>
              </p:cNvSpPr>
              <p:nvPr/>
            </p:nvSpPr>
            <p:spPr bwMode="auto">
              <a:xfrm>
                <a:off x="4921" y="1771"/>
                <a:ext cx="60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685" name="Line 163"/>
              <p:cNvSpPr>
                <a:spLocks noChangeShapeType="1"/>
              </p:cNvSpPr>
              <p:nvPr/>
            </p:nvSpPr>
            <p:spPr bwMode="auto">
              <a:xfrm>
                <a:off x="4921" y="1647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686" name="Group 164"/>
              <p:cNvGrpSpPr>
                <a:grpSpLocks/>
              </p:cNvGrpSpPr>
              <p:nvPr/>
            </p:nvGrpSpPr>
            <p:grpSpPr bwMode="auto">
              <a:xfrm>
                <a:off x="4820" y="1830"/>
                <a:ext cx="39" cy="37"/>
                <a:chOff x="5004" y="2792"/>
                <a:chExt cx="38" cy="36"/>
              </a:xfrm>
            </p:grpSpPr>
            <p:sp>
              <p:nvSpPr>
                <p:cNvPr id="105705" name="Line 165"/>
                <p:cNvSpPr>
                  <a:spLocks noChangeShapeType="1"/>
                </p:cNvSpPr>
                <p:nvPr/>
              </p:nvSpPr>
              <p:spPr bwMode="auto">
                <a:xfrm>
                  <a:off x="5041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06" name="Line 166"/>
                <p:cNvSpPr>
                  <a:spLocks noChangeShapeType="1"/>
                </p:cNvSpPr>
                <p:nvPr/>
              </p:nvSpPr>
              <p:spPr bwMode="auto">
                <a:xfrm flipH="1">
                  <a:off x="5004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105687" name="Group 167"/>
              <p:cNvGrpSpPr>
                <a:grpSpLocks/>
              </p:cNvGrpSpPr>
              <p:nvPr/>
            </p:nvGrpSpPr>
            <p:grpSpPr bwMode="auto">
              <a:xfrm>
                <a:off x="4966" y="1830"/>
                <a:ext cx="38" cy="37"/>
                <a:chOff x="5150" y="2792"/>
                <a:chExt cx="37" cy="36"/>
              </a:xfrm>
            </p:grpSpPr>
            <p:sp>
              <p:nvSpPr>
                <p:cNvPr id="105703" name="Line 168"/>
                <p:cNvSpPr>
                  <a:spLocks noChangeShapeType="1"/>
                </p:cNvSpPr>
                <p:nvPr/>
              </p:nvSpPr>
              <p:spPr bwMode="auto">
                <a:xfrm>
                  <a:off x="5150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04" name="Line 169"/>
                <p:cNvSpPr>
                  <a:spLocks noChangeShapeType="1"/>
                </p:cNvSpPr>
                <p:nvPr/>
              </p:nvSpPr>
              <p:spPr bwMode="auto">
                <a:xfrm>
                  <a:off x="5150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688" name="Line 170"/>
              <p:cNvSpPr>
                <a:spLocks noChangeShapeType="1"/>
              </p:cNvSpPr>
              <p:nvPr/>
            </p:nvSpPr>
            <p:spPr bwMode="auto">
              <a:xfrm>
                <a:off x="4916" y="1793"/>
                <a:ext cx="47" cy="5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689" name="Line 171"/>
              <p:cNvSpPr>
                <a:spLocks noChangeShapeType="1"/>
              </p:cNvSpPr>
              <p:nvPr/>
            </p:nvSpPr>
            <p:spPr bwMode="auto">
              <a:xfrm flipH="1">
                <a:off x="4838" y="1771"/>
                <a:ext cx="61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690" name="Line 172"/>
              <p:cNvSpPr>
                <a:spLocks noChangeShapeType="1"/>
              </p:cNvSpPr>
              <p:nvPr/>
            </p:nvSpPr>
            <p:spPr bwMode="auto">
              <a:xfrm>
                <a:off x="4898" y="1647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691" name="Line 173"/>
              <p:cNvSpPr>
                <a:spLocks noChangeShapeType="1"/>
              </p:cNvSpPr>
              <p:nvPr/>
            </p:nvSpPr>
            <p:spPr bwMode="auto">
              <a:xfrm flipH="1">
                <a:off x="4301" y="1486"/>
                <a:ext cx="4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692" name="Line 174"/>
              <p:cNvSpPr>
                <a:spLocks noChangeShapeType="1"/>
              </p:cNvSpPr>
              <p:nvPr/>
            </p:nvSpPr>
            <p:spPr bwMode="auto">
              <a:xfrm>
                <a:off x="4360" y="1459"/>
                <a:ext cx="60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693" name="Line 175"/>
              <p:cNvSpPr>
                <a:spLocks noChangeShapeType="1"/>
              </p:cNvSpPr>
              <p:nvPr/>
            </p:nvSpPr>
            <p:spPr bwMode="auto">
              <a:xfrm>
                <a:off x="4360" y="1335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694" name="Group 176"/>
              <p:cNvGrpSpPr>
                <a:grpSpLocks/>
              </p:cNvGrpSpPr>
              <p:nvPr/>
            </p:nvGrpSpPr>
            <p:grpSpPr bwMode="auto">
              <a:xfrm>
                <a:off x="4260" y="1518"/>
                <a:ext cx="38" cy="37"/>
                <a:chOff x="4444" y="2792"/>
                <a:chExt cx="37" cy="36"/>
              </a:xfrm>
            </p:grpSpPr>
            <p:sp>
              <p:nvSpPr>
                <p:cNvPr id="105701" name="Line 177"/>
                <p:cNvSpPr>
                  <a:spLocks noChangeShapeType="1"/>
                </p:cNvSpPr>
                <p:nvPr/>
              </p:nvSpPr>
              <p:spPr bwMode="auto">
                <a:xfrm>
                  <a:off x="4480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02" name="Line 178"/>
                <p:cNvSpPr>
                  <a:spLocks noChangeShapeType="1"/>
                </p:cNvSpPr>
                <p:nvPr/>
              </p:nvSpPr>
              <p:spPr bwMode="auto">
                <a:xfrm flipH="1">
                  <a:off x="4444" y="2792"/>
                  <a:ext cx="36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105695" name="Group 179"/>
              <p:cNvGrpSpPr>
                <a:grpSpLocks/>
              </p:cNvGrpSpPr>
              <p:nvPr/>
            </p:nvGrpSpPr>
            <p:grpSpPr bwMode="auto">
              <a:xfrm>
                <a:off x="4405" y="1518"/>
                <a:ext cx="38" cy="37"/>
                <a:chOff x="4589" y="2792"/>
                <a:chExt cx="37" cy="36"/>
              </a:xfrm>
            </p:grpSpPr>
            <p:sp>
              <p:nvSpPr>
                <p:cNvPr id="105699" name="Line 180"/>
                <p:cNvSpPr>
                  <a:spLocks noChangeShapeType="1"/>
                </p:cNvSpPr>
                <p:nvPr/>
              </p:nvSpPr>
              <p:spPr bwMode="auto">
                <a:xfrm>
                  <a:off x="4589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00" name="Line 181"/>
                <p:cNvSpPr>
                  <a:spLocks noChangeShapeType="1"/>
                </p:cNvSpPr>
                <p:nvPr/>
              </p:nvSpPr>
              <p:spPr bwMode="auto">
                <a:xfrm>
                  <a:off x="4589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696" name="Line 182"/>
              <p:cNvSpPr>
                <a:spLocks noChangeShapeType="1"/>
              </p:cNvSpPr>
              <p:nvPr/>
            </p:nvSpPr>
            <p:spPr bwMode="auto">
              <a:xfrm>
                <a:off x="4355" y="1481"/>
                <a:ext cx="47" cy="5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697" name="Line 183"/>
              <p:cNvSpPr>
                <a:spLocks noChangeShapeType="1"/>
              </p:cNvSpPr>
              <p:nvPr/>
            </p:nvSpPr>
            <p:spPr bwMode="auto">
              <a:xfrm flipH="1">
                <a:off x="4278" y="1459"/>
                <a:ext cx="60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698" name="Line 184"/>
              <p:cNvSpPr>
                <a:spLocks noChangeShapeType="1"/>
              </p:cNvSpPr>
              <p:nvPr/>
            </p:nvSpPr>
            <p:spPr bwMode="auto">
              <a:xfrm>
                <a:off x="4337" y="1335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105566" name="Group 185"/>
            <p:cNvGrpSpPr>
              <a:grpSpLocks/>
            </p:cNvGrpSpPr>
            <p:nvPr/>
          </p:nvGrpSpPr>
          <p:grpSpPr bwMode="auto">
            <a:xfrm>
              <a:off x="3281" y="1928"/>
              <a:ext cx="1109" cy="715"/>
              <a:chOff x="3281" y="1928"/>
              <a:chExt cx="1109" cy="715"/>
            </a:xfrm>
          </p:grpSpPr>
          <p:sp>
            <p:nvSpPr>
              <p:cNvPr id="105567" name="Line 186"/>
              <p:cNvSpPr>
                <a:spLocks noChangeShapeType="1"/>
              </p:cNvSpPr>
              <p:nvPr/>
            </p:nvSpPr>
            <p:spPr bwMode="auto">
              <a:xfrm>
                <a:off x="3663" y="1928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568" name="Line 187"/>
              <p:cNvSpPr>
                <a:spLocks noChangeShapeType="1"/>
              </p:cNvSpPr>
              <p:nvPr/>
            </p:nvSpPr>
            <p:spPr bwMode="auto">
              <a:xfrm>
                <a:off x="3641" y="1928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569" name="Group 188"/>
              <p:cNvGrpSpPr>
                <a:grpSpLocks/>
              </p:cNvGrpSpPr>
              <p:nvPr/>
            </p:nvGrpSpPr>
            <p:grpSpPr bwMode="auto">
              <a:xfrm>
                <a:off x="3281" y="1955"/>
                <a:ext cx="38" cy="37"/>
                <a:chOff x="4444" y="2792"/>
                <a:chExt cx="37" cy="36"/>
              </a:xfrm>
            </p:grpSpPr>
            <p:sp>
              <p:nvSpPr>
                <p:cNvPr id="105673" name="Line 189"/>
                <p:cNvSpPr>
                  <a:spLocks noChangeShapeType="1"/>
                </p:cNvSpPr>
                <p:nvPr/>
              </p:nvSpPr>
              <p:spPr bwMode="auto">
                <a:xfrm>
                  <a:off x="4480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74" name="Line 190"/>
                <p:cNvSpPr>
                  <a:spLocks noChangeShapeType="1"/>
                </p:cNvSpPr>
                <p:nvPr/>
              </p:nvSpPr>
              <p:spPr bwMode="auto">
                <a:xfrm flipH="1">
                  <a:off x="4444" y="2792"/>
                  <a:ext cx="36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105570" name="Group 191"/>
              <p:cNvGrpSpPr>
                <a:grpSpLocks/>
              </p:cNvGrpSpPr>
              <p:nvPr/>
            </p:nvGrpSpPr>
            <p:grpSpPr bwMode="auto">
              <a:xfrm>
                <a:off x="3426" y="1955"/>
                <a:ext cx="38" cy="37"/>
                <a:chOff x="4589" y="2792"/>
                <a:chExt cx="37" cy="36"/>
              </a:xfrm>
            </p:grpSpPr>
            <p:sp>
              <p:nvSpPr>
                <p:cNvPr id="105671" name="Line 192"/>
                <p:cNvSpPr>
                  <a:spLocks noChangeShapeType="1"/>
                </p:cNvSpPr>
                <p:nvPr/>
              </p:nvSpPr>
              <p:spPr bwMode="auto">
                <a:xfrm>
                  <a:off x="4589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72" name="Line 193"/>
                <p:cNvSpPr>
                  <a:spLocks noChangeShapeType="1"/>
                </p:cNvSpPr>
                <p:nvPr/>
              </p:nvSpPr>
              <p:spPr bwMode="auto">
                <a:xfrm>
                  <a:off x="4589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571" name="Line 194"/>
              <p:cNvSpPr>
                <a:spLocks noChangeShapeType="1"/>
              </p:cNvSpPr>
              <p:nvPr/>
            </p:nvSpPr>
            <p:spPr bwMode="auto">
              <a:xfrm flipH="1">
                <a:off x="3548" y="2149"/>
                <a:ext cx="4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572" name="Group 195"/>
              <p:cNvGrpSpPr>
                <a:grpSpLocks/>
              </p:cNvGrpSpPr>
              <p:nvPr/>
            </p:nvGrpSpPr>
            <p:grpSpPr bwMode="auto">
              <a:xfrm>
                <a:off x="3507" y="2181"/>
                <a:ext cx="38" cy="37"/>
                <a:chOff x="4444" y="2792"/>
                <a:chExt cx="37" cy="36"/>
              </a:xfrm>
            </p:grpSpPr>
            <p:sp>
              <p:nvSpPr>
                <p:cNvPr id="105669" name="Line 196"/>
                <p:cNvSpPr>
                  <a:spLocks noChangeShapeType="1"/>
                </p:cNvSpPr>
                <p:nvPr/>
              </p:nvSpPr>
              <p:spPr bwMode="auto">
                <a:xfrm>
                  <a:off x="4480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70" name="Line 197"/>
                <p:cNvSpPr>
                  <a:spLocks noChangeShapeType="1"/>
                </p:cNvSpPr>
                <p:nvPr/>
              </p:nvSpPr>
              <p:spPr bwMode="auto">
                <a:xfrm flipH="1">
                  <a:off x="4444" y="2792"/>
                  <a:ext cx="36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573" name="Line 198"/>
              <p:cNvSpPr>
                <a:spLocks noChangeShapeType="1"/>
              </p:cNvSpPr>
              <p:nvPr/>
            </p:nvSpPr>
            <p:spPr bwMode="auto">
              <a:xfrm flipH="1">
                <a:off x="3525" y="2122"/>
                <a:ext cx="60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574" name="Group 199"/>
              <p:cNvGrpSpPr>
                <a:grpSpLocks/>
              </p:cNvGrpSpPr>
              <p:nvPr/>
            </p:nvGrpSpPr>
            <p:grpSpPr bwMode="auto">
              <a:xfrm>
                <a:off x="3563" y="1998"/>
                <a:ext cx="688" cy="532"/>
                <a:chOff x="3539" y="1818"/>
                <a:chExt cx="688" cy="532"/>
              </a:xfrm>
            </p:grpSpPr>
            <p:sp>
              <p:nvSpPr>
                <p:cNvPr id="105616" name="Line 200"/>
                <p:cNvSpPr>
                  <a:spLocks noChangeShapeType="1"/>
                </p:cNvSpPr>
                <p:nvPr/>
              </p:nvSpPr>
              <p:spPr bwMode="auto">
                <a:xfrm flipH="1">
                  <a:off x="3580" y="1899"/>
                  <a:ext cx="47" cy="47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17" name="Line 201"/>
                <p:cNvSpPr>
                  <a:spLocks noChangeShapeType="1"/>
                </p:cNvSpPr>
                <p:nvPr/>
              </p:nvSpPr>
              <p:spPr bwMode="auto">
                <a:xfrm>
                  <a:off x="3639" y="1872"/>
                  <a:ext cx="61" cy="5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grpSp>
              <p:nvGrpSpPr>
                <p:cNvPr id="105618" name="Group 202"/>
                <p:cNvGrpSpPr>
                  <a:grpSpLocks/>
                </p:cNvGrpSpPr>
                <p:nvPr/>
              </p:nvGrpSpPr>
              <p:grpSpPr bwMode="auto">
                <a:xfrm>
                  <a:off x="3539" y="1931"/>
                  <a:ext cx="39" cy="37"/>
                  <a:chOff x="4726" y="2792"/>
                  <a:chExt cx="38" cy="36"/>
                </a:xfrm>
              </p:grpSpPr>
              <p:sp>
                <p:nvSpPr>
                  <p:cNvPr id="105667" name="Line 203"/>
                  <p:cNvSpPr>
                    <a:spLocks noChangeShapeType="1"/>
                  </p:cNvSpPr>
                  <p:nvPr/>
                </p:nvSpPr>
                <p:spPr bwMode="auto">
                  <a:xfrm>
                    <a:off x="4763" y="2792"/>
                    <a:ext cx="1" cy="36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105668" name="Line 2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26" y="2792"/>
                    <a:ext cx="37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grpSp>
              <p:nvGrpSpPr>
                <p:cNvPr id="105619" name="Group 205"/>
                <p:cNvGrpSpPr>
                  <a:grpSpLocks/>
                </p:cNvGrpSpPr>
                <p:nvPr/>
              </p:nvGrpSpPr>
              <p:grpSpPr bwMode="auto">
                <a:xfrm>
                  <a:off x="3685" y="1931"/>
                  <a:ext cx="38" cy="37"/>
                  <a:chOff x="4872" y="2792"/>
                  <a:chExt cx="37" cy="36"/>
                </a:xfrm>
              </p:grpSpPr>
              <p:sp>
                <p:nvSpPr>
                  <p:cNvPr id="105665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4872" y="2792"/>
                    <a:ext cx="1" cy="36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105666" name="Line 207"/>
                  <p:cNvSpPr>
                    <a:spLocks noChangeShapeType="1"/>
                  </p:cNvSpPr>
                  <p:nvPr/>
                </p:nvSpPr>
                <p:spPr bwMode="auto">
                  <a:xfrm>
                    <a:off x="4872" y="2792"/>
                    <a:ext cx="37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sp>
              <p:nvSpPr>
                <p:cNvPr id="105620" name="Line 208"/>
                <p:cNvSpPr>
                  <a:spLocks noChangeShapeType="1"/>
                </p:cNvSpPr>
                <p:nvPr/>
              </p:nvSpPr>
              <p:spPr bwMode="auto">
                <a:xfrm>
                  <a:off x="3635" y="1894"/>
                  <a:ext cx="51" cy="5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21" name="Line 209"/>
                <p:cNvSpPr>
                  <a:spLocks noChangeShapeType="1"/>
                </p:cNvSpPr>
                <p:nvPr/>
              </p:nvSpPr>
              <p:spPr bwMode="auto">
                <a:xfrm flipH="1">
                  <a:off x="3557" y="1872"/>
                  <a:ext cx="61" cy="6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22" name="Line 210"/>
                <p:cNvSpPr>
                  <a:spLocks noChangeShapeType="1"/>
                </p:cNvSpPr>
                <p:nvPr/>
              </p:nvSpPr>
              <p:spPr bwMode="auto">
                <a:xfrm flipH="1">
                  <a:off x="3858" y="2055"/>
                  <a:ext cx="47" cy="47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23" name="Line 211"/>
                <p:cNvSpPr>
                  <a:spLocks noChangeShapeType="1"/>
                </p:cNvSpPr>
                <p:nvPr/>
              </p:nvSpPr>
              <p:spPr bwMode="auto">
                <a:xfrm>
                  <a:off x="3918" y="2028"/>
                  <a:ext cx="60" cy="5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24" name="Line 212"/>
                <p:cNvSpPr>
                  <a:spLocks noChangeShapeType="1"/>
                </p:cNvSpPr>
                <p:nvPr/>
              </p:nvSpPr>
              <p:spPr bwMode="auto">
                <a:xfrm>
                  <a:off x="3918" y="1904"/>
                  <a:ext cx="1" cy="12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grpSp>
              <p:nvGrpSpPr>
                <p:cNvPr id="105625" name="Group 213"/>
                <p:cNvGrpSpPr>
                  <a:grpSpLocks/>
                </p:cNvGrpSpPr>
                <p:nvPr/>
              </p:nvGrpSpPr>
              <p:grpSpPr bwMode="auto">
                <a:xfrm>
                  <a:off x="3817" y="2087"/>
                  <a:ext cx="39" cy="37"/>
                  <a:chOff x="5004" y="2792"/>
                  <a:chExt cx="38" cy="36"/>
                </a:xfrm>
              </p:grpSpPr>
              <p:sp>
                <p:nvSpPr>
                  <p:cNvPr id="105663" name="Line 214"/>
                  <p:cNvSpPr>
                    <a:spLocks noChangeShapeType="1"/>
                  </p:cNvSpPr>
                  <p:nvPr/>
                </p:nvSpPr>
                <p:spPr bwMode="auto">
                  <a:xfrm>
                    <a:off x="5041" y="2792"/>
                    <a:ext cx="1" cy="36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105664" name="Line 2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04" y="2792"/>
                    <a:ext cx="37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grpSp>
              <p:nvGrpSpPr>
                <p:cNvPr id="105626" name="Group 216"/>
                <p:cNvGrpSpPr>
                  <a:grpSpLocks/>
                </p:cNvGrpSpPr>
                <p:nvPr/>
              </p:nvGrpSpPr>
              <p:grpSpPr bwMode="auto">
                <a:xfrm>
                  <a:off x="3963" y="2087"/>
                  <a:ext cx="38" cy="37"/>
                  <a:chOff x="5150" y="2792"/>
                  <a:chExt cx="37" cy="36"/>
                </a:xfrm>
              </p:grpSpPr>
              <p:sp>
                <p:nvSpPr>
                  <p:cNvPr id="105661" name="Line 217"/>
                  <p:cNvSpPr>
                    <a:spLocks noChangeShapeType="1"/>
                  </p:cNvSpPr>
                  <p:nvPr/>
                </p:nvSpPr>
                <p:spPr bwMode="auto">
                  <a:xfrm>
                    <a:off x="5150" y="2792"/>
                    <a:ext cx="1" cy="36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105662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5150" y="2792"/>
                    <a:ext cx="37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sp>
              <p:nvSpPr>
                <p:cNvPr id="105627" name="Line 219"/>
                <p:cNvSpPr>
                  <a:spLocks noChangeShapeType="1"/>
                </p:cNvSpPr>
                <p:nvPr/>
              </p:nvSpPr>
              <p:spPr bwMode="auto">
                <a:xfrm>
                  <a:off x="3913" y="2050"/>
                  <a:ext cx="47" cy="5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28" name="Line 220"/>
                <p:cNvSpPr>
                  <a:spLocks noChangeShapeType="1"/>
                </p:cNvSpPr>
                <p:nvPr/>
              </p:nvSpPr>
              <p:spPr bwMode="auto">
                <a:xfrm flipH="1">
                  <a:off x="3835" y="2028"/>
                  <a:ext cx="61" cy="6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29" name="Line 221"/>
                <p:cNvSpPr>
                  <a:spLocks noChangeShapeType="1"/>
                </p:cNvSpPr>
                <p:nvPr/>
              </p:nvSpPr>
              <p:spPr bwMode="auto">
                <a:xfrm>
                  <a:off x="3895" y="1904"/>
                  <a:ext cx="1" cy="12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30" name="Line 222"/>
                <p:cNvSpPr>
                  <a:spLocks noChangeShapeType="1"/>
                </p:cNvSpPr>
                <p:nvPr/>
              </p:nvSpPr>
              <p:spPr bwMode="auto">
                <a:xfrm flipH="1">
                  <a:off x="3806" y="2125"/>
                  <a:ext cx="47" cy="47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31" name="Line 223"/>
                <p:cNvSpPr>
                  <a:spLocks noChangeShapeType="1"/>
                </p:cNvSpPr>
                <p:nvPr/>
              </p:nvSpPr>
              <p:spPr bwMode="auto">
                <a:xfrm>
                  <a:off x="3865" y="2098"/>
                  <a:ext cx="61" cy="5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32" name="Line 224"/>
                <p:cNvSpPr>
                  <a:spLocks noChangeShapeType="1"/>
                </p:cNvSpPr>
                <p:nvPr/>
              </p:nvSpPr>
              <p:spPr bwMode="auto">
                <a:xfrm>
                  <a:off x="3865" y="1974"/>
                  <a:ext cx="1" cy="12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grpSp>
              <p:nvGrpSpPr>
                <p:cNvPr id="105633" name="Group 225"/>
                <p:cNvGrpSpPr>
                  <a:grpSpLocks/>
                </p:cNvGrpSpPr>
                <p:nvPr/>
              </p:nvGrpSpPr>
              <p:grpSpPr bwMode="auto">
                <a:xfrm>
                  <a:off x="3765" y="2157"/>
                  <a:ext cx="39" cy="37"/>
                  <a:chOff x="4726" y="2792"/>
                  <a:chExt cx="38" cy="36"/>
                </a:xfrm>
              </p:grpSpPr>
              <p:sp>
                <p:nvSpPr>
                  <p:cNvPr id="105659" name="Line 226"/>
                  <p:cNvSpPr>
                    <a:spLocks noChangeShapeType="1"/>
                  </p:cNvSpPr>
                  <p:nvPr/>
                </p:nvSpPr>
                <p:spPr bwMode="auto">
                  <a:xfrm>
                    <a:off x="4763" y="2792"/>
                    <a:ext cx="1" cy="36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105660" name="Line 2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26" y="2792"/>
                    <a:ext cx="37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grpSp>
              <p:nvGrpSpPr>
                <p:cNvPr id="105634" name="Group 228"/>
                <p:cNvGrpSpPr>
                  <a:grpSpLocks/>
                </p:cNvGrpSpPr>
                <p:nvPr/>
              </p:nvGrpSpPr>
              <p:grpSpPr bwMode="auto">
                <a:xfrm>
                  <a:off x="3911" y="2157"/>
                  <a:ext cx="38" cy="37"/>
                  <a:chOff x="4872" y="2792"/>
                  <a:chExt cx="37" cy="36"/>
                </a:xfrm>
              </p:grpSpPr>
              <p:sp>
                <p:nvSpPr>
                  <p:cNvPr id="105657" name="Line 229"/>
                  <p:cNvSpPr>
                    <a:spLocks noChangeShapeType="1"/>
                  </p:cNvSpPr>
                  <p:nvPr/>
                </p:nvSpPr>
                <p:spPr bwMode="auto">
                  <a:xfrm>
                    <a:off x="4872" y="2792"/>
                    <a:ext cx="1" cy="36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105658" name="Line 230"/>
                  <p:cNvSpPr>
                    <a:spLocks noChangeShapeType="1"/>
                  </p:cNvSpPr>
                  <p:nvPr/>
                </p:nvSpPr>
                <p:spPr bwMode="auto">
                  <a:xfrm>
                    <a:off x="4872" y="2792"/>
                    <a:ext cx="37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sp>
              <p:nvSpPr>
                <p:cNvPr id="105635" name="Line 231"/>
                <p:cNvSpPr>
                  <a:spLocks noChangeShapeType="1"/>
                </p:cNvSpPr>
                <p:nvPr/>
              </p:nvSpPr>
              <p:spPr bwMode="auto">
                <a:xfrm>
                  <a:off x="3861" y="2120"/>
                  <a:ext cx="51" cy="5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36" name="Line 232"/>
                <p:cNvSpPr>
                  <a:spLocks noChangeShapeType="1"/>
                </p:cNvSpPr>
                <p:nvPr/>
              </p:nvSpPr>
              <p:spPr bwMode="auto">
                <a:xfrm flipH="1">
                  <a:off x="3783" y="2098"/>
                  <a:ext cx="61" cy="6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37" name="Line 233"/>
                <p:cNvSpPr>
                  <a:spLocks noChangeShapeType="1"/>
                </p:cNvSpPr>
                <p:nvPr/>
              </p:nvSpPr>
              <p:spPr bwMode="auto">
                <a:xfrm>
                  <a:off x="3843" y="1974"/>
                  <a:ext cx="1" cy="12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38" name="Line 234"/>
                <p:cNvSpPr>
                  <a:spLocks noChangeShapeType="1"/>
                </p:cNvSpPr>
                <p:nvPr/>
              </p:nvSpPr>
              <p:spPr bwMode="auto">
                <a:xfrm flipH="1">
                  <a:off x="4084" y="2281"/>
                  <a:ext cx="47" cy="47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39" name="Line 235"/>
                <p:cNvSpPr>
                  <a:spLocks noChangeShapeType="1"/>
                </p:cNvSpPr>
                <p:nvPr/>
              </p:nvSpPr>
              <p:spPr bwMode="auto">
                <a:xfrm>
                  <a:off x="4144" y="2254"/>
                  <a:ext cx="60" cy="5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40" name="Line 236"/>
                <p:cNvSpPr>
                  <a:spLocks noChangeShapeType="1"/>
                </p:cNvSpPr>
                <p:nvPr/>
              </p:nvSpPr>
              <p:spPr bwMode="auto">
                <a:xfrm>
                  <a:off x="4144" y="2130"/>
                  <a:ext cx="1" cy="12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grpSp>
              <p:nvGrpSpPr>
                <p:cNvPr id="105641" name="Group 237"/>
                <p:cNvGrpSpPr>
                  <a:grpSpLocks/>
                </p:cNvGrpSpPr>
                <p:nvPr/>
              </p:nvGrpSpPr>
              <p:grpSpPr bwMode="auto">
                <a:xfrm>
                  <a:off x="4043" y="2313"/>
                  <a:ext cx="39" cy="37"/>
                  <a:chOff x="5004" y="2792"/>
                  <a:chExt cx="38" cy="36"/>
                </a:xfrm>
              </p:grpSpPr>
              <p:sp>
                <p:nvSpPr>
                  <p:cNvPr id="105655" name="Line 238"/>
                  <p:cNvSpPr>
                    <a:spLocks noChangeShapeType="1"/>
                  </p:cNvSpPr>
                  <p:nvPr/>
                </p:nvSpPr>
                <p:spPr bwMode="auto">
                  <a:xfrm>
                    <a:off x="5041" y="2792"/>
                    <a:ext cx="1" cy="36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105656" name="Line 23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04" y="2792"/>
                    <a:ext cx="37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grpSp>
              <p:nvGrpSpPr>
                <p:cNvPr id="105642" name="Group 240"/>
                <p:cNvGrpSpPr>
                  <a:grpSpLocks/>
                </p:cNvGrpSpPr>
                <p:nvPr/>
              </p:nvGrpSpPr>
              <p:grpSpPr bwMode="auto">
                <a:xfrm>
                  <a:off x="4189" y="2313"/>
                  <a:ext cx="38" cy="37"/>
                  <a:chOff x="5150" y="2792"/>
                  <a:chExt cx="37" cy="36"/>
                </a:xfrm>
              </p:grpSpPr>
              <p:sp>
                <p:nvSpPr>
                  <p:cNvPr id="105653" name="Line 241"/>
                  <p:cNvSpPr>
                    <a:spLocks noChangeShapeType="1"/>
                  </p:cNvSpPr>
                  <p:nvPr/>
                </p:nvSpPr>
                <p:spPr bwMode="auto">
                  <a:xfrm>
                    <a:off x="5150" y="2792"/>
                    <a:ext cx="1" cy="36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105654" name="Line 242"/>
                  <p:cNvSpPr>
                    <a:spLocks noChangeShapeType="1"/>
                  </p:cNvSpPr>
                  <p:nvPr/>
                </p:nvSpPr>
                <p:spPr bwMode="auto">
                  <a:xfrm>
                    <a:off x="5150" y="2792"/>
                    <a:ext cx="37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sp>
              <p:nvSpPr>
                <p:cNvPr id="105643" name="Line 243"/>
                <p:cNvSpPr>
                  <a:spLocks noChangeShapeType="1"/>
                </p:cNvSpPr>
                <p:nvPr/>
              </p:nvSpPr>
              <p:spPr bwMode="auto">
                <a:xfrm>
                  <a:off x="4139" y="2276"/>
                  <a:ext cx="47" cy="5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44" name="Line 244"/>
                <p:cNvSpPr>
                  <a:spLocks noChangeShapeType="1"/>
                </p:cNvSpPr>
                <p:nvPr/>
              </p:nvSpPr>
              <p:spPr bwMode="auto">
                <a:xfrm flipH="1">
                  <a:off x="4061" y="2254"/>
                  <a:ext cx="61" cy="6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45" name="Line 245"/>
                <p:cNvSpPr>
                  <a:spLocks noChangeShapeType="1"/>
                </p:cNvSpPr>
                <p:nvPr/>
              </p:nvSpPr>
              <p:spPr bwMode="auto">
                <a:xfrm>
                  <a:off x="4121" y="2130"/>
                  <a:ext cx="1" cy="12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46" name="Line 246"/>
                <p:cNvSpPr>
                  <a:spLocks noChangeShapeType="1"/>
                </p:cNvSpPr>
                <p:nvPr/>
              </p:nvSpPr>
              <p:spPr bwMode="auto">
                <a:xfrm>
                  <a:off x="3583" y="1942"/>
                  <a:ext cx="60" cy="5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47" name="Line 247"/>
                <p:cNvSpPr>
                  <a:spLocks noChangeShapeType="1"/>
                </p:cNvSpPr>
                <p:nvPr/>
              </p:nvSpPr>
              <p:spPr bwMode="auto">
                <a:xfrm>
                  <a:off x="3583" y="1818"/>
                  <a:ext cx="1" cy="12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grpSp>
              <p:nvGrpSpPr>
                <p:cNvPr id="105648" name="Group 248"/>
                <p:cNvGrpSpPr>
                  <a:grpSpLocks/>
                </p:cNvGrpSpPr>
                <p:nvPr/>
              </p:nvGrpSpPr>
              <p:grpSpPr bwMode="auto">
                <a:xfrm>
                  <a:off x="3628" y="2001"/>
                  <a:ext cx="38" cy="37"/>
                  <a:chOff x="4589" y="2792"/>
                  <a:chExt cx="37" cy="36"/>
                </a:xfrm>
              </p:grpSpPr>
              <p:sp>
                <p:nvSpPr>
                  <p:cNvPr id="105651" name="Line 249"/>
                  <p:cNvSpPr>
                    <a:spLocks noChangeShapeType="1"/>
                  </p:cNvSpPr>
                  <p:nvPr/>
                </p:nvSpPr>
                <p:spPr bwMode="auto">
                  <a:xfrm>
                    <a:off x="4589" y="2792"/>
                    <a:ext cx="1" cy="36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105652" name="Line 250"/>
                  <p:cNvSpPr>
                    <a:spLocks noChangeShapeType="1"/>
                  </p:cNvSpPr>
                  <p:nvPr/>
                </p:nvSpPr>
                <p:spPr bwMode="auto">
                  <a:xfrm>
                    <a:off x="4589" y="2792"/>
                    <a:ext cx="37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sp>
              <p:nvSpPr>
                <p:cNvPr id="105649" name="Line 251"/>
                <p:cNvSpPr>
                  <a:spLocks noChangeShapeType="1"/>
                </p:cNvSpPr>
                <p:nvPr/>
              </p:nvSpPr>
              <p:spPr bwMode="auto">
                <a:xfrm>
                  <a:off x="3578" y="1964"/>
                  <a:ext cx="47" cy="5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50" name="Line 252"/>
                <p:cNvSpPr>
                  <a:spLocks noChangeShapeType="1"/>
                </p:cNvSpPr>
                <p:nvPr/>
              </p:nvSpPr>
              <p:spPr bwMode="auto">
                <a:xfrm>
                  <a:off x="3560" y="1818"/>
                  <a:ext cx="1" cy="12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575" name="Line 253"/>
              <p:cNvSpPr>
                <a:spLocks noChangeShapeType="1"/>
              </p:cNvSpPr>
              <p:nvPr/>
            </p:nvSpPr>
            <p:spPr bwMode="auto">
              <a:xfrm flipH="1">
                <a:off x="3969" y="2348"/>
                <a:ext cx="47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576" name="Line 254"/>
              <p:cNvSpPr>
                <a:spLocks noChangeShapeType="1"/>
              </p:cNvSpPr>
              <p:nvPr/>
            </p:nvSpPr>
            <p:spPr bwMode="auto">
              <a:xfrm>
                <a:off x="4028" y="2321"/>
                <a:ext cx="61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577" name="Group 255"/>
              <p:cNvGrpSpPr>
                <a:grpSpLocks/>
              </p:cNvGrpSpPr>
              <p:nvPr/>
            </p:nvGrpSpPr>
            <p:grpSpPr bwMode="auto">
              <a:xfrm>
                <a:off x="3928" y="2380"/>
                <a:ext cx="39" cy="37"/>
                <a:chOff x="4726" y="2792"/>
                <a:chExt cx="38" cy="36"/>
              </a:xfrm>
            </p:grpSpPr>
            <p:sp>
              <p:nvSpPr>
                <p:cNvPr id="105614" name="Line 256"/>
                <p:cNvSpPr>
                  <a:spLocks noChangeShapeType="1"/>
                </p:cNvSpPr>
                <p:nvPr/>
              </p:nvSpPr>
              <p:spPr bwMode="auto">
                <a:xfrm>
                  <a:off x="4763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15" name="Line 257"/>
                <p:cNvSpPr>
                  <a:spLocks noChangeShapeType="1"/>
                </p:cNvSpPr>
                <p:nvPr/>
              </p:nvSpPr>
              <p:spPr bwMode="auto">
                <a:xfrm flipH="1">
                  <a:off x="4726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105578" name="Group 258"/>
              <p:cNvGrpSpPr>
                <a:grpSpLocks/>
              </p:cNvGrpSpPr>
              <p:nvPr/>
            </p:nvGrpSpPr>
            <p:grpSpPr bwMode="auto">
              <a:xfrm>
                <a:off x="4074" y="2380"/>
                <a:ext cx="38" cy="37"/>
                <a:chOff x="4872" y="2792"/>
                <a:chExt cx="37" cy="36"/>
              </a:xfrm>
            </p:grpSpPr>
            <p:sp>
              <p:nvSpPr>
                <p:cNvPr id="105612" name="Line 259"/>
                <p:cNvSpPr>
                  <a:spLocks noChangeShapeType="1"/>
                </p:cNvSpPr>
                <p:nvPr/>
              </p:nvSpPr>
              <p:spPr bwMode="auto">
                <a:xfrm>
                  <a:off x="4872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13" name="Line 260"/>
                <p:cNvSpPr>
                  <a:spLocks noChangeShapeType="1"/>
                </p:cNvSpPr>
                <p:nvPr/>
              </p:nvSpPr>
              <p:spPr bwMode="auto">
                <a:xfrm>
                  <a:off x="4872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579" name="Line 261"/>
              <p:cNvSpPr>
                <a:spLocks noChangeShapeType="1"/>
              </p:cNvSpPr>
              <p:nvPr/>
            </p:nvSpPr>
            <p:spPr bwMode="auto">
              <a:xfrm>
                <a:off x="4024" y="2343"/>
                <a:ext cx="51" cy="5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580" name="Line 262"/>
              <p:cNvSpPr>
                <a:spLocks noChangeShapeType="1"/>
              </p:cNvSpPr>
              <p:nvPr/>
            </p:nvSpPr>
            <p:spPr bwMode="auto">
              <a:xfrm flipH="1">
                <a:off x="3946" y="2321"/>
                <a:ext cx="61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581" name="Line 263"/>
              <p:cNvSpPr>
                <a:spLocks noChangeShapeType="1"/>
              </p:cNvSpPr>
              <p:nvPr/>
            </p:nvSpPr>
            <p:spPr bwMode="auto">
              <a:xfrm flipH="1">
                <a:off x="4247" y="2504"/>
                <a:ext cx="47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582" name="Line 264"/>
              <p:cNvSpPr>
                <a:spLocks noChangeShapeType="1"/>
              </p:cNvSpPr>
              <p:nvPr/>
            </p:nvSpPr>
            <p:spPr bwMode="auto">
              <a:xfrm>
                <a:off x="4307" y="2477"/>
                <a:ext cx="60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583" name="Line 265"/>
              <p:cNvSpPr>
                <a:spLocks noChangeShapeType="1"/>
              </p:cNvSpPr>
              <p:nvPr/>
            </p:nvSpPr>
            <p:spPr bwMode="auto">
              <a:xfrm>
                <a:off x="4307" y="2353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584" name="Group 266"/>
              <p:cNvGrpSpPr>
                <a:grpSpLocks/>
              </p:cNvGrpSpPr>
              <p:nvPr/>
            </p:nvGrpSpPr>
            <p:grpSpPr bwMode="auto">
              <a:xfrm>
                <a:off x="4206" y="2536"/>
                <a:ext cx="39" cy="37"/>
                <a:chOff x="5004" y="2792"/>
                <a:chExt cx="38" cy="36"/>
              </a:xfrm>
            </p:grpSpPr>
            <p:sp>
              <p:nvSpPr>
                <p:cNvPr id="105610" name="Line 267"/>
                <p:cNvSpPr>
                  <a:spLocks noChangeShapeType="1"/>
                </p:cNvSpPr>
                <p:nvPr/>
              </p:nvSpPr>
              <p:spPr bwMode="auto">
                <a:xfrm>
                  <a:off x="5041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11" name="Line 268"/>
                <p:cNvSpPr>
                  <a:spLocks noChangeShapeType="1"/>
                </p:cNvSpPr>
                <p:nvPr/>
              </p:nvSpPr>
              <p:spPr bwMode="auto">
                <a:xfrm flipH="1">
                  <a:off x="5004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105585" name="Group 269"/>
              <p:cNvGrpSpPr>
                <a:grpSpLocks/>
              </p:cNvGrpSpPr>
              <p:nvPr/>
            </p:nvGrpSpPr>
            <p:grpSpPr bwMode="auto">
              <a:xfrm>
                <a:off x="4352" y="2536"/>
                <a:ext cx="38" cy="37"/>
                <a:chOff x="5150" y="2792"/>
                <a:chExt cx="37" cy="36"/>
              </a:xfrm>
            </p:grpSpPr>
            <p:sp>
              <p:nvSpPr>
                <p:cNvPr id="105608" name="Line 270"/>
                <p:cNvSpPr>
                  <a:spLocks noChangeShapeType="1"/>
                </p:cNvSpPr>
                <p:nvPr/>
              </p:nvSpPr>
              <p:spPr bwMode="auto">
                <a:xfrm>
                  <a:off x="5150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09" name="Line 271"/>
                <p:cNvSpPr>
                  <a:spLocks noChangeShapeType="1"/>
                </p:cNvSpPr>
                <p:nvPr/>
              </p:nvSpPr>
              <p:spPr bwMode="auto">
                <a:xfrm>
                  <a:off x="5150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586" name="Line 272"/>
              <p:cNvSpPr>
                <a:spLocks noChangeShapeType="1"/>
              </p:cNvSpPr>
              <p:nvPr/>
            </p:nvSpPr>
            <p:spPr bwMode="auto">
              <a:xfrm>
                <a:off x="4302" y="2499"/>
                <a:ext cx="47" cy="5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587" name="Line 273"/>
              <p:cNvSpPr>
                <a:spLocks noChangeShapeType="1"/>
              </p:cNvSpPr>
              <p:nvPr/>
            </p:nvSpPr>
            <p:spPr bwMode="auto">
              <a:xfrm flipH="1">
                <a:off x="4224" y="2477"/>
                <a:ext cx="61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588" name="Line 274"/>
              <p:cNvSpPr>
                <a:spLocks noChangeShapeType="1"/>
              </p:cNvSpPr>
              <p:nvPr/>
            </p:nvSpPr>
            <p:spPr bwMode="auto">
              <a:xfrm>
                <a:off x="4284" y="2353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589" name="Line 275"/>
              <p:cNvSpPr>
                <a:spLocks noChangeShapeType="1"/>
              </p:cNvSpPr>
              <p:nvPr/>
            </p:nvSpPr>
            <p:spPr bwMode="auto">
              <a:xfrm flipH="1">
                <a:off x="4195" y="2574"/>
                <a:ext cx="47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590" name="Line 276"/>
              <p:cNvSpPr>
                <a:spLocks noChangeShapeType="1"/>
              </p:cNvSpPr>
              <p:nvPr/>
            </p:nvSpPr>
            <p:spPr bwMode="auto">
              <a:xfrm>
                <a:off x="4254" y="2547"/>
                <a:ext cx="61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591" name="Line 277"/>
              <p:cNvSpPr>
                <a:spLocks noChangeShapeType="1"/>
              </p:cNvSpPr>
              <p:nvPr/>
            </p:nvSpPr>
            <p:spPr bwMode="auto">
              <a:xfrm>
                <a:off x="4254" y="2423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592" name="Group 278"/>
              <p:cNvGrpSpPr>
                <a:grpSpLocks/>
              </p:cNvGrpSpPr>
              <p:nvPr/>
            </p:nvGrpSpPr>
            <p:grpSpPr bwMode="auto">
              <a:xfrm>
                <a:off x="4154" y="2606"/>
                <a:ext cx="39" cy="37"/>
                <a:chOff x="4726" y="2792"/>
                <a:chExt cx="38" cy="36"/>
              </a:xfrm>
            </p:grpSpPr>
            <p:sp>
              <p:nvSpPr>
                <p:cNvPr id="105606" name="Line 279"/>
                <p:cNvSpPr>
                  <a:spLocks noChangeShapeType="1"/>
                </p:cNvSpPr>
                <p:nvPr/>
              </p:nvSpPr>
              <p:spPr bwMode="auto">
                <a:xfrm>
                  <a:off x="4763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07" name="Line 280"/>
                <p:cNvSpPr>
                  <a:spLocks noChangeShapeType="1"/>
                </p:cNvSpPr>
                <p:nvPr/>
              </p:nvSpPr>
              <p:spPr bwMode="auto">
                <a:xfrm flipH="1">
                  <a:off x="4726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105593" name="Group 281"/>
              <p:cNvGrpSpPr>
                <a:grpSpLocks/>
              </p:cNvGrpSpPr>
              <p:nvPr/>
            </p:nvGrpSpPr>
            <p:grpSpPr bwMode="auto">
              <a:xfrm>
                <a:off x="4300" y="2606"/>
                <a:ext cx="38" cy="37"/>
                <a:chOff x="4872" y="2792"/>
                <a:chExt cx="37" cy="36"/>
              </a:xfrm>
            </p:grpSpPr>
            <p:sp>
              <p:nvSpPr>
                <p:cNvPr id="105604" name="Line 282"/>
                <p:cNvSpPr>
                  <a:spLocks noChangeShapeType="1"/>
                </p:cNvSpPr>
                <p:nvPr/>
              </p:nvSpPr>
              <p:spPr bwMode="auto">
                <a:xfrm>
                  <a:off x="4872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05" name="Line 283"/>
                <p:cNvSpPr>
                  <a:spLocks noChangeShapeType="1"/>
                </p:cNvSpPr>
                <p:nvPr/>
              </p:nvSpPr>
              <p:spPr bwMode="auto">
                <a:xfrm>
                  <a:off x="4872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594" name="Line 284"/>
              <p:cNvSpPr>
                <a:spLocks noChangeShapeType="1"/>
              </p:cNvSpPr>
              <p:nvPr/>
            </p:nvSpPr>
            <p:spPr bwMode="auto">
              <a:xfrm>
                <a:off x="4250" y="2569"/>
                <a:ext cx="51" cy="5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595" name="Line 285"/>
              <p:cNvSpPr>
                <a:spLocks noChangeShapeType="1"/>
              </p:cNvSpPr>
              <p:nvPr/>
            </p:nvSpPr>
            <p:spPr bwMode="auto">
              <a:xfrm flipH="1">
                <a:off x="4172" y="2547"/>
                <a:ext cx="61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596" name="Line 286"/>
              <p:cNvSpPr>
                <a:spLocks noChangeShapeType="1"/>
              </p:cNvSpPr>
              <p:nvPr/>
            </p:nvSpPr>
            <p:spPr bwMode="auto">
              <a:xfrm>
                <a:off x="4232" y="2423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597" name="Line 287"/>
              <p:cNvSpPr>
                <a:spLocks noChangeShapeType="1"/>
              </p:cNvSpPr>
              <p:nvPr/>
            </p:nvSpPr>
            <p:spPr bwMode="auto">
              <a:xfrm>
                <a:off x="3972" y="2391"/>
                <a:ext cx="60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598" name="Line 288"/>
              <p:cNvSpPr>
                <a:spLocks noChangeShapeType="1"/>
              </p:cNvSpPr>
              <p:nvPr/>
            </p:nvSpPr>
            <p:spPr bwMode="auto">
              <a:xfrm>
                <a:off x="3972" y="2267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599" name="Group 289"/>
              <p:cNvGrpSpPr>
                <a:grpSpLocks/>
              </p:cNvGrpSpPr>
              <p:nvPr/>
            </p:nvGrpSpPr>
            <p:grpSpPr bwMode="auto">
              <a:xfrm>
                <a:off x="4017" y="2450"/>
                <a:ext cx="38" cy="37"/>
                <a:chOff x="4589" y="2792"/>
                <a:chExt cx="37" cy="36"/>
              </a:xfrm>
            </p:grpSpPr>
            <p:sp>
              <p:nvSpPr>
                <p:cNvPr id="105602" name="Line 290"/>
                <p:cNvSpPr>
                  <a:spLocks noChangeShapeType="1"/>
                </p:cNvSpPr>
                <p:nvPr/>
              </p:nvSpPr>
              <p:spPr bwMode="auto">
                <a:xfrm>
                  <a:off x="4589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03" name="Line 291"/>
                <p:cNvSpPr>
                  <a:spLocks noChangeShapeType="1"/>
                </p:cNvSpPr>
                <p:nvPr/>
              </p:nvSpPr>
              <p:spPr bwMode="auto">
                <a:xfrm>
                  <a:off x="4589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600" name="Line 292"/>
              <p:cNvSpPr>
                <a:spLocks noChangeShapeType="1"/>
              </p:cNvSpPr>
              <p:nvPr/>
            </p:nvSpPr>
            <p:spPr bwMode="auto">
              <a:xfrm>
                <a:off x="3967" y="2413"/>
                <a:ext cx="47" cy="5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601" name="Line 293"/>
              <p:cNvSpPr>
                <a:spLocks noChangeShapeType="1"/>
              </p:cNvSpPr>
              <p:nvPr/>
            </p:nvSpPr>
            <p:spPr bwMode="auto">
              <a:xfrm>
                <a:off x="3949" y="2267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</p:grpSp>
      <p:sp>
        <p:nvSpPr>
          <p:cNvPr id="181542" name="Oval 294"/>
          <p:cNvSpPr>
            <a:spLocks noChangeArrowheads="1"/>
          </p:cNvSpPr>
          <p:nvPr/>
        </p:nvSpPr>
        <p:spPr bwMode="auto">
          <a:xfrm>
            <a:off x="7940675" y="4073525"/>
            <a:ext cx="2000250" cy="180975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sp>
        <p:nvSpPr>
          <p:cNvPr id="181543" name="Line 295"/>
          <p:cNvSpPr>
            <a:spLocks noChangeShapeType="1"/>
          </p:cNvSpPr>
          <p:nvPr/>
        </p:nvSpPr>
        <p:spPr bwMode="auto">
          <a:xfrm>
            <a:off x="4743450" y="4895850"/>
            <a:ext cx="87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1544" name="Text Box 296"/>
          <p:cNvSpPr txBox="1">
            <a:spLocks noChangeArrowheads="1"/>
          </p:cNvSpPr>
          <p:nvPr/>
        </p:nvSpPr>
        <p:spPr bwMode="auto">
          <a:xfrm>
            <a:off x="5076825" y="3122613"/>
            <a:ext cx="3727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r-Latn-CS" altLang="sr-Latn-RS" sz="1600" b="1">
                <a:latin typeface="Tahoma" panose="020B0604030504040204" pitchFamily="34" charset="0"/>
              </a:rPr>
              <a:t>Pojačavaju funkcije makrofaga</a:t>
            </a:r>
            <a:endParaRPr lang="en-GB" altLang="sr-Latn-RS" sz="1600" b="1">
              <a:latin typeface="Tahoma" panose="020B0604030504040204" pitchFamily="34" charset="0"/>
            </a:endParaRPr>
          </a:p>
        </p:txBody>
      </p:sp>
      <p:grpSp>
        <p:nvGrpSpPr>
          <p:cNvPr id="181249" name="Group 297"/>
          <p:cNvGrpSpPr>
            <a:grpSpLocks/>
          </p:cNvGrpSpPr>
          <p:nvPr/>
        </p:nvGrpSpPr>
        <p:grpSpPr bwMode="auto">
          <a:xfrm>
            <a:off x="5464175" y="704851"/>
            <a:ext cx="1930400" cy="1171575"/>
            <a:chOff x="2482" y="444"/>
            <a:chExt cx="1216" cy="738"/>
          </a:xfrm>
        </p:grpSpPr>
        <p:sp>
          <p:nvSpPr>
            <p:cNvPr id="105535" name="Oval 298"/>
            <p:cNvSpPr>
              <a:spLocks noChangeArrowheads="1"/>
            </p:cNvSpPr>
            <p:nvPr/>
          </p:nvSpPr>
          <p:spPr bwMode="auto">
            <a:xfrm>
              <a:off x="2508" y="444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36" name="Oval 299"/>
            <p:cNvSpPr>
              <a:spLocks noChangeArrowheads="1"/>
            </p:cNvSpPr>
            <p:nvPr/>
          </p:nvSpPr>
          <p:spPr bwMode="auto">
            <a:xfrm>
              <a:off x="2669" y="449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37" name="Oval 300"/>
            <p:cNvSpPr>
              <a:spLocks noChangeArrowheads="1"/>
            </p:cNvSpPr>
            <p:nvPr/>
          </p:nvSpPr>
          <p:spPr bwMode="auto">
            <a:xfrm>
              <a:off x="2482" y="694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38" name="Oval 301"/>
            <p:cNvSpPr>
              <a:spLocks noChangeArrowheads="1"/>
            </p:cNvSpPr>
            <p:nvPr/>
          </p:nvSpPr>
          <p:spPr bwMode="auto">
            <a:xfrm>
              <a:off x="2703" y="663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39" name="Oval 302"/>
            <p:cNvSpPr>
              <a:spLocks noChangeArrowheads="1"/>
            </p:cNvSpPr>
            <p:nvPr/>
          </p:nvSpPr>
          <p:spPr bwMode="auto">
            <a:xfrm>
              <a:off x="2840" y="704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40" name="Oval 303"/>
            <p:cNvSpPr>
              <a:spLocks noChangeArrowheads="1"/>
            </p:cNvSpPr>
            <p:nvPr/>
          </p:nvSpPr>
          <p:spPr bwMode="auto">
            <a:xfrm>
              <a:off x="2689" y="865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41" name="Oval 304"/>
            <p:cNvSpPr>
              <a:spLocks noChangeArrowheads="1"/>
            </p:cNvSpPr>
            <p:nvPr/>
          </p:nvSpPr>
          <p:spPr bwMode="auto">
            <a:xfrm>
              <a:off x="2490" y="930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42" name="Oval 305"/>
            <p:cNvSpPr>
              <a:spLocks noChangeArrowheads="1"/>
            </p:cNvSpPr>
            <p:nvPr/>
          </p:nvSpPr>
          <p:spPr bwMode="auto">
            <a:xfrm>
              <a:off x="2879" y="551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43" name="Oval 306"/>
            <p:cNvSpPr>
              <a:spLocks noChangeArrowheads="1"/>
            </p:cNvSpPr>
            <p:nvPr/>
          </p:nvSpPr>
          <p:spPr bwMode="auto">
            <a:xfrm>
              <a:off x="2884" y="940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44" name="Oval 307"/>
            <p:cNvSpPr>
              <a:spLocks noChangeArrowheads="1"/>
            </p:cNvSpPr>
            <p:nvPr/>
          </p:nvSpPr>
          <p:spPr bwMode="auto">
            <a:xfrm>
              <a:off x="3014" y="758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45" name="Oval 308"/>
            <p:cNvSpPr>
              <a:spLocks noChangeArrowheads="1"/>
            </p:cNvSpPr>
            <p:nvPr/>
          </p:nvSpPr>
          <p:spPr bwMode="auto">
            <a:xfrm>
              <a:off x="2621" y="557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46" name="Oval 309"/>
            <p:cNvSpPr>
              <a:spLocks noChangeArrowheads="1"/>
            </p:cNvSpPr>
            <p:nvPr/>
          </p:nvSpPr>
          <p:spPr bwMode="auto">
            <a:xfrm>
              <a:off x="2734" y="670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47" name="Oval 310"/>
            <p:cNvSpPr>
              <a:spLocks noChangeArrowheads="1"/>
            </p:cNvSpPr>
            <p:nvPr/>
          </p:nvSpPr>
          <p:spPr bwMode="auto">
            <a:xfrm>
              <a:off x="2847" y="783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48" name="Oval 311"/>
            <p:cNvSpPr>
              <a:spLocks noChangeArrowheads="1"/>
            </p:cNvSpPr>
            <p:nvPr/>
          </p:nvSpPr>
          <p:spPr bwMode="auto">
            <a:xfrm>
              <a:off x="2960" y="896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49" name="Oval 312"/>
            <p:cNvSpPr>
              <a:spLocks noChangeArrowheads="1"/>
            </p:cNvSpPr>
            <p:nvPr/>
          </p:nvSpPr>
          <p:spPr bwMode="auto">
            <a:xfrm>
              <a:off x="2610" y="1110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50" name="Oval 313"/>
            <p:cNvSpPr>
              <a:spLocks noChangeArrowheads="1"/>
            </p:cNvSpPr>
            <p:nvPr/>
          </p:nvSpPr>
          <p:spPr bwMode="auto">
            <a:xfrm>
              <a:off x="2580" y="684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51" name="Oval 314"/>
            <p:cNvSpPr>
              <a:spLocks noChangeArrowheads="1"/>
            </p:cNvSpPr>
            <p:nvPr/>
          </p:nvSpPr>
          <p:spPr bwMode="auto">
            <a:xfrm>
              <a:off x="2693" y="797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52" name="Oval 315"/>
            <p:cNvSpPr>
              <a:spLocks noChangeArrowheads="1"/>
            </p:cNvSpPr>
            <p:nvPr/>
          </p:nvSpPr>
          <p:spPr bwMode="auto">
            <a:xfrm>
              <a:off x="2806" y="910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53" name="Oval 316"/>
            <p:cNvSpPr>
              <a:spLocks noChangeArrowheads="1"/>
            </p:cNvSpPr>
            <p:nvPr/>
          </p:nvSpPr>
          <p:spPr bwMode="auto">
            <a:xfrm>
              <a:off x="2574" y="978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54" name="Oval 317"/>
            <p:cNvSpPr>
              <a:spLocks noChangeArrowheads="1"/>
            </p:cNvSpPr>
            <p:nvPr/>
          </p:nvSpPr>
          <p:spPr bwMode="auto">
            <a:xfrm>
              <a:off x="2615" y="815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55" name="Oval 318"/>
            <p:cNvSpPr>
              <a:spLocks noChangeArrowheads="1"/>
            </p:cNvSpPr>
            <p:nvPr/>
          </p:nvSpPr>
          <p:spPr bwMode="auto">
            <a:xfrm>
              <a:off x="2488" y="832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56" name="Oval 319"/>
            <p:cNvSpPr>
              <a:spLocks noChangeArrowheads="1"/>
            </p:cNvSpPr>
            <p:nvPr/>
          </p:nvSpPr>
          <p:spPr bwMode="auto">
            <a:xfrm>
              <a:off x="3059" y="887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57" name="Oval 320"/>
            <p:cNvSpPr>
              <a:spLocks noChangeArrowheads="1"/>
            </p:cNvSpPr>
            <p:nvPr/>
          </p:nvSpPr>
          <p:spPr bwMode="auto">
            <a:xfrm>
              <a:off x="2932" y="652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58" name="Text Box 321"/>
            <p:cNvSpPr txBox="1">
              <a:spLocks noChangeArrowheads="1"/>
            </p:cNvSpPr>
            <p:nvPr/>
          </p:nvSpPr>
          <p:spPr bwMode="auto">
            <a:xfrm>
              <a:off x="3158" y="676"/>
              <a:ext cx="5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sr-Latn-CS" altLang="sr-Latn-RS" sz="1400" b="1">
                  <a:latin typeface="Tahoma" panose="020B0604030504040204" pitchFamily="34" charset="0"/>
                </a:rPr>
                <a:t>Mikrobi</a:t>
              </a:r>
              <a:endParaRPr lang="en-GB" altLang="sr-Latn-RS" sz="1400" b="1">
                <a:latin typeface="Tahoma" panose="020B0604030504040204" pitchFamily="34" charset="0"/>
              </a:endParaRPr>
            </a:p>
          </p:txBody>
        </p:sp>
      </p:grpSp>
      <p:grpSp>
        <p:nvGrpSpPr>
          <p:cNvPr id="181250" name="Group 322"/>
          <p:cNvGrpSpPr>
            <a:grpSpLocks/>
          </p:cNvGrpSpPr>
          <p:nvPr/>
        </p:nvGrpSpPr>
        <p:grpSpPr bwMode="auto">
          <a:xfrm>
            <a:off x="4156076" y="800100"/>
            <a:ext cx="1082675" cy="977900"/>
            <a:chOff x="1658" y="504"/>
            <a:chExt cx="682" cy="616"/>
          </a:xfrm>
        </p:grpSpPr>
        <p:sp>
          <p:nvSpPr>
            <p:cNvPr id="105525" name="Oval 323"/>
            <p:cNvSpPr>
              <a:spLocks noChangeArrowheads="1"/>
            </p:cNvSpPr>
            <p:nvPr/>
          </p:nvSpPr>
          <p:spPr bwMode="auto">
            <a:xfrm>
              <a:off x="1692" y="504"/>
              <a:ext cx="648" cy="5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grpSp>
          <p:nvGrpSpPr>
            <p:cNvPr id="105526" name="Group 324"/>
            <p:cNvGrpSpPr>
              <a:grpSpLocks/>
            </p:cNvGrpSpPr>
            <p:nvPr/>
          </p:nvGrpSpPr>
          <p:grpSpPr bwMode="auto">
            <a:xfrm>
              <a:off x="1658" y="661"/>
              <a:ext cx="677" cy="459"/>
              <a:chOff x="1658" y="589"/>
              <a:chExt cx="677" cy="459"/>
            </a:xfrm>
          </p:grpSpPr>
          <p:sp>
            <p:nvSpPr>
              <p:cNvPr id="105527" name="Oval 325"/>
              <p:cNvSpPr>
                <a:spLocks noChangeArrowheads="1"/>
              </p:cNvSpPr>
              <p:nvPr/>
            </p:nvSpPr>
            <p:spPr bwMode="auto">
              <a:xfrm>
                <a:off x="1833" y="633"/>
                <a:ext cx="72" cy="7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sr-Latn-CS" altLang="sr-Latn-RS" sz="32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528" name="Oval 326"/>
              <p:cNvSpPr>
                <a:spLocks noChangeArrowheads="1"/>
              </p:cNvSpPr>
              <p:nvPr/>
            </p:nvSpPr>
            <p:spPr bwMode="auto">
              <a:xfrm>
                <a:off x="2113" y="589"/>
                <a:ext cx="72" cy="7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sr-Latn-CS" altLang="sr-Latn-RS" sz="32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529" name="Oval 327"/>
              <p:cNvSpPr>
                <a:spLocks noChangeArrowheads="1"/>
              </p:cNvSpPr>
              <p:nvPr/>
            </p:nvSpPr>
            <p:spPr bwMode="auto">
              <a:xfrm>
                <a:off x="1959" y="603"/>
                <a:ext cx="72" cy="7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sr-Latn-CS" altLang="sr-Latn-RS" sz="32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530" name="Oval 328"/>
              <p:cNvSpPr>
                <a:spLocks noChangeArrowheads="1"/>
              </p:cNvSpPr>
              <p:nvPr/>
            </p:nvSpPr>
            <p:spPr bwMode="auto">
              <a:xfrm>
                <a:off x="2072" y="716"/>
                <a:ext cx="72" cy="7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sr-Latn-CS" altLang="sr-Latn-RS" sz="32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531" name="Oval 329"/>
              <p:cNvSpPr>
                <a:spLocks noChangeArrowheads="1"/>
              </p:cNvSpPr>
              <p:nvPr/>
            </p:nvSpPr>
            <p:spPr bwMode="auto">
              <a:xfrm>
                <a:off x="1957" y="733"/>
                <a:ext cx="72" cy="7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sr-Latn-CS" altLang="sr-Latn-RS" sz="32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532" name="Oval 330"/>
              <p:cNvSpPr>
                <a:spLocks noChangeArrowheads="1"/>
              </p:cNvSpPr>
              <p:nvPr/>
            </p:nvSpPr>
            <p:spPr bwMode="auto">
              <a:xfrm>
                <a:off x="2185" y="829"/>
                <a:ext cx="72" cy="7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sr-Latn-CS" altLang="sr-Latn-RS" sz="32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533" name="Oval 331"/>
              <p:cNvSpPr>
                <a:spLocks noChangeArrowheads="1"/>
              </p:cNvSpPr>
              <p:nvPr/>
            </p:nvSpPr>
            <p:spPr bwMode="auto">
              <a:xfrm>
                <a:off x="1830" y="750"/>
                <a:ext cx="72" cy="7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sr-Latn-CS" altLang="sr-Latn-RS" sz="32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534" name="Text Box 332"/>
              <p:cNvSpPr txBox="1">
                <a:spLocks noChangeArrowheads="1"/>
              </p:cNvSpPr>
              <p:nvPr/>
            </p:nvSpPr>
            <p:spPr bwMode="auto">
              <a:xfrm>
                <a:off x="1658" y="856"/>
                <a:ext cx="67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sr-Latn-CS" altLang="sr-Latn-RS" sz="1400" b="1">
                    <a:latin typeface="Tahoma" panose="020B0604030504040204" pitchFamily="34" charset="0"/>
                  </a:rPr>
                  <a:t>Fagocitira</a:t>
                </a:r>
                <a:endParaRPr lang="en-GB" altLang="sr-Latn-RS" sz="1400" b="1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1255" name="Group 333"/>
          <p:cNvGrpSpPr>
            <a:grpSpLocks/>
          </p:cNvGrpSpPr>
          <p:nvPr/>
        </p:nvGrpSpPr>
        <p:grpSpPr bwMode="auto">
          <a:xfrm>
            <a:off x="2479676" y="806450"/>
            <a:ext cx="1782763" cy="1258888"/>
            <a:chOff x="602" y="508"/>
            <a:chExt cx="1123" cy="793"/>
          </a:xfrm>
        </p:grpSpPr>
        <p:grpSp>
          <p:nvGrpSpPr>
            <p:cNvPr id="105515" name="Group 334"/>
            <p:cNvGrpSpPr>
              <a:grpSpLocks/>
            </p:cNvGrpSpPr>
            <p:nvPr/>
          </p:nvGrpSpPr>
          <p:grpSpPr bwMode="auto">
            <a:xfrm>
              <a:off x="977" y="761"/>
              <a:ext cx="648" cy="540"/>
              <a:chOff x="977" y="761"/>
              <a:chExt cx="648" cy="540"/>
            </a:xfrm>
          </p:grpSpPr>
          <p:sp>
            <p:nvSpPr>
              <p:cNvPr id="105517" name="Oval 335"/>
              <p:cNvSpPr>
                <a:spLocks noChangeArrowheads="1"/>
              </p:cNvSpPr>
              <p:nvPr/>
            </p:nvSpPr>
            <p:spPr bwMode="auto">
              <a:xfrm>
                <a:off x="977" y="761"/>
                <a:ext cx="648" cy="54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sr-Latn-CS" altLang="sr-Latn-RS" sz="3200">
                  <a:latin typeface="Comic Sans MS" panose="030F0702030302020204" pitchFamily="66" charset="0"/>
                </a:endParaRPr>
              </a:p>
            </p:txBody>
          </p:sp>
          <p:grpSp>
            <p:nvGrpSpPr>
              <p:cNvPr id="105518" name="Group 336"/>
              <p:cNvGrpSpPr>
                <a:grpSpLocks/>
              </p:cNvGrpSpPr>
              <p:nvPr/>
            </p:nvGrpSpPr>
            <p:grpSpPr bwMode="auto">
              <a:xfrm>
                <a:off x="1159" y="892"/>
                <a:ext cx="315" cy="275"/>
                <a:chOff x="1159" y="892"/>
                <a:chExt cx="315" cy="275"/>
              </a:xfrm>
            </p:grpSpPr>
            <p:sp>
              <p:nvSpPr>
                <p:cNvPr id="105519" name="Rectangle 337"/>
                <p:cNvSpPr>
                  <a:spLocks noChangeArrowheads="1"/>
                </p:cNvSpPr>
                <p:nvPr/>
              </p:nvSpPr>
              <p:spPr bwMode="auto">
                <a:xfrm>
                  <a:off x="1164" y="892"/>
                  <a:ext cx="84" cy="2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sr-Latn-CS" altLang="sr-Latn-RS" sz="3200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05520" name="Rectangle 338"/>
                <p:cNvSpPr>
                  <a:spLocks noChangeArrowheads="1"/>
                </p:cNvSpPr>
                <p:nvPr/>
              </p:nvSpPr>
              <p:spPr bwMode="auto">
                <a:xfrm rot="-5400000">
                  <a:off x="1277" y="1005"/>
                  <a:ext cx="84" cy="2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sr-Latn-CS" altLang="sr-Latn-RS" sz="3200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05521" name="Rectangle 339"/>
                <p:cNvSpPr>
                  <a:spLocks noChangeArrowheads="1"/>
                </p:cNvSpPr>
                <p:nvPr/>
              </p:nvSpPr>
              <p:spPr bwMode="auto">
                <a:xfrm>
                  <a:off x="1390" y="926"/>
                  <a:ext cx="84" cy="2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sr-Latn-CS" altLang="sr-Latn-RS" sz="3200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05522" name="Rectangle 340"/>
                <p:cNvSpPr>
                  <a:spLocks noChangeArrowheads="1"/>
                </p:cNvSpPr>
                <p:nvPr/>
              </p:nvSpPr>
              <p:spPr bwMode="auto">
                <a:xfrm rot="5400000">
                  <a:off x="1131" y="1027"/>
                  <a:ext cx="84" cy="2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sr-Latn-CS" altLang="sr-Latn-RS" sz="3200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05523" name="Rectangle 341"/>
                <p:cNvSpPr>
                  <a:spLocks noChangeArrowheads="1"/>
                </p:cNvSpPr>
                <p:nvPr/>
              </p:nvSpPr>
              <p:spPr bwMode="auto">
                <a:xfrm>
                  <a:off x="1220" y="1140"/>
                  <a:ext cx="84" cy="2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sr-Latn-CS" altLang="sr-Latn-RS" sz="3200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05524" name="Rectangle 342"/>
                <p:cNvSpPr>
                  <a:spLocks noChangeArrowheads="1"/>
                </p:cNvSpPr>
                <p:nvPr/>
              </p:nvSpPr>
              <p:spPr bwMode="auto">
                <a:xfrm rot="-5400000">
                  <a:off x="1405" y="1061"/>
                  <a:ext cx="84" cy="2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sr-Latn-CS" altLang="sr-Latn-RS" sz="3200">
                    <a:latin typeface="Comic Sans MS" panose="030F0702030302020204" pitchFamily="66" charset="0"/>
                  </a:endParaRPr>
                </a:p>
              </p:txBody>
            </p:sp>
          </p:grpSp>
        </p:grpSp>
        <p:sp>
          <p:nvSpPr>
            <p:cNvPr id="105516" name="Text Box 343"/>
            <p:cNvSpPr txBox="1">
              <a:spLocks noChangeArrowheads="1"/>
            </p:cNvSpPr>
            <p:nvPr/>
          </p:nvSpPr>
          <p:spPr bwMode="auto">
            <a:xfrm>
              <a:off x="602" y="508"/>
              <a:ext cx="112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sr-Latn-CS" altLang="sr-Latn-RS" sz="1400" b="1">
                  <a:latin typeface="Tahoma" panose="020B0604030504040204" pitchFamily="34" charset="0"/>
                </a:rPr>
                <a:t>Ubija i razgrađuje</a:t>
              </a:r>
              <a:endParaRPr lang="en-GB" altLang="sr-Latn-RS" sz="1400" b="1">
                <a:latin typeface="Tahoma" panose="020B0604030504040204" pitchFamily="34" charset="0"/>
              </a:endParaRPr>
            </a:p>
          </p:txBody>
        </p:sp>
      </p:grpSp>
      <p:sp>
        <p:nvSpPr>
          <p:cNvPr id="181592" name="Text Box 344"/>
          <p:cNvSpPr txBox="1">
            <a:spLocks noChangeArrowheads="1"/>
          </p:cNvSpPr>
          <p:nvPr/>
        </p:nvSpPr>
        <p:spPr bwMode="auto">
          <a:xfrm>
            <a:off x="2098676" y="2444750"/>
            <a:ext cx="3025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400" b="1">
                <a:latin typeface="Tahoma" panose="020B0604030504040204" pitchFamily="34" charset="0"/>
              </a:rPr>
              <a:t>Iskaz</a:t>
            </a:r>
            <a:r>
              <a:rPr lang="sr-Latn-CS" altLang="sr-Latn-RS" sz="1400" b="1">
                <a:latin typeface="Tahoma" panose="020B0604030504040204" pitchFamily="34" charset="0"/>
              </a:rPr>
              <a:t>uje</a:t>
            </a:r>
            <a:r>
              <a:rPr lang="en-GB" altLang="sr-Latn-RS" sz="1400" b="1">
                <a:latin typeface="Tahoma" panose="020B0604030504040204" pitchFamily="34" charset="0"/>
              </a:rPr>
              <a:t> k</a:t>
            </a:r>
            <a:r>
              <a:rPr lang="sr-Latn-CS" altLang="sr-Latn-RS" sz="1400" b="1">
                <a:latin typeface="Tahoma" panose="020B0604030504040204" pitchFamily="34" charset="0"/>
              </a:rPr>
              <a:t>ompleks</a:t>
            </a:r>
            <a:r>
              <a:rPr lang="en-GB" altLang="sr-Latn-RS" sz="1400" b="1">
                <a:latin typeface="Tahoma" panose="020B0604030504040204" pitchFamily="34" charset="0"/>
              </a:rPr>
              <a:t> </a:t>
            </a:r>
            <a:r>
              <a:rPr lang="sr-Latn-CS" altLang="sr-Latn-RS" sz="1400" b="1">
                <a:latin typeface="Tahoma" panose="020B0604030504040204" pitchFamily="34" charset="0"/>
              </a:rPr>
              <a:t> MHC</a:t>
            </a:r>
            <a:r>
              <a:rPr lang="en-GB" altLang="sr-Latn-RS" sz="1400" b="1">
                <a:latin typeface="Tahoma" panose="020B0604030504040204" pitchFamily="34" charset="0"/>
              </a:rPr>
              <a:t>-</a:t>
            </a:r>
            <a:r>
              <a:rPr lang="sr-Latn-CS" altLang="sr-Latn-RS" sz="1400" b="1">
                <a:latin typeface="Tahoma" panose="020B0604030504040204" pitchFamily="34" charset="0"/>
              </a:rPr>
              <a:t>peptid</a:t>
            </a:r>
            <a:endParaRPr lang="en-GB" altLang="sr-Latn-RS" sz="1400" b="1">
              <a:latin typeface="Tahoma" panose="020B0604030504040204" pitchFamily="34" charset="0"/>
            </a:endParaRPr>
          </a:p>
        </p:txBody>
      </p:sp>
      <p:sp>
        <p:nvSpPr>
          <p:cNvPr id="181593" name="Text Box 345"/>
          <p:cNvSpPr txBox="1">
            <a:spLocks noChangeArrowheads="1"/>
          </p:cNvSpPr>
          <p:nvPr/>
        </p:nvSpPr>
        <p:spPr bwMode="auto">
          <a:xfrm>
            <a:off x="2765425" y="3282950"/>
            <a:ext cx="869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400" b="1">
                <a:latin typeface="Tahoma" panose="020B0604030504040204" pitchFamily="34" charset="0"/>
              </a:rPr>
              <a:t>Citokini</a:t>
            </a:r>
          </a:p>
        </p:txBody>
      </p:sp>
      <p:sp>
        <p:nvSpPr>
          <p:cNvPr id="181594" name="Text Box 346"/>
          <p:cNvSpPr txBox="1">
            <a:spLocks noChangeArrowheads="1"/>
          </p:cNvSpPr>
          <p:nvPr/>
        </p:nvSpPr>
        <p:spPr bwMode="auto">
          <a:xfrm>
            <a:off x="3641726" y="3263900"/>
            <a:ext cx="1260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400" b="1">
                <a:latin typeface="Tahoma" panose="020B0604030504040204" pitchFamily="34" charset="0"/>
              </a:rPr>
              <a:t>Drugi signal</a:t>
            </a:r>
          </a:p>
        </p:txBody>
      </p:sp>
      <p:grpSp>
        <p:nvGrpSpPr>
          <p:cNvPr id="181258" name="Group 347"/>
          <p:cNvGrpSpPr>
            <a:grpSpLocks/>
          </p:cNvGrpSpPr>
          <p:nvPr/>
        </p:nvGrpSpPr>
        <p:grpSpPr bwMode="auto">
          <a:xfrm>
            <a:off x="2232025" y="3808414"/>
            <a:ext cx="3068638" cy="2541587"/>
            <a:chOff x="446" y="2399"/>
            <a:chExt cx="1933" cy="1601"/>
          </a:xfrm>
        </p:grpSpPr>
        <p:grpSp>
          <p:nvGrpSpPr>
            <p:cNvPr id="105504" name="Group 348"/>
            <p:cNvGrpSpPr>
              <a:grpSpLocks/>
            </p:cNvGrpSpPr>
            <p:nvPr/>
          </p:nvGrpSpPr>
          <p:grpSpPr bwMode="auto">
            <a:xfrm>
              <a:off x="612" y="2399"/>
              <a:ext cx="1536" cy="1309"/>
              <a:chOff x="612" y="2399"/>
              <a:chExt cx="1536" cy="1309"/>
            </a:xfrm>
          </p:grpSpPr>
          <p:grpSp>
            <p:nvGrpSpPr>
              <p:cNvPr id="105506" name="Group 349"/>
              <p:cNvGrpSpPr>
                <a:grpSpLocks/>
              </p:cNvGrpSpPr>
              <p:nvPr/>
            </p:nvGrpSpPr>
            <p:grpSpPr bwMode="auto">
              <a:xfrm>
                <a:off x="1282" y="2399"/>
                <a:ext cx="185" cy="257"/>
                <a:chOff x="1282" y="2399"/>
                <a:chExt cx="185" cy="257"/>
              </a:xfrm>
            </p:grpSpPr>
            <p:sp>
              <p:nvSpPr>
                <p:cNvPr id="105509" name="Rectangle 350"/>
                <p:cNvSpPr>
                  <a:spLocks noChangeArrowheads="1"/>
                </p:cNvSpPr>
                <p:nvPr/>
              </p:nvSpPr>
              <p:spPr bwMode="auto">
                <a:xfrm>
                  <a:off x="1355" y="2422"/>
                  <a:ext cx="47" cy="53"/>
                </a:xfrm>
                <a:prstGeom prst="rect">
                  <a:avLst/>
                </a:prstGeom>
                <a:solidFill>
                  <a:srgbClr val="009900"/>
                </a:solidFill>
                <a:ln w="7938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sr-Latn-CS" altLang="sr-Latn-RS" sz="3200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05510" name="Oval 351"/>
                <p:cNvSpPr>
                  <a:spLocks noChangeArrowheads="1"/>
                </p:cNvSpPr>
                <p:nvPr/>
              </p:nvSpPr>
              <p:spPr bwMode="auto">
                <a:xfrm>
                  <a:off x="1296" y="2404"/>
                  <a:ext cx="61" cy="62"/>
                </a:xfrm>
                <a:prstGeom prst="ellipse">
                  <a:avLst/>
                </a:prstGeom>
                <a:solidFill>
                  <a:srgbClr val="009900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sr-Latn-CS" altLang="sr-Latn-RS" sz="3200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05511" name="Oval 352"/>
                <p:cNvSpPr>
                  <a:spLocks noChangeArrowheads="1"/>
                </p:cNvSpPr>
                <p:nvPr/>
              </p:nvSpPr>
              <p:spPr bwMode="auto">
                <a:xfrm>
                  <a:off x="1401" y="2404"/>
                  <a:ext cx="56" cy="62"/>
                </a:xfrm>
                <a:prstGeom prst="ellipse">
                  <a:avLst/>
                </a:prstGeom>
                <a:solidFill>
                  <a:srgbClr val="009900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sr-Latn-CS" altLang="sr-Latn-RS" sz="3200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05512" name="Rectangle 353"/>
                <p:cNvSpPr>
                  <a:spLocks noChangeArrowheads="1"/>
                </p:cNvSpPr>
                <p:nvPr/>
              </p:nvSpPr>
              <p:spPr bwMode="auto">
                <a:xfrm>
                  <a:off x="1282" y="2399"/>
                  <a:ext cx="185" cy="34"/>
                </a:xfrm>
                <a:prstGeom prst="rect">
                  <a:avLst/>
                </a:prstGeom>
                <a:solidFill>
                  <a:srgbClr val="009900"/>
                </a:solidFill>
                <a:ln w="7938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sr-Latn-CS" altLang="sr-Latn-RS" sz="3200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05513" name="Line 354"/>
                <p:cNvSpPr>
                  <a:spLocks noChangeShapeType="1"/>
                </p:cNvSpPr>
                <p:nvPr/>
              </p:nvSpPr>
              <p:spPr bwMode="auto">
                <a:xfrm>
                  <a:off x="1426" y="2467"/>
                  <a:ext cx="1" cy="189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514" name="Line 355"/>
                <p:cNvSpPr>
                  <a:spLocks noChangeShapeType="1"/>
                </p:cNvSpPr>
                <p:nvPr/>
              </p:nvSpPr>
              <p:spPr bwMode="auto">
                <a:xfrm>
                  <a:off x="1340" y="2461"/>
                  <a:ext cx="1" cy="189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507" name="Oval 356"/>
              <p:cNvSpPr>
                <a:spLocks noChangeArrowheads="1"/>
              </p:cNvSpPr>
              <p:nvPr/>
            </p:nvSpPr>
            <p:spPr bwMode="auto">
              <a:xfrm>
                <a:off x="720" y="2568"/>
                <a:ext cx="1260" cy="114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sr-Latn-CS" altLang="sr-Latn-RS" sz="32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508" name="Text Box 357"/>
              <p:cNvSpPr txBox="1">
                <a:spLocks noChangeArrowheads="1"/>
              </p:cNvSpPr>
              <p:nvPr/>
            </p:nvSpPr>
            <p:spPr bwMode="auto">
              <a:xfrm>
                <a:off x="612" y="2771"/>
                <a:ext cx="1536" cy="5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GB" altLang="sr-Latn-RS" sz="1400" b="1">
                    <a:latin typeface="Tahoma" panose="020B0604030504040204" pitchFamily="34" charset="0"/>
                  </a:rPr>
                  <a:t>TCR</a:t>
                </a:r>
              </a:p>
              <a:p>
                <a:pPr algn="ctr" eaLnBrk="1" hangingPunct="1">
                  <a:spcBef>
                    <a:spcPct val="50000"/>
                  </a:spcBef>
                </a:pPr>
                <a:r>
                  <a:rPr lang="en-GB" altLang="sr-Latn-RS" sz="1400" b="1">
                    <a:latin typeface="Tahoma" panose="020B0604030504040204" pitchFamily="34" charset="0"/>
                  </a:rPr>
                  <a:t>Prepozna</a:t>
                </a:r>
                <a:r>
                  <a:rPr lang="sr-Latn-CS" altLang="sr-Latn-RS" sz="1400" b="1">
                    <a:latin typeface="Tahoma" panose="020B0604030504040204" pitchFamily="34" charset="0"/>
                  </a:rPr>
                  <a:t>je</a:t>
                </a:r>
                <a:r>
                  <a:rPr lang="en-GB" altLang="sr-Latn-RS" sz="1400" b="1">
                    <a:latin typeface="Tahoma" panose="020B0604030504040204" pitchFamily="34" charset="0"/>
                  </a:rPr>
                  <a:t> kompleks</a:t>
                </a:r>
                <a:r>
                  <a:rPr lang="sr-Latn-CS" altLang="sr-Latn-RS" sz="1400" b="1">
                    <a:latin typeface="Tahoma" panose="020B0604030504040204" pitchFamily="34" charset="0"/>
                  </a:rPr>
                  <a:t> </a:t>
                </a:r>
                <a:r>
                  <a:rPr lang="en-GB" altLang="sr-Latn-RS" sz="1400" b="1">
                    <a:latin typeface="Tahoma" panose="020B0604030504040204" pitchFamily="34" charset="0"/>
                  </a:rPr>
                  <a:t>MHC-peptid</a:t>
                </a:r>
              </a:p>
            </p:txBody>
          </p:sp>
        </p:grpSp>
        <p:sp>
          <p:nvSpPr>
            <p:cNvPr id="105505" name="Text Box 358"/>
            <p:cNvSpPr txBox="1">
              <a:spLocks noChangeArrowheads="1"/>
            </p:cNvSpPr>
            <p:nvPr/>
          </p:nvSpPr>
          <p:spPr bwMode="auto">
            <a:xfrm>
              <a:off x="446" y="3748"/>
              <a:ext cx="193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sr-Latn-CS" altLang="sr-Latn-RS" sz="2000" b="1">
                  <a:latin typeface="Tahoma" panose="020B0604030504040204" pitchFamily="34" charset="0"/>
                </a:rPr>
                <a:t>Pomoćničk</a:t>
              </a:r>
              <a:r>
                <a:rPr lang="en-GB" altLang="sr-Latn-RS" sz="2000" b="1">
                  <a:latin typeface="Tahoma" panose="020B0604030504040204" pitchFamily="34" charset="0"/>
                </a:rPr>
                <a:t>i</a:t>
              </a:r>
              <a:r>
                <a:rPr lang="sr-Latn-CS" altLang="sr-Latn-RS" sz="2000" b="1">
                  <a:latin typeface="Tahoma" panose="020B0604030504040204" pitchFamily="34" charset="0"/>
                </a:rPr>
                <a:t> T</a:t>
              </a:r>
              <a:r>
                <a:rPr lang="sr-Latn-CS" altLang="sr-Latn-RS" sz="2000" b="1" baseline="-25000">
                  <a:latin typeface="Tahoma" panose="020B0604030504040204" pitchFamily="34" charset="0"/>
                </a:rPr>
                <a:t>H</a:t>
              </a:r>
              <a:r>
                <a:rPr lang="sr-Latn-CS" altLang="sr-Latn-RS" sz="2000" b="1">
                  <a:latin typeface="Tahoma" panose="020B0604030504040204" pitchFamily="34" charset="0"/>
                </a:rPr>
                <a:t> </a:t>
              </a:r>
              <a:r>
                <a:rPr lang="en-GB" altLang="sr-Latn-RS" sz="2000" b="1">
                  <a:latin typeface="Tahoma" panose="020B0604030504040204" pitchFamily="34" charset="0"/>
                </a:rPr>
                <a:t>limfocit</a:t>
              </a:r>
            </a:p>
          </p:txBody>
        </p:sp>
      </p:grpSp>
      <p:sp>
        <p:nvSpPr>
          <p:cNvPr id="181607" name="Text Box 359"/>
          <p:cNvSpPr txBox="1">
            <a:spLocks noChangeArrowheads="1"/>
          </p:cNvSpPr>
          <p:nvPr/>
        </p:nvSpPr>
        <p:spPr bwMode="auto">
          <a:xfrm>
            <a:off x="5241925" y="5930900"/>
            <a:ext cx="28408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 sz="2000" b="1">
                <a:latin typeface="Tahoma" panose="020B0604030504040204" pitchFamily="34" charset="0"/>
              </a:rPr>
              <a:t>Aktiviran</a:t>
            </a:r>
            <a:r>
              <a:rPr lang="en-GB" altLang="sr-Latn-RS" sz="2000" b="1">
                <a:latin typeface="Tahoma" panose="020B0604030504040204" pitchFamily="34" charset="0"/>
              </a:rPr>
              <a:t>i</a:t>
            </a:r>
            <a:r>
              <a:rPr lang="sr-Latn-CS" altLang="sr-Latn-RS" sz="2000" b="1">
                <a:latin typeface="Tahoma" panose="020B0604030504040204" pitchFamily="34" charset="0"/>
              </a:rPr>
              <a:t> T</a:t>
            </a:r>
            <a:r>
              <a:rPr lang="sr-Latn-CS" altLang="sr-Latn-RS" sz="2000" b="1" baseline="-25000">
                <a:latin typeface="Tahoma" panose="020B0604030504040204" pitchFamily="34" charset="0"/>
              </a:rPr>
              <a:t>H</a:t>
            </a:r>
            <a:r>
              <a:rPr lang="sr-Latn-CS" altLang="sr-Latn-RS" sz="2000" b="1">
                <a:latin typeface="Tahoma" panose="020B0604030504040204" pitchFamily="34" charset="0"/>
              </a:rPr>
              <a:t> </a:t>
            </a:r>
            <a:r>
              <a:rPr lang="en-GB" altLang="sr-Latn-RS" sz="2000" b="1">
                <a:latin typeface="Tahoma" panose="020B0604030504040204" pitchFamily="34" charset="0"/>
              </a:rPr>
              <a:t>limfocit</a:t>
            </a:r>
          </a:p>
        </p:txBody>
      </p:sp>
      <p:sp>
        <p:nvSpPr>
          <p:cNvPr id="181608" name="Text Box 360"/>
          <p:cNvSpPr txBox="1">
            <a:spLocks noChangeArrowheads="1"/>
          </p:cNvSpPr>
          <p:nvPr/>
        </p:nvSpPr>
        <p:spPr bwMode="auto">
          <a:xfrm>
            <a:off x="8156576" y="5930901"/>
            <a:ext cx="20939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 sz="2000" b="1">
                <a:latin typeface="Tahoma" panose="020B0604030504040204" pitchFamily="34" charset="0"/>
              </a:rPr>
              <a:t>Plazma stanica</a:t>
            </a:r>
            <a:endParaRPr lang="en-GB" altLang="sr-Latn-RS" sz="2000" b="1">
              <a:latin typeface="Tahoma" panose="020B0604030504040204" pitchFamily="34" charset="0"/>
            </a:endParaRPr>
          </a:p>
        </p:txBody>
      </p:sp>
      <p:sp>
        <p:nvSpPr>
          <p:cNvPr id="181609" name="Text Box 361"/>
          <p:cNvSpPr txBox="1">
            <a:spLocks noChangeArrowheads="1"/>
          </p:cNvSpPr>
          <p:nvPr/>
        </p:nvSpPr>
        <p:spPr bwMode="auto">
          <a:xfrm>
            <a:off x="8099425" y="4692651"/>
            <a:ext cx="1847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 sz="2000" b="1">
                <a:latin typeface="Tahoma" panose="020B0604030504040204" pitchFamily="34" charset="0"/>
              </a:rPr>
              <a:t>Luči antitjela</a:t>
            </a:r>
            <a:endParaRPr lang="en-GB" altLang="sr-Latn-RS" sz="2000" b="1">
              <a:latin typeface="Tahoma" panose="020B0604030504040204" pitchFamily="34" charset="0"/>
            </a:endParaRPr>
          </a:p>
        </p:txBody>
      </p:sp>
      <p:sp>
        <p:nvSpPr>
          <p:cNvPr id="181610" name="Text Box 362"/>
          <p:cNvSpPr txBox="1">
            <a:spLocks noChangeArrowheads="1"/>
          </p:cNvSpPr>
          <p:nvPr/>
        </p:nvSpPr>
        <p:spPr bwMode="auto">
          <a:xfrm>
            <a:off x="5908676" y="4730751"/>
            <a:ext cx="17891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 sz="2000" b="1">
                <a:latin typeface="Tahoma" panose="020B0604030504040204" pitchFamily="34" charset="0"/>
              </a:rPr>
              <a:t>Luči citokine</a:t>
            </a:r>
            <a:endParaRPr lang="en-GB" altLang="sr-Latn-RS" sz="2000" b="1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69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8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8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8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8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8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8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81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81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81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81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81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81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81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81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181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81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181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181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181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181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181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181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181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181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000" fill="hold"/>
                                        <p:tgtEl>
                                          <p:spTgt spid="181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181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181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18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181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181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2000" fill="hold"/>
                                        <p:tgtEl>
                                          <p:spTgt spid="181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2000" fill="hold"/>
                                        <p:tgtEl>
                                          <p:spTgt spid="181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000" fill="hold"/>
                                        <p:tgtEl>
                                          <p:spTgt spid="181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000" fill="hold"/>
                                        <p:tgtEl>
                                          <p:spTgt spid="18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1" grpId="0" animBg="1"/>
      <p:bldP spid="181252" grpId="0" animBg="1"/>
      <p:bldP spid="181253" grpId="0" animBg="1"/>
      <p:bldP spid="181271" grpId="0" animBg="1"/>
      <p:bldP spid="181272" grpId="0"/>
      <p:bldP spid="181273" grpId="0"/>
      <p:bldP spid="181274" grpId="0"/>
      <p:bldP spid="181387" grpId="0" animBg="1"/>
      <p:bldP spid="181388" grpId="0" animBg="1"/>
      <p:bldP spid="181542" grpId="0" animBg="1"/>
      <p:bldP spid="181544" grpId="0"/>
      <p:bldP spid="181592" grpId="0"/>
      <p:bldP spid="181593" grpId="0"/>
      <p:bldP spid="181594" grpId="0"/>
      <p:bldP spid="181607" grpId="0"/>
      <p:bldP spid="181608" grpId="0"/>
      <p:bldP spid="181609" grpId="0"/>
      <p:bldP spid="18161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498" y="1551959"/>
            <a:ext cx="4632325" cy="4384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Rectangle 7"/>
          <p:cNvSpPr>
            <a:spLocks noChangeArrowheads="1"/>
          </p:cNvSpPr>
          <p:nvPr/>
        </p:nvSpPr>
        <p:spPr bwMode="auto">
          <a:xfrm>
            <a:off x="3032125" y="4117975"/>
            <a:ext cx="29368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hr-HR" altLang="sr-Latn-RS" sz="3300" b="1">
              <a:solidFill>
                <a:srgbClr val="000000"/>
              </a:solidFill>
              <a:latin typeface="Arial Bold" panose="020B0704020202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NK stanice napadaju tumorsku stanicu</a:t>
            </a:r>
            <a:endParaRPr lang="hr-HR" dirty="0"/>
          </a:p>
        </p:txBody>
      </p:sp>
      <p:pic>
        <p:nvPicPr>
          <p:cNvPr id="106501" name="Picture 17" descr="https://www.oncozine.com/wp-content/uploads/2019/07/Fotolia_90793182_Subscription_Monthly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624" y="1615459"/>
            <a:ext cx="427951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457" y="4674152"/>
            <a:ext cx="2293729" cy="2183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84735552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Freeform 2"/>
          <p:cNvSpPr>
            <a:spLocks/>
          </p:cNvSpPr>
          <p:nvPr/>
        </p:nvSpPr>
        <p:spPr bwMode="auto">
          <a:xfrm>
            <a:off x="1984375" y="1063626"/>
            <a:ext cx="3606800" cy="4606925"/>
          </a:xfrm>
          <a:custGeom>
            <a:avLst/>
            <a:gdLst>
              <a:gd name="T0" fmla="*/ 0 w 2272"/>
              <a:gd name="T1" fmla="*/ 2147483646 h 2902"/>
              <a:gd name="T2" fmla="*/ 0 w 2272"/>
              <a:gd name="T3" fmla="*/ 0 h 2902"/>
              <a:gd name="T4" fmla="*/ 2147483646 w 2272"/>
              <a:gd name="T5" fmla="*/ 0 h 2902"/>
              <a:gd name="T6" fmla="*/ 2147483646 w 2272"/>
              <a:gd name="T7" fmla="*/ 2147483646 h 2902"/>
              <a:gd name="T8" fmla="*/ 0 w 2272"/>
              <a:gd name="T9" fmla="*/ 2147483646 h 29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72"/>
              <a:gd name="T16" fmla="*/ 0 h 2902"/>
              <a:gd name="T17" fmla="*/ 2272 w 2272"/>
              <a:gd name="T18" fmla="*/ 2902 h 29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72" h="2902">
                <a:moveTo>
                  <a:pt x="0" y="2901"/>
                </a:moveTo>
                <a:lnTo>
                  <a:pt x="0" y="0"/>
                </a:lnTo>
                <a:lnTo>
                  <a:pt x="2271" y="0"/>
                </a:lnTo>
                <a:lnTo>
                  <a:pt x="2271" y="2901"/>
                </a:lnTo>
                <a:lnTo>
                  <a:pt x="0" y="290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pic>
        <p:nvPicPr>
          <p:cNvPr id="91139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88" y="1063626"/>
            <a:ext cx="3606800" cy="4608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Freeform 4"/>
          <p:cNvSpPr>
            <a:spLocks/>
          </p:cNvSpPr>
          <p:nvPr/>
        </p:nvSpPr>
        <p:spPr bwMode="auto">
          <a:xfrm>
            <a:off x="6405564" y="1058863"/>
            <a:ext cx="3462337" cy="4603750"/>
          </a:xfrm>
          <a:custGeom>
            <a:avLst/>
            <a:gdLst>
              <a:gd name="T0" fmla="*/ 0 w 2181"/>
              <a:gd name="T1" fmla="*/ 2147483646 h 2900"/>
              <a:gd name="T2" fmla="*/ 0 w 2181"/>
              <a:gd name="T3" fmla="*/ 0 h 2900"/>
              <a:gd name="T4" fmla="*/ 2147483646 w 2181"/>
              <a:gd name="T5" fmla="*/ 0 h 2900"/>
              <a:gd name="T6" fmla="*/ 2147483646 w 2181"/>
              <a:gd name="T7" fmla="*/ 2147483646 h 2900"/>
              <a:gd name="T8" fmla="*/ 0 w 2181"/>
              <a:gd name="T9" fmla="*/ 2147483646 h 2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81"/>
              <a:gd name="T16" fmla="*/ 0 h 2900"/>
              <a:gd name="T17" fmla="*/ 2181 w 2181"/>
              <a:gd name="T18" fmla="*/ 2900 h 2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81" h="2900">
                <a:moveTo>
                  <a:pt x="0" y="2899"/>
                </a:moveTo>
                <a:lnTo>
                  <a:pt x="0" y="0"/>
                </a:lnTo>
                <a:lnTo>
                  <a:pt x="2180" y="0"/>
                </a:lnTo>
                <a:lnTo>
                  <a:pt x="2180" y="2899"/>
                </a:lnTo>
                <a:lnTo>
                  <a:pt x="0" y="289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pic>
        <p:nvPicPr>
          <p:cNvPr id="91141" name="Picture 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1057276"/>
            <a:ext cx="3460750" cy="4606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2620963" y="6035676"/>
            <a:ext cx="2286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2800" b="1">
                <a:solidFill>
                  <a:srgbClr val="FFFFFF"/>
                </a:solidFill>
                <a:latin typeface="Arial Bold" panose="020B0704020202020204" pitchFamily="34" charset="0"/>
              </a:rPr>
              <a:t>Mali limfocit</a:t>
            </a:r>
          </a:p>
        </p:txBody>
      </p:sp>
      <p:sp>
        <p:nvSpPr>
          <p:cNvPr id="107527" name="Rectangle 7"/>
          <p:cNvSpPr>
            <a:spLocks noChangeArrowheads="1"/>
          </p:cNvSpPr>
          <p:nvPr/>
        </p:nvSpPr>
        <p:spPr bwMode="auto">
          <a:xfrm>
            <a:off x="6908800" y="6035676"/>
            <a:ext cx="2598738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2800" b="1">
                <a:solidFill>
                  <a:srgbClr val="FFFFFF"/>
                </a:solidFill>
                <a:latin typeface="Arial Bold" panose="020B0704020202020204" pitchFamily="34" charset="0"/>
              </a:rPr>
              <a:t>Veliki limfocit</a:t>
            </a:r>
          </a:p>
        </p:txBody>
      </p:sp>
      <p:sp>
        <p:nvSpPr>
          <p:cNvPr id="107528" name="Rectangle 8"/>
          <p:cNvSpPr>
            <a:spLocks noChangeArrowheads="1"/>
          </p:cNvSpPr>
          <p:nvPr/>
        </p:nvSpPr>
        <p:spPr bwMode="auto">
          <a:xfrm>
            <a:off x="8956675" y="6716714"/>
            <a:ext cx="1517650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>
                <a:solidFill>
                  <a:srgbClr val="FFFFFF"/>
                </a:solidFill>
                <a:latin typeface="Arial" panose="020B0604020202020204" pitchFamily="34" charset="0"/>
              </a:rPr>
              <a:t>Design by dr. Zoran Tadi</a:t>
            </a:r>
            <a:r>
              <a:rPr lang="hr-HR" altLang="sr-Latn-RS" sz="1000">
                <a:solidFill>
                  <a:srgbClr val="FFFFFF"/>
                </a:solidFill>
                <a:latin typeface="WP MultinationalA Roman" pitchFamily="18" charset="2"/>
              </a:rPr>
              <a:t>ƒ</a:t>
            </a:r>
          </a:p>
        </p:txBody>
      </p:sp>
      <p:sp>
        <p:nvSpPr>
          <p:cNvPr id="107529" name="Text Box 9"/>
          <p:cNvSpPr txBox="1">
            <a:spLocks noChangeArrowheads="1"/>
          </p:cNvSpPr>
          <p:nvPr/>
        </p:nvSpPr>
        <p:spPr bwMode="auto">
          <a:xfrm>
            <a:off x="1512887" y="188914"/>
            <a:ext cx="38623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hr-HR" altLang="sr-Latn-RS" sz="3200">
                <a:latin typeface="Comic Sans MS" panose="030F0702030302020204" pitchFamily="66" charset="0"/>
              </a:rPr>
              <a:t>Mali limfocit</a:t>
            </a:r>
          </a:p>
        </p:txBody>
      </p:sp>
      <p:sp>
        <p:nvSpPr>
          <p:cNvPr id="107530" name="Text Box 10"/>
          <p:cNvSpPr txBox="1">
            <a:spLocks noChangeArrowheads="1"/>
          </p:cNvSpPr>
          <p:nvPr/>
        </p:nvSpPr>
        <p:spPr bwMode="auto">
          <a:xfrm>
            <a:off x="7083425" y="188914"/>
            <a:ext cx="27066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3200">
                <a:latin typeface="Comic Sans MS" panose="030F0702030302020204" pitchFamily="66" charset="0"/>
              </a:rPr>
              <a:t>Velikilimfocit</a:t>
            </a:r>
          </a:p>
        </p:txBody>
      </p:sp>
      <p:pic>
        <p:nvPicPr>
          <p:cNvPr id="10753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63" y="1082675"/>
            <a:ext cx="3987800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16501" y="2492375"/>
            <a:ext cx="2735263" cy="2555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9109371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hr-HR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r-HR" altLang="sr-Latn-RS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264" y="1"/>
            <a:ext cx="7709481" cy="6642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1773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47714"/>
            <a:ext cx="3730625" cy="2454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4" y="611189"/>
            <a:ext cx="4289425" cy="3043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Freeform 4"/>
          <p:cNvSpPr>
            <a:spLocks/>
          </p:cNvSpPr>
          <p:nvPr/>
        </p:nvSpPr>
        <p:spPr bwMode="auto">
          <a:xfrm>
            <a:off x="7850189" y="2657476"/>
            <a:ext cx="427037" cy="282575"/>
          </a:xfrm>
          <a:custGeom>
            <a:avLst/>
            <a:gdLst>
              <a:gd name="T0" fmla="*/ 0 w 269"/>
              <a:gd name="T1" fmla="*/ 0 h 178"/>
              <a:gd name="T2" fmla="*/ 2147483646 w 269"/>
              <a:gd name="T3" fmla="*/ 0 h 178"/>
              <a:gd name="T4" fmla="*/ 2147483646 w 269"/>
              <a:gd name="T5" fmla="*/ 2147483646 h 178"/>
              <a:gd name="T6" fmla="*/ 0 w 269"/>
              <a:gd name="T7" fmla="*/ 2147483646 h 178"/>
              <a:gd name="T8" fmla="*/ 0 w 269"/>
              <a:gd name="T9" fmla="*/ 0 h 1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9"/>
              <a:gd name="T16" fmla="*/ 0 h 178"/>
              <a:gd name="T17" fmla="*/ 269 w 269"/>
              <a:gd name="T18" fmla="*/ 178 h 17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9" h="178">
                <a:moveTo>
                  <a:pt x="0" y="0"/>
                </a:moveTo>
                <a:lnTo>
                  <a:pt x="268" y="0"/>
                </a:lnTo>
                <a:lnTo>
                  <a:pt x="268" y="177"/>
                </a:lnTo>
                <a:lnTo>
                  <a:pt x="0" y="177"/>
                </a:lnTo>
                <a:lnTo>
                  <a:pt x="0" y="0"/>
                </a:lnTo>
              </a:path>
            </a:pathLst>
          </a:custGeom>
          <a:solidFill>
            <a:srgbClr val="B0FF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08549" name="Rectangle 5"/>
          <p:cNvSpPr>
            <a:spLocks noChangeArrowheads="1"/>
          </p:cNvSpPr>
          <p:nvPr/>
        </p:nvSpPr>
        <p:spPr bwMode="auto">
          <a:xfrm>
            <a:off x="7867651" y="2695575"/>
            <a:ext cx="373063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b="1">
                <a:solidFill>
                  <a:srgbClr val="000000"/>
                </a:solidFill>
                <a:latin typeface="Arial" panose="020B0604020202020204" pitchFamily="34" charset="0"/>
              </a:rPr>
              <a:t>MIT</a:t>
            </a:r>
          </a:p>
        </p:txBody>
      </p:sp>
      <p:sp>
        <p:nvSpPr>
          <p:cNvPr id="108550" name="Freeform 6"/>
          <p:cNvSpPr>
            <a:spLocks/>
          </p:cNvSpPr>
          <p:nvPr/>
        </p:nvSpPr>
        <p:spPr bwMode="auto">
          <a:xfrm>
            <a:off x="9818689" y="1995488"/>
            <a:ext cx="395287" cy="290512"/>
          </a:xfrm>
          <a:custGeom>
            <a:avLst/>
            <a:gdLst>
              <a:gd name="T0" fmla="*/ 0 w 249"/>
              <a:gd name="T1" fmla="*/ 0 h 183"/>
              <a:gd name="T2" fmla="*/ 2147483646 w 249"/>
              <a:gd name="T3" fmla="*/ 0 h 183"/>
              <a:gd name="T4" fmla="*/ 2147483646 w 249"/>
              <a:gd name="T5" fmla="*/ 2147483646 h 183"/>
              <a:gd name="T6" fmla="*/ 0 w 249"/>
              <a:gd name="T7" fmla="*/ 2147483646 h 183"/>
              <a:gd name="T8" fmla="*/ 0 w 249"/>
              <a:gd name="T9" fmla="*/ 0 h 1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9"/>
              <a:gd name="T16" fmla="*/ 0 h 183"/>
              <a:gd name="T17" fmla="*/ 249 w 249"/>
              <a:gd name="T18" fmla="*/ 183 h 18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9" h="183">
                <a:moveTo>
                  <a:pt x="0" y="0"/>
                </a:moveTo>
                <a:lnTo>
                  <a:pt x="248" y="0"/>
                </a:lnTo>
                <a:lnTo>
                  <a:pt x="248" y="182"/>
                </a:lnTo>
                <a:lnTo>
                  <a:pt x="0" y="182"/>
                </a:lnTo>
                <a:lnTo>
                  <a:pt x="0" y="0"/>
                </a:lnTo>
              </a:path>
            </a:pathLst>
          </a:custGeom>
          <a:solidFill>
            <a:srgbClr val="B0FF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08551" name="Rectangle 7"/>
          <p:cNvSpPr>
            <a:spLocks noChangeArrowheads="1"/>
          </p:cNvSpPr>
          <p:nvPr/>
        </p:nvSpPr>
        <p:spPr bwMode="auto">
          <a:xfrm>
            <a:off x="9840914" y="2043113"/>
            <a:ext cx="301625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b="1">
                <a:solidFill>
                  <a:srgbClr val="000000"/>
                </a:solidFill>
                <a:latin typeface="Arial" panose="020B0604020202020204" pitchFamily="34" charset="0"/>
              </a:rPr>
              <a:t>ER</a:t>
            </a:r>
          </a:p>
        </p:txBody>
      </p:sp>
      <p:pic>
        <p:nvPicPr>
          <p:cNvPr id="92168" name="Picture 8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6" y="3694113"/>
            <a:ext cx="3978275" cy="2894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3" name="Rectangle 9"/>
          <p:cNvSpPr>
            <a:spLocks noChangeArrowheads="1"/>
          </p:cNvSpPr>
          <p:nvPr/>
        </p:nvSpPr>
        <p:spPr bwMode="auto">
          <a:xfrm>
            <a:off x="4081463" y="4716463"/>
            <a:ext cx="127000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FFFF00"/>
                </a:solidFill>
                <a:latin typeface="Arial" panose="020B0604020202020204" pitchFamily="34" charset="0"/>
              </a:rPr>
              <a:t>Anti-IgM (Fluorescein)</a:t>
            </a:r>
          </a:p>
        </p:txBody>
      </p:sp>
      <p:sp>
        <p:nvSpPr>
          <p:cNvPr id="108554" name="Rectangle 10"/>
          <p:cNvSpPr>
            <a:spLocks noChangeArrowheads="1"/>
          </p:cNvSpPr>
          <p:nvPr/>
        </p:nvSpPr>
        <p:spPr bwMode="auto">
          <a:xfrm>
            <a:off x="6637339" y="5254625"/>
            <a:ext cx="1112837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FFFF00"/>
                </a:solidFill>
                <a:latin typeface="Arial" panose="020B0604020202020204" pitchFamily="34" charset="0"/>
              </a:rPr>
              <a:t>Anti-IgG (Rodamin)</a:t>
            </a:r>
          </a:p>
        </p:txBody>
      </p:sp>
      <p:sp>
        <p:nvSpPr>
          <p:cNvPr id="108555" name="Rectangle 11"/>
          <p:cNvSpPr>
            <a:spLocks noChangeArrowheads="1"/>
          </p:cNvSpPr>
          <p:nvPr/>
        </p:nvSpPr>
        <p:spPr bwMode="auto">
          <a:xfrm>
            <a:off x="4052888" y="6313488"/>
            <a:ext cx="628650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b="1">
                <a:solidFill>
                  <a:srgbClr val="FFFF00"/>
                </a:solidFill>
                <a:latin typeface="Arial" panose="020B0604020202020204" pitchFamily="34" charset="0"/>
              </a:rPr>
              <a:t>X1500</a:t>
            </a:r>
          </a:p>
        </p:txBody>
      </p:sp>
      <p:sp>
        <p:nvSpPr>
          <p:cNvPr id="108556" name="Rectangle 12"/>
          <p:cNvSpPr>
            <a:spLocks noChangeArrowheads="1"/>
          </p:cNvSpPr>
          <p:nvPr/>
        </p:nvSpPr>
        <p:spPr bwMode="auto">
          <a:xfrm>
            <a:off x="1530351" y="3267076"/>
            <a:ext cx="627063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b="1">
                <a:solidFill>
                  <a:srgbClr val="000000"/>
                </a:solidFill>
                <a:latin typeface="Arial" panose="020B0604020202020204" pitchFamily="34" charset="0"/>
              </a:rPr>
              <a:t>X1000</a:t>
            </a:r>
          </a:p>
        </p:txBody>
      </p:sp>
      <p:sp>
        <p:nvSpPr>
          <p:cNvPr id="108557" name="Rectangle 13"/>
          <p:cNvSpPr>
            <a:spLocks noChangeArrowheads="1"/>
          </p:cNvSpPr>
          <p:nvPr/>
        </p:nvSpPr>
        <p:spPr bwMode="auto">
          <a:xfrm>
            <a:off x="9831388" y="3267076"/>
            <a:ext cx="62865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b="1">
                <a:solidFill>
                  <a:srgbClr val="000000"/>
                </a:solidFill>
                <a:latin typeface="Arial" panose="020B0604020202020204" pitchFamily="34" charset="0"/>
              </a:rPr>
              <a:t>X5000</a:t>
            </a:r>
          </a:p>
        </p:txBody>
      </p:sp>
      <p:sp>
        <p:nvSpPr>
          <p:cNvPr id="108558" name="Rectangle 14"/>
          <p:cNvSpPr>
            <a:spLocks noChangeArrowheads="1"/>
          </p:cNvSpPr>
          <p:nvPr/>
        </p:nvSpPr>
        <p:spPr bwMode="auto">
          <a:xfrm>
            <a:off x="9051926" y="6684964"/>
            <a:ext cx="1503363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>
                <a:solidFill>
                  <a:srgbClr val="000000"/>
                </a:solidFill>
                <a:latin typeface="Arial" panose="020B0604020202020204" pitchFamily="34" charset="0"/>
              </a:rPr>
              <a:t>Design by dr. Zoran Tadi</a:t>
            </a:r>
            <a:r>
              <a:rPr lang="hr-HR" altLang="sr-Latn-RS" sz="1000">
                <a:solidFill>
                  <a:srgbClr val="000000"/>
                </a:solidFill>
                <a:latin typeface="WP MultinationalA Roman" pitchFamily="18" charset="2"/>
              </a:rPr>
              <a:t>ƒ</a:t>
            </a:r>
          </a:p>
        </p:txBody>
      </p:sp>
      <p:sp>
        <p:nvSpPr>
          <p:cNvPr id="108559" name="Text Box 15"/>
          <p:cNvSpPr txBox="1">
            <a:spLocks noChangeArrowheads="1"/>
          </p:cNvSpPr>
          <p:nvPr/>
        </p:nvSpPr>
        <p:spPr bwMode="auto">
          <a:xfrm>
            <a:off x="3267075" y="44450"/>
            <a:ext cx="58943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3200">
                <a:latin typeface="Comic Sans MS" panose="030F0702030302020204" pitchFamily="66" charset="0"/>
              </a:rPr>
              <a:t>Ultrastruktura plazma stanice</a:t>
            </a:r>
          </a:p>
        </p:txBody>
      </p:sp>
    </p:spTree>
    <p:extLst>
      <p:ext uri="{BB962C8B-B14F-4D97-AF65-F5344CB8AC3E}">
        <p14:creationId xmlns:p14="http://schemas.microsoft.com/office/powerpoint/2010/main" val="3226563456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283" y="1772816"/>
            <a:ext cx="4871342" cy="4548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Freeform 3"/>
          <p:cNvSpPr>
            <a:spLocks/>
          </p:cNvSpPr>
          <p:nvPr/>
        </p:nvSpPr>
        <p:spPr bwMode="auto">
          <a:xfrm>
            <a:off x="2341564" y="2736850"/>
            <a:ext cx="1449387" cy="306388"/>
          </a:xfrm>
          <a:custGeom>
            <a:avLst/>
            <a:gdLst>
              <a:gd name="T0" fmla="*/ 2147483646 w 913"/>
              <a:gd name="T1" fmla="*/ 2147483646 h 193"/>
              <a:gd name="T2" fmla="*/ 0 w 913"/>
              <a:gd name="T3" fmla="*/ 0 h 193"/>
              <a:gd name="T4" fmla="*/ 0 60000 65536"/>
              <a:gd name="T5" fmla="*/ 0 60000 65536"/>
              <a:gd name="T6" fmla="*/ 0 w 913"/>
              <a:gd name="T7" fmla="*/ 0 h 193"/>
              <a:gd name="T8" fmla="*/ 913 w 913"/>
              <a:gd name="T9" fmla="*/ 193 h 1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13" h="193">
                <a:moveTo>
                  <a:pt x="912" y="192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09572" name="Freeform 4"/>
          <p:cNvSpPr>
            <a:spLocks/>
          </p:cNvSpPr>
          <p:nvPr/>
        </p:nvSpPr>
        <p:spPr bwMode="auto">
          <a:xfrm>
            <a:off x="1531939" y="2517776"/>
            <a:ext cx="835025" cy="468313"/>
          </a:xfrm>
          <a:custGeom>
            <a:avLst/>
            <a:gdLst>
              <a:gd name="T0" fmla="*/ 0 w 526"/>
              <a:gd name="T1" fmla="*/ 0 h 295"/>
              <a:gd name="T2" fmla="*/ 2147483646 w 526"/>
              <a:gd name="T3" fmla="*/ 0 h 295"/>
              <a:gd name="T4" fmla="*/ 2147483646 w 526"/>
              <a:gd name="T5" fmla="*/ 2147483646 h 295"/>
              <a:gd name="T6" fmla="*/ 0 w 526"/>
              <a:gd name="T7" fmla="*/ 2147483646 h 295"/>
              <a:gd name="T8" fmla="*/ 0 w 526"/>
              <a:gd name="T9" fmla="*/ 0 h 2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6"/>
              <a:gd name="T16" fmla="*/ 0 h 295"/>
              <a:gd name="T17" fmla="*/ 526 w 526"/>
              <a:gd name="T18" fmla="*/ 295 h 2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6" h="295">
                <a:moveTo>
                  <a:pt x="0" y="0"/>
                </a:moveTo>
                <a:lnTo>
                  <a:pt x="525" y="0"/>
                </a:lnTo>
                <a:lnTo>
                  <a:pt x="525" y="294"/>
                </a:lnTo>
                <a:lnTo>
                  <a:pt x="0" y="294"/>
                </a:lnTo>
                <a:lnTo>
                  <a:pt x="0" y="0"/>
                </a:lnTo>
              </a:path>
            </a:pathLst>
          </a:custGeom>
          <a:solidFill>
            <a:srgbClr val="008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1536701" y="2589213"/>
            <a:ext cx="720725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2900" b="1" dirty="0">
                <a:solidFill>
                  <a:srgbClr val="000000"/>
                </a:solidFill>
                <a:latin typeface="Arial" panose="020B0604020202020204" pitchFamily="34" charset="0"/>
              </a:rPr>
              <a:t>GOL</a:t>
            </a:r>
          </a:p>
        </p:txBody>
      </p:sp>
      <p:sp>
        <p:nvSpPr>
          <p:cNvPr id="109574" name="Freeform 6"/>
          <p:cNvSpPr>
            <a:spLocks/>
          </p:cNvSpPr>
          <p:nvPr/>
        </p:nvSpPr>
        <p:spPr bwMode="auto">
          <a:xfrm>
            <a:off x="6113607" y="5069032"/>
            <a:ext cx="750888" cy="482600"/>
          </a:xfrm>
          <a:custGeom>
            <a:avLst/>
            <a:gdLst>
              <a:gd name="T0" fmla="*/ 0 w 473"/>
              <a:gd name="T1" fmla="*/ 0 h 304"/>
              <a:gd name="T2" fmla="*/ 2147483646 w 473"/>
              <a:gd name="T3" fmla="*/ 2147483646 h 304"/>
              <a:gd name="T4" fmla="*/ 0 60000 65536"/>
              <a:gd name="T5" fmla="*/ 0 60000 65536"/>
              <a:gd name="T6" fmla="*/ 0 w 473"/>
              <a:gd name="T7" fmla="*/ 0 h 304"/>
              <a:gd name="T8" fmla="*/ 473 w 473"/>
              <a:gd name="T9" fmla="*/ 304 h 30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73" h="304">
                <a:moveTo>
                  <a:pt x="0" y="0"/>
                </a:moveTo>
                <a:lnTo>
                  <a:pt x="472" y="303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09575" name="Freeform 7"/>
          <p:cNvSpPr>
            <a:spLocks/>
          </p:cNvSpPr>
          <p:nvPr/>
        </p:nvSpPr>
        <p:spPr bwMode="auto">
          <a:xfrm>
            <a:off x="6912841" y="5545139"/>
            <a:ext cx="730250" cy="468313"/>
          </a:xfrm>
          <a:custGeom>
            <a:avLst/>
            <a:gdLst>
              <a:gd name="T0" fmla="*/ 0 w 460"/>
              <a:gd name="T1" fmla="*/ 0 h 295"/>
              <a:gd name="T2" fmla="*/ 2147483646 w 460"/>
              <a:gd name="T3" fmla="*/ 0 h 295"/>
              <a:gd name="T4" fmla="*/ 2147483646 w 460"/>
              <a:gd name="T5" fmla="*/ 2147483646 h 295"/>
              <a:gd name="T6" fmla="*/ 0 w 460"/>
              <a:gd name="T7" fmla="*/ 2147483646 h 295"/>
              <a:gd name="T8" fmla="*/ 0 w 460"/>
              <a:gd name="T9" fmla="*/ 0 h 2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0"/>
              <a:gd name="T16" fmla="*/ 0 h 295"/>
              <a:gd name="T17" fmla="*/ 460 w 460"/>
              <a:gd name="T18" fmla="*/ 295 h 2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0" h="295">
                <a:moveTo>
                  <a:pt x="0" y="0"/>
                </a:moveTo>
                <a:lnTo>
                  <a:pt x="459" y="0"/>
                </a:lnTo>
                <a:lnTo>
                  <a:pt x="459" y="294"/>
                </a:lnTo>
                <a:lnTo>
                  <a:pt x="0" y="294"/>
                </a:lnTo>
                <a:lnTo>
                  <a:pt x="0" y="0"/>
                </a:lnTo>
              </a:path>
            </a:pathLst>
          </a:custGeom>
          <a:solidFill>
            <a:srgbClr val="008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09576" name="Rectangle 8"/>
          <p:cNvSpPr>
            <a:spLocks noChangeArrowheads="1"/>
          </p:cNvSpPr>
          <p:nvPr/>
        </p:nvSpPr>
        <p:spPr bwMode="auto">
          <a:xfrm>
            <a:off x="7051098" y="5545139"/>
            <a:ext cx="453736" cy="30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2900" b="1" dirty="0">
                <a:solidFill>
                  <a:srgbClr val="000000"/>
                </a:solidFill>
                <a:latin typeface="Arial" panose="020B0604020202020204" pitchFamily="34" charset="0"/>
              </a:rPr>
              <a:t>ER</a:t>
            </a:r>
          </a:p>
        </p:txBody>
      </p:sp>
      <p:sp>
        <p:nvSpPr>
          <p:cNvPr id="109577" name="Rectangle 9"/>
          <p:cNvSpPr>
            <a:spLocks noChangeArrowheads="1"/>
          </p:cNvSpPr>
          <p:nvPr/>
        </p:nvSpPr>
        <p:spPr bwMode="auto">
          <a:xfrm>
            <a:off x="2758282" y="5918202"/>
            <a:ext cx="61595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b="1">
                <a:solidFill>
                  <a:srgbClr val="000000"/>
                </a:solidFill>
                <a:latin typeface="Arial" panose="020B0604020202020204" pitchFamily="34" charset="0"/>
              </a:rPr>
              <a:t>X7500</a:t>
            </a:r>
          </a:p>
        </p:txBody>
      </p:sp>
      <p:sp>
        <p:nvSpPr>
          <p:cNvPr id="109579" name="TextBox 1"/>
          <p:cNvSpPr txBox="1">
            <a:spLocks noChangeArrowheads="1"/>
          </p:cNvSpPr>
          <p:nvPr/>
        </p:nvSpPr>
        <p:spPr bwMode="auto">
          <a:xfrm>
            <a:off x="1325852" y="1336399"/>
            <a:ext cx="813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 dirty="0"/>
              <a:t>U nekim infekcijama broj stanica B se može povećati do </a:t>
            </a:r>
            <a:r>
              <a:rPr lang="hr-HR" altLang="sr-Latn-RS" b="1" dirty="0"/>
              <a:t>5000x-klonska ekspanzija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437" y="3538404"/>
            <a:ext cx="3616893" cy="3319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3600" b="1" dirty="0">
                <a:latin typeface="Comic Sans MS" panose="030F0702030302020204" pitchFamily="66" charset="0"/>
              </a:rPr>
              <a:t>B-</a:t>
            </a:r>
            <a:r>
              <a:rPr lang="hr-HR" altLang="sr-Latn-RS" sz="3600" b="1" dirty="0" err="1">
                <a:latin typeface="Comic Sans MS" panose="030F0702030302020204" pitchFamily="66" charset="0"/>
              </a:rPr>
              <a:t>limfocit</a:t>
            </a:r>
            <a:r>
              <a:rPr lang="hr-HR" altLang="sr-Latn-RS" sz="3600" b="1" dirty="0">
                <a:latin typeface="Comic Sans MS" panose="030F0702030302020204" pitchFamily="66" charset="0"/>
              </a:rPr>
              <a:t/>
            </a:r>
            <a:br>
              <a:rPr lang="hr-HR" altLang="sr-Latn-RS" sz="3600" b="1" dirty="0">
                <a:latin typeface="Comic Sans MS" panose="030F0702030302020204" pitchFamily="66" charset="0"/>
              </a:rPr>
            </a:b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43251041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904" y="1226464"/>
            <a:ext cx="8088105" cy="5146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4062413" y="44450"/>
            <a:ext cx="210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hr-HR" altLang="sr-Latn-RS" sz="3200">
                <a:latin typeface="Comic Sans MS" panose="030F0702030302020204" pitchFamily="66" charset="0"/>
              </a:rPr>
              <a:t>T-limfocit</a:t>
            </a:r>
          </a:p>
        </p:txBody>
      </p:sp>
      <p:sp>
        <p:nvSpPr>
          <p:cNvPr id="110596" name="TextBox 1"/>
          <p:cNvSpPr txBox="1">
            <a:spLocks noChangeArrowheads="1"/>
          </p:cNvSpPr>
          <p:nvPr/>
        </p:nvSpPr>
        <p:spPr bwMode="auto">
          <a:xfrm>
            <a:off x="1992313" y="635001"/>
            <a:ext cx="8139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/>
              <a:t>U nekim infekcijama broj stanica T se može povećati do </a:t>
            </a:r>
            <a:r>
              <a:rPr lang="hr-HR" altLang="sr-Latn-RS" b="1"/>
              <a:t>50 000x - klonska ekspanzija </a:t>
            </a:r>
          </a:p>
          <a:p>
            <a:endParaRPr lang="hr-HR" altLang="sr-Latn-R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382" y="3726873"/>
            <a:ext cx="3445531" cy="2639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01334094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Imunosni</a:t>
            </a:r>
            <a:r>
              <a:rPr lang="hr-H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sustav kože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clrChange>
              <a:clrFrom>
                <a:srgbClr val="FAFBFB"/>
              </a:clrFrom>
              <a:clrTo>
                <a:srgbClr val="FA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8364" y="1371600"/>
            <a:ext cx="9850581" cy="4937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4356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Antigen </a:t>
            </a:r>
            <a:r>
              <a:rPr lang="hr-HR" altLang="sr-Latn-R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predočne</a:t>
            </a:r>
            <a:r>
              <a:rPr lang="hr-HR" altLang="sr-Latn-R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stanice u koži</a:t>
            </a:r>
            <a:endParaRPr lang="hr-HR" dirty="0"/>
          </a:p>
        </p:txBody>
      </p:sp>
      <p:graphicFrame>
        <p:nvGraphicFramePr>
          <p:cNvPr id="112643" name="Object 7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09945503"/>
              </p:ext>
            </p:extLst>
          </p:nvPr>
        </p:nvGraphicFramePr>
        <p:xfrm>
          <a:off x="2420471" y="1885285"/>
          <a:ext cx="7561263" cy="446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3" name="Drawing" r:id="rId4" imgW="8124825" imgH="7600950" progId="WPDraw30.Drawing">
                  <p:embed/>
                </p:oleObj>
              </mc:Choice>
              <mc:Fallback>
                <p:oleObj name="Drawing" r:id="rId4" imgW="8124825" imgH="7600950" progId="WPDraw30.Drawing">
                  <p:embed/>
                  <p:pic>
                    <p:nvPicPr>
                      <p:cNvPr id="112643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0471" y="1885285"/>
                        <a:ext cx="7561263" cy="44640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914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Organi </a:t>
            </a:r>
            <a:r>
              <a:rPr lang="hr-HR" altLang="sr-Latn-R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imunosnog</a:t>
            </a:r>
            <a:r>
              <a:rPr lang="hr-HR" altLang="sr-Latn-R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sustava </a:t>
            </a:r>
          </a:p>
        </p:txBody>
      </p:sp>
      <p:sp>
        <p:nvSpPr>
          <p:cNvPr id="21507" name="Rectangle 7"/>
          <p:cNvSpPr>
            <a:spLocks noChangeArrowheads="1"/>
          </p:cNvSpPr>
          <p:nvPr/>
        </p:nvSpPr>
        <p:spPr bwMode="auto">
          <a:xfrm>
            <a:off x="1524001" y="683927"/>
            <a:ext cx="184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graphicFrame>
        <p:nvGraphicFramePr>
          <p:cNvPr id="21508" name="Object 6"/>
          <p:cNvGraphicFramePr>
            <a:graphicFrameLocks noChangeAspect="1"/>
          </p:cNvGraphicFramePr>
          <p:nvPr/>
        </p:nvGraphicFramePr>
        <p:xfrm>
          <a:off x="2420144" y="1556793"/>
          <a:ext cx="7396162" cy="490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Slika" r:id="rId3" imgW="5742432" imgH="8129016" progId="Word.Picture.8">
                  <p:embed/>
                </p:oleObj>
              </mc:Choice>
              <mc:Fallback>
                <p:oleObj name="Slika" r:id="rId3" imgW="5742432" imgH="8129016" progId="Word.Picture.8">
                  <p:embed/>
                  <p:pic>
                    <p:nvPicPr>
                      <p:cNvPr id="2150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582" b="39583"/>
                      <a:stretch>
                        <a:fillRect/>
                      </a:stretch>
                    </p:blipFill>
                    <p:spPr bwMode="auto">
                      <a:xfrm>
                        <a:off x="2420144" y="1556793"/>
                        <a:ext cx="7396162" cy="490537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333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1034</TotalTime>
  <Words>4122</Words>
  <Application>Microsoft Office PowerPoint</Application>
  <PresentationFormat>Widescreen</PresentationFormat>
  <Paragraphs>671</Paragraphs>
  <Slides>84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84</vt:i4>
      </vt:variant>
    </vt:vector>
  </HeadingPairs>
  <TitlesOfParts>
    <vt:vector size="105" baseType="lpstr">
      <vt:lpstr>Arial</vt:lpstr>
      <vt:lpstr>Arial Black</vt:lpstr>
      <vt:lpstr>Arial Bold</vt:lpstr>
      <vt:lpstr>Calibri</vt:lpstr>
      <vt:lpstr>Comic Sans MS</vt:lpstr>
      <vt:lpstr>Garamond</vt:lpstr>
      <vt:lpstr>Helvetica</vt:lpstr>
      <vt:lpstr>Impact</vt:lpstr>
      <vt:lpstr>MS Shell Dlg 2</vt:lpstr>
      <vt:lpstr>Symbol</vt:lpstr>
      <vt:lpstr>Tahoma</vt:lpstr>
      <vt:lpstr>Times New Roman</vt:lpstr>
      <vt:lpstr>Wingdings</vt:lpstr>
      <vt:lpstr>Wingdings 3</vt:lpstr>
      <vt:lpstr>WP MathA</vt:lpstr>
      <vt:lpstr>WP MultinationalA Roman</vt:lpstr>
      <vt:lpstr>Madison</vt:lpstr>
      <vt:lpstr>Slika</vt:lpstr>
      <vt:lpstr>CorelPhotoPaint.Image.10</vt:lpstr>
      <vt:lpstr>Drawing</vt:lpstr>
      <vt:lpstr>Document</vt:lpstr>
      <vt:lpstr>Stanice, tkiva i organi imunosnog sustava</vt:lpstr>
      <vt:lpstr>Glavne komponente imunosnog sustava</vt:lpstr>
      <vt:lpstr>Organi imunološkog sustava</vt:lpstr>
      <vt:lpstr>Temeljna zadaća primarnih i sekundarnih imunosnih organa</vt:lpstr>
      <vt:lpstr>Funkcionalna organizacija limfoidnog tkiva</vt:lpstr>
      <vt:lpstr>PowerPoint Presentation</vt:lpstr>
      <vt:lpstr>Značajke za razlikovanje primarnih od sekundarnih organa </vt:lpstr>
      <vt:lpstr>PowerPoint Presentation</vt:lpstr>
      <vt:lpstr>Organi imunosnog sustava </vt:lpstr>
      <vt:lpstr>Fabrizijeva bursa</vt:lpstr>
      <vt:lpstr>Koštana srž</vt:lpstr>
      <vt:lpstr> Koštana srž; shematski prikaz</vt:lpstr>
      <vt:lpstr>PowerPoint Presentation</vt:lpstr>
      <vt:lpstr>PowerPoint Presentation</vt:lpstr>
      <vt:lpstr>Podrijetlo stanica imunosnog sustava-proces hematopoieze</vt:lpstr>
      <vt:lpstr>Obilježja hematopoietskih matičnih stanica i regulacija hematopoieze</vt:lpstr>
      <vt:lpstr>Hematopoieza; shematski prikaz</vt:lpstr>
      <vt:lpstr>Regulaciji proliferacije i diferencijacije stanica</vt:lpstr>
      <vt:lpstr>PowerPoint Presentation</vt:lpstr>
      <vt:lpstr>Onkogeni u hematološkim neoplazijama</vt:lpstr>
      <vt:lpstr>Sazrijevanje limfocita</vt:lpstr>
      <vt:lpstr>Stupnjevi sazrijevanja stanica B</vt:lpstr>
      <vt:lpstr>Timus </vt:lpstr>
      <vt:lpstr>Timus; shematski prikaz</vt:lpstr>
      <vt:lpstr>PowerPoint Presentation</vt:lpstr>
      <vt:lpstr>Razvoj limfocita</vt:lpstr>
      <vt:lpstr>Antigen predočne stanice timusa</vt:lpstr>
      <vt:lpstr>PowerPoint Presentation</vt:lpstr>
      <vt:lpstr>Stupnjevi sazrijevanja stanica T</vt:lpstr>
      <vt:lpstr>Razvoj limfocita</vt:lpstr>
      <vt:lpstr>PowerPoint Presentation</vt:lpstr>
      <vt:lpstr>PowerPoint Presentation</vt:lpstr>
      <vt:lpstr>Limfni čvorovi  </vt:lpstr>
      <vt:lpstr>PowerPoint Presentation</vt:lpstr>
      <vt:lpstr>Građa limfnog čvora; shematski prikaz </vt:lpstr>
      <vt:lpstr>Putevi dopreme antigena  folikularnim stanicama B</vt:lpstr>
      <vt:lpstr>PowerPoint Presentation</vt:lpstr>
      <vt:lpstr>PowerPoint Presentation</vt:lpstr>
      <vt:lpstr>PowerPoint Presentation</vt:lpstr>
      <vt:lpstr>Limfni sustav</vt:lpstr>
      <vt:lpstr>Uloga limfnog sustava:</vt:lpstr>
      <vt:lpstr>Limfni sustav čovjeka</vt:lpstr>
      <vt:lpstr>PowerPoint Presentation</vt:lpstr>
      <vt:lpstr>PowerPoint Presentation</vt:lpstr>
      <vt:lpstr>PowerPoint Presentation</vt:lpstr>
      <vt:lpstr>Slezena</vt:lpstr>
      <vt:lpstr>PowerPoint Presentation</vt:lpstr>
      <vt:lpstr>Građa bijele pulpe slezene</vt:lpstr>
      <vt:lpstr>Limfna tkiva drugih organskih sustava</vt:lpstr>
      <vt:lpstr>Limfatičko tkivo probavnog sustava</vt:lpstr>
      <vt:lpstr>Strukturna organizacija Peyerovih ploča i smještaj M stanica; shematski prikaz</vt:lpstr>
      <vt:lpstr>Građe epitela iznad Peyerove ploče, s M-stanicama za prijenos antigena   , </vt:lpstr>
      <vt:lpstr>Probavni imunosni sustav</vt:lpstr>
      <vt:lpstr>Adaptivna imunost probavnog imunosnog sustava</vt:lpstr>
      <vt:lpstr>IMUNOSNA OBRANA CRIJEVNE MUKOZE </vt:lpstr>
      <vt:lpstr>Humoralna imunost u probavnom sustavu</vt:lpstr>
      <vt:lpstr>Enterocit, epitelna stanica crijeva</vt:lpstr>
      <vt:lpstr>Svojsvo udomaćivanja crijevnih limfocita</vt:lpstr>
      <vt:lpstr>SPRIJEČAVANJE PATOLOŠKOG TRANSPORTA KROZ CRIJEVNU BARIJERU</vt:lpstr>
      <vt:lpstr>SELEKTIVNOST BARIJERE</vt:lpstr>
      <vt:lpstr>CITOKINI U MUKOZNIM SEKRETIMA</vt:lpstr>
      <vt:lpstr>NEIMUNOSNA/NESPECIFIČNA OBRANA MUKOZA</vt:lpstr>
      <vt:lpstr>LIMFATIČKA TKIVA PROBAVNOG SUSTAVA (LTPS)</vt:lpstr>
      <vt:lpstr>Epitel dušnika</vt:lpstr>
      <vt:lpstr>Tonzile </vt:lpstr>
      <vt:lpstr>BIOLOŠKE ZNAČAJKE MUKOZNOG IMUNOSNOG SUSTAVA</vt:lpstr>
      <vt:lpstr>PowerPoint Presentation</vt:lpstr>
      <vt:lpstr>PowerPoint Presentation</vt:lpstr>
      <vt:lpstr>PowerPoint Presentation</vt:lpstr>
      <vt:lpstr>PowerPoint Presentation</vt:lpstr>
      <vt:lpstr>Eozinofili</vt:lpstr>
      <vt:lpstr>PowerPoint Presentation</vt:lpstr>
      <vt:lpstr>PowerPoint Presentation</vt:lpstr>
      <vt:lpstr>Ultrastruktura makrofaga</vt:lpstr>
      <vt:lpstr>Makrofagi fagocitiraju bakterije </vt:lpstr>
      <vt:lpstr>PowerPoint Presentation</vt:lpstr>
      <vt:lpstr>PowerPoint Presentation</vt:lpstr>
      <vt:lpstr>NK stanice napadaju tumorsku stanicu</vt:lpstr>
      <vt:lpstr>PowerPoint Presentation</vt:lpstr>
      <vt:lpstr>PowerPoint Presentation</vt:lpstr>
      <vt:lpstr>B-limfocit </vt:lpstr>
      <vt:lpstr>PowerPoint Presentation</vt:lpstr>
      <vt:lpstr>Imunosni sustav kože</vt:lpstr>
      <vt:lpstr>Antigen predočne stanice u koži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Stanice, tkiva i organi imunosnog sustava</dc:title>
  <dc:creator>Nada Oršolić</dc:creator>
  <cp:lastModifiedBy>Nada Oršolić</cp:lastModifiedBy>
  <cp:revision>65</cp:revision>
  <dcterms:created xsi:type="dcterms:W3CDTF">2020-11-11T16:20:04Z</dcterms:created>
  <dcterms:modified xsi:type="dcterms:W3CDTF">2021-12-02T07:04:33Z</dcterms:modified>
</cp:coreProperties>
</file>