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4" r:id="rId5"/>
    <p:sldId id="260" r:id="rId6"/>
    <p:sldId id="261" r:id="rId7"/>
    <p:sldId id="265" r:id="rId8"/>
    <p:sldId id="267" r:id="rId9"/>
    <p:sldId id="268" r:id="rId10"/>
    <p:sldId id="269" r:id="rId11"/>
    <p:sldId id="270" r:id="rId12"/>
    <p:sldId id="26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BF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9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58E76-7B15-4990-99B5-305FA001AD52}" type="doc">
      <dgm:prSet loTypeId="urn:microsoft.com/office/officeart/2005/8/layout/arrow2" loCatId="process" qsTypeId="urn:microsoft.com/office/officeart/2005/8/quickstyle/3d9" qsCatId="3D" csTypeId="urn:microsoft.com/office/officeart/2005/8/colors/accent4_5" csCatId="accent4" phldr="1"/>
      <dgm:spPr/>
    </dgm:pt>
    <dgm:pt modelId="{5A17D351-7B49-45DB-81F2-71B5DA7C475F}">
      <dgm:prSet phldrT="[Text]"/>
      <dgm:spPr/>
      <dgm:t>
        <a:bodyPr/>
        <a:lstStyle/>
        <a:p>
          <a:r>
            <a:rPr lang="hr-HR" dirty="0"/>
            <a:t>KASKADNA TERMALIZACIJA</a:t>
          </a:r>
          <a:endParaRPr lang="en-US" dirty="0"/>
        </a:p>
      </dgm:t>
    </dgm:pt>
    <dgm:pt modelId="{D0BA1F48-D159-477A-9776-C3C293E32844}" type="parTrans" cxnId="{006C5A69-6E5A-4624-B640-6198E5D9F957}">
      <dgm:prSet/>
      <dgm:spPr/>
      <dgm:t>
        <a:bodyPr/>
        <a:lstStyle/>
        <a:p>
          <a:endParaRPr lang="en-US"/>
        </a:p>
      </dgm:t>
    </dgm:pt>
    <dgm:pt modelId="{49F21F35-1E1F-4855-859E-7F83F8FD4AE5}" type="sibTrans" cxnId="{006C5A69-6E5A-4624-B640-6198E5D9F957}">
      <dgm:prSet/>
      <dgm:spPr/>
      <dgm:t>
        <a:bodyPr/>
        <a:lstStyle/>
        <a:p>
          <a:endParaRPr lang="en-US"/>
        </a:p>
      </dgm:t>
    </dgm:pt>
    <dgm:pt modelId="{2669E0BF-8DBC-4C67-B032-01CD2521C38D}">
      <dgm:prSet phldrT="[Text]" custT="1"/>
      <dgm:spPr/>
      <dgm:t>
        <a:bodyPr/>
        <a:lstStyle/>
        <a:p>
          <a:r>
            <a:rPr lang="hr-HR" sz="2400" dirty="0"/>
            <a:t>DINAMIČKO NAPUŠTANJE</a:t>
          </a:r>
          <a:r>
            <a:rPr lang="hr-HR" sz="2800" dirty="0"/>
            <a:t> </a:t>
          </a:r>
          <a:r>
            <a:rPr lang="hr-HR" sz="1600" dirty="0"/>
            <a:t>engl. </a:t>
          </a:r>
          <a:r>
            <a:rPr lang="hr-HR" sz="1600" dirty="0" err="1"/>
            <a:t>Dynamic</a:t>
          </a:r>
          <a:r>
            <a:rPr lang="hr-HR" sz="1600" dirty="0"/>
            <a:t> </a:t>
          </a:r>
          <a:r>
            <a:rPr lang="hr-HR" sz="1600" dirty="0" err="1"/>
            <a:t>annealing</a:t>
          </a:r>
          <a:endParaRPr lang="en-US" sz="2400" dirty="0"/>
        </a:p>
      </dgm:t>
    </dgm:pt>
    <dgm:pt modelId="{4B2015E5-7774-4628-9C80-4F4A19AF1C7C}" type="parTrans" cxnId="{880A5C06-3D08-443E-A9E6-6FF9DD849B08}">
      <dgm:prSet/>
      <dgm:spPr/>
      <dgm:t>
        <a:bodyPr/>
        <a:lstStyle/>
        <a:p>
          <a:endParaRPr lang="en-US"/>
        </a:p>
      </dgm:t>
    </dgm:pt>
    <dgm:pt modelId="{A23EDB0D-F42C-4D31-9A84-B05F0036B921}" type="sibTrans" cxnId="{880A5C06-3D08-443E-A9E6-6FF9DD849B08}">
      <dgm:prSet/>
      <dgm:spPr/>
      <dgm:t>
        <a:bodyPr/>
        <a:lstStyle/>
        <a:p>
          <a:endParaRPr lang="en-US"/>
        </a:p>
      </dgm:t>
    </dgm:pt>
    <dgm:pt modelId="{B937769B-00A2-4FAA-8F01-5E77A6F2458B}" type="pres">
      <dgm:prSet presAssocID="{E8258E76-7B15-4990-99B5-305FA001AD52}" presName="arrowDiagram" presStyleCnt="0">
        <dgm:presLayoutVars>
          <dgm:chMax val="5"/>
          <dgm:dir/>
          <dgm:resizeHandles val="exact"/>
        </dgm:presLayoutVars>
      </dgm:prSet>
      <dgm:spPr/>
    </dgm:pt>
    <dgm:pt modelId="{F0DBCE9B-35B0-4847-913F-12405ED6705F}" type="pres">
      <dgm:prSet presAssocID="{E8258E76-7B15-4990-99B5-305FA001AD52}" presName="arrow" presStyleLbl="bgShp" presStyleIdx="0" presStyleCn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91C1AE74-EC1E-42CB-BE8D-AE0F6C73420A}" type="pres">
      <dgm:prSet presAssocID="{E8258E76-7B15-4990-99B5-305FA001AD52}" presName="arrowDiagram2" presStyleCnt="0"/>
      <dgm:spPr/>
    </dgm:pt>
    <dgm:pt modelId="{FEC915CD-5816-4977-993C-80A95258D320}" type="pres">
      <dgm:prSet presAssocID="{5A17D351-7B49-45DB-81F2-71B5DA7C475F}" presName="bullet2a" presStyleLbl="node1" presStyleIdx="0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50000"/>
          </a:schemeClr>
        </a:solidFill>
        <a:ln>
          <a:noFill/>
        </a:ln>
      </dgm:spPr>
    </dgm:pt>
    <dgm:pt modelId="{F254EA04-8A74-49DE-8EFA-5B59D11ED300}" type="pres">
      <dgm:prSet presAssocID="{5A17D351-7B49-45DB-81F2-71B5DA7C475F}" presName="textBox2a" presStyleLbl="revTx" presStyleIdx="0" presStyleCnt="2" custLinFactNeighborX="-98797" custLinFactNeighborY="2280">
        <dgm:presLayoutVars>
          <dgm:bulletEnabled val="1"/>
        </dgm:presLayoutVars>
      </dgm:prSet>
      <dgm:spPr/>
    </dgm:pt>
    <dgm:pt modelId="{3B601F5D-3374-4624-AF5E-0BECECF91B18}" type="pres">
      <dgm:prSet presAssocID="{2669E0BF-8DBC-4C67-B032-01CD2521C38D}" presName="bullet2b" presStyleLbl="node1" presStyleIdx="1" presStyleCnt="2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dk1">
            <a:alpha val="50000"/>
          </a:schemeClr>
        </a:solidFill>
        <a:ln>
          <a:noFill/>
        </a:ln>
      </dgm:spPr>
    </dgm:pt>
    <dgm:pt modelId="{C091E372-B127-47AB-ABEF-A178A69DE16C}" type="pres">
      <dgm:prSet presAssocID="{2669E0BF-8DBC-4C67-B032-01CD2521C38D}" presName="textBox2b" presStyleLbl="revTx" presStyleIdx="1" presStyleCnt="2">
        <dgm:presLayoutVars>
          <dgm:bulletEnabled val="1"/>
        </dgm:presLayoutVars>
      </dgm:prSet>
      <dgm:spPr/>
    </dgm:pt>
  </dgm:ptLst>
  <dgm:cxnLst>
    <dgm:cxn modelId="{880A5C06-3D08-443E-A9E6-6FF9DD849B08}" srcId="{E8258E76-7B15-4990-99B5-305FA001AD52}" destId="{2669E0BF-8DBC-4C67-B032-01CD2521C38D}" srcOrd="1" destOrd="0" parTransId="{4B2015E5-7774-4628-9C80-4F4A19AF1C7C}" sibTransId="{A23EDB0D-F42C-4D31-9A84-B05F0036B921}"/>
    <dgm:cxn modelId="{4619B02E-731D-48E0-84F7-D766D58997FF}" type="presOf" srcId="{E8258E76-7B15-4990-99B5-305FA001AD52}" destId="{B937769B-00A2-4FAA-8F01-5E77A6F2458B}" srcOrd="0" destOrd="0" presId="urn:microsoft.com/office/officeart/2005/8/layout/arrow2"/>
    <dgm:cxn modelId="{006C5A69-6E5A-4624-B640-6198E5D9F957}" srcId="{E8258E76-7B15-4990-99B5-305FA001AD52}" destId="{5A17D351-7B49-45DB-81F2-71B5DA7C475F}" srcOrd="0" destOrd="0" parTransId="{D0BA1F48-D159-477A-9776-C3C293E32844}" sibTransId="{49F21F35-1E1F-4855-859E-7F83F8FD4AE5}"/>
    <dgm:cxn modelId="{7BAD45A0-8D39-446C-B310-F6F30016AE93}" type="presOf" srcId="{2669E0BF-8DBC-4C67-B032-01CD2521C38D}" destId="{C091E372-B127-47AB-ABEF-A178A69DE16C}" srcOrd="0" destOrd="0" presId="urn:microsoft.com/office/officeart/2005/8/layout/arrow2"/>
    <dgm:cxn modelId="{CD1019F1-20D2-417D-A203-6FFBA98E0175}" type="presOf" srcId="{5A17D351-7B49-45DB-81F2-71B5DA7C475F}" destId="{F254EA04-8A74-49DE-8EFA-5B59D11ED300}" srcOrd="0" destOrd="0" presId="urn:microsoft.com/office/officeart/2005/8/layout/arrow2"/>
    <dgm:cxn modelId="{A7CCFBEE-24C7-4383-B4B1-0A7F3AED0607}" type="presParOf" srcId="{B937769B-00A2-4FAA-8F01-5E77A6F2458B}" destId="{F0DBCE9B-35B0-4847-913F-12405ED6705F}" srcOrd="0" destOrd="0" presId="urn:microsoft.com/office/officeart/2005/8/layout/arrow2"/>
    <dgm:cxn modelId="{E23D3F94-13D8-4F05-B715-3284E4E416C9}" type="presParOf" srcId="{B937769B-00A2-4FAA-8F01-5E77A6F2458B}" destId="{91C1AE74-EC1E-42CB-BE8D-AE0F6C73420A}" srcOrd="1" destOrd="0" presId="urn:microsoft.com/office/officeart/2005/8/layout/arrow2"/>
    <dgm:cxn modelId="{D2BE6868-CEF9-4368-B5A7-B05E72512456}" type="presParOf" srcId="{91C1AE74-EC1E-42CB-BE8D-AE0F6C73420A}" destId="{FEC915CD-5816-4977-993C-80A95258D320}" srcOrd="0" destOrd="0" presId="urn:microsoft.com/office/officeart/2005/8/layout/arrow2"/>
    <dgm:cxn modelId="{F558A45D-1792-44FF-9C26-0371C5C628C3}" type="presParOf" srcId="{91C1AE74-EC1E-42CB-BE8D-AE0F6C73420A}" destId="{F254EA04-8A74-49DE-8EFA-5B59D11ED300}" srcOrd="1" destOrd="0" presId="urn:microsoft.com/office/officeart/2005/8/layout/arrow2"/>
    <dgm:cxn modelId="{126E0BF5-6CB2-46A8-9893-53A53C576734}" type="presParOf" srcId="{91C1AE74-EC1E-42CB-BE8D-AE0F6C73420A}" destId="{3B601F5D-3374-4624-AF5E-0BECECF91B18}" srcOrd="2" destOrd="0" presId="urn:microsoft.com/office/officeart/2005/8/layout/arrow2"/>
    <dgm:cxn modelId="{FB84190A-DF83-4678-9CE5-781953ECAFFB}" type="presParOf" srcId="{91C1AE74-EC1E-42CB-BE8D-AE0F6C73420A}" destId="{C091E372-B127-47AB-ABEF-A178A69DE16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BCE9B-35B0-4847-913F-12405ED6705F}">
      <dsp:nvSpPr>
        <dsp:cNvPr id="0" name=""/>
        <dsp:cNvSpPr/>
      </dsp:nvSpPr>
      <dsp:spPr>
        <a:xfrm>
          <a:off x="1773847" y="0"/>
          <a:ext cx="7725707" cy="4828567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 z="-227350"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FEC915CD-5816-4977-993C-80A95258D320}">
      <dsp:nvSpPr>
        <dsp:cNvPr id="0" name=""/>
        <dsp:cNvSpPr/>
      </dsp:nvSpPr>
      <dsp:spPr>
        <a:xfrm>
          <a:off x="3570074" y="2631569"/>
          <a:ext cx="270399" cy="270399"/>
        </a:xfrm>
        <a:prstGeom prst="ellipse">
          <a:avLst/>
        </a:prstGeom>
        <a:solidFill>
          <a:schemeClr val="dk1">
            <a:alpha val="50000"/>
          </a:schemeClr>
        </a:solidFill>
        <a:ln>
          <a:noFill/>
        </a:ln>
        <a:effectLst/>
        <a:sp3d extrusionH="1522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4EA04-8A74-49DE-8EFA-5B59D11ED300}">
      <dsp:nvSpPr>
        <dsp:cNvPr id="0" name=""/>
        <dsp:cNvSpPr/>
      </dsp:nvSpPr>
      <dsp:spPr>
        <a:xfrm>
          <a:off x="1224624" y="2766768"/>
          <a:ext cx="2510854" cy="2061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279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KASKADNA TERMALIZACIJA</a:t>
          </a:r>
          <a:endParaRPr lang="en-US" sz="2600" kern="1200" dirty="0"/>
        </a:p>
      </dsp:txBody>
      <dsp:txXfrm>
        <a:off x="1224624" y="2766768"/>
        <a:ext cx="2510854" cy="2061798"/>
      </dsp:txXfrm>
    </dsp:sp>
    <dsp:sp modelId="{3B601F5D-3374-4624-AF5E-0BECECF91B18}">
      <dsp:nvSpPr>
        <dsp:cNvPr id="0" name=""/>
        <dsp:cNvSpPr/>
      </dsp:nvSpPr>
      <dsp:spPr>
        <a:xfrm>
          <a:off x="6061614" y="1400284"/>
          <a:ext cx="463542" cy="463542"/>
        </a:xfrm>
        <a:prstGeom prst="ellipse">
          <a:avLst/>
        </a:prstGeom>
        <a:solidFill>
          <a:schemeClr val="dk1">
            <a:alpha val="50000"/>
          </a:schemeClr>
        </a:solidFill>
        <a:ln>
          <a:noFill/>
        </a:ln>
        <a:effectLst/>
        <a:sp3d extrusionH="15225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1E372-B127-47AB-ABEF-A178A69DE16C}">
      <dsp:nvSpPr>
        <dsp:cNvPr id="0" name=""/>
        <dsp:cNvSpPr/>
      </dsp:nvSpPr>
      <dsp:spPr>
        <a:xfrm>
          <a:off x="6293386" y="1632055"/>
          <a:ext cx="2510854" cy="3196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622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DINAMIČKO NAPUŠTANJE</a:t>
          </a:r>
          <a:r>
            <a:rPr lang="hr-HR" sz="2800" kern="1200" dirty="0"/>
            <a:t> </a:t>
          </a:r>
          <a:r>
            <a:rPr lang="hr-HR" sz="1600" kern="1200" dirty="0"/>
            <a:t>engl. </a:t>
          </a:r>
          <a:r>
            <a:rPr lang="hr-HR" sz="1600" kern="1200" dirty="0" err="1"/>
            <a:t>Dynamic</a:t>
          </a:r>
          <a:r>
            <a:rPr lang="hr-HR" sz="1600" kern="1200" dirty="0"/>
            <a:t> </a:t>
          </a:r>
          <a:r>
            <a:rPr lang="hr-HR" sz="1600" kern="1200" dirty="0" err="1"/>
            <a:t>annealing</a:t>
          </a:r>
          <a:endParaRPr lang="en-US" sz="2400" kern="1200" dirty="0"/>
        </a:p>
      </dsp:txBody>
      <dsp:txXfrm>
        <a:off x="6293386" y="1632055"/>
        <a:ext cx="2510854" cy="3196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1FF3BD-5299-4FE2-AE1E-5278CA3869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9A104-34EC-4628-8D6E-947EE6F086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4A925-7A4C-4EFB-87BD-4061C5F2C668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99D63-98A9-4F8B-9A1E-DA4B5274E7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669FB-2470-45A6-B09C-8DB946BABF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24E1-B198-4CA5-9D23-BB0F3CBEA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A8D27-D36E-412A-A51E-7529C0C21A6E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F239-21B0-4D7A-81AB-D2DEB479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62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BF239-21B0-4D7A-81AB-D2DEB47979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2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BF239-21B0-4D7A-81AB-D2DEB47979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1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BF239-21B0-4D7A-81AB-D2DEB47979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9D75-DEF9-4F48-A47A-DA118DA28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E1A5F1-0A02-437D-BD66-657D387DF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319B-9473-429A-B037-461ACA14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E15D9-A34A-46BB-BA54-8218D90A4B91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F877B-0AAE-45E8-BA3A-1754D254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E0E54-04FC-498A-BAE7-9D71F70B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2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4FE92-C0C9-4758-9C90-68548FB2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A38FF-9493-41DB-90BF-C3B5C7110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B220-C6FA-4ACE-B2D4-C8ECE748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6CB2-730D-460A-A4F2-CFBE1CE8DF83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CE3A5-7760-4E05-96AB-7152F737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1087-71E9-4EE6-94A4-D25C123B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3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A4142-4C7E-4A4C-ACAD-F287EE196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2F09F-921B-4882-9072-9223F2241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D0F91-6F84-479B-961F-2134F690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36AB-DFFA-4477-A208-8AB7F0728AFF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7CB58-1A10-4FB7-A2F2-ACA2B838B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5EE5E-D559-41D1-B6BF-F27A5F60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97A9-2D53-4CB5-8140-70020B9B2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1256D-4231-46BD-A710-FCE8EE076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C2B6-B33E-4582-83A7-84BA976C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CA00-FFB2-418D-BB64-CFB1C36237B1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CAFA7-F92D-4588-95C6-EB3F34E9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A896E-1415-4B66-8F5E-0A7D9022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8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1577-D158-4E8F-AA1D-6822CBF3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BF255-138A-4796-9DCD-51560DC2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379E-4522-4565-A93A-CDCE992D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882F-9B1D-4293-BF85-C7A3CB543195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FBE2A-2F4D-4E52-85AB-215C16D9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E9EB3-D8C5-4E26-9B8D-E7717F85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2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DFD0-92C5-44A1-A672-187E664C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9A056-A970-4D08-8692-3D1674910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39F16-809C-49B1-A9CD-7676891FF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5A286-3C50-4603-B4A5-37C22F8D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D38-F222-4E92-BBFC-0927AD74A3FE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27497-EF0F-47AA-BA1E-D27360F9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3765A-BADE-407A-BACB-33CEDD07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8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85238-195A-4F2A-A3C3-0405AC2E1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2076A-36A4-4E06-8547-AAED2010C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E07FD-70FA-4AFC-A49B-6DF499A22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F1126-1544-4310-B6CA-078477C44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88375-6426-4F8B-8879-83A40A6AC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22023-70D2-4914-9812-8CE1D53F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D523-B21F-4C93-8809-A5FFB51EE052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50CD1-D8F9-4AEF-94ED-E39F3C69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1F73A3-9973-4450-B995-56AA809C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6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A682-328A-41B3-AA61-A2B946D8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790CE-81C5-4BAA-AEC2-9C2D0524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E3B7-2A9D-4D3F-930A-7C261E765400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63B65-58A9-465D-8DDB-0D70FC52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5007A-6292-4432-9AA5-C76F1E281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5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5DB39-0F75-4CAB-8A65-D4DAAC9B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6AE3-5163-490C-8D8F-BD151B347FC4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08358-2F42-4BF0-91DF-0991013A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8C5EF-A390-463C-A235-7C99735D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4A1D-34D1-4DB2-A0A2-F28CA6B2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0B0FC-0E19-473C-BE08-3FE7E6BF7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AF02F-C21C-4E95-BA06-DBEE22BC8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493D4-9A52-4720-80A7-5ADDB935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F172-EECD-4B15-808E-DA30591367A4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211FB-1A35-4146-B225-FBB47400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E1DB0-7053-4077-A9AB-B28E6399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6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0AE7-779F-46CC-B5E7-0ADF3BEB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C844E-D4AC-4C83-98E1-67ACD2CE9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18E81-DFAD-4377-B847-FC954CDFC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53960-9448-4BEE-BAD1-B72216F7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A39F-51E2-43B0-BDA9-13686CA1F0B1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00988-9C70-407D-8024-11EFDB29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C25CB-DDBA-48B1-A471-BE817292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4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B4D071-3795-4DF2-A06B-1A9C8C9D2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D2BEB-4A26-4C21-8051-27496D46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3F55E-1796-4C2E-BEC4-C9A82DF50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2ED29-92C8-4057-98BD-2BB716D51B2B}" type="datetime1">
              <a:rPr lang="en-US" smtClean="0"/>
              <a:t>24-Jan-18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5CA06-59F2-48BD-BB0A-2332B35B7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8317B-8607-4BFE-A5D4-61F1B66FD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0088" y="64062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FD8A-651C-4A1C-BA69-277E7025D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3" y="369116"/>
            <a:ext cx="7801763" cy="2139191"/>
          </a:xfrm>
        </p:spPr>
        <p:txBody>
          <a:bodyPr>
            <a:normAutofit/>
          </a:bodyPr>
          <a:lstStyle/>
          <a:p>
            <a: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Mjerenje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utjecaja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toka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ionskog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snopa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procese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formiranja defekata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 </a:t>
            </a:r>
            <a: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poluvodičkim detektorima</a:t>
            </a:r>
            <a:r>
              <a:rPr lang="en-US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sz="3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zračenja</a:t>
            </a:r>
            <a:endParaRPr lang="en-US" sz="3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34A81-7DC3-42DA-91DF-DB6D236DC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496" y="3305264"/>
            <a:ext cx="4152550" cy="2466362"/>
          </a:xfrm>
        </p:spPr>
        <p:txBody>
          <a:bodyPr>
            <a:normAutofit/>
          </a:bodyPr>
          <a:lstStyle/>
          <a:p>
            <a:pPr algn="r"/>
            <a:r>
              <a:rPr lang="pl-PL" cap="small" dirty="0"/>
              <a:t>Samostalni seminar iz istraživanja u fizici</a:t>
            </a:r>
          </a:p>
          <a:p>
            <a:pPr algn="r"/>
            <a:r>
              <a:rPr lang="pl-PL" cap="small" dirty="0"/>
              <a:t>Fizički odsjek, PMF, Zagreb</a:t>
            </a:r>
          </a:p>
          <a:p>
            <a:pPr algn="r"/>
            <a:r>
              <a:rPr lang="pl-PL" i="1" cap="small" dirty="0"/>
              <a:t>siječanj  2018.</a:t>
            </a:r>
          </a:p>
          <a:p>
            <a:pPr algn="r"/>
            <a:endParaRPr lang="pl-PL" dirty="0"/>
          </a:p>
          <a:p>
            <a:pPr algn="r"/>
            <a:r>
              <a:rPr lang="pl-PL" b="1" i="1" dirty="0"/>
              <a:t>STUDENT: Andreo Crnjac</a:t>
            </a:r>
          </a:p>
          <a:p>
            <a:pPr algn="r"/>
            <a:r>
              <a:rPr lang="pl-PL" i="1" dirty="0"/>
              <a:t>MENTOR: dr. Milko Jakšić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2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8" y="34504"/>
            <a:ext cx="7046752" cy="10402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Vremenska evolucija broja defekata</a:t>
            </a:r>
            <a:b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nakon ozračivanja poluvodiča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F5D32F-50D9-4CE1-92BB-F107236DC40F}"/>
              </a:ext>
            </a:extLst>
          </p:cNvPr>
          <p:cNvSpPr txBox="1">
            <a:spLocks/>
          </p:cNvSpPr>
          <p:nvPr/>
        </p:nvSpPr>
        <p:spPr>
          <a:xfrm>
            <a:off x="1417" y="-143365"/>
            <a:ext cx="2414356" cy="138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TEORIJSKA</a:t>
            </a:r>
          </a:p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POZADINA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0266-82AD-4DBF-9DD9-FBBB3C5E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0088" y="6406228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6DAFDC-0D4E-45BF-BFDC-751BE424E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448991"/>
              </p:ext>
            </p:extLst>
          </p:nvPr>
        </p:nvGraphicFramePr>
        <p:xfrm>
          <a:off x="-334158" y="1169560"/>
          <a:ext cx="11273402" cy="482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0ED8BEE-7DEF-4977-B393-63A5B6AAD5AF}"/>
              </a:ext>
            </a:extLst>
          </p:cNvPr>
          <p:cNvSpPr txBox="1"/>
          <p:nvPr/>
        </p:nvSpPr>
        <p:spPr>
          <a:xfrm>
            <a:off x="3200401" y="1772779"/>
            <a:ext cx="406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μs</a:t>
            </a: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hr-H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ms</a:t>
            </a: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</a:p>
          <a:p>
            <a:pPr algn="ctr"/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minute, sati…</a:t>
            </a:r>
            <a:endParaRPr lang="hr-HR" sz="2400" b="1" dirty="0"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EE002-D785-4AFF-BBA5-0CBB1952A0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16" y="2079939"/>
            <a:ext cx="3055885" cy="13564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A126F0-149F-4EA8-9966-D281DE5A33BC}"/>
              </a:ext>
            </a:extLst>
          </p:cNvPr>
          <p:cNvSpPr txBox="1"/>
          <p:nvPr/>
        </p:nvSpPr>
        <p:spPr>
          <a:xfrm>
            <a:off x="2029880" y="4657234"/>
            <a:ext cx="406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&lt;10 </a:t>
            </a:r>
            <a:r>
              <a:rPr lang="hr-H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ps</a:t>
            </a:r>
            <a:endParaRPr lang="hr-HR" sz="2400" b="1" dirty="0">
              <a:latin typeface="Consolas" panose="020B06090202040302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3C96CE-79D4-4DFC-89EE-91005C3D66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8540" y="3824593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1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8" y="33556"/>
            <a:ext cx="7046752" cy="10402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Vremenska evolucija broja defekata</a:t>
            </a:r>
            <a:b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nakon ozračivanja poluvodiča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F5D32F-50D9-4CE1-92BB-F107236DC40F}"/>
              </a:ext>
            </a:extLst>
          </p:cNvPr>
          <p:cNvSpPr txBox="1">
            <a:spLocks/>
          </p:cNvSpPr>
          <p:nvPr/>
        </p:nvSpPr>
        <p:spPr>
          <a:xfrm>
            <a:off x="1417" y="-143365"/>
            <a:ext cx="2414356" cy="138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TEORIJSKA</a:t>
            </a:r>
          </a:p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POZADINA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0266-82AD-4DBF-9DD9-FBBB3C5E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0088" y="6406228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1EB4C-9518-48AD-A61F-8283497AA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9" y="1240818"/>
            <a:ext cx="6111770" cy="4069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31A291-9A3E-49AA-ABD5-799411E90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014" y="3161225"/>
            <a:ext cx="2240474" cy="21490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4B6393B-EADF-49E4-B2A9-3DADA59A4B9F}"/>
              </a:ext>
            </a:extLst>
          </p:cNvPr>
          <p:cNvSpPr/>
          <p:nvPr/>
        </p:nvSpPr>
        <p:spPr>
          <a:xfrm>
            <a:off x="6417578" y="1469981"/>
            <a:ext cx="266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err="1"/>
              <a:t>Pulsni</a:t>
            </a:r>
            <a:r>
              <a:rPr lang="hr-HR" b="1" dirty="0"/>
              <a:t> snop </a:t>
            </a:r>
            <a:r>
              <a:rPr lang="hr-HR" dirty="0"/>
              <a:t>– vrijeme za koje je snop zatvoren </a:t>
            </a:r>
            <a:r>
              <a:rPr lang="hr-HR" b="1" i="1" dirty="0" err="1"/>
              <a:t>t</a:t>
            </a:r>
            <a:r>
              <a:rPr lang="hr-HR" b="1" i="1" baseline="-25000" dirty="0" err="1"/>
              <a:t>off</a:t>
            </a:r>
            <a:r>
              <a:rPr lang="hr-HR" b="1" i="1" baseline="-25000" dirty="0"/>
              <a:t> </a:t>
            </a:r>
            <a:r>
              <a:rPr lang="hr-HR" dirty="0"/>
              <a:t>omogućava dinamičko napuštanje</a:t>
            </a:r>
            <a:endParaRPr lang="en-US" b="1" i="1" baseline="-25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6B684A-B2F2-418C-89A3-D8DFEC2396C4}"/>
              </a:ext>
            </a:extLst>
          </p:cNvPr>
          <p:cNvSpPr/>
          <p:nvPr/>
        </p:nvSpPr>
        <p:spPr>
          <a:xfrm>
            <a:off x="268300" y="5867558"/>
            <a:ext cx="8607400" cy="5847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 M.T. Myers, S. </a:t>
            </a:r>
            <a:r>
              <a:rPr lang="en-US" sz="1600" dirty="0" err="1"/>
              <a:t>Charnvanichborikarn</a:t>
            </a:r>
            <a:r>
              <a:rPr lang="en-US" sz="1600" dirty="0"/>
              <a:t>, L. Shao, S.O. </a:t>
            </a:r>
            <a:r>
              <a:rPr lang="en-US" sz="1600" dirty="0" err="1"/>
              <a:t>Kucheyev</a:t>
            </a:r>
            <a:r>
              <a:rPr lang="en-US" sz="1600" dirty="0"/>
              <a:t>, </a:t>
            </a:r>
            <a:r>
              <a:rPr lang="en-US" sz="1600" i="1" dirty="0"/>
              <a:t>Pulsed Ion Beam Measurement of the Time</a:t>
            </a:r>
            <a:r>
              <a:rPr lang="hr-HR" sz="1600" i="1" dirty="0"/>
              <a:t> </a:t>
            </a:r>
            <a:r>
              <a:rPr lang="en-US" sz="1600" i="1" dirty="0"/>
              <a:t>Constant of Dynamic Annealing in Si</a:t>
            </a:r>
            <a:r>
              <a:rPr lang="en-US" sz="1600" dirty="0"/>
              <a:t>; Phys. Rev. Lett., 109 (2012)</a:t>
            </a:r>
          </a:p>
        </p:txBody>
      </p:sp>
      <p:pic>
        <p:nvPicPr>
          <p:cNvPr id="12" name="Graphic 11" descr="Clock">
            <a:extLst>
              <a:ext uri="{FF2B5EF4-FFF2-40B4-BE49-F238E27FC236}">
                <a16:creationId xmlns:a16="http://schemas.microsoft.com/office/drawing/2014/main" id="{9EC723DB-900F-4687-8A2D-D44740B01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4089" y="1932079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D286C3-CA29-49DB-B683-92B0E642BE72}"/>
              </a:ext>
            </a:extLst>
          </p:cNvPr>
          <p:cNvSpPr txBox="1"/>
          <p:nvPr/>
        </p:nvSpPr>
        <p:spPr>
          <a:xfrm>
            <a:off x="4888489" y="2203718"/>
            <a:ext cx="125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τ</a:t>
            </a:r>
            <a:r>
              <a:rPr lang="hr-HR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~</a:t>
            </a:r>
            <a:r>
              <a:rPr lang="hr-HR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 10 </a:t>
            </a:r>
            <a:r>
              <a:rPr lang="hr-HR" sz="2000" b="1" dirty="0" err="1">
                <a:solidFill>
                  <a:srgbClr val="002060"/>
                </a:solidFill>
                <a:highlight>
                  <a:srgbClr val="FFFF00"/>
                </a:highlight>
              </a:rPr>
              <a:t>ms</a:t>
            </a:r>
            <a:endParaRPr lang="en-US" sz="20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BE7B8FC-A418-421D-AE09-711106E3FB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27758" y="2388384"/>
            <a:ext cx="968928" cy="438705"/>
          </a:xfrm>
          <a:prstGeom prst="curvedConnector3">
            <a:avLst>
              <a:gd name="adj1" fmla="val 94156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9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7A9C2B-21EF-4A68-A477-82E309EB1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970" y="1571695"/>
            <a:ext cx="5231030" cy="2081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42906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r-HR" sz="32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80"/>
                </a:highlight>
              </a:rPr>
              <a:t>EKSPERIMENTALNE TEHNIKE</a:t>
            </a:r>
            <a:br>
              <a:rPr lang="hr-HR" sz="32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</a:b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IBIC metoda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96A9-A3EE-43E1-B291-3C5D231F3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68" y="1658012"/>
            <a:ext cx="3792348" cy="1442906"/>
          </a:xfrm>
        </p:spPr>
        <p:txBody>
          <a:bodyPr>
            <a:normAutofit/>
          </a:bodyPr>
          <a:lstStyle/>
          <a:p>
            <a:r>
              <a:rPr lang="hr-HR" sz="2000" dirty="0"/>
              <a:t>Engl. Ion </a:t>
            </a:r>
            <a:r>
              <a:rPr lang="hr-HR" sz="2000" dirty="0" err="1"/>
              <a:t>Beam</a:t>
            </a:r>
            <a:r>
              <a:rPr lang="hr-HR" sz="2000" dirty="0"/>
              <a:t> </a:t>
            </a:r>
            <a:r>
              <a:rPr lang="hr-HR" sz="2000" dirty="0" err="1"/>
              <a:t>Induced</a:t>
            </a:r>
            <a:r>
              <a:rPr lang="hr-HR" sz="2000" dirty="0"/>
              <a:t> </a:t>
            </a:r>
            <a:r>
              <a:rPr lang="hr-HR" sz="2000" dirty="0" err="1"/>
              <a:t>Charge</a:t>
            </a:r>
            <a:endParaRPr lang="hr-HR" sz="2000" dirty="0"/>
          </a:p>
          <a:p>
            <a:r>
              <a:rPr lang="hr-HR" sz="2000" dirty="0"/>
              <a:t>Mikroskopska tehnika (!)</a:t>
            </a:r>
          </a:p>
          <a:p>
            <a:r>
              <a:rPr lang="hr-HR" sz="2000" dirty="0"/>
              <a:t>Pogodna za detekciju male količine zračenja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84A4-F2E6-4705-BC66-459F102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2A0CE1-F8FA-4FEE-8D01-FD31FDD95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0325"/>
            <a:ext cx="4289743" cy="2433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E31D0F-35E5-4811-A4B3-52B2CB79B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75" y="3070370"/>
            <a:ext cx="8722108" cy="3787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4BD63B-6AAE-40B9-81BD-D610A98DAFE3}"/>
              </a:ext>
            </a:extLst>
          </p:cNvPr>
          <p:cNvSpPr/>
          <p:nvPr/>
        </p:nvSpPr>
        <p:spPr>
          <a:xfrm rot="16200000">
            <a:off x="-1176079" y="4843156"/>
            <a:ext cx="2706934" cy="32717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TRIM simulacija (10k iona)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D1A606D-521E-4BE3-83DD-6DAECA55723B}"/>
              </a:ext>
            </a:extLst>
          </p:cNvPr>
          <p:cNvSpPr/>
          <p:nvPr/>
        </p:nvSpPr>
        <p:spPr>
          <a:xfrm>
            <a:off x="6761527" y="1157681"/>
            <a:ext cx="2382473" cy="8547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63842" cy="1157681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80"/>
                </a:highlight>
              </a:rPr>
              <a:t>EKSPERIMENTALNE </a:t>
            </a:r>
            <a:b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80"/>
                </a:highlight>
              </a:rPr>
            </a:b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80"/>
                </a:highlight>
              </a:rPr>
              <a:t>TEHNIKE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84A4-F2E6-4705-BC66-459F102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CAA229-2767-4227-A661-CA640280F9BA}"/>
              </a:ext>
            </a:extLst>
          </p:cNvPr>
          <p:cNvSpPr txBox="1">
            <a:spLocks/>
          </p:cNvSpPr>
          <p:nvPr/>
        </p:nvSpPr>
        <p:spPr>
          <a:xfrm>
            <a:off x="2533474" y="50334"/>
            <a:ext cx="6610525" cy="104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Akceleratorski sustav i </a:t>
            </a:r>
          </a:p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nuklearna mikroproba</a:t>
            </a:r>
            <a:endParaRPr lang="en-US" sz="2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81FC0BE4-7A25-49D4-B815-01231104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2382"/>
            <a:ext cx="9144000" cy="47952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118492-CC6F-4775-92D6-385DA105443B}"/>
              </a:ext>
            </a:extLst>
          </p:cNvPr>
          <p:cNvSpPr/>
          <p:nvPr/>
        </p:nvSpPr>
        <p:spPr>
          <a:xfrm>
            <a:off x="4144161" y="5293453"/>
            <a:ext cx="578841" cy="8724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CB68A8-B6C9-49A6-A1DE-943EC52E7BC7}"/>
              </a:ext>
            </a:extLst>
          </p:cNvPr>
          <p:cNvSpPr/>
          <p:nvPr/>
        </p:nvSpPr>
        <p:spPr>
          <a:xfrm>
            <a:off x="4503985" y="5533773"/>
            <a:ext cx="578841" cy="8724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F3EC59-A10A-4631-BE44-792428AC463F}"/>
              </a:ext>
            </a:extLst>
          </p:cNvPr>
          <p:cNvSpPr/>
          <p:nvPr/>
        </p:nvSpPr>
        <p:spPr>
          <a:xfrm>
            <a:off x="4503985" y="5950508"/>
            <a:ext cx="1720646" cy="7501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NUKLEARNA MIKROPROBA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FDB965-8A94-4272-A17B-60AB56AB5271}"/>
              </a:ext>
            </a:extLst>
          </p:cNvPr>
          <p:cNvCxnSpPr>
            <a:cxnSpLocks/>
          </p:cNvCxnSpPr>
          <p:nvPr/>
        </p:nvCxnSpPr>
        <p:spPr>
          <a:xfrm flipV="1">
            <a:off x="5729681" y="5508852"/>
            <a:ext cx="109057" cy="44165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518645-B8F5-45B3-85FF-59C817301E1B}"/>
              </a:ext>
            </a:extLst>
          </p:cNvPr>
          <p:cNvSpPr txBox="1"/>
          <p:nvPr/>
        </p:nvSpPr>
        <p:spPr>
          <a:xfrm>
            <a:off x="427839" y="1442906"/>
            <a:ext cx="469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/>
              <a:t>Laboratorij za interakcije ionskih snopova, IRB</a:t>
            </a:r>
            <a:endParaRPr lang="en-US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C66285-E238-45BB-82F8-4D1147710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68" y="1208732"/>
            <a:ext cx="1138720" cy="837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95AAD-0B81-4992-AF52-2CB78C597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47" y="1174702"/>
            <a:ext cx="904693" cy="8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9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16BFF46-7997-4D1D-8494-86AC73F95C39}"/>
              </a:ext>
            </a:extLst>
          </p:cNvPr>
          <p:cNvSpPr/>
          <p:nvPr/>
        </p:nvSpPr>
        <p:spPr>
          <a:xfrm>
            <a:off x="-167780" y="4605556"/>
            <a:ext cx="9420837" cy="23321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63842" cy="1157681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80"/>
                </a:highlight>
              </a:rPr>
              <a:t>EKSPERIMENTALNE </a:t>
            </a:r>
            <a:b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80"/>
                </a:highlight>
              </a:rPr>
            </a:b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80"/>
                </a:highlight>
              </a:rPr>
              <a:t>TEHNIKE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84A4-F2E6-4705-BC66-459F102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CAA229-2767-4227-A661-CA640280F9BA}"/>
              </a:ext>
            </a:extLst>
          </p:cNvPr>
          <p:cNvSpPr txBox="1">
            <a:spLocks/>
          </p:cNvSpPr>
          <p:nvPr/>
        </p:nvSpPr>
        <p:spPr>
          <a:xfrm>
            <a:off x="2525086" y="50334"/>
            <a:ext cx="6618914" cy="104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Akceleratorski sustav i </a:t>
            </a:r>
          </a:p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nuklearna mikroproba</a:t>
            </a:r>
            <a:endParaRPr lang="en-US" sz="2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F0672C-6FBA-425E-9413-FE76CBA1AF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4" y="1308682"/>
            <a:ext cx="3790532" cy="2986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10BADC-BCC4-4EFB-BA9F-BE3E4D6C9E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259" y="1283515"/>
            <a:ext cx="5104407" cy="3009634"/>
          </a:xfrm>
          <a:prstGeom prst="rect">
            <a:avLst/>
          </a:prstGeom>
        </p:spPr>
      </p:pic>
      <p:pic>
        <p:nvPicPr>
          <p:cNvPr id="14" name="Picture 13" descr="D:\mjerenja grid shadow\Input_Gaussian_profile.jpg">
            <a:extLst>
              <a:ext uri="{FF2B5EF4-FFF2-40B4-BE49-F238E27FC236}">
                <a16:creationId xmlns:a16="http://schemas.microsoft.com/office/drawing/2014/main" id="{500D492C-98DD-4AA4-9DC8-C57E7CB1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64" y="5078525"/>
            <a:ext cx="3801470" cy="17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:\mjerenja grid shadow\slika2.PNG">
            <a:extLst>
              <a:ext uri="{FF2B5EF4-FFF2-40B4-BE49-F238E27FC236}">
                <a16:creationId xmlns:a16="http://schemas.microsoft.com/office/drawing/2014/main" id="{D4B04CAB-FFE5-48FF-AC98-EE1CCEF3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582" y="4709235"/>
            <a:ext cx="2057400" cy="20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mjerenja grid shadow\slika3.PNG">
            <a:extLst>
              <a:ext uri="{FF2B5EF4-FFF2-40B4-BE49-F238E27FC236}">
                <a16:creationId xmlns:a16="http://schemas.microsoft.com/office/drawing/2014/main" id="{54D1801C-E1B2-4F81-9091-C65979408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1530" y="4755129"/>
            <a:ext cx="2622136" cy="201622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C44FB3-34EF-4DA9-A990-7DE6BB974FFE}"/>
              </a:ext>
            </a:extLst>
          </p:cNvPr>
          <p:cNvSpPr txBox="1"/>
          <p:nvPr/>
        </p:nvSpPr>
        <p:spPr>
          <a:xfrm>
            <a:off x="222019" y="4672668"/>
            <a:ext cx="344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FOKUSIRANJE U IONSKOJ OPTICI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79E99E-A93D-4D6E-919B-15B8FDB7D686}"/>
              </a:ext>
            </a:extLst>
          </p:cNvPr>
          <p:cNvSpPr txBox="1"/>
          <p:nvPr/>
        </p:nvSpPr>
        <p:spPr>
          <a:xfrm>
            <a:off x="4039136" y="1400962"/>
            <a:ext cx="912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highlight>
                  <a:srgbClr val="C0C0C0"/>
                </a:highlight>
              </a:rPr>
              <a:t>IZVOR: [11]</a:t>
            </a:r>
            <a:endParaRPr lang="en-US" sz="12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02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63842" cy="1157681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80"/>
                </a:highlight>
              </a:rPr>
              <a:t>EKSPERIMENTALNE </a:t>
            </a:r>
            <a:b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80"/>
                </a:highlight>
              </a:rPr>
            </a:b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80"/>
                </a:highlight>
              </a:rPr>
              <a:t>TEHNIKE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84A4-F2E6-4705-BC66-459F102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CAA229-2767-4227-A661-CA640280F9BA}"/>
              </a:ext>
            </a:extLst>
          </p:cNvPr>
          <p:cNvSpPr txBox="1">
            <a:spLocks/>
          </p:cNvSpPr>
          <p:nvPr/>
        </p:nvSpPr>
        <p:spPr>
          <a:xfrm>
            <a:off x="2709644" y="50334"/>
            <a:ext cx="6434356" cy="104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Opis eksperimentalnog postava</a:t>
            </a:r>
            <a:endParaRPr lang="en-US" sz="2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10BADC-BCC4-4EFB-BA9F-BE3E4D6C9E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976" y="1050513"/>
            <a:ext cx="4169329" cy="2458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7C88A0-07B5-42DF-9471-6AAB06062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7" y="1366381"/>
            <a:ext cx="2608977" cy="2608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9B0802-973D-4721-98E9-2FC06B52C86E}"/>
              </a:ext>
            </a:extLst>
          </p:cNvPr>
          <p:cNvSpPr txBox="1"/>
          <p:nvPr/>
        </p:nvSpPr>
        <p:spPr>
          <a:xfrm>
            <a:off x="2894202" y="1747539"/>
            <a:ext cx="1375795" cy="92333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Hamamatsu</a:t>
            </a:r>
            <a:r>
              <a:rPr lang="hr-HR" dirty="0"/>
              <a:t> </a:t>
            </a:r>
            <a:r>
              <a:rPr lang="en-US" dirty="0"/>
              <a:t>S5821</a:t>
            </a:r>
            <a:r>
              <a:rPr lang="hr-HR" dirty="0"/>
              <a:t> </a:t>
            </a:r>
          </a:p>
          <a:p>
            <a:r>
              <a:rPr lang="hr-HR" dirty="0"/>
              <a:t>PIN dioda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D3EE80-728B-4880-BCF9-F60283328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7" y="4125525"/>
            <a:ext cx="3764389" cy="2645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449B12-7E07-4BCC-A2AB-218981D575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550" y="3506122"/>
            <a:ext cx="4366473" cy="3301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7B3F92-58DC-4294-80A0-1550978D57D5}"/>
              </a:ext>
            </a:extLst>
          </p:cNvPr>
          <p:cNvSpPr txBox="1"/>
          <p:nvPr/>
        </p:nvSpPr>
        <p:spPr>
          <a:xfrm>
            <a:off x="4925657" y="1097934"/>
            <a:ext cx="912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highlight>
                  <a:srgbClr val="C0C0C0"/>
                </a:highlight>
              </a:rPr>
              <a:t>IZVOR: [11]</a:t>
            </a:r>
            <a:endParaRPr lang="en-US" sz="12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411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5EA2624-44F0-4999-921E-0FC5DC053101}"/>
              </a:ext>
            </a:extLst>
          </p:cNvPr>
          <p:cNvSpPr/>
          <p:nvPr/>
        </p:nvSpPr>
        <p:spPr>
          <a:xfrm>
            <a:off x="5000361" y="4111216"/>
            <a:ext cx="3514989" cy="22056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42906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r-HR" sz="32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REZULTATI MJERENJA I DISKUSIJA</a:t>
            </a:r>
            <a:br>
              <a:rPr lang="hr-HR" sz="32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</a:b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Definiranje prostorne skale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84A4-F2E6-4705-BC66-459F102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0088" y="6406228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83233-5B38-43DB-A7DA-E54C7AFD3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7" y="1674674"/>
            <a:ext cx="4636626" cy="4083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1FEEFF-2DD3-40CD-B378-6E6EAFF1D4CC}"/>
              </a:ext>
            </a:extLst>
          </p:cNvPr>
          <p:cNvSpPr txBox="1"/>
          <p:nvPr/>
        </p:nvSpPr>
        <p:spPr>
          <a:xfrm>
            <a:off x="5000362" y="1674674"/>
            <a:ext cx="3581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SNOP iona ugljika, </a:t>
            </a:r>
            <a:r>
              <a:rPr lang="hr-HR" b="1" dirty="0"/>
              <a:t>E = 3.25 </a:t>
            </a:r>
            <a:r>
              <a:rPr lang="hr-HR" b="1" dirty="0" err="1"/>
              <a:t>MeV</a:t>
            </a:r>
            <a:endParaRPr lang="hr-H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Mikrometarska</a:t>
            </a:r>
            <a:r>
              <a:rPr lang="hr-HR" dirty="0"/>
              <a:t> mrežica, 1000 zareza po inču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Detektor iza mrežice u odnosu na upadni snop (nije IBIC)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X = Y = 0.0274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Softver – </a:t>
            </a:r>
            <a:r>
              <a:rPr lang="hr-HR" b="1" dirty="0"/>
              <a:t>128</a:t>
            </a:r>
            <a:r>
              <a:rPr lang="hr-HR" sz="2000" baseline="10000" dirty="0">
                <a:latin typeface="Consolas" panose="020B0609020204030204" pitchFamily="49" charset="0"/>
              </a:rPr>
              <a:t>x</a:t>
            </a:r>
            <a:r>
              <a:rPr lang="hr-HR" b="1" dirty="0"/>
              <a:t>128</a:t>
            </a:r>
            <a:r>
              <a:rPr lang="hr-HR" dirty="0"/>
              <a:t> </a:t>
            </a:r>
            <a:r>
              <a:rPr lang="hr-HR" dirty="0" err="1"/>
              <a:t>piksela</a:t>
            </a:r>
            <a:r>
              <a:rPr lang="hr-HR" dirty="0"/>
              <a:t>, površina </a:t>
            </a:r>
            <a:r>
              <a:rPr lang="hr-HR" dirty="0" err="1"/>
              <a:t>piksela</a:t>
            </a:r>
            <a:r>
              <a:rPr lang="hr-HR" dirty="0"/>
              <a:t> = </a:t>
            </a:r>
            <a:r>
              <a:rPr lang="hr-HR" b="1" i="1" dirty="0"/>
              <a:t>(2.141)</a:t>
            </a:r>
            <a:r>
              <a:rPr lang="hr-HR" b="1" i="1" baseline="30000" dirty="0"/>
              <a:t>2 </a:t>
            </a:r>
            <a:r>
              <a:rPr lang="hr-HR" b="1" i="1" dirty="0"/>
              <a:t>μm</a:t>
            </a:r>
            <a:r>
              <a:rPr lang="hr-HR" b="1" i="1" baseline="30000" dirty="0"/>
              <a:t>2</a:t>
            </a:r>
            <a:endParaRPr lang="hr-HR" b="1" i="1" dirty="0"/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72CC43D3-2AB1-4877-ABE9-0DB6F9DB594F}"/>
              </a:ext>
            </a:extLst>
          </p:cNvPr>
          <p:cNvSpPr/>
          <p:nvPr/>
        </p:nvSpPr>
        <p:spPr>
          <a:xfrm flipH="1">
            <a:off x="6073896" y="4806892"/>
            <a:ext cx="939300" cy="1599336"/>
          </a:xfrm>
          <a:prstGeom prst="mathEqual">
            <a:avLst>
              <a:gd name="adj1" fmla="val 19438"/>
              <a:gd name="adj2" fmla="val 260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RightUp"/>
            <a:lightRig rig="threePt" dir="t"/>
          </a:scene3d>
          <a:sp3d>
            <a:bevelT prst="relaxedInset"/>
            <a:bevelB w="114300" prst="hardEdg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D1187430-2FB2-4FA9-9EFD-CCFD341A98E4}"/>
              </a:ext>
            </a:extLst>
          </p:cNvPr>
          <p:cNvSpPr/>
          <p:nvPr/>
        </p:nvSpPr>
        <p:spPr>
          <a:xfrm>
            <a:off x="6092800" y="4806892"/>
            <a:ext cx="939300" cy="1599336"/>
          </a:xfrm>
          <a:prstGeom prst="mathEqual">
            <a:avLst>
              <a:gd name="adj1" fmla="val 19438"/>
              <a:gd name="adj2" fmla="val 260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0A982B37-2114-44DF-B2F9-703B608FF468}"/>
              </a:ext>
            </a:extLst>
          </p:cNvPr>
          <p:cNvSpPr/>
          <p:nvPr/>
        </p:nvSpPr>
        <p:spPr>
          <a:xfrm rot="20396444" flipH="1">
            <a:off x="6037341" y="4690843"/>
            <a:ext cx="939300" cy="1599336"/>
          </a:xfrm>
          <a:prstGeom prst="mathEqual">
            <a:avLst>
              <a:gd name="adj1" fmla="val 19438"/>
              <a:gd name="adj2" fmla="val 2604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  <a:sp3d>
            <a:bevelT prst="relaxedInset"/>
            <a:bevelB w="114300" prst="hardEdg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030A1A6E-0292-44A7-8C62-39AA988E822D}"/>
              </a:ext>
            </a:extLst>
          </p:cNvPr>
          <p:cNvSpPr/>
          <p:nvPr/>
        </p:nvSpPr>
        <p:spPr>
          <a:xfrm rot="20396444">
            <a:off x="6056245" y="4690843"/>
            <a:ext cx="939300" cy="1599336"/>
          </a:xfrm>
          <a:prstGeom prst="mathEqual">
            <a:avLst>
              <a:gd name="adj1" fmla="val 19438"/>
              <a:gd name="adj2" fmla="val 2604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92D57A07-9403-4A9B-B6A7-7052709926CB}"/>
              </a:ext>
            </a:extLst>
          </p:cNvPr>
          <p:cNvSpPr/>
          <p:nvPr/>
        </p:nvSpPr>
        <p:spPr>
          <a:xfrm flipH="1">
            <a:off x="6092800" y="4211623"/>
            <a:ext cx="939300" cy="1599336"/>
          </a:xfrm>
          <a:prstGeom prst="mathEqual">
            <a:avLst>
              <a:gd name="adj1" fmla="val 19438"/>
              <a:gd name="adj2" fmla="val 260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RightUp"/>
            <a:lightRig rig="threePt" dir="t"/>
          </a:scene3d>
          <a:sp3d>
            <a:bevelT prst="relaxedInset"/>
            <a:bevelB w="114300" prst="hardEdg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05E60555-2688-4D56-9387-A550FDA3EAF8}"/>
              </a:ext>
            </a:extLst>
          </p:cNvPr>
          <p:cNvSpPr/>
          <p:nvPr/>
        </p:nvSpPr>
        <p:spPr>
          <a:xfrm>
            <a:off x="6110443" y="4211623"/>
            <a:ext cx="939300" cy="1599336"/>
          </a:xfrm>
          <a:prstGeom prst="mathEqual">
            <a:avLst>
              <a:gd name="adj1" fmla="val 19438"/>
              <a:gd name="adj2" fmla="val 2604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isometricRightUp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7E90C1-9C6C-49BE-8093-24FB4F7B3BE8}"/>
              </a:ext>
            </a:extLst>
          </p:cNvPr>
          <p:cNvSpPr/>
          <p:nvPr/>
        </p:nvSpPr>
        <p:spPr>
          <a:xfrm>
            <a:off x="5000361" y="4114688"/>
            <a:ext cx="2138669" cy="851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F3881B-B459-4DC6-AC06-423277D14984}"/>
              </a:ext>
            </a:extLst>
          </p:cNvPr>
          <p:cNvCxnSpPr>
            <a:cxnSpLocks/>
          </p:cNvCxnSpPr>
          <p:nvPr/>
        </p:nvCxnSpPr>
        <p:spPr>
          <a:xfrm flipV="1">
            <a:off x="5410899" y="4874004"/>
            <a:ext cx="2248250" cy="1311987"/>
          </a:xfrm>
          <a:prstGeom prst="line">
            <a:avLst/>
          </a:prstGeom>
          <a:ln w="38100">
            <a:solidFill>
              <a:srgbClr val="FBFB3B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apezoid 19">
            <a:extLst>
              <a:ext uri="{FF2B5EF4-FFF2-40B4-BE49-F238E27FC236}">
                <a16:creationId xmlns:a16="http://schemas.microsoft.com/office/drawing/2014/main" id="{B5CE48AF-7947-471B-AA32-D3AB0CB94B86}"/>
              </a:ext>
            </a:extLst>
          </p:cNvPr>
          <p:cNvSpPr/>
          <p:nvPr/>
        </p:nvSpPr>
        <p:spPr>
          <a:xfrm rot="14160000">
            <a:off x="6900460" y="4666054"/>
            <a:ext cx="882116" cy="787048"/>
          </a:xfrm>
          <a:prstGeom prst="trapezoid">
            <a:avLst>
              <a:gd name="adj" fmla="val 62172"/>
            </a:avLst>
          </a:prstGeom>
          <a:noFill/>
          <a:ln w="38100">
            <a:solidFill>
              <a:schemeClr val="accent6"/>
            </a:solidFill>
            <a:prstDash val="sysDot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0D9FB68D-A0C9-478E-94D9-2421FBBF7866}"/>
              </a:ext>
            </a:extLst>
          </p:cNvPr>
          <p:cNvSpPr/>
          <p:nvPr/>
        </p:nvSpPr>
        <p:spPr>
          <a:xfrm rot="14280000">
            <a:off x="7015034" y="4716369"/>
            <a:ext cx="713868" cy="678118"/>
          </a:xfrm>
          <a:prstGeom prst="trapezoid">
            <a:avLst>
              <a:gd name="adj" fmla="val 58963"/>
            </a:avLst>
          </a:prstGeom>
          <a:noFill/>
          <a:ln w="28575">
            <a:solidFill>
              <a:schemeClr val="accent2"/>
            </a:solidFill>
            <a:prstDash val="sysDot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34084C-B54C-4283-AFE2-979B6DAA906C}"/>
              </a:ext>
            </a:extLst>
          </p:cNvPr>
          <p:cNvSpPr txBox="1"/>
          <p:nvPr/>
        </p:nvSpPr>
        <p:spPr>
          <a:xfrm>
            <a:off x="5268286" y="4211623"/>
            <a:ext cx="114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highlight>
                  <a:srgbClr val="008000"/>
                </a:highlight>
              </a:rPr>
              <a:t>SKENER</a:t>
            </a:r>
            <a:endParaRPr lang="en-US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build="p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448"/>
            <a:ext cx="3691156" cy="122479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REZULTATI MJERENJA </a:t>
            </a:r>
            <a:b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</a:b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I DISKUSIJA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84A4-F2E6-4705-BC66-459F102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97251B-79CD-409E-B0D5-588E7E973941}"/>
              </a:ext>
            </a:extLst>
          </p:cNvPr>
          <p:cNvSpPr txBox="1">
            <a:spLocks/>
          </p:cNvSpPr>
          <p:nvPr/>
        </p:nvSpPr>
        <p:spPr>
          <a:xfrm>
            <a:off x="2952924" y="67112"/>
            <a:ext cx="6191075" cy="104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Provjera utjecaja toka </a:t>
            </a:r>
          </a:p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ionskog snopa na CCE</a:t>
            </a:r>
            <a:endParaRPr lang="en-US" sz="2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6B48A-E095-40A9-A89C-DE3F5EC15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1" y="1397769"/>
            <a:ext cx="4780424" cy="4474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015348-6791-4673-8C25-AF3061202121}"/>
              </a:ext>
            </a:extLst>
          </p:cNvPr>
          <p:cNvSpPr txBox="1"/>
          <p:nvPr/>
        </p:nvSpPr>
        <p:spPr>
          <a:xfrm>
            <a:off x="5000362" y="1674674"/>
            <a:ext cx="3682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Definirana dva područja </a:t>
            </a:r>
            <a:r>
              <a:rPr lang="hr-HR" b="1" dirty="0"/>
              <a:t>20</a:t>
            </a:r>
            <a:r>
              <a:rPr lang="hr-HR" sz="2000" baseline="10000" dirty="0">
                <a:latin typeface="Consolas" panose="020B0609020204030204" pitchFamily="49" charset="0"/>
              </a:rPr>
              <a:t>x</a:t>
            </a:r>
            <a:r>
              <a:rPr lang="hr-HR" b="1" dirty="0"/>
              <a:t>20  </a:t>
            </a:r>
            <a:r>
              <a:rPr lang="hr-HR" dirty="0" err="1"/>
              <a:t>piksela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Ozračena </a:t>
            </a:r>
            <a:r>
              <a:rPr lang="hr-HR" b="1" i="1" dirty="0"/>
              <a:t>jednakom dozom</a:t>
            </a:r>
            <a:r>
              <a:rPr lang="hr-HR" dirty="0"/>
              <a:t>, ali 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različitom brzinom </a:t>
            </a:r>
            <a:r>
              <a:rPr lang="hr-HR" dirty="0"/>
              <a:t>zaustavljanja po </a:t>
            </a:r>
            <a:r>
              <a:rPr lang="hr-HR" dirty="0" err="1"/>
              <a:t>pikselu</a:t>
            </a:r>
            <a:r>
              <a:rPr lang="hr-HR" dirty="0"/>
              <a:t> </a:t>
            </a:r>
            <a:r>
              <a:rPr lang="hr-HR" b="1" i="1" dirty="0"/>
              <a:t>1 = </a:t>
            </a:r>
            <a:r>
              <a:rPr lang="hr-H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10000</a:t>
            </a:r>
            <a:r>
              <a:rPr lang="hr-HR" b="1" i="1" dirty="0"/>
              <a:t> µs/</a:t>
            </a:r>
            <a:r>
              <a:rPr lang="hr-HR" b="1" i="1" dirty="0" err="1"/>
              <a:t>piksel</a:t>
            </a:r>
            <a:r>
              <a:rPr lang="hr-HR" b="1" i="1" dirty="0"/>
              <a:t> </a:t>
            </a:r>
            <a:r>
              <a:rPr lang="hr-HR" dirty="0"/>
              <a:t>i </a:t>
            </a:r>
            <a:r>
              <a:rPr lang="hr-HR" b="1" i="1" dirty="0"/>
              <a:t>2 = </a:t>
            </a:r>
            <a:r>
              <a:rPr lang="hr-H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hr-HR" b="1" i="1" dirty="0"/>
              <a:t> µs/</a:t>
            </a:r>
            <a:r>
              <a:rPr lang="hr-HR" b="1" i="1" dirty="0" err="1"/>
              <a:t>piksel</a:t>
            </a:r>
            <a:endParaRPr lang="hr-HR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Ozračivanja napravljena s malim vremenskim odmakom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Skeniranje u vremenskim razmacima – isti snop prelazi preko  većeg područja diode koje obuhvaća oštećene sekcije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0B873-6302-4D1D-9EBA-9E43D8853E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0765" y="5040326"/>
            <a:ext cx="1586741" cy="17310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251266-AA07-474F-9934-E4F5141F5DA4}"/>
              </a:ext>
            </a:extLst>
          </p:cNvPr>
          <p:cNvSpPr/>
          <p:nvPr/>
        </p:nvSpPr>
        <p:spPr>
          <a:xfrm>
            <a:off x="2310481" y="2424419"/>
            <a:ext cx="318782" cy="318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A10147-AF04-4BCE-ABA0-116F6EFBB6E5}"/>
              </a:ext>
            </a:extLst>
          </p:cNvPr>
          <p:cNvSpPr/>
          <p:nvPr/>
        </p:nvSpPr>
        <p:spPr>
          <a:xfrm>
            <a:off x="2303490" y="4388843"/>
            <a:ext cx="318782" cy="318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AA992-F4DB-4835-B570-E1132C40D597}"/>
              </a:ext>
            </a:extLst>
          </p:cNvPr>
          <p:cNvSpPr/>
          <p:nvPr/>
        </p:nvSpPr>
        <p:spPr>
          <a:xfrm>
            <a:off x="1095476" y="1947645"/>
            <a:ext cx="318782" cy="318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3C097A-6909-428D-A113-ED460A66E204}"/>
              </a:ext>
            </a:extLst>
          </p:cNvPr>
          <p:cNvSpPr txBox="1"/>
          <p:nvPr/>
        </p:nvSpPr>
        <p:spPr>
          <a:xfrm>
            <a:off x="7248088" y="5738070"/>
            <a:ext cx="1350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/>
              <a:t>KRETANJE SNOPA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D9E201-57A0-41C8-9193-004693CEC0CD}"/>
              </a:ext>
            </a:extLst>
          </p:cNvPr>
          <p:cNvSpPr txBox="1"/>
          <p:nvPr/>
        </p:nvSpPr>
        <p:spPr>
          <a:xfrm>
            <a:off x="5000361" y="1362751"/>
            <a:ext cx="3682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MJERNI POSTUPAK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CE9F3-5A85-463B-A301-61CAAED99D0F}"/>
              </a:ext>
            </a:extLst>
          </p:cNvPr>
          <p:cNvSpPr txBox="1"/>
          <p:nvPr/>
        </p:nvSpPr>
        <p:spPr>
          <a:xfrm>
            <a:off x="2869035" y="237408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81003-237D-4A1B-B25E-07ACDAB38D5F}"/>
              </a:ext>
            </a:extLst>
          </p:cNvPr>
          <p:cNvSpPr txBox="1"/>
          <p:nvPr/>
        </p:nvSpPr>
        <p:spPr>
          <a:xfrm>
            <a:off x="2902590" y="433829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1" grpId="0" animBg="1"/>
      <p:bldP spid="12" grpId="0" animBg="1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448"/>
            <a:ext cx="3691156" cy="122479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REZULTATI MJERENJA </a:t>
            </a:r>
            <a:b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</a:b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I DISKUSIJA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84A4-F2E6-4705-BC66-459F102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97251B-79CD-409E-B0D5-588E7E973941}"/>
              </a:ext>
            </a:extLst>
          </p:cNvPr>
          <p:cNvSpPr txBox="1">
            <a:spLocks/>
          </p:cNvSpPr>
          <p:nvPr/>
        </p:nvSpPr>
        <p:spPr>
          <a:xfrm>
            <a:off x="2952924" y="67112"/>
            <a:ext cx="6191075" cy="104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Provjera utjecaja toka </a:t>
            </a:r>
          </a:p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ionskog snopa na CCE</a:t>
            </a:r>
            <a:endParaRPr lang="en-US" sz="2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E11D7-867E-44A3-8ED7-9D4F7FD1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2" y="3095537"/>
            <a:ext cx="3510915" cy="36502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257DBF-CAE7-4306-BFD4-469FC4C8072D}"/>
              </a:ext>
            </a:extLst>
          </p:cNvPr>
          <p:cNvSpPr txBox="1"/>
          <p:nvPr/>
        </p:nvSpPr>
        <p:spPr>
          <a:xfrm>
            <a:off x="385894" y="1619075"/>
            <a:ext cx="2030135" cy="92333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Brojanje događaja u oštećenim i neoštećenim </a:t>
            </a:r>
            <a:r>
              <a:rPr lang="hr-HR" dirty="0" err="1"/>
              <a:t>sekc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B547B-71F3-4163-9808-14D08309B665}"/>
              </a:ext>
            </a:extLst>
          </p:cNvPr>
          <p:cNvSpPr txBox="1"/>
          <p:nvPr/>
        </p:nvSpPr>
        <p:spPr>
          <a:xfrm>
            <a:off x="2676088" y="1619075"/>
            <a:ext cx="2030135" cy="92333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Pozicija u energijskom spektru</a:t>
            </a:r>
            <a:endParaRPr lang="en-US" dirty="0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92710BC3-FA62-4EC6-82F7-AF11D02C03DC}"/>
              </a:ext>
            </a:extLst>
          </p:cNvPr>
          <p:cNvSpPr/>
          <p:nvPr/>
        </p:nvSpPr>
        <p:spPr>
          <a:xfrm>
            <a:off x="385894" y="1009181"/>
            <a:ext cx="2030134" cy="2143117"/>
          </a:xfrm>
          <a:prstGeom prst="mathMultiply">
            <a:avLst>
              <a:gd name="adj1" fmla="val 5598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98D6967-6D6D-48D1-9CB2-398DC440061B}"/>
              </a:ext>
            </a:extLst>
          </p:cNvPr>
          <p:cNvSpPr/>
          <p:nvPr/>
        </p:nvSpPr>
        <p:spPr>
          <a:xfrm>
            <a:off x="2340528" y="1946246"/>
            <a:ext cx="444617" cy="352337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E061C7-4B00-4CBD-82FD-170ACCE7A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07" y="3025332"/>
            <a:ext cx="4831499" cy="35131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4617E8-722D-472F-AB27-052BD072C05C}"/>
              </a:ext>
            </a:extLst>
          </p:cNvPr>
          <p:cNvSpPr/>
          <p:nvPr/>
        </p:nvSpPr>
        <p:spPr>
          <a:xfrm>
            <a:off x="5217952" y="2660207"/>
            <a:ext cx="3540153" cy="3651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/>
              <a:t>PROVEDENE GAUSIJANSKE PRILAGODBE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B77996-5933-499F-A35B-2D3F12A45726}"/>
                  </a:ext>
                </a:extLst>
              </p:cNvPr>
              <p:cNvSpPr/>
              <p:nvPr/>
            </p:nvSpPr>
            <p:spPr>
              <a:xfrm>
                <a:off x="5016619" y="1694576"/>
                <a:ext cx="3422708" cy="788566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b="1" dirty="0">
                    <a:solidFill>
                      <a:schemeClr val="tx1"/>
                    </a:solidFill>
                  </a:rPr>
                  <a:t>CCE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𝑩𝑹𝑶𝑱</m:t>
                        </m:r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𝑫𝑬𝑻𝑬𝑲𝑻𝑰𝑹𝑨𝑵𝑰𝑯</m:t>
                        </m:r>
                      </m:num>
                      <m:den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𝑼𝑲𝑼𝑷𝑨𝑵</m:t>
                        </m:r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𝑩𝑹𝑶𝑱</m:t>
                        </m:r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r-H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𝑺𝑻𝑽𝑶𝑹𝑬𝑵𝑰𝑯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B77996-5933-499F-A35B-2D3F12A45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619" y="1694576"/>
                <a:ext cx="3422708" cy="78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76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448"/>
            <a:ext cx="3691156" cy="122479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REZULTATI MJERENJA </a:t>
            </a:r>
            <a:b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</a:b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I DISKUSIJA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84A4-F2E6-4705-BC66-459F102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97251B-79CD-409E-B0D5-588E7E973941}"/>
              </a:ext>
            </a:extLst>
          </p:cNvPr>
          <p:cNvSpPr txBox="1">
            <a:spLocks/>
          </p:cNvSpPr>
          <p:nvPr/>
        </p:nvSpPr>
        <p:spPr>
          <a:xfrm>
            <a:off x="2952924" y="67112"/>
            <a:ext cx="6191075" cy="104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Provjera utjecaja toka </a:t>
            </a:r>
          </a:p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ionskog snopa na CCE</a:t>
            </a:r>
            <a:endParaRPr lang="en-US" sz="2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0C7CB-A260-4FE9-83D5-07CA3F2F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4" y="1107347"/>
            <a:ext cx="8841996" cy="5294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BB00FF-0DD3-4443-AAD3-7F3957FDC22C}"/>
              </a:ext>
            </a:extLst>
          </p:cNvPr>
          <p:cNvSpPr txBox="1"/>
          <p:nvPr/>
        </p:nvSpPr>
        <p:spPr>
          <a:xfrm>
            <a:off x="1106446" y="6401457"/>
            <a:ext cx="324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chemeClr val="bg1"/>
                </a:solidFill>
                <a:highlight>
                  <a:srgbClr val="008000"/>
                </a:highlight>
              </a:rPr>
              <a:t>LINEARNA VREMENSKA SKALA</a:t>
            </a:r>
            <a:endParaRPr lang="en-US" sz="1400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DA8202-943C-4C00-8564-CB434867E4F8}"/>
              </a:ext>
            </a:extLst>
          </p:cNvPr>
          <p:cNvSpPr txBox="1"/>
          <p:nvPr/>
        </p:nvSpPr>
        <p:spPr>
          <a:xfrm>
            <a:off x="5392319" y="6401457"/>
            <a:ext cx="324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chemeClr val="bg1"/>
                </a:solidFill>
                <a:highlight>
                  <a:srgbClr val="008000"/>
                </a:highlight>
              </a:rPr>
              <a:t>LOGARITAMSKA VREMENSKA SKALA</a:t>
            </a:r>
            <a:endParaRPr lang="en-US" sz="1400" b="1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567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409A8C-80C8-46E8-B7DB-C227D5F5DEAB}"/>
              </a:ext>
            </a:extLst>
          </p:cNvPr>
          <p:cNvCxnSpPr/>
          <p:nvPr/>
        </p:nvCxnSpPr>
        <p:spPr>
          <a:xfrm flipV="1">
            <a:off x="3162650" y="3036815"/>
            <a:ext cx="310392" cy="453005"/>
          </a:xfrm>
          <a:prstGeom prst="straightConnector1">
            <a:avLst/>
          </a:prstGeom>
          <a:ln w="57150">
            <a:solidFill>
              <a:srgbClr val="FFFF00"/>
            </a:solidFill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0E4B8E-EE0B-49CE-9385-BC9529DCDD74}"/>
              </a:ext>
            </a:extLst>
          </p:cNvPr>
          <p:cNvSpPr txBox="1"/>
          <p:nvPr/>
        </p:nvSpPr>
        <p:spPr>
          <a:xfrm>
            <a:off x="3473042" y="3410125"/>
            <a:ext cx="1688732" cy="5232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mikrona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0F1114-0C7A-4B6F-B27E-40642309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44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448"/>
            <a:ext cx="3691156" cy="1224793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REZULTATI MJERENJA </a:t>
            </a:r>
            <a:b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</a:b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I DISKUSIJA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84A4-F2E6-4705-BC66-459F102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97251B-79CD-409E-B0D5-588E7E973941}"/>
              </a:ext>
            </a:extLst>
          </p:cNvPr>
          <p:cNvSpPr txBox="1">
            <a:spLocks/>
          </p:cNvSpPr>
          <p:nvPr/>
        </p:nvSpPr>
        <p:spPr>
          <a:xfrm>
            <a:off x="2952924" y="67112"/>
            <a:ext cx="6191075" cy="1040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Provjera utjecaja toka </a:t>
            </a:r>
          </a:p>
          <a:p>
            <a:pPr algn="ctr">
              <a:lnSpc>
                <a:spcPct val="100000"/>
              </a:lnSpc>
            </a:pPr>
            <a:r>
              <a:rPr lang="pl-PL" sz="29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ionskog snopa na CCE</a:t>
            </a:r>
            <a:endParaRPr lang="en-US" sz="2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C451B-CCA8-42F0-B930-5AE35950C6D8}"/>
              </a:ext>
            </a:extLst>
          </p:cNvPr>
          <p:cNvSpPr txBox="1"/>
          <p:nvPr/>
        </p:nvSpPr>
        <p:spPr>
          <a:xfrm>
            <a:off x="3993161" y="1674674"/>
            <a:ext cx="479011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Oporavak CCE-a snažno raste na početku (vremena od </a:t>
            </a:r>
            <a:r>
              <a:rPr lang="en-US" b="1" dirty="0">
                <a:solidFill>
                  <a:srgbClr val="002060"/>
                </a:solidFill>
              </a:rPr>
              <a:t>~ </a:t>
            </a:r>
            <a:r>
              <a:rPr lang="hr-HR" dirty="0"/>
              <a:t>100 </a:t>
            </a:r>
            <a:r>
              <a:rPr lang="hr-HR" dirty="0" err="1"/>
              <a:t>sek</a:t>
            </a:r>
            <a:r>
              <a:rPr lang="hr-HR" dirty="0"/>
              <a:t>. i </a:t>
            </a:r>
            <a:r>
              <a:rPr lang="en-US" b="1" dirty="0">
                <a:solidFill>
                  <a:srgbClr val="002060"/>
                </a:solidFill>
              </a:rPr>
              <a:t>~ </a:t>
            </a:r>
            <a:r>
              <a:rPr lang="hr-HR" dirty="0"/>
              <a:t>1000 </a:t>
            </a:r>
            <a:r>
              <a:rPr lang="hr-HR" dirty="0" err="1"/>
              <a:t>sek</a:t>
            </a:r>
            <a:r>
              <a:rPr lang="hr-HR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Ukupni oporavak sa </a:t>
            </a:r>
            <a:r>
              <a:rPr lang="hr-HR" b="1" dirty="0"/>
              <a:t>0.4</a:t>
            </a:r>
            <a:r>
              <a:rPr lang="hr-HR" dirty="0"/>
              <a:t> na </a:t>
            </a:r>
            <a:r>
              <a:rPr lang="hr-HR" b="1" dirty="0"/>
              <a:t>0.6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Stagnacija oporavka nakon višesatnog vremenskog odmaka – </a:t>
            </a:r>
            <a:r>
              <a:rPr lang="hr-HR" b="1" i="1" dirty="0"/>
              <a:t>stabilizacija defekata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Ovo su procesi</a:t>
            </a:r>
            <a:r>
              <a:rPr lang="hr-HR" b="1" i="1" dirty="0"/>
              <a:t> </a:t>
            </a:r>
            <a:r>
              <a:rPr lang="hr-HR" b="1" i="1" dirty="0" err="1">
                <a:solidFill>
                  <a:srgbClr val="FF0000"/>
                </a:solidFill>
              </a:rPr>
              <a:t>dynamic</a:t>
            </a:r>
            <a:r>
              <a:rPr lang="hr-HR" b="1" i="1" dirty="0">
                <a:solidFill>
                  <a:srgbClr val="FF0000"/>
                </a:solidFill>
              </a:rPr>
              <a:t> </a:t>
            </a:r>
            <a:r>
              <a:rPr lang="hr-HR" b="1" i="1" dirty="0" err="1">
                <a:solidFill>
                  <a:srgbClr val="FF0000"/>
                </a:solidFill>
              </a:rPr>
              <a:t>annealing</a:t>
            </a:r>
            <a:r>
              <a:rPr lang="hr-HR" b="1" i="1" dirty="0">
                <a:solidFill>
                  <a:srgbClr val="FF0000"/>
                </a:solidFill>
              </a:rPr>
              <a:t>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Snop se, u slučaju </a:t>
            </a:r>
            <a:r>
              <a:rPr lang="hr-HR" sz="2000" b="1" dirty="0"/>
              <a:t>1</a:t>
            </a:r>
            <a:r>
              <a:rPr lang="hr-HR" dirty="0"/>
              <a:t> na područje istog </a:t>
            </a:r>
            <a:r>
              <a:rPr lang="hr-HR" dirty="0" err="1"/>
              <a:t>piksela</a:t>
            </a:r>
            <a:r>
              <a:rPr lang="hr-HR" dirty="0"/>
              <a:t> vraća svake </a:t>
            </a:r>
            <a:r>
              <a:rPr lang="hr-HR" b="1" i="1" dirty="0"/>
              <a:t>4 </a:t>
            </a:r>
            <a:r>
              <a:rPr lang="hr-HR" b="1" i="1" dirty="0" err="1"/>
              <a:t>sek</a:t>
            </a:r>
            <a:r>
              <a:rPr lang="hr-HR" b="1" i="1" dirty="0"/>
              <a:t>.</a:t>
            </a:r>
            <a:r>
              <a:rPr lang="hr-HR" dirty="0"/>
              <a:t>, a u slučaju </a:t>
            </a:r>
            <a:r>
              <a:rPr lang="hr-HR" sz="2000" b="1" dirty="0"/>
              <a:t>2</a:t>
            </a:r>
            <a:r>
              <a:rPr lang="hr-HR" dirty="0"/>
              <a:t> svakih </a:t>
            </a:r>
            <a:r>
              <a:rPr lang="hr-HR" b="1" i="1" dirty="0"/>
              <a:t>40 </a:t>
            </a:r>
            <a:r>
              <a:rPr lang="hr-HR" b="1" i="1" dirty="0" err="1"/>
              <a:t>ms</a:t>
            </a:r>
            <a:endParaRPr lang="hr-HR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05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1" dirty="0"/>
              <a:t>Nije uočen različit trend ili iznos oporavka CCE-a za ove dvije konfiguracije ozračivanja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1E45E-47D3-423D-A434-E12626408504}"/>
              </a:ext>
            </a:extLst>
          </p:cNvPr>
          <p:cNvSpPr txBox="1"/>
          <p:nvPr/>
        </p:nvSpPr>
        <p:spPr>
          <a:xfrm>
            <a:off x="3967994" y="1270472"/>
            <a:ext cx="468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DISKUSIJA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944B79-AB83-40F7-ABAA-1AA0AD4C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161" y="3429000"/>
            <a:ext cx="5138103" cy="627211"/>
          </a:xfrm>
          <a:prstGeom prst="rect">
            <a:avLst/>
          </a:prstGeom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25FDEBC-8142-4DBB-9CFA-30872D270CC4}"/>
              </a:ext>
            </a:extLst>
          </p:cNvPr>
          <p:cNvCxnSpPr>
            <a:cxnSpLocks/>
          </p:cNvCxnSpPr>
          <p:nvPr/>
        </p:nvCxnSpPr>
        <p:spPr>
          <a:xfrm>
            <a:off x="6229083" y="3994360"/>
            <a:ext cx="612401" cy="468586"/>
          </a:xfrm>
          <a:prstGeom prst="curvedConnector3">
            <a:avLst>
              <a:gd name="adj1" fmla="val 686"/>
            </a:avLst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169390-56C7-49C2-A357-BF9142D5306F}"/>
              </a:ext>
            </a:extLst>
          </p:cNvPr>
          <p:cNvSpPr txBox="1"/>
          <p:nvPr/>
        </p:nvSpPr>
        <p:spPr>
          <a:xfrm>
            <a:off x="4001551" y="4060765"/>
            <a:ext cx="1669408" cy="3693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R = 5</a:t>
            </a:r>
            <a:r>
              <a:rPr lang="en-US" dirty="0"/>
              <a:t>Å</a:t>
            </a:r>
            <a:r>
              <a:rPr lang="hr-HR" dirty="0"/>
              <a:t>, t = 10 </a:t>
            </a:r>
            <a:r>
              <a:rPr lang="hr-HR" dirty="0" err="1"/>
              <a:t>ps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A4B048-425E-4325-89E1-C4E83450A3AF}"/>
              </a:ext>
            </a:extLst>
          </p:cNvPr>
          <p:cNvSpPr/>
          <p:nvPr/>
        </p:nvSpPr>
        <p:spPr>
          <a:xfrm>
            <a:off x="6841484" y="426210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 dirty="0">
                <a:highlight>
                  <a:srgbClr val="FFFF00"/>
                </a:highlight>
              </a:rPr>
              <a:t>p &lt; 1/1000000</a:t>
            </a:r>
            <a:r>
              <a:rPr lang="en-US" b="1" i="1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0F8C1-A7DE-49AD-BFAB-7859A4445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86" y="1291905"/>
            <a:ext cx="3745941" cy="45055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D720B0E-67BA-4E2A-9048-14AED4D08020}"/>
              </a:ext>
            </a:extLst>
          </p:cNvPr>
          <p:cNvSpPr/>
          <p:nvPr/>
        </p:nvSpPr>
        <p:spPr>
          <a:xfrm>
            <a:off x="280145" y="6038631"/>
            <a:ext cx="2270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latin typeface="Cambria" panose="02040503050406030204" pitchFamily="18" charset="0"/>
                <a:ea typeface="Cambria Math" panose="02040503050406030204" pitchFamily="18" charset="0"/>
              </a:rPr>
              <a:t>F(x) = </a:t>
            </a:r>
            <a:r>
              <a:rPr lang="en-US" b="1" i="1" dirty="0">
                <a:latin typeface="Cambria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i="1" dirty="0">
                <a:latin typeface="Cambria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b="1" i="1" dirty="0">
                <a:latin typeface="Cambria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i="1" dirty="0">
                <a:latin typeface="Cambria" panose="02040503050406030204" pitchFamily="18" charset="0"/>
                <a:ea typeface="Cambria Math" panose="02040503050406030204" pitchFamily="18" charset="0"/>
              </a:rPr>
              <a:t> · x</a:t>
            </a:r>
            <a:r>
              <a:rPr lang="hr-HR" i="1" dirty="0">
                <a:latin typeface="Cambria" panose="02040503050406030204" pitchFamily="18" charset="0"/>
                <a:ea typeface="Cambria Math" panose="02040503050406030204" pitchFamily="18" charset="0"/>
              </a:rPr>
              <a:t>^(</a:t>
            </a:r>
            <a:r>
              <a:rPr lang="en-US" i="1" dirty="0">
                <a:latin typeface="Cambria" panose="02040503050406030204" pitchFamily="18" charset="0"/>
                <a:ea typeface="Cambria Math" panose="02040503050406030204" pitchFamily="18" charset="0"/>
              </a:rPr>
              <a:t>1/</a:t>
            </a:r>
            <a:r>
              <a:rPr lang="en-US" b="1" i="1" dirty="0">
                <a:latin typeface="Cambria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hr-HR" i="1" dirty="0">
                <a:latin typeface="Cambria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US" i="1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109BEF-B540-4FF8-9A28-4586DBB404A1}"/>
              </a:ext>
            </a:extLst>
          </p:cNvPr>
          <p:cNvSpPr txBox="1"/>
          <p:nvPr/>
        </p:nvSpPr>
        <p:spPr>
          <a:xfrm>
            <a:off x="2068722" y="6430949"/>
            <a:ext cx="1128835" cy="36933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b="1" i="1" dirty="0">
                <a:latin typeface="Cambria" panose="02040503050406030204" pitchFamily="18" charset="0"/>
              </a:rPr>
              <a:t>C</a:t>
            </a:r>
            <a:r>
              <a:rPr lang="hr-HR" i="1" dirty="0">
                <a:latin typeface="Cambria" panose="02040503050406030204" pitchFamily="18" charset="0"/>
              </a:rPr>
              <a:t> = </a:t>
            </a:r>
            <a:r>
              <a:rPr lang="hr-HR" b="1" i="1" dirty="0">
                <a:latin typeface="Cambria" panose="02040503050406030204" pitchFamily="18" charset="0"/>
              </a:rPr>
              <a:t>5</a:t>
            </a:r>
            <a:r>
              <a:rPr lang="hr-HR" i="1" dirty="0">
                <a:latin typeface="Cambria" panose="02040503050406030204" pitchFamily="18" charset="0"/>
              </a:rPr>
              <a:t> +- </a:t>
            </a:r>
            <a:r>
              <a:rPr lang="hr-HR" b="1" i="1" dirty="0">
                <a:latin typeface="Cambria" panose="02040503050406030204" pitchFamily="18" charset="0"/>
              </a:rPr>
              <a:t>1</a:t>
            </a:r>
            <a:endParaRPr lang="en-US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43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646"/>
            <a:ext cx="7886700" cy="1356259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r-HR" sz="32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ED7D31"/>
                </a:highlight>
              </a:rPr>
              <a:t>ZAKLJUČAK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ED7D31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E84A4-F2E6-4705-BC66-459F1026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0088" y="6406228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50433A-9BCF-4A17-AFF3-2E66F5FFFBB3}"/>
              </a:ext>
            </a:extLst>
          </p:cNvPr>
          <p:cNvSpPr txBox="1"/>
          <p:nvPr/>
        </p:nvSpPr>
        <p:spPr>
          <a:xfrm>
            <a:off x="628650" y="1548839"/>
            <a:ext cx="69633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Procesi dinamičkog napuštanja defekata aktivni na periodima jednog dana na sobnoj temperaturi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i="1" dirty="0"/>
              <a:t>ASTM International </a:t>
            </a:r>
            <a:r>
              <a:rPr lang="hr-HR" sz="2000" dirty="0"/>
              <a:t>– 24h na 80 </a:t>
            </a:r>
            <a:r>
              <a:rPr lang="en-US" b="1" dirty="0"/>
              <a:t>°</a:t>
            </a:r>
            <a:r>
              <a:rPr lang="hr-HR" dirty="0"/>
              <a:t>C, radi stabilizacije defekata </a:t>
            </a:r>
            <a:r>
              <a:rPr lang="hr-HR" b="1" dirty="0"/>
              <a:t>[12]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Dvije konfiguracije ozračivanje, koje su simulirale promjene toka iona, nisu producirale vidljivi utjecaj na formaciju defekata u silicijskoj PIN diodi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Daljnja mjerenja potrebna za proučavanje stabilizacije broja defekata  (vrsta iona, temperatura, </a:t>
            </a:r>
            <a:r>
              <a:rPr lang="hr-HR" sz="2000" dirty="0" err="1"/>
              <a:t>bias</a:t>
            </a:r>
            <a:r>
              <a:rPr lang="hr-HR" sz="2000" dirty="0"/>
              <a:t> napon…)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/>
              <a:t>Cilj – šira uporaba </a:t>
            </a:r>
            <a:r>
              <a:rPr lang="hr-HR" sz="2000" b="1" dirty="0"/>
              <a:t>dijamanata</a:t>
            </a:r>
            <a:r>
              <a:rPr lang="hr-HR" sz="2000" dirty="0"/>
              <a:t> u poluvodičkim detektorskim sustavima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b="1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6F9DE5-D678-42A3-979B-2DFC9F6C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137" y="4610100"/>
            <a:ext cx="2247900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5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EA23-7A83-4348-A3DD-88686A2A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21453"/>
          </a:xfrm>
        </p:spPr>
        <p:txBody>
          <a:bodyPr/>
          <a:lstStyle/>
          <a:p>
            <a:pPr algn="ctr"/>
            <a:r>
              <a:rPr lang="hr-HR" sz="3200" spc="300" dirty="0">
                <a:solidFill>
                  <a:schemeClr val="bg1"/>
                </a:solidFill>
                <a:highlight>
                  <a:srgbClr val="FF0000"/>
                </a:highlight>
              </a:rPr>
              <a:t>LITERATURA</a:t>
            </a:r>
            <a:endParaRPr lang="en-US" spc="3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6CE1B-19CD-4A06-A7BA-9DD79FE6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4B76DE-BD84-423A-A910-FD0251A47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08" y="796954"/>
            <a:ext cx="7887383" cy="3513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B9AB5-3AD0-4804-881F-E1490EC5D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42" y="4272109"/>
            <a:ext cx="7986452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40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EA23-7A83-4348-A3DD-88686A2A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"/>
            <a:ext cx="7886700" cy="14009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hr-HR" sz="3600" spc="300" dirty="0">
                <a:solidFill>
                  <a:schemeClr val="bg1"/>
                </a:solidFill>
                <a:highlight>
                  <a:srgbClr val="FF0000"/>
                </a:highlight>
              </a:rPr>
              <a:t>LITERATURA</a:t>
            </a:r>
            <a:br>
              <a:rPr lang="hr-HR" sz="3200" spc="300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hr-HR" sz="3200" dirty="0"/>
              <a:t>Dodatni izvori slika za prezentacije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6CE1B-19CD-4A06-A7BA-9DD79FE6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23FAB-E6C6-493B-BDE1-B2156C23A65B}"/>
              </a:ext>
            </a:extLst>
          </p:cNvPr>
          <p:cNvSpPr txBox="1"/>
          <p:nvPr/>
        </p:nvSpPr>
        <p:spPr>
          <a:xfrm>
            <a:off x="704674" y="1661020"/>
            <a:ext cx="78106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Cambria" panose="02040503050406030204" pitchFamily="18" charset="0"/>
              </a:rPr>
              <a:t>[hvhr2017] </a:t>
            </a:r>
            <a:r>
              <a:rPr lang="hr-HR" sz="1600" dirty="0" err="1">
                <a:latin typeface="Cambria" panose="02040503050406030204" pitchFamily="18" charset="0"/>
              </a:rPr>
              <a:t>Attilio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Andreazza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en-US" sz="1600" i="1" dirty="0">
                <a:latin typeface="Cambria" panose="02040503050406030204" pitchFamily="18" charset="0"/>
              </a:rPr>
              <a:t>High-Voltage/High-</a:t>
            </a:r>
            <a:r>
              <a:rPr lang="en-US" sz="1600" i="1" dirty="0" err="1">
                <a:latin typeface="Cambria" panose="02040503050406030204" pitchFamily="18" charset="0"/>
              </a:rPr>
              <a:t>Resis</a:t>
            </a:r>
            <a:r>
              <a:rPr lang="hr-HR" sz="1600" i="1" dirty="0">
                <a:latin typeface="Cambria" panose="02040503050406030204" pitchFamily="18" charset="0"/>
              </a:rPr>
              <a:t>t</a:t>
            </a:r>
            <a:r>
              <a:rPr lang="en-US" sz="1600" i="1" dirty="0" err="1">
                <a:latin typeface="Cambria" panose="02040503050406030204" pitchFamily="18" charset="0"/>
              </a:rPr>
              <a:t>vity</a:t>
            </a:r>
            <a:r>
              <a:rPr lang="hr-HR" sz="1600" i="1" dirty="0">
                <a:latin typeface="Cambria" panose="02040503050406030204" pitchFamily="18" charset="0"/>
              </a:rPr>
              <a:t> </a:t>
            </a:r>
            <a:r>
              <a:rPr lang="en-US" sz="1600" i="1" dirty="0">
                <a:latin typeface="Cambria" panose="02040503050406030204" pitchFamily="18" charset="0"/>
              </a:rPr>
              <a:t>CMOS Detectors</a:t>
            </a:r>
            <a:r>
              <a:rPr lang="hr-HR" sz="1600" i="1" dirty="0">
                <a:latin typeface="Cambria" panose="02040503050406030204" pitchFamily="18" charset="0"/>
              </a:rPr>
              <a:t>;                 	 	   </a:t>
            </a:r>
            <a:r>
              <a:rPr lang="hr-HR" sz="1600" dirty="0" err="1">
                <a:latin typeface="Cambria" panose="02040503050406030204" pitchFamily="18" charset="0"/>
              </a:rPr>
              <a:t>Internatonal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Course</a:t>
            </a:r>
            <a:r>
              <a:rPr lang="hr-HR" sz="1600" dirty="0">
                <a:latin typeface="Cambria" panose="02040503050406030204" pitchFamily="18" charset="0"/>
              </a:rPr>
              <a:t> "</a:t>
            </a:r>
            <a:r>
              <a:rPr lang="hr-HR" sz="1600" dirty="0" err="1">
                <a:latin typeface="Cambria" panose="02040503050406030204" pitchFamily="18" charset="0"/>
              </a:rPr>
              <a:t>Detectors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and</a:t>
            </a:r>
            <a:r>
              <a:rPr lang="hr-HR" sz="1600" dirty="0">
                <a:latin typeface="Cambria" panose="02040503050406030204" pitchFamily="18" charset="0"/>
              </a:rPr>
              <a:t> Electronics for </a:t>
            </a:r>
            <a:r>
              <a:rPr lang="hr-HR" sz="1600" dirty="0" err="1">
                <a:latin typeface="Cambria" panose="02040503050406030204" pitchFamily="18" charset="0"/>
              </a:rPr>
              <a:t>High</a:t>
            </a:r>
            <a:r>
              <a:rPr lang="hr-HR" sz="1600" dirty="0">
                <a:latin typeface="Cambria" panose="02040503050406030204" pitchFamily="18" charset="0"/>
              </a:rPr>
              <a:t> Energy </a:t>
            </a:r>
            <a:r>
              <a:rPr lang="hr-HR" sz="1600" dirty="0" err="1">
                <a:latin typeface="Cambria" panose="02040503050406030204" pitchFamily="18" charset="0"/>
              </a:rPr>
              <a:t>Physics</a:t>
            </a:r>
            <a:r>
              <a:rPr lang="hr-HR" sz="1600" dirty="0">
                <a:latin typeface="Cambria" panose="02040503050406030204" pitchFamily="18" charset="0"/>
              </a:rPr>
              <a:t>, 	  	   </a:t>
            </a:r>
            <a:r>
              <a:rPr lang="hr-HR" sz="1600" dirty="0" err="1">
                <a:latin typeface="Cambria" panose="02040503050406030204" pitchFamily="18" charset="0"/>
              </a:rPr>
              <a:t>Astrophysics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hr-HR" sz="1600" dirty="0" err="1">
                <a:latin typeface="Cambria" panose="02040503050406030204" pitchFamily="18" charset="0"/>
              </a:rPr>
              <a:t>Space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and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Medical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Physics</a:t>
            </a:r>
            <a:r>
              <a:rPr lang="hr-HR" sz="1600" dirty="0">
                <a:latin typeface="Cambria" panose="02040503050406030204" pitchFamily="18" charset="0"/>
              </a:rPr>
              <a:t>„ INFN </a:t>
            </a:r>
            <a:r>
              <a:rPr lang="hr-HR" sz="1600" dirty="0" err="1">
                <a:latin typeface="Cambria" panose="02040503050406030204" pitchFamily="18" charset="0"/>
              </a:rPr>
              <a:t>Laboratori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Nazionali</a:t>
            </a:r>
            <a:r>
              <a:rPr lang="hr-HR" sz="1600" dirty="0">
                <a:latin typeface="Cambria" panose="02040503050406030204" pitchFamily="18" charset="0"/>
              </a:rPr>
              <a:t> di 	  	   </a:t>
            </a:r>
            <a:r>
              <a:rPr lang="hr-HR" sz="1600" dirty="0" err="1">
                <a:latin typeface="Cambria" panose="02040503050406030204" pitchFamily="18" charset="0"/>
              </a:rPr>
              <a:t>Legnaro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hr-HR" sz="1600" i="1" dirty="0">
                <a:latin typeface="Cambria" panose="02040503050406030204" pitchFamily="18" charset="0"/>
              </a:rPr>
              <a:t>2017</a:t>
            </a:r>
            <a:r>
              <a:rPr lang="hr-HR" sz="1600" dirty="0">
                <a:latin typeface="Cambria" panose="02040503050406030204" pitchFamily="18" charset="0"/>
              </a:rPr>
              <a:t>, predavanje</a:t>
            </a:r>
          </a:p>
          <a:p>
            <a:endParaRPr lang="hr-HR" sz="1600" dirty="0">
              <a:latin typeface="Cambria" panose="02040503050406030204" pitchFamily="18" charset="0"/>
            </a:endParaRPr>
          </a:p>
          <a:p>
            <a:r>
              <a:rPr lang="hr-HR" sz="1600" dirty="0">
                <a:latin typeface="Cambria" panose="02040503050406030204" pitchFamily="18" charset="0"/>
              </a:rPr>
              <a:t>[fee2017]    </a:t>
            </a:r>
            <a:r>
              <a:rPr lang="hr-HR" sz="1600" dirty="0" err="1">
                <a:latin typeface="Cambria" panose="02040503050406030204" pitchFamily="18" charset="0"/>
              </a:rPr>
              <a:t>Valerio</a:t>
            </a:r>
            <a:r>
              <a:rPr lang="hr-HR" sz="1600" dirty="0">
                <a:latin typeface="Cambria" panose="02040503050406030204" pitchFamily="18" charset="0"/>
              </a:rPr>
              <a:t> Re, </a:t>
            </a:r>
            <a:r>
              <a:rPr lang="en-US" sz="1600" i="1" dirty="0">
                <a:latin typeface="Cambria" panose="02040503050406030204" pitchFamily="18" charset="0"/>
              </a:rPr>
              <a:t>Front-end electronics</a:t>
            </a:r>
            <a:r>
              <a:rPr lang="hr-HR" sz="1600" i="1" dirty="0">
                <a:latin typeface="Cambria" panose="02040503050406030204" pitchFamily="18" charset="0"/>
              </a:rPr>
              <a:t> </a:t>
            </a:r>
            <a:r>
              <a:rPr lang="en-US" sz="1600" i="1" dirty="0">
                <a:latin typeface="Cambria" panose="02040503050406030204" pitchFamily="18" charset="0"/>
              </a:rPr>
              <a:t>for silicon trackers</a:t>
            </a:r>
            <a:r>
              <a:rPr lang="hr-HR" sz="1600" i="1" dirty="0">
                <a:latin typeface="Cambria" panose="02040503050406030204" pitchFamily="18" charset="0"/>
              </a:rPr>
              <a:t>; </a:t>
            </a:r>
            <a:r>
              <a:rPr lang="hr-HR" sz="1600" dirty="0" err="1">
                <a:latin typeface="Cambria" panose="02040503050406030204" pitchFamily="18" charset="0"/>
              </a:rPr>
              <a:t>Internatonal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Course</a:t>
            </a:r>
            <a:r>
              <a:rPr lang="hr-HR" sz="1600" dirty="0">
                <a:latin typeface="Cambria" panose="02040503050406030204" pitchFamily="18" charset="0"/>
              </a:rPr>
              <a:t>        	   "</a:t>
            </a:r>
            <a:r>
              <a:rPr lang="hr-HR" sz="1600" dirty="0" err="1">
                <a:latin typeface="Cambria" panose="02040503050406030204" pitchFamily="18" charset="0"/>
              </a:rPr>
              <a:t>Detectors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and</a:t>
            </a:r>
            <a:r>
              <a:rPr lang="hr-HR" sz="1600" dirty="0">
                <a:latin typeface="Cambria" panose="02040503050406030204" pitchFamily="18" charset="0"/>
              </a:rPr>
              <a:t> Electronics for </a:t>
            </a:r>
            <a:r>
              <a:rPr lang="hr-HR" sz="1600" dirty="0" err="1">
                <a:latin typeface="Cambria" panose="02040503050406030204" pitchFamily="18" charset="0"/>
              </a:rPr>
              <a:t>High</a:t>
            </a:r>
            <a:r>
              <a:rPr lang="hr-HR" sz="1600" dirty="0">
                <a:latin typeface="Cambria" panose="02040503050406030204" pitchFamily="18" charset="0"/>
              </a:rPr>
              <a:t> Energy </a:t>
            </a:r>
            <a:r>
              <a:rPr lang="hr-HR" sz="1600" dirty="0" err="1">
                <a:latin typeface="Cambria" panose="02040503050406030204" pitchFamily="18" charset="0"/>
              </a:rPr>
              <a:t>Physics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hr-HR" sz="1600" dirty="0" err="1">
                <a:latin typeface="Cambria" panose="02040503050406030204" pitchFamily="18" charset="0"/>
              </a:rPr>
              <a:t>Astrophysics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hr-HR" sz="1600" dirty="0" err="1">
                <a:latin typeface="Cambria" panose="02040503050406030204" pitchFamily="18" charset="0"/>
              </a:rPr>
              <a:t>Space</a:t>
            </a:r>
            <a:r>
              <a:rPr lang="hr-HR" sz="1600" dirty="0">
                <a:latin typeface="Cambria" panose="02040503050406030204" pitchFamily="18" charset="0"/>
              </a:rPr>
              <a:t> 	  	   </a:t>
            </a:r>
            <a:r>
              <a:rPr lang="hr-HR" sz="1600" dirty="0" err="1">
                <a:latin typeface="Cambria" panose="02040503050406030204" pitchFamily="18" charset="0"/>
              </a:rPr>
              <a:t>and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Medical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Physics</a:t>
            </a:r>
            <a:r>
              <a:rPr lang="hr-HR" sz="1600" dirty="0">
                <a:latin typeface="Cambria" panose="02040503050406030204" pitchFamily="18" charset="0"/>
              </a:rPr>
              <a:t>„ INFN </a:t>
            </a:r>
            <a:r>
              <a:rPr lang="hr-HR" sz="1600" dirty="0" err="1">
                <a:latin typeface="Cambria" panose="02040503050406030204" pitchFamily="18" charset="0"/>
              </a:rPr>
              <a:t>Laboratori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Nazional</a:t>
            </a:r>
            <a:r>
              <a:rPr lang="hr-HR" sz="1600" dirty="0">
                <a:latin typeface="Cambria" panose="02040503050406030204" pitchFamily="18" charset="0"/>
              </a:rPr>
              <a:t> di </a:t>
            </a:r>
            <a:r>
              <a:rPr lang="hr-HR" sz="1600" dirty="0" err="1">
                <a:latin typeface="Cambria" panose="02040503050406030204" pitchFamily="18" charset="0"/>
              </a:rPr>
              <a:t>Legnaro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hr-HR" sz="1600" i="1" dirty="0">
                <a:latin typeface="Cambria" panose="02040503050406030204" pitchFamily="18" charset="0"/>
              </a:rPr>
              <a:t>2017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hr-HR" sz="1600" spc="-110" dirty="0">
                <a:latin typeface="Cambria" panose="02040503050406030204" pitchFamily="18" charset="0"/>
              </a:rPr>
              <a:t>predavanje</a:t>
            </a:r>
          </a:p>
          <a:p>
            <a:endParaRPr lang="hr-HR" sz="1600" spc="-110" dirty="0">
              <a:latin typeface="Cambria" panose="02040503050406030204" pitchFamily="18" charset="0"/>
            </a:endParaRPr>
          </a:p>
          <a:p>
            <a:r>
              <a:rPr lang="hr-HR" sz="1600" spc="-110" dirty="0">
                <a:latin typeface="Cambria" panose="02040503050406030204" pitchFamily="18" charset="0"/>
              </a:rPr>
              <a:t>[Abdel2015]   </a:t>
            </a:r>
            <a:r>
              <a:rPr lang="hr-HR" sz="1600" dirty="0">
                <a:latin typeface="Cambria" panose="02040503050406030204" pitchFamily="18" charset="0"/>
              </a:rPr>
              <a:t>N. S. </a:t>
            </a:r>
            <a:r>
              <a:rPr lang="hr-HR" sz="1600" dirty="0" err="1">
                <a:latin typeface="Cambria" panose="02040503050406030204" pitchFamily="18" charset="0"/>
              </a:rPr>
              <a:t>Abdel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et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 err="1">
                <a:latin typeface="Cambria" panose="02040503050406030204" pitchFamily="18" charset="0"/>
              </a:rPr>
              <a:t>al</a:t>
            </a:r>
            <a:r>
              <a:rPr lang="hr-HR" sz="1600" dirty="0">
                <a:latin typeface="Cambria" panose="02040503050406030204" pitchFamily="18" charset="0"/>
              </a:rPr>
              <a:t>., </a:t>
            </a:r>
            <a:r>
              <a:rPr lang="en-US" sz="1600" i="1" dirty="0">
                <a:latin typeface="Cambria" panose="02040503050406030204" pitchFamily="18" charset="0"/>
              </a:rPr>
              <a:t>Radiation tolerance of ultra-thin PIN silicon detectors </a:t>
            </a:r>
            <a:r>
              <a:rPr lang="hr-HR" sz="1600" i="1" dirty="0">
                <a:latin typeface="Cambria" panose="02040503050406030204" pitchFamily="18" charset="0"/>
              </a:rPr>
              <a:t>	  	   </a:t>
            </a:r>
            <a:r>
              <a:rPr lang="en-US" sz="1600" i="1" dirty="0">
                <a:latin typeface="Cambria" panose="02040503050406030204" pitchFamily="18" charset="0"/>
              </a:rPr>
              <a:t>evaluated with a MeV proton microbeam</a:t>
            </a:r>
            <a:r>
              <a:rPr lang="hr-HR" sz="1600" dirty="0">
                <a:latin typeface="Cambria" panose="02040503050406030204" pitchFamily="18" charset="0"/>
              </a:rPr>
              <a:t>; </a:t>
            </a:r>
            <a:r>
              <a:rPr lang="en-US" sz="1600" dirty="0">
                <a:latin typeface="Cambria" panose="02040503050406030204" pitchFamily="18" charset="0"/>
              </a:rPr>
              <a:t>Nuclear Instruments and Methods </a:t>
            </a:r>
            <a:r>
              <a:rPr lang="hr-HR" sz="1600" dirty="0">
                <a:latin typeface="Cambria" panose="02040503050406030204" pitchFamily="18" charset="0"/>
              </a:rPr>
              <a:t>	   </a:t>
            </a:r>
            <a:r>
              <a:rPr lang="en-US" sz="1600" dirty="0">
                <a:latin typeface="Cambria" panose="02040503050406030204" pitchFamily="18" charset="0"/>
              </a:rPr>
              <a:t>in Physics Research Section B: Beam Interactions with Materials and Atoms</a:t>
            </a:r>
            <a:r>
              <a:rPr lang="hr-HR" sz="1600" dirty="0">
                <a:latin typeface="Cambria" panose="02040503050406030204" pitchFamily="18" charset="0"/>
              </a:rPr>
              <a:t>, 	   </a:t>
            </a:r>
            <a:r>
              <a:rPr lang="en-US" sz="1600" dirty="0">
                <a:latin typeface="Cambria" panose="02040503050406030204" pitchFamily="18" charset="0"/>
              </a:rPr>
              <a:t>Vol</a:t>
            </a:r>
            <a:r>
              <a:rPr lang="hr-HR" sz="1600" dirty="0">
                <a:latin typeface="Cambria" panose="02040503050406030204" pitchFamily="18" charset="0"/>
              </a:rPr>
              <a:t>.</a:t>
            </a:r>
            <a:r>
              <a:rPr lang="en-US" sz="1600" dirty="0">
                <a:latin typeface="Cambria" panose="02040503050406030204" pitchFamily="18" charset="0"/>
              </a:rPr>
              <a:t> 418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hr-HR" sz="1600" i="1" dirty="0">
                <a:latin typeface="Cambria" panose="02040503050406030204" pitchFamily="18" charset="0"/>
              </a:rPr>
              <a:t>2015</a:t>
            </a:r>
            <a:endParaRPr lang="en-US" sz="1600" i="1" dirty="0">
              <a:latin typeface="Cambria" panose="02040503050406030204" pitchFamily="18" charset="0"/>
            </a:endParaRPr>
          </a:p>
          <a:p>
            <a:endParaRPr lang="hr-HR" sz="1600" i="1" spc="-110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25C10-2ED1-40A5-9AC3-A515DB9A50AC}"/>
              </a:ext>
            </a:extLst>
          </p:cNvPr>
          <p:cNvSpPr txBox="1"/>
          <p:nvPr/>
        </p:nvSpPr>
        <p:spPr>
          <a:xfrm>
            <a:off x="906011" y="5754848"/>
            <a:ext cx="760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spc="300" dirty="0"/>
              <a:t>HVALA!</a:t>
            </a:r>
            <a:endParaRPr lang="en-US" sz="4000" spc="300" dirty="0"/>
          </a:p>
        </p:txBody>
      </p:sp>
    </p:spTree>
    <p:extLst>
      <p:ext uri="{BB962C8B-B14F-4D97-AF65-F5344CB8AC3E}">
        <p14:creationId xmlns:p14="http://schemas.microsoft.com/office/powerpoint/2010/main" val="182212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84183"/>
          </a:xfrm>
        </p:spPr>
        <p:txBody>
          <a:bodyPr>
            <a:normAutofit/>
          </a:bodyPr>
          <a:lstStyle/>
          <a:p>
            <a:pPr algn="ctr"/>
            <a:r>
              <a:rPr lang="hr-HR" sz="3600" spc="3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</a:rPr>
              <a:t>UVOD</a:t>
            </a:r>
            <a:endParaRPr lang="en-US" sz="3600" spc="3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808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37753C-4A77-42B0-B68A-1A057355D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7" y="1667891"/>
            <a:ext cx="4832059" cy="32190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83C2-168D-4E22-AC77-489605BC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7FC9F-DA53-405E-B6D6-8AA52D9228F4}"/>
              </a:ext>
            </a:extLst>
          </p:cNvPr>
          <p:cNvSpPr txBox="1"/>
          <p:nvPr/>
        </p:nvSpPr>
        <p:spPr>
          <a:xfrm>
            <a:off x="334522" y="1061017"/>
            <a:ext cx="453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Od 1980-ih </a:t>
            </a:r>
            <a:r>
              <a:rPr lang="hr-HR" i="1" dirty="0"/>
              <a:t>tracker</a:t>
            </a:r>
            <a:r>
              <a:rPr lang="hr-HR" dirty="0"/>
              <a:t> detektori, izloženost velikim količinama zračenja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61399-0AE6-4049-B654-2F433ED06693}"/>
              </a:ext>
            </a:extLst>
          </p:cNvPr>
          <p:cNvSpPr txBox="1"/>
          <p:nvPr/>
        </p:nvSpPr>
        <p:spPr>
          <a:xfrm>
            <a:off x="3597119" y="4568733"/>
            <a:ext cx="13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highlight>
                  <a:srgbClr val="C0C0C0"/>
                </a:highlight>
              </a:rPr>
              <a:t>IZVOR: [hvhr2017]</a:t>
            </a:r>
            <a:endParaRPr lang="en-US" sz="1200" dirty="0">
              <a:highlight>
                <a:srgbClr val="C0C0C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80F5C5-DB3C-49F5-A3E4-57A0B0F2C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876" y="1249491"/>
            <a:ext cx="4206605" cy="43590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C41791-B932-4632-87C5-ED922DF7306F}"/>
              </a:ext>
            </a:extLst>
          </p:cNvPr>
          <p:cNvSpPr txBox="1"/>
          <p:nvPr/>
        </p:nvSpPr>
        <p:spPr>
          <a:xfrm>
            <a:off x="7798247" y="1305109"/>
            <a:ext cx="13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highlight>
                  <a:srgbClr val="C0C0C0"/>
                </a:highlight>
              </a:rPr>
              <a:t>IZVOR: [hvhr2017]</a:t>
            </a:r>
            <a:endParaRPr lang="en-US" sz="12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522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84183"/>
          </a:xfrm>
        </p:spPr>
        <p:txBody>
          <a:bodyPr>
            <a:normAutofit/>
          </a:bodyPr>
          <a:lstStyle/>
          <a:p>
            <a:pPr algn="ctr"/>
            <a:r>
              <a:rPr lang="hr-HR" sz="36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</a:rPr>
              <a:t>UVOD</a:t>
            </a:r>
            <a:endParaRPr lang="en-US" sz="3600" spc="3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8080"/>
              </a:highligh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83C2-168D-4E22-AC77-489605BC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DF6AD8-3627-4069-80BA-ADE49174B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3" y="1074492"/>
            <a:ext cx="6259946" cy="2929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C41791-B932-4632-87C5-ED922DF7306F}"/>
              </a:ext>
            </a:extLst>
          </p:cNvPr>
          <p:cNvSpPr txBox="1"/>
          <p:nvPr/>
        </p:nvSpPr>
        <p:spPr>
          <a:xfrm>
            <a:off x="4987936" y="1074492"/>
            <a:ext cx="13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highlight>
                  <a:srgbClr val="C0C0C0"/>
                </a:highlight>
              </a:rPr>
              <a:t>IZVOR: [hvhr2017]</a:t>
            </a:r>
            <a:endParaRPr lang="en-US" sz="1200" dirty="0">
              <a:highlight>
                <a:srgbClr val="C0C0C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CD132-1CC8-4DE1-807F-CD2AC79B6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" y="4046374"/>
            <a:ext cx="4753528" cy="28344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7E6C87-D3F5-4D41-9BDB-F4D36EBCB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689" y="100393"/>
            <a:ext cx="2821975" cy="394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BC1AB-0344-4CDB-AEB5-8CB0DEC3FD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539"/>
          <a:stretch/>
        </p:blipFill>
        <p:spPr>
          <a:xfrm>
            <a:off x="5891955" y="3752581"/>
            <a:ext cx="3252045" cy="3105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C9B2B6-CB3D-4624-BED1-DFEAB5288012}"/>
              </a:ext>
            </a:extLst>
          </p:cNvPr>
          <p:cNvSpPr txBox="1"/>
          <p:nvPr/>
        </p:nvSpPr>
        <p:spPr>
          <a:xfrm>
            <a:off x="3481518" y="6603845"/>
            <a:ext cx="1264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highlight>
                  <a:srgbClr val="C0C0C0"/>
                </a:highlight>
              </a:rPr>
              <a:t>IZVOR: [fee2017]</a:t>
            </a:r>
            <a:endParaRPr lang="en-US" sz="1200" dirty="0">
              <a:highlight>
                <a:srgbClr val="C0C0C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EF425-313E-4898-912C-DD9C81AD6CCA}"/>
              </a:ext>
            </a:extLst>
          </p:cNvPr>
          <p:cNvSpPr txBox="1"/>
          <p:nvPr/>
        </p:nvSpPr>
        <p:spPr>
          <a:xfrm>
            <a:off x="7962637" y="3614081"/>
            <a:ext cx="1264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highlight>
                  <a:srgbClr val="C0C0C0"/>
                </a:highlight>
              </a:rPr>
              <a:t>IZVOR: [fee2017]</a:t>
            </a:r>
            <a:endParaRPr lang="en-US" sz="12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599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84183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3600" b="1" spc="30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SADRŽAJ</a:t>
            </a:r>
            <a:endParaRPr lang="en-US" sz="3600" b="1" spc="3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96A9-A3EE-43E1-B291-3C5D231F3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4182"/>
            <a:ext cx="7886700" cy="538573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b="1" dirty="0">
                <a:solidFill>
                  <a:schemeClr val="tx1"/>
                </a:solidFill>
              </a:rPr>
              <a:t>Uvod</a:t>
            </a:r>
          </a:p>
          <a:p>
            <a:pPr marL="457200" indent="-457200">
              <a:buFont typeface="+mj-lt"/>
              <a:buAutoNum type="arabicParenR"/>
            </a:pPr>
            <a:r>
              <a:rPr lang="en-US" b="1" dirty="0" err="1">
                <a:solidFill>
                  <a:schemeClr val="tx1"/>
                </a:solidFill>
              </a:rPr>
              <a:t>Teorijska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pozadina</a:t>
            </a:r>
            <a:endParaRPr lang="hr-H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	2.1) </a:t>
            </a:r>
            <a:r>
              <a:rPr lang="pl-PL" dirty="0">
                <a:solidFill>
                  <a:schemeClr val="tx1"/>
                </a:solidFill>
              </a:rPr>
              <a:t>Defekti nastali ionizacijskim zračenjem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	2.2) Rekombinacije defekata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	2.3) Defekti kao centri uhvata nosilaca naboja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	2.4) Vremenska evolucija broja defekata nakon ozračivanja 		        poluvodiča</a:t>
            </a:r>
          </a:p>
          <a:p>
            <a:pPr marL="457200" indent="-457200">
              <a:buAutoNum type="arabicParenR" startAt="3"/>
            </a:pPr>
            <a:r>
              <a:rPr lang="pl-PL" b="1" dirty="0">
                <a:solidFill>
                  <a:schemeClr val="tx1"/>
                </a:solidFill>
              </a:rPr>
              <a:t>Eksperimentalne tehnike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	3.1) IBIC metoda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	3.2) Akceleratorski sustav i nuklearna mikroproba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	3.3) Opis eksperimentalnog postava</a:t>
            </a:r>
          </a:p>
          <a:p>
            <a:pPr marL="457200" indent="-457200">
              <a:buAutoNum type="arabicParenR" startAt="4"/>
            </a:pPr>
            <a:r>
              <a:rPr lang="pl-PL" b="1" dirty="0">
                <a:solidFill>
                  <a:schemeClr val="tx1"/>
                </a:solidFill>
              </a:rPr>
              <a:t>Rezultati mjerenja i diskusija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	4.1) Definiranje prostorne skale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	4.2) Provjera utjecaja toka ionskog snopa na CCE</a:t>
            </a:r>
          </a:p>
          <a:p>
            <a:pPr marL="457200" indent="-457200">
              <a:buAutoNum type="arabicParenR" startAt="5"/>
            </a:pPr>
            <a:r>
              <a:rPr lang="pl-PL" b="1" dirty="0">
                <a:solidFill>
                  <a:schemeClr val="tx1"/>
                </a:solidFill>
              </a:rPr>
              <a:t>Zaključak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855B0-7AE3-49ED-BB82-DE395234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6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84183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hr-HR" sz="36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TEORIJSKA POZADINA</a:t>
            </a:r>
            <a:br>
              <a:rPr lang="hr-HR" sz="36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</a:br>
            <a:r>
              <a:rPr lang="hr-H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Defekti nastali ionizacijskim zračenjem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FF9D-A71A-4D00-B737-7A5317A8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8F65D7-07D5-4FDA-B888-CBE2F5F38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17" y="1579564"/>
            <a:ext cx="3101609" cy="1470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1B51BB-249C-4FED-BC29-F5440568E6EB}"/>
              </a:ext>
            </a:extLst>
          </p:cNvPr>
          <p:cNvSpPr txBox="1"/>
          <p:nvPr/>
        </p:nvSpPr>
        <p:spPr>
          <a:xfrm>
            <a:off x="336719" y="1543936"/>
            <a:ext cx="1861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Upadom iona na poluvodič, materijal se ionizira, </a:t>
            </a:r>
            <a:r>
              <a:rPr lang="hr-HR" b="1" dirty="0">
                <a:solidFill>
                  <a:srgbClr val="002060"/>
                </a:solidFill>
              </a:rPr>
              <a:t>čestica gubi energiju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B0B551-AB0F-4BE7-AB28-10FD3C356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407" y="1579563"/>
            <a:ext cx="3313402" cy="14707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DE8BFC-F4CB-45BB-84BF-9034FC6CA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11" y="4678929"/>
            <a:ext cx="3589330" cy="20425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FF51FE-A2EF-4DEA-969C-9EB5D3E25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835" y="3668055"/>
            <a:ext cx="4326852" cy="30534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98B7AB-6018-4DB7-9D2E-D0E6A7F1B145}"/>
              </a:ext>
            </a:extLst>
          </p:cNvPr>
          <p:cNvSpPr txBox="1"/>
          <p:nvPr/>
        </p:nvSpPr>
        <p:spPr>
          <a:xfrm>
            <a:off x="628650" y="3716026"/>
            <a:ext cx="3589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 stvaranje defekata važna je </a:t>
            </a:r>
            <a:r>
              <a:rPr lang="hr-HR" b="1" dirty="0"/>
              <a:t>ne-ionizacijska komponenta gubitka energije</a:t>
            </a:r>
            <a:r>
              <a:rPr lang="hr-HR" dirty="0"/>
              <a:t>, </a:t>
            </a:r>
            <a:r>
              <a:rPr lang="hr-HR" i="1" dirty="0"/>
              <a:t>engl. NIEL</a:t>
            </a:r>
            <a:endParaRPr lang="en-US" b="1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2253FE-A042-4899-83A6-600CE9492FFD}"/>
              </a:ext>
            </a:extLst>
          </p:cNvPr>
          <p:cNvSpPr txBox="1"/>
          <p:nvPr/>
        </p:nvSpPr>
        <p:spPr>
          <a:xfrm>
            <a:off x="7647354" y="6450290"/>
            <a:ext cx="142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highlight>
                  <a:srgbClr val="C0C0C0"/>
                </a:highlight>
              </a:rPr>
              <a:t>IZVOR: [abdel2015]</a:t>
            </a:r>
            <a:endParaRPr lang="en-US" sz="12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84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8" y="0"/>
            <a:ext cx="7046752" cy="1040235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r-HR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Defekti nastali ionizacijskim zračenjem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F5D32F-50D9-4CE1-92BB-F107236DC40F}"/>
              </a:ext>
            </a:extLst>
          </p:cNvPr>
          <p:cNvSpPr txBox="1">
            <a:spLocks/>
          </p:cNvSpPr>
          <p:nvPr/>
        </p:nvSpPr>
        <p:spPr>
          <a:xfrm>
            <a:off x="1417" y="-143365"/>
            <a:ext cx="2414356" cy="138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TEORIJSKA</a:t>
            </a:r>
          </a:p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POZADINA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392964-4D94-4F83-A6ED-A3C714EF7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7" y="1946781"/>
            <a:ext cx="5616427" cy="29644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B878A4F-0113-4D57-BF3B-F3FB26A496A5}"/>
              </a:ext>
            </a:extLst>
          </p:cNvPr>
          <p:cNvSpPr txBox="1"/>
          <p:nvPr/>
        </p:nvSpPr>
        <p:spPr>
          <a:xfrm>
            <a:off x="178267" y="130045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Nastali </a:t>
            </a:r>
            <a:r>
              <a:rPr lang="hr-HR" b="1" dirty="0" err="1"/>
              <a:t>Frenkelovi</a:t>
            </a:r>
            <a:r>
              <a:rPr lang="hr-HR" b="1" dirty="0"/>
              <a:t> parovi </a:t>
            </a:r>
            <a:r>
              <a:rPr lang="hr-HR" dirty="0"/>
              <a:t>su vrlo mobilni – stvaraju nove kompleksnije defekte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3848C1-21F2-4B91-BA7C-C00738CAC98F}"/>
              </a:ext>
            </a:extLst>
          </p:cNvPr>
          <p:cNvSpPr txBox="1"/>
          <p:nvPr/>
        </p:nvSpPr>
        <p:spPr>
          <a:xfrm>
            <a:off x="4464428" y="2006413"/>
            <a:ext cx="845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>
                <a:highlight>
                  <a:srgbClr val="C0C0C0"/>
                </a:highlight>
              </a:rPr>
              <a:t>IZVOR: [3]</a:t>
            </a:r>
            <a:endParaRPr lang="en-US" sz="1200" dirty="0">
              <a:highlight>
                <a:srgbClr val="C0C0C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4DF5E1-3B32-4757-97C5-663C07B5AEE6}"/>
              </a:ext>
            </a:extLst>
          </p:cNvPr>
          <p:cNvSpPr txBox="1"/>
          <p:nvPr/>
        </p:nvSpPr>
        <p:spPr>
          <a:xfrm>
            <a:off x="6258187" y="2189527"/>
            <a:ext cx="147732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NAJVAŽNIJI</a:t>
            </a:r>
          </a:p>
          <a:p>
            <a:r>
              <a:rPr lang="hr-HR" dirty="0" err="1"/>
              <a:t>Vakancije</a:t>
            </a:r>
            <a:r>
              <a:rPr lang="hr-HR" dirty="0"/>
              <a:t> :</a:t>
            </a:r>
          </a:p>
          <a:p>
            <a:r>
              <a:rPr lang="hr-HR" b="1" i="1" dirty="0"/>
              <a:t>VV, VO, BV</a:t>
            </a:r>
            <a:r>
              <a:rPr lang="hr-HR" i="1" dirty="0"/>
              <a:t>…</a:t>
            </a:r>
          </a:p>
          <a:p>
            <a:r>
              <a:rPr lang="hr-HR" dirty="0" err="1"/>
              <a:t>Intersticije</a:t>
            </a:r>
            <a:r>
              <a:rPr lang="hr-HR" dirty="0"/>
              <a:t>:</a:t>
            </a:r>
          </a:p>
          <a:p>
            <a:r>
              <a:rPr lang="hr-HR" b="1" i="1" dirty="0" err="1"/>
              <a:t>C</a:t>
            </a:r>
            <a:r>
              <a:rPr lang="hr-HR" b="1" i="1" baseline="-25000" dirty="0" err="1"/>
              <a:t>i</a:t>
            </a:r>
            <a:r>
              <a:rPr lang="hr-HR" b="1" i="1" baseline="-25000" dirty="0"/>
              <a:t> </a:t>
            </a:r>
            <a:r>
              <a:rPr lang="hr-HR" b="1" i="1" dirty="0"/>
              <a:t>,</a:t>
            </a:r>
            <a:r>
              <a:rPr lang="hr-HR" b="1" i="1" dirty="0" err="1"/>
              <a:t>C</a:t>
            </a:r>
            <a:r>
              <a:rPr lang="hr-HR" b="1" i="1" baseline="-25000" dirty="0" err="1"/>
              <a:t>i</a:t>
            </a:r>
            <a:r>
              <a:rPr lang="hr-HR" b="1" i="1" dirty="0" err="1"/>
              <a:t>O</a:t>
            </a:r>
            <a:r>
              <a:rPr lang="hr-HR" b="1" i="1" baseline="-25000" dirty="0" err="1"/>
              <a:t>i</a:t>
            </a:r>
            <a:r>
              <a:rPr lang="hr-HR" b="1" i="1" baseline="-25000" dirty="0"/>
              <a:t> </a:t>
            </a:r>
            <a:r>
              <a:rPr lang="hr-HR" b="1" dirty="0"/>
              <a:t>…</a:t>
            </a:r>
            <a:endParaRPr lang="hr-HR" b="1" baseline="-25000" dirty="0"/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02103BE-827B-4139-A41F-8B4B6CC86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630" y="3826060"/>
            <a:ext cx="2892104" cy="29613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CDF1C-45AC-41EF-8320-442FA484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5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8" y="0"/>
            <a:ext cx="7046752" cy="1040235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hr-HR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Rekombinacije</a:t>
            </a: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defekata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F5D32F-50D9-4CE1-92BB-F107236DC40F}"/>
              </a:ext>
            </a:extLst>
          </p:cNvPr>
          <p:cNvSpPr txBox="1">
            <a:spLocks/>
          </p:cNvSpPr>
          <p:nvPr/>
        </p:nvSpPr>
        <p:spPr>
          <a:xfrm>
            <a:off x="1417" y="-143365"/>
            <a:ext cx="2414356" cy="138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TEORIJSKA</a:t>
            </a:r>
          </a:p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POZADINA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D113F-7AEC-477C-B976-10453A95161D}"/>
              </a:ext>
            </a:extLst>
          </p:cNvPr>
          <p:cNvSpPr txBox="1"/>
          <p:nvPr/>
        </p:nvSpPr>
        <p:spPr>
          <a:xfrm>
            <a:off x="427839" y="1359016"/>
            <a:ext cx="406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>
                <a:latin typeface="Consolas" panose="020B0609020204030204" pitchFamily="49" charset="0"/>
              </a:rPr>
              <a:t>                </a:t>
            </a: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 + Y -&gt; XY</a:t>
            </a:r>
          </a:p>
          <a:p>
            <a:r>
              <a:rPr lang="hr-HR" sz="2400" dirty="0">
                <a:latin typeface="Consolas" panose="020B0609020204030204" pitchFamily="49" charset="0"/>
              </a:rPr>
              <a:t>NPR:  </a:t>
            </a:r>
            <a:r>
              <a:rPr lang="hr-HR" sz="2400" b="1" dirty="0">
                <a:latin typeface="Consolas" panose="020B0609020204030204" pitchFamily="49" charset="0"/>
              </a:rPr>
              <a:t>V + I -&gt; ○</a:t>
            </a:r>
            <a:endParaRPr lang="en-US" sz="2400" b="1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8189E3-AA44-4E81-9CE2-AC6A961B609B}"/>
              </a:ext>
            </a:extLst>
          </p:cNvPr>
          <p:cNvSpPr txBox="1"/>
          <p:nvPr/>
        </p:nvSpPr>
        <p:spPr>
          <a:xfrm>
            <a:off x="2994870" y="172418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/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AB8BD-1308-45AF-8463-03C6C20E48B2}"/>
              </a:ext>
            </a:extLst>
          </p:cNvPr>
          <p:cNvSpPr txBox="1"/>
          <p:nvPr/>
        </p:nvSpPr>
        <p:spPr>
          <a:xfrm>
            <a:off x="4110606" y="1359016"/>
            <a:ext cx="447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Generalni oblik reakcije za sparivanje ili </a:t>
            </a:r>
            <a:r>
              <a:rPr lang="hr-HR" dirty="0" err="1"/>
              <a:t>rekombiniranje</a:t>
            </a:r>
            <a:r>
              <a:rPr lang="hr-HR" dirty="0"/>
              <a:t> dvije vrste defekata s koncentracijama </a:t>
            </a:r>
            <a:r>
              <a:rPr lang="hr-HR" b="1" i="1" dirty="0" err="1"/>
              <a:t>N</a:t>
            </a:r>
            <a:r>
              <a:rPr lang="hr-HR" b="1" i="1" baseline="-25000" dirty="0" err="1"/>
              <a:t>x</a:t>
            </a:r>
            <a:r>
              <a:rPr lang="hr-HR" dirty="0"/>
              <a:t> i </a:t>
            </a:r>
            <a:r>
              <a:rPr lang="hr-HR" b="1" i="1" dirty="0" err="1"/>
              <a:t>N</a:t>
            </a:r>
            <a:r>
              <a:rPr lang="hr-HR" b="1" i="1" baseline="-25000" dirty="0" err="1"/>
              <a:t>y</a:t>
            </a:r>
            <a:endParaRPr lang="en-US" b="1" i="1" baseline="-25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53CD8-856B-4279-B4F6-0E53937F3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6" y="2550793"/>
            <a:ext cx="5546020" cy="677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FA5F1C-B7E2-49EA-81E5-3F9F144FB243}"/>
              </a:ext>
            </a:extLst>
          </p:cNvPr>
          <p:cNvSpPr txBox="1"/>
          <p:nvPr/>
        </p:nvSpPr>
        <p:spPr>
          <a:xfrm>
            <a:off x="6266576" y="2508308"/>
            <a:ext cx="255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/>
              <a:t>D</a:t>
            </a:r>
            <a:r>
              <a:rPr lang="hr-HR" dirty="0"/>
              <a:t> je </a:t>
            </a:r>
            <a:r>
              <a:rPr lang="hr-HR" dirty="0" err="1"/>
              <a:t>difuzivnost</a:t>
            </a:r>
            <a:r>
              <a:rPr lang="hr-HR" dirty="0"/>
              <a:t> reakcije</a:t>
            </a:r>
          </a:p>
          <a:p>
            <a:endParaRPr lang="hr-HR" sz="800" dirty="0"/>
          </a:p>
          <a:p>
            <a:r>
              <a:rPr lang="hr-HR" b="1" i="1" dirty="0"/>
              <a:t>R(</a:t>
            </a:r>
            <a:r>
              <a:rPr lang="hr-HR" b="1" i="1" dirty="0" err="1"/>
              <a:t>x,y</a:t>
            </a:r>
            <a:r>
              <a:rPr lang="hr-HR" b="1" i="1" dirty="0"/>
              <a:t>) </a:t>
            </a:r>
            <a:r>
              <a:rPr lang="hr-HR" dirty="0"/>
              <a:t>je doseg reakcije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AA00B0-3031-463F-8747-9D2555208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0" y="3580136"/>
            <a:ext cx="4612000" cy="32192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457A4-C426-490F-9E6B-015A911AA6C8}"/>
              </a:ext>
            </a:extLst>
          </p:cNvPr>
          <p:cNvSpPr txBox="1"/>
          <p:nvPr/>
        </p:nvSpPr>
        <p:spPr>
          <a:xfrm>
            <a:off x="4874004" y="3699545"/>
            <a:ext cx="3271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err="1"/>
              <a:t>Difuzivnost</a:t>
            </a:r>
            <a:r>
              <a:rPr lang="hr-HR" b="1" i="1" dirty="0"/>
              <a:t> </a:t>
            </a:r>
            <a:r>
              <a:rPr lang="hr-HR" b="1" dirty="0"/>
              <a:t>ovisi o temperaturi </a:t>
            </a:r>
            <a:r>
              <a:rPr lang="hr-HR" dirty="0"/>
              <a:t>na kojoj se materijal nalazi – variranjem temperature možemo „očistiti” defekte iz kristalne strukture (ovaj efekt se naziva </a:t>
            </a:r>
            <a:r>
              <a:rPr lang="hr-HR" i="1" dirty="0"/>
              <a:t>napuštanje</a:t>
            </a:r>
            <a:r>
              <a:rPr lang="hr-HR" dirty="0"/>
              <a:t>)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9FCF5FB-11D1-4798-B2CD-4F3B1DDECA90}"/>
              </a:ext>
            </a:extLst>
          </p:cNvPr>
          <p:cNvSpPr/>
          <p:nvPr/>
        </p:nvSpPr>
        <p:spPr>
          <a:xfrm rot="10800000">
            <a:off x="4571998" y="5925618"/>
            <a:ext cx="545285" cy="424848"/>
          </a:xfrm>
          <a:prstGeom prst="rightArrow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1D438-07BF-4EF6-86D9-48E1ADE5EDCE}"/>
              </a:ext>
            </a:extLst>
          </p:cNvPr>
          <p:cNvSpPr txBox="1"/>
          <p:nvPr/>
        </p:nvSpPr>
        <p:spPr>
          <a:xfrm>
            <a:off x="5150840" y="5958959"/>
            <a:ext cx="239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DEFECT ANNEALING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26CC9B-2A3A-49F5-8A4E-E8718027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A50F6D-1A09-4485-9C90-1A680D65D4D5}"/>
              </a:ext>
            </a:extLst>
          </p:cNvPr>
          <p:cNvSpPr/>
          <p:nvPr/>
        </p:nvSpPr>
        <p:spPr>
          <a:xfrm>
            <a:off x="432763" y="6404956"/>
            <a:ext cx="109057" cy="183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F265-47BC-48CE-91AE-992D318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8" y="0"/>
            <a:ext cx="7046752" cy="10402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</a:pP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Defekti kao centri </a:t>
            </a:r>
            <a:r>
              <a:rPr lang="hr-HR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uhvata</a:t>
            </a:r>
            <a:r>
              <a:rPr lang="hr-H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nosilaca naboja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F5D32F-50D9-4CE1-92BB-F107236DC40F}"/>
              </a:ext>
            </a:extLst>
          </p:cNvPr>
          <p:cNvSpPr txBox="1">
            <a:spLocks/>
          </p:cNvSpPr>
          <p:nvPr/>
        </p:nvSpPr>
        <p:spPr>
          <a:xfrm>
            <a:off x="1417" y="-143365"/>
            <a:ext cx="2414356" cy="1384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TEORIJSKA</a:t>
            </a:r>
          </a:p>
          <a:p>
            <a:pPr algn="ctr">
              <a:lnSpc>
                <a:spcPct val="130000"/>
              </a:lnSpc>
            </a:pPr>
            <a:r>
              <a:rPr lang="hr-HR" sz="2000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FF"/>
                </a:highlight>
              </a:rPr>
              <a:t>POZADINA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5CB5EB-6033-4D28-8F46-7EA6A3F5E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2" y="1240818"/>
            <a:ext cx="6081287" cy="35588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889AA0-AB5E-4ED7-85DF-84B28F4E4894}"/>
              </a:ext>
            </a:extLst>
          </p:cNvPr>
          <p:cNvSpPr/>
          <p:nvPr/>
        </p:nvSpPr>
        <p:spPr>
          <a:xfrm>
            <a:off x="6224267" y="1469981"/>
            <a:ext cx="2856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M</a:t>
            </a:r>
            <a:r>
              <a:rPr lang="en-US" dirty="0" err="1"/>
              <a:t>ehanizam</a:t>
            </a:r>
            <a:r>
              <a:rPr lang="en-US" dirty="0"/>
              <a:t> </a:t>
            </a:r>
            <a:r>
              <a:rPr lang="en-US" dirty="0" err="1"/>
              <a:t>odgovoran</a:t>
            </a:r>
            <a:r>
              <a:rPr lang="en-US" dirty="0"/>
              <a:t> </a:t>
            </a:r>
            <a:r>
              <a:rPr lang="en-US" dirty="0" err="1"/>
              <a:t>za</a:t>
            </a:r>
            <a:endParaRPr lang="en-US" dirty="0"/>
          </a:p>
          <a:p>
            <a:r>
              <a:rPr lang="en-US" b="1" dirty="0" err="1"/>
              <a:t>smanjenje</a:t>
            </a:r>
            <a:r>
              <a:rPr lang="en-US" b="1" dirty="0"/>
              <a:t> u</a:t>
            </a:r>
            <a:r>
              <a:rPr lang="hr-HR" b="1" dirty="0" err="1"/>
              <a:t>činkovitosti</a:t>
            </a:r>
            <a:r>
              <a:rPr lang="hr-HR" b="1" dirty="0"/>
              <a:t> </a:t>
            </a:r>
            <a:r>
              <a:rPr lang="en-US" b="1" dirty="0" err="1"/>
              <a:t>sakupljanja</a:t>
            </a:r>
            <a:r>
              <a:rPr lang="en-US" b="1" dirty="0"/>
              <a:t> </a:t>
            </a:r>
            <a:r>
              <a:rPr lang="en-US" b="1" dirty="0" err="1"/>
              <a:t>naboja</a:t>
            </a:r>
            <a:r>
              <a:rPr lang="hr-HR" b="1" dirty="0"/>
              <a:t> </a:t>
            </a:r>
            <a:r>
              <a:rPr lang="hr-HR" b="1" i="1" dirty="0">
                <a:highlight>
                  <a:srgbClr val="FFFF00"/>
                </a:highlight>
              </a:rPr>
              <a:t>(CCE)</a:t>
            </a:r>
            <a:endParaRPr lang="en-US" b="1" i="1" dirty="0">
              <a:highlight>
                <a:srgbClr val="FFFF00"/>
              </a:highligh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4F6B68-A9F9-43B9-8578-9AE868C5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58" y="5286979"/>
            <a:ext cx="5184106" cy="1508104"/>
          </a:xfrm>
          <a:prstGeom prst="rect">
            <a:avLst/>
          </a:prstGeom>
        </p:spPr>
      </p:pic>
      <p:pic>
        <p:nvPicPr>
          <p:cNvPr id="21" name="Graphic 20" descr="Lock">
            <a:extLst>
              <a:ext uri="{FF2B5EF4-FFF2-40B4-BE49-F238E27FC236}">
                <a16:creationId xmlns:a16="http://schemas.microsoft.com/office/drawing/2014/main" id="{962FDA92-DC63-4E53-B9FA-2011638CA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9247" y="4682590"/>
            <a:ext cx="757296" cy="757296"/>
          </a:xfrm>
          <a:prstGeom prst="rect">
            <a:avLst/>
          </a:prstGeom>
        </p:spPr>
      </p:pic>
      <p:pic>
        <p:nvPicPr>
          <p:cNvPr id="23" name="Graphic 22" descr="Unlock">
            <a:extLst>
              <a:ext uri="{FF2B5EF4-FFF2-40B4-BE49-F238E27FC236}">
                <a16:creationId xmlns:a16="http://schemas.microsoft.com/office/drawing/2014/main" id="{6762DD00-B9D7-4EAE-ABA6-FEEE4997C2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6025" y="5771994"/>
            <a:ext cx="757296" cy="7572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415A8D-0E1E-4E44-8DF3-C68334CC7CD7}"/>
              </a:ext>
            </a:extLst>
          </p:cNvPr>
          <p:cNvSpPr txBox="1"/>
          <p:nvPr/>
        </p:nvSpPr>
        <p:spPr>
          <a:xfrm>
            <a:off x="6884880" y="4631759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 dirty="0" err="1"/>
              <a:t>C</a:t>
            </a:r>
            <a:r>
              <a:rPr lang="hr-HR" sz="2400" b="1" i="1" baseline="-25000" dirty="0" err="1"/>
              <a:t>i</a:t>
            </a:r>
            <a:r>
              <a:rPr lang="hr-HR" sz="2400" b="1" i="1" dirty="0" err="1"/>
              <a:t>O</a:t>
            </a:r>
            <a:r>
              <a:rPr lang="hr-HR" sz="2400" b="1" i="1" baseline="-25000" dirty="0" err="1"/>
              <a:t>i</a:t>
            </a:r>
            <a:r>
              <a:rPr lang="hr-HR" sz="2400" b="1" i="1" baseline="30000" dirty="0"/>
              <a:t>+/o</a:t>
            </a:r>
            <a:endParaRPr lang="en-US" sz="2400" b="1" i="1" baseline="30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7F825A-679F-4189-8C77-8B2E8DA9F901}"/>
              </a:ext>
            </a:extLst>
          </p:cNvPr>
          <p:cNvSpPr txBox="1"/>
          <p:nvPr/>
        </p:nvSpPr>
        <p:spPr>
          <a:xfrm>
            <a:off x="6940088" y="5761019"/>
            <a:ext cx="84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 dirty="0"/>
              <a:t>VO</a:t>
            </a:r>
            <a:r>
              <a:rPr lang="hr-HR" sz="2400" b="1" i="1" baseline="30000" dirty="0"/>
              <a:t>-/o</a:t>
            </a:r>
            <a:endParaRPr lang="en-US" sz="2400" b="1" i="1" baseline="30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350BCA-F223-4533-8295-97C25CA0A275}"/>
              </a:ext>
            </a:extLst>
          </p:cNvPr>
          <p:cNvSpPr txBox="1"/>
          <p:nvPr/>
        </p:nvSpPr>
        <p:spPr>
          <a:xfrm>
            <a:off x="6940088" y="5018687"/>
            <a:ext cx="16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7 </a:t>
            </a:r>
            <a:r>
              <a:rPr lang="hr-HR" dirty="0" err="1"/>
              <a:t>mikrosekundi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D855C6-3D19-4B26-B04B-1E4C1773520F}"/>
              </a:ext>
            </a:extLst>
          </p:cNvPr>
          <p:cNvSpPr txBox="1"/>
          <p:nvPr/>
        </p:nvSpPr>
        <p:spPr>
          <a:xfrm>
            <a:off x="6940088" y="6089036"/>
            <a:ext cx="18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0.4 </a:t>
            </a:r>
            <a:r>
              <a:rPr lang="hr-HR" dirty="0" err="1"/>
              <a:t>nanosekunde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50266-82AD-4DBF-9DD9-FBBB3C5E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0088" y="6406228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24E65A-0273-413C-8D0E-1628DE70DFF3}"/>
              </a:ext>
            </a:extLst>
          </p:cNvPr>
          <p:cNvSpPr/>
          <p:nvPr/>
        </p:nvSpPr>
        <p:spPr>
          <a:xfrm>
            <a:off x="562062" y="4345497"/>
            <a:ext cx="125835" cy="209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53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</TotalTime>
  <Words>795</Words>
  <Application>Microsoft Office PowerPoint</Application>
  <PresentationFormat>On-screen Show (4:3)</PresentationFormat>
  <Paragraphs>190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Cambria Math</vt:lpstr>
      <vt:lpstr>Consolas</vt:lpstr>
      <vt:lpstr>Corbel</vt:lpstr>
      <vt:lpstr>Office Theme</vt:lpstr>
      <vt:lpstr>Mjerenje utjecaja toka ionskog snopa  na procese formiranja defekata  u poluvodičkim detektorima zračenja</vt:lpstr>
      <vt:lpstr>PowerPoint Presentation</vt:lpstr>
      <vt:lpstr>UVOD</vt:lpstr>
      <vt:lpstr>UVOD</vt:lpstr>
      <vt:lpstr>SADRŽAJ</vt:lpstr>
      <vt:lpstr>TEORIJSKA POZADINA Defekti nastali ionizacijskim zračenjem</vt:lpstr>
      <vt:lpstr>Defekti nastali ionizacijskim zračenjem</vt:lpstr>
      <vt:lpstr>Rekombinacije defekata</vt:lpstr>
      <vt:lpstr>Defekti kao centri uhvata nosilaca naboja</vt:lpstr>
      <vt:lpstr>Vremenska evolucija broja defekata nakon ozračivanja poluvodiča</vt:lpstr>
      <vt:lpstr>Vremenska evolucija broja defekata nakon ozračivanja poluvodiča</vt:lpstr>
      <vt:lpstr>EKSPERIMENTALNE TEHNIKE IBIC metoda</vt:lpstr>
      <vt:lpstr>EKSPERIMENTALNE  TEHNIKE</vt:lpstr>
      <vt:lpstr>EKSPERIMENTALNE  TEHNIKE</vt:lpstr>
      <vt:lpstr>EKSPERIMENTALNE  TEHNIKE</vt:lpstr>
      <vt:lpstr>REZULTATI MJERENJA I DISKUSIJA Definiranje prostorne skale</vt:lpstr>
      <vt:lpstr>REZULTATI MJERENJA  I DISKUSIJA</vt:lpstr>
      <vt:lpstr>REZULTATI MJERENJA  I DISKUSIJA</vt:lpstr>
      <vt:lpstr>REZULTATI MJERENJA  I DISKUSIJA</vt:lpstr>
      <vt:lpstr>REZULTATI MJERENJA  I DISKUSIJA</vt:lpstr>
      <vt:lpstr>ZAKLJUČAK</vt:lpstr>
      <vt:lpstr>LITERATURA</vt:lpstr>
      <vt:lpstr>LITERATURA Dodatni izvori slika za prezentacije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Mjerenje utjecaja toka ionskog snopa na proces formiranja defekata u poluvodičkim detektorima zračenja</dc:title>
  <dc:creator>Andreo Crnjac</dc:creator>
  <cp:lastModifiedBy>Andreo Crnjac</cp:lastModifiedBy>
  <cp:revision>114</cp:revision>
  <dcterms:created xsi:type="dcterms:W3CDTF">2018-01-13T13:55:29Z</dcterms:created>
  <dcterms:modified xsi:type="dcterms:W3CDTF">2018-01-24T22:23:43Z</dcterms:modified>
</cp:coreProperties>
</file>