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0077450" cy="5668963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30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1375EE8-0D2A-4313-A3D1-B8B343349D1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7680" y="48348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502920" y="1514520"/>
            <a:ext cx="88660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502920" y="3231720"/>
            <a:ext cx="88660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48A5EF5-5378-4163-A29B-DB301BBE29C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7680" y="48348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502920" y="1514520"/>
            <a:ext cx="43264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5046120" y="1514520"/>
            <a:ext cx="43264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502920" y="3231720"/>
            <a:ext cx="43264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5046120" y="3231720"/>
            <a:ext cx="43264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78AE487-E82C-4CCE-A488-A2C02FFF12AD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7680" y="48348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502920" y="1514520"/>
            <a:ext cx="285480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3501000" y="1514520"/>
            <a:ext cx="285480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6498720" y="1514520"/>
            <a:ext cx="285480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502920" y="3231720"/>
            <a:ext cx="285480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3501000" y="3231720"/>
            <a:ext cx="285480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6498720" y="3231720"/>
            <a:ext cx="285480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0737B5C-FD80-40A0-BC08-C3E350894611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7680" y="48348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502920" y="1514520"/>
            <a:ext cx="886608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7680" y="48348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502920" y="1514520"/>
            <a:ext cx="886608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7680" y="48348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502920" y="1514520"/>
            <a:ext cx="432648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5046120" y="1514520"/>
            <a:ext cx="432648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7680" y="48348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7680" y="483480"/>
            <a:ext cx="8997840" cy="4420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7680" y="48348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502920" y="1514520"/>
            <a:ext cx="43264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5046120" y="1514520"/>
            <a:ext cx="432648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502920" y="3231720"/>
            <a:ext cx="43264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7680" y="48348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502920" y="1514520"/>
            <a:ext cx="886608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C399367-A361-40DA-ABF1-C8339AE17657}" type="slidenum">
              <a:t>‹#›</a:t>
            </a:fld>
            <a:endParaRPr/>
          </a:p>
        </p:txBody>
      </p:sp>
      <p:sp>
        <p:nvSpPr>
          <p:cNvPr id="2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7680" y="48348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502920" y="1514520"/>
            <a:ext cx="432648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046120" y="1514520"/>
            <a:ext cx="43264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046120" y="3231720"/>
            <a:ext cx="43264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7680" y="48348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502920" y="1514520"/>
            <a:ext cx="43264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046120" y="1514520"/>
            <a:ext cx="43264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502920" y="3231720"/>
            <a:ext cx="88660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7680" y="48348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2920" y="1514520"/>
            <a:ext cx="88660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02920" y="3231720"/>
            <a:ext cx="88660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7680" y="48348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502920" y="1514520"/>
            <a:ext cx="43264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5046120" y="1514520"/>
            <a:ext cx="43264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502920" y="3231720"/>
            <a:ext cx="43264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5046120" y="3231720"/>
            <a:ext cx="43264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7680" y="48348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502920" y="1514520"/>
            <a:ext cx="285480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501000" y="1514520"/>
            <a:ext cx="285480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498720" y="1514520"/>
            <a:ext cx="285480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502920" y="3231720"/>
            <a:ext cx="285480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501000" y="3231720"/>
            <a:ext cx="285480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498720" y="3231720"/>
            <a:ext cx="285480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7680" y="48348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502920" y="1514520"/>
            <a:ext cx="886608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7680" y="48348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502920" y="1514520"/>
            <a:ext cx="886608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7680" y="48348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502920" y="1514520"/>
            <a:ext cx="432648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5046120" y="1514520"/>
            <a:ext cx="432648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7680" y="48348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7680" y="48348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502920" y="1514520"/>
            <a:ext cx="886608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09C5ACF-54C3-41DD-9131-04A9D9E63429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7680" y="483480"/>
            <a:ext cx="8997840" cy="4420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7680" y="48348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502920" y="1514520"/>
            <a:ext cx="43264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5046120" y="1514520"/>
            <a:ext cx="432648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502920" y="3231720"/>
            <a:ext cx="43264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7680" y="48348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502920" y="1514520"/>
            <a:ext cx="432648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5046120" y="1514520"/>
            <a:ext cx="43264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5046120" y="3231720"/>
            <a:ext cx="43264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7680" y="48348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502920" y="1514520"/>
            <a:ext cx="43264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5046120" y="1514520"/>
            <a:ext cx="43264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502920" y="3231720"/>
            <a:ext cx="88660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7680" y="48348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502920" y="1514520"/>
            <a:ext cx="88660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502920" y="3231720"/>
            <a:ext cx="88660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7680" y="48348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502920" y="1514520"/>
            <a:ext cx="43264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5046120" y="1514520"/>
            <a:ext cx="43264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502920" y="3231720"/>
            <a:ext cx="43264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5046120" y="3231720"/>
            <a:ext cx="43264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7680" y="48348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502920" y="1514520"/>
            <a:ext cx="285480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3501000" y="1514520"/>
            <a:ext cx="285480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498720" y="1514520"/>
            <a:ext cx="285480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502920" y="3231720"/>
            <a:ext cx="285480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3501000" y="3231720"/>
            <a:ext cx="285480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6498720" y="3231720"/>
            <a:ext cx="285480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7680" y="48348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502920" y="1514520"/>
            <a:ext cx="432648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5046120" y="1514520"/>
            <a:ext cx="432648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F0F3CA7-55A9-4D9C-92DB-34D304A52EF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7680" y="48348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562352A-1ABC-4AF2-ADF7-3E25447514D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7680" y="483480"/>
            <a:ext cx="8997840" cy="4420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1B85936-A45A-42CB-B567-0A7FB757DB6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7680" y="48348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2920" y="1514520"/>
            <a:ext cx="43264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046120" y="1514520"/>
            <a:ext cx="432648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02920" y="3231720"/>
            <a:ext cx="43264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7DBC2D6-B581-46F3-B20E-B06F4038312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7680" y="48348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2920" y="1514520"/>
            <a:ext cx="432648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046120" y="1514520"/>
            <a:ext cx="43264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046120" y="3231720"/>
            <a:ext cx="43264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3705E0C-C0B2-4C18-A922-E115AD69405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7680" y="48348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2920" y="1514520"/>
            <a:ext cx="43264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046120" y="1514520"/>
            <a:ext cx="43264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502920" y="3231720"/>
            <a:ext cx="8866080" cy="156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83824ED-6C78-4D1E-838B-E8A98551AE2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/>
          <p:cNvSpPr/>
          <p:nvPr/>
        </p:nvSpPr>
        <p:spPr>
          <a:xfrm>
            <a:off x="360" y="360"/>
            <a:ext cx="10075680" cy="4250520"/>
          </a:xfrm>
          <a:custGeom>
            <a:avLst/>
            <a:gdLst/>
            <a:ahLst/>
            <a:cxnLst/>
            <a:rect l="l" t="t" r="r" b="b"/>
            <a:pathLst>
              <a:path w="28000" h="11811">
                <a:moveTo>
                  <a:pt x="0" y="11811"/>
                </a:moveTo>
                <a:lnTo>
                  <a:pt x="0" y="0"/>
                </a:lnTo>
                <a:lnTo>
                  <a:pt x="28000" y="0"/>
                </a:lnTo>
                <a:lnTo>
                  <a:pt x="28000" y="7811"/>
                </a:lnTo>
                <a:lnTo>
                  <a:pt x="0" y="11811"/>
                </a:lnTo>
                <a:close/>
              </a:path>
            </a:pathLst>
          </a:custGeom>
          <a:solidFill>
            <a:srgbClr val="DDDDDD"/>
          </a:solidFill>
          <a:ln w="10800">
            <a:solidFill>
              <a:srgbClr val="9999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7680" y="48348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ftr" idx="1"/>
          </p:nvPr>
        </p:nvSpPr>
        <p:spPr>
          <a:xfrm>
            <a:off x="5577120" y="5128200"/>
            <a:ext cx="4317840" cy="39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lnSpc>
                <a:spcPct val="100000"/>
              </a:lnSpc>
              <a:buNone/>
              <a:defRPr lang="en-US" sz="1400" b="0" strike="noStrike" spc="-1">
                <a:latin typeface="Liberation Sans Narrow"/>
              </a:defRPr>
            </a:lvl1pPr>
          </a:lstStyle>
          <a:p>
            <a:pPr algn="r">
              <a:lnSpc>
                <a:spcPct val="100000"/>
              </a:lnSpc>
              <a:buNone/>
            </a:pPr>
            <a:r>
              <a:rPr lang="en-US" sz="1400" b="0" strike="noStrike" spc="-1">
                <a:latin typeface="Liberation Sans Narrow"/>
              </a:rPr>
              <a:t> </a:t>
            </a:r>
            <a:endParaRPr lang="en-US" sz="1400" b="0" strike="noStrike" spc="-1">
              <a:latin typeface="Times New Roman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sldNum" idx="2"/>
          </p:nvPr>
        </p:nvSpPr>
        <p:spPr>
          <a:xfrm>
            <a:off x="7376400" y="4588200"/>
            <a:ext cx="2518560" cy="39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lnSpc>
                <a:spcPct val="100000"/>
              </a:lnSpc>
              <a:buNone/>
              <a:defRPr lang="en-US" sz="2600" b="0" strike="noStrike" spc="-1">
                <a:latin typeface="Liberation Sans Narrow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4F6A139-5303-4FE3-BC10-BAA758AFC57B}" type="slidenum">
              <a:rPr lang="en-US" sz="2600" b="0" strike="noStrike" spc="-1">
                <a:latin typeface="Liberation Sans Narrow"/>
              </a:rPr>
              <a:t>‹#›</a:t>
            </a:fld>
            <a:endParaRPr lang="en-US" sz="2600" b="0" strike="noStrike" spc="-1"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dt" idx="3"/>
          </p:nvPr>
        </p:nvSpPr>
        <p:spPr>
          <a:xfrm>
            <a:off x="7016760" y="4912200"/>
            <a:ext cx="2878560" cy="39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en-US" sz="1400" b="0" strike="noStrike" spc="-1">
                <a:latin typeface="Times New Roman"/>
              </a:defRPr>
            </a:lvl1pPr>
          </a:lstStyle>
          <a:p>
            <a:r>
              <a:rPr lang="en-US" sz="1400" b="0" strike="noStrike" spc="-1">
                <a:latin typeface="Times New Roman"/>
              </a:rPr>
              <a:t>01/26/2024</a:t>
            </a: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68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41"/>
          <p:cNvSpPr/>
          <p:nvPr/>
        </p:nvSpPr>
        <p:spPr>
          <a:xfrm>
            <a:off x="1096200" y="4387320"/>
            <a:ext cx="8978760" cy="1280160"/>
          </a:xfrm>
          <a:custGeom>
            <a:avLst/>
            <a:gdLst/>
            <a:ahLst/>
            <a:cxnLst/>
            <a:rect l="l" t="t" r="r" b="b"/>
            <a:pathLst>
              <a:path w="24952" h="3558">
                <a:moveTo>
                  <a:pt x="0" y="3558"/>
                </a:moveTo>
                <a:lnTo>
                  <a:pt x="24951" y="3557"/>
                </a:lnTo>
                <a:lnTo>
                  <a:pt x="24952" y="0"/>
                </a:lnTo>
                <a:lnTo>
                  <a:pt x="0" y="3558"/>
                </a:lnTo>
                <a:close/>
              </a:path>
            </a:pathLst>
          </a:custGeom>
          <a:solidFill>
            <a:srgbClr val="DDDDDD"/>
          </a:solidFill>
          <a:ln w="10800">
            <a:solidFill>
              <a:srgbClr val="9999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Freeform: Shape 42"/>
          <p:cNvSpPr/>
          <p:nvPr/>
        </p:nvSpPr>
        <p:spPr>
          <a:xfrm>
            <a:off x="360" y="360"/>
            <a:ext cx="10075680" cy="1508400"/>
          </a:xfrm>
          <a:custGeom>
            <a:avLst/>
            <a:gdLst/>
            <a:ahLst/>
            <a:cxnLst/>
            <a:rect l="l" t="t" r="r" b="b"/>
            <a:pathLst>
              <a:path w="28000" h="4192">
                <a:moveTo>
                  <a:pt x="0" y="4192"/>
                </a:moveTo>
                <a:lnTo>
                  <a:pt x="0" y="0"/>
                </a:lnTo>
                <a:lnTo>
                  <a:pt x="28000" y="0"/>
                </a:lnTo>
                <a:lnTo>
                  <a:pt x="28000" y="191"/>
                </a:lnTo>
                <a:lnTo>
                  <a:pt x="0" y="4192"/>
                </a:lnTo>
                <a:close/>
              </a:path>
            </a:pathLst>
          </a:custGeom>
          <a:solidFill>
            <a:srgbClr val="DDDDDD"/>
          </a:solidFill>
          <a:ln w="10800">
            <a:solidFill>
              <a:srgbClr val="9999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7680" y="48348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2920" y="1514520"/>
            <a:ext cx="886608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: Shape 81"/>
          <p:cNvSpPr/>
          <p:nvPr/>
        </p:nvSpPr>
        <p:spPr>
          <a:xfrm>
            <a:off x="1096200" y="4387320"/>
            <a:ext cx="8978760" cy="1280160"/>
          </a:xfrm>
          <a:custGeom>
            <a:avLst/>
            <a:gdLst/>
            <a:ahLst/>
            <a:cxnLst/>
            <a:rect l="l" t="t" r="r" b="b"/>
            <a:pathLst>
              <a:path w="24952" h="3558">
                <a:moveTo>
                  <a:pt x="0" y="3558"/>
                </a:moveTo>
                <a:lnTo>
                  <a:pt x="24951" y="3557"/>
                </a:lnTo>
                <a:lnTo>
                  <a:pt x="24952" y="0"/>
                </a:lnTo>
                <a:lnTo>
                  <a:pt x="0" y="3558"/>
                </a:lnTo>
                <a:close/>
              </a:path>
            </a:pathLst>
          </a:custGeom>
          <a:solidFill>
            <a:srgbClr val="DDDDDD"/>
          </a:solidFill>
          <a:ln w="10800">
            <a:solidFill>
              <a:srgbClr val="9999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Freeform: Shape 82"/>
          <p:cNvSpPr/>
          <p:nvPr/>
        </p:nvSpPr>
        <p:spPr>
          <a:xfrm>
            <a:off x="360" y="410760"/>
            <a:ext cx="10075680" cy="5256720"/>
          </a:xfrm>
          <a:custGeom>
            <a:avLst/>
            <a:gdLst/>
            <a:ahLst/>
            <a:cxnLst/>
            <a:rect l="l" t="t" r="r" b="b"/>
            <a:pathLst>
              <a:path w="28000" h="14607">
                <a:moveTo>
                  <a:pt x="0" y="14607"/>
                </a:moveTo>
                <a:lnTo>
                  <a:pt x="508" y="14607"/>
                </a:lnTo>
                <a:lnTo>
                  <a:pt x="28000" y="10668"/>
                </a:lnTo>
                <a:lnTo>
                  <a:pt x="28000" y="0"/>
                </a:lnTo>
                <a:lnTo>
                  <a:pt x="0" y="4001"/>
                </a:lnTo>
                <a:lnTo>
                  <a:pt x="0" y="14607"/>
                </a:lnTo>
                <a:close/>
              </a:path>
            </a:pathLst>
          </a:custGeom>
          <a:solidFill>
            <a:srgbClr val="B2B2B2"/>
          </a:solidFill>
          <a:ln w="10800">
            <a:solidFill>
              <a:srgbClr val="9999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Freeform: Shape 83"/>
          <p:cNvSpPr/>
          <p:nvPr/>
        </p:nvSpPr>
        <p:spPr>
          <a:xfrm>
            <a:off x="360" y="360"/>
            <a:ext cx="10076040" cy="1713960"/>
          </a:xfrm>
          <a:custGeom>
            <a:avLst/>
            <a:gdLst/>
            <a:ahLst/>
            <a:cxnLst/>
            <a:rect l="l" t="t" r="r" b="b"/>
            <a:pathLst>
              <a:path w="28001" h="4763">
                <a:moveTo>
                  <a:pt x="1" y="4763"/>
                </a:moveTo>
                <a:lnTo>
                  <a:pt x="0" y="0"/>
                </a:lnTo>
                <a:lnTo>
                  <a:pt x="28000" y="0"/>
                </a:lnTo>
                <a:lnTo>
                  <a:pt x="28001" y="762"/>
                </a:lnTo>
                <a:lnTo>
                  <a:pt x="1" y="4763"/>
                </a:lnTo>
                <a:close/>
              </a:path>
            </a:pathLst>
          </a:custGeom>
          <a:solidFill>
            <a:srgbClr val="DDDDDD"/>
          </a:solidFill>
          <a:ln w="10800">
            <a:solidFill>
              <a:srgbClr val="9999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7680" y="48348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502920" y="1514520"/>
            <a:ext cx="886608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 rot="21114000">
            <a:off x="445680" y="1899720"/>
            <a:ext cx="8998560" cy="2047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600" b="1" strike="noStrike" spc="-1">
                <a:latin typeface="Arial"/>
              </a:rPr>
              <a:t>Egzotični magnetski fenomeni u nanokristaliničnim manganitima Ca</a:t>
            </a:r>
            <a:r>
              <a:rPr lang="en-US" sz="3600" b="1" strike="noStrike" spc="-1">
                <a:latin typeface="Arial"/>
                <a:ea typeface="Arial"/>
              </a:rPr>
              <a:t>₁₋ₓGdₓMnO₃ (0.05&lt;x&lt;0.2)</a:t>
            </a:r>
            <a:br>
              <a:rPr sz="3600"/>
            </a:br>
            <a:endParaRPr lang="en-US" sz="3600" b="0" strike="noStrike" spc="-1">
              <a:latin typeface="Arial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545220" y="4189770"/>
            <a:ext cx="8799480" cy="169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600" b="0" strike="noStrike" spc="-1" dirty="0">
                <a:latin typeface="Arial"/>
              </a:rPr>
              <a:t>Lara </a:t>
            </a:r>
            <a:r>
              <a:rPr lang="en-US" sz="1600" b="0" strike="noStrike" spc="-1" dirty="0" err="1">
                <a:latin typeface="Arial"/>
              </a:rPr>
              <a:t>Brusač</a:t>
            </a:r>
            <a:endParaRPr lang="en-US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1600" b="0" i="1" strike="noStrike" spc="-1" dirty="0" err="1">
                <a:latin typeface="Arial"/>
              </a:rPr>
              <a:t>Fizički</a:t>
            </a:r>
            <a:r>
              <a:rPr lang="en-US" sz="1600" b="0" i="1" strike="noStrike" spc="-1" dirty="0">
                <a:latin typeface="Arial"/>
              </a:rPr>
              <a:t> </a:t>
            </a:r>
            <a:r>
              <a:rPr lang="en-US" sz="1600" b="0" i="1" strike="noStrike" spc="-1" dirty="0" err="1">
                <a:latin typeface="Arial"/>
              </a:rPr>
              <a:t>odsjek</a:t>
            </a:r>
            <a:r>
              <a:rPr lang="en-US" sz="1600" b="0" i="1" strike="noStrike" spc="-1" dirty="0">
                <a:latin typeface="Arial"/>
              </a:rPr>
              <a:t>, </a:t>
            </a:r>
            <a:r>
              <a:rPr lang="en-US" sz="1600" b="0" i="1" strike="noStrike" spc="-1" dirty="0" err="1">
                <a:latin typeface="Arial"/>
              </a:rPr>
              <a:t>Prirodoslovno-matematički</a:t>
            </a:r>
            <a:r>
              <a:rPr lang="en-US" sz="1600" b="0" i="1" strike="noStrike" spc="-1" dirty="0">
                <a:latin typeface="Arial"/>
              </a:rPr>
              <a:t> </a:t>
            </a:r>
            <a:r>
              <a:rPr lang="en-US" sz="1600" b="0" i="1" strike="noStrike" spc="-1" dirty="0" err="1">
                <a:latin typeface="Arial"/>
              </a:rPr>
              <a:t>fakultet</a:t>
            </a:r>
            <a:r>
              <a:rPr lang="en-US" sz="1600" b="0" i="1" strike="noStrike" spc="-1" dirty="0">
                <a:latin typeface="Arial"/>
              </a:rPr>
              <a:t>, Zagreb</a:t>
            </a:r>
            <a:endParaRPr lang="en-US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1600" b="0" strike="noStrike" spc="-1" dirty="0">
                <a:latin typeface="Arial"/>
              </a:rPr>
              <a:t>Mentor: doc. dr. sc. </a:t>
            </a:r>
            <a:r>
              <a:rPr lang="en-US" sz="1600" b="0" strike="noStrike" spc="-1" dirty="0" err="1">
                <a:latin typeface="Arial"/>
              </a:rPr>
              <a:t>Nikolina</a:t>
            </a:r>
            <a:r>
              <a:rPr lang="en-US" sz="1600" b="0" strike="noStrike" spc="-1" dirty="0">
                <a:latin typeface="Arial"/>
              </a:rPr>
              <a:t> </a:t>
            </a:r>
            <a:r>
              <a:rPr lang="en-US" sz="1600" b="0" strike="noStrike" spc="-1" dirty="0" err="1">
                <a:latin typeface="Arial"/>
              </a:rPr>
              <a:t>Novosel</a:t>
            </a:r>
            <a:endParaRPr lang="en-US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1600" b="0" i="1" strike="noStrike" spc="-1" dirty="0" err="1">
                <a:latin typeface="Arial"/>
              </a:rPr>
              <a:t>Institut</a:t>
            </a:r>
            <a:r>
              <a:rPr lang="en-US" sz="1600" b="0" i="1" strike="noStrike" spc="-1" dirty="0">
                <a:latin typeface="Arial"/>
              </a:rPr>
              <a:t> za </a:t>
            </a:r>
            <a:r>
              <a:rPr lang="en-US" sz="1600" b="0" i="1" strike="noStrike" spc="-1" dirty="0" err="1">
                <a:latin typeface="Arial"/>
              </a:rPr>
              <a:t>fiziku</a:t>
            </a:r>
            <a:r>
              <a:rPr lang="en-US" sz="1600" b="0" i="1" strike="noStrike" spc="-1" dirty="0">
                <a:latin typeface="Arial"/>
              </a:rPr>
              <a:t>, Zagreb</a:t>
            </a:r>
            <a:endParaRPr lang="en-US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en-US" sz="2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69840" y="70992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pic>
        <p:nvPicPr>
          <p:cNvPr id="163" name="Picture 162"/>
          <p:cNvPicPr/>
          <p:nvPr/>
        </p:nvPicPr>
        <p:blipFill>
          <a:blip r:embed="rId2"/>
          <a:stretch/>
        </p:blipFill>
        <p:spPr>
          <a:xfrm>
            <a:off x="1347480" y="228240"/>
            <a:ext cx="2931840" cy="5386320"/>
          </a:xfrm>
          <a:prstGeom prst="rect">
            <a:avLst/>
          </a:prstGeom>
          <a:ln w="10800">
            <a:noFill/>
          </a:ln>
          <a:effectLst>
            <a:glow rad="25560">
              <a:srgbClr val="000000"/>
            </a:glow>
          </a:effectLst>
        </p:spPr>
      </p:pic>
      <p:pic>
        <p:nvPicPr>
          <p:cNvPr id="164" name="Picture 163"/>
          <p:cNvPicPr/>
          <p:nvPr/>
        </p:nvPicPr>
        <p:blipFill>
          <a:blip r:embed="rId3"/>
          <a:stretch/>
        </p:blipFill>
        <p:spPr>
          <a:xfrm>
            <a:off x="5359320" y="199440"/>
            <a:ext cx="2127960" cy="5366160"/>
          </a:xfrm>
          <a:prstGeom prst="rect">
            <a:avLst/>
          </a:prstGeom>
          <a:ln w="10800">
            <a:noFill/>
          </a:ln>
          <a:effectLst>
            <a:glow rad="25560">
              <a:srgbClr val="000000"/>
            </a:glow>
          </a:effectLst>
        </p:spPr>
      </p:pic>
      <p:pic>
        <p:nvPicPr>
          <p:cNvPr id="165" name="Picture 164"/>
          <p:cNvPicPr/>
          <p:nvPr/>
        </p:nvPicPr>
        <p:blipFill>
          <a:blip r:embed="rId4"/>
          <a:stretch/>
        </p:blipFill>
        <p:spPr>
          <a:xfrm>
            <a:off x="4441320" y="79560"/>
            <a:ext cx="789840" cy="5522760"/>
          </a:xfrm>
          <a:prstGeom prst="rect">
            <a:avLst/>
          </a:prstGeom>
          <a:ln w="10800">
            <a:noFill/>
          </a:ln>
          <a:effectLst>
            <a:glow rad="25560">
              <a:srgbClr val="000000"/>
            </a:glow>
          </a:effectLst>
        </p:spPr>
      </p:pic>
      <p:pic>
        <p:nvPicPr>
          <p:cNvPr id="166" name="Picture 165"/>
          <p:cNvPicPr/>
          <p:nvPr/>
        </p:nvPicPr>
        <p:blipFill>
          <a:blip r:embed="rId5"/>
          <a:stretch/>
        </p:blipFill>
        <p:spPr>
          <a:xfrm>
            <a:off x="1022760" y="562320"/>
            <a:ext cx="7888320" cy="4693680"/>
          </a:xfrm>
          <a:prstGeom prst="rect">
            <a:avLst/>
          </a:prstGeom>
          <a:ln w="10800">
            <a:noFill/>
          </a:ln>
          <a:effectLst>
            <a:glow rad="25560">
              <a:srgbClr val="000000"/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9840" y="70992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pic>
        <p:nvPicPr>
          <p:cNvPr id="168" name="Picture 167"/>
          <p:cNvPicPr/>
          <p:nvPr/>
        </p:nvPicPr>
        <p:blipFill>
          <a:blip r:embed="rId2"/>
          <a:stretch/>
        </p:blipFill>
        <p:spPr>
          <a:xfrm>
            <a:off x="0" y="-501840"/>
            <a:ext cx="6169320" cy="6170400"/>
          </a:xfrm>
          <a:prstGeom prst="rect">
            <a:avLst/>
          </a:prstGeom>
          <a:ln w="10800">
            <a:noFill/>
          </a:ln>
        </p:spPr>
      </p:pic>
      <p:pic>
        <p:nvPicPr>
          <p:cNvPr id="169" name="Picture 168"/>
          <p:cNvPicPr/>
          <p:nvPr/>
        </p:nvPicPr>
        <p:blipFill>
          <a:blip r:embed="rId3"/>
          <a:stretch/>
        </p:blipFill>
        <p:spPr>
          <a:xfrm>
            <a:off x="4113000" y="360"/>
            <a:ext cx="5940720" cy="1691280"/>
          </a:xfrm>
          <a:prstGeom prst="rect">
            <a:avLst/>
          </a:prstGeom>
          <a:ln w="10800">
            <a:noFill/>
          </a:ln>
          <a:effectLst>
            <a:glow rad="25560">
              <a:srgbClr val="000000"/>
            </a:glow>
          </a:effectLst>
        </p:spPr>
      </p:pic>
      <p:sp>
        <p:nvSpPr>
          <p:cNvPr id="170" name="Rectangle 169"/>
          <p:cNvSpPr/>
          <p:nvPr/>
        </p:nvSpPr>
        <p:spPr>
          <a:xfrm>
            <a:off x="4056120" y="5256360"/>
            <a:ext cx="2084760" cy="345600"/>
          </a:xfrm>
          <a:prstGeom prst="rect">
            <a:avLst/>
          </a:prstGeom>
          <a:noFill/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>
                <a:latin typeface="Arial"/>
              </a:rPr>
              <a:t>Ca₀</a:t>
            </a:r>
            <a:r>
              <a:rPr lang="en-US" sz="1400" b="0" strike="noStrike" spc="-1">
                <a:latin typeface="Arial"/>
              </a:rPr>
              <a:t>.</a:t>
            </a:r>
            <a:r>
              <a:rPr lang="en-US" sz="1800" b="0" strike="noStrike" spc="-1">
                <a:latin typeface="Arial"/>
              </a:rPr>
              <a:t>₉₅Gd₀</a:t>
            </a:r>
            <a:r>
              <a:rPr lang="en-US" sz="1400" b="0" strike="noStrike" spc="-1">
                <a:latin typeface="Arial"/>
              </a:rPr>
              <a:t>.</a:t>
            </a:r>
            <a:r>
              <a:rPr lang="en-US" sz="1800" b="0" strike="noStrike" spc="-1">
                <a:latin typeface="Arial"/>
              </a:rPr>
              <a:t>₀₅MnO₃ </a:t>
            </a:r>
          </a:p>
        </p:txBody>
      </p:sp>
      <p:pic>
        <p:nvPicPr>
          <p:cNvPr id="171" name="Picture 170"/>
          <p:cNvPicPr/>
          <p:nvPr/>
        </p:nvPicPr>
        <p:blipFill>
          <a:blip r:embed="rId4"/>
          <a:stretch/>
        </p:blipFill>
        <p:spPr>
          <a:xfrm>
            <a:off x="4341600" y="0"/>
            <a:ext cx="6287040" cy="5030280"/>
          </a:xfrm>
          <a:prstGeom prst="rect">
            <a:avLst/>
          </a:prstGeom>
          <a:ln w="10800">
            <a:noFill/>
          </a:ln>
        </p:spPr>
      </p:pic>
      <p:pic>
        <p:nvPicPr>
          <p:cNvPr id="172" name="Picture 171"/>
          <p:cNvPicPr/>
          <p:nvPr/>
        </p:nvPicPr>
        <p:blipFill>
          <a:blip r:embed="rId5"/>
          <a:stretch/>
        </p:blipFill>
        <p:spPr>
          <a:xfrm>
            <a:off x="-182880" y="0"/>
            <a:ext cx="5255280" cy="5256000"/>
          </a:xfrm>
          <a:prstGeom prst="rect">
            <a:avLst/>
          </a:prstGeom>
          <a:ln w="108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600" b="1" strike="noStrike" spc="-1">
                <a:latin typeface="Arial"/>
              </a:rPr>
              <a:t>DC magnetometrija</a:t>
            </a:r>
            <a:endParaRPr lang="en-US" sz="3600" b="0" strike="noStrike" spc="-1">
              <a:latin typeface="Arial"/>
            </a:endParaRPr>
          </a:p>
        </p:txBody>
      </p:sp>
      <p:pic>
        <p:nvPicPr>
          <p:cNvPr id="174" name="Picture 173"/>
          <p:cNvPicPr/>
          <p:nvPr/>
        </p:nvPicPr>
        <p:blipFill>
          <a:blip r:embed="rId2"/>
          <a:stretch/>
        </p:blipFill>
        <p:spPr>
          <a:xfrm>
            <a:off x="360" y="947160"/>
            <a:ext cx="5940720" cy="4721040"/>
          </a:xfrm>
          <a:prstGeom prst="rect">
            <a:avLst/>
          </a:prstGeom>
          <a:ln w="10800">
            <a:noFill/>
          </a:ln>
          <a:effectLst>
            <a:glow rad="25560">
              <a:srgbClr val="000000"/>
            </a:glow>
          </a:effectLst>
        </p:spPr>
      </p:pic>
      <p:sp>
        <p:nvSpPr>
          <p:cNvPr id="175" name="Rectangle 174"/>
          <p:cNvSpPr/>
          <p:nvPr/>
        </p:nvSpPr>
        <p:spPr>
          <a:xfrm>
            <a:off x="6169680" y="914040"/>
            <a:ext cx="3884400" cy="1369440"/>
          </a:xfrm>
          <a:prstGeom prst="rect">
            <a:avLst/>
          </a:prstGeom>
          <a:noFill/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mjerenje magnetizacije uzorka u konstantnom magnetskom polju u ovisnosti o temperaturi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MPMS3 uređaj (</a:t>
            </a:r>
            <a:r>
              <a:rPr lang="en-US" sz="1800" b="0" i="1" strike="noStrike" spc="-1">
                <a:latin typeface="Arial"/>
              </a:rPr>
              <a:t>Quantum Design</a:t>
            </a:r>
            <a:r>
              <a:rPr lang="en-US" sz="1800" b="0" strike="noStrike" spc="-1">
                <a:latin typeface="Arial"/>
              </a:rPr>
              <a:t>) sa SQUID magnetometrom</a:t>
            </a:r>
          </a:p>
        </p:txBody>
      </p:sp>
      <p:pic>
        <p:nvPicPr>
          <p:cNvPr id="176" name="Picture 175"/>
          <p:cNvPicPr/>
          <p:nvPr/>
        </p:nvPicPr>
        <p:blipFill>
          <a:blip r:embed="rId3"/>
          <a:stretch/>
        </p:blipFill>
        <p:spPr>
          <a:xfrm>
            <a:off x="5941080" y="2457720"/>
            <a:ext cx="4035600" cy="3026880"/>
          </a:xfrm>
          <a:prstGeom prst="rect">
            <a:avLst/>
          </a:prstGeom>
          <a:ln w="10800">
            <a:noFill/>
          </a:ln>
          <a:effectLst>
            <a:glow rad="25560">
              <a:srgbClr val="000000"/>
            </a:glow>
          </a:effectLst>
        </p:spPr>
      </p:pic>
      <p:pic>
        <p:nvPicPr>
          <p:cNvPr id="177" name="Picture 176"/>
          <p:cNvPicPr/>
          <p:nvPr/>
        </p:nvPicPr>
        <p:blipFill>
          <a:blip r:embed="rId4"/>
          <a:stretch/>
        </p:blipFill>
        <p:spPr>
          <a:xfrm>
            <a:off x="360" y="2513880"/>
            <a:ext cx="10075320" cy="2912400"/>
          </a:xfrm>
          <a:prstGeom prst="rect">
            <a:avLst/>
          </a:prstGeom>
          <a:ln w="10800">
            <a:noFill/>
          </a:ln>
          <a:effectLst>
            <a:glow rad="25560">
              <a:srgbClr val="000000"/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9840" y="70992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pic>
        <p:nvPicPr>
          <p:cNvPr id="179" name="Picture 178"/>
          <p:cNvPicPr/>
          <p:nvPr/>
        </p:nvPicPr>
        <p:blipFill>
          <a:blip r:embed="rId2"/>
          <a:stretch/>
        </p:blipFill>
        <p:spPr>
          <a:xfrm>
            <a:off x="1142280" y="0"/>
            <a:ext cx="7557120" cy="5668200"/>
          </a:xfrm>
          <a:prstGeom prst="rect">
            <a:avLst/>
          </a:prstGeom>
          <a:ln w="10800">
            <a:noFill/>
          </a:ln>
        </p:spPr>
      </p:pic>
      <p:pic>
        <p:nvPicPr>
          <p:cNvPr id="180" name="Picture 179"/>
          <p:cNvPicPr/>
          <p:nvPr/>
        </p:nvPicPr>
        <p:blipFill>
          <a:blip r:embed="rId3"/>
          <a:stretch/>
        </p:blipFill>
        <p:spPr>
          <a:xfrm>
            <a:off x="4798440" y="685440"/>
            <a:ext cx="5027040" cy="3009600"/>
          </a:xfrm>
          <a:prstGeom prst="rect">
            <a:avLst/>
          </a:prstGeom>
          <a:ln w="10800">
            <a:noFill/>
          </a:ln>
        </p:spPr>
      </p:pic>
      <p:pic>
        <p:nvPicPr>
          <p:cNvPr id="181" name="Picture 180"/>
          <p:cNvPicPr/>
          <p:nvPr/>
        </p:nvPicPr>
        <p:blipFill>
          <a:blip r:embed="rId4"/>
          <a:stretch/>
        </p:blipFill>
        <p:spPr>
          <a:xfrm>
            <a:off x="21240" y="640440"/>
            <a:ext cx="10054080" cy="3929760"/>
          </a:xfrm>
          <a:prstGeom prst="rect">
            <a:avLst/>
          </a:prstGeom>
          <a:ln w="10800">
            <a:noFill/>
          </a:ln>
        </p:spPr>
      </p:pic>
      <p:pic>
        <p:nvPicPr>
          <p:cNvPr id="182" name="Picture 181"/>
          <p:cNvPicPr/>
          <p:nvPr/>
        </p:nvPicPr>
        <p:blipFill>
          <a:blip r:embed="rId5"/>
          <a:stretch/>
        </p:blipFill>
        <p:spPr>
          <a:xfrm>
            <a:off x="7615080" y="1322280"/>
            <a:ext cx="1753200" cy="962640"/>
          </a:xfrm>
          <a:prstGeom prst="rect">
            <a:avLst/>
          </a:prstGeom>
          <a:ln w="108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9840" y="70992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pic>
        <p:nvPicPr>
          <p:cNvPr id="184" name="Picture 183"/>
          <p:cNvPicPr/>
          <p:nvPr/>
        </p:nvPicPr>
        <p:blipFill>
          <a:blip r:embed="rId2"/>
          <a:stretch/>
        </p:blipFill>
        <p:spPr>
          <a:xfrm>
            <a:off x="59040" y="29520"/>
            <a:ext cx="6213240" cy="5668200"/>
          </a:xfrm>
          <a:prstGeom prst="rect">
            <a:avLst/>
          </a:prstGeom>
          <a:ln w="10800">
            <a:noFill/>
          </a:ln>
          <a:effectLst>
            <a:glow rad="25560">
              <a:srgbClr val="000000"/>
            </a:glow>
          </a:effectLst>
        </p:spPr>
      </p:pic>
      <p:pic>
        <p:nvPicPr>
          <p:cNvPr id="185" name="Picture 184"/>
          <p:cNvPicPr/>
          <p:nvPr/>
        </p:nvPicPr>
        <p:blipFill>
          <a:blip r:embed="rId3"/>
          <a:stretch/>
        </p:blipFill>
        <p:spPr>
          <a:xfrm>
            <a:off x="5947920" y="1902600"/>
            <a:ext cx="4127400" cy="3765240"/>
          </a:xfrm>
          <a:prstGeom prst="rect">
            <a:avLst/>
          </a:prstGeom>
          <a:ln w="10800">
            <a:noFill/>
          </a:ln>
          <a:effectLst>
            <a:glow rad="25560">
              <a:srgbClr val="000000"/>
            </a:glow>
          </a:effectLst>
        </p:spPr>
      </p:pic>
      <p:pic>
        <p:nvPicPr>
          <p:cNvPr id="186" name="Picture 185"/>
          <p:cNvPicPr/>
          <p:nvPr/>
        </p:nvPicPr>
        <p:blipFill>
          <a:blip r:embed="rId4"/>
          <a:stretch/>
        </p:blipFill>
        <p:spPr>
          <a:xfrm>
            <a:off x="360" y="29520"/>
            <a:ext cx="5947560" cy="3775680"/>
          </a:xfrm>
          <a:prstGeom prst="rect">
            <a:avLst/>
          </a:prstGeom>
          <a:ln w="10800">
            <a:noFill/>
          </a:ln>
          <a:effectLst>
            <a:glow rad="25560">
              <a:srgbClr val="000000"/>
            </a:glow>
          </a:effectLst>
        </p:spPr>
      </p:pic>
      <p:pic>
        <p:nvPicPr>
          <p:cNvPr id="187" name="Picture 186"/>
          <p:cNvPicPr/>
          <p:nvPr/>
        </p:nvPicPr>
        <p:blipFill>
          <a:blip r:embed="rId5"/>
          <a:stretch/>
        </p:blipFill>
        <p:spPr>
          <a:xfrm>
            <a:off x="5947920" y="380520"/>
            <a:ext cx="4145400" cy="761400"/>
          </a:xfrm>
          <a:prstGeom prst="rect">
            <a:avLst/>
          </a:prstGeom>
          <a:ln w="10800">
            <a:noFill/>
          </a:ln>
          <a:effectLst>
            <a:glow rad="25560">
              <a:srgbClr val="000000"/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 rot="21096600">
            <a:off x="286200" y="489960"/>
            <a:ext cx="221688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600" b="1" strike="noStrike" spc="-1">
                <a:latin typeface="Arial"/>
              </a:rPr>
              <a:t>Zaključak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502920" y="1739880"/>
            <a:ext cx="886608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 algn="just">
              <a:lnSpc>
                <a:spcPct val="100000"/>
              </a:lnSpc>
              <a:spcAft>
                <a:spcPts val="85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 err="1">
                <a:latin typeface="Arial"/>
              </a:rPr>
              <a:t>na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temperaturi</a:t>
            </a:r>
            <a:r>
              <a:rPr lang="en-US" sz="1800" b="0" strike="noStrike" spc="-1" dirty="0">
                <a:latin typeface="Arial"/>
              </a:rPr>
              <a:t> od </a:t>
            </a:r>
            <a:r>
              <a:rPr lang="en-US" sz="1800" b="0" strike="noStrike" spc="-1" dirty="0" err="1">
                <a:latin typeface="Arial"/>
              </a:rPr>
              <a:t>približno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u="sng" strike="noStrike" spc="-1" dirty="0">
                <a:uFillTx/>
                <a:latin typeface="Arial"/>
              </a:rPr>
              <a:t>110 K</a:t>
            </a:r>
            <a:r>
              <a:rPr lang="en-US" sz="1800" b="0" strike="noStrike" spc="-1" dirty="0">
                <a:latin typeface="Arial"/>
              </a:rPr>
              <a:t> se </a:t>
            </a:r>
            <a:r>
              <a:rPr lang="en-US" sz="1800" b="0" strike="noStrike" spc="-1" dirty="0" err="1">
                <a:latin typeface="Arial"/>
              </a:rPr>
              <a:t>odvija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fazni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prijelaz</a:t>
            </a:r>
            <a:r>
              <a:rPr lang="en-US" sz="1800" b="0" strike="noStrike" spc="-1" dirty="0">
                <a:latin typeface="Arial"/>
              </a:rPr>
              <a:t> u </a:t>
            </a:r>
            <a:r>
              <a:rPr lang="en-US" sz="1800" b="0" strike="noStrike" spc="-1" dirty="0" err="1">
                <a:latin typeface="Arial"/>
              </a:rPr>
              <a:t>uređeno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stanje</a:t>
            </a:r>
            <a:endParaRPr lang="en-US" sz="1800" b="0" strike="noStrike" spc="-1" dirty="0">
              <a:latin typeface="Arial"/>
            </a:endParaRPr>
          </a:p>
          <a:p>
            <a:pPr marL="432000" indent="-324000" algn="just">
              <a:lnSpc>
                <a:spcPct val="100000"/>
              </a:lnSpc>
              <a:spcAft>
                <a:spcPts val="85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 err="1">
                <a:latin typeface="Arial"/>
              </a:rPr>
              <a:t>ispod</a:t>
            </a:r>
            <a:r>
              <a:rPr lang="en-US" sz="1800" b="0" strike="noStrike" spc="-1" dirty="0">
                <a:latin typeface="Arial"/>
              </a:rPr>
              <a:t> temperature </a:t>
            </a:r>
            <a:r>
              <a:rPr lang="en-US" sz="1800" b="0" strike="noStrike" spc="-1" dirty="0" err="1">
                <a:latin typeface="Arial"/>
              </a:rPr>
              <a:t>prijelaza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magnetsko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ponašanje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uzorka</a:t>
            </a:r>
            <a:r>
              <a:rPr lang="en-US" sz="1800" b="0" strike="noStrike" spc="-1" dirty="0">
                <a:latin typeface="Arial"/>
              </a:rPr>
              <a:t> je </a:t>
            </a:r>
            <a:r>
              <a:rPr lang="en-US" sz="1800" b="0" strike="noStrike" spc="-1" dirty="0" err="1">
                <a:latin typeface="Arial"/>
              </a:rPr>
              <a:t>kompleksno</a:t>
            </a:r>
            <a:r>
              <a:rPr lang="en-US" sz="1800" b="0" strike="noStrike" spc="-1" dirty="0">
                <a:latin typeface="Arial"/>
              </a:rPr>
              <a:t>, </a:t>
            </a:r>
            <a:r>
              <a:rPr lang="en-US" sz="1800" b="0" strike="noStrike" spc="-1" dirty="0" err="1">
                <a:latin typeface="Arial"/>
              </a:rPr>
              <a:t>ukazuje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na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prisutnost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barem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dvije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uređene</a:t>
            </a:r>
            <a:r>
              <a:rPr lang="en-US" sz="1800" b="0" strike="noStrike" spc="-1" dirty="0">
                <a:latin typeface="Arial"/>
              </a:rPr>
              <a:t> faze u </a:t>
            </a:r>
            <a:r>
              <a:rPr lang="en-US" sz="1800" b="0" strike="noStrike" spc="-1" dirty="0" err="1">
                <a:latin typeface="Arial"/>
              </a:rPr>
              <a:t>uzorku</a:t>
            </a:r>
            <a:r>
              <a:rPr lang="en-US" sz="1800" b="0" strike="noStrike" spc="-1" dirty="0">
                <a:latin typeface="Arial"/>
              </a:rPr>
              <a:t>: </a:t>
            </a:r>
            <a:r>
              <a:rPr lang="en-US" sz="1800" b="0" u="sng" strike="noStrike" spc="-1" dirty="0" err="1">
                <a:uFillTx/>
                <a:latin typeface="Arial"/>
              </a:rPr>
              <a:t>feromagnetske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i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u="sng" strike="noStrike" spc="-1" dirty="0" err="1">
                <a:uFillTx/>
                <a:latin typeface="Arial"/>
              </a:rPr>
              <a:t>antiferomagnetske</a:t>
            </a:r>
            <a:endParaRPr lang="en-US" sz="1800" b="0" strike="noStrike" spc="-1" dirty="0">
              <a:latin typeface="Arial"/>
            </a:endParaRPr>
          </a:p>
          <a:p>
            <a:pPr marL="432000" indent="-324000" algn="just">
              <a:lnSpc>
                <a:spcPct val="100000"/>
              </a:lnSpc>
              <a:spcAft>
                <a:spcPts val="85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 err="1">
                <a:latin typeface="Arial"/>
              </a:rPr>
              <a:t>pitanja</a:t>
            </a:r>
            <a:r>
              <a:rPr lang="en-US" sz="1800" b="0" strike="noStrike" spc="-1" dirty="0">
                <a:latin typeface="Arial"/>
              </a:rPr>
              <a:t>:</a:t>
            </a:r>
          </a:p>
          <a:p>
            <a:pPr marL="864000" lvl="1" indent="-324000" algn="just">
              <a:lnSpc>
                <a:spcPct val="10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 dirty="0" err="1">
                <a:latin typeface="Arial"/>
              </a:rPr>
              <a:t>pojavljuju</a:t>
            </a:r>
            <a:r>
              <a:rPr lang="en-US" sz="1800" b="0" strike="noStrike" spc="-1" dirty="0">
                <a:latin typeface="Arial"/>
              </a:rPr>
              <a:t> li se </a:t>
            </a:r>
            <a:r>
              <a:rPr lang="en-US" sz="1800" b="0" strike="noStrike" spc="-1" dirty="0" err="1">
                <a:latin typeface="Arial"/>
              </a:rPr>
              <a:t>feromagnetsko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i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antiferomagnetsko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uređenje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hr-HR" sz="1800" b="0" strike="noStrike" spc="-1" dirty="0">
                <a:latin typeface="Arial"/>
              </a:rPr>
              <a:t>zaista </a:t>
            </a:r>
            <a:r>
              <a:rPr lang="en-US" sz="1800" b="0" strike="noStrike" spc="-1" dirty="0" err="1">
                <a:latin typeface="Arial"/>
              </a:rPr>
              <a:t>na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istoj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temperaturi</a:t>
            </a:r>
            <a:r>
              <a:rPr lang="en-US" sz="1800" b="0" strike="noStrike" spc="-1" dirty="0">
                <a:latin typeface="Arial"/>
              </a:rPr>
              <a:t>?</a:t>
            </a:r>
          </a:p>
          <a:p>
            <a:pPr marL="864000" lvl="1" indent="-324000" algn="just">
              <a:lnSpc>
                <a:spcPct val="10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 dirty="0">
                <a:latin typeface="Arial"/>
              </a:rPr>
              <a:t> </a:t>
            </a:r>
            <a:r>
              <a:rPr lang="hr-HR" sz="1800" b="0" strike="noStrike" spc="-1" dirty="0">
                <a:latin typeface="Arial"/>
              </a:rPr>
              <a:t>kako na svojstva utječu dimenzije zrna?</a:t>
            </a:r>
            <a:endParaRPr lang="en-US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 rot="21111000">
            <a:off x="124200" y="-13320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600" b="1" strike="noStrike" spc="-1">
                <a:latin typeface="Arial"/>
              </a:rPr>
              <a:t>Uvod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228240" y="1514520"/>
            <a:ext cx="7037280" cy="351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 algn="just">
              <a:lnSpc>
                <a:spcPct val="100000"/>
              </a:lnSpc>
              <a:spcAft>
                <a:spcPts val="85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 err="1">
                <a:latin typeface="Arial"/>
              </a:rPr>
              <a:t>izmjerena</a:t>
            </a:r>
            <a:r>
              <a:rPr lang="en-US" sz="1600" b="0" strike="noStrike" spc="-1" dirty="0">
                <a:latin typeface="Arial"/>
              </a:rPr>
              <a:t> </a:t>
            </a:r>
            <a:r>
              <a:rPr lang="en-US" sz="1600" b="0" strike="noStrike" spc="-1" dirty="0" err="1">
                <a:latin typeface="Arial"/>
              </a:rPr>
              <a:t>su</a:t>
            </a:r>
            <a:r>
              <a:rPr lang="en-US" sz="1600" b="0" strike="noStrike" spc="-1" dirty="0">
                <a:latin typeface="Arial"/>
              </a:rPr>
              <a:t> </a:t>
            </a:r>
            <a:r>
              <a:rPr lang="en-US" sz="1600" b="0" strike="noStrike" spc="-1" dirty="0" err="1">
                <a:latin typeface="Arial"/>
              </a:rPr>
              <a:t>magnetska</a:t>
            </a:r>
            <a:r>
              <a:rPr lang="en-US" sz="1600" b="0" strike="noStrike" spc="-1" dirty="0">
                <a:latin typeface="Arial"/>
              </a:rPr>
              <a:t> </a:t>
            </a:r>
            <a:r>
              <a:rPr lang="en-US" sz="1600" b="0" strike="noStrike" spc="-1" dirty="0" err="1">
                <a:latin typeface="Arial"/>
              </a:rPr>
              <a:t>svojstva</a:t>
            </a:r>
            <a:r>
              <a:rPr lang="en-US" sz="1600" b="0" strike="noStrike" spc="-1" dirty="0">
                <a:latin typeface="Arial"/>
              </a:rPr>
              <a:t> Ca₀</a:t>
            </a:r>
            <a:r>
              <a:rPr lang="en-US" sz="1100" b="0" strike="noStrike" spc="-1" dirty="0">
                <a:latin typeface="Arial"/>
              </a:rPr>
              <a:t>.</a:t>
            </a:r>
            <a:r>
              <a:rPr lang="en-US" sz="1600" b="0" strike="noStrike" spc="-1" dirty="0">
                <a:latin typeface="Arial"/>
              </a:rPr>
              <a:t>₉₅Gd₀</a:t>
            </a:r>
            <a:r>
              <a:rPr lang="en-US" sz="1100" b="0" strike="noStrike" spc="-1" dirty="0">
                <a:latin typeface="Arial"/>
              </a:rPr>
              <a:t>.</a:t>
            </a:r>
            <a:r>
              <a:rPr lang="en-US" sz="1600" b="0" strike="noStrike" spc="-1" dirty="0">
                <a:latin typeface="Arial"/>
              </a:rPr>
              <a:t>₀₅</a:t>
            </a:r>
            <a:r>
              <a:rPr lang="en-US" sz="1600" b="0" strike="noStrike" spc="-1" dirty="0" err="1">
                <a:latin typeface="Arial"/>
              </a:rPr>
              <a:t>MnO</a:t>
            </a:r>
            <a:r>
              <a:rPr lang="en-US" sz="1600" b="0" strike="noStrike" spc="-1" dirty="0">
                <a:latin typeface="Arial"/>
              </a:rPr>
              <a:t>₃ </a:t>
            </a:r>
          </a:p>
          <a:p>
            <a:pPr marL="432000" indent="-324000" algn="just">
              <a:lnSpc>
                <a:spcPct val="100000"/>
              </a:lnSpc>
              <a:spcAft>
                <a:spcPts val="85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 err="1">
                <a:latin typeface="Arial"/>
              </a:rPr>
              <a:t>perovskitni</a:t>
            </a:r>
            <a:r>
              <a:rPr lang="en-US" sz="1600" b="0" strike="noStrike" spc="-1" dirty="0">
                <a:latin typeface="Arial"/>
              </a:rPr>
              <a:t> </a:t>
            </a:r>
            <a:r>
              <a:rPr lang="en-US" sz="1600" b="0" strike="noStrike" spc="-1" dirty="0" err="1">
                <a:latin typeface="Arial"/>
              </a:rPr>
              <a:t>manganiti</a:t>
            </a:r>
            <a:r>
              <a:rPr lang="en-US" sz="1600" b="0" strike="noStrike" spc="-1" dirty="0">
                <a:latin typeface="Arial"/>
              </a:rPr>
              <a:t>: </a:t>
            </a:r>
            <a:r>
              <a:rPr lang="en-US" sz="1600" b="0" strike="noStrike" spc="-1" dirty="0" err="1">
                <a:latin typeface="Arial"/>
              </a:rPr>
              <a:t>spojevi</a:t>
            </a:r>
            <a:r>
              <a:rPr lang="en-US" sz="1600" b="0" strike="noStrike" spc="-1" dirty="0">
                <a:latin typeface="Arial"/>
              </a:rPr>
              <a:t> </a:t>
            </a:r>
            <a:r>
              <a:rPr lang="en-US" sz="1600" b="0" strike="noStrike" spc="-1" dirty="0" err="1">
                <a:latin typeface="Arial"/>
              </a:rPr>
              <a:t>oblika</a:t>
            </a:r>
            <a:r>
              <a:rPr lang="en-US" sz="1600" b="0" strike="noStrike" spc="-1" dirty="0">
                <a:latin typeface="Arial"/>
              </a:rPr>
              <a:t> </a:t>
            </a:r>
            <a:r>
              <a:rPr lang="en-US" sz="1600" b="0" strike="noStrike" spc="-1" dirty="0" err="1">
                <a:latin typeface="Arial"/>
              </a:rPr>
              <a:t>AMnO</a:t>
            </a:r>
            <a:r>
              <a:rPr lang="en-US" sz="1600" b="0" strike="noStrike" spc="-1" dirty="0">
                <a:latin typeface="Arial"/>
                <a:ea typeface="Arial"/>
              </a:rPr>
              <a:t>₃, </a:t>
            </a:r>
            <a:r>
              <a:rPr lang="en-US" sz="1600" b="0" strike="noStrike" spc="-1" dirty="0" err="1">
                <a:latin typeface="Arial"/>
                <a:ea typeface="Arial"/>
              </a:rPr>
              <a:t>perovskitne</a:t>
            </a:r>
            <a:r>
              <a:rPr lang="en-US" sz="1600" b="0" strike="noStrike" spc="-1" dirty="0">
                <a:latin typeface="Arial"/>
                <a:ea typeface="Arial"/>
              </a:rPr>
              <a:t> </a:t>
            </a:r>
            <a:r>
              <a:rPr lang="en-US" sz="1600" b="0" strike="noStrike" spc="-1" dirty="0" err="1">
                <a:latin typeface="Arial"/>
                <a:ea typeface="Arial"/>
              </a:rPr>
              <a:t>kristalne</a:t>
            </a:r>
            <a:r>
              <a:rPr lang="en-US" sz="1600" b="0" strike="noStrike" spc="-1" dirty="0">
                <a:latin typeface="Arial"/>
                <a:ea typeface="Arial"/>
              </a:rPr>
              <a:t> </a:t>
            </a:r>
            <a:r>
              <a:rPr lang="en-US" sz="1600" b="0" strike="noStrike" spc="-1" dirty="0" err="1">
                <a:latin typeface="Arial"/>
                <a:ea typeface="Arial"/>
              </a:rPr>
              <a:t>rešetke</a:t>
            </a:r>
            <a:endParaRPr lang="en-US" sz="1600" b="0" strike="noStrike" spc="-1" dirty="0">
              <a:latin typeface="Arial"/>
            </a:endParaRPr>
          </a:p>
          <a:p>
            <a:pPr marL="432000" indent="-324000" algn="just">
              <a:lnSpc>
                <a:spcPct val="100000"/>
              </a:lnSpc>
              <a:spcAft>
                <a:spcPts val="85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 err="1">
                <a:latin typeface="Arial"/>
                <a:ea typeface="Arial"/>
              </a:rPr>
              <a:t>dopirani</a:t>
            </a:r>
            <a:r>
              <a:rPr lang="en-US" sz="1600" b="0" strike="noStrike" spc="-1" dirty="0">
                <a:latin typeface="Arial"/>
                <a:ea typeface="Arial"/>
              </a:rPr>
              <a:t> </a:t>
            </a:r>
            <a:r>
              <a:rPr lang="en-US" sz="1600" b="0" strike="noStrike" spc="-1" dirty="0" err="1">
                <a:latin typeface="Arial"/>
                <a:ea typeface="Arial"/>
              </a:rPr>
              <a:t>perovskitni</a:t>
            </a:r>
            <a:r>
              <a:rPr lang="en-US" sz="1600" b="0" strike="noStrike" spc="-1" dirty="0">
                <a:latin typeface="Arial"/>
                <a:ea typeface="Arial"/>
              </a:rPr>
              <a:t> </a:t>
            </a:r>
            <a:r>
              <a:rPr lang="en-US" sz="1600" b="0" strike="noStrike" spc="-1" dirty="0" err="1">
                <a:latin typeface="Arial"/>
                <a:ea typeface="Arial"/>
              </a:rPr>
              <a:t>manganiti</a:t>
            </a:r>
            <a:r>
              <a:rPr lang="en-US" sz="1600" b="0" strike="noStrike" spc="-1" dirty="0">
                <a:latin typeface="Arial"/>
                <a:ea typeface="Arial"/>
              </a:rPr>
              <a:t>: </a:t>
            </a:r>
            <a:endParaRPr lang="en-US" sz="1600" b="0" strike="noStrike" spc="-1" dirty="0">
              <a:latin typeface="Arial"/>
            </a:endParaRPr>
          </a:p>
          <a:p>
            <a:pPr marL="864000" lvl="1" indent="-324000" algn="just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600" b="0" strike="noStrike" spc="-1" dirty="0" err="1">
                <a:latin typeface="Arial"/>
                <a:ea typeface="Arial"/>
              </a:rPr>
              <a:t>izmijenjena</a:t>
            </a:r>
            <a:r>
              <a:rPr lang="en-US" sz="1600" b="0" strike="noStrike" spc="-1" dirty="0">
                <a:latin typeface="Arial"/>
                <a:ea typeface="Arial"/>
              </a:rPr>
              <a:t> </a:t>
            </a:r>
            <a:r>
              <a:rPr lang="en-US" sz="1600" b="0" strike="noStrike" spc="-1" dirty="0" err="1">
                <a:latin typeface="Arial"/>
                <a:ea typeface="Arial"/>
              </a:rPr>
              <a:t>magnetska</a:t>
            </a:r>
            <a:r>
              <a:rPr lang="en-US" sz="1600" b="0" strike="noStrike" spc="-1" dirty="0">
                <a:latin typeface="Arial"/>
                <a:ea typeface="Arial"/>
              </a:rPr>
              <a:t> </a:t>
            </a:r>
            <a:r>
              <a:rPr lang="en-US" sz="1600" b="0" strike="noStrike" spc="-1" dirty="0" err="1">
                <a:latin typeface="Arial"/>
                <a:ea typeface="Arial"/>
              </a:rPr>
              <a:t>i</a:t>
            </a:r>
            <a:r>
              <a:rPr lang="en-US" sz="1600" b="0" strike="noStrike" spc="-1" dirty="0">
                <a:latin typeface="Arial"/>
                <a:ea typeface="Arial"/>
              </a:rPr>
              <a:t> </a:t>
            </a:r>
            <a:r>
              <a:rPr lang="en-US" sz="1600" b="0" strike="noStrike" spc="-1" dirty="0" err="1">
                <a:latin typeface="Arial"/>
                <a:ea typeface="Arial"/>
              </a:rPr>
              <a:t>električna</a:t>
            </a:r>
            <a:r>
              <a:rPr lang="en-US" sz="1600" b="0" strike="noStrike" spc="-1" dirty="0">
                <a:latin typeface="Arial"/>
                <a:ea typeface="Arial"/>
              </a:rPr>
              <a:t> </a:t>
            </a:r>
            <a:r>
              <a:rPr lang="en-US" sz="1600" b="0" strike="noStrike" spc="-1" dirty="0" err="1">
                <a:latin typeface="Arial"/>
                <a:ea typeface="Arial"/>
              </a:rPr>
              <a:t>svojstva</a:t>
            </a:r>
            <a:r>
              <a:rPr lang="en-US" sz="1600" b="0" strike="noStrike" spc="-1" dirty="0">
                <a:latin typeface="Arial"/>
                <a:ea typeface="Arial"/>
              </a:rPr>
              <a:t> </a:t>
            </a:r>
            <a:r>
              <a:rPr lang="en-US" sz="1600" b="0" strike="noStrike" spc="-1" dirty="0" err="1">
                <a:latin typeface="Arial"/>
                <a:ea typeface="Arial"/>
              </a:rPr>
              <a:t>uslijed</a:t>
            </a:r>
            <a:r>
              <a:rPr lang="en-US" sz="1600" b="0" strike="noStrike" spc="-1" dirty="0">
                <a:latin typeface="Arial"/>
                <a:ea typeface="Arial"/>
              </a:rPr>
              <a:t> </a:t>
            </a:r>
            <a:r>
              <a:rPr lang="en-US" sz="1600" b="0" strike="noStrike" spc="-1" dirty="0" err="1">
                <a:latin typeface="Arial"/>
                <a:ea typeface="Arial"/>
              </a:rPr>
              <a:t>dopiranja</a:t>
            </a:r>
            <a:r>
              <a:rPr lang="en-US" sz="1600" b="0" strike="noStrike" spc="-1" dirty="0">
                <a:latin typeface="Arial"/>
                <a:ea typeface="Arial"/>
              </a:rPr>
              <a:t> </a:t>
            </a:r>
            <a:r>
              <a:rPr lang="en-US" sz="1600" b="0" strike="noStrike" spc="-1" dirty="0" err="1">
                <a:latin typeface="Arial"/>
                <a:ea typeface="Arial"/>
              </a:rPr>
              <a:t>rijetkim</a:t>
            </a:r>
            <a:r>
              <a:rPr lang="en-US" sz="1600" b="0" strike="noStrike" spc="-1" dirty="0">
                <a:latin typeface="Arial"/>
                <a:ea typeface="Arial"/>
              </a:rPr>
              <a:t> </a:t>
            </a:r>
            <a:r>
              <a:rPr lang="en-US" sz="1600" b="0" strike="noStrike" spc="-1" dirty="0" err="1">
                <a:latin typeface="Arial"/>
                <a:ea typeface="Arial"/>
              </a:rPr>
              <a:t>zemljama</a:t>
            </a:r>
            <a:r>
              <a:rPr lang="en-US" sz="1600" b="0" strike="noStrike" spc="-1" dirty="0">
                <a:latin typeface="Arial"/>
                <a:ea typeface="Arial"/>
              </a:rPr>
              <a:t>: </a:t>
            </a:r>
            <a:r>
              <a:rPr lang="en-US" sz="1600" b="0" strike="noStrike" spc="-1" dirty="0" err="1">
                <a:latin typeface="Arial"/>
                <a:ea typeface="Arial"/>
              </a:rPr>
              <a:t>kolosalni</a:t>
            </a:r>
            <a:r>
              <a:rPr lang="en-US" sz="1600" b="0" strike="noStrike" spc="-1" dirty="0">
                <a:latin typeface="Arial"/>
                <a:ea typeface="Arial"/>
              </a:rPr>
              <a:t> </a:t>
            </a:r>
            <a:r>
              <a:rPr lang="en-US" sz="1600" b="0" strike="noStrike" spc="-1" dirty="0" err="1">
                <a:latin typeface="Arial"/>
                <a:ea typeface="Arial"/>
              </a:rPr>
              <a:t>magnetootpor</a:t>
            </a:r>
            <a:endParaRPr lang="en-US" sz="1600" b="0" strike="noStrike" spc="-1" dirty="0">
              <a:latin typeface="Arial"/>
            </a:endParaRPr>
          </a:p>
          <a:p>
            <a:pPr marL="864000" lvl="1" indent="-324000" algn="just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600" b="0" strike="noStrike" spc="-1" dirty="0" err="1">
                <a:latin typeface="Arial"/>
                <a:ea typeface="Arial"/>
              </a:rPr>
              <a:t>tehnološki</a:t>
            </a:r>
            <a:r>
              <a:rPr lang="en-US" sz="1600" b="0" strike="noStrike" spc="-1" dirty="0">
                <a:latin typeface="Arial"/>
                <a:ea typeface="Arial"/>
              </a:rPr>
              <a:t> </a:t>
            </a:r>
            <a:r>
              <a:rPr lang="en-US" sz="1600" b="0" strike="noStrike" spc="-1" dirty="0" err="1">
                <a:latin typeface="Arial"/>
                <a:ea typeface="Arial"/>
              </a:rPr>
              <a:t>značajni</a:t>
            </a:r>
            <a:r>
              <a:rPr lang="en-US" sz="1600" b="0" strike="noStrike" spc="-1" dirty="0">
                <a:latin typeface="Arial"/>
                <a:ea typeface="Arial"/>
              </a:rPr>
              <a:t>: </a:t>
            </a:r>
            <a:endParaRPr lang="en-US" sz="1600" b="0" strike="noStrike" spc="-1" dirty="0">
              <a:latin typeface="Arial"/>
            </a:endParaRPr>
          </a:p>
          <a:p>
            <a:pPr marL="1296000" lvl="2" indent="-288000" algn="just">
              <a:lnSpc>
                <a:spcPct val="100000"/>
              </a:lnSpc>
              <a:spcAft>
                <a:spcPts val="63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 dirty="0" err="1">
                <a:latin typeface="Arial"/>
                <a:ea typeface="Arial"/>
              </a:rPr>
              <a:t>konstrukcija</a:t>
            </a:r>
            <a:r>
              <a:rPr lang="en-US" sz="1400" b="0" strike="noStrike" spc="-1" dirty="0">
                <a:latin typeface="Arial"/>
                <a:ea typeface="Arial"/>
              </a:rPr>
              <a:t> </a:t>
            </a:r>
            <a:r>
              <a:rPr lang="en-US" sz="1400" b="0" strike="noStrike" spc="-1" dirty="0" err="1">
                <a:latin typeface="Arial"/>
                <a:ea typeface="Arial"/>
              </a:rPr>
              <a:t>senzora</a:t>
            </a:r>
            <a:r>
              <a:rPr lang="en-US" sz="1400" b="0" strike="noStrike" spc="-1" dirty="0">
                <a:latin typeface="Arial"/>
                <a:ea typeface="Arial"/>
              </a:rPr>
              <a:t> </a:t>
            </a:r>
            <a:endParaRPr lang="en-US" sz="1400" b="0" strike="noStrike" spc="-1" dirty="0">
              <a:latin typeface="Arial"/>
            </a:endParaRPr>
          </a:p>
          <a:p>
            <a:pPr marL="1296000" lvl="2" indent="-288000" algn="just">
              <a:lnSpc>
                <a:spcPct val="100000"/>
              </a:lnSpc>
              <a:spcAft>
                <a:spcPts val="63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 dirty="0" err="1">
                <a:latin typeface="Arial"/>
                <a:ea typeface="Arial"/>
              </a:rPr>
              <a:t>pohrana</a:t>
            </a:r>
            <a:r>
              <a:rPr lang="en-US" sz="1400" b="0" strike="noStrike" spc="-1" dirty="0">
                <a:latin typeface="Arial"/>
                <a:ea typeface="Arial"/>
              </a:rPr>
              <a:t> </a:t>
            </a:r>
            <a:r>
              <a:rPr lang="en-US" sz="1400" b="0" strike="noStrike" spc="-1" dirty="0" err="1">
                <a:latin typeface="Arial"/>
                <a:ea typeface="Arial"/>
              </a:rPr>
              <a:t>podataka</a:t>
            </a:r>
            <a:endParaRPr lang="en-US" sz="1400" b="0" strike="noStrike" spc="-1" dirty="0">
              <a:latin typeface="Arial"/>
            </a:endParaRPr>
          </a:p>
          <a:p>
            <a:pPr marL="1296000" lvl="2" indent="-288000" algn="just">
              <a:lnSpc>
                <a:spcPct val="100000"/>
              </a:lnSpc>
              <a:spcAft>
                <a:spcPts val="63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 dirty="0" err="1">
                <a:latin typeface="Arial"/>
                <a:ea typeface="Arial"/>
              </a:rPr>
              <a:t>magnetsko</a:t>
            </a:r>
            <a:r>
              <a:rPr lang="en-US" sz="1400" b="0" strike="noStrike" spc="-1" dirty="0">
                <a:latin typeface="Arial"/>
                <a:ea typeface="Arial"/>
              </a:rPr>
              <a:t> </a:t>
            </a:r>
            <a:r>
              <a:rPr lang="en-US" sz="1400" b="0" strike="noStrike" spc="-1" dirty="0" err="1">
                <a:latin typeface="Arial"/>
                <a:ea typeface="Arial"/>
              </a:rPr>
              <a:t>hlađenje</a:t>
            </a:r>
            <a:endParaRPr lang="en-US" sz="1400" b="0" strike="noStrike" spc="-1" dirty="0">
              <a:latin typeface="Arial"/>
            </a:endParaRPr>
          </a:p>
        </p:txBody>
      </p:sp>
      <p:pic>
        <p:nvPicPr>
          <p:cNvPr id="127" name="Picture 126"/>
          <p:cNvPicPr/>
          <p:nvPr/>
        </p:nvPicPr>
        <p:blipFill>
          <a:blip r:embed="rId2"/>
          <a:stretch/>
        </p:blipFill>
        <p:spPr>
          <a:xfrm>
            <a:off x="5027040" y="3636720"/>
            <a:ext cx="3655800" cy="1619280"/>
          </a:xfrm>
          <a:prstGeom prst="rect">
            <a:avLst/>
          </a:prstGeom>
          <a:ln w="10800">
            <a:noFill/>
          </a:ln>
          <a:effectLst>
            <a:glow rad="25560">
              <a:srgbClr val="000000"/>
            </a:glow>
          </a:effectLst>
        </p:spPr>
      </p:pic>
      <p:pic>
        <p:nvPicPr>
          <p:cNvPr id="128" name="Picture 127"/>
          <p:cNvPicPr/>
          <p:nvPr/>
        </p:nvPicPr>
        <p:blipFill>
          <a:blip r:embed="rId3"/>
          <a:stretch/>
        </p:blipFill>
        <p:spPr>
          <a:xfrm>
            <a:off x="7615080" y="682560"/>
            <a:ext cx="2210400" cy="2745000"/>
          </a:xfrm>
          <a:prstGeom prst="rect">
            <a:avLst/>
          </a:prstGeom>
          <a:ln w="10800">
            <a:noFill/>
          </a:ln>
          <a:effectLst>
            <a:glow rad="25560">
              <a:srgbClr val="000000"/>
            </a:glow>
          </a:effectLst>
        </p:spPr>
      </p:pic>
      <p:sp>
        <p:nvSpPr>
          <p:cNvPr id="129" name="Rectangle 128"/>
          <p:cNvSpPr/>
          <p:nvPr/>
        </p:nvSpPr>
        <p:spPr>
          <a:xfrm>
            <a:off x="3884400" y="5256360"/>
            <a:ext cx="5712480" cy="458640"/>
          </a:xfrm>
          <a:prstGeom prst="rect">
            <a:avLst/>
          </a:prstGeom>
          <a:noFill/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000" b="0" i="1" strike="noStrike" spc="-1" dirty="0" err="1">
                <a:latin typeface="Arial"/>
              </a:rPr>
              <a:t>izvor</a:t>
            </a:r>
            <a:r>
              <a:rPr lang="en-US" sz="1000" b="0" i="1" strike="noStrike" spc="-1" dirty="0">
                <a:latin typeface="Arial"/>
              </a:rPr>
              <a:t>: </a:t>
            </a:r>
            <a:r>
              <a:rPr lang="en-US" sz="1000" b="0" i="1" strike="noStrike" spc="-1" dirty="0" err="1">
                <a:latin typeface="Arial"/>
              </a:rPr>
              <a:t>Spaldin</a:t>
            </a:r>
            <a:r>
              <a:rPr lang="en-US" sz="1000" b="0" i="1" strike="noStrike" spc="-1" dirty="0">
                <a:latin typeface="Arial"/>
              </a:rPr>
              <a:t>, N. (2010.) </a:t>
            </a:r>
            <a:r>
              <a:rPr lang="en-US" sz="1000" b="0" strike="noStrike" spc="-1" dirty="0">
                <a:latin typeface="Arial"/>
              </a:rPr>
              <a:t>Magnetic Materials: Fundamentals and Applications</a:t>
            </a:r>
            <a:r>
              <a:rPr lang="en-US" sz="1000" b="0" i="1" strike="noStrike" spc="-1" dirty="0">
                <a:latin typeface="Arial"/>
              </a:rPr>
              <a:t>. Cambridge University Press, 2. </a:t>
            </a:r>
            <a:r>
              <a:rPr lang="en-US" sz="1000" b="0" i="1" strike="noStrike" spc="-1" dirty="0" err="1">
                <a:latin typeface="Arial"/>
              </a:rPr>
              <a:t>izdanje</a:t>
            </a:r>
            <a:endParaRPr lang="en-US" sz="1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 rot="21135600">
            <a:off x="263160" y="288720"/>
            <a:ext cx="5415840" cy="95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600" b="1" strike="noStrike" spc="-1">
                <a:latin typeface="Arial"/>
              </a:rPr>
              <a:t>Dopirani perovskitni manganiti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456840" y="1514520"/>
            <a:ext cx="6626520" cy="3741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 algn="just">
              <a:lnSpc>
                <a:spcPct val="100000"/>
              </a:lnSpc>
              <a:spcAft>
                <a:spcPts val="85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 err="1">
                <a:latin typeface="Arial"/>
              </a:rPr>
              <a:t>interakcije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između</a:t>
            </a:r>
            <a:r>
              <a:rPr lang="en-US" sz="1800" b="0" strike="noStrike" spc="-1" dirty="0">
                <a:latin typeface="Arial"/>
              </a:rPr>
              <a:t> Mn</a:t>
            </a:r>
            <a:r>
              <a:rPr lang="en-US" sz="1800" b="0" strike="noStrike" spc="-1" dirty="0">
                <a:latin typeface="Arial"/>
                <a:ea typeface="Arial"/>
              </a:rPr>
              <a:t>⁴⁺: </a:t>
            </a:r>
            <a:r>
              <a:rPr lang="en-US" sz="1800" b="0" u="sng" strike="noStrike" spc="-1" dirty="0" err="1">
                <a:uFillTx/>
                <a:latin typeface="Arial"/>
                <a:ea typeface="Arial"/>
              </a:rPr>
              <a:t>interakcija</a:t>
            </a:r>
            <a:r>
              <a:rPr lang="en-US" sz="1800" b="0" u="sng" strike="noStrike" spc="-1" dirty="0">
                <a:uFillTx/>
                <a:latin typeface="Arial"/>
                <a:ea typeface="Arial"/>
              </a:rPr>
              <a:t> </a:t>
            </a:r>
            <a:r>
              <a:rPr lang="en-US" sz="1800" b="0" u="sng" strike="noStrike" spc="-1" dirty="0" err="1">
                <a:uFillTx/>
                <a:latin typeface="Arial"/>
                <a:ea typeface="Arial"/>
              </a:rPr>
              <a:t>superizmjene</a:t>
            </a:r>
            <a:r>
              <a:rPr lang="en-US" sz="1800" b="0" strike="noStrike" spc="-1" dirty="0">
                <a:latin typeface="Arial"/>
                <a:ea typeface="Arial"/>
              </a:rPr>
              <a:t> → </a:t>
            </a:r>
            <a:r>
              <a:rPr lang="en-US" sz="1800" b="0" strike="noStrike" spc="-1" dirty="0" err="1">
                <a:latin typeface="Arial"/>
                <a:ea typeface="Arial"/>
              </a:rPr>
              <a:t>antiferomagnetsko</a:t>
            </a:r>
            <a:r>
              <a:rPr lang="en-US" sz="1800" b="0" strike="noStrike" spc="-1" dirty="0">
                <a:latin typeface="Arial"/>
                <a:ea typeface="Arial"/>
              </a:rPr>
              <a:t> </a:t>
            </a:r>
            <a:r>
              <a:rPr lang="en-US" sz="1800" b="0" strike="noStrike" spc="-1" dirty="0" err="1">
                <a:latin typeface="Arial"/>
                <a:ea typeface="Arial"/>
              </a:rPr>
              <a:t>uređenje</a:t>
            </a:r>
            <a:endParaRPr lang="en-US" sz="1800" b="0" strike="noStrike" spc="-1" dirty="0">
              <a:latin typeface="Arial"/>
            </a:endParaRPr>
          </a:p>
          <a:p>
            <a:pPr marL="864000" lvl="1" indent="-324000" algn="just">
              <a:lnSpc>
                <a:spcPct val="100000"/>
              </a:lnSpc>
              <a:spcAft>
                <a:spcPts val="850"/>
              </a:spcAft>
              <a:buClr>
                <a:srgbClr val="000000"/>
              </a:buClr>
              <a:buSzPct val="75000"/>
              <a:buFont typeface="Symbol"/>
              <a:buChar char=""/>
            </a:pPr>
            <a:r>
              <a:rPr lang="en-US" sz="1800" b="0" strike="noStrike" spc="-1" dirty="0" err="1">
                <a:latin typeface="Arial"/>
                <a:ea typeface="Arial"/>
              </a:rPr>
              <a:t>CaMnO</a:t>
            </a:r>
            <a:r>
              <a:rPr lang="en-US" sz="1800" b="0" strike="noStrike" spc="-1" dirty="0">
                <a:latin typeface="Arial"/>
                <a:ea typeface="Arial"/>
              </a:rPr>
              <a:t>₃ je </a:t>
            </a:r>
            <a:r>
              <a:rPr lang="en-US" sz="1800" b="0" strike="noStrike" spc="-1" dirty="0" err="1">
                <a:latin typeface="Arial"/>
                <a:ea typeface="Arial"/>
              </a:rPr>
              <a:t>antiferomagnetski</a:t>
            </a:r>
            <a:r>
              <a:rPr lang="en-US" sz="1800" b="0" strike="noStrike" spc="-1" dirty="0">
                <a:latin typeface="Arial"/>
                <a:ea typeface="Arial"/>
              </a:rPr>
              <a:t> </a:t>
            </a:r>
            <a:r>
              <a:rPr lang="en-US" sz="1800" b="0" strike="noStrike" spc="-1" dirty="0" err="1">
                <a:latin typeface="Arial"/>
                <a:ea typeface="Arial"/>
              </a:rPr>
              <a:t>izolator</a:t>
            </a:r>
            <a:endParaRPr lang="en-US" sz="1800" b="0" strike="noStrike" spc="-1" dirty="0">
              <a:latin typeface="Arial"/>
            </a:endParaRPr>
          </a:p>
          <a:p>
            <a:pPr marL="432000" indent="-324000" algn="just">
              <a:lnSpc>
                <a:spcPct val="100000"/>
              </a:lnSpc>
              <a:spcAft>
                <a:spcPts val="85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 err="1">
                <a:latin typeface="Arial"/>
                <a:ea typeface="Arial"/>
              </a:rPr>
              <a:t>dopiranjem</a:t>
            </a:r>
            <a:r>
              <a:rPr lang="en-US" sz="1800" b="0" strike="noStrike" spc="-1" dirty="0">
                <a:latin typeface="Arial"/>
                <a:ea typeface="Arial"/>
              </a:rPr>
              <a:t> </a:t>
            </a:r>
            <a:r>
              <a:rPr lang="en-US" sz="1800" b="0" strike="noStrike" spc="-1" dirty="0" err="1">
                <a:latin typeface="Arial"/>
                <a:ea typeface="Arial"/>
              </a:rPr>
              <a:t>trovalentnim</a:t>
            </a:r>
            <a:r>
              <a:rPr lang="en-US" sz="1800" b="0" strike="noStrike" spc="-1" dirty="0">
                <a:latin typeface="Arial"/>
                <a:ea typeface="Arial"/>
              </a:rPr>
              <a:t> </a:t>
            </a:r>
            <a:r>
              <a:rPr lang="en-US" sz="1800" b="0" strike="noStrike" spc="-1" dirty="0" err="1">
                <a:latin typeface="Arial"/>
                <a:ea typeface="Arial"/>
              </a:rPr>
              <a:t>ionima</a:t>
            </a:r>
            <a:r>
              <a:rPr lang="en-US" sz="1800" b="0" strike="noStrike" spc="-1" dirty="0">
                <a:latin typeface="Arial"/>
                <a:ea typeface="Arial"/>
              </a:rPr>
              <a:t> </a:t>
            </a:r>
            <a:r>
              <a:rPr lang="en-US" sz="1800" b="0" strike="noStrike" spc="-1" dirty="0" err="1">
                <a:latin typeface="Arial"/>
                <a:ea typeface="Arial"/>
              </a:rPr>
              <a:t>pojavljuju</a:t>
            </a:r>
            <a:r>
              <a:rPr lang="en-US" sz="1800" b="0" strike="noStrike" spc="-1" dirty="0">
                <a:latin typeface="Arial"/>
                <a:ea typeface="Arial"/>
              </a:rPr>
              <a:t> se </a:t>
            </a:r>
            <a:r>
              <a:rPr lang="en-US" sz="1800" b="0" strike="noStrike" spc="-1" dirty="0" err="1">
                <a:latin typeface="Arial"/>
                <a:ea typeface="Arial"/>
              </a:rPr>
              <a:t>ioni</a:t>
            </a:r>
            <a:r>
              <a:rPr lang="en-US" sz="1800" b="0" strike="noStrike" spc="-1" dirty="0">
                <a:latin typeface="Arial"/>
                <a:ea typeface="Arial"/>
              </a:rPr>
              <a:t> Mn³⁺ </a:t>
            </a:r>
            <a:r>
              <a:rPr lang="en-US" sz="1800" b="0" strike="noStrike" spc="-1" dirty="0" err="1">
                <a:latin typeface="Arial"/>
                <a:ea typeface="Arial"/>
              </a:rPr>
              <a:t>uz</a:t>
            </a:r>
            <a:r>
              <a:rPr lang="en-US" sz="1800" b="0" strike="noStrike" spc="-1" dirty="0">
                <a:latin typeface="Arial"/>
                <a:ea typeface="Arial"/>
              </a:rPr>
              <a:t> </a:t>
            </a:r>
            <a:r>
              <a:rPr lang="en-US" sz="1800" b="0" strike="noStrike" spc="-1" dirty="0" err="1">
                <a:latin typeface="Arial"/>
                <a:ea typeface="Arial"/>
              </a:rPr>
              <a:t>postojeće</a:t>
            </a:r>
            <a:r>
              <a:rPr lang="en-US" sz="1800" b="0" strike="noStrike" spc="-1" dirty="0">
                <a:latin typeface="Arial"/>
                <a:ea typeface="Arial"/>
              </a:rPr>
              <a:t> Mn⁴⁺ </a:t>
            </a:r>
            <a:r>
              <a:rPr lang="en-US" sz="1800" b="0" strike="noStrike" spc="-1" dirty="0" err="1">
                <a:latin typeface="Arial"/>
                <a:ea typeface="Arial"/>
              </a:rPr>
              <a:t>kako</a:t>
            </a:r>
            <a:r>
              <a:rPr lang="en-US" sz="1800" b="0" strike="noStrike" spc="-1" dirty="0">
                <a:latin typeface="Arial"/>
                <a:ea typeface="Arial"/>
              </a:rPr>
              <a:t> bi </a:t>
            </a:r>
            <a:r>
              <a:rPr lang="en-US" sz="1800" b="0" strike="noStrike" spc="-1" dirty="0" err="1">
                <a:latin typeface="Arial"/>
                <a:ea typeface="Arial"/>
              </a:rPr>
              <a:t>naboj</a:t>
            </a:r>
            <a:r>
              <a:rPr lang="en-US" sz="1800" b="0" strike="noStrike" spc="-1" dirty="0">
                <a:latin typeface="Arial"/>
                <a:ea typeface="Arial"/>
              </a:rPr>
              <a:t> </a:t>
            </a:r>
            <a:r>
              <a:rPr lang="en-US" sz="1800" b="0" strike="noStrike" spc="-1" dirty="0" err="1">
                <a:latin typeface="Arial"/>
                <a:ea typeface="Arial"/>
              </a:rPr>
              <a:t>kristala</a:t>
            </a:r>
            <a:r>
              <a:rPr lang="en-US" sz="1800" b="0" strike="noStrike" spc="-1" dirty="0">
                <a:latin typeface="Arial"/>
                <a:ea typeface="Arial"/>
              </a:rPr>
              <a:t> </a:t>
            </a:r>
            <a:r>
              <a:rPr lang="en-US" sz="1800" b="0" strike="noStrike" spc="-1" dirty="0" err="1">
                <a:latin typeface="Arial"/>
                <a:ea typeface="Arial"/>
              </a:rPr>
              <a:t>ostao</a:t>
            </a:r>
            <a:r>
              <a:rPr lang="en-US" sz="1800" b="0" strike="noStrike" spc="-1" dirty="0">
                <a:latin typeface="Arial"/>
                <a:ea typeface="Arial"/>
              </a:rPr>
              <a:t> </a:t>
            </a:r>
            <a:r>
              <a:rPr lang="en-US" sz="1800" b="0" strike="noStrike" spc="-1" dirty="0" err="1">
                <a:latin typeface="Arial"/>
                <a:ea typeface="Arial"/>
              </a:rPr>
              <a:t>neutralan</a:t>
            </a:r>
            <a:endParaRPr lang="en-US" sz="1800" b="0" strike="noStrike" spc="-1" dirty="0">
              <a:latin typeface="Arial"/>
            </a:endParaRPr>
          </a:p>
          <a:p>
            <a:pPr marL="432000" indent="-324000" algn="just">
              <a:lnSpc>
                <a:spcPct val="100000"/>
              </a:lnSpc>
              <a:spcAft>
                <a:spcPts val="85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 err="1">
                <a:latin typeface="Arial"/>
                <a:ea typeface="Arial"/>
              </a:rPr>
              <a:t>između</a:t>
            </a:r>
            <a:r>
              <a:rPr lang="en-US" sz="1800" b="0" strike="noStrike" spc="-1" dirty="0">
                <a:latin typeface="Arial"/>
                <a:ea typeface="Arial"/>
              </a:rPr>
              <a:t> </a:t>
            </a:r>
            <a:r>
              <a:rPr lang="en-US" sz="1800" b="0" strike="noStrike" spc="-1" dirty="0" err="1">
                <a:latin typeface="Arial"/>
                <a:ea typeface="Arial"/>
              </a:rPr>
              <a:t>iona</a:t>
            </a:r>
            <a:r>
              <a:rPr lang="en-US" sz="1800" b="0" strike="noStrike" spc="-1" dirty="0">
                <a:latin typeface="Arial"/>
                <a:ea typeface="Arial"/>
              </a:rPr>
              <a:t> Mn </a:t>
            </a:r>
            <a:r>
              <a:rPr lang="en-US" sz="1800" b="0" strike="noStrike" spc="-1" dirty="0" err="1">
                <a:latin typeface="Arial"/>
                <a:ea typeface="Arial"/>
              </a:rPr>
              <a:t>različitih</a:t>
            </a:r>
            <a:r>
              <a:rPr lang="en-US" sz="1800" b="0" strike="noStrike" spc="-1" dirty="0">
                <a:latin typeface="Arial"/>
                <a:ea typeface="Arial"/>
              </a:rPr>
              <a:t> </a:t>
            </a:r>
            <a:r>
              <a:rPr lang="en-US" sz="1800" b="0" strike="noStrike" spc="-1" dirty="0" err="1">
                <a:latin typeface="Arial"/>
                <a:ea typeface="Arial"/>
              </a:rPr>
              <a:t>valencija</a:t>
            </a:r>
            <a:r>
              <a:rPr lang="en-US" sz="1800" b="0" strike="noStrike" spc="-1" dirty="0">
                <a:latin typeface="Arial"/>
                <a:ea typeface="Arial"/>
              </a:rPr>
              <a:t> </a:t>
            </a:r>
            <a:r>
              <a:rPr lang="en-US" sz="1800" b="0" strike="noStrike" spc="-1" dirty="0" err="1">
                <a:latin typeface="Arial"/>
                <a:ea typeface="Arial"/>
              </a:rPr>
              <a:t>odvija</a:t>
            </a:r>
            <a:r>
              <a:rPr lang="en-US" sz="1800" b="0" strike="noStrike" spc="-1" dirty="0">
                <a:latin typeface="Arial"/>
                <a:ea typeface="Arial"/>
              </a:rPr>
              <a:t> se </a:t>
            </a:r>
            <a:r>
              <a:rPr lang="en-US" sz="1800" b="0" u="sng" strike="noStrike" spc="-1" dirty="0" err="1">
                <a:uFillTx/>
                <a:latin typeface="Arial"/>
                <a:ea typeface="Arial"/>
              </a:rPr>
              <a:t>interakcija</a:t>
            </a:r>
            <a:r>
              <a:rPr lang="en-US" sz="1800" b="0" u="sng" strike="noStrike" spc="-1" dirty="0">
                <a:uFillTx/>
                <a:latin typeface="Arial"/>
                <a:ea typeface="Arial"/>
              </a:rPr>
              <a:t> </a:t>
            </a:r>
            <a:r>
              <a:rPr lang="en-US" sz="1800" b="0" u="sng" strike="noStrike" spc="-1" dirty="0" err="1">
                <a:uFillTx/>
                <a:latin typeface="Arial"/>
                <a:ea typeface="Arial"/>
              </a:rPr>
              <a:t>dvostruke</a:t>
            </a:r>
            <a:r>
              <a:rPr lang="en-US" sz="1800" b="0" u="sng" strike="noStrike" spc="-1" dirty="0">
                <a:uFillTx/>
                <a:latin typeface="Arial"/>
                <a:ea typeface="Arial"/>
              </a:rPr>
              <a:t> </a:t>
            </a:r>
            <a:r>
              <a:rPr lang="en-US" sz="1800" b="0" u="sng" strike="noStrike" spc="-1" dirty="0" err="1">
                <a:uFillTx/>
                <a:latin typeface="Arial"/>
                <a:ea typeface="Arial"/>
              </a:rPr>
              <a:t>izmjene</a:t>
            </a:r>
            <a:r>
              <a:rPr lang="en-US" sz="1800" b="0" strike="noStrike" spc="-1" dirty="0">
                <a:latin typeface="Arial"/>
                <a:ea typeface="Arial"/>
              </a:rPr>
              <a:t> → </a:t>
            </a:r>
            <a:r>
              <a:rPr lang="en-US" sz="1800" b="0" strike="noStrike" spc="-1" dirty="0" err="1">
                <a:latin typeface="Arial"/>
                <a:ea typeface="Arial"/>
              </a:rPr>
              <a:t>feromagnetsko</a:t>
            </a:r>
            <a:r>
              <a:rPr lang="en-US" sz="1800" b="0" strike="noStrike" spc="-1" dirty="0">
                <a:latin typeface="Arial"/>
                <a:ea typeface="Arial"/>
              </a:rPr>
              <a:t> </a:t>
            </a:r>
            <a:r>
              <a:rPr lang="en-US" sz="1800" b="0" strike="noStrike" spc="-1" dirty="0" err="1">
                <a:latin typeface="Arial"/>
                <a:ea typeface="Arial"/>
              </a:rPr>
              <a:t>uređenje</a:t>
            </a:r>
            <a:endParaRPr lang="en-US" sz="1800" b="0" strike="noStrike" spc="-1" dirty="0">
              <a:latin typeface="Arial"/>
            </a:endParaRPr>
          </a:p>
          <a:p>
            <a:pPr marL="432000" indent="-324000" algn="just">
              <a:lnSpc>
                <a:spcPct val="100000"/>
              </a:lnSpc>
              <a:spcAft>
                <a:spcPts val="85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latin typeface="Arial"/>
                <a:ea typeface="Arial"/>
              </a:rPr>
              <a:t>za </a:t>
            </a:r>
            <a:r>
              <a:rPr lang="en-US" sz="1800" b="0" strike="noStrike" spc="-1" dirty="0" err="1">
                <a:latin typeface="Arial"/>
                <a:ea typeface="Arial"/>
              </a:rPr>
              <a:t>određene</a:t>
            </a:r>
            <a:r>
              <a:rPr lang="en-US" sz="1800" b="0" strike="noStrike" spc="-1" dirty="0">
                <a:latin typeface="Arial"/>
                <a:ea typeface="Arial"/>
              </a:rPr>
              <a:t> </a:t>
            </a:r>
            <a:r>
              <a:rPr lang="en-US" sz="1800" b="0" strike="noStrike" spc="-1" dirty="0" err="1">
                <a:latin typeface="Arial"/>
                <a:ea typeface="Arial"/>
              </a:rPr>
              <a:t>udjele</a:t>
            </a:r>
            <a:r>
              <a:rPr lang="en-US" sz="1800" b="0" strike="noStrike" spc="-1" dirty="0">
                <a:latin typeface="Arial"/>
                <a:ea typeface="Arial"/>
              </a:rPr>
              <a:t> </a:t>
            </a:r>
            <a:r>
              <a:rPr lang="en-US" sz="1800" b="0" strike="noStrike" spc="-1" dirty="0" err="1">
                <a:latin typeface="Arial"/>
                <a:ea typeface="Arial"/>
              </a:rPr>
              <a:t>dopiranja</a:t>
            </a:r>
            <a:r>
              <a:rPr lang="en-US" sz="1800" b="0" strike="noStrike" spc="-1" dirty="0">
                <a:latin typeface="Arial"/>
                <a:ea typeface="Arial"/>
              </a:rPr>
              <a:t> x se </a:t>
            </a:r>
            <a:r>
              <a:rPr lang="en-US" sz="1800" b="0" strike="noStrike" spc="-1" dirty="0" err="1">
                <a:latin typeface="Arial"/>
                <a:ea typeface="Arial"/>
              </a:rPr>
              <a:t>pretpostavlja</a:t>
            </a:r>
            <a:r>
              <a:rPr lang="en-US" sz="1800" b="0" strike="noStrike" spc="-1" dirty="0">
                <a:latin typeface="Arial"/>
                <a:ea typeface="Arial"/>
              </a:rPr>
              <a:t> da </a:t>
            </a:r>
            <a:r>
              <a:rPr lang="en-US" sz="1800" b="0" strike="noStrike" spc="-1" dirty="0" err="1">
                <a:latin typeface="Arial"/>
                <a:ea typeface="Arial"/>
              </a:rPr>
              <a:t>može</a:t>
            </a:r>
            <a:r>
              <a:rPr lang="en-US" sz="1800" b="0" strike="noStrike" spc="-1" dirty="0">
                <a:latin typeface="Arial"/>
                <a:ea typeface="Arial"/>
              </a:rPr>
              <a:t> </a:t>
            </a:r>
            <a:r>
              <a:rPr lang="en-US" sz="1800" b="0" strike="noStrike" spc="-1" dirty="0" err="1">
                <a:latin typeface="Arial"/>
                <a:ea typeface="Arial"/>
              </a:rPr>
              <a:t>doći</a:t>
            </a:r>
            <a:r>
              <a:rPr lang="en-US" sz="1800" b="0" strike="noStrike" spc="-1" dirty="0">
                <a:latin typeface="Arial"/>
                <a:ea typeface="Arial"/>
              </a:rPr>
              <a:t> do </a:t>
            </a:r>
            <a:r>
              <a:rPr lang="en-US" sz="1800" b="0" strike="noStrike" spc="-1" dirty="0" err="1">
                <a:latin typeface="Arial"/>
                <a:ea typeface="Arial"/>
              </a:rPr>
              <a:t>fazne</a:t>
            </a:r>
            <a:r>
              <a:rPr lang="en-US" sz="1800" b="0" strike="noStrike" spc="-1" dirty="0">
                <a:latin typeface="Arial"/>
                <a:ea typeface="Arial"/>
              </a:rPr>
              <a:t> </a:t>
            </a:r>
            <a:r>
              <a:rPr lang="en-US" sz="1800" b="0" strike="noStrike" spc="-1" dirty="0" err="1">
                <a:latin typeface="Arial"/>
                <a:ea typeface="Arial"/>
              </a:rPr>
              <a:t>separacije</a:t>
            </a:r>
            <a:r>
              <a:rPr lang="en-US" sz="1800" b="0" strike="noStrike" spc="-1" dirty="0">
                <a:latin typeface="Arial"/>
                <a:ea typeface="Arial"/>
              </a:rPr>
              <a:t> 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132" name="Picture 131"/>
          <p:cNvPicPr/>
          <p:nvPr/>
        </p:nvPicPr>
        <p:blipFill>
          <a:blip r:embed="rId2"/>
          <a:stretch/>
        </p:blipFill>
        <p:spPr>
          <a:xfrm rot="4927200">
            <a:off x="6728400" y="1707120"/>
            <a:ext cx="3687480" cy="2019600"/>
          </a:xfrm>
          <a:prstGeom prst="rect">
            <a:avLst/>
          </a:prstGeom>
          <a:ln w="1080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 rot="21137400">
            <a:off x="269640" y="226440"/>
            <a:ext cx="51872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600" b="1" strike="noStrike" spc="-1">
                <a:latin typeface="Arial"/>
              </a:rPr>
              <a:t>Nanokristalinični materijali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228240" y="1739880"/>
            <a:ext cx="479844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 algn="just">
              <a:lnSpc>
                <a:spcPct val="100000"/>
              </a:lnSpc>
              <a:spcAft>
                <a:spcPts val="85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 err="1">
                <a:latin typeface="Arial"/>
              </a:rPr>
              <a:t>velik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udio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atoma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uz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površinu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>
                <a:latin typeface="Arial"/>
                <a:ea typeface="Arial"/>
              </a:rPr>
              <a:t>→ </a:t>
            </a:r>
            <a:r>
              <a:rPr lang="en-US" sz="1800" b="0" strike="noStrike" spc="-1" dirty="0" err="1">
                <a:latin typeface="Arial"/>
                <a:ea typeface="Arial"/>
              </a:rPr>
              <a:t>nezanemarivi</a:t>
            </a:r>
            <a:r>
              <a:rPr lang="en-US" sz="1800" b="0" strike="noStrike" spc="-1" dirty="0">
                <a:latin typeface="Arial"/>
                <a:ea typeface="Arial"/>
              </a:rPr>
              <a:t> </a:t>
            </a:r>
            <a:r>
              <a:rPr lang="en-US" sz="1800" b="0" strike="noStrike" spc="-1" dirty="0" err="1">
                <a:latin typeface="Arial"/>
                <a:ea typeface="Arial"/>
              </a:rPr>
              <a:t>površinski</a:t>
            </a:r>
            <a:r>
              <a:rPr lang="en-US" sz="1800" b="0" strike="noStrike" spc="-1" dirty="0">
                <a:latin typeface="Arial"/>
                <a:ea typeface="Arial"/>
              </a:rPr>
              <a:t> </a:t>
            </a:r>
            <a:r>
              <a:rPr lang="en-US" sz="1800" b="0" strike="noStrike" spc="-1" dirty="0" err="1">
                <a:latin typeface="Arial"/>
                <a:ea typeface="Arial"/>
              </a:rPr>
              <a:t>efekti</a:t>
            </a:r>
            <a:endParaRPr lang="en-US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856"/>
              </a:spcAft>
              <a:buNone/>
            </a:pPr>
            <a:endParaRPr lang="en-US" sz="1800" b="0" strike="noStrike" spc="-1" dirty="0">
              <a:latin typeface="Arial"/>
            </a:endParaRPr>
          </a:p>
          <a:p>
            <a:pPr marL="432000" indent="-324000" algn="just">
              <a:lnSpc>
                <a:spcPct val="100000"/>
              </a:lnSpc>
              <a:spcAft>
                <a:spcPts val="85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 err="1">
                <a:latin typeface="Arial"/>
                <a:ea typeface="Arial"/>
              </a:rPr>
              <a:t>promjena</a:t>
            </a:r>
            <a:r>
              <a:rPr lang="en-US" sz="1800" b="0" strike="noStrike" spc="-1" dirty="0">
                <a:latin typeface="Arial"/>
                <a:ea typeface="Arial"/>
              </a:rPr>
              <a:t> </a:t>
            </a:r>
            <a:r>
              <a:rPr lang="en-US" sz="1800" b="0" strike="noStrike" spc="-1" dirty="0" err="1">
                <a:latin typeface="Arial"/>
                <a:ea typeface="Arial"/>
              </a:rPr>
              <a:t>temperatura</a:t>
            </a:r>
            <a:r>
              <a:rPr lang="en-US" sz="1800" b="0" strike="noStrike" spc="-1" dirty="0">
                <a:latin typeface="Arial"/>
                <a:ea typeface="Arial"/>
              </a:rPr>
              <a:t> </a:t>
            </a:r>
            <a:r>
              <a:rPr lang="en-US" sz="1800" b="0" strike="noStrike" spc="-1" dirty="0" err="1">
                <a:latin typeface="Arial"/>
                <a:ea typeface="Arial"/>
              </a:rPr>
              <a:t>faznih</a:t>
            </a:r>
            <a:r>
              <a:rPr lang="en-US" sz="1800" b="0" strike="noStrike" spc="-1" dirty="0">
                <a:latin typeface="Arial"/>
                <a:ea typeface="Arial"/>
              </a:rPr>
              <a:t> </a:t>
            </a:r>
            <a:r>
              <a:rPr lang="en-US" sz="1800" b="0" strike="noStrike" spc="-1" dirty="0" err="1">
                <a:latin typeface="Arial"/>
                <a:ea typeface="Arial"/>
              </a:rPr>
              <a:t>prijelaza</a:t>
            </a:r>
            <a:endParaRPr lang="en-US" sz="1800" b="0" strike="noStrike" spc="-1" dirty="0">
              <a:latin typeface="Arial"/>
            </a:endParaRPr>
          </a:p>
          <a:p>
            <a:pPr marL="432000" indent="-324000" algn="just">
              <a:lnSpc>
                <a:spcPct val="100000"/>
              </a:lnSpc>
              <a:spcAft>
                <a:spcPts val="85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 err="1">
                <a:latin typeface="Arial"/>
                <a:ea typeface="Arial"/>
              </a:rPr>
              <a:t>pojava</a:t>
            </a:r>
            <a:r>
              <a:rPr lang="en-US" sz="1800" b="0" strike="noStrike" spc="-1" dirty="0">
                <a:latin typeface="Arial"/>
                <a:ea typeface="Arial"/>
              </a:rPr>
              <a:t> </a:t>
            </a:r>
            <a:r>
              <a:rPr lang="en-US" sz="1800" b="0" strike="noStrike" spc="-1" dirty="0" err="1">
                <a:latin typeface="Arial"/>
                <a:ea typeface="Arial"/>
              </a:rPr>
              <a:t>novih</a:t>
            </a:r>
            <a:r>
              <a:rPr lang="en-US" sz="1800" b="0" strike="noStrike" spc="-1" dirty="0">
                <a:latin typeface="Arial"/>
                <a:ea typeface="Arial"/>
              </a:rPr>
              <a:t> </a:t>
            </a:r>
            <a:r>
              <a:rPr lang="en-US" sz="1800" b="0" strike="noStrike" spc="-1" dirty="0" err="1">
                <a:latin typeface="Arial"/>
                <a:ea typeface="Arial"/>
              </a:rPr>
              <a:t>fenomena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135" name="Picture 134"/>
          <p:cNvPicPr/>
          <p:nvPr/>
        </p:nvPicPr>
        <p:blipFill>
          <a:blip r:embed="rId2"/>
          <a:stretch/>
        </p:blipFill>
        <p:spPr>
          <a:xfrm>
            <a:off x="5712480" y="1016640"/>
            <a:ext cx="3908880" cy="3247920"/>
          </a:xfrm>
          <a:prstGeom prst="rect">
            <a:avLst/>
          </a:prstGeom>
          <a:ln w="10800">
            <a:noFill/>
          </a:ln>
          <a:effectLst>
            <a:glow rad="25560">
              <a:srgbClr val="000000"/>
            </a:glo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 rot="21114000">
            <a:off x="257760" y="285840"/>
            <a:ext cx="51872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600" b="1" strike="noStrike" spc="-1">
                <a:latin typeface="Arial"/>
              </a:rPr>
              <a:t>Sinteza uzorka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456840" y="1697400"/>
            <a:ext cx="4798440" cy="378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500"/>
          </a:bodyPr>
          <a:lstStyle/>
          <a:p>
            <a:pPr marL="432000" indent="-324000" algn="just">
              <a:lnSpc>
                <a:spcPct val="100000"/>
              </a:lnSpc>
              <a:spcAft>
                <a:spcPts val="85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 dirty="0" err="1">
                <a:latin typeface="Arial"/>
              </a:rPr>
              <a:t>tipičan</a:t>
            </a:r>
            <a:r>
              <a:rPr lang="en-US" sz="1500" b="0" strike="noStrike" spc="-1" dirty="0">
                <a:latin typeface="Arial"/>
              </a:rPr>
              <a:t> </a:t>
            </a:r>
            <a:r>
              <a:rPr lang="en-US" sz="1500" b="0" strike="noStrike" spc="-1" dirty="0" err="1">
                <a:latin typeface="Arial"/>
              </a:rPr>
              <a:t>proces</a:t>
            </a:r>
            <a:r>
              <a:rPr lang="en-US" sz="1500" b="0" strike="noStrike" spc="-1" dirty="0">
                <a:latin typeface="Arial"/>
              </a:rPr>
              <a:t> </a:t>
            </a:r>
            <a:r>
              <a:rPr lang="en-US" sz="1500" b="0" strike="noStrike" spc="-1" dirty="0" err="1">
                <a:latin typeface="Arial"/>
              </a:rPr>
              <a:t>sinteze</a:t>
            </a:r>
            <a:r>
              <a:rPr lang="en-US" sz="1500" b="0" strike="noStrike" spc="-1" dirty="0">
                <a:latin typeface="Arial"/>
              </a:rPr>
              <a:t> </a:t>
            </a:r>
            <a:r>
              <a:rPr lang="en-US" sz="1500" b="0" strike="noStrike" spc="-1" dirty="0" err="1">
                <a:latin typeface="Arial"/>
              </a:rPr>
              <a:t>dopiranih</a:t>
            </a:r>
            <a:r>
              <a:rPr lang="en-US" sz="1500" b="0" strike="noStrike" spc="-1" dirty="0">
                <a:latin typeface="Arial"/>
              </a:rPr>
              <a:t> </a:t>
            </a:r>
            <a:r>
              <a:rPr lang="en-US" sz="1500" b="0" strike="noStrike" spc="-1" dirty="0" err="1">
                <a:latin typeface="Arial"/>
              </a:rPr>
              <a:t>perovskitnih</a:t>
            </a:r>
            <a:r>
              <a:rPr lang="en-US" sz="1500" b="0" strike="noStrike" spc="-1" dirty="0">
                <a:latin typeface="Arial"/>
              </a:rPr>
              <a:t> </a:t>
            </a:r>
            <a:r>
              <a:rPr lang="en-US" sz="1500" b="0" strike="noStrike" spc="-1" dirty="0" err="1">
                <a:latin typeface="Arial"/>
              </a:rPr>
              <a:t>manganita</a:t>
            </a:r>
            <a:r>
              <a:rPr lang="en-US" sz="1500" b="0" strike="noStrike" spc="-1" dirty="0">
                <a:latin typeface="Arial"/>
              </a:rPr>
              <a:t> je </a:t>
            </a:r>
            <a:r>
              <a:rPr lang="en-US" sz="1500" b="0" strike="noStrike" spc="-1" dirty="0" err="1">
                <a:latin typeface="Arial"/>
              </a:rPr>
              <a:t>dugotrajan</a:t>
            </a:r>
            <a:r>
              <a:rPr lang="en-US" sz="1500" b="0" strike="noStrike" spc="-1" dirty="0">
                <a:latin typeface="Arial"/>
              </a:rPr>
              <a:t> </a:t>
            </a:r>
            <a:r>
              <a:rPr lang="en-US" sz="1500" b="0" strike="noStrike" spc="-1" dirty="0" err="1">
                <a:latin typeface="Arial"/>
              </a:rPr>
              <a:t>i</a:t>
            </a:r>
            <a:r>
              <a:rPr lang="en-US" sz="1500" b="0" strike="noStrike" spc="-1" dirty="0">
                <a:latin typeface="Arial"/>
              </a:rPr>
              <a:t> </a:t>
            </a:r>
            <a:r>
              <a:rPr lang="en-US" sz="1500" b="0" strike="noStrike" spc="-1" dirty="0" err="1">
                <a:latin typeface="Arial"/>
              </a:rPr>
              <a:t>zahtjevan</a:t>
            </a:r>
            <a:endParaRPr lang="en-US" sz="1500" b="0" strike="noStrike" spc="-1" dirty="0">
              <a:latin typeface="Arial"/>
            </a:endParaRPr>
          </a:p>
          <a:p>
            <a:pPr marL="432000" indent="-324000" algn="just">
              <a:lnSpc>
                <a:spcPct val="100000"/>
              </a:lnSpc>
              <a:spcAft>
                <a:spcPts val="85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 dirty="0" err="1">
                <a:latin typeface="Arial"/>
              </a:rPr>
              <a:t>uzorke</a:t>
            </a:r>
            <a:r>
              <a:rPr lang="en-US" sz="1500" b="0" strike="noStrike" spc="-1" dirty="0">
                <a:latin typeface="Arial"/>
              </a:rPr>
              <a:t> Ca₁₋ₓ</a:t>
            </a:r>
            <a:r>
              <a:rPr lang="en-US" sz="1500" b="0" strike="noStrike" spc="-1" dirty="0" err="1">
                <a:latin typeface="Arial"/>
              </a:rPr>
              <a:t>GdₓMnO</a:t>
            </a:r>
            <a:r>
              <a:rPr lang="en-US" sz="1500" b="0" strike="noStrike" spc="-1" dirty="0">
                <a:latin typeface="Arial"/>
              </a:rPr>
              <a:t>₃, x = 0.05, 0.1, 0.15, 0.2 </a:t>
            </a:r>
            <a:r>
              <a:rPr lang="en-US" sz="1500" b="0" strike="noStrike" spc="-1" dirty="0" err="1">
                <a:latin typeface="Arial"/>
              </a:rPr>
              <a:t>sintetizirala</a:t>
            </a:r>
            <a:r>
              <a:rPr lang="en-US" sz="1500" b="0" strike="noStrike" spc="-1" dirty="0">
                <a:latin typeface="Arial"/>
              </a:rPr>
              <a:t> je </a:t>
            </a:r>
            <a:r>
              <a:rPr lang="en-US" sz="1500" b="0" strike="noStrike" spc="-1" dirty="0" err="1">
                <a:latin typeface="Arial"/>
              </a:rPr>
              <a:t>istraživačka</a:t>
            </a:r>
            <a:r>
              <a:rPr lang="en-US" sz="1500" b="0" strike="noStrike" spc="-1" dirty="0">
                <a:latin typeface="Arial"/>
              </a:rPr>
              <a:t> </a:t>
            </a:r>
            <a:r>
              <a:rPr lang="en-US" sz="1500" b="0" strike="noStrike" spc="-1" dirty="0" err="1">
                <a:latin typeface="Arial"/>
              </a:rPr>
              <a:t>grupa</a:t>
            </a:r>
            <a:r>
              <a:rPr lang="en-US" sz="1500" b="0" strike="noStrike" spc="-1" dirty="0">
                <a:latin typeface="Arial"/>
              </a:rPr>
              <a:t> dr. M. </a:t>
            </a:r>
            <a:r>
              <a:rPr lang="en-US" sz="1500" b="0" strike="noStrike" spc="-1" dirty="0" err="1">
                <a:latin typeface="Arial"/>
              </a:rPr>
              <a:t>Rosić</a:t>
            </a:r>
            <a:r>
              <a:rPr lang="en-US" sz="1500" b="0" strike="noStrike" spc="-1" dirty="0">
                <a:latin typeface="Arial"/>
              </a:rPr>
              <a:t> </a:t>
            </a:r>
            <a:r>
              <a:rPr lang="en-US" sz="1500" b="0" strike="noStrike" spc="-1" dirty="0" err="1">
                <a:latin typeface="Arial"/>
              </a:rPr>
              <a:t>na</a:t>
            </a:r>
            <a:r>
              <a:rPr lang="en-US" sz="1500" b="0" strike="noStrike" spc="-1" dirty="0">
                <a:latin typeface="Arial"/>
              </a:rPr>
              <a:t> </a:t>
            </a:r>
            <a:r>
              <a:rPr lang="en-US" sz="1500" b="0" strike="noStrike" spc="-1" dirty="0" err="1">
                <a:latin typeface="Arial"/>
              </a:rPr>
              <a:t>Institutu</a:t>
            </a:r>
            <a:r>
              <a:rPr lang="en-US" sz="1500" b="0" strike="noStrike" spc="-1" dirty="0">
                <a:latin typeface="Arial"/>
              </a:rPr>
              <a:t> za </a:t>
            </a:r>
            <a:r>
              <a:rPr lang="en-US" sz="1500" b="0" strike="noStrike" spc="-1" dirty="0" err="1">
                <a:latin typeface="Arial"/>
              </a:rPr>
              <a:t>nuklearne</a:t>
            </a:r>
            <a:r>
              <a:rPr lang="en-US" sz="1500" b="0" strike="noStrike" spc="-1" dirty="0">
                <a:latin typeface="Arial"/>
              </a:rPr>
              <a:t> </a:t>
            </a:r>
            <a:r>
              <a:rPr lang="en-US" sz="1500" b="0" strike="noStrike" spc="-1" dirty="0" err="1">
                <a:latin typeface="Arial"/>
              </a:rPr>
              <a:t>nauke</a:t>
            </a:r>
            <a:r>
              <a:rPr lang="en-US" sz="1500" b="0" strike="noStrike" spc="-1" dirty="0">
                <a:latin typeface="Arial"/>
              </a:rPr>
              <a:t> “</a:t>
            </a:r>
            <a:r>
              <a:rPr lang="en-US" sz="1500" b="0" strike="noStrike" spc="-1" dirty="0" err="1">
                <a:latin typeface="Arial"/>
              </a:rPr>
              <a:t>Vinča</a:t>
            </a:r>
            <a:r>
              <a:rPr lang="en-US" sz="1500" b="0" strike="noStrike" spc="-1" dirty="0">
                <a:latin typeface="Arial"/>
              </a:rPr>
              <a:t>” </a:t>
            </a:r>
          </a:p>
          <a:p>
            <a:pPr marL="838800" lvl="1" indent="-288000" algn="just">
              <a:lnSpc>
                <a:spcPct val="100000"/>
              </a:lnSpc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 dirty="0" err="1">
                <a:latin typeface="Arial"/>
              </a:rPr>
              <a:t>sinteza</a:t>
            </a:r>
            <a:r>
              <a:rPr lang="en-US" sz="1400" b="0" strike="noStrike" spc="-1" dirty="0">
                <a:latin typeface="Arial"/>
              </a:rPr>
              <a:t> </a:t>
            </a:r>
            <a:r>
              <a:rPr lang="en-US" sz="1400" b="0" strike="noStrike" spc="-1" dirty="0" err="1">
                <a:latin typeface="Arial"/>
              </a:rPr>
              <a:t>spoja</a:t>
            </a:r>
            <a:r>
              <a:rPr lang="en-US" sz="1400" b="0" strike="noStrike" spc="-1" dirty="0">
                <a:latin typeface="Arial"/>
              </a:rPr>
              <a:t> </a:t>
            </a:r>
            <a:r>
              <a:rPr lang="en-US" sz="1400" b="0" strike="noStrike" spc="-1" dirty="0" err="1">
                <a:latin typeface="Arial"/>
              </a:rPr>
              <a:t>gorenjem</a:t>
            </a:r>
            <a:r>
              <a:rPr lang="en-US" sz="1400" b="0" strike="noStrike" spc="-1" dirty="0">
                <a:latin typeface="Arial"/>
              </a:rPr>
              <a:t> </a:t>
            </a:r>
            <a:r>
              <a:rPr lang="en-US" sz="1400" b="0" strike="noStrike" spc="-1" dirty="0" err="1">
                <a:latin typeface="Arial"/>
              </a:rPr>
              <a:t>smjese</a:t>
            </a:r>
            <a:r>
              <a:rPr lang="en-US" sz="1400" b="0" strike="noStrike" spc="-1" dirty="0">
                <a:latin typeface="Arial"/>
              </a:rPr>
              <a:t> </a:t>
            </a:r>
            <a:r>
              <a:rPr lang="en-US" sz="1400" b="0" strike="noStrike" spc="-1" dirty="0" err="1">
                <a:latin typeface="Arial"/>
              </a:rPr>
              <a:t>glicina</a:t>
            </a:r>
            <a:r>
              <a:rPr lang="en-US" sz="1400" b="0" strike="noStrike" spc="-1" dirty="0">
                <a:latin typeface="Arial"/>
              </a:rPr>
              <a:t> </a:t>
            </a:r>
            <a:r>
              <a:rPr lang="en-US" sz="1400" b="0" strike="noStrike" spc="-1" dirty="0" err="1">
                <a:latin typeface="Arial"/>
              </a:rPr>
              <a:t>i</a:t>
            </a:r>
            <a:r>
              <a:rPr lang="en-US" sz="1400" b="0" strike="noStrike" spc="-1" dirty="0">
                <a:latin typeface="Arial"/>
              </a:rPr>
              <a:t> </a:t>
            </a:r>
            <a:r>
              <a:rPr lang="en-US" sz="1400" b="0" strike="noStrike" spc="-1" dirty="0" err="1">
                <a:latin typeface="Arial"/>
              </a:rPr>
              <a:t>nitrata</a:t>
            </a:r>
            <a:r>
              <a:rPr lang="en-US" sz="1400" b="0" strike="noStrike" spc="-1" dirty="0">
                <a:latin typeface="Arial"/>
              </a:rPr>
              <a:t> – </a:t>
            </a:r>
            <a:r>
              <a:rPr lang="en-US" sz="1400" b="0" strike="noStrike" spc="-1" dirty="0" err="1">
                <a:latin typeface="Arial"/>
              </a:rPr>
              <a:t>nastaje</a:t>
            </a:r>
            <a:r>
              <a:rPr lang="en-US" sz="1400" b="0" strike="noStrike" spc="-1" dirty="0">
                <a:latin typeface="Arial"/>
              </a:rPr>
              <a:t> </a:t>
            </a:r>
            <a:r>
              <a:rPr lang="en-US" sz="1400" b="0" strike="noStrike" spc="-1" dirty="0" err="1">
                <a:latin typeface="Arial"/>
              </a:rPr>
              <a:t>amorfni</a:t>
            </a:r>
            <a:r>
              <a:rPr lang="en-US" sz="1400" b="0" strike="noStrike" spc="-1" dirty="0">
                <a:latin typeface="Arial"/>
              </a:rPr>
              <a:t> </a:t>
            </a:r>
            <a:r>
              <a:rPr lang="en-US" sz="1400" b="0" strike="noStrike" spc="-1" dirty="0" err="1">
                <a:latin typeface="Arial"/>
              </a:rPr>
              <a:t>prah</a:t>
            </a:r>
            <a:endParaRPr lang="en-US" sz="1400" b="0" strike="noStrike" spc="-1" dirty="0">
              <a:latin typeface="Arial"/>
            </a:endParaRPr>
          </a:p>
          <a:p>
            <a:pPr marL="838800" lvl="1" indent="-288000" algn="just">
              <a:lnSpc>
                <a:spcPct val="100000"/>
              </a:lnSpc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 dirty="0" err="1">
                <a:latin typeface="Arial"/>
              </a:rPr>
              <a:t>kalciniranje</a:t>
            </a:r>
            <a:r>
              <a:rPr lang="en-US" sz="1400" b="0" strike="noStrike" spc="-1" dirty="0">
                <a:latin typeface="Arial"/>
              </a:rPr>
              <a:t> </a:t>
            </a:r>
            <a:r>
              <a:rPr lang="en-US" sz="1400" b="0" strike="noStrike" spc="-1" dirty="0" err="1">
                <a:latin typeface="Arial"/>
              </a:rPr>
              <a:t>na</a:t>
            </a:r>
            <a:r>
              <a:rPr lang="en-US" sz="1400" b="0" strike="noStrike" spc="-1" dirty="0">
                <a:latin typeface="Arial"/>
              </a:rPr>
              <a:t> 880-955°C, 10 </a:t>
            </a:r>
            <a:r>
              <a:rPr lang="en-US" sz="1400" b="0" strike="noStrike" spc="-1" dirty="0" err="1">
                <a:latin typeface="Arial"/>
              </a:rPr>
              <a:t>minuta</a:t>
            </a:r>
            <a:r>
              <a:rPr lang="en-US" sz="1400" b="0" strike="noStrike" spc="-1" dirty="0">
                <a:latin typeface="Arial"/>
              </a:rPr>
              <a:t> – </a:t>
            </a:r>
            <a:r>
              <a:rPr lang="en-US" sz="1400" b="0" strike="noStrike" spc="-1" dirty="0" err="1">
                <a:latin typeface="Arial"/>
              </a:rPr>
              <a:t>kristalizacija</a:t>
            </a:r>
            <a:endParaRPr lang="en-US" sz="1400" b="0" strike="noStrike" spc="-1" dirty="0">
              <a:latin typeface="Arial"/>
            </a:endParaRPr>
          </a:p>
          <a:p>
            <a:pPr marL="838800" lvl="1" indent="-288000" algn="just">
              <a:lnSpc>
                <a:spcPct val="100000"/>
              </a:lnSpc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 dirty="0" err="1">
                <a:latin typeface="Arial"/>
              </a:rPr>
              <a:t>prešanje</a:t>
            </a:r>
            <a:endParaRPr lang="en-US" sz="1400" b="0" strike="noStrike" spc="-1" dirty="0">
              <a:latin typeface="Arial"/>
            </a:endParaRPr>
          </a:p>
          <a:p>
            <a:pPr marL="838800" lvl="1" indent="-288000" algn="just">
              <a:lnSpc>
                <a:spcPct val="100000"/>
              </a:lnSpc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 dirty="0" err="1">
                <a:latin typeface="Arial"/>
              </a:rPr>
              <a:t>sinteriranje</a:t>
            </a:r>
            <a:r>
              <a:rPr lang="en-US" sz="1400" b="0" strike="noStrike" spc="-1" dirty="0">
                <a:latin typeface="Arial"/>
              </a:rPr>
              <a:t> </a:t>
            </a:r>
            <a:r>
              <a:rPr lang="en-US" sz="1400" b="0" strike="noStrike" spc="-1" dirty="0" err="1">
                <a:latin typeface="Arial"/>
              </a:rPr>
              <a:t>na</a:t>
            </a:r>
            <a:r>
              <a:rPr lang="en-US" sz="1400" b="0" strike="noStrike" spc="-1" dirty="0">
                <a:latin typeface="Arial"/>
              </a:rPr>
              <a:t> 1300°C </a:t>
            </a:r>
            <a:r>
              <a:rPr lang="en-US" sz="1400" b="0" strike="noStrike" spc="-1" dirty="0" err="1">
                <a:latin typeface="Arial"/>
              </a:rPr>
              <a:t>i</a:t>
            </a:r>
            <a:r>
              <a:rPr lang="en-US" sz="1400" b="0" strike="noStrike" spc="-1" dirty="0">
                <a:latin typeface="Arial"/>
              </a:rPr>
              <a:t> 1400°C, 15 </a:t>
            </a:r>
            <a:r>
              <a:rPr lang="en-US" sz="1400" b="0" strike="noStrike" spc="-1" dirty="0" err="1">
                <a:latin typeface="Arial"/>
              </a:rPr>
              <a:t>minuta</a:t>
            </a:r>
            <a:endParaRPr lang="en-US" sz="14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856"/>
              </a:spcAft>
              <a:buNone/>
            </a:pPr>
            <a:r>
              <a:rPr lang="en-US" sz="1200" i="1" spc="-1" dirty="0" err="1"/>
              <a:t>Rosić</a:t>
            </a:r>
            <a:r>
              <a:rPr lang="en-US" sz="1200" i="1" spc="-1" dirty="0"/>
              <a:t>, M., </a:t>
            </a:r>
            <a:r>
              <a:rPr lang="en-US" sz="1200" i="1" spc="-1" dirty="0" err="1"/>
              <a:t>Kljajević</a:t>
            </a:r>
            <a:r>
              <a:rPr lang="en-US" sz="1200" i="1" spc="-1" dirty="0"/>
              <a:t>, </a:t>
            </a:r>
            <a:r>
              <a:rPr lang="en-US" sz="1200" i="1" spc="-1" dirty="0" err="1"/>
              <a:t>Lj</a:t>
            </a:r>
            <a:r>
              <a:rPr lang="en-US" sz="1200" i="1" spc="-1" dirty="0"/>
              <a:t>., Jordanov, D., </a:t>
            </a:r>
            <a:r>
              <a:rPr lang="en-US" sz="1200" i="1" spc="-1" dirty="0" err="1"/>
              <a:t>Stoiljković</a:t>
            </a:r>
            <a:r>
              <a:rPr lang="en-US" sz="1200" i="1" spc="-1" dirty="0"/>
              <a:t>, M., </a:t>
            </a:r>
            <a:r>
              <a:rPr lang="en-US" sz="1200" i="1" spc="-1" dirty="0" err="1"/>
              <a:t>Kusigerski</a:t>
            </a:r>
            <a:r>
              <a:rPr lang="en-US" sz="1200" i="1" spc="-1" dirty="0"/>
              <a:t>, V., </a:t>
            </a:r>
            <a:r>
              <a:rPr lang="en-US" sz="1200" i="1" spc="-1" dirty="0" err="1"/>
              <a:t>Spasojević</a:t>
            </a:r>
            <a:r>
              <a:rPr lang="en-US" sz="1200" i="1" spc="-1" dirty="0"/>
              <a:t>, V., </a:t>
            </a:r>
            <a:r>
              <a:rPr lang="en-US" sz="1200" i="1" spc="-1" dirty="0" err="1"/>
              <a:t>Matović</a:t>
            </a:r>
            <a:r>
              <a:rPr lang="en-US" sz="1200" i="1" spc="-1" dirty="0"/>
              <a:t>, B. (2015.) </a:t>
            </a:r>
            <a:r>
              <a:rPr lang="en-US" sz="1200" spc="-1" dirty="0"/>
              <a:t>Effects of sintering on the structural, microstructural and magnetic properties of nanoparticle manganite Ca₁₋ₓ</a:t>
            </a:r>
            <a:r>
              <a:rPr lang="en-US" sz="1200" spc="-1" dirty="0" err="1"/>
              <a:t>GdₓMnO</a:t>
            </a:r>
            <a:r>
              <a:rPr lang="en-US" sz="1200" spc="-1" dirty="0"/>
              <a:t>₃ (x = 0.05, 0.1, 0.15, 0.2)</a:t>
            </a:r>
            <a:r>
              <a:rPr lang="en-US" sz="1200" i="1" spc="-1" dirty="0"/>
              <a:t> Ceramics International 41.</a:t>
            </a:r>
            <a:endParaRPr lang="en-US" sz="1200" spc="-1" dirty="0"/>
          </a:p>
          <a:p>
            <a:pPr algn="just">
              <a:lnSpc>
                <a:spcPct val="100000"/>
              </a:lnSpc>
              <a:spcAft>
                <a:spcPts val="856"/>
              </a:spcAft>
              <a:buNone/>
            </a:pPr>
            <a:endParaRPr lang="en-US" sz="1200" b="0" strike="noStrike" spc="-1" dirty="0">
              <a:latin typeface="Arial"/>
            </a:endParaRPr>
          </a:p>
        </p:txBody>
      </p:sp>
      <p:pic>
        <p:nvPicPr>
          <p:cNvPr id="138" name="Picture 137"/>
          <p:cNvPicPr/>
          <p:nvPr/>
        </p:nvPicPr>
        <p:blipFill>
          <a:blip r:embed="rId2"/>
          <a:stretch/>
        </p:blipFill>
        <p:spPr>
          <a:xfrm>
            <a:off x="6140880" y="67680"/>
            <a:ext cx="3597840" cy="2742120"/>
          </a:xfrm>
          <a:prstGeom prst="rect">
            <a:avLst/>
          </a:prstGeom>
          <a:ln w="10800">
            <a:noFill/>
          </a:ln>
          <a:effectLst>
            <a:glow rad="25560">
              <a:srgbClr val="000000"/>
            </a:glow>
          </a:effectLst>
        </p:spPr>
      </p:pic>
      <p:pic>
        <p:nvPicPr>
          <p:cNvPr id="139" name="Picture 138"/>
          <p:cNvPicPr/>
          <p:nvPr/>
        </p:nvPicPr>
        <p:blipFill>
          <a:blip r:embed="rId3"/>
          <a:stretch/>
        </p:blipFill>
        <p:spPr>
          <a:xfrm>
            <a:off x="5484240" y="2867760"/>
            <a:ext cx="3249000" cy="2681280"/>
          </a:xfrm>
          <a:prstGeom prst="rect">
            <a:avLst/>
          </a:prstGeom>
          <a:ln w="10800">
            <a:noFill/>
          </a:ln>
          <a:effectLst>
            <a:glow rad="25560">
              <a:srgbClr val="000000"/>
            </a:glo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 rot="21109200">
            <a:off x="267120" y="207360"/>
            <a:ext cx="5644440" cy="95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800" b="1" strike="noStrike" spc="-1">
                <a:latin typeface="Arial"/>
              </a:rPr>
              <a:t>Mjerenja AC susceptibilnosti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102960" y="1557000"/>
            <a:ext cx="698004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 algn="just">
              <a:lnSpc>
                <a:spcPct val="100000"/>
              </a:lnSpc>
              <a:spcAft>
                <a:spcPts val="85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latin typeface="Arial"/>
              </a:rPr>
              <a:t>AC </a:t>
            </a:r>
            <a:r>
              <a:rPr lang="en-US" sz="1800" b="0" strike="noStrike" spc="-1" dirty="0" err="1">
                <a:latin typeface="Arial"/>
              </a:rPr>
              <a:t>susceptibilnost</a:t>
            </a:r>
            <a:r>
              <a:rPr lang="en-US" sz="1800" b="0" strike="noStrike" spc="-1" dirty="0">
                <a:latin typeface="Arial"/>
              </a:rPr>
              <a:t>: </a:t>
            </a:r>
            <a:r>
              <a:rPr lang="en-US" sz="1800" b="0" strike="noStrike" spc="-1" dirty="0" err="1">
                <a:latin typeface="Arial"/>
              </a:rPr>
              <a:t>promjena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magnetizacije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uzorka</a:t>
            </a:r>
            <a:r>
              <a:rPr lang="en-US" sz="1800" b="0" strike="noStrike" spc="-1" dirty="0">
                <a:latin typeface="Arial"/>
              </a:rPr>
              <a:t> s </a:t>
            </a:r>
            <a:r>
              <a:rPr lang="en-US" sz="1800" b="0" strike="noStrike" spc="-1" dirty="0" err="1">
                <a:latin typeface="Arial"/>
              </a:rPr>
              <a:t>promjenom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magnetskog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polja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koje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stvara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izmjenična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struja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kroz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zavojnicu</a:t>
            </a:r>
            <a:endParaRPr lang="en-US" sz="1800" b="0" strike="noStrike" spc="-1" dirty="0">
              <a:latin typeface="Arial"/>
            </a:endParaRPr>
          </a:p>
          <a:p>
            <a:pPr marL="432000" indent="-324000" algn="just">
              <a:lnSpc>
                <a:spcPct val="100000"/>
              </a:lnSpc>
              <a:spcAft>
                <a:spcPts val="85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 err="1">
                <a:latin typeface="Arial"/>
              </a:rPr>
              <a:t>susceptometar</a:t>
            </a:r>
            <a:r>
              <a:rPr lang="en-US" sz="1800" b="0" strike="noStrike" spc="-1" dirty="0">
                <a:latin typeface="Arial"/>
              </a:rPr>
              <a:t>: </a:t>
            </a:r>
            <a:r>
              <a:rPr lang="en-US" sz="1800" b="0" strike="noStrike" spc="-1" dirty="0" err="1">
                <a:latin typeface="Arial"/>
              </a:rPr>
              <a:t>promjena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induciranog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napona</a:t>
            </a:r>
            <a:r>
              <a:rPr lang="en-US" sz="1800" b="0" strike="noStrike" spc="-1" dirty="0">
                <a:latin typeface="Arial"/>
              </a:rPr>
              <a:t> u </a:t>
            </a:r>
            <a:r>
              <a:rPr lang="en-US" sz="1800" b="0" strike="noStrike" spc="-1" dirty="0" err="1">
                <a:latin typeface="Arial"/>
              </a:rPr>
              <a:t>zavojnici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zbog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prisutnosti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uzorka</a:t>
            </a:r>
            <a:endParaRPr lang="en-US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856"/>
              </a:spcAft>
              <a:buNone/>
            </a:pPr>
            <a:endParaRPr lang="en-US" sz="1800" b="0" strike="noStrike" spc="-1" dirty="0">
              <a:latin typeface="Arial"/>
            </a:endParaRPr>
          </a:p>
        </p:txBody>
      </p:sp>
      <p:pic>
        <p:nvPicPr>
          <p:cNvPr id="142" name="Picture 141"/>
          <p:cNvPicPr/>
          <p:nvPr/>
        </p:nvPicPr>
        <p:blipFill>
          <a:blip r:embed="rId2"/>
          <a:stretch/>
        </p:blipFill>
        <p:spPr>
          <a:xfrm>
            <a:off x="8226360" y="483480"/>
            <a:ext cx="1138680" cy="894600"/>
          </a:xfrm>
          <a:prstGeom prst="rect">
            <a:avLst/>
          </a:prstGeom>
          <a:ln w="10800">
            <a:noFill/>
          </a:ln>
        </p:spPr>
      </p:pic>
      <p:pic>
        <p:nvPicPr>
          <p:cNvPr id="143" name="Picture 142"/>
          <p:cNvPicPr/>
          <p:nvPr/>
        </p:nvPicPr>
        <p:blipFill>
          <a:blip r:embed="rId3"/>
          <a:stretch/>
        </p:blipFill>
        <p:spPr>
          <a:xfrm>
            <a:off x="422280" y="3199320"/>
            <a:ext cx="4147200" cy="913680"/>
          </a:xfrm>
          <a:prstGeom prst="rect">
            <a:avLst/>
          </a:prstGeom>
          <a:ln w="10800">
            <a:noFill/>
          </a:ln>
        </p:spPr>
      </p:pic>
      <p:pic>
        <p:nvPicPr>
          <p:cNvPr id="144" name="Picture 143"/>
          <p:cNvPicPr/>
          <p:nvPr/>
        </p:nvPicPr>
        <p:blipFill>
          <a:blip r:embed="rId4"/>
          <a:stretch/>
        </p:blipFill>
        <p:spPr>
          <a:xfrm>
            <a:off x="456840" y="4341960"/>
            <a:ext cx="4548600" cy="843840"/>
          </a:xfrm>
          <a:prstGeom prst="rect">
            <a:avLst/>
          </a:prstGeom>
          <a:ln w="10800">
            <a:noFill/>
          </a:ln>
        </p:spPr>
      </p:pic>
      <p:sp>
        <p:nvSpPr>
          <p:cNvPr id="145" name="Rectangle 144"/>
          <p:cNvSpPr/>
          <p:nvPr/>
        </p:nvSpPr>
        <p:spPr>
          <a:xfrm>
            <a:off x="4504680" y="4912560"/>
            <a:ext cx="500760" cy="273600"/>
          </a:xfrm>
          <a:prstGeom prst="rect">
            <a:avLst/>
          </a:prstGeom>
          <a:solidFill>
            <a:srgbClr val="FFFFD7">
              <a:alpha val="37000"/>
            </a:srgbClr>
          </a:solidFill>
          <a:ln w="1080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6" name="Picture 145"/>
          <p:cNvPicPr/>
          <p:nvPr/>
        </p:nvPicPr>
        <p:blipFill>
          <a:blip r:embed="rId5"/>
          <a:stretch/>
        </p:blipFill>
        <p:spPr>
          <a:xfrm>
            <a:off x="7312320" y="1454760"/>
            <a:ext cx="2513160" cy="2886840"/>
          </a:xfrm>
          <a:prstGeom prst="rect">
            <a:avLst/>
          </a:prstGeom>
          <a:ln w="10800">
            <a:noFill/>
          </a:ln>
          <a:effectLst>
            <a:glow rad="25560">
              <a:srgbClr val="000000"/>
            </a:glow>
          </a:effectLst>
        </p:spPr>
      </p:pic>
      <p:sp>
        <p:nvSpPr>
          <p:cNvPr id="147" name="Straight Connector 146"/>
          <p:cNvSpPr/>
          <p:nvPr/>
        </p:nvSpPr>
        <p:spPr>
          <a:xfrm>
            <a:off x="219960" y="4197600"/>
            <a:ext cx="5027400" cy="360"/>
          </a:xfrm>
          <a:prstGeom prst="line">
            <a:avLst/>
          </a:prstGeom>
          <a:ln w="10800">
            <a:solidFill>
              <a:srgbClr val="111111"/>
            </a:solidFill>
            <a:prstDash val="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/>
          </p:nvPr>
        </p:nvSpPr>
        <p:spPr>
          <a:xfrm>
            <a:off x="462099" y="1402603"/>
            <a:ext cx="886608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 algn="just">
              <a:lnSpc>
                <a:spcPct val="100000"/>
              </a:lnSpc>
              <a:spcAft>
                <a:spcPts val="85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 err="1">
                <a:latin typeface="Arial"/>
              </a:rPr>
              <a:t>kompleksna</a:t>
            </a:r>
            <a:r>
              <a:rPr lang="en-US" sz="1600" b="0" strike="noStrike" spc="-1" dirty="0">
                <a:latin typeface="Arial"/>
              </a:rPr>
              <a:t> </a:t>
            </a:r>
            <a:r>
              <a:rPr lang="en-US" sz="1600" b="0" strike="noStrike" spc="-1" dirty="0" err="1">
                <a:latin typeface="Arial"/>
              </a:rPr>
              <a:t>susceptibilnost</a:t>
            </a:r>
            <a:r>
              <a:rPr lang="en-US" sz="1600" b="0" strike="noStrike" spc="-1" dirty="0">
                <a:latin typeface="Arial"/>
              </a:rPr>
              <a:t>: polje H </a:t>
            </a:r>
            <a:r>
              <a:rPr lang="en-US" sz="1600" b="0" strike="noStrike" spc="-1" dirty="0" err="1">
                <a:latin typeface="Arial"/>
              </a:rPr>
              <a:t>uzrokuje</a:t>
            </a:r>
            <a:r>
              <a:rPr lang="en-US" sz="1600" b="0" strike="noStrike" spc="-1" dirty="0">
                <a:latin typeface="Arial"/>
              </a:rPr>
              <a:t> </a:t>
            </a:r>
            <a:r>
              <a:rPr lang="en-US" sz="1600" b="0" strike="noStrike" spc="-1" dirty="0" err="1">
                <a:latin typeface="Arial"/>
              </a:rPr>
              <a:t>magnetizaciju</a:t>
            </a:r>
            <a:r>
              <a:rPr lang="en-US" sz="1600" b="0" strike="noStrike" spc="-1" dirty="0">
                <a:latin typeface="Arial"/>
              </a:rPr>
              <a:t> M </a:t>
            </a:r>
            <a:r>
              <a:rPr lang="en-US" sz="1600" b="0" strike="noStrike" spc="-1" dirty="0" err="1">
                <a:latin typeface="Arial"/>
              </a:rPr>
              <a:t>koja</a:t>
            </a:r>
            <a:r>
              <a:rPr lang="en-US" sz="1600" b="0" strike="noStrike" spc="-1" dirty="0">
                <a:latin typeface="Arial"/>
              </a:rPr>
              <a:t> se </a:t>
            </a:r>
            <a:r>
              <a:rPr lang="en-US" sz="1600" b="0" strike="noStrike" spc="-1" dirty="0" err="1">
                <a:latin typeface="Arial"/>
              </a:rPr>
              <a:t>mijenja</a:t>
            </a:r>
            <a:r>
              <a:rPr lang="en-US" sz="1600" b="0" strike="noStrike" spc="-1" dirty="0">
                <a:latin typeface="Arial"/>
              </a:rPr>
              <a:t> </a:t>
            </a:r>
            <a:r>
              <a:rPr lang="en-US" sz="1600" b="0" strike="noStrike" spc="-1" dirty="0" err="1">
                <a:latin typeface="Arial"/>
              </a:rPr>
              <a:t>istom</a:t>
            </a:r>
            <a:r>
              <a:rPr lang="en-US" sz="1600" b="0" strike="noStrike" spc="-1" dirty="0">
                <a:latin typeface="Arial"/>
              </a:rPr>
              <a:t> </a:t>
            </a:r>
            <a:r>
              <a:rPr lang="en-US" sz="1600" b="0" strike="noStrike" spc="-1" dirty="0" err="1">
                <a:latin typeface="Arial"/>
              </a:rPr>
              <a:t>frekvencijom</a:t>
            </a:r>
            <a:r>
              <a:rPr lang="en-US" sz="1600" b="0" strike="noStrike" spc="-1" dirty="0">
                <a:latin typeface="Arial"/>
              </a:rPr>
              <a:t> </a:t>
            </a:r>
            <a:r>
              <a:rPr lang="en-US" sz="1600" b="0" strike="noStrike" spc="-1" dirty="0" err="1">
                <a:latin typeface="Arial"/>
              </a:rPr>
              <a:t>ali</a:t>
            </a:r>
            <a:r>
              <a:rPr lang="en-US" sz="1600" b="0" strike="noStrike" spc="-1" dirty="0">
                <a:latin typeface="Arial"/>
              </a:rPr>
              <a:t> </a:t>
            </a:r>
            <a:r>
              <a:rPr lang="en-US" sz="1600" b="0" strike="noStrike" spc="-1" dirty="0" err="1">
                <a:latin typeface="Arial"/>
              </a:rPr>
              <a:t>može</a:t>
            </a:r>
            <a:r>
              <a:rPr lang="en-US" sz="1600" b="0" strike="noStrike" spc="-1" dirty="0">
                <a:latin typeface="Arial"/>
              </a:rPr>
              <a:t> </a:t>
            </a:r>
            <a:r>
              <a:rPr lang="en-US" sz="1600" b="0" strike="noStrike" spc="-1" dirty="0" err="1">
                <a:latin typeface="Arial"/>
              </a:rPr>
              <a:t>kasniti</a:t>
            </a:r>
            <a:r>
              <a:rPr lang="en-US" sz="1600" b="0" strike="noStrike" spc="-1" dirty="0">
                <a:latin typeface="Arial"/>
              </a:rPr>
              <a:t> u </a:t>
            </a:r>
            <a:r>
              <a:rPr lang="en-US" sz="1600" b="0" strike="noStrike" spc="-1" dirty="0" err="1">
                <a:latin typeface="Arial"/>
              </a:rPr>
              <a:t>fazi</a:t>
            </a:r>
            <a:endParaRPr lang="en-US" sz="1600" b="0" strike="noStrike" spc="-1" dirty="0">
              <a:latin typeface="Arial"/>
            </a:endParaRPr>
          </a:p>
          <a:p>
            <a:pPr marL="432000" indent="-324000" algn="just">
              <a:lnSpc>
                <a:spcPct val="100000"/>
              </a:lnSpc>
              <a:spcAft>
                <a:spcPts val="856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 err="1">
                <a:latin typeface="Arial"/>
              </a:rPr>
              <a:t>imaginarni</a:t>
            </a:r>
            <a:r>
              <a:rPr lang="en-US" sz="1600" b="0" strike="noStrike" spc="-1" dirty="0">
                <a:latin typeface="Arial"/>
              </a:rPr>
              <a:t> </a:t>
            </a:r>
            <a:r>
              <a:rPr lang="en-US" sz="1600" b="0" strike="noStrike" spc="-1" dirty="0" err="1">
                <a:latin typeface="Arial"/>
              </a:rPr>
              <a:t>dio</a:t>
            </a:r>
            <a:r>
              <a:rPr lang="en-US" sz="1600" b="0" strike="noStrike" spc="-1" dirty="0">
                <a:latin typeface="Arial"/>
              </a:rPr>
              <a:t> </a:t>
            </a:r>
            <a:r>
              <a:rPr lang="en-US" sz="1600" b="0" strike="noStrike" spc="-1" dirty="0" err="1">
                <a:latin typeface="Arial"/>
              </a:rPr>
              <a:t>različit</a:t>
            </a:r>
            <a:r>
              <a:rPr lang="en-US" sz="1600" b="0" strike="noStrike" spc="-1" dirty="0">
                <a:latin typeface="Arial"/>
              </a:rPr>
              <a:t> od </a:t>
            </a:r>
            <a:r>
              <a:rPr lang="en-US" sz="1600" b="0" strike="noStrike" spc="-1" dirty="0" err="1">
                <a:latin typeface="Arial"/>
              </a:rPr>
              <a:t>nule</a:t>
            </a:r>
            <a:r>
              <a:rPr lang="en-US" sz="1600" b="0" strike="noStrike" spc="-1" dirty="0">
                <a:latin typeface="Arial"/>
              </a:rPr>
              <a:t>: </a:t>
            </a:r>
            <a:r>
              <a:rPr lang="en-US" sz="1600" b="0" strike="noStrike" spc="-1" dirty="0" err="1">
                <a:latin typeface="Arial"/>
              </a:rPr>
              <a:t>disipacija</a:t>
            </a:r>
            <a:r>
              <a:rPr lang="en-US" sz="1600" b="0" strike="noStrike" spc="-1" dirty="0">
                <a:latin typeface="Arial"/>
              </a:rPr>
              <a:t> </a:t>
            </a:r>
            <a:r>
              <a:rPr lang="en-US" sz="1600" b="0" strike="noStrike" spc="-1" dirty="0" err="1">
                <a:latin typeface="Arial"/>
              </a:rPr>
              <a:t>energije</a:t>
            </a:r>
            <a:endParaRPr lang="en-US" sz="1600" b="0" strike="noStrike" spc="-1" dirty="0">
              <a:latin typeface="Arial"/>
            </a:endParaRPr>
          </a:p>
        </p:txBody>
      </p:sp>
      <p:pic>
        <p:nvPicPr>
          <p:cNvPr id="149" name="Picture 148"/>
          <p:cNvPicPr/>
          <p:nvPr/>
        </p:nvPicPr>
        <p:blipFill>
          <a:blip r:embed="rId2">
            <a:lum bright="2000"/>
          </a:blip>
          <a:stretch/>
        </p:blipFill>
        <p:spPr>
          <a:xfrm>
            <a:off x="2718360" y="2513880"/>
            <a:ext cx="4136400" cy="2995560"/>
          </a:xfrm>
          <a:prstGeom prst="rect">
            <a:avLst/>
          </a:prstGeom>
          <a:ln w="10800">
            <a:noFill/>
          </a:ln>
          <a:effectLst>
            <a:glow rad="25560">
              <a:srgbClr val="000000"/>
            </a:glow>
          </a:effectLst>
        </p:spPr>
      </p:pic>
      <p:sp>
        <p:nvSpPr>
          <p:cNvPr id="150" name="Rectangle 149"/>
          <p:cNvSpPr/>
          <p:nvPr/>
        </p:nvSpPr>
        <p:spPr>
          <a:xfrm>
            <a:off x="2742120" y="3538800"/>
            <a:ext cx="685080" cy="574560"/>
          </a:xfrm>
          <a:prstGeom prst="rect">
            <a:avLst/>
          </a:prstGeom>
          <a:noFill/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D62E4E"/>
                </a:solidFill>
                <a:latin typeface="Arial"/>
              </a:rPr>
              <a:t>H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2970360" y="4452840"/>
            <a:ext cx="456840" cy="345960"/>
          </a:xfrm>
          <a:prstGeom prst="rect">
            <a:avLst/>
          </a:prstGeom>
          <a:noFill/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5983B0"/>
                </a:solidFill>
                <a:latin typeface="Arial"/>
              </a:rPr>
              <a:t>M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52" name="Freeform: Shape 151"/>
          <p:cNvSpPr/>
          <p:nvPr/>
        </p:nvSpPr>
        <p:spPr>
          <a:xfrm>
            <a:off x="4786560" y="2513880"/>
            <a:ext cx="3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08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3" name="Straight Connector 152"/>
          <p:cNvSpPr/>
          <p:nvPr/>
        </p:nvSpPr>
        <p:spPr>
          <a:xfrm>
            <a:off x="2693160" y="4266000"/>
            <a:ext cx="4822560" cy="36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4" name="Rectangle 153"/>
          <p:cNvSpPr/>
          <p:nvPr/>
        </p:nvSpPr>
        <p:spPr>
          <a:xfrm>
            <a:off x="7083720" y="3885120"/>
            <a:ext cx="456840" cy="345960"/>
          </a:xfrm>
          <a:prstGeom prst="rect">
            <a:avLst/>
          </a:prstGeom>
          <a:noFill/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>
                <a:latin typeface="Arial"/>
              </a:rPr>
              <a:t>t</a:t>
            </a:r>
          </a:p>
        </p:txBody>
      </p:sp>
      <p:sp>
        <p:nvSpPr>
          <p:cNvPr id="155" name="Rectangle 154"/>
          <p:cNvSpPr/>
          <p:nvPr/>
        </p:nvSpPr>
        <p:spPr>
          <a:xfrm rot="21114600">
            <a:off x="257400" y="253800"/>
            <a:ext cx="5644440" cy="95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800" b="1" strike="noStrike" spc="-1">
                <a:latin typeface="Arial"/>
              </a:rPr>
              <a:t>Mjerenja AC susceptibilnosti</a:t>
            </a:r>
            <a:endParaRPr lang="en-US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 rot="21111000">
            <a:off x="91440" y="6732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pic>
        <p:nvPicPr>
          <p:cNvPr id="157" name="Picture 156" descr="a"/>
          <p:cNvPicPr/>
          <p:nvPr/>
        </p:nvPicPr>
        <p:blipFill>
          <a:blip r:embed="rId2"/>
          <a:stretch/>
        </p:blipFill>
        <p:spPr>
          <a:xfrm>
            <a:off x="914040" y="1771200"/>
            <a:ext cx="8226000" cy="2341800"/>
          </a:xfrm>
          <a:prstGeom prst="rect">
            <a:avLst/>
          </a:prstGeom>
          <a:ln w="10800">
            <a:noFill/>
          </a:ln>
          <a:effectLst>
            <a:glow rad="25560">
              <a:srgbClr val="000000"/>
            </a:glow>
          </a:effectLst>
        </p:spPr>
      </p:pic>
      <p:sp>
        <p:nvSpPr>
          <p:cNvPr id="158" name="Rectangle 157"/>
          <p:cNvSpPr/>
          <p:nvPr/>
        </p:nvSpPr>
        <p:spPr>
          <a:xfrm>
            <a:off x="914040" y="4200480"/>
            <a:ext cx="8226000" cy="826920"/>
          </a:xfrm>
          <a:prstGeom prst="rect">
            <a:avLst/>
          </a:prstGeom>
          <a:noFill/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200" b="0" i="1" strike="noStrike" spc="-1" dirty="0">
                <a:latin typeface="Arial"/>
              </a:rPr>
              <a:t>Izvor: </a:t>
            </a:r>
            <a:r>
              <a:rPr lang="en-US" sz="1200" b="0" i="1" strike="noStrike" spc="-1" dirty="0" err="1">
                <a:latin typeface="Arial"/>
              </a:rPr>
              <a:t>Mugiraneza</a:t>
            </a:r>
            <a:r>
              <a:rPr lang="en-US" sz="1200" b="0" i="1" strike="noStrike" spc="-1" dirty="0">
                <a:latin typeface="Arial"/>
              </a:rPr>
              <a:t>, S., Hallas, A.M. (2022.) </a:t>
            </a:r>
            <a:r>
              <a:rPr lang="en-US" sz="1200" b="0" strike="noStrike" spc="-1" dirty="0">
                <a:latin typeface="Arial"/>
              </a:rPr>
              <a:t>Tutorial: a beginner’s guide to interpreting magnetic susceptibility data with the Curie-Weiss law.</a:t>
            </a:r>
            <a:r>
              <a:rPr lang="en-US" sz="1200" b="0" i="1" strike="noStrike" spc="-1" dirty="0">
                <a:latin typeface="Arial"/>
              </a:rPr>
              <a:t> Communications Physics 5</a:t>
            </a:r>
            <a:endParaRPr lang="en-US" sz="1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69840" y="709920"/>
            <a:ext cx="8997840" cy="95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pic>
        <p:nvPicPr>
          <p:cNvPr id="160" name="Picture 159"/>
          <p:cNvPicPr/>
          <p:nvPr/>
        </p:nvPicPr>
        <p:blipFill>
          <a:blip r:embed="rId2"/>
          <a:stretch/>
        </p:blipFill>
        <p:spPr>
          <a:xfrm>
            <a:off x="360360" y="25560"/>
            <a:ext cx="7540560" cy="5655960"/>
          </a:xfrm>
          <a:prstGeom prst="rect">
            <a:avLst/>
          </a:prstGeom>
          <a:ln w="10800">
            <a:noFill/>
          </a:ln>
          <a:effectLst>
            <a:glow rad="25560">
              <a:srgbClr val="000000"/>
            </a:glow>
          </a:effectLst>
        </p:spPr>
      </p:pic>
      <p:sp>
        <p:nvSpPr>
          <p:cNvPr id="161" name="Rectangle 160"/>
          <p:cNvSpPr/>
          <p:nvPr/>
        </p:nvSpPr>
        <p:spPr>
          <a:xfrm>
            <a:off x="7997760" y="714240"/>
            <a:ext cx="2056320" cy="1113480"/>
          </a:xfrm>
          <a:prstGeom prst="rect">
            <a:avLst/>
          </a:prstGeom>
          <a:noFill/>
          <a:ln w="108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>
                <a:latin typeface="Arial"/>
              </a:rPr>
              <a:t>CryoBIND uređaj za mjerenje magnetske AC susceptibilnosti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</TotalTime>
  <Words>529</Words>
  <Application>Microsoft Office PowerPoint</Application>
  <PresentationFormat>Custom</PresentationFormat>
  <Paragraphs>55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Liberation Sans Narrow</vt:lpstr>
      <vt:lpstr>Symbol</vt:lpstr>
      <vt:lpstr>Times New Roman</vt:lpstr>
      <vt:lpstr>Wingdings</vt:lpstr>
      <vt:lpstr>Office Theme</vt:lpstr>
      <vt:lpstr>Office Theme</vt:lpstr>
      <vt:lpstr>Office Theme</vt:lpstr>
      <vt:lpstr>Egzotični magnetski fenomeni u nanokristaliničnim manganitima Ca₁₋ₓGdₓMnO₃ (0.05&lt;x&lt;0.2) </vt:lpstr>
      <vt:lpstr>Uvod</vt:lpstr>
      <vt:lpstr>Dopirani perovskitni manganiti</vt:lpstr>
      <vt:lpstr>Nanokristalinični materijali</vt:lpstr>
      <vt:lpstr>Sinteza uzorka</vt:lpstr>
      <vt:lpstr>Mjerenja AC susceptibilnosti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DC magnetometrija</vt:lpstr>
      <vt:lpstr>PowerPoint Presentation</vt:lpstr>
      <vt:lpstr>PowerPoint Presentation</vt:lpstr>
      <vt:lpstr>Zaključak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</dc:title>
  <dc:subject/>
  <dc:creator/>
  <dc:description/>
  <cp:lastModifiedBy>Iva Sever</cp:lastModifiedBy>
  <cp:revision>10</cp:revision>
  <dcterms:created xsi:type="dcterms:W3CDTF">2024-01-25T05:38:51Z</dcterms:created>
  <dcterms:modified xsi:type="dcterms:W3CDTF">2024-01-26T19:59:59Z</dcterms:modified>
  <dc:language>en-US</dc:language>
</cp:coreProperties>
</file>