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58" r:id="rId6"/>
    <p:sldId id="271" r:id="rId7"/>
    <p:sldId id="272" r:id="rId8"/>
    <p:sldId id="273" r:id="rId9"/>
    <p:sldId id="262" r:id="rId10"/>
    <p:sldId id="275" r:id="rId11"/>
    <p:sldId id="263" r:id="rId12"/>
    <p:sldId id="264" r:id="rId13"/>
    <p:sldId id="265" r:id="rId14"/>
    <p:sldId id="266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1706-2F21-4B55-9041-56C58AB635E2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210BC-9494-47A6-BC4F-A6906A8A8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4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A882D5-5961-4BD1-7E91-C752577E8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5A95128-C197-1BF4-F35A-1B9273480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8DD768-C425-C0AD-C85F-C982B3E5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09B276-A27C-359A-81A0-DF73ACE7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E32A81-A78D-8289-779D-B67F913A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86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1288DE-90BA-7342-10A6-8D2616F5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42564A8-2866-1851-A429-C11E0472A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D5CD1B-4B81-9AF1-FB42-8B7E1740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B05ED0-C221-1B84-CB5F-5D0472E9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661604-55B6-086D-3B13-E3623694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6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E96D80E-A2E2-DC69-0B07-A72449ADA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4F6FEB1-94D7-4FBF-2DD7-9E93FB9BF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2DC55B5-84C6-00D4-7087-27E80295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DA60316-D271-89B4-1C3E-037500EF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A1E151-159A-D0BB-FFD0-C4655D72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5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CF2402-5C94-FA3B-D1C8-591142BE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730EC3-D3D2-9510-6700-B2519C32C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60627B-7232-838B-1327-4A742E35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76CAAE-0689-1161-1CDF-11FB02E1A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3B60A91-4C64-E514-1A67-3766EE37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0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F283D-E178-7C1F-BE92-2AD799A9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C6F3F16-F3A0-D4AB-E03B-FC3A32582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BED26F-CC8C-74A9-15AC-2EF8038B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8A0227-75A3-BDE6-4A0D-6FE6F9E8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4F7D4E-6F37-F13E-D55C-7A010D12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5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6058A0-27C2-0264-871F-A0CA250F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4C9DE7-CE4C-DB37-9DA8-F1C19B5DB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7D5F53-46BE-CDE0-DA46-C144994FC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A65E97D-591B-16D1-F334-4ED9C347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11220D8-5664-8B69-D523-985DDF4A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FF50B78-48EF-3502-FD40-129094F6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9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992705-D363-853A-F887-9259D325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4CBEFF0-0F08-BA44-674E-D6507CFD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096B8DF-B3A3-D396-E7EC-EE6CBF7D0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A6B4C3F-B154-32A1-1F04-AFDDE02EC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8998280-AE18-930B-AA51-2223ABD6D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2A5CE82-78EC-202D-6FD3-4503D9D6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C15B037-574C-F954-D507-19918DD5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C09EA79-0C82-FB87-A1B5-0D9F2C9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5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315CBB-0877-7525-8FF3-BCFD9BCA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A528ABF-EC09-490D-9195-D26EBCCA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7427498-C9FD-DE3E-9365-C7280DF3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C487C7C-1200-E2A5-7CC5-7CC7DD95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1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810C831-2987-16B1-CCAD-6AC5A9DB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3EA5036-4444-42C0-6B27-248E4A8D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42F7A17-CF9A-222F-AD87-06A644C6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97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EAC5CD-553D-A9F8-4C35-E662EC8C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09B6EE-AC03-EE10-6C39-89F05F89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5279DE1-CC45-CCB0-3647-87A3AC808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100AC1B-0066-8ADF-2881-9C560FCC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93152A2-D53F-FFAC-CE1B-9B887676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186A326-09D0-749B-4FB0-64963B6C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37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443243-54D7-8ACE-D232-EFF76536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899E98D-BC5C-2585-868A-9B2672115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7FCE25C-21E7-7773-CF83-17806B424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D06F90-0BFC-B252-1B80-E0DEC920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36048CC-5AB7-470E-0FE9-C2268B33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D65F53C-258C-3233-A7C4-78765616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3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57E9D3D-B84C-9909-041C-8C31CFC0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629AC50-593A-0A74-F7F6-996E17FA6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15AB34-7119-5D59-183F-A5ABD05A9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B98AE-CCDA-4C1B-9B0C-6C926D642928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2C165FE-29C0-AEC6-DB1A-B7E733335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60733FC-812A-9BC2-8332-911D448B1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20462-AFAB-4355-81E4-483EEE1FF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80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41C59C-B081-1C09-82AD-B19586E88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0" y="348789"/>
            <a:ext cx="4534293" cy="3228209"/>
          </a:xfrm>
        </p:spPr>
        <p:txBody>
          <a:bodyPr anchor="b">
            <a:noAutofit/>
          </a:bodyPr>
          <a:lstStyle/>
          <a:p>
            <a:pPr algn="l"/>
            <a:r>
              <a:rPr lang="en-GB" sz="5400" dirty="0"/>
              <a:t>Mase </a:t>
            </a:r>
            <a:r>
              <a:rPr lang="en-GB" sz="5400" dirty="0" err="1"/>
              <a:t>središnjih</a:t>
            </a:r>
            <a:r>
              <a:rPr lang="en-GB" sz="5400" dirty="0"/>
              <a:t> </a:t>
            </a:r>
            <a:r>
              <a:rPr lang="en-GB" sz="5400" dirty="0" err="1"/>
              <a:t>supermasivnih</a:t>
            </a:r>
            <a:r>
              <a:rPr lang="en-GB" sz="5400" dirty="0"/>
              <a:t> </a:t>
            </a:r>
            <a:r>
              <a:rPr lang="en-GB" sz="5400" dirty="0" err="1"/>
              <a:t>crnih</a:t>
            </a:r>
            <a:r>
              <a:rPr lang="en-GB" sz="5400" dirty="0"/>
              <a:t> </a:t>
            </a:r>
            <a:r>
              <a:rPr lang="en-GB" sz="5400" dirty="0" err="1"/>
              <a:t>rupa</a:t>
            </a:r>
            <a:r>
              <a:rPr lang="en-GB" sz="5400" dirty="0"/>
              <a:t> u </a:t>
            </a:r>
            <a:r>
              <a:rPr lang="en-GB" sz="5400" dirty="0" err="1"/>
              <a:t>kvazarima</a:t>
            </a:r>
            <a:endParaRPr lang="en-GB" sz="5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D3EB733-84AE-8FE7-76E3-293DC32E6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386908"/>
            <a:ext cx="4534293" cy="2258028"/>
          </a:xfrm>
        </p:spPr>
        <p:txBody>
          <a:bodyPr anchor="t">
            <a:normAutofit/>
          </a:bodyPr>
          <a:lstStyle/>
          <a:p>
            <a:pPr algn="l"/>
            <a:r>
              <a:rPr lang="hr-HR" sz="2800" dirty="0"/>
              <a:t>Luka Matijević</a:t>
            </a:r>
          </a:p>
          <a:p>
            <a:pPr algn="l"/>
            <a:r>
              <a:rPr lang="hr-HR" sz="2800" dirty="0"/>
              <a:t>Mentorica: </a:t>
            </a:r>
            <a:r>
              <a:rPr lang="en-GB" sz="2800" b="0" i="0" dirty="0">
                <a:effectLst/>
              </a:rPr>
              <a:t>prof.dr.sc. </a:t>
            </a:r>
            <a:r>
              <a:rPr lang="en-GB" sz="2800" b="0" i="0" dirty="0" err="1">
                <a:effectLst/>
              </a:rPr>
              <a:t>Vernesa</a:t>
            </a:r>
            <a:r>
              <a:rPr lang="en-GB" sz="2800" b="0" i="0" dirty="0">
                <a:effectLst/>
              </a:rPr>
              <a:t> </a:t>
            </a:r>
            <a:r>
              <a:rPr lang="en-GB" sz="2800" b="0" i="0" dirty="0" err="1">
                <a:effectLst/>
              </a:rPr>
              <a:t>Smolčić</a:t>
            </a:r>
            <a:endParaRPr lang="hr-HR" sz="2800" b="0" i="0" dirty="0">
              <a:effectLst/>
            </a:endParaRPr>
          </a:p>
          <a:p>
            <a:pPr algn="l"/>
            <a:r>
              <a:rPr lang="en-GB" sz="2000" dirty="0" err="1"/>
              <a:t>Fizički</a:t>
            </a:r>
            <a:r>
              <a:rPr lang="en-GB" sz="2000" dirty="0"/>
              <a:t> </a:t>
            </a:r>
            <a:r>
              <a:rPr lang="en-GB" sz="2000" dirty="0" err="1"/>
              <a:t>odsjek</a:t>
            </a:r>
            <a:r>
              <a:rPr lang="en-GB" sz="2000" dirty="0"/>
              <a:t>, </a:t>
            </a:r>
            <a:r>
              <a:rPr lang="en-GB" sz="2000" dirty="0" err="1"/>
              <a:t>Prirodoslovno-matematički</a:t>
            </a:r>
            <a:r>
              <a:rPr lang="en-GB" sz="2000" dirty="0"/>
              <a:t> </a:t>
            </a:r>
            <a:r>
              <a:rPr lang="en-GB" sz="2000" dirty="0" err="1"/>
              <a:t>fakultet</a:t>
            </a:r>
            <a:r>
              <a:rPr lang="en-GB" sz="2000" dirty="0"/>
              <a:t>, </a:t>
            </a:r>
            <a:r>
              <a:rPr lang="en-GB" sz="2000" dirty="0" err="1"/>
              <a:t>Bijenička</a:t>
            </a:r>
            <a:r>
              <a:rPr lang="en-GB" sz="2000" dirty="0"/>
              <a:t> 32, Zagreb</a:t>
            </a:r>
            <a:endParaRPr lang="hr-HR" sz="2000" dirty="0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6" name="Picture 12" descr="Project Image">
            <a:extLst>
              <a:ext uri="{FF2B5EF4-FFF2-40B4-BE49-F238E27FC236}">
                <a16:creationId xmlns:a16="http://schemas.microsoft.com/office/drawing/2014/main" id="{551B24FB-01DE-586F-2B7A-4D090BE84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E590021-0063-2B8F-2CD7-6955B98E8CDC}"/>
              </a:ext>
            </a:extLst>
          </p:cNvPr>
          <p:cNvSpPr txBox="1"/>
          <p:nvPr/>
        </p:nvSpPr>
        <p:spPr>
          <a:xfrm>
            <a:off x="0" y="5657671"/>
            <a:ext cx="140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Izvor</a:t>
            </a:r>
            <a:r>
              <a:rPr lang="en-GB" dirty="0"/>
              <a:t>: </a:t>
            </a:r>
            <a:r>
              <a:rPr lang="en-GB" dirty="0" err="1"/>
              <a:t>Nustar</a:t>
            </a:r>
            <a:r>
              <a:rPr lang="en-GB" dirty="0"/>
              <a:t>-Caltech (NASA)</a:t>
            </a:r>
          </a:p>
        </p:txBody>
      </p:sp>
    </p:spTree>
    <p:extLst>
      <p:ext uri="{BB962C8B-B14F-4D97-AF65-F5344CB8AC3E}">
        <p14:creationId xmlns:p14="http://schemas.microsoft.com/office/powerpoint/2010/main" val="164602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slov 1">
                <a:extLst>
                  <a:ext uri="{FF2B5EF4-FFF2-40B4-BE49-F238E27FC236}">
                    <a16:creationId xmlns:a16="http://schemas.microsoft.com/office/drawing/2014/main" id="{9CFBFF09-7102-318B-5E3A-1EBC586AEA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hr-HR" sz="6000" dirty="0"/>
                  <a:t>Određivanje </a:t>
                </a:r>
                <a:r>
                  <a:rPr lang="hr-HR" sz="6000" dirty="0" err="1"/>
                  <a:t>luminoziteta</a:t>
                </a:r>
                <a:r>
                  <a:rPr lang="hr-HR" sz="60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6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hr-HR" sz="6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nor/>
                          </m:rPr>
                          <a:rPr lang="hr-HR" sz="60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</m:oMath>
                </a14:m>
                <a:endParaRPr lang="en-GB" sz="6000" dirty="0"/>
              </a:p>
            </p:txBody>
          </p:sp>
        </mc:Choice>
        <mc:Fallback xmlns="">
          <p:sp>
            <p:nvSpPr>
              <p:cNvPr id="2" name="Naslov 1">
                <a:extLst>
                  <a:ext uri="{FF2B5EF4-FFF2-40B4-BE49-F238E27FC236}">
                    <a16:creationId xmlns:a16="http://schemas.microsoft.com/office/drawing/2014/main" id="{9CFBFF09-7102-318B-5E3A-1EBC586AEA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536" t="-5530" b="-156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C709D966-58C4-8943-E4D1-00FA88CA3E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23208"/>
                <a:ext cx="10515600" cy="337797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hr-HR" sz="32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m:rPr>
                        <m:sty m:val="p"/>
                      </m:rPr>
                      <a:rPr lang="hr-HR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sSubSup>
                      <m:sSubSupPr>
                        <m:ctrlP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r-HR" sz="3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hr-HR" sz="3200" b="0" i="0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3200" b="0" i="1" dirty="0" smtClean="0">
                        <a:latin typeface="Cambria Math" panose="02040503050406030204" pitchFamily="18" charset="0"/>
                      </a:rPr>
                      <m:t>=71 </m:t>
                    </m:r>
                    <m:r>
                      <m:rPr>
                        <m:nor/>
                      </m:rPr>
                      <a:rPr lang="hr-HR" sz="3200" b="0" i="0" dirty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hr-HR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hr-HR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hr-HR" sz="32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r-HR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hr-HR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hr-HR" sz="3200" b="0" i="0" dirty="0" smtClean="0">
                            <a:latin typeface="Cambria Math" panose="02040503050406030204" pitchFamily="18" charset="0"/>
                          </a:rPr>
                          <m:t>Mpc</m:t>
                        </m:r>
                      </m:e>
                      <m:sup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r-HR" sz="32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hr-HR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hr-HR" sz="3200" b="0" i="1" dirty="0" smtClean="0">
                        <a:latin typeface="Cambria Math" panose="02040503050406030204" pitchFamily="18" charset="0"/>
                      </a:rPr>
                      <m:t>=0.26</m:t>
                    </m:r>
                  </m:oMath>
                </a14:m>
                <a:r>
                  <a:rPr lang="hr-HR" sz="32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hr-HR" sz="32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sSub>
                          <m:sSubPr>
                            <m:ctrlPr>
                              <a:rPr lang="hr-HR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a:rPr lang="hr-HR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3000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hr-HR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44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erg</m:t>
                        </m:r>
                        <m:r>
                          <a:rPr lang="hr-HR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hr-HR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endParaRPr lang="hr-HR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  <m:r>
                      <a:rPr lang="hr-HR" sz="32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hr-HR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29.44</m:t>
                            </m:r>
                          </m:e>
                          <m:sub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−5.51</m:t>
                            </m:r>
                          </m:sub>
                          <m:sup>
                            <m:r>
                              <a:rPr lang="hr-HR" sz="3200" b="0" i="0" smtClean="0">
                                <a:latin typeface="Cambria Math" panose="02040503050406030204" pitchFamily="18" charset="0"/>
                              </a:rPr>
                              <m:t>+6.78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hr-HR" sz="3200" b="0" i="0" smtClean="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hr-HR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  <m:r>
                      <a:rPr lang="hr-HR" sz="3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hr-HR" sz="3200" b="0" i="0" smtClean="0">
                        <a:latin typeface="Cambria Math" panose="02040503050406030204" pitchFamily="18" charset="0"/>
                      </a:rPr>
                      <m:t>c</m:t>
                    </m:r>
                    <m:sSub>
                      <m:sSubPr>
                        <m:ctrlPr>
                          <a:rPr lang="hr-HR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32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</m:oMath>
                </a14:m>
                <a:endParaRPr lang="hr-HR" sz="3200" dirty="0"/>
              </a:p>
              <a:p>
                <a:endParaRPr lang="hr-HR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C709D966-58C4-8943-E4D1-00FA88CA3E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23208"/>
                <a:ext cx="10515600" cy="3377971"/>
              </a:xfrm>
              <a:blipFill>
                <a:blip r:embed="rId3"/>
                <a:stretch>
                  <a:fillRect t="-32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25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B6A14FA-5FF6-873D-0025-C9C4702372F6}"/>
              </a:ext>
            </a:extLst>
          </p:cNvPr>
          <p:cNvSpPr/>
          <p:nvPr/>
        </p:nvSpPr>
        <p:spPr>
          <a:xfrm>
            <a:off x="314326" y="685800"/>
            <a:ext cx="11553824" cy="52365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98368BE-48F9-F715-CA0E-AFF796A0D22A}"/>
              </a:ext>
            </a:extLst>
          </p:cNvPr>
          <p:cNvSpPr/>
          <p:nvPr/>
        </p:nvSpPr>
        <p:spPr>
          <a:xfrm>
            <a:off x="5935133" y="304014"/>
            <a:ext cx="321732" cy="624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Slika 6" descr="Slika na kojoj se prikazuje tekst, antena&#10;&#10;Opis je automatski generiran">
            <a:extLst>
              <a:ext uri="{FF2B5EF4-FFF2-40B4-BE49-F238E27FC236}">
                <a16:creationId xmlns:a16="http://schemas.microsoft.com/office/drawing/2014/main" id="{A3C68087-EF03-ED97-CE22-E6758A83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1" y="1621546"/>
            <a:ext cx="5556298" cy="3614908"/>
          </a:xfrm>
          <a:prstGeom prst="rect">
            <a:avLst/>
          </a:prstGeom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12E77B1-E6DD-53CF-CA11-91F3D6FB8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9" y="1621545"/>
            <a:ext cx="5556297" cy="36149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13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FDE0383-3958-76BC-2BDE-5DD187FA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92040"/>
            <a:ext cx="9277350" cy="66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568FAC9-B32B-521C-4F58-CD5F02B3E7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2019" y="634623"/>
                <a:ext cx="7447960" cy="4351338"/>
              </a:xfrm>
            </p:spPr>
            <p:txBody>
              <a:bodyPr>
                <a:normAutofit/>
              </a:bodyPr>
              <a:lstStyle/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5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5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hr-HR" sz="540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5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54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hr-HR" sz="5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hr-HR" sz="5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p>
                                <m:r>
                                  <a:rPr lang="hr-HR" sz="54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d>
                              <m:dPr>
                                <m:ctrlPr>
                                  <a:rPr lang="hr-HR" sz="5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hr-HR" sz="5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d>
                              <m:dPr>
                                <m:ctrlPr>
                                  <a:rPr lang="hr-HR" sz="5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hr-HR" sz="5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l-GR" sz="5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nary>
                      </m:den>
                    </m:f>
                  </m:oMath>
                </a14:m>
                <a:endParaRPr lang="hr-HR" sz="540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5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sz="5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el-GR" sz="54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d>
                              <m:dPr>
                                <m:ctrlPr>
                                  <a:rPr lang="hr-HR" sz="5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hr-HR" sz="5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sz="5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d>
                              <m:dPr>
                                <m:ctrlPr>
                                  <a:rPr lang="hr-HR" sz="5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hr-HR" sz="5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dλ</m:t>
                            </m:r>
                          </m:e>
                        </m:nary>
                      </m:den>
                    </m:f>
                  </m:oMath>
                </a14:m>
                <a:endParaRPr lang="en-GB" sz="5400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568FAC9-B32B-521C-4F58-CD5F02B3E7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2019" y="634623"/>
                <a:ext cx="7447960" cy="4351338"/>
              </a:xfrm>
              <a:blipFill>
                <a:blip r:embed="rId2"/>
                <a:stretch>
                  <a:fillRect t="-5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niOkvir 1">
            <a:extLst>
              <a:ext uri="{FF2B5EF4-FFF2-40B4-BE49-F238E27FC236}">
                <a16:creationId xmlns:a16="http://schemas.microsoft.com/office/drawing/2014/main" id="{7A0A53F3-5A82-D334-B2D0-4779E355575E}"/>
              </a:ext>
            </a:extLst>
          </p:cNvPr>
          <p:cNvSpPr txBox="1"/>
          <p:nvPr/>
        </p:nvSpPr>
        <p:spPr>
          <a:xfrm>
            <a:off x="4040956" y="5854045"/>
            <a:ext cx="411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Raﬁee A. &amp; Hall P.B.</a:t>
            </a:r>
            <a:r>
              <a:rPr lang="hr-HR" dirty="0"/>
              <a:t> </a:t>
            </a:r>
            <a:r>
              <a:rPr lang="en-GB" dirty="0"/>
              <a:t>2011 </a:t>
            </a:r>
            <a:r>
              <a:rPr lang="en-GB" i="1" dirty="0" err="1"/>
              <a:t>ApJS</a:t>
            </a:r>
            <a:r>
              <a:rPr lang="en-GB" dirty="0"/>
              <a:t>, </a:t>
            </a:r>
            <a:r>
              <a:rPr lang="en-GB" b="1" dirty="0"/>
              <a:t>194(2)</a:t>
            </a:r>
            <a:r>
              <a:rPr lang="en-GB" dirty="0"/>
              <a:t>, 42</a:t>
            </a:r>
          </a:p>
        </p:txBody>
      </p:sp>
    </p:spTree>
    <p:extLst>
      <p:ext uri="{BB962C8B-B14F-4D97-AF65-F5344CB8AC3E}">
        <p14:creationId xmlns:p14="http://schemas.microsoft.com/office/powerpoint/2010/main" val="250009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F5DFBE41-5C0A-DA7B-48E3-6AF5F2F05D85}"/>
              </a:ext>
            </a:extLst>
          </p:cNvPr>
          <p:cNvSpPr/>
          <p:nvPr/>
        </p:nvSpPr>
        <p:spPr>
          <a:xfrm>
            <a:off x="643467" y="935610"/>
            <a:ext cx="10905065" cy="49867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F1F6907-18F0-E5D8-20FC-B6687BAA6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48896"/>
            <a:ext cx="5291666" cy="33602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1C74F79-83FE-F200-D30B-EAB60A8D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861345"/>
            <a:ext cx="5291667" cy="313531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4040405-5CC7-FBF1-EA57-5FF5D5AE12E2}"/>
              </a:ext>
            </a:extLst>
          </p:cNvPr>
          <p:cNvSpPr/>
          <p:nvPr/>
        </p:nvSpPr>
        <p:spPr>
          <a:xfrm>
            <a:off x="5935133" y="304014"/>
            <a:ext cx="321732" cy="624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60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763FF76E-82D0-21C2-C5F5-C8C79F0E69E1}"/>
              </a:ext>
            </a:extLst>
          </p:cNvPr>
          <p:cNvSpPr/>
          <p:nvPr/>
        </p:nvSpPr>
        <p:spPr>
          <a:xfrm>
            <a:off x="568413" y="935610"/>
            <a:ext cx="11055174" cy="49867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BA6C86E-6DB3-08E2-C9A0-532C35F0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735429"/>
            <a:ext cx="5366720" cy="338103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3E2C94A-813A-BAF1-3145-540E09BF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" y="1735430"/>
            <a:ext cx="5388098" cy="3381032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88488215-76FE-BA0E-34FF-7DB6C962C69E}"/>
              </a:ext>
            </a:extLst>
          </p:cNvPr>
          <p:cNvSpPr/>
          <p:nvPr/>
        </p:nvSpPr>
        <p:spPr>
          <a:xfrm>
            <a:off x="5935133" y="304014"/>
            <a:ext cx="321732" cy="624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0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o2203b">
            <a:hlinkClick r:id="" action="ppaction://media"/>
            <a:extLst>
              <a:ext uri="{FF2B5EF4-FFF2-40B4-BE49-F238E27FC236}">
                <a16:creationId xmlns:a16="http://schemas.microsoft.com/office/drawing/2014/main" id="{3DA708EA-D9E8-6D3F-812B-751C5582C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A9762C3-8E04-9894-B5B1-46E7D396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/>
              <a:t>Zaključak</a:t>
            </a:r>
            <a:endParaRPr lang="en-GB" sz="6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D27B58-3D06-1C6A-321F-190BA6D4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7107" cy="4351338"/>
          </a:xfrm>
        </p:spPr>
        <p:txBody>
          <a:bodyPr/>
          <a:lstStyle/>
          <a:p>
            <a:r>
              <a:rPr lang="hr-HR" dirty="0"/>
              <a:t>Izračunate mase crnih rupa za 26453 kvazara</a:t>
            </a:r>
          </a:p>
          <a:p>
            <a:r>
              <a:rPr lang="hr-HR" dirty="0"/>
              <a:t>Dobro slaganje rezultata s </a:t>
            </a:r>
            <a:r>
              <a:rPr lang="hr-HR" dirty="0" err="1"/>
              <a:t>Rafiee</a:t>
            </a:r>
            <a:r>
              <a:rPr lang="hr-HR" dirty="0"/>
              <a:t> &amp; Hall 2011.</a:t>
            </a:r>
          </a:p>
          <a:p>
            <a:endParaRPr lang="en-GB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187C5F1-BE66-FF60-C4AD-71CDD73B1369}"/>
              </a:ext>
            </a:extLst>
          </p:cNvPr>
          <p:cNvSpPr txBox="1"/>
          <p:nvPr/>
        </p:nvSpPr>
        <p:spPr>
          <a:xfrm>
            <a:off x="9851010" y="5715298"/>
            <a:ext cx="1932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Izvor: </a:t>
            </a:r>
            <a:r>
              <a:rPr lang="en-GB" dirty="0"/>
              <a:t>ESO/M. </a:t>
            </a:r>
            <a:r>
              <a:rPr lang="en-GB" dirty="0" err="1"/>
              <a:t>Kornmesser</a:t>
            </a:r>
            <a:r>
              <a:rPr lang="en-GB" dirty="0"/>
              <a:t> and L. </a:t>
            </a:r>
            <a:r>
              <a:rPr lang="en-GB" dirty="0" err="1"/>
              <a:t>Calçada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23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A94604-6F20-45B7-B3DD-652427E6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14" y="967764"/>
            <a:ext cx="4311979" cy="2641223"/>
          </a:xfrm>
        </p:spPr>
        <p:txBody>
          <a:bodyPr>
            <a:noAutofit/>
          </a:bodyPr>
          <a:lstStyle/>
          <a:p>
            <a:r>
              <a:rPr lang="hr-HR" sz="5400" dirty="0"/>
              <a:t>Crne rupe – središta aktivnih galaktičkih jezgara</a:t>
            </a:r>
            <a:endParaRPr lang="en-GB" sz="5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1A9196-5EE4-4A08-013F-64C52B17B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3419" r="2430" b="3781"/>
          <a:stretch/>
        </p:blipFill>
        <p:spPr>
          <a:xfrm>
            <a:off x="4845377" y="342834"/>
            <a:ext cx="7213076" cy="617233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5D354DA-A70E-261F-314A-2102CEE44CDA}"/>
              </a:ext>
            </a:extLst>
          </p:cNvPr>
          <p:cNvSpPr txBox="1"/>
          <p:nvPr/>
        </p:nvSpPr>
        <p:spPr>
          <a:xfrm>
            <a:off x="752176" y="5411849"/>
            <a:ext cx="387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Ilustracija</a:t>
            </a:r>
            <a:r>
              <a:rPr lang="hr-HR" dirty="0"/>
              <a:t> </a:t>
            </a:r>
            <a:r>
              <a:rPr lang="en-GB" dirty="0" err="1"/>
              <a:t>autorice</a:t>
            </a:r>
            <a:r>
              <a:rPr lang="en-GB" dirty="0"/>
              <a:t> Emme Alexander, </a:t>
            </a:r>
            <a:r>
              <a:rPr lang="en-GB" dirty="0" err="1"/>
              <a:t>distribuirano</a:t>
            </a:r>
            <a:r>
              <a:rPr lang="en-GB" dirty="0"/>
              <a:t> </a:t>
            </a:r>
            <a:r>
              <a:rPr lang="en-GB" dirty="0" err="1"/>
              <a:t>putem</a:t>
            </a:r>
            <a:r>
              <a:rPr lang="en-GB" dirty="0"/>
              <a:t> CC BY</a:t>
            </a:r>
          </a:p>
          <a:p>
            <a:pPr algn="r"/>
            <a:r>
              <a:rPr lang="en-GB" dirty="0"/>
              <a:t>4.0 licence.</a:t>
            </a:r>
          </a:p>
        </p:txBody>
      </p:sp>
    </p:spTree>
    <p:extLst>
      <p:ext uri="{BB962C8B-B14F-4D97-AF65-F5344CB8AC3E}">
        <p14:creationId xmlns:p14="http://schemas.microsoft.com/office/powerpoint/2010/main" val="332387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EC0624E-900B-BE19-3F77-1EDF8F02B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324" r="1797"/>
          <a:stretch/>
        </p:blipFill>
        <p:spPr>
          <a:xfrm>
            <a:off x="561975" y="580626"/>
            <a:ext cx="11068050" cy="527721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86AE3D8-41CB-AA94-9E76-E0115527D914}"/>
              </a:ext>
            </a:extLst>
          </p:cNvPr>
          <p:cNvSpPr txBox="1"/>
          <p:nvPr/>
        </p:nvSpPr>
        <p:spPr>
          <a:xfrm>
            <a:off x="561975" y="6026720"/>
            <a:ext cx="1106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Primjer</a:t>
            </a:r>
            <a:r>
              <a:rPr lang="en-GB" b="1" dirty="0"/>
              <a:t> </a:t>
            </a:r>
            <a:r>
              <a:rPr lang="en-GB" b="1" dirty="0" err="1"/>
              <a:t>tipičnog</a:t>
            </a:r>
            <a:r>
              <a:rPr lang="en-GB" b="1" dirty="0"/>
              <a:t> </a:t>
            </a:r>
            <a:r>
              <a:rPr lang="en-GB" b="1" dirty="0" err="1"/>
              <a:t>ultraljubičastog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optičkog</a:t>
            </a:r>
            <a:r>
              <a:rPr lang="hr-HR" b="1" dirty="0"/>
              <a:t> </a:t>
            </a:r>
            <a:r>
              <a:rPr lang="en-GB" b="1" dirty="0" err="1"/>
              <a:t>spektra</a:t>
            </a:r>
            <a:r>
              <a:rPr lang="en-GB" b="1" dirty="0"/>
              <a:t> </a:t>
            </a:r>
            <a:r>
              <a:rPr lang="en-GB" b="1" dirty="0" err="1"/>
              <a:t>kvazara</a:t>
            </a:r>
            <a:r>
              <a:rPr lang="en-GB" b="1" dirty="0"/>
              <a:t> s </a:t>
            </a:r>
            <a:r>
              <a:rPr lang="en-GB" b="1" dirty="0" err="1"/>
              <a:t>označenim</a:t>
            </a:r>
            <a:r>
              <a:rPr lang="en-GB" b="1" dirty="0"/>
              <a:t> </a:t>
            </a:r>
            <a:r>
              <a:rPr lang="en-GB" b="1" dirty="0" err="1"/>
              <a:t>spektralnim</a:t>
            </a:r>
            <a:r>
              <a:rPr lang="en-GB" b="1" dirty="0"/>
              <a:t> </a:t>
            </a:r>
            <a:r>
              <a:rPr lang="en-GB" b="1" dirty="0" err="1"/>
              <a:t>linijama</a:t>
            </a:r>
            <a:r>
              <a:rPr lang="hr-HR" b="1" dirty="0"/>
              <a:t>. </a:t>
            </a:r>
            <a:r>
              <a:rPr lang="hr-HR" dirty="0"/>
              <a:t>-</a:t>
            </a:r>
            <a:r>
              <a:rPr lang="en-GB" dirty="0"/>
              <a:t> Telfer et al. 2002</a:t>
            </a:r>
            <a:r>
              <a:rPr lang="hr-HR" dirty="0"/>
              <a:t>, </a:t>
            </a:r>
            <a:r>
              <a:rPr lang="hr-HR" i="1" dirty="0" err="1"/>
              <a:t>ApJ</a:t>
            </a:r>
            <a:r>
              <a:rPr lang="hr-HR" i="1" dirty="0"/>
              <a:t>,</a:t>
            </a:r>
            <a:r>
              <a:rPr lang="hr-HR" dirty="0"/>
              <a:t> </a:t>
            </a:r>
            <a:r>
              <a:rPr lang="hr-HR" b="1" dirty="0"/>
              <a:t>565</a:t>
            </a:r>
            <a:r>
              <a:rPr lang="hr-HR" dirty="0"/>
              <a:t>, 773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98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ACBE85EA-A667-1419-2673-B7097E956C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07709"/>
                <a:ext cx="8305800" cy="6042581"/>
              </a:xfrm>
            </p:spPr>
            <p:txBody>
              <a:bodyPr>
                <a:noAutofit/>
              </a:bodyPr>
              <a:lstStyle/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5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sSup>
                      <m:sSup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  <m: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hr-HR" sz="5400" b="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hr-HR" sz="5400" b="0" i="0" smtClean="0">
                        <a:latin typeface="Cambria Math" panose="02040503050406030204" pitchFamily="18" charset="0"/>
                      </a:rPr>
                      <m:t>c</m:t>
                    </m:r>
                    <m:sSub>
                      <m:sSub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</m:oMath>
                </a14:m>
                <a:endParaRPr lang="hr-HR" sz="5400" b="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b="0" dirty="0"/>
                  <a:t> </a:t>
                </a:r>
                <a14:m>
                  <m:oMath xmlns:m="http://schemas.openxmlformats.org/officeDocument/2006/math">
                    <m:r>
                      <a:rPr lang="hr-HR" sz="5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sSub>
                          <m:sSubPr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a:rPr lang="hr-HR" sz="5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3000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44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erg</m:t>
                        </m:r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endParaRPr lang="hr-HR" sz="5400" b="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400" i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SMBH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</m:acc>
                    <m:f>
                      <m:f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r-HR" sz="5400" i="0">
                                <a:latin typeface="Cambria Math" panose="02040503050406030204" pitchFamily="18" charset="0"/>
                              </a:rPr>
                              <m:t>BLR</m:t>
                            </m:r>
                          </m:sub>
                        </m:sSub>
                        <m:sSup>
                          <m:sSupPr>
                            <m:ctrlPr>
                              <a:rPr lang="hr-HR" sz="5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hr-HR" sz="54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hr-HR" sz="540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</m:oMath>
                </a14:m>
                <a:endParaRPr lang="en-GB" sz="540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5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BLR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hr-HR" sz="5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29.44</m:t>
                            </m:r>
                          </m:e>
                          <m:sub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−5.51</m:t>
                            </m:r>
                          </m:sub>
                          <m:sup>
                            <m:r>
                              <a:rPr lang="hr-HR" sz="5400" b="0" i="0" smtClean="0">
                                <a:latin typeface="Cambria Math" panose="02040503050406030204" pitchFamily="18" charset="0"/>
                              </a:rPr>
                              <m:t>+6.78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5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hr-HR" sz="5400" b="0" i="0" smtClean="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hr-HR" sz="5400" dirty="0"/>
              </a:p>
              <a:p>
                <a:pPr marL="514350" indent="-514350" algn="ctr">
                  <a:buFont typeface="+mj-lt"/>
                  <a:buAutoNum type="arabicParenR"/>
                </a:pPr>
                <a:r>
                  <a:rPr lang="hr-HR" sz="5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hr-HR" sz="54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m:rPr>
                        <m:sty m:val="p"/>
                      </m:rPr>
                      <a:rPr lang="hr-HR" sz="5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hr-HR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sSubSup>
                      <m:sSubSupPr>
                        <m:ctrlPr>
                          <a:rPr lang="hr-HR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hr-HR" sz="5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hr-HR" sz="5400" b="0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ACBE85EA-A667-1419-2673-B7097E956C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07709"/>
                <a:ext cx="8305800" cy="6042581"/>
              </a:xfrm>
              <a:blipFill>
                <a:blip r:embed="rId2"/>
                <a:stretch>
                  <a:fillRect l="-514" t="-4339" b="-8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niOkvir 1">
            <a:extLst>
              <a:ext uri="{FF2B5EF4-FFF2-40B4-BE49-F238E27FC236}">
                <a16:creationId xmlns:a16="http://schemas.microsoft.com/office/drawing/2014/main" id="{EAA1D42B-7B39-7D9A-69B7-DEA0542D542E}"/>
              </a:ext>
            </a:extLst>
          </p:cNvPr>
          <p:cNvSpPr txBox="1"/>
          <p:nvPr/>
        </p:nvSpPr>
        <p:spPr>
          <a:xfrm>
            <a:off x="9681328" y="5249961"/>
            <a:ext cx="218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Raﬁee A. &amp; Hall P.B.</a:t>
            </a:r>
            <a:r>
              <a:rPr lang="hr-HR" dirty="0"/>
              <a:t> </a:t>
            </a:r>
            <a:r>
              <a:rPr lang="en-GB" dirty="0"/>
              <a:t>2011 </a:t>
            </a:r>
            <a:r>
              <a:rPr lang="en-GB" i="1" dirty="0" err="1"/>
              <a:t>ApJS</a:t>
            </a:r>
            <a:r>
              <a:rPr lang="en-GB" dirty="0"/>
              <a:t>, </a:t>
            </a:r>
            <a:r>
              <a:rPr lang="en-GB" b="1" dirty="0"/>
              <a:t>194(2)</a:t>
            </a:r>
            <a:r>
              <a:rPr lang="en-GB" dirty="0"/>
              <a:t>, 42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18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D8083C-9BAF-5F8C-86F1-01F73897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41027"/>
            <a:ext cx="10515600" cy="1175945"/>
          </a:xfrm>
        </p:spPr>
        <p:txBody>
          <a:bodyPr>
            <a:noAutofit/>
          </a:bodyPr>
          <a:lstStyle/>
          <a:p>
            <a:pPr algn="ctr"/>
            <a:r>
              <a:rPr lang="hr-HR" sz="8800" dirty="0"/>
              <a:t>Cilj seminara?</a:t>
            </a:r>
            <a:endParaRPr lang="en-GB" sz="8800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F97CB63-2CF9-E074-2B5D-9B9895930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hr-HR" sz="3600" dirty="0"/>
              <a:t>Metodom kartiranja jeke u korelaciji sa spektralnim značajkama kvazara odrediti mase njihovih crnih rupa i usporediti rezultate s </a:t>
            </a:r>
            <a:r>
              <a:rPr lang="hr-HR" sz="3600" dirty="0" err="1"/>
              <a:t>Rafiee</a:t>
            </a:r>
            <a:r>
              <a:rPr lang="hr-HR" sz="3600" dirty="0"/>
              <a:t> &amp; Hall 2011.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149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7FF577-9F35-DE8F-63EE-47702850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/>
              <a:t>Podaci</a:t>
            </a:r>
            <a:endParaRPr lang="en-GB" sz="6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DBFD58-B0DE-4504-F904-C0C2DCA4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41579" cy="4667250"/>
          </a:xfrm>
        </p:spPr>
        <p:txBody>
          <a:bodyPr>
            <a:normAutofit/>
          </a:bodyPr>
          <a:lstStyle/>
          <a:p>
            <a:r>
              <a:rPr lang="hr-HR" dirty="0"/>
              <a:t>27602 spektra kvazara</a:t>
            </a:r>
          </a:p>
          <a:p>
            <a:r>
              <a:rPr lang="hr-HR" dirty="0"/>
              <a:t>Sloan Digital </a:t>
            </a:r>
            <a:r>
              <a:rPr lang="hr-HR" dirty="0" err="1"/>
              <a:t>Sky</a:t>
            </a:r>
            <a:r>
              <a:rPr lang="hr-HR" dirty="0"/>
              <a:t> </a:t>
            </a:r>
            <a:r>
              <a:rPr lang="hr-HR" dirty="0" err="1"/>
              <a:t>Survey</a:t>
            </a:r>
            <a:r>
              <a:rPr lang="hr-HR" dirty="0"/>
              <a:t> (SDSS)</a:t>
            </a:r>
          </a:p>
          <a:p>
            <a:r>
              <a:rPr lang="hr-HR" i="1" dirty="0"/>
              <a:t>Data </a:t>
            </a:r>
            <a:r>
              <a:rPr lang="hr-HR" i="1" dirty="0" err="1"/>
              <a:t>release</a:t>
            </a:r>
            <a:r>
              <a:rPr lang="hr-HR" i="1" dirty="0"/>
              <a:t> 3</a:t>
            </a:r>
          </a:p>
          <a:p>
            <a:r>
              <a:rPr lang="hr-HR" i="1" dirty="0" err="1"/>
              <a:t>Flexible</a:t>
            </a:r>
            <a:r>
              <a:rPr lang="hr-HR" i="1" dirty="0"/>
              <a:t> </a:t>
            </a:r>
            <a:r>
              <a:rPr lang="hr-HR" i="1" dirty="0" err="1"/>
              <a:t>Image</a:t>
            </a:r>
            <a:r>
              <a:rPr lang="hr-HR" i="1" dirty="0"/>
              <a:t> Transport System </a:t>
            </a:r>
            <a:r>
              <a:rPr lang="hr-HR" dirty="0"/>
              <a:t>(FITS)</a:t>
            </a:r>
            <a:endParaRPr lang="en-GB" dirty="0"/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9A9EBDFB-5813-66DD-44C7-11A1694B9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3803"/>
          <a:stretch/>
        </p:blipFill>
        <p:spPr>
          <a:xfrm>
            <a:off x="3744119" y="1823268"/>
            <a:ext cx="4788066" cy="3214924"/>
          </a:xfrm>
          <a:prstGeom prst="rect">
            <a:avLst/>
          </a:prstGeom>
        </p:spPr>
      </p:pic>
      <p:pic>
        <p:nvPicPr>
          <p:cNvPr id="5" name="Slika 4" descr="Slika na kojoj se prikazuje tlo&#10;&#10;Opis je automatski generiran">
            <a:extLst>
              <a:ext uri="{FF2B5EF4-FFF2-40B4-BE49-F238E27FC236}">
                <a16:creationId xmlns:a16="http://schemas.microsoft.com/office/drawing/2014/main" id="{33EFD33E-965D-A896-B718-AEDC8C64F4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/>
          <a:stretch/>
        </p:blipFill>
        <p:spPr>
          <a:xfrm rot="5400000">
            <a:off x="8025347" y="1699086"/>
            <a:ext cx="4660429" cy="331807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A2FDDE6-F39A-96FB-34FD-612BED9AF96E}"/>
              </a:ext>
            </a:extLst>
          </p:cNvPr>
          <p:cNvSpPr txBox="1"/>
          <p:nvPr/>
        </p:nvSpPr>
        <p:spPr>
          <a:xfrm>
            <a:off x="4098088" y="5170772"/>
            <a:ext cx="408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Gunn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 2006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3A63467-1868-3390-3AAB-AE39880F69B6}"/>
              </a:ext>
            </a:extLst>
          </p:cNvPr>
          <p:cNvSpPr txBox="1"/>
          <p:nvPr/>
        </p:nvSpPr>
        <p:spPr>
          <a:xfrm>
            <a:off x="8696526" y="5839213"/>
            <a:ext cx="331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dirty="0"/>
              <a:t>Fotografija autora </a:t>
            </a:r>
            <a:r>
              <a:rPr lang="hr-HR" dirty="0" err="1"/>
              <a:t>EdPost</a:t>
            </a:r>
            <a:r>
              <a:rPr lang="hr-HR" dirty="0"/>
              <a:t>, distribuirano putem CC BY-SA 3.0 licence.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49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99A02C-7823-A3C0-922E-9578CCA7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1990"/>
            <a:ext cx="10515600" cy="1414020"/>
          </a:xfrm>
        </p:spPr>
        <p:txBody>
          <a:bodyPr>
            <a:normAutofit/>
          </a:bodyPr>
          <a:lstStyle/>
          <a:p>
            <a:pPr algn="ctr"/>
            <a:r>
              <a:rPr lang="hr-HR" sz="8800" dirty="0"/>
              <a:t>Analiza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99202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0486DD-D006-0987-9DEA-B52E78EE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063"/>
            <a:ext cx="4016604" cy="1576797"/>
          </a:xfrm>
        </p:spPr>
        <p:txBody>
          <a:bodyPr>
            <a:normAutofit fontScale="90000"/>
          </a:bodyPr>
          <a:lstStyle/>
          <a:p>
            <a:r>
              <a:rPr lang="hr-HR" sz="6000" dirty="0"/>
              <a:t>Određivanje toka zračenja na 3000 Å</a:t>
            </a:r>
            <a:endParaRPr lang="en-GB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70FC7830-8B0F-4E78-452A-3218FE8001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38920"/>
                <a:ext cx="3450996" cy="3653955"/>
              </a:xfrm>
            </p:spPr>
            <p:txBody>
              <a:bodyPr/>
              <a:lstStyle/>
              <a:p>
                <a:r>
                  <a:rPr lang="hr-HR" dirty="0"/>
                  <a:t>2 metode:</a:t>
                </a:r>
              </a:p>
              <a:p>
                <a:pPr lvl="1"/>
                <a:r>
                  <a:rPr lang="hr-HR" dirty="0"/>
                  <a:t>Interpolacija kroz 3 najbliže vrijednosti</a:t>
                </a:r>
              </a:p>
              <a:p>
                <a:pPr lvl="1"/>
                <a:r>
                  <a:rPr lang="hr-HR" dirty="0"/>
                  <a:t>Prilagodba krivulje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hr-HR" sz="2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sSup>
                      <m:sSup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hr-HR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  <m:r>
                          <a:rPr lang="hr-H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hr-HR" dirty="0"/>
              </a:p>
              <a:p>
                <a:r>
                  <a:rPr lang="hr-HR" dirty="0"/>
                  <a:t>Uklanjanje šuma: </a:t>
                </a:r>
                <a:r>
                  <a:rPr lang="hr-HR" dirty="0" err="1"/>
                  <a:t>Savitzky-Golay</a:t>
                </a:r>
                <a:r>
                  <a:rPr lang="hr-HR" dirty="0"/>
                  <a:t> filter (</a:t>
                </a:r>
                <a:r>
                  <a:rPr lang="hr-HR" i="1" dirty="0" err="1"/>
                  <a:t>window_length</a:t>
                </a:r>
                <a:r>
                  <a:rPr lang="hr-HR" i="1" dirty="0"/>
                  <a:t> </a:t>
                </a:r>
                <a:r>
                  <a:rPr lang="hr-HR" dirty="0"/>
                  <a:t>= 171 i </a:t>
                </a:r>
                <a:r>
                  <a:rPr lang="hr-HR" i="1" dirty="0" err="1"/>
                  <a:t>polyorder</a:t>
                </a:r>
                <a:r>
                  <a:rPr lang="hr-HR" i="1" dirty="0"/>
                  <a:t> </a:t>
                </a:r>
                <a:r>
                  <a:rPr lang="hr-HR" dirty="0"/>
                  <a:t>= 3 )</a:t>
                </a:r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70FC7830-8B0F-4E78-452A-3218FE8001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38920"/>
                <a:ext cx="3450996" cy="3653955"/>
              </a:xfrm>
              <a:blipFill>
                <a:blip r:embed="rId2"/>
                <a:stretch>
                  <a:fillRect l="-3180" t="-2838" r="-707" b="-28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>
            <a:extLst>
              <a:ext uri="{FF2B5EF4-FFF2-40B4-BE49-F238E27FC236}">
                <a16:creationId xmlns:a16="http://schemas.microsoft.com/office/drawing/2014/main" id="{92BBC44F-9819-51D6-E2E1-7BAEFC115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4" y="942680"/>
            <a:ext cx="7168619" cy="53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1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8A87F42-0096-D82E-89C5-DAABC8C4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57" y="363165"/>
            <a:ext cx="9424686" cy="61316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52309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Sivi tonov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823</TotalTime>
  <Words>313</Words>
  <Application>Microsoft Office PowerPoint</Application>
  <PresentationFormat>Široki zaslon</PresentationFormat>
  <Paragraphs>44</Paragraphs>
  <Slides>16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Tema sustava Office</vt:lpstr>
      <vt:lpstr>Mase središnjih supermasivnih crnih rupa u kvazarima</vt:lpstr>
      <vt:lpstr>Crne rupe – središta aktivnih galaktičkih jezgara</vt:lpstr>
      <vt:lpstr>PowerPoint prezentacija</vt:lpstr>
      <vt:lpstr>PowerPoint prezentacija</vt:lpstr>
      <vt:lpstr>Cilj seminara?</vt:lpstr>
      <vt:lpstr>Podaci</vt:lpstr>
      <vt:lpstr>Analiza</vt:lpstr>
      <vt:lpstr>Određivanje toka zračenja na 3000 Å</vt:lpstr>
      <vt:lpstr>PowerPoint prezentacija</vt:lpstr>
      <vt:lpstr>Određivanje luminoziteta i "R" _"BLR"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Mase središnjih supermasivnih crnih rupa u kvazarima</dc:title>
  <dc:creator>Luka Matijević</dc:creator>
  <cp:lastModifiedBy>Luka Matijević</cp:lastModifiedBy>
  <cp:revision>16</cp:revision>
  <dcterms:created xsi:type="dcterms:W3CDTF">2023-01-23T21:48:51Z</dcterms:created>
  <dcterms:modified xsi:type="dcterms:W3CDTF">2023-01-27T10:48:45Z</dcterms:modified>
</cp:coreProperties>
</file>