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2" r:id="rId1"/>
  </p:sldMasterIdLst>
  <p:notesMasterIdLst>
    <p:notesMasterId r:id="rId126"/>
  </p:notesMasterIdLst>
  <p:sldIdLst>
    <p:sldId id="256" r:id="rId2"/>
    <p:sldId id="469" r:id="rId3"/>
    <p:sldId id="257" r:id="rId4"/>
    <p:sldId id="258" r:id="rId5"/>
    <p:sldId id="431" r:id="rId6"/>
    <p:sldId id="479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363" r:id="rId17"/>
    <p:sldId id="268" r:id="rId18"/>
    <p:sldId id="344" r:id="rId19"/>
    <p:sldId id="331" r:id="rId20"/>
    <p:sldId id="325" r:id="rId21"/>
    <p:sldId id="270" r:id="rId22"/>
    <p:sldId id="327" r:id="rId23"/>
    <p:sldId id="328" r:id="rId24"/>
    <p:sldId id="336" r:id="rId25"/>
    <p:sldId id="337" r:id="rId26"/>
    <p:sldId id="472" r:id="rId27"/>
    <p:sldId id="473" r:id="rId28"/>
    <p:sldId id="330" r:id="rId29"/>
    <p:sldId id="306" r:id="rId30"/>
    <p:sldId id="377" r:id="rId31"/>
    <p:sldId id="340" r:id="rId32"/>
    <p:sldId id="338" r:id="rId33"/>
    <p:sldId id="502" r:id="rId34"/>
    <p:sldId id="480" r:id="rId35"/>
    <p:sldId id="393" r:id="rId36"/>
    <p:sldId id="488" r:id="rId37"/>
    <p:sldId id="489" r:id="rId38"/>
    <p:sldId id="490" r:id="rId39"/>
    <p:sldId id="389" r:id="rId40"/>
    <p:sldId id="390" r:id="rId41"/>
    <p:sldId id="481" r:id="rId42"/>
    <p:sldId id="482" r:id="rId43"/>
    <p:sldId id="483" r:id="rId44"/>
    <p:sldId id="484" r:id="rId45"/>
    <p:sldId id="485" r:id="rId46"/>
    <p:sldId id="486" r:id="rId47"/>
    <p:sldId id="392" r:id="rId48"/>
    <p:sldId id="487" r:id="rId49"/>
    <p:sldId id="394" r:id="rId50"/>
    <p:sldId id="491" r:id="rId51"/>
    <p:sldId id="493" r:id="rId52"/>
    <p:sldId id="395" r:id="rId53"/>
    <p:sldId id="396" r:id="rId54"/>
    <p:sldId id="494" r:id="rId55"/>
    <p:sldId id="495" r:id="rId56"/>
    <p:sldId id="504" r:id="rId57"/>
    <p:sldId id="505" r:id="rId58"/>
    <p:sldId id="506" r:id="rId59"/>
    <p:sldId id="507" r:id="rId60"/>
    <p:sldId id="508" r:id="rId61"/>
    <p:sldId id="509" r:id="rId62"/>
    <p:sldId id="510" r:id="rId63"/>
    <p:sldId id="511" r:id="rId64"/>
    <p:sldId id="512" r:id="rId65"/>
    <p:sldId id="513" r:id="rId66"/>
    <p:sldId id="514" r:id="rId67"/>
    <p:sldId id="515" r:id="rId68"/>
    <p:sldId id="516" r:id="rId69"/>
    <p:sldId id="517" r:id="rId70"/>
    <p:sldId id="503" r:id="rId71"/>
    <p:sldId id="403" r:id="rId72"/>
    <p:sldId id="397" r:id="rId73"/>
    <p:sldId id="399" r:id="rId74"/>
    <p:sldId id="400" r:id="rId75"/>
    <p:sldId id="398" r:id="rId76"/>
    <p:sldId id="401" r:id="rId77"/>
    <p:sldId id="412" r:id="rId78"/>
    <p:sldId id="448" r:id="rId79"/>
    <p:sldId id="449" r:id="rId80"/>
    <p:sldId id="474" r:id="rId81"/>
    <p:sldId id="470" r:id="rId82"/>
    <p:sldId id="413" r:id="rId83"/>
    <p:sldId id="414" r:id="rId84"/>
    <p:sldId id="441" r:id="rId85"/>
    <p:sldId id="415" r:id="rId86"/>
    <p:sldId id="442" r:id="rId87"/>
    <p:sldId id="450" r:id="rId88"/>
    <p:sldId id="475" r:id="rId89"/>
    <p:sldId id="452" r:id="rId90"/>
    <p:sldId id="476" r:id="rId91"/>
    <p:sldId id="496" r:id="rId92"/>
    <p:sldId id="500" r:id="rId93"/>
    <p:sldId id="501" r:id="rId94"/>
    <p:sldId id="499" r:id="rId95"/>
    <p:sldId id="498" r:id="rId96"/>
    <p:sldId id="497" r:id="rId97"/>
    <p:sldId id="477" r:id="rId98"/>
    <p:sldId id="404" r:id="rId99"/>
    <p:sldId id="406" r:id="rId100"/>
    <p:sldId id="407" r:id="rId101"/>
    <p:sldId id="443" r:id="rId102"/>
    <p:sldId id="408" r:id="rId103"/>
    <p:sldId id="409" r:id="rId104"/>
    <p:sldId id="437" r:id="rId105"/>
    <p:sldId id="410" r:id="rId106"/>
    <p:sldId id="430" r:id="rId107"/>
    <p:sldId id="411" r:id="rId108"/>
    <p:sldId id="444" r:id="rId109"/>
    <p:sldId id="460" r:id="rId110"/>
    <p:sldId id="458" r:id="rId111"/>
    <p:sldId id="459" r:id="rId112"/>
    <p:sldId id="454" r:id="rId113"/>
    <p:sldId id="453" r:id="rId114"/>
    <p:sldId id="455" r:id="rId115"/>
    <p:sldId id="456" r:id="rId116"/>
    <p:sldId id="457" r:id="rId117"/>
    <p:sldId id="462" r:id="rId118"/>
    <p:sldId id="300" r:id="rId119"/>
    <p:sldId id="463" r:id="rId120"/>
    <p:sldId id="466" r:id="rId121"/>
    <p:sldId id="465" r:id="rId122"/>
    <p:sldId id="468" r:id="rId123"/>
    <p:sldId id="478" r:id="rId124"/>
    <p:sldId id="467" r:id="rId1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tg" initials="r" lastIdx="1" clrIdx="0">
    <p:extLst>
      <p:ext uri="{19B8F6BF-5375-455C-9EA6-DF929625EA0E}">
        <p15:presenceInfo xmlns:p15="http://schemas.microsoft.com/office/powerpoint/2012/main" userId="rt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6839" autoAdjust="0"/>
  </p:normalViewPr>
  <p:slideViewPr>
    <p:cSldViewPr snapToGrid="0">
      <p:cViewPr>
        <p:scale>
          <a:sx n="70" d="100"/>
          <a:sy n="70" d="100"/>
        </p:scale>
        <p:origin x="2094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04T11:29:40.640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894A8-565F-4A54-A3D7-209BB613BE62}" type="datetimeFigureOut">
              <a:rPr lang="hr-HR" smtClean="0"/>
              <a:pPr/>
              <a:t>4.11.2025.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188C5-189F-46A8-ADAC-3A8B24FA523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7158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epsomite&amp;sca_esv=289e7c278657c79e&amp;rlz=1C1JZAP_hrGB900HR900&amp;sxsrf=AE3TifPOrIf3_wrFb2QGfbUQiwUuBVs48w%3A1761334963347&amp;ei=s9b7aJj-FLOMxc8PyYWZiQk&amp;ved=2ahUKEwiihs2UzL2QAxU-RvEDHT44L5sQgK4QegQIARAD&amp;uact=5&amp;oq=mgso4+mineral&amp;gs_lp=Egxnd3Mtd2l6LXNlcnAiDW1nc280IG1pbmVyYWwyCBAAGIAEGMsBMgYQABgWGB4yCBAAGIAEGKIEMgUQABjvBTIIEAAYgAQYogQyCBAAGIAEGKIEMggQABiABBiiBEibEVD2AliwDHABeAGQAQCYAYwCoAG0DKoBBTAuNi4yuAEDyAEA-AEBmAIIoALXDMICBRAAGIAEwgIIEAAYFhgKGB6YAwCIBgGSBwUwLjYuMqAH9CCyBwUwLjYuMrgH1wzCBwUwLjQuNMgHFw&amp;sclient=gws-wiz-serp&amp;mstk=AUtExfA5_C9g8QPUpLsbvgSEB16zqrbT_43p05LLHJ3nEWngJlkaRHXheUW5DboA2bPN7R9smuRMPKPHShblP-wswgRISfwoeqm1hGiOSSIoluXlTTnm4x1DSDwM-v0zOQ5dNZ1uJ2M1jDvEwktkHEWT9LiqVIqT8LJ6rHmdqLnAEhuAM_Vt_j6Hrfgkm8bFQWmYs5S1-bwU-C9HLoHCPmXICJ2LyxTUKIDyNX2-p5kMi-bLHAj0IHAjr2RNGICutlYA5PR782Y6gTJZJenlTRmxes9z7blU7h6OB_hQhqKd8bsZjw&amp;csui=3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hr.wikipedia.org/wiki/Kalcij" TargetMode="External"/><Relationship Id="rId3" Type="http://schemas.openxmlformats.org/officeDocument/2006/relationships/hyperlink" Target="https://hr.wikipedia.org/wiki/Hidroksidi" TargetMode="External"/><Relationship Id="rId7" Type="http://schemas.openxmlformats.org/officeDocument/2006/relationships/hyperlink" Target="https://hr.wikipedia.org/wiki/Kalij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hr.wikipedia.org/wiki/Natrij" TargetMode="External"/><Relationship Id="rId5" Type="http://schemas.openxmlformats.org/officeDocument/2006/relationships/hyperlink" Target="https://hr.wikipedia.org/wiki/Zemnoalkalijski_metali" TargetMode="External"/><Relationship Id="rId4" Type="http://schemas.openxmlformats.org/officeDocument/2006/relationships/hyperlink" Target="https://hr.wikipedia.org/wiki/Alkalijski_metali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mgRRmxS3is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mgRRmxS3is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+ONAJ EFEKT VODE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4</a:t>
            </a:fld>
            <a:endParaRPr lang="hr-H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gama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5135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Mjerna jedinica konstante ravnoteže ? </a:t>
            </a:r>
          </a:p>
          <a:p>
            <a:r>
              <a:rPr lang="hr-HR" b="0" i="0" dirty="0">
                <a:solidFill>
                  <a:srgbClr val="401515"/>
                </a:solidFill>
                <a:effectLst/>
                <a:latin typeface="Arial" panose="020B0604020202020204" pitchFamily="34" charset="0"/>
              </a:rPr>
              <a:t>Mjerna jedinica za koncentracijsku konstantu ravnoteže redovito je neka potencija jedinice za koncentraciju (mol/L). Koja (uključujući tu i nultu), ovisi o broju i rasporedu sudionikâ reakcije</a:t>
            </a:r>
          </a:p>
          <a:p>
            <a:endParaRPr lang="hr-HR" b="0" i="0" dirty="0">
              <a:solidFill>
                <a:srgbClr val="401515"/>
              </a:solidFill>
              <a:effectLst/>
              <a:latin typeface="Arial" panose="020B0604020202020204" pitchFamily="34" charset="0"/>
            </a:endParaRPr>
          </a:p>
          <a:p>
            <a:r>
              <a:rPr lang="hr-HR" dirty="0"/>
              <a:t>Naziv </a:t>
            </a:r>
            <a:r>
              <a:rPr lang="hr-HR" i="1" dirty="0"/>
              <a:t>“</a:t>
            </a:r>
            <a:r>
              <a:rPr lang="hr-HR" i="1" dirty="0" err="1"/>
              <a:t>law</a:t>
            </a:r>
            <a:r>
              <a:rPr lang="hr-HR" i="1" dirty="0"/>
              <a:t> of </a:t>
            </a:r>
            <a:r>
              <a:rPr lang="hr-HR" i="1" dirty="0" err="1"/>
              <a:t>mass</a:t>
            </a:r>
            <a:r>
              <a:rPr lang="hr-HR" i="1" dirty="0"/>
              <a:t> </a:t>
            </a:r>
            <a:r>
              <a:rPr lang="hr-HR" i="1" dirty="0" err="1"/>
              <a:t>action</a:t>
            </a:r>
            <a:r>
              <a:rPr lang="hr-HR" i="1" dirty="0"/>
              <a:t>”</a:t>
            </a:r>
            <a:r>
              <a:rPr lang="hr-HR" dirty="0"/>
              <a:t> je povijesni – potječe iz vremena kad se mislilo da brzina ovisi o „masi reagensa“ koja sudjeluje u reakciji.</a:t>
            </a:r>
            <a:br>
              <a:rPr lang="hr-HR" dirty="0"/>
            </a:br>
            <a:r>
              <a:rPr lang="hr-HR" dirty="0"/>
              <a:t>Danas znamo da se zapravo radi o </a:t>
            </a:r>
            <a:r>
              <a:rPr lang="hr-HR" b="1" dirty="0"/>
              <a:t>broju čestica u volumenu</a:t>
            </a:r>
            <a:r>
              <a:rPr lang="hr-HR" dirty="0"/>
              <a:t> (dakle koncentraciji), ali naziv je ostao.</a:t>
            </a:r>
          </a:p>
          <a:p>
            <a:r>
              <a:rPr lang="hr-HR" dirty="0"/>
              <a:t>Dakle: “Zakon masa” zapravo znači “zakon djelovanja koncentracija”.</a:t>
            </a:r>
          </a:p>
          <a:p>
            <a:endParaRPr lang="hr-HR" dirty="0"/>
          </a:p>
          <a:p>
            <a:r>
              <a:rPr lang="hr-HR" dirty="0"/>
              <a:t>To je ono što zovemo </a:t>
            </a:r>
            <a:r>
              <a:rPr lang="hr-HR" b="1" dirty="0"/>
              <a:t>konstanta produkta topljivosti (</a:t>
            </a:r>
            <a:r>
              <a:rPr lang="hr-HR" b="1" dirty="0" err="1"/>
              <a:t>Ksp</a:t>
            </a:r>
            <a:r>
              <a:rPr lang="hr-HR" b="1" dirty="0"/>
              <a:t>)</a:t>
            </a:r>
            <a:r>
              <a:rPr lang="hr-HR" dirty="0"/>
              <a:t> — </a:t>
            </a:r>
            <a:r>
              <a:rPr lang="hr-HR" b="1" dirty="0"/>
              <a:t>poseban slučaj zakona mase</a:t>
            </a:r>
            <a:r>
              <a:rPr lang="hr-HR" dirty="0"/>
              <a:t> za otapanje čvrste tvari u vodi.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6821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Zašto je ovo prikaz reakcije koja nije u </a:t>
            </a:r>
            <a:r>
              <a:rPr lang="hr-HR" dirty="0" err="1"/>
              <a:t>ravnotezi</a:t>
            </a:r>
            <a:r>
              <a:rPr lang="hr-HR" dirty="0"/>
              <a:t> i koja neće doseći ekvilibrijum </a:t>
            </a:r>
          </a:p>
          <a:p>
            <a:r>
              <a:rPr lang="hr-HR" dirty="0"/>
              <a:t>Zato što u reakciji nastaje plin  co2 koji </a:t>
            </a:r>
            <a:r>
              <a:rPr lang="hr-HR" dirty="0" err="1"/>
              <a:t>isplinjava</a:t>
            </a:r>
            <a:r>
              <a:rPr lang="hr-HR" dirty="0"/>
              <a:t> i napušta reakciju, što dovodi do ovakve reakcije.</a:t>
            </a:r>
          </a:p>
          <a:p>
            <a:endParaRPr lang="hr-HR" dirty="0"/>
          </a:p>
          <a:p>
            <a:r>
              <a:rPr lang="hr-HR" dirty="0"/>
              <a:t>U </a:t>
            </a:r>
            <a:r>
              <a:rPr lang="hr-HR" dirty="0" err="1"/>
              <a:t>reakcij</a:t>
            </a:r>
            <a:r>
              <a:rPr lang="hr-HR" dirty="0"/>
              <a:t> se vežu ioni </a:t>
            </a:r>
            <a:r>
              <a:rPr lang="hr-HR" dirty="0" err="1"/>
              <a:t>Ca2</a:t>
            </a:r>
            <a:r>
              <a:rPr lang="hr-HR" dirty="0"/>
              <a:t>+ i Cl- </a:t>
            </a:r>
            <a:r>
              <a:rPr lang="hr-HR" dirty="0">
                <a:sym typeface="Wingdings" panose="05000000000000000000" pitchFamily="2" charset="2"/>
              </a:rPr>
              <a:t> nastaje  </a:t>
            </a:r>
            <a:r>
              <a:rPr lang="hr-HR" dirty="0" err="1">
                <a:sym typeface="Wingdings" panose="05000000000000000000" pitchFamily="2" charset="2"/>
              </a:rPr>
              <a:t>CaCl2</a:t>
            </a:r>
            <a:r>
              <a:rPr lang="hr-HR" dirty="0">
                <a:sym typeface="Wingdings" panose="05000000000000000000" pitchFamily="2" charset="2"/>
              </a:rPr>
              <a:t>   ovo je reakcija koja se događa  u </a:t>
            </a:r>
            <a:r>
              <a:rPr lang="hr-HR" dirty="0" err="1">
                <a:sym typeface="Wingdings" panose="05000000000000000000" pitchFamily="2" charset="2"/>
              </a:rPr>
              <a:t>kalcimetriji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1559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/>
              <a:t>MOLalitet</a:t>
            </a:r>
            <a:r>
              <a:rPr lang="hr-HR" dirty="0"/>
              <a:t> </a:t>
            </a:r>
          </a:p>
          <a:p>
            <a:r>
              <a:rPr lang="hr-HR" sz="1200" dirty="0"/>
              <a:t> </a:t>
            </a:r>
            <a:r>
              <a:rPr lang="en-US" altLang="en-US" sz="1200" dirty="0"/>
              <a:t>(</a:t>
            </a:r>
            <a:r>
              <a:rPr lang="en-US" altLang="en-US" sz="1200" i="1" dirty="0"/>
              <a:t>b</a:t>
            </a:r>
            <a:r>
              <a:rPr lang="en-US" altLang="en-US" sz="1200" dirty="0"/>
              <a:t>) </a:t>
            </a:r>
            <a:r>
              <a:rPr lang="en-US" altLang="en-US" sz="1200" dirty="0" err="1"/>
              <a:t>komponente</a:t>
            </a:r>
            <a:r>
              <a:rPr lang="en-US" altLang="en-US" sz="1200" dirty="0"/>
              <a:t> A </a:t>
            </a:r>
            <a:r>
              <a:rPr lang="en-US" altLang="en-US" sz="1200" dirty="0" err="1"/>
              <a:t>jednak</a:t>
            </a:r>
            <a:r>
              <a:rPr lang="en-US" altLang="en-US" sz="1200" dirty="0"/>
              <a:t> je </a:t>
            </a:r>
            <a:r>
              <a:rPr lang="en-US" altLang="en-US" sz="1200" dirty="0" err="1"/>
              <a:t>omjeru</a:t>
            </a:r>
            <a:r>
              <a:rPr lang="en-US" altLang="en-US" sz="1200" dirty="0"/>
              <a:t> </a:t>
            </a:r>
            <a:r>
              <a:rPr lang="en-US" altLang="en-US" sz="1200" dirty="0" err="1"/>
              <a:t>množine</a:t>
            </a:r>
            <a:r>
              <a:rPr lang="en-US" altLang="en-US" sz="1200" dirty="0"/>
              <a:t> </a:t>
            </a:r>
            <a:r>
              <a:rPr lang="en-US" altLang="en-US" sz="1200" dirty="0" err="1"/>
              <a:t>otopljene</a:t>
            </a:r>
            <a:r>
              <a:rPr lang="en-US" altLang="en-US" sz="1200" dirty="0"/>
              <a:t> </a:t>
            </a:r>
            <a:r>
              <a:rPr lang="en-US" altLang="en-US" sz="1200" dirty="0" err="1"/>
              <a:t>tvari</a:t>
            </a:r>
            <a:r>
              <a:rPr lang="en-US" altLang="en-US" sz="1200" dirty="0"/>
              <a:t> A </a:t>
            </a:r>
            <a:endParaRPr lang="hr-HR" altLang="en-US" sz="1200" dirty="0"/>
          </a:p>
          <a:p>
            <a:r>
              <a:rPr lang="en-US" altLang="en-US" sz="1200" dirty="0" err="1"/>
              <a:t>i</a:t>
            </a:r>
            <a:r>
              <a:rPr lang="en-US" altLang="en-US" sz="1200" dirty="0"/>
              <a:t> mase </a:t>
            </a:r>
            <a:r>
              <a:rPr lang="en-US" altLang="en-US" sz="1200" dirty="0" err="1"/>
              <a:t>otapala</a:t>
            </a:r>
            <a:r>
              <a:rPr lang="en-US" altLang="en-US" sz="1200" dirty="0"/>
              <a:t>.</a:t>
            </a:r>
            <a:r>
              <a:rPr lang="hr-HR" altLang="en-US" sz="1200" dirty="0"/>
              <a:t> </a:t>
            </a:r>
            <a:r>
              <a:rPr lang="en-US" altLang="en-US" sz="1200" dirty="0" err="1"/>
              <a:t>Jedinica</a:t>
            </a:r>
            <a:r>
              <a:rPr lang="en-US" altLang="en-US" sz="1200" dirty="0"/>
              <a:t> </a:t>
            </a:r>
            <a:r>
              <a:rPr lang="en-US" altLang="en-US" sz="1200" dirty="0" err="1"/>
              <a:t>molaliteta</a:t>
            </a:r>
            <a:r>
              <a:rPr lang="en-US" altLang="en-US" sz="1200" dirty="0"/>
              <a:t> je </a:t>
            </a:r>
            <a:r>
              <a:rPr lang="en-US" altLang="en-US" sz="1200" dirty="0">
                <a:solidFill>
                  <a:srgbClr val="FF0000"/>
                </a:solidFill>
              </a:rPr>
              <a:t>mol kg</a:t>
            </a:r>
            <a:r>
              <a:rPr lang="en-US" altLang="en-US" sz="1200" baseline="30000" dirty="0">
                <a:solidFill>
                  <a:srgbClr val="FF0000"/>
                </a:solidFill>
              </a:rPr>
              <a:t>-1</a:t>
            </a:r>
            <a:r>
              <a:rPr lang="en-US" altLang="en-US" sz="1200" dirty="0"/>
              <a:t>.</a:t>
            </a:r>
            <a:endParaRPr lang="hr-HR" sz="1200" dirty="0"/>
          </a:p>
          <a:p>
            <a:r>
              <a:rPr lang="hr-HR" dirty="0"/>
              <a:t>Dakle, </a:t>
            </a:r>
            <a:r>
              <a:rPr lang="hr-HR" b="1" dirty="0" err="1"/>
              <a:t>molalitet</a:t>
            </a:r>
            <a:r>
              <a:rPr lang="hr-HR" b="1" dirty="0"/>
              <a:t> mjeri količinu otopljene tvari po masi otapala</a:t>
            </a:r>
            <a:r>
              <a:rPr lang="hr-HR" dirty="0"/>
              <a:t>, dok </a:t>
            </a:r>
            <a:r>
              <a:rPr lang="hr-HR" b="1" dirty="0" err="1"/>
              <a:t>molni</a:t>
            </a:r>
            <a:r>
              <a:rPr lang="hr-HR" b="1" dirty="0"/>
              <a:t> udio mjeri udio neke komponente u ukupnoj smjesi</a:t>
            </a:r>
            <a:r>
              <a:rPr lang="hr-HR" dirty="0"/>
              <a:t>.</a:t>
            </a:r>
          </a:p>
          <a:p>
            <a:r>
              <a:rPr lang="hr-HR" dirty="0"/>
              <a:t>Broj molova otopljene tvari u </a:t>
            </a:r>
            <a:r>
              <a:rPr lang="hr-HR" b="1" dirty="0"/>
              <a:t>1 kg otapala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244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71853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0271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Pogledajmo V  pri 0 i 100 C, došlo je do promjene u volumenu</a:t>
            </a:r>
          </a:p>
          <a:p>
            <a:r>
              <a:rPr lang="hr-HR" dirty="0"/>
              <a:t>Za 4,3%</a:t>
            </a:r>
          </a:p>
          <a:p>
            <a:endParaRPr lang="hr-HR" dirty="0"/>
          </a:p>
          <a:p>
            <a:r>
              <a:rPr lang="hr-HR" dirty="0"/>
              <a:t>Razlika 1,0432-1,00013= 0,04307</a:t>
            </a:r>
          </a:p>
          <a:p>
            <a:r>
              <a:rPr lang="hr-HR" dirty="0"/>
              <a:t>Računamo postotak od </a:t>
            </a:r>
            <a:r>
              <a:rPr lang="hr-HR" dirty="0" err="1"/>
              <a:t>temp</a:t>
            </a:r>
            <a:r>
              <a:rPr lang="hr-HR" dirty="0"/>
              <a:t> 0, s obzirom na razliku  0.04307/1.00013=4,3%</a:t>
            </a:r>
          </a:p>
          <a:p>
            <a:endParaRPr lang="hr-HR" dirty="0"/>
          </a:p>
          <a:p>
            <a:r>
              <a:rPr lang="hr-HR" dirty="0"/>
              <a:t>Str 114 i 128 zadatak</a:t>
            </a:r>
          </a:p>
          <a:p>
            <a:endParaRPr lang="hr-HR" dirty="0"/>
          </a:p>
          <a:p>
            <a:r>
              <a:rPr lang="hr-HR" dirty="0"/>
              <a:t>Pri većoj temperaturi imamo veći volumen -  bit će manja koncentracija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80F3-6787-4215-BC7F-F484C89434ED}" type="slidenum">
              <a:rPr lang="hr-HR" smtClean="0"/>
              <a:pPr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9642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Pogledajmo V  pri 0 i 100 C, došlo je do promjene u volumenu</a:t>
            </a:r>
          </a:p>
          <a:p>
            <a:r>
              <a:rPr lang="hr-HR" dirty="0"/>
              <a:t>Za 4,3%</a:t>
            </a:r>
          </a:p>
          <a:p>
            <a:endParaRPr lang="hr-HR" dirty="0"/>
          </a:p>
          <a:p>
            <a:r>
              <a:rPr lang="hr-HR" dirty="0"/>
              <a:t>Razlika 1,0432-1,00013= 0,04307</a:t>
            </a:r>
          </a:p>
          <a:p>
            <a:r>
              <a:rPr lang="hr-HR" dirty="0"/>
              <a:t>Računamo postotak od </a:t>
            </a:r>
            <a:r>
              <a:rPr lang="hr-HR" dirty="0" err="1"/>
              <a:t>temp</a:t>
            </a:r>
            <a:r>
              <a:rPr lang="hr-HR" dirty="0"/>
              <a:t> 0, s obzirom na razliku  0.04307/1.00013=4,3%</a:t>
            </a:r>
          </a:p>
          <a:p>
            <a:endParaRPr lang="hr-HR" dirty="0"/>
          </a:p>
          <a:p>
            <a:r>
              <a:rPr lang="hr-HR" dirty="0"/>
              <a:t>Pri većoj temperaturi imamo veći volumen -  bit će manja koncentracija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80F3-6787-4215-BC7F-F484C89434ED}" type="slidenum">
              <a:rPr lang="hr-HR" smtClean="0"/>
              <a:pPr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397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/>
              <a:t>MoLaritet</a:t>
            </a:r>
            <a:r>
              <a:rPr lang="hr-HR" dirty="0"/>
              <a:t> mol/L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1890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</a:rPr>
              <a:t>Voditi računa i u </a:t>
            </a:r>
            <a:r>
              <a:rPr lang="hr-HR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molarnim</a:t>
            </a:r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koeficijentima komponenti koji onda predstavljaju eksponent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26992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322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/>
              <a:t>Npr</a:t>
            </a:r>
            <a:r>
              <a:rPr lang="hr-HR" dirty="0"/>
              <a:t> veliki broj ukazuje da je umnožak velik što je rezultat veće količine prisutnih iona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30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85253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32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38009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/>
              <a:t>Realmonte</a:t>
            </a:r>
            <a:r>
              <a:rPr lang="hr-HR" dirty="0"/>
              <a:t> i slične </a:t>
            </a:r>
            <a:r>
              <a:rPr lang="hr-HR" dirty="0" err="1"/>
              <a:t>evaporitne</a:t>
            </a:r>
            <a:r>
              <a:rPr lang="hr-HR" dirty="0"/>
              <a:t> formacije (u Španjolskoj, Alžiru, Egiptu, Libiji) daju ključne dokaze o:</a:t>
            </a:r>
          </a:p>
          <a:p>
            <a:r>
              <a:rPr lang="hr-HR" dirty="0"/>
              <a:t>promjenama </a:t>
            </a:r>
            <a:r>
              <a:rPr lang="hr-HR" b="1" dirty="0"/>
              <a:t>klime i razine mora</a:t>
            </a:r>
            <a:r>
              <a:rPr lang="hr-HR" dirty="0"/>
              <a:t>, </a:t>
            </a:r>
            <a:r>
              <a:rPr lang="hr-HR" b="1" dirty="0"/>
              <a:t>izolaciji Sredozemlja</a:t>
            </a:r>
            <a:r>
              <a:rPr lang="hr-HR" dirty="0"/>
              <a:t>, i evoluciji </a:t>
            </a:r>
            <a:r>
              <a:rPr lang="hr-HR" b="1" dirty="0" err="1"/>
              <a:t>ionosne</a:t>
            </a:r>
            <a:r>
              <a:rPr lang="hr-HR" b="1" dirty="0"/>
              <a:t> kemije</a:t>
            </a:r>
            <a:r>
              <a:rPr lang="hr-HR" dirty="0"/>
              <a:t> morske vode.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36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96978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Bischofite</a:t>
            </a:r>
            <a:r>
              <a:rPr lang="hr-H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MgCl2</a:t>
            </a:r>
            <a:r>
              <a:rPr lang="hr-H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mineral koji se lako topi</a:t>
            </a:r>
          </a:p>
          <a:p>
            <a:r>
              <a:rPr lang="hr-H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Mg </a:t>
            </a:r>
            <a:r>
              <a:rPr lang="hr-H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So4</a:t>
            </a:r>
            <a:r>
              <a:rPr lang="hr-H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epsomite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38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11715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="0" i="0" dirty="0" err="1">
                <a:solidFill>
                  <a:srgbClr val="401515"/>
                </a:solidFill>
                <a:effectLst/>
                <a:latin typeface="Arial" panose="020B0604020202020204" pitchFamily="34" charset="0"/>
              </a:rPr>
              <a:t>Klorovodična</a:t>
            </a:r>
            <a:r>
              <a:rPr lang="hr-HR" b="0" i="0" dirty="0">
                <a:solidFill>
                  <a:srgbClr val="401515"/>
                </a:solidFill>
                <a:effectLst/>
                <a:latin typeface="Arial" panose="020B0604020202020204" pitchFamily="34" charset="0"/>
              </a:rPr>
              <a:t> ili solna kiselina, HCl (</a:t>
            </a:r>
            <a:r>
              <a:rPr lang="hr-HR" b="0" i="0" dirty="0" err="1">
                <a:solidFill>
                  <a:srgbClr val="401515"/>
                </a:solidFill>
                <a:effectLst/>
                <a:latin typeface="Arial" panose="020B0604020202020204" pitchFamily="34" charset="0"/>
              </a:rPr>
              <a:t>aq</a:t>
            </a:r>
            <a:r>
              <a:rPr lang="hr-HR" b="0" i="0" dirty="0">
                <a:solidFill>
                  <a:srgbClr val="401515"/>
                </a:solidFill>
                <a:effectLst/>
                <a:latin typeface="Arial" panose="020B0604020202020204" pitchFamily="34" charset="0"/>
              </a:rPr>
              <a:t>). Njezine soli zovu se kloridi, npr. natrijev klorid, NaCl;</a:t>
            </a:r>
            <a:endParaRPr lang="hr-HR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Baze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njem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Base &lt; lat. basis &lt;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grč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idroksidi"/>
              </a:rPr>
              <a:t>hidroksidi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elektropozitivnih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elemenata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najčešće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Alkalijski metali"/>
              </a:rPr>
              <a:t>alkalijskih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Zemnoalkalijski metali"/>
              </a:rPr>
              <a:t>zemnoalkalijskih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Zemnoalkalijski metali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Zemnoalkalijski metali"/>
              </a:rPr>
              <a:t>kovina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Natrij"/>
              </a:rPr>
              <a:t>natrij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Kalij"/>
              </a:rPr>
              <a:t>kalij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Kalcij"/>
              </a:rPr>
              <a:t>kalcij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dr.)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koji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vodenoj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otopini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disocijacijom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daju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hidroksidne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(OH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hr-H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>
                <a:solidFill>
                  <a:schemeClr val="tx1"/>
                </a:solidFill>
              </a:rPr>
              <a:t>Kada reagiraju kiselina i baza tada vodikov ion iz kiseline reagira s OH ionom iz baze te nastaje voda.</a:t>
            </a:r>
          </a:p>
          <a:p>
            <a:endParaRPr lang="hr-HR" dirty="0"/>
          </a:p>
          <a:p>
            <a:r>
              <a:rPr lang="hr-HR" dirty="0"/>
              <a:t>Vodik iz kiseline reagira s </a:t>
            </a:r>
            <a:r>
              <a:rPr lang="hr-HR" dirty="0" err="1"/>
              <a:t>hidroksilnim</a:t>
            </a:r>
            <a:r>
              <a:rPr lang="hr-HR" dirty="0"/>
              <a:t> ionom (oh-) i tvore vodu; i pri top anion iz kiseline reagira s kationom baze tvoreći sol koja može precipitirati ili ostati u otopini ovisno o njenoj topivosti </a:t>
            </a:r>
            <a:r>
              <a:rPr lang="hr-HR" dirty="0">
                <a:sym typeface="Wingdings" panose="05000000000000000000" pitchFamily="2" charset="2"/>
              </a:rPr>
              <a:t> reakcija neutralizacije</a:t>
            </a:r>
          </a:p>
          <a:p>
            <a:r>
              <a:rPr lang="hr-HR" dirty="0">
                <a:sym typeface="Wingdings" panose="05000000000000000000" pitchFamily="2" charset="2"/>
              </a:rPr>
              <a:t>Sol se naziva prema anionu koji je </a:t>
            </a:r>
            <a:r>
              <a:rPr lang="hr-HR" dirty="0" err="1">
                <a:sym typeface="Wingdings" panose="05000000000000000000" pitchFamily="2" charset="2"/>
              </a:rPr>
              <a:t>nasljeđen</a:t>
            </a:r>
            <a:r>
              <a:rPr lang="hr-HR" dirty="0">
                <a:sym typeface="Wingdings" panose="05000000000000000000" pitchFamily="2" charset="2"/>
              </a:rPr>
              <a:t> od kiseline  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39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073061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40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56783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Brucit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mineralni oblik magnezijevog hidroksida, s kemijskom formulom Mg(OH)₂. To je uobičajeni proizvod preinake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periklaza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mramoru;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niskotemperaturni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hidrotermalni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venski mineral u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metamorfoziranim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vapnencima i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kloritnim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škriljevcima; a nastala tijekom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serpentinizacije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dunita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46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76482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="1" dirty="0"/>
              <a:t>Procesi koji uzrokuju precipitaciju</a:t>
            </a:r>
          </a:p>
          <a:p>
            <a:r>
              <a:rPr lang="hr-HR" b="1" dirty="0"/>
              <a:t>Termalna voda dolazi iz dubine</a:t>
            </a:r>
            <a:r>
              <a:rPr lang="hr-HR" dirty="0"/>
              <a:t> (~35–60 °C) i sadrži otopljeni CO₂ pod tlakom.</a:t>
            </a:r>
          </a:p>
          <a:p>
            <a:r>
              <a:rPr lang="hr-HR" dirty="0"/>
              <a:t>Kada </a:t>
            </a:r>
            <a:r>
              <a:rPr lang="hr-HR" b="1" dirty="0"/>
              <a:t>izbija na površinu</a:t>
            </a:r>
            <a:r>
              <a:rPr lang="hr-HR" dirty="0"/>
              <a:t>, tlak i temperatura </a:t>
            </a:r>
            <a:r>
              <a:rPr lang="hr-HR" b="1" dirty="0"/>
              <a:t>naglo padaju</a:t>
            </a:r>
            <a:r>
              <a:rPr lang="hr-HR" dirty="0"/>
              <a:t>.</a:t>
            </a:r>
          </a:p>
          <a:p>
            <a:r>
              <a:rPr lang="hr-HR" dirty="0"/>
              <a:t>To uzrokuje </a:t>
            </a:r>
            <a:r>
              <a:rPr lang="hr-HR" b="1" dirty="0"/>
              <a:t>degazaciju CO₂</a:t>
            </a:r>
            <a:r>
              <a:rPr lang="hr-HR" dirty="0"/>
              <a:t> (gubitak ugljičnog dioksida iz otopine).</a:t>
            </a:r>
          </a:p>
          <a:p>
            <a:r>
              <a:rPr lang="hr-HR" dirty="0"/>
              <a:t>Gubitak CO₂ pomiče ravnotežu prema </a:t>
            </a:r>
            <a:r>
              <a:rPr lang="hr-HR" b="1" dirty="0"/>
              <a:t>nastanku čvrstog </a:t>
            </a:r>
            <a:r>
              <a:rPr lang="hr-HR" b="1" dirty="0" err="1"/>
              <a:t>CaCO</a:t>
            </a:r>
            <a:r>
              <a:rPr lang="hr-HR" b="1" dirty="0"/>
              <a:t>₃</a:t>
            </a:r>
            <a:r>
              <a:rPr lang="hr-HR" dirty="0"/>
              <a:t> (precipitacija kalcita/</a:t>
            </a:r>
            <a:r>
              <a:rPr lang="hr-HR" dirty="0" err="1"/>
              <a:t>aragonita</a:t>
            </a:r>
            <a:r>
              <a:rPr lang="hr-HR" dirty="0"/>
              <a:t>).</a:t>
            </a:r>
          </a:p>
          <a:p>
            <a:r>
              <a:rPr lang="hr-HR" dirty="0"/>
              <a:t>Nastali </a:t>
            </a:r>
            <a:r>
              <a:rPr lang="hr-HR" b="1" dirty="0" err="1"/>
              <a:t>CaCO</a:t>
            </a:r>
            <a:r>
              <a:rPr lang="hr-HR" b="1" dirty="0"/>
              <a:t>₃ se taloži sloj po sloj</a:t>
            </a:r>
            <a:r>
              <a:rPr lang="hr-HR" dirty="0"/>
              <a:t>, tvoreći </a:t>
            </a:r>
            <a:r>
              <a:rPr lang="hr-HR" b="1" dirty="0"/>
              <a:t>sedrene (</a:t>
            </a:r>
            <a:r>
              <a:rPr lang="hr-HR" b="1" dirty="0" err="1"/>
              <a:t>travertinske</a:t>
            </a:r>
            <a:r>
              <a:rPr lang="hr-HR" b="1" dirty="0"/>
              <a:t>) brane, terase i slapove</a:t>
            </a:r>
            <a:r>
              <a:rPr lang="hr-HR" dirty="0"/>
              <a:t>.</a:t>
            </a:r>
          </a:p>
          <a:p>
            <a:endParaRPr lang="hr-HR" dirty="0"/>
          </a:p>
          <a:p>
            <a:r>
              <a:rPr lang="hr-HR" dirty="0"/>
              <a:t>Dakle, </a:t>
            </a:r>
            <a:r>
              <a:rPr lang="hr-HR" b="1" dirty="0" err="1"/>
              <a:t>Pamukkale</a:t>
            </a:r>
            <a:r>
              <a:rPr lang="hr-HR" b="1" dirty="0"/>
              <a:t> i </a:t>
            </a:r>
            <a:r>
              <a:rPr lang="hr-HR" b="1" dirty="0" err="1"/>
              <a:t>Realmonte</a:t>
            </a:r>
            <a:r>
              <a:rPr lang="hr-HR" b="1" dirty="0"/>
              <a:t> predstavljaju dvije krajnosti procesa precipitacije</a:t>
            </a:r>
            <a:r>
              <a:rPr lang="hr-HR" dirty="0"/>
              <a:t>:</a:t>
            </a:r>
          </a:p>
          <a:p>
            <a:r>
              <a:rPr lang="hr-HR" dirty="0" err="1"/>
              <a:t>Pamukkale</a:t>
            </a:r>
            <a:r>
              <a:rPr lang="hr-HR" dirty="0"/>
              <a:t> → </a:t>
            </a:r>
            <a:r>
              <a:rPr lang="hr-HR" b="1" dirty="0"/>
              <a:t>vodeno-karbonatni sustav, niska salinitet</a:t>
            </a:r>
            <a:endParaRPr lang="hr-HR" dirty="0"/>
          </a:p>
          <a:p>
            <a:r>
              <a:rPr lang="hr-HR" dirty="0" err="1"/>
              <a:t>Realmonte</a:t>
            </a:r>
            <a:r>
              <a:rPr lang="hr-HR" dirty="0"/>
              <a:t> → </a:t>
            </a:r>
            <a:r>
              <a:rPr lang="hr-HR" b="1" dirty="0"/>
              <a:t>morski-</a:t>
            </a:r>
            <a:r>
              <a:rPr lang="hr-HR" b="1" dirty="0" err="1"/>
              <a:t>evaporitni</a:t>
            </a:r>
            <a:r>
              <a:rPr lang="hr-HR" b="1" dirty="0"/>
              <a:t> sustav, ekstremna salinitet</a:t>
            </a:r>
            <a:endParaRPr lang="hr-HR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48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945814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jedan je od </a:t>
            </a:r>
            <a:r>
              <a:rPr lang="hr-HR" b="1" dirty="0"/>
              <a:t>najpoznatijih </a:t>
            </a:r>
            <a:r>
              <a:rPr lang="hr-HR" b="1" dirty="0" err="1"/>
              <a:t>geokemijskih</a:t>
            </a:r>
            <a:r>
              <a:rPr lang="hr-HR" b="1" dirty="0"/>
              <a:t> primjera kristalne precipitacije u </a:t>
            </a:r>
            <a:r>
              <a:rPr lang="hr-HR" b="1" dirty="0" err="1"/>
              <a:t>hidrotermalnim</a:t>
            </a:r>
            <a:r>
              <a:rPr lang="hr-HR" b="1" dirty="0"/>
              <a:t> uvjetima – veliki kristali </a:t>
            </a:r>
            <a:r>
              <a:rPr lang="hr-HR" b="1" dirty="0" err="1"/>
              <a:t>selenita</a:t>
            </a:r>
            <a:r>
              <a:rPr lang="hr-HR" b="1" dirty="0"/>
              <a:t> koji je varijetet gipsa</a:t>
            </a:r>
            <a:r>
              <a:rPr lang="hr-HR" dirty="0"/>
              <a:t>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49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84530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="1" dirty="0"/>
              <a:t>Efekt zajedničkog iona</a:t>
            </a:r>
            <a:r>
              <a:rPr lang="hr-HR" dirty="0"/>
              <a:t> je pojava pri kojoj se </a:t>
            </a:r>
            <a:r>
              <a:rPr lang="hr-HR" b="1" dirty="0"/>
              <a:t>topljivost slabo topljive soli smanjuje</a:t>
            </a:r>
            <a:r>
              <a:rPr lang="hr-HR" dirty="0"/>
              <a:t> kad se u otopinu doda </a:t>
            </a:r>
            <a:r>
              <a:rPr lang="hr-HR" b="1" dirty="0"/>
              <a:t>druga tvar koja sadrži isti (zajednički) ion</a:t>
            </a:r>
            <a:r>
              <a:rPr lang="hr-HR" dirty="0"/>
              <a:t>.</a:t>
            </a:r>
            <a:br>
              <a:rPr lang="hr-HR" dirty="0"/>
            </a:br>
            <a:r>
              <a:rPr lang="hr-HR" dirty="0"/>
              <a:t>Ravnoteža otapanja tada se, prema </a:t>
            </a:r>
            <a:r>
              <a:rPr lang="hr-HR" b="1" dirty="0" err="1"/>
              <a:t>Le</a:t>
            </a:r>
            <a:r>
              <a:rPr lang="hr-HR" b="1" dirty="0"/>
              <a:t> </a:t>
            </a:r>
            <a:r>
              <a:rPr lang="hr-HR" b="1" dirty="0" err="1"/>
              <a:t>Chatelierovu</a:t>
            </a:r>
            <a:r>
              <a:rPr lang="hr-HR" b="1" dirty="0"/>
              <a:t> načelu</a:t>
            </a:r>
            <a:r>
              <a:rPr lang="hr-HR" dirty="0"/>
              <a:t>, pomiče u smjeru </a:t>
            </a:r>
            <a:r>
              <a:rPr lang="hr-HR" b="1" dirty="0"/>
              <a:t>taloženja soli</a:t>
            </a:r>
            <a:r>
              <a:rPr lang="hr-HR" dirty="0"/>
              <a:t>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58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02567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Razmotrimo 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Kemijsku reakciju možemo promatrati pri otapanju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halita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NaCl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u čistoj vodi, pri standardnim uvjetima. U posudu postavimo ion-selektivnu elektrodu koja kontinuirano bilježi koncentraciju Na</a:t>
            </a:r>
            <a:r>
              <a:rPr lang="hr-HR" sz="1200" kern="1200" cap="small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-iona. </a:t>
            </a:r>
          </a:p>
          <a:p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Halit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dodajemo postupno, uz konstantno miješanje. Pri tome se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NaCl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disocira na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Cl ione, odnosno koncentracija Na u otopini raste. Ipak, nakon dodane određene količine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NaCl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(37 g soli na 100 g otapala) koncentracija Na neće više rasti bez obzira na dodanu količinu soli. Trenutak u kojem „prestaje“ otapanje soli je trenutak u kojem otopina postaje zasićena. Otapanje ne prestaje već se brzina precipitacije izjednačila s brzinom otapanja tj</a:t>
            </a:r>
            <a:r>
              <a:rPr lang="hr-H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nastupila je ravnoteža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6349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Bolje se otapa gips.</a:t>
            </a:r>
          </a:p>
          <a:p>
            <a:r>
              <a:rPr lang="hr-HR" dirty="0"/>
              <a:t>Barit je manje topiv od gipsa jer je njegov </a:t>
            </a:r>
            <a:r>
              <a:rPr lang="hr-HR" dirty="0" err="1"/>
              <a:t>Kpt</a:t>
            </a:r>
            <a:r>
              <a:rPr lang="hr-HR" dirty="0"/>
              <a:t> mali i brzo se dosegne tako mala vrijednost, nije za to potrebno puno iona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59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95112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Možemo izračunati omjer Ca i Ba iona u otopini u kojoj su obje soli saturirane </a:t>
            </a:r>
            <a:r>
              <a:rPr lang="hr-HR" dirty="0">
                <a:sym typeface="Wingdings" panose="05000000000000000000" pitchFamily="2" charset="2"/>
              </a:rPr>
              <a:t> vidi se da je aktivitet Ca 250 000 puta veća od  Ba kada je otopina saturirana i gipsom i baritom 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60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67113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Kvadrat je tu jer u </a:t>
            </a:r>
            <a:r>
              <a:rPr lang="hr-HR" dirty="0" err="1"/>
              <a:t>nasivniku</a:t>
            </a:r>
            <a:r>
              <a:rPr lang="hr-HR" dirty="0"/>
              <a:t> imamo sulfatni ion i kada on pređe na desnu stranu imamo kvadrat  </a:t>
            </a:r>
            <a:r>
              <a:rPr lang="hr-HR" dirty="0">
                <a:sym typeface="Wingdings" panose="05000000000000000000" pitchFamily="2" charset="2"/>
              </a:rPr>
              <a:t> tu se zanemare H i </a:t>
            </a:r>
            <a:r>
              <a:rPr lang="hr-HR" dirty="0" err="1">
                <a:sym typeface="Wingdings" panose="05000000000000000000" pitchFamily="2" charset="2"/>
              </a:rPr>
              <a:t>oH</a:t>
            </a:r>
            <a:r>
              <a:rPr lang="hr-HR" dirty="0">
                <a:sym typeface="Wingdings" panose="05000000000000000000" pitchFamily="2" charset="2"/>
              </a:rPr>
              <a:t> </a:t>
            </a:r>
            <a:r>
              <a:rPr lang="hr-HR" dirty="0" err="1">
                <a:sym typeface="Wingdings" panose="05000000000000000000" pitchFamily="2" charset="2"/>
              </a:rPr>
              <a:t>ioani</a:t>
            </a:r>
            <a:r>
              <a:rPr lang="hr-HR" dirty="0">
                <a:sym typeface="Wingdings" panose="05000000000000000000" pitchFamily="2" charset="2"/>
              </a:rPr>
              <a:t>, i koncentracija se poistovjeti s aktivitetom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61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63736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>
                <a:latin typeface="Times New Roman" pitchFamily="18" charset="0"/>
              </a:rPr>
              <a:t>Barit neznatno doprinosi na koncentraciju </a:t>
            </a:r>
            <a:r>
              <a:rPr lang="en-US" sz="1200" dirty="0" err="1">
                <a:latin typeface="Times New Roman" pitchFamily="18" charset="0"/>
              </a:rPr>
              <a:t>SO</a:t>
            </a:r>
            <a:r>
              <a:rPr lang="en-US" sz="1200" baseline="-25000" dirty="0" err="1">
                <a:latin typeface="Times New Roman" pitchFamily="18" charset="0"/>
              </a:rPr>
              <a:t>4</a:t>
            </a:r>
            <a:r>
              <a:rPr lang="en-US" sz="1200" baseline="30000" dirty="0" err="1">
                <a:latin typeface="Times New Roman" pitchFamily="18" charset="0"/>
              </a:rPr>
              <a:t>2</a:t>
            </a:r>
            <a:r>
              <a:rPr lang="en-US" sz="1200" baseline="30000" dirty="0">
                <a:latin typeface="Times New Roman" pitchFamily="18" charset="0"/>
              </a:rPr>
              <a:t>-</a:t>
            </a:r>
            <a:r>
              <a:rPr lang="hr-HR" sz="1200" baseline="30000" dirty="0">
                <a:latin typeface="Times New Roman" pitchFamily="18" charset="0"/>
              </a:rPr>
              <a:t> </a:t>
            </a:r>
            <a:r>
              <a:rPr lang="hr-HR" sz="1200" baseline="0" dirty="0">
                <a:latin typeface="Times New Roman" pitchFamily="18" charset="0"/>
              </a:rPr>
              <a:t>iona; </a:t>
            </a:r>
            <a:r>
              <a:rPr lang="hr-HR" dirty="0"/>
              <a:t>Barit je manje topiv od gipsa jer je njegov </a:t>
            </a:r>
            <a:r>
              <a:rPr lang="hr-HR" dirty="0" err="1"/>
              <a:t>Kpt</a:t>
            </a:r>
            <a:r>
              <a:rPr lang="hr-HR" dirty="0"/>
              <a:t> mali i brzo se dosegne tako mala vrijednost, nije za to potrebno puno iona</a:t>
            </a:r>
            <a:endParaRPr lang="en-AU" dirty="0"/>
          </a:p>
          <a:p>
            <a:pPr algn="l">
              <a:lnSpc>
                <a:spcPct val="150000"/>
              </a:lnSpc>
              <a:spcBef>
                <a:spcPct val="20000"/>
              </a:spcBef>
            </a:pPr>
            <a:endParaRPr lang="hr-HR" sz="1200" baseline="30000" dirty="0">
              <a:latin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</a:pPr>
            <a:endParaRPr lang="hr-HR" sz="1200" baseline="30000" dirty="0">
              <a:latin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</a:pPr>
            <a:r>
              <a:rPr lang="hr-HR" sz="1200" dirty="0">
                <a:latin typeface="Times New Roman" pitchFamily="18" charset="0"/>
              </a:rPr>
              <a:t>Rezultati s prethodnog </a:t>
            </a:r>
            <a:r>
              <a:rPr lang="hr-HR" sz="1200" dirty="0" err="1">
                <a:latin typeface="Times New Roman" pitchFamily="18" charset="0"/>
              </a:rPr>
              <a:t>slidea</a:t>
            </a:r>
            <a:endParaRPr lang="hr-HR" sz="1200" dirty="0">
              <a:latin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</a:pPr>
            <a:endParaRPr lang="hr-HR" sz="1200" dirty="0">
              <a:latin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</a:pPr>
            <a:r>
              <a:rPr lang="en-US" sz="1200" dirty="0">
                <a:latin typeface="Times New Roman" pitchFamily="18" charset="0"/>
              </a:rPr>
              <a:t>[</a:t>
            </a:r>
            <a:r>
              <a:rPr lang="en-US" sz="1200" dirty="0" err="1">
                <a:latin typeface="Times New Roman" pitchFamily="18" charset="0"/>
              </a:rPr>
              <a:t>SO</a:t>
            </a:r>
            <a:r>
              <a:rPr lang="en-US" sz="1200" baseline="-25000" dirty="0" err="1">
                <a:latin typeface="Times New Roman" pitchFamily="18" charset="0"/>
              </a:rPr>
              <a:t>4</a:t>
            </a:r>
            <a:r>
              <a:rPr lang="en-US" sz="1200" baseline="30000" dirty="0" err="1">
                <a:latin typeface="Times New Roman" pitchFamily="18" charset="0"/>
              </a:rPr>
              <a:t>2</a:t>
            </a:r>
            <a:r>
              <a:rPr lang="en-US" sz="1200" baseline="30000" dirty="0">
                <a:latin typeface="Times New Roman" pitchFamily="18" charset="0"/>
              </a:rPr>
              <a:t>-</a:t>
            </a:r>
            <a:r>
              <a:rPr lang="en-US" sz="1200" dirty="0">
                <a:latin typeface="Times New Roman" pitchFamily="18" charset="0"/>
              </a:rPr>
              <a:t>] = (10</a:t>
            </a:r>
            <a:r>
              <a:rPr lang="en-US" sz="1200" baseline="30000" dirty="0">
                <a:latin typeface="Times New Roman" pitchFamily="18" charset="0"/>
              </a:rPr>
              <a:t>-4.6 </a:t>
            </a:r>
            <a:r>
              <a:rPr lang="en-US" sz="1200" dirty="0">
                <a:latin typeface="Times New Roman" pitchFamily="18" charset="0"/>
              </a:rPr>
              <a:t>+ 10</a:t>
            </a:r>
            <a:r>
              <a:rPr lang="en-US" sz="1200" baseline="30000" dirty="0">
                <a:latin typeface="Times New Roman" pitchFamily="18" charset="0"/>
              </a:rPr>
              <a:t>-10.0</a:t>
            </a:r>
            <a:r>
              <a:rPr lang="en-US" sz="1200" dirty="0">
                <a:latin typeface="Times New Roman" pitchFamily="18" charset="0"/>
              </a:rPr>
              <a:t>)</a:t>
            </a:r>
            <a:r>
              <a:rPr lang="en-US" sz="1200" baseline="30000" dirty="0">
                <a:latin typeface="Times New Roman" pitchFamily="18" charset="0"/>
              </a:rPr>
              <a:t>1/2</a:t>
            </a:r>
            <a:r>
              <a:rPr lang="en-US" sz="1200" dirty="0">
                <a:latin typeface="Times New Roman" pitchFamily="18" charset="0"/>
              </a:rPr>
              <a:t> = 10</a:t>
            </a:r>
            <a:r>
              <a:rPr lang="en-US" sz="1200" baseline="30000" dirty="0">
                <a:latin typeface="Times New Roman" pitchFamily="18" charset="0"/>
              </a:rPr>
              <a:t>-2.3</a:t>
            </a:r>
            <a:r>
              <a:rPr lang="en-US" sz="1200" dirty="0">
                <a:latin typeface="Times New Roman" pitchFamily="18" charset="0"/>
              </a:rPr>
              <a:t> mol/L</a:t>
            </a:r>
            <a:endParaRPr lang="hr-HR" sz="1200" dirty="0">
              <a:latin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</a:pPr>
            <a:endParaRPr lang="en-US" sz="1200" dirty="0">
              <a:latin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</a:pPr>
            <a:r>
              <a:rPr lang="en-US" sz="1200" dirty="0">
                <a:latin typeface="Times New Roman" pitchFamily="18" charset="0"/>
              </a:rPr>
              <a:t>[</a:t>
            </a:r>
            <a:r>
              <a:rPr lang="en-US" sz="1200" dirty="0" err="1">
                <a:latin typeface="Times New Roman" pitchFamily="18" charset="0"/>
              </a:rPr>
              <a:t>Ca</a:t>
            </a:r>
            <a:r>
              <a:rPr lang="en-US" sz="1200" baseline="30000" dirty="0" err="1">
                <a:latin typeface="Times New Roman" pitchFamily="18" charset="0"/>
              </a:rPr>
              <a:t>2</a:t>
            </a:r>
            <a:r>
              <a:rPr lang="en-US" sz="1200" baseline="30000" dirty="0">
                <a:latin typeface="Times New Roman" pitchFamily="18" charset="0"/>
              </a:rPr>
              <a:t>+</a:t>
            </a:r>
            <a:r>
              <a:rPr lang="en-US" sz="1200" dirty="0">
                <a:latin typeface="Times New Roman" pitchFamily="18" charset="0"/>
              </a:rPr>
              <a:t>] = 10</a:t>
            </a:r>
            <a:r>
              <a:rPr lang="en-US" sz="1200" baseline="30000" dirty="0">
                <a:latin typeface="Times New Roman" pitchFamily="18" charset="0"/>
              </a:rPr>
              <a:t>-4.6</a:t>
            </a:r>
            <a:r>
              <a:rPr lang="en-US" sz="1200" dirty="0">
                <a:latin typeface="Times New Roman" pitchFamily="18" charset="0"/>
              </a:rPr>
              <a:t>/10</a:t>
            </a:r>
            <a:r>
              <a:rPr lang="en-US" sz="1200" baseline="30000" dirty="0">
                <a:latin typeface="Times New Roman" pitchFamily="18" charset="0"/>
              </a:rPr>
              <a:t>-2.3</a:t>
            </a:r>
            <a:r>
              <a:rPr lang="en-US" sz="1200" dirty="0">
                <a:latin typeface="Times New Roman" pitchFamily="18" charset="0"/>
              </a:rPr>
              <a:t> = 10</a:t>
            </a:r>
            <a:r>
              <a:rPr lang="en-US" sz="1200" baseline="30000" dirty="0">
                <a:latin typeface="Times New Roman" pitchFamily="18" charset="0"/>
              </a:rPr>
              <a:t>-2.3</a:t>
            </a:r>
            <a:r>
              <a:rPr lang="en-US" sz="1200" dirty="0">
                <a:latin typeface="Times New Roman" pitchFamily="18" charset="0"/>
              </a:rPr>
              <a:t> mol/L</a:t>
            </a:r>
            <a:endParaRPr lang="hr-HR" sz="1200" dirty="0">
              <a:latin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</a:pPr>
            <a:endParaRPr lang="en-US" sz="1200" dirty="0">
              <a:latin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</a:pPr>
            <a:r>
              <a:rPr lang="en-US" sz="1200" dirty="0">
                <a:latin typeface="Times New Roman" pitchFamily="18" charset="0"/>
              </a:rPr>
              <a:t>[</a:t>
            </a:r>
            <a:r>
              <a:rPr lang="en-US" sz="1200" dirty="0" err="1">
                <a:latin typeface="Times New Roman" pitchFamily="18" charset="0"/>
              </a:rPr>
              <a:t>Ba</a:t>
            </a:r>
            <a:r>
              <a:rPr lang="en-US" sz="1200" baseline="30000" dirty="0" err="1">
                <a:latin typeface="Times New Roman" pitchFamily="18" charset="0"/>
              </a:rPr>
              <a:t>2</a:t>
            </a:r>
            <a:r>
              <a:rPr lang="en-US" sz="1200" baseline="30000" dirty="0">
                <a:latin typeface="Times New Roman" pitchFamily="18" charset="0"/>
              </a:rPr>
              <a:t>+</a:t>
            </a:r>
            <a:r>
              <a:rPr lang="en-US" sz="1200" dirty="0">
                <a:latin typeface="Times New Roman" pitchFamily="18" charset="0"/>
              </a:rPr>
              <a:t>] = 10</a:t>
            </a:r>
            <a:r>
              <a:rPr lang="en-US" sz="1200" baseline="30000" dirty="0">
                <a:latin typeface="Times New Roman" pitchFamily="18" charset="0"/>
              </a:rPr>
              <a:t>-10.0</a:t>
            </a:r>
            <a:r>
              <a:rPr lang="en-US" sz="1200" dirty="0">
                <a:latin typeface="Times New Roman" pitchFamily="18" charset="0"/>
              </a:rPr>
              <a:t>/10</a:t>
            </a:r>
            <a:r>
              <a:rPr lang="en-US" sz="1200" baseline="30000" dirty="0">
                <a:latin typeface="Times New Roman" pitchFamily="18" charset="0"/>
              </a:rPr>
              <a:t>-2.3</a:t>
            </a:r>
            <a:r>
              <a:rPr lang="en-US" sz="1200" dirty="0">
                <a:latin typeface="Times New Roman" pitchFamily="18" charset="0"/>
              </a:rPr>
              <a:t> = 10</a:t>
            </a:r>
            <a:r>
              <a:rPr lang="en-US" sz="1200" baseline="30000" dirty="0">
                <a:latin typeface="Times New Roman" pitchFamily="18" charset="0"/>
              </a:rPr>
              <a:t>-7.7</a:t>
            </a:r>
            <a:r>
              <a:rPr lang="en-US" sz="1200" dirty="0">
                <a:latin typeface="Times New Roman" pitchFamily="18" charset="0"/>
              </a:rPr>
              <a:t> mol/L</a:t>
            </a:r>
            <a:endParaRPr lang="hr-HR" sz="1200" dirty="0">
              <a:latin typeface="Times New Roman" pitchFamily="18" charset="0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62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03860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50000"/>
              </a:lnSpc>
              <a:spcBef>
                <a:spcPct val="20000"/>
              </a:spcBef>
            </a:pPr>
            <a:r>
              <a:rPr lang="en-US" sz="1200" dirty="0">
                <a:latin typeface="Times New Roman" pitchFamily="18" charset="0"/>
              </a:rPr>
              <a:t>[</a:t>
            </a:r>
            <a:r>
              <a:rPr lang="en-US" sz="1200" dirty="0" err="1">
                <a:latin typeface="Times New Roman" pitchFamily="18" charset="0"/>
              </a:rPr>
              <a:t>SO</a:t>
            </a:r>
            <a:r>
              <a:rPr lang="en-US" sz="1200" baseline="-25000" dirty="0" err="1">
                <a:latin typeface="Times New Roman" pitchFamily="18" charset="0"/>
              </a:rPr>
              <a:t>4</a:t>
            </a:r>
            <a:r>
              <a:rPr lang="en-US" sz="1200" baseline="30000" dirty="0" err="1">
                <a:latin typeface="Times New Roman" pitchFamily="18" charset="0"/>
              </a:rPr>
              <a:t>2</a:t>
            </a:r>
            <a:r>
              <a:rPr lang="en-US" sz="1200" baseline="30000" dirty="0">
                <a:latin typeface="Times New Roman" pitchFamily="18" charset="0"/>
              </a:rPr>
              <a:t>-</a:t>
            </a:r>
            <a:r>
              <a:rPr lang="en-US" sz="1200" dirty="0">
                <a:latin typeface="Times New Roman" pitchFamily="18" charset="0"/>
              </a:rPr>
              <a:t>] = (10</a:t>
            </a:r>
            <a:r>
              <a:rPr lang="en-US" sz="1200" baseline="30000" dirty="0">
                <a:latin typeface="Times New Roman" pitchFamily="18" charset="0"/>
              </a:rPr>
              <a:t>-4.6 </a:t>
            </a:r>
            <a:r>
              <a:rPr lang="en-US" sz="1200" dirty="0">
                <a:latin typeface="Times New Roman" pitchFamily="18" charset="0"/>
              </a:rPr>
              <a:t>+ 10</a:t>
            </a:r>
            <a:r>
              <a:rPr lang="en-US" sz="1200" baseline="30000" dirty="0">
                <a:latin typeface="Times New Roman" pitchFamily="18" charset="0"/>
              </a:rPr>
              <a:t>-10.0</a:t>
            </a:r>
            <a:r>
              <a:rPr lang="en-US" sz="1200" dirty="0">
                <a:latin typeface="Times New Roman" pitchFamily="18" charset="0"/>
              </a:rPr>
              <a:t>)</a:t>
            </a:r>
            <a:r>
              <a:rPr lang="en-US" sz="1200" baseline="30000" dirty="0">
                <a:latin typeface="Times New Roman" pitchFamily="18" charset="0"/>
              </a:rPr>
              <a:t>1/2</a:t>
            </a:r>
            <a:r>
              <a:rPr lang="en-US" sz="1200" dirty="0">
                <a:latin typeface="Times New Roman" pitchFamily="18" charset="0"/>
              </a:rPr>
              <a:t> = 10</a:t>
            </a:r>
            <a:r>
              <a:rPr lang="en-US" sz="1200" baseline="30000" dirty="0">
                <a:latin typeface="Times New Roman" pitchFamily="18" charset="0"/>
              </a:rPr>
              <a:t>-2.3</a:t>
            </a:r>
            <a:r>
              <a:rPr lang="en-US" sz="1200" dirty="0">
                <a:latin typeface="Times New Roman" pitchFamily="18" charset="0"/>
              </a:rPr>
              <a:t> mol/L</a:t>
            </a:r>
            <a:endParaRPr lang="hr-HR" sz="1200" dirty="0">
              <a:latin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</a:pPr>
            <a:endParaRPr lang="en-US" sz="1200" dirty="0">
              <a:latin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</a:pPr>
            <a:r>
              <a:rPr lang="en-US" sz="1200" dirty="0">
                <a:latin typeface="Times New Roman" pitchFamily="18" charset="0"/>
              </a:rPr>
              <a:t>[</a:t>
            </a:r>
            <a:r>
              <a:rPr lang="en-US" sz="1200" dirty="0" err="1">
                <a:latin typeface="Times New Roman" pitchFamily="18" charset="0"/>
              </a:rPr>
              <a:t>Ca</a:t>
            </a:r>
            <a:r>
              <a:rPr lang="en-US" sz="1200" baseline="30000" dirty="0" err="1">
                <a:latin typeface="Times New Roman" pitchFamily="18" charset="0"/>
              </a:rPr>
              <a:t>2</a:t>
            </a:r>
            <a:r>
              <a:rPr lang="en-US" sz="1200" baseline="30000" dirty="0">
                <a:latin typeface="Times New Roman" pitchFamily="18" charset="0"/>
              </a:rPr>
              <a:t>+</a:t>
            </a:r>
            <a:r>
              <a:rPr lang="en-US" sz="1200" dirty="0">
                <a:latin typeface="Times New Roman" pitchFamily="18" charset="0"/>
              </a:rPr>
              <a:t>] = 10</a:t>
            </a:r>
            <a:r>
              <a:rPr lang="en-US" sz="1200" baseline="30000" dirty="0">
                <a:latin typeface="Times New Roman" pitchFamily="18" charset="0"/>
              </a:rPr>
              <a:t>-4.6</a:t>
            </a:r>
            <a:r>
              <a:rPr lang="en-US" sz="1200" dirty="0">
                <a:latin typeface="Times New Roman" pitchFamily="18" charset="0"/>
              </a:rPr>
              <a:t>/10</a:t>
            </a:r>
            <a:r>
              <a:rPr lang="en-US" sz="1200" baseline="30000" dirty="0">
                <a:latin typeface="Times New Roman" pitchFamily="18" charset="0"/>
              </a:rPr>
              <a:t>-2.3</a:t>
            </a:r>
            <a:r>
              <a:rPr lang="en-US" sz="1200" dirty="0">
                <a:latin typeface="Times New Roman" pitchFamily="18" charset="0"/>
              </a:rPr>
              <a:t> = 10</a:t>
            </a:r>
            <a:r>
              <a:rPr lang="en-US" sz="1200" baseline="30000" dirty="0">
                <a:latin typeface="Times New Roman" pitchFamily="18" charset="0"/>
              </a:rPr>
              <a:t>-2.3</a:t>
            </a:r>
            <a:r>
              <a:rPr lang="en-US" sz="1200" dirty="0">
                <a:latin typeface="Times New Roman" pitchFamily="18" charset="0"/>
              </a:rPr>
              <a:t> mol/L</a:t>
            </a:r>
            <a:endParaRPr lang="hr-HR" sz="1200" dirty="0">
              <a:latin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</a:pPr>
            <a:endParaRPr lang="en-US" sz="1200" dirty="0">
              <a:latin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</a:pPr>
            <a:r>
              <a:rPr lang="en-US" sz="1200" dirty="0">
                <a:latin typeface="Times New Roman" pitchFamily="18" charset="0"/>
              </a:rPr>
              <a:t>[</a:t>
            </a:r>
            <a:r>
              <a:rPr lang="en-US" sz="1200" dirty="0" err="1">
                <a:latin typeface="Times New Roman" pitchFamily="18" charset="0"/>
              </a:rPr>
              <a:t>Ba</a:t>
            </a:r>
            <a:r>
              <a:rPr lang="en-US" sz="1200" baseline="30000" dirty="0" err="1">
                <a:latin typeface="Times New Roman" pitchFamily="18" charset="0"/>
              </a:rPr>
              <a:t>2</a:t>
            </a:r>
            <a:r>
              <a:rPr lang="en-US" sz="1200" baseline="30000" dirty="0">
                <a:latin typeface="Times New Roman" pitchFamily="18" charset="0"/>
              </a:rPr>
              <a:t>+</a:t>
            </a:r>
            <a:r>
              <a:rPr lang="en-US" sz="1200" dirty="0">
                <a:latin typeface="Times New Roman" pitchFamily="18" charset="0"/>
              </a:rPr>
              <a:t>] = 10</a:t>
            </a:r>
            <a:r>
              <a:rPr lang="en-US" sz="1200" baseline="30000" dirty="0">
                <a:latin typeface="Times New Roman" pitchFamily="18" charset="0"/>
              </a:rPr>
              <a:t>-10.0</a:t>
            </a:r>
            <a:r>
              <a:rPr lang="en-US" sz="1200" dirty="0">
                <a:latin typeface="Times New Roman" pitchFamily="18" charset="0"/>
              </a:rPr>
              <a:t>/10</a:t>
            </a:r>
            <a:r>
              <a:rPr lang="en-US" sz="1200" baseline="30000" dirty="0">
                <a:latin typeface="Times New Roman" pitchFamily="18" charset="0"/>
              </a:rPr>
              <a:t>-2.3</a:t>
            </a:r>
            <a:r>
              <a:rPr lang="en-US" sz="1200" dirty="0">
                <a:latin typeface="Times New Roman" pitchFamily="18" charset="0"/>
              </a:rPr>
              <a:t> = 10</a:t>
            </a:r>
            <a:r>
              <a:rPr lang="en-US" sz="1200" baseline="30000" dirty="0">
                <a:latin typeface="Times New Roman" pitchFamily="18" charset="0"/>
              </a:rPr>
              <a:t>-7.7</a:t>
            </a:r>
            <a:r>
              <a:rPr lang="en-US" sz="1200" dirty="0">
                <a:latin typeface="Times New Roman" pitchFamily="18" charset="0"/>
              </a:rPr>
              <a:t> mol/L</a:t>
            </a:r>
            <a:endParaRPr lang="hr-HR" sz="1200" dirty="0">
              <a:latin typeface="Times New Roman" pitchFamily="18" charset="0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63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34840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Dolazi do zamjene topivije soli onom manje topivom- manje topiva će precipitirati (barit) i </a:t>
            </a:r>
            <a:r>
              <a:rPr lang="hr-HR" dirty="0" err="1"/>
              <a:t>zamjenit</a:t>
            </a:r>
            <a:r>
              <a:rPr lang="hr-HR" dirty="0"/>
              <a:t> će topiviju (gips)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65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545930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Precipitacija barita će stati kada bude 2,5,x 10 5 omjer Ca i Ba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66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19867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hr-HR" dirty="0"/>
                  <a:t>Na slici je prikazan </a:t>
                </a:r>
                <a:r>
                  <a:rPr lang="hr-HR" b="1" dirty="0"/>
                  <a:t>odnos između koncentracije zajedničkog iona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  <m:sSubSup>
                          <m:sSubSupPr>
                            <m:ctrlPr>
                              <a:rPr lang="ar-AE" sz="12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lang="ar-AE" sz="12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𝑂</m:t>
                            </m:r>
                          </m:e>
                          <m:sub>
                            <m:r>
                              <a:rPr lang="ar-AE" sz="1200" i="0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b>
                          <m:sup>
                            <m:r>
                              <a:rPr lang="ar-AE" sz="1200" i="0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lang="ar-AE" sz="1200" i="0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</m:sup>
                        </m:sSubSup>
                      </m:e>
                    </m:d>
                  </m:oMath>
                </a14:m>
                <a:r>
                  <a:rPr lang="hr-HR" dirty="0"/>
                  <a:t>i </a:t>
                </a:r>
                <a:r>
                  <a:rPr lang="hr-HR" b="1" dirty="0"/>
                  <a:t>ravnotežne koncentracije kationa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sSup>
                          <m:sSupPr>
                            <m:ctrlPr>
                              <a:rPr lang="ar-AE" sz="12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ar-AE" sz="12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𝑎</m:t>
                            </m:r>
                          </m:e>
                          <m:sup>
                            <m:r>
                              <a:rPr lang="ar-AE" sz="1200" i="0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lang="ar-AE" sz="1200" i="0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r>
                  <a:rPr lang="hr-HR" dirty="0"/>
                  <a:t>u otopini barita (</a:t>
                </a:r>
                <a:r>
                  <a:rPr lang="hr-HR" dirty="0" err="1"/>
                  <a:t>BaSO</a:t>
                </a:r>
                <a:r>
                  <a:rPr lang="hr-HR" dirty="0"/>
                  <a:t>₄).</a:t>
                </a:r>
                <a:br>
                  <a:rPr lang="hr-HR" dirty="0"/>
                </a:br>
                <a:r>
                  <a:rPr lang="hr-HR" dirty="0"/>
                  <a:t>Krivulja pokazuje da </a:t>
                </a:r>
                <a:r>
                  <a:rPr lang="hr-HR" b="1" dirty="0"/>
                  <a:t>povećanjem koncentracije zajedničkog iona sulfat (</a:t>
                </a:r>
                <a14:m>
                  <m:oMath xmlns:m="http://schemas.openxmlformats.org/officeDocument/2006/math">
                    <m:r>
                      <a:rPr lang="hr-HR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𝑆</m:t>
                    </m:r>
                    <m:sSubSup>
                      <m:sSubSupPr>
                        <m:ctrlP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𝑂</m:t>
                        </m:r>
                      </m:e>
                      <m:sub>
                        <m:r>
                          <a:rPr lang="ar-AE" sz="1200" i="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sub>
                      <m:sup>
                        <m:r>
                          <a:rPr lang="ar-AE" sz="1200" i="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lang="ar-AE" sz="1200" i="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ar-AE" b="1" dirty="0"/>
                  <a:t>)</a:t>
                </a:r>
                <a:r>
                  <a:rPr lang="ar-AE" dirty="0"/>
                  <a:t> </a:t>
                </a:r>
                <a:r>
                  <a:rPr lang="hr-HR" dirty="0"/>
                  <a:t>ravnotežna koncentracija barijevih iona </a:t>
                </a:r>
                <a:r>
                  <a:rPr lang="hr-HR" b="1" dirty="0"/>
                  <a:t>naglo opada</a:t>
                </a:r>
                <a:r>
                  <a:rPr lang="hr-HR" dirty="0"/>
                  <a:t>.</a:t>
                </a:r>
                <a:br>
                  <a:rPr lang="hr-HR" dirty="0"/>
                </a:br>
                <a:r>
                  <a:rPr lang="hr-HR" dirty="0"/>
                  <a:t>Ovaj obrnuto proporcionalan odnos proizlazi iz jednadžbe produkta topljivosti: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200" i="1" kern="1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lang="ar-AE" sz="12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b>
                          <m:r>
                            <a:rPr lang="ar-AE" sz="12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𝑠𝑝</m:t>
                          </m:r>
                        </m:sub>
                      </m:sSub>
                      <m:r>
                        <a:rPr lang="ar-AE" sz="1200" i="0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ar-AE" sz="12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ar-AE" sz="12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  <m:sSup>
                            <m:sSupPr>
                              <m:ctrlPr>
                                <a:rPr lang="ar-AE" sz="1200" i="1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ar-AE" sz="1200" i="1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ar-AE" sz="12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lang="ar-AE" sz="12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ar-AE" sz="1200" i="0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d>
                        <m:dPr>
                          <m:begChr m:val="["/>
                          <m:endChr m:val="]"/>
                          <m:ctrlPr>
                            <a:rPr lang="ar-AE" sz="12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ar-AE" sz="12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𝑆</m:t>
                          </m:r>
                          <m:sSubSup>
                            <m:sSubSupPr>
                              <m:ctrlPr>
                                <a:rPr lang="ar-AE" sz="1200" i="1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ar-AE" sz="1200" i="1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ar-AE" sz="12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ar-AE" sz="12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lang="ar-AE" sz="12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ar-AE" dirty="0"/>
              </a:p>
              <a:p>
                <a:r>
                  <a:rPr lang="hr-HR" dirty="0"/>
                  <a:t>Kako je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b>
                        <m: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𝑠𝑝</m:t>
                        </m:r>
                      </m:sub>
                    </m:sSub>
                  </m:oMath>
                </a14:m>
                <a:r>
                  <a:rPr lang="hr-HR" dirty="0"/>
                  <a:t>konstanta pri određenoj temperaturi, svaki porast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  <m:sSubSup>
                          <m:sSubSupPr>
                            <m:ctrlPr>
                              <a:rPr lang="ar-AE" sz="12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lang="ar-AE" sz="12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𝑂</m:t>
                            </m:r>
                          </m:e>
                          <m:sub>
                            <m:r>
                              <a:rPr lang="ar-AE" sz="1200" i="0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b>
                          <m:sup>
                            <m:r>
                              <a:rPr lang="ar-AE" sz="1200" i="0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lang="ar-AE" sz="1200" i="0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</m:sup>
                        </m:sSubSup>
                      </m:e>
                    </m:d>
                  </m:oMath>
                </a14:m>
                <a:r>
                  <a:rPr lang="hr-HR" dirty="0"/>
                  <a:t>mora biti praćen smanjenjem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sSup>
                          <m:sSupPr>
                            <m:ctrlPr>
                              <a:rPr lang="ar-AE" sz="12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ar-AE" sz="12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𝑎</m:t>
                            </m:r>
                          </m:e>
                          <m:sup>
                            <m:r>
                              <a:rPr lang="ar-AE" sz="1200" i="0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lang="ar-AE" sz="1200" i="0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r>
                  <a:rPr lang="ar-AE" dirty="0"/>
                  <a:t>, </a:t>
                </a:r>
                <a:r>
                  <a:rPr lang="hr-HR" dirty="0"/>
                  <a:t>kako bi se održala ravnoteža.</a:t>
                </a:r>
                <a:br>
                  <a:rPr lang="hr-HR" dirty="0"/>
                </a:br>
                <a:r>
                  <a:rPr lang="hr-HR" dirty="0"/>
                  <a:t>Prema </a:t>
                </a:r>
                <a:r>
                  <a:rPr lang="hr-HR" b="1" dirty="0" err="1"/>
                  <a:t>Le</a:t>
                </a:r>
                <a:r>
                  <a:rPr lang="hr-HR" b="1" dirty="0"/>
                  <a:t> </a:t>
                </a:r>
                <a:r>
                  <a:rPr lang="hr-HR" b="1" dirty="0" err="1"/>
                  <a:t>Chatelierovu</a:t>
                </a:r>
                <a:r>
                  <a:rPr lang="hr-HR" b="1" dirty="0"/>
                  <a:t> načelu</a:t>
                </a:r>
                <a:r>
                  <a:rPr lang="hr-HR" dirty="0"/>
                  <a:t>, sustav reagira na dodatak zajedničkog iona pomakom ravnoteže </a:t>
                </a:r>
                <a:r>
                  <a:rPr lang="hr-HR" b="1" dirty="0"/>
                  <a:t>ulijevo</a:t>
                </a:r>
                <a:r>
                  <a:rPr lang="hr-HR" dirty="0"/>
                  <a:t>, tj. prema </a:t>
                </a:r>
                <a:r>
                  <a:rPr lang="hr-HR" b="1" dirty="0"/>
                  <a:t>precipitaciji </a:t>
                </a:r>
                <a:r>
                  <a:rPr lang="hr-HR" b="1" dirty="0" err="1"/>
                  <a:t>BaSO</a:t>
                </a:r>
                <a:r>
                  <a:rPr lang="hr-HR" b="1" dirty="0"/>
                  <a:t>₄</a:t>
                </a:r>
                <a:r>
                  <a:rPr lang="hr-HR" dirty="0"/>
                  <a:t>, čime se smanjuje njegova topljivost.</a:t>
                </a:r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hr-HR" dirty="0"/>
                  <a:t>Na slici je prikazan </a:t>
                </a:r>
                <a:r>
                  <a:rPr lang="hr-HR" b="1" dirty="0"/>
                  <a:t>odnos između koncentracije zajedničkog iona </a:t>
                </a:r>
                <a:r>
                  <a:rPr lang="ar-AE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[𝑆𝑂_4^(2−) ]</a:t>
                </a:r>
                <a:r>
                  <a:rPr lang="hr-HR" dirty="0"/>
                  <a:t>i </a:t>
                </a:r>
                <a:r>
                  <a:rPr lang="hr-HR" b="1" dirty="0"/>
                  <a:t>ravnotežne koncentracije kationa </a:t>
                </a:r>
                <a:r>
                  <a:rPr lang="ar-AE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[𝐵𝑎^(2+) ]</a:t>
                </a:r>
                <a:r>
                  <a:rPr lang="hr-HR" dirty="0"/>
                  <a:t>u otopini barita (</a:t>
                </a:r>
                <a:r>
                  <a:rPr lang="hr-HR" dirty="0" err="1"/>
                  <a:t>BaSO</a:t>
                </a:r>
                <a:r>
                  <a:rPr lang="hr-HR" dirty="0"/>
                  <a:t>₄).</a:t>
                </a:r>
                <a:br>
                  <a:rPr lang="hr-HR" dirty="0"/>
                </a:br>
                <a:r>
                  <a:rPr lang="hr-HR" dirty="0"/>
                  <a:t>Krivulja pokazuje da </a:t>
                </a:r>
                <a:r>
                  <a:rPr lang="hr-HR" b="1" dirty="0"/>
                  <a:t>povećanjem koncentracije zajedničkog iona sulfat (</a:t>
                </a:r>
                <a:r>
                  <a:rPr lang="hr-HR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𝑆</a:t>
                </a:r>
                <a:r>
                  <a:rPr lang="ar-AE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𝑂_4^(2−)</a:t>
                </a:r>
                <a:r>
                  <a:rPr lang="ar-AE" b="1" dirty="0"/>
                  <a:t>)</a:t>
                </a:r>
                <a:r>
                  <a:rPr lang="ar-AE" dirty="0"/>
                  <a:t> </a:t>
                </a:r>
                <a:r>
                  <a:rPr lang="hr-HR" dirty="0"/>
                  <a:t>ravnotežna koncentracija barijevih iona </a:t>
                </a:r>
                <a:r>
                  <a:rPr lang="hr-HR" b="1" dirty="0"/>
                  <a:t>naglo opada</a:t>
                </a:r>
                <a:r>
                  <a:rPr lang="hr-HR" dirty="0"/>
                  <a:t>.</a:t>
                </a:r>
                <a:br>
                  <a:rPr lang="hr-HR" dirty="0"/>
                </a:br>
                <a:r>
                  <a:rPr lang="hr-HR" dirty="0"/>
                  <a:t>Ovaj obrnuto proporcionalan odnos proizlazi iz jednadžbe produkta topljivosti:</a:t>
                </a:r>
              </a:p>
              <a:p>
                <a:r>
                  <a:rPr lang="ar-AE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𝐾_𝑠𝑝=[𝐵𝑎^(2+) ]⋅[𝑆𝑂_4^(2−) ]</a:t>
                </a:r>
                <a:endParaRPr lang="ar-AE" dirty="0"/>
              </a:p>
              <a:p>
                <a:r>
                  <a:rPr lang="hr-HR" dirty="0"/>
                  <a:t>Kako je </a:t>
                </a:r>
                <a:r>
                  <a:rPr lang="ar-AE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𝐾_𝑠𝑝</a:t>
                </a:r>
                <a:r>
                  <a:rPr lang="hr-HR" dirty="0"/>
                  <a:t>konstanta pri određenoj temperaturi, svaki porast </a:t>
                </a:r>
                <a:r>
                  <a:rPr lang="ar-AE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[𝑆𝑂_4^(2−) ]</a:t>
                </a:r>
                <a:r>
                  <a:rPr lang="hr-HR" dirty="0"/>
                  <a:t>mora biti praćen smanjenjem </a:t>
                </a:r>
                <a:r>
                  <a:rPr lang="ar-AE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[𝐵𝑎^(2+) ]</a:t>
                </a:r>
                <a:r>
                  <a:rPr lang="ar-AE" dirty="0"/>
                  <a:t>, </a:t>
                </a:r>
                <a:r>
                  <a:rPr lang="hr-HR" dirty="0"/>
                  <a:t>kako bi se održala ravnoteža.</a:t>
                </a:r>
                <a:br>
                  <a:rPr lang="hr-HR" dirty="0"/>
                </a:br>
                <a:r>
                  <a:rPr lang="hr-HR" dirty="0"/>
                  <a:t>Prema </a:t>
                </a:r>
                <a:r>
                  <a:rPr lang="hr-HR" b="1" dirty="0" err="1"/>
                  <a:t>Le</a:t>
                </a:r>
                <a:r>
                  <a:rPr lang="hr-HR" b="1" dirty="0"/>
                  <a:t> </a:t>
                </a:r>
                <a:r>
                  <a:rPr lang="hr-HR" b="1" dirty="0" err="1"/>
                  <a:t>Chatelierovu</a:t>
                </a:r>
                <a:r>
                  <a:rPr lang="hr-HR" b="1" dirty="0"/>
                  <a:t> načelu</a:t>
                </a:r>
                <a:r>
                  <a:rPr lang="hr-HR" dirty="0"/>
                  <a:t>, sustav reagira na dodatak zajedničkog iona pomakom ravnoteže </a:t>
                </a:r>
                <a:r>
                  <a:rPr lang="hr-HR" b="1" dirty="0"/>
                  <a:t>ulijevo</a:t>
                </a:r>
                <a:r>
                  <a:rPr lang="hr-HR" dirty="0"/>
                  <a:t>, tj. prema </a:t>
                </a:r>
                <a:r>
                  <a:rPr lang="hr-HR" b="1" dirty="0"/>
                  <a:t>precipitaciji </a:t>
                </a:r>
                <a:r>
                  <a:rPr lang="hr-HR" b="1" dirty="0" err="1"/>
                  <a:t>BaSO</a:t>
                </a:r>
                <a:r>
                  <a:rPr lang="hr-HR" b="1" dirty="0"/>
                  <a:t>₄</a:t>
                </a:r>
                <a:r>
                  <a:rPr lang="hr-HR" dirty="0"/>
                  <a:t>, čime se smanjuje njegova topljivost.</a:t>
                </a:r>
              </a:p>
              <a:p>
                <a:endParaRPr lang="en-AU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67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2605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200" dirty="0">
                <a:solidFill>
                  <a:schemeClr val="tx1"/>
                </a:solidFill>
              </a:rPr>
              <a:t>Nije mineral, prirodno </a:t>
            </a:r>
            <a:r>
              <a:rPr lang="hr-HR" sz="1200" dirty="0" err="1">
                <a:solidFill>
                  <a:schemeClr val="tx1"/>
                </a:solidFill>
              </a:rPr>
              <a:t>sen</a:t>
            </a:r>
            <a:r>
              <a:rPr lang="hr-HR" sz="1200" dirty="0">
                <a:solidFill>
                  <a:schemeClr val="tx1"/>
                </a:solidFill>
              </a:rPr>
              <a:t> e </a:t>
            </a:r>
            <a:r>
              <a:rPr lang="hr-HR" sz="1200" dirty="0" err="1">
                <a:solidFill>
                  <a:schemeClr val="tx1"/>
                </a:solidFill>
              </a:rPr>
              <a:t>pojavljueje</a:t>
            </a:r>
            <a:r>
              <a:rPr lang="hr-HR" sz="1200" dirty="0">
                <a:solidFill>
                  <a:schemeClr val="tx1"/>
                </a:solidFill>
              </a:rPr>
              <a:t>, ali se koristi u industriji</a:t>
            </a:r>
          </a:p>
          <a:p>
            <a:endParaRPr lang="hr-HR" sz="1200" dirty="0">
              <a:solidFill>
                <a:schemeClr val="tx1"/>
              </a:solidFill>
            </a:endParaRPr>
          </a:p>
          <a:p>
            <a:r>
              <a:rPr lang="hr-HR" sz="1200" dirty="0">
                <a:solidFill>
                  <a:schemeClr val="tx1"/>
                </a:solidFill>
              </a:rPr>
              <a:t>podignute na eksponente odgovarajućih </a:t>
            </a:r>
            <a:r>
              <a:rPr lang="hr-HR" sz="1200" dirty="0" err="1">
                <a:solidFill>
                  <a:schemeClr val="tx1"/>
                </a:solidFill>
              </a:rPr>
              <a:t>molarnih</a:t>
            </a:r>
            <a:r>
              <a:rPr lang="hr-HR" sz="1200" dirty="0">
                <a:solidFill>
                  <a:schemeClr val="tx1"/>
                </a:solidFill>
              </a:rPr>
              <a:t> koeficijenata.</a:t>
            </a:r>
          </a:p>
          <a:p>
            <a:endParaRPr lang="hr-HR" sz="1200" dirty="0">
              <a:solidFill>
                <a:schemeClr val="tx1"/>
              </a:solidFill>
            </a:endParaRPr>
          </a:p>
          <a:p>
            <a:r>
              <a:rPr lang="hr-HR" sz="1200" dirty="0">
                <a:solidFill>
                  <a:schemeClr val="tx1"/>
                </a:solidFill>
              </a:rPr>
              <a:t>Sulfatni anion (kompleks)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72</a:t>
            </a:fld>
            <a:endParaRPr lang="hr-H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dirty="0"/>
              <a:t>Može se otopiti samo 0,9147 mol/l, jer je tada otopina zasićena.</a:t>
            </a:r>
          </a:p>
          <a:p>
            <a:endParaRPr lang="hr-HR" sz="1200" dirty="0"/>
          </a:p>
          <a:p>
            <a:r>
              <a:rPr lang="hr-HR" sz="1200" dirty="0" err="1"/>
              <a:t>Mr</a:t>
            </a:r>
            <a:r>
              <a:rPr lang="hr-HR" sz="1200" dirty="0"/>
              <a:t> = 342,1478 </a:t>
            </a:r>
          </a:p>
          <a:p>
            <a:endParaRPr lang="hr-HR" sz="1200" dirty="0"/>
          </a:p>
          <a:p>
            <a:r>
              <a:rPr lang="hr-HR" sz="1200" dirty="0"/>
              <a:t>n = m/</a:t>
            </a:r>
            <a:r>
              <a:rPr lang="hr-HR" sz="1200" dirty="0" err="1"/>
              <a:t>Mr</a:t>
            </a:r>
            <a:r>
              <a:rPr lang="hr-HR" sz="1200" dirty="0"/>
              <a:t>    →  m = n x </a:t>
            </a:r>
            <a:r>
              <a:rPr lang="hr-HR" sz="1200" dirty="0" err="1"/>
              <a:t>Mr</a:t>
            </a:r>
            <a:r>
              <a:rPr lang="hr-HR" sz="1200" dirty="0"/>
              <a:t> = 0,9147 mol x 342,1478 = 313 g/l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75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2073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48366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/>
              <a:t>Kvadratična</a:t>
            </a:r>
            <a:r>
              <a:rPr lang="hr-HR" dirty="0"/>
              <a:t> bilježnica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76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873613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  <a:p>
            <a:r>
              <a:rPr lang="hr-HR" dirty="0"/>
              <a:t>Umnožak je jednak = 10</a:t>
            </a:r>
            <a:r>
              <a:rPr lang="hr-HR" baseline="30000" dirty="0"/>
              <a:t>-3,45  </a:t>
            </a:r>
            <a:r>
              <a:rPr lang="hr-HR" baseline="0" dirty="0"/>
              <a:t>-&gt;taj broj je veći od </a:t>
            </a:r>
            <a:r>
              <a:rPr lang="hr-HR" dirty="0"/>
              <a:t>10</a:t>
            </a:r>
            <a:r>
              <a:rPr lang="hr-HR" baseline="30000" dirty="0"/>
              <a:t>-4,5 </a:t>
            </a:r>
            <a:r>
              <a:rPr lang="hr-HR" baseline="0" dirty="0"/>
              <a:t>pa bi prema tome trebalo doći do precipitacije </a:t>
            </a:r>
            <a:r>
              <a:rPr lang="hr-HR" baseline="30000" dirty="0"/>
              <a:t> </a:t>
            </a:r>
          </a:p>
          <a:p>
            <a:endParaRPr lang="hr-HR" dirty="0"/>
          </a:p>
          <a:p>
            <a:endParaRPr lang="hr-HR" sz="1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hr-HR" sz="12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X </a:t>
            </a:r>
            <a:r>
              <a:rPr lang="hr-HR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pecipitirat</a:t>
            </a:r>
            <a:r>
              <a:rPr lang="hr-HR" sz="1200" dirty="0">
                <a:solidFill>
                  <a:schemeClr val="tx1"/>
                </a:solidFill>
                <a:sym typeface="Wingdings" panose="05000000000000000000" pitchFamily="2" charset="2"/>
              </a:rPr>
              <a:t> će gips, disocijacija </a:t>
            </a:r>
            <a:r>
              <a:rPr lang="hr-HR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anhidrita</a:t>
            </a:r>
            <a:r>
              <a:rPr lang="hr-HR" sz="1200" dirty="0">
                <a:solidFill>
                  <a:schemeClr val="tx1"/>
                </a:solidFill>
                <a:sym typeface="Wingdings" panose="05000000000000000000" pitchFamily="2" charset="2"/>
              </a:rPr>
              <a:t> je primjer ireverzibilne reakcije. Još jedan primjer ireverzibilne reakcije je otapanje silikata, gdje dolazi do njihovog otapanja ali ne i precipitacije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78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97855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Precipitirat će x molova, i to je broj koji nam treba da izračunamo masu (R: 6,45 </a:t>
            </a:r>
            <a:r>
              <a:rPr lang="hr-HR" dirty="0" err="1"/>
              <a:t>x10</a:t>
            </a:r>
            <a:r>
              <a:rPr lang="hr-HR" baseline="30000" dirty="0"/>
              <a:t>-3</a:t>
            </a:r>
            <a:r>
              <a:rPr lang="hr-HR" dirty="0"/>
              <a:t> )  -  </a:t>
            </a:r>
            <a:r>
              <a:rPr lang="hr-HR" dirty="0" err="1"/>
              <a:t>kvadratična</a:t>
            </a:r>
            <a:r>
              <a:rPr lang="hr-HR" dirty="0"/>
              <a:t> bilježnica</a:t>
            </a:r>
          </a:p>
          <a:p>
            <a:endParaRPr lang="hr-HR" dirty="0"/>
          </a:p>
          <a:p>
            <a:r>
              <a:rPr lang="hr-HR" dirty="0" err="1"/>
              <a:t>X1</a:t>
            </a:r>
            <a:r>
              <a:rPr lang="hr-HR" dirty="0"/>
              <a:t> kada bi se uvrstio u formulu dobile bi se negativne vrijednosti, dakle uzima se vrijednost </a:t>
            </a:r>
            <a:r>
              <a:rPr lang="hr-HR" dirty="0" err="1"/>
              <a:t>X2</a:t>
            </a:r>
            <a:endParaRPr lang="hr-HR" dirty="0"/>
          </a:p>
          <a:p>
            <a:endParaRPr lang="hr-HR" dirty="0"/>
          </a:p>
          <a:p>
            <a:r>
              <a:rPr lang="hr-HR" dirty="0"/>
              <a:t>Izračunali smo množinu koja je precipitirala (ona je 1:1 za molekulu gipsa i ione </a:t>
            </a:r>
            <a:r>
              <a:rPr lang="hr-HR" dirty="0">
                <a:solidFill>
                  <a:prstClr val="black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6,45 </a:t>
            </a:r>
            <a:r>
              <a:rPr lang="hr-HR" dirty="0">
                <a:sym typeface="Wingdings" panose="05000000000000000000" pitchFamily="2" charset="2"/>
              </a:rPr>
              <a:t>x </a:t>
            </a:r>
            <a:r>
              <a:rPr lang="hr-HR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hr-HR" sz="12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-3 i </a:t>
            </a:r>
            <a:r>
              <a:rPr lang="hr-HR" sz="1200" baseline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iz toga računamo masu  (m=n x </a:t>
            </a:r>
            <a:r>
              <a:rPr lang="hr-HR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Mr</a:t>
            </a:r>
            <a:r>
              <a:rPr lang="hr-HR" sz="1200" baseline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i rezultat je 1,11 g/kg</a:t>
            </a:r>
          </a:p>
          <a:p>
            <a:endParaRPr lang="hr-HR" sz="1200" baseline="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r-HR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Mr</a:t>
            </a:r>
            <a:r>
              <a:rPr lang="hr-HR" sz="1200" baseline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gipsa (</a:t>
            </a:r>
            <a:r>
              <a:rPr lang="hr-HR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CaSO</a:t>
            </a:r>
            <a:r>
              <a:rPr lang="hr-HR" sz="120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hr-HR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x </a:t>
            </a:r>
            <a:r>
              <a:rPr lang="hr-HR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2H</a:t>
            </a:r>
            <a:r>
              <a:rPr lang="hr-HR" sz="120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hr-HR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hr-HR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1200" baseline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je 172,18</a:t>
            </a:r>
          </a:p>
          <a:p>
            <a:endParaRPr lang="hr-HR" sz="1200" baseline="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endParaRPr lang="hr-HR" sz="1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hr-HR" sz="12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X </a:t>
            </a:r>
            <a:r>
              <a:rPr lang="hr-HR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pecipitirat</a:t>
            </a:r>
            <a:r>
              <a:rPr lang="hr-HR" sz="1200" dirty="0">
                <a:solidFill>
                  <a:schemeClr val="tx1"/>
                </a:solidFill>
                <a:sym typeface="Wingdings" panose="05000000000000000000" pitchFamily="2" charset="2"/>
              </a:rPr>
              <a:t> će gips, disocijacija </a:t>
            </a:r>
            <a:r>
              <a:rPr lang="hr-HR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anhidrita</a:t>
            </a:r>
            <a:r>
              <a:rPr lang="hr-HR" sz="1200" dirty="0">
                <a:solidFill>
                  <a:schemeClr val="tx1"/>
                </a:solidFill>
                <a:sym typeface="Wingdings" panose="05000000000000000000" pitchFamily="2" charset="2"/>
              </a:rPr>
              <a:t> je primjer ireverzibilne reakcije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79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035619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80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68329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U vodi s ovakvim koncentracijama neće se desiti</a:t>
            </a:r>
            <a:r>
              <a:rPr lang="hr-HR" baseline="0" dirty="0"/>
              <a:t> precipitacija </a:t>
            </a:r>
            <a:r>
              <a:rPr lang="hr-HR" baseline="0" dirty="0" err="1"/>
              <a:t>anhidrita</a:t>
            </a:r>
            <a:r>
              <a:rPr lang="hr-HR" baseline="0" dirty="0"/>
              <a:t>, iako je to očekivano već gipsa </a:t>
            </a:r>
          </a:p>
          <a:p>
            <a:endParaRPr lang="hr-HR" baseline="0" dirty="0"/>
          </a:p>
          <a:p>
            <a:r>
              <a:rPr lang="hr-HR" baseline="0" dirty="0"/>
              <a:t>Kada </a:t>
            </a:r>
            <a:r>
              <a:rPr lang="hr-HR" baseline="0" dirty="0" err="1"/>
              <a:t>pomnoiomo</a:t>
            </a:r>
            <a:r>
              <a:rPr lang="hr-HR" baseline="0" dirty="0"/>
              <a:t> ca i so4 dobije se broj, pa se stisne log i taj broj ide </a:t>
            </a:r>
            <a:r>
              <a:rPr lang="hr-HR" baseline="0" dirty="0" err="1"/>
              <a:t>10na</a:t>
            </a:r>
            <a:r>
              <a:rPr lang="hr-HR" baseline="0" dirty="0"/>
              <a:t> njega</a:t>
            </a:r>
          </a:p>
          <a:p>
            <a:endParaRPr lang="hr-HR" baseline="0" dirty="0"/>
          </a:p>
          <a:p>
            <a:r>
              <a:rPr lang="hr-HR" baseline="0" dirty="0"/>
              <a:t>3,5x10-3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82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75344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err="1"/>
              <a:t>Molarna</a:t>
            </a:r>
            <a:r>
              <a:rPr lang="hr-HR" dirty="0"/>
              <a:t> masa gipsa 172,17</a:t>
            </a:r>
          </a:p>
          <a:p>
            <a:endParaRPr lang="hr-HR" dirty="0"/>
          </a:p>
          <a:p>
            <a:r>
              <a:rPr lang="hr-HR" dirty="0"/>
              <a:t>Kada se </a:t>
            </a:r>
            <a:r>
              <a:rPr lang="hr-HR" dirty="0" err="1"/>
              <a:t>isprecipitira</a:t>
            </a:r>
            <a:r>
              <a:rPr lang="hr-HR" dirty="0"/>
              <a:t> 1,11 g gipsa u otopini će se </a:t>
            </a:r>
            <a:r>
              <a:rPr lang="hr-HR" dirty="0" err="1"/>
              <a:t>smanilti</a:t>
            </a:r>
            <a:r>
              <a:rPr lang="hr-HR" dirty="0"/>
              <a:t> koncentracija iona kada će </a:t>
            </a:r>
            <a:r>
              <a:rPr lang="hr-HR" dirty="0" err="1"/>
              <a:t>anhidrit</a:t>
            </a:r>
            <a:r>
              <a:rPr lang="hr-HR" dirty="0"/>
              <a:t> biti u </a:t>
            </a:r>
            <a:r>
              <a:rPr lang="hr-HR" dirty="0" err="1"/>
              <a:t>ekvilibriumi</a:t>
            </a:r>
            <a:r>
              <a:rPr lang="hr-HR" dirty="0"/>
              <a:t> i neće se otapati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83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255163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Smanjila  se </a:t>
            </a:r>
            <a:r>
              <a:rPr lang="hr-HR" dirty="0" err="1"/>
              <a:t>njigova</a:t>
            </a:r>
            <a:r>
              <a:rPr lang="hr-HR" dirty="0"/>
              <a:t> koncentracija za </a:t>
            </a:r>
            <a:r>
              <a:rPr lang="hr-HR" dirty="0" err="1"/>
              <a:t>iznsos</a:t>
            </a:r>
            <a:r>
              <a:rPr lang="hr-HR" dirty="0"/>
              <a:t> koji je „precipitirao) (</a:t>
            </a:r>
            <a:r>
              <a:rPr lang="hr-HR" dirty="0">
                <a:solidFill>
                  <a:prstClr val="black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6,45 </a:t>
            </a:r>
            <a:r>
              <a:rPr lang="hr-HR" dirty="0">
                <a:sym typeface="Wingdings" panose="05000000000000000000" pitchFamily="2" charset="2"/>
              </a:rPr>
              <a:t>x </a:t>
            </a:r>
            <a:r>
              <a:rPr lang="hr-HR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hr-HR" sz="12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-3  )</a:t>
            </a:r>
          </a:p>
          <a:p>
            <a:endParaRPr lang="hr-HR" sz="1200" baseline="30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r>
              <a:rPr lang="hr-HR" sz="1200" baseline="0" dirty="0">
                <a:solidFill>
                  <a:prstClr val="black"/>
                </a:solidFill>
                <a:latin typeface="Times New Roman" panose="02020603050405020304" pitchFamily="18" charset="0"/>
              </a:rPr>
              <a:t>Da je na početku bilo više </a:t>
            </a:r>
            <a:r>
              <a:rPr lang="hr-HR" sz="1200" baseline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SO4</a:t>
            </a:r>
            <a:r>
              <a:rPr lang="hr-HR" sz="1200" baseline="0" dirty="0">
                <a:solidFill>
                  <a:prstClr val="black"/>
                </a:solidFill>
                <a:latin typeface="Times New Roman" panose="02020603050405020304" pitchFamily="18" charset="0"/>
              </a:rPr>
              <a:t> 2- iona onda bi i na kraju bilo više iona</a:t>
            </a:r>
            <a:endParaRPr lang="hr-HR" baseline="0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84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56474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90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942611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/>
              <a:t>IAP</a:t>
            </a:r>
            <a:r>
              <a:rPr lang="hr-HR" dirty="0"/>
              <a:t> – umnožak aktivnosti iona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91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23033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Bolje se otapa gips.</a:t>
            </a:r>
          </a:p>
          <a:p>
            <a:r>
              <a:rPr lang="hr-HR" dirty="0"/>
              <a:t>Barit je manje topiv od gipsa jer je njegov </a:t>
            </a:r>
            <a:r>
              <a:rPr lang="hr-HR" dirty="0" err="1"/>
              <a:t>Kpt</a:t>
            </a:r>
            <a:r>
              <a:rPr lang="hr-HR" dirty="0"/>
              <a:t> mali i brzo se dosegne tako mala vrijednost, nije za to potrebno puno iona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97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9511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https://www.youtube.com/watch?v=XmgRRmxS3is</a:t>
            </a:r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hr-HR" b="0" i="0" dirty="0">
                <a:solidFill>
                  <a:srgbClr val="000000"/>
                </a:solidFill>
                <a:effectLst/>
                <a:latin typeface="Helvetica Neue"/>
              </a:rPr>
              <a:t>Ekstenzivna svojstva su svojstva koja se mijenjaju promjenom količine tvari, npr. masa, volumen, dužina, naboj.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68824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Možemo izračunati omjer Ca i Ba iona u otopini u kojoj su obje soli saturirane </a:t>
            </a:r>
            <a:r>
              <a:rPr lang="hr-HR" dirty="0">
                <a:sym typeface="Wingdings" panose="05000000000000000000" pitchFamily="2" charset="2"/>
              </a:rPr>
              <a:t> vidi se da je aktivitet Ca 250 000 puta veća od  Ba kada je otopina saturirana i gipsom i baritom 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98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67113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Kvadrat je tu jer u </a:t>
            </a:r>
            <a:r>
              <a:rPr lang="hr-HR" dirty="0" err="1"/>
              <a:t>nasivniku</a:t>
            </a:r>
            <a:r>
              <a:rPr lang="hr-HR" dirty="0"/>
              <a:t> imamo sulfatni ion i kada on pređe na desnu stranu imamo kvadrat  </a:t>
            </a:r>
            <a:r>
              <a:rPr lang="hr-HR" dirty="0">
                <a:sym typeface="Wingdings" panose="05000000000000000000" pitchFamily="2" charset="2"/>
              </a:rPr>
              <a:t> tu se zanemare H i </a:t>
            </a:r>
            <a:r>
              <a:rPr lang="hr-HR" dirty="0" err="1">
                <a:sym typeface="Wingdings" panose="05000000000000000000" pitchFamily="2" charset="2"/>
              </a:rPr>
              <a:t>oH</a:t>
            </a:r>
            <a:r>
              <a:rPr lang="hr-HR" dirty="0">
                <a:sym typeface="Wingdings" panose="05000000000000000000" pitchFamily="2" charset="2"/>
              </a:rPr>
              <a:t> </a:t>
            </a:r>
            <a:r>
              <a:rPr lang="hr-HR" dirty="0" err="1">
                <a:sym typeface="Wingdings" panose="05000000000000000000" pitchFamily="2" charset="2"/>
              </a:rPr>
              <a:t>ioani</a:t>
            </a:r>
            <a:r>
              <a:rPr lang="hr-HR" dirty="0">
                <a:sym typeface="Wingdings" panose="05000000000000000000" pitchFamily="2" charset="2"/>
              </a:rPr>
              <a:t>, i koncentracija se poistovjeti s aktivitetom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99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637365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>
                <a:latin typeface="Times New Roman" pitchFamily="18" charset="0"/>
              </a:rPr>
              <a:t>Barit neznatno doprinosi na koncentraciju </a:t>
            </a:r>
            <a:r>
              <a:rPr lang="en-US" sz="1200" dirty="0" err="1">
                <a:latin typeface="Times New Roman" pitchFamily="18" charset="0"/>
              </a:rPr>
              <a:t>SO</a:t>
            </a:r>
            <a:r>
              <a:rPr lang="en-US" sz="1200" baseline="-25000" dirty="0" err="1">
                <a:latin typeface="Times New Roman" pitchFamily="18" charset="0"/>
              </a:rPr>
              <a:t>4</a:t>
            </a:r>
            <a:r>
              <a:rPr lang="en-US" sz="1200" baseline="30000" dirty="0" err="1">
                <a:latin typeface="Times New Roman" pitchFamily="18" charset="0"/>
              </a:rPr>
              <a:t>2</a:t>
            </a:r>
            <a:r>
              <a:rPr lang="en-US" sz="1200" baseline="30000" dirty="0">
                <a:latin typeface="Times New Roman" pitchFamily="18" charset="0"/>
              </a:rPr>
              <a:t>-</a:t>
            </a:r>
            <a:r>
              <a:rPr lang="hr-HR" sz="1200" baseline="30000" dirty="0">
                <a:latin typeface="Times New Roman" pitchFamily="18" charset="0"/>
              </a:rPr>
              <a:t> </a:t>
            </a:r>
            <a:r>
              <a:rPr lang="hr-HR" sz="1200" baseline="0" dirty="0">
                <a:latin typeface="Times New Roman" pitchFamily="18" charset="0"/>
              </a:rPr>
              <a:t>iona; </a:t>
            </a:r>
            <a:r>
              <a:rPr lang="hr-HR" dirty="0"/>
              <a:t>Barit je manje topiv od gipsa jer je njegov </a:t>
            </a:r>
            <a:r>
              <a:rPr lang="hr-HR" dirty="0" err="1"/>
              <a:t>Kpt</a:t>
            </a:r>
            <a:r>
              <a:rPr lang="hr-HR" dirty="0"/>
              <a:t> mali i brzo se dosegne tako mala vrijednost, nije za to potrebno puno iona</a:t>
            </a:r>
            <a:endParaRPr lang="en-AU" dirty="0"/>
          </a:p>
          <a:p>
            <a:pPr algn="l">
              <a:lnSpc>
                <a:spcPct val="150000"/>
              </a:lnSpc>
              <a:spcBef>
                <a:spcPct val="20000"/>
              </a:spcBef>
            </a:pPr>
            <a:endParaRPr lang="hr-HR" sz="1200" baseline="30000" dirty="0">
              <a:latin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</a:pPr>
            <a:endParaRPr lang="hr-HR" sz="1200" baseline="30000" dirty="0">
              <a:latin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</a:pPr>
            <a:r>
              <a:rPr lang="hr-HR" sz="1200" dirty="0">
                <a:latin typeface="Times New Roman" pitchFamily="18" charset="0"/>
              </a:rPr>
              <a:t>Rezultati s prethodnog </a:t>
            </a:r>
            <a:r>
              <a:rPr lang="hr-HR" sz="1200" dirty="0" err="1">
                <a:latin typeface="Times New Roman" pitchFamily="18" charset="0"/>
              </a:rPr>
              <a:t>slidea</a:t>
            </a:r>
            <a:endParaRPr lang="hr-HR" sz="1200" dirty="0">
              <a:latin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</a:pPr>
            <a:endParaRPr lang="hr-HR" sz="1200" dirty="0">
              <a:latin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</a:pPr>
            <a:r>
              <a:rPr lang="en-US" sz="1200" dirty="0">
                <a:latin typeface="Times New Roman" pitchFamily="18" charset="0"/>
              </a:rPr>
              <a:t>[</a:t>
            </a:r>
            <a:r>
              <a:rPr lang="en-US" sz="1200" dirty="0" err="1">
                <a:latin typeface="Times New Roman" pitchFamily="18" charset="0"/>
              </a:rPr>
              <a:t>SO</a:t>
            </a:r>
            <a:r>
              <a:rPr lang="en-US" sz="1200" baseline="-25000" dirty="0" err="1">
                <a:latin typeface="Times New Roman" pitchFamily="18" charset="0"/>
              </a:rPr>
              <a:t>4</a:t>
            </a:r>
            <a:r>
              <a:rPr lang="en-US" sz="1200" baseline="30000" dirty="0" err="1">
                <a:latin typeface="Times New Roman" pitchFamily="18" charset="0"/>
              </a:rPr>
              <a:t>2</a:t>
            </a:r>
            <a:r>
              <a:rPr lang="en-US" sz="1200" baseline="30000" dirty="0">
                <a:latin typeface="Times New Roman" pitchFamily="18" charset="0"/>
              </a:rPr>
              <a:t>-</a:t>
            </a:r>
            <a:r>
              <a:rPr lang="en-US" sz="1200" dirty="0">
                <a:latin typeface="Times New Roman" pitchFamily="18" charset="0"/>
              </a:rPr>
              <a:t>] = (10</a:t>
            </a:r>
            <a:r>
              <a:rPr lang="en-US" sz="1200" baseline="30000" dirty="0">
                <a:latin typeface="Times New Roman" pitchFamily="18" charset="0"/>
              </a:rPr>
              <a:t>-4.6 </a:t>
            </a:r>
            <a:r>
              <a:rPr lang="en-US" sz="1200" dirty="0">
                <a:latin typeface="Times New Roman" pitchFamily="18" charset="0"/>
              </a:rPr>
              <a:t>+ 10</a:t>
            </a:r>
            <a:r>
              <a:rPr lang="en-US" sz="1200" baseline="30000" dirty="0">
                <a:latin typeface="Times New Roman" pitchFamily="18" charset="0"/>
              </a:rPr>
              <a:t>-10.0</a:t>
            </a:r>
            <a:r>
              <a:rPr lang="en-US" sz="1200" dirty="0">
                <a:latin typeface="Times New Roman" pitchFamily="18" charset="0"/>
              </a:rPr>
              <a:t>)</a:t>
            </a:r>
            <a:r>
              <a:rPr lang="en-US" sz="1200" baseline="30000" dirty="0">
                <a:latin typeface="Times New Roman" pitchFamily="18" charset="0"/>
              </a:rPr>
              <a:t>1/2</a:t>
            </a:r>
            <a:r>
              <a:rPr lang="en-US" sz="1200" dirty="0">
                <a:latin typeface="Times New Roman" pitchFamily="18" charset="0"/>
              </a:rPr>
              <a:t> = 10</a:t>
            </a:r>
            <a:r>
              <a:rPr lang="en-US" sz="1200" baseline="30000" dirty="0">
                <a:latin typeface="Times New Roman" pitchFamily="18" charset="0"/>
              </a:rPr>
              <a:t>-2.3</a:t>
            </a:r>
            <a:r>
              <a:rPr lang="en-US" sz="1200" dirty="0">
                <a:latin typeface="Times New Roman" pitchFamily="18" charset="0"/>
              </a:rPr>
              <a:t> mol/L</a:t>
            </a:r>
            <a:endParaRPr lang="hr-HR" sz="1200" dirty="0">
              <a:latin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</a:pPr>
            <a:endParaRPr lang="en-US" sz="1200" dirty="0">
              <a:latin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</a:pPr>
            <a:r>
              <a:rPr lang="en-US" sz="1200" dirty="0">
                <a:latin typeface="Times New Roman" pitchFamily="18" charset="0"/>
              </a:rPr>
              <a:t>[</a:t>
            </a:r>
            <a:r>
              <a:rPr lang="en-US" sz="1200" dirty="0" err="1">
                <a:latin typeface="Times New Roman" pitchFamily="18" charset="0"/>
              </a:rPr>
              <a:t>Ca</a:t>
            </a:r>
            <a:r>
              <a:rPr lang="en-US" sz="1200" baseline="30000" dirty="0" err="1">
                <a:latin typeface="Times New Roman" pitchFamily="18" charset="0"/>
              </a:rPr>
              <a:t>2</a:t>
            </a:r>
            <a:r>
              <a:rPr lang="en-US" sz="1200" baseline="30000" dirty="0">
                <a:latin typeface="Times New Roman" pitchFamily="18" charset="0"/>
              </a:rPr>
              <a:t>+</a:t>
            </a:r>
            <a:r>
              <a:rPr lang="en-US" sz="1200" dirty="0">
                <a:latin typeface="Times New Roman" pitchFamily="18" charset="0"/>
              </a:rPr>
              <a:t>] = 10</a:t>
            </a:r>
            <a:r>
              <a:rPr lang="en-US" sz="1200" baseline="30000" dirty="0">
                <a:latin typeface="Times New Roman" pitchFamily="18" charset="0"/>
              </a:rPr>
              <a:t>-4.6</a:t>
            </a:r>
            <a:r>
              <a:rPr lang="en-US" sz="1200" dirty="0">
                <a:latin typeface="Times New Roman" pitchFamily="18" charset="0"/>
              </a:rPr>
              <a:t>/10</a:t>
            </a:r>
            <a:r>
              <a:rPr lang="en-US" sz="1200" baseline="30000" dirty="0">
                <a:latin typeface="Times New Roman" pitchFamily="18" charset="0"/>
              </a:rPr>
              <a:t>-2.3</a:t>
            </a:r>
            <a:r>
              <a:rPr lang="en-US" sz="1200" dirty="0">
                <a:latin typeface="Times New Roman" pitchFamily="18" charset="0"/>
              </a:rPr>
              <a:t> = 10</a:t>
            </a:r>
            <a:r>
              <a:rPr lang="en-US" sz="1200" baseline="30000" dirty="0">
                <a:latin typeface="Times New Roman" pitchFamily="18" charset="0"/>
              </a:rPr>
              <a:t>-2.3</a:t>
            </a:r>
            <a:r>
              <a:rPr lang="en-US" sz="1200" dirty="0">
                <a:latin typeface="Times New Roman" pitchFamily="18" charset="0"/>
              </a:rPr>
              <a:t> mol/L</a:t>
            </a:r>
            <a:endParaRPr lang="hr-HR" sz="1200" dirty="0">
              <a:latin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</a:pPr>
            <a:endParaRPr lang="en-US" sz="1200" dirty="0">
              <a:latin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</a:pPr>
            <a:r>
              <a:rPr lang="en-US" sz="1200" dirty="0">
                <a:latin typeface="Times New Roman" pitchFamily="18" charset="0"/>
              </a:rPr>
              <a:t>[</a:t>
            </a:r>
            <a:r>
              <a:rPr lang="en-US" sz="1200" dirty="0" err="1">
                <a:latin typeface="Times New Roman" pitchFamily="18" charset="0"/>
              </a:rPr>
              <a:t>Ba</a:t>
            </a:r>
            <a:r>
              <a:rPr lang="en-US" sz="1200" baseline="30000" dirty="0" err="1">
                <a:latin typeface="Times New Roman" pitchFamily="18" charset="0"/>
              </a:rPr>
              <a:t>2</a:t>
            </a:r>
            <a:r>
              <a:rPr lang="en-US" sz="1200" baseline="30000" dirty="0">
                <a:latin typeface="Times New Roman" pitchFamily="18" charset="0"/>
              </a:rPr>
              <a:t>+</a:t>
            </a:r>
            <a:r>
              <a:rPr lang="en-US" sz="1200" dirty="0">
                <a:latin typeface="Times New Roman" pitchFamily="18" charset="0"/>
              </a:rPr>
              <a:t>] = 10</a:t>
            </a:r>
            <a:r>
              <a:rPr lang="en-US" sz="1200" baseline="30000" dirty="0">
                <a:latin typeface="Times New Roman" pitchFamily="18" charset="0"/>
              </a:rPr>
              <a:t>-10.0</a:t>
            </a:r>
            <a:r>
              <a:rPr lang="en-US" sz="1200" dirty="0">
                <a:latin typeface="Times New Roman" pitchFamily="18" charset="0"/>
              </a:rPr>
              <a:t>/10</a:t>
            </a:r>
            <a:r>
              <a:rPr lang="en-US" sz="1200" baseline="30000" dirty="0">
                <a:latin typeface="Times New Roman" pitchFamily="18" charset="0"/>
              </a:rPr>
              <a:t>-2.3</a:t>
            </a:r>
            <a:r>
              <a:rPr lang="en-US" sz="1200" dirty="0">
                <a:latin typeface="Times New Roman" pitchFamily="18" charset="0"/>
              </a:rPr>
              <a:t> = 10</a:t>
            </a:r>
            <a:r>
              <a:rPr lang="en-US" sz="1200" baseline="30000" dirty="0">
                <a:latin typeface="Times New Roman" pitchFamily="18" charset="0"/>
              </a:rPr>
              <a:t>-7.7</a:t>
            </a:r>
            <a:r>
              <a:rPr lang="en-US" sz="1200" dirty="0">
                <a:latin typeface="Times New Roman" pitchFamily="18" charset="0"/>
              </a:rPr>
              <a:t> mol/L</a:t>
            </a:r>
            <a:endParaRPr lang="hr-HR" sz="1200" dirty="0">
              <a:latin typeface="Times New Roman" pitchFamily="18" charset="0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100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03860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50000"/>
              </a:lnSpc>
              <a:spcBef>
                <a:spcPct val="20000"/>
              </a:spcBef>
            </a:pPr>
            <a:r>
              <a:rPr lang="en-US" sz="1200" dirty="0">
                <a:latin typeface="Times New Roman" pitchFamily="18" charset="0"/>
              </a:rPr>
              <a:t>[</a:t>
            </a:r>
            <a:r>
              <a:rPr lang="en-US" sz="1200" dirty="0" err="1">
                <a:latin typeface="Times New Roman" pitchFamily="18" charset="0"/>
              </a:rPr>
              <a:t>SO</a:t>
            </a:r>
            <a:r>
              <a:rPr lang="en-US" sz="1200" baseline="-25000" dirty="0" err="1">
                <a:latin typeface="Times New Roman" pitchFamily="18" charset="0"/>
              </a:rPr>
              <a:t>4</a:t>
            </a:r>
            <a:r>
              <a:rPr lang="en-US" sz="1200" baseline="30000" dirty="0" err="1">
                <a:latin typeface="Times New Roman" pitchFamily="18" charset="0"/>
              </a:rPr>
              <a:t>2</a:t>
            </a:r>
            <a:r>
              <a:rPr lang="en-US" sz="1200" baseline="30000" dirty="0">
                <a:latin typeface="Times New Roman" pitchFamily="18" charset="0"/>
              </a:rPr>
              <a:t>-</a:t>
            </a:r>
            <a:r>
              <a:rPr lang="en-US" sz="1200" dirty="0">
                <a:latin typeface="Times New Roman" pitchFamily="18" charset="0"/>
              </a:rPr>
              <a:t>] = (10</a:t>
            </a:r>
            <a:r>
              <a:rPr lang="en-US" sz="1200" baseline="30000" dirty="0">
                <a:latin typeface="Times New Roman" pitchFamily="18" charset="0"/>
              </a:rPr>
              <a:t>-4.6 </a:t>
            </a:r>
            <a:r>
              <a:rPr lang="en-US" sz="1200" dirty="0">
                <a:latin typeface="Times New Roman" pitchFamily="18" charset="0"/>
              </a:rPr>
              <a:t>+ 10</a:t>
            </a:r>
            <a:r>
              <a:rPr lang="en-US" sz="1200" baseline="30000" dirty="0">
                <a:latin typeface="Times New Roman" pitchFamily="18" charset="0"/>
              </a:rPr>
              <a:t>-10.0</a:t>
            </a:r>
            <a:r>
              <a:rPr lang="en-US" sz="1200" dirty="0">
                <a:latin typeface="Times New Roman" pitchFamily="18" charset="0"/>
              </a:rPr>
              <a:t>)</a:t>
            </a:r>
            <a:r>
              <a:rPr lang="en-US" sz="1200" baseline="30000" dirty="0">
                <a:latin typeface="Times New Roman" pitchFamily="18" charset="0"/>
              </a:rPr>
              <a:t>1/2</a:t>
            </a:r>
            <a:r>
              <a:rPr lang="en-US" sz="1200" dirty="0">
                <a:latin typeface="Times New Roman" pitchFamily="18" charset="0"/>
              </a:rPr>
              <a:t> = 10</a:t>
            </a:r>
            <a:r>
              <a:rPr lang="en-US" sz="1200" baseline="30000" dirty="0">
                <a:latin typeface="Times New Roman" pitchFamily="18" charset="0"/>
              </a:rPr>
              <a:t>-2.3</a:t>
            </a:r>
            <a:r>
              <a:rPr lang="en-US" sz="1200" dirty="0">
                <a:latin typeface="Times New Roman" pitchFamily="18" charset="0"/>
              </a:rPr>
              <a:t> mol/L</a:t>
            </a:r>
            <a:endParaRPr lang="hr-HR" sz="1200" dirty="0">
              <a:latin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</a:pPr>
            <a:endParaRPr lang="en-US" sz="1200" dirty="0">
              <a:latin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</a:pPr>
            <a:r>
              <a:rPr lang="en-US" sz="1200" dirty="0">
                <a:latin typeface="Times New Roman" pitchFamily="18" charset="0"/>
              </a:rPr>
              <a:t>[</a:t>
            </a:r>
            <a:r>
              <a:rPr lang="en-US" sz="1200" dirty="0" err="1">
                <a:latin typeface="Times New Roman" pitchFamily="18" charset="0"/>
              </a:rPr>
              <a:t>Ca</a:t>
            </a:r>
            <a:r>
              <a:rPr lang="en-US" sz="1200" baseline="30000" dirty="0" err="1">
                <a:latin typeface="Times New Roman" pitchFamily="18" charset="0"/>
              </a:rPr>
              <a:t>2</a:t>
            </a:r>
            <a:r>
              <a:rPr lang="en-US" sz="1200" baseline="30000" dirty="0">
                <a:latin typeface="Times New Roman" pitchFamily="18" charset="0"/>
              </a:rPr>
              <a:t>+</a:t>
            </a:r>
            <a:r>
              <a:rPr lang="en-US" sz="1200" dirty="0">
                <a:latin typeface="Times New Roman" pitchFamily="18" charset="0"/>
              </a:rPr>
              <a:t>] = 10</a:t>
            </a:r>
            <a:r>
              <a:rPr lang="en-US" sz="1200" baseline="30000" dirty="0">
                <a:latin typeface="Times New Roman" pitchFamily="18" charset="0"/>
              </a:rPr>
              <a:t>-4.6</a:t>
            </a:r>
            <a:r>
              <a:rPr lang="en-US" sz="1200" dirty="0">
                <a:latin typeface="Times New Roman" pitchFamily="18" charset="0"/>
              </a:rPr>
              <a:t>/10</a:t>
            </a:r>
            <a:r>
              <a:rPr lang="en-US" sz="1200" baseline="30000" dirty="0">
                <a:latin typeface="Times New Roman" pitchFamily="18" charset="0"/>
              </a:rPr>
              <a:t>-2.3</a:t>
            </a:r>
            <a:r>
              <a:rPr lang="en-US" sz="1200" dirty="0">
                <a:latin typeface="Times New Roman" pitchFamily="18" charset="0"/>
              </a:rPr>
              <a:t> = 10</a:t>
            </a:r>
            <a:r>
              <a:rPr lang="en-US" sz="1200" baseline="30000" dirty="0">
                <a:latin typeface="Times New Roman" pitchFamily="18" charset="0"/>
              </a:rPr>
              <a:t>-2.3</a:t>
            </a:r>
            <a:r>
              <a:rPr lang="en-US" sz="1200" dirty="0">
                <a:latin typeface="Times New Roman" pitchFamily="18" charset="0"/>
              </a:rPr>
              <a:t> mol/L</a:t>
            </a:r>
            <a:endParaRPr lang="hr-HR" sz="1200" dirty="0">
              <a:latin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</a:pPr>
            <a:endParaRPr lang="en-US" sz="1200" dirty="0">
              <a:latin typeface="Times New Roman" pitchFamily="18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</a:pPr>
            <a:r>
              <a:rPr lang="en-US" sz="1200" dirty="0">
                <a:latin typeface="Times New Roman" pitchFamily="18" charset="0"/>
              </a:rPr>
              <a:t>[</a:t>
            </a:r>
            <a:r>
              <a:rPr lang="en-US" sz="1200" dirty="0" err="1">
                <a:latin typeface="Times New Roman" pitchFamily="18" charset="0"/>
              </a:rPr>
              <a:t>Ba</a:t>
            </a:r>
            <a:r>
              <a:rPr lang="en-US" sz="1200" baseline="30000" dirty="0" err="1">
                <a:latin typeface="Times New Roman" pitchFamily="18" charset="0"/>
              </a:rPr>
              <a:t>2</a:t>
            </a:r>
            <a:r>
              <a:rPr lang="en-US" sz="1200" baseline="30000" dirty="0">
                <a:latin typeface="Times New Roman" pitchFamily="18" charset="0"/>
              </a:rPr>
              <a:t>+</a:t>
            </a:r>
            <a:r>
              <a:rPr lang="en-US" sz="1200" dirty="0">
                <a:latin typeface="Times New Roman" pitchFamily="18" charset="0"/>
              </a:rPr>
              <a:t>] = 10</a:t>
            </a:r>
            <a:r>
              <a:rPr lang="en-US" sz="1200" baseline="30000" dirty="0">
                <a:latin typeface="Times New Roman" pitchFamily="18" charset="0"/>
              </a:rPr>
              <a:t>-10.0</a:t>
            </a:r>
            <a:r>
              <a:rPr lang="en-US" sz="1200" dirty="0">
                <a:latin typeface="Times New Roman" pitchFamily="18" charset="0"/>
              </a:rPr>
              <a:t>/10</a:t>
            </a:r>
            <a:r>
              <a:rPr lang="en-US" sz="1200" baseline="30000" dirty="0">
                <a:latin typeface="Times New Roman" pitchFamily="18" charset="0"/>
              </a:rPr>
              <a:t>-2.3</a:t>
            </a:r>
            <a:r>
              <a:rPr lang="en-US" sz="1200" dirty="0">
                <a:latin typeface="Times New Roman" pitchFamily="18" charset="0"/>
              </a:rPr>
              <a:t> = 10</a:t>
            </a:r>
            <a:r>
              <a:rPr lang="en-US" sz="1200" baseline="30000" dirty="0">
                <a:latin typeface="Times New Roman" pitchFamily="18" charset="0"/>
              </a:rPr>
              <a:t>-7.7</a:t>
            </a:r>
            <a:r>
              <a:rPr lang="en-US" sz="1200" dirty="0">
                <a:latin typeface="Times New Roman" pitchFamily="18" charset="0"/>
              </a:rPr>
              <a:t> mol/L</a:t>
            </a:r>
            <a:endParaRPr lang="hr-HR" sz="1200" dirty="0">
              <a:latin typeface="Times New Roman" pitchFamily="18" charset="0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101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34840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Dolazi do zamjene topivije soli onom manje topivom- manje topiva će precipitirati (barit) i </a:t>
            </a:r>
            <a:r>
              <a:rPr lang="hr-HR" dirty="0" err="1"/>
              <a:t>zamjenit</a:t>
            </a:r>
            <a:r>
              <a:rPr lang="hr-HR" dirty="0"/>
              <a:t> će topiviju (gips)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103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545930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Precipitacija barita će stati kada bude 2,5,x 10 5 omjer Ca i Ba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104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198677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107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3593048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 dobiveni broj  10</a:t>
            </a:r>
            <a:r>
              <a:rPr lang="hr-HR" baseline="30000" dirty="0"/>
              <a:t>-8,6  </a:t>
            </a:r>
            <a:r>
              <a:rPr lang="hr-HR" dirty="0"/>
              <a:t>je veći od 10</a:t>
            </a:r>
            <a:r>
              <a:rPr lang="hr-HR" baseline="30000" dirty="0"/>
              <a:t>-10</a:t>
            </a:r>
            <a:r>
              <a:rPr lang="hr-HR" baseline="0" dirty="0"/>
              <a:t> što znači da će doći do precipitacije barita. </a:t>
            </a:r>
          </a:p>
          <a:p>
            <a:endParaRPr lang="hr-HR" baseline="0" dirty="0"/>
          </a:p>
          <a:p>
            <a:r>
              <a:rPr lang="hr-HR" baseline="0" dirty="0"/>
              <a:t>Za </a:t>
            </a:r>
            <a:r>
              <a:rPr lang="hr-HR" baseline="0" dirty="0" err="1"/>
              <a:t>anhidrit</a:t>
            </a:r>
            <a:r>
              <a:rPr lang="hr-HR" baseline="0" dirty="0"/>
              <a:t>: množimo 0,5 x </a:t>
            </a:r>
            <a:r>
              <a:rPr lang="hr-HR" dirty="0"/>
              <a:t>10</a:t>
            </a:r>
            <a:r>
              <a:rPr lang="hr-HR" baseline="30000" dirty="0"/>
              <a:t>-3  </a:t>
            </a:r>
            <a:r>
              <a:rPr lang="hr-HR" baseline="0" dirty="0"/>
              <a:t>i  0,505 x </a:t>
            </a:r>
            <a:r>
              <a:rPr lang="hr-HR" dirty="0"/>
              <a:t>10</a:t>
            </a:r>
            <a:r>
              <a:rPr lang="hr-HR" baseline="30000" dirty="0"/>
              <a:t>-3   = </a:t>
            </a:r>
            <a:r>
              <a:rPr lang="hr-HR" baseline="0" dirty="0"/>
              <a:t>2,525 x 10 </a:t>
            </a:r>
            <a:r>
              <a:rPr lang="hr-HR" baseline="30000" dirty="0"/>
              <a:t>-7     = </a:t>
            </a:r>
            <a:r>
              <a:rPr lang="hr-HR" baseline="0" dirty="0"/>
              <a:t>log i to je onda 10</a:t>
            </a:r>
            <a:r>
              <a:rPr lang="hr-HR" baseline="30000" dirty="0"/>
              <a:t>-6,6</a:t>
            </a:r>
            <a:r>
              <a:rPr lang="hr-HR" baseline="0" dirty="0"/>
              <a:t>. To je vrijednost koja je manja od 10</a:t>
            </a:r>
            <a:r>
              <a:rPr lang="hr-HR" baseline="30000" dirty="0"/>
              <a:t>-4,6 </a:t>
            </a:r>
            <a:r>
              <a:rPr lang="hr-HR" baseline="0" dirty="0"/>
              <a:t>pa neće doći do precipitacije gipsa (</a:t>
            </a:r>
            <a:r>
              <a:rPr lang="hr-HR" baseline="0" dirty="0" err="1"/>
              <a:t>anhidrita</a:t>
            </a:r>
            <a:r>
              <a:rPr lang="hr-HR" baseline="0" dirty="0"/>
              <a:t>)</a:t>
            </a:r>
            <a:endParaRPr lang="en-AU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108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143457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109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32425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110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1305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Fosfor-3 –klorid</a:t>
            </a:r>
          </a:p>
          <a:p>
            <a:r>
              <a:rPr lang="hr-HR" dirty="0"/>
              <a:t>Fosfor-</a:t>
            </a:r>
            <a:r>
              <a:rPr lang="hr-HR" dirty="0" err="1"/>
              <a:t>penta</a:t>
            </a:r>
            <a:r>
              <a:rPr lang="hr-HR" dirty="0"/>
              <a:t> klorid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783548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https://www.slideserve.com/prisca/the-geochemistry-of-natural-waters</a:t>
            </a:r>
            <a:endParaRPr lang="hr-HR" dirty="0"/>
          </a:p>
          <a:p>
            <a:endParaRPr lang="hr-HR" dirty="0"/>
          </a:p>
          <a:p>
            <a:r>
              <a:rPr lang="hr-HR" dirty="0"/>
              <a:t>Gips je topiviji od kalcita </a:t>
            </a:r>
            <a:r>
              <a:rPr lang="hr-HR" dirty="0">
                <a:sym typeface="Wingdings" panose="05000000000000000000" pitchFamily="2" charset="2"/>
              </a:rPr>
              <a:t> </a:t>
            </a:r>
            <a:r>
              <a:rPr lang="hr-HR" dirty="0" err="1">
                <a:sym typeface="Wingdings" panose="05000000000000000000" pitchFamily="2" charset="2"/>
              </a:rPr>
              <a:t>satururana</a:t>
            </a:r>
            <a:r>
              <a:rPr lang="hr-HR" dirty="0">
                <a:sym typeface="Wingdings" panose="05000000000000000000" pitchFamily="2" charset="2"/>
              </a:rPr>
              <a:t> voda na kalcit će moći otopiti određenu količinu gipsa, čime će u sustav ući dodatne količine </a:t>
            </a:r>
            <a:r>
              <a:rPr lang="hr-HR" dirty="0" err="1">
                <a:sym typeface="Wingdings" panose="05000000000000000000" pitchFamily="2" charset="2"/>
              </a:rPr>
              <a:t>Ca2</a:t>
            </a:r>
            <a:r>
              <a:rPr lang="hr-HR" dirty="0">
                <a:sym typeface="Wingdings" panose="05000000000000000000" pitchFamily="2" charset="2"/>
              </a:rPr>
              <a:t>+ iona što će dovesti do precipitacije kalcita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111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06990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 utjecaju zajedničkog iona možemo diskutirati i samo na temelju la </a:t>
            </a:r>
            <a:r>
              <a:rPr lang="hr-HR" dirty="0" err="1"/>
              <a:t>Chatale</a:t>
            </a:r>
            <a:r>
              <a:rPr lang="hr-HR" dirty="0"/>
              <a:t> –</a:t>
            </a:r>
            <a:r>
              <a:rPr lang="hr-HR" dirty="0" err="1"/>
              <a:t>jevog</a:t>
            </a:r>
            <a:r>
              <a:rPr lang="hr-HR" dirty="0"/>
              <a:t> principa</a:t>
            </a:r>
          </a:p>
          <a:p>
            <a:endParaRPr lang="hr-HR" dirty="0"/>
          </a:p>
          <a:p>
            <a:r>
              <a:rPr lang="en-AU" dirty="0"/>
              <a:t>https://www.medschoolcoach.com/solutions-common-ion-effect-mcat-general-chemistry/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112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570009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 utjecaju z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113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2338498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https://www.reddit.com/r/Mcat/comments/7xl54j/why_is_this_example_showing_only_the_molarity_for/</a:t>
            </a:r>
            <a:endParaRPr lang="hr-HR" dirty="0"/>
          </a:p>
          <a:p>
            <a:endParaRPr lang="hr-HR" dirty="0"/>
          </a:p>
          <a:p>
            <a:r>
              <a:rPr lang="en-AU" dirty="0"/>
              <a:t>https://www.911metallurgist.com/blog/wp-content/uploads/2016/10/Common-Ion-Effect-and-solubility.pdf</a:t>
            </a:r>
            <a:endParaRPr lang="hr-HR" dirty="0"/>
          </a:p>
          <a:p>
            <a:endParaRPr lang="hr-HR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116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9655717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err="1"/>
              <a:t>Vapnenavc</a:t>
            </a:r>
            <a:r>
              <a:rPr lang="hr-HR" dirty="0"/>
              <a:t> stijena - 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Vapnenac je sedimentna stijena (taložna stijena) koja sadrži najmanje 50 % minerala kalcita (kalcijev karbonat, </a:t>
            </a:r>
            <a:r>
              <a:rPr lang="hr-H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CaCO3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te primjesa kao što su: </a:t>
            </a:r>
            <a:r>
              <a:rPr lang="hr-H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dijaspor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cirkon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gline, limonit, hematit, </a:t>
            </a:r>
            <a:r>
              <a:rPr lang="hr-H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hidrargilit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kremen, </a:t>
            </a:r>
            <a:r>
              <a:rPr lang="hr-H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turmalin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sporogelit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granat (a ponegdje i granita). Nastao je taloženjem vapnenih kućica i skeleta izumrlih morskih životinja, a donekle i bilja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D62C7-1886-4B93-B64A-CF04D8A839BE}" type="slidenum">
              <a:rPr lang="hr-HR" smtClean="0"/>
              <a:pPr/>
              <a:t>118</a:t>
            </a:fld>
            <a:endParaRPr lang="hr-H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 porastom temperature se smanjuje topivost kalcita i dolomita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120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332840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Za kolokvij </a:t>
            </a:r>
          </a:p>
          <a:p>
            <a:r>
              <a:rPr lang="hr-HR"/>
              <a:t>žhttps://www.mi.mun.ca/users/pfisher/Chemistry1011_161/sld015.htm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122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66629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https://www.youtube.com/watch?v=XmgRRmxS3is</a:t>
            </a:r>
            <a:endParaRPr lang="hr-HR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8978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A i B su </a:t>
            </a:r>
            <a:r>
              <a:rPr lang="hr-HR" dirty="0" err="1"/>
              <a:t>reaktanti</a:t>
            </a:r>
            <a:endParaRPr lang="hr-HR" dirty="0"/>
          </a:p>
          <a:p>
            <a:endParaRPr lang="hr-HR" dirty="0"/>
          </a:p>
          <a:p>
            <a:r>
              <a:rPr lang="hr-HR" dirty="0"/>
              <a:t>C i D su produkti</a:t>
            </a:r>
          </a:p>
          <a:p>
            <a:endParaRPr lang="hr-HR" dirty="0"/>
          </a:p>
          <a:p>
            <a:r>
              <a:rPr lang="hr-HR" dirty="0"/>
              <a:t>Množina (mol) -  kasnije se uvodi </a:t>
            </a:r>
            <a:r>
              <a:rPr lang="hr-HR" dirty="0" err="1"/>
              <a:t>molarna</a:t>
            </a:r>
            <a:r>
              <a:rPr lang="hr-HR" dirty="0"/>
              <a:t> koncentracija i aktivitet (mol/</a:t>
            </a:r>
            <a:r>
              <a:rPr lang="hr-HR" dirty="0" err="1"/>
              <a:t>dm3</a:t>
            </a:r>
            <a:r>
              <a:rPr lang="hr-HR" dirty="0"/>
              <a:t>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3271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/>
              <a:t>K - Konstanta ravnoteže</a:t>
            </a:r>
          </a:p>
          <a:p>
            <a:endParaRPr lang="hr-HR" dirty="0"/>
          </a:p>
          <a:p>
            <a:r>
              <a:rPr lang="hr-HR" dirty="0"/>
              <a:t>A, B, C i D su </a:t>
            </a:r>
            <a:r>
              <a:rPr lang="hr-HR" dirty="0" err="1"/>
              <a:t>molarne</a:t>
            </a:r>
            <a:r>
              <a:rPr lang="hr-HR" dirty="0"/>
              <a:t> količine</a:t>
            </a:r>
          </a:p>
          <a:p>
            <a:endParaRPr lang="hr-HR" dirty="0"/>
          </a:p>
          <a:p>
            <a:r>
              <a:rPr lang="hr-HR" dirty="0"/>
              <a:t>Definirane su  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88C5-189F-46A8-ADAC-3A8B24FA5237}" type="slidenum">
              <a:rPr lang="hr-HR" smtClean="0"/>
              <a:pPr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2597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520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289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919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71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367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910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647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052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103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57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05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30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logypage.com/2016/05/the-realmonte-salt-mine-in-sicily.html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hutterstock.com/search/acid+base+reaction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ena.com/aleph/articles/wondrous-crossings-pamukkale-natural-pools-embedded-in-a-mountain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eautifulworld.com/north-america/mexico/cave-of-the-crystal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5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w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80.png"/><Relationship Id="rId4" Type="http://schemas.openxmlformats.org/officeDocument/2006/relationships/image" Target="../media/image4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1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0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5.w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2930F-105C-411E-8938-8ABD26310D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altLang="en-US" dirty="0">
                <a:solidFill>
                  <a:schemeClr val="tx1"/>
                </a:solidFill>
              </a:rPr>
              <a:t>Geokemija vodenih otopina</a:t>
            </a:r>
            <a:br>
              <a:rPr lang="hr-HR" altLang="en-US" dirty="0">
                <a:solidFill>
                  <a:srgbClr val="FFFF00"/>
                </a:solidFill>
              </a:rPr>
            </a:br>
            <a:endParaRPr lang="hr-H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0408EB-2187-45F7-B807-6FDB40E7C8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8" descr="http://oceanexplorer.noaa.gov/explorations/02fire/background/vent_chem/media/chemistry_600.jpg">
            <a:extLst>
              <a:ext uri="{FF2B5EF4-FFF2-40B4-BE49-F238E27FC236}">
                <a16:creationId xmlns:a16="http://schemas.microsoft.com/office/drawing/2014/main" id="{D280658C-23EC-44DA-8B04-684EF3F5A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875" y="3069433"/>
            <a:ext cx="6267683" cy="362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502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2D9B5-1C7D-4048-B72A-2D52E2E22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546100"/>
            <a:ext cx="10604500" cy="5549900"/>
          </a:xfrm>
        </p:spPr>
        <p:txBody>
          <a:bodyPr/>
          <a:lstStyle/>
          <a:p>
            <a:r>
              <a:rPr lang="en-US" sz="2400" dirty="0" err="1">
                <a:solidFill>
                  <a:schemeClr val="tx1"/>
                </a:solidFill>
              </a:rPr>
              <a:t>Promijene</a:t>
            </a:r>
            <a:r>
              <a:rPr lang="en-US" sz="2400" dirty="0">
                <a:solidFill>
                  <a:schemeClr val="tx1"/>
                </a:solidFill>
              </a:rPr>
              <a:t> li se </a:t>
            </a:r>
            <a:r>
              <a:rPr lang="en-US" sz="2400" dirty="0" err="1">
                <a:solidFill>
                  <a:schemeClr val="tx1"/>
                </a:solidFill>
              </a:rPr>
              <a:t>vanjski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uvjeti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sustava</a:t>
            </a:r>
            <a:r>
              <a:rPr lang="en-US" sz="2400" dirty="0">
                <a:solidFill>
                  <a:schemeClr val="tx1"/>
                </a:solidFill>
              </a:rPr>
              <a:t>, koji se </a:t>
            </a:r>
            <a:r>
              <a:rPr lang="en-US" sz="2400" dirty="0" err="1">
                <a:solidFill>
                  <a:schemeClr val="tx1"/>
                </a:solidFill>
              </a:rPr>
              <a:t>nalazi</a:t>
            </a:r>
            <a:r>
              <a:rPr lang="en-US" sz="2400" dirty="0">
                <a:solidFill>
                  <a:schemeClr val="tx1"/>
                </a:solidFill>
              </a:rPr>
              <a:t> u </a:t>
            </a:r>
            <a:r>
              <a:rPr lang="en-US" sz="2400" dirty="0" err="1">
                <a:solidFill>
                  <a:schemeClr val="tx1"/>
                </a:solidFill>
              </a:rPr>
              <a:t>ravnoteži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tada</a:t>
            </a:r>
            <a:r>
              <a:rPr lang="en-US" sz="2400" dirty="0">
                <a:solidFill>
                  <a:schemeClr val="tx1"/>
                </a:solidFill>
              </a:rPr>
              <a:t> se </a:t>
            </a:r>
            <a:r>
              <a:rPr lang="en-US" sz="2400" dirty="0" err="1">
                <a:solidFill>
                  <a:schemeClr val="tx1"/>
                </a:solidFill>
              </a:rPr>
              <a:t>ravnoteža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pomiče</a:t>
            </a:r>
            <a:r>
              <a:rPr lang="en-US" sz="2400" dirty="0">
                <a:solidFill>
                  <a:schemeClr val="tx1"/>
                </a:solidFill>
              </a:rPr>
              <a:t> u </a:t>
            </a:r>
            <a:r>
              <a:rPr lang="en-US" sz="2400" dirty="0" err="1">
                <a:solidFill>
                  <a:schemeClr val="tx1"/>
                </a:solidFill>
              </a:rPr>
              <a:t>smjeru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ponovnog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uspostavljanja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prvobitnih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uvjeta</a:t>
            </a:r>
            <a:endParaRPr lang="hr-HR" sz="2400" dirty="0">
              <a:solidFill>
                <a:schemeClr val="tx1"/>
              </a:solidFill>
            </a:endParaRP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dirty="0">
                <a:solidFill>
                  <a:schemeClr val="tx1"/>
                </a:solidFill>
              </a:rPr>
              <a:t>Kada se reakcija koja je u ekvilibrijumu poremeti dolazi do ponovnog uspostavljanja ravnoteže tako da sustav nastojati umanjiti tu promjenu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dirty="0">
                <a:solidFill>
                  <a:schemeClr val="tx1"/>
                </a:solidFill>
              </a:rPr>
              <a:t>Intenzivne veličine mogu promijeniti stanje ravnoteže </a:t>
            </a:r>
            <a:r>
              <a:rPr lang="hr-H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I</a:t>
            </a:r>
            <a:r>
              <a:rPr lang="en-US" b="1" dirty="0" err="1">
                <a:solidFill>
                  <a:schemeClr val="tx1"/>
                </a:solidFill>
              </a:rPr>
              <a:t>ntenzivn</a:t>
            </a:r>
            <a:r>
              <a:rPr lang="hr-HR" b="1" dirty="0">
                <a:solidFill>
                  <a:schemeClr val="tx1"/>
                </a:solidFill>
              </a:rPr>
              <a:t>a svojstva </a:t>
            </a:r>
            <a:r>
              <a:rPr lang="en-US" dirty="0" err="1">
                <a:solidFill>
                  <a:schemeClr val="tx1"/>
                </a:solidFill>
              </a:rPr>
              <a:t>su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koja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b="1" dirty="0">
                <a:solidFill>
                  <a:schemeClr val="tx1"/>
                </a:solidFill>
              </a:rPr>
              <a:t>ne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dirty="0" err="1">
                <a:solidFill>
                  <a:schemeClr val="tx1"/>
                </a:solidFill>
              </a:rPr>
              <a:t>ovise</a:t>
            </a:r>
            <a:r>
              <a:rPr lang="en-US" dirty="0">
                <a:solidFill>
                  <a:schemeClr val="tx1"/>
                </a:solidFill>
              </a:rPr>
              <a:t> o </a:t>
            </a:r>
            <a:r>
              <a:rPr lang="en-US" dirty="0" err="1">
                <a:solidFill>
                  <a:schemeClr val="tx1"/>
                </a:solidFill>
              </a:rPr>
              <a:t>veličini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sustava</a:t>
            </a:r>
            <a:r>
              <a:rPr lang="hr-HR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temperatur</a:t>
            </a:r>
            <a:r>
              <a:rPr lang="hr-HR" dirty="0">
                <a:solidFill>
                  <a:schemeClr val="tx1"/>
                </a:solidFill>
              </a:rPr>
              <a:t>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gustoć</a:t>
            </a:r>
            <a:r>
              <a:rPr lang="hr-HR" dirty="0">
                <a:solidFill>
                  <a:schemeClr val="tx1"/>
                </a:solidFill>
              </a:rPr>
              <a:t>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napetost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površine</a:t>
            </a:r>
            <a:r>
              <a:rPr lang="hr-HR" dirty="0">
                <a:solidFill>
                  <a:schemeClr val="tx1"/>
                </a:solidFill>
              </a:rPr>
              <a:t> i dr.)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0BE646-BEBA-44C2-B380-09CCA25B128F}"/>
              </a:ext>
            </a:extLst>
          </p:cNvPr>
          <p:cNvGrpSpPr/>
          <p:nvPr/>
        </p:nvGrpSpPr>
        <p:grpSpPr>
          <a:xfrm>
            <a:off x="3160713" y="4221163"/>
            <a:ext cx="5449887" cy="2408237"/>
            <a:chOff x="5230813" y="42863"/>
            <a:chExt cx="4033837" cy="1730375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D760777F-52D3-4AA1-B850-7D56CAF442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51"/>
            <a:stretch>
              <a:fillRect/>
            </a:stretch>
          </p:blipFill>
          <p:spPr bwMode="auto">
            <a:xfrm>
              <a:off x="5364163" y="49213"/>
              <a:ext cx="3779837" cy="1724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C6FE7D1F-B212-444A-A851-6764F1C833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0813" y="42863"/>
              <a:ext cx="1530350" cy="366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r-HR" altLang="en-US" dirty="0"/>
                <a:t>koncentracija</a:t>
              </a:r>
              <a:endParaRPr lang="en-US" altLang="en-US" dirty="0"/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2F00FD17-C71B-4589-919B-4FB8A8DF81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6075" y="49213"/>
              <a:ext cx="908050" cy="366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r-HR" altLang="en-US"/>
                <a:t>pritisak</a:t>
              </a:r>
              <a:endParaRPr lang="en-US" altLang="en-US"/>
            </a:p>
          </p:txBody>
        </p:sp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58B2F7B6-D1B8-456B-9303-1A01EFFF5B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8600" y="49213"/>
              <a:ext cx="1416050" cy="366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r-HR" altLang="en-US"/>
                <a:t>temperatura</a:t>
              </a:r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41336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4838" y="94258"/>
            <a:ext cx="10506891" cy="3524250"/>
          </a:xfrm>
        </p:spPr>
        <p:txBody>
          <a:bodyPr>
            <a:normAutofit/>
          </a:bodyPr>
          <a:lstStyle/>
          <a:p>
            <a:r>
              <a:rPr lang="hr-HR" sz="3600" dirty="0"/>
              <a:t>…a kolika je koncentracija </a:t>
            </a:r>
            <a:r>
              <a:rPr lang="en-US" sz="3600" dirty="0">
                <a:latin typeface="Times New Roman" pitchFamily="18" charset="0"/>
              </a:rPr>
              <a:t>[Ba</a:t>
            </a:r>
            <a:r>
              <a:rPr lang="en-US" sz="3600" baseline="30000" dirty="0">
                <a:latin typeface="Times New Roman" pitchFamily="18" charset="0"/>
              </a:rPr>
              <a:t>2+</a:t>
            </a:r>
            <a:r>
              <a:rPr lang="en-US" sz="3600" dirty="0">
                <a:latin typeface="Times New Roman" pitchFamily="18" charset="0"/>
              </a:rPr>
              <a:t>]</a:t>
            </a:r>
            <a:r>
              <a:rPr lang="hr-HR" sz="3600" dirty="0">
                <a:latin typeface="Times New Roman" pitchFamily="18" charset="0"/>
              </a:rPr>
              <a:t> i </a:t>
            </a:r>
            <a:r>
              <a:rPr lang="en-US" sz="3600" dirty="0">
                <a:latin typeface="Times New Roman" pitchFamily="18" charset="0"/>
              </a:rPr>
              <a:t>[SO</a:t>
            </a:r>
            <a:r>
              <a:rPr lang="en-US" sz="3600" baseline="-25000" dirty="0">
                <a:latin typeface="Times New Roman" pitchFamily="18" charset="0"/>
              </a:rPr>
              <a:t>4</a:t>
            </a:r>
            <a:r>
              <a:rPr lang="en-US" sz="3600" baseline="30000" dirty="0">
                <a:latin typeface="Times New Roman" pitchFamily="18" charset="0"/>
              </a:rPr>
              <a:t>2-</a:t>
            </a:r>
            <a:r>
              <a:rPr lang="en-US" sz="3600" dirty="0">
                <a:latin typeface="Times New Roman" pitchFamily="18" charset="0"/>
              </a:rPr>
              <a:t>]</a:t>
            </a:r>
            <a:r>
              <a:rPr lang="hr-HR" sz="3600" dirty="0">
                <a:latin typeface="Times New Roman" pitchFamily="18" charset="0"/>
              </a:rPr>
              <a:t> </a:t>
            </a:r>
            <a:r>
              <a:rPr lang="hr-HR" sz="3600" dirty="0"/>
              <a:t>kada nije prisutna druga sol?</a:t>
            </a:r>
            <a:br>
              <a:rPr lang="hr-HR" dirty="0">
                <a:latin typeface="Times New Roman" pitchFamily="18" charset="0"/>
              </a:rPr>
            </a:br>
            <a:br>
              <a:rPr lang="hr-HR" dirty="0">
                <a:latin typeface="Times New Roman" pitchFamily="18" charset="0"/>
              </a:rPr>
            </a:br>
            <a:br>
              <a:rPr lang="hr-HR" dirty="0">
                <a:latin typeface="Times New Roman" pitchFamily="18" charset="0"/>
              </a:rPr>
            </a:br>
            <a:r>
              <a:rPr lang="en-US" dirty="0">
                <a:latin typeface="Times New Roman" pitchFamily="18" charset="0"/>
              </a:rPr>
              <a:t> </a:t>
            </a:r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-865414" y="1772521"/>
            <a:ext cx="6096000" cy="9841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</a:rPr>
              <a:t>BaSO</a:t>
            </a:r>
            <a:r>
              <a:rPr lang="en-US" sz="2400" baseline="-25000" dirty="0">
                <a:latin typeface="Times New Roman" pitchFamily="18" charset="0"/>
              </a:rPr>
              <a:t>4 </a:t>
            </a:r>
            <a:r>
              <a:rPr lang="en-US" sz="2400" dirty="0">
                <a:latin typeface="Times New Roman" pitchFamily="18" charset="0"/>
                <a:sym typeface="Symbol" pitchFamily="18" charset="2"/>
              </a:rPr>
              <a:t> </a:t>
            </a:r>
            <a:r>
              <a:rPr lang="en-US" sz="2400" dirty="0">
                <a:latin typeface="Times New Roman" pitchFamily="18" charset="0"/>
              </a:rPr>
              <a:t>Ba</a:t>
            </a:r>
            <a:r>
              <a:rPr lang="en-US" sz="2400" baseline="30000" dirty="0">
                <a:latin typeface="Times New Roman" pitchFamily="18" charset="0"/>
              </a:rPr>
              <a:t>2+</a:t>
            </a:r>
            <a:r>
              <a:rPr lang="en-US" sz="2400" dirty="0">
                <a:latin typeface="Times New Roman" pitchFamily="18" charset="0"/>
              </a:rPr>
              <a:t> + SO</a:t>
            </a:r>
            <a:r>
              <a:rPr lang="en-US" sz="2400" baseline="-25000" dirty="0">
                <a:latin typeface="Times New Roman" pitchFamily="18" charset="0"/>
              </a:rPr>
              <a:t>4</a:t>
            </a:r>
            <a:r>
              <a:rPr lang="en-US" sz="2400" baseline="30000" dirty="0">
                <a:latin typeface="Times New Roman" pitchFamily="18" charset="0"/>
              </a:rPr>
              <a:t>2-</a:t>
            </a:r>
            <a:endParaRPr lang="hr-HR" sz="24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en-US" sz="24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</a:rPr>
              <a:t>K</a:t>
            </a:r>
            <a:r>
              <a:rPr lang="en-US" sz="2400" baseline="-25000" dirty="0">
                <a:latin typeface="Times New Roman" pitchFamily="18" charset="0"/>
              </a:rPr>
              <a:t>SP</a:t>
            </a:r>
            <a:r>
              <a:rPr lang="en-US" sz="2400" dirty="0">
                <a:latin typeface="Times New Roman" pitchFamily="18" charset="0"/>
              </a:rPr>
              <a:t> = [Ba</a:t>
            </a:r>
            <a:r>
              <a:rPr lang="en-US" sz="2400" baseline="30000" dirty="0">
                <a:latin typeface="Times New Roman" pitchFamily="18" charset="0"/>
              </a:rPr>
              <a:t>2+</a:t>
            </a:r>
            <a:r>
              <a:rPr lang="en-US" sz="2400" dirty="0">
                <a:latin typeface="Times New Roman" pitchFamily="18" charset="0"/>
              </a:rPr>
              <a:t>][SO</a:t>
            </a:r>
            <a:r>
              <a:rPr lang="en-US" sz="2400" baseline="-25000" dirty="0">
                <a:latin typeface="Times New Roman" pitchFamily="18" charset="0"/>
              </a:rPr>
              <a:t>4</a:t>
            </a:r>
            <a:r>
              <a:rPr lang="en-US" sz="2400" baseline="30000" dirty="0">
                <a:latin typeface="Times New Roman" pitchFamily="18" charset="0"/>
              </a:rPr>
              <a:t>2-</a:t>
            </a:r>
            <a:r>
              <a:rPr lang="en-US" sz="2400" dirty="0">
                <a:latin typeface="Times New Roman" pitchFamily="18" charset="0"/>
              </a:rPr>
              <a:t>] = 10</a:t>
            </a:r>
            <a:r>
              <a:rPr lang="en-US" sz="2400" baseline="30000" dirty="0">
                <a:latin typeface="Times New Roman" pitchFamily="18" charset="0"/>
              </a:rPr>
              <a:t>-10.0</a:t>
            </a:r>
            <a:endParaRPr lang="hr-HR" sz="2400" dirty="0"/>
          </a:p>
        </p:txBody>
      </p:sp>
      <p:sp>
        <p:nvSpPr>
          <p:cNvPr id="5" name="TekstniOkvir 4"/>
          <p:cNvSpPr txBox="1"/>
          <p:nvPr/>
        </p:nvSpPr>
        <p:spPr>
          <a:xfrm>
            <a:off x="7617278" y="2965155"/>
            <a:ext cx="37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R: s= 5 </a:t>
            </a:r>
            <a:r>
              <a:rPr lang="hr-HR" sz="2400" dirty="0" err="1"/>
              <a:t>x10</a:t>
            </a:r>
            <a:r>
              <a:rPr lang="hr-HR" sz="2400" baseline="30000" dirty="0"/>
              <a:t>-3 </a:t>
            </a:r>
            <a:r>
              <a:rPr lang="hr-HR" sz="2400" dirty="0"/>
              <a:t>= 10 </a:t>
            </a:r>
            <a:r>
              <a:rPr lang="hr-HR" sz="2400" baseline="30000" dirty="0"/>
              <a:t>-2,3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554418" y="2926507"/>
            <a:ext cx="260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R: s= 10</a:t>
            </a:r>
            <a:r>
              <a:rPr lang="hr-HR" sz="2400" baseline="30000" dirty="0"/>
              <a:t>-5</a:t>
            </a:r>
          </a:p>
        </p:txBody>
      </p:sp>
      <p:sp>
        <p:nvSpPr>
          <p:cNvPr id="8" name="Pravokutnik 7"/>
          <p:cNvSpPr/>
          <p:nvPr/>
        </p:nvSpPr>
        <p:spPr>
          <a:xfrm>
            <a:off x="876300" y="4676686"/>
            <a:ext cx="1102995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hr-HR" sz="2400" i="1" dirty="0"/>
              <a:t>Gips može dovesti do precipitacije barita kada saturirana otopina barita dođe u kontakt s gipsom</a:t>
            </a:r>
          </a:p>
          <a:p>
            <a:pPr algn="just">
              <a:spcBef>
                <a:spcPct val="20000"/>
              </a:spcBef>
            </a:pPr>
            <a:r>
              <a:rPr lang="hr-HR" sz="2400" i="1" dirty="0"/>
              <a:t>Može doći do zamjene </a:t>
            </a:r>
            <a:r>
              <a:rPr lang="hr-HR" sz="2400" i="1" dirty="0">
                <a:sym typeface="Wingdings" panose="05000000000000000000" pitchFamily="2" charset="2"/>
              </a:rPr>
              <a:t> barit koje je manje topiv će zamijeniti  topiviji gips </a:t>
            </a:r>
            <a:endParaRPr lang="en-US" sz="2400" i="1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103AAC51-5AED-4B74-9336-EBCCE0CD30DF}"/>
              </a:ext>
            </a:extLst>
          </p:cNvPr>
          <p:cNvSpPr txBox="1"/>
          <p:nvPr/>
        </p:nvSpPr>
        <p:spPr>
          <a:xfrm>
            <a:off x="5938157" y="1753731"/>
            <a:ext cx="609600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</a:rPr>
              <a:t>CaSO</a:t>
            </a:r>
            <a:r>
              <a:rPr lang="en-US" sz="2400" baseline="-25000" dirty="0">
                <a:latin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</a:rPr>
              <a:t>·2H</a:t>
            </a:r>
            <a:r>
              <a:rPr lang="en-US" sz="2400" baseline="-25000" dirty="0">
                <a:latin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</a:rPr>
              <a:t>O </a:t>
            </a:r>
            <a:r>
              <a:rPr lang="en-US" sz="2400" dirty="0">
                <a:latin typeface="Times New Roman" pitchFamily="18" charset="0"/>
                <a:sym typeface="Symbol" pitchFamily="18" charset="2"/>
              </a:rPr>
              <a:t> </a:t>
            </a:r>
            <a:r>
              <a:rPr lang="en-US" sz="2400" dirty="0">
                <a:latin typeface="Times New Roman" pitchFamily="18" charset="0"/>
              </a:rPr>
              <a:t>Ca</a:t>
            </a:r>
            <a:r>
              <a:rPr lang="en-US" sz="2400" baseline="30000" dirty="0">
                <a:latin typeface="Times New Roman" pitchFamily="18" charset="0"/>
              </a:rPr>
              <a:t>2+</a:t>
            </a:r>
            <a:r>
              <a:rPr lang="en-US" sz="2400" dirty="0">
                <a:latin typeface="Times New Roman" pitchFamily="18" charset="0"/>
              </a:rPr>
              <a:t> + SO</a:t>
            </a:r>
            <a:r>
              <a:rPr lang="en-US" sz="2400" baseline="-25000" dirty="0">
                <a:latin typeface="Times New Roman" pitchFamily="18" charset="0"/>
              </a:rPr>
              <a:t>4</a:t>
            </a:r>
            <a:r>
              <a:rPr lang="en-US" sz="2400" baseline="30000" dirty="0">
                <a:latin typeface="Times New Roman" pitchFamily="18" charset="0"/>
              </a:rPr>
              <a:t>2-</a:t>
            </a:r>
            <a:r>
              <a:rPr lang="en-US" sz="2400" dirty="0">
                <a:latin typeface="Times New Roman" pitchFamily="18" charset="0"/>
              </a:rPr>
              <a:t> + 2H</a:t>
            </a:r>
            <a:r>
              <a:rPr lang="en-US" sz="2400" baseline="-25000" dirty="0">
                <a:latin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</a:rPr>
              <a:t>O</a:t>
            </a:r>
            <a:endParaRPr lang="hr-HR" sz="24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</a:rPr>
              <a:t>K</a:t>
            </a:r>
            <a:r>
              <a:rPr lang="en-US" sz="2400" baseline="-25000" dirty="0">
                <a:latin typeface="Times New Roman" pitchFamily="18" charset="0"/>
              </a:rPr>
              <a:t>SP</a:t>
            </a:r>
            <a:r>
              <a:rPr lang="en-US" sz="2400" dirty="0">
                <a:latin typeface="Times New Roman" pitchFamily="18" charset="0"/>
              </a:rPr>
              <a:t> = [Ca</a:t>
            </a:r>
            <a:r>
              <a:rPr lang="en-US" sz="2400" baseline="30000" dirty="0">
                <a:latin typeface="Times New Roman" pitchFamily="18" charset="0"/>
              </a:rPr>
              <a:t>2+</a:t>
            </a:r>
            <a:r>
              <a:rPr lang="en-US" sz="2400" dirty="0">
                <a:latin typeface="Times New Roman" pitchFamily="18" charset="0"/>
              </a:rPr>
              <a:t>][SO</a:t>
            </a:r>
            <a:r>
              <a:rPr lang="en-US" sz="2400" baseline="-25000" dirty="0">
                <a:latin typeface="Times New Roman" pitchFamily="18" charset="0"/>
              </a:rPr>
              <a:t>4</a:t>
            </a:r>
            <a:r>
              <a:rPr lang="en-US" sz="2400" baseline="30000" dirty="0">
                <a:latin typeface="Times New Roman" pitchFamily="18" charset="0"/>
              </a:rPr>
              <a:t>2-</a:t>
            </a:r>
            <a:r>
              <a:rPr lang="en-US" sz="2400" dirty="0">
                <a:latin typeface="Times New Roman" pitchFamily="18" charset="0"/>
              </a:rPr>
              <a:t>] = 10</a:t>
            </a:r>
            <a:r>
              <a:rPr lang="en-US" sz="2400" baseline="30000" dirty="0">
                <a:latin typeface="Times New Roman" pitchFamily="18" charset="0"/>
              </a:rPr>
              <a:t>-4.6</a:t>
            </a:r>
            <a:endParaRPr lang="hr-HR" sz="2400" baseline="30000" dirty="0">
              <a:latin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326F45-30C5-F009-92E6-C6B8DB37947F}"/>
              </a:ext>
            </a:extLst>
          </p:cNvPr>
          <p:cNvSpPr txBox="1"/>
          <p:nvPr/>
        </p:nvSpPr>
        <p:spPr>
          <a:xfrm>
            <a:off x="7345018" y="3943234"/>
            <a:ext cx="652669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20000"/>
              </a:spcBef>
            </a:pPr>
            <a:r>
              <a:rPr lang="en-US" sz="1800" dirty="0">
                <a:latin typeface="Times New Roman" pitchFamily="18" charset="0"/>
              </a:rPr>
              <a:t>[</a:t>
            </a:r>
            <a:r>
              <a:rPr lang="en-US" sz="1800" dirty="0" err="1">
                <a:latin typeface="Times New Roman" pitchFamily="18" charset="0"/>
              </a:rPr>
              <a:t>Ca</a:t>
            </a:r>
            <a:r>
              <a:rPr lang="en-US" sz="1800" baseline="30000" dirty="0" err="1">
                <a:latin typeface="Times New Roman" pitchFamily="18" charset="0"/>
              </a:rPr>
              <a:t>2</a:t>
            </a:r>
            <a:r>
              <a:rPr lang="en-US" sz="1800" baseline="30000" dirty="0">
                <a:latin typeface="Times New Roman" pitchFamily="18" charset="0"/>
              </a:rPr>
              <a:t>+</a:t>
            </a:r>
            <a:r>
              <a:rPr lang="en-US" sz="1800" dirty="0">
                <a:latin typeface="Times New Roman" pitchFamily="18" charset="0"/>
              </a:rPr>
              <a:t>] = 10</a:t>
            </a:r>
            <a:r>
              <a:rPr lang="en-US" sz="1800" baseline="30000" dirty="0">
                <a:latin typeface="Times New Roman" pitchFamily="18" charset="0"/>
              </a:rPr>
              <a:t>-4.6</a:t>
            </a:r>
            <a:r>
              <a:rPr lang="en-US" sz="1800" dirty="0">
                <a:latin typeface="Times New Roman" pitchFamily="18" charset="0"/>
              </a:rPr>
              <a:t>/10</a:t>
            </a:r>
            <a:r>
              <a:rPr lang="en-US" sz="1800" baseline="30000" dirty="0">
                <a:latin typeface="Times New Roman" pitchFamily="18" charset="0"/>
              </a:rPr>
              <a:t>-2.3</a:t>
            </a:r>
            <a:r>
              <a:rPr lang="en-US" sz="1800" dirty="0">
                <a:latin typeface="Times New Roman" pitchFamily="18" charset="0"/>
              </a:rPr>
              <a:t> = 10</a:t>
            </a:r>
            <a:r>
              <a:rPr lang="en-US" sz="1800" baseline="30000" dirty="0">
                <a:latin typeface="Times New Roman" pitchFamily="18" charset="0"/>
              </a:rPr>
              <a:t>-2.3</a:t>
            </a:r>
            <a:r>
              <a:rPr lang="en-US" sz="1800" dirty="0">
                <a:latin typeface="Times New Roman" pitchFamily="18" charset="0"/>
              </a:rPr>
              <a:t> mol/L</a:t>
            </a:r>
            <a:endParaRPr lang="hr-HR" sz="1800" dirty="0"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7BED3F-F465-89F1-617E-D7287EBDDAFF}"/>
              </a:ext>
            </a:extLst>
          </p:cNvPr>
          <p:cNvSpPr txBox="1"/>
          <p:nvPr/>
        </p:nvSpPr>
        <p:spPr>
          <a:xfrm>
            <a:off x="1162879" y="3952649"/>
            <a:ext cx="7368208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20000"/>
              </a:spcBef>
            </a:pPr>
            <a:r>
              <a:rPr lang="en-US" sz="1800" dirty="0">
                <a:latin typeface="Times New Roman" pitchFamily="18" charset="0"/>
              </a:rPr>
              <a:t>[</a:t>
            </a:r>
            <a:r>
              <a:rPr lang="en-US" sz="1800" dirty="0" err="1">
                <a:latin typeface="Times New Roman" pitchFamily="18" charset="0"/>
              </a:rPr>
              <a:t>Ba</a:t>
            </a:r>
            <a:r>
              <a:rPr lang="en-US" sz="1800" baseline="30000" dirty="0" err="1">
                <a:latin typeface="Times New Roman" pitchFamily="18" charset="0"/>
              </a:rPr>
              <a:t>2</a:t>
            </a:r>
            <a:r>
              <a:rPr lang="en-US" sz="1800" baseline="30000" dirty="0">
                <a:latin typeface="Times New Roman" pitchFamily="18" charset="0"/>
              </a:rPr>
              <a:t>+</a:t>
            </a:r>
            <a:r>
              <a:rPr lang="en-US" sz="1800" dirty="0">
                <a:latin typeface="Times New Roman" pitchFamily="18" charset="0"/>
              </a:rPr>
              <a:t>] = 10</a:t>
            </a:r>
            <a:r>
              <a:rPr lang="en-US" sz="1800" baseline="30000" dirty="0">
                <a:latin typeface="Times New Roman" pitchFamily="18" charset="0"/>
              </a:rPr>
              <a:t>-10.0</a:t>
            </a:r>
            <a:r>
              <a:rPr lang="en-US" sz="1800" dirty="0">
                <a:latin typeface="Times New Roman" pitchFamily="18" charset="0"/>
              </a:rPr>
              <a:t>/10</a:t>
            </a:r>
            <a:r>
              <a:rPr lang="en-US" sz="1800" baseline="30000" dirty="0">
                <a:latin typeface="Times New Roman" pitchFamily="18" charset="0"/>
              </a:rPr>
              <a:t>-2.3</a:t>
            </a:r>
            <a:r>
              <a:rPr lang="en-US" sz="1800" dirty="0">
                <a:latin typeface="Times New Roman" pitchFamily="18" charset="0"/>
              </a:rPr>
              <a:t> = 10</a:t>
            </a:r>
            <a:r>
              <a:rPr lang="en-US" sz="1800" baseline="30000" dirty="0">
                <a:latin typeface="Times New Roman" pitchFamily="18" charset="0"/>
              </a:rPr>
              <a:t>-7.7</a:t>
            </a:r>
            <a:r>
              <a:rPr lang="en-US" sz="1800" dirty="0">
                <a:latin typeface="Times New Roman" pitchFamily="18" charset="0"/>
              </a:rPr>
              <a:t> mol/L</a:t>
            </a:r>
            <a:endParaRPr lang="hr-HR" sz="1800" dirty="0"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4BEFDD-7BE7-A409-BE44-073C134B3B93}"/>
              </a:ext>
            </a:extLst>
          </p:cNvPr>
          <p:cNvSpPr/>
          <p:nvPr/>
        </p:nvSpPr>
        <p:spPr>
          <a:xfrm>
            <a:off x="876300" y="4075035"/>
            <a:ext cx="10055429" cy="63379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8" grpId="0" uiExpand="1" build="allAtOnce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4838" y="94258"/>
            <a:ext cx="10506891" cy="3524250"/>
          </a:xfrm>
        </p:spPr>
        <p:txBody>
          <a:bodyPr>
            <a:normAutofit/>
          </a:bodyPr>
          <a:lstStyle/>
          <a:p>
            <a:r>
              <a:rPr lang="hr-HR" sz="3600" dirty="0"/>
              <a:t>…a kolika je koncentracija </a:t>
            </a:r>
            <a:r>
              <a:rPr lang="en-US" sz="3600" dirty="0">
                <a:latin typeface="Times New Roman" pitchFamily="18" charset="0"/>
              </a:rPr>
              <a:t>[Ba</a:t>
            </a:r>
            <a:r>
              <a:rPr lang="en-US" sz="3600" baseline="30000" dirty="0">
                <a:latin typeface="Times New Roman" pitchFamily="18" charset="0"/>
              </a:rPr>
              <a:t>2+</a:t>
            </a:r>
            <a:r>
              <a:rPr lang="en-US" sz="3600" dirty="0">
                <a:latin typeface="Times New Roman" pitchFamily="18" charset="0"/>
              </a:rPr>
              <a:t>]</a:t>
            </a:r>
            <a:r>
              <a:rPr lang="hr-HR" sz="3600" dirty="0">
                <a:latin typeface="Times New Roman" pitchFamily="18" charset="0"/>
              </a:rPr>
              <a:t> i </a:t>
            </a:r>
            <a:r>
              <a:rPr lang="en-US" sz="3600" dirty="0">
                <a:latin typeface="Times New Roman" pitchFamily="18" charset="0"/>
              </a:rPr>
              <a:t>[SO</a:t>
            </a:r>
            <a:r>
              <a:rPr lang="en-US" sz="3600" baseline="-25000" dirty="0">
                <a:latin typeface="Times New Roman" pitchFamily="18" charset="0"/>
              </a:rPr>
              <a:t>4</a:t>
            </a:r>
            <a:r>
              <a:rPr lang="en-US" sz="3600" baseline="30000" dirty="0">
                <a:latin typeface="Times New Roman" pitchFamily="18" charset="0"/>
              </a:rPr>
              <a:t>2-</a:t>
            </a:r>
            <a:r>
              <a:rPr lang="en-US" sz="3600" dirty="0">
                <a:latin typeface="Times New Roman" pitchFamily="18" charset="0"/>
              </a:rPr>
              <a:t>]</a:t>
            </a:r>
            <a:r>
              <a:rPr lang="hr-HR" sz="3600" dirty="0">
                <a:latin typeface="Times New Roman" pitchFamily="18" charset="0"/>
              </a:rPr>
              <a:t> </a:t>
            </a:r>
            <a:r>
              <a:rPr lang="hr-HR" sz="3600" dirty="0"/>
              <a:t>kada nije prisutna druga sol?</a:t>
            </a:r>
            <a:br>
              <a:rPr lang="hr-HR" dirty="0">
                <a:latin typeface="Times New Roman" pitchFamily="18" charset="0"/>
              </a:rPr>
            </a:br>
            <a:br>
              <a:rPr lang="hr-HR" dirty="0">
                <a:latin typeface="Times New Roman" pitchFamily="18" charset="0"/>
              </a:rPr>
            </a:br>
            <a:br>
              <a:rPr lang="hr-HR" dirty="0">
                <a:latin typeface="Times New Roman" pitchFamily="18" charset="0"/>
              </a:rPr>
            </a:br>
            <a:r>
              <a:rPr lang="en-US" dirty="0">
                <a:latin typeface="Times New Roman" pitchFamily="18" charset="0"/>
              </a:rPr>
              <a:t> </a:t>
            </a:r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-865414" y="1772521"/>
            <a:ext cx="6096000" cy="9841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</a:rPr>
              <a:t>BaSO</a:t>
            </a:r>
            <a:r>
              <a:rPr lang="en-US" sz="2400" baseline="-25000" dirty="0">
                <a:latin typeface="Times New Roman" pitchFamily="18" charset="0"/>
              </a:rPr>
              <a:t>4 </a:t>
            </a:r>
            <a:r>
              <a:rPr lang="en-US" sz="2400" dirty="0">
                <a:latin typeface="Times New Roman" pitchFamily="18" charset="0"/>
                <a:sym typeface="Symbol" pitchFamily="18" charset="2"/>
              </a:rPr>
              <a:t> </a:t>
            </a:r>
            <a:r>
              <a:rPr lang="en-US" sz="2400" dirty="0">
                <a:latin typeface="Times New Roman" pitchFamily="18" charset="0"/>
              </a:rPr>
              <a:t>Ba</a:t>
            </a:r>
            <a:r>
              <a:rPr lang="en-US" sz="2400" baseline="30000" dirty="0">
                <a:latin typeface="Times New Roman" pitchFamily="18" charset="0"/>
              </a:rPr>
              <a:t>2+</a:t>
            </a:r>
            <a:r>
              <a:rPr lang="en-US" sz="2400" dirty="0">
                <a:latin typeface="Times New Roman" pitchFamily="18" charset="0"/>
              </a:rPr>
              <a:t> + SO</a:t>
            </a:r>
            <a:r>
              <a:rPr lang="en-US" sz="2400" baseline="-25000" dirty="0">
                <a:latin typeface="Times New Roman" pitchFamily="18" charset="0"/>
              </a:rPr>
              <a:t>4</a:t>
            </a:r>
            <a:r>
              <a:rPr lang="en-US" sz="2400" baseline="30000" dirty="0">
                <a:latin typeface="Times New Roman" pitchFamily="18" charset="0"/>
              </a:rPr>
              <a:t>2-</a:t>
            </a:r>
            <a:endParaRPr lang="hr-HR" sz="24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en-US" sz="24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</a:rPr>
              <a:t>K</a:t>
            </a:r>
            <a:r>
              <a:rPr lang="en-US" sz="2400" baseline="-25000" dirty="0">
                <a:latin typeface="Times New Roman" pitchFamily="18" charset="0"/>
              </a:rPr>
              <a:t>SP</a:t>
            </a:r>
            <a:r>
              <a:rPr lang="en-US" sz="2400" dirty="0">
                <a:latin typeface="Times New Roman" pitchFamily="18" charset="0"/>
              </a:rPr>
              <a:t> = [Ba</a:t>
            </a:r>
            <a:r>
              <a:rPr lang="en-US" sz="2400" baseline="30000" dirty="0">
                <a:latin typeface="Times New Roman" pitchFamily="18" charset="0"/>
              </a:rPr>
              <a:t>2+</a:t>
            </a:r>
            <a:r>
              <a:rPr lang="en-US" sz="2400" dirty="0">
                <a:latin typeface="Times New Roman" pitchFamily="18" charset="0"/>
              </a:rPr>
              <a:t>][SO</a:t>
            </a:r>
            <a:r>
              <a:rPr lang="en-US" sz="2400" baseline="-25000" dirty="0">
                <a:latin typeface="Times New Roman" pitchFamily="18" charset="0"/>
              </a:rPr>
              <a:t>4</a:t>
            </a:r>
            <a:r>
              <a:rPr lang="en-US" sz="2400" baseline="30000" dirty="0">
                <a:latin typeface="Times New Roman" pitchFamily="18" charset="0"/>
              </a:rPr>
              <a:t>2-</a:t>
            </a:r>
            <a:r>
              <a:rPr lang="en-US" sz="2400" dirty="0">
                <a:latin typeface="Times New Roman" pitchFamily="18" charset="0"/>
              </a:rPr>
              <a:t>] = 10</a:t>
            </a:r>
            <a:r>
              <a:rPr lang="en-US" sz="2400" baseline="30000" dirty="0">
                <a:latin typeface="Times New Roman" pitchFamily="18" charset="0"/>
              </a:rPr>
              <a:t>-10.0</a:t>
            </a:r>
            <a:endParaRPr lang="hr-HR" sz="2400" dirty="0"/>
          </a:p>
        </p:txBody>
      </p:sp>
      <p:sp>
        <p:nvSpPr>
          <p:cNvPr id="5" name="TekstniOkvir 4"/>
          <p:cNvSpPr txBox="1"/>
          <p:nvPr/>
        </p:nvSpPr>
        <p:spPr>
          <a:xfrm>
            <a:off x="7617278" y="2965155"/>
            <a:ext cx="37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R: s= 5 x10</a:t>
            </a:r>
            <a:r>
              <a:rPr lang="hr-HR" sz="2400" baseline="30000" dirty="0"/>
              <a:t>-3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554418" y="2926507"/>
            <a:ext cx="260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R: s= 10</a:t>
            </a:r>
            <a:r>
              <a:rPr lang="hr-HR" sz="2400" baseline="30000" dirty="0"/>
              <a:t>-5</a:t>
            </a:r>
          </a:p>
        </p:txBody>
      </p:sp>
      <p:sp>
        <p:nvSpPr>
          <p:cNvPr id="7" name="Pravokutnik 6"/>
          <p:cNvSpPr/>
          <p:nvPr/>
        </p:nvSpPr>
        <p:spPr>
          <a:xfrm>
            <a:off x="424838" y="3701534"/>
            <a:ext cx="25619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4000" dirty="0">
                <a:solidFill>
                  <a:srgbClr val="1CADE4"/>
                </a:solidFill>
                <a:ea typeface="+mj-ea"/>
                <a:cs typeface="+mj-cs"/>
              </a:rPr>
              <a:t>Zaključak:  </a:t>
            </a:r>
            <a:endParaRPr lang="hr-HR" sz="1600" dirty="0"/>
          </a:p>
        </p:txBody>
      </p:sp>
      <p:sp>
        <p:nvSpPr>
          <p:cNvPr id="8" name="Pravokutnik 7"/>
          <p:cNvSpPr/>
          <p:nvPr/>
        </p:nvSpPr>
        <p:spPr>
          <a:xfrm>
            <a:off x="876300" y="4676686"/>
            <a:ext cx="11029950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hr-HR" sz="2400" dirty="0"/>
              <a:t>Količina sulfata nastala otapanjem manje topljive soli </a:t>
            </a:r>
            <a:r>
              <a:rPr lang="en-US" sz="2400" i="1" dirty="0"/>
              <a:t>(</a:t>
            </a:r>
            <a:r>
              <a:rPr lang="en-US" sz="2400" i="1" dirty="0" err="1"/>
              <a:t>barit</a:t>
            </a:r>
            <a:r>
              <a:rPr lang="en-US" sz="2400" i="1" dirty="0"/>
              <a:t>, K</a:t>
            </a:r>
            <a:r>
              <a:rPr lang="en-US" sz="2400" i="1" baseline="-25000" dirty="0"/>
              <a:t>SP</a:t>
            </a:r>
            <a:r>
              <a:rPr lang="en-US" sz="2400" i="1" dirty="0"/>
              <a:t>=10</a:t>
            </a:r>
            <a:r>
              <a:rPr lang="en-US" sz="2400" i="1" baseline="30000" dirty="0"/>
              <a:t>-10</a:t>
            </a:r>
            <a:r>
              <a:rPr lang="en-US" sz="2400" i="1" dirty="0"/>
              <a:t>), </a:t>
            </a:r>
            <a:r>
              <a:rPr lang="hr-HR" sz="2400" i="1" dirty="0"/>
              <a:t>neznatna je u odnosu na količinu nastalu otapanjem topivije soli</a:t>
            </a:r>
            <a:r>
              <a:rPr lang="en-US" sz="2400" i="1" dirty="0"/>
              <a:t>. </a:t>
            </a:r>
            <a:endParaRPr lang="hr-HR" sz="2400" i="1" dirty="0"/>
          </a:p>
          <a:p>
            <a:pPr algn="just">
              <a:spcBef>
                <a:spcPct val="20000"/>
              </a:spcBef>
            </a:pPr>
            <a:r>
              <a:rPr lang="hr-HR" sz="2400" i="1" dirty="0"/>
              <a:t>Topivija sol</a:t>
            </a:r>
            <a:r>
              <a:rPr lang="en-US" sz="2400" i="1" dirty="0"/>
              <a:t> (</a:t>
            </a:r>
            <a:r>
              <a:rPr lang="hr-HR" sz="2400" i="1" dirty="0"/>
              <a:t>gips</a:t>
            </a:r>
            <a:r>
              <a:rPr lang="en-US" sz="2400" i="1" dirty="0"/>
              <a:t>, K</a:t>
            </a:r>
            <a:r>
              <a:rPr lang="en-US" sz="2400" i="1" baseline="-25000" dirty="0"/>
              <a:t>SP</a:t>
            </a:r>
            <a:r>
              <a:rPr lang="en-US" sz="2400" i="1" dirty="0"/>
              <a:t>=10</a:t>
            </a:r>
            <a:r>
              <a:rPr lang="en-US" sz="2400" i="1" baseline="30000" dirty="0"/>
              <a:t>-4.6</a:t>
            </a:r>
            <a:r>
              <a:rPr lang="en-US" sz="2400" i="1" dirty="0"/>
              <a:t>) </a:t>
            </a:r>
            <a:r>
              <a:rPr lang="hr-HR" sz="2400" i="1" dirty="0"/>
              <a:t>sprječava otapanje manje topljive soli </a:t>
            </a:r>
            <a:r>
              <a:rPr lang="en-US" sz="2400" i="1" dirty="0"/>
              <a:t>(</a:t>
            </a:r>
            <a:r>
              <a:rPr lang="hr-HR" sz="2400" i="1" dirty="0"/>
              <a:t>efekt zajedničkog iona</a:t>
            </a:r>
            <a:r>
              <a:rPr lang="en-US" sz="2400" i="1" dirty="0"/>
              <a:t>). 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103AAC51-5AED-4B74-9336-EBCCE0CD30DF}"/>
              </a:ext>
            </a:extLst>
          </p:cNvPr>
          <p:cNvSpPr txBox="1"/>
          <p:nvPr/>
        </p:nvSpPr>
        <p:spPr>
          <a:xfrm>
            <a:off x="5938157" y="1753731"/>
            <a:ext cx="609600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</a:rPr>
              <a:t>CaSO</a:t>
            </a:r>
            <a:r>
              <a:rPr lang="en-US" sz="2400" baseline="-25000" dirty="0">
                <a:latin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</a:rPr>
              <a:t>·2H</a:t>
            </a:r>
            <a:r>
              <a:rPr lang="en-US" sz="2400" baseline="-25000" dirty="0">
                <a:latin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</a:rPr>
              <a:t>O </a:t>
            </a:r>
            <a:r>
              <a:rPr lang="en-US" sz="2400" dirty="0">
                <a:latin typeface="Times New Roman" pitchFamily="18" charset="0"/>
                <a:sym typeface="Symbol" pitchFamily="18" charset="2"/>
              </a:rPr>
              <a:t> </a:t>
            </a:r>
            <a:r>
              <a:rPr lang="en-US" sz="2400" dirty="0">
                <a:latin typeface="Times New Roman" pitchFamily="18" charset="0"/>
              </a:rPr>
              <a:t>Ca</a:t>
            </a:r>
            <a:r>
              <a:rPr lang="en-US" sz="2400" baseline="30000" dirty="0">
                <a:latin typeface="Times New Roman" pitchFamily="18" charset="0"/>
              </a:rPr>
              <a:t>2+</a:t>
            </a:r>
            <a:r>
              <a:rPr lang="en-US" sz="2400" dirty="0">
                <a:latin typeface="Times New Roman" pitchFamily="18" charset="0"/>
              </a:rPr>
              <a:t> + SO</a:t>
            </a:r>
            <a:r>
              <a:rPr lang="en-US" sz="2400" baseline="-25000" dirty="0">
                <a:latin typeface="Times New Roman" pitchFamily="18" charset="0"/>
              </a:rPr>
              <a:t>4</a:t>
            </a:r>
            <a:r>
              <a:rPr lang="en-US" sz="2400" baseline="30000" dirty="0">
                <a:latin typeface="Times New Roman" pitchFamily="18" charset="0"/>
              </a:rPr>
              <a:t>2-</a:t>
            </a:r>
            <a:r>
              <a:rPr lang="en-US" sz="2400" dirty="0">
                <a:latin typeface="Times New Roman" pitchFamily="18" charset="0"/>
              </a:rPr>
              <a:t> + 2H</a:t>
            </a:r>
            <a:r>
              <a:rPr lang="en-US" sz="2400" baseline="-25000" dirty="0">
                <a:latin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</a:rPr>
              <a:t>O</a:t>
            </a:r>
            <a:endParaRPr lang="hr-HR" sz="24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</a:rPr>
              <a:t>K</a:t>
            </a:r>
            <a:r>
              <a:rPr lang="en-US" sz="2400" baseline="-25000" dirty="0">
                <a:latin typeface="Times New Roman" pitchFamily="18" charset="0"/>
              </a:rPr>
              <a:t>SP</a:t>
            </a:r>
            <a:r>
              <a:rPr lang="en-US" sz="2400" dirty="0">
                <a:latin typeface="Times New Roman" pitchFamily="18" charset="0"/>
              </a:rPr>
              <a:t> = [Ca</a:t>
            </a:r>
            <a:r>
              <a:rPr lang="en-US" sz="2400" baseline="30000" dirty="0">
                <a:latin typeface="Times New Roman" pitchFamily="18" charset="0"/>
              </a:rPr>
              <a:t>2+</a:t>
            </a:r>
            <a:r>
              <a:rPr lang="en-US" sz="2400" dirty="0">
                <a:latin typeface="Times New Roman" pitchFamily="18" charset="0"/>
              </a:rPr>
              <a:t>][SO</a:t>
            </a:r>
            <a:r>
              <a:rPr lang="en-US" sz="2400" baseline="-25000" dirty="0">
                <a:latin typeface="Times New Roman" pitchFamily="18" charset="0"/>
              </a:rPr>
              <a:t>4</a:t>
            </a:r>
            <a:r>
              <a:rPr lang="en-US" sz="2400" baseline="30000" dirty="0">
                <a:latin typeface="Times New Roman" pitchFamily="18" charset="0"/>
              </a:rPr>
              <a:t>2-</a:t>
            </a:r>
            <a:r>
              <a:rPr lang="en-US" sz="2400" dirty="0">
                <a:latin typeface="Times New Roman" pitchFamily="18" charset="0"/>
              </a:rPr>
              <a:t>] = 10</a:t>
            </a:r>
            <a:r>
              <a:rPr lang="en-US" sz="2400" baseline="30000" dirty="0">
                <a:latin typeface="Times New Roman" pitchFamily="18" charset="0"/>
              </a:rPr>
              <a:t>-4.6</a:t>
            </a:r>
            <a:endParaRPr lang="hr-HR" sz="2400" baseline="30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01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8" grpId="0" uiExpand="1" build="allAtOnce"/>
      <p:bldP spid="8" grpId="1" uiExpand="1" build="allAtOnce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85800" y="685800"/>
            <a:ext cx="11220450" cy="4038600"/>
          </a:xfrm>
        </p:spPr>
        <p:txBody>
          <a:bodyPr>
            <a:normAutofit/>
          </a:bodyPr>
          <a:lstStyle/>
          <a:p>
            <a:r>
              <a:rPr lang="hr-HR" sz="3200" dirty="0"/>
              <a:t>Što kada otopina barita dođe u kontakt s otopinom gipsa?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762000" y="1962150"/>
            <a:ext cx="1036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“Gips će utjecati na precipitaciju barita” tj. </a:t>
            </a:r>
            <a:r>
              <a:rPr lang="en-US" sz="3200" dirty="0">
                <a:latin typeface="Times New Roman" pitchFamily="18" charset="0"/>
              </a:rPr>
              <a:t>[SO</a:t>
            </a:r>
            <a:r>
              <a:rPr lang="en-US" sz="3200" baseline="-25000" dirty="0">
                <a:latin typeface="Times New Roman" pitchFamily="18" charset="0"/>
              </a:rPr>
              <a:t>4</a:t>
            </a:r>
            <a:r>
              <a:rPr lang="en-US" sz="3200" baseline="30000" dirty="0">
                <a:latin typeface="Times New Roman" pitchFamily="18" charset="0"/>
              </a:rPr>
              <a:t>2-</a:t>
            </a:r>
            <a:r>
              <a:rPr lang="en-US" sz="3200" dirty="0">
                <a:latin typeface="Times New Roman" pitchFamily="18" charset="0"/>
              </a:rPr>
              <a:t>]</a:t>
            </a:r>
            <a:r>
              <a:rPr lang="hr-HR" sz="3200" dirty="0">
                <a:latin typeface="Times New Roman" pitchFamily="18" charset="0"/>
              </a:rPr>
              <a:t> </a:t>
            </a:r>
            <a:r>
              <a:rPr lang="hr-HR" sz="3200" dirty="0"/>
              <a:t>od gipsa će utjecati na ukupni umnožak ionskih vrsta produkta topivosti barita.</a:t>
            </a:r>
          </a:p>
          <a:p>
            <a:endParaRPr lang="hr-HR" sz="3200" dirty="0"/>
          </a:p>
          <a:p>
            <a:r>
              <a:rPr lang="hr-HR" sz="3200" dirty="0"/>
              <a:t>Može se reći da će barit zamijeniti gips  (ili </a:t>
            </a:r>
            <a:r>
              <a:rPr lang="hr-HR" sz="3200" dirty="0" err="1"/>
              <a:t>anhidrit</a:t>
            </a:r>
            <a:r>
              <a:rPr lang="hr-HR" sz="3200" dirty="0"/>
              <a:t>) jer je manje topiv, a prisutan je zajednički ion.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hr-HR" sz="3600" dirty="0">
                <a:solidFill>
                  <a:schemeClr val="tx1"/>
                </a:solidFill>
              </a:rPr>
              <a:t>Efekt zajedničkog iona utječe na otopinu tako što postane prezasićena s obzirom na ione  i ionske komplekse manje  topive soli!!</a:t>
            </a:r>
          </a:p>
          <a:p>
            <a:pPr algn="ctr"/>
            <a:endParaRPr lang="hr-HR" sz="3600" dirty="0">
              <a:solidFill>
                <a:schemeClr val="tx1"/>
              </a:solidFill>
            </a:endParaRPr>
          </a:p>
          <a:p>
            <a:pPr algn="ctr"/>
            <a:r>
              <a:rPr lang="hr-HR" sz="3600" dirty="0">
                <a:solidFill>
                  <a:schemeClr val="tx1"/>
                </a:solidFill>
              </a:rPr>
              <a:t>Otopina postaje prezasićena ionima manje topive soli, što dovodi do precipitacije manje topive soli</a:t>
            </a:r>
          </a:p>
          <a:p>
            <a:pPr algn="ctr"/>
            <a:endParaRPr lang="hr-HR" sz="3600" dirty="0">
              <a:solidFill>
                <a:schemeClr val="tx1"/>
              </a:solidFill>
            </a:endParaRPr>
          </a:p>
          <a:p>
            <a:pPr algn="ctr"/>
            <a:endParaRPr lang="hr-HR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247365-82AB-4BA5-BB79-A2D0469AD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20270"/>
            <a:ext cx="9875520" cy="1356360"/>
          </a:xfrm>
        </p:spPr>
        <p:txBody>
          <a:bodyPr/>
          <a:lstStyle/>
          <a:p>
            <a:r>
              <a:rPr lang="hr-HR" dirty="0"/>
              <a:t>Do kada će trajati precipitacija barita?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CF29C6B-F1D1-43EA-B0AD-0738E94E7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72" y="1676630"/>
            <a:ext cx="9872871" cy="4038600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U obzor uzmimo situaciju u kojoj se otapa gips, i to u otopini u kojoj je bilo nešto otopljenog barita. Zbog povećanje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[SO</a:t>
            </a:r>
            <a:r>
              <a:rPr lang="en-US" sz="2400" baseline="-25000" dirty="0">
                <a:solidFill>
                  <a:schemeClr val="tx1"/>
                </a:solidFill>
                <a:latin typeface="Times New Roman" pitchFamily="18" charset="0"/>
              </a:rPr>
              <a:t>4</a:t>
            </a:r>
            <a:r>
              <a:rPr lang="en-US" sz="2400" baseline="30000" dirty="0">
                <a:solidFill>
                  <a:schemeClr val="tx1"/>
                </a:solidFill>
                <a:latin typeface="Times New Roman" pitchFamily="18" charset="0"/>
              </a:rPr>
              <a:t>2-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]</a:t>
            </a:r>
            <a:r>
              <a:rPr lang="hr-HR" sz="2400" dirty="0">
                <a:solidFill>
                  <a:schemeClr val="tx1"/>
                </a:solidFill>
                <a:latin typeface="Times New Roman" pitchFamily="18" charset="0"/>
              </a:rPr>
              <a:t>  dolazi do precipitacije barita, ali istovremeno i do povećanja 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hr-HR" sz="2000" dirty="0">
                <a:solidFill>
                  <a:schemeClr val="tx1"/>
                </a:solidFill>
                <a:latin typeface="Times New Roman" pitchFamily="18" charset="0"/>
              </a:rPr>
              <a:t>Ca</a:t>
            </a:r>
            <a:r>
              <a:rPr lang="hr-HR" sz="2000" baseline="30000" dirty="0">
                <a:solidFill>
                  <a:schemeClr val="tx1"/>
                </a:solidFill>
                <a:latin typeface="Times New Roman" pitchFamily="18" charset="0"/>
              </a:rPr>
              <a:t>2-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</a:rPr>
              <a:t>]</a:t>
            </a:r>
            <a:r>
              <a:rPr lang="hr-HR" sz="20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8EA8D01-0D53-4A03-AD5C-8CFA7656D16E}"/>
              </a:ext>
            </a:extLst>
          </p:cNvPr>
          <p:cNvSpPr txBox="1"/>
          <p:nvPr/>
        </p:nvSpPr>
        <p:spPr>
          <a:xfrm>
            <a:off x="1143000" y="3853543"/>
            <a:ext cx="889362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800" dirty="0">
                <a:latin typeface="Times New Roman" pitchFamily="18" charset="0"/>
              </a:rPr>
              <a:t>K</a:t>
            </a:r>
            <a:r>
              <a:rPr lang="en-US" sz="1800" baseline="-25000" dirty="0">
                <a:latin typeface="Times New Roman" pitchFamily="18" charset="0"/>
              </a:rPr>
              <a:t>SP</a:t>
            </a:r>
            <a:r>
              <a:rPr lang="en-US" sz="1800" dirty="0">
                <a:latin typeface="Times New Roman" pitchFamily="18" charset="0"/>
              </a:rPr>
              <a:t> = [Ca</a:t>
            </a:r>
            <a:r>
              <a:rPr lang="en-US" sz="1800" baseline="30000" dirty="0">
                <a:latin typeface="Times New Roman" pitchFamily="18" charset="0"/>
              </a:rPr>
              <a:t>2+</a:t>
            </a:r>
            <a:r>
              <a:rPr lang="en-US" sz="1800" dirty="0">
                <a:latin typeface="Times New Roman" pitchFamily="18" charset="0"/>
              </a:rPr>
              <a:t>][SO</a:t>
            </a:r>
            <a:r>
              <a:rPr lang="en-US" sz="1800" baseline="-25000" dirty="0">
                <a:latin typeface="Times New Roman" pitchFamily="18" charset="0"/>
              </a:rPr>
              <a:t>4</a:t>
            </a:r>
            <a:r>
              <a:rPr lang="en-US" sz="1800" baseline="30000" dirty="0">
                <a:latin typeface="Times New Roman" pitchFamily="18" charset="0"/>
              </a:rPr>
              <a:t>2-</a:t>
            </a:r>
            <a:r>
              <a:rPr lang="en-US" sz="1800" dirty="0">
                <a:latin typeface="Times New Roman" pitchFamily="18" charset="0"/>
              </a:rPr>
              <a:t>] = 10</a:t>
            </a:r>
            <a:r>
              <a:rPr lang="en-US" sz="1800" baseline="30000" dirty="0">
                <a:latin typeface="Times New Roman" pitchFamily="18" charset="0"/>
              </a:rPr>
              <a:t>-4.6</a:t>
            </a:r>
            <a:r>
              <a:rPr lang="hr-HR" sz="1800" baseline="30000" dirty="0">
                <a:latin typeface="Times New Roman" pitchFamily="18" charset="0"/>
              </a:rPr>
              <a:t>                   </a:t>
            </a:r>
            <a:r>
              <a:rPr lang="hr-HR" sz="1800" dirty="0">
                <a:latin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1800" dirty="0">
                <a:latin typeface="Times New Roman" pitchFamily="18" charset="0"/>
              </a:rPr>
              <a:t>[SO</a:t>
            </a:r>
            <a:r>
              <a:rPr lang="en-US" sz="1800" baseline="-25000" dirty="0">
                <a:latin typeface="Times New Roman" pitchFamily="18" charset="0"/>
              </a:rPr>
              <a:t>4</a:t>
            </a:r>
            <a:r>
              <a:rPr lang="en-US" sz="1800" baseline="30000" dirty="0">
                <a:latin typeface="Times New Roman" pitchFamily="18" charset="0"/>
              </a:rPr>
              <a:t>2-</a:t>
            </a:r>
            <a:r>
              <a:rPr lang="en-US" sz="1800" dirty="0">
                <a:latin typeface="Times New Roman" pitchFamily="18" charset="0"/>
              </a:rPr>
              <a:t>]</a:t>
            </a:r>
            <a:r>
              <a:rPr lang="hr-HR" sz="1800" dirty="0">
                <a:latin typeface="Times New Roman" pitchFamily="18" charset="0"/>
              </a:rPr>
              <a:t> = </a:t>
            </a:r>
            <a:r>
              <a:rPr lang="en-US" sz="1800" dirty="0">
                <a:latin typeface="Times New Roman" pitchFamily="18" charset="0"/>
              </a:rPr>
              <a:t>10</a:t>
            </a:r>
            <a:r>
              <a:rPr lang="en-US" sz="1800" baseline="30000" dirty="0">
                <a:latin typeface="Times New Roman" pitchFamily="18" charset="0"/>
              </a:rPr>
              <a:t>-4.6</a:t>
            </a:r>
            <a:r>
              <a:rPr lang="hr-HR" sz="1800" baseline="30000" dirty="0">
                <a:latin typeface="Times New Roman" pitchFamily="18" charset="0"/>
              </a:rPr>
              <a:t> </a:t>
            </a:r>
            <a:r>
              <a:rPr lang="hr-HR" sz="1800" dirty="0">
                <a:latin typeface="Times New Roman" pitchFamily="18" charset="0"/>
              </a:rPr>
              <a:t>/ </a:t>
            </a:r>
            <a:r>
              <a:rPr lang="en-US" sz="1800" dirty="0">
                <a:latin typeface="Times New Roman" pitchFamily="18" charset="0"/>
              </a:rPr>
              <a:t>[Ca</a:t>
            </a:r>
            <a:r>
              <a:rPr lang="en-US" sz="1800" baseline="30000" dirty="0">
                <a:latin typeface="Times New Roman" pitchFamily="18" charset="0"/>
              </a:rPr>
              <a:t>2+</a:t>
            </a:r>
            <a:r>
              <a:rPr lang="en-US" sz="1800" dirty="0">
                <a:latin typeface="Times New Roman" pitchFamily="18" charset="0"/>
              </a:rPr>
              <a:t>]</a:t>
            </a:r>
            <a:r>
              <a:rPr lang="hr-HR" sz="1800" dirty="0">
                <a:latin typeface="Times New Roman" pitchFamily="18" charset="0"/>
              </a:rPr>
              <a:t> </a:t>
            </a:r>
            <a:r>
              <a:rPr lang="en-US" sz="1800" dirty="0">
                <a:latin typeface="Times New Roman" pitchFamily="18" charset="0"/>
              </a:rPr>
              <a:t> </a:t>
            </a:r>
            <a:endParaRPr lang="hr-HR" sz="1800" baseline="300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hr-HR" sz="1800" baseline="300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en-US" sz="1800" baseline="300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en-US" sz="1800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Times New Roman" pitchFamily="18" charset="0"/>
              </a:rPr>
              <a:t>K</a:t>
            </a:r>
            <a:r>
              <a:rPr lang="en-US" sz="1800" baseline="-25000" dirty="0">
                <a:latin typeface="Times New Roman" pitchFamily="18" charset="0"/>
              </a:rPr>
              <a:t>SP</a:t>
            </a:r>
            <a:r>
              <a:rPr lang="en-US" sz="1800" dirty="0">
                <a:latin typeface="Times New Roman" pitchFamily="18" charset="0"/>
              </a:rPr>
              <a:t> = [Ba</a:t>
            </a:r>
            <a:r>
              <a:rPr lang="en-US" sz="1800" baseline="30000" dirty="0">
                <a:latin typeface="Times New Roman" pitchFamily="18" charset="0"/>
              </a:rPr>
              <a:t>2+</a:t>
            </a:r>
            <a:r>
              <a:rPr lang="en-US" sz="1800" dirty="0">
                <a:latin typeface="Times New Roman" pitchFamily="18" charset="0"/>
              </a:rPr>
              <a:t>][SO</a:t>
            </a:r>
            <a:r>
              <a:rPr lang="en-US" sz="1800" baseline="-25000" dirty="0">
                <a:latin typeface="Times New Roman" pitchFamily="18" charset="0"/>
              </a:rPr>
              <a:t>4</a:t>
            </a:r>
            <a:r>
              <a:rPr lang="en-US" sz="1800" baseline="30000" dirty="0">
                <a:latin typeface="Times New Roman" pitchFamily="18" charset="0"/>
              </a:rPr>
              <a:t>2-</a:t>
            </a:r>
            <a:r>
              <a:rPr lang="en-US" sz="1800" dirty="0">
                <a:latin typeface="Times New Roman" pitchFamily="18" charset="0"/>
              </a:rPr>
              <a:t>] = 10</a:t>
            </a:r>
            <a:r>
              <a:rPr lang="en-US" sz="1800" baseline="30000" dirty="0">
                <a:latin typeface="Times New Roman" pitchFamily="18" charset="0"/>
              </a:rPr>
              <a:t>-10.0</a:t>
            </a:r>
            <a:r>
              <a:rPr lang="hr-HR" sz="1800" baseline="30000" dirty="0">
                <a:latin typeface="Times New Roman" pitchFamily="18" charset="0"/>
              </a:rPr>
              <a:t>              </a:t>
            </a:r>
            <a:r>
              <a:rPr lang="hr-HR" sz="1800" dirty="0">
                <a:latin typeface="Times New Roman" pitchFamily="18" charset="0"/>
                <a:sym typeface="Wingdings" panose="05000000000000000000" pitchFamily="2" charset="2"/>
              </a:rPr>
              <a:t>    </a:t>
            </a:r>
            <a:r>
              <a:rPr lang="en-US" sz="1800" dirty="0">
                <a:latin typeface="Times New Roman" pitchFamily="18" charset="0"/>
              </a:rPr>
              <a:t>[Ba</a:t>
            </a:r>
            <a:r>
              <a:rPr lang="en-US" sz="1800" baseline="30000" dirty="0">
                <a:latin typeface="Times New Roman" pitchFamily="18" charset="0"/>
              </a:rPr>
              <a:t>2+</a:t>
            </a:r>
            <a:r>
              <a:rPr lang="en-US" sz="1800" dirty="0">
                <a:latin typeface="Times New Roman" pitchFamily="18" charset="0"/>
              </a:rPr>
              <a:t>]</a:t>
            </a:r>
            <a:r>
              <a:rPr lang="hr-HR" sz="1800" dirty="0">
                <a:latin typeface="Times New Roman" pitchFamily="18" charset="0"/>
              </a:rPr>
              <a:t> </a:t>
            </a:r>
            <a:r>
              <a:rPr lang="en-US" sz="1800" dirty="0">
                <a:latin typeface="Times New Roman" pitchFamily="18" charset="0"/>
              </a:rPr>
              <a:t>10</a:t>
            </a:r>
            <a:r>
              <a:rPr lang="en-US" sz="1800" baseline="30000" dirty="0">
                <a:latin typeface="Times New Roman" pitchFamily="18" charset="0"/>
              </a:rPr>
              <a:t>-4.6</a:t>
            </a:r>
            <a:r>
              <a:rPr lang="hr-HR" sz="1800" baseline="30000" dirty="0">
                <a:latin typeface="Times New Roman" pitchFamily="18" charset="0"/>
              </a:rPr>
              <a:t> </a:t>
            </a:r>
            <a:r>
              <a:rPr lang="hr-HR" sz="1800" dirty="0">
                <a:latin typeface="Times New Roman" pitchFamily="18" charset="0"/>
              </a:rPr>
              <a:t>/ </a:t>
            </a:r>
            <a:r>
              <a:rPr lang="en-US" sz="1800" dirty="0">
                <a:latin typeface="Times New Roman" pitchFamily="18" charset="0"/>
              </a:rPr>
              <a:t>[Ca</a:t>
            </a:r>
            <a:r>
              <a:rPr lang="en-US" sz="1800" baseline="30000" dirty="0">
                <a:latin typeface="Times New Roman" pitchFamily="18" charset="0"/>
              </a:rPr>
              <a:t>2+</a:t>
            </a:r>
            <a:r>
              <a:rPr lang="en-US" sz="1800" dirty="0">
                <a:latin typeface="Times New Roman" pitchFamily="18" charset="0"/>
              </a:rPr>
              <a:t>]</a:t>
            </a:r>
            <a:r>
              <a:rPr lang="hr-HR" sz="1800" dirty="0">
                <a:latin typeface="Times New Roman" pitchFamily="18" charset="0"/>
              </a:rPr>
              <a:t>  = </a:t>
            </a:r>
            <a:r>
              <a:rPr lang="en-US" sz="1800" dirty="0">
                <a:latin typeface="Times New Roman" pitchFamily="18" charset="0"/>
              </a:rPr>
              <a:t>10</a:t>
            </a:r>
            <a:r>
              <a:rPr lang="en-US" sz="1800" baseline="30000" dirty="0">
                <a:latin typeface="Times New Roman" pitchFamily="18" charset="0"/>
              </a:rPr>
              <a:t>-10.0</a:t>
            </a:r>
            <a:endParaRPr lang="hr-HR" sz="1800" baseline="30000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hr-HR" baseline="30000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hr-HR" sz="1800" baseline="30000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hr-HR" baseline="30000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hr-HR" sz="1800" baseline="30000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hr-HR" baseline="30000" dirty="0">
                <a:latin typeface="Times New Roman" pitchFamily="18" charset="0"/>
              </a:rPr>
              <a:t>								</a:t>
            </a:r>
            <a:r>
              <a:rPr lang="en-US" sz="1800" dirty="0">
                <a:latin typeface="Times New Roman" pitchFamily="18" charset="0"/>
              </a:rPr>
              <a:t> [Ba</a:t>
            </a:r>
            <a:r>
              <a:rPr lang="en-US" sz="1800" baseline="30000" dirty="0">
                <a:latin typeface="Times New Roman" pitchFamily="18" charset="0"/>
              </a:rPr>
              <a:t>2+</a:t>
            </a:r>
            <a:r>
              <a:rPr lang="en-US" sz="1800" dirty="0">
                <a:latin typeface="Times New Roman" pitchFamily="18" charset="0"/>
              </a:rPr>
              <a:t>]</a:t>
            </a:r>
            <a:r>
              <a:rPr lang="hr-HR" dirty="0">
                <a:latin typeface="Times New Roman" pitchFamily="18" charset="0"/>
              </a:rPr>
              <a:t>/</a:t>
            </a:r>
            <a:r>
              <a:rPr lang="en-US" sz="1800" dirty="0">
                <a:latin typeface="Times New Roman" pitchFamily="18" charset="0"/>
              </a:rPr>
              <a:t>[Ca</a:t>
            </a:r>
            <a:r>
              <a:rPr lang="en-US" sz="1800" baseline="30000" dirty="0">
                <a:latin typeface="Times New Roman" pitchFamily="18" charset="0"/>
              </a:rPr>
              <a:t>2+</a:t>
            </a:r>
            <a:r>
              <a:rPr lang="en-US" sz="1800" dirty="0">
                <a:latin typeface="Times New Roman" pitchFamily="18" charset="0"/>
              </a:rPr>
              <a:t>]</a:t>
            </a:r>
            <a:r>
              <a:rPr lang="hr-HR" sz="1800" dirty="0">
                <a:latin typeface="Times New Roman" pitchFamily="18" charset="0"/>
              </a:rPr>
              <a:t>  = </a:t>
            </a:r>
            <a:r>
              <a:rPr lang="en-US" sz="1800" dirty="0">
                <a:latin typeface="Times New Roman" pitchFamily="18" charset="0"/>
              </a:rPr>
              <a:t>10</a:t>
            </a:r>
            <a:r>
              <a:rPr lang="en-US" sz="1800" baseline="30000" dirty="0">
                <a:latin typeface="Times New Roman" pitchFamily="18" charset="0"/>
              </a:rPr>
              <a:t>-</a:t>
            </a:r>
            <a:r>
              <a:rPr lang="hr-HR" sz="1800" baseline="30000" dirty="0">
                <a:latin typeface="Times New Roman" pitchFamily="18" charset="0"/>
              </a:rPr>
              <a:t>5</a:t>
            </a:r>
            <a:r>
              <a:rPr lang="en-US" sz="1800" baseline="30000" dirty="0">
                <a:latin typeface="Times New Roman" pitchFamily="18" charset="0"/>
              </a:rPr>
              <a:t>.</a:t>
            </a:r>
            <a:r>
              <a:rPr lang="hr-HR" sz="1800" baseline="30000" dirty="0">
                <a:latin typeface="Times New Roman" pitchFamily="18" charset="0"/>
              </a:rPr>
              <a:t>4 </a:t>
            </a:r>
          </a:p>
          <a:p>
            <a:pPr>
              <a:lnSpc>
                <a:spcPct val="80000"/>
              </a:lnSpc>
            </a:pPr>
            <a:endParaRPr lang="hr-HR" baseline="30000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hr-HR" sz="1800" baseline="30000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hr-HR" baseline="30000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Times New Roman" pitchFamily="18" charset="0"/>
              </a:rPr>
              <a:t> </a:t>
            </a:r>
            <a:r>
              <a:rPr lang="hr-HR" sz="1800" dirty="0">
                <a:latin typeface="Times New Roman" pitchFamily="18" charset="0"/>
              </a:rPr>
              <a:t>                                                                </a:t>
            </a:r>
            <a:r>
              <a:rPr lang="en-US" sz="1800" dirty="0">
                <a:latin typeface="Times New Roman" pitchFamily="18" charset="0"/>
              </a:rPr>
              <a:t>[</a:t>
            </a:r>
            <a:r>
              <a:rPr lang="hr-HR" dirty="0">
                <a:latin typeface="Times New Roman" pitchFamily="18" charset="0"/>
              </a:rPr>
              <a:t>C</a:t>
            </a:r>
            <a:r>
              <a:rPr lang="en-US" sz="1800" dirty="0">
                <a:latin typeface="Times New Roman" pitchFamily="18" charset="0"/>
              </a:rPr>
              <a:t>a</a:t>
            </a:r>
            <a:r>
              <a:rPr lang="en-US" sz="1800" baseline="30000" dirty="0">
                <a:latin typeface="Times New Roman" pitchFamily="18" charset="0"/>
              </a:rPr>
              <a:t>2+</a:t>
            </a:r>
            <a:r>
              <a:rPr lang="en-US" sz="1800" dirty="0">
                <a:latin typeface="Times New Roman" pitchFamily="18" charset="0"/>
              </a:rPr>
              <a:t>]</a:t>
            </a:r>
            <a:r>
              <a:rPr lang="hr-HR" dirty="0">
                <a:latin typeface="Times New Roman" pitchFamily="18" charset="0"/>
              </a:rPr>
              <a:t>/</a:t>
            </a:r>
            <a:r>
              <a:rPr lang="en-US" sz="1800" dirty="0">
                <a:latin typeface="Times New Roman" pitchFamily="18" charset="0"/>
              </a:rPr>
              <a:t>[</a:t>
            </a:r>
            <a:r>
              <a:rPr lang="hr-HR" sz="1800" dirty="0">
                <a:latin typeface="Times New Roman" pitchFamily="18" charset="0"/>
              </a:rPr>
              <a:t>B</a:t>
            </a:r>
            <a:r>
              <a:rPr lang="en-US" sz="1800" dirty="0">
                <a:latin typeface="Times New Roman" pitchFamily="18" charset="0"/>
              </a:rPr>
              <a:t>a</a:t>
            </a:r>
            <a:r>
              <a:rPr lang="en-US" sz="1800" baseline="30000" dirty="0">
                <a:latin typeface="Times New Roman" pitchFamily="18" charset="0"/>
              </a:rPr>
              <a:t>2+</a:t>
            </a:r>
            <a:r>
              <a:rPr lang="en-US" sz="1800" dirty="0">
                <a:latin typeface="Times New Roman" pitchFamily="18" charset="0"/>
              </a:rPr>
              <a:t>]</a:t>
            </a:r>
            <a:r>
              <a:rPr lang="hr-HR" sz="1800" dirty="0">
                <a:latin typeface="Times New Roman" pitchFamily="18" charset="0"/>
              </a:rPr>
              <a:t>  = 2,5 x</a:t>
            </a:r>
            <a:r>
              <a:rPr lang="en-US" sz="1800" dirty="0">
                <a:latin typeface="Times New Roman" pitchFamily="18" charset="0"/>
              </a:rPr>
              <a:t>10</a:t>
            </a:r>
            <a:r>
              <a:rPr lang="hr-HR" sz="1800" baseline="30000" dirty="0">
                <a:latin typeface="Times New Roman" pitchFamily="18" charset="0"/>
              </a:rPr>
              <a:t>5 </a:t>
            </a:r>
          </a:p>
          <a:p>
            <a:pPr>
              <a:lnSpc>
                <a:spcPct val="80000"/>
              </a:lnSpc>
            </a:pPr>
            <a:endParaRPr lang="hr-HR" sz="1800" baseline="30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43029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723900"/>
            <a:ext cx="11296650" cy="53721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3200" dirty="0">
                <a:solidFill>
                  <a:schemeClr val="tx1"/>
                </a:solidFill>
              </a:rPr>
              <a:t>Otopine u prirodi mogu postati prezasićena prema određenom ionu  na nekoliko načina:</a:t>
            </a:r>
          </a:p>
          <a:p>
            <a:r>
              <a:rPr lang="hr-HR" sz="3200" dirty="0">
                <a:solidFill>
                  <a:schemeClr val="tx1"/>
                </a:solidFill>
              </a:rPr>
              <a:t> Unosom zajedničkog iona u sustav</a:t>
            </a:r>
          </a:p>
          <a:p>
            <a:r>
              <a:rPr lang="hr-HR" sz="3200" dirty="0">
                <a:solidFill>
                  <a:schemeClr val="tx1"/>
                </a:solidFill>
              </a:rPr>
              <a:t>Promjenom pH</a:t>
            </a:r>
          </a:p>
          <a:p>
            <a:r>
              <a:rPr lang="hr-HR" sz="3200" dirty="0">
                <a:solidFill>
                  <a:schemeClr val="tx1"/>
                </a:solidFill>
              </a:rPr>
              <a:t> Promjenom koncentracije iona uslijed evaporacije</a:t>
            </a:r>
          </a:p>
          <a:p>
            <a:r>
              <a:rPr lang="hr-HR" sz="3200" dirty="0">
                <a:solidFill>
                  <a:schemeClr val="tx1"/>
                </a:solidFill>
              </a:rPr>
              <a:t>Zbog varijacija temperature – načelno se može utvrditi da topivost raste porastom temperature ali postoje mnogi izuzeci među koje spada i CaCO3 gdje je zabilježen pad topivosti s porastom temperature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FC992-A1B6-4211-BADA-BDB0046D0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D7380-4B36-41CD-BF1D-C36BB5C58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Slikovni rezultat za žarulja ideja">
            <a:extLst>
              <a:ext uri="{FF2B5EF4-FFF2-40B4-BE49-F238E27FC236}">
                <a16:creationId xmlns:a16="http://schemas.microsoft.com/office/drawing/2014/main" id="{F58448D8-4ACE-4F54-9347-6C8A5F4BC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75" y="3178175"/>
            <a:ext cx="1905000" cy="2114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614589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8150" y="0"/>
            <a:ext cx="9875520" cy="1356360"/>
          </a:xfrm>
        </p:spPr>
        <p:txBody>
          <a:bodyPr/>
          <a:lstStyle/>
          <a:p>
            <a:r>
              <a:rPr lang="hr-HR" dirty="0"/>
              <a:t>ZADATAK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250" y="1238250"/>
            <a:ext cx="10668000" cy="4933950"/>
          </a:xfrm>
        </p:spPr>
        <p:txBody>
          <a:bodyPr>
            <a:normAutofit/>
          </a:bodyPr>
          <a:lstStyle/>
          <a:p>
            <a:r>
              <a:rPr lang="hr-HR" sz="2800" dirty="0">
                <a:solidFill>
                  <a:schemeClr val="tx1"/>
                </a:solidFill>
              </a:rPr>
              <a:t>Pomoću podataka iz tablice utvrdi što će se desiti s  otopinama i prisutnim ionskim vrstama ako pomiješamo jednak volumen otopina barita, aktiviteta 10</a:t>
            </a:r>
            <a:r>
              <a:rPr lang="hr-HR" sz="2800" baseline="30000" dirty="0">
                <a:solidFill>
                  <a:schemeClr val="tx1"/>
                </a:solidFill>
              </a:rPr>
              <a:t>-5</a:t>
            </a:r>
            <a:r>
              <a:rPr lang="hr-HR" sz="2800" dirty="0">
                <a:solidFill>
                  <a:schemeClr val="tx1"/>
                </a:solidFill>
              </a:rPr>
              <a:t> i  </a:t>
            </a:r>
            <a:r>
              <a:rPr lang="hr-HR" sz="2800" dirty="0" err="1">
                <a:solidFill>
                  <a:schemeClr val="tx1"/>
                </a:solidFill>
              </a:rPr>
              <a:t>anhidrita</a:t>
            </a:r>
            <a:r>
              <a:rPr lang="hr-HR" sz="2800" dirty="0">
                <a:solidFill>
                  <a:schemeClr val="tx1"/>
                </a:solidFill>
              </a:rPr>
              <a:t> aktiviteta 10</a:t>
            </a:r>
            <a:r>
              <a:rPr lang="hr-HR" sz="2400" baseline="30000" dirty="0">
                <a:solidFill>
                  <a:schemeClr val="tx1"/>
                </a:solidFill>
              </a:rPr>
              <a:t>- 3</a:t>
            </a:r>
            <a:r>
              <a:rPr lang="hr-HR" sz="24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8413" y="2647950"/>
            <a:ext cx="70770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Slikovni rezultat za ¸no acces">
            <a:extLst>
              <a:ext uri="{FF2B5EF4-FFF2-40B4-BE49-F238E27FC236}">
                <a16:creationId xmlns:a16="http://schemas.microsoft.com/office/drawing/2014/main" id="{C1142602-B1EB-4474-90BB-282C53E61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7" y="5978760"/>
            <a:ext cx="567563" cy="57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B34022-214A-4158-A916-37F122CBC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9569C39-AB9A-4AE2-AED3-0387AB938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7C016C1-A46E-488E-891F-A5BD1A6DE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427" y="564412"/>
            <a:ext cx="5175573" cy="346798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F159F5C-D4C1-41B6-9916-CB90B5B90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07" y="4467911"/>
            <a:ext cx="7946731" cy="1702871"/>
          </a:xfrm>
          <a:prstGeom prst="rect">
            <a:avLst/>
          </a:prstGeom>
        </p:spPr>
      </p:pic>
      <p:pic>
        <p:nvPicPr>
          <p:cNvPr id="4" name="Picture 2" descr="Slikovni rezultat za ¸no acces">
            <a:extLst>
              <a:ext uri="{FF2B5EF4-FFF2-40B4-BE49-F238E27FC236}">
                <a16:creationId xmlns:a16="http://schemas.microsoft.com/office/drawing/2014/main" id="{89539D68-1FEC-13FA-59AD-A5BE40B2E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7" y="5978760"/>
            <a:ext cx="567563" cy="57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94454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03E1F-C393-176C-45B8-38A5B2400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0C897-55DF-D778-4995-ECE113478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dirty="0">
                <a:solidFill>
                  <a:schemeClr val="tx1"/>
                </a:solidFill>
              </a:rPr>
              <a:t>Razmisli što će se desiti ako imamo vodu koja teče po karbonatima i  saturirana je na kalcit (</a:t>
            </a:r>
            <a:r>
              <a:rPr lang="hr-HR" sz="2800" dirty="0" err="1">
                <a:solidFill>
                  <a:schemeClr val="tx1"/>
                </a:solidFill>
              </a:rPr>
              <a:t>Ksp</a:t>
            </a:r>
            <a:r>
              <a:rPr lang="hr-HR" sz="2800" dirty="0">
                <a:solidFill>
                  <a:schemeClr val="tx1"/>
                </a:solidFill>
              </a:rPr>
              <a:t> = </a:t>
            </a:r>
            <a:r>
              <a:rPr lang="hr-HR" sz="3200" dirty="0">
                <a:solidFill>
                  <a:schemeClr val="tx1"/>
                </a:solidFill>
              </a:rPr>
              <a:t>10</a:t>
            </a:r>
            <a:r>
              <a:rPr lang="hr-HR" sz="2800" baseline="30000" dirty="0">
                <a:solidFill>
                  <a:schemeClr val="tx1"/>
                </a:solidFill>
              </a:rPr>
              <a:t>- 8,3</a:t>
            </a:r>
            <a:r>
              <a:rPr lang="hr-HR" sz="2800" dirty="0">
                <a:solidFill>
                  <a:schemeClr val="tx1"/>
                </a:solidFill>
              </a:rPr>
              <a:t> ), te dođe u kontakt s stijenama u kojima je gips (</a:t>
            </a:r>
            <a:r>
              <a:rPr lang="hr-HR" sz="2800" dirty="0" err="1">
                <a:solidFill>
                  <a:schemeClr val="tx1"/>
                </a:solidFill>
              </a:rPr>
              <a:t>Ksp</a:t>
            </a:r>
            <a:r>
              <a:rPr lang="hr-HR" sz="2800" dirty="0">
                <a:solidFill>
                  <a:schemeClr val="tx1"/>
                </a:solidFill>
              </a:rPr>
              <a:t> = </a:t>
            </a:r>
            <a:r>
              <a:rPr lang="hr-HR" sz="3200" dirty="0">
                <a:solidFill>
                  <a:schemeClr val="tx1"/>
                </a:solidFill>
              </a:rPr>
              <a:t>10</a:t>
            </a:r>
            <a:r>
              <a:rPr lang="hr-HR" sz="2800" baseline="30000" dirty="0">
                <a:solidFill>
                  <a:schemeClr val="tx1"/>
                </a:solidFill>
              </a:rPr>
              <a:t>- 4,5</a:t>
            </a:r>
            <a:r>
              <a:rPr lang="hr-HR" sz="2800" dirty="0">
                <a:solidFill>
                  <a:schemeClr val="tx1"/>
                </a:solidFill>
              </a:rPr>
              <a:t> ) ?</a:t>
            </a:r>
          </a:p>
          <a:p>
            <a:endParaRPr lang="hr-HR" sz="2800" dirty="0"/>
          </a:p>
          <a:p>
            <a:r>
              <a:rPr lang="hr-HR" sz="2800" dirty="0"/>
              <a:t> </a:t>
            </a:r>
          </a:p>
          <a:p>
            <a:endParaRPr lang="hr-HR" sz="2800" dirty="0"/>
          </a:p>
          <a:p>
            <a:endParaRPr lang="en-AU" dirty="0"/>
          </a:p>
        </p:txBody>
      </p:sp>
      <p:pic>
        <p:nvPicPr>
          <p:cNvPr id="4" name="Picture 2" descr="Slikovni rezultat za ¸no acces">
            <a:extLst>
              <a:ext uri="{FF2B5EF4-FFF2-40B4-BE49-F238E27FC236}">
                <a16:creationId xmlns:a16="http://schemas.microsoft.com/office/drawing/2014/main" id="{1C7E3672-9839-6E0B-08B5-FB98BF167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7" y="5978760"/>
            <a:ext cx="567563" cy="57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432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617E6-0835-41D2-897A-B729C604E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00" y="-145236"/>
            <a:ext cx="9875520" cy="1356360"/>
          </a:xfrm>
        </p:spPr>
        <p:txBody>
          <a:bodyPr/>
          <a:lstStyle/>
          <a:p>
            <a:r>
              <a:rPr lang="hr-HR" dirty="0"/>
              <a:t>Razmotrimo situaciju: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7EC2F-D299-4BE3-B492-B9C29E2FD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8300" y="1211124"/>
            <a:ext cx="9872871" cy="238412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hr-HR" sz="2800" dirty="0"/>
              <a:t>PCl</a:t>
            </a:r>
            <a:r>
              <a:rPr lang="hr-HR" sz="2800" baseline="-25000" dirty="0"/>
              <a:t>3</a:t>
            </a:r>
            <a:r>
              <a:rPr lang="hr-HR" sz="2800" dirty="0"/>
              <a:t>(g) + Cl</a:t>
            </a:r>
            <a:r>
              <a:rPr lang="hr-HR" sz="2800" baseline="-25000" dirty="0"/>
              <a:t>2</a:t>
            </a:r>
            <a:r>
              <a:rPr lang="hr-HR" sz="2800" dirty="0"/>
              <a:t>(g) </a:t>
            </a:r>
            <a:r>
              <a:rPr lang="hr-HR" sz="2800" dirty="0">
                <a:latin typeface="Calibri" panose="020F0502020204030204" pitchFamily="34" charset="0"/>
                <a:cs typeface="Calibri" panose="020F0502020204030204" pitchFamily="34" charset="0"/>
              </a:rPr>
              <a:t>↔ PCl</a:t>
            </a:r>
            <a:r>
              <a:rPr lang="hr-HR" sz="2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hr-HR" sz="2800" dirty="0">
                <a:latin typeface="Calibri" panose="020F0502020204030204" pitchFamily="34" charset="0"/>
                <a:cs typeface="Calibri" panose="020F0502020204030204" pitchFamily="34" charset="0"/>
              </a:rPr>
              <a:t>(g)</a:t>
            </a:r>
            <a:endParaRPr lang="hr-HR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E38A6E-F82F-497D-AB4B-99B2C0032AAE}"/>
              </a:ext>
            </a:extLst>
          </p:cNvPr>
          <p:cNvSpPr txBox="1"/>
          <p:nvPr/>
        </p:nvSpPr>
        <p:spPr>
          <a:xfrm>
            <a:off x="736600" y="2090826"/>
            <a:ext cx="737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Ako dodamo Cl</a:t>
            </a:r>
            <a:r>
              <a:rPr lang="hr-HR" sz="2000" baseline="-25000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2BB161-CF83-48A5-B60E-31B2537CADBF}"/>
              </a:ext>
            </a:extLst>
          </p:cNvPr>
          <p:cNvSpPr txBox="1"/>
          <p:nvPr/>
        </p:nvSpPr>
        <p:spPr>
          <a:xfrm>
            <a:off x="4292600" y="2090826"/>
            <a:ext cx="689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Doći će do reakcije s PCl3 i nastati će PCl5 – reakcija ide u desno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3433E7-DDEC-4C6F-A391-DB497DA4A519}"/>
              </a:ext>
            </a:extLst>
          </p:cNvPr>
          <p:cNvSpPr/>
          <p:nvPr/>
        </p:nvSpPr>
        <p:spPr>
          <a:xfrm>
            <a:off x="554418" y="2849424"/>
            <a:ext cx="25729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000" dirty="0"/>
              <a:t>Ako uklonimo dio  PCl</a:t>
            </a:r>
            <a:r>
              <a:rPr lang="hr-HR" sz="2000" baseline="-25000" dirty="0"/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88C5B6-F4DB-49CD-A13F-FC659F20636A}"/>
              </a:ext>
            </a:extLst>
          </p:cNvPr>
          <p:cNvSpPr/>
          <p:nvPr/>
        </p:nvSpPr>
        <p:spPr>
          <a:xfrm>
            <a:off x="4176018" y="2795856"/>
            <a:ext cx="7556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Doći će do razlaganja PCl5 i nastati će PCl3 Cl2 – reakcija ide u lijevo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A509F7-B597-4499-B9AA-94E9215452C6}"/>
              </a:ext>
            </a:extLst>
          </p:cNvPr>
          <p:cNvSpPr txBox="1"/>
          <p:nvPr/>
        </p:nvSpPr>
        <p:spPr>
          <a:xfrm>
            <a:off x="736600" y="4005534"/>
            <a:ext cx="1087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Reakcija ide u desno ako je reakciji u ekvilibrijumu dodan </a:t>
            </a:r>
            <a:r>
              <a:rPr lang="hr-HR" sz="2400" dirty="0" err="1"/>
              <a:t>reaktant</a:t>
            </a:r>
            <a:r>
              <a:rPr lang="hr-HR" sz="2400" dirty="0"/>
              <a:t> ili ako je uklonjen produkt</a:t>
            </a:r>
          </a:p>
          <a:p>
            <a:endParaRPr lang="hr-H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Reakcija ide u lijevo ako je reakciji u ekvilibrijumu  uklonjen </a:t>
            </a:r>
            <a:r>
              <a:rPr lang="hr-HR" sz="2400" dirty="0" err="1"/>
              <a:t>reaktant</a:t>
            </a:r>
            <a:r>
              <a:rPr lang="hr-HR" sz="2400" dirty="0"/>
              <a:t> ili ako je dodan produkt</a:t>
            </a:r>
          </a:p>
        </p:txBody>
      </p:sp>
    </p:spTree>
    <p:extLst>
      <p:ext uri="{BB962C8B-B14F-4D97-AF65-F5344CB8AC3E}">
        <p14:creationId xmlns:p14="http://schemas.microsoft.com/office/powerpoint/2010/main" val="358909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0C897-55DF-D778-4995-ECE113478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676405"/>
            <a:ext cx="9872871" cy="5419595"/>
          </a:xfrm>
        </p:spPr>
        <p:txBody>
          <a:bodyPr>
            <a:normAutofit/>
          </a:bodyPr>
          <a:lstStyle/>
          <a:p>
            <a:r>
              <a:rPr lang="hr-HR" sz="2800" dirty="0">
                <a:solidFill>
                  <a:schemeClr val="tx1"/>
                </a:solidFill>
              </a:rPr>
              <a:t>Razmisli što će se desiti ako imamo vodu koja teče po karbonatima i  saturirana je na kalcit (</a:t>
            </a:r>
            <a:r>
              <a:rPr lang="hr-HR" sz="2800" dirty="0" err="1">
                <a:solidFill>
                  <a:schemeClr val="tx1"/>
                </a:solidFill>
              </a:rPr>
              <a:t>Ksp</a:t>
            </a:r>
            <a:r>
              <a:rPr lang="hr-HR" sz="2800" dirty="0">
                <a:solidFill>
                  <a:schemeClr val="tx1"/>
                </a:solidFill>
              </a:rPr>
              <a:t> = </a:t>
            </a:r>
            <a:r>
              <a:rPr lang="hr-HR" sz="3200" dirty="0">
                <a:solidFill>
                  <a:schemeClr val="tx1"/>
                </a:solidFill>
              </a:rPr>
              <a:t>10</a:t>
            </a:r>
            <a:r>
              <a:rPr lang="hr-HR" sz="2800" baseline="30000" dirty="0">
                <a:solidFill>
                  <a:schemeClr val="tx1"/>
                </a:solidFill>
              </a:rPr>
              <a:t>- 8,3</a:t>
            </a:r>
            <a:r>
              <a:rPr lang="hr-HR" sz="2800" dirty="0">
                <a:solidFill>
                  <a:schemeClr val="tx1"/>
                </a:solidFill>
              </a:rPr>
              <a:t> ), te dođe u kontakt s stijenama u kojima je gips (</a:t>
            </a:r>
            <a:r>
              <a:rPr lang="hr-HR" sz="2800" dirty="0" err="1">
                <a:solidFill>
                  <a:schemeClr val="tx1"/>
                </a:solidFill>
              </a:rPr>
              <a:t>Ksp</a:t>
            </a:r>
            <a:r>
              <a:rPr lang="hr-HR" sz="2800" dirty="0">
                <a:solidFill>
                  <a:schemeClr val="tx1"/>
                </a:solidFill>
              </a:rPr>
              <a:t> = </a:t>
            </a:r>
            <a:r>
              <a:rPr lang="hr-HR" sz="3200" dirty="0">
                <a:solidFill>
                  <a:schemeClr val="tx1"/>
                </a:solidFill>
              </a:rPr>
              <a:t>10</a:t>
            </a:r>
            <a:r>
              <a:rPr lang="hr-HR" sz="2800" baseline="30000" dirty="0">
                <a:solidFill>
                  <a:schemeClr val="tx1"/>
                </a:solidFill>
              </a:rPr>
              <a:t>- 4,5</a:t>
            </a:r>
            <a:r>
              <a:rPr lang="hr-HR" sz="2800" dirty="0">
                <a:solidFill>
                  <a:schemeClr val="tx1"/>
                </a:solidFill>
              </a:rPr>
              <a:t> ) ?</a:t>
            </a:r>
          </a:p>
          <a:p>
            <a:endParaRPr lang="hr-HR" sz="2800" dirty="0"/>
          </a:p>
          <a:p>
            <a:r>
              <a:rPr lang="hr-HR" sz="2800" dirty="0"/>
              <a:t> </a:t>
            </a:r>
          </a:p>
          <a:p>
            <a:endParaRPr lang="hr-HR" sz="2800" dirty="0"/>
          </a:p>
          <a:p>
            <a:r>
              <a:rPr lang="hr-HR" sz="2800" dirty="0"/>
              <a:t>R: Gips je topiviji od kalcita </a:t>
            </a:r>
            <a:r>
              <a:rPr lang="hr-HR" sz="2800" dirty="0">
                <a:sym typeface="Wingdings" panose="05000000000000000000" pitchFamily="2" charset="2"/>
              </a:rPr>
              <a:t> saturirana voda na kalcit će moći otopiti određenu količinu gipsa, čime će u sustav ući dodatne količine Ca</a:t>
            </a:r>
            <a:r>
              <a:rPr lang="hr-HR" sz="2800" baseline="30000" dirty="0">
                <a:sym typeface="Wingdings" panose="05000000000000000000" pitchFamily="2" charset="2"/>
              </a:rPr>
              <a:t>2+ </a:t>
            </a:r>
            <a:r>
              <a:rPr lang="hr-HR" sz="2800" dirty="0">
                <a:sym typeface="Wingdings" panose="05000000000000000000" pitchFamily="2" charset="2"/>
              </a:rPr>
              <a:t>iona što će dovesti do precipitacije kalcita</a:t>
            </a:r>
            <a:endParaRPr lang="en-AU" sz="2800" dirty="0"/>
          </a:p>
          <a:p>
            <a:endParaRPr lang="en-AU" dirty="0"/>
          </a:p>
        </p:txBody>
      </p:sp>
      <p:pic>
        <p:nvPicPr>
          <p:cNvPr id="4" name="Picture 2" descr="Slikovni rezultat za ¸no acces">
            <a:extLst>
              <a:ext uri="{FF2B5EF4-FFF2-40B4-BE49-F238E27FC236}">
                <a16:creationId xmlns:a16="http://schemas.microsoft.com/office/drawing/2014/main" id="{1C7E3672-9839-6E0B-08B5-FB98BF167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7" y="5978760"/>
            <a:ext cx="567563" cy="57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E579EA-D6CE-31A7-113B-DD52A98A54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387"/>
          <a:stretch/>
        </p:blipFill>
        <p:spPr>
          <a:xfrm>
            <a:off x="1582781" y="2251553"/>
            <a:ext cx="5819775" cy="5048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C30441-CF11-E778-6E5E-34233D5D4E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512"/>
          <a:stretch/>
        </p:blipFill>
        <p:spPr>
          <a:xfrm>
            <a:off x="1143000" y="3143522"/>
            <a:ext cx="5819775" cy="57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213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AE9A0-9E85-9E91-585E-26B57B0A7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6B3BF-4851-8711-89F1-EEF3EB5E7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DD1044-4BC5-EAFE-A4F0-2474503ED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425" y="790575"/>
            <a:ext cx="691515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9051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52169-3024-AE43-CB12-77AF6BC58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4696F-BDFC-9120-B839-233556BF1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E6E91B-4BBD-AEF5-7F96-6195D8BC2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466"/>
          <a:stretch/>
        </p:blipFill>
        <p:spPr>
          <a:xfrm>
            <a:off x="1790368" y="394466"/>
            <a:ext cx="8593709" cy="2586729"/>
          </a:xfrm>
          <a:prstGeom prst="rect">
            <a:avLst/>
          </a:prstGeom>
        </p:spPr>
      </p:pic>
      <p:pic>
        <p:nvPicPr>
          <p:cNvPr id="5" name="Picture 2" descr="Slikovni rezultat za ¸no acces">
            <a:extLst>
              <a:ext uri="{FF2B5EF4-FFF2-40B4-BE49-F238E27FC236}">
                <a16:creationId xmlns:a16="http://schemas.microsoft.com/office/drawing/2014/main" id="{D678F91F-A4DB-F680-F88D-05DD3F987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7" y="5978760"/>
            <a:ext cx="567563" cy="57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6899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557A2-D562-4C34-BB99-236810853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14BA5-CC77-F0D4-F794-B21A8CFED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2B0CBC-5160-F12F-AF64-C2978C302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368" y="394466"/>
            <a:ext cx="8593709" cy="6081490"/>
          </a:xfrm>
          <a:prstGeom prst="rect">
            <a:avLst/>
          </a:prstGeom>
        </p:spPr>
      </p:pic>
      <p:pic>
        <p:nvPicPr>
          <p:cNvPr id="6" name="Picture 2" descr="Slikovni rezultat za ¸no acces">
            <a:extLst>
              <a:ext uri="{FF2B5EF4-FFF2-40B4-BE49-F238E27FC236}">
                <a16:creationId xmlns:a16="http://schemas.microsoft.com/office/drawing/2014/main" id="{626B4F26-DFBB-8FBE-C467-6F2E0B3F1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7" y="5978760"/>
            <a:ext cx="567563" cy="57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9491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81831-B9DF-8160-6535-5D91B2E21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E0F40-9AE0-5140-2572-CF23FBDCB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78656C-DAFA-ECD6-8D43-C3E513497E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146"/>
          <a:stretch/>
        </p:blipFill>
        <p:spPr>
          <a:xfrm>
            <a:off x="3056775" y="365372"/>
            <a:ext cx="6212485" cy="2390354"/>
          </a:xfrm>
          <a:prstGeom prst="rect">
            <a:avLst/>
          </a:prstGeom>
        </p:spPr>
      </p:pic>
      <p:pic>
        <p:nvPicPr>
          <p:cNvPr id="5" name="Picture 2" descr="Slikovni rezultat za ¸no acces">
            <a:extLst>
              <a:ext uri="{FF2B5EF4-FFF2-40B4-BE49-F238E27FC236}">
                <a16:creationId xmlns:a16="http://schemas.microsoft.com/office/drawing/2014/main" id="{79604AAE-2481-0063-965F-D3FA4485F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7" y="5978760"/>
            <a:ext cx="567563" cy="57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10995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3CD47-E49F-CBB7-E61B-D2FEFD51B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6ED90-0266-DE81-43D0-9BB1922C4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443C76-37C6-4074-B370-8658AEADE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775" y="365372"/>
            <a:ext cx="6212485" cy="5997850"/>
          </a:xfrm>
          <a:prstGeom prst="rect">
            <a:avLst/>
          </a:prstGeom>
        </p:spPr>
      </p:pic>
      <p:pic>
        <p:nvPicPr>
          <p:cNvPr id="6" name="Picture 2" descr="Slikovni rezultat za ¸no acces">
            <a:extLst>
              <a:ext uri="{FF2B5EF4-FFF2-40B4-BE49-F238E27FC236}">
                <a16:creationId xmlns:a16="http://schemas.microsoft.com/office/drawing/2014/main" id="{5F02599D-E9C8-28D4-9788-97CB4B8C7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7" y="5978760"/>
            <a:ext cx="567563" cy="57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45062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AF90E-5682-BCD2-5446-7C0F31208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BE727-9CF6-41F5-1FB7-8CF1B5403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2500BD-E4F1-7112-993A-C45684E91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0" y="1000125"/>
            <a:ext cx="67437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2028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544DA-82EC-4A6B-0884-E9C0BBF27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>
                <a:solidFill>
                  <a:schemeClr val="tx1"/>
                </a:solidFill>
              </a:rPr>
              <a:t>INKONGRUENTNO</a:t>
            </a:r>
            <a:r>
              <a:rPr lang="hr-HR" dirty="0">
                <a:solidFill>
                  <a:schemeClr val="tx1"/>
                </a:solidFill>
              </a:rPr>
              <a:t> OTAPANJE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1D4CD-A62C-A2B3-0DED-57B37E9E7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dirty="0">
                <a:solidFill>
                  <a:schemeClr val="tx1"/>
                </a:solidFill>
              </a:rPr>
              <a:t>Dolazi do otapanja jednog minerala i simultane precipitacije drugog minerala.</a:t>
            </a:r>
          </a:p>
          <a:p>
            <a:r>
              <a:rPr lang="hr-HR" sz="2800" dirty="0">
                <a:solidFill>
                  <a:schemeClr val="tx1"/>
                </a:solidFill>
              </a:rPr>
              <a:t>Primjer je istovremena zastupljenost kalcita i dolomita u stijenama kuda prolaze podzemne vode </a:t>
            </a:r>
          </a:p>
          <a:p>
            <a:r>
              <a:rPr lang="hr-HR" sz="2800" dirty="0">
                <a:solidFill>
                  <a:schemeClr val="tx1"/>
                </a:solidFill>
              </a:rPr>
              <a:t>Potrebno je odrediti </a:t>
            </a:r>
            <a:r>
              <a:rPr lang="hr-HR" sz="2800" dirty="0" err="1">
                <a:solidFill>
                  <a:schemeClr val="tx1"/>
                </a:solidFill>
              </a:rPr>
              <a:t>Ksp</a:t>
            </a:r>
            <a:r>
              <a:rPr lang="hr-HR" sz="2800" dirty="0">
                <a:solidFill>
                  <a:schemeClr val="tx1"/>
                </a:solidFill>
              </a:rPr>
              <a:t> za dolomit i kalcit </a:t>
            </a:r>
            <a:r>
              <a:rPr lang="hr-HR" sz="2800" dirty="0">
                <a:solidFill>
                  <a:schemeClr val="tx1"/>
                </a:solidFill>
                <a:sym typeface="Wingdings" panose="05000000000000000000" pitchFamily="2" charset="2"/>
              </a:rPr>
              <a:t> reorganizirati izraz za dolomit</a:t>
            </a:r>
            <a:endParaRPr lang="en-A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89525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47528" y="476672"/>
            <a:ext cx="8229600" cy="1066800"/>
          </a:xfrm>
        </p:spPr>
        <p:txBody>
          <a:bodyPr/>
          <a:lstStyle/>
          <a:p>
            <a:pPr algn="ctr"/>
            <a:r>
              <a:rPr lang="hr-HR" dirty="0"/>
              <a:t>KEMIJSKO TROŠENJE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75520" y="1772816"/>
            <a:ext cx="8640960" cy="4325112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Otapanje karbonata, kao minerala kalcita i </a:t>
            </a:r>
            <a:r>
              <a:rPr lang="hr-HR" dirty="0" err="1">
                <a:solidFill>
                  <a:schemeClr val="tx1"/>
                </a:solidFill>
              </a:rPr>
              <a:t>aragonita</a:t>
            </a:r>
            <a:r>
              <a:rPr lang="hr-HR" dirty="0">
                <a:solidFill>
                  <a:schemeClr val="tx1"/>
                </a:solidFill>
              </a:rPr>
              <a:t> ili kao stijene vapnenca je primjer kemijskog trošenja.</a:t>
            </a:r>
          </a:p>
          <a:p>
            <a:endParaRPr lang="hr-HR" dirty="0">
              <a:solidFill>
                <a:schemeClr val="tx1"/>
              </a:solidFill>
            </a:endParaRPr>
          </a:p>
          <a:p>
            <a:r>
              <a:rPr lang="hr-HR" dirty="0">
                <a:solidFill>
                  <a:schemeClr val="tx1"/>
                </a:solidFill>
              </a:rPr>
              <a:t>Može biti: </a:t>
            </a:r>
          </a:p>
          <a:p>
            <a:endParaRPr lang="hr-HR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hr-HR" dirty="0" err="1">
                <a:solidFill>
                  <a:schemeClr val="tx1"/>
                </a:solidFill>
              </a:rPr>
              <a:t>KONGRUENTNO</a:t>
            </a:r>
            <a:r>
              <a:rPr lang="hr-HR" dirty="0">
                <a:solidFill>
                  <a:schemeClr val="tx1"/>
                </a:solidFill>
              </a:rPr>
              <a:t>                                                     INKONGRUENTNO</a:t>
            </a:r>
          </a:p>
          <a:p>
            <a:endParaRPr lang="hr-HR" dirty="0">
              <a:solidFill>
                <a:schemeClr val="tx1"/>
              </a:solidFill>
            </a:endParaRPr>
          </a:p>
          <a:p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1847528" y="5013177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Dolazi do disocijacije, hidrolize ali ne nastaju novi spojevi (krutine)</a:t>
            </a:r>
          </a:p>
        </p:txBody>
      </p:sp>
      <p:sp>
        <p:nvSpPr>
          <p:cNvPr id="5" name="Pravokutnik 4"/>
          <p:cNvSpPr/>
          <p:nvPr/>
        </p:nvSpPr>
        <p:spPr>
          <a:xfrm>
            <a:off x="5951984" y="5157193"/>
            <a:ext cx="4716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/>
              <a:t>Reagiraju s vodom, tvoreći novu čvrstu fazu, i ione i molekule. </a:t>
            </a:r>
          </a:p>
          <a:p>
            <a:r>
              <a:rPr lang="hr-HR" sz="2400" dirty="0"/>
              <a:t>Primjer trošenje Al-silikata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544DA-82EC-4A6B-0884-E9C0BBF27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>
                <a:solidFill>
                  <a:schemeClr val="tx1"/>
                </a:solidFill>
              </a:rPr>
              <a:t>INKONGRUENTNO</a:t>
            </a:r>
            <a:r>
              <a:rPr lang="hr-HR" dirty="0">
                <a:solidFill>
                  <a:schemeClr val="tx1"/>
                </a:solidFill>
              </a:rPr>
              <a:t> OTAPANJE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1D4CD-A62C-A2B3-0DED-57B37E9E7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dirty="0">
                <a:solidFill>
                  <a:schemeClr val="tx1"/>
                </a:solidFill>
              </a:rPr>
              <a:t>Potrebno je odrediti </a:t>
            </a:r>
            <a:r>
              <a:rPr lang="hr-HR" sz="2800" dirty="0" err="1">
                <a:solidFill>
                  <a:schemeClr val="tx1"/>
                </a:solidFill>
              </a:rPr>
              <a:t>Ksp</a:t>
            </a:r>
            <a:r>
              <a:rPr lang="hr-HR" sz="2800" dirty="0">
                <a:solidFill>
                  <a:schemeClr val="tx1"/>
                </a:solidFill>
              </a:rPr>
              <a:t> za dolomit i kalcit </a:t>
            </a:r>
            <a:r>
              <a:rPr lang="hr-HR" sz="2800" dirty="0">
                <a:solidFill>
                  <a:schemeClr val="tx1"/>
                </a:solidFill>
                <a:sym typeface="Wingdings" panose="05000000000000000000" pitchFamily="2" charset="2"/>
              </a:rPr>
              <a:t> reorganizirati izraz za dolomit</a:t>
            </a:r>
          </a:p>
          <a:p>
            <a:r>
              <a:rPr lang="hr-HR" sz="2800" dirty="0">
                <a:solidFill>
                  <a:schemeClr val="tx1"/>
                </a:solidFill>
                <a:sym typeface="Wingdings" panose="05000000000000000000" pitchFamily="2" charset="2"/>
              </a:rPr>
              <a:t>Pretpostavka da je jednaka koncentracija Ca i Mg iona</a:t>
            </a:r>
            <a:endParaRPr lang="en-AU" sz="28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3D638E-BAD0-7753-5805-1F801D9DF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43"/>
          <a:stretch/>
        </p:blipFill>
        <p:spPr>
          <a:xfrm>
            <a:off x="1404285" y="4046098"/>
            <a:ext cx="4448175" cy="7480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8C0BF5-A4CC-7083-CD7C-7463A9005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285" y="5055896"/>
            <a:ext cx="620077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09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E72E9-63E3-4165-B9FE-3B77BB23A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292100"/>
            <a:ext cx="9875520" cy="469900"/>
          </a:xfrm>
        </p:spPr>
        <p:txBody>
          <a:bodyPr>
            <a:normAutofit fontScale="90000"/>
          </a:bodyPr>
          <a:lstStyle/>
          <a:p>
            <a:r>
              <a:rPr lang="hr-HR" dirty="0"/>
              <a:t>Zadatak za kolokvij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8F9B1-C40A-4F8F-9AD1-EB954FD61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F386D6-BEA4-418F-8DF9-808EE608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50" y="1054657"/>
            <a:ext cx="8745170" cy="566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78069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24AC5-06D4-CF6D-C7E5-0879CBDFA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6553" y="1218157"/>
            <a:ext cx="3212156" cy="4038600"/>
          </a:xfrm>
        </p:spPr>
        <p:txBody>
          <a:bodyPr>
            <a:normAutofit/>
          </a:bodyPr>
          <a:lstStyle/>
          <a:p>
            <a:r>
              <a:rPr lang="hr-HR" dirty="0"/>
              <a:t>Pri </a:t>
            </a:r>
            <a:r>
              <a:rPr lang="hr-HR" dirty="0" err="1"/>
              <a:t>10°C</a:t>
            </a:r>
            <a:r>
              <a:rPr lang="hr-HR" dirty="0"/>
              <a:t> ista je topivost, s obzirom na temperaturu! </a:t>
            </a:r>
          </a:p>
          <a:p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7A304F-AA56-EA7C-7E2F-BD7D1B981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77" y="962025"/>
            <a:ext cx="6143625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1143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24AC5-06D4-CF6D-C7E5-0879CBDFA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6553" y="1218157"/>
            <a:ext cx="3212156" cy="4038600"/>
          </a:xfrm>
        </p:spPr>
        <p:txBody>
          <a:bodyPr>
            <a:normAutofit lnSpcReduction="10000"/>
          </a:bodyPr>
          <a:lstStyle/>
          <a:p>
            <a:r>
              <a:rPr lang="hr-HR" dirty="0"/>
              <a:t>Pri </a:t>
            </a:r>
            <a:r>
              <a:rPr lang="hr-HR" dirty="0" err="1"/>
              <a:t>10°C</a:t>
            </a:r>
            <a:r>
              <a:rPr lang="hr-HR" dirty="0"/>
              <a:t> ista je topivost, s obzirom na temperaturu! </a:t>
            </a:r>
          </a:p>
          <a:p>
            <a:endParaRPr lang="hr-HR" dirty="0"/>
          </a:p>
          <a:p>
            <a:r>
              <a:rPr lang="hr-HR" dirty="0"/>
              <a:t>Pri višim temperaturama, </a:t>
            </a:r>
            <a:r>
              <a:rPr lang="hr-HR" dirty="0" err="1"/>
              <a:t>npr</a:t>
            </a:r>
            <a:r>
              <a:rPr lang="hr-HR" dirty="0"/>
              <a:t> </a:t>
            </a:r>
            <a:r>
              <a:rPr lang="hr-HR" dirty="0" err="1"/>
              <a:t>30°C</a:t>
            </a:r>
            <a:r>
              <a:rPr lang="hr-HR" dirty="0"/>
              <a:t>, topivost je veća za kalcit </a:t>
            </a:r>
            <a:r>
              <a:rPr lang="hr-HR" dirty="0">
                <a:sym typeface="Wingdings" panose="05000000000000000000" pitchFamily="2" charset="2"/>
              </a:rPr>
              <a:t> otapanje kalcita će dovesti do precipitacije dolomita  zbog efekta zajedničkog iona</a:t>
            </a:r>
            <a:r>
              <a:rPr lang="hr-HR" dirty="0"/>
              <a:t>  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7A304F-AA56-EA7C-7E2F-BD7D1B981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77" y="962025"/>
            <a:ext cx="6143625" cy="4933950"/>
          </a:xfrm>
          <a:prstGeom prst="rect">
            <a:avLst/>
          </a:prstGeom>
        </p:spPr>
      </p:pic>
      <p:pic>
        <p:nvPicPr>
          <p:cNvPr id="6" name="Picture 2" descr="Slikovni rezultat za ¸no acces">
            <a:extLst>
              <a:ext uri="{FF2B5EF4-FFF2-40B4-BE49-F238E27FC236}">
                <a16:creationId xmlns:a16="http://schemas.microsoft.com/office/drawing/2014/main" id="{36A45CB1-0168-F891-8F14-1DF74221B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7" y="5978760"/>
            <a:ext cx="567563" cy="57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79839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1E729-D1AD-9437-0E23-A322B1422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514" y="805543"/>
            <a:ext cx="9872871" cy="4038600"/>
          </a:xfrm>
        </p:spPr>
        <p:txBody>
          <a:bodyPr>
            <a:normAutofit/>
          </a:bodyPr>
          <a:lstStyle/>
          <a:p>
            <a:r>
              <a:rPr lang="hr-HR" sz="2400" dirty="0" err="1"/>
              <a:t>Ksp</a:t>
            </a:r>
            <a:r>
              <a:rPr lang="hr-HR" sz="2400" dirty="0"/>
              <a:t> za mangan (II) hidroksid iznosi 1,2 x 10</a:t>
            </a:r>
            <a:r>
              <a:rPr lang="hr-HR" sz="2400" baseline="30000" dirty="0"/>
              <a:t>-11</a:t>
            </a:r>
            <a:r>
              <a:rPr lang="hr-HR" sz="2400" dirty="0"/>
              <a:t>. U jezero se troši stijena s Mn(OH)2 (</a:t>
            </a:r>
            <a:r>
              <a:rPr lang="hr-HR" sz="2400" dirty="0" err="1"/>
              <a:t>Pyrochroite</a:t>
            </a:r>
            <a:r>
              <a:rPr lang="hr-HR" sz="2400" dirty="0"/>
              <a:t>) ali potokom u jezero dolazi i voda u kojoj se nalazi disocirani Manganov(II) klorid te koncentracija  </a:t>
            </a:r>
            <a:r>
              <a:rPr lang="hr-HR" sz="2400" dirty="0" err="1"/>
              <a:t>Mn</a:t>
            </a:r>
            <a:r>
              <a:rPr lang="hr-HR" sz="2400" baseline="30000" dirty="0" err="1"/>
              <a:t>2</a:t>
            </a:r>
            <a:r>
              <a:rPr lang="hr-HR" sz="2400" baseline="30000" dirty="0"/>
              <a:t>+ </a:t>
            </a:r>
            <a:r>
              <a:rPr lang="hr-HR" sz="2400" dirty="0"/>
              <a:t>u jezeru dosegne 0,1 mol/L. Koliki će biti pH kada krene precipitacija mangan (II) hidroksid ?</a:t>
            </a:r>
            <a:endParaRPr lang="en-AU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D0C96-E970-9777-482A-900780EBB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37355" y="-19050"/>
            <a:ext cx="7553325" cy="6629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A4ED43-E6D9-ACDF-9BD1-7C7D3DA2CF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773" b="32389"/>
          <a:stretch/>
        </p:blipFill>
        <p:spPr>
          <a:xfrm>
            <a:off x="1174125" y="2871107"/>
            <a:ext cx="10114361" cy="3181350"/>
          </a:xfrm>
          <a:prstGeom prst="rect">
            <a:avLst/>
          </a:prstGeom>
        </p:spPr>
      </p:pic>
      <p:pic>
        <p:nvPicPr>
          <p:cNvPr id="6" name="Picture 2" descr="Slikovni rezultat za ¸no acces">
            <a:extLst>
              <a:ext uri="{FF2B5EF4-FFF2-40B4-BE49-F238E27FC236}">
                <a16:creationId xmlns:a16="http://schemas.microsoft.com/office/drawing/2014/main" id="{DCFECCEF-F825-CBD1-5836-3E47EE725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7" y="5978760"/>
            <a:ext cx="567563" cy="57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70076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63C7D-6600-1DED-5CBB-B2A1A8820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sz="3200" dirty="0" err="1"/>
              <a:t>Razmislite</a:t>
            </a:r>
            <a:r>
              <a:rPr lang="en-AU" sz="3200" dirty="0"/>
              <a:t> o </a:t>
            </a:r>
            <a:r>
              <a:rPr lang="en-AU" sz="3200" dirty="0" err="1"/>
              <a:t>slijedećim</a:t>
            </a:r>
            <a:r>
              <a:rPr lang="en-AU" sz="3200" dirty="0"/>
              <a:t> </a:t>
            </a:r>
            <a:r>
              <a:rPr lang="en-AU" sz="3200" dirty="0" err="1"/>
              <a:t>pitanjima</a:t>
            </a:r>
            <a:r>
              <a:rPr lang="en-AU" sz="3200" dirty="0"/>
              <a:t> </a:t>
            </a:r>
            <a:r>
              <a:rPr lang="en-AU" sz="3200" dirty="0" err="1"/>
              <a:t>i</a:t>
            </a:r>
            <a:r>
              <a:rPr lang="en-AU" sz="3200" dirty="0"/>
              <a:t> </a:t>
            </a:r>
            <a:r>
              <a:rPr lang="en-AU" sz="3200" dirty="0" err="1"/>
              <a:t>probajte</a:t>
            </a:r>
            <a:r>
              <a:rPr lang="en-AU" sz="3200" dirty="0"/>
              <a:t> </a:t>
            </a:r>
            <a:r>
              <a:rPr lang="en-AU" sz="3200" dirty="0" err="1"/>
              <a:t>ih</a:t>
            </a:r>
            <a:r>
              <a:rPr lang="en-AU" sz="3200" dirty="0"/>
              <a:t> </a:t>
            </a:r>
            <a:r>
              <a:rPr lang="en-AU" sz="3200" dirty="0" err="1"/>
              <a:t>odgovoriti</a:t>
            </a:r>
            <a:r>
              <a:rPr lang="en-AU" sz="3200" dirty="0"/>
              <a:t> </a:t>
            </a:r>
            <a:r>
              <a:rPr lang="en-AU" sz="3200" dirty="0" err="1"/>
              <a:t>nakon</a:t>
            </a:r>
            <a:r>
              <a:rPr lang="en-AU" sz="3200" dirty="0"/>
              <a:t> </a:t>
            </a:r>
            <a:r>
              <a:rPr lang="en-AU" sz="3200" dirty="0" err="1"/>
              <a:t>što</a:t>
            </a:r>
            <a:r>
              <a:rPr lang="en-AU" sz="3200" dirty="0"/>
              <a:t> </a:t>
            </a:r>
            <a:r>
              <a:rPr lang="en-AU" sz="3200" dirty="0" err="1"/>
              <a:t>prođete</a:t>
            </a:r>
            <a:r>
              <a:rPr lang="en-AU" sz="3200" dirty="0"/>
              <a:t> sav </a:t>
            </a:r>
            <a:r>
              <a:rPr lang="en-AU" sz="3200" dirty="0" err="1"/>
              <a:t>nastavni</a:t>
            </a:r>
            <a:r>
              <a:rPr lang="en-AU" sz="3200" dirty="0"/>
              <a:t> </a:t>
            </a:r>
            <a:r>
              <a:rPr lang="en-AU" sz="3200" dirty="0" err="1"/>
              <a:t>materijal</a:t>
            </a:r>
            <a:br>
              <a:rPr lang="en-AU" sz="3200" dirty="0"/>
            </a:b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8116C-5B39-0C7C-2827-345F0DE78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>
                <a:solidFill>
                  <a:schemeClr val="tx1"/>
                </a:solidFill>
              </a:rPr>
              <a:t>•	Što znate o fizičko-kemijskim svojstvima vode</a:t>
            </a:r>
          </a:p>
          <a:p>
            <a:r>
              <a:rPr lang="hr-HR" dirty="0">
                <a:solidFill>
                  <a:schemeClr val="tx1"/>
                </a:solidFill>
              </a:rPr>
              <a:t>•	Kako se opisuje sustav koji je u ravnoteži, s aspekta otapanja i precipitacije</a:t>
            </a:r>
          </a:p>
          <a:p>
            <a:r>
              <a:rPr lang="hr-HR" dirty="0">
                <a:solidFill>
                  <a:schemeClr val="tx1"/>
                </a:solidFill>
              </a:rPr>
              <a:t>•	Što je to koncentracija a što aktivitet</a:t>
            </a:r>
          </a:p>
          <a:p>
            <a:r>
              <a:rPr lang="hr-HR" dirty="0">
                <a:solidFill>
                  <a:schemeClr val="tx1"/>
                </a:solidFill>
              </a:rPr>
              <a:t>•	Kada će doći do otapanja </a:t>
            </a:r>
            <a:r>
              <a:rPr lang="hr-HR">
                <a:solidFill>
                  <a:schemeClr val="tx1"/>
                </a:solidFill>
              </a:rPr>
              <a:t>i do </a:t>
            </a:r>
            <a:r>
              <a:rPr lang="hr-HR" dirty="0">
                <a:solidFill>
                  <a:schemeClr val="tx1"/>
                </a:solidFill>
              </a:rPr>
              <a:t>precipitacije</a:t>
            </a:r>
          </a:p>
          <a:p>
            <a:r>
              <a:rPr lang="hr-HR" dirty="0">
                <a:solidFill>
                  <a:schemeClr val="tx1"/>
                </a:solidFill>
              </a:rPr>
              <a:t>•	Kakva može biti konstanta topivosti s obzirom na zasićenost</a:t>
            </a:r>
          </a:p>
          <a:p>
            <a:r>
              <a:rPr lang="hr-HR" dirty="0">
                <a:solidFill>
                  <a:schemeClr val="tx1"/>
                </a:solidFill>
              </a:rPr>
              <a:t>•	Što je to Produkt topivosti i zašto je taj koncept bitan u geologiji</a:t>
            </a:r>
          </a:p>
          <a:p>
            <a:r>
              <a:rPr lang="hr-HR" dirty="0">
                <a:solidFill>
                  <a:schemeClr val="tx1"/>
                </a:solidFill>
              </a:rPr>
              <a:t>•	Što opisuje Efekt zajedničkog iona</a:t>
            </a:r>
          </a:p>
          <a:p>
            <a:r>
              <a:rPr lang="hr-HR" dirty="0">
                <a:solidFill>
                  <a:schemeClr val="tx1"/>
                </a:solidFill>
              </a:rPr>
              <a:t>•	Gdje se u prirodi pojavljuje efekt zajedničkog iona</a:t>
            </a:r>
          </a:p>
          <a:p>
            <a:r>
              <a:rPr lang="hr-HR" dirty="0">
                <a:solidFill>
                  <a:schemeClr val="tx1"/>
                </a:solidFill>
              </a:rPr>
              <a:t>•	Usporedite </a:t>
            </a:r>
            <a:r>
              <a:rPr lang="hr-HR" dirty="0" err="1">
                <a:solidFill>
                  <a:schemeClr val="tx1"/>
                </a:solidFill>
              </a:rPr>
              <a:t>kongruentno</a:t>
            </a:r>
            <a:r>
              <a:rPr lang="hr-HR" dirty="0">
                <a:solidFill>
                  <a:schemeClr val="tx1"/>
                </a:solidFill>
              </a:rPr>
              <a:t> i </a:t>
            </a:r>
            <a:r>
              <a:rPr lang="hr-HR" dirty="0" err="1">
                <a:solidFill>
                  <a:schemeClr val="tx1"/>
                </a:solidFill>
              </a:rPr>
              <a:t>inkongruentno</a:t>
            </a:r>
            <a:r>
              <a:rPr lang="hr-HR" dirty="0">
                <a:solidFill>
                  <a:schemeClr val="tx1"/>
                </a:solidFill>
              </a:rPr>
              <a:t> trošenje</a:t>
            </a:r>
          </a:p>
          <a:p>
            <a:endParaRPr lang="hr-HR" dirty="0">
              <a:solidFill>
                <a:schemeClr val="tx1"/>
              </a:solidFill>
            </a:endParaRPr>
          </a:p>
          <a:p>
            <a:endParaRPr lang="en-A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3162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A9052-916E-7CFD-8A24-8D24C26B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235D6-B4A5-1F29-C7C7-6336F1C73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-116383"/>
            <a:ext cx="18866157" cy="6212383"/>
          </a:xfrm>
        </p:spPr>
        <p:txBody>
          <a:bodyPr/>
          <a:lstStyle/>
          <a:p>
            <a:r>
              <a:rPr lang="hr-HR" dirty="0"/>
              <a:t>KRAJ</a:t>
            </a:r>
            <a:endParaRPr lang="en-AU" dirty="0"/>
          </a:p>
        </p:txBody>
      </p:sp>
      <p:pic>
        <p:nvPicPr>
          <p:cNvPr id="2050" name="Picture 2" descr="Stajalište Kraj">
            <a:extLst>
              <a:ext uri="{FF2B5EF4-FFF2-40B4-BE49-F238E27FC236}">
                <a16:creationId xmlns:a16="http://schemas.microsoft.com/office/drawing/2014/main" id="{53EB0691-2A84-F5F1-017E-CEA21AA2B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" b="11390"/>
          <a:stretch/>
        </p:blipFill>
        <p:spPr bwMode="auto">
          <a:xfrm>
            <a:off x="1069181" y="285750"/>
            <a:ext cx="10053637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065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33B58-8C31-4098-892A-065F597E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0" y="83820"/>
            <a:ext cx="9875520" cy="1356360"/>
          </a:xfrm>
        </p:spPr>
        <p:txBody>
          <a:bodyPr/>
          <a:lstStyle/>
          <a:p>
            <a:r>
              <a:rPr lang="hr-HR" dirty="0"/>
              <a:t>Za reakciju                </a:t>
            </a:r>
            <a:r>
              <a:rPr lang="hr-HR" b="1" dirty="0">
                <a:solidFill>
                  <a:schemeClr val="tx1"/>
                </a:solidFill>
              </a:rPr>
              <a:t>A + B </a:t>
            </a:r>
            <a:r>
              <a:rPr lang="hr-HR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⇋</a:t>
            </a:r>
            <a:r>
              <a:rPr lang="hr-HR" b="1" dirty="0">
                <a:solidFill>
                  <a:schemeClr val="tx1"/>
                </a:solidFill>
              </a:rPr>
              <a:t> C + D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A7363-9611-4520-AC15-D125AC61F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440180"/>
            <a:ext cx="11214100" cy="46558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hr-HR" sz="2400" dirty="0">
                <a:solidFill>
                  <a:schemeClr val="tx1"/>
                </a:solidFill>
              </a:rPr>
              <a:t>brzina stvaranja produkata iznosi 		v</a:t>
            </a:r>
            <a:r>
              <a:rPr lang="hr-HR" sz="2400" baseline="-25000" dirty="0">
                <a:solidFill>
                  <a:schemeClr val="tx1"/>
                </a:solidFill>
              </a:rPr>
              <a:t>1</a:t>
            </a:r>
            <a:r>
              <a:rPr lang="hr-HR" sz="2400" dirty="0">
                <a:solidFill>
                  <a:schemeClr val="tx1"/>
                </a:solidFill>
              </a:rPr>
              <a:t> = k</a:t>
            </a:r>
            <a:r>
              <a:rPr lang="hr-HR" sz="2400" baseline="-25000" dirty="0">
                <a:solidFill>
                  <a:schemeClr val="tx1"/>
                </a:solidFill>
              </a:rPr>
              <a:t>1</a:t>
            </a:r>
            <a:r>
              <a:rPr lang="hr-HR" sz="2400" dirty="0">
                <a:solidFill>
                  <a:schemeClr val="tx1"/>
                </a:solidFill>
              </a:rPr>
              <a:t>[A] [B]</a:t>
            </a:r>
          </a:p>
          <a:p>
            <a:pPr marL="45720" indent="0">
              <a:buNone/>
            </a:pPr>
            <a:r>
              <a:rPr lang="hr-HR" sz="2400" dirty="0">
                <a:solidFill>
                  <a:schemeClr val="tx1"/>
                </a:solidFill>
              </a:rPr>
              <a:t>brzina stvaranja </a:t>
            </a:r>
            <a:r>
              <a:rPr lang="hr-HR" sz="2400" dirty="0" err="1">
                <a:solidFill>
                  <a:schemeClr val="tx1"/>
                </a:solidFill>
              </a:rPr>
              <a:t>reaktanata</a:t>
            </a:r>
            <a:r>
              <a:rPr lang="hr-HR" sz="2400" dirty="0">
                <a:solidFill>
                  <a:schemeClr val="tx1"/>
                </a:solidFill>
              </a:rPr>
              <a:t> iznosi 		v</a:t>
            </a:r>
            <a:r>
              <a:rPr lang="hr-HR" sz="2400" baseline="-25000" dirty="0">
                <a:solidFill>
                  <a:schemeClr val="tx1"/>
                </a:solidFill>
              </a:rPr>
              <a:t>2</a:t>
            </a:r>
            <a:r>
              <a:rPr lang="hr-HR" sz="2400" dirty="0">
                <a:solidFill>
                  <a:schemeClr val="tx1"/>
                </a:solidFill>
              </a:rPr>
              <a:t> = k</a:t>
            </a:r>
            <a:r>
              <a:rPr lang="hr-HR" sz="2400" baseline="-25000" dirty="0">
                <a:solidFill>
                  <a:schemeClr val="tx1"/>
                </a:solidFill>
              </a:rPr>
              <a:t>2</a:t>
            </a:r>
            <a:r>
              <a:rPr lang="hr-HR" sz="2400" dirty="0">
                <a:solidFill>
                  <a:schemeClr val="tx1"/>
                </a:solidFill>
              </a:rPr>
              <a:t>[C] [D] </a:t>
            </a:r>
          </a:p>
          <a:p>
            <a:pPr marL="45720" indent="0">
              <a:buNone/>
            </a:pPr>
            <a:endParaRPr lang="hr-HR" sz="24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hr-HR" sz="2400" dirty="0">
                <a:solidFill>
                  <a:schemeClr val="tx1"/>
                </a:solidFill>
              </a:rPr>
              <a:t>gdje su [A], [B], [C] i  [D] </a:t>
            </a:r>
            <a:r>
              <a:rPr lang="hr-HR" sz="2400" b="1" dirty="0" err="1">
                <a:solidFill>
                  <a:schemeClr val="tx1"/>
                </a:solidFill>
              </a:rPr>
              <a:t>molarne</a:t>
            </a:r>
            <a:r>
              <a:rPr lang="hr-HR" sz="2400" b="1" dirty="0">
                <a:solidFill>
                  <a:schemeClr val="tx1"/>
                </a:solidFill>
              </a:rPr>
              <a:t> količine (množine</a:t>
            </a:r>
            <a:r>
              <a:rPr lang="hr-HR" sz="2400" dirty="0">
                <a:solidFill>
                  <a:schemeClr val="tx1"/>
                </a:solidFill>
              </a:rPr>
              <a:t>) komponenti A, B, C i D, </a:t>
            </a:r>
          </a:p>
          <a:p>
            <a:pPr marL="45720" indent="0">
              <a:buNone/>
            </a:pPr>
            <a:r>
              <a:rPr lang="hr-HR" sz="2400" dirty="0">
                <a:solidFill>
                  <a:schemeClr val="tx1"/>
                </a:solidFill>
              </a:rPr>
              <a:t>a </a:t>
            </a:r>
            <a:r>
              <a:rPr lang="hr-HR" sz="2400" b="1" dirty="0">
                <a:solidFill>
                  <a:schemeClr val="tx1"/>
                </a:solidFill>
              </a:rPr>
              <a:t>k</a:t>
            </a:r>
            <a:r>
              <a:rPr lang="hr-HR" sz="2400" b="1" baseline="-25000" dirty="0">
                <a:solidFill>
                  <a:schemeClr val="tx1"/>
                </a:solidFill>
              </a:rPr>
              <a:t>1</a:t>
            </a:r>
            <a:r>
              <a:rPr lang="hr-HR" sz="2400" b="1" dirty="0">
                <a:solidFill>
                  <a:schemeClr val="tx1"/>
                </a:solidFill>
              </a:rPr>
              <a:t> </a:t>
            </a:r>
            <a:r>
              <a:rPr lang="hr-HR" sz="2400" dirty="0">
                <a:solidFill>
                  <a:schemeClr val="tx1"/>
                </a:solidFill>
              </a:rPr>
              <a:t>i </a:t>
            </a:r>
            <a:r>
              <a:rPr lang="hr-HR" sz="2400" b="1" dirty="0">
                <a:solidFill>
                  <a:schemeClr val="tx1"/>
                </a:solidFill>
              </a:rPr>
              <a:t>k</a:t>
            </a:r>
            <a:r>
              <a:rPr lang="hr-HR" sz="2400" b="1" baseline="-25000" dirty="0">
                <a:solidFill>
                  <a:schemeClr val="tx1"/>
                </a:solidFill>
              </a:rPr>
              <a:t>2</a:t>
            </a:r>
            <a:r>
              <a:rPr lang="hr-HR" sz="2400" dirty="0">
                <a:solidFill>
                  <a:schemeClr val="tx1"/>
                </a:solidFill>
              </a:rPr>
              <a:t> konstante proporcionalnosti. </a:t>
            </a:r>
          </a:p>
          <a:p>
            <a:pPr marL="45720" indent="0">
              <a:buNone/>
            </a:pPr>
            <a:r>
              <a:rPr lang="hr-HR" sz="2400" dirty="0">
                <a:solidFill>
                  <a:schemeClr val="tx1"/>
                </a:solidFill>
              </a:rPr>
              <a:t>Kada reakcija dosegne ravnotežu tada je brzina stvaranja produkata jednaka brzini stvaranja </a:t>
            </a:r>
            <a:r>
              <a:rPr lang="hr-HR" sz="2400" dirty="0" err="1">
                <a:solidFill>
                  <a:schemeClr val="tx1"/>
                </a:solidFill>
              </a:rPr>
              <a:t>reaktanata</a:t>
            </a:r>
            <a:r>
              <a:rPr lang="hr-HR" sz="2400" dirty="0">
                <a:solidFill>
                  <a:schemeClr val="tx1"/>
                </a:solidFill>
              </a:rPr>
              <a:t>:  </a:t>
            </a:r>
          </a:p>
          <a:p>
            <a:pPr marL="45720" indent="0">
              <a:buNone/>
            </a:pPr>
            <a:r>
              <a:rPr lang="hr-HR" sz="2400" dirty="0">
                <a:solidFill>
                  <a:schemeClr val="tx1"/>
                </a:solidFill>
              </a:rPr>
              <a:t>v</a:t>
            </a:r>
            <a:r>
              <a:rPr lang="hr-HR" sz="2400" baseline="-25000" dirty="0">
                <a:solidFill>
                  <a:schemeClr val="tx1"/>
                </a:solidFill>
              </a:rPr>
              <a:t>1</a:t>
            </a:r>
            <a:r>
              <a:rPr lang="hr-HR" sz="2400" dirty="0">
                <a:solidFill>
                  <a:schemeClr val="tx1"/>
                </a:solidFill>
              </a:rPr>
              <a:t> = v</a:t>
            </a:r>
            <a:r>
              <a:rPr lang="hr-HR" sz="2400" baseline="-25000" dirty="0">
                <a:solidFill>
                  <a:schemeClr val="tx1"/>
                </a:solidFill>
              </a:rPr>
              <a:t>2</a:t>
            </a:r>
            <a:r>
              <a:rPr lang="hr-HR" sz="2400" dirty="0">
                <a:solidFill>
                  <a:schemeClr val="tx1"/>
                </a:solidFill>
              </a:rPr>
              <a:t>      tj.         k</a:t>
            </a:r>
            <a:r>
              <a:rPr lang="hr-HR" sz="2400" baseline="-25000" dirty="0">
                <a:solidFill>
                  <a:schemeClr val="tx1"/>
                </a:solidFill>
              </a:rPr>
              <a:t>1</a:t>
            </a:r>
            <a:r>
              <a:rPr lang="hr-HR" sz="2400" dirty="0">
                <a:solidFill>
                  <a:schemeClr val="tx1"/>
                </a:solidFill>
              </a:rPr>
              <a:t>[A] [B] = k</a:t>
            </a:r>
            <a:r>
              <a:rPr lang="hr-HR" sz="2400" baseline="-25000" dirty="0">
                <a:solidFill>
                  <a:schemeClr val="tx1"/>
                </a:solidFill>
              </a:rPr>
              <a:t>2</a:t>
            </a:r>
            <a:r>
              <a:rPr lang="hr-HR" sz="2400" dirty="0">
                <a:solidFill>
                  <a:schemeClr val="tx1"/>
                </a:solidFill>
              </a:rPr>
              <a:t>[C] [D]</a:t>
            </a:r>
            <a:endParaRPr lang="en-US" sz="24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hr-HR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87266CF-D55E-4F1F-BD93-3DAA5004B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9499" y="5118099"/>
            <a:ext cx="1588013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1A6A5B3-FDB6-4997-9F34-D3F7A01639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6869147"/>
              </p:ext>
            </p:extLst>
          </p:nvPr>
        </p:nvGraphicFramePr>
        <p:xfrm>
          <a:off x="6269808" y="5163818"/>
          <a:ext cx="364942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5603200" imgH="10668000" progId="Equation.3">
                  <p:embed/>
                </p:oleObj>
              </mc:Choice>
              <mc:Fallback>
                <p:oleObj r:id="rId3" imgW="25603200" imgH="10668000" progId="Equation.3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1A6A5B3-FDB6-4997-9F34-D3F7A01639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9808" y="5163818"/>
                        <a:ext cx="3649420" cy="1244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630DF29-5690-46B8-A105-227CCBFC9255}"/>
              </a:ext>
            </a:extLst>
          </p:cNvPr>
          <p:cNvSpPr txBox="1"/>
          <p:nvPr/>
        </p:nvSpPr>
        <p:spPr>
          <a:xfrm>
            <a:off x="10015583" y="4941391"/>
            <a:ext cx="1802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K - Konstanta ravnoteže</a:t>
            </a:r>
          </a:p>
        </p:txBody>
      </p:sp>
    </p:spTree>
    <p:extLst>
      <p:ext uri="{BB962C8B-B14F-4D97-AF65-F5344CB8AC3E}">
        <p14:creationId xmlns:p14="http://schemas.microsoft.com/office/powerpoint/2010/main" val="2325542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31335-145C-4787-AD3B-E52690470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057" y="2689854"/>
            <a:ext cx="9872871" cy="206611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hr-HR" sz="2800" dirty="0">
                <a:solidFill>
                  <a:schemeClr val="tx1"/>
                </a:solidFill>
              </a:rPr>
              <a:t>Reakcije općenito prikazujemo s </a:t>
            </a:r>
            <a:r>
              <a:rPr lang="hr-HR" sz="2800" i="1" dirty="0" err="1">
                <a:solidFill>
                  <a:schemeClr val="tx1"/>
                </a:solidFill>
              </a:rPr>
              <a:t>a</a:t>
            </a:r>
            <a:r>
              <a:rPr lang="hr-HR" sz="2800" dirty="0" err="1">
                <a:solidFill>
                  <a:schemeClr val="tx1"/>
                </a:solidFill>
              </a:rPr>
              <a:t>A</a:t>
            </a:r>
            <a:r>
              <a:rPr lang="hr-HR" sz="2800" dirty="0">
                <a:solidFill>
                  <a:schemeClr val="tx1"/>
                </a:solidFill>
              </a:rPr>
              <a:t> + </a:t>
            </a:r>
            <a:r>
              <a:rPr lang="hr-HR" sz="2800" i="1" dirty="0" err="1">
                <a:solidFill>
                  <a:schemeClr val="tx1"/>
                </a:solidFill>
              </a:rPr>
              <a:t>b</a:t>
            </a:r>
            <a:r>
              <a:rPr lang="hr-HR" sz="2800" dirty="0" err="1">
                <a:solidFill>
                  <a:schemeClr val="tx1"/>
                </a:solidFill>
              </a:rPr>
              <a:t>B</a:t>
            </a:r>
            <a:r>
              <a:rPr lang="hr-HR" sz="2800" dirty="0">
                <a:solidFill>
                  <a:schemeClr val="tx1"/>
                </a:solidFill>
              </a:rPr>
              <a:t> </a:t>
            </a:r>
            <a:r>
              <a:rPr lang="hr-HR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↔ </a:t>
            </a:r>
            <a:r>
              <a:rPr lang="hr-HR" sz="2800" i="1" dirty="0" err="1">
                <a:solidFill>
                  <a:schemeClr val="tx1"/>
                </a:solidFill>
              </a:rPr>
              <a:t>c</a:t>
            </a:r>
            <a:r>
              <a:rPr lang="hr-HR" sz="2800" dirty="0" err="1">
                <a:solidFill>
                  <a:schemeClr val="tx1"/>
                </a:solidFill>
              </a:rPr>
              <a:t>C</a:t>
            </a:r>
            <a:r>
              <a:rPr lang="hr-HR" sz="2800" dirty="0">
                <a:solidFill>
                  <a:schemeClr val="tx1"/>
                </a:solidFill>
              </a:rPr>
              <a:t> + </a:t>
            </a:r>
            <a:r>
              <a:rPr lang="hr-HR" sz="2800" i="1" dirty="0" err="1">
                <a:solidFill>
                  <a:schemeClr val="tx1"/>
                </a:solidFill>
              </a:rPr>
              <a:t>d</a:t>
            </a:r>
            <a:r>
              <a:rPr lang="hr-HR" sz="2800" dirty="0" err="1">
                <a:solidFill>
                  <a:schemeClr val="tx1"/>
                </a:solidFill>
              </a:rPr>
              <a:t>D</a:t>
            </a:r>
            <a:endParaRPr lang="hr-HR" sz="2800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0D84A7C-2BF7-4431-ADF7-2652F1766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761999"/>
            <a:ext cx="2142409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78CB319-3164-4686-AC7B-0854B6E2C3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620208"/>
              </p:ext>
            </p:extLst>
          </p:nvPr>
        </p:nvGraphicFramePr>
        <p:xfrm>
          <a:off x="1143000" y="762000"/>
          <a:ext cx="3481251" cy="1187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5603200" imgH="10668000" progId="Equation.3">
                  <p:embed/>
                </p:oleObj>
              </mc:Choice>
              <mc:Fallback>
                <p:oleObj r:id="rId3" imgW="25603200" imgH="10668000" progId="Equation.3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978CB319-3164-4686-AC7B-0854B6E2C3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762000"/>
                        <a:ext cx="3481251" cy="11872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9D74F2EC-3BD8-4829-89E0-E30AF4DFF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07BD49E-7C0F-43A8-8968-69C773C339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2966360"/>
              </p:ext>
            </p:extLst>
          </p:nvPr>
        </p:nvGraphicFramePr>
        <p:xfrm>
          <a:off x="1372071" y="3722909"/>
          <a:ext cx="3123841" cy="1750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0116800" imgH="11277600" progId="Equation.3">
                  <p:embed/>
                </p:oleObj>
              </mc:Choice>
              <mc:Fallback>
                <p:oleObj r:id="rId5" imgW="20116800" imgH="11277600" progId="Equation.3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607BD49E-7C0F-43A8-8968-69C773C339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2071" y="3722909"/>
                        <a:ext cx="3123841" cy="17504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EE30EB6D-24EA-4725-80C7-956C2AB153EC}"/>
              </a:ext>
            </a:extLst>
          </p:cNvPr>
          <p:cNvCxnSpPr>
            <a:cxnSpLocks/>
          </p:cNvCxnSpPr>
          <p:nvPr/>
        </p:nvCxnSpPr>
        <p:spPr>
          <a:xfrm rot="5400000">
            <a:off x="1589065" y="1631161"/>
            <a:ext cx="2689851" cy="247116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266EE42-244F-4E4F-A21F-6D7AB9C887E5}"/>
              </a:ext>
            </a:extLst>
          </p:cNvPr>
          <p:cNvSpPr/>
          <p:nvPr/>
        </p:nvSpPr>
        <p:spPr>
          <a:xfrm>
            <a:off x="7787092" y="3825580"/>
            <a:ext cx="3359172" cy="128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133600" algn="l"/>
              </a:tabLst>
            </a:pPr>
            <a:r>
              <a:rPr lang="hr-H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hr-H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hr-H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hr-H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hr-HR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molarni</a:t>
            </a:r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koeficijenti komponenti (eksponenti) A, B, C i D u određenoj reakciji.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79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45CED-04DA-45A4-9F3D-79D9963C6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11574"/>
            <a:ext cx="9875520" cy="1356360"/>
          </a:xfrm>
        </p:spPr>
        <p:txBody>
          <a:bodyPr/>
          <a:lstStyle/>
          <a:p>
            <a:r>
              <a:rPr lang="hr-HR" dirty="0"/>
              <a:t>AKTIVITET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5CA14-922C-45CD-8CB9-E666263E2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920" y="1143000"/>
            <a:ext cx="11104880" cy="5181600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U realnim otopinama koncentracije iona se treba zamijeniti </a:t>
            </a:r>
            <a:r>
              <a:rPr lang="hr-HR" b="1" i="1" dirty="0">
                <a:solidFill>
                  <a:schemeClr val="tx1"/>
                </a:solidFill>
              </a:rPr>
              <a:t>aktivitetima</a:t>
            </a:r>
            <a:r>
              <a:rPr lang="hr-HR" dirty="0">
                <a:solidFill>
                  <a:schemeClr val="tx1"/>
                </a:solidFill>
              </a:rPr>
              <a:t>. </a:t>
            </a:r>
          </a:p>
          <a:p>
            <a:r>
              <a:rPr lang="hr-HR" dirty="0">
                <a:solidFill>
                  <a:schemeClr val="tx1"/>
                </a:solidFill>
              </a:rPr>
              <a:t>Može se opisati i kao efektivna koncentracija</a:t>
            </a:r>
          </a:p>
          <a:p>
            <a:r>
              <a:rPr lang="hr-HR" dirty="0">
                <a:solidFill>
                  <a:schemeClr val="tx1"/>
                </a:solidFill>
              </a:rPr>
              <a:t>Aktivitet je jednak  umnošku koeficijenta aktiviteta (</a:t>
            </a:r>
            <a:r>
              <a:rPr lang="hr-HR" sz="2400" dirty="0">
                <a:solidFill>
                  <a:schemeClr val="tx1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g) </a:t>
            </a:r>
            <a:r>
              <a:rPr lang="hr-HR" dirty="0">
                <a:solidFill>
                  <a:schemeClr val="tx1"/>
                </a:solidFill>
              </a:rPr>
              <a:t>i </a:t>
            </a:r>
            <a:r>
              <a:rPr lang="hr-HR" dirty="0" err="1">
                <a:solidFill>
                  <a:schemeClr val="tx1"/>
                </a:solidFill>
              </a:rPr>
              <a:t>molarne</a:t>
            </a:r>
            <a:r>
              <a:rPr lang="hr-HR" dirty="0">
                <a:solidFill>
                  <a:schemeClr val="tx1"/>
                </a:solidFill>
              </a:rPr>
              <a:t> koncentracije (c). </a:t>
            </a:r>
          </a:p>
          <a:p>
            <a:endParaRPr lang="hr-HR" dirty="0">
              <a:solidFill>
                <a:schemeClr val="tx1"/>
              </a:solidFill>
            </a:endParaRPr>
          </a:p>
          <a:p>
            <a:endParaRPr lang="hr-HR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hr-HR" dirty="0">
                <a:solidFill>
                  <a:schemeClr val="tx1"/>
                </a:solidFill>
              </a:rPr>
              <a:t>Koeficijent aktiviteta, </a:t>
            </a:r>
            <a:r>
              <a:rPr lang="hr-HR" sz="2000" dirty="0">
                <a:solidFill>
                  <a:schemeClr val="tx1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hr-HR" dirty="0">
                <a:solidFill>
                  <a:schemeClr val="tx1"/>
                </a:solidFill>
              </a:rPr>
              <a:t>,  je </a:t>
            </a:r>
            <a:r>
              <a:rPr lang="hr-HR" dirty="0" err="1">
                <a:solidFill>
                  <a:schemeClr val="tx1"/>
                </a:solidFill>
              </a:rPr>
              <a:t>bezdimenzionalni</a:t>
            </a:r>
            <a:r>
              <a:rPr lang="hr-HR" dirty="0">
                <a:solidFill>
                  <a:schemeClr val="tx1"/>
                </a:solidFill>
              </a:rPr>
              <a:t> broj i on korigira vrijednost </a:t>
            </a:r>
            <a:r>
              <a:rPr lang="hr-HR" dirty="0" err="1">
                <a:solidFill>
                  <a:schemeClr val="tx1"/>
                </a:solidFill>
              </a:rPr>
              <a:t>molarne</a:t>
            </a:r>
            <a:r>
              <a:rPr lang="hr-HR" dirty="0">
                <a:solidFill>
                  <a:schemeClr val="tx1"/>
                </a:solidFill>
              </a:rPr>
              <a:t> koncentracije zbog interakcije i interferencije drugih iona prisutnih u realnim otopinama. Njegova vrijednost je uglavnom manja od 1, što ukazuje da je aktivitet  manji od stvarne i izmjerene koncentracije</a:t>
            </a:r>
          </a:p>
          <a:p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BCD92-1EF4-4BBE-BEB2-EC5925D1869B}"/>
              </a:ext>
            </a:extLst>
          </p:cNvPr>
          <p:cNvSpPr/>
          <p:nvPr/>
        </p:nvSpPr>
        <p:spPr>
          <a:xfrm>
            <a:off x="5168900" y="2724294"/>
            <a:ext cx="16604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hr-HR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hr-HR" sz="3200" b="1" dirty="0" err="1"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hr-HR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×c</a:t>
            </a:r>
            <a:r>
              <a:rPr lang="hr-H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2064812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78840" y="142240"/>
            <a:ext cx="9875520" cy="1356360"/>
          </a:xfrm>
        </p:spPr>
        <p:txBody>
          <a:bodyPr/>
          <a:lstStyle/>
          <a:p>
            <a:r>
              <a:rPr lang="hr-HR" dirty="0"/>
              <a:t>Koeficijent aktiviteta (</a:t>
            </a:r>
            <a:r>
              <a:rPr lang="hr-HR" dirty="0" err="1"/>
              <a:t>activity</a:t>
            </a:r>
            <a:r>
              <a:rPr lang="hr-HR" dirty="0"/>
              <a:t> </a:t>
            </a:r>
            <a:r>
              <a:rPr lang="hr-HR" dirty="0" err="1"/>
              <a:t>coefficient</a:t>
            </a:r>
            <a:r>
              <a:rPr lang="hr-HR" dirty="0"/>
              <a:t>)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43000" y="1666240"/>
            <a:ext cx="9872871" cy="4429760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hr-HR" sz="3200" dirty="0">
                <a:solidFill>
                  <a:schemeClr val="tx1"/>
                </a:solidFill>
              </a:rPr>
              <a:t>Koeficijent aktiviteta uspostavlja vezu između aktiviteta i koncentracije.</a:t>
            </a:r>
          </a:p>
          <a:p>
            <a:pPr>
              <a:buFontTx/>
              <a:buNone/>
            </a:pPr>
            <a:endParaRPr lang="hr-HR" sz="3200" dirty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hr-HR" sz="3200" dirty="0">
                <a:solidFill>
                  <a:schemeClr val="tx1"/>
                </a:solidFill>
              </a:rPr>
              <a:t>	Ovisi o:</a:t>
            </a:r>
          </a:p>
          <a:p>
            <a:pPr lvl="2"/>
            <a:r>
              <a:rPr lang="hr-HR" sz="3200" dirty="0">
                <a:solidFill>
                  <a:schemeClr val="tx1"/>
                </a:solidFill>
              </a:rPr>
              <a:t>Ionskoj jakosti otopine</a:t>
            </a:r>
          </a:p>
          <a:p>
            <a:pPr lvl="2"/>
            <a:r>
              <a:rPr lang="hr-HR" sz="3200" dirty="0">
                <a:solidFill>
                  <a:schemeClr val="tx1"/>
                </a:solidFill>
              </a:rPr>
              <a:t>Veličini iona</a:t>
            </a:r>
          </a:p>
          <a:p>
            <a:pPr lvl="2"/>
            <a:r>
              <a:rPr lang="hr-HR" sz="3200" dirty="0">
                <a:solidFill>
                  <a:schemeClr val="tx1"/>
                </a:solidFill>
              </a:rPr>
              <a:t>Naboju iona</a:t>
            </a:r>
          </a:p>
          <a:p>
            <a:pPr lvl="2"/>
            <a:r>
              <a:rPr lang="hr-HR" sz="3200" dirty="0">
                <a:solidFill>
                  <a:schemeClr val="tx1"/>
                </a:solidFill>
              </a:rPr>
              <a:t>Ionskoj pokretljivosti </a:t>
            </a:r>
          </a:p>
          <a:p>
            <a:endParaRPr lang="hr-H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596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E0DCA-4E79-4581-AAD5-44EEDA314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Ako sada razmotrimo izraz za konstantu ravnoteže (K) (Zakon mase)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CC04B-8E6D-4E6C-800D-3056D9204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900" y="2209800"/>
            <a:ext cx="5101535" cy="4038600"/>
          </a:xfrm>
        </p:spPr>
        <p:txBody>
          <a:bodyPr>
            <a:normAutofit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U zagradama </a:t>
            </a:r>
            <a:r>
              <a:rPr lang="hr-H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 ] aktiviteti</a:t>
            </a:r>
          </a:p>
          <a:p>
            <a:r>
              <a:rPr lang="hr-H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Kod jako razrijeđenih otopina i kod vrijednosti </a:t>
            </a:r>
            <a:r>
              <a:rPr lang="hr-HR" sz="2400" dirty="0">
                <a:solidFill>
                  <a:schemeClr val="tx1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g=1 </a:t>
            </a:r>
            <a:r>
              <a:rPr lang="hr-HR" sz="2400" dirty="0">
                <a:solidFill>
                  <a:schemeClr val="tx1"/>
                </a:solidFill>
              </a:rPr>
              <a:t>razlika između aktiviteta i koncentracije je zanemariva</a:t>
            </a:r>
          </a:p>
          <a:p>
            <a:r>
              <a:rPr lang="hr-HR" sz="2400" dirty="0">
                <a:solidFill>
                  <a:schemeClr val="tx1"/>
                </a:solidFill>
              </a:rPr>
              <a:t>Pošto je aktivitet </a:t>
            </a:r>
            <a:r>
              <a:rPr lang="hr-HR" sz="2400" dirty="0" err="1">
                <a:solidFill>
                  <a:schemeClr val="tx1"/>
                </a:solidFill>
              </a:rPr>
              <a:t>bezdimenzionalni</a:t>
            </a:r>
            <a:r>
              <a:rPr lang="hr-HR" sz="2400" dirty="0">
                <a:solidFill>
                  <a:schemeClr val="tx1"/>
                </a:solidFill>
              </a:rPr>
              <a:t> broj </a:t>
            </a:r>
            <a:r>
              <a:rPr lang="hr-H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hr-HR" sz="2400" dirty="0">
                <a:solidFill>
                  <a:schemeClr val="tx1"/>
                </a:solidFill>
              </a:rPr>
              <a:t> aktivitet ista mjerna jedinica kao i koncentracija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3685139-8483-4D77-9B85-95A8763C00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755650"/>
              </p:ext>
            </p:extLst>
          </p:nvPr>
        </p:nvGraphicFramePr>
        <p:xfrm>
          <a:off x="1143000" y="2553786"/>
          <a:ext cx="3123841" cy="1750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0116800" imgH="11277600" progId="Equation.3">
                  <p:embed/>
                </p:oleObj>
              </mc:Choice>
              <mc:Fallback>
                <p:oleObj r:id="rId3" imgW="20116800" imgH="11277600" progId="Equation.3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3685139-8483-4D77-9B85-95A8763C00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553786"/>
                        <a:ext cx="3123841" cy="17504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6F1ACA9-030E-4913-BD0D-7448F6A6D4E1}"/>
              </a:ext>
            </a:extLst>
          </p:cNvPr>
          <p:cNvCxnSpPr>
            <a:cxnSpLocks/>
          </p:cNvCxnSpPr>
          <p:nvPr/>
        </p:nvCxnSpPr>
        <p:spPr>
          <a:xfrm flipV="1">
            <a:off x="3695700" y="2463800"/>
            <a:ext cx="2235200" cy="660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39A8619-EDCE-698F-A005-51BF45618448}"/>
              </a:ext>
            </a:extLst>
          </p:cNvPr>
          <p:cNvSpPr txBox="1"/>
          <p:nvPr/>
        </p:nvSpPr>
        <p:spPr>
          <a:xfrm>
            <a:off x="662650" y="5692055"/>
            <a:ext cx="9534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Mjerna jedinica konstante ravnoteže različita je za različite reakcije, a ovisi o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stehiometrijskim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 koeficijentima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reaktanata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 i produkata reakcije</a:t>
            </a:r>
            <a:endParaRPr lang="en-A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51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9D0ED-AC9E-4475-ABEE-4CD75640C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564" y="2137012"/>
            <a:ext cx="10705865" cy="4038600"/>
          </a:xfrm>
        </p:spPr>
        <p:txBody>
          <a:bodyPr>
            <a:normAutofit/>
          </a:bodyPr>
          <a:lstStyle/>
          <a:p>
            <a:r>
              <a:rPr lang="hr-HR" sz="2800" dirty="0"/>
              <a:t>Reakcija koja nije u ravnoteži CaCO3 + HCl </a:t>
            </a:r>
            <a:r>
              <a:rPr lang="hr-HR" sz="2800" dirty="0">
                <a:sym typeface="Wingdings" panose="05000000000000000000" pitchFamily="2" charset="2"/>
              </a:rPr>
              <a:t> zašto nije u ravnoteži?</a:t>
            </a:r>
            <a:endParaRPr lang="hr-HR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49022B-2388-4F68-A0CB-C307F5E9B3EE}"/>
              </a:ext>
            </a:extLst>
          </p:cNvPr>
          <p:cNvSpPr/>
          <p:nvPr/>
        </p:nvSpPr>
        <p:spPr>
          <a:xfrm>
            <a:off x="1643190" y="3244334"/>
            <a:ext cx="9875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dirty="0" err="1"/>
              <a:t>CaCO3</a:t>
            </a:r>
            <a:r>
              <a:rPr lang="hr-HR" sz="3200" dirty="0"/>
              <a:t> (s) + 2 HCl (</a:t>
            </a:r>
            <a:r>
              <a:rPr lang="hr-HR" sz="3200" dirty="0" err="1"/>
              <a:t>aq</a:t>
            </a:r>
            <a:r>
              <a:rPr lang="hr-HR" sz="3200" dirty="0"/>
              <a:t>)  </a:t>
            </a:r>
            <a: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  <a:t>→ Ca</a:t>
            </a:r>
            <a:r>
              <a:rPr lang="hr-HR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2+ </a:t>
            </a:r>
            <a: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r-H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aq</a:t>
            </a:r>
            <a: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  <a:t>) + 2Cl</a:t>
            </a:r>
            <a:r>
              <a:rPr lang="hr-HR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hr-H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hr-HR" sz="32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hr-H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  <a:t> (l) + </a:t>
            </a:r>
            <a:r>
              <a:rPr lang="hr-H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hr-HR" sz="32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hr-HR" sz="3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  <a:t>(g) </a:t>
            </a:r>
          </a:p>
          <a:p>
            <a:endParaRPr lang="hr-HR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D186F6-E58E-A38B-80B1-98C3FE4E6E79}"/>
              </a:ext>
            </a:extLst>
          </p:cNvPr>
          <p:cNvSpPr txBox="1"/>
          <p:nvPr/>
        </p:nvSpPr>
        <p:spPr>
          <a:xfrm>
            <a:off x="940904" y="5459896"/>
            <a:ext cx="5043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Na ovoj reakciji se temelji </a:t>
            </a:r>
            <a:r>
              <a:rPr lang="hr-HR" sz="2400" dirty="0" err="1"/>
              <a:t>kalcimetrija</a:t>
            </a:r>
            <a:r>
              <a:rPr lang="hr-HR" sz="2400" dirty="0"/>
              <a:t>!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98190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775521" y="476672"/>
            <a:ext cx="58924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/>
              <a:t>Kvantitativan sastav otopine može se izraziti:</a:t>
            </a:r>
          </a:p>
        </p:txBody>
      </p:sp>
      <p:sp>
        <p:nvSpPr>
          <p:cNvPr id="3" name="Pravokutnik 2"/>
          <p:cNvSpPr/>
          <p:nvPr/>
        </p:nvSpPr>
        <p:spPr>
          <a:xfrm>
            <a:off x="727260" y="1608666"/>
            <a:ext cx="7992888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buFont typeface="Wingdings" pitchFamily="2" charset="2"/>
              <a:buChar char="v"/>
            </a:pPr>
            <a:r>
              <a:rPr lang="hr-HR" sz="2400" dirty="0"/>
              <a:t> koncentracijom (množinska, </a:t>
            </a:r>
            <a:r>
              <a:rPr lang="hr-HR" sz="2400" dirty="0" err="1"/>
              <a:t>masena</a:t>
            </a:r>
            <a:r>
              <a:rPr lang="hr-HR" sz="2400" dirty="0"/>
              <a:t> i volumenska)</a:t>
            </a:r>
          </a:p>
          <a:p>
            <a:pPr fontAlgn="base">
              <a:lnSpc>
                <a:spcPct val="150000"/>
              </a:lnSpc>
              <a:buFont typeface="Wingdings" pitchFamily="2" charset="2"/>
              <a:buChar char="v"/>
            </a:pPr>
            <a:r>
              <a:rPr lang="hr-HR" sz="2400" dirty="0"/>
              <a:t> udjelom (množinski, maseni i volumenski) </a:t>
            </a:r>
          </a:p>
          <a:p>
            <a:pPr fontAlgn="base">
              <a:lnSpc>
                <a:spcPct val="150000"/>
              </a:lnSpc>
              <a:buFont typeface="Wingdings" pitchFamily="2" charset="2"/>
              <a:buChar char="v"/>
            </a:pPr>
            <a:r>
              <a:rPr lang="hr-HR" sz="2400" dirty="0"/>
              <a:t> omjerom (množinski, maseni i volumenski)</a:t>
            </a:r>
          </a:p>
          <a:p>
            <a:pPr fontAlgn="base">
              <a:lnSpc>
                <a:spcPct val="150000"/>
              </a:lnSpc>
              <a:buFont typeface="Wingdings" pitchFamily="2" charset="2"/>
              <a:buChar char="v"/>
            </a:pPr>
            <a:r>
              <a:rPr lang="hr-HR" sz="2400" dirty="0"/>
              <a:t> </a:t>
            </a:r>
            <a:r>
              <a:rPr lang="hr-HR" sz="2400" dirty="0" err="1"/>
              <a:t>molalitetom</a:t>
            </a:r>
            <a:r>
              <a:rPr lang="hr-HR" sz="2400" dirty="0"/>
              <a:t> </a:t>
            </a: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[mol/kg] </a:t>
            </a:r>
            <a:endParaRPr lang="hr-HR" sz="2400" dirty="0"/>
          </a:p>
        </p:txBody>
      </p:sp>
      <p:sp>
        <p:nvSpPr>
          <p:cNvPr id="8" name="TekstniOkvir 7"/>
          <p:cNvSpPr txBox="1"/>
          <p:nvPr/>
        </p:nvSpPr>
        <p:spPr>
          <a:xfrm>
            <a:off x="8692664" y="3796194"/>
            <a:ext cx="2772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Što je </a:t>
            </a:r>
            <a:r>
              <a:rPr lang="hr-HR" sz="2400" dirty="0" err="1"/>
              <a:t>molaritet</a:t>
            </a:r>
            <a:r>
              <a:rPr lang="hr-HR" sz="2400" dirty="0"/>
              <a:t>?</a:t>
            </a:r>
          </a:p>
        </p:txBody>
      </p:sp>
      <p:sp>
        <p:nvSpPr>
          <p:cNvPr id="9" name="TekstniOkvir 8"/>
          <p:cNvSpPr txBox="1"/>
          <p:nvPr/>
        </p:nvSpPr>
        <p:spPr>
          <a:xfrm>
            <a:off x="7302500" y="4530060"/>
            <a:ext cx="4741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Starinski naziv za množinsku koncentraciju – </a:t>
            </a:r>
          </a:p>
          <a:p>
            <a:r>
              <a:rPr lang="hr-HR" sz="2400" dirty="0"/>
              <a:t>c = n/V </a:t>
            </a: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[mol/</a:t>
            </a:r>
            <a:r>
              <a:rPr lang="hr-HR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dm</a:t>
            </a:r>
            <a:r>
              <a:rPr lang="hr-HR" sz="2400" baseline="30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] ili [M]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63178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63C7D-6600-1DED-5CBB-B2A1A8820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sz="3200" dirty="0" err="1"/>
              <a:t>Razmislite</a:t>
            </a:r>
            <a:r>
              <a:rPr lang="en-AU" sz="3200" dirty="0"/>
              <a:t> o </a:t>
            </a:r>
            <a:r>
              <a:rPr lang="en-AU" sz="3200" dirty="0" err="1"/>
              <a:t>slijedećim</a:t>
            </a:r>
            <a:r>
              <a:rPr lang="en-AU" sz="3200" dirty="0"/>
              <a:t> </a:t>
            </a:r>
            <a:r>
              <a:rPr lang="en-AU" sz="3200" dirty="0" err="1"/>
              <a:t>pitanjima</a:t>
            </a:r>
            <a:r>
              <a:rPr lang="en-AU" sz="3200" dirty="0"/>
              <a:t> </a:t>
            </a:r>
            <a:r>
              <a:rPr lang="en-AU" sz="3200" dirty="0" err="1"/>
              <a:t>i</a:t>
            </a:r>
            <a:r>
              <a:rPr lang="en-AU" sz="3200" dirty="0"/>
              <a:t> </a:t>
            </a:r>
            <a:r>
              <a:rPr lang="en-AU" sz="3200" dirty="0" err="1"/>
              <a:t>probajte</a:t>
            </a:r>
            <a:r>
              <a:rPr lang="en-AU" sz="3200" dirty="0"/>
              <a:t> </a:t>
            </a:r>
            <a:r>
              <a:rPr lang="en-AU" sz="3200" dirty="0" err="1"/>
              <a:t>ih</a:t>
            </a:r>
            <a:r>
              <a:rPr lang="en-AU" sz="3200" dirty="0"/>
              <a:t> </a:t>
            </a:r>
            <a:r>
              <a:rPr lang="en-AU" sz="3200" dirty="0" err="1"/>
              <a:t>odgovoriti</a:t>
            </a:r>
            <a:r>
              <a:rPr lang="en-AU" sz="3200" dirty="0"/>
              <a:t> </a:t>
            </a:r>
            <a:r>
              <a:rPr lang="en-AU" sz="3200" dirty="0" err="1"/>
              <a:t>nakon</a:t>
            </a:r>
            <a:r>
              <a:rPr lang="en-AU" sz="3200" dirty="0"/>
              <a:t> </a:t>
            </a:r>
            <a:r>
              <a:rPr lang="en-AU" sz="3200" dirty="0" err="1"/>
              <a:t>što</a:t>
            </a:r>
            <a:r>
              <a:rPr lang="en-AU" sz="3200" dirty="0"/>
              <a:t> </a:t>
            </a:r>
            <a:r>
              <a:rPr lang="en-AU" sz="3200" dirty="0" err="1"/>
              <a:t>prođete</a:t>
            </a:r>
            <a:r>
              <a:rPr lang="en-AU" sz="3200" dirty="0"/>
              <a:t> sav </a:t>
            </a:r>
            <a:r>
              <a:rPr lang="en-AU" sz="3200" dirty="0" err="1"/>
              <a:t>nastavni</a:t>
            </a:r>
            <a:r>
              <a:rPr lang="en-AU" sz="3200" dirty="0"/>
              <a:t> </a:t>
            </a:r>
            <a:r>
              <a:rPr lang="en-AU" sz="3200" dirty="0" err="1"/>
              <a:t>materijal</a:t>
            </a:r>
            <a:br>
              <a:rPr lang="en-AU" sz="3200" dirty="0"/>
            </a:b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8116C-5B39-0C7C-2827-345F0DE78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>
                <a:solidFill>
                  <a:schemeClr val="tx1"/>
                </a:solidFill>
              </a:rPr>
              <a:t>•	Što znate o fizičko-kemijskim svojstvima vode</a:t>
            </a:r>
          </a:p>
          <a:p>
            <a:r>
              <a:rPr lang="hr-HR" dirty="0">
                <a:solidFill>
                  <a:schemeClr val="tx1"/>
                </a:solidFill>
              </a:rPr>
              <a:t>•	Kako se opisuje sustav koji je u ravnoteži, s aspekta otapanja i precipitacije</a:t>
            </a:r>
          </a:p>
          <a:p>
            <a:r>
              <a:rPr lang="hr-HR" dirty="0">
                <a:solidFill>
                  <a:schemeClr val="tx1"/>
                </a:solidFill>
              </a:rPr>
              <a:t>•	Što je to koncentracija a što aktivitet</a:t>
            </a:r>
          </a:p>
          <a:p>
            <a:r>
              <a:rPr lang="hr-HR" dirty="0">
                <a:solidFill>
                  <a:schemeClr val="tx1"/>
                </a:solidFill>
              </a:rPr>
              <a:t>•	Kada će doći do otapanja i do precipitacije</a:t>
            </a:r>
          </a:p>
          <a:p>
            <a:r>
              <a:rPr lang="hr-HR" dirty="0">
                <a:solidFill>
                  <a:schemeClr val="tx1"/>
                </a:solidFill>
              </a:rPr>
              <a:t>•	Kakva može biti konstanta topivosti s obzirom na zasićenost</a:t>
            </a:r>
          </a:p>
          <a:p>
            <a:r>
              <a:rPr lang="hr-HR" dirty="0">
                <a:solidFill>
                  <a:schemeClr val="tx1"/>
                </a:solidFill>
              </a:rPr>
              <a:t>•	Što je to Produkt topivosti i zašto je taj koncept bitan u geologiji</a:t>
            </a:r>
          </a:p>
          <a:p>
            <a:r>
              <a:rPr lang="hr-HR" dirty="0">
                <a:solidFill>
                  <a:schemeClr val="tx1"/>
                </a:solidFill>
              </a:rPr>
              <a:t>•	Što opisuje Efekt zajedničkog iona</a:t>
            </a:r>
          </a:p>
          <a:p>
            <a:r>
              <a:rPr lang="hr-HR" dirty="0">
                <a:solidFill>
                  <a:schemeClr val="tx1"/>
                </a:solidFill>
              </a:rPr>
              <a:t>•	Gdje se u prirodi pojavljuje efekt zajedničkog iona</a:t>
            </a:r>
          </a:p>
          <a:p>
            <a:r>
              <a:rPr lang="hr-HR" dirty="0">
                <a:solidFill>
                  <a:schemeClr val="tx1"/>
                </a:solidFill>
              </a:rPr>
              <a:t>•	Usporedite </a:t>
            </a:r>
            <a:r>
              <a:rPr lang="hr-HR" dirty="0" err="1">
                <a:solidFill>
                  <a:schemeClr val="tx1"/>
                </a:solidFill>
              </a:rPr>
              <a:t>kongruentno</a:t>
            </a:r>
            <a:r>
              <a:rPr lang="hr-HR" dirty="0">
                <a:solidFill>
                  <a:schemeClr val="tx1"/>
                </a:solidFill>
              </a:rPr>
              <a:t> i </a:t>
            </a:r>
            <a:r>
              <a:rPr lang="hr-HR" dirty="0" err="1">
                <a:solidFill>
                  <a:schemeClr val="tx1"/>
                </a:solidFill>
              </a:rPr>
              <a:t>inkongruentno</a:t>
            </a:r>
            <a:r>
              <a:rPr lang="hr-HR" dirty="0">
                <a:solidFill>
                  <a:schemeClr val="tx1"/>
                </a:solidFill>
              </a:rPr>
              <a:t> trošenje</a:t>
            </a:r>
          </a:p>
          <a:p>
            <a:endParaRPr lang="hr-HR" dirty="0">
              <a:solidFill>
                <a:schemeClr val="tx1"/>
              </a:solidFill>
            </a:endParaRPr>
          </a:p>
          <a:p>
            <a:endParaRPr lang="en-A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527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099184" y="6243935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err="1"/>
              <a:t>Pruzeto</a:t>
            </a:r>
            <a:r>
              <a:rPr lang="hr-HR" dirty="0"/>
              <a:t>: </a:t>
            </a:r>
            <a:r>
              <a:rPr lang="hr-HR" dirty="0" err="1"/>
              <a:t>Generalic</a:t>
            </a:r>
            <a:r>
              <a:rPr lang="hr-HR" dirty="0"/>
              <a:t>, Eni. "Kvantitativno izražavanje sastava smjesa i otopina." </a:t>
            </a:r>
          </a:p>
        </p:txBody>
      </p:sp>
      <p:graphicFrame>
        <p:nvGraphicFramePr>
          <p:cNvPr id="15" name="Tablica 14"/>
          <p:cNvGraphicFramePr>
            <a:graphicFrameLocks noGrp="1"/>
          </p:cNvGraphicFramePr>
          <p:nvPr/>
        </p:nvGraphicFramePr>
        <p:xfrm>
          <a:off x="3359696" y="1196753"/>
          <a:ext cx="6442724" cy="3298637"/>
        </p:xfrm>
        <a:graphic>
          <a:graphicData uri="http://schemas.openxmlformats.org/drawingml/2006/table">
            <a:tbl>
              <a:tblPr/>
              <a:tblGrid>
                <a:gridCol w="1288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6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2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925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3247">
                <a:tc gridSpan="5">
                  <a:txBody>
                    <a:bodyPr/>
                    <a:lstStyle/>
                    <a:p>
                      <a:pPr algn="ctr"/>
                      <a:r>
                        <a:rPr lang="hr-HR" sz="1200"/>
                        <a:t> Različite fizičke veličine i odnosi za kvantitativno izražavanje sastava otopina i smjesa</a:t>
                      </a:r>
                    </a:p>
                  </a:txBody>
                  <a:tcPr marL="30566" marR="30566" marT="30566" marB="30566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9304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>
                          <a:latin typeface="inherit"/>
                        </a:rPr>
                        <a:t>Fizička veličina</a:t>
                      </a:r>
                    </a:p>
                  </a:txBody>
                  <a:tcPr marL="30566" marR="30566" marT="30566" marB="30566" anchor="ctr">
                    <a:lnL>
                      <a:noFill/>
                    </a:lnL>
                    <a:lnR>
                      <a:noFill/>
                    </a:lnR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>
                          <a:latin typeface="inherit"/>
                        </a:rPr>
                        <a:t>Oznaka</a:t>
                      </a:r>
                    </a:p>
                  </a:txBody>
                  <a:tcPr marL="30566" marR="30566" marT="30566" marB="30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>
                          <a:latin typeface="inherit"/>
                        </a:rPr>
                        <a:t>Definicija</a:t>
                      </a:r>
                    </a:p>
                  </a:txBody>
                  <a:tcPr marL="30566" marR="30566" marT="30566" marB="30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>
                          <a:latin typeface="inherit"/>
                        </a:rPr>
                        <a:t>Jedinica</a:t>
                      </a:r>
                    </a:p>
                  </a:txBody>
                  <a:tcPr marL="30566" marR="30566" marT="30566" marB="30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>
                          <a:latin typeface="inherit"/>
                        </a:rPr>
                        <a:t>Opis</a:t>
                      </a:r>
                    </a:p>
                  </a:txBody>
                  <a:tcPr marL="30566" marR="30566" marT="30566" marB="30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362">
                <a:tc>
                  <a:txBody>
                    <a:bodyPr/>
                    <a:lstStyle/>
                    <a:p>
                      <a:pPr algn="l" fontAlgn="base"/>
                      <a:r>
                        <a:rPr lang="hr-HR" sz="1200" b="0">
                          <a:latin typeface="inherit"/>
                        </a:rPr>
                        <a:t>Koncentracija</a:t>
                      </a:r>
                    </a:p>
                  </a:txBody>
                  <a:tcPr marL="30566" marR="30566" marT="30566" marB="3056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hr-HR" sz="1200" b="0" i="1">
                          <a:latin typeface="inherit"/>
                        </a:rPr>
                        <a:t>c</a:t>
                      </a:r>
                      <a:endParaRPr lang="hr-HR" sz="1200" b="0">
                        <a:latin typeface="inherit"/>
                      </a:endParaRPr>
                    </a:p>
                  </a:txBody>
                  <a:tcPr marL="30566" marR="30566" marT="30566" marB="3056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endParaRPr lang="hr-HR" sz="1200" b="0">
                        <a:latin typeface="inherit"/>
                      </a:endParaRPr>
                    </a:p>
                  </a:txBody>
                  <a:tcPr marL="30566" marR="30566" marT="30566" marB="3056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hr-HR" sz="1200" b="0">
                          <a:latin typeface="inherit"/>
                        </a:rPr>
                        <a:t>mol m</a:t>
                      </a:r>
                      <a:r>
                        <a:rPr lang="hr-HR" sz="1200" b="0" baseline="30000">
                          <a:latin typeface="inherit"/>
                        </a:rPr>
                        <a:t>-3</a:t>
                      </a:r>
                      <a:endParaRPr lang="hr-HR" sz="1200" b="0">
                        <a:latin typeface="inherit"/>
                      </a:endParaRPr>
                    </a:p>
                  </a:txBody>
                  <a:tcPr marL="30566" marR="30566" marT="30566" marB="3056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r-HR" sz="1200" b="0">
                          <a:latin typeface="inherit"/>
                        </a:rPr>
                        <a:t>Množinska koncentracija ili samo koncentracija komponente A je omjer množine otopljene tvari A i volumena otopine.</a:t>
                      </a:r>
                    </a:p>
                  </a:txBody>
                  <a:tcPr marL="30566" marR="30566" marT="30566" marB="3056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5362">
                <a:tc>
                  <a:txBody>
                    <a:bodyPr/>
                    <a:lstStyle/>
                    <a:p>
                      <a:pPr algn="l" fontAlgn="base"/>
                      <a:r>
                        <a:rPr lang="hr-HR" sz="1200" b="0">
                          <a:latin typeface="inherit"/>
                        </a:rPr>
                        <a:t>Masena koncentracija</a:t>
                      </a:r>
                    </a:p>
                  </a:txBody>
                  <a:tcPr marL="30566" marR="30566" marT="30566" marB="3056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l-GR" sz="1200" b="0">
                          <a:latin typeface="inherit"/>
                        </a:rPr>
                        <a:t>γ</a:t>
                      </a:r>
                    </a:p>
                  </a:txBody>
                  <a:tcPr marL="30566" marR="30566" marT="30566" marB="3056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endParaRPr lang="hr-HR" sz="1200" b="0">
                        <a:latin typeface="inherit"/>
                      </a:endParaRPr>
                    </a:p>
                  </a:txBody>
                  <a:tcPr marL="30566" marR="30566" marT="30566" marB="3056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hr-HR" sz="1200" b="0">
                          <a:latin typeface="inherit"/>
                        </a:rPr>
                        <a:t>kg m</a:t>
                      </a:r>
                      <a:r>
                        <a:rPr lang="hr-HR" sz="1200" b="0" baseline="30000">
                          <a:latin typeface="inherit"/>
                        </a:rPr>
                        <a:t>-3</a:t>
                      </a:r>
                      <a:endParaRPr lang="hr-HR" sz="1200" b="0">
                        <a:latin typeface="inherit"/>
                      </a:endParaRPr>
                    </a:p>
                  </a:txBody>
                  <a:tcPr marL="30566" marR="30566" marT="30566" marB="3056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r-HR" sz="1200" b="0" err="1">
                          <a:latin typeface="inherit"/>
                        </a:rPr>
                        <a:t>Masena</a:t>
                      </a:r>
                      <a:r>
                        <a:rPr lang="hr-HR" sz="1200" b="0">
                          <a:latin typeface="inherit"/>
                        </a:rPr>
                        <a:t> koncentracija komponente A je jednaka omjeru mase otopljene tvari A i volumena otopine.</a:t>
                      </a:r>
                    </a:p>
                  </a:txBody>
                  <a:tcPr marL="30566" marR="30566" marT="30566" marB="3056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5362">
                <a:tc>
                  <a:txBody>
                    <a:bodyPr/>
                    <a:lstStyle/>
                    <a:p>
                      <a:pPr algn="l" fontAlgn="base"/>
                      <a:r>
                        <a:rPr lang="hr-HR" sz="1200" b="0">
                          <a:latin typeface="inherit"/>
                        </a:rPr>
                        <a:t>Volumenska koncentracija</a:t>
                      </a:r>
                    </a:p>
                  </a:txBody>
                  <a:tcPr marL="30566" marR="30566" marT="30566" marB="3056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l-GR" sz="1200" b="0">
                          <a:latin typeface="inherit"/>
                        </a:rPr>
                        <a:t>σ</a:t>
                      </a:r>
                    </a:p>
                  </a:txBody>
                  <a:tcPr marL="30566" marR="30566" marT="30566" marB="3056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endParaRPr lang="hr-HR" sz="1200" b="0">
                        <a:latin typeface="inherit"/>
                      </a:endParaRPr>
                    </a:p>
                  </a:txBody>
                  <a:tcPr marL="30566" marR="30566" marT="30566" marB="3056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hr-HR" sz="1200" b="0">
                          <a:latin typeface="inherit"/>
                        </a:rPr>
                        <a:t>m</a:t>
                      </a:r>
                      <a:r>
                        <a:rPr lang="hr-HR" sz="1200" b="0" baseline="30000">
                          <a:latin typeface="inherit"/>
                        </a:rPr>
                        <a:t>3</a:t>
                      </a:r>
                      <a:r>
                        <a:rPr lang="hr-HR" sz="1200" b="0">
                          <a:latin typeface="inherit"/>
                        </a:rPr>
                        <a:t> m</a:t>
                      </a:r>
                      <a:r>
                        <a:rPr lang="hr-HR" sz="1200" b="0" baseline="30000">
                          <a:latin typeface="inherit"/>
                        </a:rPr>
                        <a:t>-3</a:t>
                      </a:r>
                      <a:endParaRPr lang="hr-HR" sz="1200" b="0">
                        <a:latin typeface="inherit"/>
                      </a:endParaRPr>
                    </a:p>
                  </a:txBody>
                  <a:tcPr marL="30566" marR="30566" marT="30566" marB="3056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r-HR" sz="1200" b="0">
                          <a:latin typeface="inherit"/>
                        </a:rPr>
                        <a:t>Volumenska koncentracija komponente A je jednaka omjeru volumena otopljene tvari A i volumena otopine.</a:t>
                      </a:r>
                    </a:p>
                  </a:txBody>
                  <a:tcPr marL="30566" marR="30566" marT="30566" marB="3056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1516" name="Picture 12" descr="Koncentracij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921" y="2276873"/>
            <a:ext cx="619125" cy="428625"/>
          </a:xfrm>
          <a:prstGeom prst="rect">
            <a:avLst/>
          </a:prstGeom>
          <a:noFill/>
        </p:spPr>
      </p:pic>
      <p:pic>
        <p:nvPicPr>
          <p:cNvPr id="21517" name="Picture 13" descr="Masena koncentracij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5921" y="3068961"/>
            <a:ext cx="657225" cy="428625"/>
          </a:xfrm>
          <a:prstGeom prst="rect">
            <a:avLst/>
          </a:prstGeom>
          <a:noFill/>
        </p:spPr>
      </p:pic>
      <p:pic>
        <p:nvPicPr>
          <p:cNvPr id="21518" name="Picture 14" descr="Volumenska koncentracij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5920" y="3933057"/>
            <a:ext cx="647700" cy="428625"/>
          </a:xfrm>
          <a:prstGeom prst="rect">
            <a:avLst/>
          </a:prstGeom>
          <a:noFill/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627" y="360704"/>
            <a:ext cx="10440746" cy="5416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47AAA0-E153-4B0B-B3CE-DFA2F7A9BCF1}"/>
              </a:ext>
            </a:extLst>
          </p:cNvPr>
          <p:cNvSpPr txBox="1"/>
          <p:nvPr/>
        </p:nvSpPr>
        <p:spPr>
          <a:xfrm>
            <a:off x="222123" y="2520832"/>
            <a:ext cx="216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MOLARITET 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endParaRPr lang="hr-H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8FAC55-EBBB-40AE-AC21-ACE2DFC023CA}"/>
              </a:ext>
            </a:extLst>
          </p:cNvPr>
          <p:cNvSpPr txBox="1"/>
          <p:nvPr/>
        </p:nvSpPr>
        <p:spPr>
          <a:xfrm>
            <a:off x="222123" y="2890164"/>
            <a:ext cx="1530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r>
              <a:rPr lang="hr-HR" dirty="0"/>
              <a:t>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BF17907-0D17-48AC-B2F0-75886F33A30D}"/>
              </a:ext>
            </a:extLst>
          </p:cNvPr>
          <p:cNvCxnSpPr/>
          <p:nvPr/>
        </p:nvCxnSpPr>
        <p:spPr>
          <a:xfrm>
            <a:off x="393700" y="2890164"/>
            <a:ext cx="0" cy="276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176AE79-4CBC-4991-8717-8DA7F9C6A3D9}"/>
              </a:ext>
            </a:extLst>
          </p:cNvPr>
          <p:cNvSpPr txBox="1"/>
          <p:nvPr/>
        </p:nvSpPr>
        <p:spPr>
          <a:xfrm>
            <a:off x="5682434" y="2890164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Arial Narrow" panose="020B0606020202030204" pitchFamily="34" charset="0"/>
              </a:rPr>
              <a:t>mol dm</a:t>
            </a:r>
            <a:r>
              <a:rPr lang="hr-HR" baseline="30000" dirty="0">
                <a:latin typeface="Arial Narrow" panose="020B0606020202030204" pitchFamily="34" charset="0"/>
              </a:rPr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3579991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708286-1166-4C10-A0DE-77BF24EA3B3E}"/>
              </a:ext>
            </a:extLst>
          </p:cNvPr>
          <p:cNvSpPr/>
          <p:nvPr/>
        </p:nvSpPr>
        <p:spPr>
          <a:xfrm>
            <a:off x="1253400" y="983734"/>
            <a:ext cx="1888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/>
              <a:t>MOLA</a:t>
            </a:r>
            <a:r>
              <a:rPr lang="hr-HR" sz="2400" dirty="0">
                <a:solidFill>
                  <a:srgbClr val="FF0000"/>
                </a:solidFill>
              </a:rPr>
              <a:t>L</a:t>
            </a:r>
            <a:r>
              <a:rPr lang="hr-HR" sz="2400" dirty="0"/>
              <a:t>ITET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EFDF01-BA5E-408C-865C-F84E7A3A9670}"/>
              </a:ext>
            </a:extLst>
          </p:cNvPr>
          <p:cNvSpPr/>
          <p:nvPr/>
        </p:nvSpPr>
        <p:spPr>
          <a:xfrm>
            <a:off x="1369877" y="1534467"/>
            <a:ext cx="806560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/>
              <a:t> </a:t>
            </a:r>
            <a:r>
              <a:rPr lang="en-US" altLang="en-US" sz="2400" dirty="0"/>
              <a:t>(</a:t>
            </a:r>
            <a:r>
              <a:rPr lang="en-US" altLang="en-US" sz="2400" i="1" dirty="0"/>
              <a:t>b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komponente</a:t>
            </a:r>
            <a:r>
              <a:rPr lang="en-US" altLang="en-US" sz="2400" dirty="0"/>
              <a:t> A </a:t>
            </a:r>
            <a:r>
              <a:rPr lang="en-US" altLang="en-US" sz="2400" dirty="0" err="1"/>
              <a:t>jednak</a:t>
            </a:r>
            <a:r>
              <a:rPr lang="en-US" altLang="en-US" sz="2400" dirty="0"/>
              <a:t> je </a:t>
            </a:r>
            <a:r>
              <a:rPr lang="en-US" altLang="en-US" sz="2400" dirty="0" err="1"/>
              <a:t>omjeru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množine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otopljene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tvari</a:t>
            </a:r>
            <a:r>
              <a:rPr lang="en-US" altLang="en-US" sz="2400" dirty="0"/>
              <a:t> A </a:t>
            </a:r>
            <a:endParaRPr lang="hr-HR" altLang="en-US" sz="2400" dirty="0"/>
          </a:p>
          <a:p>
            <a:r>
              <a:rPr lang="en-US" altLang="en-US" sz="2400" dirty="0" err="1"/>
              <a:t>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mase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otapala</a:t>
            </a:r>
            <a:r>
              <a:rPr lang="en-US" altLang="en-US" sz="2400" dirty="0"/>
              <a:t>.</a:t>
            </a:r>
            <a:r>
              <a:rPr lang="hr-HR" altLang="en-US" sz="2400" dirty="0"/>
              <a:t> </a:t>
            </a:r>
            <a:r>
              <a:rPr lang="en-US" altLang="en-US" sz="2400" dirty="0" err="1"/>
              <a:t>Jedinica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molaliteta</a:t>
            </a:r>
            <a:r>
              <a:rPr lang="en-US" altLang="en-US" sz="2400" dirty="0"/>
              <a:t> je </a:t>
            </a:r>
            <a:r>
              <a:rPr lang="en-US" altLang="en-US" sz="2400" dirty="0">
                <a:solidFill>
                  <a:srgbClr val="FF0000"/>
                </a:solidFill>
              </a:rPr>
              <a:t>mol kg</a:t>
            </a:r>
            <a:r>
              <a:rPr lang="en-US" altLang="en-US" sz="2400" baseline="30000" dirty="0">
                <a:solidFill>
                  <a:srgbClr val="FF0000"/>
                </a:solidFill>
              </a:rPr>
              <a:t>-1</a:t>
            </a:r>
            <a:r>
              <a:rPr lang="en-US" altLang="en-US" sz="2400" dirty="0"/>
              <a:t>.</a:t>
            </a:r>
            <a:endParaRPr lang="hr-HR" altLang="en-US" sz="2400" dirty="0"/>
          </a:p>
          <a:p>
            <a:endParaRPr lang="hr-HR" sz="2400" dirty="0"/>
          </a:p>
          <a:p>
            <a:r>
              <a:rPr lang="hr-HR" sz="2400" dirty="0"/>
              <a:t>Broj molova otopljene tvari u </a:t>
            </a:r>
            <a:r>
              <a:rPr lang="hr-HR" sz="2400" b="1" dirty="0"/>
              <a:t>1 kg otapala, </a:t>
            </a:r>
          </a:p>
          <a:p>
            <a:r>
              <a:rPr lang="hr-HR" sz="2400" b="1" dirty="0"/>
              <a:t>mjeri količinu otopljene tvari po masi otapala.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422171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DF749-B53A-49C5-91AE-31F6FA1E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8100" y="1066800"/>
            <a:ext cx="9872871" cy="5041900"/>
          </a:xfrm>
        </p:spPr>
        <p:txBody>
          <a:bodyPr>
            <a:normAutofit/>
          </a:bodyPr>
          <a:lstStyle/>
          <a:p>
            <a:r>
              <a:rPr lang="hr-HR" sz="2800" dirty="0" err="1">
                <a:solidFill>
                  <a:schemeClr val="tx1"/>
                </a:solidFill>
              </a:rPr>
              <a:t>MOLA</a:t>
            </a:r>
            <a:r>
              <a:rPr lang="hr-HR" sz="2800" dirty="0" err="1">
                <a:solidFill>
                  <a:srgbClr val="FF0000"/>
                </a:solidFill>
              </a:rPr>
              <a:t>R</a:t>
            </a:r>
            <a:r>
              <a:rPr lang="hr-HR" sz="2800" dirty="0" err="1">
                <a:solidFill>
                  <a:schemeClr val="tx1"/>
                </a:solidFill>
              </a:rPr>
              <a:t>ITET</a:t>
            </a:r>
            <a:r>
              <a:rPr lang="hr-HR" sz="2800" dirty="0">
                <a:solidFill>
                  <a:schemeClr val="tx1"/>
                </a:solidFill>
              </a:rPr>
              <a:t> veličina koja je vezana na volumen </a:t>
            </a:r>
          </a:p>
          <a:p>
            <a:endParaRPr lang="hr-HR" sz="28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hr-HR" sz="2800" dirty="0">
              <a:solidFill>
                <a:schemeClr val="tx1"/>
              </a:solidFill>
            </a:endParaRPr>
          </a:p>
          <a:p>
            <a:endParaRPr lang="hr-HR" sz="2800" dirty="0">
              <a:solidFill>
                <a:schemeClr val="tx1"/>
              </a:solidFill>
            </a:endParaRPr>
          </a:p>
          <a:p>
            <a:r>
              <a:rPr lang="hr-HR" sz="2800" dirty="0" err="1">
                <a:solidFill>
                  <a:schemeClr val="tx1"/>
                </a:solidFill>
              </a:rPr>
              <a:t>MOLA</a:t>
            </a:r>
            <a:r>
              <a:rPr lang="hr-HR" sz="2800" dirty="0" err="1">
                <a:solidFill>
                  <a:srgbClr val="FF0000"/>
                </a:solidFill>
              </a:rPr>
              <a:t>L</a:t>
            </a:r>
            <a:r>
              <a:rPr lang="hr-HR" sz="2800" dirty="0" err="1">
                <a:solidFill>
                  <a:schemeClr val="tx1"/>
                </a:solidFill>
              </a:rPr>
              <a:t>ITET</a:t>
            </a:r>
            <a:r>
              <a:rPr lang="hr-HR" sz="2800" dirty="0">
                <a:solidFill>
                  <a:schemeClr val="tx1"/>
                </a:solidFill>
              </a:rPr>
              <a:t> se veže uz težinu (masu) otapala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48A9E7-F187-44C1-83ED-7A6946620B6E}"/>
              </a:ext>
            </a:extLst>
          </p:cNvPr>
          <p:cNvSpPr/>
          <p:nvPr/>
        </p:nvSpPr>
        <p:spPr>
          <a:xfrm>
            <a:off x="7920692" y="3701534"/>
            <a:ext cx="12029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</a:rPr>
              <a:t>mol kg</a:t>
            </a:r>
            <a:r>
              <a:rPr lang="en-US" altLang="en-US" sz="2400" baseline="30000" dirty="0">
                <a:solidFill>
                  <a:srgbClr val="FF0000"/>
                </a:solidFill>
              </a:rPr>
              <a:t>-1</a:t>
            </a:r>
            <a:endParaRPr lang="hr-HR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81AD48-8B51-4FB5-84F2-48921793A8BF}"/>
              </a:ext>
            </a:extLst>
          </p:cNvPr>
          <p:cNvSpPr/>
          <p:nvPr/>
        </p:nvSpPr>
        <p:spPr>
          <a:xfrm>
            <a:off x="2269192" y="1974334"/>
            <a:ext cx="13179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</a:rPr>
              <a:t>mol </a:t>
            </a:r>
            <a:r>
              <a:rPr lang="hr-HR" altLang="en-US" sz="2400" dirty="0">
                <a:solidFill>
                  <a:srgbClr val="FF0000"/>
                </a:solidFill>
              </a:rPr>
              <a:t>dm</a:t>
            </a:r>
            <a:r>
              <a:rPr lang="en-US" altLang="en-US" sz="2400" baseline="30000" dirty="0">
                <a:solidFill>
                  <a:srgbClr val="FF0000"/>
                </a:solidFill>
              </a:rPr>
              <a:t>-</a:t>
            </a:r>
            <a:r>
              <a:rPr lang="hr-HR" altLang="en-US" sz="2400" baseline="30000" dirty="0">
                <a:solidFill>
                  <a:srgbClr val="FF0000"/>
                </a:solidFill>
              </a:rPr>
              <a:t>3</a:t>
            </a:r>
          </a:p>
          <a:p>
            <a:r>
              <a:rPr lang="hr-HR" sz="2400" dirty="0">
                <a:solidFill>
                  <a:srgbClr val="FF0000"/>
                </a:solidFill>
              </a:rPr>
              <a:t>     M</a:t>
            </a:r>
            <a:endParaRPr lang="hr-HR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3B7117-F5A1-423D-87A1-08AA8A6EED21}"/>
              </a:ext>
            </a:extLst>
          </p:cNvPr>
          <p:cNvSpPr/>
          <p:nvPr/>
        </p:nvSpPr>
        <p:spPr>
          <a:xfrm>
            <a:off x="4660900" y="1974334"/>
            <a:ext cx="4481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rgbClr val="FF0000"/>
                </a:solidFill>
              </a:rPr>
              <a:t>  </a:t>
            </a:r>
            <a:endParaRPr lang="hr-HR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CEF545-1245-4739-94C0-5D5F533CCDA9}"/>
              </a:ext>
            </a:extLst>
          </p:cNvPr>
          <p:cNvSpPr txBox="1"/>
          <p:nvPr/>
        </p:nvSpPr>
        <p:spPr>
          <a:xfrm>
            <a:off x="1405835" y="4443452"/>
            <a:ext cx="967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Što koristiti </a:t>
            </a:r>
            <a:r>
              <a:rPr lang="hr-HR" sz="2400" dirty="0" err="1"/>
              <a:t>molaritet</a:t>
            </a:r>
            <a:r>
              <a:rPr lang="hr-HR" sz="2400" dirty="0"/>
              <a:t> ili </a:t>
            </a:r>
            <a:r>
              <a:rPr lang="hr-HR" sz="2400" dirty="0" err="1"/>
              <a:t>molalitet</a:t>
            </a:r>
            <a:r>
              <a:rPr lang="hr-HR" sz="2400" dirty="0"/>
              <a:t>? Zašto?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219E02-2C29-4A9F-89E5-B94A98B49F8B}"/>
              </a:ext>
            </a:extLst>
          </p:cNvPr>
          <p:cNvSpPr txBox="1"/>
          <p:nvPr/>
        </p:nvSpPr>
        <p:spPr>
          <a:xfrm>
            <a:off x="1219200" y="5157523"/>
            <a:ext cx="10342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/>
              <a:t>Molaritet</a:t>
            </a:r>
            <a:r>
              <a:rPr lang="hr-HR" sz="2400" dirty="0"/>
              <a:t> ovisi o temperaturi (volumen vode se mijenja s temperaturom) 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→ prednost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mola</a:t>
            </a:r>
            <a:r>
              <a:rPr lang="hr-HR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itetu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385667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43ED5-FC06-4FAC-B35E-B7CDF2D6C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351" y="355600"/>
            <a:ext cx="9875520" cy="1356360"/>
          </a:xfrm>
        </p:spPr>
        <p:txBody>
          <a:bodyPr>
            <a:noAutofit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Kod kemijskih reakcija između krutina (minerala) i otopina te uspostavljanja ekvilibrijuma između iona krutine i otopine primjenjuje se zakon masa koji podrazumijeva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FBD56-E5DA-42B4-9A77-5CF546243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057400"/>
            <a:ext cx="10482471" cy="4038600"/>
          </a:xfrm>
        </p:spPr>
        <p:txBody>
          <a:bodyPr>
            <a:normAutofit fontScale="92500" lnSpcReduction="10000"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Aktivitet iona i molekula izražavamo preko množine u odnosu na masu otapala (</a:t>
            </a:r>
            <a:r>
              <a:rPr lang="hr-HR" sz="2400" dirty="0" err="1">
                <a:solidFill>
                  <a:schemeClr val="tx1"/>
                </a:solidFill>
              </a:rPr>
              <a:t>molalitet</a:t>
            </a:r>
            <a:r>
              <a:rPr lang="hr-HR" sz="2400" dirty="0">
                <a:solidFill>
                  <a:schemeClr val="tx1"/>
                </a:solidFill>
              </a:rPr>
              <a:t>) ili volumen otopine (</a:t>
            </a:r>
            <a:r>
              <a:rPr lang="hr-HR" sz="2400" dirty="0" err="1">
                <a:solidFill>
                  <a:schemeClr val="tx1"/>
                </a:solidFill>
              </a:rPr>
              <a:t>molaritet</a:t>
            </a:r>
            <a:r>
              <a:rPr lang="hr-HR" sz="2400" dirty="0">
                <a:solidFill>
                  <a:schemeClr val="tx1"/>
                </a:solidFill>
              </a:rPr>
              <a:t>)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dirty="0">
                <a:solidFill>
                  <a:srgbClr val="FF0000"/>
                </a:solidFill>
              </a:rPr>
              <a:t>Aktivitet čistih krutina i vode iznosi jedan (1)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dirty="0">
                <a:solidFill>
                  <a:schemeClr val="tx1"/>
                </a:solidFill>
              </a:rPr>
              <a:t>Koncentracija plinova izražava se u vidu </a:t>
            </a:r>
            <a:r>
              <a:rPr lang="hr-HR" sz="2400" b="1" dirty="0">
                <a:solidFill>
                  <a:schemeClr val="tx1"/>
                </a:solidFill>
              </a:rPr>
              <a:t>parcijalnog pritiska</a:t>
            </a:r>
            <a:r>
              <a:rPr lang="hr-HR" sz="2400" dirty="0">
                <a:solidFill>
                  <a:schemeClr val="tx1"/>
                </a:solidFill>
              </a:rPr>
              <a:t> (jednostavnije je izmjeriti pritisak nego odrediti broj atoma ili molekula plina u nekom volumenu)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dirty="0">
                <a:solidFill>
                  <a:schemeClr val="tx1"/>
                </a:solidFill>
              </a:rPr>
              <a:t>Ukoliko nije drugačije naznačeno, smatra se da se reakcija odvija pri standardnim uvjetima (</a:t>
            </a:r>
            <a:r>
              <a:rPr lang="hr-HR" sz="2400" b="1" dirty="0">
                <a:solidFill>
                  <a:schemeClr val="tx1"/>
                </a:solidFill>
              </a:rPr>
              <a:t>25°C, 1 atm</a:t>
            </a:r>
            <a:r>
              <a:rPr lang="hr-HR" sz="2400" dirty="0">
                <a:solidFill>
                  <a:schemeClr val="tx1"/>
                </a:solidFill>
              </a:rPr>
              <a:t>)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67535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59" y="334754"/>
            <a:ext cx="3807117" cy="6188492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6237169" y="567891"/>
            <a:ext cx="380711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Razmisli!</a:t>
            </a:r>
          </a:p>
          <a:p>
            <a:endParaRPr lang="hr-HR" dirty="0"/>
          </a:p>
          <a:p>
            <a:r>
              <a:rPr lang="hr-HR" sz="2400" dirty="0"/>
              <a:t>Kako temperatura utječe na koncentraciju iona u otopini? Usporedi za 0 °C i 100 °C.</a:t>
            </a:r>
          </a:p>
          <a:p>
            <a:endParaRPr lang="hr-HR" sz="2400" dirty="0"/>
          </a:p>
          <a:p>
            <a:r>
              <a:rPr lang="hr-HR" sz="2400" dirty="0"/>
              <a:t>Što se događa s koncentracijom iona?  </a:t>
            </a:r>
          </a:p>
          <a:p>
            <a:endParaRPr lang="hr-HR" sz="2400" dirty="0"/>
          </a:p>
          <a:p>
            <a:r>
              <a:rPr lang="hr-HR" sz="2400" dirty="0"/>
              <a:t>Kako se izračunava gustoća?</a:t>
            </a:r>
          </a:p>
        </p:txBody>
      </p:sp>
      <p:pic>
        <p:nvPicPr>
          <p:cNvPr id="6" name="Picture 2" descr="Slikovni rezultat za ¸no acces">
            <a:extLst>
              <a:ext uri="{FF2B5EF4-FFF2-40B4-BE49-F238E27FC236}">
                <a16:creationId xmlns:a16="http://schemas.microsoft.com/office/drawing/2014/main" id="{92B4CA72-BAD6-4B10-B1C4-B99F5FE10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7" y="5978760"/>
            <a:ext cx="567563" cy="57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639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59" y="334754"/>
            <a:ext cx="3807117" cy="6188492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6237169" y="567891"/>
            <a:ext cx="48753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Century" panose="02040604050505020304" pitchFamily="18" charset="0"/>
              </a:rPr>
              <a:t>Izračunaj za koliki postotak  se promjeni volumen vode pri 0</a:t>
            </a:r>
            <a:r>
              <a:rPr lang="hr-HR" sz="2800" dirty="0">
                <a:latin typeface="Century" panose="02040604050505020304" pitchFamily="18" charset="0"/>
                <a:cs typeface="Calibri" panose="020F0502020204030204" pitchFamily="34" charset="0"/>
              </a:rPr>
              <a:t>°C  i 10</a:t>
            </a:r>
            <a:r>
              <a:rPr lang="hr-HR" sz="2800" dirty="0">
                <a:latin typeface="Century" panose="02040604050505020304" pitchFamily="18" charset="0"/>
              </a:rPr>
              <a:t>0</a:t>
            </a:r>
            <a:r>
              <a:rPr lang="hr-HR" sz="2800" dirty="0">
                <a:latin typeface="Century" panose="02040604050505020304" pitchFamily="18" charset="0"/>
                <a:cs typeface="Calibri" panose="020F0502020204030204" pitchFamily="34" charset="0"/>
              </a:rPr>
              <a:t>°C? </a:t>
            </a:r>
            <a:endParaRPr lang="hr-HR" sz="2800" dirty="0">
              <a:latin typeface="Century" panose="02040604050505020304" pitchFamily="18" charset="0"/>
            </a:endParaRPr>
          </a:p>
        </p:txBody>
      </p:sp>
      <p:pic>
        <p:nvPicPr>
          <p:cNvPr id="6" name="Picture 2" descr="Slikovni rezultat za ¸no acces">
            <a:extLst>
              <a:ext uri="{FF2B5EF4-FFF2-40B4-BE49-F238E27FC236}">
                <a16:creationId xmlns:a16="http://schemas.microsoft.com/office/drawing/2014/main" id="{92B4CA72-BAD6-4B10-B1C4-B99F5FE10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7" y="5978760"/>
            <a:ext cx="567563" cy="57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2988ADE-E179-4C5A-964E-96715034AE8A}"/>
              </a:ext>
            </a:extLst>
          </p:cNvPr>
          <p:cNvSpPr/>
          <p:nvPr/>
        </p:nvSpPr>
        <p:spPr>
          <a:xfrm>
            <a:off x="3352800" y="1295400"/>
            <a:ext cx="1300376" cy="292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>
                <a:latin typeface="Arial Rounded MT Bold" panose="020F0704030504030204" pitchFamily="34" charset="0"/>
              </a:rPr>
              <a:t>0</a:t>
            </a:r>
            <a:r>
              <a:rPr lang="hr-HR">
                <a:latin typeface="Calibri" panose="020F0502020204030204" pitchFamily="34" charset="0"/>
                <a:cs typeface="Calibri" panose="020F0502020204030204" pitchFamily="34" charset="0"/>
              </a:rPr>
              <a:t>°C</a:t>
            </a:r>
            <a:endParaRPr lang="hr-H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B248E6A-2A2E-4BFE-AEC7-E36E3C9B0996}"/>
              </a:ext>
            </a:extLst>
          </p:cNvPr>
          <p:cNvSpPr/>
          <p:nvPr/>
        </p:nvSpPr>
        <p:spPr>
          <a:xfrm>
            <a:off x="3352800" y="5724760"/>
            <a:ext cx="1300376" cy="292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>
                <a:latin typeface="Arial Rounded MT Bold" panose="020F0704030504030204" pitchFamily="34" charset="0"/>
              </a:rPr>
              <a:t>0</a:t>
            </a:r>
            <a:r>
              <a:rPr lang="hr-HR">
                <a:latin typeface="Calibri" panose="020F0502020204030204" pitchFamily="34" charset="0"/>
                <a:cs typeface="Calibri" panose="020F0502020204030204" pitchFamily="34" charset="0"/>
              </a:rPr>
              <a:t>°C</a:t>
            </a:r>
            <a:endParaRPr lang="hr-H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062CC-AE81-453F-AE5F-FD47E09ED6C5}"/>
              </a:ext>
            </a:extLst>
          </p:cNvPr>
          <p:cNvSpPr txBox="1"/>
          <p:nvPr/>
        </p:nvSpPr>
        <p:spPr>
          <a:xfrm>
            <a:off x="6718300" y="3167390"/>
            <a:ext cx="212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Century" panose="02040604050505020304" pitchFamily="18" charset="0"/>
              </a:rPr>
              <a:t>4,3284 %</a:t>
            </a:r>
          </a:p>
        </p:txBody>
      </p:sp>
    </p:spTree>
    <p:extLst>
      <p:ext uri="{BB962C8B-B14F-4D97-AF65-F5344CB8AC3E}">
        <p14:creationId xmlns:p14="http://schemas.microsoft.com/office/powerpoint/2010/main" val="157835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935601F8-8332-E42D-498C-F918EDA17319}"/>
              </a:ext>
            </a:extLst>
          </p:cNvPr>
          <p:cNvSpPr txBox="1"/>
          <p:nvPr/>
        </p:nvSpPr>
        <p:spPr>
          <a:xfrm>
            <a:off x="1117600" y="596900"/>
            <a:ext cx="8801100" cy="26776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r-HR" sz="2400" dirty="0"/>
              <a:t>Zadatak</a:t>
            </a:r>
          </a:p>
          <a:p>
            <a:endParaRPr lang="hr-HR" sz="2400" dirty="0"/>
          </a:p>
          <a:p>
            <a:r>
              <a:rPr lang="hr-HR" sz="2400" dirty="0"/>
              <a:t>Koncentracija iona u otopini pri </a:t>
            </a:r>
            <a:r>
              <a:rPr lang="hr-HR" sz="2400" dirty="0" err="1"/>
              <a:t>25°C</a:t>
            </a:r>
            <a:r>
              <a:rPr lang="hr-HR" sz="2400" dirty="0"/>
              <a:t> je 5 x 10</a:t>
            </a:r>
            <a:r>
              <a:rPr lang="hr-HR" sz="2400" baseline="30000" dirty="0"/>
              <a:t>-2</a:t>
            </a:r>
            <a:r>
              <a:rPr lang="hr-HR" sz="2400" dirty="0"/>
              <a:t> mol/L. </a:t>
            </a:r>
          </a:p>
          <a:p>
            <a:r>
              <a:rPr lang="hr-HR" sz="2400" dirty="0"/>
              <a:t>Kolika je koncentracija iona u istoj otopini pri 45 ° C. </a:t>
            </a:r>
          </a:p>
          <a:p>
            <a:r>
              <a:rPr lang="hr-HR" sz="2400" dirty="0"/>
              <a:t>Koristi podatke iz tablice.</a:t>
            </a:r>
          </a:p>
          <a:p>
            <a:endParaRPr lang="hr-HR" sz="2400" dirty="0"/>
          </a:p>
          <a:p>
            <a:r>
              <a:rPr lang="hr-HR" sz="2400" dirty="0"/>
              <a:t>Podsjeti se: c=n/V</a:t>
            </a:r>
          </a:p>
        </p:txBody>
      </p:sp>
    </p:spTree>
    <p:extLst>
      <p:ext uri="{BB962C8B-B14F-4D97-AF65-F5344CB8AC3E}">
        <p14:creationId xmlns:p14="http://schemas.microsoft.com/office/powerpoint/2010/main" val="3207062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6F2AD92-BD09-0622-8E47-B78EDD4A7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68425" y="2184400"/>
            <a:ext cx="3867150" cy="5156200"/>
          </a:xfrm>
          <a:prstGeom prst="rect">
            <a:avLst/>
          </a:prstGeom>
        </p:spPr>
      </p:pic>
      <p:pic>
        <p:nvPicPr>
          <p:cNvPr id="4" name="Slika 3" descr="Slika na kojoj se prikazuje tekst, rukopis, papir, papirnati proizvod&#10;&#10;Opis je automatski generiran">
            <a:extLst>
              <a:ext uri="{FF2B5EF4-FFF2-40B4-BE49-F238E27FC236}">
                <a16:creationId xmlns:a16="http://schemas.microsoft.com/office/drawing/2014/main" id="{4625A6CD-FDFE-D060-C7D0-D2D21CA061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876" r="8272" b="7407"/>
          <a:stretch/>
        </p:blipFill>
        <p:spPr>
          <a:xfrm rot="16200000">
            <a:off x="6893685" y="-1716919"/>
            <a:ext cx="2946398" cy="7015235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A331320C-C3F0-330F-5F31-765236FC7ADC}"/>
              </a:ext>
            </a:extLst>
          </p:cNvPr>
          <p:cNvSpPr/>
          <p:nvPr/>
        </p:nvSpPr>
        <p:spPr>
          <a:xfrm>
            <a:off x="8890000" y="444500"/>
            <a:ext cx="2971800" cy="215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3016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1"/>
          <p:cNvGraphicFramePr>
            <a:graphicFrameLocks noGrp="1"/>
          </p:cNvGraphicFramePr>
          <p:nvPr/>
        </p:nvGraphicFramePr>
        <p:xfrm>
          <a:off x="1281336" y="2142226"/>
          <a:ext cx="8637364" cy="3407673"/>
        </p:xfrm>
        <a:graphic>
          <a:graphicData uri="http://schemas.openxmlformats.org/drawingml/2006/table">
            <a:tbl>
              <a:tblPr/>
              <a:tblGrid>
                <a:gridCol w="4456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92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00317">
                <a:tc>
                  <a:txBody>
                    <a:bodyPr/>
                    <a:lstStyle/>
                    <a:p>
                      <a:pPr algn="r"/>
                      <a:r>
                        <a:rPr lang="hr-HR" sz="2000" dirty="0"/>
                        <a:t>ppm (</a:t>
                      </a:r>
                      <a:r>
                        <a:rPr lang="hr-HR" sz="2000" dirty="0" err="1"/>
                        <a:t>part</a:t>
                      </a:r>
                      <a:r>
                        <a:rPr lang="hr-HR" sz="2000" dirty="0"/>
                        <a:t> </a:t>
                      </a:r>
                      <a:r>
                        <a:rPr lang="hr-HR" sz="2000" dirty="0" err="1"/>
                        <a:t>per</a:t>
                      </a:r>
                      <a:r>
                        <a:rPr lang="hr-HR" sz="2000" dirty="0"/>
                        <a:t> </a:t>
                      </a:r>
                      <a:r>
                        <a:rPr lang="hr-HR" sz="2000" dirty="0" err="1"/>
                        <a:t>million</a:t>
                      </a:r>
                      <a:r>
                        <a:rPr lang="hr-HR" sz="2000" dirty="0"/>
                        <a:t>)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/>
                        <a:t>=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2000" dirty="0"/>
                        <a:t>mg/kg, </a:t>
                      </a:r>
                      <a:r>
                        <a:rPr lang="hr-HR" sz="2000" dirty="0" err="1"/>
                        <a:t>ug</a:t>
                      </a:r>
                      <a:r>
                        <a:rPr lang="hr-HR" sz="2000" dirty="0"/>
                        <a:t>/g, </a:t>
                      </a:r>
                      <a:r>
                        <a:rPr lang="hr-HR" sz="2000" dirty="0" err="1"/>
                        <a:t>ng</a:t>
                      </a:r>
                      <a:r>
                        <a:rPr lang="hr-HR" sz="2000" dirty="0"/>
                        <a:t>/mg, </a:t>
                      </a:r>
                      <a:r>
                        <a:rPr lang="hr-HR" sz="2000" dirty="0" err="1"/>
                        <a:t>pg</a:t>
                      </a:r>
                      <a:r>
                        <a:rPr lang="hr-HR" sz="2000" dirty="0"/>
                        <a:t>/</a:t>
                      </a:r>
                      <a:r>
                        <a:rPr lang="hr-HR" sz="2000" dirty="0" err="1"/>
                        <a:t>ug</a:t>
                      </a:r>
                      <a:r>
                        <a:rPr lang="hr-HR" sz="2000" dirty="0"/>
                        <a:t>,</a:t>
                      </a:r>
                      <a:br>
                        <a:rPr lang="hr-HR" sz="2000" dirty="0"/>
                      </a:br>
                      <a:r>
                        <a:rPr lang="hr-HR" sz="2000" dirty="0"/>
                        <a:t>mg/L, </a:t>
                      </a:r>
                      <a:r>
                        <a:rPr lang="hr-HR" sz="2000" dirty="0" err="1"/>
                        <a:t>ug</a:t>
                      </a:r>
                      <a:r>
                        <a:rPr lang="hr-HR" sz="2000" dirty="0"/>
                        <a:t>/</a:t>
                      </a:r>
                      <a:r>
                        <a:rPr lang="hr-HR" sz="2000" dirty="0" err="1"/>
                        <a:t>mL</a:t>
                      </a:r>
                      <a:r>
                        <a:rPr lang="hr-HR" sz="2000" dirty="0"/>
                        <a:t>, </a:t>
                      </a:r>
                      <a:r>
                        <a:rPr lang="hr-HR" sz="2000" dirty="0" err="1"/>
                        <a:t>ng</a:t>
                      </a:r>
                      <a:r>
                        <a:rPr lang="hr-HR" sz="2000" dirty="0"/>
                        <a:t>/</a:t>
                      </a:r>
                      <a:r>
                        <a:rPr lang="hr-HR" sz="2000" dirty="0" err="1"/>
                        <a:t>uL</a:t>
                      </a:r>
                      <a:endParaRPr lang="hr-HR" sz="2000" dirty="0"/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0317">
                <a:tc>
                  <a:txBody>
                    <a:bodyPr/>
                    <a:lstStyle/>
                    <a:p>
                      <a:pPr algn="r"/>
                      <a:r>
                        <a:rPr lang="hr-HR" sz="2000" dirty="0" err="1"/>
                        <a:t>ppb</a:t>
                      </a:r>
                      <a:r>
                        <a:rPr lang="hr-HR" sz="2000" dirty="0"/>
                        <a:t> (</a:t>
                      </a:r>
                      <a:r>
                        <a:rPr lang="hr-HR" sz="2000" dirty="0" err="1"/>
                        <a:t>part</a:t>
                      </a:r>
                      <a:r>
                        <a:rPr lang="hr-HR" sz="2000" dirty="0"/>
                        <a:t> </a:t>
                      </a:r>
                      <a:r>
                        <a:rPr lang="hr-HR" sz="2000" dirty="0" err="1"/>
                        <a:t>per</a:t>
                      </a:r>
                      <a:r>
                        <a:rPr lang="hr-HR" sz="2000" dirty="0"/>
                        <a:t> </a:t>
                      </a:r>
                      <a:r>
                        <a:rPr lang="hr-HR" sz="2000" dirty="0" err="1"/>
                        <a:t>billion</a:t>
                      </a:r>
                      <a:r>
                        <a:rPr lang="hr-HR" sz="2000" dirty="0"/>
                        <a:t>)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/>
                        <a:t>=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2000" dirty="0" err="1"/>
                        <a:t>ug</a:t>
                      </a:r>
                      <a:r>
                        <a:rPr lang="hr-HR" sz="2000" dirty="0"/>
                        <a:t>/kg, </a:t>
                      </a:r>
                      <a:r>
                        <a:rPr lang="hr-HR" sz="2000" dirty="0" err="1"/>
                        <a:t>ng</a:t>
                      </a:r>
                      <a:r>
                        <a:rPr lang="hr-HR" sz="2000" dirty="0"/>
                        <a:t>/g, </a:t>
                      </a:r>
                      <a:r>
                        <a:rPr lang="hr-HR" sz="2000" dirty="0" err="1"/>
                        <a:t>pg</a:t>
                      </a:r>
                      <a:r>
                        <a:rPr lang="hr-HR" sz="2000" dirty="0"/>
                        <a:t>/mg, </a:t>
                      </a:r>
                      <a:r>
                        <a:rPr lang="hr-HR" sz="2000" dirty="0" err="1"/>
                        <a:t>ug</a:t>
                      </a:r>
                      <a:r>
                        <a:rPr lang="hr-HR" sz="2000" dirty="0"/>
                        <a:t>/L,</a:t>
                      </a:r>
                      <a:br>
                        <a:rPr lang="hr-HR" sz="2000" dirty="0"/>
                      </a:br>
                      <a:r>
                        <a:rPr lang="hr-HR" sz="2000" dirty="0" err="1"/>
                        <a:t>ng</a:t>
                      </a:r>
                      <a:r>
                        <a:rPr lang="hr-HR" sz="2000" dirty="0"/>
                        <a:t>/</a:t>
                      </a:r>
                      <a:r>
                        <a:rPr lang="hr-HR" sz="2000" dirty="0" err="1"/>
                        <a:t>mL</a:t>
                      </a:r>
                      <a:r>
                        <a:rPr lang="hr-HR" sz="2000" dirty="0"/>
                        <a:t>, </a:t>
                      </a:r>
                      <a:r>
                        <a:rPr lang="hr-HR" sz="2000" dirty="0" err="1"/>
                        <a:t>pg</a:t>
                      </a:r>
                      <a:r>
                        <a:rPr lang="hr-HR" sz="2000" dirty="0"/>
                        <a:t>/</a:t>
                      </a:r>
                      <a:r>
                        <a:rPr lang="hr-HR" sz="2000" dirty="0" err="1"/>
                        <a:t>uL</a:t>
                      </a:r>
                      <a:endParaRPr lang="hr-HR" sz="2000" dirty="0"/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0317">
                <a:tc>
                  <a:txBody>
                    <a:bodyPr/>
                    <a:lstStyle/>
                    <a:p>
                      <a:pPr algn="r"/>
                      <a:r>
                        <a:rPr lang="hr-HR" sz="2000" dirty="0" err="1"/>
                        <a:t>ppt</a:t>
                      </a:r>
                      <a:r>
                        <a:rPr lang="hr-HR" sz="2000" dirty="0"/>
                        <a:t> (</a:t>
                      </a:r>
                      <a:r>
                        <a:rPr lang="hr-HR" sz="2000" dirty="0" err="1"/>
                        <a:t>part</a:t>
                      </a:r>
                      <a:r>
                        <a:rPr lang="hr-HR" sz="2000" dirty="0"/>
                        <a:t> </a:t>
                      </a:r>
                      <a:r>
                        <a:rPr lang="hr-HR" sz="2000" dirty="0" err="1"/>
                        <a:t>per</a:t>
                      </a:r>
                      <a:r>
                        <a:rPr lang="hr-HR" sz="2000" dirty="0"/>
                        <a:t> </a:t>
                      </a:r>
                      <a:r>
                        <a:rPr lang="hr-HR" sz="2000" dirty="0" err="1"/>
                        <a:t>trillion</a:t>
                      </a:r>
                      <a:r>
                        <a:rPr lang="hr-HR" sz="2000" dirty="0"/>
                        <a:t>)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/>
                        <a:t>=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2000" dirty="0" err="1"/>
                        <a:t>ng</a:t>
                      </a:r>
                      <a:r>
                        <a:rPr lang="hr-HR" sz="2000" dirty="0"/>
                        <a:t>/kg, </a:t>
                      </a:r>
                      <a:r>
                        <a:rPr lang="hr-HR" sz="2000" dirty="0" err="1"/>
                        <a:t>pg</a:t>
                      </a:r>
                      <a:r>
                        <a:rPr lang="hr-HR" sz="2000" dirty="0"/>
                        <a:t>/g, </a:t>
                      </a:r>
                      <a:r>
                        <a:rPr lang="hr-HR" sz="2000" dirty="0" err="1"/>
                        <a:t>fg</a:t>
                      </a:r>
                      <a:r>
                        <a:rPr lang="hr-HR" sz="2000" dirty="0"/>
                        <a:t>/mg, </a:t>
                      </a:r>
                      <a:r>
                        <a:rPr lang="hr-HR" sz="2000" dirty="0" err="1"/>
                        <a:t>ng</a:t>
                      </a:r>
                      <a:r>
                        <a:rPr lang="hr-HR" sz="2000" dirty="0"/>
                        <a:t>/L,</a:t>
                      </a:r>
                      <a:br>
                        <a:rPr lang="hr-HR" sz="2000" dirty="0"/>
                      </a:br>
                      <a:r>
                        <a:rPr lang="hr-HR" sz="2000" dirty="0" err="1"/>
                        <a:t>pg</a:t>
                      </a:r>
                      <a:r>
                        <a:rPr lang="hr-HR" sz="2000" dirty="0"/>
                        <a:t>/</a:t>
                      </a:r>
                      <a:r>
                        <a:rPr lang="hr-HR" sz="2000" dirty="0" err="1"/>
                        <a:t>mL</a:t>
                      </a:r>
                      <a:r>
                        <a:rPr lang="hr-HR" sz="2000" dirty="0"/>
                        <a:t>, </a:t>
                      </a:r>
                      <a:r>
                        <a:rPr lang="hr-HR" sz="2000" dirty="0" err="1"/>
                        <a:t>fg</a:t>
                      </a:r>
                      <a:r>
                        <a:rPr lang="hr-HR" sz="2000" dirty="0"/>
                        <a:t>/</a:t>
                      </a:r>
                      <a:r>
                        <a:rPr lang="hr-HR" sz="2000" dirty="0" err="1"/>
                        <a:t>uL</a:t>
                      </a:r>
                      <a:endParaRPr lang="hr-HR" sz="2000" dirty="0"/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722">
                <a:tc>
                  <a:txBody>
                    <a:bodyPr/>
                    <a:lstStyle/>
                    <a:p>
                      <a:pPr algn="r"/>
                      <a:r>
                        <a:rPr lang="hr-HR" sz="2000" b="1" dirty="0"/>
                        <a:t>1 ppm = 1000 </a:t>
                      </a:r>
                      <a:r>
                        <a:rPr lang="hr-HR" sz="2000" b="1" dirty="0" err="1"/>
                        <a:t>ppb</a:t>
                      </a:r>
                      <a:endParaRPr lang="hr-HR" sz="2000" b="1" dirty="0"/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2000" b="1" dirty="0"/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2000" b="1" dirty="0"/>
                        <a:t>1 </a:t>
                      </a:r>
                      <a:r>
                        <a:rPr lang="hr-HR" sz="2000" b="1" dirty="0" err="1"/>
                        <a:t>ppb</a:t>
                      </a:r>
                      <a:r>
                        <a:rPr lang="hr-HR" sz="2000" b="1" dirty="0"/>
                        <a:t> = 0.001 ppm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7526E1D-236B-4DBB-A2F2-19D2A78AB32D}"/>
              </a:ext>
            </a:extLst>
          </p:cNvPr>
          <p:cNvSpPr/>
          <p:nvPr/>
        </p:nvSpPr>
        <p:spPr>
          <a:xfrm>
            <a:off x="1447212" y="818634"/>
            <a:ext cx="49519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5400" dirty="0">
                <a:solidFill>
                  <a:schemeClr val="accent1"/>
                </a:solidFill>
              </a:rPr>
              <a:t>….ponavljanje….</a:t>
            </a:r>
          </a:p>
        </p:txBody>
      </p:sp>
    </p:spTree>
    <p:extLst>
      <p:ext uri="{BB962C8B-B14F-4D97-AF65-F5344CB8AC3E}">
        <p14:creationId xmlns:p14="http://schemas.microsoft.com/office/powerpoint/2010/main" val="3790626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Otapanje tvari AB se može opisati reakcijom</a:t>
            </a:r>
          </a:p>
        </p:txBody>
      </p:sp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7768" y="2492896"/>
            <a:ext cx="54006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niOkvir 5"/>
          <p:cNvSpPr txBox="1"/>
          <p:nvPr/>
        </p:nvSpPr>
        <p:spPr>
          <a:xfrm>
            <a:off x="1914385" y="3789040"/>
            <a:ext cx="76706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Ako je aktivitet čvrste faze </a:t>
            </a:r>
            <a:r>
              <a:rPr lang="hr-HR" sz="2400" dirty="0" err="1"/>
              <a:t>AB</a:t>
            </a:r>
            <a:r>
              <a:rPr lang="hr-HR" sz="2400" dirty="0"/>
              <a:t>=1, onda se izraz za konstantu </a:t>
            </a:r>
          </a:p>
          <a:p>
            <a:r>
              <a:rPr lang="hr-HR" sz="2400" dirty="0"/>
              <a:t>ravnoteže  reducira u izraz za produkt topivosti </a:t>
            </a:r>
            <a:r>
              <a:rPr lang="hr-HR" sz="2400" dirty="0" err="1"/>
              <a:t>K</a:t>
            </a:r>
            <a:r>
              <a:rPr lang="hr-HR" sz="2400" baseline="-25000" dirty="0" err="1"/>
              <a:t>sp</a:t>
            </a:r>
            <a:r>
              <a:rPr lang="hr-HR" sz="2400" dirty="0"/>
              <a:t> ili </a:t>
            </a:r>
            <a:r>
              <a:rPr lang="hr-HR" sz="2400" dirty="0" err="1"/>
              <a:t>K</a:t>
            </a:r>
            <a:r>
              <a:rPr lang="hr-HR" sz="2400" baseline="-25000" dirty="0" err="1"/>
              <a:t>PT</a:t>
            </a:r>
            <a:endParaRPr lang="hr-HR" sz="2400" dirty="0"/>
          </a:p>
          <a:p>
            <a:endParaRPr lang="hr-HR" dirty="0"/>
          </a:p>
        </p:txBody>
      </p:sp>
      <p:sp>
        <p:nvSpPr>
          <p:cNvPr id="7" name="TekstniOkvir 6"/>
          <p:cNvSpPr txBox="1"/>
          <p:nvPr/>
        </p:nvSpPr>
        <p:spPr>
          <a:xfrm>
            <a:off x="4583832" y="5373217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/>
              <a:t>K</a:t>
            </a:r>
            <a:r>
              <a:rPr lang="hr-HR" sz="3200" baseline="-25000"/>
              <a:t>PT</a:t>
            </a:r>
            <a:r>
              <a:rPr lang="hr-HR" sz="3200"/>
              <a:t>= </a:t>
            </a:r>
            <a:r>
              <a:rPr lang="hr-HR" sz="3200">
                <a:latin typeface="Segoe UI Symbol"/>
                <a:ea typeface="Segoe UI Symbol"/>
              </a:rPr>
              <a:t>[</a:t>
            </a:r>
            <a:r>
              <a:rPr lang="hr-HR" sz="3200"/>
              <a:t>A</a:t>
            </a:r>
            <a:r>
              <a:rPr lang="hr-HR" sz="3200" baseline="30000"/>
              <a:t>+</a:t>
            </a:r>
            <a:r>
              <a:rPr lang="hr-HR" sz="3200">
                <a:latin typeface="Segoe UI Symbol"/>
                <a:ea typeface="Segoe UI Symbol"/>
              </a:rPr>
              <a:t>][</a:t>
            </a:r>
            <a:r>
              <a:rPr lang="hr-HR" sz="3200"/>
              <a:t>B</a:t>
            </a:r>
            <a:r>
              <a:rPr lang="hr-HR" sz="3200" baseline="30000"/>
              <a:t>-</a:t>
            </a:r>
            <a:r>
              <a:rPr lang="hr-HR" sz="3200">
                <a:latin typeface="Segoe UI Symbol"/>
                <a:ea typeface="Segoe UI Symbol"/>
              </a:rPr>
              <a:t>]</a:t>
            </a:r>
            <a:endParaRPr lang="hr-HR" sz="3200"/>
          </a:p>
        </p:txBody>
      </p:sp>
      <p:sp>
        <p:nvSpPr>
          <p:cNvPr id="8" name="TekstniOkvir 7"/>
          <p:cNvSpPr txBox="1"/>
          <p:nvPr/>
        </p:nvSpPr>
        <p:spPr>
          <a:xfrm>
            <a:off x="959914" y="1208328"/>
            <a:ext cx="6095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Konstanta produkta topivosti</a:t>
            </a:r>
          </a:p>
        </p:txBody>
      </p:sp>
      <p:sp>
        <p:nvSpPr>
          <p:cNvPr id="2" name="Pravokutnik 1"/>
          <p:cNvSpPr/>
          <p:nvPr/>
        </p:nvSpPr>
        <p:spPr>
          <a:xfrm>
            <a:off x="959768" y="35468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3200" dirty="0"/>
              <a:t>Otapanje i taloženje (precipitacija)</a:t>
            </a:r>
            <a:br>
              <a:rPr lang="hr-HR" sz="3200" dirty="0"/>
            </a:br>
            <a:endParaRPr lang="hr-HR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1B833D-A334-1073-292C-F23DEDCA482E}"/>
              </a:ext>
            </a:extLst>
          </p:cNvPr>
          <p:cNvSpPr txBox="1"/>
          <p:nvPr/>
        </p:nvSpPr>
        <p:spPr>
          <a:xfrm>
            <a:off x="8864600" y="55225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 err="1"/>
              <a:t>solubility</a:t>
            </a:r>
            <a:r>
              <a:rPr lang="hr-HR" dirty="0"/>
              <a:t> </a:t>
            </a:r>
            <a:r>
              <a:rPr lang="hr-HR" dirty="0" err="1"/>
              <a:t>product</a:t>
            </a:r>
            <a:r>
              <a:rPr lang="hr-HR" dirty="0"/>
              <a:t> </a:t>
            </a:r>
            <a:r>
              <a:rPr lang="hr-HR" dirty="0" err="1"/>
              <a:t>constant</a:t>
            </a:r>
            <a:endParaRPr lang="en-AU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B79B56-4E88-FAA9-1CFC-F19368290B5A}"/>
              </a:ext>
            </a:extLst>
          </p:cNvPr>
          <p:cNvCxnSpPr>
            <a:cxnSpLocks/>
          </p:cNvCxnSpPr>
          <p:nvPr/>
        </p:nvCxnSpPr>
        <p:spPr>
          <a:xfrm flipH="1" flipV="1">
            <a:off x="8255000" y="4673600"/>
            <a:ext cx="822193" cy="868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259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040F6-B18E-4A52-B098-EAC660F3F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645952"/>
            <a:ext cx="9872871" cy="5450048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većina </a:t>
            </a:r>
            <a:r>
              <a:rPr lang="hr-HR" dirty="0" err="1">
                <a:solidFill>
                  <a:schemeClr val="tx1"/>
                </a:solidFill>
              </a:rPr>
              <a:t>geokemijskih</a:t>
            </a:r>
            <a:r>
              <a:rPr lang="hr-HR" dirty="0">
                <a:solidFill>
                  <a:schemeClr val="tx1"/>
                </a:solidFill>
              </a:rPr>
              <a:t> reakcija odvija u vodenoj sredini tzv. </a:t>
            </a:r>
            <a:r>
              <a:rPr lang="hr-HR" i="1" dirty="0">
                <a:solidFill>
                  <a:schemeClr val="tx1"/>
                </a:solidFill>
              </a:rPr>
              <a:t>geokemija vodenih otopina</a:t>
            </a:r>
            <a:r>
              <a:rPr lang="hr-HR" dirty="0">
                <a:solidFill>
                  <a:schemeClr val="tx1"/>
                </a:solidFill>
              </a:rPr>
              <a:t> </a:t>
            </a:r>
            <a:r>
              <a:rPr lang="hr-HR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hr-HR" dirty="0">
                <a:solidFill>
                  <a:schemeClr val="tx1"/>
                </a:solidFill>
              </a:rPr>
              <a:t>predstavlja važan dio geokemije</a:t>
            </a:r>
          </a:p>
          <a:p>
            <a:r>
              <a:rPr lang="hr-HR" dirty="0" err="1">
                <a:solidFill>
                  <a:schemeClr val="tx1"/>
                </a:solidFill>
              </a:rPr>
              <a:t>Eng</a:t>
            </a:r>
            <a:r>
              <a:rPr lang="hr-HR" dirty="0">
                <a:solidFill>
                  <a:schemeClr val="tx1"/>
                </a:solidFill>
              </a:rPr>
              <a:t>. </a:t>
            </a:r>
            <a:r>
              <a:rPr lang="en-US" dirty="0">
                <a:solidFill>
                  <a:schemeClr val="tx1"/>
                </a:solidFill>
              </a:rPr>
              <a:t>Aquatic geochemistry</a:t>
            </a:r>
            <a:endParaRPr lang="hr-HR" dirty="0">
              <a:solidFill>
                <a:schemeClr val="tx1"/>
              </a:solidFill>
            </a:endParaRPr>
          </a:p>
          <a:p>
            <a:r>
              <a:rPr lang="hr-HR" dirty="0">
                <a:solidFill>
                  <a:schemeClr val="tx1"/>
                </a:solidFill>
              </a:rPr>
              <a:t>Kemijske reakcije opisujemo kemijskim jednadžbama u koje unosimo produkte i </a:t>
            </a:r>
            <a:r>
              <a:rPr lang="hr-HR" dirty="0" err="1">
                <a:solidFill>
                  <a:schemeClr val="tx1"/>
                </a:solidFill>
              </a:rPr>
              <a:t>reaktante</a:t>
            </a:r>
            <a:r>
              <a:rPr lang="hr-HR" dirty="0">
                <a:solidFill>
                  <a:schemeClr val="tx1"/>
                </a:solidFill>
              </a:rPr>
              <a:t>.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hr-HR" dirty="0">
                <a:solidFill>
                  <a:schemeClr val="tx1"/>
                </a:solidFill>
              </a:rPr>
              <a:t>Cilj je dati teoretski okvir kemijskog ponašanja bitnih </a:t>
            </a:r>
            <a:r>
              <a:rPr lang="hr-HR" dirty="0" err="1">
                <a:solidFill>
                  <a:schemeClr val="tx1"/>
                </a:solidFill>
              </a:rPr>
              <a:t>rezervora</a:t>
            </a:r>
            <a:r>
              <a:rPr lang="hr-HR" dirty="0">
                <a:solidFill>
                  <a:schemeClr val="tx1"/>
                </a:solidFill>
              </a:rPr>
              <a:t> na Zemlji, s naglaskom na </a:t>
            </a:r>
            <a:r>
              <a:rPr lang="hr-HR" dirty="0" err="1">
                <a:solidFill>
                  <a:schemeClr val="tx1"/>
                </a:solidFill>
              </a:rPr>
              <a:t>hidrosferu</a:t>
            </a:r>
            <a:r>
              <a:rPr lang="hr-HR" dirty="0">
                <a:solidFill>
                  <a:schemeClr val="tx1"/>
                </a:solidFill>
              </a:rPr>
              <a:t> i litosferu</a:t>
            </a:r>
          </a:p>
          <a:p>
            <a:r>
              <a:rPr lang="hr-HR" dirty="0">
                <a:solidFill>
                  <a:schemeClr val="tx1"/>
                </a:solidFill>
              </a:rPr>
              <a:t> Voda glavni agens erozije i transporta materijala, bez obzira radi li se o kemijskom ili mehaničkom trošenju</a:t>
            </a:r>
          </a:p>
          <a:p>
            <a:r>
              <a:rPr lang="hr-HR" dirty="0">
                <a:solidFill>
                  <a:schemeClr val="tx1"/>
                </a:solidFill>
              </a:rPr>
              <a:t>Oceani imaju bitnu ulogu (mnogostruku) – predstavljaju sedimentacijski bazen, ali i rezervoar mnogih, geološki bitnih spojeva te imaju ulogu i u modificiranju i/ili održavanju klime </a:t>
            </a:r>
          </a:p>
          <a:p>
            <a:endParaRPr lang="hr-HR" dirty="0">
              <a:solidFill>
                <a:schemeClr val="tx1"/>
              </a:solidFill>
            </a:endParaRPr>
          </a:p>
          <a:p>
            <a:endParaRPr lang="hr-H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08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61720" y="655320"/>
            <a:ext cx="9872871" cy="4038600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chemeClr val="tx1"/>
                </a:solidFill>
              </a:rPr>
              <a:t>Konstanta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produkta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topljivosti</a:t>
            </a:r>
            <a:r>
              <a:rPr lang="en-US" sz="3200" dirty="0">
                <a:solidFill>
                  <a:schemeClr val="tx1"/>
                </a:solidFill>
              </a:rPr>
              <a:t> (</a:t>
            </a:r>
            <a:r>
              <a:rPr lang="en-US" sz="3200" i="1" dirty="0">
                <a:solidFill>
                  <a:schemeClr val="tx1"/>
                </a:solidFill>
              </a:rPr>
              <a:t>K</a:t>
            </a:r>
            <a:r>
              <a:rPr lang="hr-HR" sz="3200" i="1" baseline="-25000" dirty="0">
                <a:solidFill>
                  <a:schemeClr val="tx1"/>
                </a:solidFill>
              </a:rPr>
              <a:t>P</a:t>
            </a:r>
            <a:r>
              <a:rPr lang="hr-HR" sz="3200" baseline="-25000" dirty="0">
                <a:solidFill>
                  <a:schemeClr val="tx1"/>
                </a:solidFill>
              </a:rPr>
              <a:t>T</a:t>
            </a:r>
            <a:r>
              <a:rPr lang="en-US" sz="3200" dirty="0">
                <a:solidFill>
                  <a:schemeClr val="tx1"/>
                </a:solidFill>
              </a:rPr>
              <a:t>) </a:t>
            </a:r>
            <a:r>
              <a:rPr lang="en-US" sz="3200" dirty="0" err="1">
                <a:solidFill>
                  <a:schemeClr val="tx1"/>
                </a:solidFill>
              </a:rPr>
              <a:t>umnožak</a:t>
            </a:r>
            <a:r>
              <a:rPr lang="en-US" sz="3200" dirty="0">
                <a:solidFill>
                  <a:schemeClr val="tx1"/>
                </a:solidFill>
              </a:rPr>
              <a:t> je </a:t>
            </a:r>
            <a:r>
              <a:rPr lang="en-US" sz="3200" dirty="0" err="1">
                <a:solidFill>
                  <a:schemeClr val="tx1"/>
                </a:solidFill>
              </a:rPr>
              <a:t>ravnotežnih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aktiviteta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iona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hr-HR" sz="3200" dirty="0">
                <a:solidFill>
                  <a:schemeClr val="tx1"/>
                </a:solidFill>
              </a:rPr>
              <a:t>teško topljive soli (minerala)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podignutih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potenciju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svog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stehiometrijskog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faktora</a:t>
            </a:r>
            <a:r>
              <a:rPr lang="en-US" sz="3200" dirty="0">
                <a:solidFill>
                  <a:schemeClr val="tx1"/>
                </a:solidFill>
              </a:rPr>
              <a:t> u </a:t>
            </a:r>
            <a:r>
              <a:rPr lang="en-US" sz="3200" dirty="0" err="1">
                <a:solidFill>
                  <a:schemeClr val="tx1"/>
                </a:solidFill>
              </a:rPr>
              <a:t>ravnotežnoj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jednadžbi</a:t>
            </a:r>
            <a:r>
              <a:rPr lang="en-US" sz="3200" dirty="0">
                <a:solidFill>
                  <a:schemeClr val="tx1"/>
                </a:solidFill>
              </a:rPr>
              <a:t>. </a:t>
            </a:r>
            <a:endParaRPr lang="hr-HR" sz="3200" dirty="0">
              <a:solidFill>
                <a:schemeClr val="tx1"/>
              </a:solidFill>
            </a:endParaRPr>
          </a:p>
          <a:p>
            <a:endParaRPr lang="hr-HR" sz="3200" dirty="0">
              <a:solidFill>
                <a:schemeClr val="tx1"/>
              </a:solidFill>
            </a:endParaRPr>
          </a:p>
          <a:p>
            <a:endParaRPr lang="hr-HR" sz="3200" dirty="0">
              <a:solidFill>
                <a:schemeClr val="tx1"/>
              </a:solidFill>
            </a:endParaRPr>
          </a:p>
          <a:p>
            <a:r>
              <a:rPr lang="en-US" sz="3200" dirty="0" err="1">
                <a:solidFill>
                  <a:schemeClr val="tx1"/>
                </a:solidFill>
              </a:rPr>
              <a:t>Što</a:t>
            </a:r>
            <a:r>
              <a:rPr lang="en-US" sz="3200" dirty="0">
                <a:solidFill>
                  <a:schemeClr val="tx1"/>
                </a:solidFill>
              </a:rPr>
              <a:t> je </a:t>
            </a:r>
            <a:r>
              <a:rPr lang="en-US" sz="3200" dirty="0" err="1">
                <a:solidFill>
                  <a:schemeClr val="tx1"/>
                </a:solidFill>
              </a:rPr>
              <a:t>vrijednost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konstante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produkta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topljivosti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manja</a:t>
            </a:r>
            <a:r>
              <a:rPr lang="en-US" sz="3200" dirty="0">
                <a:solidFill>
                  <a:schemeClr val="tx1"/>
                </a:solidFill>
              </a:rPr>
              <a:t>, to je </a:t>
            </a:r>
            <a:r>
              <a:rPr lang="en-US" sz="3200" dirty="0" err="1">
                <a:solidFill>
                  <a:schemeClr val="tx1"/>
                </a:solidFill>
              </a:rPr>
              <a:t>manja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topljivost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hr-HR" sz="3200" dirty="0">
                <a:solidFill>
                  <a:schemeClr val="tx1"/>
                </a:solidFill>
              </a:rPr>
              <a:t>te soli (spoja/minerala…)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1045027" y="690101"/>
            <a:ext cx="937145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914400"/>
            <a:r>
              <a:rPr lang="hr-HR" sz="2400" dirty="0"/>
              <a:t>To je reakcija</a:t>
            </a:r>
            <a:r>
              <a:rPr lang="en-US" sz="2400" dirty="0"/>
              <a:t> </a:t>
            </a:r>
            <a:r>
              <a:rPr lang="hr-HR" sz="2400" dirty="0"/>
              <a:t>gdje</a:t>
            </a:r>
            <a:r>
              <a:rPr lang="en-US" sz="2400" dirty="0"/>
              <a:t> se </a:t>
            </a:r>
            <a:r>
              <a:rPr lang="hr-HR" sz="2400" dirty="0"/>
              <a:t>uspostavlja</a:t>
            </a:r>
            <a:r>
              <a:rPr lang="en-US" sz="2400" dirty="0"/>
              <a:t> </a:t>
            </a:r>
            <a:r>
              <a:rPr lang="hr-HR" sz="2400" dirty="0"/>
              <a:t>ravnoteža</a:t>
            </a:r>
            <a:r>
              <a:rPr lang="en-US" sz="2400" dirty="0"/>
              <a:t> </a:t>
            </a:r>
            <a:r>
              <a:rPr lang="hr-HR" sz="2400" dirty="0"/>
              <a:t>između</a:t>
            </a:r>
            <a:r>
              <a:rPr lang="en-US" sz="2400" dirty="0"/>
              <a:t> </a:t>
            </a:r>
            <a:r>
              <a:rPr lang="hr-HR" sz="2400" dirty="0"/>
              <a:t>čvrste</a:t>
            </a:r>
            <a:r>
              <a:rPr lang="en-US" sz="2400" dirty="0"/>
              <a:t> faze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zasi</a:t>
            </a:r>
            <a:r>
              <a:rPr lang="hr-HR" sz="2400" dirty="0"/>
              <a:t>ć</a:t>
            </a:r>
            <a:r>
              <a:rPr lang="en-US" sz="2400" dirty="0" err="1"/>
              <a:t>ene</a:t>
            </a:r>
            <a:r>
              <a:rPr lang="en-US" sz="2400" dirty="0"/>
              <a:t> </a:t>
            </a:r>
            <a:r>
              <a:rPr lang="en-US" sz="2400" dirty="0" err="1"/>
              <a:t>otopine</a:t>
            </a:r>
            <a:r>
              <a:rPr lang="hr-HR" sz="2400" dirty="0"/>
              <a:t>.</a:t>
            </a:r>
            <a:endParaRPr lang="en-US" sz="2400" dirty="0"/>
          </a:p>
          <a:p>
            <a:pPr indent="914400"/>
            <a:r>
              <a:rPr lang="en-US" sz="2400" dirty="0"/>
              <a:t>  </a:t>
            </a:r>
          </a:p>
        </p:txBody>
      </p:sp>
      <p:pic>
        <p:nvPicPr>
          <p:cNvPr id="26627" name="Picture 2" descr="http://free-zg.t-com.hr/Svjetlana_Luterotti/07/074c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60560" y="1628801"/>
            <a:ext cx="336550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Pravokutnik 3"/>
          <p:cNvSpPr>
            <a:spLocks noChangeArrowheads="1"/>
          </p:cNvSpPr>
          <p:nvPr/>
        </p:nvSpPr>
        <p:spPr bwMode="auto">
          <a:xfrm>
            <a:off x="1045029" y="2144934"/>
            <a:ext cx="92274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914400"/>
            <a:r>
              <a:rPr lang="hr-HR" sz="2400" dirty="0"/>
              <a:t>Produkt topljivosti (</a:t>
            </a:r>
            <a:r>
              <a:rPr lang="hr-HR" sz="2400" dirty="0" err="1"/>
              <a:t>K</a:t>
            </a:r>
            <a:r>
              <a:rPr lang="hr-HR" sz="2400" baseline="-25000" dirty="0" err="1"/>
              <a:t>pt</a:t>
            </a:r>
            <a:r>
              <a:rPr lang="hr-HR" sz="2400" dirty="0"/>
              <a:t>) je umnožak ravnotežnih koncentracija slobodnih iona u zasićenoj otopini iznad teško topljivog taloga.</a:t>
            </a:r>
          </a:p>
        </p:txBody>
      </p:sp>
      <p:sp>
        <p:nvSpPr>
          <p:cNvPr id="26629" name="Pravokutnik 4"/>
          <p:cNvSpPr>
            <a:spLocks noChangeArrowheads="1"/>
          </p:cNvSpPr>
          <p:nvPr/>
        </p:nvSpPr>
        <p:spPr bwMode="auto">
          <a:xfrm>
            <a:off x="-4933056" y="548680"/>
            <a:ext cx="23919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/>
              <a:t>Produkt topljivosti (</a:t>
            </a:r>
            <a:r>
              <a:rPr lang="hr-HR" err="1"/>
              <a:t>K</a:t>
            </a:r>
            <a:r>
              <a:rPr lang="hr-HR" baseline="-25000" err="1"/>
              <a:t>pt</a:t>
            </a:r>
            <a:r>
              <a:rPr lang="hr-HR"/>
              <a:t>) </a:t>
            </a:r>
          </a:p>
        </p:txBody>
      </p:sp>
      <p:sp>
        <p:nvSpPr>
          <p:cNvPr id="26630" name="Rectangle 3"/>
          <p:cNvSpPr>
            <a:spLocks noChangeArrowheads="1"/>
          </p:cNvSpPr>
          <p:nvPr/>
        </p:nvSpPr>
        <p:spPr bwMode="auto">
          <a:xfrm>
            <a:off x="3935761" y="5301209"/>
            <a:ext cx="3535583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914400" algn="just" eaLnBrk="0" hangingPunct="0"/>
            <a:r>
              <a:rPr lang="en-US" sz="240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AgCl</a:t>
            </a:r>
            <a:r>
              <a:rPr lang="hr-HR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↔ 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en-US" sz="2400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>
                <a:solidFill>
                  <a:srgbClr val="000000"/>
                </a:solidFill>
                <a:cs typeface="Times New Roman" pitchFamily="18" charset="0"/>
              </a:rPr>
              <a:t> 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400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/>
              <a:t> </a:t>
            </a:r>
          </a:p>
        </p:txBody>
      </p:sp>
      <p:sp>
        <p:nvSpPr>
          <p:cNvPr id="26632" name="Pravokutnik 7"/>
          <p:cNvSpPr>
            <a:spLocks noChangeArrowheads="1"/>
          </p:cNvSpPr>
          <p:nvPr/>
        </p:nvSpPr>
        <p:spPr bwMode="auto">
          <a:xfrm>
            <a:off x="4799856" y="5949281"/>
            <a:ext cx="27363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2400" err="1"/>
              <a:t>K</a:t>
            </a:r>
            <a:r>
              <a:rPr lang="hr-HR" sz="2400" baseline="-25000" err="1"/>
              <a:t>pt</a:t>
            </a:r>
            <a:r>
              <a:rPr lang="hr-HR" sz="2400"/>
              <a:t> = [Ag</a:t>
            </a:r>
            <a:r>
              <a:rPr lang="hr-HR" sz="2400" baseline="30000"/>
              <a:t>+</a:t>
            </a:r>
            <a:r>
              <a:rPr lang="hr-HR" sz="2400"/>
              <a:t>][Cl</a:t>
            </a:r>
            <a:r>
              <a:rPr lang="hr-HR" sz="2400" baseline="30000"/>
              <a:t>-</a:t>
            </a:r>
            <a:r>
              <a:rPr lang="hr-HR" sz="2400"/>
              <a:t>]</a:t>
            </a:r>
          </a:p>
        </p:txBody>
      </p:sp>
      <p:sp>
        <p:nvSpPr>
          <p:cNvPr id="8" name="Pravokutnik 7"/>
          <p:cNvSpPr/>
          <p:nvPr/>
        </p:nvSpPr>
        <p:spPr>
          <a:xfrm>
            <a:off x="1008531" y="3783205"/>
            <a:ext cx="94444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 </a:t>
            </a:r>
            <a:r>
              <a:rPr lang="hr-HR" sz="2400" dirty="0"/>
              <a:t>Što je brojčana vrijednost </a:t>
            </a:r>
            <a:r>
              <a:rPr lang="hr-HR" sz="2400" dirty="0" err="1"/>
              <a:t>K</a:t>
            </a:r>
            <a:r>
              <a:rPr lang="hr-HR" sz="2400" baseline="-25000" dirty="0" err="1"/>
              <a:t>pt</a:t>
            </a:r>
            <a:r>
              <a:rPr lang="hr-HR" sz="2400" dirty="0"/>
              <a:t> manja to je i topljivost niža odnosno niža je koncentracija iona u otopini iznad taloga.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73350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567343-795D-43EA-8544-5C183967F634}"/>
              </a:ext>
            </a:extLst>
          </p:cNvPr>
          <p:cNvSpPr txBox="1"/>
          <p:nvPr/>
        </p:nvSpPr>
        <p:spPr>
          <a:xfrm>
            <a:off x="1573684" y="1841242"/>
            <a:ext cx="90446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K</a:t>
            </a:r>
            <a:r>
              <a:rPr lang="hr-HR" sz="3200" baseline="-25000" dirty="0"/>
              <a:t>PT</a:t>
            </a:r>
            <a:r>
              <a:rPr lang="hr-HR" sz="3200" dirty="0"/>
              <a:t> </a:t>
            </a:r>
            <a:r>
              <a:rPr lang="hr-HR" sz="3200" dirty="0">
                <a:solidFill>
                  <a:schemeClr val="accent1"/>
                </a:solidFill>
              </a:rPr>
              <a:t>=</a:t>
            </a:r>
            <a:r>
              <a:rPr lang="hr-HR" sz="3200" dirty="0"/>
              <a:t> </a:t>
            </a:r>
            <a: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  <a:t>[A</a:t>
            </a:r>
            <a:r>
              <a:rPr lang="hr-HR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  <a:t>] [B</a:t>
            </a:r>
            <a:r>
              <a:rPr lang="hr-HR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  <a:t>]       </a:t>
            </a:r>
            <a:r>
              <a:rPr lang="hr-HR" sz="3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ZASIĆENA</a:t>
            </a:r>
            <a: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  <a:t> OTOPINA</a:t>
            </a:r>
          </a:p>
          <a:p>
            <a:endParaRPr lang="hr-H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sz="3200" dirty="0"/>
              <a:t>K</a:t>
            </a:r>
            <a:r>
              <a:rPr lang="hr-HR" sz="3200" baseline="-25000" dirty="0"/>
              <a:t>PT</a:t>
            </a:r>
            <a:r>
              <a:rPr lang="hr-HR" sz="3200" dirty="0"/>
              <a:t> </a:t>
            </a:r>
            <a:r>
              <a:rPr lang="hr-HR" sz="3200" dirty="0">
                <a:solidFill>
                  <a:schemeClr val="accent1"/>
                </a:solidFill>
              </a:rPr>
              <a:t>&gt;</a:t>
            </a:r>
            <a:r>
              <a:rPr lang="hr-HR" sz="3200" dirty="0"/>
              <a:t> </a:t>
            </a:r>
            <a: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  <a:t>[A</a:t>
            </a:r>
            <a:r>
              <a:rPr lang="hr-HR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  <a:t>] [B</a:t>
            </a:r>
            <a:r>
              <a:rPr lang="hr-HR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  <a:t>]       </a:t>
            </a:r>
            <a:r>
              <a:rPr lang="hr-HR" sz="3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OTAPANJE</a:t>
            </a:r>
            <a: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hr-HR" sz="3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  <a:t>ZASIĆENA OTOPINA</a:t>
            </a:r>
          </a:p>
          <a:p>
            <a:endParaRPr lang="hr-H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sz="3200" dirty="0"/>
              <a:t>K</a:t>
            </a:r>
            <a:r>
              <a:rPr lang="hr-HR" sz="3200" baseline="-25000" dirty="0"/>
              <a:t>PT</a:t>
            </a:r>
            <a:r>
              <a:rPr lang="hr-HR" sz="3200" dirty="0"/>
              <a:t> </a:t>
            </a:r>
            <a:r>
              <a:rPr lang="hr-HR" sz="3200" dirty="0">
                <a:solidFill>
                  <a:schemeClr val="accent1"/>
                </a:solidFill>
              </a:rPr>
              <a:t>&lt;</a:t>
            </a:r>
            <a:r>
              <a:rPr lang="hr-HR" sz="3200" dirty="0"/>
              <a:t> </a:t>
            </a:r>
            <a: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  <a:t>[A</a:t>
            </a:r>
            <a:r>
              <a:rPr lang="hr-HR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  <a:t>] [B</a:t>
            </a:r>
            <a:r>
              <a:rPr lang="hr-HR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  <a:t>]       </a:t>
            </a:r>
            <a:r>
              <a:rPr lang="hr-HR" sz="3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TALOŽENJE</a:t>
            </a:r>
            <a: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hr-HR" sz="3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</a:t>
            </a:r>
            <a: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  <a:t>ZASIĆENA OTOPINA </a:t>
            </a:r>
          </a:p>
          <a:p>
            <a:endParaRPr lang="hr-H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sz="3200" dirty="0"/>
              <a:t>Umnožak aktivnosti iona - Ion </a:t>
            </a:r>
            <a:r>
              <a:rPr lang="hr-HR" sz="3200" dirty="0" err="1"/>
              <a:t>activity</a:t>
            </a:r>
            <a:r>
              <a:rPr lang="hr-HR" sz="3200" dirty="0"/>
              <a:t> </a:t>
            </a:r>
            <a:r>
              <a:rPr lang="hr-HR" sz="3200" dirty="0" err="1"/>
              <a:t>product</a:t>
            </a:r>
            <a:r>
              <a:rPr lang="hr-HR" sz="3200" dirty="0"/>
              <a:t> (</a:t>
            </a:r>
            <a:r>
              <a:rPr lang="hr-HR" sz="3200" dirty="0" err="1"/>
              <a:t>IAP</a:t>
            </a:r>
            <a:r>
              <a:rPr lang="hr-HR" sz="3200" dirty="0"/>
              <a:t>) - </a:t>
            </a:r>
            <a:r>
              <a:rPr lang="pl-PL" sz="3200" dirty="0"/>
              <a:t>opisuje </a:t>
            </a:r>
            <a:r>
              <a:rPr lang="pl-PL" sz="3200" i="1" dirty="0"/>
              <a:t>stvarno stanje otopine</a:t>
            </a:r>
            <a:r>
              <a:rPr lang="pl-PL" sz="3200" dirty="0"/>
              <a:t> u određenom trenutku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1456419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F96B30-B4EA-7C3F-DAFC-2D13DD9D7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710" y="1209675"/>
            <a:ext cx="8896350" cy="22193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A6A245-0464-CFF8-1347-49D5FBD3AFDA}"/>
              </a:ext>
            </a:extLst>
          </p:cNvPr>
          <p:cNvSpPr txBox="1"/>
          <p:nvPr/>
        </p:nvSpPr>
        <p:spPr>
          <a:xfrm>
            <a:off x="1277710" y="4362373"/>
            <a:ext cx="8896350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hr-HR" sz="2400" dirty="0" err="1"/>
              <a:t>Ksp</a:t>
            </a:r>
            <a:r>
              <a:rPr lang="hr-HR" sz="2400" dirty="0"/>
              <a:t> je “teoretski maksimum topljivosti”, a IAP (</a:t>
            </a:r>
            <a:r>
              <a:rPr lang="hr-HR" sz="2400" i="1" dirty="0"/>
              <a:t>Ion </a:t>
            </a:r>
            <a:r>
              <a:rPr lang="hr-HR" sz="2400" i="1" dirty="0" err="1"/>
              <a:t>Activity</a:t>
            </a:r>
            <a:r>
              <a:rPr lang="hr-HR" sz="2400" i="1" dirty="0"/>
              <a:t> </a:t>
            </a:r>
            <a:r>
              <a:rPr lang="hr-HR" sz="2400" i="1" dirty="0" err="1"/>
              <a:t>Product</a:t>
            </a:r>
            <a:r>
              <a:rPr lang="hr-HR" sz="2400" dirty="0"/>
              <a:t>) pokazuje “gdje se sustav trenutačno nalazi”.</a:t>
            </a:r>
          </a:p>
          <a:p>
            <a:br>
              <a:rPr lang="hr-HR" sz="2400" dirty="0"/>
            </a:br>
            <a:r>
              <a:rPr lang="hr-HR" sz="2400" dirty="0"/>
              <a:t>Njihov odnos otkriva </a:t>
            </a:r>
            <a:r>
              <a:rPr lang="hr-HR" sz="2400" b="1" dirty="0"/>
              <a:t>smjer </a:t>
            </a:r>
            <a:r>
              <a:rPr lang="hr-HR" sz="2400" b="1" dirty="0" err="1"/>
              <a:t>geokemijske</a:t>
            </a:r>
            <a:r>
              <a:rPr lang="hr-HR" sz="2400" b="1" dirty="0"/>
              <a:t> reakcije.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9322193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lved TABLE 17.2 Selected Solubility Product Constants | Chegg.com">
            <a:extLst>
              <a:ext uri="{FF2B5EF4-FFF2-40B4-BE49-F238E27FC236}">
                <a16:creationId xmlns:a16="http://schemas.microsoft.com/office/drawing/2014/main" id="{7F9211E2-473D-3E00-39F5-BBB909C36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300"/>
            <a:ext cx="12192000" cy="561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585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CB420-F8B5-4E65-A90F-880C7B6A3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095AC-50C3-463B-B80F-84AEB1B00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0" y="2057400"/>
            <a:ext cx="2329071" cy="403860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Realmonte Salt Mine</a:t>
            </a:r>
            <a:endParaRPr lang="hr-HR" dirty="0">
              <a:solidFill>
                <a:schemeClr val="tx1"/>
              </a:solidFill>
            </a:endParaRPr>
          </a:p>
          <a:p>
            <a:r>
              <a:rPr lang="hr-HR" dirty="0">
                <a:solidFill>
                  <a:schemeClr val="tx1"/>
                </a:solidFill>
              </a:rPr>
              <a:t>Sicilija</a:t>
            </a:r>
            <a:endParaRPr lang="it-IT" dirty="0">
              <a:solidFill>
                <a:schemeClr val="tx1"/>
              </a:solidFill>
            </a:endParaRPr>
          </a:p>
          <a:p>
            <a:endParaRPr lang="hr-HR" dirty="0"/>
          </a:p>
        </p:txBody>
      </p:sp>
      <p:pic>
        <p:nvPicPr>
          <p:cNvPr id="95234" name="Picture 2" descr="Povezana slika">
            <a:extLst>
              <a:ext uri="{FF2B5EF4-FFF2-40B4-BE49-F238E27FC236}">
                <a16:creationId xmlns:a16="http://schemas.microsoft.com/office/drawing/2014/main" id="{C1F9CE68-C505-48C7-80F9-75DF77657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" y="216217"/>
            <a:ext cx="8042911" cy="603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BA3112-F77A-449A-80A4-52B95E425B43}"/>
              </a:ext>
            </a:extLst>
          </p:cNvPr>
          <p:cNvSpPr/>
          <p:nvPr/>
        </p:nvSpPr>
        <p:spPr>
          <a:xfrm>
            <a:off x="3797300" y="6300151"/>
            <a:ext cx="9151566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defTabSz="914400">
              <a:lnSpc>
                <a:spcPct val="90000"/>
              </a:lnSpc>
              <a:spcBef>
                <a:spcPts val="1400"/>
              </a:spcBef>
              <a:buClr>
                <a:srgbClr val="1CADE4"/>
              </a:buClr>
              <a:buSzPct val="80000"/>
            </a:pPr>
            <a:r>
              <a:rPr lang="hr-HR" dirty="0"/>
              <a:t>Izvor: 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http://www.geologypage.com/2016/05/the-realmonte-salt-mine-in-sicily.html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51194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AF04D4-7AED-FD21-E04F-2A509F6236C1}"/>
              </a:ext>
            </a:extLst>
          </p:cNvPr>
          <p:cNvSpPr txBox="1"/>
          <p:nvPr/>
        </p:nvSpPr>
        <p:spPr>
          <a:xfrm>
            <a:off x="914400" y="712738"/>
            <a:ext cx="103632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hr-HR" sz="2400" b="1" dirty="0"/>
              <a:t>Geološki kontekst </a:t>
            </a:r>
            <a:r>
              <a:rPr lang="hr-HR" sz="2400" b="1" dirty="0" err="1"/>
              <a:t>Realmonte</a:t>
            </a:r>
            <a:r>
              <a:rPr lang="hr-HR" sz="2400" b="1" dirty="0"/>
              <a:t> </a:t>
            </a:r>
            <a:r>
              <a:rPr lang="hr-HR" sz="2400" b="1" dirty="0" err="1"/>
              <a:t>Salt</a:t>
            </a:r>
            <a:r>
              <a:rPr lang="hr-HR" sz="2400" b="1" dirty="0"/>
              <a:t> Mine (Sicilija)</a:t>
            </a:r>
          </a:p>
          <a:p>
            <a:pPr>
              <a:buNone/>
            </a:pPr>
            <a:endParaRPr lang="hr-HR" sz="2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/>
              <a:t>Nalazi se kod </a:t>
            </a:r>
            <a:r>
              <a:rPr lang="hr-HR" sz="2400" dirty="0" err="1"/>
              <a:t>Agrigenta</a:t>
            </a:r>
            <a:r>
              <a:rPr lang="hr-HR" sz="2400" dirty="0"/>
              <a:t> (južna Sicilija).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/>
              <a:t>Dio je formacije </a:t>
            </a:r>
            <a:r>
              <a:rPr lang="hr-HR" sz="2400" dirty="0" err="1"/>
              <a:t>Gessoso-Solfifera</a:t>
            </a:r>
            <a:r>
              <a:rPr lang="hr-HR" sz="2400" dirty="0"/>
              <a:t>, koja pripada poznatom geološkom događaju: </a:t>
            </a:r>
            <a:r>
              <a:rPr lang="hr-HR" sz="2400" b="1" dirty="0" err="1"/>
              <a:t>Messinska</a:t>
            </a:r>
            <a:r>
              <a:rPr lang="hr-HR" sz="2400" b="1" dirty="0"/>
              <a:t> kriza </a:t>
            </a:r>
            <a:r>
              <a:rPr lang="hr-HR" sz="2400" dirty="0"/>
              <a:t>(~5,96 – 5,33 milijuna godina).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/>
              <a:t>Tada je Sredozemno more gotovo presušilo jer se zatvorila veza s Atlantskim oceanom (Gibraltar), što je dovelo do ekstremne evaporacije.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488C87-79B1-0B34-0127-9892C68D713D}"/>
              </a:ext>
            </a:extLst>
          </p:cNvPr>
          <p:cNvSpPr txBox="1"/>
          <p:nvPr/>
        </p:nvSpPr>
        <p:spPr>
          <a:xfrm>
            <a:off x="596900" y="3636139"/>
            <a:ext cx="10363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Dominira fizičko-kemijska precipitacija iz morske vode uslijed isparavanja.</a:t>
            </a:r>
          </a:p>
          <a:p>
            <a:pPr>
              <a:buNone/>
            </a:pPr>
            <a:endParaRPr lang="hr-HR" sz="2400" dirty="0"/>
          </a:p>
          <a:p>
            <a:pPr>
              <a:buNone/>
            </a:pPr>
            <a:r>
              <a:rPr lang="hr-HR" sz="2400" dirty="0"/>
              <a:t>Mehanizam:</a:t>
            </a:r>
          </a:p>
          <a:p>
            <a:pPr>
              <a:buFont typeface="+mj-lt"/>
              <a:buAutoNum type="arabicPeriod"/>
            </a:pPr>
            <a:r>
              <a:rPr lang="hr-HR" sz="2400" dirty="0"/>
              <a:t>Zatvoreni bazeni (bez dotoka svježe vode, visoka temperatura, suha klima).</a:t>
            </a:r>
          </a:p>
          <a:p>
            <a:pPr>
              <a:buFont typeface="+mj-lt"/>
              <a:buAutoNum type="arabicPeriod"/>
            </a:pPr>
            <a:r>
              <a:rPr lang="hr-HR" sz="2400" dirty="0"/>
              <a:t>Isparavanje uzrokuje povećanje koncentracije iona (Na⁺, Cl⁻, </a:t>
            </a:r>
            <a:r>
              <a:rPr lang="hr-HR" sz="2400" dirty="0" err="1"/>
              <a:t>Ca²</a:t>
            </a:r>
            <a:r>
              <a:rPr lang="hr-HR" sz="2400" dirty="0"/>
              <a:t>⁺, </a:t>
            </a:r>
            <a:r>
              <a:rPr lang="hr-HR" sz="2400" dirty="0" err="1"/>
              <a:t>SO₄²</a:t>
            </a:r>
            <a:r>
              <a:rPr lang="hr-HR" sz="2400" dirty="0"/>
              <a:t>⁻, </a:t>
            </a:r>
            <a:r>
              <a:rPr lang="hr-HR" sz="2400" dirty="0" err="1"/>
              <a:t>Mg²</a:t>
            </a:r>
            <a:r>
              <a:rPr lang="hr-HR" sz="2400" dirty="0"/>
              <a:t>⁺).</a:t>
            </a:r>
          </a:p>
          <a:p>
            <a:pPr>
              <a:buFont typeface="+mj-lt"/>
              <a:buAutoNum type="arabicPeriod"/>
            </a:pPr>
            <a:r>
              <a:rPr lang="hr-HR" sz="2400" dirty="0"/>
              <a:t>Kad otopina postane prezasićena za određeni mineral, on precipitira.</a:t>
            </a:r>
          </a:p>
        </p:txBody>
      </p:sp>
    </p:spTree>
    <p:extLst>
      <p:ext uri="{BB962C8B-B14F-4D97-AF65-F5344CB8AC3E}">
        <p14:creationId xmlns:p14="http://schemas.microsoft.com/office/powerpoint/2010/main" val="22848077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8B1DB-FA6C-4EF8-B275-DCE6F91E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6390D-4BB1-609A-5C29-E5376ECCB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762000"/>
            <a:ext cx="11144250" cy="3533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2269AF-F5C0-ED10-C201-115C5926C438}"/>
              </a:ext>
            </a:extLst>
          </p:cNvPr>
          <p:cNvSpPr txBox="1"/>
          <p:nvPr/>
        </p:nvSpPr>
        <p:spPr>
          <a:xfrm>
            <a:off x="523875" y="4987111"/>
            <a:ext cx="10591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/>
              <a:t>U isparavanju morske vode koncentracija iona stalno raste, pa se minerali počinju taložiti </a:t>
            </a:r>
            <a:r>
              <a:rPr lang="hr-HR" sz="2400" b="1" dirty="0"/>
              <a:t>po redu rastuće topljivosti (</a:t>
            </a:r>
            <a:r>
              <a:rPr lang="hr-HR" sz="2400" b="1" dirty="0" err="1"/>
              <a:t>Ksp</a:t>
            </a:r>
            <a:r>
              <a:rPr lang="hr-HR" sz="2400" b="1" dirty="0"/>
              <a:t>)</a:t>
            </a:r>
            <a:r>
              <a:rPr lang="hr-HR" sz="2400" dirty="0"/>
              <a:t> — od najmanje topljivih prema </a:t>
            </a:r>
            <a:r>
              <a:rPr lang="hr-HR" sz="2400" dirty="0" err="1"/>
              <a:t>najtopljivijima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404675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AD9C89-BAB9-2F13-EFE5-70456034A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07" y="1246822"/>
            <a:ext cx="10742288" cy="35232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DA6190-CCF3-C002-26E5-C243099F6509}"/>
              </a:ext>
            </a:extLst>
          </p:cNvPr>
          <p:cNvSpPr txBox="1"/>
          <p:nvPr/>
        </p:nvSpPr>
        <p:spPr>
          <a:xfrm>
            <a:off x="716280" y="4516874"/>
            <a:ext cx="143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(</a:t>
            </a:r>
            <a:r>
              <a:rPr lang="hr-HR" dirty="0" err="1"/>
              <a:t>epsomit</a:t>
            </a:r>
            <a:r>
              <a:rPr lang="hr-HR" dirty="0"/>
              <a:t>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689846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FF0E0-7939-4F6B-8F0B-364154769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3820"/>
            <a:ext cx="9875520" cy="1356360"/>
          </a:xfrm>
        </p:spPr>
        <p:txBody>
          <a:bodyPr/>
          <a:lstStyle/>
          <a:p>
            <a:r>
              <a:rPr lang="hr-HR" b="1" dirty="0"/>
              <a:t>Soli i njihovi ioni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D7F13-EFB5-4852-A766-A299FBB80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816100"/>
            <a:ext cx="9872871" cy="4038600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1"/>
                </a:solidFill>
              </a:rPr>
              <a:t>Što nastaje reakcijom kiseline i baze? </a:t>
            </a:r>
          </a:p>
          <a:p>
            <a:endParaRPr lang="hr-HR" sz="3200" dirty="0">
              <a:solidFill>
                <a:schemeClr val="tx1"/>
              </a:solidFill>
            </a:endParaRPr>
          </a:p>
          <a:p>
            <a:endParaRPr lang="hr-HR" sz="3200" dirty="0">
              <a:solidFill>
                <a:schemeClr val="tx1"/>
              </a:solidFill>
            </a:endParaRPr>
          </a:p>
          <a:p>
            <a:endParaRPr lang="hr-HR" sz="3200" dirty="0">
              <a:solidFill>
                <a:schemeClr val="tx1"/>
              </a:solidFill>
            </a:endParaRPr>
          </a:p>
        </p:txBody>
      </p:sp>
      <p:pic>
        <p:nvPicPr>
          <p:cNvPr id="92162" name="Picture 2" descr="Slikovni rezultat za acid + base">
            <a:extLst>
              <a:ext uri="{FF2B5EF4-FFF2-40B4-BE49-F238E27FC236}">
                <a16:creationId xmlns:a16="http://schemas.microsoft.com/office/drawing/2014/main" id="{102D90DE-1314-4FDE-A76D-0DF053B00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6" r="43793" b="9224"/>
          <a:stretch/>
        </p:blipFill>
        <p:spPr bwMode="auto">
          <a:xfrm>
            <a:off x="2184401" y="2997200"/>
            <a:ext cx="41529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likovni rezultat za acid + base">
            <a:extLst>
              <a:ext uri="{FF2B5EF4-FFF2-40B4-BE49-F238E27FC236}">
                <a16:creationId xmlns:a16="http://schemas.microsoft.com/office/drawing/2014/main" id="{F9114E59-E12E-4771-BB2E-775DFA845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4" t="30121" b="12994"/>
          <a:stretch/>
        </p:blipFill>
        <p:spPr bwMode="auto">
          <a:xfrm>
            <a:off x="6337301" y="3409084"/>
            <a:ext cx="3388087" cy="210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9A36C6-68D1-4CA1-8210-6430587B0580}"/>
              </a:ext>
            </a:extLst>
          </p:cNvPr>
          <p:cNvSpPr txBox="1"/>
          <p:nvPr/>
        </p:nvSpPr>
        <p:spPr>
          <a:xfrm>
            <a:off x="482600" y="5854700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Zašto je to bitno u geokemiji?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465C99-AB3F-4042-A2D5-AE66D88E5B28}"/>
              </a:ext>
            </a:extLst>
          </p:cNvPr>
          <p:cNvSpPr/>
          <p:nvPr/>
        </p:nvSpPr>
        <p:spPr>
          <a:xfrm>
            <a:off x="6896101" y="6065329"/>
            <a:ext cx="5090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600" dirty="0">
                <a:hlinkClick r:id="rId4"/>
              </a:rPr>
              <a:t>Izvor: </a:t>
            </a:r>
          </a:p>
          <a:p>
            <a:r>
              <a:rPr lang="en-US" sz="1600" dirty="0">
                <a:hlinkClick r:id="rId4"/>
              </a:rPr>
              <a:t>https://www.shutterstock.com/search/acid+base+reaction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98121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3F93F-925B-45EA-BCEF-28C33BF7F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234" y="-92766"/>
            <a:ext cx="9875520" cy="1356360"/>
          </a:xfrm>
        </p:spPr>
        <p:txBody>
          <a:bodyPr/>
          <a:lstStyle/>
          <a:p>
            <a:r>
              <a:rPr lang="hr-HR" b="1" dirty="0">
                <a:solidFill>
                  <a:schemeClr val="tx1"/>
                </a:solidFill>
              </a:rPr>
              <a:t>FIZIČKO-KEMIJSKA SVOJSTVA VODE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4F9ED-567D-4B82-8C4A-2CB52DDAD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212" y="980661"/>
            <a:ext cx="11329988" cy="569180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hr-HR" sz="1800" dirty="0">
                <a:solidFill>
                  <a:schemeClr val="tx1"/>
                </a:solidFill>
                <a:cs typeface="Arial" panose="020B0604020202020204" pitchFamily="34" charset="0"/>
              </a:rPr>
              <a:t> Voda postoji u tri agregatna stanja: tekućem, krutom (led) i plinovitom (vodena para).</a:t>
            </a:r>
          </a:p>
          <a:p>
            <a:pPr>
              <a:lnSpc>
                <a:spcPct val="120000"/>
              </a:lnSpc>
            </a:pPr>
            <a:r>
              <a:rPr lang="hr-HR" sz="1800" dirty="0">
                <a:solidFill>
                  <a:schemeClr val="tx1"/>
                </a:solidFill>
                <a:cs typeface="Arial" panose="020B0604020202020204" pitchFamily="34" charset="0"/>
              </a:rPr>
              <a:t>Točka taljenja: 0 °C (pri normalnom atmosferskom tlaku, 1 atm).</a:t>
            </a:r>
          </a:p>
          <a:p>
            <a:pPr>
              <a:lnSpc>
                <a:spcPct val="120000"/>
              </a:lnSpc>
            </a:pPr>
            <a:r>
              <a:rPr lang="hr-HR" sz="1800" dirty="0">
                <a:solidFill>
                  <a:schemeClr val="tx1"/>
                </a:solidFill>
                <a:cs typeface="Arial" panose="020B0604020202020204" pitchFamily="34" charset="0"/>
              </a:rPr>
              <a:t>Točka vrelišta: 100 °C (pri 1 atm). Zbog vodikovih veza, voda ima relativno visoku točku vrelišta u usporedbi s drugim sličnim molekulama.</a:t>
            </a:r>
          </a:p>
          <a:p>
            <a:pPr>
              <a:lnSpc>
                <a:spcPct val="120000"/>
              </a:lnSpc>
            </a:pPr>
            <a:r>
              <a:rPr lang="hr-HR" sz="1800" dirty="0">
                <a:solidFill>
                  <a:schemeClr val="tx1"/>
                </a:solidFill>
                <a:cs typeface="Arial" panose="020B0604020202020204" pitchFamily="34" charset="0"/>
              </a:rPr>
              <a:t>Gustoća vode iznosi približno 1 g/</a:t>
            </a:r>
            <a:r>
              <a:rPr lang="hr-HR" sz="1800" dirty="0" err="1">
                <a:solidFill>
                  <a:schemeClr val="tx1"/>
                </a:solidFill>
                <a:cs typeface="Arial" panose="020B0604020202020204" pitchFamily="34" charset="0"/>
              </a:rPr>
              <a:t>cm³</a:t>
            </a:r>
            <a:r>
              <a:rPr lang="hr-HR" sz="1800" dirty="0">
                <a:solidFill>
                  <a:schemeClr val="tx1"/>
                </a:solidFill>
                <a:cs typeface="Arial" panose="020B0604020202020204" pitchFamily="34" charset="0"/>
              </a:rPr>
              <a:t> pri 4 °C. No, zanimljivo je da se pri hlađenju ispod 4 °C voda počinje širiti i postaje manje gusta, što je anomalija vode. Zbog toga led pluta na vodi jer je led manje gust (0.917 g/</a:t>
            </a:r>
            <a:r>
              <a:rPr lang="hr-HR" sz="1800" dirty="0" err="1">
                <a:solidFill>
                  <a:schemeClr val="tx1"/>
                </a:solidFill>
                <a:cs typeface="Arial" panose="020B0604020202020204" pitchFamily="34" charset="0"/>
              </a:rPr>
              <a:t>cm³</a:t>
            </a:r>
            <a:r>
              <a:rPr lang="hr-HR" sz="1800" dirty="0">
                <a:solidFill>
                  <a:schemeClr val="tx1"/>
                </a:solidFill>
                <a:cs typeface="Arial" panose="020B0604020202020204" pitchFamily="34" charset="0"/>
              </a:rPr>
              <a:t>).</a:t>
            </a:r>
          </a:p>
          <a:p>
            <a:pPr>
              <a:lnSpc>
                <a:spcPct val="120000"/>
              </a:lnSpc>
            </a:pPr>
            <a:r>
              <a:rPr lang="hr-HR" sz="1800" dirty="0">
                <a:solidFill>
                  <a:schemeClr val="tx1"/>
                </a:solidFill>
                <a:cs typeface="Arial" panose="020B0604020202020204" pitchFamily="34" charset="0"/>
              </a:rPr>
              <a:t>Ima vrlo visoku površinsku napetost zbog vodikovih veza, što omogućava nekim insektima hodanje po vodi i stvaranje kapljica.</a:t>
            </a:r>
          </a:p>
          <a:p>
            <a:pPr>
              <a:lnSpc>
                <a:spcPct val="120000"/>
              </a:lnSpc>
            </a:pPr>
            <a:r>
              <a:rPr lang="hr-HR" sz="1800" dirty="0">
                <a:solidFill>
                  <a:schemeClr val="tx1"/>
                </a:solidFill>
                <a:cs typeface="Arial" panose="020B0604020202020204" pitchFamily="34" charset="0"/>
              </a:rPr>
              <a:t>ima izuzetno visok specifični toplinski kapacitet (4.18 J/</a:t>
            </a:r>
            <a:r>
              <a:rPr lang="hr-HR" sz="1800" dirty="0" err="1">
                <a:solidFill>
                  <a:schemeClr val="tx1"/>
                </a:solidFill>
                <a:cs typeface="Arial" panose="020B0604020202020204" pitchFamily="34" charset="0"/>
              </a:rPr>
              <a:t>g°C</a:t>
            </a:r>
            <a:r>
              <a:rPr lang="hr-HR" sz="1800" dirty="0">
                <a:solidFill>
                  <a:schemeClr val="tx1"/>
                </a:solidFill>
                <a:cs typeface="Arial" panose="020B0604020202020204" pitchFamily="34" charset="0"/>
              </a:rPr>
              <a:t>), što znači da može apsorbirati veliku količinu topline bez značajnog povećanja temperature. Ovo svojstvo pomaže stabilizirati klimu na Zemlji.</a:t>
            </a:r>
          </a:p>
          <a:p>
            <a:pPr>
              <a:lnSpc>
                <a:spcPct val="120000"/>
              </a:lnSpc>
            </a:pPr>
            <a:r>
              <a:rPr lang="hr-HR" sz="1800" dirty="0">
                <a:solidFill>
                  <a:schemeClr val="tx1"/>
                </a:solidFill>
                <a:cs typeface="Arial" panose="020B0604020202020204" pitchFamily="34" charset="0"/>
              </a:rPr>
              <a:t>Toplina isparavanja je također visoka (približno 2260 J/g), što znači da je potrebno puno energije da se voda iz tekućeg stanja pretvori u plinovito. Ovaj proces je ključan za hlađenje tijela kroz znojenje i u klimatskim procesima.</a:t>
            </a:r>
          </a:p>
          <a:p>
            <a:r>
              <a:rPr lang="hr-HR" sz="1800" dirty="0">
                <a:solidFill>
                  <a:schemeClr val="tx1"/>
                </a:solidFill>
                <a:cs typeface="Arial" panose="020B0604020202020204" pitchFamily="34" charset="0"/>
              </a:rPr>
              <a:t>.……………………………………..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7530101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8CE08-DE17-48FF-A9FC-6C0DD844C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003300"/>
            <a:ext cx="9872871" cy="5092700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1"/>
                </a:solidFill>
              </a:rPr>
              <a:t>Kada reagiraju kiselina i baza tada vodikov ion iz kiseline reagira s OH ionom iz baze te nastaje voda.</a:t>
            </a:r>
          </a:p>
          <a:p>
            <a:endParaRPr lang="hr-HR" sz="3200" dirty="0">
              <a:solidFill>
                <a:schemeClr val="tx1"/>
              </a:solidFill>
            </a:endParaRPr>
          </a:p>
          <a:p>
            <a:r>
              <a:rPr lang="hr-HR" sz="3200" dirty="0">
                <a:solidFill>
                  <a:schemeClr val="tx1"/>
                </a:solidFill>
              </a:rPr>
              <a:t>Kation iz baze i anion iz kiseline tvore sol koja se može precipitirati ili može disocirati, ovisno o njenoj topljivosti. </a:t>
            </a:r>
          </a:p>
          <a:p>
            <a:endParaRPr lang="hr-HR" sz="3200" dirty="0">
              <a:solidFill>
                <a:schemeClr val="tx1"/>
              </a:solidFill>
            </a:endParaRPr>
          </a:p>
          <a:p>
            <a:r>
              <a:rPr lang="hr-HR" sz="3200" dirty="0">
                <a:solidFill>
                  <a:schemeClr val="tx1"/>
                </a:solidFill>
              </a:rPr>
              <a:t>Soli se imenuju prema kiselini koja daje anion (kloridi, karbonati, sulfati, silikati, </a:t>
            </a:r>
            <a:r>
              <a:rPr lang="hr-HR" sz="3200" dirty="0" err="1">
                <a:solidFill>
                  <a:schemeClr val="tx1"/>
                </a:solidFill>
              </a:rPr>
              <a:t>itd</a:t>
            </a:r>
            <a:r>
              <a:rPr lang="hr-HR" sz="3200" dirty="0">
                <a:solidFill>
                  <a:schemeClr val="tx1"/>
                </a:solidFill>
              </a:rPr>
              <a:t>).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51864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Stvorena slika">
            <a:extLst>
              <a:ext uri="{FF2B5EF4-FFF2-40B4-BE49-F238E27FC236}">
                <a16:creationId xmlns:a16="http://schemas.microsoft.com/office/drawing/2014/main" id="{7FA42A90-8FEA-7A85-3A0E-7656DBA48B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7" name="Picture 6" descr="A diagram of a chemical reaction&#10;&#10;AI-generated content may be incorrect.">
            <a:extLst>
              <a:ext uri="{FF2B5EF4-FFF2-40B4-BE49-F238E27FC236}">
                <a16:creationId xmlns:a16="http://schemas.microsoft.com/office/drawing/2014/main" id="{2A0DBB2C-A751-BEEB-2FA9-F9D3E60BF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336550"/>
            <a:ext cx="8296275" cy="5530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976262-9BA3-BDF9-EB34-7686C8C639D5}"/>
              </a:ext>
            </a:extLst>
          </p:cNvPr>
          <p:cNvSpPr txBox="1"/>
          <p:nvPr/>
        </p:nvSpPr>
        <p:spPr>
          <a:xfrm>
            <a:off x="8991600" y="555536"/>
            <a:ext cx="277177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 err="1"/>
              <a:t>Portlandit</a:t>
            </a:r>
            <a:r>
              <a:rPr lang="hr-HR" sz="2400" dirty="0"/>
              <a:t> (Ca(OH)₂) je mineral koji nije vrlo čest u prirodi, ali ima važnu ulogu u </a:t>
            </a:r>
            <a:r>
              <a:rPr lang="hr-HR" sz="2400" dirty="0" err="1"/>
              <a:t>geokemijskim</a:t>
            </a:r>
            <a:r>
              <a:rPr lang="hr-HR" sz="2400" dirty="0"/>
              <a:t> procesima jer predstavlja baznu (alkalnu) fazu kalcija i međufazu u reakcijama </a:t>
            </a:r>
            <a:r>
              <a:rPr lang="hr-HR" sz="2400" dirty="0" err="1"/>
              <a:t>karbonatizacije</a:t>
            </a:r>
            <a:r>
              <a:rPr lang="hr-HR" sz="2400" dirty="0"/>
              <a:t> i hidratacije.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7341929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3DC38-7AF9-4A0D-0273-174A4455A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8B398-43E9-780D-9509-FF611AA1E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B8C518-15CF-9396-6331-1030EF59D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99" y="762000"/>
            <a:ext cx="11222855" cy="4699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C0696A7-52DC-2923-4CA2-B207E8250057}"/>
              </a:ext>
            </a:extLst>
          </p:cNvPr>
          <p:cNvSpPr/>
          <p:nvPr/>
        </p:nvSpPr>
        <p:spPr>
          <a:xfrm>
            <a:off x="5753100" y="4762500"/>
            <a:ext cx="990600" cy="558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63551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D15478-2CB9-6CEF-FE05-CA0925FBDEF5}"/>
                  </a:ext>
                </a:extLst>
              </p:cNvPr>
              <p:cNvSpPr txBox="1"/>
              <p:nvPr/>
            </p:nvSpPr>
            <p:spPr>
              <a:xfrm>
                <a:off x="1028700" y="428178"/>
                <a:ext cx="10718800" cy="56323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hr-HR" sz="2400" b="1" dirty="0"/>
                  <a:t>Hidratacija kalcijeva oksida (</a:t>
                </a:r>
                <a:r>
                  <a:rPr lang="hr-HR" sz="2400" b="1" dirty="0" err="1"/>
                  <a:t>CaO</a:t>
                </a:r>
                <a:r>
                  <a:rPr lang="hr-HR" sz="2400" b="1" dirty="0"/>
                  <a:t>)</a:t>
                </a:r>
              </a:p>
              <a:p>
                <a:pPr>
                  <a:buNone/>
                </a:pPr>
                <a:endParaRPr lang="hr-HR" sz="2400" dirty="0"/>
              </a:p>
              <a:p>
                <a:pPr>
                  <a:buNone/>
                </a:pPr>
                <a:r>
                  <a:rPr lang="hr-HR" sz="2400" dirty="0"/>
                  <a:t>Najčešći način nastanka </a:t>
                </a:r>
                <a:r>
                  <a:rPr lang="hr-HR" sz="2400" dirty="0" err="1"/>
                  <a:t>portlandita</a:t>
                </a:r>
                <a:r>
                  <a:rPr lang="hr-HR" sz="2400" dirty="0"/>
                  <a:t> u okolišu je reakcija vapna (</a:t>
                </a:r>
                <a:r>
                  <a:rPr lang="hr-HR" sz="2400" dirty="0" err="1"/>
                  <a:t>CaO</a:t>
                </a:r>
                <a:r>
                  <a:rPr lang="hr-HR" sz="2400" dirty="0"/>
                  <a:t>) s vodom: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hr-HR" sz="2400"/>
                        <m:t>CaO</m:t>
                      </m:r>
                      <m:r>
                        <m:rPr>
                          <m:nor/>
                        </m:rPr>
                        <a:rPr lang="hr-HR" sz="2400" i="1"/>
                        <m:t> (</m:t>
                      </m:r>
                      <m:r>
                        <m:rPr>
                          <m:nor/>
                        </m:rPr>
                        <a:rPr lang="hr-HR" sz="2400" i="1"/>
                        <m:t>s</m:t>
                      </m:r>
                      <m:r>
                        <m:rPr>
                          <m:nor/>
                        </m:rPr>
                        <a:rPr lang="hr-HR" sz="2400" i="1"/>
                        <m:t>)</m:t>
                      </m:r>
                      <m:r>
                        <a:rPr lang="hr-HR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₂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hr-HR" sz="2400" b="0" i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Ca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OH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)₂ (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r-HR" sz="2400" dirty="0"/>
              </a:p>
              <a:p>
                <a:pPr>
                  <a:buNone/>
                </a:pPr>
                <a:endParaRPr lang="hr-HR" sz="24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sz="2400" dirty="0"/>
                  <a:t>Kalcijev oksid može nastati pri termičkoj razgradnji karbonata (vapnenca, dolomita):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hr-HR" sz="2400"/>
                        <m:t>CaCO</m:t>
                      </m:r>
                      <m:r>
                        <m:rPr>
                          <m:nor/>
                        </m:rPr>
                        <a:rPr lang="hr-HR" sz="2400"/>
                        <m:t>₃</m:t>
                      </m:r>
                      <m:r>
                        <a:rPr lang="hr-HR" sz="2400" b="0" i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CaO</m:t>
                      </m:r>
                      <m:r>
                        <a:rPr lang="hr-HR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CO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₂</m:t>
                      </m:r>
                      <m:r>
                        <a:rPr lang="hr-HR" sz="2400" b="0" i="0" smtClean="0">
                          <a:latin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hr-HR" sz="24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sz="2400" dirty="0"/>
                  <a:t>Kad se takav </a:t>
                </a:r>
                <a:r>
                  <a:rPr lang="hr-HR" sz="2400" dirty="0" err="1"/>
                  <a:t>CaO</a:t>
                </a:r>
                <a:r>
                  <a:rPr lang="hr-HR" sz="2400" dirty="0"/>
                  <a:t> kasnije navlaži ili reagira s vlagom, nastaje </a:t>
                </a:r>
                <a:r>
                  <a:rPr lang="hr-HR" sz="2400" dirty="0" err="1"/>
                  <a:t>portlandit</a:t>
                </a:r>
                <a:r>
                  <a:rPr lang="hr-HR" sz="2400" dirty="0"/>
                  <a:t> (Ca(OH)₂).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hr-HR" sz="2400" dirty="0"/>
              </a:p>
              <a:p>
                <a:r>
                  <a:rPr lang="hr-HR" sz="2400" dirty="0"/>
                  <a:t>Geološki i okolišni kontekst: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sz="2400" dirty="0"/>
                  <a:t>u kontaktno-metamorfnim zonama karbonatnih stijena (u blizini </a:t>
                </a:r>
                <a:r>
                  <a:rPr lang="hr-HR" sz="2400" dirty="0" err="1"/>
                  <a:t>magmatskih</a:t>
                </a:r>
                <a:r>
                  <a:rPr lang="hr-HR" sz="2400" dirty="0"/>
                  <a:t> </a:t>
                </a:r>
                <a:r>
                  <a:rPr lang="hr-HR" sz="2400" dirty="0" err="1"/>
                  <a:t>intruzija</a:t>
                </a:r>
                <a:r>
                  <a:rPr lang="hr-HR" sz="2400" dirty="0"/>
                  <a:t>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sz="2400" dirty="0"/>
                  <a:t>u vulkanskom pepelu i cementnim materijalima izloženim atmosferi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sz="2400" dirty="0"/>
                  <a:t>u betonu i vapnenim mortovima (umjetni, ali </a:t>
                </a:r>
                <a:r>
                  <a:rPr lang="hr-HR" sz="2400" dirty="0" err="1"/>
                  <a:t>geokemijski</a:t>
                </a:r>
                <a:r>
                  <a:rPr lang="hr-HR" sz="2400" dirty="0"/>
                  <a:t> analogni proces)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D15478-2CB9-6CEF-FE05-CA0925FBD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428178"/>
                <a:ext cx="10718800" cy="5632311"/>
              </a:xfrm>
              <a:prstGeom prst="rect">
                <a:avLst/>
              </a:prstGeom>
              <a:blipFill>
                <a:blip r:embed="rId2"/>
                <a:stretch>
                  <a:fillRect l="-910" t="-866" b="-15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5227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06128E-F22A-72AF-EADF-C8D7AD1DB82B}"/>
                  </a:ext>
                </a:extLst>
              </p:cNvPr>
              <p:cNvSpPr txBox="1"/>
              <p:nvPr/>
            </p:nvSpPr>
            <p:spPr>
              <a:xfrm>
                <a:off x="762000" y="718741"/>
                <a:ext cx="10439400" cy="56323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hr-HR" sz="2400" b="1" dirty="0"/>
                  <a:t> Hidratacija </a:t>
                </a:r>
                <a:r>
                  <a:rPr lang="hr-HR" sz="2400" b="1" dirty="0" err="1"/>
                  <a:t>Ca²</a:t>
                </a:r>
                <a:r>
                  <a:rPr lang="hr-HR" sz="2400" b="1" dirty="0"/>
                  <a:t>⁺ u jako alkalnim okolišima</a:t>
                </a:r>
              </a:p>
              <a:p>
                <a:pPr>
                  <a:buNone/>
                </a:pPr>
                <a:endParaRPr lang="hr-HR" sz="2400" b="1" dirty="0"/>
              </a:p>
              <a:p>
                <a:pPr>
                  <a:buNone/>
                </a:pPr>
                <a:r>
                  <a:rPr lang="hr-HR" sz="2400" dirty="0"/>
                  <a:t>U vodenim sustavima s visokim pH (pH &gt; 12), gdje ima viška OH⁻ iona, može doći do precipitacije </a:t>
                </a:r>
                <a:r>
                  <a:rPr lang="hr-HR" sz="2400" dirty="0" err="1"/>
                  <a:t>portlandita</a:t>
                </a:r>
                <a:r>
                  <a:rPr lang="hr-HR" sz="2400" dirty="0"/>
                  <a:t> iz otopine: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hr-HR" sz="2400"/>
                        <m:t>Ca</m:t>
                      </m:r>
                      <m:r>
                        <m:rPr>
                          <m:nor/>
                        </m:rPr>
                        <a:rPr lang="hr-HR" sz="2400"/>
                        <m:t>²⁺</m:t>
                      </m:r>
                      <m:r>
                        <m:rPr>
                          <m:nor/>
                        </m:rPr>
                        <a:rPr lang="hr-HR" sz="2400" i="1"/>
                        <m:t> (</m:t>
                      </m:r>
                      <m:r>
                        <m:rPr>
                          <m:nor/>
                        </m:rPr>
                        <a:rPr lang="hr-HR" sz="2400" i="1"/>
                        <m:t>aq</m:t>
                      </m:r>
                      <m:r>
                        <m:rPr>
                          <m:nor/>
                        </m:rPr>
                        <a:rPr lang="hr-HR" sz="2400" i="1"/>
                        <m:t>)</m:t>
                      </m:r>
                      <m:r>
                        <a:rPr lang="hr-HR" sz="2400" b="0" i="0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OH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⁻ (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aq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hr-HR" sz="2400" b="0" i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Ca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OH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)₂ (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r-HR" sz="2400" dirty="0"/>
              </a:p>
              <a:p>
                <a:pPr>
                  <a:buNone/>
                </a:pPr>
                <a:endParaRPr lang="hr-HR" sz="2400" dirty="0"/>
              </a:p>
              <a:p>
                <a:pPr>
                  <a:buNone/>
                </a:pPr>
                <a:r>
                  <a:rPr lang="hr-HR" sz="2400" dirty="0"/>
                  <a:t>Uvjeti: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sz="2400" dirty="0"/>
                  <a:t>zasićenje </a:t>
                </a:r>
                <a:r>
                  <a:rPr lang="hr-HR" sz="2400" dirty="0" err="1"/>
                  <a:t>Ca²</a:t>
                </a:r>
                <a:r>
                  <a:rPr lang="hr-HR" sz="2400" dirty="0"/>
                  <a:t>⁺ (npr. iz otapanja Ca-silikata ili Ca-karbonata)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sz="2400" dirty="0"/>
                  <a:t>snažno bazno okruženje (npr. lužnati otpad, cementni filtrati, </a:t>
                </a:r>
                <a:r>
                  <a:rPr lang="hr-HR" sz="2400" dirty="0" err="1"/>
                  <a:t>serpentinitne</a:t>
                </a:r>
                <a:r>
                  <a:rPr lang="hr-HR" sz="2400" dirty="0"/>
                  <a:t> zone)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hr-HR" sz="2400" dirty="0"/>
              </a:p>
              <a:p>
                <a:r>
                  <a:rPr lang="hr-HR" sz="2400" dirty="0"/>
                  <a:t>Geološki primjeri: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sz="2400" dirty="0" err="1"/>
                  <a:t>hidrotermalni</a:t>
                </a:r>
                <a:r>
                  <a:rPr lang="hr-HR" sz="2400" dirty="0"/>
                  <a:t> sistemi s magnezijem i kalcijem (u </a:t>
                </a:r>
                <a:r>
                  <a:rPr lang="hr-HR" sz="2400" dirty="0" err="1"/>
                  <a:t>serpentinitima</a:t>
                </a:r>
                <a:r>
                  <a:rPr lang="hr-HR" sz="2400" dirty="0"/>
                  <a:t> i </a:t>
                </a:r>
                <a:r>
                  <a:rPr lang="hr-HR" sz="2400" dirty="0" err="1"/>
                  <a:t>ultrabazičnim</a:t>
                </a:r>
                <a:r>
                  <a:rPr lang="hr-HR" sz="2400" dirty="0"/>
                  <a:t> stijenama)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sz="2400" dirty="0"/>
                  <a:t>reakcije bazaltne stijene s morem → stvaranje alkalnih izvora i sekundarnih Ca(OH)₂ faza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06128E-F22A-72AF-EADF-C8D7AD1DB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718741"/>
                <a:ext cx="10439400" cy="5632311"/>
              </a:xfrm>
              <a:prstGeom prst="rect">
                <a:avLst/>
              </a:prstGeom>
              <a:blipFill>
                <a:blip r:embed="rId2"/>
                <a:stretch>
                  <a:fillRect l="-876" t="-866" r="-525" b="-15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87507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D8B093-6116-35B0-1FF6-7E0C39D8CDF3}"/>
                  </a:ext>
                </a:extLst>
              </p:cNvPr>
              <p:cNvSpPr txBox="1"/>
              <p:nvPr/>
            </p:nvSpPr>
            <p:spPr>
              <a:xfrm>
                <a:off x="749300" y="816739"/>
                <a:ext cx="10502900" cy="4154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hr-HR" sz="2400" b="1" dirty="0"/>
                  <a:t>Sekundarni mineral u cementnim i vapnenim okolišima</a:t>
                </a:r>
              </a:p>
              <a:p>
                <a:pPr>
                  <a:buNone/>
                </a:pPr>
                <a:endParaRPr lang="hr-HR" sz="2400" b="1" dirty="0"/>
              </a:p>
              <a:p>
                <a:pPr>
                  <a:buNone/>
                </a:pPr>
                <a:r>
                  <a:rPr lang="hr-HR" sz="2400" dirty="0" err="1"/>
                  <a:t>Portlandit</a:t>
                </a:r>
                <a:r>
                  <a:rPr lang="hr-HR" sz="2400" dirty="0"/>
                  <a:t> nastaje umjetno, ali se kasnije ponaša </a:t>
                </a:r>
                <a:r>
                  <a:rPr lang="hr-HR" sz="2400" dirty="0" err="1"/>
                  <a:t>geokemijski</a:t>
                </a:r>
                <a:r>
                  <a:rPr lang="hr-HR" sz="2400" dirty="0"/>
                  <a:t> prirodno: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sz="2400" dirty="0"/>
                  <a:t>u betonskim konstrukcijama (produkt hidratacije cementa)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sz="2400" dirty="0"/>
                  <a:t>u vapnenim žbukama pri sušenju i reakciji s CO₂</a:t>
                </a:r>
              </a:p>
              <a:p>
                <a:endParaRPr lang="hr-HR" sz="24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sz="2400" dirty="0"/>
                  <a:t>kasnije se </a:t>
                </a:r>
                <a:r>
                  <a:rPr lang="hr-HR" sz="2400" dirty="0" err="1"/>
                  <a:t>karbonatizira</a:t>
                </a:r>
                <a:r>
                  <a:rPr lang="hr-HR" sz="2400" dirty="0"/>
                  <a:t> u kalcit (</a:t>
                </a:r>
                <a:r>
                  <a:rPr lang="hr-HR" sz="2400" dirty="0" err="1"/>
                  <a:t>CaCO</a:t>
                </a:r>
                <a:r>
                  <a:rPr lang="hr-HR" sz="2400" dirty="0"/>
                  <a:t>₃):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hr-HR" sz="2400"/>
                        <m:t>Ca</m:t>
                      </m:r>
                      <m:r>
                        <m:rPr>
                          <m:nor/>
                        </m:rPr>
                        <a:rPr lang="hr-HR" sz="2400"/>
                        <m:t>(</m:t>
                      </m:r>
                      <m:r>
                        <m:rPr>
                          <m:nor/>
                        </m:rPr>
                        <a:rPr lang="hr-HR" sz="2400"/>
                        <m:t>OH</m:t>
                      </m:r>
                      <m:r>
                        <m:rPr>
                          <m:nor/>
                        </m:rPr>
                        <a:rPr lang="hr-HR" sz="2400"/>
                        <m:t>)</m:t>
                      </m:r>
                      <m:r>
                        <m:rPr>
                          <m:nor/>
                        </m:rPr>
                        <a:rPr lang="hr-HR" sz="2400"/>
                        <m:t>₂</m:t>
                      </m:r>
                      <m:r>
                        <a:rPr lang="hr-HR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CO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₂</m:t>
                      </m:r>
                      <m:r>
                        <a:rPr lang="hr-HR" sz="2400" b="0" i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CaCO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₃</m:t>
                      </m:r>
                      <m:r>
                        <a:rPr lang="hr-HR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₂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O</m:t>
                      </m:r>
                    </m:oMath>
                  </m:oMathPara>
                </a14:m>
                <a:endParaRPr lang="hr-HR" sz="2400" dirty="0"/>
              </a:p>
              <a:p>
                <a:pPr>
                  <a:buNone/>
                </a:pPr>
                <a:endParaRPr lang="hr-HR" sz="2400" dirty="0"/>
              </a:p>
              <a:p>
                <a:pPr>
                  <a:buNone/>
                </a:pPr>
                <a:r>
                  <a:rPr lang="hr-HR" sz="2400" dirty="0"/>
                  <a:t>To je jedan od najvažnijih procesa u vezi kruženja CO₂ između čvrste i otopljene faze.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D8B093-6116-35B0-1FF6-7E0C39D8C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00" y="816739"/>
                <a:ext cx="10502900" cy="4154984"/>
              </a:xfrm>
              <a:prstGeom prst="rect">
                <a:avLst/>
              </a:prstGeom>
              <a:blipFill>
                <a:blip r:embed="rId2"/>
                <a:stretch>
                  <a:fillRect l="-929" t="-1173" b="-234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04271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8A4357-F1AF-BE1D-BE5F-7E51A50ACD97}"/>
              </a:ext>
            </a:extLst>
          </p:cNvPr>
          <p:cNvSpPr txBox="1"/>
          <p:nvPr/>
        </p:nvSpPr>
        <p:spPr>
          <a:xfrm>
            <a:off x="685800" y="1120676"/>
            <a:ext cx="100203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hr-HR" sz="2400" b="1" dirty="0"/>
              <a:t>Rjeđi prirodni okoliši</a:t>
            </a:r>
          </a:p>
          <a:p>
            <a:pPr>
              <a:buNone/>
            </a:pPr>
            <a:endParaRPr lang="hr-HR" sz="2400" b="1" dirty="0"/>
          </a:p>
          <a:p>
            <a:pPr>
              <a:buNone/>
            </a:pPr>
            <a:r>
              <a:rPr lang="hr-HR" sz="2400" dirty="0"/>
              <a:t>Iako rijedak, </a:t>
            </a:r>
            <a:r>
              <a:rPr lang="hr-HR" sz="2400" dirty="0" err="1"/>
              <a:t>portlandit</a:t>
            </a:r>
            <a:r>
              <a:rPr lang="hr-HR" sz="2400" dirty="0"/>
              <a:t> se može naći:</a:t>
            </a:r>
          </a:p>
          <a:p>
            <a:pPr>
              <a:buNone/>
            </a:pPr>
            <a:endParaRPr lang="hr-HR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/>
              <a:t>u </a:t>
            </a:r>
            <a:r>
              <a:rPr lang="hr-HR" sz="2400" dirty="0" err="1"/>
              <a:t>fumarolama</a:t>
            </a:r>
            <a:r>
              <a:rPr lang="hr-HR" sz="2400" dirty="0"/>
              <a:t> i </a:t>
            </a:r>
            <a:r>
              <a:rPr lang="hr-HR" sz="2400" dirty="0" err="1"/>
              <a:t>hidrotermalnim</a:t>
            </a:r>
            <a:r>
              <a:rPr lang="hr-HR" sz="2400" dirty="0"/>
              <a:t> naslagama (npr. kod Vezuva ili </a:t>
            </a:r>
            <a:r>
              <a:rPr lang="hr-HR" sz="2400" dirty="0" err="1"/>
              <a:t>Tolbača</a:t>
            </a:r>
            <a:r>
              <a:rPr lang="hr-HR" sz="2400" dirty="0"/>
              <a:t> u Rusiji)</a:t>
            </a:r>
          </a:p>
          <a:p>
            <a:pPr>
              <a:buFont typeface="Arial" panose="020B0604020202020204" pitchFamily="34" charset="0"/>
              <a:buChar char="•"/>
            </a:pPr>
            <a:endParaRPr lang="hr-HR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/>
              <a:t>u </a:t>
            </a:r>
            <a:r>
              <a:rPr lang="hr-HR" sz="2400" dirty="0" err="1"/>
              <a:t>visokoalkalnim</a:t>
            </a:r>
            <a:r>
              <a:rPr lang="hr-HR" sz="2400" dirty="0"/>
              <a:t> jezerima (npr. u Africi, bogata </a:t>
            </a:r>
            <a:r>
              <a:rPr lang="hr-HR" sz="2400" dirty="0" err="1"/>
              <a:t>Na₂CO</a:t>
            </a:r>
            <a:r>
              <a:rPr lang="hr-HR" sz="2400" dirty="0"/>
              <a:t>₃ i </a:t>
            </a:r>
            <a:r>
              <a:rPr lang="hr-HR" sz="2400" dirty="0" err="1"/>
              <a:t>Ca²</a:t>
            </a:r>
            <a:r>
              <a:rPr lang="hr-HR" sz="2400" dirty="0"/>
              <a:t>⁺)</a:t>
            </a:r>
          </a:p>
          <a:p>
            <a:endParaRPr lang="hr-HR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/>
              <a:t>u mineralnim asocijacijama s </a:t>
            </a:r>
            <a:r>
              <a:rPr lang="hr-HR" sz="2400" dirty="0" err="1"/>
              <a:t>brucitom</a:t>
            </a:r>
            <a:r>
              <a:rPr lang="hr-HR" sz="2400" dirty="0"/>
              <a:t> (</a:t>
            </a:r>
            <a:r>
              <a:rPr lang="hr-HR" dirty="0"/>
              <a:t>Mg(OH)₂)</a:t>
            </a:r>
            <a:r>
              <a:rPr lang="hr-HR" sz="2400" dirty="0"/>
              <a:t>, </a:t>
            </a:r>
            <a:r>
              <a:rPr lang="hr-HR" sz="2400" dirty="0" err="1"/>
              <a:t>ettringitom</a:t>
            </a:r>
            <a:r>
              <a:rPr lang="hr-HR" sz="2400" dirty="0"/>
              <a:t> (</a:t>
            </a:r>
            <a:r>
              <a:rPr lang="pt-BR" dirty="0"/>
              <a:t>Ca</a:t>
            </a:r>
            <a:r>
              <a:rPr lang="pt-BR" baseline="-25000" dirty="0"/>
              <a:t>6</a:t>
            </a:r>
            <a:r>
              <a:rPr lang="pt-BR" dirty="0"/>
              <a:t>Al</a:t>
            </a:r>
            <a:r>
              <a:rPr lang="pt-BR" baseline="-25000" dirty="0"/>
              <a:t>2</a:t>
            </a:r>
            <a:r>
              <a:rPr lang="pt-BR" dirty="0"/>
              <a:t>(SO</a:t>
            </a:r>
            <a:r>
              <a:rPr lang="pt-BR" baseline="-25000" dirty="0"/>
              <a:t>4</a:t>
            </a:r>
            <a:r>
              <a:rPr lang="pt-BR" dirty="0"/>
              <a:t>)</a:t>
            </a:r>
            <a:r>
              <a:rPr lang="pt-BR" baseline="-25000" dirty="0"/>
              <a:t>3</a:t>
            </a:r>
            <a:r>
              <a:rPr lang="pt-BR" dirty="0"/>
              <a:t>(OH)</a:t>
            </a:r>
            <a:r>
              <a:rPr lang="pt-BR" baseline="-25000" dirty="0"/>
              <a:t>12</a:t>
            </a:r>
            <a:r>
              <a:rPr lang="pt-BR" dirty="0"/>
              <a:t> · 26H</a:t>
            </a:r>
            <a:r>
              <a:rPr lang="pt-BR" baseline="-25000" dirty="0"/>
              <a:t>2</a:t>
            </a:r>
            <a:r>
              <a:rPr lang="pt-BR" dirty="0"/>
              <a:t>O</a:t>
            </a:r>
            <a:r>
              <a:rPr lang="hr-HR" dirty="0"/>
              <a:t>)</a:t>
            </a:r>
            <a:r>
              <a:rPr lang="hr-HR" sz="2400" dirty="0"/>
              <a:t>, kalcitom i </a:t>
            </a:r>
            <a:r>
              <a:rPr lang="hr-HR" sz="2400" dirty="0" err="1"/>
              <a:t>tobermoritom</a:t>
            </a:r>
            <a:r>
              <a:rPr lang="hr-HR" sz="2400" dirty="0"/>
              <a:t> (</a:t>
            </a:r>
            <a:r>
              <a:rPr lang="hr-HR" dirty="0" err="1"/>
              <a:t>Ca₅Si₆O</a:t>
            </a:r>
            <a:r>
              <a:rPr lang="hr-HR" dirty="0"/>
              <a:t>₁₆(OH)₂·</a:t>
            </a:r>
            <a:r>
              <a:rPr lang="hr-HR" dirty="0" err="1"/>
              <a:t>4H₂O</a:t>
            </a:r>
            <a:r>
              <a:rPr lang="hr-HR" dirty="0"/>
              <a:t> )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11026697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7CA6B-568E-4CA1-818B-58BD536B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3A2DE-03DB-4E37-B487-14886E5A1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9600" y="2057400"/>
            <a:ext cx="2095500" cy="4038600"/>
          </a:xfrm>
        </p:spPr>
        <p:txBody>
          <a:bodyPr/>
          <a:lstStyle/>
          <a:p>
            <a:pPr marL="45720" indent="0">
              <a:buNone/>
            </a:pPr>
            <a:r>
              <a:rPr lang="hr-HR" dirty="0" err="1">
                <a:solidFill>
                  <a:schemeClr val="tx1"/>
                </a:solidFill>
              </a:rPr>
              <a:t>Pamukkale</a:t>
            </a:r>
            <a:r>
              <a:rPr lang="hr-HR" dirty="0">
                <a:solidFill>
                  <a:schemeClr val="tx1"/>
                </a:solidFill>
              </a:rPr>
              <a:t>, Turska</a:t>
            </a:r>
          </a:p>
        </p:txBody>
      </p:sp>
      <p:pic>
        <p:nvPicPr>
          <p:cNvPr id="94210" name="Picture 2" descr="Slikovni rezultat za pamukkale turkey">
            <a:extLst>
              <a:ext uri="{FF2B5EF4-FFF2-40B4-BE49-F238E27FC236}">
                <a16:creationId xmlns:a16="http://schemas.microsoft.com/office/drawing/2014/main" id="{1C7F0B96-0F8E-4CCF-993F-CEFFB1EA6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" y="266700"/>
            <a:ext cx="8974931" cy="598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703BE4-6522-4951-938A-3BCE4F3E75C4}"/>
              </a:ext>
            </a:extLst>
          </p:cNvPr>
          <p:cNvSpPr/>
          <p:nvPr/>
        </p:nvSpPr>
        <p:spPr>
          <a:xfrm>
            <a:off x="2933700" y="6346048"/>
            <a:ext cx="9410700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defTabSz="914400">
              <a:lnSpc>
                <a:spcPct val="90000"/>
              </a:lnSpc>
              <a:spcBef>
                <a:spcPts val="1400"/>
              </a:spcBef>
              <a:buClr>
                <a:srgbClr val="1CADE4"/>
              </a:buClr>
              <a:buSzPct val="80000"/>
            </a:pPr>
            <a:r>
              <a:rPr lang="hr-HR" sz="1400" dirty="0"/>
              <a:t>Izvor: 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https://www.faena.com/aleph/articles/wondrous-crossings-pamukkale-natural-pools-embedded-in-a-mountain/</a:t>
            </a: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21113232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6B29AF-35D9-525F-8D3E-F43F00893E27}"/>
                  </a:ext>
                </a:extLst>
              </p:cNvPr>
              <p:cNvSpPr txBox="1"/>
              <p:nvPr/>
            </p:nvSpPr>
            <p:spPr>
              <a:xfrm>
                <a:off x="736600" y="1108839"/>
                <a:ext cx="10909300" cy="4154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hr-HR" sz="2400" b="1" dirty="0" err="1"/>
                  <a:t>Geokemijski</a:t>
                </a:r>
                <a:r>
                  <a:rPr lang="hr-HR" sz="2400" b="1" dirty="0"/>
                  <a:t> kontekst – što je </a:t>
                </a:r>
                <a:r>
                  <a:rPr lang="hr-HR" sz="2400" b="1" dirty="0" err="1"/>
                  <a:t>Pamukkale</a:t>
                </a:r>
                <a:r>
                  <a:rPr lang="hr-HR" sz="2400" b="1" dirty="0"/>
                  <a:t>?</a:t>
                </a:r>
              </a:p>
              <a:p>
                <a:pPr>
                  <a:buNone/>
                </a:pPr>
                <a:endParaRPr lang="hr-HR" sz="2400" b="1" dirty="0"/>
              </a:p>
              <a:p>
                <a:pPr>
                  <a:buNone/>
                </a:pPr>
                <a:r>
                  <a:rPr lang="hr-HR" sz="2400" dirty="0" err="1"/>
                  <a:t>Pamukkale</a:t>
                </a:r>
                <a:r>
                  <a:rPr lang="hr-HR" sz="2400" dirty="0"/>
                  <a:t> (</a:t>
                </a:r>
                <a:r>
                  <a:rPr lang="hr-HR" sz="2400" dirty="0" err="1"/>
                  <a:t>dosl</a:t>
                </a:r>
                <a:r>
                  <a:rPr lang="hr-HR" sz="2400" dirty="0"/>
                  <a:t>. „Pamučni dvorac“) je </a:t>
                </a:r>
                <a:r>
                  <a:rPr lang="hr-HR" sz="2400" dirty="0" err="1"/>
                  <a:t>travertinski</a:t>
                </a:r>
                <a:r>
                  <a:rPr lang="hr-HR" sz="2400" dirty="0"/>
                  <a:t> terasasti sustav u jugozapadnoj Turskoj, nastao precipitacijom kalcijeva karbonata (</a:t>
                </a:r>
                <a:r>
                  <a:rPr lang="hr-HR" sz="2400" dirty="0" err="1"/>
                  <a:t>CaCO</a:t>
                </a:r>
                <a:r>
                  <a:rPr lang="hr-HR" sz="2400" dirty="0"/>
                  <a:t>₃) iz termalnih izvora bogatih </a:t>
                </a:r>
                <a:r>
                  <a:rPr lang="hr-HR" sz="2400" dirty="0" err="1"/>
                  <a:t>Ca²</a:t>
                </a:r>
                <a:r>
                  <a:rPr lang="hr-HR" sz="2400" dirty="0"/>
                  <a:t>⁺ i </a:t>
                </a:r>
                <a:r>
                  <a:rPr lang="hr-HR" sz="2400" dirty="0" err="1"/>
                  <a:t>HCO</a:t>
                </a:r>
                <a:r>
                  <a:rPr lang="hr-HR" sz="2400" dirty="0"/>
                  <a:t>₃⁻ ionima.</a:t>
                </a:r>
              </a:p>
              <a:p>
                <a:pPr>
                  <a:buNone/>
                </a:pPr>
                <a:endParaRPr lang="hr-HR" sz="2400" dirty="0"/>
              </a:p>
              <a:p>
                <a:pPr>
                  <a:buNone/>
                </a:pPr>
                <a:r>
                  <a:rPr lang="hr-HR" sz="2400" dirty="0"/>
                  <a:t>Osnovna reakcija: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hr-HR" sz="2400"/>
                            <m:t>Ca</m:t>
                          </m:r>
                        </m:e>
                        <m:sup>
                          <m:r>
                            <a:rPr lang="ar-AE" sz="2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24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ar-AE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AE" sz="2400" b="0" i="0" smtClean="0"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ar-AE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hr-HR" sz="2400" i="1">
                              <a:latin typeface="Cambria Math" panose="02040503050406030204" pitchFamily="18" charset="0"/>
                            </a:rPr>
                            <m:t>HCO</m:t>
                          </m:r>
                          <m:r>
                            <m:rPr>
                              <m:nor/>
                            </m:rPr>
                            <a:rPr lang="hr-HR" sz="2400" i="1">
                              <a:latin typeface="Cambria Math" panose="02040503050406030204" pitchFamily="18" charset="0"/>
                            </a:rPr>
                            <m:t>₃</m:t>
                          </m:r>
                        </m:e>
                        <m:sup>
                          <m:r>
                            <a:rPr lang="ar-AE" sz="24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ar-AE" sz="2400" b="0" i="0" smtClean="0">
                          <a:latin typeface="Cambria Math" panose="02040503050406030204" pitchFamily="18" charset="0"/>
                        </a:rPr>
                        <m:t>↔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CaCO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₃ 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hr-HR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CO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₂ 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hr-HR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₂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hr-HR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r-HR" sz="2400" dirty="0"/>
              </a:p>
              <a:p>
                <a:pPr>
                  <a:buNone/>
                </a:pPr>
                <a:endParaRPr lang="hr-HR" sz="2400" dirty="0"/>
              </a:p>
              <a:p>
                <a:pPr>
                  <a:buNone/>
                </a:pPr>
                <a:r>
                  <a:rPr lang="hr-HR" sz="2400" dirty="0">
                    <a:sym typeface="Wingdings" panose="05000000000000000000" pitchFamily="2" charset="2"/>
                  </a:rPr>
                  <a:t> k</a:t>
                </a:r>
                <a:r>
                  <a:rPr lang="hr-HR" sz="2400" dirty="0"/>
                  <a:t>ad se voda ohladi i izgubi CO₂, dolazi do </a:t>
                </a:r>
                <a:r>
                  <a:rPr lang="hr-HR" sz="2400" dirty="0" err="1"/>
                  <a:t>prezasićenja</a:t>
                </a:r>
                <a:r>
                  <a:rPr lang="hr-HR" sz="2400" dirty="0"/>
                  <a:t> i precipitacije kalcita/</a:t>
                </a:r>
                <a:r>
                  <a:rPr lang="hr-HR" sz="2400" dirty="0" err="1"/>
                  <a:t>aragonita</a:t>
                </a:r>
                <a:r>
                  <a:rPr lang="hr-HR" sz="2400" dirty="0"/>
                  <a:t> → stvaranje bijelih naslaga </a:t>
                </a:r>
                <a:r>
                  <a:rPr lang="hr-HR" sz="2400" dirty="0" err="1"/>
                  <a:t>travertina</a:t>
                </a:r>
                <a:r>
                  <a:rPr lang="hr-HR" sz="2400" dirty="0"/>
                  <a:t>.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6B29AF-35D9-525F-8D3E-F43F00893E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00" y="1108839"/>
                <a:ext cx="10909300" cy="4154984"/>
              </a:xfrm>
              <a:prstGeom prst="rect">
                <a:avLst/>
              </a:prstGeom>
              <a:blipFill>
                <a:blip r:embed="rId3"/>
                <a:stretch>
                  <a:fillRect l="-894" t="-1175" b="-2496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00998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89E07-B5A7-4B3D-A364-9C94D361D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F31B3-FE95-47E1-98A5-F75F912FC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0200" y="2057400"/>
            <a:ext cx="2514600" cy="4038600"/>
          </a:xfrm>
        </p:spPr>
        <p:txBody>
          <a:bodyPr/>
          <a:lstStyle/>
          <a:p>
            <a:r>
              <a:rPr lang="hr-HR" dirty="0" err="1">
                <a:solidFill>
                  <a:schemeClr val="tx1"/>
                </a:solidFill>
              </a:rPr>
              <a:t>Naica</a:t>
            </a:r>
            <a:r>
              <a:rPr lang="hr-HR" dirty="0">
                <a:solidFill>
                  <a:schemeClr val="tx1"/>
                </a:solidFill>
              </a:rPr>
              <a:t> mine, </a:t>
            </a:r>
            <a:r>
              <a:rPr lang="hr-HR" dirty="0" err="1">
                <a:solidFill>
                  <a:schemeClr val="tx1"/>
                </a:solidFill>
              </a:rPr>
              <a:t>Chihuahua</a:t>
            </a:r>
            <a:endParaRPr lang="hr-HR" dirty="0">
              <a:solidFill>
                <a:schemeClr val="tx1"/>
              </a:solidFill>
            </a:endParaRPr>
          </a:p>
          <a:p>
            <a:r>
              <a:rPr lang="hr-HR" dirty="0">
                <a:solidFill>
                  <a:schemeClr val="tx1"/>
                </a:solidFill>
              </a:rPr>
              <a:t>Meksiko</a:t>
            </a:r>
          </a:p>
          <a:p>
            <a:endParaRPr lang="hr-HR" dirty="0">
              <a:solidFill>
                <a:schemeClr val="tx1"/>
              </a:solidFill>
            </a:endParaRPr>
          </a:p>
          <a:p>
            <a:r>
              <a:rPr lang="hr-HR" dirty="0">
                <a:solidFill>
                  <a:schemeClr val="tx1"/>
                </a:solidFill>
              </a:rPr>
              <a:t>Kristali </a:t>
            </a:r>
            <a:r>
              <a:rPr lang="hr-HR" dirty="0" err="1">
                <a:solidFill>
                  <a:schemeClr val="tx1"/>
                </a:solidFill>
              </a:rPr>
              <a:t>selenita</a:t>
            </a:r>
            <a:r>
              <a:rPr lang="hr-HR" dirty="0">
                <a:solidFill>
                  <a:schemeClr val="tx1"/>
                </a:solidFill>
              </a:rPr>
              <a:t> </a:t>
            </a:r>
          </a:p>
          <a:p>
            <a:pPr marL="45720" indent="0">
              <a:buNone/>
            </a:pPr>
            <a:r>
              <a:rPr lang="hr-HR" b="1" dirty="0" err="1"/>
              <a:t>CaSO</a:t>
            </a:r>
            <a:r>
              <a:rPr lang="hr-HR" b="1" dirty="0"/>
              <a:t>₄·</a:t>
            </a:r>
            <a:r>
              <a:rPr lang="hr-HR" b="1" dirty="0" err="1"/>
              <a:t>2H₂O</a:t>
            </a:r>
            <a:r>
              <a:rPr lang="hr-HR" b="1" dirty="0"/>
              <a:t>)</a:t>
            </a:r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96258" name="Picture 2" descr="Slikovni rezultat za Naica mine, Chihuahua, Mexico">
            <a:extLst>
              <a:ext uri="{FF2B5EF4-FFF2-40B4-BE49-F238E27FC236}">
                <a16:creationId xmlns:a16="http://schemas.microsoft.com/office/drawing/2014/main" id="{A9030965-1C85-4779-987F-25391A33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205887"/>
            <a:ext cx="8804275" cy="604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1ABA6-7D82-401C-A66B-36A2766CAE05}"/>
              </a:ext>
            </a:extLst>
          </p:cNvPr>
          <p:cNvSpPr/>
          <p:nvPr/>
        </p:nvSpPr>
        <p:spPr>
          <a:xfrm>
            <a:off x="3835400" y="6310481"/>
            <a:ext cx="1155700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defTabSz="914400">
              <a:lnSpc>
                <a:spcPct val="90000"/>
              </a:lnSpc>
              <a:spcBef>
                <a:spcPts val="1400"/>
              </a:spcBef>
              <a:buClr>
                <a:srgbClr val="1CADE4"/>
              </a:buClr>
              <a:buSzPct val="80000"/>
            </a:pPr>
            <a:r>
              <a:rPr lang="hr-HR" dirty="0"/>
              <a:t>Izvor: </a:t>
            </a: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https://www.beautifulworld.com/north-america/mexico/cave-of-the-crystals/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76578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id="{998052A7-05CD-4CC1-A558-4A7214530D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129" t="14245"/>
          <a:stretch/>
        </p:blipFill>
        <p:spPr>
          <a:xfrm>
            <a:off x="8292730" y="754261"/>
            <a:ext cx="2724295" cy="281625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0F3C073F-A480-4ACD-AE66-2B48EE540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161" y="3766120"/>
            <a:ext cx="2880632" cy="11000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8E047B-524F-24E9-5B1A-B517E81E35E5}"/>
              </a:ext>
            </a:extLst>
          </p:cNvPr>
          <p:cNvSpPr txBox="1"/>
          <p:nvPr/>
        </p:nvSpPr>
        <p:spPr>
          <a:xfrm>
            <a:off x="596388" y="884783"/>
            <a:ext cx="643431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VODA  </a:t>
            </a:r>
            <a:r>
              <a:rPr lang="hr-HR" sz="2400" dirty="0">
                <a:sym typeface="Wingdings" panose="05000000000000000000" pitchFamily="2" charset="2"/>
              </a:rPr>
              <a:t> polarna molekula</a:t>
            </a:r>
          </a:p>
          <a:p>
            <a:r>
              <a:rPr lang="hr-HR" sz="2400" dirty="0">
                <a:sym typeface="Wingdings" panose="05000000000000000000" pitchFamily="2" charset="2"/>
              </a:rPr>
              <a:t> Kisikov atom je djelomično negativno nabijen  dok je vodikov djelomično pozitivno nabijen.</a:t>
            </a:r>
          </a:p>
          <a:p>
            <a:r>
              <a:rPr lang="hr-HR" sz="2400" dirty="0">
                <a:sym typeface="Wingdings" panose="05000000000000000000" pitchFamily="2" charset="2"/>
              </a:rPr>
              <a:t>Molekule vode se povezuju preko vodikovih veza </a:t>
            </a:r>
          </a:p>
          <a:p>
            <a:r>
              <a:rPr lang="hr-HR" sz="2400" dirty="0">
                <a:sym typeface="Wingdings" panose="05000000000000000000" pitchFamily="2" charset="2"/>
              </a:rPr>
              <a:t>-&gt; suprotni naboji dviju molekula se spajaju.</a:t>
            </a:r>
          </a:p>
          <a:p>
            <a:endParaRPr lang="hr-HR" sz="2400" dirty="0">
              <a:sym typeface="Wingdings" panose="05000000000000000000" pitchFamily="2" charset="2"/>
            </a:endParaRPr>
          </a:p>
          <a:p>
            <a:endParaRPr lang="hr-HR" sz="2400" dirty="0">
              <a:sym typeface="Wingdings" panose="05000000000000000000" pitchFamily="2" charset="2"/>
            </a:endParaRPr>
          </a:p>
          <a:p>
            <a:r>
              <a:rPr lang="hr-HR" sz="2400" dirty="0"/>
              <a:t>Voda dobro otapa polarne tvari (hidrofilne) – s njima može tvoriti vodikove veze; dok se </a:t>
            </a:r>
            <a:r>
              <a:rPr lang="hr-HR" sz="2400" dirty="0" err="1"/>
              <a:t>nepolarne</a:t>
            </a:r>
            <a:r>
              <a:rPr lang="hr-HR" sz="2400" dirty="0"/>
              <a:t> tvari (</a:t>
            </a:r>
            <a:r>
              <a:rPr lang="hr-HR" sz="2400" dirty="0" err="1"/>
              <a:t>hidrofobne</a:t>
            </a:r>
            <a:r>
              <a:rPr lang="hr-HR" sz="2400" dirty="0"/>
              <a:t>) slabo otapaju ( ne mogu tvoriti vodikove veze  vodom).</a:t>
            </a:r>
            <a:endParaRPr lang="en-AU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66EF3D-FF93-0FDA-7B28-7715E399A278}"/>
              </a:ext>
            </a:extLst>
          </p:cNvPr>
          <p:cNvSpPr txBox="1"/>
          <p:nvPr/>
        </p:nvSpPr>
        <p:spPr>
          <a:xfrm>
            <a:off x="6096000" y="5457408"/>
            <a:ext cx="5667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Vodikove veze su slabije (i dulje) od kovalentnih veza-</a:t>
            </a:r>
          </a:p>
          <a:p>
            <a:r>
              <a:rPr lang="hr-HR" dirty="0"/>
              <a:t>E disocijacije VV je 23 kJ/mol; a KV (O-H veza) 470 kJ/mol.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00283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BC0AE8A-639E-ACB5-7397-74DE70CB61FB}"/>
              </a:ext>
            </a:extLst>
          </p:cNvPr>
          <p:cNvSpPr txBox="1"/>
          <p:nvPr/>
        </p:nvSpPr>
        <p:spPr>
          <a:xfrm>
            <a:off x="853440" y="858858"/>
            <a:ext cx="107442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hr-HR" sz="2400" b="1" dirty="0"/>
              <a:t>Lokacija i geološki okvir:</a:t>
            </a:r>
          </a:p>
          <a:p>
            <a:pPr>
              <a:buNone/>
            </a:pPr>
            <a:endParaRPr lang="hr-HR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 err="1"/>
              <a:t>Naica</a:t>
            </a:r>
            <a:r>
              <a:rPr lang="hr-HR" sz="2400" dirty="0"/>
              <a:t> Mine se nalazi u </a:t>
            </a:r>
            <a:r>
              <a:rPr lang="hr-HR" sz="2400" dirty="0" err="1"/>
              <a:t>Chihuahua</a:t>
            </a:r>
            <a:r>
              <a:rPr lang="hr-HR" sz="2400" dirty="0"/>
              <a:t>, sjeverni Meksiko.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/>
              <a:t>Dio je </a:t>
            </a:r>
            <a:r>
              <a:rPr lang="hr-HR" sz="2400" dirty="0" err="1"/>
              <a:t>Naica</a:t>
            </a:r>
            <a:r>
              <a:rPr lang="hr-HR" sz="2400" dirty="0"/>
              <a:t> </a:t>
            </a:r>
            <a:r>
              <a:rPr lang="hr-HR" sz="2400" dirty="0" err="1"/>
              <a:t>hidrotermalnog</a:t>
            </a:r>
            <a:r>
              <a:rPr lang="hr-HR" sz="2400" dirty="0"/>
              <a:t> sustava, u okviru karbonatnih stijena i vapnenaca formacije Santa </a:t>
            </a:r>
            <a:r>
              <a:rPr lang="hr-HR" sz="2400" dirty="0" err="1"/>
              <a:t>Eulalia</a:t>
            </a:r>
            <a:r>
              <a:rPr lang="hr-HR" sz="2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/>
              <a:t>Ležište je </a:t>
            </a:r>
            <a:r>
              <a:rPr lang="hr-HR" sz="2400" dirty="0" err="1"/>
              <a:t>polimetalno</a:t>
            </a:r>
            <a:r>
              <a:rPr lang="hr-HR" sz="2400" dirty="0"/>
              <a:t> (Pb-Zn-Ag), ali je globalno poznato po gigantskim kristalima gipsa u tzv. </a:t>
            </a:r>
            <a:r>
              <a:rPr lang="hr-HR" sz="2400" dirty="0" err="1"/>
              <a:t>Cueva</a:t>
            </a:r>
            <a:r>
              <a:rPr lang="hr-HR" sz="2400" dirty="0"/>
              <a:t> de los </a:t>
            </a:r>
            <a:r>
              <a:rPr lang="hr-HR" sz="2400" dirty="0" err="1"/>
              <a:t>Cristales</a:t>
            </a:r>
            <a:r>
              <a:rPr lang="hr-HR" sz="2400" dirty="0"/>
              <a:t> (Špilja kristala).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/>
              <a:t>Dominantni mineral: </a:t>
            </a:r>
            <a:r>
              <a:rPr lang="hr-HR" sz="2400" b="1" dirty="0"/>
              <a:t>gips (</a:t>
            </a:r>
            <a:r>
              <a:rPr lang="hr-HR" sz="2400" b="1" dirty="0" err="1"/>
              <a:t>CaSO</a:t>
            </a:r>
            <a:r>
              <a:rPr lang="hr-HR" sz="2400" b="1" dirty="0"/>
              <a:t>₄·</a:t>
            </a:r>
            <a:r>
              <a:rPr lang="hr-HR" sz="2400" b="1" dirty="0" err="1"/>
              <a:t>2H₂O</a:t>
            </a:r>
            <a:r>
              <a:rPr lang="hr-HR" sz="2400" b="1" dirty="0"/>
              <a:t>) </a:t>
            </a:r>
            <a:r>
              <a:rPr lang="hr-HR" sz="2400" dirty="0"/>
              <a:t>u kavernama ispunjenim </a:t>
            </a:r>
            <a:r>
              <a:rPr lang="hr-HR" sz="2400" dirty="0" err="1"/>
              <a:t>hidrotermalnim</a:t>
            </a:r>
            <a:r>
              <a:rPr lang="hr-HR" sz="2400" dirty="0"/>
              <a:t> fluidima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E80468-C72A-6456-8140-69A6CEFBA006}"/>
                  </a:ext>
                </a:extLst>
              </p:cNvPr>
              <p:cNvSpPr txBox="1"/>
              <p:nvPr/>
            </p:nvSpPr>
            <p:spPr>
              <a:xfrm>
                <a:off x="655320" y="4385995"/>
                <a:ext cx="1120140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hr-HR" sz="2400" b="1" dirty="0"/>
                  <a:t>Reakcija precipitacije:</a:t>
                </a:r>
              </a:p>
              <a:p>
                <a:pPr>
                  <a:buNone/>
                </a:pPr>
                <a:endParaRPr lang="hr-HR" sz="2400" b="1" dirty="0"/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sz="24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hr-HR" sz="2400" b="0"/>
                            <m:t>Ca</m:t>
                          </m:r>
                        </m:e>
                        <m:sup>
                          <m:r>
                            <a:rPr lang="ar-AE" sz="2400" b="0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2400" b="0" i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ar-AE" sz="2400" b="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ar-AE" sz="24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hr-HR" sz="2400" b="0" i="1">
                              <a:latin typeface="Cambria Math" panose="02040503050406030204" pitchFamily="18" charset="0"/>
                            </a:rPr>
                            <m:t>SO</m:t>
                          </m:r>
                          <m:r>
                            <m:rPr>
                              <m:nor/>
                            </m:rPr>
                            <a:rPr lang="hr-HR" sz="2400" b="0" i="1">
                              <a:latin typeface="Cambria Math" panose="02040503050406030204" pitchFamily="18" charset="0"/>
                            </a:rPr>
                            <m:t>₄</m:t>
                          </m:r>
                        </m:e>
                        <m:sup>
                          <m:r>
                            <a:rPr lang="ar-AE" sz="2400" b="0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2400" b="0" i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ar-AE" sz="2400" b="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AE" sz="2400" b="0" i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hr-HR" sz="2400" b="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hr-HR" sz="2400" b="0" i="1">
                          <a:latin typeface="Cambria Math" panose="02040503050406030204" pitchFamily="18" charset="0"/>
                        </a:rPr>
                        <m:t>₂</m:t>
                      </m:r>
                      <m:r>
                        <m:rPr>
                          <m:nor/>
                        </m:rPr>
                        <a:rPr lang="hr-HR" sz="2400" b="0" i="1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hr-HR" sz="2400" b="0" i="0">
                          <a:latin typeface="Cambria Math" panose="02040503050406030204" pitchFamily="18" charset="0"/>
                        </a:rPr>
                        <m:t>↔</m:t>
                      </m:r>
                      <m:r>
                        <m:rPr>
                          <m:nor/>
                        </m:rPr>
                        <a:rPr lang="hr-HR" sz="2400" b="0" i="1">
                          <a:latin typeface="Cambria Math" panose="02040503050406030204" pitchFamily="18" charset="0"/>
                        </a:rPr>
                        <m:t>CaSO</m:t>
                      </m:r>
                      <m:r>
                        <m:rPr>
                          <m:nor/>
                        </m:rPr>
                        <a:rPr lang="hr-HR" sz="2400" b="0" i="1">
                          <a:latin typeface="Cambria Math" panose="02040503050406030204" pitchFamily="18" charset="0"/>
                        </a:rPr>
                        <m:t>₄ </m:t>
                      </m:r>
                      <m:r>
                        <m:rPr>
                          <m:nor/>
                        </m:rPr>
                        <a:rPr lang="hr-HR" sz="2400" b="0" i="1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hr-HR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hr-HR" sz="2400" b="0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hr-HR" sz="2400" b="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hr-HR" sz="2400" b="0" i="1">
                          <a:latin typeface="Cambria Math" panose="02040503050406030204" pitchFamily="18" charset="0"/>
                        </a:rPr>
                        <m:t>₂</m:t>
                      </m:r>
                      <m:r>
                        <m:rPr>
                          <m:nor/>
                        </m:rPr>
                        <a:rPr lang="hr-HR" sz="2400" b="0" i="1">
                          <a:latin typeface="Cambria Math" panose="02040503050406030204" pitchFamily="18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hr-HR" sz="2400" b="0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hr-HR" sz="2400" b="0" i="1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hr-HR" sz="2400" b="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r-HR" sz="2400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E80468-C72A-6456-8140-69A6CEFBA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" y="4385995"/>
                <a:ext cx="11201400" cy="1200329"/>
              </a:xfrm>
              <a:prstGeom prst="rect">
                <a:avLst/>
              </a:prstGeom>
              <a:blipFill>
                <a:blip r:embed="rId2"/>
                <a:stretch>
                  <a:fillRect l="-871" t="-4061" b="-609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1">
            <a:extLst>
              <a:ext uri="{FF2B5EF4-FFF2-40B4-BE49-F238E27FC236}">
                <a16:creationId xmlns:a16="http://schemas.microsoft.com/office/drawing/2014/main" id="{B8C765F2-D33D-1A1A-B9A4-9EDF53C5E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" y="5864274"/>
            <a:ext cx="85138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sr-Latn-RS" altLang="sr-Latn-R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sr-Latn-RS" altLang="sr-Latn-R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hlađenja </a:t>
            </a:r>
            <a:r>
              <a:rPr kumimoji="0" lang="sr-Latn-RS" altLang="sr-Latn-RS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hidrotermalne</a:t>
            </a:r>
            <a:r>
              <a:rPr kumimoji="0" lang="sr-Latn-RS" altLang="sr-Latn-R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vode, </a:t>
            </a:r>
            <a:r>
              <a:rPr kumimoji="0" lang="sr-Latn-RS" altLang="sr-Latn-R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miješanja</a:t>
            </a:r>
            <a:r>
              <a:rPr kumimoji="0" lang="sr-Latn-RS" altLang="sr-Latn-R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 hladnijim podzemnim vodama,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sr-Latn-RS" altLang="sr-Latn-R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promjene</a:t>
            </a:r>
            <a:r>
              <a:rPr kumimoji="0" lang="sr-Latn-RS" altLang="sr-Latn-R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r-Latn-RS" altLang="sr-Latn-R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</a:t>
            </a:r>
            <a:r>
              <a:rPr kumimoji="0" lang="sr-Latn-RS" altLang="sr-Latn-R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 </a:t>
            </a:r>
            <a:r>
              <a:rPr kumimoji="0" lang="sr-Latn-RS" altLang="sr-Latn-R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oksidacijskog</a:t>
            </a:r>
            <a:r>
              <a:rPr kumimoji="0" lang="sr-Latn-RS" altLang="sr-Latn-R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potencijala (Eh).</a:t>
            </a:r>
          </a:p>
        </p:txBody>
      </p:sp>
    </p:spTree>
    <p:extLst>
      <p:ext uri="{BB962C8B-B14F-4D97-AF65-F5344CB8AC3E}">
        <p14:creationId xmlns:p14="http://schemas.microsoft.com/office/powerpoint/2010/main" val="25019926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D2586-0629-3F53-EF3E-6AD747A15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572DA-96CB-7C12-FC1A-A6C63F34D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E193A0-74F7-7DC7-6186-F6D6373B4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82" y="1287780"/>
            <a:ext cx="11058339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910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D6534-C17C-4846-B64F-E3A4EB26D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614" y="1060450"/>
            <a:ext cx="9872871" cy="4038600"/>
          </a:xfrm>
        </p:spPr>
        <p:txBody>
          <a:bodyPr>
            <a:normAutofit fontScale="92500"/>
          </a:bodyPr>
          <a:lstStyle/>
          <a:p>
            <a:pPr marL="45720" indent="0" algn="ctr">
              <a:lnSpc>
                <a:spcPct val="200000"/>
              </a:lnSpc>
              <a:buNone/>
            </a:pPr>
            <a:r>
              <a:rPr lang="hr-HR" sz="3600" dirty="0">
                <a:solidFill>
                  <a:schemeClr val="tx1"/>
                </a:solidFill>
              </a:rPr>
              <a:t>Većina minerala u prirodi mogu se smatrati solima u kemijskom smislu, osim oksida, hidroksida i samorodnih elemenata, koji nisu produkti neutralizacije kiseline i baze.</a:t>
            </a:r>
          </a:p>
        </p:txBody>
      </p:sp>
    </p:spTree>
    <p:extLst>
      <p:ext uri="{BB962C8B-B14F-4D97-AF65-F5344CB8AC3E}">
        <p14:creationId xmlns:p14="http://schemas.microsoft.com/office/powerpoint/2010/main" val="35506895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C4EAC-84A7-4096-B1F1-6EAAF807B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546100"/>
            <a:ext cx="11296650" cy="5549900"/>
          </a:xfrm>
        </p:spPr>
        <p:txBody>
          <a:bodyPr>
            <a:normAutofit fontScale="92500" lnSpcReduction="20000"/>
          </a:bodyPr>
          <a:lstStyle/>
          <a:p>
            <a:r>
              <a:rPr lang="hr-HR" sz="3000" dirty="0">
                <a:solidFill>
                  <a:schemeClr val="tx1"/>
                </a:solidFill>
              </a:rPr>
              <a:t>Disocijacijom soli u vodi (otapanjem) nastaju anioni i kationi. </a:t>
            </a:r>
          </a:p>
          <a:p>
            <a:pPr>
              <a:lnSpc>
                <a:spcPct val="150000"/>
              </a:lnSpc>
            </a:pPr>
            <a:r>
              <a:rPr lang="hr-HR" sz="3000" dirty="0">
                <a:solidFill>
                  <a:schemeClr val="tx1"/>
                </a:solidFill>
              </a:rPr>
              <a:t>Kada se postigne zasićenost otopine tada nastupa ravnoteža između soli i iona u otopini.</a:t>
            </a:r>
          </a:p>
          <a:p>
            <a:pPr>
              <a:lnSpc>
                <a:spcPct val="150000"/>
              </a:lnSpc>
            </a:pPr>
            <a:r>
              <a:rPr lang="hr-HR" sz="3000" dirty="0">
                <a:solidFill>
                  <a:schemeClr val="tx1"/>
                </a:solidFill>
              </a:rPr>
              <a:t> Topljivost soli opisuje se </a:t>
            </a:r>
            <a:r>
              <a:rPr lang="hr-HR" sz="3000" b="1" dirty="0">
                <a:solidFill>
                  <a:schemeClr val="tx1"/>
                </a:solidFill>
              </a:rPr>
              <a:t>produktom topljivosti </a:t>
            </a:r>
            <a:r>
              <a:rPr lang="hr-HR" sz="3000" dirty="0">
                <a:solidFill>
                  <a:schemeClr val="tx1"/>
                </a:solidFill>
              </a:rPr>
              <a:t>(</a:t>
            </a:r>
            <a:r>
              <a:rPr lang="hr-HR" sz="3000" dirty="0" err="1">
                <a:solidFill>
                  <a:schemeClr val="tx1"/>
                </a:solidFill>
              </a:rPr>
              <a:t>K</a:t>
            </a:r>
            <a:r>
              <a:rPr lang="hr-HR" sz="3000" baseline="-25000" dirty="0" err="1">
                <a:solidFill>
                  <a:schemeClr val="tx1"/>
                </a:solidFill>
              </a:rPr>
              <a:t>PT</a:t>
            </a:r>
            <a:r>
              <a:rPr lang="hr-HR" sz="3000" dirty="0">
                <a:solidFill>
                  <a:schemeClr val="tx1"/>
                </a:solidFill>
              </a:rPr>
              <a:t>) koji je definiran umnoškom aktiviteta aniona i kationa podignute na eksponente odgovarajućih </a:t>
            </a:r>
            <a:r>
              <a:rPr lang="hr-HR" sz="3000" dirty="0" err="1">
                <a:solidFill>
                  <a:schemeClr val="tx1"/>
                </a:solidFill>
              </a:rPr>
              <a:t>molarnih</a:t>
            </a:r>
            <a:r>
              <a:rPr lang="hr-HR" sz="3000" dirty="0">
                <a:solidFill>
                  <a:schemeClr val="tx1"/>
                </a:solidFill>
              </a:rPr>
              <a:t> koeficijenata.</a:t>
            </a:r>
          </a:p>
          <a:p>
            <a:pPr>
              <a:lnSpc>
                <a:spcPct val="150000"/>
              </a:lnSpc>
            </a:pPr>
            <a:r>
              <a:rPr lang="hr-HR" sz="3000" dirty="0">
                <a:solidFill>
                  <a:schemeClr val="tx1"/>
                </a:solidFill>
              </a:rPr>
              <a:t>Što je vrijednost konstante produkta topljivosti </a:t>
            </a:r>
            <a:r>
              <a:rPr lang="hr-HR" sz="3000" b="1" dirty="0">
                <a:solidFill>
                  <a:schemeClr val="tx1"/>
                </a:solidFill>
              </a:rPr>
              <a:t>manja</a:t>
            </a:r>
            <a:r>
              <a:rPr lang="hr-HR" sz="3000" dirty="0">
                <a:solidFill>
                  <a:schemeClr val="tx1"/>
                </a:solidFill>
              </a:rPr>
              <a:t>, to je </a:t>
            </a:r>
            <a:r>
              <a:rPr lang="hr-HR" sz="3000" b="1" dirty="0">
                <a:solidFill>
                  <a:schemeClr val="tx1"/>
                </a:solidFill>
              </a:rPr>
              <a:t>manja </a:t>
            </a:r>
            <a:r>
              <a:rPr lang="hr-HR" sz="3000" dirty="0">
                <a:solidFill>
                  <a:schemeClr val="tx1"/>
                </a:solidFill>
              </a:rPr>
              <a:t>topljivost te soli.</a:t>
            </a:r>
          </a:p>
          <a:p>
            <a:pPr>
              <a:lnSpc>
                <a:spcPct val="150000"/>
              </a:lnSpc>
            </a:pPr>
            <a:r>
              <a:rPr lang="hr-HR" sz="3000" dirty="0">
                <a:solidFill>
                  <a:schemeClr val="tx1"/>
                </a:solidFill>
              </a:rPr>
              <a:t>Zakon masa!</a:t>
            </a:r>
            <a:endParaRPr lang="hr-H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0741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C122F-23D4-077C-852A-6B7B1416F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1" y="152400"/>
            <a:ext cx="9875520" cy="1356360"/>
          </a:xfrm>
        </p:spPr>
        <p:txBody>
          <a:bodyPr/>
          <a:lstStyle/>
          <a:p>
            <a:r>
              <a:rPr lang="hr-HR" b="1" dirty="0">
                <a:solidFill>
                  <a:schemeClr val="tx1"/>
                </a:solidFill>
              </a:rPr>
              <a:t>Silikati</a:t>
            </a:r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5C06079-EA88-9FD0-64A8-B3FB4E6E1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1" y="1305025"/>
            <a:ext cx="11033760" cy="279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r-Latn-RS" altLang="sr-Latn-R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Kemijski su soli </a:t>
            </a:r>
            <a:r>
              <a:rPr kumimoji="0" lang="sr-Latn-RS" altLang="sr-Latn-R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ortosilicijeve</a:t>
            </a:r>
            <a:r>
              <a:rPr kumimoji="0" lang="sr-Latn-RS" altLang="sr-Latn-R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kiseline (</a:t>
            </a:r>
            <a:r>
              <a:rPr kumimoji="0" lang="sr-Latn-RS" altLang="sr-Latn-R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H₄SiO</a:t>
            </a:r>
            <a:r>
              <a:rPr kumimoji="0" lang="sr-Latn-RS" altLang="sr-Latn-R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₄).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r-Latn-RS" altLang="sr-Latn-R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Nastaju kada metalni </a:t>
            </a:r>
            <a:r>
              <a:rPr kumimoji="0" lang="sr-Latn-RS" altLang="sr-Latn-R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kationi</a:t>
            </a:r>
            <a:r>
              <a:rPr kumimoji="0" lang="sr-Latn-RS" altLang="sr-Latn-R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(Na⁺, K⁺, </a:t>
            </a:r>
            <a:r>
              <a:rPr kumimoji="0" lang="sr-Latn-RS" altLang="sr-Latn-R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Ca²</a:t>
            </a:r>
            <a:r>
              <a:rPr kumimoji="0" lang="sr-Latn-RS" altLang="sr-Latn-R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⁺, </a:t>
            </a:r>
            <a:r>
              <a:rPr kumimoji="0" lang="sr-Latn-RS" altLang="sr-Latn-R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Mg²</a:t>
            </a:r>
            <a:r>
              <a:rPr kumimoji="0" lang="sr-Latn-RS" altLang="sr-Latn-R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⁺, </a:t>
            </a:r>
            <a:r>
              <a:rPr kumimoji="0" lang="sr-Latn-RS" altLang="sr-Latn-R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Fe²</a:t>
            </a:r>
            <a:r>
              <a:rPr kumimoji="0" lang="sr-Latn-RS" altLang="sr-Latn-R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⁺, </a:t>
            </a:r>
            <a:r>
              <a:rPr kumimoji="0" lang="sr-Latn-RS" altLang="sr-Latn-R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Al³</a:t>
            </a:r>
            <a:r>
              <a:rPr kumimoji="0" lang="sr-Latn-RS" altLang="sr-Latn-R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⁺) </a:t>
            </a:r>
            <a:r>
              <a:rPr kumimoji="0" lang="sr-Latn-RS" altLang="sr-Latn-R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neutraliziraju</a:t>
            </a:r>
            <a:r>
              <a:rPr kumimoji="0" lang="sr-Latn-RS" altLang="sr-Latn-R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r-Latn-RS" altLang="sr-Latn-R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anionske</a:t>
            </a:r>
            <a:r>
              <a:rPr kumimoji="0" lang="sr-Latn-RS" altLang="sr-Latn-R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skupine [</a:t>
            </a:r>
            <a:r>
              <a:rPr kumimoji="0" lang="sr-Latn-RS" altLang="sr-Latn-R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SiO</a:t>
            </a:r>
            <a:r>
              <a:rPr kumimoji="0" lang="sr-Latn-RS" altLang="sr-Latn-R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₄]⁴⁻.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r-Latn-RS" altLang="sr-Latn-R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Osnovna građevna jedinca svih silikata je silikatni </a:t>
            </a:r>
            <a:r>
              <a:rPr kumimoji="0" lang="sr-Latn-RS" altLang="sr-Latn-R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tetraedar</a:t>
            </a:r>
            <a:r>
              <a:rPr kumimoji="0" lang="sr-Latn-RS" altLang="sr-Latn-R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[</a:t>
            </a:r>
            <a:r>
              <a:rPr kumimoji="0" lang="sr-Latn-RS" altLang="sr-Latn-R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SiO</a:t>
            </a:r>
            <a:r>
              <a:rPr kumimoji="0" lang="sr-Latn-RS" altLang="sr-Latn-R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₄]⁴⁻, koji se može povezivati u lance, slojeve i mreže.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00FAE2-A42D-7685-78E0-23092B0E5F4F}"/>
              </a:ext>
            </a:extLst>
          </p:cNvPr>
          <p:cNvSpPr txBox="1"/>
          <p:nvPr/>
        </p:nvSpPr>
        <p:spPr>
          <a:xfrm>
            <a:off x="1706880" y="5020659"/>
            <a:ext cx="9570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 err="1"/>
              <a:t>2Mg</a:t>
            </a:r>
            <a:r>
              <a:rPr lang="hr-HR" sz="2400" dirty="0"/>
              <a:t>(OH)₂ (baza) + </a:t>
            </a:r>
            <a:r>
              <a:rPr lang="hr-HR" sz="2400" dirty="0" err="1"/>
              <a:t>H₄SiO</a:t>
            </a:r>
            <a:r>
              <a:rPr lang="hr-HR" sz="2400" dirty="0"/>
              <a:t>₄ ( kiselina) → </a:t>
            </a:r>
            <a:r>
              <a:rPr lang="hr-HR" sz="2400" dirty="0" err="1"/>
              <a:t>Mg₂SiO</a:t>
            </a:r>
            <a:r>
              <a:rPr lang="hr-HR" sz="2400" dirty="0"/>
              <a:t>₄ (</a:t>
            </a:r>
            <a:r>
              <a:rPr lang="hr-HR" sz="2400" dirty="0" err="1"/>
              <a:t>olivin</a:t>
            </a:r>
            <a:r>
              <a:rPr lang="hr-HR" sz="2400" dirty="0"/>
              <a:t>) + </a:t>
            </a:r>
            <a:r>
              <a:rPr lang="hr-HR" sz="2400" dirty="0" err="1"/>
              <a:t>4H₂O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3256000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3E8A019C-1216-5156-5E6B-D0AED8890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" y="487025"/>
            <a:ext cx="10881360" cy="637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r-Latn-RS" altLang="sr-Latn-R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r-Latn-RS" altLang="sr-Latn-R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Orosilicijska</a:t>
            </a:r>
            <a:r>
              <a:rPr kumimoji="0" lang="sr-Latn-RS" altLang="sr-Latn-R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kiselina (</a:t>
            </a:r>
            <a:r>
              <a:rPr kumimoji="0" lang="sr-Latn-RS" altLang="sr-Latn-R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H₄SiO</a:t>
            </a:r>
            <a:r>
              <a:rPr kumimoji="0" lang="sr-Latn-RS" altLang="sr-Latn-R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₄) ponaša se kao slaba kiselina, slično </a:t>
            </a:r>
            <a:r>
              <a:rPr kumimoji="0" lang="sr-Latn-RS" altLang="sr-Latn-R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ugljičnoj</a:t>
            </a:r>
            <a:r>
              <a:rPr kumimoji="0" lang="sr-Latn-RS" altLang="sr-Latn-R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sr-Latn-RS" altLang="sr-Latn-R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r-Latn-RS" altLang="sr-Latn-R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Kad izgubi H⁺ ione, ostaje </a:t>
            </a:r>
            <a:r>
              <a:rPr kumimoji="0" lang="sr-Latn-RS" altLang="sr-Latn-R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anionska</a:t>
            </a:r>
            <a:r>
              <a:rPr kumimoji="0" lang="sr-Latn-RS" altLang="sr-Latn-R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skupina [</a:t>
            </a:r>
            <a:r>
              <a:rPr kumimoji="0" lang="sr-Latn-RS" altLang="sr-Latn-R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SiO</a:t>
            </a:r>
            <a:r>
              <a:rPr kumimoji="0" lang="sr-Latn-RS" altLang="sr-Latn-R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₄]⁴⁻ → koja tvori soli s metalnim </a:t>
            </a:r>
            <a:r>
              <a:rPr kumimoji="0" lang="sr-Latn-RS" altLang="sr-Latn-R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kationima</a:t>
            </a:r>
            <a:r>
              <a:rPr kumimoji="0" lang="sr-Latn-RS" altLang="sr-Latn-R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sr-Latn-RS" altLang="sr-Latn-R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Silikati su soli </a:t>
            </a:r>
            <a:r>
              <a:rPr lang="hr-HR" sz="2400" dirty="0" err="1"/>
              <a:t>ortosilicijeve</a:t>
            </a:r>
            <a:r>
              <a:rPr lang="hr-HR" sz="2400" dirty="0"/>
              <a:t> kiseline, jer: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/>
              <a:t>imaju anione izvedene iz </a:t>
            </a:r>
            <a:r>
              <a:rPr lang="hr-HR" sz="2400" dirty="0" err="1"/>
              <a:t>SiO</a:t>
            </a:r>
            <a:r>
              <a:rPr lang="hr-HR" sz="2400" dirty="0"/>
              <a:t>₄ tetraedra,</a:t>
            </a:r>
          </a:p>
          <a:p>
            <a:pPr>
              <a:buFont typeface="Arial" panose="020B0604020202020204" pitchFamily="34" charset="0"/>
              <a:buChar char="•"/>
            </a:pPr>
            <a:endParaRPr lang="hr-HR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/>
              <a:t>postoji anionski ostatak silicijeve kiseline (različiti oblici [</a:t>
            </a:r>
            <a:r>
              <a:rPr lang="hr-HR" sz="2400" dirty="0" err="1"/>
              <a:t>SiO</a:t>
            </a:r>
            <a:r>
              <a:rPr lang="hr-HR" sz="2400" dirty="0"/>
              <a:t>₄]⁴⁻, [</a:t>
            </a:r>
            <a:r>
              <a:rPr lang="hr-HR" sz="2400" dirty="0" err="1"/>
              <a:t>Si₂O</a:t>
            </a:r>
            <a:r>
              <a:rPr lang="hr-HR" sz="2400" dirty="0"/>
              <a:t>₇]⁶⁻, [</a:t>
            </a:r>
            <a:r>
              <a:rPr lang="hr-HR" sz="2400" dirty="0" err="1"/>
              <a:t>SiO</a:t>
            </a:r>
            <a:r>
              <a:rPr lang="hr-HR" sz="2400" dirty="0"/>
              <a:t>₃]²⁻, [</a:t>
            </a:r>
            <a:r>
              <a:rPr lang="hr-HR" sz="2400" dirty="0" err="1"/>
              <a:t>Si₂O</a:t>
            </a:r>
            <a:r>
              <a:rPr lang="hr-HR" sz="2400" dirty="0"/>
              <a:t>₅]²⁻ itd.),</a:t>
            </a:r>
          </a:p>
          <a:p>
            <a:pPr>
              <a:buFont typeface="Arial" panose="020B0604020202020204" pitchFamily="34" charset="0"/>
              <a:buChar char="•"/>
            </a:pPr>
            <a:endParaRPr lang="hr-HR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/>
              <a:t>i katione metala koji neutraliziraju naboj.</a:t>
            </a:r>
          </a:p>
          <a:p>
            <a:pPr>
              <a:buFont typeface="Arial" panose="020B0604020202020204" pitchFamily="34" charset="0"/>
              <a:buChar char="•"/>
            </a:pPr>
            <a:endParaRPr lang="hr-HR" sz="2400" dirty="0"/>
          </a:p>
          <a:p>
            <a:pPr>
              <a:buNone/>
            </a:pPr>
            <a:r>
              <a:rPr lang="hr-HR" sz="2400" dirty="0"/>
              <a:t>Iako su strukturno vrlo složeni, kemijski princip je isti kao kod svake druge soli:</a:t>
            </a:r>
          </a:p>
          <a:p>
            <a:pPr>
              <a:buNone/>
            </a:pPr>
            <a:r>
              <a:rPr lang="hr-HR" sz="2400" dirty="0"/>
              <a:t>kiselinski ostatak (</a:t>
            </a:r>
            <a:r>
              <a:rPr lang="hr-HR" sz="2400" dirty="0" err="1"/>
              <a:t>SiO</a:t>
            </a:r>
            <a:r>
              <a:rPr lang="hr-HR" sz="2400" dirty="0"/>
              <a:t>₄⁴⁻) + metalni kation → sol (silikat)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sr-Latn-RS" altLang="sr-Latn-R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3048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E0A94-CD52-01DE-AC08-08B17EEA5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599"/>
            <a:ext cx="10221686" cy="4060371"/>
          </a:xfrm>
        </p:spPr>
        <p:txBody>
          <a:bodyPr/>
          <a:lstStyle/>
          <a:p>
            <a:r>
              <a:rPr lang="hr-HR" b="1" dirty="0"/>
              <a:t>Efekt zajedničkog iona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692532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449B6C42-015D-D95B-B313-5B55203B5E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89428" y="155137"/>
            <a:ext cx="11413671" cy="686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r-Latn-RS" altLang="sr-Latn-R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Definirati pojam </a:t>
            </a:r>
            <a:r>
              <a:rPr kumimoji="0" lang="sr-Latn-RS" altLang="sr-Latn-RS" sz="20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efekta zajedničkog iona</a:t>
            </a:r>
            <a:r>
              <a:rPr kumimoji="0" lang="sr-Latn-RS" altLang="sr-Latn-R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i objasniti ga pomoću </a:t>
            </a:r>
            <a:r>
              <a:rPr kumimoji="0" lang="sr-Latn-RS" altLang="sr-Latn-RS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Le</a:t>
            </a:r>
            <a:r>
              <a:rPr kumimoji="0" lang="sr-Latn-RS" altLang="sr-Latn-R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kumimoji="0" lang="sr-Latn-RS" altLang="sr-Latn-RS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Chatelierovog</a:t>
            </a:r>
            <a:r>
              <a:rPr kumimoji="0" lang="sr-Latn-RS" altLang="sr-Latn-R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načela.</a:t>
            </a:r>
            <a:br>
              <a:rPr kumimoji="0" lang="sr-Latn-RS" altLang="sr-Latn-R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</a:br>
            <a:endParaRPr kumimoji="0" lang="sr-Latn-RS" altLang="sr-Latn-R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r-Latn-RS" altLang="sr-Latn-R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Izvesti matematički odnos između produkta </a:t>
            </a:r>
            <a:r>
              <a:rPr kumimoji="0" lang="sr-Latn-RS" altLang="sr-Latn-RS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topljivosti</a:t>
            </a:r>
            <a:r>
              <a:rPr kumimoji="0" lang="sr-Latn-RS" altLang="sr-Latn-R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(Kₛₚ), koncentracije iona i stupnja </a:t>
            </a:r>
            <a:r>
              <a:rPr kumimoji="0" lang="sr-Latn-RS" altLang="sr-Latn-RS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prezasićenja</a:t>
            </a:r>
            <a:r>
              <a:rPr kumimoji="0" lang="sr-Latn-RS" altLang="sr-Latn-R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otopine.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sr-Latn-RS" altLang="sr-Latn-RS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r-Latn-RS" altLang="sr-Latn-R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Izračunati </a:t>
            </a:r>
            <a:r>
              <a:rPr kumimoji="0" lang="sr-Latn-RS" altLang="sr-Latn-RS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promjene</a:t>
            </a:r>
            <a:r>
              <a:rPr kumimoji="0" lang="sr-Latn-RS" altLang="sr-Latn-R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u ravnotežnim koncentracijama iona kada se u sustav doda zajednički ion (npr. </a:t>
            </a:r>
            <a:r>
              <a:rPr kumimoji="0" lang="sr-Latn-RS" altLang="sr-Latn-RS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Ba²</a:t>
            </a:r>
            <a:r>
              <a:rPr kumimoji="0" lang="sr-Latn-RS" altLang="sr-Latn-R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⁺, </a:t>
            </a:r>
            <a:r>
              <a:rPr kumimoji="0" lang="sr-Latn-RS" altLang="sr-Latn-RS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Ca²</a:t>
            </a:r>
            <a:r>
              <a:rPr kumimoji="0" lang="sr-Latn-RS" altLang="sr-Latn-R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⁺, </a:t>
            </a:r>
            <a:r>
              <a:rPr kumimoji="0" lang="sr-Latn-RS" altLang="sr-Latn-RS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SO₄²</a:t>
            </a:r>
            <a:r>
              <a:rPr kumimoji="0" lang="sr-Latn-RS" altLang="sr-Latn-R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⁻).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sr-Latn-RS" altLang="sr-Latn-R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sr-Latn-RS" altLang="sr-Latn-R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Razlikovati pojmove </a:t>
            </a:r>
            <a:r>
              <a:rPr lang="sr-Latn-RS" altLang="sr-Latn-RS" sz="2000" i="1" dirty="0">
                <a:solidFill>
                  <a:schemeClr val="tx1"/>
                </a:solidFill>
                <a:cs typeface="Times New Roman" panose="02020603050405020304" pitchFamily="18" charset="0"/>
              </a:rPr>
              <a:t>zasićenje</a:t>
            </a:r>
            <a:r>
              <a:rPr lang="sr-Latn-RS" altLang="sr-Latn-R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sr-Latn-RS" altLang="sr-Latn-RS" sz="2000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prezasićenje</a:t>
            </a:r>
            <a:r>
              <a:rPr lang="sr-Latn-RS" altLang="sr-Latn-R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i </a:t>
            </a:r>
            <a:r>
              <a:rPr lang="sr-Latn-RS" altLang="sr-Latn-RS" sz="2000" i="1" dirty="0">
                <a:solidFill>
                  <a:schemeClr val="tx1"/>
                </a:solidFill>
                <a:cs typeface="Times New Roman" panose="02020603050405020304" pitchFamily="18" charset="0"/>
              </a:rPr>
              <a:t>ravnoteža otapanja</a:t>
            </a:r>
            <a:r>
              <a:rPr lang="sr-Latn-RS" altLang="sr-Latn-R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te ih povezati s konceptom </a:t>
            </a:r>
            <a:r>
              <a:rPr lang="sr-Latn-RS" altLang="sr-Latn-R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IAP</a:t>
            </a:r>
            <a:r>
              <a:rPr lang="sr-Latn-RS" altLang="sr-Latn-R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(ion </a:t>
            </a:r>
            <a:r>
              <a:rPr lang="sr-Latn-RS" altLang="sr-Latn-R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activity</a:t>
            </a:r>
            <a:r>
              <a:rPr lang="sr-Latn-RS" altLang="sr-Latn-R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sr-Latn-RS" altLang="sr-Latn-R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product</a:t>
            </a:r>
            <a:r>
              <a:rPr lang="sr-Latn-RS" altLang="sr-Latn-R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).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sr-Latn-RS" altLang="sr-Latn-RS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sr-Latn-RS" altLang="sr-Latn-R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sr-Latn-RS" altLang="sr-Latn-R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Procijeniti</a:t>
            </a:r>
            <a:r>
              <a:rPr lang="sr-Latn-RS" altLang="sr-Latn-R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kako </a:t>
            </a:r>
            <a:r>
              <a:rPr lang="sr-Latn-RS" altLang="sr-Latn-R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promjena</a:t>
            </a:r>
            <a:r>
              <a:rPr lang="sr-Latn-RS" altLang="sr-Latn-R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sr-Latn-RS" altLang="sr-Latn-R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pH</a:t>
            </a:r>
            <a:r>
              <a:rPr lang="sr-Latn-RS" altLang="sr-Latn-R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i prisutnost </a:t>
            </a:r>
            <a:r>
              <a:rPr lang="sr-Latn-RS" altLang="sr-Latn-R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karbonatnog</a:t>
            </a:r>
            <a:r>
              <a:rPr lang="sr-Latn-RS" altLang="sr-Latn-R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pufera </a:t>
            </a:r>
            <a:r>
              <a:rPr lang="sr-Latn-RS" altLang="sr-Latn-R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utječu</a:t>
            </a:r>
            <a:r>
              <a:rPr lang="sr-Latn-RS" altLang="sr-Latn-R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na </a:t>
            </a:r>
            <a:r>
              <a:rPr lang="sr-Latn-RS" altLang="sr-Latn-R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topljivost</a:t>
            </a:r>
            <a:r>
              <a:rPr lang="sr-Latn-RS" altLang="sr-Latn-R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hidroksida metala (npr. </a:t>
            </a:r>
            <a:r>
              <a:rPr lang="sr-Latn-RS" altLang="sr-Latn-R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Mn</a:t>
            </a:r>
            <a:r>
              <a:rPr lang="sr-Latn-RS" altLang="sr-Latn-R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(OH)₂, </a:t>
            </a:r>
            <a:r>
              <a:rPr lang="sr-Latn-RS" altLang="sr-Latn-R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Fe</a:t>
            </a:r>
            <a:r>
              <a:rPr lang="sr-Latn-RS" altLang="sr-Latn-R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(OH)₃).</a:t>
            </a:r>
            <a:br>
              <a:rPr lang="sr-Latn-RS" altLang="sr-Latn-RS" sz="2000" dirty="0">
                <a:solidFill>
                  <a:schemeClr val="tx1"/>
                </a:solidFill>
                <a:cs typeface="Times New Roman" panose="02020603050405020304" pitchFamily="18" charset="0"/>
              </a:rPr>
            </a:br>
            <a:endParaRPr lang="sr-Latn-RS" altLang="sr-Latn-RS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sr-Latn-RS" altLang="sr-Latn-R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Povezati efekt zajedničkog iona s procesima taloženja i otapanja u okolišu (sedimentacija, formiranje </a:t>
            </a:r>
            <a:r>
              <a:rPr lang="sr-Latn-RS" altLang="sr-Latn-R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evaporita</a:t>
            </a:r>
            <a:r>
              <a:rPr lang="sr-Latn-RS" altLang="sr-Latn-R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sr-Latn-RS" altLang="sr-Latn-R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cementacija</a:t>
            </a:r>
            <a:r>
              <a:rPr lang="sr-Latn-RS" altLang="sr-Latn-R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karbonata).</a:t>
            </a:r>
            <a:br>
              <a:rPr lang="sr-Latn-RS" altLang="sr-Latn-RS" sz="2000" dirty="0">
                <a:solidFill>
                  <a:schemeClr val="tx1"/>
                </a:solidFill>
                <a:cs typeface="Times New Roman" panose="02020603050405020304" pitchFamily="18" charset="0"/>
              </a:rPr>
            </a:br>
            <a:endParaRPr lang="sr-Latn-RS" altLang="sr-Latn-RS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sr-Latn-RS" altLang="sr-Latn-RS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sr-Latn-RS" altLang="sr-Latn-R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sr-Latn-RS" altLang="sr-Latn-R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Riješiti</a:t>
            </a:r>
            <a:r>
              <a:rPr lang="sr-Latn-RS" altLang="sr-Latn-R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kompleksne zadatke s više ravnoteža (</a:t>
            </a:r>
            <a:r>
              <a:rPr lang="sr-Latn-RS" altLang="sr-Latn-R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dvije</a:t>
            </a:r>
            <a:r>
              <a:rPr lang="sr-Latn-RS" altLang="sr-Latn-R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ili više soli s istim </a:t>
            </a:r>
            <a:r>
              <a:rPr lang="sr-Latn-RS" altLang="sr-Latn-R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anionom</a:t>
            </a:r>
            <a:r>
              <a:rPr lang="sr-Latn-RS" altLang="sr-Latn-R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/</a:t>
            </a:r>
            <a:r>
              <a:rPr lang="sr-Latn-RS" altLang="sr-Latn-R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kationom</a:t>
            </a:r>
            <a:r>
              <a:rPr lang="sr-Latn-RS" altLang="sr-Latn-R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) i interpretirati rezultate u smislu realnog ponašanja prirodnih voda.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sr-Latn-RS" altLang="sr-Latn-R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sr-Latn-RS" altLang="sr-Latn-R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362496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A8D608-FAF9-3DB9-74CA-1F296C774FAE}"/>
              </a:ext>
            </a:extLst>
          </p:cNvPr>
          <p:cNvSpPr txBox="1"/>
          <p:nvPr/>
        </p:nvSpPr>
        <p:spPr>
          <a:xfrm>
            <a:off x="1016000" y="1791038"/>
            <a:ext cx="102108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dirty="0"/>
              <a:t>Efekt zajedničkog iona</a:t>
            </a:r>
            <a:r>
              <a:rPr lang="hr-HR" sz="2800" dirty="0"/>
              <a:t> je pojava pri kojoj se </a:t>
            </a:r>
            <a:r>
              <a:rPr lang="hr-HR" sz="2800" b="1" dirty="0"/>
              <a:t>topljivost slabije topljive soli smanjuje</a:t>
            </a:r>
            <a:r>
              <a:rPr lang="hr-HR" sz="2800" dirty="0"/>
              <a:t> ako se u otopinu doda </a:t>
            </a:r>
            <a:r>
              <a:rPr lang="hr-HR" sz="2800" b="1" dirty="0"/>
              <a:t>druga tvar koja sadrži ion zajednički toj soli</a:t>
            </a:r>
            <a:r>
              <a:rPr lang="hr-HR" sz="2800" dirty="0"/>
              <a:t>.</a:t>
            </a:r>
          </a:p>
          <a:p>
            <a:br>
              <a:rPr lang="hr-HR" sz="2800" dirty="0"/>
            </a:br>
            <a:r>
              <a:rPr lang="hr-HR" sz="2800" dirty="0"/>
              <a:t>Dodavanjem zajedničkog iona ravnoteža otapanja se, prema </a:t>
            </a:r>
            <a:r>
              <a:rPr lang="hr-HR" sz="2800" b="1" dirty="0" err="1"/>
              <a:t>Le</a:t>
            </a:r>
            <a:r>
              <a:rPr lang="hr-HR" sz="2800" b="1" dirty="0"/>
              <a:t> </a:t>
            </a:r>
            <a:r>
              <a:rPr lang="hr-HR" sz="2800" b="1" dirty="0" err="1"/>
              <a:t>Chatelierovu</a:t>
            </a:r>
            <a:r>
              <a:rPr lang="hr-HR" sz="2800" b="1" dirty="0"/>
              <a:t> princip</a:t>
            </a:r>
            <a:r>
              <a:rPr lang="hr-HR" sz="2800" dirty="0"/>
              <a:t>, pomiče u smjeru </a:t>
            </a:r>
            <a:r>
              <a:rPr lang="hr-HR" sz="2800" b="1" dirty="0"/>
              <a:t>nastajanja čvrste faze (taloženja)</a:t>
            </a:r>
            <a:r>
              <a:rPr lang="hr-HR" sz="2800" dirty="0"/>
              <a:t>, jer sustav nastoji smanjiti višak tog iona u otopini.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36195987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9875520" cy="1356360"/>
          </a:xfrm>
        </p:spPr>
        <p:txBody>
          <a:bodyPr/>
          <a:lstStyle/>
          <a:p>
            <a:r>
              <a:rPr lang="hr-HR" b="1" dirty="0"/>
              <a:t>Efekt zajedničkog iona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28650" y="1524000"/>
            <a:ext cx="11125200" cy="1200150"/>
          </a:xfrm>
        </p:spPr>
        <p:txBody>
          <a:bodyPr>
            <a:normAutofit fontScale="85000" lnSpcReduction="10000"/>
          </a:bodyPr>
          <a:lstStyle/>
          <a:p>
            <a:r>
              <a:rPr lang="hr-HR" sz="2800" dirty="0">
                <a:solidFill>
                  <a:schemeClr val="tx1"/>
                </a:solidFill>
              </a:rPr>
              <a:t>Vode u prirodi mogu biti istovremeno zasićene na više različitih soli i može se utvrditi da su prirodne vode mješavina otopina u kojima su otopljene različite soli</a:t>
            </a:r>
          </a:p>
          <a:p>
            <a:r>
              <a:rPr lang="hr-HR" sz="2800" dirty="0">
                <a:solidFill>
                  <a:schemeClr val="tx1"/>
                </a:solidFill>
              </a:rPr>
              <a:t>Primjer je otopina s otopljenim gipsom i baritom</a:t>
            </a:r>
          </a:p>
          <a:p>
            <a:endParaRPr lang="en-US" sz="2400" dirty="0">
              <a:latin typeface="Times New Roman" pitchFamily="18" charset="0"/>
            </a:endParaRPr>
          </a:p>
          <a:p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685800" y="3190786"/>
            <a:ext cx="6096000" cy="29649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>
                <a:latin typeface="Times New Roman" pitchFamily="18" charset="0"/>
              </a:rPr>
              <a:t>CaSO</a:t>
            </a:r>
            <a:r>
              <a:rPr lang="en-US" sz="2800" baseline="-25000" dirty="0">
                <a:latin typeface="Times New Roman" pitchFamily="18" charset="0"/>
              </a:rPr>
              <a:t>4</a:t>
            </a:r>
            <a:r>
              <a:rPr lang="en-US" sz="2800" dirty="0">
                <a:latin typeface="Times New Roman" pitchFamily="18" charset="0"/>
              </a:rPr>
              <a:t>·2H</a:t>
            </a:r>
            <a:r>
              <a:rPr lang="en-US" sz="2800" baseline="-25000" dirty="0">
                <a:latin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</a:rPr>
              <a:t>O </a:t>
            </a:r>
            <a:r>
              <a:rPr lang="en-US" sz="2800" dirty="0">
                <a:latin typeface="Times New Roman" pitchFamily="18" charset="0"/>
                <a:sym typeface="Symbol" pitchFamily="18" charset="2"/>
              </a:rPr>
              <a:t> </a:t>
            </a:r>
            <a:r>
              <a:rPr lang="en-US" sz="2800" dirty="0">
                <a:latin typeface="Times New Roman" pitchFamily="18" charset="0"/>
              </a:rPr>
              <a:t>Ca</a:t>
            </a:r>
            <a:r>
              <a:rPr lang="en-US" sz="2800" baseline="30000" dirty="0">
                <a:latin typeface="Times New Roman" pitchFamily="18" charset="0"/>
              </a:rPr>
              <a:t>2+</a:t>
            </a:r>
            <a:r>
              <a:rPr lang="en-US" sz="2800" dirty="0">
                <a:latin typeface="Times New Roman" pitchFamily="18" charset="0"/>
              </a:rPr>
              <a:t> + SO</a:t>
            </a:r>
            <a:r>
              <a:rPr lang="en-US" sz="2800" baseline="-25000" dirty="0">
                <a:latin typeface="Times New Roman" pitchFamily="18" charset="0"/>
              </a:rPr>
              <a:t>4</a:t>
            </a:r>
            <a:r>
              <a:rPr lang="en-US" sz="2800" baseline="30000" dirty="0">
                <a:latin typeface="Times New Roman" pitchFamily="18" charset="0"/>
              </a:rPr>
              <a:t>2-</a:t>
            </a:r>
            <a:r>
              <a:rPr lang="en-US" sz="2800" dirty="0">
                <a:latin typeface="Times New Roman" pitchFamily="18" charset="0"/>
              </a:rPr>
              <a:t> + 2H</a:t>
            </a:r>
            <a:r>
              <a:rPr lang="en-US" sz="2800" baseline="-25000" dirty="0">
                <a:latin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</a:rPr>
              <a:t>O</a:t>
            </a:r>
            <a:endParaRPr lang="hr-HR" sz="28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en-US" sz="2800" dirty="0">
                <a:latin typeface="Times New Roman" pitchFamily="18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n-US" sz="2800" dirty="0">
                <a:latin typeface="Times New Roman" pitchFamily="18" charset="0"/>
              </a:rPr>
              <a:t>K</a:t>
            </a:r>
            <a:r>
              <a:rPr lang="en-US" sz="2800" baseline="-25000" dirty="0">
                <a:latin typeface="Times New Roman" pitchFamily="18" charset="0"/>
              </a:rPr>
              <a:t>SP</a:t>
            </a:r>
            <a:r>
              <a:rPr lang="en-US" sz="2800" dirty="0">
                <a:latin typeface="Times New Roman" pitchFamily="18" charset="0"/>
              </a:rPr>
              <a:t> = [Ca</a:t>
            </a:r>
            <a:r>
              <a:rPr lang="en-US" sz="2800" baseline="30000" dirty="0">
                <a:latin typeface="Times New Roman" pitchFamily="18" charset="0"/>
              </a:rPr>
              <a:t>2+</a:t>
            </a:r>
            <a:r>
              <a:rPr lang="en-US" sz="2800" dirty="0">
                <a:latin typeface="Times New Roman" pitchFamily="18" charset="0"/>
              </a:rPr>
              <a:t>][SO</a:t>
            </a:r>
            <a:r>
              <a:rPr lang="en-US" sz="2800" baseline="-25000" dirty="0">
                <a:latin typeface="Times New Roman" pitchFamily="18" charset="0"/>
              </a:rPr>
              <a:t>4</a:t>
            </a:r>
            <a:r>
              <a:rPr lang="en-US" sz="2800" baseline="30000" dirty="0">
                <a:latin typeface="Times New Roman" pitchFamily="18" charset="0"/>
              </a:rPr>
              <a:t>2-</a:t>
            </a:r>
            <a:r>
              <a:rPr lang="en-US" sz="2800" dirty="0">
                <a:latin typeface="Times New Roman" pitchFamily="18" charset="0"/>
              </a:rPr>
              <a:t>] = 10</a:t>
            </a:r>
            <a:r>
              <a:rPr lang="en-US" sz="2800" baseline="30000" dirty="0">
                <a:latin typeface="Times New Roman" pitchFamily="18" charset="0"/>
              </a:rPr>
              <a:t>-4.6</a:t>
            </a:r>
            <a:endParaRPr lang="hr-HR" sz="2800" baseline="300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hr-HR" sz="2800" baseline="300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en-US" sz="2800" baseline="300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en-US" sz="28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en-US" sz="2800" dirty="0">
                <a:latin typeface="Times New Roman" pitchFamily="18" charset="0"/>
              </a:rPr>
              <a:t>BaSO</a:t>
            </a:r>
            <a:r>
              <a:rPr lang="en-US" sz="2800" baseline="-25000" dirty="0">
                <a:latin typeface="Times New Roman" pitchFamily="18" charset="0"/>
              </a:rPr>
              <a:t>4 </a:t>
            </a:r>
            <a:r>
              <a:rPr lang="en-US" sz="2800" dirty="0">
                <a:latin typeface="Times New Roman" pitchFamily="18" charset="0"/>
                <a:sym typeface="Symbol" pitchFamily="18" charset="2"/>
              </a:rPr>
              <a:t> </a:t>
            </a:r>
            <a:r>
              <a:rPr lang="en-US" sz="2800" dirty="0">
                <a:latin typeface="Times New Roman" pitchFamily="18" charset="0"/>
              </a:rPr>
              <a:t>Ba</a:t>
            </a:r>
            <a:r>
              <a:rPr lang="en-US" sz="2800" baseline="30000" dirty="0">
                <a:latin typeface="Times New Roman" pitchFamily="18" charset="0"/>
              </a:rPr>
              <a:t>2+</a:t>
            </a:r>
            <a:r>
              <a:rPr lang="en-US" sz="2800" dirty="0">
                <a:latin typeface="Times New Roman" pitchFamily="18" charset="0"/>
              </a:rPr>
              <a:t> + SO</a:t>
            </a:r>
            <a:r>
              <a:rPr lang="en-US" sz="2800" baseline="-25000" dirty="0">
                <a:latin typeface="Times New Roman" pitchFamily="18" charset="0"/>
              </a:rPr>
              <a:t>4</a:t>
            </a:r>
            <a:r>
              <a:rPr lang="en-US" sz="2800" baseline="30000" dirty="0">
                <a:latin typeface="Times New Roman" pitchFamily="18" charset="0"/>
              </a:rPr>
              <a:t>2-</a:t>
            </a:r>
            <a:endParaRPr lang="hr-HR" sz="28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en-US" sz="28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en-US" sz="2800" dirty="0">
                <a:latin typeface="Times New Roman" pitchFamily="18" charset="0"/>
              </a:rPr>
              <a:t>K</a:t>
            </a:r>
            <a:r>
              <a:rPr lang="en-US" sz="2800" baseline="-25000" dirty="0">
                <a:latin typeface="Times New Roman" pitchFamily="18" charset="0"/>
              </a:rPr>
              <a:t>SP</a:t>
            </a:r>
            <a:r>
              <a:rPr lang="en-US" sz="2800" dirty="0">
                <a:latin typeface="Times New Roman" pitchFamily="18" charset="0"/>
              </a:rPr>
              <a:t> = [Ba</a:t>
            </a:r>
            <a:r>
              <a:rPr lang="en-US" sz="2800" baseline="30000" dirty="0">
                <a:latin typeface="Times New Roman" pitchFamily="18" charset="0"/>
              </a:rPr>
              <a:t>2+</a:t>
            </a:r>
            <a:r>
              <a:rPr lang="en-US" sz="2800" dirty="0">
                <a:latin typeface="Times New Roman" pitchFamily="18" charset="0"/>
              </a:rPr>
              <a:t>][SO</a:t>
            </a:r>
            <a:r>
              <a:rPr lang="en-US" sz="2800" baseline="-25000" dirty="0">
                <a:latin typeface="Times New Roman" pitchFamily="18" charset="0"/>
              </a:rPr>
              <a:t>4</a:t>
            </a:r>
            <a:r>
              <a:rPr lang="en-US" sz="2800" baseline="30000" dirty="0">
                <a:latin typeface="Times New Roman" pitchFamily="18" charset="0"/>
              </a:rPr>
              <a:t>2-</a:t>
            </a:r>
            <a:r>
              <a:rPr lang="en-US" sz="2800" dirty="0">
                <a:latin typeface="Times New Roman" pitchFamily="18" charset="0"/>
              </a:rPr>
              <a:t>] = 10</a:t>
            </a:r>
            <a:r>
              <a:rPr lang="en-US" sz="2800" baseline="30000" dirty="0">
                <a:latin typeface="Times New Roman" pitchFamily="18" charset="0"/>
              </a:rPr>
              <a:t>-10.0</a:t>
            </a:r>
            <a:endParaRPr lang="hr-HR" sz="2800" baseline="30000" dirty="0">
              <a:latin typeface="Times New Roman" pitchFamily="18" charset="0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7429500" y="4073078"/>
            <a:ext cx="4000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Obje reakcije unose </a:t>
            </a:r>
            <a:r>
              <a:rPr lang="en-US" sz="2400" dirty="0">
                <a:latin typeface="Times New Roman" pitchFamily="18" charset="0"/>
              </a:rPr>
              <a:t>SO</a:t>
            </a:r>
            <a:r>
              <a:rPr lang="en-US" sz="2400" baseline="-25000" dirty="0">
                <a:latin typeface="Times New Roman" pitchFamily="18" charset="0"/>
              </a:rPr>
              <a:t>4</a:t>
            </a:r>
            <a:r>
              <a:rPr lang="en-US" sz="2400" baseline="30000" dirty="0">
                <a:latin typeface="Times New Roman" pitchFamily="18" charset="0"/>
              </a:rPr>
              <a:t>2-</a:t>
            </a:r>
            <a:r>
              <a:rPr lang="hr-HR" sz="2400" baseline="30000" dirty="0">
                <a:latin typeface="Times New Roman" pitchFamily="18" charset="0"/>
              </a:rPr>
              <a:t> </a:t>
            </a:r>
            <a:r>
              <a:rPr lang="hr-HR" sz="2400" dirty="0">
                <a:latin typeface="Times New Roman" pitchFamily="18" charset="0"/>
              </a:rPr>
              <a:t>u otopinu</a:t>
            </a:r>
            <a:r>
              <a:rPr lang="hr-HR" sz="2400" dirty="0"/>
              <a:t>  - “računa se u obje reakcije”</a:t>
            </a:r>
          </a:p>
        </p:txBody>
      </p:sp>
      <p:sp>
        <p:nvSpPr>
          <p:cNvPr id="7" name="Elipsa 6"/>
          <p:cNvSpPr/>
          <p:nvPr/>
        </p:nvSpPr>
        <p:spPr>
          <a:xfrm>
            <a:off x="4362450" y="2838450"/>
            <a:ext cx="952500" cy="933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Elipsa 7"/>
          <p:cNvSpPr/>
          <p:nvPr/>
        </p:nvSpPr>
        <p:spPr>
          <a:xfrm>
            <a:off x="4495800" y="4648200"/>
            <a:ext cx="952500" cy="933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TekstniOkvir 8"/>
          <p:cNvSpPr txBox="1"/>
          <p:nvPr/>
        </p:nvSpPr>
        <p:spPr>
          <a:xfrm>
            <a:off x="7429500" y="5581650"/>
            <a:ext cx="4381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Utječe li otapanje jedne soli na otapanje druge soli??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2A3DA00F-A645-DFF2-7D24-DB56E45EC63A}"/>
              </a:ext>
            </a:extLst>
          </p:cNvPr>
          <p:cNvSpPr txBox="1"/>
          <p:nvPr/>
        </p:nvSpPr>
        <p:spPr>
          <a:xfrm>
            <a:off x="7429500" y="2935843"/>
            <a:ext cx="4104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/>
              <a:t>Što se bolje otapa barit ili gips?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animBg="1"/>
      <p:bldP spid="8" grpId="0" animBg="1"/>
      <p:bldP spid="9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64AA6-A891-CA25-318F-359158785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00" y="669235"/>
            <a:ext cx="4310271" cy="4038600"/>
          </a:xfrm>
        </p:spPr>
        <p:txBody>
          <a:bodyPr>
            <a:normAutofit/>
          </a:bodyPr>
          <a:lstStyle/>
          <a:p>
            <a:r>
              <a:rPr lang="hr-HR" sz="2800" dirty="0">
                <a:solidFill>
                  <a:schemeClr val="tx1"/>
                </a:solidFill>
              </a:rPr>
              <a:t>Fazni dijagram </a:t>
            </a:r>
            <a:endParaRPr lang="en-AU" sz="2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Fazni dijagram @ Kemijski rječnik &amp; glosar">
            <a:extLst>
              <a:ext uri="{FF2B5EF4-FFF2-40B4-BE49-F238E27FC236}">
                <a16:creationId xmlns:a16="http://schemas.microsoft.com/office/drawing/2014/main" id="{CDB3079B-27CA-EB8B-5B4C-430991CDF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11" y="655983"/>
            <a:ext cx="5257424" cy="544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1900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09354" y="209683"/>
            <a:ext cx="9875520" cy="1356360"/>
          </a:xfrm>
        </p:spPr>
        <p:txBody>
          <a:bodyPr/>
          <a:lstStyle/>
          <a:p>
            <a:r>
              <a:rPr lang="hr-HR" dirty="0"/>
              <a:t>…u saturiranoj otopini</a:t>
            </a:r>
          </a:p>
        </p:txBody>
      </p:sp>
      <p:graphicFrame>
        <p:nvGraphicFramePr>
          <p:cNvPr id="131074" name="Object 5"/>
          <p:cNvGraphicFramePr>
            <a:graphicFrameLocks noChangeAspect="1"/>
          </p:cNvGraphicFramePr>
          <p:nvPr/>
        </p:nvGraphicFramePr>
        <p:xfrm>
          <a:off x="646113" y="1370874"/>
          <a:ext cx="4409664" cy="1158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33500" imgH="368300" progId="Equation.3">
                  <p:embed/>
                </p:oleObj>
              </mc:Choice>
              <mc:Fallback>
                <p:oleObj name="Equation" r:id="rId3" imgW="1333500" imgH="368300" progId="Equation.3">
                  <p:embed/>
                  <p:pic>
                    <p:nvPicPr>
                      <p:cNvPr id="13107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113" y="1370874"/>
                        <a:ext cx="4409664" cy="11588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075" name="Object 6"/>
          <p:cNvGraphicFramePr>
            <a:graphicFrameLocks noChangeAspect="1"/>
          </p:cNvGraphicFramePr>
          <p:nvPr/>
        </p:nvGraphicFramePr>
        <p:xfrm>
          <a:off x="6775340" y="1349052"/>
          <a:ext cx="4383087" cy="1165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84300" imgH="368300" progId="Equation.3">
                  <p:embed/>
                </p:oleObj>
              </mc:Choice>
              <mc:Fallback>
                <p:oleObj name="Equation" r:id="rId5" imgW="1384300" imgH="368300" progId="Equation.3">
                  <p:embed/>
                  <p:pic>
                    <p:nvPicPr>
                      <p:cNvPr id="13107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5340" y="1349052"/>
                        <a:ext cx="4383087" cy="11653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ravokutnik 7"/>
          <p:cNvSpPr/>
          <p:nvPr/>
        </p:nvSpPr>
        <p:spPr>
          <a:xfrm>
            <a:off x="948592" y="3968234"/>
            <a:ext cx="59586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>
                <a:latin typeface="Times New Roman" pitchFamily="18" charset="0"/>
              </a:rPr>
              <a:t> </a:t>
            </a:r>
            <a:r>
              <a:rPr lang="hr-HR" sz="2800" dirty="0">
                <a:latin typeface="Times New Roman" pitchFamily="18" charset="0"/>
              </a:rPr>
              <a:t>Balans mase</a:t>
            </a:r>
            <a:r>
              <a:rPr lang="en-US" sz="2800" dirty="0">
                <a:latin typeface="Times New Roman" pitchFamily="18" charset="0"/>
              </a:rPr>
              <a:t>: [Ba</a:t>
            </a:r>
            <a:r>
              <a:rPr lang="en-US" sz="2800" baseline="30000" dirty="0">
                <a:latin typeface="Times New Roman" pitchFamily="18" charset="0"/>
              </a:rPr>
              <a:t>2+</a:t>
            </a:r>
            <a:r>
              <a:rPr lang="en-US" sz="2800" dirty="0">
                <a:latin typeface="Times New Roman" pitchFamily="18" charset="0"/>
              </a:rPr>
              <a:t>] + [Ca</a:t>
            </a:r>
            <a:r>
              <a:rPr lang="en-US" sz="2800" baseline="30000" dirty="0">
                <a:latin typeface="Times New Roman" pitchFamily="18" charset="0"/>
              </a:rPr>
              <a:t>2+</a:t>
            </a:r>
            <a:r>
              <a:rPr lang="en-US" sz="2800" dirty="0">
                <a:latin typeface="Times New Roman" pitchFamily="18" charset="0"/>
              </a:rPr>
              <a:t>] = [SO</a:t>
            </a:r>
            <a:r>
              <a:rPr lang="en-US" sz="2800" baseline="-25000" dirty="0">
                <a:latin typeface="Times New Roman" pitchFamily="18" charset="0"/>
              </a:rPr>
              <a:t>4</a:t>
            </a:r>
            <a:r>
              <a:rPr lang="en-US" sz="2800" baseline="30000" dirty="0">
                <a:latin typeface="Times New Roman" pitchFamily="18" charset="0"/>
              </a:rPr>
              <a:t>2-</a:t>
            </a:r>
            <a:r>
              <a:rPr lang="en-US" sz="2800" dirty="0">
                <a:latin typeface="Times New Roman" pitchFamily="18" charset="0"/>
              </a:rPr>
              <a:t>]</a:t>
            </a:r>
            <a:endParaRPr lang="hr-HR" sz="2800" dirty="0"/>
          </a:p>
        </p:txBody>
      </p:sp>
      <p:sp>
        <p:nvSpPr>
          <p:cNvPr id="9" name="Pravokutnik 8"/>
          <p:cNvSpPr/>
          <p:nvPr/>
        </p:nvSpPr>
        <p:spPr>
          <a:xfrm>
            <a:off x="838200" y="5047185"/>
            <a:ext cx="9734550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hr-HR" sz="2800" dirty="0">
                <a:latin typeface="Times New Roman" pitchFamily="18" charset="0"/>
              </a:rPr>
              <a:t> Balans naboja</a:t>
            </a:r>
            <a:r>
              <a:rPr lang="en-US" sz="2800" dirty="0">
                <a:latin typeface="Times New Roman" pitchFamily="18" charset="0"/>
              </a:rPr>
              <a:t>: 2[Ba</a:t>
            </a:r>
            <a:r>
              <a:rPr lang="en-US" sz="2800" baseline="30000" dirty="0">
                <a:latin typeface="Times New Roman" pitchFamily="18" charset="0"/>
              </a:rPr>
              <a:t>2+</a:t>
            </a:r>
            <a:r>
              <a:rPr lang="en-US" sz="2800" dirty="0">
                <a:latin typeface="Times New Roman" pitchFamily="18" charset="0"/>
              </a:rPr>
              <a:t>] + 2[Ca</a:t>
            </a:r>
            <a:r>
              <a:rPr lang="en-US" sz="2800" baseline="30000" dirty="0">
                <a:latin typeface="Times New Roman" pitchFamily="18" charset="0"/>
              </a:rPr>
              <a:t>2+</a:t>
            </a:r>
            <a:r>
              <a:rPr lang="en-US" sz="2800" dirty="0">
                <a:latin typeface="Times New Roman" pitchFamily="18" charset="0"/>
              </a:rPr>
              <a:t>] + </a:t>
            </a:r>
            <a:r>
              <a:rPr lang="en-US" sz="2800" dirty="0">
                <a:latin typeface="Times New Roman" pitchFamily="18" charset="0"/>
                <a:sym typeface="Symbol" pitchFamily="18" charset="2"/>
              </a:rPr>
              <a:t>[H</a:t>
            </a:r>
            <a:r>
              <a:rPr lang="en-US" sz="2800" baseline="30000" dirty="0">
                <a:latin typeface="Times New Roman" pitchFamily="18" charset="0"/>
                <a:sym typeface="Symbol" pitchFamily="18" charset="2"/>
              </a:rPr>
              <a:t>+</a:t>
            </a:r>
            <a:r>
              <a:rPr lang="en-US" sz="2800" dirty="0">
                <a:latin typeface="Times New Roman" pitchFamily="18" charset="0"/>
                <a:sym typeface="Symbol" pitchFamily="18" charset="2"/>
              </a:rPr>
              <a:t>] </a:t>
            </a:r>
            <a:r>
              <a:rPr lang="en-US" sz="2800" dirty="0">
                <a:latin typeface="Times New Roman" pitchFamily="18" charset="0"/>
              </a:rPr>
              <a:t>= 2[SO</a:t>
            </a:r>
            <a:r>
              <a:rPr lang="en-US" sz="2800" baseline="-25000" dirty="0">
                <a:latin typeface="Times New Roman" pitchFamily="18" charset="0"/>
              </a:rPr>
              <a:t>4</a:t>
            </a:r>
            <a:r>
              <a:rPr lang="en-US" sz="2800" baseline="30000" dirty="0">
                <a:latin typeface="Times New Roman" pitchFamily="18" charset="0"/>
              </a:rPr>
              <a:t>2-</a:t>
            </a:r>
            <a:r>
              <a:rPr lang="en-US" sz="2800" dirty="0">
                <a:latin typeface="Times New Roman" pitchFamily="18" charset="0"/>
              </a:rPr>
              <a:t>] + </a:t>
            </a:r>
            <a:r>
              <a:rPr lang="en-US" sz="2800" dirty="0">
                <a:latin typeface="Times New Roman" pitchFamily="18" charset="0"/>
                <a:sym typeface="Symbol" pitchFamily="18" charset="2"/>
              </a:rPr>
              <a:t>[OH</a:t>
            </a:r>
            <a:r>
              <a:rPr lang="en-US" sz="2800" baseline="30000" dirty="0">
                <a:latin typeface="Times New Roman" pitchFamily="18" charset="0"/>
                <a:sym typeface="Symbol" pitchFamily="18" charset="2"/>
              </a:rPr>
              <a:t>-</a:t>
            </a:r>
            <a:r>
              <a:rPr lang="en-US" sz="2800" dirty="0">
                <a:latin typeface="Times New Roman" pitchFamily="18" charset="0"/>
                <a:sym typeface="Symbol" pitchFamily="18" charset="2"/>
              </a:rPr>
              <a:t>]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73EB283B-26B4-4E8D-A581-B0E5E3C0B3F2}"/>
              </a:ext>
            </a:extLst>
          </p:cNvPr>
          <p:cNvSpPr txBox="1"/>
          <p:nvPr/>
        </p:nvSpPr>
        <p:spPr>
          <a:xfrm>
            <a:off x="1198564" y="3085481"/>
            <a:ext cx="6097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</a:rPr>
              <a:t>[</a:t>
            </a:r>
            <a:r>
              <a:rPr lang="hr-HR" sz="2400" dirty="0">
                <a:latin typeface="Times New Roman" pitchFamily="18" charset="0"/>
              </a:rPr>
              <a:t>C</a:t>
            </a:r>
            <a:r>
              <a:rPr lang="en-US" sz="2400" dirty="0" err="1">
                <a:latin typeface="Times New Roman" pitchFamily="18" charset="0"/>
              </a:rPr>
              <a:t>a</a:t>
            </a:r>
            <a:r>
              <a:rPr lang="en-US" sz="2400" baseline="30000" dirty="0" err="1">
                <a:latin typeface="Times New Roman" pitchFamily="18" charset="0"/>
              </a:rPr>
              <a:t>2</a:t>
            </a:r>
            <a:r>
              <a:rPr lang="en-US" sz="2400" baseline="30000" dirty="0">
                <a:latin typeface="Times New Roman" pitchFamily="18" charset="0"/>
              </a:rPr>
              <a:t>+</a:t>
            </a:r>
            <a:r>
              <a:rPr lang="en-US" sz="2400" dirty="0">
                <a:latin typeface="Times New Roman" pitchFamily="18" charset="0"/>
              </a:rPr>
              <a:t>]</a:t>
            </a:r>
            <a:r>
              <a:rPr lang="hr-HR" sz="2400" dirty="0">
                <a:latin typeface="Times New Roman" pitchFamily="18" charset="0"/>
              </a:rPr>
              <a:t> / </a:t>
            </a:r>
            <a:r>
              <a:rPr lang="en-US" sz="2400" dirty="0">
                <a:latin typeface="Times New Roman" pitchFamily="18" charset="0"/>
              </a:rPr>
              <a:t>[</a:t>
            </a:r>
            <a:r>
              <a:rPr lang="hr-HR" sz="2400" dirty="0">
                <a:latin typeface="Times New Roman" pitchFamily="18" charset="0"/>
              </a:rPr>
              <a:t>B</a:t>
            </a:r>
            <a:r>
              <a:rPr lang="en-US" sz="2400" dirty="0" err="1">
                <a:latin typeface="Times New Roman" pitchFamily="18" charset="0"/>
              </a:rPr>
              <a:t>a</a:t>
            </a:r>
            <a:r>
              <a:rPr lang="en-US" sz="2400" baseline="30000" dirty="0" err="1">
                <a:latin typeface="Times New Roman" pitchFamily="18" charset="0"/>
              </a:rPr>
              <a:t>2</a:t>
            </a:r>
            <a:r>
              <a:rPr lang="en-US" sz="2400" baseline="30000" dirty="0">
                <a:latin typeface="Times New Roman" pitchFamily="18" charset="0"/>
              </a:rPr>
              <a:t>+</a:t>
            </a:r>
            <a:r>
              <a:rPr lang="en-US" sz="2400" dirty="0">
                <a:latin typeface="Times New Roman" pitchFamily="18" charset="0"/>
              </a:rPr>
              <a:t>]</a:t>
            </a:r>
            <a:r>
              <a:rPr lang="hr-HR" sz="2400" dirty="0">
                <a:latin typeface="Times New Roman" pitchFamily="18" charset="0"/>
              </a:rPr>
              <a:t> = 2,5 x 10</a:t>
            </a:r>
            <a:r>
              <a:rPr lang="hr-HR" sz="2400" baseline="30000" dirty="0">
                <a:latin typeface="Times New Roman" pitchFamily="18" charset="0"/>
              </a:rPr>
              <a:t>5</a:t>
            </a:r>
            <a:r>
              <a:rPr lang="hr-HR" sz="2400" dirty="0">
                <a:latin typeface="Times New Roman" pitchFamily="18" charset="0"/>
              </a:rPr>
              <a:t> </a:t>
            </a:r>
          </a:p>
          <a:p>
            <a:r>
              <a:rPr lang="hr-HR" sz="2400" dirty="0">
                <a:latin typeface="Times New Roman" pitchFamily="18" charset="0"/>
              </a:rPr>
              <a:t> </a:t>
            </a:r>
            <a:endParaRPr lang="hr-HR" sz="2400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51C2090-FE08-4053-9240-1D7465674F0A}"/>
              </a:ext>
            </a:extLst>
          </p:cNvPr>
          <p:cNvSpPr txBox="1"/>
          <p:nvPr/>
        </p:nvSpPr>
        <p:spPr>
          <a:xfrm>
            <a:off x="13285166" y="3480309"/>
            <a:ext cx="642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Kolika je otopina u takvoj saturiranoj otopini i G i B, sa </a:t>
            </a:r>
            <a:r>
              <a:rPr lang="en-US" sz="1800" dirty="0">
                <a:latin typeface="Times New Roman" pitchFamily="18" charset="0"/>
              </a:rPr>
              <a:t>[</a:t>
            </a:r>
            <a:r>
              <a:rPr lang="en-US" sz="1800" dirty="0" err="1">
                <a:latin typeface="Times New Roman" pitchFamily="18" charset="0"/>
              </a:rPr>
              <a:t>SO</a:t>
            </a:r>
            <a:r>
              <a:rPr lang="en-US" sz="1800" baseline="-25000" dirty="0" err="1">
                <a:latin typeface="Times New Roman" pitchFamily="18" charset="0"/>
              </a:rPr>
              <a:t>4</a:t>
            </a:r>
            <a:r>
              <a:rPr lang="en-US" sz="1800" baseline="30000" dirty="0" err="1">
                <a:latin typeface="Times New Roman" pitchFamily="18" charset="0"/>
              </a:rPr>
              <a:t>2</a:t>
            </a:r>
            <a:r>
              <a:rPr lang="en-US" sz="1800" baseline="30000" dirty="0">
                <a:latin typeface="Times New Roman" pitchFamily="18" charset="0"/>
              </a:rPr>
              <a:t>-</a:t>
            </a:r>
            <a:r>
              <a:rPr lang="en-US" sz="1800" dirty="0">
                <a:latin typeface="Times New Roman" pitchFamily="18" charset="0"/>
              </a:rPr>
              <a:t>]</a:t>
            </a:r>
            <a:r>
              <a:rPr lang="hr-HR" sz="1800" dirty="0">
                <a:latin typeface="Times New Roman" pitchFamily="18" charset="0"/>
              </a:rPr>
              <a:t> ?</a:t>
            </a:r>
            <a:endParaRPr lang="hr-HR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62000" y="2324100"/>
            <a:ext cx="9872871" cy="457200"/>
          </a:xfrm>
        </p:spPr>
        <p:txBody>
          <a:bodyPr/>
          <a:lstStyle/>
          <a:p>
            <a:r>
              <a:rPr lang="hr-HR" dirty="0"/>
              <a:t>Iz balansa masa</a:t>
            </a:r>
          </a:p>
        </p:txBody>
      </p:sp>
      <p:graphicFrame>
        <p:nvGraphicFramePr>
          <p:cNvPr id="132098" name="Object 7"/>
          <p:cNvGraphicFramePr>
            <a:graphicFrameLocks noChangeAspect="1"/>
          </p:cNvGraphicFramePr>
          <p:nvPr/>
        </p:nvGraphicFramePr>
        <p:xfrm>
          <a:off x="790574" y="495300"/>
          <a:ext cx="9577491" cy="159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78100" imgH="431800" progId="Equation.3">
                  <p:embed/>
                </p:oleObj>
              </mc:Choice>
              <mc:Fallback>
                <p:oleObj name="Equation" r:id="rId3" imgW="2578100" imgH="431800" progId="Equation.3">
                  <p:embed/>
                  <p:pic>
                    <p:nvPicPr>
                      <p:cNvPr id="13209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574" y="495300"/>
                        <a:ext cx="9577491" cy="1598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ravokutnik 5"/>
          <p:cNvSpPr/>
          <p:nvPr/>
        </p:nvSpPr>
        <p:spPr>
          <a:xfrm>
            <a:off x="2228850" y="3202936"/>
            <a:ext cx="7791450" cy="2858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sz="2800" dirty="0">
                <a:latin typeface="Times New Roman" pitchFamily="18" charset="0"/>
              </a:rPr>
              <a:t>10</a:t>
            </a:r>
            <a:r>
              <a:rPr lang="en-US" sz="2800" baseline="30000" dirty="0">
                <a:latin typeface="Times New Roman" pitchFamily="18" charset="0"/>
              </a:rPr>
              <a:t>-4.6</a:t>
            </a:r>
            <a:r>
              <a:rPr lang="en-US" sz="2800" dirty="0">
                <a:latin typeface="Times New Roman" pitchFamily="18" charset="0"/>
              </a:rPr>
              <a:t> + 10</a:t>
            </a:r>
            <a:r>
              <a:rPr lang="en-US" sz="2800" baseline="30000" dirty="0">
                <a:latin typeface="Times New Roman" pitchFamily="18" charset="0"/>
              </a:rPr>
              <a:t>-10.0</a:t>
            </a:r>
            <a:r>
              <a:rPr lang="en-US" sz="2800" dirty="0">
                <a:latin typeface="Times New Roman" pitchFamily="18" charset="0"/>
              </a:rPr>
              <a:t> = [SO</a:t>
            </a:r>
            <a:r>
              <a:rPr lang="en-US" sz="2800" baseline="-25000" dirty="0">
                <a:latin typeface="Times New Roman" pitchFamily="18" charset="0"/>
              </a:rPr>
              <a:t>4</a:t>
            </a:r>
            <a:r>
              <a:rPr lang="en-US" sz="2800" baseline="30000" dirty="0">
                <a:latin typeface="Times New Roman" pitchFamily="18" charset="0"/>
              </a:rPr>
              <a:t>2-</a:t>
            </a:r>
            <a:r>
              <a:rPr lang="en-US" sz="2800" dirty="0">
                <a:latin typeface="Times New Roman" pitchFamily="18" charset="0"/>
              </a:rPr>
              <a:t>]</a:t>
            </a:r>
            <a:r>
              <a:rPr lang="en-US" sz="2800" baseline="30000" dirty="0">
                <a:latin typeface="Times New Roman" pitchFamily="18" charset="0"/>
              </a:rPr>
              <a:t>2</a:t>
            </a:r>
            <a:endParaRPr lang="en-US" sz="2800" dirty="0">
              <a:latin typeface="Times New Roman" pitchFamily="18" charset="0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sz="2800" dirty="0">
                <a:latin typeface="Times New Roman" pitchFamily="18" charset="0"/>
              </a:rPr>
              <a:t>[SO</a:t>
            </a:r>
            <a:r>
              <a:rPr lang="en-US" sz="2800" baseline="-25000" dirty="0">
                <a:latin typeface="Times New Roman" pitchFamily="18" charset="0"/>
              </a:rPr>
              <a:t>4</a:t>
            </a:r>
            <a:r>
              <a:rPr lang="en-US" sz="2800" baseline="30000" dirty="0">
                <a:latin typeface="Times New Roman" pitchFamily="18" charset="0"/>
              </a:rPr>
              <a:t>2-</a:t>
            </a:r>
            <a:r>
              <a:rPr lang="en-US" sz="2800" dirty="0">
                <a:latin typeface="Times New Roman" pitchFamily="18" charset="0"/>
              </a:rPr>
              <a:t>] = (10</a:t>
            </a:r>
            <a:r>
              <a:rPr lang="en-US" sz="2800" baseline="30000" dirty="0">
                <a:latin typeface="Times New Roman" pitchFamily="18" charset="0"/>
              </a:rPr>
              <a:t>-4.6 </a:t>
            </a:r>
            <a:r>
              <a:rPr lang="en-US" sz="2800" dirty="0">
                <a:latin typeface="Times New Roman" pitchFamily="18" charset="0"/>
              </a:rPr>
              <a:t>+ 10</a:t>
            </a:r>
            <a:r>
              <a:rPr lang="en-US" sz="2800" baseline="30000" dirty="0">
                <a:latin typeface="Times New Roman" pitchFamily="18" charset="0"/>
              </a:rPr>
              <a:t>-10.0</a:t>
            </a:r>
            <a:r>
              <a:rPr lang="en-US" sz="2800" dirty="0">
                <a:latin typeface="Times New Roman" pitchFamily="18" charset="0"/>
              </a:rPr>
              <a:t>)</a:t>
            </a:r>
            <a:r>
              <a:rPr lang="en-US" sz="2800" baseline="30000" dirty="0">
                <a:latin typeface="Times New Roman" pitchFamily="18" charset="0"/>
              </a:rPr>
              <a:t>1/2</a:t>
            </a:r>
            <a:r>
              <a:rPr lang="en-US" sz="2800" dirty="0">
                <a:latin typeface="Times New Roman" pitchFamily="18" charset="0"/>
              </a:rPr>
              <a:t> = 10</a:t>
            </a:r>
            <a:r>
              <a:rPr lang="en-US" sz="2800" baseline="30000" dirty="0">
                <a:latin typeface="Times New Roman" pitchFamily="18" charset="0"/>
              </a:rPr>
              <a:t>-2.3</a:t>
            </a:r>
            <a:r>
              <a:rPr lang="en-US" sz="2800" dirty="0">
                <a:latin typeface="Times New Roman" pitchFamily="18" charset="0"/>
              </a:rPr>
              <a:t> mol/L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sz="2800" dirty="0">
                <a:latin typeface="Times New Roman" pitchFamily="18" charset="0"/>
              </a:rPr>
              <a:t>[Ca</a:t>
            </a:r>
            <a:r>
              <a:rPr lang="en-US" sz="2800" baseline="30000" dirty="0">
                <a:latin typeface="Times New Roman" pitchFamily="18" charset="0"/>
              </a:rPr>
              <a:t>2+</a:t>
            </a:r>
            <a:r>
              <a:rPr lang="en-US" sz="2800" dirty="0">
                <a:latin typeface="Times New Roman" pitchFamily="18" charset="0"/>
              </a:rPr>
              <a:t>] = 10</a:t>
            </a:r>
            <a:r>
              <a:rPr lang="en-US" sz="2800" baseline="30000" dirty="0">
                <a:latin typeface="Times New Roman" pitchFamily="18" charset="0"/>
              </a:rPr>
              <a:t>-4.6</a:t>
            </a:r>
            <a:r>
              <a:rPr lang="en-US" sz="2800" dirty="0">
                <a:latin typeface="Times New Roman" pitchFamily="18" charset="0"/>
              </a:rPr>
              <a:t>/10</a:t>
            </a:r>
            <a:r>
              <a:rPr lang="en-US" sz="2800" baseline="30000" dirty="0">
                <a:latin typeface="Times New Roman" pitchFamily="18" charset="0"/>
              </a:rPr>
              <a:t>-2.3</a:t>
            </a:r>
            <a:r>
              <a:rPr lang="en-US" sz="2800" dirty="0">
                <a:latin typeface="Times New Roman" pitchFamily="18" charset="0"/>
              </a:rPr>
              <a:t> = 10</a:t>
            </a:r>
            <a:r>
              <a:rPr lang="en-US" sz="2800" baseline="30000" dirty="0">
                <a:latin typeface="Times New Roman" pitchFamily="18" charset="0"/>
              </a:rPr>
              <a:t>-2.3</a:t>
            </a:r>
            <a:r>
              <a:rPr lang="en-US" sz="2800" dirty="0">
                <a:latin typeface="Times New Roman" pitchFamily="18" charset="0"/>
              </a:rPr>
              <a:t> mol/L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sz="2800" dirty="0">
                <a:latin typeface="Times New Roman" pitchFamily="18" charset="0"/>
              </a:rPr>
              <a:t>[Ba</a:t>
            </a:r>
            <a:r>
              <a:rPr lang="en-US" sz="2800" baseline="30000" dirty="0">
                <a:latin typeface="Times New Roman" pitchFamily="18" charset="0"/>
              </a:rPr>
              <a:t>2+</a:t>
            </a:r>
            <a:r>
              <a:rPr lang="en-US" sz="2800" dirty="0">
                <a:latin typeface="Times New Roman" pitchFamily="18" charset="0"/>
              </a:rPr>
              <a:t>] = 10</a:t>
            </a:r>
            <a:r>
              <a:rPr lang="en-US" sz="2800" baseline="30000" dirty="0">
                <a:latin typeface="Times New Roman" pitchFamily="18" charset="0"/>
              </a:rPr>
              <a:t>-10.0</a:t>
            </a:r>
            <a:r>
              <a:rPr lang="en-US" sz="2800" dirty="0">
                <a:latin typeface="Times New Roman" pitchFamily="18" charset="0"/>
              </a:rPr>
              <a:t>/10</a:t>
            </a:r>
            <a:r>
              <a:rPr lang="en-US" sz="2800" baseline="30000" dirty="0">
                <a:latin typeface="Times New Roman" pitchFamily="18" charset="0"/>
              </a:rPr>
              <a:t>-2.3</a:t>
            </a:r>
            <a:r>
              <a:rPr lang="en-US" sz="2800" dirty="0">
                <a:latin typeface="Times New Roman" pitchFamily="18" charset="0"/>
              </a:rPr>
              <a:t> = 10</a:t>
            </a:r>
            <a:r>
              <a:rPr lang="en-US" sz="2800" baseline="30000" dirty="0">
                <a:latin typeface="Times New Roman" pitchFamily="18" charset="0"/>
              </a:rPr>
              <a:t>-7.7</a:t>
            </a:r>
            <a:r>
              <a:rPr lang="en-US" sz="2800" dirty="0">
                <a:latin typeface="Times New Roman" pitchFamily="18" charset="0"/>
              </a:rPr>
              <a:t> mol/L</a:t>
            </a:r>
            <a:endParaRPr lang="hr-HR" sz="2800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4838" y="94258"/>
            <a:ext cx="10506891" cy="3524250"/>
          </a:xfrm>
        </p:spPr>
        <p:txBody>
          <a:bodyPr>
            <a:normAutofit/>
          </a:bodyPr>
          <a:lstStyle/>
          <a:p>
            <a:r>
              <a:rPr lang="hr-HR" sz="3600" dirty="0"/>
              <a:t>…a kolika je koncentracija </a:t>
            </a:r>
            <a:r>
              <a:rPr lang="en-US" sz="3600" dirty="0">
                <a:latin typeface="Times New Roman" pitchFamily="18" charset="0"/>
              </a:rPr>
              <a:t>[Ba</a:t>
            </a:r>
            <a:r>
              <a:rPr lang="en-US" sz="3600" baseline="30000" dirty="0">
                <a:latin typeface="Times New Roman" pitchFamily="18" charset="0"/>
              </a:rPr>
              <a:t>2+</a:t>
            </a:r>
            <a:r>
              <a:rPr lang="en-US" sz="3600" dirty="0">
                <a:latin typeface="Times New Roman" pitchFamily="18" charset="0"/>
              </a:rPr>
              <a:t>]</a:t>
            </a:r>
            <a:r>
              <a:rPr lang="hr-HR" sz="3600" dirty="0">
                <a:latin typeface="Times New Roman" pitchFamily="18" charset="0"/>
              </a:rPr>
              <a:t> i </a:t>
            </a:r>
            <a:r>
              <a:rPr lang="en-US" sz="3600" dirty="0">
                <a:latin typeface="Times New Roman" pitchFamily="18" charset="0"/>
              </a:rPr>
              <a:t>[SO</a:t>
            </a:r>
            <a:r>
              <a:rPr lang="en-US" sz="3600" baseline="-25000" dirty="0">
                <a:latin typeface="Times New Roman" pitchFamily="18" charset="0"/>
              </a:rPr>
              <a:t>4</a:t>
            </a:r>
            <a:r>
              <a:rPr lang="en-US" sz="3600" baseline="30000" dirty="0">
                <a:latin typeface="Times New Roman" pitchFamily="18" charset="0"/>
              </a:rPr>
              <a:t>2-</a:t>
            </a:r>
            <a:r>
              <a:rPr lang="en-US" sz="3600" dirty="0">
                <a:latin typeface="Times New Roman" pitchFamily="18" charset="0"/>
              </a:rPr>
              <a:t>]</a:t>
            </a:r>
            <a:r>
              <a:rPr lang="hr-HR" sz="3600" dirty="0">
                <a:latin typeface="Times New Roman" pitchFamily="18" charset="0"/>
              </a:rPr>
              <a:t> </a:t>
            </a:r>
            <a:r>
              <a:rPr lang="hr-HR" sz="3600" dirty="0"/>
              <a:t>kada nije prisutna druga sol?</a:t>
            </a:r>
            <a:br>
              <a:rPr lang="hr-HR" dirty="0">
                <a:latin typeface="Times New Roman" pitchFamily="18" charset="0"/>
              </a:rPr>
            </a:br>
            <a:br>
              <a:rPr lang="hr-HR" dirty="0">
                <a:latin typeface="Times New Roman" pitchFamily="18" charset="0"/>
              </a:rPr>
            </a:br>
            <a:br>
              <a:rPr lang="hr-HR" dirty="0">
                <a:latin typeface="Times New Roman" pitchFamily="18" charset="0"/>
              </a:rPr>
            </a:br>
            <a:r>
              <a:rPr lang="en-US" dirty="0">
                <a:latin typeface="Times New Roman" pitchFamily="18" charset="0"/>
              </a:rPr>
              <a:t> </a:t>
            </a:r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-865414" y="1772521"/>
            <a:ext cx="6096000" cy="9841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</a:rPr>
              <a:t>BaSO</a:t>
            </a:r>
            <a:r>
              <a:rPr lang="en-US" sz="2400" baseline="-25000" dirty="0">
                <a:latin typeface="Times New Roman" pitchFamily="18" charset="0"/>
              </a:rPr>
              <a:t>4 </a:t>
            </a:r>
            <a:r>
              <a:rPr lang="en-US" sz="2400" dirty="0">
                <a:latin typeface="Times New Roman" pitchFamily="18" charset="0"/>
                <a:sym typeface="Symbol" pitchFamily="18" charset="2"/>
              </a:rPr>
              <a:t> </a:t>
            </a:r>
            <a:r>
              <a:rPr lang="en-US" sz="2400" dirty="0">
                <a:latin typeface="Times New Roman" pitchFamily="18" charset="0"/>
              </a:rPr>
              <a:t>Ba</a:t>
            </a:r>
            <a:r>
              <a:rPr lang="en-US" sz="2400" baseline="30000" dirty="0">
                <a:latin typeface="Times New Roman" pitchFamily="18" charset="0"/>
              </a:rPr>
              <a:t>2+</a:t>
            </a:r>
            <a:r>
              <a:rPr lang="en-US" sz="2400" dirty="0">
                <a:latin typeface="Times New Roman" pitchFamily="18" charset="0"/>
              </a:rPr>
              <a:t> + SO</a:t>
            </a:r>
            <a:r>
              <a:rPr lang="en-US" sz="2400" baseline="-25000" dirty="0">
                <a:latin typeface="Times New Roman" pitchFamily="18" charset="0"/>
              </a:rPr>
              <a:t>4</a:t>
            </a:r>
            <a:r>
              <a:rPr lang="en-US" sz="2400" baseline="30000" dirty="0">
                <a:latin typeface="Times New Roman" pitchFamily="18" charset="0"/>
              </a:rPr>
              <a:t>2-</a:t>
            </a:r>
            <a:endParaRPr lang="hr-HR" sz="24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en-US" sz="24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</a:rPr>
              <a:t>K</a:t>
            </a:r>
            <a:r>
              <a:rPr lang="en-US" sz="2400" baseline="-25000" dirty="0">
                <a:latin typeface="Times New Roman" pitchFamily="18" charset="0"/>
              </a:rPr>
              <a:t>SP</a:t>
            </a:r>
            <a:r>
              <a:rPr lang="en-US" sz="2400" dirty="0">
                <a:latin typeface="Times New Roman" pitchFamily="18" charset="0"/>
              </a:rPr>
              <a:t> = [Ba</a:t>
            </a:r>
            <a:r>
              <a:rPr lang="en-US" sz="2400" baseline="30000" dirty="0">
                <a:latin typeface="Times New Roman" pitchFamily="18" charset="0"/>
              </a:rPr>
              <a:t>2+</a:t>
            </a:r>
            <a:r>
              <a:rPr lang="en-US" sz="2400" dirty="0">
                <a:latin typeface="Times New Roman" pitchFamily="18" charset="0"/>
              </a:rPr>
              <a:t>][SO</a:t>
            </a:r>
            <a:r>
              <a:rPr lang="en-US" sz="2400" baseline="-25000" dirty="0">
                <a:latin typeface="Times New Roman" pitchFamily="18" charset="0"/>
              </a:rPr>
              <a:t>4</a:t>
            </a:r>
            <a:r>
              <a:rPr lang="en-US" sz="2400" baseline="30000" dirty="0">
                <a:latin typeface="Times New Roman" pitchFamily="18" charset="0"/>
              </a:rPr>
              <a:t>2-</a:t>
            </a:r>
            <a:r>
              <a:rPr lang="en-US" sz="2400" dirty="0">
                <a:latin typeface="Times New Roman" pitchFamily="18" charset="0"/>
              </a:rPr>
              <a:t>] = 10</a:t>
            </a:r>
            <a:r>
              <a:rPr lang="en-US" sz="2400" baseline="30000" dirty="0">
                <a:latin typeface="Times New Roman" pitchFamily="18" charset="0"/>
              </a:rPr>
              <a:t>-10.0</a:t>
            </a:r>
            <a:endParaRPr lang="hr-HR" sz="2400" dirty="0"/>
          </a:p>
        </p:txBody>
      </p:sp>
      <p:sp>
        <p:nvSpPr>
          <p:cNvPr id="5" name="TekstniOkvir 4"/>
          <p:cNvSpPr txBox="1"/>
          <p:nvPr/>
        </p:nvSpPr>
        <p:spPr>
          <a:xfrm>
            <a:off x="7617278" y="2965155"/>
            <a:ext cx="37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R: s= 5 </a:t>
            </a:r>
            <a:r>
              <a:rPr lang="hr-HR" sz="2400" dirty="0" err="1"/>
              <a:t>x10</a:t>
            </a:r>
            <a:r>
              <a:rPr lang="hr-HR" sz="2400" baseline="30000" dirty="0"/>
              <a:t>-3 </a:t>
            </a:r>
            <a:r>
              <a:rPr lang="hr-HR" sz="2400" dirty="0"/>
              <a:t>= 10 </a:t>
            </a:r>
            <a:r>
              <a:rPr lang="hr-HR" sz="2400" baseline="30000" dirty="0"/>
              <a:t>-2,3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554418" y="2926507"/>
            <a:ext cx="260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R: s= 10</a:t>
            </a:r>
            <a:r>
              <a:rPr lang="hr-HR" sz="2400" baseline="30000" dirty="0"/>
              <a:t>-5</a:t>
            </a:r>
          </a:p>
        </p:txBody>
      </p:sp>
      <p:sp>
        <p:nvSpPr>
          <p:cNvPr id="8" name="Pravokutnik 7"/>
          <p:cNvSpPr/>
          <p:nvPr/>
        </p:nvSpPr>
        <p:spPr>
          <a:xfrm>
            <a:off x="876300" y="4676686"/>
            <a:ext cx="1102995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hr-HR" sz="2400" i="1" dirty="0"/>
              <a:t>Gips može dovesti do precipitacije barita kada saturirana otopina barita dođe u kontakt s gipsom</a:t>
            </a:r>
          </a:p>
          <a:p>
            <a:pPr algn="just">
              <a:spcBef>
                <a:spcPct val="20000"/>
              </a:spcBef>
            </a:pPr>
            <a:r>
              <a:rPr lang="hr-HR" sz="2400" i="1" dirty="0"/>
              <a:t>Može doći do zamjene minerala  </a:t>
            </a:r>
            <a:r>
              <a:rPr lang="hr-HR" sz="2400" i="1" dirty="0">
                <a:sym typeface="Wingdings" panose="05000000000000000000" pitchFamily="2" charset="2"/>
              </a:rPr>
              <a:t> barit koje je manje topiv će zamijeniti  topiviji gips </a:t>
            </a:r>
            <a:endParaRPr lang="en-US" sz="2400" i="1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103AAC51-5AED-4B74-9336-EBCCE0CD30DF}"/>
              </a:ext>
            </a:extLst>
          </p:cNvPr>
          <p:cNvSpPr txBox="1"/>
          <p:nvPr/>
        </p:nvSpPr>
        <p:spPr>
          <a:xfrm>
            <a:off x="5938157" y="1753731"/>
            <a:ext cx="609600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</a:rPr>
              <a:t>CaSO</a:t>
            </a:r>
            <a:r>
              <a:rPr lang="en-US" sz="2400" baseline="-25000" dirty="0">
                <a:latin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</a:rPr>
              <a:t>·2H</a:t>
            </a:r>
            <a:r>
              <a:rPr lang="en-US" sz="2400" baseline="-25000" dirty="0">
                <a:latin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</a:rPr>
              <a:t>O </a:t>
            </a:r>
            <a:r>
              <a:rPr lang="en-US" sz="2400" dirty="0">
                <a:latin typeface="Times New Roman" pitchFamily="18" charset="0"/>
                <a:sym typeface="Symbol" pitchFamily="18" charset="2"/>
              </a:rPr>
              <a:t> </a:t>
            </a:r>
            <a:r>
              <a:rPr lang="en-US" sz="2400" dirty="0">
                <a:latin typeface="Times New Roman" pitchFamily="18" charset="0"/>
              </a:rPr>
              <a:t>Ca</a:t>
            </a:r>
            <a:r>
              <a:rPr lang="en-US" sz="2400" baseline="30000" dirty="0">
                <a:latin typeface="Times New Roman" pitchFamily="18" charset="0"/>
              </a:rPr>
              <a:t>2+</a:t>
            </a:r>
            <a:r>
              <a:rPr lang="en-US" sz="2400" dirty="0">
                <a:latin typeface="Times New Roman" pitchFamily="18" charset="0"/>
              </a:rPr>
              <a:t> + SO</a:t>
            </a:r>
            <a:r>
              <a:rPr lang="en-US" sz="2400" baseline="-25000" dirty="0">
                <a:latin typeface="Times New Roman" pitchFamily="18" charset="0"/>
              </a:rPr>
              <a:t>4</a:t>
            </a:r>
            <a:r>
              <a:rPr lang="en-US" sz="2400" baseline="30000" dirty="0">
                <a:latin typeface="Times New Roman" pitchFamily="18" charset="0"/>
              </a:rPr>
              <a:t>2-</a:t>
            </a:r>
            <a:r>
              <a:rPr lang="en-US" sz="2400" dirty="0">
                <a:latin typeface="Times New Roman" pitchFamily="18" charset="0"/>
              </a:rPr>
              <a:t> + 2H</a:t>
            </a:r>
            <a:r>
              <a:rPr lang="en-US" sz="2400" baseline="-25000" dirty="0">
                <a:latin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</a:rPr>
              <a:t>O</a:t>
            </a:r>
            <a:endParaRPr lang="hr-HR" sz="24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</a:rPr>
              <a:t>K</a:t>
            </a:r>
            <a:r>
              <a:rPr lang="en-US" sz="2400" baseline="-25000" dirty="0">
                <a:latin typeface="Times New Roman" pitchFamily="18" charset="0"/>
              </a:rPr>
              <a:t>SP</a:t>
            </a:r>
            <a:r>
              <a:rPr lang="en-US" sz="2400" dirty="0">
                <a:latin typeface="Times New Roman" pitchFamily="18" charset="0"/>
              </a:rPr>
              <a:t> = [Ca</a:t>
            </a:r>
            <a:r>
              <a:rPr lang="en-US" sz="2400" baseline="30000" dirty="0">
                <a:latin typeface="Times New Roman" pitchFamily="18" charset="0"/>
              </a:rPr>
              <a:t>2+</a:t>
            </a:r>
            <a:r>
              <a:rPr lang="en-US" sz="2400" dirty="0">
                <a:latin typeface="Times New Roman" pitchFamily="18" charset="0"/>
              </a:rPr>
              <a:t>][SO</a:t>
            </a:r>
            <a:r>
              <a:rPr lang="en-US" sz="2400" baseline="-25000" dirty="0">
                <a:latin typeface="Times New Roman" pitchFamily="18" charset="0"/>
              </a:rPr>
              <a:t>4</a:t>
            </a:r>
            <a:r>
              <a:rPr lang="en-US" sz="2400" baseline="30000" dirty="0">
                <a:latin typeface="Times New Roman" pitchFamily="18" charset="0"/>
              </a:rPr>
              <a:t>2-</a:t>
            </a:r>
            <a:r>
              <a:rPr lang="en-US" sz="2400" dirty="0">
                <a:latin typeface="Times New Roman" pitchFamily="18" charset="0"/>
              </a:rPr>
              <a:t>] = 10</a:t>
            </a:r>
            <a:r>
              <a:rPr lang="en-US" sz="2400" baseline="30000" dirty="0">
                <a:latin typeface="Times New Roman" pitchFamily="18" charset="0"/>
              </a:rPr>
              <a:t>-4.6</a:t>
            </a:r>
            <a:endParaRPr lang="hr-HR" sz="2400" baseline="30000" dirty="0">
              <a:latin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326F45-30C5-F009-92E6-C6B8DB37947F}"/>
              </a:ext>
            </a:extLst>
          </p:cNvPr>
          <p:cNvSpPr txBox="1"/>
          <p:nvPr/>
        </p:nvSpPr>
        <p:spPr>
          <a:xfrm>
            <a:off x="7345018" y="3943234"/>
            <a:ext cx="652669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20000"/>
              </a:spcBef>
            </a:pPr>
            <a:r>
              <a:rPr lang="en-US" sz="1800" dirty="0">
                <a:latin typeface="Times New Roman" pitchFamily="18" charset="0"/>
              </a:rPr>
              <a:t>[</a:t>
            </a:r>
            <a:r>
              <a:rPr lang="en-US" sz="1800" dirty="0" err="1">
                <a:latin typeface="Times New Roman" pitchFamily="18" charset="0"/>
              </a:rPr>
              <a:t>Ca</a:t>
            </a:r>
            <a:r>
              <a:rPr lang="en-US" sz="1800" baseline="30000" dirty="0" err="1">
                <a:latin typeface="Times New Roman" pitchFamily="18" charset="0"/>
              </a:rPr>
              <a:t>2</a:t>
            </a:r>
            <a:r>
              <a:rPr lang="en-US" sz="1800" baseline="30000" dirty="0">
                <a:latin typeface="Times New Roman" pitchFamily="18" charset="0"/>
              </a:rPr>
              <a:t>+</a:t>
            </a:r>
            <a:r>
              <a:rPr lang="en-US" sz="1800" dirty="0">
                <a:latin typeface="Times New Roman" pitchFamily="18" charset="0"/>
              </a:rPr>
              <a:t>] = 10</a:t>
            </a:r>
            <a:r>
              <a:rPr lang="en-US" sz="1800" baseline="30000" dirty="0">
                <a:latin typeface="Times New Roman" pitchFamily="18" charset="0"/>
              </a:rPr>
              <a:t>-4.6</a:t>
            </a:r>
            <a:r>
              <a:rPr lang="en-US" sz="1800" dirty="0">
                <a:latin typeface="Times New Roman" pitchFamily="18" charset="0"/>
              </a:rPr>
              <a:t>/10</a:t>
            </a:r>
            <a:r>
              <a:rPr lang="en-US" sz="1800" baseline="30000" dirty="0">
                <a:latin typeface="Times New Roman" pitchFamily="18" charset="0"/>
              </a:rPr>
              <a:t>-2.3</a:t>
            </a:r>
            <a:r>
              <a:rPr lang="en-US" sz="1800" dirty="0">
                <a:latin typeface="Times New Roman" pitchFamily="18" charset="0"/>
              </a:rPr>
              <a:t> = 10</a:t>
            </a:r>
            <a:r>
              <a:rPr lang="en-US" sz="1800" baseline="30000" dirty="0">
                <a:latin typeface="Times New Roman" pitchFamily="18" charset="0"/>
              </a:rPr>
              <a:t>-2.3</a:t>
            </a:r>
            <a:r>
              <a:rPr lang="en-US" sz="1800" dirty="0">
                <a:latin typeface="Times New Roman" pitchFamily="18" charset="0"/>
              </a:rPr>
              <a:t> mol/L</a:t>
            </a:r>
            <a:endParaRPr lang="hr-HR" sz="1800" dirty="0"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7BED3F-F465-89F1-617E-D7287EBDDAFF}"/>
              </a:ext>
            </a:extLst>
          </p:cNvPr>
          <p:cNvSpPr txBox="1"/>
          <p:nvPr/>
        </p:nvSpPr>
        <p:spPr>
          <a:xfrm>
            <a:off x="1162879" y="3952649"/>
            <a:ext cx="7368208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20000"/>
              </a:spcBef>
            </a:pPr>
            <a:r>
              <a:rPr lang="en-US" sz="1800" dirty="0">
                <a:latin typeface="Times New Roman" pitchFamily="18" charset="0"/>
              </a:rPr>
              <a:t>[</a:t>
            </a:r>
            <a:r>
              <a:rPr lang="en-US" sz="1800" dirty="0" err="1">
                <a:latin typeface="Times New Roman" pitchFamily="18" charset="0"/>
              </a:rPr>
              <a:t>Ba</a:t>
            </a:r>
            <a:r>
              <a:rPr lang="en-US" sz="1800" baseline="30000" dirty="0" err="1">
                <a:latin typeface="Times New Roman" pitchFamily="18" charset="0"/>
              </a:rPr>
              <a:t>2</a:t>
            </a:r>
            <a:r>
              <a:rPr lang="en-US" sz="1800" baseline="30000" dirty="0">
                <a:latin typeface="Times New Roman" pitchFamily="18" charset="0"/>
              </a:rPr>
              <a:t>+</a:t>
            </a:r>
            <a:r>
              <a:rPr lang="en-US" sz="1800" dirty="0">
                <a:latin typeface="Times New Roman" pitchFamily="18" charset="0"/>
              </a:rPr>
              <a:t>] = 10</a:t>
            </a:r>
            <a:r>
              <a:rPr lang="en-US" sz="1800" baseline="30000" dirty="0">
                <a:latin typeface="Times New Roman" pitchFamily="18" charset="0"/>
              </a:rPr>
              <a:t>-10.0</a:t>
            </a:r>
            <a:r>
              <a:rPr lang="en-US" sz="1800" dirty="0">
                <a:latin typeface="Times New Roman" pitchFamily="18" charset="0"/>
              </a:rPr>
              <a:t>/10</a:t>
            </a:r>
            <a:r>
              <a:rPr lang="en-US" sz="1800" baseline="30000" dirty="0">
                <a:latin typeface="Times New Roman" pitchFamily="18" charset="0"/>
              </a:rPr>
              <a:t>-2.3</a:t>
            </a:r>
            <a:r>
              <a:rPr lang="en-US" sz="1800" dirty="0">
                <a:latin typeface="Times New Roman" pitchFamily="18" charset="0"/>
              </a:rPr>
              <a:t> = 10</a:t>
            </a:r>
            <a:r>
              <a:rPr lang="en-US" sz="1800" baseline="30000" dirty="0">
                <a:latin typeface="Times New Roman" pitchFamily="18" charset="0"/>
              </a:rPr>
              <a:t>-7.7</a:t>
            </a:r>
            <a:r>
              <a:rPr lang="en-US" sz="1800" dirty="0">
                <a:latin typeface="Times New Roman" pitchFamily="18" charset="0"/>
              </a:rPr>
              <a:t> mol/L</a:t>
            </a:r>
            <a:endParaRPr lang="hr-HR" sz="1800" dirty="0"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4BEFDD-7BE7-A409-BE44-073C134B3B93}"/>
              </a:ext>
            </a:extLst>
          </p:cNvPr>
          <p:cNvSpPr/>
          <p:nvPr/>
        </p:nvSpPr>
        <p:spPr>
          <a:xfrm>
            <a:off x="910442" y="3949780"/>
            <a:ext cx="10055429" cy="63379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8" grpId="0" uiExpand="1" build="allAtOnce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4838" y="94258"/>
            <a:ext cx="10506891" cy="3524250"/>
          </a:xfrm>
        </p:spPr>
        <p:txBody>
          <a:bodyPr>
            <a:normAutofit/>
          </a:bodyPr>
          <a:lstStyle/>
          <a:p>
            <a:r>
              <a:rPr lang="hr-HR" sz="3600" dirty="0"/>
              <a:t>…a kolika je koncentracija </a:t>
            </a:r>
            <a:r>
              <a:rPr lang="en-US" sz="3600" dirty="0">
                <a:latin typeface="Times New Roman" pitchFamily="18" charset="0"/>
              </a:rPr>
              <a:t>[Ba</a:t>
            </a:r>
            <a:r>
              <a:rPr lang="en-US" sz="3600" baseline="30000" dirty="0">
                <a:latin typeface="Times New Roman" pitchFamily="18" charset="0"/>
              </a:rPr>
              <a:t>2+</a:t>
            </a:r>
            <a:r>
              <a:rPr lang="en-US" sz="3600" dirty="0">
                <a:latin typeface="Times New Roman" pitchFamily="18" charset="0"/>
              </a:rPr>
              <a:t>]</a:t>
            </a:r>
            <a:r>
              <a:rPr lang="hr-HR" sz="3600" dirty="0">
                <a:latin typeface="Times New Roman" pitchFamily="18" charset="0"/>
              </a:rPr>
              <a:t> i </a:t>
            </a:r>
            <a:r>
              <a:rPr lang="en-US" sz="3600" dirty="0">
                <a:latin typeface="Times New Roman" pitchFamily="18" charset="0"/>
              </a:rPr>
              <a:t>[SO</a:t>
            </a:r>
            <a:r>
              <a:rPr lang="en-US" sz="3600" baseline="-25000" dirty="0">
                <a:latin typeface="Times New Roman" pitchFamily="18" charset="0"/>
              </a:rPr>
              <a:t>4</a:t>
            </a:r>
            <a:r>
              <a:rPr lang="en-US" sz="3600" baseline="30000" dirty="0">
                <a:latin typeface="Times New Roman" pitchFamily="18" charset="0"/>
              </a:rPr>
              <a:t>2-</a:t>
            </a:r>
            <a:r>
              <a:rPr lang="en-US" sz="3600" dirty="0">
                <a:latin typeface="Times New Roman" pitchFamily="18" charset="0"/>
              </a:rPr>
              <a:t>]</a:t>
            </a:r>
            <a:r>
              <a:rPr lang="hr-HR" sz="3600" dirty="0">
                <a:latin typeface="Times New Roman" pitchFamily="18" charset="0"/>
              </a:rPr>
              <a:t> </a:t>
            </a:r>
            <a:r>
              <a:rPr lang="hr-HR" sz="3600" dirty="0"/>
              <a:t>kada nije prisutna druga sol?</a:t>
            </a:r>
            <a:br>
              <a:rPr lang="hr-HR" dirty="0">
                <a:latin typeface="Times New Roman" pitchFamily="18" charset="0"/>
              </a:rPr>
            </a:br>
            <a:br>
              <a:rPr lang="hr-HR" dirty="0">
                <a:latin typeface="Times New Roman" pitchFamily="18" charset="0"/>
              </a:rPr>
            </a:br>
            <a:br>
              <a:rPr lang="hr-HR" dirty="0">
                <a:latin typeface="Times New Roman" pitchFamily="18" charset="0"/>
              </a:rPr>
            </a:br>
            <a:r>
              <a:rPr lang="en-US" dirty="0">
                <a:latin typeface="Times New Roman" pitchFamily="18" charset="0"/>
              </a:rPr>
              <a:t> </a:t>
            </a:r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-865414" y="1772521"/>
            <a:ext cx="6096000" cy="9841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</a:rPr>
              <a:t>BaSO</a:t>
            </a:r>
            <a:r>
              <a:rPr lang="en-US" sz="2400" baseline="-25000" dirty="0">
                <a:latin typeface="Times New Roman" pitchFamily="18" charset="0"/>
              </a:rPr>
              <a:t>4 </a:t>
            </a:r>
            <a:r>
              <a:rPr lang="en-US" sz="2400" dirty="0">
                <a:latin typeface="Times New Roman" pitchFamily="18" charset="0"/>
                <a:sym typeface="Symbol" pitchFamily="18" charset="2"/>
              </a:rPr>
              <a:t> </a:t>
            </a:r>
            <a:r>
              <a:rPr lang="en-US" sz="2400" dirty="0">
                <a:latin typeface="Times New Roman" pitchFamily="18" charset="0"/>
              </a:rPr>
              <a:t>Ba</a:t>
            </a:r>
            <a:r>
              <a:rPr lang="en-US" sz="2400" baseline="30000" dirty="0">
                <a:latin typeface="Times New Roman" pitchFamily="18" charset="0"/>
              </a:rPr>
              <a:t>2+</a:t>
            </a:r>
            <a:r>
              <a:rPr lang="en-US" sz="2400" dirty="0">
                <a:latin typeface="Times New Roman" pitchFamily="18" charset="0"/>
              </a:rPr>
              <a:t> + SO</a:t>
            </a:r>
            <a:r>
              <a:rPr lang="en-US" sz="2400" baseline="-25000" dirty="0">
                <a:latin typeface="Times New Roman" pitchFamily="18" charset="0"/>
              </a:rPr>
              <a:t>4</a:t>
            </a:r>
            <a:r>
              <a:rPr lang="en-US" sz="2400" baseline="30000" dirty="0">
                <a:latin typeface="Times New Roman" pitchFamily="18" charset="0"/>
              </a:rPr>
              <a:t>2-</a:t>
            </a:r>
            <a:endParaRPr lang="hr-HR" sz="24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en-US" sz="24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</a:rPr>
              <a:t>K</a:t>
            </a:r>
            <a:r>
              <a:rPr lang="en-US" sz="2400" baseline="-25000" dirty="0">
                <a:latin typeface="Times New Roman" pitchFamily="18" charset="0"/>
              </a:rPr>
              <a:t>SP</a:t>
            </a:r>
            <a:r>
              <a:rPr lang="en-US" sz="2400" dirty="0">
                <a:latin typeface="Times New Roman" pitchFamily="18" charset="0"/>
              </a:rPr>
              <a:t> = [Ba</a:t>
            </a:r>
            <a:r>
              <a:rPr lang="en-US" sz="2400" baseline="30000" dirty="0">
                <a:latin typeface="Times New Roman" pitchFamily="18" charset="0"/>
              </a:rPr>
              <a:t>2+</a:t>
            </a:r>
            <a:r>
              <a:rPr lang="en-US" sz="2400" dirty="0">
                <a:latin typeface="Times New Roman" pitchFamily="18" charset="0"/>
              </a:rPr>
              <a:t>][SO</a:t>
            </a:r>
            <a:r>
              <a:rPr lang="en-US" sz="2400" baseline="-25000" dirty="0">
                <a:latin typeface="Times New Roman" pitchFamily="18" charset="0"/>
              </a:rPr>
              <a:t>4</a:t>
            </a:r>
            <a:r>
              <a:rPr lang="en-US" sz="2400" baseline="30000" dirty="0">
                <a:latin typeface="Times New Roman" pitchFamily="18" charset="0"/>
              </a:rPr>
              <a:t>2-</a:t>
            </a:r>
            <a:r>
              <a:rPr lang="en-US" sz="2400" dirty="0">
                <a:latin typeface="Times New Roman" pitchFamily="18" charset="0"/>
              </a:rPr>
              <a:t>] = 10</a:t>
            </a:r>
            <a:r>
              <a:rPr lang="en-US" sz="2400" baseline="30000" dirty="0">
                <a:latin typeface="Times New Roman" pitchFamily="18" charset="0"/>
              </a:rPr>
              <a:t>-10.0</a:t>
            </a:r>
            <a:endParaRPr lang="hr-HR" sz="2400" dirty="0"/>
          </a:p>
        </p:txBody>
      </p:sp>
      <p:sp>
        <p:nvSpPr>
          <p:cNvPr id="5" name="TekstniOkvir 4"/>
          <p:cNvSpPr txBox="1"/>
          <p:nvPr/>
        </p:nvSpPr>
        <p:spPr>
          <a:xfrm>
            <a:off x="7617278" y="2965155"/>
            <a:ext cx="37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R: s= 5 x10</a:t>
            </a:r>
            <a:r>
              <a:rPr lang="hr-HR" sz="2400" baseline="30000" dirty="0"/>
              <a:t>-3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554418" y="2926507"/>
            <a:ext cx="260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R: s= 10</a:t>
            </a:r>
            <a:r>
              <a:rPr lang="hr-HR" sz="2400" baseline="30000" dirty="0"/>
              <a:t>-5</a:t>
            </a:r>
          </a:p>
        </p:txBody>
      </p:sp>
      <p:sp>
        <p:nvSpPr>
          <p:cNvPr id="7" name="Pravokutnik 6"/>
          <p:cNvSpPr/>
          <p:nvPr/>
        </p:nvSpPr>
        <p:spPr>
          <a:xfrm>
            <a:off x="424838" y="3701534"/>
            <a:ext cx="25619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4000" dirty="0">
                <a:solidFill>
                  <a:srgbClr val="1CADE4"/>
                </a:solidFill>
                <a:ea typeface="+mj-ea"/>
                <a:cs typeface="+mj-cs"/>
              </a:rPr>
              <a:t>Zaključak:  </a:t>
            </a:r>
            <a:endParaRPr lang="hr-HR" sz="1600" dirty="0"/>
          </a:p>
        </p:txBody>
      </p:sp>
      <p:sp>
        <p:nvSpPr>
          <p:cNvPr id="8" name="Pravokutnik 7"/>
          <p:cNvSpPr/>
          <p:nvPr/>
        </p:nvSpPr>
        <p:spPr>
          <a:xfrm>
            <a:off x="876300" y="4676686"/>
            <a:ext cx="11029950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hr-HR" sz="2400" dirty="0"/>
              <a:t>Količina sulfata nastala otapanjem manje topljive soli </a:t>
            </a:r>
            <a:r>
              <a:rPr lang="en-US" sz="2400" i="1" dirty="0"/>
              <a:t>(</a:t>
            </a:r>
            <a:r>
              <a:rPr lang="en-US" sz="2400" i="1" dirty="0" err="1"/>
              <a:t>barit</a:t>
            </a:r>
            <a:r>
              <a:rPr lang="en-US" sz="2400" i="1" dirty="0"/>
              <a:t>, K</a:t>
            </a:r>
            <a:r>
              <a:rPr lang="en-US" sz="2400" i="1" baseline="-25000" dirty="0"/>
              <a:t>SP</a:t>
            </a:r>
            <a:r>
              <a:rPr lang="en-US" sz="2400" i="1" dirty="0"/>
              <a:t>=10</a:t>
            </a:r>
            <a:r>
              <a:rPr lang="en-US" sz="2400" i="1" baseline="30000" dirty="0"/>
              <a:t>-10</a:t>
            </a:r>
            <a:r>
              <a:rPr lang="en-US" sz="2400" i="1" dirty="0"/>
              <a:t>), </a:t>
            </a:r>
            <a:r>
              <a:rPr lang="hr-HR" sz="2400" i="1" dirty="0"/>
              <a:t>neznatna je u odnosu na količinu nastalu otapanjem topivije soli</a:t>
            </a:r>
            <a:r>
              <a:rPr lang="en-US" sz="2400" i="1" dirty="0"/>
              <a:t>. </a:t>
            </a:r>
            <a:endParaRPr lang="hr-HR" sz="2400" i="1" dirty="0"/>
          </a:p>
          <a:p>
            <a:pPr algn="just">
              <a:spcBef>
                <a:spcPct val="20000"/>
              </a:spcBef>
            </a:pPr>
            <a:r>
              <a:rPr lang="hr-HR" sz="2400" i="1" dirty="0"/>
              <a:t>Topivija sol</a:t>
            </a:r>
            <a:r>
              <a:rPr lang="en-US" sz="2400" i="1" dirty="0"/>
              <a:t> (</a:t>
            </a:r>
            <a:r>
              <a:rPr lang="hr-HR" sz="2400" i="1" dirty="0"/>
              <a:t>gips</a:t>
            </a:r>
            <a:r>
              <a:rPr lang="en-US" sz="2400" i="1" dirty="0"/>
              <a:t>, K</a:t>
            </a:r>
            <a:r>
              <a:rPr lang="en-US" sz="2400" i="1" baseline="-25000" dirty="0"/>
              <a:t>SP</a:t>
            </a:r>
            <a:r>
              <a:rPr lang="en-US" sz="2400" i="1" dirty="0"/>
              <a:t>=10</a:t>
            </a:r>
            <a:r>
              <a:rPr lang="en-US" sz="2400" i="1" baseline="30000" dirty="0"/>
              <a:t>-4.6</a:t>
            </a:r>
            <a:r>
              <a:rPr lang="en-US" sz="2400" i="1" dirty="0"/>
              <a:t>) </a:t>
            </a:r>
            <a:r>
              <a:rPr lang="hr-HR" sz="2400" i="1" dirty="0"/>
              <a:t>sprječava otapanje manje topljive soli </a:t>
            </a:r>
            <a:r>
              <a:rPr lang="en-US" sz="2400" i="1" dirty="0"/>
              <a:t>(</a:t>
            </a:r>
            <a:r>
              <a:rPr lang="hr-HR" sz="2400" i="1" dirty="0"/>
              <a:t>efekt zajedničkog iona</a:t>
            </a:r>
            <a:r>
              <a:rPr lang="en-US" sz="2400" i="1" dirty="0"/>
              <a:t>). 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103AAC51-5AED-4B74-9336-EBCCE0CD30DF}"/>
              </a:ext>
            </a:extLst>
          </p:cNvPr>
          <p:cNvSpPr txBox="1"/>
          <p:nvPr/>
        </p:nvSpPr>
        <p:spPr>
          <a:xfrm>
            <a:off x="5938157" y="1753731"/>
            <a:ext cx="609600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</a:rPr>
              <a:t>CaSO</a:t>
            </a:r>
            <a:r>
              <a:rPr lang="en-US" sz="2400" baseline="-25000" dirty="0">
                <a:latin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</a:rPr>
              <a:t>·2H</a:t>
            </a:r>
            <a:r>
              <a:rPr lang="en-US" sz="2400" baseline="-25000" dirty="0">
                <a:latin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</a:rPr>
              <a:t>O </a:t>
            </a:r>
            <a:r>
              <a:rPr lang="en-US" sz="2400" dirty="0">
                <a:latin typeface="Times New Roman" pitchFamily="18" charset="0"/>
                <a:sym typeface="Symbol" pitchFamily="18" charset="2"/>
              </a:rPr>
              <a:t> </a:t>
            </a:r>
            <a:r>
              <a:rPr lang="en-US" sz="2400" dirty="0">
                <a:latin typeface="Times New Roman" pitchFamily="18" charset="0"/>
              </a:rPr>
              <a:t>Ca</a:t>
            </a:r>
            <a:r>
              <a:rPr lang="en-US" sz="2400" baseline="30000" dirty="0">
                <a:latin typeface="Times New Roman" pitchFamily="18" charset="0"/>
              </a:rPr>
              <a:t>2+</a:t>
            </a:r>
            <a:r>
              <a:rPr lang="en-US" sz="2400" dirty="0">
                <a:latin typeface="Times New Roman" pitchFamily="18" charset="0"/>
              </a:rPr>
              <a:t> + SO</a:t>
            </a:r>
            <a:r>
              <a:rPr lang="en-US" sz="2400" baseline="-25000" dirty="0">
                <a:latin typeface="Times New Roman" pitchFamily="18" charset="0"/>
              </a:rPr>
              <a:t>4</a:t>
            </a:r>
            <a:r>
              <a:rPr lang="en-US" sz="2400" baseline="30000" dirty="0">
                <a:latin typeface="Times New Roman" pitchFamily="18" charset="0"/>
              </a:rPr>
              <a:t>2-</a:t>
            </a:r>
            <a:r>
              <a:rPr lang="en-US" sz="2400" dirty="0">
                <a:latin typeface="Times New Roman" pitchFamily="18" charset="0"/>
              </a:rPr>
              <a:t> + 2H</a:t>
            </a:r>
            <a:r>
              <a:rPr lang="en-US" sz="2400" baseline="-25000" dirty="0">
                <a:latin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</a:rPr>
              <a:t>O</a:t>
            </a:r>
            <a:endParaRPr lang="hr-HR" sz="24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</a:rPr>
              <a:t>K</a:t>
            </a:r>
            <a:r>
              <a:rPr lang="en-US" sz="2400" baseline="-25000" dirty="0">
                <a:latin typeface="Times New Roman" pitchFamily="18" charset="0"/>
              </a:rPr>
              <a:t>SP</a:t>
            </a:r>
            <a:r>
              <a:rPr lang="en-US" sz="2400" dirty="0">
                <a:latin typeface="Times New Roman" pitchFamily="18" charset="0"/>
              </a:rPr>
              <a:t> = [Ca</a:t>
            </a:r>
            <a:r>
              <a:rPr lang="en-US" sz="2400" baseline="30000" dirty="0">
                <a:latin typeface="Times New Roman" pitchFamily="18" charset="0"/>
              </a:rPr>
              <a:t>2+</a:t>
            </a:r>
            <a:r>
              <a:rPr lang="en-US" sz="2400" dirty="0">
                <a:latin typeface="Times New Roman" pitchFamily="18" charset="0"/>
              </a:rPr>
              <a:t>][SO</a:t>
            </a:r>
            <a:r>
              <a:rPr lang="en-US" sz="2400" baseline="-25000" dirty="0">
                <a:latin typeface="Times New Roman" pitchFamily="18" charset="0"/>
              </a:rPr>
              <a:t>4</a:t>
            </a:r>
            <a:r>
              <a:rPr lang="en-US" sz="2400" baseline="30000" dirty="0">
                <a:latin typeface="Times New Roman" pitchFamily="18" charset="0"/>
              </a:rPr>
              <a:t>2-</a:t>
            </a:r>
            <a:r>
              <a:rPr lang="en-US" sz="2400" dirty="0">
                <a:latin typeface="Times New Roman" pitchFamily="18" charset="0"/>
              </a:rPr>
              <a:t>] = 10</a:t>
            </a:r>
            <a:r>
              <a:rPr lang="en-US" sz="2400" baseline="30000" dirty="0">
                <a:latin typeface="Times New Roman" pitchFamily="18" charset="0"/>
              </a:rPr>
              <a:t>-4.6</a:t>
            </a:r>
            <a:endParaRPr lang="hr-HR" sz="2400" baseline="30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04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8" grpId="0" uiExpand="1" build="allAtOnce"/>
      <p:bldP spid="8" grpId="1" uiExpand="1" build="allAtOnce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85800" y="685800"/>
            <a:ext cx="11220450" cy="4038600"/>
          </a:xfrm>
        </p:spPr>
        <p:txBody>
          <a:bodyPr>
            <a:normAutofit/>
          </a:bodyPr>
          <a:lstStyle/>
          <a:p>
            <a:r>
              <a:rPr lang="hr-HR" sz="3200" dirty="0"/>
              <a:t>Što kada otopina barita dođe u kontakt s otopinom gipsa?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762000" y="1962150"/>
            <a:ext cx="1036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“Gips će utjecati na precipitaciju barita” tj. </a:t>
            </a:r>
            <a:r>
              <a:rPr lang="en-US" sz="3200" dirty="0">
                <a:latin typeface="Times New Roman" pitchFamily="18" charset="0"/>
              </a:rPr>
              <a:t>[SO</a:t>
            </a:r>
            <a:r>
              <a:rPr lang="en-US" sz="3200" baseline="-25000" dirty="0">
                <a:latin typeface="Times New Roman" pitchFamily="18" charset="0"/>
              </a:rPr>
              <a:t>4</a:t>
            </a:r>
            <a:r>
              <a:rPr lang="en-US" sz="3200" baseline="30000" dirty="0">
                <a:latin typeface="Times New Roman" pitchFamily="18" charset="0"/>
              </a:rPr>
              <a:t>2-</a:t>
            </a:r>
            <a:r>
              <a:rPr lang="en-US" sz="3200" dirty="0">
                <a:latin typeface="Times New Roman" pitchFamily="18" charset="0"/>
              </a:rPr>
              <a:t>]</a:t>
            </a:r>
            <a:r>
              <a:rPr lang="hr-HR" sz="3200" dirty="0">
                <a:latin typeface="Times New Roman" pitchFamily="18" charset="0"/>
              </a:rPr>
              <a:t> </a:t>
            </a:r>
            <a:r>
              <a:rPr lang="hr-HR" sz="3200" dirty="0"/>
              <a:t>od gipsa će utjecati na ukupni umnožak ionskih vrsta produkta topivosti barita.</a:t>
            </a:r>
          </a:p>
          <a:p>
            <a:endParaRPr lang="hr-HR" sz="3200" dirty="0"/>
          </a:p>
          <a:p>
            <a:r>
              <a:rPr lang="hr-HR" sz="3200" dirty="0"/>
              <a:t>Može se reći da će barit zamijeniti gips  (ili </a:t>
            </a:r>
            <a:r>
              <a:rPr lang="hr-HR" sz="3200" dirty="0" err="1"/>
              <a:t>anhidrit</a:t>
            </a:r>
            <a:r>
              <a:rPr lang="hr-HR" sz="3200" dirty="0"/>
              <a:t>) jer je manje topiv, a prisutan je zajednički ion.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hr-HR" sz="3600" dirty="0">
                <a:solidFill>
                  <a:schemeClr val="tx1"/>
                </a:solidFill>
              </a:rPr>
              <a:t>Efekt zajedničkog iona utječe na otopinu tako što postane prezasićena s obzirom na ione  i ionske komplekse manje  topive soli!!</a:t>
            </a:r>
          </a:p>
          <a:p>
            <a:pPr algn="ctr"/>
            <a:endParaRPr lang="hr-HR" sz="3600" dirty="0">
              <a:solidFill>
                <a:schemeClr val="tx1"/>
              </a:solidFill>
            </a:endParaRPr>
          </a:p>
          <a:p>
            <a:pPr algn="ctr"/>
            <a:r>
              <a:rPr lang="hr-HR" sz="3600" dirty="0">
                <a:solidFill>
                  <a:schemeClr val="tx1"/>
                </a:solidFill>
              </a:rPr>
              <a:t>Otopina postaje prezasićena ionima manje topive soli, što dovodi do precipitacije manje topive soli</a:t>
            </a:r>
          </a:p>
          <a:p>
            <a:pPr algn="ctr"/>
            <a:endParaRPr lang="hr-HR" sz="3600" dirty="0">
              <a:solidFill>
                <a:schemeClr val="tx1"/>
              </a:solidFill>
            </a:endParaRPr>
          </a:p>
          <a:p>
            <a:pPr algn="ctr"/>
            <a:endParaRPr lang="hr-HR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247365-82AB-4BA5-BB79-A2D0469AD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20270"/>
            <a:ext cx="9875520" cy="1356360"/>
          </a:xfrm>
        </p:spPr>
        <p:txBody>
          <a:bodyPr/>
          <a:lstStyle/>
          <a:p>
            <a:r>
              <a:rPr lang="hr-HR" dirty="0"/>
              <a:t>Do kada će trajati precipitacija barita?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CF29C6B-F1D1-43EA-B0AD-0738E94E7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72" y="1676630"/>
            <a:ext cx="9872871" cy="4038600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U obzor uzmimo situaciju u kojoj se otapa gips, i to u otopini u kojoj je bilo nešto otopljenog barita. Zbog povećanje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[SO</a:t>
            </a:r>
            <a:r>
              <a:rPr lang="en-US" sz="2400" baseline="-25000" dirty="0">
                <a:solidFill>
                  <a:schemeClr val="tx1"/>
                </a:solidFill>
                <a:latin typeface="Times New Roman" pitchFamily="18" charset="0"/>
              </a:rPr>
              <a:t>4</a:t>
            </a:r>
            <a:r>
              <a:rPr lang="en-US" sz="2400" baseline="30000" dirty="0">
                <a:solidFill>
                  <a:schemeClr val="tx1"/>
                </a:solidFill>
                <a:latin typeface="Times New Roman" pitchFamily="18" charset="0"/>
              </a:rPr>
              <a:t>2-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]</a:t>
            </a:r>
            <a:r>
              <a:rPr lang="hr-HR" sz="2400" dirty="0">
                <a:solidFill>
                  <a:schemeClr val="tx1"/>
                </a:solidFill>
                <a:latin typeface="Times New Roman" pitchFamily="18" charset="0"/>
              </a:rPr>
              <a:t>  dolazi do precipitacije barita, ali istovremeno i do povećanja 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hr-HR" sz="2000" dirty="0">
                <a:solidFill>
                  <a:schemeClr val="tx1"/>
                </a:solidFill>
                <a:latin typeface="Times New Roman" pitchFamily="18" charset="0"/>
              </a:rPr>
              <a:t>Ca</a:t>
            </a:r>
            <a:r>
              <a:rPr lang="hr-HR" sz="2000" baseline="30000" dirty="0">
                <a:solidFill>
                  <a:schemeClr val="tx1"/>
                </a:solidFill>
                <a:latin typeface="Times New Roman" pitchFamily="18" charset="0"/>
              </a:rPr>
              <a:t>2-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</a:rPr>
              <a:t>]</a:t>
            </a:r>
            <a:r>
              <a:rPr lang="hr-HR" sz="2000" dirty="0">
                <a:solidFill>
                  <a:schemeClr val="tx1"/>
                </a:solidFill>
                <a:latin typeface="Times New Roman" pitchFamily="18" charset="0"/>
              </a:rPr>
              <a:t> (</a:t>
            </a:r>
            <a:r>
              <a:rPr lang="hr-HR" sz="2000" dirty="0" err="1">
                <a:solidFill>
                  <a:schemeClr val="tx1"/>
                </a:solidFill>
                <a:latin typeface="Times New Roman" pitchFamily="18" charset="0"/>
              </a:rPr>
              <a:t>Le</a:t>
            </a:r>
            <a:r>
              <a:rPr lang="hr-HR" sz="20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Times New Roman" pitchFamily="18" charset="0"/>
              </a:rPr>
              <a:t>Chatelierovu</a:t>
            </a:r>
            <a:r>
              <a:rPr lang="hr-HR" sz="2000" dirty="0">
                <a:solidFill>
                  <a:schemeClr val="tx1"/>
                </a:solidFill>
                <a:latin typeface="Times New Roman" pitchFamily="18" charset="0"/>
              </a:rPr>
              <a:t> princip).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8EA8D01-0D53-4A03-AD5C-8CFA7656D16E}"/>
              </a:ext>
            </a:extLst>
          </p:cNvPr>
          <p:cNvSpPr txBox="1"/>
          <p:nvPr/>
        </p:nvSpPr>
        <p:spPr>
          <a:xfrm>
            <a:off x="1143000" y="3853543"/>
            <a:ext cx="889362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800" dirty="0">
                <a:latin typeface="Times New Roman" pitchFamily="18" charset="0"/>
              </a:rPr>
              <a:t>K</a:t>
            </a:r>
            <a:r>
              <a:rPr lang="en-US" sz="1800" baseline="-25000" dirty="0">
                <a:latin typeface="Times New Roman" pitchFamily="18" charset="0"/>
              </a:rPr>
              <a:t>SP</a:t>
            </a:r>
            <a:r>
              <a:rPr lang="en-US" sz="1800" dirty="0">
                <a:latin typeface="Times New Roman" pitchFamily="18" charset="0"/>
              </a:rPr>
              <a:t> = [Ca</a:t>
            </a:r>
            <a:r>
              <a:rPr lang="en-US" sz="1800" baseline="30000" dirty="0">
                <a:latin typeface="Times New Roman" pitchFamily="18" charset="0"/>
              </a:rPr>
              <a:t>2+</a:t>
            </a:r>
            <a:r>
              <a:rPr lang="en-US" sz="1800" dirty="0">
                <a:latin typeface="Times New Roman" pitchFamily="18" charset="0"/>
              </a:rPr>
              <a:t>][SO</a:t>
            </a:r>
            <a:r>
              <a:rPr lang="en-US" sz="1800" baseline="-25000" dirty="0">
                <a:latin typeface="Times New Roman" pitchFamily="18" charset="0"/>
              </a:rPr>
              <a:t>4</a:t>
            </a:r>
            <a:r>
              <a:rPr lang="en-US" sz="1800" baseline="30000" dirty="0">
                <a:latin typeface="Times New Roman" pitchFamily="18" charset="0"/>
              </a:rPr>
              <a:t>2-</a:t>
            </a:r>
            <a:r>
              <a:rPr lang="en-US" sz="1800" dirty="0">
                <a:latin typeface="Times New Roman" pitchFamily="18" charset="0"/>
              </a:rPr>
              <a:t>] = 10</a:t>
            </a:r>
            <a:r>
              <a:rPr lang="en-US" sz="1800" baseline="30000" dirty="0">
                <a:latin typeface="Times New Roman" pitchFamily="18" charset="0"/>
              </a:rPr>
              <a:t>-4.6</a:t>
            </a:r>
            <a:r>
              <a:rPr lang="hr-HR" sz="1800" baseline="30000" dirty="0">
                <a:latin typeface="Times New Roman" pitchFamily="18" charset="0"/>
              </a:rPr>
              <a:t>                   </a:t>
            </a:r>
            <a:r>
              <a:rPr lang="hr-HR" sz="1800" dirty="0">
                <a:latin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1800" dirty="0">
                <a:latin typeface="Times New Roman" pitchFamily="18" charset="0"/>
              </a:rPr>
              <a:t>[SO</a:t>
            </a:r>
            <a:r>
              <a:rPr lang="en-US" sz="1800" baseline="-25000" dirty="0">
                <a:latin typeface="Times New Roman" pitchFamily="18" charset="0"/>
              </a:rPr>
              <a:t>4</a:t>
            </a:r>
            <a:r>
              <a:rPr lang="en-US" sz="1800" baseline="30000" dirty="0">
                <a:latin typeface="Times New Roman" pitchFamily="18" charset="0"/>
              </a:rPr>
              <a:t>2-</a:t>
            </a:r>
            <a:r>
              <a:rPr lang="en-US" sz="1800" dirty="0">
                <a:latin typeface="Times New Roman" pitchFamily="18" charset="0"/>
              </a:rPr>
              <a:t>]</a:t>
            </a:r>
            <a:r>
              <a:rPr lang="hr-HR" sz="1800" dirty="0">
                <a:latin typeface="Times New Roman" pitchFamily="18" charset="0"/>
              </a:rPr>
              <a:t> = </a:t>
            </a:r>
            <a:r>
              <a:rPr lang="en-US" sz="1800" dirty="0">
                <a:latin typeface="Times New Roman" pitchFamily="18" charset="0"/>
              </a:rPr>
              <a:t>10</a:t>
            </a:r>
            <a:r>
              <a:rPr lang="en-US" sz="1800" baseline="30000" dirty="0">
                <a:latin typeface="Times New Roman" pitchFamily="18" charset="0"/>
              </a:rPr>
              <a:t>-4.6</a:t>
            </a:r>
            <a:r>
              <a:rPr lang="hr-HR" sz="1800" baseline="30000" dirty="0">
                <a:latin typeface="Times New Roman" pitchFamily="18" charset="0"/>
              </a:rPr>
              <a:t> </a:t>
            </a:r>
            <a:r>
              <a:rPr lang="hr-HR" sz="1800" dirty="0">
                <a:latin typeface="Times New Roman" pitchFamily="18" charset="0"/>
              </a:rPr>
              <a:t>/ </a:t>
            </a:r>
            <a:r>
              <a:rPr lang="en-US" sz="1800" dirty="0">
                <a:latin typeface="Times New Roman" pitchFamily="18" charset="0"/>
              </a:rPr>
              <a:t>[Ca</a:t>
            </a:r>
            <a:r>
              <a:rPr lang="en-US" sz="1800" baseline="30000" dirty="0">
                <a:latin typeface="Times New Roman" pitchFamily="18" charset="0"/>
              </a:rPr>
              <a:t>2+</a:t>
            </a:r>
            <a:r>
              <a:rPr lang="en-US" sz="1800" dirty="0">
                <a:latin typeface="Times New Roman" pitchFamily="18" charset="0"/>
              </a:rPr>
              <a:t>]</a:t>
            </a:r>
            <a:r>
              <a:rPr lang="hr-HR" sz="1800" dirty="0">
                <a:latin typeface="Times New Roman" pitchFamily="18" charset="0"/>
              </a:rPr>
              <a:t> </a:t>
            </a:r>
            <a:r>
              <a:rPr lang="en-US" sz="1800" dirty="0">
                <a:latin typeface="Times New Roman" pitchFamily="18" charset="0"/>
              </a:rPr>
              <a:t> </a:t>
            </a:r>
            <a:endParaRPr lang="hr-HR" sz="1800" baseline="300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hr-HR" sz="1800" baseline="300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en-US" sz="1800" baseline="300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en-US" sz="1800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Times New Roman" pitchFamily="18" charset="0"/>
              </a:rPr>
              <a:t>K</a:t>
            </a:r>
            <a:r>
              <a:rPr lang="en-US" sz="1800" baseline="-25000" dirty="0">
                <a:latin typeface="Times New Roman" pitchFamily="18" charset="0"/>
              </a:rPr>
              <a:t>SP</a:t>
            </a:r>
            <a:r>
              <a:rPr lang="en-US" sz="1800" dirty="0">
                <a:latin typeface="Times New Roman" pitchFamily="18" charset="0"/>
              </a:rPr>
              <a:t> = [Ba</a:t>
            </a:r>
            <a:r>
              <a:rPr lang="en-US" sz="1800" baseline="30000" dirty="0">
                <a:latin typeface="Times New Roman" pitchFamily="18" charset="0"/>
              </a:rPr>
              <a:t>2+</a:t>
            </a:r>
            <a:r>
              <a:rPr lang="en-US" sz="1800" dirty="0">
                <a:latin typeface="Times New Roman" pitchFamily="18" charset="0"/>
              </a:rPr>
              <a:t>][SO</a:t>
            </a:r>
            <a:r>
              <a:rPr lang="en-US" sz="1800" baseline="-25000" dirty="0">
                <a:latin typeface="Times New Roman" pitchFamily="18" charset="0"/>
              </a:rPr>
              <a:t>4</a:t>
            </a:r>
            <a:r>
              <a:rPr lang="en-US" sz="1800" baseline="30000" dirty="0">
                <a:latin typeface="Times New Roman" pitchFamily="18" charset="0"/>
              </a:rPr>
              <a:t>2-</a:t>
            </a:r>
            <a:r>
              <a:rPr lang="en-US" sz="1800" dirty="0">
                <a:latin typeface="Times New Roman" pitchFamily="18" charset="0"/>
              </a:rPr>
              <a:t>] = 10</a:t>
            </a:r>
            <a:r>
              <a:rPr lang="en-US" sz="1800" baseline="30000" dirty="0">
                <a:latin typeface="Times New Roman" pitchFamily="18" charset="0"/>
              </a:rPr>
              <a:t>-10.0</a:t>
            </a:r>
            <a:r>
              <a:rPr lang="hr-HR" sz="1800" baseline="30000" dirty="0">
                <a:latin typeface="Times New Roman" pitchFamily="18" charset="0"/>
              </a:rPr>
              <a:t>              </a:t>
            </a:r>
            <a:r>
              <a:rPr lang="hr-HR" sz="1800" dirty="0">
                <a:latin typeface="Times New Roman" pitchFamily="18" charset="0"/>
                <a:sym typeface="Wingdings" panose="05000000000000000000" pitchFamily="2" charset="2"/>
              </a:rPr>
              <a:t>    </a:t>
            </a:r>
            <a:r>
              <a:rPr lang="en-US" sz="1800" dirty="0">
                <a:latin typeface="Times New Roman" pitchFamily="18" charset="0"/>
              </a:rPr>
              <a:t>[Ba</a:t>
            </a:r>
            <a:r>
              <a:rPr lang="en-US" sz="1800" baseline="30000" dirty="0">
                <a:latin typeface="Times New Roman" pitchFamily="18" charset="0"/>
              </a:rPr>
              <a:t>2+</a:t>
            </a:r>
            <a:r>
              <a:rPr lang="en-US" sz="1800" dirty="0">
                <a:latin typeface="Times New Roman" pitchFamily="18" charset="0"/>
              </a:rPr>
              <a:t>]</a:t>
            </a:r>
            <a:r>
              <a:rPr lang="hr-HR" sz="1800" dirty="0">
                <a:latin typeface="Times New Roman" pitchFamily="18" charset="0"/>
              </a:rPr>
              <a:t> </a:t>
            </a:r>
            <a:r>
              <a:rPr lang="en-US" sz="1800" dirty="0">
                <a:latin typeface="Times New Roman" pitchFamily="18" charset="0"/>
              </a:rPr>
              <a:t>10</a:t>
            </a:r>
            <a:r>
              <a:rPr lang="en-US" sz="1800" baseline="30000" dirty="0">
                <a:latin typeface="Times New Roman" pitchFamily="18" charset="0"/>
              </a:rPr>
              <a:t>-4.6</a:t>
            </a:r>
            <a:r>
              <a:rPr lang="hr-HR" sz="1800" baseline="30000" dirty="0">
                <a:latin typeface="Times New Roman" pitchFamily="18" charset="0"/>
              </a:rPr>
              <a:t> </a:t>
            </a:r>
            <a:r>
              <a:rPr lang="hr-HR" sz="1800" dirty="0">
                <a:latin typeface="Times New Roman" pitchFamily="18" charset="0"/>
              </a:rPr>
              <a:t>/ </a:t>
            </a:r>
            <a:r>
              <a:rPr lang="en-US" sz="1800" dirty="0">
                <a:latin typeface="Times New Roman" pitchFamily="18" charset="0"/>
              </a:rPr>
              <a:t>[Ca</a:t>
            </a:r>
            <a:r>
              <a:rPr lang="en-US" sz="1800" baseline="30000" dirty="0">
                <a:latin typeface="Times New Roman" pitchFamily="18" charset="0"/>
              </a:rPr>
              <a:t>2+</a:t>
            </a:r>
            <a:r>
              <a:rPr lang="en-US" sz="1800" dirty="0">
                <a:latin typeface="Times New Roman" pitchFamily="18" charset="0"/>
              </a:rPr>
              <a:t>]</a:t>
            </a:r>
            <a:r>
              <a:rPr lang="hr-HR" sz="1800" dirty="0">
                <a:latin typeface="Times New Roman" pitchFamily="18" charset="0"/>
              </a:rPr>
              <a:t>  = </a:t>
            </a:r>
            <a:r>
              <a:rPr lang="en-US" sz="1800" dirty="0">
                <a:latin typeface="Times New Roman" pitchFamily="18" charset="0"/>
              </a:rPr>
              <a:t>10</a:t>
            </a:r>
            <a:r>
              <a:rPr lang="en-US" sz="1800" baseline="30000" dirty="0">
                <a:latin typeface="Times New Roman" pitchFamily="18" charset="0"/>
              </a:rPr>
              <a:t>-10.0</a:t>
            </a:r>
            <a:endParaRPr lang="hr-HR" sz="1800" baseline="30000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hr-HR" baseline="30000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hr-HR" sz="1800" baseline="30000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hr-HR" baseline="30000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hr-HR" sz="1800" baseline="30000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hr-HR" baseline="30000" dirty="0">
                <a:latin typeface="Times New Roman" pitchFamily="18" charset="0"/>
              </a:rPr>
              <a:t>								</a:t>
            </a:r>
            <a:r>
              <a:rPr lang="en-US" sz="1800" dirty="0">
                <a:latin typeface="Times New Roman" pitchFamily="18" charset="0"/>
              </a:rPr>
              <a:t> [Ba</a:t>
            </a:r>
            <a:r>
              <a:rPr lang="en-US" sz="1800" baseline="30000" dirty="0">
                <a:latin typeface="Times New Roman" pitchFamily="18" charset="0"/>
              </a:rPr>
              <a:t>2+</a:t>
            </a:r>
            <a:r>
              <a:rPr lang="en-US" sz="1800" dirty="0">
                <a:latin typeface="Times New Roman" pitchFamily="18" charset="0"/>
              </a:rPr>
              <a:t>]</a:t>
            </a:r>
            <a:r>
              <a:rPr lang="hr-HR" dirty="0">
                <a:latin typeface="Times New Roman" pitchFamily="18" charset="0"/>
              </a:rPr>
              <a:t>/</a:t>
            </a:r>
            <a:r>
              <a:rPr lang="en-US" sz="1800" dirty="0">
                <a:latin typeface="Times New Roman" pitchFamily="18" charset="0"/>
              </a:rPr>
              <a:t>[Ca</a:t>
            </a:r>
            <a:r>
              <a:rPr lang="en-US" sz="1800" baseline="30000" dirty="0">
                <a:latin typeface="Times New Roman" pitchFamily="18" charset="0"/>
              </a:rPr>
              <a:t>2+</a:t>
            </a:r>
            <a:r>
              <a:rPr lang="en-US" sz="1800" dirty="0">
                <a:latin typeface="Times New Roman" pitchFamily="18" charset="0"/>
              </a:rPr>
              <a:t>]</a:t>
            </a:r>
            <a:r>
              <a:rPr lang="hr-HR" sz="1800" dirty="0">
                <a:latin typeface="Times New Roman" pitchFamily="18" charset="0"/>
              </a:rPr>
              <a:t>  = </a:t>
            </a:r>
            <a:r>
              <a:rPr lang="en-US" sz="1800" dirty="0">
                <a:latin typeface="Times New Roman" pitchFamily="18" charset="0"/>
              </a:rPr>
              <a:t>10</a:t>
            </a:r>
            <a:r>
              <a:rPr lang="en-US" sz="1800" baseline="30000" dirty="0">
                <a:latin typeface="Times New Roman" pitchFamily="18" charset="0"/>
              </a:rPr>
              <a:t>-</a:t>
            </a:r>
            <a:r>
              <a:rPr lang="hr-HR" sz="1800" baseline="30000" dirty="0">
                <a:latin typeface="Times New Roman" pitchFamily="18" charset="0"/>
              </a:rPr>
              <a:t>5</a:t>
            </a:r>
            <a:r>
              <a:rPr lang="en-US" sz="1800" baseline="30000" dirty="0">
                <a:latin typeface="Times New Roman" pitchFamily="18" charset="0"/>
              </a:rPr>
              <a:t>.</a:t>
            </a:r>
            <a:r>
              <a:rPr lang="hr-HR" sz="1800" baseline="30000" dirty="0">
                <a:latin typeface="Times New Roman" pitchFamily="18" charset="0"/>
              </a:rPr>
              <a:t>4 </a:t>
            </a:r>
          </a:p>
          <a:p>
            <a:pPr>
              <a:lnSpc>
                <a:spcPct val="80000"/>
              </a:lnSpc>
            </a:pPr>
            <a:endParaRPr lang="hr-HR" baseline="30000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hr-HR" sz="1800" baseline="30000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hr-HR" baseline="30000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Times New Roman" pitchFamily="18" charset="0"/>
              </a:rPr>
              <a:t> </a:t>
            </a:r>
            <a:r>
              <a:rPr lang="hr-HR" sz="1800" dirty="0">
                <a:latin typeface="Times New Roman" pitchFamily="18" charset="0"/>
              </a:rPr>
              <a:t>                                                                </a:t>
            </a:r>
            <a:r>
              <a:rPr lang="en-US" sz="1800" dirty="0">
                <a:latin typeface="Times New Roman" pitchFamily="18" charset="0"/>
              </a:rPr>
              <a:t>[</a:t>
            </a:r>
            <a:r>
              <a:rPr lang="hr-HR" dirty="0">
                <a:latin typeface="Times New Roman" pitchFamily="18" charset="0"/>
              </a:rPr>
              <a:t>C</a:t>
            </a:r>
            <a:r>
              <a:rPr lang="en-US" sz="1800" dirty="0">
                <a:latin typeface="Times New Roman" pitchFamily="18" charset="0"/>
              </a:rPr>
              <a:t>a</a:t>
            </a:r>
            <a:r>
              <a:rPr lang="en-US" sz="1800" baseline="30000" dirty="0">
                <a:latin typeface="Times New Roman" pitchFamily="18" charset="0"/>
              </a:rPr>
              <a:t>2+</a:t>
            </a:r>
            <a:r>
              <a:rPr lang="en-US" sz="1800" dirty="0">
                <a:latin typeface="Times New Roman" pitchFamily="18" charset="0"/>
              </a:rPr>
              <a:t>]</a:t>
            </a:r>
            <a:r>
              <a:rPr lang="hr-HR" dirty="0">
                <a:latin typeface="Times New Roman" pitchFamily="18" charset="0"/>
              </a:rPr>
              <a:t>/</a:t>
            </a:r>
            <a:r>
              <a:rPr lang="en-US" sz="1800" dirty="0">
                <a:latin typeface="Times New Roman" pitchFamily="18" charset="0"/>
              </a:rPr>
              <a:t>[</a:t>
            </a:r>
            <a:r>
              <a:rPr lang="hr-HR" sz="1800" dirty="0">
                <a:latin typeface="Times New Roman" pitchFamily="18" charset="0"/>
              </a:rPr>
              <a:t>B</a:t>
            </a:r>
            <a:r>
              <a:rPr lang="en-US" sz="1800" dirty="0">
                <a:latin typeface="Times New Roman" pitchFamily="18" charset="0"/>
              </a:rPr>
              <a:t>a</a:t>
            </a:r>
            <a:r>
              <a:rPr lang="en-US" sz="1800" baseline="30000" dirty="0">
                <a:latin typeface="Times New Roman" pitchFamily="18" charset="0"/>
              </a:rPr>
              <a:t>2+</a:t>
            </a:r>
            <a:r>
              <a:rPr lang="en-US" sz="1800" dirty="0">
                <a:latin typeface="Times New Roman" pitchFamily="18" charset="0"/>
              </a:rPr>
              <a:t>]</a:t>
            </a:r>
            <a:r>
              <a:rPr lang="hr-HR" sz="1800" dirty="0">
                <a:latin typeface="Times New Roman" pitchFamily="18" charset="0"/>
              </a:rPr>
              <a:t>  = 2,5 x</a:t>
            </a:r>
            <a:r>
              <a:rPr lang="en-US" sz="1800" dirty="0">
                <a:latin typeface="Times New Roman" pitchFamily="18" charset="0"/>
              </a:rPr>
              <a:t>10</a:t>
            </a:r>
            <a:r>
              <a:rPr lang="hr-HR" sz="1800" baseline="30000" dirty="0">
                <a:latin typeface="Times New Roman" pitchFamily="18" charset="0"/>
              </a:rPr>
              <a:t>5 </a:t>
            </a:r>
          </a:p>
          <a:p>
            <a:pPr>
              <a:lnSpc>
                <a:spcPct val="80000"/>
              </a:lnSpc>
            </a:pPr>
            <a:endParaRPr lang="hr-HR" sz="1800" baseline="30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7272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BF6C5-D0BD-6D5A-7FC4-437D26182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 descr="A graph with a blue line&#10;&#10;AI-generated content may be incorrect.">
            <a:extLst>
              <a:ext uri="{FF2B5EF4-FFF2-40B4-BE49-F238E27FC236}">
                <a16:creationId xmlns:a16="http://schemas.microsoft.com/office/drawing/2014/main" id="{E4C56F1C-C67B-4D3F-CEF4-81B85D857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05660" y="284844"/>
            <a:ext cx="8348979" cy="596355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E41BAA9-87C1-9183-4095-7CDD75F69BBE}"/>
                  </a:ext>
                </a:extLst>
              </p:cNvPr>
              <p:cNvSpPr txBox="1"/>
              <p:nvPr/>
            </p:nvSpPr>
            <p:spPr>
              <a:xfrm>
                <a:off x="5199379" y="762000"/>
                <a:ext cx="6781801" cy="4000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800" i="1" kern="1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lang="ar-AE" sz="18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b>
                          <m:r>
                            <a:rPr lang="ar-AE" sz="18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𝑠𝑝</m:t>
                          </m:r>
                        </m:sub>
                      </m:sSub>
                      <m:r>
                        <a:rPr lang="ar-AE" sz="1800" i="0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ar-AE" sz="18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ar-AE" sz="18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  <m:sSup>
                            <m:sSupPr>
                              <m:ctrlPr>
                                <a:rPr lang="ar-AE" sz="1800" i="1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ar-AE" sz="1800" i="1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ar-AE" sz="18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lang="ar-AE" sz="18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ar-AE" sz="1800" i="0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d>
                        <m:dPr>
                          <m:begChr m:val="["/>
                          <m:endChr m:val="]"/>
                          <m:ctrlPr>
                            <a:rPr lang="ar-AE" sz="18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ar-AE" sz="18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𝑆</m:t>
                          </m:r>
                          <m:sSubSup>
                            <m:sSubSupPr>
                              <m:ctrlPr>
                                <a:rPr lang="ar-AE" sz="1800" i="1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ar-AE" sz="1800" i="1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ar-AE" sz="18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ar-AE" sz="18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lang="ar-AE" sz="18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E41BAA9-87C1-9183-4095-7CDD75F69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9379" y="762000"/>
                <a:ext cx="6781801" cy="400046"/>
              </a:xfrm>
              <a:prstGeom prst="rect">
                <a:avLst/>
              </a:prstGeom>
              <a:blipFill>
                <a:blip r:embed="rId4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97430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723900"/>
            <a:ext cx="11296650" cy="53721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3200" dirty="0">
                <a:solidFill>
                  <a:schemeClr val="tx1"/>
                </a:solidFill>
              </a:rPr>
              <a:t>Otopine u prirodi mogu postati prezasićena prema određenom ionu  na nekoliko načina:</a:t>
            </a:r>
          </a:p>
          <a:p>
            <a:r>
              <a:rPr lang="hr-HR" sz="3200" dirty="0">
                <a:solidFill>
                  <a:schemeClr val="tx1"/>
                </a:solidFill>
              </a:rPr>
              <a:t> Unosom zajedničkog iona u sustav</a:t>
            </a:r>
          </a:p>
          <a:p>
            <a:r>
              <a:rPr lang="hr-HR" sz="3200" dirty="0">
                <a:solidFill>
                  <a:schemeClr val="tx1"/>
                </a:solidFill>
              </a:rPr>
              <a:t>Promjenom pH</a:t>
            </a:r>
          </a:p>
          <a:p>
            <a:r>
              <a:rPr lang="hr-HR" sz="3200" dirty="0">
                <a:solidFill>
                  <a:schemeClr val="tx1"/>
                </a:solidFill>
              </a:rPr>
              <a:t> Promjenom koncentracije iona uslijed evaporacije</a:t>
            </a:r>
          </a:p>
          <a:p>
            <a:r>
              <a:rPr lang="hr-HR" sz="3200" dirty="0">
                <a:solidFill>
                  <a:schemeClr val="tx1"/>
                </a:solidFill>
              </a:rPr>
              <a:t>Zbog varijacija temperature – načelno se može utvrditi da topivost raste porastom temperature ali postoje mnogi izuzeci među koje spada i CaCO3 gdje je zabilježen pad topivosti s porastom temperature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F9833-C5C6-718A-CB0B-CD8741C58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 descr="A graph with a green line&#10;&#10;AI-generated content may be incorrect.">
            <a:extLst>
              <a:ext uri="{FF2B5EF4-FFF2-40B4-BE49-F238E27FC236}">
                <a16:creationId xmlns:a16="http://schemas.microsoft.com/office/drawing/2014/main" id="{527E9D73-7E50-C3F5-4767-53358DC88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089660"/>
            <a:ext cx="7239000" cy="5170714"/>
          </a:xfrm>
        </p:spPr>
      </p:pic>
    </p:spTree>
    <p:extLst>
      <p:ext uri="{BB962C8B-B14F-4D97-AF65-F5344CB8AC3E}">
        <p14:creationId xmlns:p14="http://schemas.microsoft.com/office/powerpoint/2010/main" val="920947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5715B-3DCF-4151-A3B0-98D1556B9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Kemijske reakcije i ravnoteža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1D06A-439F-4E56-9D85-F331B9F73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2095150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Kod razmatranja vodenih otopina bitno je otapalo (eng. </a:t>
            </a:r>
            <a:r>
              <a:rPr lang="hr-HR" dirty="0" err="1">
                <a:solidFill>
                  <a:schemeClr val="tx1"/>
                </a:solidFill>
              </a:rPr>
              <a:t>Solvent</a:t>
            </a:r>
            <a:r>
              <a:rPr lang="hr-HR" dirty="0">
                <a:solidFill>
                  <a:schemeClr val="tx1"/>
                </a:solidFill>
              </a:rPr>
              <a:t>)  i otopljena tvar (eng. </a:t>
            </a:r>
            <a:r>
              <a:rPr lang="hr-HR" dirty="0" err="1">
                <a:solidFill>
                  <a:schemeClr val="tx1"/>
                </a:solidFill>
              </a:rPr>
              <a:t>Solute</a:t>
            </a:r>
            <a:r>
              <a:rPr lang="hr-HR" dirty="0">
                <a:solidFill>
                  <a:schemeClr val="tx1"/>
                </a:solidFill>
              </a:rPr>
              <a:t>)  </a:t>
            </a:r>
          </a:p>
          <a:p>
            <a:endParaRPr lang="hr-HR" dirty="0">
              <a:solidFill>
                <a:schemeClr val="tx1"/>
              </a:solidFill>
            </a:endParaRPr>
          </a:p>
          <a:p>
            <a:r>
              <a:rPr lang="hr-HR" dirty="0">
                <a:solidFill>
                  <a:schemeClr val="tx1"/>
                </a:solidFill>
              </a:rPr>
              <a:t>Može li u jednoj otopini biti više otopljenih tvari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B67D63-D4D0-44E6-866D-C2067A502433}"/>
              </a:ext>
            </a:extLst>
          </p:cNvPr>
          <p:cNvSpPr txBox="1"/>
          <p:nvPr/>
        </p:nvSpPr>
        <p:spPr>
          <a:xfrm>
            <a:off x="1929468" y="4751424"/>
            <a:ext cx="8649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DA, morska voda je dobar primjer</a:t>
            </a:r>
          </a:p>
        </p:txBody>
      </p:sp>
    </p:spTree>
    <p:extLst>
      <p:ext uri="{BB962C8B-B14F-4D97-AF65-F5344CB8AC3E}">
        <p14:creationId xmlns:p14="http://schemas.microsoft.com/office/powerpoint/2010/main" val="217255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EB2062-BF73-0B39-EEB4-0FDE573A6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EDD82AB-9EB4-9275-3EC2-82A26136A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439005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266700"/>
            <a:ext cx="9875520" cy="1356360"/>
          </a:xfrm>
        </p:spPr>
        <p:txBody>
          <a:bodyPr/>
          <a:lstStyle/>
          <a:p>
            <a:r>
              <a:rPr lang="hr-HR" dirty="0"/>
              <a:t>…</a:t>
            </a:r>
            <a:r>
              <a:rPr lang="hr-HR" dirty="0" err="1"/>
              <a:t>.ponovimo</a:t>
            </a:r>
            <a:r>
              <a:rPr lang="hr-HR" dirty="0"/>
              <a:t>…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42950" y="1485900"/>
            <a:ext cx="10801350" cy="4038600"/>
          </a:xfrm>
        </p:spPr>
        <p:txBody>
          <a:bodyPr>
            <a:normAutofit fontScale="92500" lnSpcReduction="10000"/>
          </a:bodyPr>
          <a:lstStyle/>
          <a:p>
            <a:pPr lvl="2">
              <a:buNone/>
            </a:pPr>
            <a:r>
              <a:rPr lang="hr-HR" sz="3000" b="1" dirty="0">
                <a:solidFill>
                  <a:schemeClr val="tx1"/>
                </a:solidFill>
              </a:rPr>
              <a:t>Kod primjene zakona masa moramo voditi računa o slijedećem:</a:t>
            </a:r>
          </a:p>
          <a:p>
            <a:r>
              <a:rPr lang="hr-HR" sz="3000" dirty="0">
                <a:solidFill>
                  <a:schemeClr val="tx1"/>
                </a:solidFill>
              </a:rPr>
              <a:t>1) 	Aktivitet iona i molekula izražavamo preko množine u odnosu na masu otapala (</a:t>
            </a:r>
            <a:r>
              <a:rPr lang="hr-HR" sz="3000" dirty="0" err="1">
                <a:solidFill>
                  <a:schemeClr val="tx1"/>
                </a:solidFill>
              </a:rPr>
              <a:t>molalitet</a:t>
            </a:r>
            <a:r>
              <a:rPr lang="hr-HR" sz="3000" dirty="0">
                <a:solidFill>
                  <a:schemeClr val="tx1"/>
                </a:solidFill>
              </a:rPr>
              <a:t>) ili volumen otopine (</a:t>
            </a:r>
            <a:r>
              <a:rPr lang="hr-HR" sz="3000" dirty="0" err="1">
                <a:solidFill>
                  <a:schemeClr val="tx1"/>
                </a:solidFill>
              </a:rPr>
              <a:t>molaritet</a:t>
            </a:r>
            <a:r>
              <a:rPr lang="hr-HR" sz="3000" dirty="0">
                <a:solidFill>
                  <a:schemeClr val="tx1"/>
                </a:solidFill>
              </a:rPr>
              <a:t>)</a:t>
            </a:r>
          </a:p>
          <a:p>
            <a:r>
              <a:rPr lang="hr-HR" sz="3000" dirty="0">
                <a:solidFill>
                  <a:schemeClr val="tx1"/>
                </a:solidFill>
              </a:rPr>
              <a:t>2)	Aktivitet čistih krutina i vode iznosi 1</a:t>
            </a:r>
          </a:p>
          <a:p>
            <a:r>
              <a:rPr lang="hr-HR" sz="3000" dirty="0">
                <a:solidFill>
                  <a:schemeClr val="tx1"/>
                </a:solidFill>
              </a:rPr>
              <a:t>3) Koncentracija plinova izražava se u vidu parcijalnog pritiska (jednostavnije je izmjeriti pritisak nego odrediti broj atoma ili molekula plina u nekom volumenu)</a:t>
            </a:r>
          </a:p>
          <a:p>
            <a:r>
              <a:rPr lang="hr-HR" sz="3000" dirty="0">
                <a:solidFill>
                  <a:schemeClr val="tx1"/>
                </a:solidFill>
              </a:rPr>
              <a:t>4) Ukoliko nije drugačije naznačeno, smatra se da se reakcija odvija pri standardnim uvjetima (25°C, 1 atm)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C3E02-BBEE-45DB-A474-BA7EE854B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9875520" cy="1356360"/>
          </a:xfrm>
        </p:spPr>
        <p:txBody>
          <a:bodyPr/>
          <a:lstStyle/>
          <a:p>
            <a:r>
              <a:rPr lang="hr-HR" dirty="0"/>
              <a:t>…primjer…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7DB6F-D1FE-41A0-8587-B88344721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238250"/>
            <a:ext cx="11315700" cy="4857750"/>
          </a:xfrm>
        </p:spPr>
        <p:txBody>
          <a:bodyPr>
            <a:normAutofit fontScale="92500" lnSpcReduction="10000"/>
          </a:bodyPr>
          <a:lstStyle/>
          <a:p>
            <a:r>
              <a:rPr lang="hr-HR" sz="3200" dirty="0">
                <a:solidFill>
                  <a:schemeClr val="tx1"/>
                </a:solidFill>
              </a:rPr>
              <a:t>Sol sulfatne kiseline i aluminijevog hidroksida – dobro topiv u vodi</a:t>
            </a:r>
          </a:p>
          <a:p>
            <a:endParaRPr lang="hr-HR" sz="3200" dirty="0"/>
          </a:p>
          <a:p>
            <a:endParaRPr lang="hr-HR" sz="3200" dirty="0"/>
          </a:p>
          <a:p>
            <a:endParaRPr lang="hr-HR" sz="3200" dirty="0"/>
          </a:p>
          <a:p>
            <a:endParaRPr lang="hr-HR" sz="3200" dirty="0"/>
          </a:p>
          <a:p>
            <a:r>
              <a:rPr lang="hr-HR" sz="3200" dirty="0">
                <a:solidFill>
                  <a:schemeClr val="tx1"/>
                </a:solidFill>
              </a:rPr>
              <a:t>Pretpostavit ćemo da navedeni ioni ne reagiraju s vodom, da je reakcija jedini izvor tih iona, da nisu prisutni drugi ioni te da je temperatura 25</a:t>
            </a:r>
            <a:r>
              <a:rPr lang="hr-H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hr-HR" sz="3200" dirty="0">
                <a:solidFill>
                  <a:schemeClr val="tx1"/>
                </a:solidFill>
              </a:rPr>
              <a:t>C</a:t>
            </a:r>
          </a:p>
          <a:p>
            <a:r>
              <a:rPr lang="hr-HR" sz="3200" dirty="0">
                <a:solidFill>
                  <a:schemeClr val="tx1"/>
                </a:solidFill>
              </a:rPr>
              <a:t>Iz izraza se vidi da otapanjem  svakog mola Al2(SO4)3 nastanu 2 mola </a:t>
            </a:r>
            <a:r>
              <a:rPr lang="hr-HR" sz="3200" dirty="0" err="1">
                <a:solidFill>
                  <a:schemeClr val="tx1"/>
                </a:solidFill>
              </a:rPr>
              <a:t>Al</a:t>
            </a:r>
            <a:r>
              <a:rPr lang="hr-HR" sz="3200" baseline="30000" dirty="0" err="1">
                <a:solidFill>
                  <a:schemeClr val="tx1"/>
                </a:solidFill>
              </a:rPr>
              <a:t>3</a:t>
            </a:r>
            <a:r>
              <a:rPr lang="hr-HR" sz="3200" baseline="30000" dirty="0">
                <a:solidFill>
                  <a:schemeClr val="tx1"/>
                </a:solidFill>
              </a:rPr>
              <a:t>+  </a:t>
            </a:r>
            <a:r>
              <a:rPr lang="hr-HR" sz="3200" dirty="0">
                <a:solidFill>
                  <a:schemeClr val="tx1"/>
                </a:solidFill>
              </a:rPr>
              <a:t>i  3 mola SO4</a:t>
            </a:r>
            <a:r>
              <a:rPr lang="hr-HR" sz="3200" baseline="30000" dirty="0">
                <a:solidFill>
                  <a:schemeClr val="tx1"/>
                </a:solidFill>
              </a:rPr>
              <a:t>2-</a:t>
            </a:r>
            <a:r>
              <a:rPr lang="hr-HR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3B3FC1-2BE0-47C0-A85E-28A900424651}"/>
              </a:ext>
            </a:extLst>
          </p:cNvPr>
          <p:cNvSpPr/>
          <p:nvPr/>
        </p:nvSpPr>
        <p:spPr>
          <a:xfrm>
            <a:off x="1485900" y="1972733"/>
            <a:ext cx="8166100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2133600" algn="l"/>
              </a:tabLst>
            </a:pP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Al</a:t>
            </a:r>
            <a:r>
              <a:rPr lang="hr-HR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(SO</a:t>
            </a:r>
            <a:r>
              <a:rPr lang="hr-HR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hr-HR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(s) ↔ 2Al</a:t>
            </a:r>
            <a:r>
              <a:rPr lang="hr-HR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3+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+ 3SO</a:t>
            </a:r>
            <a:r>
              <a:rPr lang="hr-HR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hr-HR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2-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</a:p>
          <a:p>
            <a:pPr algn="ctr">
              <a:lnSpc>
                <a:spcPct val="150000"/>
              </a:lnSpc>
              <a:spcAft>
                <a:spcPts val="0"/>
              </a:spcAft>
              <a:tabLst>
                <a:tab pos="2133600" algn="l"/>
              </a:tabLst>
            </a:pPr>
            <a:r>
              <a:rPr lang="hr-H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hr-HR" sz="280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PT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[Al</a:t>
            </a:r>
            <a:r>
              <a:rPr lang="hr-HR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3+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]</a:t>
            </a:r>
            <a:r>
              <a:rPr lang="hr-HR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× [SO</a:t>
            </a:r>
            <a:r>
              <a:rPr lang="hr-HR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hr-HR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2-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]</a:t>
            </a:r>
            <a:r>
              <a:rPr lang="hr-HR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2" descr="Slikovni rezultat za ¸no acces">
            <a:extLst>
              <a:ext uri="{FF2B5EF4-FFF2-40B4-BE49-F238E27FC236}">
                <a16:creationId xmlns:a16="http://schemas.microsoft.com/office/drawing/2014/main" id="{C1142602-B1EB-4474-90BB-282C53E61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7" y="5978760"/>
            <a:ext cx="567563" cy="57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974AB4-6FA6-42F9-8BD5-DD0E61E675E2}"/>
              </a:ext>
            </a:extLst>
          </p:cNvPr>
          <p:cNvSpPr txBox="1"/>
          <p:nvPr/>
        </p:nvSpPr>
        <p:spPr>
          <a:xfrm>
            <a:off x="11557000" y="321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4CFDBDEC-0C85-4644-BE78-038DD5DE165F}"/>
              </a:ext>
            </a:extLst>
          </p:cNvPr>
          <p:cNvSpPr txBox="1"/>
          <p:nvPr/>
        </p:nvSpPr>
        <p:spPr>
          <a:xfrm flipH="1">
            <a:off x="8726132" y="2227503"/>
            <a:ext cx="3572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TOPIVOST SOLI</a:t>
            </a:r>
          </a:p>
        </p:txBody>
      </p:sp>
    </p:spTree>
    <p:extLst>
      <p:ext uri="{BB962C8B-B14F-4D97-AF65-F5344CB8AC3E}">
        <p14:creationId xmlns:p14="http://schemas.microsoft.com/office/powerpoint/2010/main" val="38209028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C3E02-BBEE-45DB-A474-BA7EE854B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323850"/>
            <a:ext cx="11601450" cy="1356360"/>
          </a:xfrm>
        </p:spPr>
        <p:txBody>
          <a:bodyPr/>
          <a:lstStyle/>
          <a:p>
            <a:r>
              <a:rPr lang="hr-HR" dirty="0"/>
              <a:t>…Izračunaj koncentraciju prisutnih ionskih vrsta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7DB6F-D1FE-41A0-8587-B88344721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752600"/>
            <a:ext cx="11068050" cy="4343400"/>
          </a:xfrm>
        </p:spPr>
        <p:txBody>
          <a:bodyPr>
            <a:normAutofit/>
          </a:bodyPr>
          <a:lstStyle/>
          <a:p>
            <a:endParaRPr lang="hr-HR" sz="3200" dirty="0"/>
          </a:p>
          <a:p>
            <a:endParaRPr lang="hr-HR" sz="3200" dirty="0"/>
          </a:p>
          <a:p>
            <a:endParaRPr lang="hr-HR" sz="3200" dirty="0"/>
          </a:p>
          <a:p>
            <a:endParaRPr lang="hr-HR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3B3FC1-2BE0-47C0-A85E-28A900424651}"/>
              </a:ext>
            </a:extLst>
          </p:cNvPr>
          <p:cNvSpPr/>
          <p:nvPr/>
        </p:nvSpPr>
        <p:spPr>
          <a:xfrm>
            <a:off x="1447800" y="1839383"/>
            <a:ext cx="81661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2133600" algn="l"/>
              </a:tabLst>
            </a:pP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Al</a:t>
            </a:r>
            <a:r>
              <a:rPr lang="hr-HR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(SO</a:t>
            </a:r>
            <a:r>
              <a:rPr lang="hr-HR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hr-HR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(s) ↔ 2Al</a:t>
            </a:r>
            <a:r>
              <a:rPr lang="hr-HR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3+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+ 3SO</a:t>
            </a:r>
            <a:r>
              <a:rPr lang="hr-HR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hr-HR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2-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</a:p>
          <a:p>
            <a:pPr algn="ctr">
              <a:lnSpc>
                <a:spcPct val="150000"/>
              </a:lnSpc>
              <a:spcAft>
                <a:spcPts val="0"/>
              </a:spcAft>
              <a:tabLst>
                <a:tab pos="2133600" algn="l"/>
              </a:tabLst>
            </a:pP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hr-HR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[Al</a:t>
            </a:r>
            <a:r>
              <a:rPr lang="hr-HR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3+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]</a:t>
            </a:r>
            <a:r>
              <a:rPr lang="hr-HR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× [SO</a:t>
            </a:r>
            <a:r>
              <a:rPr lang="hr-HR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hr-HR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2-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]</a:t>
            </a:r>
            <a:r>
              <a:rPr lang="hr-HR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hr-HR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69,19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2" descr="Slikovni rezultat za ¸no acces">
            <a:extLst>
              <a:ext uri="{FF2B5EF4-FFF2-40B4-BE49-F238E27FC236}">
                <a16:creationId xmlns:a16="http://schemas.microsoft.com/office/drawing/2014/main" id="{C1142602-B1EB-4474-90BB-282C53E61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7" y="5978760"/>
            <a:ext cx="567563" cy="57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974AB4-6FA6-42F9-8BD5-DD0E61E675E2}"/>
              </a:ext>
            </a:extLst>
          </p:cNvPr>
          <p:cNvSpPr txBox="1"/>
          <p:nvPr/>
        </p:nvSpPr>
        <p:spPr>
          <a:xfrm>
            <a:off x="11557000" y="321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pic>
        <p:nvPicPr>
          <p:cNvPr id="103426" name="Picture 2" descr="Slikovni rezultat za žarulja idej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75" y="3178175"/>
            <a:ext cx="1905000" cy="2114550"/>
          </a:xfrm>
          <a:prstGeom prst="rect">
            <a:avLst/>
          </a:prstGeom>
          <a:noFill/>
        </p:spPr>
      </p:pic>
      <p:sp>
        <p:nvSpPr>
          <p:cNvPr id="8" name="TekstniOkvir 7"/>
          <p:cNvSpPr txBox="1"/>
          <p:nvPr/>
        </p:nvSpPr>
        <p:spPr>
          <a:xfrm>
            <a:off x="2571750" y="4191000"/>
            <a:ext cx="893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Ako sa x ili </a:t>
            </a:r>
            <a:r>
              <a:rPr lang="hr-HR" sz="2800" dirty="0">
                <a:solidFill>
                  <a:srgbClr val="FF0000"/>
                </a:solidFill>
              </a:rPr>
              <a:t>s</a:t>
            </a:r>
            <a:r>
              <a:rPr lang="hr-HR" sz="2800" dirty="0"/>
              <a:t> označimo broj nepoznatih molova u reakciji…..</a:t>
            </a:r>
          </a:p>
        </p:txBody>
      </p:sp>
    </p:spTree>
    <p:extLst>
      <p:ext uri="{BB962C8B-B14F-4D97-AF65-F5344CB8AC3E}">
        <p14:creationId xmlns:p14="http://schemas.microsoft.com/office/powerpoint/2010/main" val="38209028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C3E02-BBEE-45DB-A474-BA7EE854B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323850"/>
            <a:ext cx="11601450" cy="1356360"/>
          </a:xfrm>
        </p:spPr>
        <p:txBody>
          <a:bodyPr>
            <a:normAutofit fontScale="90000"/>
          </a:bodyPr>
          <a:lstStyle/>
          <a:p>
            <a:r>
              <a:rPr lang="hr-HR" dirty="0"/>
              <a:t>…Izračunaj koncentraciju (</a:t>
            </a:r>
            <a:r>
              <a:rPr lang="hr-HR" dirty="0" err="1"/>
              <a:t>molarnu</a:t>
            </a:r>
            <a:r>
              <a:rPr lang="hr-HR"/>
              <a:t> topivost) </a:t>
            </a:r>
            <a:r>
              <a:rPr lang="hr-HR" dirty="0"/>
              <a:t>prisutnih ionskih vrsta u saturiranoj otopini aluminijevog sulfata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7DB6F-D1FE-41A0-8587-B88344721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752600"/>
            <a:ext cx="11068050" cy="4343400"/>
          </a:xfrm>
        </p:spPr>
        <p:txBody>
          <a:bodyPr>
            <a:normAutofit/>
          </a:bodyPr>
          <a:lstStyle/>
          <a:p>
            <a:endParaRPr lang="hr-HR" sz="3200" dirty="0"/>
          </a:p>
          <a:p>
            <a:endParaRPr lang="hr-HR" sz="3200" b="1" dirty="0">
              <a:solidFill>
                <a:srgbClr val="FF0000"/>
              </a:solidFill>
            </a:endParaRPr>
          </a:p>
          <a:p>
            <a:endParaRPr lang="hr-HR" sz="3200" dirty="0"/>
          </a:p>
          <a:p>
            <a:endParaRPr lang="hr-HR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3B3FC1-2BE0-47C0-A85E-28A900424651}"/>
              </a:ext>
            </a:extLst>
          </p:cNvPr>
          <p:cNvSpPr/>
          <p:nvPr/>
        </p:nvSpPr>
        <p:spPr>
          <a:xfrm>
            <a:off x="762000" y="1782233"/>
            <a:ext cx="81661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2133600" algn="l"/>
              </a:tabLst>
            </a:pP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Al</a:t>
            </a:r>
            <a:r>
              <a:rPr lang="hr-HR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(SO</a:t>
            </a:r>
            <a:r>
              <a:rPr lang="hr-HR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hr-HR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(s) ↔ 2Al</a:t>
            </a:r>
            <a:r>
              <a:rPr lang="hr-HR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3+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+ 3SO</a:t>
            </a:r>
            <a:r>
              <a:rPr lang="hr-HR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hr-HR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2-</a:t>
            </a:r>
          </a:p>
          <a:p>
            <a:pPr algn="ctr">
              <a:lnSpc>
                <a:spcPct val="150000"/>
              </a:lnSpc>
              <a:spcAft>
                <a:spcPts val="0"/>
              </a:spcAft>
              <a:tabLst>
                <a:tab pos="2133600" algn="l"/>
              </a:tabLst>
            </a:pP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</a:p>
          <a:p>
            <a:pPr algn="ctr">
              <a:lnSpc>
                <a:spcPct val="150000"/>
              </a:lnSpc>
              <a:spcAft>
                <a:spcPts val="0"/>
              </a:spcAft>
              <a:tabLst>
                <a:tab pos="2133600" algn="l"/>
              </a:tabLst>
            </a:pP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hr-HR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[Al</a:t>
            </a:r>
            <a:r>
              <a:rPr lang="hr-HR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3+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]</a:t>
            </a:r>
            <a:r>
              <a:rPr lang="hr-HR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× [SO</a:t>
            </a:r>
            <a:r>
              <a:rPr lang="hr-HR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hr-HR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2-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]</a:t>
            </a:r>
            <a:r>
              <a:rPr lang="hr-HR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hr-HR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69,19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2" descr="Slikovni rezultat za ¸no acces">
            <a:extLst>
              <a:ext uri="{FF2B5EF4-FFF2-40B4-BE49-F238E27FC236}">
                <a16:creationId xmlns:a16="http://schemas.microsoft.com/office/drawing/2014/main" id="{C1142602-B1EB-4474-90BB-282C53E61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7" y="5978760"/>
            <a:ext cx="567563" cy="57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974AB4-6FA6-42F9-8BD5-DD0E61E675E2}"/>
              </a:ext>
            </a:extLst>
          </p:cNvPr>
          <p:cNvSpPr txBox="1"/>
          <p:nvPr/>
        </p:nvSpPr>
        <p:spPr>
          <a:xfrm>
            <a:off x="11557000" y="321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pic>
        <p:nvPicPr>
          <p:cNvPr id="103426" name="Picture 2" descr="Slikovni rezultat za žarulja idej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75" y="3178175"/>
            <a:ext cx="1905000" cy="2114550"/>
          </a:xfrm>
          <a:prstGeom prst="rect">
            <a:avLst/>
          </a:prstGeom>
          <a:noFill/>
        </p:spPr>
      </p:pic>
      <p:sp>
        <p:nvSpPr>
          <p:cNvPr id="10" name="TekstniOkvir 9"/>
          <p:cNvSpPr txBox="1"/>
          <p:nvPr/>
        </p:nvSpPr>
        <p:spPr>
          <a:xfrm>
            <a:off x="3105150" y="2305050"/>
            <a:ext cx="552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1" name="Pravokutnik 10"/>
          <p:cNvSpPr/>
          <p:nvPr/>
        </p:nvSpPr>
        <p:spPr>
          <a:xfrm>
            <a:off x="4945125" y="2253734"/>
            <a:ext cx="4683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2s</a:t>
            </a:r>
          </a:p>
        </p:txBody>
      </p:sp>
      <p:sp>
        <p:nvSpPr>
          <p:cNvPr id="12" name="Pravokutnik 11"/>
          <p:cNvSpPr/>
          <p:nvPr/>
        </p:nvSpPr>
        <p:spPr>
          <a:xfrm>
            <a:off x="6259575" y="2272784"/>
            <a:ext cx="46519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3s</a:t>
            </a:r>
          </a:p>
          <a:p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3" name="Pravokutnik 12"/>
          <p:cNvSpPr/>
          <p:nvPr/>
        </p:nvSpPr>
        <p:spPr>
          <a:xfrm>
            <a:off x="3629109" y="4241885"/>
            <a:ext cx="3981283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2133600" algn="l"/>
              </a:tabLst>
            </a:pPr>
            <a:r>
              <a:rPr lang="hr-HR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hr-HR" sz="28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</a:t>
            </a:r>
            <a:r>
              <a:rPr lang="hr-HR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[2s]</a:t>
            </a:r>
            <a:r>
              <a:rPr lang="hr-HR" sz="28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hr-HR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 [3s]</a:t>
            </a:r>
            <a:r>
              <a:rPr lang="hr-HR" sz="28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hr-HR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hr-HR" sz="28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hr-HR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69,19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Pravokutnik 13"/>
          <p:cNvSpPr/>
          <p:nvPr/>
        </p:nvSpPr>
        <p:spPr>
          <a:xfrm>
            <a:off x="4745236" y="5244584"/>
            <a:ext cx="2111475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108s</a:t>
            </a:r>
            <a:r>
              <a:rPr lang="hr-HR" sz="28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hr-HR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hr-HR" sz="28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hr-HR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69,19</a:t>
            </a:r>
          </a:p>
          <a:p>
            <a:pPr lvl="0" algn="ctr"/>
            <a:r>
              <a:rPr lang="hr-HR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s=</a:t>
            </a:r>
            <a:r>
              <a:rPr lang="hr-HR" sz="28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hr-HR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0,9147</a:t>
            </a:r>
            <a:endParaRPr lang="hr-HR" dirty="0">
              <a:solidFill>
                <a:prstClr val="black"/>
              </a:solidFill>
            </a:endParaRPr>
          </a:p>
          <a:p>
            <a:endParaRPr lang="hr-HR" dirty="0"/>
          </a:p>
        </p:txBody>
      </p:sp>
      <p:sp>
        <p:nvSpPr>
          <p:cNvPr id="15" name="Pravokutnik 14"/>
          <p:cNvSpPr/>
          <p:nvPr/>
        </p:nvSpPr>
        <p:spPr>
          <a:xfrm>
            <a:off x="8056044" y="2120384"/>
            <a:ext cx="3659976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R:  [Al</a:t>
            </a:r>
            <a:r>
              <a:rPr lang="hr-HR" sz="28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3+</a:t>
            </a:r>
            <a:r>
              <a:rPr lang="hr-HR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] = 1,829 mol/l</a:t>
            </a:r>
          </a:p>
          <a:p>
            <a:pPr lvl="0"/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</a:p>
          <a:p>
            <a:pPr lvl="0"/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[SO</a:t>
            </a:r>
            <a:r>
              <a:rPr lang="hr-HR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hr-HR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2-</a:t>
            </a:r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]</a:t>
            </a:r>
            <a:r>
              <a:rPr lang="hr-HR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2,744 mol/l </a:t>
            </a:r>
            <a:endParaRPr lang="hr-HR" sz="2800" dirty="0">
              <a:solidFill>
                <a:prstClr val="black"/>
              </a:solidFill>
            </a:endParaRPr>
          </a:p>
          <a:p>
            <a:r>
              <a:rPr lang="hr-HR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20902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3" grpId="1" build="allAtOnce"/>
      <p:bldP spid="14" grpId="0" build="allAtOnce"/>
      <p:bldP spid="14" grpId="1" build="allAtOnce"/>
      <p:bldP spid="15" grpId="0" build="allAtOnce"/>
      <p:bldP spid="15" grpId="1" build="allAtOnce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66750" y="704850"/>
            <a:ext cx="11049000" cy="13906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3600" dirty="0"/>
              <a:t>Kolika je maksimalna masa aluminijevog sulfata koji se može otopiti u 1 litri vode?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647700" y="2495550"/>
            <a:ext cx="103822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Može se otopiti samo 0,9147 mol/l, jer je tada otopina zasićena.</a:t>
            </a:r>
          </a:p>
          <a:p>
            <a:endParaRPr lang="hr-HR" sz="3200" dirty="0"/>
          </a:p>
          <a:p>
            <a:r>
              <a:rPr lang="hr-HR" sz="3200" dirty="0" err="1"/>
              <a:t>Mr</a:t>
            </a:r>
            <a:r>
              <a:rPr lang="hr-HR" sz="3200" dirty="0"/>
              <a:t> = 342,1478 </a:t>
            </a:r>
          </a:p>
          <a:p>
            <a:endParaRPr lang="hr-HR" sz="3200" dirty="0"/>
          </a:p>
          <a:p>
            <a:r>
              <a:rPr lang="hr-HR" sz="3200" dirty="0"/>
              <a:t>n = m/</a:t>
            </a:r>
            <a:r>
              <a:rPr lang="hr-HR" sz="3200" dirty="0" err="1"/>
              <a:t>Mr</a:t>
            </a:r>
            <a:r>
              <a:rPr lang="hr-HR" sz="3200" dirty="0"/>
              <a:t>    →  </a:t>
            </a:r>
            <a:r>
              <a:rPr lang="hr-HR" sz="3200" dirty="0" err="1"/>
              <a:t>m</a:t>
            </a:r>
            <a:r>
              <a:rPr lang="hr-HR" sz="3200" dirty="0"/>
              <a:t> = n x </a:t>
            </a:r>
            <a:r>
              <a:rPr lang="hr-HR" sz="3200" dirty="0" err="1"/>
              <a:t>Mr</a:t>
            </a:r>
            <a:r>
              <a:rPr lang="hr-HR" sz="3200" dirty="0"/>
              <a:t> = 0,9147 mol x 342,1478 = 313 g/l</a:t>
            </a:r>
          </a:p>
        </p:txBody>
      </p:sp>
      <p:pic>
        <p:nvPicPr>
          <p:cNvPr id="5" name="Picture 2" descr="Slikovni rezultat za ¸no acces">
            <a:extLst>
              <a:ext uri="{FF2B5EF4-FFF2-40B4-BE49-F238E27FC236}">
                <a16:creationId xmlns:a16="http://schemas.microsoft.com/office/drawing/2014/main" id="{C1142602-B1EB-4474-90BB-282C53E61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7" y="5978760"/>
            <a:ext cx="567563" cy="57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09650" y="514350"/>
            <a:ext cx="9872871" cy="4038600"/>
          </a:xfrm>
        </p:spPr>
        <p:txBody>
          <a:bodyPr>
            <a:normAutofit/>
          </a:bodyPr>
          <a:lstStyle/>
          <a:p>
            <a:r>
              <a:rPr lang="hr-HR" sz="2800" dirty="0">
                <a:solidFill>
                  <a:schemeClr val="tx1"/>
                </a:solidFill>
              </a:rPr>
              <a:t>Konstanta produkta topivosti </a:t>
            </a:r>
            <a:r>
              <a:rPr lang="hr-HR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</a:t>
            </a:r>
            <a:r>
              <a:rPr lang="hr-HR" sz="32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hr-HR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(SO</a:t>
            </a:r>
            <a:r>
              <a:rPr lang="hr-HR" sz="32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hr-HR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hr-HR" sz="32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hr-HR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od </a:t>
            </a:r>
            <a:r>
              <a:rPr lang="hr-HR" sz="2800" dirty="0">
                <a:solidFill>
                  <a:schemeClr val="tx1"/>
                </a:solidFill>
              </a:rPr>
              <a:t> 69,19 je velik broj, ukazuje na  jako topivu sol  </a:t>
            </a:r>
            <a:r>
              <a:rPr lang="hr-HR" sz="2800" dirty="0">
                <a:solidFill>
                  <a:schemeClr val="tx1"/>
                </a:solidFill>
                <a:latin typeface="Century Schoolbook"/>
              </a:rPr>
              <a:t>→ razlog zašto se u prirodi ne pojavljuje kao mineral </a:t>
            </a:r>
          </a:p>
          <a:p>
            <a:endParaRPr lang="hr-HR" sz="2800" dirty="0">
              <a:solidFill>
                <a:schemeClr val="tx1"/>
              </a:solidFill>
              <a:latin typeface="Century Schoolbook"/>
            </a:endParaRPr>
          </a:p>
          <a:p>
            <a:r>
              <a:rPr lang="hr-HR" sz="2800" dirty="0">
                <a:solidFill>
                  <a:schemeClr val="tx1"/>
                </a:solidFill>
              </a:rPr>
              <a:t>Nastali Al</a:t>
            </a:r>
            <a:r>
              <a:rPr lang="hr-HR" sz="2800" baseline="30000" dirty="0">
                <a:solidFill>
                  <a:schemeClr val="tx1"/>
                </a:solidFill>
              </a:rPr>
              <a:t>3+ </a:t>
            </a:r>
            <a:r>
              <a:rPr lang="hr-HR" sz="2800" dirty="0">
                <a:solidFill>
                  <a:schemeClr val="tx1"/>
                </a:solidFill>
              </a:rPr>
              <a:t>ioni tvore netopive Al-hidrokside</a:t>
            </a:r>
          </a:p>
          <a:p>
            <a:endParaRPr lang="hr-HR" sz="2800" dirty="0">
              <a:solidFill>
                <a:schemeClr val="tx1"/>
              </a:solidFill>
            </a:endParaRPr>
          </a:p>
          <a:p>
            <a:r>
              <a:rPr lang="hr-HR" sz="2800" dirty="0">
                <a:solidFill>
                  <a:schemeClr val="tx1"/>
                </a:solidFill>
              </a:rPr>
              <a:t>Iz tablica (</a:t>
            </a:r>
            <a:r>
              <a:rPr lang="hr-HR" sz="2800" dirty="0" err="1">
                <a:solidFill>
                  <a:schemeClr val="tx1"/>
                </a:solidFill>
              </a:rPr>
              <a:t>Krauskopf</a:t>
            </a:r>
            <a:r>
              <a:rPr lang="hr-HR" sz="2800" dirty="0">
                <a:solidFill>
                  <a:schemeClr val="tx1"/>
                </a:solidFill>
              </a:rPr>
              <a:t> i Lindsay, 1979.) se može pročitati vrijednost </a:t>
            </a:r>
            <a:r>
              <a:rPr lang="hr-HR" sz="2800" dirty="0" err="1">
                <a:solidFill>
                  <a:schemeClr val="tx1"/>
                </a:solidFill>
              </a:rPr>
              <a:t>K</a:t>
            </a:r>
            <a:r>
              <a:rPr lang="hr-HR" sz="2800" baseline="-25000" dirty="0" err="1">
                <a:solidFill>
                  <a:schemeClr val="tx1"/>
                </a:solidFill>
              </a:rPr>
              <a:t>PT</a:t>
            </a:r>
            <a:r>
              <a:rPr lang="hr-HR" sz="2800" dirty="0">
                <a:solidFill>
                  <a:schemeClr val="tx1"/>
                </a:solidFill>
              </a:rPr>
              <a:t> te izračunati aktivitet iona u saturiranoj otopini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71500" y="5867400"/>
            <a:ext cx="9872871" cy="571500"/>
          </a:xfrm>
        </p:spPr>
        <p:txBody>
          <a:bodyPr/>
          <a:lstStyle/>
          <a:p>
            <a:r>
              <a:rPr lang="hr-HR" dirty="0"/>
              <a:t>Izvor: </a:t>
            </a:r>
            <a:r>
              <a:rPr lang="hr-HR" dirty="0" err="1"/>
              <a:t>Gill</a:t>
            </a:r>
            <a:r>
              <a:rPr lang="hr-HR" dirty="0"/>
              <a:t>, 2015 </a:t>
            </a:r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0331" y="495300"/>
            <a:ext cx="9483281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2BBD2E-0CCA-EB74-212E-DC54AFF8104D}"/>
              </a:ext>
            </a:extLst>
          </p:cNvPr>
          <p:cNvSpPr txBox="1"/>
          <p:nvPr/>
        </p:nvSpPr>
        <p:spPr>
          <a:xfrm>
            <a:off x="6836229" y="6052457"/>
            <a:ext cx="244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OBRATI PAŽNJU NA </a:t>
            </a:r>
            <a:r>
              <a:rPr lang="hr-HR" dirty="0" err="1">
                <a:solidFill>
                  <a:srgbClr val="FF0000"/>
                </a:solidFill>
              </a:rPr>
              <a:t>pK</a:t>
            </a:r>
            <a:endParaRPr lang="en-A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FDA9EC0-7EBA-4689-AF76-D4CB14A34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637953"/>
            <a:ext cx="10101471" cy="5458047"/>
          </a:xfrm>
        </p:spPr>
        <p:txBody>
          <a:bodyPr>
            <a:normAutofit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Razmotrimo da li je otopina s koncentracijama  iona saturirana za određeni mineral </a:t>
            </a:r>
            <a:r>
              <a:rPr lang="hr-HR" sz="2400" dirty="0">
                <a:solidFill>
                  <a:schemeClr val="tx1"/>
                </a:solidFill>
                <a:sym typeface="Wingdings" panose="05000000000000000000" pitchFamily="2" charset="2"/>
              </a:rPr>
              <a:t> iz tablice pročitati </a:t>
            </a:r>
            <a:r>
              <a:rPr lang="hr-HR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Ksp</a:t>
            </a:r>
            <a:endParaRPr lang="hr-HR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hr-HR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dirty="0">
                <a:solidFill>
                  <a:schemeClr val="tx1"/>
                </a:solidFill>
              </a:rPr>
              <a:t>Promotrimo hoće li iz tako zasićene otopine precipitirati </a:t>
            </a:r>
            <a:r>
              <a:rPr lang="hr-HR" sz="2400" dirty="0" err="1">
                <a:solidFill>
                  <a:schemeClr val="tx1"/>
                </a:solidFill>
              </a:rPr>
              <a:t>anhidrit</a:t>
            </a:r>
            <a:r>
              <a:rPr lang="hr-HR" sz="2400" dirty="0">
                <a:solidFill>
                  <a:schemeClr val="tx1"/>
                </a:solidFill>
              </a:rPr>
              <a:t>?</a:t>
            </a:r>
          </a:p>
          <a:p>
            <a:endParaRPr lang="hr-HR" sz="2400" dirty="0">
              <a:solidFill>
                <a:schemeClr val="tx1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35235960-864E-4102-89C3-13F3B2F1948D}"/>
              </a:ext>
            </a:extLst>
          </p:cNvPr>
          <p:cNvSpPr txBox="1"/>
          <p:nvPr/>
        </p:nvSpPr>
        <p:spPr>
          <a:xfrm>
            <a:off x="5179828" y="3162299"/>
            <a:ext cx="6097772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2133600" algn="l"/>
              </a:tabLst>
            </a:pPr>
            <a:r>
              <a:rPr lang="hr-H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hr-HR" sz="240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SP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[</a:t>
            </a:r>
            <a:r>
              <a:rPr lang="hr-H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</a:t>
            </a:r>
            <a:r>
              <a:rPr lang="hr-HR" sz="2400" baseline="30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hr-HR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]</a:t>
            </a:r>
            <a:r>
              <a:rPr lang="hr-HR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× [</a:t>
            </a:r>
            <a:r>
              <a:rPr lang="hr-H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hr-HR" sz="240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hr-HR" sz="2400" baseline="30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hr-HR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]</a:t>
            </a:r>
            <a:r>
              <a:rPr lang="hr-HR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hr-HR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hr-HR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-4,5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05675134-4064-4593-86B5-34518498B87C}"/>
              </a:ext>
            </a:extLst>
          </p:cNvPr>
          <p:cNvSpPr txBox="1"/>
          <p:nvPr/>
        </p:nvSpPr>
        <p:spPr>
          <a:xfrm>
            <a:off x="5693811" y="1137915"/>
            <a:ext cx="338392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[</a:t>
            </a:r>
            <a:r>
              <a:rPr lang="hr-HR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</a:t>
            </a:r>
            <a:r>
              <a:rPr lang="hr-HR" sz="2000" baseline="30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hr-HR" sz="20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hr-HR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] = 5 x 10</a:t>
            </a:r>
            <a:r>
              <a:rPr lang="hr-HR" sz="20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-2</a:t>
            </a:r>
            <a:r>
              <a:rPr lang="hr-HR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lvl="0"/>
            <a:r>
              <a:rPr lang="hr-H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</a:p>
          <a:p>
            <a:r>
              <a:rPr lang="hr-H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[</a:t>
            </a:r>
            <a:r>
              <a:rPr lang="hr-H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hr-HR" sz="200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hr-HR" sz="2000" baseline="30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hr-HR" sz="20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hr-H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]</a:t>
            </a:r>
            <a:r>
              <a:rPr lang="hr-HR" sz="20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7 x 10</a:t>
            </a:r>
            <a:r>
              <a:rPr lang="hr-HR" sz="20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-3</a:t>
            </a:r>
            <a:r>
              <a:rPr lang="hr-HR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hr-HR" sz="1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hr-HR" dirty="0"/>
          </a:p>
        </p:txBody>
      </p:sp>
      <p:cxnSp>
        <p:nvCxnSpPr>
          <p:cNvPr id="19" name="Poveznik: zakrivljeno 18">
            <a:extLst>
              <a:ext uri="{FF2B5EF4-FFF2-40B4-BE49-F238E27FC236}">
                <a16:creationId xmlns:a16="http://schemas.microsoft.com/office/drawing/2014/main" id="{9D49F5FA-7665-4B9B-8E96-A987A8CCD434}"/>
              </a:ext>
            </a:extLst>
          </p:cNvPr>
          <p:cNvCxnSpPr>
            <a:cxnSpLocks/>
          </p:cNvCxnSpPr>
          <p:nvPr/>
        </p:nvCxnSpPr>
        <p:spPr>
          <a:xfrm rot="16200000" flipV="1">
            <a:off x="-4119625" y="3877609"/>
            <a:ext cx="947239" cy="26172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AB2D39D-7C26-1A57-233D-C5C6B9D8010C}"/>
              </a:ext>
            </a:extLst>
          </p:cNvPr>
          <p:cNvSpPr txBox="1"/>
          <p:nvPr/>
        </p:nvSpPr>
        <p:spPr>
          <a:xfrm>
            <a:off x="-1931504" y="3139016"/>
            <a:ext cx="9203634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33600" algn="l"/>
              </a:tabLst>
              <a:defRPr/>
            </a:pP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CaSO</a:t>
            </a:r>
            <a:r>
              <a:rPr kumimoji="0" lang="hr-HR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4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↔ </a:t>
            </a: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Ca</a:t>
            </a:r>
            <a:r>
              <a:rPr kumimoji="0" lang="hr-HR" sz="24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hr-HR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+ </a:t>
            </a: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SO</a:t>
            </a:r>
            <a:r>
              <a:rPr kumimoji="0" lang="hr-HR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4</a:t>
            </a:r>
            <a:r>
              <a:rPr kumimoji="0" lang="hr-HR" sz="24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hr-HR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8EF064-FDFA-E00A-012E-683C9239C8B7}"/>
              </a:ext>
            </a:extLst>
          </p:cNvPr>
          <p:cNvSpPr txBox="1"/>
          <p:nvPr/>
        </p:nvSpPr>
        <p:spPr>
          <a:xfrm>
            <a:off x="1012882" y="4333549"/>
            <a:ext cx="93618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ALI neće doći do precipitacije </a:t>
            </a:r>
            <a:r>
              <a:rPr lang="hr-HR" dirty="0" err="1"/>
              <a:t>anhidrita</a:t>
            </a:r>
            <a:r>
              <a:rPr lang="hr-HR" dirty="0"/>
              <a:t> već gipsa </a:t>
            </a:r>
            <a:r>
              <a:rPr lang="hr-HR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CaSO</a:t>
            </a:r>
            <a:r>
              <a:rPr lang="hr-HR" sz="180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hr-H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x </a:t>
            </a:r>
            <a:r>
              <a:rPr lang="hr-HR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2H</a:t>
            </a:r>
            <a:r>
              <a:rPr lang="hr-HR" sz="180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hr-HR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hr-H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koji potom može preći u </a:t>
            </a:r>
            <a:r>
              <a:rPr lang="hr-HR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anhidrit</a:t>
            </a:r>
            <a:r>
              <a:rPr lang="hr-H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hr-H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hr-H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Ovo je primjer ireverzibilne reakcije jer </a:t>
            </a:r>
            <a:r>
              <a:rPr lang="hr-HR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anhidrit</a:t>
            </a:r>
            <a:r>
              <a:rPr lang="hr-H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će disocirati ali ne i precipitirati. </a:t>
            </a:r>
            <a:endParaRPr lang="en-A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F227FD-BCBB-2B41-D7AD-CDCC2C3ECAF5}"/>
              </a:ext>
            </a:extLst>
          </p:cNvPr>
          <p:cNvSpPr txBox="1"/>
          <p:nvPr/>
        </p:nvSpPr>
        <p:spPr>
          <a:xfrm>
            <a:off x="1510748" y="6096000"/>
            <a:ext cx="2285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POGLAVLJE 10; </a:t>
            </a:r>
            <a:r>
              <a:rPr lang="hr-HR" dirty="0" err="1"/>
              <a:t>Faure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3205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FDA9EC0-7EBA-4689-AF76-D4CB14A34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637953"/>
            <a:ext cx="10101471" cy="5458047"/>
          </a:xfrm>
        </p:spPr>
        <p:txBody>
          <a:bodyPr>
            <a:normAutofit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Koliko gipsa će precipitirati? </a:t>
            </a:r>
            <a:endParaRPr lang="hr-HR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hr-HR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hr-HR" sz="2400" dirty="0">
              <a:solidFill>
                <a:schemeClr val="tx1"/>
              </a:solidFill>
            </a:endParaRPr>
          </a:p>
          <a:p>
            <a:endParaRPr lang="hr-HR" sz="2400" dirty="0">
              <a:solidFill>
                <a:schemeClr val="tx1"/>
              </a:solidFill>
            </a:endParaRPr>
          </a:p>
        </p:txBody>
      </p:sp>
      <p:pic>
        <p:nvPicPr>
          <p:cNvPr id="4" name="Picture 2" descr="Slikovni rezultat za ¸no acces">
            <a:extLst>
              <a:ext uri="{FF2B5EF4-FFF2-40B4-BE49-F238E27FC236}">
                <a16:creationId xmlns:a16="http://schemas.microsoft.com/office/drawing/2014/main" id="{BB041B04-7739-4809-8F42-D2C0722C5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7" y="5978760"/>
            <a:ext cx="567563" cy="57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6F8B4A29-2509-4C0F-9D24-5B904B099D1B}"/>
              </a:ext>
            </a:extLst>
          </p:cNvPr>
          <p:cNvSpPr txBox="1"/>
          <p:nvPr/>
        </p:nvSpPr>
        <p:spPr>
          <a:xfrm>
            <a:off x="382001" y="2787009"/>
            <a:ext cx="6097772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2133600" algn="l"/>
              </a:tabLst>
            </a:pPr>
            <a:r>
              <a:rPr lang="hr-H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CaSO</a:t>
            </a:r>
            <a:r>
              <a:rPr lang="hr-HR" sz="240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x </a:t>
            </a:r>
            <a:r>
              <a:rPr lang="hr-H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2H</a:t>
            </a:r>
            <a:r>
              <a:rPr lang="hr-HR" sz="240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hr-H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↔ </a:t>
            </a:r>
            <a:r>
              <a:rPr lang="hr-H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</a:t>
            </a:r>
            <a:r>
              <a:rPr lang="hr-HR" sz="2400" baseline="30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hr-HR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hr-H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hr-HR" sz="240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hr-HR" sz="2400" baseline="30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hr-HR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hr-H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2H</a:t>
            </a:r>
            <a:r>
              <a:rPr lang="hr-HR" sz="240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hr-H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endParaRPr lang="hr-HR" sz="2400" baseline="30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EA0BDB7C-F810-4B25-9ACB-9773373EEDF8}"/>
              </a:ext>
            </a:extLst>
          </p:cNvPr>
          <p:cNvSpPr txBox="1"/>
          <p:nvPr/>
        </p:nvSpPr>
        <p:spPr>
          <a:xfrm>
            <a:off x="795669" y="3769648"/>
            <a:ext cx="10600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Doći će do precipitacije nepoznate količine mola (x mola) </a:t>
            </a:r>
            <a:r>
              <a:rPr lang="hr-HR" sz="2400" dirty="0">
                <a:sym typeface="Wingdings" panose="05000000000000000000" pitchFamily="2" charset="2"/>
              </a:rPr>
              <a:t></a:t>
            </a:r>
            <a:r>
              <a:rPr lang="hr-HR" sz="2400" dirty="0">
                <a:solidFill>
                  <a:srgbClr val="FF0000"/>
                </a:solidFill>
                <a:sym typeface="Wingdings" panose="05000000000000000000" pitchFamily="2" charset="2"/>
              </a:rPr>
              <a:t>IZRAČUNAJTE KOLIKO</a:t>
            </a:r>
            <a:endParaRPr lang="hr-HR" sz="2400" dirty="0">
              <a:solidFill>
                <a:srgbClr val="FF000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05675134-4064-4593-86B5-34518498B87C}"/>
              </a:ext>
            </a:extLst>
          </p:cNvPr>
          <p:cNvSpPr txBox="1"/>
          <p:nvPr/>
        </p:nvSpPr>
        <p:spPr>
          <a:xfrm>
            <a:off x="5693811" y="1137915"/>
            <a:ext cx="338392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[</a:t>
            </a:r>
            <a:r>
              <a:rPr lang="hr-HR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</a:t>
            </a:r>
            <a:r>
              <a:rPr lang="hr-HR" sz="2000" baseline="30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hr-HR" sz="20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hr-HR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] = 5 x 10</a:t>
            </a:r>
            <a:r>
              <a:rPr lang="hr-HR" sz="20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-2</a:t>
            </a:r>
            <a:r>
              <a:rPr lang="hr-HR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lvl="0"/>
            <a:r>
              <a:rPr lang="hr-H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</a:p>
          <a:p>
            <a:r>
              <a:rPr lang="hr-H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[</a:t>
            </a:r>
            <a:r>
              <a:rPr lang="hr-H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hr-HR" sz="200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hr-HR" sz="2000" baseline="30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hr-HR" sz="20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hr-H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]</a:t>
            </a:r>
            <a:r>
              <a:rPr lang="hr-HR" sz="20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7 x 10</a:t>
            </a:r>
            <a:r>
              <a:rPr lang="hr-HR" sz="20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-3</a:t>
            </a:r>
            <a:r>
              <a:rPr lang="hr-HR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hr-HR" sz="1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hr-HR" dirty="0"/>
          </a:p>
        </p:txBody>
      </p:sp>
      <p:cxnSp>
        <p:nvCxnSpPr>
          <p:cNvPr id="19" name="Poveznik: zakrivljeno 18">
            <a:extLst>
              <a:ext uri="{FF2B5EF4-FFF2-40B4-BE49-F238E27FC236}">
                <a16:creationId xmlns:a16="http://schemas.microsoft.com/office/drawing/2014/main" id="{9D49F5FA-7665-4B9B-8E96-A987A8CCD434}"/>
              </a:ext>
            </a:extLst>
          </p:cNvPr>
          <p:cNvCxnSpPr>
            <a:cxnSpLocks/>
          </p:cNvCxnSpPr>
          <p:nvPr/>
        </p:nvCxnSpPr>
        <p:spPr>
          <a:xfrm rot="16200000" flipV="1">
            <a:off x="-4119625" y="3877609"/>
            <a:ext cx="947239" cy="26172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3DB1F18B-A4B3-491B-AED8-EFF72FE44796}"/>
              </a:ext>
            </a:extLst>
          </p:cNvPr>
          <p:cNvSpPr txBox="1"/>
          <p:nvPr/>
        </p:nvSpPr>
        <p:spPr>
          <a:xfrm>
            <a:off x="1016567" y="5142829"/>
            <a:ext cx="11083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Kvadratna jednadžba </a:t>
            </a:r>
            <a:r>
              <a:rPr lang="hr-HR" sz="2400" dirty="0">
                <a:solidFill>
                  <a:prstClr val="black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hr-HR" sz="2400" dirty="0" err="1">
                <a:solidFill>
                  <a:prstClr val="black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X1</a:t>
            </a:r>
            <a:r>
              <a:rPr lang="hr-HR" sz="2400" dirty="0">
                <a:solidFill>
                  <a:prstClr val="black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= -  5,05 </a:t>
            </a:r>
            <a:r>
              <a:rPr lang="hr-HR" sz="2400" dirty="0">
                <a:sym typeface="Wingdings" panose="05000000000000000000" pitchFamily="2" charset="2"/>
              </a:rPr>
              <a:t>x </a:t>
            </a:r>
            <a:r>
              <a:rPr lang="hr-HR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hr-HR" sz="24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-2  </a:t>
            </a:r>
            <a:r>
              <a:rPr lang="hr-HR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 </a:t>
            </a:r>
            <a:r>
              <a:rPr lang="hr-HR" sz="2400" dirty="0" err="1">
                <a:solidFill>
                  <a:prstClr val="black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X2</a:t>
            </a:r>
            <a:r>
              <a:rPr lang="hr-HR" sz="2400" dirty="0">
                <a:solidFill>
                  <a:prstClr val="black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= 6,45 </a:t>
            </a:r>
            <a:r>
              <a:rPr lang="hr-HR" sz="2400" dirty="0">
                <a:sym typeface="Wingdings" panose="05000000000000000000" pitchFamily="2" charset="2"/>
              </a:rPr>
              <a:t>x </a:t>
            </a:r>
            <a:r>
              <a:rPr lang="hr-HR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hr-HR" sz="24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-3</a:t>
            </a:r>
          </a:p>
          <a:p>
            <a:endParaRPr lang="hr-HR" sz="2400" baseline="30000" dirty="0">
              <a:solidFill>
                <a:prstClr val="black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hr-HR" sz="2400" dirty="0" err="1">
                <a:solidFill>
                  <a:prstClr val="black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X1</a:t>
            </a:r>
            <a:r>
              <a:rPr lang="hr-HR" sz="2400" baseline="30000" dirty="0">
                <a:solidFill>
                  <a:prstClr val="black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hr-HR" sz="2400" dirty="0">
                <a:sym typeface="Wingdings" panose="05000000000000000000" pitchFamily="2" charset="2"/>
              </a:rPr>
              <a:t> odbacimo zbog negativne  vrijednosti koja bi bila kada bi se uvrstio broj u (Ca </a:t>
            </a:r>
            <a:r>
              <a:rPr lang="hr-HR" sz="2400" baseline="30000" dirty="0">
                <a:sym typeface="Wingdings" panose="05000000000000000000" pitchFamily="2" charset="2"/>
              </a:rPr>
              <a:t>2+</a:t>
            </a:r>
            <a:r>
              <a:rPr lang="hr-HR" sz="2400" dirty="0">
                <a:sym typeface="Wingdings" panose="05000000000000000000" pitchFamily="2" charset="2"/>
              </a:rPr>
              <a:t> )</a:t>
            </a:r>
            <a:endParaRPr lang="hr-HR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38EF16-A37C-DE94-35EB-38A8F0AE0A33}"/>
              </a:ext>
            </a:extLst>
          </p:cNvPr>
          <p:cNvSpPr txBox="1"/>
          <p:nvPr/>
        </p:nvSpPr>
        <p:spPr>
          <a:xfrm>
            <a:off x="4933122" y="2799623"/>
            <a:ext cx="8024190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2133600" algn="l"/>
              </a:tabLst>
            </a:pPr>
            <a:r>
              <a:rPr lang="hr-H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hr-HR" sz="240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SP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[</a:t>
            </a:r>
            <a:r>
              <a:rPr lang="hr-H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</a:t>
            </a:r>
            <a:r>
              <a:rPr lang="hr-HR" sz="2400" baseline="30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hr-HR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]</a:t>
            </a:r>
            <a:r>
              <a:rPr lang="hr-HR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× [</a:t>
            </a:r>
            <a:r>
              <a:rPr lang="hr-H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hr-HR" sz="240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hr-HR" sz="2400" baseline="30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hr-HR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]</a:t>
            </a:r>
            <a:r>
              <a:rPr lang="hr-HR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hr-HR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hr-HR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-4,6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522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926FB-5A0B-4B9D-9FC4-25DC3B10B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Razmotrimo što se događa kada u vodu dodajemo kuhinjsku sol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A0505-73CB-4F39-8EA3-991E7B0FD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7200" y="2057400"/>
            <a:ext cx="5232400" cy="4038600"/>
          </a:xfrm>
        </p:spPr>
        <p:txBody>
          <a:bodyPr/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r-HR" alt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NaCl</a:t>
            </a:r>
            <a:r>
              <a:rPr lang="hr-HR" alt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r-HR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Na</a:t>
            </a:r>
            <a:r>
              <a:rPr lang="hr-HR" altLang="en-US" sz="3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hr-HR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Cl</a:t>
            </a:r>
            <a:r>
              <a:rPr lang="hr-HR" altLang="en-US" sz="3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r-HR" alt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reaktant</a:t>
            </a:r>
            <a:r>
              <a:rPr lang="hr-HR" alt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produkti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r-HR" altLang="en-US" sz="3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r-HR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hr-HR" altLang="en-US" sz="3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hr-HR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Cl</a:t>
            </a:r>
            <a:r>
              <a:rPr lang="hr-HR" altLang="en-US" sz="3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r-HR" alt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r-HR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hr-HR" alt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NaCl</a:t>
            </a:r>
            <a:endParaRPr lang="hr-HR" altLang="en-US" sz="3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r-HR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r-HR" altLang="en-US" sz="4000" dirty="0" err="1">
                <a:solidFill>
                  <a:srgbClr val="000000"/>
                </a:solidFill>
                <a:latin typeface="Arial" panose="020B0604020202020204" pitchFamily="34" charset="0"/>
              </a:rPr>
              <a:t>NaCl</a:t>
            </a:r>
            <a:r>
              <a:rPr lang="hr-HR" altLang="en-US" sz="4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r-HR" alt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hr-HR" altLang="en-US" sz="4000" dirty="0">
                <a:solidFill>
                  <a:srgbClr val="000000"/>
                </a:solidFill>
                <a:latin typeface="Arial" panose="020B0604020202020204" pitchFamily="34" charset="0"/>
              </a:rPr>
              <a:t> Na</a:t>
            </a:r>
            <a:r>
              <a:rPr lang="hr-HR" altLang="en-US" sz="40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+</a:t>
            </a:r>
            <a:r>
              <a:rPr lang="hr-HR" altLang="en-US" sz="4000" dirty="0">
                <a:solidFill>
                  <a:srgbClr val="000000"/>
                </a:solidFill>
                <a:latin typeface="Arial" panose="020B0604020202020204" pitchFamily="34" charset="0"/>
              </a:rPr>
              <a:t> + Cl</a:t>
            </a:r>
            <a:r>
              <a:rPr lang="hr-HR" altLang="en-US" sz="40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</a:p>
          <a:p>
            <a:endParaRPr lang="hr-HR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EBA98855-0B6F-4E28-A99B-FD3BAC67E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t="17635" r="44624" b="34300"/>
          <a:stretch>
            <a:fillRect/>
          </a:stretch>
        </p:blipFill>
        <p:spPr bwMode="auto">
          <a:xfrm>
            <a:off x="1143000" y="2057400"/>
            <a:ext cx="5232400" cy="415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CAE4EB-D5AD-4C92-B34D-6FA931B1E3D6}"/>
              </a:ext>
            </a:extLst>
          </p:cNvPr>
          <p:cNvSpPr txBox="1"/>
          <p:nvPr/>
        </p:nvSpPr>
        <p:spPr>
          <a:xfrm>
            <a:off x="177800" y="6526768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Izvor: </a:t>
            </a:r>
            <a:r>
              <a:rPr lang="hr-HR" dirty="0" err="1"/>
              <a:t>Faure</a:t>
            </a:r>
            <a:r>
              <a:rPr lang="hr-HR" dirty="0"/>
              <a:t>, </a:t>
            </a:r>
            <a:r>
              <a:rPr lang="hr-HR" dirty="0" err="1"/>
              <a:t>Geochemistry</a:t>
            </a:r>
            <a:endParaRPr lang="hr-HR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0095E78-AC2C-4274-AB88-B6C43FAB1F5A}"/>
              </a:ext>
            </a:extLst>
          </p:cNvPr>
          <p:cNvGrpSpPr/>
          <p:nvPr/>
        </p:nvGrpSpPr>
        <p:grpSpPr>
          <a:xfrm>
            <a:off x="7376696" y="2057400"/>
            <a:ext cx="2257486" cy="4560808"/>
            <a:chOff x="7267514" y="1390134"/>
            <a:chExt cx="2727386" cy="5136634"/>
          </a:xfrm>
        </p:grpSpPr>
        <p:pic>
          <p:nvPicPr>
            <p:cNvPr id="1026" name="Picture 2" descr="Slikovni rezultat za ion selektivna elektroda za Na+">
              <a:extLst>
                <a:ext uri="{FF2B5EF4-FFF2-40B4-BE49-F238E27FC236}">
                  <a16:creationId xmlns:a16="http://schemas.microsoft.com/office/drawing/2014/main" id="{CD3F8832-4232-4240-933D-ABC8334144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021499" y="2636149"/>
              <a:ext cx="5136634" cy="2644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259BCB-F9CC-40D2-BF5C-41B7B8DF480B}"/>
                </a:ext>
              </a:extLst>
            </p:cNvPr>
            <p:cNvSpPr txBox="1"/>
            <p:nvPr/>
          </p:nvSpPr>
          <p:spPr>
            <a:xfrm>
              <a:off x="8318500" y="1536700"/>
              <a:ext cx="1676400" cy="1039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/>
                <a:t>Ion-selektivna elektroda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293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B0F71F-EBF9-74AA-D501-6F0316109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4B4E4C6-4CFD-FE7C-CCD9-490E3E874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3907B9F-B0BA-25F2-230D-CD82ABCC9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47971" y="-1326085"/>
            <a:ext cx="5982592" cy="936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122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BB4546-5E30-CE41-775C-99CFF121F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Slika na kojoj se prikazuje tekst, rukopis, knjiga, bilježnica&#10;&#10;Opis je automatski generiran">
            <a:extLst>
              <a:ext uri="{FF2B5EF4-FFF2-40B4-BE49-F238E27FC236}">
                <a16:creationId xmlns:a16="http://schemas.microsoft.com/office/drawing/2014/main" id="{A754D223-D98A-0FE5-CEAC-30DBA97A0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23166"/>
          <a:stretch/>
        </p:blipFill>
        <p:spPr>
          <a:xfrm rot="5400000">
            <a:off x="2845862" y="-2091006"/>
            <a:ext cx="6403977" cy="11113041"/>
          </a:xfrm>
        </p:spPr>
      </p:pic>
    </p:spTree>
    <p:extLst>
      <p:ext uri="{BB962C8B-B14F-4D97-AF65-F5344CB8AC3E}">
        <p14:creationId xmlns:p14="http://schemas.microsoft.com/office/powerpoint/2010/main" val="7255951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43000" y="723900"/>
            <a:ext cx="9872871" cy="5372100"/>
          </a:xfrm>
        </p:spPr>
        <p:txBody>
          <a:bodyPr>
            <a:normAutofit/>
          </a:bodyPr>
          <a:lstStyle/>
          <a:p>
            <a:r>
              <a:rPr lang="hr-HR" sz="2800" dirty="0">
                <a:solidFill>
                  <a:schemeClr val="tx1"/>
                </a:solidFill>
              </a:rPr>
              <a:t>Razmotrimo što se događa kada se otapa </a:t>
            </a:r>
            <a:r>
              <a:rPr lang="hr-HR" sz="2800" dirty="0" err="1">
                <a:solidFill>
                  <a:schemeClr val="tx1"/>
                </a:solidFill>
              </a:rPr>
              <a:t>anhidrit</a:t>
            </a:r>
            <a:r>
              <a:rPr lang="hr-HR" sz="2800" dirty="0">
                <a:solidFill>
                  <a:schemeClr val="tx1"/>
                </a:solidFill>
              </a:rPr>
              <a:t> u vodenoj otopini koja je prezasićena: Navedene vrijednosti su vrijednosti u vodi:</a:t>
            </a:r>
          </a:p>
          <a:p>
            <a:endParaRPr lang="hr-HR" sz="280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hr-H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[Ca</a:t>
            </a:r>
            <a:r>
              <a:rPr lang="hr-HR" sz="28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2+</a:t>
            </a:r>
            <a:r>
              <a:rPr lang="hr-H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] = 5 x 10</a:t>
            </a:r>
            <a:r>
              <a:rPr lang="hr-HR" sz="28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-2</a:t>
            </a:r>
            <a:r>
              <a:rPr lang="hr-H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mol/l</a:t>
            </a:r>
          </a:p>
          <a:p>
            <a:pPr>
              <a:buNone/>
            </a:pPr>
            <a:endParaRPr lang="hr-HR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None/>
            </a:pPr>
            <a:r>
              <a:rPr lang="hr-H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[SO</a:t>
            </a:r>
            <a:r>
              <a:rPr lang="hr-HR" sz="28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hr-HR" sz="28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2-</a:t>
            </a:r>
            <a:r>
              <a:rPr lang="hr-H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]</a:t>
            </a:r>
            <a:r>
              <a:rPr lang="hr-HR" sz="28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7 x 10</a:t>
            </a:r>
            <a:r>
              <a:rPr lang="hr-HR" sz="28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-3</a:t>
            </a:r>
            <a:r>
              <a:rPr lang="hr-H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mol/l </a:t>
            </a:r>
            <a:endParaRPr lang="hr-HR" sz="2800" dirty="0">
              <a:solidFill>
                <a:schemeClr val="tx1"/>
              </a:solidFill>
            </a:endParaRPr>
          </a:p>
          <a:p>
            <a:pPr>
              <a:buNone/>
            </a:pPr>
            <a:endParaRPr lang="hr-HR" sz="2800" dirty="0">
              <a:solidFill>
                <a:schemeClr val="tx1"/>
              </a:solidFill>
            </a:endParaRPr>
          </a:p>
          <a:p>
            <a:endParaRPr lang="hr-HR" sz="2800" dirty="0">
              <a:solidFill>
                <a:schemeClr val="tx1"/>
              </a:solidFill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1305074" y="4415034"/>
            <a:ext cx="3219150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>
                <a:latin typeface="Times New Roman" pitchFamily="18" charset="0"/>
              </a:rPr>
              <a:t>[Ca</a:t>
            </a:r>
            <a:r>
              <a:rPr lang="en-US" sz="2800" baseline="30000" dirty="0">
                <a:latin typeface="Times New Roman" pitchFamily="18" charset="0"/>
              </a:rPr>
              <a:t>2+</a:t>
            </a:r>
            <a:r>
              <a:rPr lang="en-US" sz="2800" dirty="0">
                <a:latin typeface="Times New Roman" pitchFamily="18" charset="0"/>
              </a:rPr>
              <a:t>][SO</a:t>
            </a:r>
            <a:r>
              <a:rPr lang="en-US" sz="2800" baseline="-25000" dirty="0">
                <a:latin typeface="Times New Roman" pitchFamily="18" charset="0"/>
              </a:rPr>
              <a:t>4</a:t>
            </a:r>
            <a:r>
              <a:rPr lang="en-US" sz="2800" baseline="30000" dirty="0">
                <a:latin typeface="Times New Roman" pitchFamily="18" charset="0"/>
              </a:rPr>
              <a:t>2-</a:t>
            </a:r>
            <a:r>
              <a:rPr lang="en-US" sz="2800" dirty="0">
                <a:latin typeface="Times New Roman" pitchFamily="18" charset="0"/>
              </a:rPr>
              <a:t>] = 10</a:t>
            </a:r>
            <a:r>
              <a:rPr lang="en-US" sz="2800" baseline="30000" dirty="0">
                <a:latin typeface="Times New Roman" pitchFamily="18" charset="0"/>
              </a:rPr>
              <a:t>-4.</a:t>
            </a:r>
            <a:r>
              <a:rPr lang="hr-HR" sz="2800" baseline="30000" dirty="0">
                <a:latin typeface="Times New Roman" pitchFamily="18" charset="0"/>
              </a:rPr>
              <a:t>5</a:t>
            </a:r>
          </a:p>
        </p:txBody>
      </p:sp>
      <p:sp>
        <p:nvSpPr>
          <p:cNvPr id="9" name="TekstniOkvir 8"/>
          <p:cNvSpPr txBox="1"/>
          <p:nvPr/>
        </p:nvSpPr>
        <p:spPr>
          <a:xfrm>
            <a:off x="4781550" y="2743200"/>
            <a:ext cx="21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10 </a:t>
            </a:r>
            <a:r>
              <a:rPr lang="hr-HR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-3,45</a:t>
            </a:r>
          </a:p>
        </p:txBody>
      </p:sp>
      <p:sp>
        <p:nvSpPr>
          <p:cNvPr id="10" name="TekstniOkvir 9"/>
          <p:cNvSpPr txBox="1"/>
          <p:nvPr/>
        </p:nvSpPr>
        <p:spPr>
          <a:xfrm>
            <a:off x="7886700" y="1885950"/>
            <a:ext cx="36957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Neće precipitirati </a:t>
            </a:r>
            <a:r>
              <a:rPr lang="hr-HR" sz="2800" dirty="0" err="1"/>
              <a:t>anhidrit</a:t>
            </a:r>
            <a:r>
              <a:rPr lang="hr-HR" sz="2800" dirty="0"/>
              <a:t> već gips koji onda može prijeći u </a:t>
            </a:r>
            <a:r>
              <a:rPr lang="hr-HR" sz="2800" dirty="0" err="1"/>
              <a:t>anhidrit</a:t>
            </a:r>
            <a:r>
              <a:rPr lang="hr-HR" sz="2800" dirty="0"/>
              <a:t>.</a:t>
            </a:r>
          </a:p>
          <a:p>
            <a:endParaRPr lang="hr-HR" sz="2800" dirty="0"/>
          </a:p>
          <a:p>
            <a:r>
              <a:rPr lang="hr-HR" sz="2800" dirty="0"/>
              <a:t>PRIMJER nekih ireverzibilnih procesa u geologiji, isto kao i SiO2.</a:t>
            </a:r>
          </a:p>
        </p:txBody>
      </p:sp>
      <p:pic>
        <p:nvPicPr>
          <p:cNvPr id="11" name="Picture 2" descr="Slikovni rezultat za ¸no acces">
            <a:extLst>
              <a:ext uri="{FF2B5EF4-FFF2-40B4-BE49-F238E27FC236}">
                <a16:creationId xmlns:a16="http://schemas.microsoft.com/office/drawing/2014/main" id="{C1142602-B1EB-4474-90BB-282C53E61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7" y="5978760"/>
            <a:ext cx="567563" cy="57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098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8150" y="304800"/>
            <a:ext cx="9875520" cy="1356360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Kada će prestati precipitacija gipsa?</a:t>
            </a:r>
          </a:p>
        </p:txBody>
      </p:sp>
      <p:sp>
        <p:nvSpPr>
          <p:cNvPr id="4" name="Pravokutnik 3"/>
          <p:cNvSpPr/>
          <p:nvPr/>
        </p:nvSpPr>
        <p:spPr>
          <a:xfrm>
            <a:off x="857250" y="1964585"/>
            <a:ext cx="6096000" cy="11264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>
                <a:latin typeface="Times New Roman" pitchFamily="18" charset="0"/>
              </a:rPr>
              <a:t>CaSO</a:t>
            </a:r>
            <a:r>
              <a:rPr lang="en-US" sz="2800" baseline="-25000" dirty="0">
                <a:latin typeface="Times New Roman" pitchFamily="18" charset="0"/>
              </a:rPr>
              <a:t>4</a:t>
            </a:r>
            <a:r>
              <a:rPr lang="en-US" sz="2800" dirty="0">
                <a:latin typeface="Times New Roman" pitchFamily="18" charset="0"/>
              </a:rPr>
              <a:t>·2H</a:t>
            </a:r>
            <a:r>
              <a:rPr lang="en-US" sz="2800" baseline="-25000" dirty="0">
                <a:latin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</a:rPr>
              <a:t>O </a:t>
            </a:r>
            <a:r>
              <a:rPr lang="en-US" sz="2800" dirty="0">
                <a:latin typeface="Times New Roman" pitchFamily="18" charset="0"/>
                <a:sym typeface="Symbol" pitchFamily="18" charset="2"/>
              </a:rPr>
              <a:t> </a:t>
            </a:r>
            <a:r>
              <a:rPr lang="en-US" sz="2800" dirty="0">
                <a:latin typeface="Times New Roman" pitchFamily="18" charset="0"/>
              </a:rPr>
              <a:t>Ca</a:t>
            </a:r>
            <a:r>
              <a:rPr lang="en-US" sz="2800" baseline="30000" dirty="0">
                <a:latin typeface="Times New Roman" pitchFamily="18" charset="0"/>
              </a:rPr>
              <a:t>2+</a:t>
            </a:r>
            <a:r>
              <a:rPr lang="en-US" sz="2800" dirty="0">
                <a:latin typeface="Times New Roman" pitchFamily="18" charset="0"/>
              </a:rPr>
              <a:t> + SO</a:t>
            </a:r>
            <a:r>
              <a:rPr lang="en-US" sz="2800" baseline="-25000" dirty="0">
                <a:latin typeface="Times New Roman" pitchFamily="18" charset="0"/>
              </a:rPr>
              <a:t>4</a:t>
            </a:r>
            <a:r>
              <a:rPr lang="en-US" sz="2800" baseline="30000" dirty="0">
                <a:latin typeface="Times New Roman" pitchFamily="18" charset="0"/>
              </a:rPr>
              <a:t>2-</a:t>
            </a:r>
            <a:r>
              <a:rPr lang="en-US" sz="2800" dirty="0">
                <a:latin typeface="Times New Roman" pitchFamily="18" charset="0"/>
              </a:rPr>
              <a:t> + 2H</a:t>
            </a:r>
            <a:r>
              <a:rPr lang="en-US" sz="2800" baseline="-25000" dirty="0">
                <a:latin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</a:rPr>
              <a:t>O</a:t>
            </a:r>
            <a:endParaRPr lang="hr-HR" sz="28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en-US" sz="2800" dirty="0">
                <a:latin typeface="Times New Roman" pitchFamily="18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n-US" sz="2800" dirty="0">
                <a:latin typeface="Times New Roman" pitchFamily="18" charset="0"/>
              </a:rPr>
              <a:t>K</a:t>
            </a:r>
            <a:r>
              <a:rPr lang="en-US" sz="2800" baseline="-25000" dirty="0">
                <a:latin typeface="Times New Roman" pitchFamily="18" charset="0"/>
              </a:rPr>
              <a:t>SP</a:t>
            </a:r>
            <a:r>
              <a:rPr lang="en-US" sz="2800" dirty="0">
                <a:latin typeface="Times New Roman" pitchFamily="18" charset="0"/>
              </a:rPr>
              <a:t> = [Ca</a:t>
            </a:r>
            <a:r>
              <a:rPr lang="en-US" sz="2800" baseline="30000" dirty="0">
                <a:latin typeface="Times New Roman" pitchFamily="18" charset="0"/>
              </a:rPr>
              <a:t>2+</a:t>
            </a:r>
            <a:r>
              <a:rPr lang="en-US" sz="2800" dirty="0">
                <a:latin typeface="Times New Roman" pitchFamily="18" charset="0"/>
              </a:rPr>
              <a:t>][SO</a:t>
            </a:r>
            <a:r>
              <a:rPr lang="en-US" sz="2800" baseline="-25000" dirty="0">
                <a:latin typeface="Times New Roman" pitchFamily="18" charset="0"/>
              </a:rPr>
              <a:t>4</a:t>
            </a:r>
            <a:r>
              <a:rPr lang="en-US" sz="2800" baseline="30000" dirty="0">
                <a:latin typeface="Times New Roman" pitchFamily="18" charset="0"/>
              </a:rPr>
              <a:t>2-</a:t>
            </a:r>
            <a:r>
              <a:rPr lang="en-US" sz="2800" dirty="0">
                <a:latin typeface="Times New Roman" pitchFamily="18" charset="0"/>
              </a:rPr>
              <a:t>] = 10</a:t>
            </a:r>
            <a:r>
              <a:rPr lang="en-US" sz="2800" baseline="30000" dirty="0">
                <a:latin typeface="Times New Roman" pitchFamily="18" charset="0"/>
              </a:rPr>
              <a:t>-4.6</a:t>
            </a:r>
            <a:endParaRPr lang="hr-HR" sz="2800" baseline="30000" dirty="0">
              <a:latin typeface="Times New Roman" pitchFamily="18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438150" y="3695700"/>
            <a:ext cx="11753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Ako precipitira x mola gipsa onda se za istu vrijednost smanjuje aktivitet/koncentracija iona u ekvilibrijuma </a:t>
            </a:r>
          </a:p>
        </p:txBody>
      </p:sp>
      <p:sp>
        <p:nvSpPr>
          <p:cNvPr id="6" name="Pravokutnik 5"/>
          <p:cNvSpPr/>
          <p:nvPr/>
        </p:nvSpPr>
        <p:spPr>
          <a:xfrm>
            <a:off x="742950" y="437188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[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</a:t>
            </a:r>
            <a:r>
              <a:rPr lang="hr-HR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2+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] = 5 x 10</a:t>
            </a:r>
            <a:r>
              <a:rPr lang="hr-HR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-2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- x </a:t>
            </a:r>
          </a:p>
          <a:p>
            <a:pPr>
              <a:buNone/>
            </a:pPr>
            <a:endParaRPr lang="hr-H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None/>
            </a:pP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[SO</a:t>
            </a:r>
            <a:r>
              <a:rPr lang="hr-HR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hr-HR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2-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]</a:t>
            </a:r>
            <a:r>
              <a:rPr lang="hr-HR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 7 x 10</a:t>
            </a:r>
            <a:r>
              <a:rPr lang="hr-HR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-3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x  </a:t>
            </a:r>
            <a:endParaRPr lang="hr-HR" sz="2400" dirty="0"/>
          </a:p>
          <a:p>
            <a:pPr>
              <a:buNone/>
            </a:pPr>
            <a:endParaRPr lang="hr-HR" sz="2400" dirty="0"/>
          </a:p>
        </p:txBody>
      </p:sp>
      <p:cxnSp>
        <p:nvCxnSpPr>
          <p:cNvPr id="8" name="Kutni poveznik 7"/>
          <p:cNvCxnSpPr/>
          <p:nvPr/>
        </p:nvCxnSpPr>
        <p:spPr>
          <a:xfrm rot="5400000" flipH="1" flipV="1">
            <a:off x="3686175" y="3495675"/>
            <a:ext cx="2400300" cy="139065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niOkvir 9"/>
          <p:cNvSpPr txBox="1"/>
          <p:nvPr/>
        </p:nvSpPr>
        <p:spPr>
          <a:xfrm>
            <a:off x="4838700" y="4514850"/>
            <a:ext cx="6896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hr-HR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–(5,7 x 10</a:t>
            </a:r>
            <a:r>
              <a:rPr lang="hr-HR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-2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)x + 3,25 x 10</a:t>
            </a:r>
            <a:r>
              <a:rPr lang="hr-HR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-4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0</a:t>
            </a:r>
          </a:p>
          <a:p>
            <a:endParaRPr lang="hr-H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X1 = 5,05 x 10</a:t>
            </a:r>
            <a:r>
              <a:rPr lang="hr-HR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-2</a:t>
            </a:r>
          </a:p>
          <a:p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X2 = 6,45 x 10</a:t>
            </a:r>
            <a:r>
              <a:rPr lang="hr-HR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-3</a:t>
            </a:r>
            <a:endParaRPr lang="hr-H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hr-H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2" name="Ravni poveznik 11"/>
          <p:cNvCxnSpPr/>
          <p:nvPr/>
        </p:nvCxnSpPr>
        <p:spPr>
          <a:xfrm>
            <a:off x="4876800" y="5467350"/>
            <a:ext cx="28384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niOkvir 12"/>
          <p:cNvSpPr txBox="1"/>
          <p:nvPr/>
        </p:nvSpPr>
        <p:spPr>
          <a:xfrm>
            <a:off x="7658100" y="5543550"/>
            <a:ext cx="392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 = n x </a:t>
            </a:r>
            <a:r>
              <a:rPr lang="hr-H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Mr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</a:p>
          <a:p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6,45 x 10</a:t>
            </a:r>
            <a:r>
              <a:rPr lang="hr-HR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-3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x 172,17</a:t>
            </a:r>
            <a:r>
              <a:rPr lang="hr-HR" sz="2400" dirty="0"/>
              <a:t>  =  </a:t>
            </a: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1,11 g</a:t>
            </a:r>
          </a:p>
        </p:txBody>
      </p:sp>
      <p:pic>
        <p:nvPicPr>
          <p:cNvPr id="14" name="Picture 2" descr="Slikovni rezultat za ¸no acces">
            <a:extLst>
              <a:ext uri="{FF2B5EF4-FFF2-40B4-BE49-F238E27FC236}">
                <a16:creationId xmlns:a16="http://schemas.microsoft.com/office/drawing/2014/main" id="{C1142602-B1EB-4474-90BB-282C53E61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7" y="5978760"/>
            <a:ext cx="567563" cy="57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79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13" grpId="0" build="allAtOnce"/>
      <p:bldP spid="13" grpId="1" build="allAtOnce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95205BC-D413-4428-BB57-742187F16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418" y="308285"/>
            <a:ext cx="9872871" cy="4038600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Što se desilo s koncentracijom iona </a:t>
            </a:r>
            <a:r>
              <a:rPr lang="hr-HR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</a:t>
            </a:r>
            <a:r>
              <a:rPr lang="hr-HR" sz="2400" baseline="30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hr-HR" sz="24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hr-HR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hr-H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hr-HR" sz="2400" baseline="-25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hr-HR" sz="2400" baseline="30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hr-HR" sz="24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 </a:t>
            </a:r>
            <a:r>
              <a:rPr lang="hr-HR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endParaRPr lang="hr-HR" sz="24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r>
              <a:rPr lang="hr-HR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Što se dešava s omjerom iona? </a:t>
            </a:r>
            <a:r>
              <a:rPr lang="hr-HR" sz="2400" dirty="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 dolazi do promjene kemijskog sastava otopine nakon precipitacije soli</a:t>
            </a:r>
            <a:r>
              <a:rPr lang="hr-HR" dirty="0">
                <a:solidFill>
                  <a:schemeClr val="tx1"/>
                </a:solidFill>
              </a:rPr>
              <a:t> </a:t>
            </a:r>
          </a:p>
        </p:txBody>
      </p:sp>
      <p:graphicFrame>
        <p:nvGraphicFramePr>
          <p:cNvPr id="5" name="Tablica 5">
            <a:extLst>
              <a:ext uri="{FF2B5EF4-FFF2-40B4-BE49-F238E27FC236}">
                <a16:creationId xmlns:a16="http://schemas.microsoft.com/office/drawing/2014/main" id="{FFD28F18-1402-4441-BEB5-D93A25613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252271"/>
              </p:ext>
            </p:extLst>
          </p:nvPr>
        </p:nvGraphicFramePr>
        <p:xfrm>
          <a:off x="5126418" y="2027032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5608716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28482229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395124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</a:t>
                      </a:r>
                      <a:r>
                        <a:rPr lang="hr-HR" sz="1800" baseline="300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hr-HR" sz="1800" baseline="300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</a:t>
                      </a:r>
                      <a:r>
                        <a:rPr lang="hr-HR" sz="1800" baseline="-250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r>
                        <a:rPr lang="hr-HR" sz="1800" baseline="300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hr-HR" sz="1800" baseline="300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[</a:t>
                      </a:r>
                      <a:r>
                        <a:rPr lang="hr-HR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</a:t>
                      </a:r>
                      <a:r>
                        <a:rPr lang="hr-HR" sz="1800" baseline="300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hr-HR" sz="1800" baseline="300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</a:t>
                      </a:r>
                      <a:r>
                        <a:rPr lang="hr-HR" sz="1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]</a:t>
                      </a:r>
                      <a:r>
                        <a:rPr lang="hr-HR" sz="1800" baseline="300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hr-HR" sz="18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hr-HR" sz="1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[</a:t>
                      </a:r>
                      <a:r>
                        <a:rPr lang="hr-HR" sz="1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</a:t>
                      </a:r>
                      <a:r>
                        <a:rPr lang="hr-HR" sz="1800" baseline="-250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r>
                        <a:rPr lang="hr-HR" sz="1800" baseline="300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hr-HR" sz="1800" baseline="300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hr-HR" sz="1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]</a:t>
                      </a:r>
                      <a:r>
                        <a:rPr lang="hr-HR" sz="1800" baseline="300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641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5 x 10</a:t>
                      </a:r>
                      <a:r>
                        <a:rPr lang="hr-HR" sz="1800" baseline="300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</a:t>
                      </a:r>
                      <a:r>
                        <a:rPr lang="hr-HR" sz="1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r>
                        <a:rPr lang="hr-HR" sz="1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x 10</a:t>
                      </a:r>
                      <a:r>
                        <a:rPr lang="hr-HR" sz="1800" baseline="300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</a:t>
                      </a:r>
                      <a:r>
                        <a:rPr lang="hr-HR" sz="1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800" kern="12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+mn-cs"/>
                        </a:rPr>
                        <a:t>7,1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102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4,35 x 10</a:t>
                      </a:r>
                      <a:r>
                        <a:rPr lang="hr-HR" sz="1800" baseline="300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0,55</a:t>
                      </a:r>
                      <a:r>
                        <a:rPr lang="hr-HR" sz="1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x 10</a:t>
                      </a:r>
                      <a:r>
                        <a:rPr lang="hr-HR" sz="1800" baseline="300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</a:t>
                      </a:r>
                      <a:r>
                        <a:rPr lang="hr-HR" sz="1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800" kern="12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+mn-cs"/>
                        </a:rPr>
                        <a:t>79,2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9359081"/>
                  </a:ext>
                </a:extLst>
              </a:tr>
            </a:tbl>
          </a:graphicData>
        </a:graphic>
      </p:graphicFrame>
      <p:sp>
        <p:nvSpPr>
          <p:cNvPr id="6" name="TekstniOkvir 5">
            <a:extLst>
              <a:ext uri="{FF2B5EF4-FFF2-40B4-BE49-F238E27FC236}">
                <a16:creationId xmlns:a16="http://schemas.microsoft.com/office/drawing/2014/main" id="{3A3920F0-0507-487D-B101-76D857CC5D26}"/>
              </a:ext>
            </a:extLst>
          </p:cNvPr>
          <p:cNvSpPr txBox="1"/>
          <p:nvPr/>
        </p:nvSpPr>
        <p:spPr>
          <a:xfrm>
            <a:off x="784200" y="3396884"/>
            <a:ext cx="104382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Ako se precipitacija nastavi </a:t>
            </a:r>
            <a:r>
              <a:rPr lang="hr-HR" sz="2000" dirty="0">
                <a:sym typeface="Wingdings" panose="05000000000000000000" pitchFamily="2" charset="2"/>
              </a:rPr>
              <a:t> </a:t>
            </a:r>
            <a:r>
              <a:rPr lang="hr-H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[</a:t>
            </a:r>
            <a:r>
              <a:rPr lang="hr-H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hr-HR" sz="200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hr-HR" sz="2000" baseline="30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hr-HR" sz="20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hr-H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]</a:t>
            </a:r>
            <a:r>
              <a:rPr lang="hr-HR" sz="2000" dirty="0">
                <a:sym typeface="Wingdings" panose="05000000000000000000" pitchFamily="2" charset="2"/>
              </a:rPr>
              <a:t> približava se nuli pa će omjer težiti beskonačnosti</a:t>
            </a:r>
          </a:p>
          <a:p>
            <a:endParaRPr lang="hr-HR" sz="2000" dirty="0">
              <a:sym typeface="Wingdings" panose="05000000000000000000" pitchFamily="2" charset="2"/>
            </a:endParaRPr>
          </a:p>
          <a:p>
            <a:r>
              <a:rPr lang="hr-HR" sz="2000" dirty="0">
                <a:sym typeface="Wingdings" panose="05000000000000000000" pitchFamily="2" charset="2"/>
              </a:rPr>
              <a:t>AKO je početni omjer &gt; od 1 precipitacija će dovesti do  osiromašenja sulfatnog iona, i povećanja kalcijevog iona, u smislu omjera  </a:t>
            </a:r>
            <a:endParaRPr lang="hr-HR" sz="2000" dirty="0"/>
          </a:p>
          <a:p>
            <a:endParaRPr lang="hr-HR" sz="2000" dirty="0">
              <a:sym typeface="Wingdings" panose="05000000000000000000" pitchFamily="2" charset="2"/>
            </a:endParaRPr>
          </a:p>
          <a:p>
            <a:r>
              <a:rPr lang="hr-HR" sz="2000" dirty="0">
                <a:sym typeface="Wingdings" panose="05000000000000000000" pitchFamily="2" charset="2"/>
              </a:rPr>
              <a:t>AKO je početni omjer &lt; od 1 precipitacija će dovesti do  osiromašenja kalcijevog iona, i povećanja sulfatnog iona, u smislu omjera  </a:t>
            </a:r>
            <a:endParaRPr lang="hr-HR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FDD712-4B19-C1FC-9812-5ECD5A3F41A6}"/>
              </a:ext>
            </a:extLst>
          </p:cNvPr>
          <p:cNvSpPr txBox="1"/>
          <p:nvPr/>
        </p:nvSpPr>
        <p:spPr>
          <a:xfrm>
            <a:off x="784200" y="5936532"/>
            <a:ext cx="1062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To pokazuje </a:t>
            </a:r>
            <a:r>
              <a:rPr lang="hr-HR" b="1" dirty="0"/>
              <a:t>koji ion kontrolira proces precipitacije</a:t>
            </a:r>
            <a:r>
              <a:rPr lang="hr-HR" dirty="0"/>
              <a:t> — i kako će se kemijski sastav vode mijenjati s vremenom.</a:t>
            </a:r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A61E96-B07C-1EDB-4B9D-3799FFD2134C}"/>
              </a:ext>
            </a:extLst>
          </p:cNvPr>
          <p:cNvSpPr/>
          <p:nvPr/>
        </p:nvSpPr>
        <p:spPr>
          <a:xfrm>
            <a:off x="554418" y="5827795"/>
            <a:ext cx="11248699" cy="7219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04037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33400" y="361950"/>
            <a:ext cx="11220450" cy="4038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None/>
            </a:pPr>
            <a:r>
              <a:rPr lang="hr-H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Iz litre otopine će precipitirati 1,11 g gipsa  a pri tome se značajno promijenio omjer iona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[Ca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][SO</a:t>
            </a:r>
            <a:r>
              <a:rPr lang="en-US" sz="28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hr-H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hr-H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Ako bi se nastavila precipitacija gipsa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koncentracija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8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hr-HR" sz="2800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 se približila nuli i takva situacija je prisutna  kod evolucije otopina  koje nastaju uslijed povećanja koncentracije kod evaporacije (brine, slanice) – tzv. GEOCHEMICAL DIVIDE.</a:t>
            </a:r>
          </a:p>
          <a:p>
            <a:pPr>
              <a:lnSpc>
                <a:spcPct val="150000"/>
              </a:lnSpc>
            </a:pPr>
            <a:r>
              <a:rPr lang="hr-H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Ako je inicijalni omjer navedenih iona manji od jedan, precipitacijom će rasti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8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hr-HR" sz="2800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smanjivat će se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hr-H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dok se vrijednost ne približi nuli. </a:t>
            </a:r>
          </a:p>
        </p:txBody>
      </p:sp>
    </p:spTree>
    <p:extLst>
      <p:ext uri="{BB962C8B-B14F-4D97-AF65-F5344CB8AC3E}">
        <p14:creationId xmlns:p14="http://schemas.microsoft.com/office/powerpoint/2010/main" val="25478691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40D07A-9B2A-4040-9473-A6EE14E8A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52FED4C-993C-472C-96D8-96ED189C9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DB067B5-D245-4373-B809-7C2FABCACF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97"/>
          <a:stretch/>
        </p:blipFill>
        <p:spPr>
          <a:xfrm>
            <a:off x="414129" y="485553"/>
            <a:ext cx="6415057" cy="471731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580897C-086A-4887-AF20-E138868AA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234"/>
          <a:stretch/>
        </p:blipFill>
        <p:spPr>
          <a:xfrm>
            <a:off x="6645307" y="1073888"/>
            <a:ext cx="5099435" cy="318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803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1B691-F4A1-B480-5FF0-51AF3110A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FD4A8-55C2-5251-EF57-DEEF70F7B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1643743"/>
          </a:xfrm>
        </p:spPr>
        <p:txBody>
          <a:bodyPr>
            <a:normAutofit/>
          </a:bodyPr>
          <a:lstStyle/>
          <a:p>
            <a:r>
              <a:rPr lang="hr-HR" sz="2800" dirty="0">
                <a:solidFill>
                  <a:schemeClr val="tx1"/>
                </a:solidFill>
              </a:rPr>
              <a:t>Izračunaj koncentraciju </a:t>
            </a:r>
            <a:r>
              <a:rPr lang="hr-HR" sz="2800" dirty="0" err="1">
                <a:solidFill>
                  <a:schemeClr val="tx1"/>
                </a:solidFill>
              </a:rPr>
              <a:t>Mn</a:t>
            </a:r>
            <a:r>
              <a:rPr lang="hr-HR" sz="2800" baseline="30000" dirty="0" err="1">
                <a:solidFill>
                  <a:schemeClr val="tx1"/>
                </a:solidFill>
              </a:rPr>
              <a:t>2</a:t>
            </a:r>
            <a:r>
              <a:rPr lang="hr-HR" sz="2800" baseline="30000" dirty="0">
                <a:solidFill>
                  <a:schemeClr val="tx1"/>
                </a:solidFill>
              </a:rPr>
              <a:t>+ </a:t>
            </a:r>
            <a:r>
              <a:rPr lang="hr-HR" sz="2800" dirty="0">
                <a:solidFill>
                  <a:schemeClr val="tx1"/>
                </a:solidFill>
              </a:rPr>
              <a:t>iona i pH vrijednost u zasićenoj otopini </a:t>
            </a:r>
            <a:r>
              <a:rPr lang="hr-HR" sz="2800" dirty="0" err="1">
                <a:solidFill>
                  <a:schemeClr val="tx1"/>
                </a:solidFill>
              </a:rPr>
              <a:t>pirohozita</a:t>
            </a:r>
            <a:r>
              <a:rPr lang="hr-HR" sz="2800" dirty="0">
                <a:solidFill>
                  <a:schemeClr val="tx1"/>
                </a:solidFill>
              </a:rPr>
              <a:t> (Mn(OH)</a:t>
            </a:r>
            <a:r>
              <a:rPr lang="hr-HR" sz="2800" baseline="-25000" dirty="0">
                <a:solidFill>
                  <a:schemeClr val="tx1"/>
                </a:solidFill>
              </a:rPr>
              <a:t>2</a:t>
            </a:r>
            <a:r>
              <a:rPr lang="hr-HR" sz="2800" dirty="0">
                <a:solidFill>
                  <a:schemeClr val="tx1"/>
                </a:solidFill>
              </a:rPr>
              <a:t>)?</a:t>
            </a:r>
          </a:p>
          <a:p>
            <a:r>
              <a:rPr lang="hr-HR" sz="2800" dirty="0" err="1">
                <a:solidFill>
                  <a:schemeClr val="tx1"/>
                </a:solidFill>
              </a:rPr>
              <a:t>Kpt</a:t>
            </a:r>
            <a:r>
              <a:rPr lang="hr-HR" sz="2800" dirty="0">
                <a:solidFill>
                  <a:schemeClr val="tx1"/>
                </a:solidFill>
              </a:rPr>
              <a:t> (Mn(OH)</a:t>
            </a:r>
            <a:r>
              <a:rPr lang="hr-HR" sz="2800" baseline="-25000" dirty="0">
                <a:solidFill>
                  <a:schemeClr val="tx1"/>
                </a:solidFill>
              </a:rPr>
              <a:t>2</a:t>
            </a:r>
            <a:r>
              <a:rPr lang="hr-HR" sz="2800" dirty="0">
                <a:solidFill>
                  <a:schemeClr val="tx1"/>
                </a:solidFill>
              </a:rPr>
              <a:t> ) = 1,9 x 10 </a:t>
            </a:r>
            <a:r>
              <a:rPr lang="hr-HR" sz="2800" baseline="30000" dirty="0">
                <a:solidFill>
                  <a:schemeClr val="tx1"/>
                </a:solidFill>
              </a:rPr>
              <a:t>-13</a:t>
            </a:r>
            <a:endParaRPr lang="en-AU" sz="2800" baseline="30000" dirty="0">
              <a:solidFill>
                <a:schemeClr val="tx1"/>
              </a:solidFill>
            </a:endParaRPr>
          </a:p>
        </p:txBody>
      </p:sp>
      <p:pic>
        <p:nvPicPr>
          <p:cNvPr id="4" name="Picture 2" descr="Slikovni rezultat za ¸no acces">
            <a:extLst>
              <a:ext uri="{FF2B5EF4-FFF2-40B4-BE49-F238E27FC236}">
                <a16:creationId xmlns:a16="http://schemas.microsoft.com/office/drawing/2014/main" id="{80CF6F30-74DF-18C0-58D0-8C7F9CDCA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7" y="5978760"/>
            <a:ext cx="567563" cy="57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F36344-1953-DA05-0A9F-2CB47FBA3851}"/>
              </a:ext>
            </a:extLst>
          </p:cNvPr>
          <p:cNvSpPr txBox="1"/>
          <p:nvPr/>
        </p:nvSpPr>
        <p:spPr>
          <a:xfrm>
            <a:off x="1316935" y="4027715"/>
            <a:ext cx="9525000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hr-HR" b="1" dirty="0"/>
              <a:t>Nastanak (</a:t>
            </a:r>
            <a:r>
              <a:rPr lang="hr-HR" b="1" dirty="0" err="1"/>
              <a:t>genez</a:t>
            </a:r>
            <a:r>
              <a:rPr lang="az-Cyrl-AZ" b="1" dirty="0"/>
              <a:t>а)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/>
              <a:t>Nastaje </a:t>
            </a:r>
            <a:r>
              <a:rPr lang="hr-HR" b="1" dirty="0"/>
              <a:t>u redukcijskim uvjetima</a:t>
            </a:r>
            <a:r>
              <a:rPr lang="hr-HR" dirty="0"/>
              <a:t>, najčešće u </a:t>
            </a:r>
            <a:r>
              <a:rPr lang="hr-HR" b="1" dirty="0"/>
              <a:t>manganskim ležištima</a:t>
            </a:r>
            <a:r>
              <a:rPr lang="hr-HR" dirty="0"/>
              <a:t> gdje se oksidacijski stupanj mangana snižava.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/>
              <a:t>Može nastati i </a:t>
            </a:r>
            <a:r>
              <a:rPr lang="hr-HR" b="1" dirty="0" err="1"/>
              <a:t>hidrotermalno</a:t>
            </a:r>
            <a:r>
              <a:rPr lang="hr-HR" dirty="0"/>
              <a:t> ili </a:t>
            </a:r>
            <a:r>
              <a:rPr lang="hr-HR" b="1" dirty="0"/>
              <a:t>u sedimentima</a:t>
            </a:r>
            <a:r>
              <a:rPr lang="hr-HR" dirty="0"/>
              <a:t> bogatim manganom.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/>
              <a:t>U oksidacijskim zonama prelazi u </a:t>
            </a:r>
            <a:r>
              <a:rPr lang="hr-HR" b="1" dirty="0" err="1"/>
              <a:t>oksidne</a:t>
            </a:r>
            <a:r>
              <a:rPr lang="hr-HR" b="1" dirty="0"/>
              <a:t> minerale mangana</a:t>
            </a:r>
            <a:r>
              <a:rPr lang="hr-HR" dirty="0"/>
              <a:t> (npr. </a:t>
            </a:r>
            <a:r>
              <a:rPr lang="hr-HR" dirty="0" err="1"/>
              <a:t>piroluzit</a:t>
            </a:r>
            <a:r>
              <a:rPr lang="hr-HR" dirty="0"/>
              <a:t> – </a:t>
            </a:r>
            <a:r>
              <a:rPr lang="hr-HR" dirty="0" err="1"/>
              <a:t>MnO</a:t>
            </a:r>
            <a:r>
              <a:rPr lang="hr-HR" dirty="0"/>
              <a:t>₂).</a:t>
            </a:r>
          </a:p>
        </p:txBody>
      </p:sp>
    </p:spTree>
    <p:extLst>
      <p:ext uri="{BB962C8B-B14F-4D97-AF65-F5344CB8AC3E}">
        <p14:creationId xmlns:p14="http://schemas.microsoft.com/office/powerpoint/2010/main" val="18655175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5FDB5-05E8-A287-D91A-A74E83B3C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Rezervirano mjesto sadržaja 4" descr="Slika na kojoj se prikazuje tekst, rukopis, papir, papirnati proizvod&#10;&#10;Opis je automatski generiran">
            <a:extLst>
              <a:ext uri="{FF2B5EF4-FFF2-40B4-BE49-F238E27FC236}">
                <a16:creationId xmlns:a16="http://schemas.microsoft.com/office/drawing/2014/main" id="{16E68B87-06B1-A04E-80CA-DC0B0DB155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4623"/>
          <a:stretch/>
        </p:blipFill>
        <p:spPr>
          <a:xfrm rot="16200000">
            <a:off x="2253964" y="536066"/>
            <a:ext cx="6731000" cy="5912867"/>
          </a:xfrm>
        </p:spPr>
      </p:pic>
    </p:spTree>
    <p:extLst>
      <p:ext uri="{BB962C8B-B14F-4D97-AF65-F5344CB8AC3E}">
        <p14:creationId xmlns:p14="http://schemas.microsoft.com/office/powerpoint/2010/main" val="41463329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1B691-F4A1-B480-5FF0-51AF3110A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FD4A8-55C2-5251-EF57-DEEF70F7B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dirty="0"/>
              <a:t>Izračunaj u kojem pH rasponu će se taložiti Fe(OH)</a:t>
            </a:r>
            <a:r>
              <a:rPr lang="hr-HR" sz="2800" baseline="-25000" dirty="0"/>
              <a:t>3 </a:t>
            </a:r>
            <a:r>
              <a:rPr lang="hr-HR" sz="2800" dirty="0"/>
              <a:t>?</a:t>
            </a:r>
          </a:p>
          <a:p>
            <a:r>
              <a:rPr lang="hr-HR" sz="2800" dirty="0" err="1"/>
              <a:t>Kpt</a:t>
            </a:r>
            <a:r>
              <a:rPr lang="hr-HR" sz="2800" dirty="0"/>
              <a:t> (Fe(OH)</a:t>
            </a:r>
            <a:r>
              <a:rPr lang="hr-HR" sz="2800" baseline="-25000" dirty="0"/>
              <a:t>3</a:t>
            </a:r>
            <a:r>
              <a:rPr lang="hr-HR" sz="2800" dirty="0"/>
              <a:t> ) = 3,98 x 10 </a:t>
            </a:r>
            <a:r>
              <a:rPr lang="hr-HR" sz="2800" baseline="30000" dirty="0"/>
              <a:t>-38 </a:t>
            </a:r>
          </a:p>
          <a:p>
            <a:pPr marL="45720" indent="0">
              <a:buNone/>
            </a:pPr>
            <a:endParaRPr lang="hr-HR" sz="2800" baseline="30000" dirty="0"/>
          </a:p>
          <a:p>
            <a:pPr marL="45720" indent="0">
              <a:buNone/>
            </a:pPr>
            <a:r>
              <a:rPr lang="hr-H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Dvije su bitne pretpostavke: </a:t>
            </a:r>
          </a:p>
          <a:p>
            <a:pPr marL="45720" indent="0">
              <a:buNone/>
            </a:pPr>
            <a:endParaRPr lang="hr-H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hr-H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Početak taloženja 10</a:t>
            </a:r>
            <a:r>
              <a:rPr lang="hr-HR" sz="2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-2 </a:t>
            </a:r>
            <a:r>
              <a:rPr lang="hr-H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M;  </a:t>
            </a:r>
            <a:r>
              <a:rPr lang="hr-H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 (</a:t>
            </a:r>
            <a:r>
              <a:rPr lang="hr-H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</a:t>
            </a:r>
            <a:r>
              <a:rPr lang="hr-HR" sz="2800" baseline="30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</a:t>
            </a:r>
            <a:r>
              <a:rPr lang="hr-HR" sz="28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r>
              <a:rPr lang="hr-H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= 10</a:t>
            </a:r>
            <a:r>
              <a:rPr lang="hr-HR" sz="28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-2  </a:t>
            </a:r>
            <a:r>
              <a:rPr lang="hr-H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mol/</a:t>
            </a:r>
            <a:r>
              <a:rPr lang="hr-HR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dm</a:t>
            </a:r>
            <a:r>
              <a:rPr lang="hr-HR" sz="2600" baseline="30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hr-H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hr-HR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hr-H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Završetak taloženja 10</a:t>
            </a:r>
            <a:r>
              <a:rPr lang="hr-HR" sz="2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-5 </a:t>
            </a:r>
            <a:r>
              <a:rPr lang="hr-H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M;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 (</a:t>
            </a:r>
            <a:r>
              <a:rPr lang="hr-H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</a:t>
            </a:r>
            <a:r>
              <a:rPr lang="hr-HR" sz="2400" baseline="30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</a:t>
            </a:r>
            <a:r>
              <a:rPr lang="hr-HR" sz="24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= 10</a:t>
            </a:r>
            <a:r>
              <a:rPr lang="hr-HR" sz="24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-5 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mol/</a:t>
            </a:r>
            <a:r>
              <a:rPr lang="hr-H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dm</a:t>
            </a:r>
            <a:r>
              <a:rPr lang="hr-HR" sz="2400" baseline="30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hr-HR" sz="2600" dirty="0"/>
          </a:p>
          <a:p>
            <a:pPr>
              <a:buFont typeface="Wingdings" panose="05000000000000000000" pitchFamily="2" charset="2"/>
              <a:buChar char="Ø"/>
            </a:pPr>
            <a:endParaRPr lang="en-AU" sz="2800" dirty="0"/>
          </a:p>
        </p:txBody>
      </p:sp>
      <p:pic>
        <p:nvPicPr>
          <p:cNvPr id="4" name="Picture 2" descr="Slikovni rezultat za ¸no acces">
            <a:extLst>
              <a:ext uri="{FF2B5EF4-FFF2-40B4-BE49-F238E27FC236}">
                <a16:creationId xmlns:a16="http://schemas.microsoft.com/office/drawing/2014/main" id="{80CF6F30-74DF-18C0-58D0-8C7F9CDCA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7" y="5978760"/>
            <a:ext cx="567563" cy="57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E19112-E01C-0511-48B3-A3BB5483AF58}"/>
              </a:ext>
            </a:extLst>
          </p:cNvPr>
          <p:cNvSpPr/>
          <p:nvPr/>
        </p:nvSpPr>
        <p:spPr>
          <a:xfrm>
            <a:off x="1052186" y="3983277"/>
            <a:ext cx="8329809" cy="22651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4896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0C59C-39FA-447E-AD47-D22935616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66700"/>
            <a:ext cx="9872871" cy="5829300"/>
          </a:xfrm>
        </p:spPr>
        <p:txBody>
          <a:bodyPr>
            <a:normAutofit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Kako bi se postigla ravnoteža, ekvilibrijum, </a:t>
            </a:r>
            <a:r>
              <a:rPr lang="hr-HR" sz="2400" dirty="0" err="1">
                <a:solidFill>
                  <a:schemeClr val="tx1"/>
                </a:solidFill>
              </a:rPr>
              <a:t>reaktanti</a:t>
            </a:r>
            <a:r>
              <a:rPr lang="hr-HR" sz="2400" dirty="0">
                <a:solidFill>
                  <a:schemeClr val="tx1"/>
                </a:solidFill>
              </a:rPr>
              <a:t> se troše i nastaju produkti te se njihova količina mijenja s vremenom – može se proces dolaska u ravnotežu opisati kao „aktivni </a:t>
            </a:r>
            <a:r>
              <a:rPr lang="hr-HR" sz="2400" dirty="0" err="1">
                <a:solidFill>
                  <a:schemeClr val="tx1"/>
                </a:solidFill>
              </a:rPr>
              <a:t>mod</a:t>
            </a:r>
            <a:r>
              <a:rPr lang="hr-HR" sz="2400" dirty="0">
                <a:solidFill>
                  <a:schemeClr val="tx1"/>
                </a:solidFill>
              </a:rPr>
              <a:t>” reakcije 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sz="2400" dirty="0">
                <a:solidFill>
                  <a:schemeClr val="tx1"/>
                </a:solidFill>
              </a:rPr>
              <a:t>Nakon što je reakcija dosegla ravnotežno stanje postaje neaktivna </a:t>
            </a:r>
            <a:r>
              <a:rPr lang="hr-H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količine </a:t>
            </a:r>
            <a:r>
              <a:rPr lang="hr-HR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reaktanata</a:t>
            </a:r>
            <a:r>
              <a:rPr lang="hr-H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produkata po jedinici ili mase ili volumena vode su konstantne</a:t>
            </a:r>
          </a:p>
          <a:p>
            <a:endParaRPr lang="hr-HR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dirty="0">
                <a:solidFill>
                  <a:schemeClr val="tx1"/>
                </a:solidFill>
              </a:rPr>
              <a:t>Ukoliko se promjene uvjeti (p, T ili aktivitet neke komponente) reakcija će nastojati postići novu ravnotežu (</a:t>
            </a:r>
            <a:r>
              <a:rPr lang="hr-HR" dirty="0" err="1">
                <a:solidFill>
                  <a:schemeClr val="tx1"/>
                </a:solidFill>
              </a:rPr>
              <a:t>re-ekvilibracija</a:t>
            </a:r>
            <a:r>
              <a:rPr lang="hr-HR" dirty="0">
                <a:solidFill>
                  <a:schemeClr val="tx1"/>
                </a:solidFill>
              </a:rPr>
              <a:t>). </a:t>
            </a:r>
          </a:p>
          <a:p>
            <a:endParaRPr lang="hr-HR" sz="2400" dirty="0">
              <a:solidFill>
                <a:schemeClr val="tx1"/>
              </a:solidFill>
            </a:endParaRPr>
          </a:p>
          <a:p>
            <a:r>
              <a:rPr lang="hr-HR" dirty="0" err="1">
                <a:solidFill>
                  <a:schemeClr val="tx1"/>
                </a:solidFill>
              </a:rPr>
              <a:t>Le</a:t>
            </a:r>
            <a:r>
              <a:rPr lang="hr-HR" dirty="0">
                <a:solidFill>
                  <a:schemeClr val="tx1"/>
                </a:solidFill>
              </a:rPr>
              <a:t> </a:t>
            </a:r>
            <a:r>
              <a:rPr lang="hr-HR" dirty="0" err="1">
                <a:solidFill>
                  <a:schemeClr val="tx1"/>
                </a:solidFill>
              </a:rPr>
              <a:t>Chatelier</a:t>
            </a:r>
            <a:r>
              <a:rPr lang="hr-HR" dirty="0">
                <a:solidFill>
                  <a:schemeClr val="tx1"/>
                </a:solidFill>
              </a:rPr>
              <a:t> (1888.) je opisao navedeno svojstvo kemijskih reakcija </a:t>
            </a:r>
            <a:r>
              <a:rPr lang="hr-H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po </a:t>
            </a:r>
            <a:r>
              <a:rPr lang="hr-HR" dirty="0">
                <a:solidFill>
                  <a:schemeClr val="tx1"/>
                </a:solidFill>
              </a:rPr>
              <a:t>njemu nazivamo </a:t>
            </a:r>
          </a:p>
          <a:p>
            <a:pPr marL="45720" indent="0">
              <a:buNone/>
            </a:pPr>
            <a:r>
              <a:rPr lang="hr-HR" b="1" i="1" dirty="0" err="1">
                <a:solidFill>
                  <a:schemeClr val="tx1"/>
                </a:solidFill>
              </a:rPr>
              <a:t>Le</a:t>
            </a:r>
            <a:r>
              <a:rPr lang="hr-HR" b="1" i="1" dirty="0">
                <a:solidFill>
                  <a:schemeClr val="tx1"/>
                </a:solidFill>
              </a:rPr>
              <a:t> </a:t>
            </a:r>
            <a:r>
              <a:rPr lang="hr-HR" b="1" i="1" dirty="0" err="1">
                <a:solidFill>
                  <a:schemeClr val="tx1"/>
                </a:solidFill>
              </a:rPr>
              <a:t>Chatelierovim</a:t>
            </a:r>
            <a:r>
              <a:rPr lang="hr-HR" b="1" i="1" dirty="0">
                <a:solidFill>
                  <a:schemeClr val="tx1"/>
                </a:solidFill>
              </a:rPr>
              <a:t> principom</a:t>
            </a:r>
            <a:r>
              <a:rPr lang="hr-HR" dirty="0">
                <a:solidFill>
                  <a:schemeClr val="tx1"/>
                </a:solidFill>
              </a:rPr>
              <a:t>.</a:t>
            </a:r>
          </a:p>
          <a:p>
            <a:endParaRPr lang="hr-H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4030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EBED3E-BF7C-0BDB-B3C1-9AAF7E150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Slika na kojoj se prikazuje tekst, rukopis, bilježnica, papir&#10;&#10;Opis je automatski generiran">
            <a:extLst>
              <a:ext uri="{FF2B5EF4-FFF2-40B4-BE49-F238E27FC236}">
                <a16:creationId xmlns:a16="http://schemas.microsoft.com/office/drawing/2014/main" id="{A5F608A6-B584-11EC-AD9F-094C5A5F6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56556" y="190499"/>
            <a:ext cx="4998244" cy="6664325"/>
          </a:xfrm>
        </p:spPr>
      </p:pic>
    </p:spTree>
    <p:extLst>
      <p:ext uri="{BB962C8B-B14F-4D97-AF65-F5344CB8AC3E}">
        <p14:creationId xmlns:p14="http://schemas.microsoft.com/office/powerpoint/2010/main" val="32721857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097B29A-46E8-BAA3-9089-AFEA8D1E1508}"/>
                  </a:ext>
                </a:extLst>
              </p:cNvPr>
              <p:cNvSpPr txBox="1"/>
              <p:nvPr/>
            </p:nvSpPr>
            <p:spPr>
              <a:xfrm>
                <a:off x="847724" y="1237893"/>
                <a:ext cx="10182225" cy="50783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hr-HR" b="1" dirty="0"/>
                  <a:t>Precipitacija </a:t>
                </a:r>
                <a:r>
                  <a:rPr lang="hr-HR" b="1" dirty="0" err="1"/>
                  <a:t>apatita</a:t>
                </a:r>
                <a:r>
                  <a:rPr lang="hr-HR" b="1" dirty="0"/>
                  <a:t> u morskim sedimentima (fosfatne ploče) </a:t>
                </a:r>
              </a:p>
              <a:p>
                <a:pPr>
                  <a:buNone/>
                </a:pPr>
                <a:br>
                  <a:rPr lang="hr-HR" dirty="0"/>
                </a:br>
                <a:r>
                  <a:rPr lang="hr-HR" dirty="0"/>
                  <a:t>U zonama visoke biološke produktivnosti (npr. Peru, Namibija) raspadanjem organskih tvari dolazi do lokalnog porasta fosfata → </a:t>
                </a:r>
                <a:r>
                  <a:rPr lang="hr-HR" b="1" dirty="0"/>
                  <a:t>taloženje </a:t>
                </a:r>
                <a:r>
                  <a:rPr lang="hr-HR" b="1" dirty="0" err="1"/>
                  <a:t>apatita</a:t>
                </a:r>
                <a:r>
                  <a:rPr lang="hr-HR" b="1" dirty="0"/>
                  <a:t> (Ca₅(PO₄)₃OH)</a:t>
                </a:r>
                <a:r>
                  <a:rPr lang="hr-HR" dirty="0"/>
                  <a:t>.</a:t>
                </a:r>
              </a:p>
              <a:p>
                <a:pPr>
                  <a:buNone/>
                </a:pPr>
                <a:r>
                  <a:rPr lang="hr-HR" b="1" dirty="0"/>
                  <a:t>Reakcija:</a:t>
                </a:r>
                <a:endParaRPr lang="hr-HR" dirty="0"/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>
                          <a:latin typeface="Cambria Math" panose="02040503050406030204" pitchFamily="18" charset="0"/>
                        </a:rPr>
                        <m:t>5</m:t>
                      </m:r>
                      <m:sSup>
                        <m:sSup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hr-HR" b="0" i="1">
                              <a:latin typeface="Cambria Math" panose="02040503050406030204" pitchFamily="18" charset="0"/>
                            </a:rPr>
                            <m:t>Ca</m:t>
                          </m:r>
                        </m:e>
                        <m:sup>
                          <m:r>
                            <a:rPr lang="ar-AE" b="0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b="0" i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ar-AE" b="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AE" b="0" i="0">
                          <a:latin typeface="Cambria Math" panose="02040503050406030204" pitchFamily="18" charset="0"/>
                        </a:rPr>
                        <m:t>3</m:t>
                      </m:r>
                      <m:sSup>
                        <m:sSupPr>
                          <m:ctrlPr>
                            <a:rPr lang="ar-AE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hr-HR" b="0" i="1">
                              <a:latin typeface="Cambria Math" panose="02040503050406030204" pitchFamily="18" charset="0"/>
                            </a:rPr>
                            <m:t>PO</m:t>
                          </m:r>
                          <m:r>
                            <m:rPr>
                              <m:nor/>
                            </m:rPr>
                            <a:rPr lang="hr-HR" b="0" i="1">
                              <a:latin typeface="Cambria Math" panose="02040503050406030204" pitchFamily="18" charset="0"/>
                            </a:rPr>
                            <m:t>₄</m:t>
                          </m:r>
                        </m:e>
                        <m:sup>
                          <m:r>
                            <a:rPr lang="ar-AE" b="0" i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ar-AE" b="0" i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ar-AE" b="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OH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⁻</m:t>
                      </m:r>
                      <m:r>
                        <a:rPr lang="hr-HR" b="0" i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Ca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₅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PO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₄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₃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OH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r-HR" b="0" dirty="0"/>
              </a:p>
              <a:p>
                <a:pPr>
                  <a:buNone/>
                </a:pPr>
                <a:r>
                  <a:rPr lang="hr-HR" b="1" dirty="0"/>
                  <a:t>Geološki značaj:</a:t>
                </a:r>
                <a:endParaRPr lang="hr-HR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dirty="0"/>
                  <a:t>nastanak </a:t>
                </a:r>
                <a:r>
                  <a:rPr lang="hr-HR" b="1" dirty="0" err="1"/>
                  <a:t>fosforitnih</a:t>
                </a:r>
                <a:r>
                  <a:rPr lang="hr-HR" b="1" dirty="0"/>
                  <a:t> ležišta</a:t>
                </a:r>
                <a:endParaRPr lang="hr-HR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dirty="0"/>
                  <a:t>pokazatelj </a:t>
                </a:r>
                <a:r>
                  <a:rPr lang="hr-HR" b="1" dirty="0" err="1"/>
                  <a:t>upwelling</a:t>
                </a:r>
                <a:r>
                  <a:rPr lang="hr-HR" b="1" dirty="0"/>
                  <a:t> sustava i eutrofikacije</a:t>
                </a:r>
                <a:endParaRPr lang="hr-HR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dirty="0"/>
                  <a:t>važan </a:t>
                </a:r>
                <a:r>
                  <a:rPr lang="hr-HR" b="1" dirty="0"/>
                  <a:t>izvor fosfora</a:t>
                </a:r>
                <a:r>
                  <a:rPr lang="hr-HR" dirty="0"/>
                  <a:t> u sedimentnoj geokemiji</a:t>
                </a:r>
              </a:p>
              <a:p>
                <a:pPr>
                  <a:buNone/>
                </a:pPr>
                <a:endParaRPr lang="hr-HR" b="1" dirty="0"/>
              </a:p>
              <a:p>
                <a:pPr>
                  <a:buNone/>
                </a:pPr>
                <a:endParaRPr lang="hr-HR" b="1" dirty="0"/>
              </a:p>
              <a:p>
                <a:pPr>
                  <a:buNone/>
                </a:pPr>
                <a:r>
                  <a:rPr lang="hr-HR" b="1" dirty="0"/>
                  <a:t>Zadatak:</a:t>
                </a:r>
                <a:br>
                  <a:rPr lang="hr-HR" dirty="0"/>
                </a:br>
                <a:r>
                  <a:rPr lang="hr-HR" dirty="0"/>
                  <a:t>Na temelju koncentracija </a:t>
                </a:r>
                <a:r>
                  <a:rPr lang="hr-HR" dirty="0" err="1"/>
                  <a:t>Ca²</a:t>
                </a:r>
                <a:r>
                  <a:rPr lang="hr-HR" dirty="0"/>
                  <a:t>⁺ i </a:t>
                </a:r>
                <a:r>
                  <a:rPr lang="hr-HR" dirty="0" err="1"/>
                  <a:t>PO₄³</a:t>
                </a:r>
                <a:r>
                  <a:rPr lang="hr-HR" dirty="0"/>
                  <a:t>⁻ izračunaj </a:t>
                </a:r>
                <a:r>
                  <a:rPr lang="hr-HR" dirty="0" err="1"/>
                  <a:t>IAP</a:t>
                </a:r>
                <a:r>
                  <a:rPr lang="hr-HR" dirty="0"/>
                  <a:t> i usporedi s </a:t>
                </a:r>
                <a:r>
                  <a:rPr lang="hr-HR" dirty="0" err="1"/>
                  <a:t>Ksp</a:t>
                </a:r>
                <a:r>
                  <a:rPr lang="hr-HR" dirty="0"/>
                  <a:t> za </a:t>
                </a:r>
                <a:r>
                  <a:rPr lang="hr-HR" dirty="0" err="1"/>
                  <a:t>apatite</a:t>
                </a:r>
                <a:r>
                  <a:rPr lang="hr-HR" dirty="0"/>
                  <a:t>.</a:t>
                </a:r>
              </a:p>
              <a:p>
                <a:pPr>
                  <a:buNone/>
                </a:pPr>
                <a:br>
                  <a:rPr lang="hr-HR" dirty="0"/>
                </a:br>
                <a:r>
                  <a:rPr lang="hr-HR" dirty="0"/>
                  <a:t>Objasni zašto su </a:t>
                </a:r>
                <a:r>
                  <a:rPr lang="hr-HR" dirty="0" err="1"/>
                  <a:t>fosforiti</a:t>
                </a:r>
                <a:r>
                  <a:rPr lang="hr-HR" dirty="0"/>
                  <a:t> često povezani s </a:t>
                </a:r>
                <a:r>
                  <a:rPr lang="hr-HR" dirty="0" err="1"/>
                  <a:t>anoksičnim</a:t>
                </a:r>
                <a:r>
                  <a:rPr lang="hr-HR" dirty="0"/>
                  <a:t> sedimentima.</a:t>
                </a:r>
              </a:p>
              <a:p>
                <a:pPr>
                  <a:buNone/>
                </a:pPr>
                <a:endParaRPr lang="hr-HR" dirty="0"/>
              </a:p>
              <a:p>
                <a:pPr>
                  <a:buNone/>
                </a:pPr>
                <a:r>
                  <a:rPr lang="hr-HR" dirty="0"/>
                  <a:t>Koliko se mora </a:t>
                </a:r>
                <a:r>
                  <a:rPr lang="hr-HR" b="1" dirty="0" err="1"/>
                  <a:t>apatita</a:t>
                </a:r>
                <a:r>
                  <a:rPr lang="hr-HR" b="1" dirty="0"/>
                  <a:t> istaložiti (x mol/L)</a:t>
                </a:r>
                <a:r>
                  <a:rPr lang="hr-HR" dirty="0"/>
                  <a:t> da otopina dođe do ravnoteže.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097B29A-46E8-BAA3-9089-AFEA8D1E1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4" y="1237893"/>
                <a:ext cx="10182225" cy="5078313"/>
              </a:xfrm>
              <a:prstGeom prst="rect">
                <a:avLst/>
              </a:prstGeom>
              <a:blipFill>
                <a:blip r:embed="rId3"/>
                <a:stretch>
                  <a:fillRect l="-479" t="-600" b="-96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0EF027C-CEEA-3577-6BAE-17B4090293A0}"/>
              </a:ext>
            </a:extLst>
          </p:cNvPr>
          <p:cNvSpPr txBox="1"/>
          <p:nvPr/>
        </p:nvSpPr>
        <p:spPr>
          <a:xfrm>
            <a:off x="847725" y="542925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1"/>
                </a:solidFill>
              </a:rPr>
              <a:t>Zadatak</a:t>
            </a:r>
            <a:endParaRPr lang="en-AU" dirty="0">
              <a:solidFill>
                <a:schemeClr val="accent1"/>
              </a:solidFill>
            </a:endParaRPr>
          </a:p>
        </p:txBody>
      </p:sp>
      <p:pic>
        <p:nvPicPr>
          <p:cNvPr id="7" name="Picture 2" descr="Slikovni rezultat za ¸no acces">
            <a:extLst>
              <a:ext uri="{FF2B5EF4-FFF2-40B4-BE49-F238E27FC236}">
                <a16:creationId xmlns:a16="http://schemas.microsoft.com/office/drawing/2014/main" id="{F96312CA-9395-3F92-10FC-BFF9DC43D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7" y="5978760"/>
            <a:ext cx="567563" cy="57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1E3E83-E49F-735D-B784-14D98D8242DD}"/>
              </a:ext>
            </a:extLst>
          </p:cNvPr>
          <p:cNvSpPr txBox="1"/>
          <p:nvPr/>
        </p:nvSpPr>
        <p:spPr>
          <a:xfrm>
            <a:off x="8896350" y="3808870"/>
            <a:ext cx="28098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U </a:t>
            </a:r>
            <a:r>
              <a:rPr lang="hr-HR" dirty="0" err="1"/>
              <a:t>pornoj</a:t>
            </a:r>
            <a:r>
              <a:rPr lang="hr-HR" dirty="0"/>
              <a:t> vodi neposredno iznad dna izmjereno je:</a:t>
            </a:r>
          </a:p>
          <a:p>
            <a:br>
              <a:rPr lang="hr-HR" dirty="0"/>
            </a:br>
            <a:r>
              <a:rPr lang="hr-HR" dirty="0"/>
              <a:t>[[</a:t>
            </a:r>
            <a:r>
              <a:rPr lang="hr-HR" dirty="0" err="1"/>
              <a:t>Ca²</a:t>
            </a:r>
            <a:r>
              <a:rPr lang="hr-HR" dirty="0"/>
              <a:t>⁺]₀ = 5,0 × 10⁻³ mol/L</a:t>
            </a:r>
            <a:br>
              <a:rPr lang="hr-HR" dirty="0"/>
            </a:br>
            <a:r>
              <a:rPr lang="hr-HR" dirty="0"/>
              <a:t>[</a:t>
            </a:r>
            <a:r>
              <a:rPr lang="hr-HR" dirty="0" err="1"/>
              <a:t>PO₄³</a:t>
            </a:r>
            <a:r>
              <a:rPr lang="hr-HR" dirty="0"/>
              <a:t>⁻]₀ = 2,0 × 10⁻⁴ mol/L</a:t>
            </a:r>
            <a:br>
              <a:rPr lang="hr-HR" dirty="0"/>
            </a:br>
            <a:r>
              <a:rPr lang="hr-HR" dirty="0"/>
              <a:t>[OH⁻]₀ = 1,0 × 10⁻⁶ mol/L</a:t>
            </a:r>
            <a:br>
              <a:rPr lang="hr-HR" dirty="0"/>
            </a:br>
            <a:r>
              <a:rPr lang="hr-HR" dirty="0" err="1"/>
              <a:t>Ksp</a:t>
            </a:r>
            <a:r>
              <a:rPr lang="hr-HR" dirty="0"/>
              <a:t> = 1 × 10⁻⁵⁸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14281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4FE809-B554-36CC-5565-7038EBF30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62" y="455840"/>
            <a:ext cx="7000875" cy="2038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534F43-40D2-04F5-B38D-CD85CAB99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1" y="2726190"/>
            <a:ext cx="7000875" cy="21063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8D5AC3-99C0-7A08-58B0-E04579CAF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48" y="5064558"/>
            <a:ext cx="6972300" cy="10858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C03BE0-328C-3627-CD3D-EA2F9189ABC9}"/>
              </a:ext>
            </a:extLst>
          </p:cNvPr>
          <p:cNvSpPr txBox="1"/>
          <p:nvPr/>
        </p:nvSpPr>
        <p:spPr>
          <a:xfrm>
            <a:off x="8044543" y="455840"/>
            <a:ext cx="34568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S obzirom da je [</a:t>
            </a:r>
            <a:r>
              <a:rPr lang="hr-HR" dirty="0" err="1"/>
              <a:t>Ca²</a:t>
            </a:r>
            <a:r>
              <a:rPr lang="hr-HR" dirty="0"/>
              <a:t>⁺] početno ≫ [</a:t>
            </a:r>
            <a:r>
              <a:rPr lang="hr-HR" dirty="0" err="1"/>
              <a:t>PO₄³</a:t>
            </a:r>
            <a:r>
              <a:rPr lang="hr-HR" dirty="0"/>
              <a:t>⁻], fosfat će biti ograničavajući ion, pa će se njegove promjene najviše odraziti.</a:t>
            </a:r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697C450-308A-804E-FD70-91B1D0DCCE57}"/>
                  </a:ext>
                </a:extLst>
              </p:cNvPr>
              <p:cNvSpPr txBox="1"/>
              <p:nvPr/>
            </p:nvSpPr>
            <p:spPr>
              <a:xfrm>
                <a:off x="7691436" y="1888169"/>
                <a:ext cx="420665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hr-HR" dirty="0"/>
                  <a:t>Zato se može aproksimirati da je:</a:t>
                </a:r>
              </a:p>
              <a:p>
                <a:pPr>
                  <a:buNone/>
                </a:pPr>
                <a:endParaRPr lang="hr-HR" dirty="0"/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𝐶</m:t>
                          </m:r>
                          <m:sSup>
                            <m:sSup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ar-AE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ar-AE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ar-AE" i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ar-AE" i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ar-AE" i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ar-AE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AE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nor/>
                        </m:rPr>
                        <a:rPr lang="ar-AE" b="0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gotovo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konstantno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r-HR" b="0" dirty="0"/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𝑂</m:t>
                          </m:r>
                          <m:sSup>
                            <m:sSup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ar-AE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ar-AE" i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ar-AE" i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ar-AE" i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ar-AE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AE" i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m:rPr>
                          <m:nor/>
                        </m:rPr>
                        <a:rPr lang="ar-AE" b="0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neznatna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promjena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r-HR" b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697C450-308A-804E-FD70-91B1D0DCC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436" y="1888169"/>
                <a:ext cx="4206650" cy="1200329"/>
              </a:xfrm>
              <a:prstGeom prst="rect">
                <a:avLst/>
              </a:prstGeom>
              <a:blipFill>
                <a:blip r:embed="rId5"/>
                <a:stretch>
                  <a:fillRect l="-1304" t="-3046" b="-355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B8BB1AF3-3FC5-9FDD-F14D-B46A91A10483}"/>
              </a:ext>
            </a:extLst>
          </p:cNvPr>
          <p:cNvSpPr txBox="1"/>
          <p:nvPr/>
        </p:nvSpPr>
        <p:spPr>
          <a:xfrm>
            <a:off x="7870372" y="359119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Tada </a:t>
            </a:r>
            <a:r>
              <a:rPr lang="hr-HR" dirty="0" err="1"/>
              <a:t>Ksp</a:t>
            </a:r>
            <a:r>
              <a:rPr lang="hr-HR" dirty="0"/>
              <a:t> ≈ (5×10⁻³)⁵ × [</a:t>
            </a:r>
            <a:r>
              <a:rPr lang="hr-HR" dirty="0" err="1"/>
              <a:t>PO₄³</a:t>
            </a:r>
            <a:r>
              <a:rPr lang="hr-HR" dirty="0"/>
              <a:t>⁻]³ × (1×10⁻⁶)</a:t>
            </a:r>
            <a:endParaRPr lang="en-AU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A9744D3-7B5E-0D09-CC3D-0790C019B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7527" y="4235883"/>
            <a:ext cx="3590925" cy="828675"/>
          </a:xfrm>
          <a:prstGeom prst="rect">
            <a:avLst/>
          </a:prstGeom>
        </p:spPr>
      </p:pic>
      <p:pic>
        <p:nvPicPr>
          <p:cNvPr id="20" name="Picture 2" descr="Slikovni rezultat za ¸no acces">
            <a:extLst>
              <a:ext uri="{FF2B5EF4-FFF2-40B4-BE49-F238E27FC236}">
                <a16:creationId xmlns:a16="http://schemas.microsoft.com/office/drawing/2014/main" id="{E90992A5-9A0E-3C77-C6E0-1D13E96FF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7" y="5978760"/>
            <a:ext cx="567563" cy="57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65299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10A873-DABD-2AA6-884D-FCF9DBD13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92" y="359836"/>
            <a:ext cx="8267700" cy="2676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97372A-D438-A3B3-B5D4-F762905BD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92" y="3135084"/>
            <a:ext cx="3228975" cy="1285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DD81D8B-82AE-2EA9-82C3-2AE62DD44782}"/>
                  </a:ext>
                </a:extLst>
              </p:cNvPr>
              <p:cNvSpPr txBox="1"/>
              <p:nvPr/>
            </p:nvSpPr>
            <p:spPr>
              <a:xfrm>
                <a:off x="4000497" y="3185246"/>
                <a:ext cx="8371117" cy="927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hr-HR" dirty="0"/>
                  <a:t>Dakle, količina koja je </a:t>
                </a:r>
                <a:r>
                  <a:rPr lang="hr-HR" b="1" dirty="0"/>
                  <a:t>nestala iz otopine</a:t>
                </a:r>
                <a:r>
                  <a:rPr lang="hr-HR" dirty="0"/>
                  <a:t> (pretvorena u </a:t>
                </a:r>
                <a:r>
                  <a:rPr lang="hr-HR" dirty="0" err="1"/>
                  <a:t>apatit</a:t>
                </a:r>
                <a:r>
                  <a:rPr lang="az-Cyrl-AZ" dirty="0"/>
                  <a:t>):</a:t>
                </a:r>
                <a:endParaRPr lang="hr-HR" dirty="0"/>
              </a:p>
              <a:p>
                <a:pPr>
                  <a:buNone/>
                </a:pPr>
                <a:endParaRPr lang="az-Cyrl-AZ" dirty="0"/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>
                          <a:latin typeface="Cambria Math" panose="02040503050406030204" pitchFamily="18" charset="0"/>
                        </a:rPr>
                        <m:t>Δ</m:t>
                      </m:r>
                      <m:d>
                        <m:dPr>
                          <m:begChr m:val="["/>
                          <m:endChr m:val="]"/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𝑃</m:t>
                          </m:r>
                          <m:sSubSup>
                            <m:sSubSup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ar-AE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ar-AE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ar-AE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e>
                      </m:d>
                      <m:r>
                        <a:rPr lang="ar-AE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i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ar-AE" i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ar-AE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AE" i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ar-AE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AE" i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ar-AE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AE" i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ar-AE" i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ar-AE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AE" i="0">
                              <a:latin typeface="Cambria Math" panose="02040503050406030204" pitchFamily="18" charset="0"/>
                            </a:rPr>
                            <m:t>13</m:t>
                          </m:r>
                        </m:sup>
                      </m:sSup>
                      <m:r>
                        <a:rPr lang="ar-AE" i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ar-AE" i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ar-AE" i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ar-AE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AE" i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m:rPr>
                          <m:nor/>
                        </m:rPr>
                        <a:rPr lang="ar-AE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mol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L</m:t>
                      </m:r>
                    </m:oMath>
                  </m:oMathPara>
                </a14:m>
                <a:endParaRPr lang="hr-HR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DD81D8B-82AE-2EA9-82C3-2AE62DD44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497" y="3185246"/>
                <a:ext cx="8371117" cy="927305"/>
              </a:xfrm>
              <a:prstGeom prst="rect">
                <a:avLst/>
              </a:prstGeom>
              <a:blipFill>
                <a:blip r:embed="rId4"/>
                <a:stretch>
                  <a:fillRect l="-583" t="-3947" b="-46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D415167-89CF-3B76-6307-44660D029BE6}"/>
              </a:ext>
            </a:extLst>
          </p:cNvPr>
          <p:cNvSpPr txBox="1"/>
          <p:nvPr/>
        </p:nvSpPr>
        <p:spPr>
          <a:xfrm>
            <a:off x="5823857" y="4819409"/>
            <a:ext cx="6275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1" dirty="0"/>
              <a:t>3 mola </a:t>
            </a:r>
            <a:r>
              <a:rPr lang="hr-HR" b="1" dirty="0" err="1"/>
              <a:t>PO₄³</a:t>
            </a:r>
            <a:r>
              <a:rPr lang="hr-HR" b="1" dirty="0"/>
              <a:t>⁻</a:t>
            </a:r>
            <a:r>
              <a:rPr lang="hr-HR" dirty="0"/>
              <a:t> odgovara </a:t>
            </a:r>
            <a:r>
              <a:rPr lang="hr-HR" b="1" dirty="0"/>
              <a:t>1 molu </a:t>
            </a:r>
            <a:r>
              <a:rPr lang="hr-HR" b="1" dirty="0" err="1"/>
              <a:t>apatita</a:t>
            </a:r>
            <a:endParaRPr lang="en-A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D8A182-5D71-E3C7-657D-D350133F6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92" y="4561163"/>
            <a:ext cx="4981575" cy="885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07F26A-76B6-11C4-9B01-EE560F105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692" y="5637353"/>
            <a:ext cx="4933950" cy="533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D516934-9593-7FC5-F83F-F952BCC6E576}"/>
              </a:ext>
            </a:extLst>
          </p:cNvPr>
          <p:cNvSpPr txBox="1"/>
          <p:nvPr/>
        </p:nvSpPr>
        <p:spPr>
          <a:xfrm>
            <a:off x="5807525" y="5719387"/>
            <a:ext cx="6183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Istaložit će se </a:t>
            </a:r>
            <a:r>
              <a:rPr lang="hr-HR" b="1" dirty="0"/>
              <a:t>oko 0,034 g </a:t>
            </a:r>
            <a:r>
              <a:rPr lang="hr-HR" b="1" dirty="0" err="1"/>
              <a:t>apatita</a:t>
            </a:r>
            <a:r>
              <a:rPr lang="hr-HR" b="1" dirty="0"/>
              <a:t> po litri</a:t>
            </a:r>
            <a:r>
              <a:rPr lang="hr-HR" dirty="0"/>
              <a:t> otopine.</a:t>
            </a:r>
            <a:endParaRPr lang="en-AU" dirty="0"/>
          </a:p>
        </p:txBody>
      </p:sp>
      <p:pic>
        <p:nvPicPr>
          <p:cNvPr id="18" name="Picture 2" descr="Slikovni rezultat za ¸no acces">
            <a:extLst>
              <a:ext uri="{FF2B5EF4-FFF2-40B4-BE49-F238E27FC236}">
                <a16:creationId xmlns:a16="http://schemas.microsoft.com/office/drawing/2014/main" id="{3DCCB748-55AC-EA33-3F23-A8E7E7C5F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7" y="5978760"/>
            <a:ext cx="567563" cy="57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98815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C984-2305-B60C-FB3E-8D425C340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3ABAF7-6D1D-2380-3166-B0DC805B48E4}"/>
              </a:ext>
            </a:extLst>
          </p:cNvPr>
          <p:cNvSpPr txBox="1"/>
          <p:nvPr/>
        </p:nvSpPr>
        <p:spPr>
          <a:xfrm>
            <a:off x="1466850" y="24061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 err="1"/>
              <a:t>IAP0</a:t>
            </a:r>
            <a:r>
              <a:rPr lang="hr-HR" dirty="0"/>
              <a:t>​=2,5×10−29→ </a:t>
            </a:r>
            <a:r>
              <a:rPr lang="hr-HR" dirty="0" err="1"/>
              <a:t>IAP</a:t>
            </a:r>
            <a:r>
              <a:rPr lang="hr-HR" dirty="0"/>
              <a:t>₀ ≫ </a:t>
            </a:r>
            <a:r>
              <a:rPr lang="hr-HR" dirty="0" err="1"/>
              <a:t>Ksp</a:t>
            </a:r>
            <a:r>
              <a:rPr lang="hr-HR" dirty="0"/>
              <a:t> → precipitat će se </a:t>
            </a:r>
            <a:r>
              <a:rPr lang="hr-HR" dirty="0" err="1"/>
              <a:t>apatit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007050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DF7569-3072-06A7-3049-0E9BC62F6D9B}"/>
              </a:ext>
            </a:extLst>
          </p:cNvPr>
          <p:cNvSpPr txBox="1"/>
          <p:nvPr/>
        </p:nvSpPr>
        <p:spPr>
          <a:xfrm>
            <a:off x="809624" y="653534"/>
            <a:ext cx="978217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 err="1"/>
              <a:t>IAP</a:t>
            </a:r>
            <a:r>
              <a:rPr lang="hr-HR" dirty="0"/>
              <a:t> = (3,125 × 10⁻¹²) · (8,0 × 10⁻¹²) · (1,0 × 10⁻⁶)</a:t>
            </a:r>
          </a:p>
          <a:p>
            <a:r>
              <a:rPr lang="hr-HR" dirty="0" err="1"/>
              <a:t>IAP</a:t>
            </a:r>
            <a:r>
              <a:rPr lang="hr-HR" dirty="0"/>
              <a:t> ≈ 2,5 × 10⁻²⁹</a:t>
            </a:r>
          </a:p>
          <a:p>
            <a:endParaRPr lang="hr-HR" dirty="0"/>
          </a:p>
          <a:p>
            <a:r>
              <a:rPr lang="hr-HR" dirty="0"/>
              <a:t>Usporedba:</a:t>
            </a:r>
            <a:br>
              <a:rPr lang="hr-HR" dirty="0"/>
            </a:br>
            <a:r>
              <a:rPr lang="hr-HR" dirty="0" err="1"/>
              <a:t>Ksp</a:t>
            </a:r>
            <a:r>
              <a:rPr lang="hr-HR" dirty="0"/>
              <a:t> </a:t>
            </a:r>
            <a:r>
              <a:rPr lang="hr-HR" dirty="0" err="1"/>
              <a:t>apatita</a:t>
            </a:r>
            <a:r>
              <a:rPr lang="hr-HR" dirty="0"/>
              <a:t> ~ 10⁻⁵⁸ (ultra nisko).</a:t>
            </a:r>
            <a:br>
              <a:rPr lang="hr-HR" dirty="0"/>
            </a:br>
            <a:r>
              <a:rPr lang="hr-HR" dirty="0" err="1"/>
              <a:t>IAP</a:t>
            </a:r>
            <a:r>
              <a:rPr lang="hr-HR" dirty="0"/>
              <a:t> ≈ 10⁻²⁹ (mnogo veće).</a:t>
            </a:r>
          </a:p>
          <a:p>
            <a:r>
              <a:rPr lang="hr-HR" dirty="0" err="1"/>
              <a:t>IAP</a:t>
            </a:r>
            <a:r>
              <a:rPr lang="hr-HR" dirty="0"/>
              <a:t> ≫ </a:t>
            </a:r>
            <a:r>
              <a:rPr lang="hr-HR" dirty="0" err="1"/>
              <a:t>Ksp</a:t>
            </a:r>
            <a:r>
              <a:rPr lang="hr-HR" dirty="0"/>
              <a:t> → otopina je snažno prezasićena → </a:t>
            </a:r>
            <a:r>
              <a:rPr lang="hr-HR" dirty="0" err="1"/>
              <a:t>apat</a:t>
            </a:r>
            <a:r>
              <a:rPr lang="az-Cyrl-AZ" dirty="0"/>
              <a:t>ит </a:t>
            </a:r>
            <a:r>
              <a:rPr lang="hr-HR" dirty="0"/>
              <a:t>se taloži.</a:t>
            </a:r>
          </a:p>
          <a:p>
            <a:endParaRPr lang="hr-HR" dirty="0"/>
          </a:p>
          <a:p>
            <a:r>
              <a:rPr lang="hr-HR" dirty="0"/>
              <a:t>To znači da su uvjeti takvi da fosfat neće ostati otopljen dugo; on se brzo “zaključa” u čvrstom Ca-fosfatu.</a:t>
            </a:r>
          </a:p>
          <a:p>
            <a:r>
              <a:rPr lang="hr-HR" dirty="0"/>
              <a:t>Geološki smisao:</a:t>
            </a:r>
            <a:br>
              <a:rPr lang="hr-HR" dirty="0"/>
            </a:br>
            <a:r>
              <a:rPr lang="hr-HR" dirty="0"/>
              <a:t>– Ako vidim fosfatne </a:t>
            </a:r>
            <a:r>
              <a:rPr lang="hr-HR" dirty="0" err="1"/>
              <a:t>konkrecije</a:t>
            </a:r>
            <a:r>
              <a:rPr lang="hr-HR" dirty="0"/>
              <a:t> / leće </a:t>
            </a:r>
            <a:r>
              <a:rPr lang="hr-HR" dirty="0" err="1"/>
              <a:t>apatita</a:t>
            </a:r>
            <a:r>
              <a:rPr lang="hr-HR" dirty="0"/>
              <a:t> u stratigrafiji, znam:</a:t>
            </a:r>
            <a:br>
              <a:rPr lang="hr-HR" dirty="0"/>
            </a:br>
            <a:r>
              <a:rPr lang="hr-HR" dirty="0"/>
              <a:t>• bilo je puno organske tvari → visoka biološka produkcija → </a:t>
            </a:r>
            <a:r>
              <a:rPr lang="hr-HR" dirty="0" err="1"/>
              <a:t>upwelling</a:t>
            </a:r>
            <a:r>
              <a:rPr lang="hr-HR" dirty="0"/>
              <a:t>.</a:t>
            </a:r>
            <a:br>
              <a:rPr lang="hr-HR" dirty="0"/>
            </a:br>
            <a:r>
              <a:rPr lang="hr-HR" dirty="0"/>
              <a:t>• dno je bilo barem povremeno </a:t>
            </a:r>
            <a:r>
              <a:rPr lang="hr-HR" dirty="0" err="1"/>
              <a:t>anoksično</a:t>
            </a:r>
            <a:r>
              <a:rPr lang="hr-HR" dirty="0"/>
              <a:t> (jer raspad organske tvari oslobađa fosfat bez da ga odmah potroši fauna).</a:t>
            </a:r>
            <a:br>
              <a:rPr lang="hr-HR" dirty="0"/>
            </a:br>
            <a:r>
              <a:rPr lang="hr-HR" dirty="0"/>
              <a:t>• taloženje </a:t>
            </a:r>
            <a:r>
              <a:rPr lang="hr-HR" dirty="0" err="1"/>
              <a:t>apatita</a:t>
            </a:r>
            <a:r>
              <a:rPr lang="hr-HR" dirty="0"/>
              <a:t> veže fosfor i uklanja ga iz površinskog ciklusa → to je dugoročni “</a:t>
            </a:r>
            <a:r>
              <a:rPr lang="hr-HR" dirty="0" err="1"/>
              <a:t>sink</a:t>
            </a:r>
            <a:r>
              <a:rPr lang="hr-HR" dirty="0"/>
              <a:t>” hranjiva.</a:t>
            </a:r>
          </a:p>
          <a:p>
            <a:r>
              <a:rPr lang="hr-HR" dirty="0"/>
              <a:t>→ Student dobiva poruku: precipitirani mineral = </a:t>
            </a:r>
            <a:r>
              <a:rPr lang="hr-HR" dirty="0" err="1"/>
              <a:t>fosforit</a:t>
            </a:r>
            <a:r>
              <a:rPr lang="hr-HR" dirty="0"/>
              <a:t> = fosforni arhiv </a:t>
            </a:r>
            <a:r>
              <a:rPr lang="hr-HR" dirty="0" err="1"/>
              <a:t>paleoproduktivnosti</a:t>
            </a:r>
            <a:r>
              <a:rPr lang="hr-HR" dirty="0"/>
              <a:t> oceana.</a:t>
            </a:r>
            <a:br>
              <a:rPr lang="hr-HR" dirty="0"/>
            </a:br>
            <a:r>
              <a:rPr lang="hr-HR" dirty="0"/>
              <a:t>Drugim riječima, iz minerala čitaš </a:t>
            </a:r>
            <a:r>
              <a:rPr lang="hr-HR" dirty="0" err="1"/>
              <a:t>paleo</a:t>
            </a:r>
            <a:r>
              <a:rPr lang="hr-HR" dirty="0"/>
              <a:t>-okoliš.</a:t>
            </a:r>
          </a:p>
          <a:p>
            <a:endParaRPr lang="hr-HR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817286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CF8318-FA2D-E640-415D-1B14ED9BDF35}"/>
                  </a:ext>
                </a:extLst>
              </p:cNvPr>
              <p:cNvSpPr txBox="1"/>
              <p:nvPr/>
            </p:nvSpPr>
            <p:spPr>
              <a:xfrm>
                <a:off x="828675" y="1305342"/>
                <a:ext cx="10572750" cy="4524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hr-HR" b="1" dirty="0"/>
                  <a:t>Boksitne kore – precipitacija hidroksida aluminija</a:t>
                </a:r>
              </a:p>
              <a:p>
                <a:pPr>
                  <a:buNone/>
                </a:pPr>
                <a:br>
                  <a:rPr lang="hr-HR" dirty="0"/>
                </a:br>
                <a:r>
                  <a:rPr lang="hr-HR" dirty="0"/>
                  <a:t>U tropskim područjima, dugotrajno trošenje silikatnih stijena ispire sve pokretljive ione (Na, K, Ca, Si), a ostaju </a:t>
                </a:r>
                <a:r>
                  <a:rPr lang="hr-HR" dirty="0" err="1"/>
                  <a:t>Al³</a:t>
                </a:r>
                <a:r>
                  <a:rPr lang="hr-HR" dirty="0"/>
                  <a:t>⁺ i </a:t>
                </a:r>
                <a:r>
                  <a:rPr lang="hr-HR" dirty="0" err="1"/>
                  <a:t>Fe³</a:t>
                </a:r>
                <a:r>
                  <a:rPr lang="hr-HR" dirty="0"/>
                  <a:t>⁺ koji precipitira u obliku </a:t>
                </a:r>
                <a:r>
                  <a:rPr lang="hr-HR" b="1" dirty="0" err="1"/>
                  <a:t>gibbsita</a:t>
                </a:r>
                <a:r>
                  <a:rPr lang="hr-HR" b="1" dirty="0"/>
                  <a:t> (Al(OH)₃)</a:t>
                </a:r>
                <a:r>
                  <a:rPr lang="hr-HR" dirty="0"/>
                  <a:t> i </a:t>
                </a:r>
                <a:r>
                  <a:rPr lang="hr-HR" b="1" dirty="0" err="1"/>
                  <a:t>goetita</a:t>
                </a:r>
                <a:r>
                  <a:rPr lang="hr-HR" b="1" dirty="0"/>
                  <a:t> (</a:t>
                </a:r>
                <a:r>
                  <a:rPr lang="hr-HR" b="1" dirty="0" err="1"/>
                  <a:t>FeO</a:t>
                </a:r>
                <a:r>
                  <a:rPr lang="hr-HR" b="1" dirty="0"/>
                  <a:t>(OH))</a:t>
                </a:r>
                <a:r>
                  <a:rPr lang="hr-HR" dirty="0"/>
                  <a:t>.</a:t>
                </a:r>
              </a:p>
              <a:p>
                <a:pPr>
                  <a:buNone/>
                </a:pPr>
                <a:endParaRPr lang="hr-HR" b="1" dirty="0"/>
              </a:p>
              <a:p>
                <a:pPr>
                  <a:buNone/>
                </a:pPr>
                <a:r>
                  <a:rPr lang="hr-HR" b="1" dirty="0"/>
                  <a:t>Reakcija:</a:t>
                </a:r>
                <a:endParaRPr lang="hr-HR" dirty="0"/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hr-HR" b="0"/>
                            <m:t>Al</m:t>
                          </m:r>
                        </m:e>
                        <m:sup>
                          <m:r>
                            <a:rPr lang="ar-AE" b="0" i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ar-AE" b="0" i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ar-AE" b="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AE" b="0" i="0">
                          <a:latin typeface="Cambria Math" panose="020405030504060302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₂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hr-HR" b="0" i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Al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OH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₃ 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hr-HR" b="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hr-HR" b="0" i="0">
                          <a:latin typeface="Cambria Math" panose="020405030504060302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hr-HR" b="0" i="1">
                          <a:latin typeface="Cambria Math" panose="02040503050406030204" pitchFamily="18" charset="0"/>
                        </a:rPr>
                        <m:t>⁺</m:t>
                      </m:r>
                    </m:oMath>
                  </m:oMathPara>
                </a14:m>
                <a:endParaRPr lang="hr-HR" b="0" dirty="0"/>
              </a:p>
              <a:p>
                <a:pPr>
                  <a:buNone/>
                </a:pPr>
                <a:r>
                  <a:rPr lang="hr-HR" b="1" dirty="0"/>
                  <a:t>Geološki značaj:</a:t>
                </a:r>
                <a:endParaRPr lang="hr-HR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dirty="0"/>
                  <a:t>formiranje </a:t>
                </a:r>
                <a:r>
                  <a:rPr lang="hr-HR" b="1" dirty="0"/>
                  <a:t>boksitnih ležišta</a:t>
                </a:r>
                <a:r>
                  <a:rPr lang="hr-HR" dirty="0"/>
                  <a:t> (izvor aluminija)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dirty="0"/>
                  <a:t>pH i Eh kontroliraju prijelaz </a:t>
                </a:r>
                <a:r>
                  <a:rPr lang="hr-HR" dirty="0" err="1"/>
                  <a:t>Al³</a:t>
                </a:r>
                <a:r>
                  <a:rPr lang="hr-HR" dirty="0"/>
                  <a:t>⁺ → Al(OH)₃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dirty="0"/>
                  <a:t>prikazuje </a:t>
                </a:r>
                <a:r>
                  <a:rPr lang="hr-HR" b="1" dirty="0"/>
                  <a:t>precipitaciju tijekom kemijskog trošenja</a:t>
                </a:r>
                <a:endParaRPr lang="hr-HR" dirty="0"/>
              </a:p>
              <a:p>
                <a:pPr>
                  <a:buNone/>
                </a:pPr>
                <a:endParaRPr lang="hr-HR" b="1" dirty="0"/>
              </a:p>
              <a:p>
                <a:pPr>
                  <a:buNone/>
                </a:pPr>
                <a:endParaRPr lang="hr-HR" b="1" dirty="0"/>
              </a:p>
              <a:p>
                <a:pPr>
                  <a:buNone/>
                </a:pPr>
                <a:r>
                  <a:rPr lang="hr-HR" b="1" dirty="0"/>
                  <a:t>Zadatak:</a:t>
                </a:r>
                <a:br>
                  <a:rPr lang="hr-HR" dirty="0"/>
                </a:br>
                <a:r>
                  <a:rPr lang="hr-HR" dirty="0"/>
                  <a:t>Nacrtaj Eh–pH dijagram za Al u vodi i označi gdje je stabilan </a:t>
                </a:r>
                <a:r>
                  <a:rPr lang="hr-HR" dirty="0" err="1"/>
                  <a:t>Al³</a:t>
                </a:r>
                <a:r>
                  <a:rPr lang="hr-HR" dirty="0"/>
                  <a:t>⁺, a gdje Al(OH)₃.</a:t>
                </a:r>
                <a:br>
                  <a:rPr lang="hr-HR" dirty="0"/>
                </a:br>
                <a:r>
                  <a:rPr lang="hr-HR" dirty="0"/>
                  <a:t>Objasni zašto su boksiti ograničeni na tropske klime.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CF8318-FA2D-E640-415D-1B14ED9BD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75" y="1305342"/>
                <a:ext cx="10572750" cy="4524315"/>
              </a:xfrm>
              <a:prstGeom prst="rect">
                <a:avLst/>
              </a:prstGeom>
              <a:blipFill>
                <a:blip r:embed="rId2"/>
                <a:stretch>
                  <a:fillRect l="-519" t="-674" b="-121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6715CC4-B128-BC36-6C38-ABA1AD4BEA14}"/>
              </a:ext>
            </a:extLst>
          </p:cNvPr>
          <p:cNvSpPr txBox="1"/>
          <p:nvPr/>
        </p:nvSpPr>
        <p:spPr>
          <a:xfrm>
            <a:off x="342900" y="4344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accent1"/>
                </a:solidFill>
              </a:rPr>
              <a:t>Zadatak</a:t>
            </a:r>
            <a:endParaRPr lang="en-AU" dirty="0">
              <a:solidFill>
                <a:schemeClr val="accent1"/>
              </a:solidFill>
            </a:endParaRPr>
          </a:p>
        </p:txBody>
      </p:sp>
      <p:pic>
        <p:nvPicPr>
          <p:cNvPr id="8" name="Picture 2" descr="Slikovni rezultat za ¸no acces">
            <a:extLst>
              <a:ext uri="{FF2B5EF4-FFF2-40B4-BE49-F238E27FC236}">
                <a16:creationId xmlns:a16="http://schemas.microsoft.com/office/drawing/2014/main" id="{802726CE-4FAD-B23D-FF92-6FC99FC4C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7" y="5978760"/>
            <a:ext cx="567563" cy="57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96191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9875520" cy="1356360"/>
          </a:xfrm>
        </p:spPr>
        <p:txBody>
          <a:bodyPr/>
          <a:lstStyle/>
          <a:p>
            <a:r>
              <a:rPr lang="hr-HR" b="1" dirty="0"/>
              <a:t>Efekt zajedničkog iona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28650" y="1524000"/>
            <a:ext cx="11125200" cy="1200150"/>
          </a:xfrm>
        </p:spPr>
        <p:txBody>
          <a:bodyPr>
            <a:normAutofit fontScale="85000" lnSpcReduction="10000"/>
          </a:bodyPr>
          <a:lstStyle/>
          <a:p>
            <a:r>
              <a:rPr lang="hr-HR" sz="2800" dirty="0">
                <a:solidFill>
                  <a:schemeClr val="tx1"/>
                </a:solidFill>
                <a:latin typeface="Times New Roman" pitchFamily="18" charset="0"/>
              </a:rPr>
              <a:t>Vode u prirodi mogu biti istovremeno zasićene na više različitih soli i može se utvrditi da su prirodne vode mješavina otopina u kojima su otopljene različite soli</a:t>
            </a:r>
          </a:p>
          <a:p>
            <a:r>
              <a:rPr lang="hr-HR" sz="2800" dirty="0">
                <a:solidFill>
                  <a:schemeClr val="tx1"/>
                </a:solidFill>
                <a:latin typeface="Times New Roman" pitchFamily="18" charset="0"/>
              </a:rPr>
              <a:t>Primjer je otopina s otopljenim gipsom i baritom</a:t>
            </a:r>
          </a:p>
          <a:p>
            <a:endParaRPr lang="en-US" sz="2400" dirty="0">
              <a:latin typeface="Times New Roman" pitchFamily="18" charset="0"/>
            </a:endParaRPr>
          </a:p>
          <a:p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685800" y="3190786"/>
            <a:ext cx="6096000" cy="29649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>
                <a:latin typeface="Times New Roman" pitchFamily="18" charset="0"/>
              </a:rPr>
              <a:t>CaSO</a:t>
            </a:r>
            <a:r>
              <a:rPr lang="en-US" sz="2800" baseline="-25000" dirty="0">
                <a:latin typeface="Times New Roman" pitchFamily="18" charset="0"/>
              </a:rPr>
              <a:t>4</a:t>
            </a:r>
            <a:r>
              <a:rPr lang="en-US" sz="2800" dirty="0">
                <a:latin typeface="Times New Roman" pitchFamily="18" charset="0"/>
              </a:rPr>
              <a:t>·2H</a:t>
            </a:r>
            <a:r>
              <a:rPr lang="en-US" sz="2800" baseline="-25000" dirty="0">
                <a:latin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</a:rPr>
              <a:t>O </a:t>
            </a:r>
            <a:r>
              <a:rPr lang="en-US" sz="2800" dirty="0">
                <a:latin typeface="Times New Roman" pitchFamily="18" charset="0"/>
                <a:sym typeface="Symbol" pitchFamily="18" charset="2"/>
              </a:rPr>
              <a:t> </a:t>
            </a:r>
            <a:r>
              <a:rPr lang="en-US" sz="2800" dirty="0">
                <a:latin typeface="Times New Roman" pitchFamily="18" charset="0"/>
              </a:rPr>
              <a:t>Ca</a:t>
            </a:r>
            <a:r>
              <a:rPr lang="en-US" sz="2800" baseline="30000" dirty="0">
                <a:latin typeface="Times New Roman" pitchFamily="18" charset="0"/>
              </a:rPr>
              <a:t>2+</a:t>
            </a:r>
            <a:r>
              <a:rPr lang="en-US" sz="2800" dirty="0">
                <a:latin typeface="Times New Roman" pitchFamily="18" charset="0"/>
              </a:rPr>
              <a:t> + SO</a:t>
            </a:r>
            <a:r>
              <a:rPr lang="en-US" sz="2800" baseline="-25000" dirty="0">
                <a:latin typeface="Times New Roman" pitchFamily="18" charset="0"/>
              </a:rPr>
              <a:t>4</a:t>
            </a:r>
            <a:r>
              <a:rPr lang="en-US" sz="2800" baseline="30000" dirty="0">
                <a:latin typeface="Times New Roman" pitchFamily="18" charset="0"/>
              </a:rPr>
              <a:t>2-</a:t>
            </a:r>
            <a:r>
              <a:rPr lang="en-US" sz="2800" dirty="0">
                <a:latin typeface="Times New Roman" pitchFamily="18" charset="0"/>
              </a:rPr>
              <a:t> + 2H</a:t>
            </a:r>
            <a:r>
              <a:rPr lang="en-US" sz="2800" baseline="-25000" dirty="0">
                <a:latin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</a:rPr>
              <a:t>O</a:t>
            </a:r>
            <a:endParaRPr lang="hr-HR" sz="28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en-US" sz="2800" dirty="0">
                <a:latin typeface="Times New Roman" pitchFamily="18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n-US" sz="2800" dirty="0">
                <a:latin typeface="Times New Roman" pitchFamily="18" charset="0"/>
              </a:rPr>
              <a:t>K</a:t>
            </a:r>
            <a:r>
              <a:rPr lang="en-US" sz="2800" baseline="-25000" dirty="0">
                <a:latin typeface="Times New Roman" pitchFamily="18" charset="0"/>
              </a:rPr>
              <a:t>SP</a:t>
            </a:r>
            <a:r>
              <a:rPr lang="en-US" sz="2800" dirty="0">
                <a:latin typeface="Times New Roman" pitchFamily="18" charset="0"/>
              </a:rPr>
              <a:t> = [Ca</a:t>
            </a:r>
            <a:r>
              <a:rPr lang="en-US" sz="2800" baseline="30000" dirty="0">
                <a:latin typeface="Times New Roman" pitchFamily="18" charset="0"/>
              </a:rPr>
              <a:t>2+</a:t>
            </a:r>
            <a:r>
              <a:rPr lang="en-US" sz="2800" dirty="0">
                <a:latin typeface="Times New Roman" pitchFamily="18" charset="0"/>
              </a:rPr>
              <a:t>][SO</a:t>
            </a:r>
            <a:r>
              <a:rPr lang="en-US" sz="2800" baseline="-25000" dirty="0">
                <a:latin typeface="Times New Roman" pitchFamily="18" charset="0"/>
              </a:rPr>
              <a:t>4</a:t>
            </a:r>
            <a:r>
              <a:rPr lang="en-US" sz="2800" baseline="30000" dirty="0">
                <a:latin typeface="Times New Roman" pitchFamily="18" charset="0"/>
              </a:rPr>
              <a:t>2-</a:t>
            </a:r>
            <a:r>
              <a:rPr lang="en-US" sz="2800" dirty="0">
                <a:latin typeface="Times New Roman" pitchFamily="18" charset="0"/>
              </a:rPr>
              <a:t>] = 10</a:t>
            </a:r>
            <a:r>
              <a:rPr lang="en-US" sz="2800" baseline="30000" dirty="0">
                <a:latin typeface="Times New Roman" pitchFamily="18" charset="0"/>
              </a:rPr>
              <a:t>-4.6</a:t>
            </a:r>
            <a:endParaRPr lang="hr-HR" sz="2800" baseline="300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hr-HR" sz="2800" baseline="300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en-US" sz="2800" baseline="300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en-US" sz="28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en-US" sz="2800" dirty="0">
                <a:latin typeface="Times New Roman" pitchFamily="18" charset="0"/>
              </a:rPr>
              <a:t>BaSO</a:t>
            </a:r>
            <a:r>
              <a:rPr lang="en-US" sz="2800" baseline="-25000" dirty="0">
                <a:latin typeface="Times New Roman" pitchFamily="18" charset="0"/>
              </a:rPr>
              <a:t>4 </a:t>
            </a:r>
            <a:r>
              <a:rPr lang="en-US" sz="2800" dirty="0">
                <a:latin typeface="Times New Roman" pitchFamily="18" charset="0"/>
                <a:sym typeface="Symbol" pitchFamily="18" charset="2"/>
              </a:rPr>
              <a:t> </a:t>
            </a:r>
            <a:r>
              <a:rPr lang="en-US" sz="2800" dirty="0">
                <a:latin typeface="Times New Roman" pitchFamily="18" charset="0"/>
              </a:rPr>
              <a:t>Ba</a:t>
            </a:r>
            <a:r>
              <a:rPr lang="en-US" sz="2800" baseline="30000" dirty="0">
                <a:latin typeface="Times New Roman" pitchFamily="18" charset="0"/>
              </a:rPr>
              <a:t>2+</a:t>
            </a:r>
            <a:r>
              <a:rPr lang="en-US" sz="2800" dirty="0">
                <a:latin typeface="Times New Roman" pitchFamily="18" charset="0"/>
              </a:rPr>
              <a:t> + SO</a:t>
            </a:r>
            <a:r>
              <a:rPr lang="en-US" sz="2800" baseline="-25000" dirty="0">
                <a:latin typeface="Times New Roman" pitchFamily="18" charset="0"/>
              </a:rPr>
              <a:t>4</a:t>
            </a:r>
            <a:r>
              <a:rPr lang="en-US" sz="2800" baseline="30000" dirty="0">
                <a:latin typeface="Times New Roman" pitchFamily="18" charset="0"/>
              </a:rPr>
              <a:t>2-</a:t>
            </a:r>
            <a:endParaRPr lang="hr-HR" sz="28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en-US" sz="2800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en-US" sz="2800" dirty="0">
                <a:latin typeface="Times New Roman" pitchFamily="18" charset="0"/>
              </a:rPr>
              <a:t>K</a:t>
            </a:r>
            <a:r>
              <a:rPr lang="en-US" sz="2800" baseline="-25000" dirty="0">
                <a:latin typeface="Times New Roman" pitchFamily="18" charset="0"/>
              </a:rPr>
              <a:t>SP</a:t>
            </a:r>
            <a:r>
              <a:rPr lang="en-US" sz="2800" dirty="0">
                <a:latin typeface="Times New Roman" pitchFamily="18" charset="0"/>
              </a:rPr>
              <a:t> = [Ba</a:t>
            </a:r>
            <a:r>
              <a:rPr lang="en-US" sz="2800" baseline="30000" dirty="0">
                <a:latin typeface="Times New Roman" pitchFamily="18" charset="0"/>
              </a:rPr>
              <a:t>2+</a:t>
            </a:r>
            <a:r>
              <a:rPr lang="en-US" sz="2800" dirty="0">
                <a:latin typeface="Times New Roman" pitchFamily="18" charset="0"/>
              </a:rPr>
              <a:t>][SO</a:t>
            </a:r>
            <a:r>
              <a:rPr lang="en-US" sz="2800" baseline="-25000" dirty="0">
                <a:latin typeface="Times New Roman" pitchFamily="18" charset="0"/>
              </a:rPr>
              <a:t>4</a:t>
            </a:r>
            <a:r>
              <a:rPr lang="en-US" sz="2800" baseline="30000" dirty="0">
                <a:latin typeface="Times New Roman" pitchFamily="18" charset="0"/>
              </a:rPr>
              <a:t>2-</a:t>
            </a:r>
            <a:r>
              <a:rPr lang="en-US" sz="2800" dirty="0">
                <a:latin typeface="Times New Roman" pitchFamily="18" charset="0"/>
              </a:rPr>
              <a:t>] = 10</a:t>
            </a:r>
            <a:r>
              <a:rPr lang="en-US" sz="2800" baseline="30000" dirty="0">
                <a:latin typeface="Times New Roman" pitchFamily="18" charset="0"/>
              </a:rPr>
              <a:t>-10.0</a:t>
            </a:r>
            <a:endParaRPr lang="hr-HR" sz="2800" baseline="30000" dirty="0">
              <a:latin typeface="Times New Roman" pitchFamily="18" charset="0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7429500" y="4073078"/>
            <a:ext cx="4000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Obje reakcije unose </a:t>
            </a:r>
            <a:r>
              <a:rPr lang="en-US" sz="2400" dirty="0">
                <a:latin typeface="Times New Roman" pitchFamily="18" charset="0"/>
              </a:rPr>
              <a:t>SO</a:t>
            </a:r>
            <a:r>
              <a:rPr lang="en-US" sz="2400" baseline="-25000" dirty="0">
                <a:latin typeface="Times New Roman" pitchFamily="18" charset="0"/>
              </a:rPr>
              <a:t>4</a:t>
            </a:r>
            <a:r>
              <a:rPr lang="en-US" sz="2400" baseline="30000" dirty="0">
                <a:latin typeface="Times New Roman" pitchFamily="18" charset="0"/>
              </a:rPr>
              <a:t>2-</a:t>
            </a:r>
            <a:r>
              <a:rPr lang="hr-HR" sz="2400" baseline="30000" dirty="0">
                <a:latin typeface="Times New Roman" pitchFamily="18" charset="0"/>
              </a:rPr>
              <a:t> </a:t>
            </a:r>
            <a:r>
              <a:rPr lang="hr-HR" sz="2400" dirty="0">
                <a:latin typeface="Times New Roman" pitchFamily="18" charset="0"/>
              </a:rPr>
              <a:t>u otopinu</a:t>
            </a:r>
            <a:r>
              <a:rPr lang="hr-HR" sz="2400" dirty="0"/>
              <a:t>  - “računa se u obje reakcije”</a:t>
            </a:r>
          </a:p>
        </p:txBody>
      </p:sp>
      <p:sp>
        <p:nvSpPr>
          <p:cNvPr id="7" name="Elipsa 6"/>
          <p:cNvSpPr/>
          <p:nvPr/>
        </p:nvSpPr>
        <p:spPr>
          <a:xfrm>
            <a:off x="4362450" y="2838450"/>
            <a:ext cx="952500" cy="933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Elipsa 7"/>
          <p:cNvSpPr/>
          <p:nvPr/>
        </p:nvSpPr>
        <p:spPr>
          <a:xfrm>
            <a:off x="4495800" y="4648200"/>
            <a:ext cx="952500" cy="933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TekstniOkvir 8"/>
          <p:cNvSpPr txBox="1"/>
          <p:nvPr/>
        </p:nvSpPr>
        <p:spPr>
          <a:xfrm>
            <a:off x="7429500" y="5581650"/>
            <a:ext cx="4381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Utječe li otapanje jedne soli na otapanje druge soli??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2A3DA00F-A645-DFF2-7D24-DB56E45EC63A}"/>
              </a:ext>
            </a:extLst>
          </p:cNvPr>
          <p:cNvSpPr txBox="1"/>
          <p:nvPr/>
        </p:nvSpPr>
        <p:spPr>
          <a:xfrm>
            <a:off x="7429500" y="2935843"/>
            <a:ext cx="4104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/>
              <a:t>Što se bolje otapa barit ili gips?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animBg="1"/>
      <p:bldP spid="8" grpId="0" animBg="1"/>
      <p:bldP spid="9" grpId="0" build="allAtOnce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09354" y="209683"/>
            <a:ext cx="9875520" cy="1356360"/>
          </a:xfrm>
        </p:spPr>
        <p:txBody>
          <a:bodyPr/>
          <a:lstStyle/>
          <a:p>
            <a:r>
              <a:rPr lang="hr-HR" dirty="0"/>
              <a:t>…u saturiranoj otopini</a:t>
            </a:r>
          </a:p>
        </p:txBody>
      </p:sp>
      <p:graphicFrame>
        <p:nvGraphicFramePr>
          <p:cNvPr id="13107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1119248"/>
              </p:ext>
            </p:extLst>
          </p:nvPr>
        </p:nvGraphicFramePr>
        <p:xfrm>
          <a:off x="646113" y="1370874"/>
          <a:ext cx="4409664" cy="1158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33500" imgH="368300" progId="Equation.3">
                  <p:embed/>
                </p:oleObj>
              </mc:Choice>
              <mc:Fallback>
                <p:oleObj name="Equation" r:id="rId3" imgW="1333500" imgH="368300" progId="Equation.3">
                  <p:embed/>
                  <p:pic>
                    <p:nvPicPr>
                      <p:cNvPr id="13107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113" y="1370874"/>
                        <a:ext cx="4409664" cy="11588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07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651833"/>
              </p:ext>
            </p:extLst>
          </p:nvPr>
        </p:nvGraphicFramePr>
        <p:xfrm>
          <a:off x="6775340" y="1349052"/>
          <a:ext cx="4383087" cy="1165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84300" imgH="368300" progId="Equation.3">
                  <p:embed/>
                </p:oleObj>
              </mc:Choice>
              <mc:Fallback>
                <p:oleObj name="Equation" r:id="rId5" imgW="1384300" imgH="368300" progId="Equation.3">
                  <p:embed/>
                  <p:pic>
                    <p:nvPicPr>
                      <p:cNvPr id="13107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5340" y="1349052"/>
                        <a:ext cx="4383087" cy="11653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ravokutnik 7"/>
          <p:cNvSpPr/>
          <p:nvPr/>
        </p:nvSpPr>
        <p:spPr>
          <a:xfrm>
            <a:off x="948592" y="3968234"/>
            <a:ext cx="59586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>
                <a:latin typeface="Times New Roman" pitchFamily="18" charset="0"/>
              </a:rPr>
              <a:t> </a:t>
            </a:r>
            <a:r>
              <a:rPr lang="hr-HR" sz="2800" dirty="0">
                <a:latin typeface="Times New Roman" pitchFamily="18" charset="0"/>
              </a:rPr>
              <a:t>Balans mase</a:t>
            </a:r>
            <a:r>
              <a:rPr lang="en-US" sz="2800" dirty="0">
                <a:latin typeface="Times New Roman" pitchFamily="18" charset="0"/>
              </a:rPr>
              <a:t>: [Ba</a:t>
            </a:r>
            <a:r>
              <a:rPr lang="en-US" sz="2800" baseline="30000" dirty="0">
                <a:latin typeface="Times New Roman" pitchFamily="18" charset="0"/>
              </a:rPr>
              <a:t>2+</a:t>
            </a:r>
            <a:r>
              <a:rPr lang="en-US" sz="2800" dirty="0">
                <a:latin typeface="Times New Roman" pitchFamily="18" charset="0"/>
              </a:rPr>
              <a:t>] + [Ca</a:t>
            </a:r>
            <a:r>
              <a:rPr lang="en-US" sz="2800" baseline="30000" dirty="0">
                <a:latin typeface="Times New Roman" pitchFamily="18" charset="0"/>
              </a:rPr>
              <a:t>2+</a:t>
            </a:r>
            <a:r>
              <a:rPr lang="en-US" sz="2800" dirty="0">
                <a:latin typeface="Times New Roman" pitchFamily="18" charset="0"/>
              </a:rPr>
              <a:t>] = [SO</a:t>
            </a:r>
            <a:r>
              <a:rPr lang="en-US" sz="2800" baseline="-25000" dirty="0">
                <a:latin typeface="Times New Roman" pitchFamily="18" charset="0"/>
              </a:rPr>
              <a:t>4</a:t>
            </a:r>
            <a:r>
              <a:rPr lang="en-US" sz="2800" baseline="30000" dirty="0">
                <a:latin typeface="Times New Roman" pitchFamily="18" charset="0"/>
              </a:rPr>
              <a:t>2-</a:t>
            </a:r>
            <a:r>
              <a:rPr lang="en-US" sz="2800" dirty="0">
                <a:latin typeface="Times New Roman" pitchFamily="18" charset="0"/>
              </a:rPr>
              <a:t>]</a:t>
            </a:r>
            <a:endParaRPr lang="hr-HR" sz="2800" dirty="0"/>
          </a:p>
        </p:txBody>
      </p:sp>
      <p:sp>
        <p:nvSpPr>
          <p:cNvPr id="9" name="Pravokutnik 8"/>
          <p:cNvSpPr/>
          <p:nvPr/>
        </p:nvSpPr>
        <p:spPr>
          <a:xfrm>
            <a:off x="838200" y="5047185"/>
            <a:ext cx="9734550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hr-HR" sz="2800" dirty="0">
                <a:latin typeface="Times New Roman" pitchFamily="18" charset="0"/>
              </a:rPr>
              <a:t> Balans naboja</a:t>
            </a:r>
            <a:r>
              <a:rPr lang="en-US" sz="2800" dirty="0">
                <a:latin typeface="Times New Roman" pitchFamily="18" charset="0"/>
              </a:rPr>
              <a:t>: 2[Ba</a:t>
            </a:r>
            <a:r>
              <a:rPr lang="en-US" sz="2800" baseline="30000" dirty="0">
                <a:latin typeface="Times New Roman" pitchFamily="18" charset="0"/>
              </a:rPr>
              <a:t>2+</a:t>
            </a:r>
            <a:r>
              <a:rPr lang="en-US" sz="2800" dirty="0">
                <a:latin typeface="Times New Roman" pitchFamily="18" charset="0"/>
              </a:rPr>
              <a:t>] + 2[Ca</a:t>
            </a:r>
            <a:r>
              <a:rPr lang="en-US" sz="2800" baseline="30000" dirty="0">
                <a:latin typeface="Times New Roman" pitchFamily="18" charset="0"/>
              </a:rPr>
              <a:t>2+</a:t>
            </a:r>
            <a:r>
              <a:rPr lang="en-US" sz="2800" dirty="0">
                <a:latin typeface="Times New Roman" pitchFamily="18" charset="0"/>
              </a:rPr>
              <a:t>] + </a:t>
            </a:r>
            <a:r>
              <a:rPr lang="en-US" sz="2800" dirty="0">
                <a:latin typeface="Times New Roman" pitchFamily="18" charset="0"/>
                <a:sym typeface="Symbol" pitchFamily="18" charset="2"/>
              </a:rPr>
              <a:t>[H</a:t>
            </a:r>
            <a:r>
              <a:rPr lang="en-US" sz="2800" baseline="30000" dirty="0">
                <a:latin typeface="Times New Roman" pitchFamily="18" charset="0"/>
                <a:sym typeface="Symbol" pitchFamily="18" charset="2"/>
              </a:rPr>
              <a:t>+</a:t>
            </a:r>
            <a:r>
              <a:rPr lang="en-US" sz="2800" dirty="0">
                <a:latin typeface="Times New Roman" pitchFamily="18" charset="0"/>
                <a:sym typeface="Symbol" pitchFamily="18" charset="2"/>
              </a:rPr>
              <a:t>] </a:t>
            </a:r>
            <a:r>
              <a:rPr lang="en-US" sz="2800" dirty="0">
                <a:latin typeface="Times New Roman" pitchFamily="18" charset="0"/>
              </a:rPr>
              <a:t>= 2[SO</a:t>
            </a:r>
            <a:r>
              <a:rPr lang="en-US" sz="2800" baseline="-25000" dirty="0">
                <a:latin typeface="Times New Roman" pitchFamily="18" charset="0"/>
              </a:rPr>
              <a:t>4</a:t>
            </a:r>
            <a:r>
              <a:rPr lang="en-US" sz="2800" baseline="30000" dirty="0">
                <a:latin typeface="Times New Roman" pitchFamily="18" charset="0"/>
              </a:rPr>
              <a:t>2-</a:t>
            </a:r>
            <a:r>
              <a:rPr lang="en-US" sz="2800" dirty="0">
                <a:latin typeface="Times New Roman" pitchFamily="18" charset="0"/>
              </a:rPr>
              <a:t>] + </a:t>
            </a:r>
            <a:r>
              <a:rPr lang="en-US" sz="2800" dirty="0">
                <a:latin typeface="Times New Roman" pitchFamily="18" charset="0"/>
                <a:sym typeface="Symbol" pitchFamily="18" charset="2"/>
              </a:rPr>
              <a:t>[OH</a:t>
            </a:r>
            <a:r>
              <a:rPr lang="en-US" sz="2800" baseline="30000" dirty="0">
                <a:latin typeface="Times New Roman" pitchFamily="18" charset="0"/>
                <a:sym typeface="Symbol" pitchFamily="18" charset="2"/>
              </a:rPr>
              <a:t>-</a:t>
            </a:r>
            <a:r>
              <a:rPr lang="en-US" sz="2800" dirty="0">
                <a:latin typeface="Times New Roman" pitchFamily="18" charset="0"/>
                <a:sym typeface="Symbol" pitchFamily="18" charset="2"/>
              </a:rPr>
              <a:t>]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73EB283B-26B4-4E8D-A581-B0E5E3C0B3F2}"/>
              </a:ext>
            </a:extLst>
          </p:cNvPr>
          <p:cNvSpPr txBox="1"/>
          <p:nvPr/>
        </p:nvSpPr>
        <p:spPr>
          <a:xfrm>
            <a:off x="1198564" y="3085481"/>
            <a:ext cx="6097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</a:rPr>
              <a:t>[</a:t>
            </a:r>
            <a:r>
              <a:rPr lang="hr-HR" sz="2400" dirty="0">
                <a:latin typeface="Times New Roman" pitchFamily="18" charset="0"/>
              </a:rPr>
              <a:t>C</a:t>
            </a:r>
            <a:r>
              <a:rPr lang="en-US" sz="2400" dirty="0" err="1">
                <a:latin typeface="Times New Roman" pitchFamily="18" charset="0"/>
              </a:rPr>
              <a:t>a</a:t>
            </a:r>
            <a:r>
              <a:rPr lang="en-US" sz="2400" baseline="30000" dirty="0" err="1">
                <a:latin typeface="Times New Roman" pitchFamily="18" charset="0"/>
              </a:rPr>
              <a:t>2</a:t>
            </a:r>
            <a:r>
              <a:rPr lang="en-US" sz="2400" baseline="30000" dirty="0">
                <a:latin typeface="Times New Roman" pitchFamily="18" charset="0"/>
              </a:rPr>
              <a:t>+</a:t>
            </a:r>
            <a:r>
              <a:rPr lang="en-US" sz="2400" dirty="0">
                <a:latin typeface="Times New Roman" pitchFamily="18" charset="0"/>
              </a:rPr>
              <a:t>]</a:t>
            </a:r>
            <a:r>
              <a:rPr lang="hr-HR" sz="2400" dirty="0">
                <a:latin typeface="Times New Roman" pitchFamily="18" charset="0"/>
              </a:rPr>
              <a:t> / </a:t>
            </a:r>
            <a:r>
              <a:rPr lang="en-US" sz="2400" dirty="0">
                <a:latin typeface="Times New Roman" pitchFamily="18" charset="0"/>
              </a:rPr>
              <a:t>[</a:t>
            </a:r>
            <a:r>
              <a:rPr lang="hr-HR" sz="2400" dirty="0">
                <a:latin typeface="Times New Roman" pitchFamily="18" charset="0"/>
              </a:rPr>
              <a:t>B</a:t>
            </a:r>
            <a:r>
              <a:rPr lang="en-US" sz="2400" dirty="0" err="1">
                <a:latin typeface="Times New Roman" pitchFamily="18" charset="0"/>
              </a:rPr>
              <a:t>a</a:t>
            </a:r>
            <a:r>
              <a:rPr lang="en-US" sz="2400" baseline="30000" dirty="0" err="1">
                <a:latin typeface="Times New Roman" pitchFamily="18" charset="0"/>
              </a:rPr>
              <a:t>2</a:t>
            </a:r>
            <a:r>
              <a:rPr lang="en-US" sz="2400" baseline="30000" dirty="0">
                <a:latin typeface="Times New Roman" pitchFamily="18" charset="0"/>
              </a:rPr>
              <a:t>+</a:t>
            </a:r>
            <a:r>
              <a:rPr lang="en-US" sz="2400" dirty="0">
                <a:latin typeface="Times New Roman" pitchFamily="18" charset="0"/>
              </a:rPr>
              <a:t>]</a:t>
            </a:r>
            <a:r>
              <a:rPr lang="hr-HR" sz="2400" dirty="0">
                <a:latin typeface="Times New Roman" pitchFamily="18" charset="0"/>
              </a:rPr>
              <a:t> = 2,5 x 10</a:t>
            </a:r>
            <a:r>
              <a:rPr lang="hr-HR" sz="2400" baseline="30000" dirty="0">
                <a:latin typeface="Times New Roman" pitchFamily="18" charset="0"/>
              </a:rPr>
              <a:t>5</a:t>
            </a:r>
            <a:r>
              <a:rPr lang="hr-HR" sz="2400" dirty="0">
                <a:latin typeface="Times New Roman" pitchFamily="18" charset="0"/>
              </a:rPr>
              <a:t> </a:t>
            </a:r>
          </a:p>
          <a:p>
            <a:r>
              <a:rPr lang="hr-HR" sz="2400" dirty="0">
                <a:latin typeface="Times New Roman" pitchFamily="18" charset="0"/>
              </a:rPr>
              <a:t> </a:t>
            </a:r>
            <a:endParaRPr lang="hr-HR" sz="2400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51C2090-FE08-4053-9240-1D7465674F0A}"/>
              </a:ext>
            </a:extLst>
          </p:cNvPr>
          <p:cNvSpPr txBox="1"/>
          <p:nvPr/>
        </p:nvSpPr>
        <p:spPr>
          <a:xfrm>
            <a:off x="13285166" y="3480309"/>
            <a:ext cx="642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Kolika je otopina u takvoj saturiranoj otopini i G i B, sa </a:t>
            </a:r>
            <a:r>
              <a:rPr lang="en-US" sz="1800" dirty="0">
                <a:latin typeface="Times New Roman" pitchFamily="18" charset="0"/>
              </a:rPr>
              <a:t>[</a:t>
            </a:r>
            <a:r>
              <a:rPr lang="en-US" sz="1800" dirty="0" err="1">
                <a:latin typeface="Times New Roman" pitchFamily="18" charset="0"/>
              </a:rPr>
              <a:t>SO</a:t>
            </a:r>
            <a:r>
              <a:rPr lang="en-US" sz="1800" baseline="-25000" dirty="0" err="1">
                <a:latin typeface="Times New Roman" pitchFamily="18" charset="0"/>
              </a:rPr>
              <a:t>4</a:t>
            </a:r>
            <a:r>
              <a:rPr lang="en-US" sz="1800" baseline="30000" dirty="0" err="1">
                <a:latin typeface="Times New Roman" pitchFamily="18" charset="0"/>
              </a:rPr>
              <a:t>2</a:t>
            </a:r>
            <a:r>
              <a:rPr lang="en-US" sz="1800" baseline="30000" dirty="0">
                <a:latin typeface="Times New Roman" pitchFamily="18" charset="0"/>
              </a:rPr>
              <a:t>-</a:t>
            </a:r>
            <a:r>
              <a:rPr lang="en-US" sz="1800" dirty="0">
                <a:latin typeface="Times New Roman" pitchFamily="18" charset="0"/>
              </a:rPr>
              <a:t>]</a:t>
            </a:r>
            <a:r>
              <a:rPr lang="hr-HR" sz="1800" dirty="0">
                <a:latin typeface="Times New Roman" pitchFamily="18" charset="0"/>
              </a:rPr>
              <a:t> ?</a:t>
            </a:r>
            <a:endParaRPr lang="hr-HR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62000" y="2324100"/>
            <a:ext cx="9872871" cy="457200"/>
          </a:xfrm>
        </p:spPr>
        <p:txBody>
          <a:bodyPr/>
          <a:lstStyle/>
          <a:p>
            <a:r>
              <a:rPr lang="hr-HR" dirty="0"/>
              <a:t>Iz balansa masa</a:t>
            </a:r>
          </a:p>
        </p:txBody>
      </p:sp>
      <p:graphicFrame>
        <p:nvGraphicFramePr>
          <p:cNvPr id="132098" name="Object 7"/>
          <p:cNvGraphicFramePr>
            <a:graphicFrameLocks noChangeAspect="1"/>
          </p:cNvGraphicFramePr>
          <p:nvPr/>
        </p:nvGraphicFramePr>
        <p:xfrm>
          <a:off x="790574" y="495300"/>
          <a:ext cx="9577491" cy="159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78100" imgH="431800" progId="Equation.3">
                  <p:embed/>
                </p:oleObj>
              </mc:Choice>
              <mc:Fallback>
                <p:oleObj name="Equation" r:id="rId3" imgW="2578100" imgH="431800" progId="Equation.3">
                  <p:embed/>
                  <p:pic>
                    <p:nvPicPr>
                      <p:cNvPr id="13209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574" y="495300"/>
                        <a:ext cx="9577491" cy="1598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ravokutnik 5"/>
          <p:cNvSpPr/>
          <p:nvPr/>
        </p:nvSpPr>
        <p:spPr>
          <a:xfrm>
            <a:off x="2228850" y="3202936"/>
            <a:ext cx="7791450" cy="2858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sz="2800" dirty="0">
                <a:latin typeface="Times New Roman" pitchFamily="18" charset="0"/>
              </a:rPr>
              <a:t>10</a:t>
            </a:r>
            <a:r>
              <a:rPr lang="en-US" sz="2800" baseline="30000" dirty="0">
                <a:latin typeface="Times New Roman" pitchFamily="18" charset="0"/>
              </a:rPr>
              <a:t>-4.6</a:t>
            </a:r>
            <a:r>
              <a:rPr lang="en-US" sz="2800" dirty="0">
                <a:latin typeface="Times New Roman" pitchFamily="18" charset="0"/>
              </a:rPr>
              <a:t> + 10</a:t>
            </a:r>
            <a:r>
              <a:rPr lang="en-US" sz="2800" baseline="30000" dirty="0">
                <a:latin typeface="Times New Roman" pitchFamily="18" charset="0"/>
              </a:rPr>
              <a:t>-10.0</a:t>
            </a:r>
            <a:r>
              <a:rPr lang="en-US" sz="2800" dirty="0">
                <a:latin typeface="Times New Roman" pitchFamily="18" charset="0"/>
              </a:rPr>
              <a:t> = [SO</a:t>
            </a:r>
            <a:r>
              <a:rPr lang="en-US" sz="2800" baseline="-25000" dirty="0">
                <a:latin typeface="Times New Roman" pitchFamily="18" charset="0"/>
              </a:rPr>
              <a:t>4</a:t>
            </a:r>
            <a:r>
              <a:rPr lang="en-US" sz="2800" baseline="30000" dirty="0">
                <a:latin typeface="Times New Roman" pitchFamily="18" charset="0"/>
              </a:rPr>
              <a:t>2-</a:t>
            </a:r>
            <a:r>
              <a:rPr lang="en-US" sz="2800" dirty="0">
                <a:latin typeface="Times New Roman" pitchFamily="18" charset="0"/>
              </a:rPr>
              <a:t>]</a:t>
            </a:r>
            <a:r>
              <a:rPr lang="en-US" sz="2800" baseline="30000" dirty="0">
                <a:latin typeface="Times New Roman" pitchFamily="18" charset="0"/>
              </a:rPr>
              <a:t>2</a:t>
            </a:r>
            <a:endParaRPr lang="en-US" sz="2800" dirty="0">
              <a:latin typeface="Times New Roman" pitchFamily="18" charset="0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sz="2800" dirty="0">
                <a:latin typeface="Times New Roman" pitchFamily="18" charset="0"/>
              </a:rPr>
              <a:t>[SO</a:t>
            </a:r>
            <a:r>
              <a:rPr lang="en-US" sz="2800" baseline="-25000" dirty="0">
                <a:latin typeface="Times New Roman" pitchFamily="18" charset="0"/>
              </a:rPr>
              <a:t>4</a:t>
            </a:r>
            <a:r>
              <a:rPr lang="en-US" sz="2800" baseline="30000" dirty="0">
                <a:latin typeface="Times New Roman" pitchFamily="18" charset="0"/>
              </a:rPr>
              <a:t>2-</a:t>
            </a:r>
            <a:r>
              <a:rPr lang="en-US" sz="2800" dirty="0">
                <a:latin typeface="Times New Roman" pitchFamily="18" charset="0"/>
              </a:rPr>
              <a:t>] = (10</a:t>
            </a:r>
            <a:r>
              <a:rPr lang="en-US" sz="2800" baseline="30000" dirty="0">
                <a:latin typeface="Times New Roman" pitchFamily="18" charset="0"/>
              </a:rPr>
              <a:t>-4.6 </a:t>
            </a:r>
            <a:r>
              <a:rPr lang="en-US" sz="2800" dirty="0">
                <a:latin typeface="Times New Roman" pitchFamily="18" charset="0"/>
              </a:rPr>
              <a:t>+ 10</a:t>
            </a:r>
            <a:r>
              <a:rPr lang="en-US" sz="2800" baseline="30000" dirty="0">
                <a:latin typeface="Times New Roman" pitchFamily="18" charset="0"/>
              </a:rPr>
              <a:t>-10.0</a:t>
            </a:r>
            <a:r>
              <a:rPr lang="en-US" sz="2800" dirty="0">
                <a:latin typeface="Times New Roman" pitchFamily="18" charset="0"/>
              </a:rPr>
              <a:t>)</a:t>
            </a:r>
            <a:r>
              <a:rPr lang="en-US" sz="2800" baseline="30000" dirty="0">
                <a:latin typeface="Times New Roman" pitchFamily="18" charset="0"/>
              </a:rPr>
              <a:t>1/2</a:t>
            </a:r>
            <a:r>
              <a:rPr lang="en-US" sz="2800" dirty="0">
                <a:latin typeface="Times New Roman" pitchFamily="18" charset="0"/>
              </a:rPr>
              <a:t> = 10</a:t>
            </a:r>
            <a:r>
              <a:rPr lang="en-US" sz="2800" baseline="30000" dirty="0">
                <a:latin typeface="Times New Roman" pitchFamily="18" charset="0"/>
              </a:rPr>
              <a:t>-2.3</a:t>
            </a:r>
            <a:r>
              <a:rPr lang="en-US" sz="2800" dirty="0">
                <a:latin typeface="Times New Roman" pitchFamily="18" charset="0"/>
              </a:rPr>
              <a:t> mol/L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sz="2800" dirty="0">
                <a:latin typeface="Times New Roman" pitchFamily="18" charset="0"/>
              </a:rPr>
              <a:t>[Ca</a:t>
            </a:r>
            <a:r>
              <a:rPr lang="en-US" sz="2800" baseline="30000" dirty="0">
                <a:latin typeface="Times New Roman" pitchFamily="18" charset="0"/>
              </a:rPr>
              <a:t>2+</a:t>
            </a:r>
            <a:r>
              <a:rPr lang="en-US" sz="2800" dirty="0">
                <a:latin typeface="Times New Roman" pitchFamily="18" charset="0"/>
              </a:rPr>
              <a:t>] = 10</a:t>
            </a:r>
            <a:r>
              <a:rPr lang="en-US" sz="2800" baseline="30000" dirty="0">
                <a:latin typeface="Times New Roman" pitchFamily="18" charset="0"/>
              </a:rPr>
              <a:t>-4.6</a:t>
            </a:r>
            <a:r>
              <a:rPr lang="en-US" sz="2800" dirty="0">
                <a:latin typeface="Times New Roman" pitchFamily="18" charset="0"/>
              </a:rPr>
              <a:t>/10</a:t>
            </a:r>
            <a:r>
              <a:rPr lang="en-US" sz="2800" baseline="30000" dirty="0">
                <a:latin typeface="Times New Roman" pitchFamily="18" charset="0"/>
              </a:rPr>
              <a:t>-2.3</a:t>
            </a:r>
            <a:r>
              <a:rPr lang="en-US" sz="2800" dirty="0">
                <a:latin typeface="Times New Roman" pitchFamily="18" charset="0"/>
              </a:rPr>
              <a:t> = 10</a:t>
            </a:r>
            <a:r>
              <a:rPr lang="en-US" sz="2800" baseline="30000" dirty="0">
                <a:latin typeface="Times New Roman" pitchFamily="18" charset="0"/>
              </a:rPr>
              <a:t>-2.3</a:t>
            </a:r>
            <a:r>
              <a:rPr lang="en-US" sz="2800" dirty="0">
                <a:latin typeface="Times New Roman" pitchFamily="18" charset="0"/>
              </a:rPr>
              <a:t> mol/L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sz="2800" dirty="0">
                <a:latin typeface="Times New Roman" pitchFamily="18" charset="0"/>
              </a:rPr>
              <a:t>[Ba</a:t>
            </a:r>
            <a:r>
              <a:rPr lang="en-US" sz="2800" baseline="30000" dirty="0">
                <a:latin typeface="Times New Roman" pitchFamily="18" charset="0"/>
              </a:rPr>
              <a:t>2+</a:t>
            </a:r>
            <a:r>
              <a:rPr lang="en-US" sz="2800" dirty="0">
                <a:latin typeface="Times New Roman" pitchFamily="18" charset="0"/>
              </a:rPr>
              <a:t>] = 10</a:t>
            </a:r>
            <a:r>
              <a:rPr lang="en-US" sz="2800" baseline="30000" dirty="0">
                <a:latin typeface="Times New Roman" pitchFamily="18" charset="0"/>
              </a:rPr>
              <a:t>-10.0</a:t>
            </a:r>
            <a:r>
              <a:rPr lang="en-US" sz="2800" dirty="0">
                <a:latin typeface="Times New Roman" pitchFamily="18" charset="0"/>
              </a:rPr>
              <a:t>/10</a:t>
            </a:r>
            <a:r>
              <a:rPr lang="en-US" sz="2800" baseline="30000" dirty="0">
                <a:latin typeface="Times New Roman" pitchFamily="18" charset="0"/>
              </a:rPr>
              <a:t>-2.3</a:t>
            </a:r>
            <a:r>
              <a:rPr lang="en-US" sz="2800" dirty="0">
                <a:latin typeface="Times New Roman" pitchFamily="18" charset="0"/>
              </a:rPr>
              <a:t> = 10</a:t>
            </a:r>
            <a:r>
              <a:rPr lang="en-US" sz="2800" baseline="30000" dirty="0">
                <a:latin typeface="Times New Roman" pitchFamily="18" charset="0"/>
              </a:rPr>
              <a:t>-7.7</a:t>
            </a:r>
            <a:r>
              <a:rPr lang="en-US" sz="2800" dirty="0">
                <a:latin typeface="Times New Roman" pitchFamily="18" charset="0"/>
              </a:rPr>
              <a:t> mol/L</a:t>
            </a:r>
            <a:endParaRPr lang="hr-HR" sz="2800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12510</TotalTime>
  <Words>9594</Words>
  <Application>Microsoft Office PowerPoint</Application>
  <PresentationFormat>Široki zaslon</PresentationFormat>
  <Paragraphs>1002</Paragraphs>
  <Slides>124</Slides>
  <Notes>66</Notes>
  <HiddenSlides>38</HiddenSlides>
  <MMClips>0</MMClips>
  <ScaleCrop>false</ScaleCrop>
  <HeadingPairs>
    <vt:vector size="8" baseType="variant">
      <vt:variant>
        <vt:lpstr>Korišteni fontovi</vt:lpstr>
      </vt:variant>
      <vt:variant>
        <vt:i4>14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2</vt:i4>
      </vt:variant>
      <vt:variant>
        <vt:lpstr>Naslovi slajdova</vt:lpstr>
      </vt:variant>
      <vt:variant>
        <vt:i4>124</vt:i4>
      </vt:variant>
    </vt:vector>
  </HeadingPairs>
  <TitlesOfParts>
    <vt:vector size="141" baseType="lpstr">
      <vt:lpstr>Arial</vt:lpstr>
      <vt:lpstr>Arial Narrow</vt:lpstr>
      <vt:lpstr>Arial Rounded MT Bold</vt:lpstr>
      <vt:lpstr>Calibri</vt:lpstr>
      <vt:lpstr>Cambria Math</vt:lpstr>
      <vt:lpstr>Century</vt:lpstr>
      <vt:lpstr>Century Schoolbook</vt:lpstr>
      <vt:lpstr>Corbel</vt:lpstr>
      <vt:lpstr>Helvetica Neue</vt:lpstr>
      <vt:lpstr>inherit</vt:lpstr>
      <vt:lpstr>Segoe UI Symbol</vt:lpstr>
      <vt:lpstr>Symbol</vt:lpstr>
      <vt:lpstr>Times New Roman</vt:lpstr>
      <vt:lpstr>Wingdings</vt:lpstr>
      <vt:lpstr>Basis</vt:lpstr>
      <vt:lpstr>Equation.3</vt:lpstr>
      <vt:lpstr>Equation</vt:lpstr>
      <vt:lpstr>Geokemija vodenih otopina </vt:lpstr>
      <vt:lpstr>Razmislite o slijedećim pitanjima i probajte ih odgovoriti nakon što prođete sav nastavni materijal </vt:lpstr>
      <vt:lpstr>PowerPoint prezentacija</vt:lpstr>
      <vt:lpstr>FIZIČKO-KEMIJSKA SVOJSTVA VODE</vt:lpstr>
      <vt:lpstr>PowerPoint prezentacija</vt:lpstr>
      <vt:lpstr>PowerPoint prezentacija</vt:lpstr>
      <vt:lpstr>Kemijske reakcije i ravnoteža</vt:lpstr>
      <vt:lpstr>Razmotrimo što se događa kada u vodu dodajemo kuhinjsku sol</vt:lpstr>
      <vt:lpstr>PowerPoint prezentacija</vt:lpstr>
      <vt:lpstr>PowerPoint prezentacija</vt:lpstr>
      <vt:lpstr>Razmotrimo situaciju:</vt:lpstr>
      <vt:lpstr>Zadatak za kolokvij</vt:lpstr>
      <vt:lpstr>Za reakciju                A + B ⇋ C + D</vt:lpstr>
      <vt:lpstr>PowerPoint prezentacija</vt:lpstr>
      <vt:lpstr>AKTIVITET</vt:lpstr>
      <vt:lpstr>Koeficijent aktiviteta (activity coefficient)</vt:lpstr>
      <vt:lpstr>Ako sada razmotrimo izraz za konstantu ravnoteže (K) (Zakon mase)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Kod kemijskih reakcija između krutina (minerala) i otopina te uspostavljanja ekvilibrijuma između iona krutine i otopine primjenjuje se zakon masa koji podrazumijeva :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Soli i njihovi ioni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Silikati</vt:lpstr>
      <vt:lpstr>PowerPoint prezentacija</vt:lpstr>
      <vt:lpstr>Efekt zajedničkog iona</vt:lpstr>
      <vt:lpstr>PowerPoint prezentacija</vt:lpstr>
      <vt:lpstr>PowerPoint prezentacija</vt:lpstr>
      <vt:lpstr>Efekt zajedničkog iona</vt:lpstr>
      <vt:lpstr>…u saturiranoj otopini</vt:lpstr>
      <vt:lpstr>PowerPoint prezentacija</vt:lpstr>
      <vt:lpstr>…a kolika je koncentracija [Ba2+] i [SO42-] kada nije prisutna druga sol?    </vt:lpstr>
      <vt:lpstr>…a kolika je koncentracija [Ba2+] i [SO42-] kada nije prisutna druga sol?    </vt:lpstr>
      <vt:lpstr>PowerPoint prezentacija</vt:lpstr>
      <vt:lpstr>PowerPoint prezentacija</vt:lpstr>
      <vt:lpstr>Do kada će trajati precipitacija barita?</vt:lpstr>
      <vt:lpstr>PowerPoint prezentacija</vt:lpstr>
      <vt:lpstr>PowerPoint prezentacija</vt:lpstr>
      <vt:lpstr>PowerPoint prezentacija</vt:lpstr>
      <vt:lpstr>PowerPoint prezentacija</vt:lpstr>
      <vt:lpstr>….ponovimo…</vt:lpstr>
      <vt:lpstr>…primjer…</vt:lpstr>
      <vt:lpstr>…Izračunaj koncentraciju prisutnih ionskih vrsta</vt:lpstr>
      <vt:lpstr>…Izračunaj koncentraciju (molarnu topivost) prisutnih ionskih vrsta u saturiranoj otopini aluminijevog sulfata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Kada će prestati precipitacija gipsa?</vt:lpstr>
      <vt:lpstr>PowerPoint prezentacija</vt:lpstr>
      <vt:lpstr>PowerPoint prezentacija</vt:lpstr>
      <vt:lpstr>PowerPoint prezentacija</vt:lpstr>
      <vt:lpstr>Zadatak</vt:lpstr>
      <vt:lpstr>PowerPoint prezentacija</vt:lpstr>
      <vt:lpstr>Zadatak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Efekt zajedničkog iona</vt:lpstr>
      <vt:lpstr>…u saturiranoj otopini</vt:lpstr>
      <vt:lpstr>PowerPoint prezentacija</vt:lpstr>
      <vt:lpstr>…a kolika je koncentracija [Ba2+] i [SO42-] kada nije prisutna druga sol?    </vt:lpstr>
      <vt:lpstr>…a kolika je koncentracija [Ba2+] i [SO42-] kada nije prisutna druga sol?    </vt:lpstr>
      <vt:lpstr>PowerPoint prezentacija</vt:lpstr>
      <vt:lpstr>PowerPoint prezentacija</vt:lpstr>
      <vt:lpstr>Do kada će trajati precipitacija barita?</vt:lpstr>
      <vt:lpstr>PowerPoint prezentacija</vt:lpstr>
      <vt:lpstr>PowerPoint prezentacija</vt:lpstr>
      <vt:lpstr>ZADATAK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INKONGRUENTNO OTAPANJE</vt:lpstr>
      <vt:lpstr>KEMIJSKO TROŠENJE</vt:lpstr>
      <vt:lpstr>INKONGRUENTNO OTAPANJE</vt:lpstr>
      <vt:lpstr>PowerPoint prezentacija</vt:lpstr>
      <vt:lpstr>PowerPoint prezentacija</vt:lpstr>
      <vt:lpstr>PowerPoint prezentacija</vt:lpstr>
      <vt:lpstr>Razmislite o slijedećim pitanjima i probajte ih odgovoriti nakon što prođete sav nastavni materijal 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Geokemija vodenih otopina</dc:title>
  <dc:creator>rtg</dc:creator>
  <cp:lastModifiedBy>Hana Fajkovic</cp:lastModifiedBy>
  <cp:revision>103</cp:revision>
  <dcterms:created xsi:type="dcterms:W3CDTF">2019-10-28T14:12:50Z</dcterms:created>
  <dcterms:modified xsi:type="dcterms:W3CDTF">2025-11-04T14:10:13Z</dcterms:modified>
</cp:coreProperties>
</file>