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71" r:id="rId3"/>
    <p:sldId id="259" r:id="rId4"/>
    <p:sldId id="260" r:id="rId5"/>
    <p:sldId id="257" r:id="rId6"/>
    <p:sldId id="258" r:id="rId7"/>
    <p:sldId id="261" r:id="rId8"/>
    <p:sldId id="263" r:id="rId9"/>
    <p:sldId id="264" r:id="rId10"/>
    <p:sldId id="265" r:id="rId11"/>
    <p:sldId id="266" r:id="rId12"/>
    <p:sldId id="267" r:id="rId13"/>
    <p:sldId id="359" r:id="rId14"/>
    <p:sldId id="357" r:id="rId15"/>
    <p:sldId id="360" r:id="rId16"/>
    <p:sldId id="362" r:id="rId17"/>
    <p:sldId id="268" r:id="rId18"/>
    <p:sldId id="269" r:id="rId19"/>
    <p:sldId id="270" r:id="rId20"/>
    <p:sldId id="271" r:id="rId21"/>
    <p:sldId id="272" r:id="rId22"/>
    <p:sldId id="361" r:id="rId23"/>
    <p:sldId id="273" r:id="rId24"/>
    <p:sldId id="274" r:id="rId25"/>
    <p:sldId id="327" r:id="rId26"/>
    <p:sldId id="276" r:id="rId27"/>
    <p:sldId id="275" r:id="rId28"/>
    <p:sldId id="278" r:id="rId29"/>
    <p:sldId id="279" r:id="rId30"/>
    <p:sldId id="280" r:id="rId31"/>
    <p:sldId id="281" r:id="rId32"/>
    <p:sldId id="282" r:id="rId33"/>
    <p:sldId id="283" r:id="rId34"/>
    <p:sldId id="284" r:id="rId35"/>
    <p:sldId id="286" r:id="rId36"/>
    <p:sldId id="370" r:id="rId37"/>
    <p:sldId id="354" r:id="rId38"/>
    <p:sldId id="328" r:id="rId39"/>
    <p:sldId id="355" r:id="rId40"/>
    <p:sldId id="356" r:id="rId41"/>
    <p:sldId id="287" r:id="rId42"/>
    <p:sldId id="288" r:id="rId43"/>
    <p:sldId id="366"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12" r:id="rId57"/>
    <p:sldId id="313" r:id="rId58"/>
    <p:sldId id="314" r:id="rId59"/>
    <p:sldId id="374" r:id="rId60"/>
    <p:sldId id="375" r:id="rId61"/>
    <p:sldId id="315" r:id="rId62"/>
    <p:sldId id="316" r:id="rId63"/>
    <p:sldId id="317" r:id="rId64"/>
    <p:sldId id="318" r:id="rId65"/>
    <p:sldId id="387" r:id="rId66"/>
    <p:sldId id="319" r:id="rId67"/>
    <p:sldId id="320" r:id="rId68"/>
    <p:sldId id="321" r:id="rId69"/>
    <p:sldId id="322" r:id="rId70"/>
    <p:sldId id="323" r:id="rId71"/>
    <p:sldId id="324" r:id="rId72"/>
    <p:sldId id="365" r:id="rId73"/>
    <p:sldId id="326" r:id="rId74"/>
    <p:sldId id="376" r:id="rId75"/>
    <p:sldId id="377" r:id="rId76"/>
    <p:sldId id="378" r:id="rId77"/>
    <p:sldId id="379" r:id="rId78"/>
    <p:sldId id="380" r:id="rId79"/>
    <p:sldId id="381" r:id="rId80"/>
    <p:sldId id="382" r:id="rId81"/>
    <p:sldId id="383" r:id="rId82"/>
    <p:sldId id="384" r:id="rId83"/>
    <p:sldId id="385" r:id="rId84"/>
    <p:sldId id="386" r:id="rId85"/>
    <p:sldId id="373" r:id="rId8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80" autoAdjust="0"/>
    <p:restoredTop sz="67939" autoAdjust="0"/>
  </p:normalViewPr>
  <p:slideViewPr>
    <p:cSldViewPr>
      <p:cViewPr>
        <p:scale>
          <a:sx n="66" d="100"/>
          <a:sy n="66" d="100"/>
        </p:scale>
        <p:origin x="-1590"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r-HR"/>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r-HR"/>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r-HR"/>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E2C74C-6BD6-4321-B00C-DE4C796C5C16}" type="slidenum">
              <a:rPr lang="hr-HR"/>
              <a:pPr>
                <a:defRPr/>
              </a:pPr>
              <a:t>‹#›</a:t>
            </a:fld>
            <a:endParaRPr lang="hr-HR"/>
          </a:p>
        </p:txBody>
      </p:sp>
    </p:spTree>
    <p:extLst>
      <p:ext uri="{BB962C8B-B14F-4D97-AF65-F5344CB8AC3E}">
        <p14:creationId xmlns:p14="http://schemas.microsoft.com/office/powerpoint/2010/main" val="3622999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elifesciences.com/aptrix/upp01077.nsf/Content/wave_bioreactor_home~wave_bioreacto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304059F-F54D-4592-99E0-84A66AEB016B}" type="slidenum">
              <a:rPr lang="hr-HR" altLang="en-US" smtClean="0"/>
              <a:pPr eaLnBrk="1" hangingPunct="1">
                <a:spcBef>
                  <a:spcPct val="0"/>
                </a:spcBef>
              </a:pPr>
              <a:t>7</a:t>
            </a:fld>
            <a:endParaRPr lang="hr-HR"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de novo  diferencijacija</a:t>
            </a:r>
          </a:p>
          <a:p>
            <a:pPr eaLnBrk="1" hangingPunct="1"/>
            <a:r>
              <a:rPr lang="hr-HR" altLang="en-US" smtClean="0"/>
              <a:t>adaptacija, dediferencijacija, opskrba kisikom, “skelet”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2C74C-6BD6-4321-B00C-DE4C796C5C16}" type="slidenum">
              <a:rPr lang="hr-HR" smtClean="0"/>
              <a:pPr>
                <a:defRPr/>
              </a:pPr>
              <a:t>28</a:t>
            </a:fld>
            <a:endParaRPr lang="hr-HR"/>
          </a:p>
        </p:txBody>
      </p:sp>
    </p:spTree>
    <p:extLst>
      <p:ext uri="{BB962C8B-B14F-4D97-AF65-F5344CB8AC3E}">
        <p14:creationId xmlns:p14="http://schemas.microsoft.com/office/powerpoint/2010/main" val="300173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b="1" smtClean="0">
                <a:hlinkClick r:id="rId3"/>
              </a:rPr>
              <a:t>WAVE Bioreactor™</a:t>
            </a:r>
            <a:r>
              <a:rPr lang="hr-HR" altLang="en-US" smtClean="0"/>
              <a:t> is a cell culture device suitable for applications in animal, virus, insect, and plant cell culture in suspension, or on microcarriers, as well as cellular therapeutics.</a:t>
            </a:r>
          </a:p>
          <a:p>
            <a:pPr eaLnBrk="1" hangingPunct="1"/>
            <a:r>
              <a:rPr lang="hr-HR" altLang="en-US" smtClean="0"/>
              <a:t>Disposable cell culture systems for 0.1 to 500 liters. </a:t>
            </a:r>
          </a:p>
          <a:p>
            <a:pPr eaLnBrk="1" hangingPunct="1"/>
            <a:r>
              <a:rPr lang="hr-HR" altLang="en-US" smtClean="0"/>
              <a:t>Thousands of units in use worldwide. </a:t>
            </a:r>
          </a:p>
          <a:p>
            <a:pPr eaLnBrk="1" hangingPunct="1"/>
            <a:r>
              <a:rPr lang="hr-HR" altLang="en-US" smtClean="0"/>
              <a:t>Culture medium and cells only contact a presterile, disposable chamber called a Cellbag. </a:t>
            </a:r>
          </a:p>
          <a:p>
            <a:pPr eaLnBrk="1" hangingPunct="1"/>
            <a:r>
              <a:rPr lang="hr-HR" altLang="en-US" smtClean="0"/>
              <a:t>Cellbag rests on a specifically designed rocking platform that induces waves in the culture fluid. </a:t>
            </a:r>
          </a:p>
          <a:p>
            <a:pPr eaLnBrk="1" hangingPunct="1"/>
            <a:r>
              <a:rPr lang="hr-HR" altLang="en-US" smtClean="0"/>
              <a:t>These waves provide mixing and oxygen transfer, resulting in a perfect environment for cell growth. </a:t>
            </a:r>
          </a:p>
          <a:p>
            <a:pPr eaLnBrk="1" hangingPunct="1"/>
            <a:r>
              <a:rPr lang="hr-HR" altLang="en-US" smtClean="0"/>
              <a:t>No cleaning or sterilization needed. </a:t>
            </a:r>
          </a:p>
          <a:p>
            <a:pPr eaLnBrk="1" hangingPunct="1"/>
            <a:r>
              <a:rPr lang="hr-HR" altLang="en-US" smtClean="0"/>
              <a:t> </a:t>
            </a:r>
          </a:p>
          <a:p>
            <a:pPr eaLnBrk="1" hangingPunct="1"/>
            <a:endParaRPr lang="hr-HR" alt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E89059D-B38E-4E53-A050-B4A001F3C97B}" type="slidenum">
              <a:rPr lang="hr-HR" altLang="en-US" smtClean="0"/>
              <a:pPr eaLnBrk="1" hangingPunct="1">
                <a:spcBef>
                  <a:spcPct val="0"/>
                </a:spcBef>
              </a:pPr>
              <a:t>37</a:t>
            </a:fld>
            <a:endParaRPr lang="hr-H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Efficient cell cultivation relies on maintaining an optimal supply of oxygen and nutrients, as well as on removing inhibiting metabolic waste products efficiently. These factors limit the maximum cell density obtainable from standard, homogeneous cell culture techniques which are consequently poor at achieving high expression levels of proteins.</a:t>
            </a:r>
          </a:p>
          <a:p>
            <a:r>
              <a:rPr lang="en-US" altLang="en-US" smtClean="0"/>
              <a:t>The Two-Compartment Bioreactor CELLine is designed to overcome such limitations. The innovative CELLine technology separates the bioreactor into a medium and cell compartment by means of a 10 kDa semi-permeable membrane. This membrane allows a continuous diffusion of nutrients into the cell compartment with a concurrent removal of any inhibitory waste product. The individual accessibility of the compartments allows to supply cells with fresh medium without mechanically interfering with the culture.</a:t>
            </a:r>
          </a:p>
          <a:p>
            <a:r>
              <a:rPr lang="en-US" altLang="en-US" smtClean="0"/>
              <a:t>Efficient gas transfer is ensured by a silicone membrane which forms the cell compartment base. This membrane provides an optimal oxygen supply and control of carbon dioxide levels by providing a short diffusion pathway to the cell compartment. All together, the technology built into CELLine allows simulating quasi in vivo cultivation conditions leading to high cell densities.</a:t>
            </a:r>
          </a:p>
          <a:p>
            <a:endParaRPr lang="hr-HR"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96EAB3D-BE8A-4AA5-9A6B-B37D0CDCA9E3}" type="slidenum">
              <a:rPr lang="hr-HR" altLang="en-US" smtClean="0"/>
              <a:pPr eaLnBrk="1" hangingPunct="1">
                <a:spcBef>
                  <a:spcPct val="0"/>
                </a:spcBef>
              </a:pPr>
              <a:t>40</a:t>
            </a:fld>
            <a:endParaRPr lang="hr-H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7C7C3FC-0A41-4C0A-AFA2-31F84DAB9A3F}" type="slidenum">
              <a:rPr lang="hr-HR" altLang="en-US" smtClean="0"/>
              <a:pPr eaLnBrk="1" hangingPunct="1">
                <a:spcBef>
                  <a:spcPct val="0"/>
                </a:spcBef>
              </a:pPr>
              <a:t>45</a:t>
            </a:fld>
            <a:endParaRPr lang="hr-HR"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slaba kiselina i soli</a:t>
            </a:r>
          </a:p>
          <a:p>
            <a:pPr eaLnBrk="1" hangingPunct="1"/>
            <a:r>
              <a:rPr lang="hr-HR" altLang="en-US" smtClean="0"/>
              <a:t>zakiseljavanje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B008A69-F299-4E2C-982E-7C410D7FC1E1}" type="slidenum">
              <a:rPr lang="hr-HR" altLang="en-US" smtClean="0"/>
              <a:pPr eaLnBrk="1" hangingPunct="1">
                <a:spcBef>
                  <a:spcPct val="0"/>
                </a:spcBef>
              </a:pPr>
              <a:t>47</a:t>
            </a:fld>
            <a:endParaRPr lang="hr-HR" alt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Cis, Gln, Tyr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25D1D60-CC06-4F07-B2E2-93AA88F2BF1F}" type="slidenum">
              <a:rPr lang="hr-HR" altLang="en-US" smtClean="0"/>
              <a:pPr eaLnBrk="1" hangingPunct="1">
                <a:spcBef>
                  <a:spcPct val="0"/>
                </a:spcBef>
              </a:pPr>
              <a:t>50</a:t>
            </a:fld>
            <a:endParaRPr lang="hr-HR"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r-H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DAE8DC1-8435-4A93-82AE-3C5F86FD6CE4}" type="slidenum">
              <a:rPr lang="hr-HR" altLang="en-US" smtClean="0"/>
              <a:pPr eaLnBrk="1" hangingPunct="1">
                <a:spcBef>
                  <a:spcPct val="0"/>
                </a:spcBef>
              </a:pPr>
              <a:t>69</a:t>
            </a:fld>
            <a:endParaRPr lang="hr-HR" alt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diferencijacija leukocita pomoću stromalnih (fibroblastnih) stanica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773921F-30AB-4551-86F5-9C29B3737E49}" type="slidenum">
              <a:rPr lang="hr-HR" altLang="en-US" smtClean="0"/>
              <a:pPr eaLnBrk="1" hangingPunct="1">
                <a:spcBef>
                  <a:spcPct val="0"/>
                </a:spcBef>
              </a:pPr>
              <a:t>71</a:t>
            </a:fld>
            <a:endParaRPr lang="hr-HR" alt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kolagen-glikozaminoglikan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3.Microenvironment and structure of an MCS. (a) MCS has a spherical geometry with different regions for proliferating, quiescent and dead cells. Differentmass transport rates for nutrient, O2, ATP, waste, CO2and lactase are presented in the multilayer structure. (b) The live/dead image indicates the morphology of anMCS, green represents live/proliferating cells (proliferating zone), while red represents dead cells (quiescent and necrotic zone) [27]. (c) The scanning electron imageof a human epithelial carcinoma A431 MCS grown for 3 days [28]. The smooth profile shows the final stage of spheroids formation. Cadherin–cadherin interactionslead to the deposition of ECM. As a result, a compact, smooth profile of the spheroid can be observed without distinguishable cell morphology [29]. (</a:t>
            </a:r>
            <a:endParaRPr lang="hr-HR" altLang="en-US" smtClean="0"/>
          </a:p>
          <a:p>
            <a:r>
              <a:rPr lang="en-US" altLang="en-US" smtClean="0"/>
              <a:t>https://www.ncbi.nlm.nih.gov/pmc/articles/PMC5332573/pdf/rsif20160877.pdf</a:t>
            </a:r>
            <a:endParaRPr lang="hr-HR" altLang="en-US" smtClean="0"/>
          </a:p>
          <a:p>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AEEE8A9-D075-40F2-B013-4418416250EE}" type="slidenum">
              <a:rPr lang="hr-HR" altLang="en-US" smtClean="0"/>
              <a:pPr eaLnBrk="1" hangingPunct="1">
                <a:spcBef>
                  <a:spcPct val="0"/>
                </a:spcBef>
              </a:pPr>
              <a:t>72</a:t>
            </a:fld>
            <a:endParaRPr lang="hr-HR"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1809C80-3364-4EC4-A788-B9182208F866}" type="slidenum">
              <a:rPr lang="hr-HR" altLang="en-US" smtClean="0"/>
              <a:pPr eaLnBrk="1" hangingPunct="1">
                <a:spcBef>
                  <a:spcPct val="0"/>
                </a:spcBef>
              </a:pPr>
              <a:t>78</a:t>
            </a:fld>
            <a:endParaRPr lang="hr-HR" alt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brzina rasta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798693D-5306-4CC9-8303-F0110CCAA141}" type="slidenum">
              <a:rPr lang="hr-HR" altLang="en-US" smtClean="0"/>
              <a:pPr eaLnBrk="1" hangingPunct="1">
                <a:spcBef>
                  <a:spcPct val="0"/>
                </a:spcBef>
              </a:pPr>
              <a:t>8</a:t>
            </a:fld>
            <a:endParaRPr lang="hr-HR"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dirty="0" smtClean="0"/>
              <a:t>vakcine: polio, ospice, zaušnjaci, rubeola, žuta groznica, bjesnoća, gripa</a:t>
            </a:r>
          </a:p>
          <a:p>
            <a:pPr eaLnBrk="1" hangingPunct="1"/>
            <a:r>
              <a:rPr lang="hr-HR" altLang="en-US" dirty="0" smtClean="0"/>
              <a:t>životinjske: slinavka, </a:t>
            </a:r>
            <a:r>
              <a:rPr lang="hr-HR" altLang="en-US" dirty="0" err="1" smtClean="0"/>
              <a:t>Marekova</a:t>
            </a:r>
            <a:r>
              <a:rPr lang="hr-HR" altLang="en-US" dirty="0" smtClean="0"/>
              <a:t>, </a:t>
            </a:r>
            <a:r>
              <a:rPr lang="hr-HR" altLang="en-US" dirty="0" err="1" smtClean="0"/>
              <a:t>njukastlska</a:t>
            </a:r>
            <a:r>
              <a:rPr lang="hr-HR" altLang="en-US" dirty="0" smtClean="0"/>
              <a:t>, bjesnoća, svinjska groznica, </a:t>
            </a:r>
          </a:p>
          <a:p>
            <a:pPr eaLnBrk="1" hangingPunct="1"/>
            <a:r>
              <a:rPr lang="hr-HR" altLang="en-US" dirty="0" smtClean="0"/>
              <a:t>genska terapija:</a:t>
            </a:r>
          </a:p>
          <a:p>
            <a:pPr eaLnBrk="1" hangingPunct="1"/>
            <a:r>
              <a:rPr lang="hr-HR" altLang="en-US" dirty="0" smtClean="0"/>
              <a:t>djeca sa SCID: imuna deficijencija zbog nedostatka </a:t>
            </a:r>
            <a:r>
              <a:rPr lang="hr-HR" altLang="en-US" dirty="0" err="1" smtClean="0"/>
              <a:t>adenozin</a:t>
            </a:r>
            <a:r>
              <a:rPr lang="hr-HR" altLang="en-US" dirty="0" smtClean="0"/>
              <a:t> </a:t>
            </a:r>
            <a:r>
              <a:rPr lang="hr-HR" altLang="en-US" dirty="0" err="1" smtClean="0"/>
              <a:t>deaminaze</a:t>
            </a:r>
            <a:r>
              <a:rPr lang="hr-HR" altLang="en-US" dirty="0" smtClean="0"/>
              <a:t> ADA, </a:t>
            </a:r>
            <a:r>
              <a:rPr lang="hr-HR" altLang="en-US" dirty="0" err="1" smtClean="0"/>
              <a:t>autosomna</a:t>
            </a:r>
            <a:r>
              <a:rPr lang="hr-HR" altLang="en-US" dirty="0" smtClean="0"/>
              <a:t> </a:t>
            </a:r>
            <a:r>
              <a:rPr lang="hr-HR" altLang="en-US" dirty="0" err="1" smtClean="0"/>
              <a:t>recesiva</a:t>
            </a:r>
            <a:r>
              <a:rPr lang="hr-HR" altLang="en-US" dirty="0" smtClean="0"/>
              <a:t>, ne cijepa se metabolički toksin </a:t>
            </a:r>
            <a:r>
              <a:rPr lang="hr-HR" altLang="en-US" dirty="0" err="1" smtClean="0"/>
              <a:t>deoksiinozin</a:t>
            </a:r>
            <a:r>
              <a:rPr lang="hr-HR" altLang="en-US" dirty="0" smtClean="0"/>
              <a:t> u </a:t>
            </a:r>
            <a:r>
              <a:rPr lang="hr-HR" altLang="en-US" dirty="0" err="1" smtClean="0"/>
              <a:t>uričnu</a:t>
            </a:r>
            <a:r>
              <a:rPr lang="hr-HR" altLang="en-US" dirty="0" smtClean="0"/>
              <a:t> kiselinu, pa se supstrat gomila i uništava T </a:t>
            </a:r>
            <a:r>
              <a:rPr lang="hr-HR" altLang="en-US" dirty="0" err="1" smtClean="0"/>
              <a:t>limfocite</a:t>
            </a:r>
            <a:r>
              <a:rPr lang="hr-HR" altLang="en-US" dirty="0" smtClean="0"/>
              <a:t>, a bez </a:t>
            </a:r>
            <a:r>
              <a:rPr lang="hr-HR" altLang="en-US" dirty="0" err="1" smtClean="0"/>
              <a:t>pomoćničkih</a:t>
            </a:r>
            <a:r>
              <a:rPr lang="hr-HR" altLang="en-US" dirty="0" smtClean="0"/>
              <a:t> T, nema  ni B antitijela. Česte infekcije i tumori.</a:t>
            </a:r>
          </a:p>
          <a:p>
            <a:pPr eaLnBrk="1" hangingPunct="1"/>
            <a:r>
              <a:rPr lang="hr-HR" altLang="en-US" dirty="0" smtClean="0"/>
              <a:t>prvo: PEG-ADA iz goveda, kasnije </a:t>
            </a:r>
            <a:r>
              <a:rPr lang="hr-HR" altLang="en-US" dirty="0" err="1" smtClean="0"/>
              <a:t>vlasititi</a:t>
            </a:r>
            <a:r>
              <a:rPr lang="hr-HR" altLang="en-US" dirty="0" smtClean="0"/>
              <a:t> T </a:t>
            </a:r>
            <a:r>
              <a:rPr lang="hr-HR" altLang="en-US" dirty="0" err="1" smtClean="0"/>
              <a:t>limfociti</a:t>
            </a:r>
            <a:r>
              <a:rPr lang="hr-HR" altLang="en-US" dirty="0" smtClean="0"/>
              <a:t> </a:t>
            </a:r>
            <a:r>
              <a:rPr lang="hr-HR" altLang="en-US" dirty="0" err="1" smtClean="0"/>
              <a:t>s</a:t>
            </a:r>
            <a:r>
              <a:rPr lang="hr-HR" altLang="en-US" dirty="0" smtClean="0"/>
              <a:t> </a:t>
            </a:r>
            <a:r>
              <a:rPr lang="hr-HR" altLang="en-US" dirty="0" err="1" smtClean="0"/>
              <a:t>unešenim</a:t>
            </a:r>
            <a:r>
              <a:rPr lang="hr-HR" altLang="en-US" dirty="0" smtClean="0"/>
              <a:t> normalnim genom za ADA</a:t>
            </a:r>
          </a:p>
          <a:p>
            <a:pPr eaLnBrk="1" hangingPunct="1"/>
            <a:r>
              <a:rPr lang="hr-HR" altLang="en-US" dirty="0" smtClean="0"/>
              <a:t>danas: </a:t>
            </a:r>
            <a:r>
              <a:rPr lang="hr-HR" altLang="en-US" dirty="0" err="1" smtClean="0"/>
              <a:t>transfekcija</a:t>
            </a:r>
            <a:r>
              <a:rPr lang="hr-HR" altLang="en-US" dirty="0" smtClean="0"/>
              <a:t> matičnih stanica iz pupkovine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CBA677D-1711-45A4-8668-7636FD50E22E}" type="slidenum">
              <a:rPr lang="hr-HR" altLang="en-US" smtClean="0"/>
              <a:pPr eaLnBrk="1" hangingPunct="1">
                <a:spcBef>
                  <a:spcPct val="0"/>
                </a:spcBef>
              </a:pPr>
              <a:t>83</a:t>
            </a:fld>
            <a:endParaRPr lang="hr-HR"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HBV, EBV, HIV</a:t>
            </a:r>
          </a:p>
          <a:p>
            <a:pPr eaLnBrk="1" hangingPunct="1"/>
            <a:r>
              <a:rPr lang="hr-HR" altLang="en-US" smtClean="0"/>
              <a:t>serum: virus bovine diareje</a:t>
            </a:r>
          </a:p>
          <a:p>
            <a:pPr eaLnBrk="1" hangingPunct="1"/>
            <a:r>
              <a:rPr lang="hr-HR" altLang="en-US" smtClean="0"/>
              <a:t>nepatogeni virusi</a:t>
            </a:r>
          </a:p>
          <a:p>
            <a:pPr eaLnBrk="1" hangingPunct="1"/>
            <a:r>
              <a:rPr lang="hr-HR" altLang="en-US" smtClean="0"/>
              <a:t>Mjere opreza i dekontaminacije: bacati, karantena, provjera mikoplazmi, provjera otopina, izbjegavanje antibiotika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209254-3DA7-4030-8610-9210C00F091A}" type="slidenum">
              <a:rPr lang="hr-HR" altLang="en-US" smtClean="0"/>
              <a:pPr eaLnBrk="1" hangingPunct="1">
                <a:spcBef>
                  <a:spcPct val="0"/>
                </a:spcBef>
              </a:pPr>
              <a:t>84</a:t>
            </a:fld>
            <a:endParaRPr lang="hr-HR" alt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r-H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E554633-BAD0-4016-A240-32CD0C8952A7}" type="slidenum">
              <a:rPr lang="hr-HR" altLang="en-US" smtClean="0"/>
              <a:pPr eaLnBrk="1" hangingPunct="1">
                <a:spcBef>
                  <a:spcPct val="0"/>
                </a:spcBef>
              </a:pPr>
              <a:t>10</a:t>
            </a:fld>
            <a:endParaRPr lang="hr-HR"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inzulin, eritropoietin, gf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7606F1-7302-450D-929B-BD810871E7DE}" type="slidenum">
              <a:rPr lang="hr-HR" altLang="en-US" smtClean="0"/>
              <a:pPr eaLnBrk="1" hangingPunct="1">
                <a:spcBef>
                  <a:spcPct val="0"/>
                </a:spcBef>
              </a:pPr>
              <a:t>11</a:t>
            </a:fld>
            <a:endParaRPr lang="hr-HR" alt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danas i metode iz krvi vrlo rano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1B50BE-9B43-4F1E-9F4F-382C65B3AF4E}" type="slidenum">
              <a:rPr lang="hr-HR" altLang="en-US" smtClean="0"/>
              <a:pPr eaLnBrk="1" hangingPunct="1">
                <a:spcBef>
                  <a:spcPct val="0"/>
                </a:spcBef>
              </a:pPr>
              <a:t>12</a:t>
            </a:fld>
            <a:endParaRPr lang="hr-HR"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keratinociti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t>3D „printing”</a:t>
            </a:r>
            <a:endParaRPr lang="en-US" alt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912EC4A-5C21-4610-9071-B77B555D0A3E}" type="slidenum">
              <a:rPr lang="hr-HR" altLang="en-US" smtClean="0"/>
              <a:pPr eaLnBrk="1" hangingPunct="1">
                <a:spcBef>
                  <a:spcPct val="0"/>
                </a:spcBef>
              </a:pPr>
              <a:t>15</a:t>
            </a:fld>
            <a:endParaRPr lang="hr-HR"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E150DB0-F4F6-4EA8-B7CF-31989CEE41EE}" type="slidenum">
              <a:rPr lang="hr-HR" altLang="en-US" smtClean="0"/>
              <a:pPr eaLnBrk="1" hangingPunct="1">
                <a:spcBef>
                  <a:spcPct val="0"/>
                </a:spcBef>
              </a:pPr>
              <a:t>19</a:t>
            </a:fld>
            <a:endParaRPr lang="hr-HR"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virusni testovi</a:t>
            </a:r>
          </a:p>
          <a:p>
            <a:pPr eaLnBrk="1" hangingPunct="1"/>
            <a:r>
              <a:rPr lang="hr-HR" altLang="en-US" smtClean="0"/>
              <a:t>kolonije</a:t>
            </a:r>
          </a:p>
          <a:p>
            <a:pPr eaLnBrk="1" hangingPunct="1"/>
            <a:r>
              <a:rPr lang="hr-HR" altLang="en-US" smtClean="0"/>
              <a:t>mutanti</a:t>
            </a:r>
          </a:p>
          <a:p>
            <a:pPr eaLnBrk="1" hangingPunct="1"/>
            <a:r>
              <a:rPr lang="hr-HR" altLang="en-US" smtClean="0"/>
              <a:t>Earl: mišje stanice – kontinuirane stanične linije</a:t>
            </a:r>
          </a:p>
          <a:p>
            <a:pPr eaLnBrk="1" hangingPunct="1"/>
            <a:r>
              <a:rPr lang="hr-HR" altLang="en-US" smtClean="0"/>
              <a:t>od žaba, pileta do mišjih i humanih stanica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46EF281-E1CE-45E1-8B7C-6F4291C57DBE}" type="slidenum">
              <a:rPr lang="hr-HR" altLang="en-US" smtClean="0"/>
              <a:pPr eaLnBrk="1" hangingPunct="1">
                <a:spcBef>
                  <a:spcPct val="0"/>
                </a:spcBef>
              </a:pPr>
              <a:t>23</a:t>
            </a:fld>
            <a:endParaRPr lang="hr-HR"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uvjeti, regulacija volumena kulture i vremena rada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D8A0841-27D7-435B-8BDF-19FC9E8934C2}" type="slidenum">
              <a:rPr lang="hr-HR" altLang="en-US" smtClean="0"/>
              <a:pPr eaLnBrk="1" hangingPunct="1">
                <a:spcBef>
                  <a:spcPct val="0"/>
                </a:spcBef>
              </a:pPr>
              <a:t>25</a:t>
            </a:fld>
            <a:endParaRPr lang="hr-HR"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jednostavnost, standardiziranost, ekonomičnost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73DDDB01-C090-4D85-B3F6-34077703092F}" type="slidenum">
              <a:rPr lang="hr-HR"/>
              <a:pPr>
                <a:defRPr/>
              </a:pPr>
              <a:t>‹#›</a:t>
            </a:fld>
            <a:endParaRPr lang="hr-HR"/>
          </a:p>
        </p:txBody>
      </p:sp>
    </p:spTree>
    <p:extLst>
      <p:ext uri="{BB962C8B-B14F-4D97-AF65-F5344CB8AC3E}">
        <p14:creationId xmlns:p14="http://schemas.microsoft.com/office/powerpoint/2010/main" val="319722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80928698-5427-49B5-8463-CCEA09FE61B2}" type="slidenum">
              <a:rPr lang="hr-HR"/>
              <a:pPr>
                <a:defRPr/>
              </a:pPr>
              <a:t>‹#›</a:t>
            </a:fld>
            <a:endParaRPr lang="hr-HR"/>
          </a:p>
        </p:txBody>
      </p:sp>
    </p:spTree>
    <p:extLst>
      <p:ext uri="{BB962C8B-B14F-4D97-AF65-F5344CB8AC3E}">
        <p14:creationId xmlns:p14="http://schemas.microsoft.com/office/powerpoint/2010/main" val="331950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C4252399-78EC-4CEC-8FC8-02CCFC86388C}" type="slidenum">
              <a:rPr lang="hr-HR"/>
              <a:pPr>
                <a:defRPr/>
              </a:pPr>
              <a:t>‹#›</a:t>
            </a:fld>
            <a:endParaRPr lang="hr-HR"/>
          </a:p>
        </p:txBody>
      </p:sp>
    </p:spTree>
    <p:extLst>
      <p:ext uri="{BB962C8B-B14F-4D97-AF65-F5344CB8AC3E}">
        <p14:creationId xmlns:p14="http://schemas.microsoft.com/office/powerpoint/2010/main" val="34738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E810008F-9654-4744-962C-C29F106B216D}" type="slidenum">
              <a:rPr lang="hr-HR"/>
              <a:pPr>
                <a:defRPr/>
              </a:pPr>
              <a:t>‹#›</a:t>
            </a:fld>
            <a:endParaRPr lang="hr-HR"/>
          </a:p>
        </p:txBody>
      </p:sp>
    </p:spTree>
    <p:extLst>
      <p:ext uri="{BB962C8B-B14F-4D97-AF65-F5344CB8AC3E}">
        <p14:creationId xmlns:p14="http://schemas.microsoft.com/office/powerpoint/2010/main" val="85631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39E5EBC0-347E-4E17-A9D2-9C65D21FA91A}" type="slidenum">
              <a:rPr lang="hr-HR"/>
              <a:pPr>
                <a:defRPr/>
              </a:pPr>
              <a:t>‹#›</a:t>
            </a:fld>
            <a:endParaRPr lang="hr-HR"/>
          </a:p>
        </p:txBody>
      </p:sp>
    </p:spTree>
    <p:extLst>
      <p:ext uri="{BB962C8B-B14F-4D97-AF65-F5344CB8AC3E}">
        <p14:creationId xmlns:p14="http://schemas.microsoft.com/office/powerpoint/2010/main" val="204046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7926C9C9-8091-469D-A43F-DE2598F5A091}" type="slidenum">
              <a:rPr lang="hr-HR"/>
              <a:pPr>
                <a:defRPr/>
              </a:pPr>
              <a:t>‹#›</a:t>
            </a:fld>
            <a:endParaRPr lang="hr-HR"/>
          </a:p>
        </p:txBody>
      </p:sp>
    </p:spTree>
    <p:extLst>
      <p:ext uri="{BB962C8B-B14F-4D97-AF65-F5344CB8AC3E}">
        <p14:creationId xmlns:p14="http://schemas.microsoft.com/office/powerpoint/2010/main" val="379933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pPr>
              <a:defRPr/>
            </a:pPr>
            <a:fld id="{B06FFCCA-140E-41F8-80B1-09CCC6C95F06}" type="slidenum">
              <a:rPr lang="hr-HR"/>
              <a:pPr>
                <a:defRPr/>
              </a:pPr>
              <a:t>‹#›</a:t>
            </a:fld>
            <a:endParaRPr lang="hr-HR"/>
          </a:p>
        </p:txBody>
      </p:sp>
    </p:spTree>
    <p:extLst>
      <p:ext uri="{BB962C8B-B14F-4D97-AF65-F5344CB8AC3E}">
        <p14:creationId xmlns:p14="http://schemas.microsoft.com/office/powerpoint/2010/main" val="363810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C81B0939-3661-418E-9DF5-17B617B9CF2B}" type="slidenum">
              <a:rPr lang="hr-HR"/>
              <a:pPr>
                <a:defRPr/>
              </a:pPr>
              <a:t>‹#›</a:t>
            </a:fld>
            <a:endParaRPr lang="hr-HR"/>
          </a:p>
        </p:txBody>
      </p:sp>
    </p:spTree>
    <p:extLst>
      <p:ext uri="{BB962C8B-B14F-4D97-AF65-F5344CB8AC3E}">
        <p14:creationId xmlns:p14="http://schemas.microsoft.com/office/powerpoint/2010/main" val="12729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BF94A340-9ADA-49DC-A500-32013D758483}" type="slidenum">
              <a:rPr lang="hr-HR"/>
              <a:pPr>
                <a:defRPr/>
              </a:pPr>
              <a:t>‹#›</a:t>
            </a:fld>
            <a:endParaRPr lang="hr-HR"/>
          </a:p>
        </p:txBody>
      </p:sp>
    </p:spTree>
    <p:extLst>
      <p:ext uri="{BB962C8B-B14F-4D97-AF65-F5344CB8AC3E}">
        <p14:creationId xmlns:p14="http://schemas.microsoft.com/office/powerpoint/2010/main" val="133112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E8C8DBE6-9F3B-4563-964E-4099D3C43194}" type="slidenum">
              <a:rPr lang="hr-HR"/>
              <a:pPr>
                <a:defRPr/>
              </a:pPr>
              <a:t>‹#›</a:t>
            </a:fld>
            <a:endParaRPr lang="hr-HR"/>
          </a:p>
        </p:txBody>
      </p:sp>
    </p:spTree>
    <p:extLst>
      <p:ext uri="{BB962C8B-B14F-4D97-AF65-F5344CB8AC3E}">
        <p14:creationId xmlns:p14="http://schemas.microsoft.com/office/powerpoint/2010/main" val="94205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292D8A1B-35A8-4F48-B190-5C3E62B35F69}" type="slidenum">
              <a:rPr lang="hr-HR"/>
              <a:pPr>
                <a:defRPr/>
              </a:pPr>
              <a:t>‹#›</a:t>
            </a:fld>
            <a:endParaRPr lang="hr-HR"/>
          </a:p>
        </p:txBody>
      </p:sp>
    </p:spTree>
    <p:extLst>
      <p:ext uri="{BB962C8B-B14F-4D97-AF65-F5344CB8AC3E}">
        <p14:creationId xmlns:p14="http://schemas.microsoft.com/office/powerpoint/2010/main" val="54312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en-US" smtClean="0"/>
              <a:t>Click to edit Master text styles</a:t>
            </a:r>
          </a:p>
          <a:p>
            <a:pPr lvl="1"/>
            <a:r>
              <a:rPr lang="hr-HR" altLang="en-US" smtClean="0"/>
              <a:t>Second level</a:t>
            </a:r>
          </a:p>
          <a:p>
            <a:pPr lvl="2"/>
            <a:r>
              <a:rPr lang="hr-HR" altLang="en-US" smtClean="0"/>
              <a:t>Third level</a:t>
            </a:r>
          </a:p>
          <a:p>
            <a:pPr lvl="3"/>
            <a:r>
              <a:rPr lang="hr-HR" altLang="en-US" smtClean="0"/>
              <a:t>Fourth level</a:t>
            </a:r>
          </a:p>
          <a:p>
            <a:pPr lvl="4"/>
            <a:r>
              <a:rPr lang="hr-HR"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r-H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H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D981FDB-FB54-46EB-B1E1-260B503446FB}"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thetruthsyndicate.com/files/2010/11/50878-recellularized-liver.jp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a96w0O5VK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PGCpRCQ0pFM" TargetMode="External"/><Relationship Id="rId2" Type="http://schemas.openxmlformats.org/officeDocument/2006/relationships/hyperlink" Target="https://www.youtube.com/watch?v=RpDke-Sadzo"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CA5fVLK5zA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youtube.com/watch?v=x7HVw1Va4q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gelifesciences.com/aptrix/upp01077.nsf/Content/wave_bioreactor_home~wave_bioreacto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http://www.gelifesciences.com/aptrix/upp01077.nsf/AttachmentsByTitle/wave/$FILE/Bioreactor_2050.jpg" TargetMode="Externa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hyperlink" Target="https://www.nature.com/scitable/topicpage/cell-adhesion-and-cell-communication-14050486/" TargetMode="Externa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7.png"/><Relationship Id="rId4" Type="http://schemas.openxmlformats.org/officeDocument/2006/relationships/oleObject" Target="../embeddings/oleObject7.bin"/></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39975" y="2781300"/>
            <a:ext cx="475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400">
                <a:latin typeface="Arial" charset="0"/>
              </a:rPr>
              <a:t>KULTURA ANIMALNIH STANICA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84213" y="476250"/>
            <a:ext cx="72628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Primjeri rutinske upotrebe stanica u kulturi: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testovi citotoksičnosti lijekova i zagađenja vode</a:t>
            </a:r>
            <a:r>
              <a:rPr lang="hr-HR" altLang="en-US" sz="2000" i="1">
                <a:latin typeface="Arial" charset="0"/>
              </a:rPr>
              <a:t> in vitro</a:t>
            </a: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amniocenteza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homografti kože (opekline)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genska terapija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biotehnologija (proizvodnja bioloških molekula)</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-smrzavanje stanica iz pupkovine (matične stanice) za potrebe</a:t>
            </a:r>
          </a:p>
          <a:p>
            <a:pPr eaLnBrk="1" hangingPunct="1">
              <a:spcBef>
                <a:spcPct val="0"/>
              </a:spcBef>
              <a:buFontTx/>
              <a:buNone/>
            </a:pPr>
            <a:r>
              <a:rPr lang="hr-HR" altLang="en-US" sz="2000">
                <a:latin typeface="Arial" charset="0"/>
              </a:rPr>
              <a:t>transplantacije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-transgenični miševi: postupak preko uzgoja stanica u kulturi</a:t>
            </a:r>
          </a:p>
          <a:p>
            <a:pPr eaLnBrk="1" hangingPunct="1">
              <a:spcBef>
                <a:spcPct val="0"/>
              </a:spcBef>
              <a:buFontTx/>
              <a:buNone/>
            </a:pPr>
            <a:r>
              <a:rPr lang="hr-HR" altLang="en-US" sz="2000">
                <a:latin typeface="Arial" charset="0"/>
              </a:rPr>
              <a:t>-diferencijacija matičnih stanica</a:t>
            </a:r>
          </a:p>
          <a:p>
            <a:pPr eaLnBrk="1" hangingPunct="1">
              <a:spcBef>
                <a:spcPct val="0"/>
              </a:spcBef>
              <a:buFontTx/>
              <a:buNone/>
            </a:pPr>
            <a:endParaRPr lang="hr-HR" altLang="en-US" sz="200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14x17amniocent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981075"/>
            <a:ext cx="6103938"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3851275" y="5995988"/>
            <a:ext cx="179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Amniocenteza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7996237"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2859088" y="6154738"/>
            <a:ext cx="380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a:latin typeface="Arial" charset="0"/>
              </a:rPr>
              <a:t>Presađivanje uzgojene kože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utologous Transplant of Gene Transferred Preadipoc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76965"/>
            <a:ext cx="8240809" cy="424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755549" y="5516563"/>
            <a:ext cx="72106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hr-HR" altLang="en-US" sz="2000" dirty="0">
                <a:latin typeface="Arial" charset="0"/>
                <a:cs typeface="Arial" charset="0"/>
              </a:rPr>
              <a:t>Genska terapija: modifikacija vlastitih stanica izvan organizma</a:t>
            </a:r>
          </a:p>
          <a:p>
            <a:pPr algn="ctr" eaLnBrk="1" hangingPunct="1">
              <a:spcBef>
                <a:spcPct val="0"/>
              </a:spcBef>
              <a:buFontTx/>
              <a:buNone/>
            </a:pPr>
            <a:r>
              <a:rPr lang="hr-HR" altLang="en-US" sz="2000" dirty="0">
                <a:latin typeface="Arial" charset="0"/>
                <a:cs typeface="Arial" charset="0"/>
              </a:rPr>
              <a:t>u staničnoj </a:t>
            </a:r>
            <a:r>
              <a:rPr lang="hr-HR" altLang="en-US" sz="2000" dirty="0" smtClean="0">
                <a:latin typeface="Arial" charset="0"/>
                <a:cs typeface="Arial" charset="0"/>
              </a:rPr>
              <a:t>kulturi</a:t>
            </a:r>
          </a:p>
          <a:p>
            <a:pPr algn="ctr" eaLnBrk="1" hangingPunct="1">
              <a:spcBef>
                <a:spcPct val="0"/>
              </a:spcBef>
              <a:buFontTx/>
              <a:buNone/>
            </a:pPr>
            <a:r>
              <a:rPr lang="hr-HR" altLang="en-US" sz="2000" dirty="0" err="1" smtClean="0">
                <a:latin typeface="Arial" charset="0"/>
                <a:cs typeface="Arial" charset="0"/>
              </a:rPr>
              <a:t>autologna</a:t>
            </a:r>
            <a:r>
              <a:rPr lang="hr-HR" altLang="en-US" sz="2000" dirty="0" smtClean="0">
                <a:latin typeface="Arial" charset="0"/>
                <a:cs typeface="Arial" charset="0"/>
              </a:rPr>
              <a:t> transplantacija – nekad samo postupci smrzavanja</a:t>
            </a:r>
            <a:endParaRPr lang="en-US" altLang="en-US" sz="2000" dirty="0">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2/27/Tissue_engineering_engl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585628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1116013" y="6237288"/>
            <a:ext cx="259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“Tissue engeneering”</a:t>
            </a:r>
          </a:p>
        </p:txBody>
      </p:sp>
      <p:sp>
        <p:nvSpPr>
          <p:cNvPr id="14340" name="TextBox 3"/>
          <p:cNvSpPr txBox="1">
            <a:spLocks noChangeArrowheads="1"/>
          </p:cNvSpPr>
          <p:nvPr/>
        </p:nvSpPr>
        <p:spPr bwMode="auto">
          <a:xfrm>
            <a:off x="207963" y="3125788"/>
            <a:ext cx="1403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600">
                <a:latin typeface="Arial" charset="0"/>
                <a:cs typeface="Arial" charset="0"/>
              </a:rPr>
              <a:t>umjetni</a:t>
            </a:r>
          </a:p>
          <a:p>
            <a:pPr eaLnBrk="1" hangingPunct="1">
              <a:spcBef>
                <a:spcPct val="0"/>
              </a:spcBef>
              <a:buFontTx/>
              <a:buNone/>
            </a:pPr>
            <a:r>
              <a:rPr lang="hr-HR" altLang="en-US" sz="1600">
                <a:latin typeface="Arial" charset="0"/>
                <a:cs typeface="Arial" charset="0"/>
              </a:rPr>
              <a:t>matriks </a:t>
            </a:r>
          </a:p>
          <a:p>
            <a:pPr eaLnBrk="1" hangingPunct="1">
              <a:spcBef>
                <a:spcPct val="0"/>
              </a:spcBef>
              <a:buFontTx/>
              <a:buNone/>
            </a:pPr>
            <a:r>
              <a:rPr lang="hr-HR" altLang="en-US" sz="1600">
                <a:latin typeface="Arial" charset="0"/>
                <a:cs typeface="Arial" charset="0"/>
              </a:rPr>
              <a:t>ektracelularni</a:t>
            </a:r>
          </a:p>
          <a:p>
            <a:pPr eaLnBrk="1" hangingPunct="1">
              <a:spcBef>
                <a:spcPct val="0"/>
              </a:spcBef>
              <a:buFontTx/>
              <a:buNone/>
            </a:pPr>
            <a:r>
              <a:rPr lang="hr-HR" altLang="en-US" sz="1600">
                <a:latin typeface="Arial" charset="0"/>
                <a:cs typeface="Arial" charset="0"/>
              </a:rPr>
              <a:t>matriks</a:t>
            </a:r>
          </a:p>
        </p:txBody>
      </p:sp>
      <p:pic>
        <p:nvPicPr>
          <p:cNvPr id="14341" name="Picture 4" descr="http://thetruthsyndicate.com/files/2010/11/50878-recellularized-liver-300x22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76250"/>
            <a:ext cx="28590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6588125" y="2708275"/>
            <a:ext cx="208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cs typeface="Arial" charset="0"/>
              </a:rPr>
              <a:t>“umjetna jetra”</a:t>
            </a:r>
          </a:p>
        </p:txBody>
      </p:sp>
      <p:sp>
        <p:nvSpPr>
          <p:cNvPr id="14343" name="TextBox 1"/>
          <p:cNvSpPr txBox="1">
            <a:spLocks noChangeArrowheads="1"/>
          </p:cNvSpPr>
          <p:nvPr/>
        </p:nvSpPr>
        <p:spPr bwMode="auto">
          <a:xfrm>
            <a:off x="6588125" y="5013325"/>
            <a:ext cx="1966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cs typeface="Arial" charset="0"/>
              </a:rPr>
              <a:t>-mokraćni mjehur</a:t>
            </a:r>
          </a:p>
          <a:p>
            <a:pPr eaLnBrk="1" hangingPunct="1">
              <a:spcBef>
                <a:spcPct val="0"/>
              </a:spcBef>
              <a:buFontTx/>
              <a:buNone/>
            </a:pPr>
            <a:r>
              <a:rPr lang="hr-HR" altLang="en-US" sz="1800">
                <a:latin typeface="Arial" charset="0"/>
                <a:cs typeface="Arial" charset="0"/>
              </a:rPr>
              <a:t>-bubreg ?</a:t>
            </a:r>
            <a:endParaRPr lang="en-US" altLang="en-US" sz="180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descr="figure, Generalized Components of a 3-D Tissue Mode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765175"/>
            <a:ext cx="67627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2484438" y="6026150"/>
            <a:ext cx="485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cs typeface="Arial" charset="0"/>
              </a:rPr>
              <a:t>Elementi bitni za trodimenzionalni model tkiva</a:t>
            </a:r>
            <a:endParaRPr lang="en-US" altLang="en-US" sz="1800">
              <a:latin typeface="Arial" charset="0"/>
              <a:cs typeface="Arial"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2" descr="http://image.slidesharecdn.com/stemcellmydream-copy-131129235719-phpapp02/95/journey-to-ips-cells-our-future-15-638.jpg?cb=1385770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836613"/>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p:cNvSpPr txBox="1">
            <a:spLocks noChangeArrowheads="1"/>
          </p:cNvSpPr>
          <p:nvPr/>
        </p:nvSpPr>
        <p:spPr bwMode="auto">
          <a:xfrm>
            <a:off x="1763713" y="5876925"/>
            <a:ext cx="502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Mogućnosti terapije matičnim stanicama  ?</a:t>
            </a:r>
            <a:endParaRPr lang="en-US" altLang="en-US" sz="200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71550" y="3140075"/>
            <a:ext cx="7488238" cy="279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440000" bIns="108000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hr-HR" altLang="en-US" sz="1800">
              <a:latin typeface="Arial" charset="0"/>
            </a:endParaRPr>
          </a:p>
        </p:txBody>
      </p:sp>
      <p:sp>
        <p:nvSpPr>
          <p:cNvPr id="17411" name="Text Box 3"/>
          <p:cNvSpPr txBox="1">
            <a:spLocks noChangeArrowheads="1"/>
          </p:cNvSpPr>
          <p:nvPr/>
        </p:nvSpPr>
        <p:spPr bwMode="auto">
          <a:xfrm>
            <a:off x="950913" y="398463"/>
            <a:ext cx="5705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b="1">
                <a:latin typeface="Arial" charset="0"/>
              </a:rPr>
              <a:t>Rana povijest stanične kulture</a:t>
            </a:r>
          </a:p>
          <a:p>
            <a:pPr eaLnBrk="1" hangingPunct="1">
              <a:spcBef>
                <a:spcPct val="0"/>
              </a:spcBef>
              <a:buFontTx/>
              <a:buNone/>
            </a:pPr>
            <a:endParaRPr lang="hr-HR" altLang="en-US" sz="2000" b="1">
              <a:latin typeface="Arial" charset="0"/>
            </a:endParaRPr>
          </a:p>
          <a:p>
            <a:pPr eaLnBrk="1" hangingPunct="1">
              <a:spcBef>
                <a:spcPct val="0"/>
              </a:spcBef>
              <a:buFontTx/>
              <a:buNone/>
            </a:pPr>
            <a:r>
              <a:rPr lang="hr-HR" altLang="en-US" sz="2000">
                <a:latin typeface="Arial" charset="0"/>
              </a:rPr>
              <a:t>Roux: stanice pilećeg embrija u fiziološkoj otopini</a:t>
            </a:r>
          </a:p>
        </p:txBody>
      </p:sp>
      <p:sp>
        <p:nvSpPr>
          <p:cNvPr id="17412" name="Text Box 4"/>
          <p:cNvSpPr txBox="1">
            <a:spLocks noChangeArrowheads="1"/>
          </p:cNvSpPr>
          <p:nvPr/>
        </p:nvSpPr>
        <p:spPr bwMode="auto">
          <a:xfrm>
            <a:off x="971550" y="1844675"/>
            <a:ext cx="66976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a:latin typeface="Arial" charset="0"/>
              </a:rPr>
              <a:t>Harrison (1907): </a:t>
            </a:r>
          </a:p>
          <a:p>
            <a:pPr eaLnBrk="1" hangingPunct="1">
              <a:spcBef>
                <a:spcPct val="50000"/>
              </a:spcBef>
              <a:buFontTx/>
              <a:buNone/>
            </a:pPr>
            <a:r>
              <a:rPr lang="hr-HR" altLang="en-US" sz="2000">
                <a:latin typeface="Arial" charset="0"/>
              </a:rPr>
              <a:t>stanica leđne moždine žabe u kapi zgrušane limfe</a:t>
            </a:r>
          </a:p>
        </p:txBody>
      </p:sp>
      <p:grpSp>
        <p:nvGrpSpPr>
          <p:cNvPr id="17413" name="Group 5"/>
          <p:cNvGrpSpPr>
            <a:grpSpLocks/>
          </p:cNvGrpSpPr>
          <p:nvPr/>
        </p:nvGrpSpPr>
        <p:grpSpPr bwMode="auto">
          <a:xfrm>
            <a:off x="1187450" y="3500438"/>
            <a:ext cx="7131050" cy="2135187"/>
            <a:chOff x="1156" y="1888"/>
            <a:chExt cx="4492" cy="1345"/>
          </a:xfrm>
        </p:grpSpPr>
        <p:graphicFrame>
          <p:nvGraphicFramePr>
            <p:cNvPr id="17414" name="Object 6"/>
            <p:cNvGraphicFramePr>
              <a:graphicFrameLocks noChangeAspect="1"/>
            </p:cNvGraphicFramePr>
            <p:nvPr/>
          </p:nvGraphicFramePr>
          <p:xfrm>
            <a:off x="1156" y="2160"/>
            <a:ext cx="3610" cy="1073"/>
          </p:xfrm>
          <a:graphic>
            <a:graphicData uri="http://schemas.openxmlformats.org/presentationml/2006/ole">
              <mc:AlternateContent xmlns:mc="http://schemas.openxmlformats.org/markup-compatibility/2006">
                <mc:Choice xmlns:v="urn:schemas-microsoft-com:vml" Requires="v">
                  <p:oleObj spid="_x0000_s17448" name="Image" r:id="rId3" imgW="2819167" imgH="838060" progId="Photoshop.Image.7">
                    <p:embed/>
                  </p:oleObj>
                </mc:Choice>
                <mc:Fallback>
                  <p:oleObj name="Image" r:id="rId3" imgW="2819167" imgH="838060" progId="Photoshop.Image.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2160"/>
                          <a:ext cx="3610" cy="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p:cNvSpPr txBox="1">
              <a:spLocks noChangeArrowheads="1"/>
            </p:cNvSpPr>
            <p:nvPr/>
          </p:nvSpPr>
          <p:spPr bwMode="auto">
            <a:xfrm>
              <a:off x="4105" y="220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vosak</a:t>
              </a:r>
            </a:p>
          </p:txBody>
        </p:sp>
        <p:sp>
          <p:nvSpPr>
            <p:cNvPr id="17416" name="Text Box 8"/>
            <p:cNvSpPr txBox="1">
              <a:spLocks noChangeArrowheads="1"/>
            </p:cNvSpPr>
            <p:nvPr/>
          </p:nvSpPr>
          <p:spPr bwMode="auto">
            <a:xfrm>
              <a:off x="3334" y="1979"/>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pokrovnica</a:t>
              </a:r>
            </a:p>
          </p:txBody>
        </p:sp>
        <p:sp>
          <p:nvSpPr>
            <p:cNvPr id="17417" name="Text Box 9"/>
            <p:cNvSpPr txBox="1">
              <a:spLocks noChangeArrowheads="1"/>
            </p:cNvSpPr>
            <p:nvPr/>
          </p:nvSpPr>
          <p:spPr bwMode="auto">
            <a:xfrm>
              <a:off x="2414" y="1946"/>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eksplantat</a:t>
              </a:r>
            </a:p>
          </p:txBody>
        </p:sp>
        <p:sp>
          <p:nvSpPr>
            <p:cNvPr id="17418" name="Text Box 10"/>
            <p:cNvSpPr txBox="1">
              <a:spLocks noChangeArrowheads="1"/>
            </p:cNvSpPr>
            <p:nvPr/>
          </p:nvSpPr>
          <p:spPr bwMode="auto">
            <a:xfrm>
              <a:off x="1610" y="1888"/>
              <a:ext cx="6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ugrušak </a:t>
              </a:r>
            </a:p>
            <a:p>
              <a:pPr eaLnBrk="1" hangingPunct="1">
                <a:spcBef>
                  <a:spcPct val="0"/>
                </a:spcBef>
                <a:buFontTx/>
                <a:buNone/>
              </a:pPr>
              <a:r>
                <a:rPr lang="hr-HR" altLang="en-US" sz="1800">
                  <a:latin typeface="Arial" charset="0"/>
                </a:rPr>
                <a:t>limfe</a:t>
              </a:r>
            </a:p>
          </p:txBody>
        </p:sp>
        <p:sp>
          <p:nvSpPr>
            <p:cNvPr id="17419" name="Text Box 11"/>
            <p:cNvSpPr txBox="1">
              <a:spLocks noChangeArrowheads="1"/>
            </p:cNvSpPr>
            <p:nvPr/>
          </p:nvSpPr>
          <p:spPr bwMode="auto">
            <a:xfrm>
              <a:off x="4740" y="2840"/>
              <a:ext cx="9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predmetnica</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08175" y="1989138"/>
            <a:ext cx="4968875" cy="2074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720000" bIns="108000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hr-HR" altLang="en-US" sz="1800">
              <a:latin typeface="Arial" charset="0"/>
            </a:endParaRPr>
          </a:p>
        </p:txBody>
      </p:sp>
      <p:grpSp>
        <p:nvGrpSpPr>
          <p:cNvPr id="18435" name="Group 3"/>
          <p:cNvGrpSpPr>
            <a:grpSpLocks/>
          </p:cNvGrpSpPr>
          <p:nvPr/>
        </p:nvGrpSpPr>
        <p:grpSpPr bwMode="auto">
          <a:xfrm>
            <a:off x="2254250" y="2052638"/>
            <a:ext cx="4600575" cy="1949450"/>
            <a:chOff x="1610" y="1344"/>
            <a:chExt cx="2898" cy="1228"/>
          </a:xfrm>
        </p:grpSpPr>
        <p:graphicFrame>
          <p:nvGraphicFramePr>
            <p:cNvPr id="18438" name="Object 4"/>
            <p:cNvGraphicFramePr>
              <a:graphicFrameLocks noChangeAspect="1"/>
            </p:cNvGraphicFramePr>
            <p:nvPr/>
          </p:nvGraphicFramePr>
          <p:xfrm>
            <a:off x="1610" y="1344"/>
            <a:ext cx="2361" cy="1150"/>
          </p:xfrm>
          <a:graphic>
            <a:graphicData uri="http://schemas.openxmlformats.org/presentationml/2006/ole">
              <mc:AlternateContent xmlns:mc="http://schemas.openxmlformats.org/markup-compatibility/2006">
                <mc:Choice xmlns:v="urn:schemas-microsoft-com:vml" Requires="v">
                  <p:oleObj spid="_x0000_s18471" name="Image" r:id="rId3" imgW="3176022" imgH="1548387" progId="Photoshop.Image.7">
                    <p:embed/>
                  </p:oleObj>
                </mc:Choice>
                <mc:Fallback>
                  <p:oleObj name="Image" r:id="rId3" imgW="3176022" imgH="1548387"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 y="1344"/>
                          <a:ext cx="2361" cy="1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5"/>
            <p:cNvSpPr txBox="1">
              <a:spLocks noChangeArrowheads="1"/>
            </p:cNvSpPr>
            <p:nvPr/>
          </p:nvSpPr>
          <p:spPr bwMode="auto">
            <a:xfrm>
              <a:off x="1973" y="2341"/>
              <a:ext cx="57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stanice</a:t>
              </a:r>
            </a:p>
          </p:txBody>
        </p:sp>
        <p:sp>
          <p:nvSpPr>
            <p:cNvPr id="18440" name="Text Box 6"/>
            <p:cNvSpPr txBox="1">
              <a:spLocks noChangeArrowheads="1"/>
            </p:cNvSpPr>
            <p:nvPr/>
          </p:nvSpPr>
          <p:spPr bwMode="auto">
            <a:xfrm>
              <a:off x="3061" y="2296"/>
              <a:ext cx="95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hranjivi medij</a:t>
              </a:r>
            </a:p>
          </p:txBody>
        </p:sp>
        <p:sp>
          <p:nvSpPr>
            <p:cNvPr id="18441" name="Text Box 7"/>
            <p:cNvSpPr txBox="1">
              <a:spLocks noChangeArrowheads="1"/>
            </p:cNvSpPr>
            <p:nvPr/>
          </p:nvSpPr>
          <p:spPr bwMode="auto">
            <a:xfrm>
              <a:off x="3470" y="1933"/>
              <a:ext cx="70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grlo boce</a:t>
              </a:r>
            </a:p>
          </p:txBody>
        </p:sp>
        <p:sp>
          <p:nvSpPr>
            <p:cNvPr id="18442" name="Text Box 8"/>
            <p:cNvSpPr txBox="1">
              <a:spLocks noChangeArrowheads="1"/>
            </p:cNvSpPr>
            <p:nvPr/>
          </p:nvSpPr>
          <p:spPr bwMode="auto">
            <a:xfrm>
              <a:off x="3696" y="1570"/>
              <a:ext cx="81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pluteni čep</a:t>
              </a:r>
            </a:p>
          </p:txBody>
        </p:sp>
      </p:grpSp>
      <p:sp>
        <p:nvSpPr>
          <p:cNvPr id="18436" name="Text Box 9"/>
          <p:cNvSpPr txBox="1">
            <a:spLocks noChangeArrowheads="1"/>
          </p:cNvSpPr>
          <p:nvPr/>
        </p:nvSpPr>
        <p:spPr bwMode="auto">
          <a:xfrm>
            <a:off x="1258888" y="836613"/>
            <a:ext cx="6138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Carrel (1910-1920): aseptički uvjeti i medij za stanice</a:t>
            </a:r>
          </a:p>
        </p:txBody>
      </p:sp>
      <p:sp>
        <p:nvSpPr>
          <p:cNvPr id="18437" name="Text Box 10"/>
          <p:cNvSpPr txBox="1">
            <a:spLocks noChangeArrowheads="1"/>
          </p:cNvSpPr>
          <p:nvPr/>
        </p:nvSpPr>
        <p:spPr bwMode="auto">
          <a:xfrm>
            <a:off x="1547813" y="4508500"/>
            <a:ext cx="60150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tripsinizacija stanica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Rousov virus sarkoma i pileći embrionalni fibroblasti</a:t>
            </a:r>
          </a:p>
          <a:p>
            <a:pPr eaLnBrk="1" hangingPunct="1">
              <a:spcBef>
                <a:spcPct val="0"/>
              </a:spcBef>
              <a:buFontTx/>
              <a:buNone/>
            </a:pPr>
            <a:endParaRPr lang="hr-HR" altLang="en-US" sz="200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47813" y="981075"/>
            <a:ext cx="59769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1940-1950. antibiotici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                   vakcine (polio)</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                   Earl: mišji L fibroblasti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1950-1960. Gey: HeLa stanice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                   Eagle: kemijski definirani medij</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                   Levi-Montalcini: NGF i rast neurona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                   uzgoj kolonija</a:t>
            </a:r>
          </a:p>
          <a:p>
            <a:pPr eaLnBrk="1" hangingPunct="1">
              <a:spcBef>
                <a:spcPct val="0"/>
              </a:spcBef>
              <a:buFontTx/>
              <a:buNone/>
            </a:pPr>
            <a:r>
              <a:rPr lang="hr-HR" altLang="en-US" sz="2000">
                <a:latin typeface="Arial" charset="0"/>
              </a:rPr>
              <a:t>                   </a:t>
            </a:r>
          </a:p>
          <a:p>
            <a:pPr eaLnBrk="1" hangingPunct="1">
              <a:spcBef>
                <a:spcPct val="0"/>
              </a:spcBef>
              <a:buFontTx/>
              <a:buNone/>
            </a:pPr>
            <a:r>
              <a:rPr lang="hr-HR" altLang="en-US" sz="2000">
                <a:latin typeface="Arial" charset="0"/>
              </a:rPr>
              <a:t>                   virusni testovi</a:t>
            </a:r>
          </a:p>
          <a:p>
            <a:pPr eaLnBrk="1" hangingPunct="1">
              <a:spcBef>
                <a:spcPct val="0"/>
              </a:spcBef>
              <a:buFontTx/>
              <a:buNone/>
            </a:pPr>
            <a:endParaRPr lang="hr-HR" altLang="en-US" sz="200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80728"/>
            <a:ext cx="6986208" cy="4524315"/>
          </a:xfrm>
          <a:prstGeom prst="rect">
            <a:avLst/>
          </a:prstGeom>
          <a:noFill/>
        </p:spPr>
        <p:txBody>
          <a:bodyPr wrap="none" rtlCol="0">
            <a:spAutoFit/>
          </a:bodyPr>
          <a:lstStyle/>
          <a:p>
            <a:r>
              <a:rPr lang="hr-HR" dirty="0" smtClean="0">
                <a:latin typeface="Arial" panose="020B0604020202020204" pitchFamily="34" charset="0"/>
                <a:cs typeface="Arial" panose="020B0604020202020204" pitchFamily="34" charset="0"/>
              </a:rPr>
              <a:t>Animalni dio Kulture animalnih i biljnih stanica</a:t>
            </a:r>
          </a:p>
          <a:p>
            <a:endParaRPr lang="hr-HR" dirty="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praktikum: 3 termina vježbi prema rasporedu</a:t>
            </a:r>
          </a:p>
          <a:p>
            <a:r>
              <a:rPr lang="hr-HR" dirty="0" smtClean="0">
                <a:latin typeface="Arial" panose="020B0604020202020204" pitchFamily="34" charset="0"/>
                <a:cs typeface="Arial" panose="020B0604020202020204" pitchFamily="34" charset="0"/>
              </a:rPr>
              <a:t>izvještaj s praktikuma</a:t>
            </a:r>
          </a:p>
          <a:p>
            <a:endParaRPr lang="hr-HR" dirty="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parcijalni ispit iz animalnog dijela nakon završetka</a:t>
            </a:r>
          </a:p>
          <a:p>
            <a:r>
              <a:rPr lang="hr-HR" dirty="0" smtClean="0">
                <a:latin typeface="Arial" panose="020B0604020202020204" pitchFamily="34" charset="0"/>
                <a:cs typeface="Arial" panose="020B0604020202020204" pitchFamily="34" charset="0"/>
              </a:rPr>
              <a:t>svih predavanja iz kolegija – test od 20 pitanja</a:t>
            </a:r>
          </a:p>
          <a:p>
            <a:endParaRPr lang="hr-HR" dirty="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ukupna ocjena: prosjek ocjena oba dijela</a:t>
            </a:r>
          </a:p>
          <a:p>
            <a:endParaRPr lang="hr-HR"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9774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eLa fazni kontr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96975"/>
            <a:ext cx="367188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HeLa DICd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196975"/>
            <a:ext cx="36718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4140200" y="4483100"/>
            <a:ext cx="173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HeLa stanice</a:t>
            </a:r>
            <a:r>
              <a:rPr lang="hr-HR" altLang="en-US" sz="1800">
                <a:latin typeface="Arial"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58888" y="620713"/>
            <a:ext cx="626427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1960-1970.</a:t>
            </a:r>
          </a:p>
          <a:p>
            <a:pPr eaLnBrk="1" hangingPunct="1">
              <a:spcBef>
                <a:spcPct val="0"/>
              </a:spcBef>
              <a:buFontTx/>
              <a:buNone/>
            </a:pPr>
            <a:r>
              <a:rPr lang="hr-HR" altLang="en-US" sz="2000">
                <a:latin typeface="Arial" charset="0"/>
              </a:rPr>
              <a:t>Hayflick i Moorhead: ograničen rast fibroblasta</a:t>
            </a:r>
          </a:p>
          <a:p>
            <a:pPr eaLnBrk="1" hangingPunct="1">
              <a:spcBef>
                <a:spcPct val="0"/>
              </a:spcBef>
              <a:buFontTx/>
              <a:buNone/>
            </a:pPr>
            <a:r>
              <a:rPr lang="hr-HR" altLang="en-US" sz="2000">
                <a:latin typeface="Arial" charset="0"/>
              </a:rPr>
              <a:t>Ham: medij bez seruma</a:t>
            </a:r>
          </a:p>
          <a:p>
            <a:pPr eaLnBrk="1" hangingPunct="1">
              <a:spcBef>
                <a:spcPct val="0"/>
              </a:spcBef>
              <a:buFontTx/>
              <a:buNone/>
            </a:pPr>
            <a:r>
              <a:rPr lang="hr-HR" altLang="en-US" sz="2000">
                <a:latin typeface="Arial" charset="0"/>
              </a:rPr>
              <a:t>Harris i Watkins: stanična fuzija</a:t>
            </a:r>
          </a:p>
          <a:p>
            <a:pPr eaLnBrk="1" hangingPunct="1">
              <a:spcBef>
                <a:spcPct val="0"/>
              </a:spcBef>
              <a:buFontTx/>
              <a:buNone/>
            </a:pPr>
            <a:r>
              <a:rPr lang="hr-HR" altLang="en-US" sz="2000">
                <a:latin typeface="Arial" charset="0"/>
              </a:rPr>
              <a:t>radiobiologija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1970-1980. </a:t>
            </a:r>
          </a:p>
          <a:p>
            <a:pPr eaLnBrk="1" hangingPunct="1">
              <a:spcBef>
                <a:spcPct val="0"/>
              </a:spcBef>
              <a:buFontTx/>
              <a:buNone/>
            </a:pPr>
            <a:r>
              <a:rPr lang="hr-HR" altLang="en-US" sz="2000">
                <a:latin typeface="Arial" charset="0"/>
              </a:rPr>
              <a:t>hibridomi za proizvodnju antitijela</a:t>
            </a:r>
          </a:p>
          <a:p>
            <a:pPr eaLnBrk="1" hangingPunct="1">
              <a:spcBef>
                <a:spcPct val="0"/>
              </a:spcBef>
              <a:buFontTx/>
              <a:buNone/>
            </a:pPr>
            <a:r>
              <a:rPr lang="hr-HR" altLang="en-US" sz="2000">
                <a:latin typeface="Arial" charset="0"/>
              </a:rPr>
              <a:t>specifični mediji </a:t>
            </a:r>
          </a:p>
          <a:p>
            <a:pPr eaLnBrk="1" hangingPunct="1">
              <a:spcBef>
                <a:spcPct val="0"/>
              </a:spcBef>
              <a:buFontTx/>
              <a:buNone/>
            </a:pPr>
            <a:r>
              <a:rPr lang="hr-HR" altLang="en-US" sz="2000">
                <a:latin typeface="Arial" charset="0"/>
              </a:rPr>
              <a:t>unos gena u stanicu</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1980-1990. </a:t>
            </a:r>
          </a:p>
          <a:p>
            <a:pPr eaLnBrk="1" hangingPunct="1">
              <a:spcBef>
                <a:spcPct val="0"/>
              </a:spcBef>
              <a:buFontTx/>
              <a:buNone/>
            </a:pPr>
            <a:r>
              <a:rPr lang="hr-HR" altLang="en-US" sz="2000">
                <a:latin typeface="Arial" charset="0"/>
              </a:rPr>
              <a:t>proizvodnja inzulina (bakterije)</a:t>
            </a:r>
          </a:p>
          <a:p>
            <a:pPr eaLnBrk="1" hangingPunct="1">
              <a:spcBef>
                <a:spcPct val="0"/>
              </a:spcBef>
              <a:buFontTx/>
              <a:buNone/>
            </a:pPr>
            <a:r>
              <a:rPr lang="hr-HR" altLang="en-US" sz="2000">
                <a:latin typeface="Arial" charset="0"/>
              </a:rPr>
              <a:t>                    antitijela i proteina za terapiju</a:t>
            </a:r>
          </a:p>
          <a:p>
            <a:pPr eaLnBrk="1" hangingPunct="1">
              <a:spcBef>
                <a:spcPct val="0"/>
              </a:spcBef>
              <a:buFontTx/>
              <a:buNone/>
            </a:pPr>
            <a:r>
              <a:rPr lang="hr-HR" altLang="en-US" sz="2000">
                <a:latin typeface="Arial" charset="0"/>
              </a:rPr>
              <a:t>uzgoj stanica kukaca, riba.... </a:t>
            </a:r>
          </a:p>
          <a:p>
            <a:pPr eaLnBrk="1" hangingPunct="1">
              <a:spcBef>
                <a:spcPct val="0"/>
              </a:spcBef>
              <a:buFontTx/>
              <a:buNone/>
            </a:pPr>
            <a:r>
              <a:rPr lang="hr-HR" altLang="en-US" sz="2000">
                <a:latin typeface="Arial" charset="0"/>
              </a:rPr>
              <a:t>matične stanice iz miša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                                   </a:t>
            </a:r>
          </a:p>
          <a:p>
            <a:pPr eaLnBrk="1" hangingPunct="1">
              <a:spcBef>
                <a:spcPct val="50000"/>
              </a:spcBef>
              <a:buFontTx/>
              <a:buNone/>
            </a:pPr>
            <a:endParaRPr lang="hr-HR" altLang="en-US" sz="2000">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539750" y="1119188"/>
            <a:ext cx="84963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1990-danas:</a:t>
            </a:r>
          </a:p>
          <a:p>
            <a:pPr eaLnBrk="1" hangingPunct="1">
              <a:spcBef>
                <a:spcPct val="0"/>
              </a:spcBef>
              <a:buFontTx/>
              <a:buNone/>
            </a:pPr>
            <a:endParaRPr lang="hr-HR" altLang="en-US" sz="2000">
              <a:latin typeface="Arial" charset="0"/>
              <a:cs typeface="Arial" charset="0"/>
            </a:endParaRPr>
          </a:p>
          <a:p>
            <a:pPr eaLnBrk="1" hangingPunct="1">
              <a:spcBef>
                <a:spcPct val="0"/>
              </a:spcBef>
              <a:buFontTx/>
              <a:buNone/>
            </a:pPr>
            <a:r>
              <a:rPr lang="hr-HR" altLang="en-US" sz="2000">
                <a:latin typeface="Arial" charset="0"/>
                <a:cs typeface="Arial" charset="0"/>
              </a:rPr>
              <a:t>mišje matične stanice</a:t>
            </a:r>
          </a:p>
          <a:p>
            <a:pPr eaLnBrk="1" hangingPunct="1">
              <a:spcBef>
                <a:spcPct val="0"/>
              </a:spcBef>
              <a:buFontTx/>
              <a:buNone/>
            </a:pPr>
            <a:r>
              <a:rPr lang="hr-HR" altLang="en-US" sz="2000">
                <a:latin typeface="Arial" charset="0"/>
                <a:cs typeface="Arial" charset="0"/>
              </a:rPr>
              <a:t>humane matične stanice</a:t>
            </a:r>
          </a:p>
          <a:p>
            <a:pPr eaLnBrk="1" hangingPunct="1">
              <a:spcBef>
                <a:spcPct val="0"/>
              </a:spcBef>
              <a:buFontTx/>
              <a:buNone/>
            </a:pPr>
            <a:r>
              <a:rPr lang="hr-HR" altLang="en-US" sz="2000">
                <a:latin typeface="Arial" charset="0"/>
                <a:cs typeface="Arial" charset="0"/>
              </a:rPr>
              <a:t>Nobelova nagrada 2007 za nastanak transgeničnog miša</a:t>
            </a:r>
          </a:p>
          <a:p>
            <a:pPr eaLnBrk="1" hangingPunct="1">
              <a:spcBef>
                <a:spcPct val="0"/>
              </a:spcBef>
              <a:buFontTx/>
              <a:buNone/>
            </a:pPr>
            <a:endParaRPr lang="hr-HR" altLang="en-US" sz="2000">
              <a:latin typeface="Arial" charset="0"/>
              <a:cs typeface="Arial" charset="0"/>
            </a:endParaRPr>
          </a:p>
          <a:p>
            <a:pPr eaLnBrk="1" hangingPunct="1">
              <a:spcBef>
                <a:spcPct val="0"/>
              </a:spcBef>
              <a:buFontTx/>
              <a:buNone/>
            </a:pPr>
            <a:r>
              <a:rPr lang="hr-HR" altLang="en-US" sz="2000">
                <a:latin typeface="Arial" charset="0"/>
                <a:cs typeface="Arial" charset="0"/>
              </a:rPr>
              <a:t>Nobelova nagrada 2012 za „inducirane pluripotentne stanice” i kloniranje</a:t>
            </a:r>
          </a:p>
          <a:p>
            <a:pPr eaLnBrk="1" hangingPunct="1">
              <a:spcBef>
                <a:spcPct val="0"/>
              </a:spcBef>
              <a:buFontTx/>
              <a:buNone/>
            </a:pPr>
            <a:endParaRPr lang="hr-HR" altLang="en-US" sz="2000">
              <a:latin typeface="Arial" charset="0"/>
              <a:cs typeface="Arial" charset="0"/>
            </a:endParaRPr>
          </a:p>
          <a:p>
            <a:pPr eaLnBrk="1" hangingPunct="1">
              <a:spcBef>
                <a:spcPct val="0"/>
              </a:spcBef>
              <a:buFontTx/>
              <a:buNone/>
            </a:pPr>
            <a:r>
              <a:rPr lang="hr-HR" altLang="en-US" sz="2000">
                <a:latin typeface="Arial" charset="0"/>
                <a:cs typeface="Arial" charset="0"/>
              </a:rPr>
              <a:t>-</a:t>
            </a:r>
            <a:r>
              <a:rPr lang="hr-HR" altLang="en-US" sz="2000">
                <a:solidFill>
                  <a:schemeClr val="accent2"/>
                </a:solidFill>
                <a:latin typeface="Arial" charset="0"/>
                <a:cs typeface="Arial" charset="0"/>
              </a:rPr>
              <a:t>uspostava uvjeta uzgoja i diferencijacije i dediferencijacije stanica</a:t>
            </a:r>
          </a:p>
          <a:p>
            <a:pPr eaLnBrk="1" hangingPunct="1">
              <a:spcBef>
                <a:spcPct val="0"/>
              </a:spcBef>
              <a:buFontTx/>
              <a:buNone/>
            </a:pPr>
            <a:endParaRPr lang="en-US"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258888" y="404813"/>
            <a:ext cx="6481762"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Prednosti stanične kulture</a:t>
            </a:r>
          </a:p>
          <a:p>
            <a:pPr eaLnBrk="1" hangingPunct="1">
              <a:spcBef>
                <a:spcPct val="0"/>
              </a:spcBef>
              <a:buFontTx/>
              <a:buNone/>
            </a:pP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definirani uvjeti </a:t>
            </a:r>
            <a:r>
              <a:rPr lang="hr-HR" altLang="en-US" sz="2000" dirty="0">
                <a:latin typeface="Arial" charset="0"/>
              </a:rPr>
              <a:t>(fiziološki, fizičko-kemijski, </a:t>
            </a:r>
            <a:r>
              <a:rPr lang="hr-HR" altLang="en-US" sz="2000" dirty="0" err="1" smtClean="0">
                <a:latin typeface="Arial" charset="0"/>
              </a:rPr>
              <a:t>mikrookoliš</a:t>
            </a:r>
            <a:r>
              <a:rPr lang="hr-HR" altLang="en-US" sz="2000" dirty="0" smtClean="0">
                <a:latin typeface="Arial" charset="0"/>
              </a:rPr>
              <a:t>)</a:t>
            </a: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homogena populacija stanica, karakterizirane stanice</a:t>
            </a:r>
          </a:p>
          <a:p>
            <a:pPr eaLnBrk="1" hangingPunct="1">
              <a:spcBef>
                <a:spcPct val="0"/>
              </a:spcBef>
              <a:buFontTx/>
              <a:buNone/>
            </a:pPr>
            <a:r>
              <a:rPr lang="hr-HR" altLang="en-US" sz="2000" dirty="0">
                <a:latin typeface="Arial" charset="0"/>
              </a:rPr>
              <a:t> </a:t>
            </a:r>
          </a:p>
          <a:p>
            <a:pPr eaLnBrk="1" hangingPunct="1">
              <a:spcBef>
                <a:spcPct val="0"/>
              </a:spcBef>
              <a:buFontTx/>
              <a:buNone/>
            </a:pPr>
            <a:r>
              <a:rPr lang="hr-HR" altLang="en-US" sz="2000" dirty="0">
                <a:latin typeface="Arial" charset="0"/>
              </a:rPr>
              <a:t>stanice u određenoj fazi rasta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dostupne, mogućnost ponavljanja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mogućnost smrzavanja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jednostavnost toksikoloških  testova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ekonomičnost, smanjenje testova na životinjama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efikasnost, mogućnost mehanizacije</a:t>
            </a:r>
          </a:p>
          <a:p>
            <a:pPr eaLnBrk="1" hangingPunct="1">
              <a:spcBef>
                <a:spcPct val="0"/>
              </a:spcBef>
              <a:buFontTx/>
              <a:buNone/>
            </a:pPr>
            <a:endParaRPr lang="hr-HR" altLang="en-US" sz="2000" dirty="0">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476375" y="1052513"/>
            <a:ext cx="655161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Nedostaci stanične kulture</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solidFill>
                  <a:schemeClr val="accent2"/>
                </a:solidFill>
                <a:latin typeface="Arial" charset="0"/>
              </a:rPr>
              <a:t>utjecaj drugih tipova stanica i organa (</a:t>
            </a:r>
            <a:r>
              <a:rPr lang="hr-HR" altLang="en-US" sz="2000" i="1">
                <a:solidFill>
                  <a:schemeClr val="accent2"/>
                </a:solidFill>
                <a:latin typeface="Arial" charset="0"/>
              </a:rPr>
              <a:t>in vivo</a:t>
            </a:r>
            <a:r>
              <a:rPr lang="hr-HR" altLang="en-US" sz="2000">
                <a:solidFill>
                  <a:schemeClr val="accent2"/>
                </a:solidFill>
                <a:latin typeface="Arial" charset="0"/>
              </a:rPr>
              <a:t>)</a:t>
            </a:r>
          </a:p>
          <a:p>
            <a:pPr eaLnBrk="1" hangingPunct="1">
              <a:spcBef>
                <a:spcPct val="0"/>
              </a:spcBef>
              <a:buFontTx/>
              <a:buNone/>
            </a:pPr>
            <a:endParaRPr lang="hr-HR" altLang="en-US" sz="2000">
              <a:solidFill>
                <a:schemeClr val="accent2"/>
              </a:solidFill>
              <a:latin typeface="Arial" charset="0"/>
            </a:endParaRPr>
          </a:p>
          <a:p>
            <a:pPr eaLnBrk="1" hangingPunct="1">
              <a:spcBef>
                <a:spcPct val="0"/>
              </a:spcBef>
              <a:buFontTx/>
              <a:buNone/>
            </a:pPr>
            <a:r>
              <a:rPr lang="hr-HR" altLang="en-US" sz="2000">
                <a:latin typeface="Arial" charset="0"/>
              </a:rPr>
              <a:t>stanice prilagođene i promijenjene u kulturi (2D)</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dinamika rasta u kulturi (starenje)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mala proizvodnja staničnog materijala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oprema i poznavanje tehnika</a:t>
            </a:r>
          </a:p>
          <a:p>
            <a:pPr eaLnBrk="1" hangingPunct="1">
              <a:spcBef>
                <a:spcPct val="50000"/>
              </a:spcBef>
              <a:buFontTx/>
              <a:buNone/>
            </a:pPr>
            <a:endParaRPr lang="hr-HR" altLang="en-US" sz="2000">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27584" y="836712"/>
            <a:ext cx="66373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Ograničenja eseja </a:t>
            </a:r>
            <a:r>
              <a:rPr lang="hr-HR" altLang="en-US" sz="2000" i="1" dirty="0" err="1">
                <a:latin typeface="Arial" charset="0"/>
              </a:rPr>
              <a:t>in</a:t>
            </a:r>
            <a:r>
              <a:rPr lang="hr-HR" altLang="en-US" sz="2000" i="1" dirty="0">
                <a:latin typeface="Arial" charset="0"/>
              </a:rPr>
              <a:t> </a:t>
            </a:r>
            <a:r>
              <a:rPr lang="hr-HR" altLang="en-US" sz="2000" i="1" dirty="0" err="1">
                <a:latin typeface="Arial" charset="0"/>
              </a:rPr>
              <a:t>vitro</a:t>
            </a:r>
            <a:endParaRPr lang="hr-HR" altLang="en-US" sz="2000" i="1"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err="1">
                <a:latin typeface="Arial" charset="0"/>
              </a:rPr>
              <a:t>farmakokinetika</a:t>
            </a:r>
            <a:r>
              <a:rPr lang="hr-HR" altLang="en-US" sz="2000" dirty="0">
                <a:latin typeface="Arial" charset="0"/>
              </a:rPr>
              <a:t> </a:t>
            </a:r>
          </a:p>
          <a:p>
            <a:pPr eaLnBrk="1" hangingPunct="1">
              <a:spcBef>
                <a:spcPct val="0"/>
              </a:spcBef>
              <a:buFontTx/>
              <a:buNone/>
            </a:pPr>
            <a:r>
              <a:rPr lang="hr-HR" altLang="en-US" sz="2000" dirty="0">
                <a:latin typeface="Arial" charset="0"/>
              </a:rPr>
              <a:t>(metabolizam, prodor u tkivo, izlučivanje) </a:t>
            </a:r>
          </a:p>
          <a:p>
            <a:pPr eaLnBrk="1" hangingPunct="1">
              <a:spcBef>
                <a:spcPct val="0"/>
              </a:spcBef>
              <a:buFontTx/>
              <a:buNone/>
            </a:pPr>
            <a:r>
              <a:rPr lang="hr-HR" altLang="en-US" sz="2000" dirty="0">
                <a:latin typeface="Arial" charset="0"/>
              </a:rPr>
              <a:t>„ADME”: </a:t>
            </a:r>
            <a:r>
              <a:rPr lang="hr-HR" altLang="en-US" sz="2000" dirty="0" err="1">
                <a:latin typeface="Arial" charset="0"/>
              </a:rPr>
              <a:t>absorpcija</a:t>
            </a:r>
            <a:r>
              <a:rPr lang="hr-HR" altLang="en-US" sz="2000" dirty="0">
                <a:latin typeface="Arial" charset="0"/>
              </a:rPr>
              <a:t>, distribucija, metabolizam, ekskrecija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metabolizam (jetra)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tkivni i sistemski odgovor (upala, porast temperature)</a:t>
            </a:r>
          </a:p>
          <a:p>
            <a:pPr eaLnBrk="1" hangingPunct="1">
              <a:spcBef>
                <a:spcPct val="0"/>
              </a:spcBef>
              <a:buFontTx/>
              <a:buNone/>
            </a:pPr>
            <a:r>
              <a:rPr lang="hr-HR" altLang="en-US" sz="2000" dirty="0">
                <a:latin typeface="Arial" charset="0"/>
              </a:rPr>
              <a:t> </a:t>
            </a:r>
          </a:p>
          <a:p>
            <a:pPr eaLnBrk="1" hangingPunct="1">
              <a:spcBef>
                <a:spcPct val="0"/>
              </a:spcBef>
              <a:buFontTx/>
              <a:buNone/>
            </a:pPr>
            <a:r>
              <a:rPr lang="hr-HR" altLang="en-US" sz="2000" dirty="0">
                <a:latin typeface="Arial" charset="0"/>
              </a:rPr>
              <a:t>-složeni organski sustavi (npr. mozak, imunološki sustav)</a:t>
            </a:r>
          </a:p>
        </p:txBody>
      </p:sp>
      <p:sp>
        <p:nvSpPr>
          <p:cNvPr id="2" name="TextBox 1"/>
          <p:cNvSpPr txBox="1"/>
          <p:nvPr/>
        </p:nvSpPr>
        <p:spPr>
          <a:xfrm>
            <a:off x="1043608" y="5157192"/>
            <a:ext cx="6610336" cy="1200329"/>
          </a:xfrm>
          <a:prstGeom prst="rect">
            <a:avLst/>
          </a:prstGeom>
          <a:noFill/>
        </p:spPr>
        <p:txBody>
          <a:bodyPr wrap="none" rtlCol="0">
            <a:spAutoFit/>
          </a:bodyPr>
          <a:lstStyle/>
          <a:p>
            <a:r>
              <a:rPr lang="en-US" dirty="0">
                <a:hlinkClick r:id="rId3"/>
              </a:rPr>
              <a:t>https://</a:t>
            </a:r>
            <a:r>
              <a:rPr lang="en-US" dirty="0" smtClean="0">
                <a:hlinkClick r:id="rId3"/>
              </a:rPr>
              <a:t>www.youtube.com/watch?v=Ba96w0O5VKs</a:t>
            </a:r>
            <a:endParaRPr lang="hr-HR" dirty="0" smtClean="0"/>
          </a:p>
          <a:p>
            <a:r>
              <a:rPr lang="hr-HR" dirty="0" smtClean="0">
                <a:latin typeface="Arial" panose="020B0604020202020204" pitchFamily="34" charset="0"/>
                <a:cs typeface="Arial" panose="020B0604020202020204" pitchFamily="34" charset="0"/>
              </a:rPr>
              <a:t>ADME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339975" y="2708275"/>
            <a:ext cx="4014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400">
                <a:latin typeface="Arial" charset="0"/>
              </a:rPr>
              <a:t>Osnovni uvjeti rasta u kulturi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051720" y="476672"/>
            <a:ext cx="43783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Osnovni uvjeti za kulturu stanica: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specifični uvjeti uzgoja</a:t>
            </a:r>
            <a:r>
              <a:rPr lang="hr-HR" altLang="en-US" sz="2000" dirty="0">
                <a:latin typeface="Arial" charset="0"/>
              </a:rPr>
              <a:t>: hranjivi medij</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                                       podloga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                                       temperatura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                                       atmosfera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sterilnost</a:t>
            </a:r>
          </a:p>
          <a:p>
            <a:pPr eaLnBrk="1" hangingPunct="1">
              <a:spcBef>
                <a:spcPct val="0"/>
              </a:spcBef>
              <a:buFontTx/>
              <a:buNone/>
            </a:pPr>
            <a:endParaRPr lang="hr-HR" altLang="en-US" sz="2000" dirty="0">
              <a:latin typeface="Arial" charset="0"/>
            </a:endParaRPr>
          </a:p>
        </p:txBody>
      </p:sp>
      <p:sp>
        <p:nvSpPr>
          <p:cNvPr id="2" name="TextBox 1"/>
          <p:cNvSpPr txBox="1"/>
          <p:nvPr/>
        </p:nvSpPr>
        <p:spPr>
          <a:xfrm>
            <a:off x="857874" y="4581128"/>
            <a:ext cx="7012689" cy="2985433"/>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o staničnoj </a:t>
            </a:r>
            <a:r>
              <a:rPr lang="hr-HR" sz="2000" dirty="0">
                <a:latin typeface="Arial" panose="020B0604020202020204" pitchFamily="34" charset="0"/>
                <a:cs typeface="Arial" panose="020B0604020202020204" pitchFamily="34" charset="0"/>
              </a:rPr>
              <a:t>kulturi i uvjetima</a:t>
            </a:r>
            <a:endParaRPr lang="en-US" sz="2000" dirty="0">
              <a:latin typeface="Arial" panose="020B0604020202020204" pitchFamily="34" charset="0"/>
              <a:cs typeface="Arial" panose="020B0604020202020204" pitchFamily="34" charset="0"/>
            </a:endParaRPr>
          </a:p>
          <a:p>
            <a:r>
              <a:rPr lang="en-US" dirty="0">
                <a:hlinkClick r:id="rId2"/>
              </a:rPr>
              <a:t>https://</a:t>
            </a:r>
            <a:r>
              <a:rPr lang="en-US" dirty="0" smtClean="0">
                <a:hlinkClick r:id="rId2"/>
              </a:rPr>
              <a:t>www.youtube.com/watch?v=RpDke-Sadzo</a:t>
            </a:r>
            <a:endParaRPr lang="hr-HR" dirty="0" smtClean="0"/>
          </a:p>
          <a:p>
            <a:r>
              <a:rPr lang="hr-HR" dirty="0">
                <a:hlinkClick r:id="rId3"/>
              </a:rPr>
              <a:t>https://</a:t>
            </a:r>
            <a:r>
              <a:rPr lang="hr-HR" dirty="0" smtClean="0">
                <a:hlinkClick r:id="rId3"/>
              </a:rPr>
              <a:t>www.youtube.com/watch?v=PGCpRCQ0pFM</a:t>
            </a:r>
            <a:r>
              <a:rPr lang="hr-HR" dirty="0" smtClean="0"/>
              <a:t> –</a:t>
            </a:r>
          </a:p>
          <a:p>
            <a:r>
              <a:rPr lang="hr-HR" dirty="0" smtClean="0"/>
              <a:t>ukratko stanična kultura – </a:t>
            </a:r>
            <a:r>
              <a:rPr lang="hr-HR" dirty="0" smtClean="0"/>
              <a:t>metode – 20 min</a:t>
            </a:r>
            <a:endParaRPr lang="hr-HR" dirty="0" smtClean="0"/>
          </a:p>
          <a:p>
            <a:endParaRPr lang="hr-HR" dirty="0"/>
          </a:p>
          <a:p>
            <a:r>
              <a:rPr lang="hr-HR" dirty="0"/>
              <a:t>https://www.youtube.com/watch?v=nr1tV_LuqJk</a:t>
            </a:r>
            <a:endParaRPr lang="hr-HR" dirty="0" smtClean="0"/>
          </a:p>
          <a:p>
            <a:endParaRPr lang="hr-HR"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339975" y="692150"/>
            <a:ext cx="29638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b="1" dirty="0">
                <a:latin typeface="Arial" charset="0"/>
              </a:rPr>
              <a:t>Osnovna oprema</a:t>
            </a:r>
            <a:r>
              <a:rPr lang="hr-HR" altLang="en-US" sz="2000" dirty="0">
                <a:latin typeface="Arial" charset="0"/>
              </a:rPr>
              <a:t>:</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err="1">
                <a:latin typeface="Arial" charset="0"/>
              </a:rPr>
              <a:t>laminar</a:t>
            </a: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inkubator</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invertni mikroskop</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stolna centrifuga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sterilizator i </a:t>
            </a:r>
            <a:r>
              <a:rPr lang="hr-HR" altLang="en-US" sz="2000" dirty="0" err="1">
                <a:latin typeface="Arial" charset="0"/>
              </a:rPr>
              <a:t>autoklav</a:t>
            </a: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jednokratni sterilni pribor</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kontejner za tekući dušik</a:t>
            </a:r>
          </a:p>
          <a:p>
            <a:pPr eaLnBrk="1" hangingPunct="1">
              <a:spcBef>
                <a:spcPct val="0"/>
              </a:spcBef>
              <a:buFontTx/>
              <a:buNone/>
            </a:pPr>
            <a:endParaRPr lang="hr-HR" altLang="en-US" sz="2000" dirty="0">
              <a:latin typeface="Arial" charset="0"/>
            </a:endParaRPr>
          </a:p>
        </p:txBody>
      </p:sp>
      <p:sp>
        <p:nvSpPr>
          <p:cNvPr id="2" name="TextBox 1"/>
          <p:cNvSpPr txBox="1"/>
          <p:nvPr/>
        </p:nvSpPr>
        <p:spPr>
          <a:xfrm>
            <a:off x="683568" y="5373216"/>
            <a:ext cx="7685502" cy="1200329"/>
          </a:xfrm>
          <a:prstGeom prst="rect">
            <a:avLst/>
          </a:prstGeom>
          <a:noFill/>
        </p:spPr>
        <p:txBody>
          <a:bodyPr wrap="none" rtlCol="0">
            <a:spAutoFit/>
          </a:bodyPr>
          <a:lstStyle/>
          <a:p>
            <a:r>
              <a:rPr lang="en-US" dirty="0">
                <a:hlinkClick r:id="rId3"/>
              </a:rPr>
              <a:t>https://</a:t>
            </a:r>
            <a:r>
              <a:rPr lang="en-US" dirty="0" smtClean="0">
                <a:hlinkClick r:id="rId3"/>
              </a:rPr>
              <a:t>www.youtube.com/watch?v=CA5fVLK5zAE</a:t>
            </a:r>
            <a:endParaRPr lang="hr-HR" dirty="0" smtClean="0"/>
          </a:p>
          <a:p>
            <a:r>
              <a:rPr lang="hr-HR" dirty="0" smtClean="0"/>
              <a:t>oprema</a:t>
            </a:r>
          </a:p>
          <a:p>
            <a:r>
              <a:rPr lang="en-US" dirty="0">
                <a:hlinkClick r:id="rId4"/>
              </a:rPr>
              <a:t>https://</a:t>
            </a:r>
            <a:r>
              <a:rPr lang="en-US" dirty="0" smtClean="0">
                <a:hlinkClick r:id="rId4"/>
              </a:rPr>
              <a:t>www.youtube.com/watch?v=x7HVw1Va4qs</a:t>
            </a:r>
            <a:r>
              <a:rPr lang="hr-HR" dirty="0" smtClean="0"/>
              <a:t> - metode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NVE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20713"/>
            <a:ext cx="3744913"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5508625" y="5300663"/>
            <a:ext cx="2243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Invertni mikroskop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19250" y="549275"/>
            <a:ext cx="48958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dirty="0">
                <a:latin typeface="Arial" charset="0"/>
              </a:rPr>
              <a:t>Pregled tema Kulture animalnih stanica:</a:t>
            </a:r>
          </a:p>
          <a:p>
            <a:pPr eaLnBrk="1" hangingPunct="1">
              <a:spcBef>
                <a:spcPct val="50000"/>
              </a:spcBef>
              <a:buFontTx/>
              <a:buNone/>
            </a:pPr>
            <a:endParaRPr lang="hr-HR" altLang="en-US" sz="2000" dirty="0">
              <a:latin typeface="Arial" charset="0"/>
            </a:endParaRPr>
          </a:p>
          <a:p>
            <a:pPr eaLnBrk="1" hangingPunct="1">
              <a:spcBef>
                <a:spcPct val="50000"/>
              </a:spcBef>
              <a:buFontTx/>
              <a:buNone/>
            </a:pPr>
            <a:r>
              <a:rPr lang="hr-HR" altLang="en-US" sz="2000" dirty="0">
                <a:latin typeface="Arial" charset="0"/>
              </a:rPr>
              <a:t>uvjeti rasta u kulturi</a:t>
            </a:r>
          </a:p>
          <a:p>
            <a:pPr eaLnBrk="1" hangingPunct="1">
              <a:spcBef>
                <a:spcPct val="50000"/>
              </a:spcBef>
              <a:buFontTx/>
              <a:buNone/>
            </a:pPr>
            <a:r>
              <a:rPr lang="hr-HR" altLang="en-US" sz="2000" dirty="0">
                <a:latin typeface="Arial" charset="0"/>
              </a:rPr>
              <a:t>osobine stanica u kulturi</a:t>
            </a:r>
          </a:p>
          <a:p>
            <a:pPr eaLnBrk="1" hangingPunct="1">
              <a:spcBef>
                <a:spcPct val="50000"/>
              </a:spcBef>
              <a:buFontTx/>
              <a:buNone/>
            </a:pPr>
            <a:r>
              <a:rPr lang="hr-HR" altLang="en-US" sz="2000" dirty="0">
                <a:latin typeface="Arial" charset="0"/>
              </a:rPr>
              <a:t>krivulja rasta stanica</a:t>
            </a:r>
          </a:p>
          <a:p>
            <a:pPr eaLnBrk="1" hangingPunct="1">
              <a:spcBef>
                <a:spcPct val="50000"/>
              </a:spcBef>
              <a:buFontTx/>
              <a:buNone/>
            </a:pPr>
            <a:r>
              <a:rPr lang="hr-HR" altLang="en-US" sz="2000" dirty="0">
                <a:latin typeface="Arial" charset="0"/>
              </a:rPr>
              <a:t>sinkronizacija stanica</a:t>
            </a:r>
          </a:p>
          <a:p>
            <a:pPr eaLnBrk="1" hangingPunct="1">
              <a:spcBef>
                <a:spcPct val="50000"/>
              </a:spcBef>
              <a:buFontTx/>
              <a:buNone/>
            </a:pPr>
            <a:endParaRPr lang="hr-HR" altLang="en-US" sz="2000" dirty="0">
              <a:latin typeface="Arial" charset="0"/>
            </a:endParaRPr>
          </a:p>
          <a:p>
            <a:pPr eaLnBrk="1" hangingPunct="1">
              <a:spcBef>
                <a:spcPct val="50000"/>
              </a:spcBef>
              <a:buFontTx/>
              <a:buNone/>
            </a:pPr>
            <a:r>
              <a:rPr lang="hr-HR" altLang="en-US" sz="2000" dirty="0">
                <a:latin typeface="Arial" charset="0"/>
              </a:rPr>
              <a:t>starenje </a:t>
            </a:r>
          </a:p>
          <a:p>
            <a:pPr eaLnBrk="1" hangingPunct="1">
              <a:spcBef>
                <a:spcPct val="50000"/>
              </a:spcBef>
              <a:buFontTx/>
              <a:buNone/>
            </a:pPr>
            <a:r>
              <a:rPr lang="hr-HR" altLang="en-US" sz="2000" dirty="0">
                <a:latin typeface="Arial" charset="0"/>
              </a:rPr>
              <a:t>stanični ciklus</a:t>
            </a:r>
          </a:p>
          <a:p>
            <a:pPr eaLnBrk="1" hangingPunct="1">
              <a:spcBef>
                <a:spcPct val="50000"/>
              </a:spcBef>
              <a:buFontTx/>
              <a:buNone/>
            </a:pPr>
            <a:r>
              <a:rPr lang="hr-HR" altLang="en-US" sz="2000" dirty="0" err="1">
                <a:latin typeface="Arial" charset="0"/>
              </a:rPr>
              <a:t>imortalizacija</a:t>
            </a:r>
            <a:r>
              <a:rPr lang="hr-HR" altLang="en-US" sz="2000" dirty="0">
                <a:latin typeface="Arial" charset="0"/>
              </a:rPr>
              <a:t> i transformacija</a:t>
            </a:r>
          </a:p>
          <a:p>
            <a:pPr eaLnBrk="1" hangingPunct="1">
              <a:spcBef>
                <a:spcPct val="50000"/>
              </a:spcBef>
              <a:buFontTx/>
              <a:buNone/>
            </a:pPr>
            <a:r>
              <a:rPr lang="hr-HR" altLang="en-US" sz="2000" dirty="0">
                <a:latin typeface="Arial" charset="0"/>
              </a:rPr>
              <a:t>diferencijacija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sbiotech-galax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81075"/>
            <a:ext cx="3725862"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5416550" y="903288"/>
            <a:ext cx="33321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Inkubator za stanice: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5% CO</a:t>
            </a:r>
            <a:r>
              <a:rPr lang="hr-HR" altLang="en-US" sz="2000" baseline="-25000">
                <a:latin typeface="Arial" charset="0"/>
              </a:rPr>
              <a:t>2</a:t>
            </a:r>
          </a:p>
          <a:p>
            <a:pPr eaLnBrk="1" hangingPunct="1">
              <a:spcBef>
                <a:spcPct val="0"/>
              </a:spcBef>
              <a:buFontTx/>
              <a:buNone/>
            </a:pPr>
            <a:r>
              <a:rPr lang="hr-HR" altLang="en-US" sz="2000">
                <a:latin typeface="Arial" charset="0"/>
              </a:rPr>
              <a:t>vlaga</a:t>
            </a:r>
          </a:p>
          <a:p>
            <a:pPr eaLnBrk="1" hangingPunct="1">
              <a:spcBef>
                <a:spcPct val="0"/>
              </a:spcBef>
              <a:buFontTx/>
              <a:buNone/>
            </a:pPr>
            <a:r>
              <a:rPr lang="hr-HR" altLang="en-US" sz="2000">
                <a:latin typeface="Arial" charset="0"/>
              </a:rPr>
              <a:t>37 </a:t>
            </a:r>
            <a:r>
              <a:rPr lang="hr-HR" altLang="en-US" sz="2000" baseline="30000">
                <a:latin typeface="Arial" charset="0"/>
              </a:rPr>
              <a:t>o</a:t>
            </a:r>
            <a:r>
              <a:rPr lang="hr-HR" altLang="en-US" sz="2000">
                <a:latin typeface="Arial" charset="0"/>
              </a:rPr>
              <a:t>C</a:t>
            </a:r>
            <a:endParaRPr lang="hr-HR" altLang="en-US" sz="2000" baseline="30000">
              <a:latin typeface="Arial" charset="0"/>
            </a:endParaRPr>
          </a:p>
          <a:p>
            <a:pPr eaLnBrk="1" hangingPunct="1">
              <a:spcBef>
                <a:spcPct val="0"/>
              </a:spcBef>
              <a:buFontTx/>
              <a:buNone/>
            </a:pPr>
            <a:endParaRPr lang="hr-HR" altLang="en-US" sz="2000" baseline="-2500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gur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76250"/>
            <a:ext cx="37814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5292725" y="836613"/>
            <a:ext cx="33877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Osnovni tipovi kabineta </a:t>
            </a:r>
          </a:p>
          <a:p>
            <a:pPr eaLnBrk="1" hangingPunct="1">
              <a:spcBef>
                <a:spcPct val="0"/>
              </a:spcBef>
              <a:buFontTx/>
              <a:buNone/>
            </a:pPr>
            <a:r>
              <a:rPr lang="hr-HR" altLang="en-US" sz="2000">
                <a:latin typeface="Arial" charset="0"/>
              </a:rPr>
              <a:t>za sterilni rad (laminari)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HEPA filter:</a:t>
            </a:r>
          </a:p>
          <a:p>
            <a:pPr eaLnBrk="1" hangingPunct="1">
              <a:spcBef>
                <a:spcPct val="0"/>
              </a:spcBef>
              <a:buFontTx/>
              <a:buNone/>
            </a:pPr>
            <a:r>
              <a:rPr lang="hr-HR" altLang="en-US" sz="2000">
                <a:latin typeface="Arial" charset="0"/>
              </a:rPr>
              <a:t>high efficiency particulate air</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UV zračenje</a:t>
            </a:r>
          </a:p>
        </p:txBody>
      </p:sp>
      <p:sp>
        <p:nvSpPr>
          <p:cNvPr id="2" name="TextBox 1"/>
          <p:cNvSpPr txBox="1"/>
          <p:nvPr/>
        </p:nvSpPr>
        <p:spPr>
          <a:xfrm>
            <a:off x="1691680" y="2899588"/>
            <a:ext cx="725135" cy="276999"/>
          </a:xfrm>
          <a:prstGeom prst="rect">
            <a:avLst/>
          </a:prstGeom>
          <a:noFill/>
        </p:spPr>
        <p:txBody>
          <a:bodyPr wrap="none" rtlCol="0">
            <a:spAutoFit/>
          </a:bodyPr>
          <a:lstStyle/>
          <a:p>
            <a:r>
              <a:rPr lang="hr-HR" sz="1200" dirty="0" smtClean="0">
                <a:latin typeface="Cambria" panose="02040503050406030204" pitchFamily="18" charset="0"/>
              </a:rPr>
              <a:t>digestor</a:t>
            </a:r>
            <a:endParaRPr lang="en-US" sz="1200" dirty="0">
              <a:latin typeface="Cambria" panose="020405030504060302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1758_1_Taylor%20Warton%20De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3856038"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5775325" y="4359275"/>
            <a:ext cx="300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Kontejner za tekući dušik</a:t>
            </a:r>
          </a:p>
          <a:p>
            <a:pPr eaLnBrk="1" hangingPunct="1">
              <a:spcBef>
                <a:spcPct val="0"/>
              </a:spcBef>
              <a:buFontTx/>
              <a:buNone/>
            </a:pPr>
            <a:r>
              <a:rPr lang="hr-HR" altLang="en-US" sz="2000">
                <a:latin typeface="Arial" charset="0"/>
              </a:rPr>
              <a:t>za smrzavanje stanica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lterMax Vacuum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620713"/>
            <a:ext cx="3495675"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TPP Syringe Fil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437063"/>
            <a:ext cx="14097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tiss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765175"/>
            <a:ext cx="3527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1527175" y="3998913"/>
            <a:ext cx="268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Medij za uzgoj stanica</a:t>
            </a:r>
          </a:p>
        </p:txBody>
      </p:sp>
      <p:sp>
        <p:nvSpPr>
          <p:cNvPr id="33798" name="Text Box 6"/>
          <p:cNvSpPr txBox="1">
            <a:spLocks noChangeArrowheads="1"/>
          </p:cNvSpPr>
          <p:nvPr/>
        </p:nvSpPr>
        <p:spPr bwMode="auto">
          <a:xfrm>
            <a:off x="5724525" y="6092825"/>
            <a:ext cx="2459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Filteri za sterilizaciju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900113" y="333375"/>
            <a:ext cx="7559675" cy="5113338"/>
            <a:chOff x="567" y="436"/>
            <a:chExt cx="4762" cy="3221"/>
          </a:xfrm>
        </p:grpSpPr>
        <p:pic>
          <p:nvPicPr>
            <p:cNvPr id="34820" name="Picture 3" descr="TPP Tissue Cell Culture Multifloor Fl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 y="527"/>
              <a:ext cx="2087"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Tissue Cell Culture Peel-Off Fla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2160"/>
              <a:ext cx="2086"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TPP Tissue Culture Petri Dis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436"/>
              <a:ext cx="1859"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TPP Tissue Culture Pl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 y="2115"/>
              <a:ext cx="1814"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19" name="Text Box 7"/>
          <p:cNvSpPr txBox="1">
            <a:spLocks noChangeArrowheads="1"/>
          </p:cNvSpPr>
          <p:nvPr/>
        </p:nvSpPr>
        <p:spPr bwMode="auto">
          <a:xfrm>
            <a:off x="1331913" y="6092825"/>
            <a:ext cx="700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Plastične petrijeve zdjelice, bočice i pločice za uzgoj u kulturi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539750" y="0"/>
          <a:ext cx="7632700" cy="5759450"/>
        </p:xfrm>
        <a:graphic>
          <a:graphicData uri="http://schemas.openxmlformats.org/presentationml/2006/ole">
            <mc:AlternateContent xmlns:mc="http://schemas.openxmlformats.org/markup-compatibility/2006">
              <mc:Choice xmlns:v="urn:schemas-microsoft-com:vml" Requires="v">
                <p:oleObj spid="_x0000_s35872" name="Photo Editor Photo" r:id="rId3" imgW="14447619" imgH="10904762" progId="MSPhotoEd.3">
                  <p:embed/>
                </p:oleObj>
              </mc:Choice>
              <mc:Fallback>
                <p:oleObj name="Photo Editor Photo" r:id="rId3" imgW="14447619" imgH="10904762"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0"/>
                        <a:ext cx="7632700"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3" name="Text Box 3"/>
          <p:cNvSpPr txBox="1">
            <a:spLocks noChangeArrowheads="1"/>
          </p:cNvSpPr>
          <p:nvPr/>
        </p:nvSpPr>
        <p:spPr bwMode="auto">
          <a:xfrm>
            <a:off x="900113" y="5876925"/>
            <a:ext cx="745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Povećanje površine i efikasnosti uzgoja stanica u </a:t>
            </a:r>
            <a:r>
              <a:rPr lang="hr-HR" altLang="en-US" sz="2000">
                <a:solidFill>
                  <a:schemeClr val="accent2"/>
                </a:solidFill>
                <a:latin typeface="Arial" charset="0"/>
              </a:rPr>
              <a:t>biotehnologiji</a:t>
            </a:r>
          </a:p>
          <a:p>
            <a:pPr eaLnBrk="1" hangingPunct="1">
              <a:spcBef>
                <a:spcPct val="0"/>
              </a:spcBef>
              <a:buFontTx/>
              <a:buNone/>
            </a:pPr>
            <a:r>
              <a:rPr lang="hr-HR" altLang="en-US" sz="2000">
                <a:latin typeface="Arial" charset="0"/>
              </a:rPr>
              <a:t>-drugačije metode praćenja rasta i proizvodnje stanica</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755650" y="5013325"/>
            <a:ext cx="6840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"Roller" boca za veći uzgoj stanica</a:t>
            </a:r>
          </a:p>
          <a:p>
            <a:pPr eaLnBrk="1" hangingPunct="1">
              <a:spcBef>
                <a:spcPct val="0"/>
              </a:spcBef>
              <a:buFontTx/>
              <a:buNone/>
            </a:pPr>
            <a:r>
              <a:rPr lang="hr-HR" altLang="en-US" sz="2000">
                <a:latin typeface="Arial" charset="0"/>
              </a:rPr>
              <a:t>efikasniji odnos površine (razmjerno broju stanica) i medija</a:t>
            </a:r>
          </a:p>
          <a:p>
            <a:pPr eaLnBrk="1" hangingPunct="1">
              <a:spcBef>
                <a:spcPct val="0"/>
              </a:spcBef>
              <a:buFontTx/>
              <a:buNone/>
            </a:pPr>
            <a:endParaRPr lang="hr-HR" altLang="en-US" sz="2000">
              <a:latin typeface="Arial" charset="0"/>
            </a:endParaRPr>
          </a:p>
        </p:txBody>
      </p:sp>
      <p:sp>
        <p:nvSpPr>
          <p:cNvPr id="36867" name="AutoShape 5" descr="Image result for roller flas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368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052513"/>
            <a:ext cx="3944938" cy="288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263" y="1181100"/>
            <a:ext cx="3754437" cy="262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hlinkClick r:id="rId3"/>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pic>
        <p:nvPicPr>
          <p:cNvPr id="37891" name="Picture 1" descr="http://www.gelifesciences.com/aptrix/upp01077.nsf/AttachmentsByTitle/wave/$FILE/Bioreactor_2050.jpg">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8313" y="188913"/>
            <a:ext cx="388778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3"/>
          <p:cNvSpPr txBox="1">
            <a:spLocks noChangeArrowheads="1"/>
          </p:cNvSpPr>
          <p:nvPr/>
        </p:nvSpPr>
        <p:spPr bwMode="auto">
          <a:xfrm>
            <a:off x="900113" y="3068638"/>
            <a:ext cx="3048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Bioreaktor</a:t>
            </a:r>
            <a:r>
              <a:rPr lang="hr-HR" altLang="en-US" sz="2400"/>
              <a:t> </a:t>
            </a:r>
            <a:r>
              <a:rPr lang="hr-HR" altLang="en-US" sz="2000" i="1">
                <a:latin typeface="Arial" charset="0"/>
                <a:cs typeface="Arial" charset="0"/>
              </a:rPr>
              <a:t>Wave</a:t>
            </a:r>
          </a:p>
          <a:p>
            <a:pPr eaLnBrk="1" hangingPunct="1">
              <a:spcBef>
                <a:spcPct val="0"/>
              </a:spcBef>
              <a:buFontTx/>
              <a:buChar char="-"/>
            </a:pPr>
            <a:r>
              <a:rPr lang="hr-HR" altLang="en-US" sz="2000">
                <a:latin typeface="Arial" charset="0"/>
                <a:cs typeface="Arial" charset="0"/>
              </a:rPr>
              <a:t>suspenzijske stanice se</a:t>
            </a:r>
          </a:p>
          <a:p>
            <a:pPr eaLnBrk="1" hangingPunct="1">
              <a:spcBef>
                <a:spcPct val="0"/>
              </a:spcBef>
              <a:buFontTx/>
              <a:buNone/>
            </a:pPr>
            <a:r>
              <a:rPr lang="hr-HR" altLang="en-US" sz="2000">
                <a:latin typeface="Arial" charset="0"/>
                <a:cs typeface="Arial" charset="0"/>
              </a:rPr>
              <a:t>njišu u sterilnoj vreći</a:t>
            </a:r>
          </a:p>
        </p:txBody>
      </p:sp>
      <p:sp>
        <p:nvSpPr>
          <p:cNvPr id="37893" name="AutoShape 4" descr="data:image/jpeg;base64,/9j/4AAQSkZJRgABAQAAAQABAAD/2wCEAAkGBhISEBUUEBQWExEWFBUVFRIYFBQZGBgXFxQVFhcYFRQYHCceFxkjGhcWHy8gIycpLCwtFR8xNTAqNSYrLCkBCQoKDgwOGg8PGiklHyUqMC8sLCksLCwpLCwsLCwqNDQ0LCwsLSwsLCwsLDUsLCosLywsLywwKS4sKSwsNCwsLP/AABEIAJ8BPQMBIgACEQEDEQH/xAAbAAEAAgMBAQAAAAAAAAAAAAAABAYCAwUBB//EAEQQAAIBAwIEAwUGAwYCCwEAAAECAwAEERIhBRMxUQYiQRQyYXGBByMzQpGhFVKxYnKCksHRF8MkNENTVHOis8Lh8Bb/xAAZAQEAAwEBAAAAAAAAAAAAAAAAAQIDBAX/xAAvEQACAQIEAgkFAAMAAAAAAAAAAQIDERIhMUEEMiJRYXGRobHR8BNSgcHxFSMz/9oADAMBAAIRAxEAPwD7jSlKAUpSgFKUoBSlKAUpSgFKUoBSlaprhUGWOP8A96CobSV2SlfJG2sXlAGSQB8aicyR/dHLXufePyHpWUfDkG7Zc92Of2rPG5cq8S+FLmfgDxJPy5b+6pNee2OekTfUgUvuJwwcvmusfMkWKPOwaRgSqj0ydJrZHfI0rxBgZEVHZd8hZC4Q9tzG/wDlphm9ZeC97jFHZePxGv2mX/uv/WtPbWHvRP8ATBqXWpLpGdkVlLpp1qCNS6gSuodRkA4+VMEvufl7DFH7V5+5rTiUfQnSezAipKuD03FYugPUA/MVGbh46xkofgdvqKdNdT8h0H2eZMpUL2p0/EGV/nX/AFHpUqOQMMg5HerRmpZblZQazM6UpVyopSlAKUpQClKUApSlAKUpQClKUApSlAKUpQClKUApSlAKUpQClKUApSot3ckYVN3boO3xPwqspKKuyYxcnZC5u8HSg1OfTt8TXkFlg6nOp+/oPkK12csSsyB1aUbvuM/HPy/bNcm/8RO40wrgPnTJq82AMkhSuBnoMnIznHpVY03N3l4dRpe2UfEsle1Sbbjkq61ViFB95syecJqdck+6Ns/HOMbk2KTjYAAC6pMDUoOynG4LVapKNJXkyI05SdkiD4x8Pe2C2jaMSQrc6plJA+75E6Z6g51OvTcdfSq3H4e4nDcvJlrhY5LFUdZUSWe3iN5qWXUwUyLz0zkgPpz1yKtLcXm6+QD5E/vmsB4rRPxmjA7iRQR/hY1zLi6bds/A0fDTS2KYvhniXK3Wf2mS0t4zKLz8N0upWlB+93JiaPDAHo3Qk5n+IPC96GZbVpjbCSE6BcsZGQRTBtLyTK3lkaM4LrkAddODbD4vsQMm7twMZ3niH9WrDgviu3vOcsEiO8RIYK6P5TnQ4ZCQVYb/AAOQcEGuvU5yqReFuIMdTvPrZxGxa6I+5PCxGxKI+gN7UASVGrI1DbetnhnhF7Hc2haGeOGO3EUokuxIikK5LoFmJYs5A0srDSEIKaMVB8MeKbtI7NMo0AThcLKyMZG9pgyz83VsVYA40nO+9fTxQAioclmVOqLY+qeh/wBjU2lUlBS1LRk46Gi2ug47EdVPUVvqLdWpJ1ps4/cdjWdrch1z0I2I7Gqxk08MtfUmUVbFH+G+vNVeMwAydgOpr5R9psKzXKyR6XHsL8qUQyzEyC4BC28sIPKmOCA++O1alD6zTNfMpPHV6ZJ1UOoxGRqtWLW49pWOc6EJ5oSNtQ3y2NQAU4rO/wDFF5GZWhna4/6LE8A9jcK550qzS4C5zGihiv5tsDcAgfSqV864XxriNwdJkURi3llLrbuRLpnZFXUwTSxj66R1GRttWfg3xPcNdQ28uoRm1AKNAyaJUgtnAVySSpDybvjJQge7uB9CrwmvnD8a4mQ+hphNpk5sZtl0W7+1wpEIWMY5oMTSHdnyF1ZXpXW8Q2qC6gN8j3Fotu6gmJpV9o1J55oolxqZAdJ06QdQGMjIFxZgBknA70Vgem//ANbGvmHEbi+m9phxiABxHbcmQZhVouQ0f3AAONyDKfeI0qV26nCLi5iuoo/vOS9xeloliIxqu7p1lkdoyDGV07B0IJB8wbFAXylKUApSlAKUpQClKUApSlAKUpQClKUBquJwilj6VCMbrFJIBmYoxA7HSdIA/StsnnlC/lTc/Fj0FTMViunK+y0+eXiaPoxt1lU4TwwyagGPL0SKHxjeRdO382Bkk9yPXOOfxWw5bEeV2UMzIuVC5XOpWLZL4Hu4xg9RnJtPHYJGQcssQDlkVipYYI2IIzg74yM/oKrdnw/XKuskA6jLr19AAMB5DnLABTuds9K6k9yE9zAcMkQopXQrZZl+707AbgLv10nHTOa60MNa+LcUhE51SxgBF6yIOpJ9T3qDJ4wso3jVriE630ZE0R0sfd1Lq1AE7ZAIHrgb14leUqtV9mR3wahBdpPbgUDe9DEfnFGf6isDwOADAhiA7CKP/au2kdaZlrNp2KqeZxrewgjcEwxaCQH+7T/N09KkeF+RG7rFEFMpLmXKl5COnMAUBfKRpUbAZGBXt0gIIPQgiuJw6+MZRwo8mM4GeZlliOM40nGcb9T269vAu+KL70V4iCaUkWu48QRo5UBnwSCVAwCOoGSCxHrjPbrXSilDKGU5UgEHuCMg185veMrHIVYYKtnyh5JESQ9SAujO/VmA+fQ2Wx4zJJpjto441CgLzpQX0qMZEUedQxjq4PfFehJWONqxZKiX3FYYRmaVI+2pgCfkDufpVJura4uZcSzySHLqIIi0CqQxClghLjoCSznHp8bjwvgcMCjlxoHwA0gUa2ONyznzMT3JNQ1YhqxH/jzP/wBXt5pOzsvJT9ZcOR8VU/WolzaXhPMaSOBdg6QpzGx35so0kj/y6seK8Zc9elZzjiRMZWZyI/DNu2DKGuD1DTO0g75CN5F+iiql9oHiS6tblUtndEW2EmFSExK3tKR6rguNSwhSQSm46+lXixOktGfy7r/dP+1ZTcLhdy7xqztGYSSM5jY5KHupPpSEsSuJRwuxVuLfaLynuRHayypbrKDKMhOZFBzyrHGFTTtqznOwXcEx+JfaNJEGjmt+VN7LPKCs0Uul47dpwGUDYFV2LYyQdsb1Yk8G2QYMLePUI+XkrnyCPlYOev3fkyd8bdK0p4B4eOltH7rL+boyNG2d98oxXPbb0FXKnKk+0gRiRpoH5Uaz/eh0Jd4IllYCPYrkE4OcZHbeo/FvH8/s0qxWskd2IbqTDkKqJDGh5ytIg5g1SIAunchgcAZNsPh22xgwoRlzgrkEyJokyDsdS7H4VDfwLYGIRG2jMYYsBg9WUK3mzq3UAYzjAA9KA6vD5S0MbNuxRCT8SoJqRWMcYUAKMAAADsBsKyoBSlKAUpSgFKUoBSlKAUpSgFKUoBSlKAVjI+ASegGayqJxM+TA6sQv6mqTlhi2WgsUkiDeW0zWcvs78u5dGeN8KcP1QEMCCpIAPwJqkN9o9zn21UJsGU20cGjze1iISBi2NWDLqtu2VB9a+h8V4klrbyTSZ5cMbSMAMnSikkAd9qrC8Ulh5K39lBDayzAry5eYYZ2YzIZUMYXJkBOtCcPjrnNTCOGKQk8TbIUHjB0jkiuIPa7i2iQtIrK4kYSiGZmEcZ5ehiWKqHIXYjUCtaJPFkJ5jNw+B0DWscRUxvzJLpI3UZWM+TD51DOQvQkgV0L+54JkPJHE7XHKbKwOzP7RmdGIVc+YxF891yd6sMnhGybOq2hOYlh/DX8NCCidOikDHbAqxUrsfDLaVI5jZRwawytE0EYKujsp/KNjgkHAyMbDpWxvC9o7oxhj8h1BBHGFLejMAuWI9ATjfOMgEWiPg0KwiGNFjiHuqoACnJOR8ckn6muLMxifQ5GeoORuO+OoryuJhKnNzWj8jvoyjOOHc6azVqllqKs9abi+VRliB9RXK5mqpZi9mAUkkD4noPia5V/DFkrHqliVAdOBmNiXOyNp1ZAyCdwBt1qTfaWVDrDsZPw0ZSygI5BIz/MF36CufMCcNhtnUSFWUsFAAX1G+rqR6Oewr1uCouCc5b+hhWmnZLY9iV2KkKc4BiDyOwIAOWKnIXIIIwdsAntU6xDEo6NsCXGx94gqdyTnGT0wPnUf+FkaV0MFLZySQpQdRpLHVnPXGN859K7kMQAwBgdqpxnENP6cH3k0aatiZiS56u5/xEfsNqyjuJU91yfg3mH77j6GpKw1i8Veb0lmmzfFF5WRN4fxMSbEaXHVe/xU+oqdVZlBBDLsynI/2+vSrFbzB0Vh0IB/WvS4Wu5pxlqjjr0lHpR0ZGvRpZH7HSfkam1ovY9UbD4H9t6ytZNSKe4Fbxym115/oyecU/wbaUpWpmKUpQClKUApSlAKUpQClKUApSlAKUpQClKUApSlAKh3u7xD+1n9BUyod1+JF82/pWVXl/K9UaU+bx9DZf2KTRPFKuqORGR17qwIIyPga4Fv4J80ftN1Pcxw5MMUnKAU6SgZ2RA0rqCcFjtnPXerPWueYIpZjhVBJPYAZNamZULT7OBGo0XU3MT2YRSFYcotsssca6dGlvJKwJbJJwatk9wsaanOwxv6k9BgDqSfQd64sHiRm1kquBHI6rk5Bj0+Vz031Dp0x69a4NzLl/OGdwHMh1DPZWwSAB7wA9BV1FllEto47Fyy2QhBICuQpLYBAGTvnI6d6qRy2CXU+bW75IJyh1KXUZDMCdugVTnArCxiZ2YZAkk1KV6hYwAobX/IF8xPqT32rrcd4jEVQxufJkFgjEBWx584wd1G/Yk1NrZE6EGXhLIquI1RC4bmYQ6VxnpH1U9Mk483rUeS7JwylZNGcjEQQKw2OtFGHOBjrsT33m2sU+SEE2jLaADIgx1BGSEC51dR/pUGW3eNlSR2RxpjfRknSqHThcHKnGQ2Ntxt6MMb4na5dSelzW0rh1yQhULpXPUOwBJkJI07Y3Xr+XOK9vFYfiOoGseRgqq2ehAHv43bfbb0xXj25CgrzGy2WOHKseiAsRnOdOBnH7VjeXE0SZhQYjdTIg5etkbAKq5QecHBU6u4ydQItfdEM7sEJUJkY1K7hcYwGfPT0yMNjuxqfDVctb9XCSiXKbtqaU7o2RjluxbVnGcge6R12rvQyV4XExwVn25nbTeKnlsdOPFa5q1LNWMktZ4siig7miaunwX8Bfr+mo4rjzMTgLuxOAPjVhtoQiKo6AAVvwabm5dg4l2gl2mwiovCz92B2JH7mpdQ+Ge4f7zf1rvf/Rdz/RyLkf4/ZMpXma9rUzFKUoBSleZoD2lKUApSlAKUpQClKUApSlAKUpQClKUAqHfbNGez4/UYqZUXiSZjOOoww+hzWdXkfzQvT5kSq0X1tzI3TONSlc9sjrj1rbE+VBHqAa9JrRMpocMQpbZMv3skgK6VQAaRuwAZsAbjJY77fKuDeyLK+iNOWBkRIvkIZsLq8vvEn1BIAUfGrjf8OSZQGyCOjDYjIwcem49DkVD4dwAROGLatIYINIAGrGenU7VdNassmj0eHYtLDzHUrICWJ0hhg6R0z8SD+5qOvhnLEySZB2YBdJYdmOTt8gK2+LLK5ltJEs5eROR5XAGdjkqCfdLDIDemc1X/AOD8Qgt1CXqKpCqsZsowV1dRlZfeG+Tk7j61nKpgi5MRTk7Lc799xQklYjgDYv8AHsv+9QPZQTlvM38x3P6mufacOuwADcxnA/8AC4/5tdO3sp9tUqEeuIcf8w4rxZt1HeTPSTVNWijVNYKwIKjB+n9Kgy8OIZfzLgjLvIcE4w25YAjpnHrXfMBA33PfGP2qNNHUQnKk7wfsTdVMpFPvIXsJsnQsJAExBcojsB99pwBuMa98fm9Gz2+DwSnSsf3igHUPLhcdNMg8pJ/l/pip8ujk8xkDSIwjLNqKBRuryKDhsA437jcdRxeF+IZLSRYmYSWzOFh0hW05P4WoHy/2Mk7AptgE+xaPEUk2vdHFeVKTS2O6zsPeVh/hb+oFZJHI/uo3zI0j9TWi/wDETsTpDwoudTeQnOnVktuAoBHxJz23kcH8QyStGGVRqGCN9anll8t6fl6DpqG9cv8Aj+uWRs+Jdr4SSPD5OG50kcgz5o9GMHG2HVgenXGdzWf8Oul9y61fCSCNv/bKGutSuuEIwWGJxym5u7OOXvk6i3lHqcyw/tiT+taOHcRuVjGq0Zs5OY5oW6k+khSutxCTEbdyMD67Vugj0qB2AFV1qdy9f4W0h+fT+lP8R8TuGnsDBEUl9plXlTsY1YeyTE6mj1ggdRjO4rip4qubee4Wdra3eS8KtNK8slvFosbd1RT5DqfORnSPK/U1ZPHHHJ7c2ywFgZZnRtEHPfCwySeSLIzuoye2a4119oEkbtqQzJGk/Mj5SxyF40sGXOpyF3uWJ6Y6Y8u+pmcE+K5zcLdaH1+Wb2UM+CRwe7k0KOuGZQw2z0OM12f+ItyqO6C3vY0MKmW2EmkvcJIIkGpz5lmWMNv7twpwpGD2Z/tJt0keN45leNGMn4R0ulv7Q0R0yE6gm2oDRq21ZqVe8ZuJOHyTWdu6TbGOKVY9RUsjF1RZME6GZgpYEsMHFAaPDPiC5uoLhp4hDygYSBnJnjQi4KnJBjD+VT18p3qiQCa24XAx0qbqzlfmJcXTM2nhdxKGcO2kNqwcLsCSRuAauvDvHUS25aR3naNFd3EIiPnuXtwjRM2VlVlIYbdMjriovGvHcpEQtbedVe6aEzGOFtQh5/MWFDKCzEwEDI6E4ycCgORdfaXdRx4Q2soErIL0eW2bTbpKI9UkwAfUxUtrOyHAJ2q3eGeNXNzLKz8lbdHMYRQ7SFuXDICZNWkj7xhsu+AfWotn4/glVVht5pZC8qmBBAxXkcsu5cScsqOZHgqxyW23BxO4J41gurh4YlfK8zDkLpflSCJ8YYsuGO2sLkbjIoCwUpSgFKUoBSlKAUpSgFKUoBSlKAV4wz1r2lAQ+HNgFD1Q4+h3FU/xnHafxKA36K1v7HcAa0dlEnOt9OAoPm068fWrfd+RxIOnuv8AL0P0qYDmsqeXQ6vTY0nn0uv1Pnvhue+1RQRM0Vuwu5oufE7yciO4gWCJi7BkyjvjVlgoX1Fc+8+0q4FsjhkR+VZrKTFgpcSC55yqsropKtHGCC2EBY9cV9Trn8W4HFchOaGyjFkdJJI3QlSpKyRkMMqxB33BrUzK3xm4mMPDZGKvMJDI7R+ZC/8ADbs5XTkFNeAO+R3qNwTjF1MmLvDEJZzBhEY8G4hkLIRk50sMZ6+berrYWEcESRQqEjjUIijOAoGAN96XttzI2Xv0PYjcH9ayrRc6bSNKUlGabOPCanQtXLicjIbZgcEdjW+UK6MjbqwKkZIyCMEZBBH0NeNBnoVI3NttxWGcPyZEkCOY3KsDpdcZU49RkVqmqr+CuGxRNdvGNJ9suEwuAukMhUaRt5dwOwZh61Yppe25OwHc9qtVaTyK0osh3kxCFNQUO5zqOAdCA4Pw3Gf7vbNZSeH2ntdJUFHkZ9GSmxRVVwcHSdS6xtkas9RWHFOGctl1hdLhcufyuCThW/KehHxB7V7eXs7IGdnCOi4ZcKmkoAxLaTgk6jv6MMV7PDwcKUY7nLVlindFftlZpDbSl5ZGywlXVonRQF1oox5lwAdsEgN0YVdvD/D2BaSUHXnSuV0+XC5OnJwSR1J6AdPXk8N8PmVS4fQ0bE28qg+/pXz6TsVwTGVGxBfpkYsPCOJ81SHXRPGdMsec6WxkFT+ZGHmVvUH0IIG0nsYt7HQpSsJZQoJPQCs27ZlVmRbjzSovovnb/SpoqJYRnBdvec5+Q9BUus6emJ7mk/t6iNc8NjkeJ3GXhZmjOTsWRoycDr5WI371zbnwbaSNIzx5MvN1+dxnmrCr9DtkQRdOmnbqa7dK1Mzgf/w9p5tpTrQpIDcXBEmYzEWkBfEj6DjW2TsN9hjp3fCIpYOS4PLwoADurDQVKlXUhgQVUgg52qZSgK5J9n1iQoMb7ZyedPl8y84mZteZTzPNl87k1Nm8LWzxLE0eY1eWQLqb3phKJMnOSCJpNv7XwFdalAVyL7P7JQNKyKQxYOtxcBwWRI2AkD6grLGmVzg6R2rocP8ADkEMryxB1Zy5K82Uxgu2pykJbQhZtyQBuT3NdOlAKUpQClKUApSlAKUpQClKUApSlAKUpQGLoCCD0NRLSQo3Lb/Ae47fMVNrRc2wcYOxG4PqDWc4vmjqXi1o9DfSoltdHOiTZx+jDuKl1aMlJXREouLsxVbvvHcEUsqPHcaIGCzXCwM0KEosnmdckAK6knG1WSqLxazuY5buNZrOJL6QFZJZW5qg28cDaICgWRhoJHnxvv2qxUtV3ZRy4ZWAbGzjByNsZ7jcfrXOkspV9Aw7hgP2bFcX/h1oScxLEZ+dbNbyPq1CK3SzHLkfTldRt2zgH3gd+lVrivCJE4hb+0wGXEpmKxqZAzS38kyiB5IvyAjm7oSuN8VzVOFhN30fYbwrzgra95afDPDpD7RpUKDeTkksOuoZ2Gas9nwsR+Y+eTGxOwHwUenzrHgaYWXbGbic9Ov3h3rZxq75cEjatJ0kKfXJG2kerdhUw4aEZYtX2iVeUlh0RV34nI7EM7lgra41BGkjqMY0FQTjLEjualS8eneNFChWZd2DYbygasDGFLE465GfQ9PeDcNMqtpb7rluiPjY68Dy/wAyqB19Sfga5vFLHQxHlkZVYuoyoXUAToJJLORjIO2CNxnftyvYplc3WvHJVDhGwgZipIL7qi6hqb8urPxJJ6V3+J2Mh0XEAAuUXBTIAlTq0LHp1yVY+63wLAwOD8BdZFLrpjXLaCU0l9tJVU7EZwTjO+M9LNVJW2KysR+H8QSaNZI86WzsRggg4ZWU7qykEEHoQRWlzzXx/wBmp3P8zdvlXG4qxhleaDPJbHtYUZxjA50YHVgowwHVQD1Xex2oXQNGCuAQQcgg7ggjrnrmud/7HZaevzcuugr7m3FKUrYyFKUoBSlKAUpSgFKUoBSlKAUpSgFKUoBSlKAUpSgFKUoBSlKAUpSgNNxbBxg/Q+o+VR1uWj2l3X0kH/yHpU6vGGazlDO8cmXUsrPQ8RwRkHI71Qrq2jiur03tjLdmdw0MiWxnVoeVGog1YIhKurnDaV84Oe1zawwcxNoPbqp+lee1uv4iH+8u4/TrUfUa5l7E4L8r9yh8Jk4lbiK2l55JFgqusfMRE1uLkNNpK5VdCksTnAI2Jqy/Z+8xsYxdNO1wNpTOhVg+BqCEqutAejbg9zXcjv4z0YfI7f1rerA9N6upKWjKOLWqPETH1JP61zeP2jvFmP30bWAOp8rKQM+uGJHxArqVi0gHUgfM1a9swipwWszRtoDlA2SnnTUWXzYBxnBAJXplj6isOHcFZ5V1q4Xcyag25znCs+/mPUb7Z6etnk4jGPXJ7DesOfK3uLoH8zdf8tVdeOiz7jTDLuJMswUZY4FRNTy9MpH3/M3y7CtkdgM6nJdu56D5CpdZ4ZT5sl1EXjHTNnMsuNWjSGCGeFpVzmFZYy407NlAdQIPXIpwvhrQO6IR7MfNGmTqjYk60UYxyvzAZ8uSBtpC0O0guohdiNbpZzNdNAEtItJZ7lniPtDDzI2QSGONJbpgVkTxMMjym7MvJvUZI1XlC51RtBpULvBozpcnOVwSCWB1StkjPU+m0r59dDiEFxaBXvJgeS87FYzH94+mZCkcXl0jzbsNIxpz5sc27vOJizBT+IG9zmUGOIRrMsbtiIJE2uEsAoAIXdcsMnMg+ou4AySAB1J6fU1og4jE7FUkRnGrKq6kjS5RsgHIw4KnsQR1r5tPf31x7UIfaJUPtqtHJDGYVCnFusWpcmUN5SvmGzasYFYS8MvYpZnijuELNcqJIwAQJOKXEin3HOnQyt5VyQR0GSAPqtK+eWH8Qlhmmubie0MdpCy5SNYxL7MTO7qUJIEozgH0261ZvBk9xJaLNdnEs5M3K9IkcDRENgThcE53yzUB3aUpQClKUApSlAKUpQClKUApSlAKUpQClKUApSlAKUpQClKUArzFe0oDXJbq3vKD8wK0nhkf8uPkSP8AWpVKo4RlqkWU5LRkT+Fx9j/mNerw2MflH1yf61KpUfSh9q8CfqT62YJEB0AHyFZ4pSr2sUFKUqQfLU8SyW1xNiUXM8kg5UjXTNbcuS9SH7yIZNtJFrVMAYYBjuc46MX2nNzYVaOIqzvFIEkdzqV7lA8TFAjRs1udOTqOTsNOTauJ+FbadSrRquqWKWQqkYMhikDqJMr5wSMHPoTUs8Ggyh5MWYwAh5aZQKcqEOPKAdxigKRJ9otwILd1jtne5y0apcEqiCHm6JXIGJT7u22zH0xXd4txV3/h6LmMXUymTDAkIlvJclA67HUYwpIO4J71124DbFWUwQlXbW68qPDN/Mwxgt8TvXvEeEJMsYOVMUiSRsuAVZOmNsYKllI9QxFAfKOBcWlTh+vmNCJZIvaLoXnNZEluMTTezsNNs2+Ne+nVn0qwccgiSHFnftIeYjyW78SIaRAkpKR3BYtEzbv1weTjYZNXe14HbRFjFBFGzAhisSKWB3IYgbj51ivh61EZjFvCI2IYpyY9JI6ErpwT8aArnhu8S5eSFtU1pNZ2lyizYZgJldGST0OrlK2OmWbvVzqDZcJSKWWUZMkpTUTjZUXSiKANlXLEDu7H1qdQClKUApSlAKUpQClKUB//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37894" name="AutoShape 6" descr="data:image/jpeg;base64,/9j/4AAQSkZJRgABAQAAAQABAAD/2wCEAAkGBhISEBUUEBQWExEWFBUVFRIYFBQZGBgXFxQVFhcYFRQYHCceFxkjGhcWHy8gIycpLCwtFR8xNTAqNSYrLCkBCQoKDgwOGg8PGiklHyUqMC8sLCksLCwpLCwsLCwqNDQ0LCwsLSwsLCwsLDUsLCosLywsLywwKS4sKSwsNCwsLP/AABEIAJ8BPQMBIgACEQEDEQH/xAAbAAEAAgMBAQAAAAAAAAAAAAAABAYCAwUBB//EAEQQAAIBAwIEAwUGAwYCCwEAAAECAwAEERIhBRMxUQYiQRQyYXGBByMzQpGhFVKxYnKCksHRF8MkNENTVHOis8Lh8Bb/xAAZAQEAAwEBAAAAAAAAAAAAAAAAAQIDBAX/xAAvEQACAQIEAgkFAAMAAAAAAAAAAQIDERIhMUEEMiJRYXGRobHR8BNSgcHxFSMz/9oADAMBAAIRAxEAPwD7jSlKAUpSgFKUoBSlKAUpSgFKUoBSlaprhUGWOP8A96CobSV2SlfJG2sXlAGSQB8aicyR/dHLXufePyHpWUfDkG7Zc92Of2rPG5cq8S+FLmfgDxJPy5b+6pNee2OekTfUgUvuJwwcvmusfMkWKPOwaRgSqj0ydJrZHfI0rxBgZEVHZd8hZC4Q9tzG/wDlphm9ZeC97jFHZePxGv2mX/uv/WtPbWHvRP8ATBqXWpLpGdkVlLpp1qCNS6gSuodRkA4+VMEvufl7DFH7V5+5rTiUfQnSezAipKuD03FYugPUA/MVGbh46xkofgdvqKdNdT8h0H2eZMpUL2p0/EGV/nX/AFHpUqOQMMg5HerRmpZblZQazM6UpVyopSlAKUpQClKUApSlAKUpQClKUApSlAKUpQClKUApSlAKUpQClKUApSot3ckYVN3boO3xPwqspKKuyYxcnZC5u8HSg1OfTt8TXkFlg6nOp+/oPkK12csSsyB1aUbvuM/HPy/bNcm/8RO40wrgPnTJq82AMkhSuBnoMnIznHpVY03N3l4dRpe2UfEsle1Sbbjkq61ViFB95syecJqdck+6Ns/HOMbk2KTjYAAC6pMDUoOynG4LVapKNJXkyI05SdkiD4x8Pe2C2jaMSQrc6plJA+75E6Z6g51OvTcdfSq3H4e4nDcvJlrhY5LFUdZUSWe3iN5qWXUwUyLz0zkgPpz1yKtLcXm6+QD5E/vmsB4rRPxmjA7iRQR/hY1zLi6bds/A0fDTS2KYvhniXK3Wf2mS0t4zKLz8N0upWlB+93JiaPDAHo3Qk5n+IPC96GZbVpjbCSE6BcsZGQRTBtLyTK3lkaM4LrkAddODbD4vsQMm7twMZ3niH9WrDgviu3vOcsEiO8RIYK6P5TnQ4ZCQVYb/AAOQcEGuvU5yqReFuIMdTvPrZxGxa6I+5PCxGxKI+gN7UASVGrI1DbetnhnhF7Hc2haGeOGO3EUokuxIikK5LoFmJYs5A0srDSEIKaMVB8MeKbtI7NMo0AThcLKyMZG9pgyz83VsVYA40nO+9fTxQAioclmVOqLY+qeh/wBjU2lUlBS1LRk46Gi2ug47EdVPUVvqLdWpJ1ps4/cdjWdrch1z0I2I7Gqxk08MtfUmUVbFH+G+vNVeMwAydgOpr5R9psKzXKyR6XHsL8qUQyzEyC4BC28sIPKmOCA++O1alD6zTNfMpPHV6ZJ1UOoxGRqtWLW49pWOc6EJ5oSNtQ3y2NQAU4rO/wDFF5GZWhna4/6LE8A9jcK550qzS4C5zGihiv5tsDcAgfSqV864XxriNwdJkURi3llLrbuRLpnZFXUwTSxj66R1GRttWfg3xPcNdQ28uoRm1AKNAyaJUgtnAVySSpDybvjJQge7uB9CrwmvnD8a4mQ+hphNpk5sZtl0W7+1wpEIWMY5oMTSHdnyF1ZXpXW8Q2qC6gN8j3Fotu6gmJpV9o1J55oolxqZAdJ06QdQGMjIFxZgBknA70Vgem//ANbGvmHEbi+m9phxiABxHbcmQZhVouQ0f3AAONyDKfeI0qV26nCLi5iuoo/vOS9xeloliIxqu7p1lkdoyDGV07B0IJB8wbFAXylKUApSlAKUpQClKUApSlAKUpQClKUBquJwilj6VCMbrFJIBmYoxA7HSdIA/StsnnlC/lTc/Fj0FTMViunK+y0+eXiaPoxt1lU4TwwyagGPL0SKHxjeRdO382Bkk9yPXOOfxWw5bEeV2UMzIuVC5XOpWLZL4Hu4xg9RnJtPHYJGQcssQDlkVipYYI2IIzg74yM/oKrdnw/XKuskA6jLr19AAMB5DnLABTuds9K6k9yE9zAcMkQopXQrZZl+707AbgLv10nHTOa60MNa+LcUhE51SxgBF6yIOpJ9T3qDJ4wso3jVriE630ZE0R0sfd1Lq1AE7ZAIHrgb14leUqtV9mR3wahBdpPbgUDe9DEfnFGf6isDwOADAhiA7CKP/au2kdaZlrNp2KqeZxrewgjcEwxaCQH+7T/N09KkeF+RG7rFEFMpLmXKl5COnMAUBfKRpUbAZGBXt0gIIPQgiuJw6+MZRwo8mM4GeZlliOM40nGcb9T269vAu+KL70V4iCaUkWu48QRo5UBnwSCVAwCOoGSCxHrjPbrXSilDKGU5UgEHuCMg185veMrHIVYYKtnyh5JESQ9SAujO/VmA+fQ2Wx4zJJpjto441CgLzpQX0qMZEUedQxjq4PfFehJWONqxZKiX3FYYRmaVI+2pgCfkDufpVJura4uZcSzySHLqIIi0CqQxClghLjoCSznHp8bjwvgcMCjlxoHwA0gUa2ONyznzMT3JNQ1YhqxH/jzP/wBXt5pOzsvJT9ZcOR8VU/WolzaXhPMaSOBdg6QpzGx35so0kj/y6seK8Zc9elZzjiRMZWZyI/DNu2DKGuD1DTO0g75CN5F+iiql9oHiS6tblUtndEW2EmFSExK3tKR6rguNSwhSQSm46+lXixOktGfy7r/dP+1ZTcLhdy7xqztGYSSM5jY5KHupPpSEsSuJRwuxVuLfaLynuRHayypbrKDKMhOZFBzyrHGFTTtqznOwXcEx+JfaNJEGjmt+VN7LPKCs0Uul47dpwGUDYFV2LYyQdsb1Yk8G2QYMLePUI+XkrnyCPlYOev3fkyd8bdK0p4B4eOltH7rL+boyNG2d98oxXPbb0FXKnKk+0gRiRpoH5Uaz/eh0Jd4IllYCPYrkE4OcZHbeo/FvH8/s0qxWskd2IbqTDkKqJDGh5ytIg5g1SIAunchgcAZNsPh22xgwoRlzgrkEyJokyDsdS7H4VDfwLYGIRG2jMYYsBg9WUK3mzq3UAYzjAA9KA6vD5S0MbNuxRCT8SoJqRWMcYUAKMAAADsBsKyoBSlKAUpSgFKUoBSlKAUpSgFKUoBSlKAVjI+ASegGayqJxM+TA6sQv6mqTlhi2WgsUkiDeW0zWcvs78u5dGeN8KcP1QEMCCpIAPwJqkN9o9zn21UJsGU20cGjze1iISBi2NWDLqtu2VB9a+h8V4klrbyTSZ5cMbSMAMnSikkAd9qrC8Ulh5K39lBDayzAry5eYYZ2YzIZUMYXJkBOtCcPjrnNTCOGKQk8TbIUHjB0jkiuIPa7i2iQtIrK4kYSiGZmEcZ5ehiWKqHIXYjUCtaJPFkJ5jNw+B0DWscRUxvzJLpI3UZWM+TD51DOQvQkgV0L+54JkPJHE7XHKbKwOzP7RmdGIVc+YxF891yd6sMnhGybOq2hOYlh/DX8NCCidOikDHbAqxUrsfDLaVI5jZRwawytE0EYKujsp/KNjgkHAyMbDpWxvC9o7oxhj8h1BBHGFLejMAuWI9ATjfOMgEWiPg0KwiGNFjiHuqoACnJOR8ckn6muLMxifQ5GeoORuO+OoryuJhKnNzWj8jvoyjOOHc6azVqllqKs9abi+VRliB9RXK5mqpZi9mAUkkD4noPia5V/DFkrHqliVAdOBmNiXOyNp1ZAyCdwBt1qTfaWVDrDsZPw0ZSygI5BIz/MF36CufMCcNhtnUSFWUsFAAX1G+rqR6Oewr1uCouCc5b+hhWmnZLY9iV2KkKc4BiDyOwIAOWKnIXIIIwdsAntU6xDEo6NsCXGx94gqdyTnGT0wPnUf+FkaV0MFLZySQpQdRpLHVnPXGN859K7kMQAwBgdqpxnENP6cH3k0aatiZiS56u5/xEfsNqyjuJU91yfg3mH77j6GpKw1i8Veb0lmmzfFF5WRN4fxMSbEaXHVe/xU+oqdVZlBBDLsynI/2+vSrFbzB0Vh0IB/WvS4Wu5pxlqjjr0lHpR0ZGvRpZH7HSfkam1ovY9UbD4H9t6ytZNSKe4Fbxym115/oyecU/wbaUpWpmKUpQClKUApSlAKUpQClKUApSlAKUpQClKUApSlAKh3u7xD+1n9BUyod1+JF82/pWVXl/K9UaU+bx9DZf2KTRPFKuqORGR17qwIIyPga4Fv4J80ftN1Pcxw5MMUnKAU6SgZ2RA0rqCcFjtnPXerPWueYIpZjhVBJPYAZNamZULT7OBGo0XU3MT2YRSFYcotsssca6dGlvJKwJbJJwatk9wsaanOwxv6k9BgDqSfQd64sHiRm1kquBHI6rk5Bj0+Vz031Dp0x69a4NzLl/OGdwHMh1DPZWwSAB7wA9BV1FllEto47Fyy2QhBICuQpLYBAGTvnI6d6qRy2CXU+bW75IJyh1KXUZDMCdugVTnArCxiZ2YZAkk1KV6hYwAobX/IF8xPqT32rrcd4jEVQxufJkFgjEBWx584wd1G/Yk1NrZE6EGXhLIquI1RC4bmYQ6VxnpH1U9Mk483rUeS7JwylZNGcjEQQKw2OtFGHOBjrsT33m2sU+SEE2jLaADIgx1BGSEC51dR/pUGW3eNlSR2RxpjfRknSqHThcHKnGQ2Ntxt6MMb4na5dSelzW0rh1yQhULpXPUOwBJkJI07Y3Xr+XOK9vFYfiOoGseRgqq2ehAHv43bfbb0xXj25CgrzGy2WOHKseiAsRnOdOBnH7VjeXE0SZhQYjdTIg5etkbAKq5QecHBU6u4ydQItfdEM7sEJUJkY1K7hcYwGfPT0yMNjuxqfDVctb9XCSiXKbtqaU7o2RjluxbVnGcge6R12rvQyV4XExwVn25nbTeKnlsdOPFa5q1LNWMktZ4siig7miaunwX8Bfr+mo4rjzMTgLuxOAPjVhtoQiKo6AAVvwabm5dg4l2gl2mwiovCz92B2JH7mpdQ+Ge4f7zf1rvf/Rdz/RyLkf4/ZMpXma9rUzFKUoBSleZoD2lKUApSlAKUpQClKUApSlAKUpQClKUAqHfbNGez4/UYqZUXiSZjOOoww+hzWdXkfzQvT5kSq0X1tzI3TONSlc9sjrj1rbE+VBHqAa9JrRMpocMQpbZMv3skgK6VQAaRuwAZsAbjJY77fKuDeyLK+iNOWBkRIvkIZsLq8vvEn1BIAUfGrjf8OSZQGyCOjDYjIwcem49DkVD4dwAROGLatIYINIAGrGenU7VdNassmj0eHYtLDzHUrICWJ0hhg6R0z8SD+5qOvhnLEySZB2YBdJYdmOTt8gK2+LLK5ltJEs5eROR5XAGdjkqCfdLDIDemc1X/AOD8Qgt1CXqKpCqsZsowV1dRlZfeG+Tk7j61nKpgi5MRTk7Lc799xQklYjgDYv8AHsv+9QPZQTlvM38x3P6mufacOuwADcxnA/8AC4/5tdO3sp9tUqEeuIcf8w4rxZt1HeTPSTVNWijVNYKwIKjB+n9Kgy8OIZfzLgjLvIcE4w25YAjpnHrXfMBA33PfGP2qNNHUQnKk7wfsTdVMpFPvIXsJsnQsJAExBcojsB99pwBuMa98fm9Gz2+DwSnSsf3igHUPLhcdNMg8pJ/l/pip8ujk8xkDSIwjLNqKBRuryKDhsA437jcdRxeF+IZLSRYmYSWzOFh0hW05P4WoHy/2Mk7AptgE+xaPEUk2vdHFeVKTS2O6zsPeVh/hb+oFZJHI/uo3zI0j9TWi/wDETsTpDwoudTeQnOnVktuAoBHxJz23kcH8QyStGGVRqGCN9anll8t6fl6DpqG9cv8Aj+uWRs+Jdr4SSPD5OG50kcgz5o9GMHG2HVgenXGdzWf8Oul9y61fCSCNv/bKGutSuuEIwWGJxym5u7OOXvk6i3lHqcyw/tiT+taOHcRuVjGq0Zs5OY5oW6k+khSutxCTEbdyMD67Vugj0qB2AFV1qdy9f4W0h+fT+lP8R8TuGnsDBEUl9plXlTsY1YeyTE6mj1ggdRjO4rip4qubee4Wdra3eS8KtNK8slvFosbd1RT5DqfORnSPK/U1ZPHHHJ7c2ywFgZZnRtEHPfCwySeSLIzuoye2a4119oEkbtqQzJGk/Mj5SxyF40sGXOpyF3uWJ6Y6Y8u+pmcE+K5zcLdaH1+Wb2UM+CRwe7k0KOuGZQw2z0OM12f+ItyqO6C3vY0MKmW2EmkvcJIIkGpz5lmWMNv7twpwpGD2Z/tJt0keN45leNGMn4R0ulv7Q0R0yE6gm2oDRq21ZqVe8ZuJOHyTWdu6TbGOKVY9RUsjF1RZME6GZgpYEsMHFAaPDPiC5uoLhp4hDygYSBnJnjQi4KnJBjD+VT18p3qiQCa24XAx0qbqzlfmJcXTM2nhdxKGcO2kNqwcLsCSRuAauvDvHUS25aR3naNFd3EIiPnuXtwjRM2VlVlIYbdMjriovGvHcpEQtbedVe6aEzGOFtQh5/MWFDKCzEwEDI6E4ycCgORdfaXdRx4Q2soErIL0eW2bTbpKI9UkwAfUxUtrOyHAJ2q3eGeNXNzLKz8lbdHMYRQ7SFuXDICZNWkj7xhsu+AfWotn4/glVVht5pZC8qmBBAxXkcsu5cScsqOZHgqxyW23BxO4J41gurh4YlfK8zDkLpflSCJ8YYsuGO2sLkbjIoCwUpSgFKUoBSlKAUpSgFKUoBSlKAV4wz1r2lAQ+HNgFD1Q4+h3FU/xnHafxKA36K1v7HcAa0dlEnOt9OAoPm068fWrfd+RxIOnuv8AL0P0qYDmsqeXQ6vTY0nn0uv1Pnvhue+1RQRM0Vuwu5oufE7yciO4gWCJi7BkyjvjVlgoX1Fc+8+0q4FsjhkR+VZrKTFgpcSC55yqsropKtHGCC2EBY9cV9Trn8W4HFchOaGyjFkdJJI3QlSpKyRkMMqxB33BrUzK3xm4mMPDZGKvMJDI7R+ZC/8ADbs5XTkFNeAO+R3qNwTjF1MmLvDEJZzBhEY8G4hkLIRk50sMZ6+berrYWEcESRQqEjjUIijOAoGAN96XttzI2Xv0PYjcH9ayrRc6bSNKUlGabOPCanQtXLicjIbZgcEdjW+UK6MjbqwKkZIyCMEZBBH0NeNBnoVI3NttxWGcPyZEkCOY3KsDpdcZU49RkVqmqr+CuGxRNdvGNJ9suEwuAukMhUaRt5dwOwZh61Yppe25OwHc9qtVaTyK0osh3kxCFNQUO5zqOAdCA4Pw3Gf7vbNZSeH2ntdJUFHkZ9GSmxRVVwcHSdS6xtkas9RWHFOGctl1hdLhcufyuCThW/KehHxB7V7eXs7IGdnCOi4ZcKmkoAxLaTgk6jv6MMV7PDwcKUY7nLVlindFftlZpDbSl5ZGywlXVonRQF1oox5lwAdsEgN0YVdvD/D2BaSUHXnSuV0+XC5OnJwSR1J6AdPXk8N8PmVS4fQ0bE28qg+/pXz6TsVwTGVGxBfpkYsPCOJ81SHXRPGdMsec6WxkFT+ZGHmVvUH0IIG0nsYt7HQpSsJZQoJPQCs27ZlVmRbjzSovovnb/SpoqJYRnBdvec5+Q9BUus6emJ7mk/t6iNc8NjkeJ3GXhZmjOTsWRoycDr5WI371zbnwbaSNIzx5MvN1+dxnmrCr9DtkQRdOmnbqa7dK1Mzgf/w9p5tpTrQpIDcXBEmYzEWkBfEj6DjW2TsN9hjp3fCIpYOS4PLwoADurDQVKlXUhgQVUgg52qZSgK5J9n1iQoMb7ZyedPl8y84mZteZTzPNl87k1Nm8LWzxLE0eY1eWQLqb3phKJMnOSCJpNv7XwFdalAVyL7P7JQNKyKQxYOtxcBwWRI2AkD6grLGmVzg6R2rocP8ADkEMryxB1Zy5K82Uxgu2pykJbQhZtyQBuT3NdOlAKUpQClKUApSlAKUpQClKUApSlAKUpQGLoCCD0NRLSQo3Lb/Ae47fMVNrRc2wcYOxG4PqDWc4vmjqXi1o9DfSoltdHOiTZx+jDuKl1aMlJXREouLsxVbvvHcEUsqPHcaIGCzXCwM0KEosnmdckAK6knG1WSqLxazuY5buNZrOJL6QFZJZW5qg28cDaICgWRhoJHnxvv2qxUtV3ZRy4ZWAbGzjByNsZ7jcfrXOkspV9Aw7hgP2bFcX/h1oScxLEZ+dbNbyPq1CK3SzHLkfTldRt2zgH3gd+lVrivCJE4hb+0wGXEpmKxqZAzS38kyiB5IvyAjm7oSuN8VzVOFhN30fYbwrzgra95afDPDpD7RpUKDeTkksOuoZ2Gas9nwsR+Y+eTGxOwHwUenzrHgaYWXbGbic9Ov3h3rZxq75cEjatJ0kKfXJG2kerdhUw4aEZYtX2iVeUlh0RV34nI7EM7lgra41BGkjqMY0FQTjLEjualS8eneNFChWZd2DYbygasDGFLE465GfQ9PeDcNMqtpb7rluiPjY68Dy/wAyqB19Sfga5vFLHQxHlkZVYuoyoXUAToJJLORjIO2CNxnftyvYplc3WvHJVDhGwgZipIL7qi6hqb8urPxJJ6V3+J2Mh0XEAAuUXBTIAlTq0LHp1yVY+63wLAwOD8BdZFLrpjXLaCU0l9tJVU7EZwTjO+M9LNVJW2KysR+H8QSaNZI86WzsRggg4ZWU7qykEEHoQRWlzzXx/wBmp3P8zdvlXG4qxhleaDPJbHtYUZxjA50YHVgowwHVQD1Xex2oXQNGCuAQQcgg7ggjrnrmud/7HZaevzcuugr7m3FKUrYyFKUoBSlKAUpSgFKUoBSlKAUpSgFKUoBSlKAUpSgFKUoBSlKAUpSgNNxbBxg/Q+o+VR1uWj2l3X0kH/yHpU6vGGazlDO8cmXUsrPQ8RwRkHI71Qrq2jiur03tjLdmdw0MiWxnVoeVGog1YIhKurnDaV84Oe1zawwcxNoPbqp+lee1uv4iH+8u4/TrUfUa5l7E4L8r9yh8Jk4lbiK2l55JFgqusfMRE1uLkNNpK5VdCksTnAI2Jqy/Z+8xsYxdNO1wNpTOhVg+BqCEqutAejbg9zXcjv4z0YfI7f1rerA9N6upKWjKOLWqPETH1JP61zeP2jvFmP30bWAOp8rKQM+uGJHxArqVi0gHUgfM1a9swipwWszRtoDlA2SnnTUWXzYBxnBAJXplj6isOHcFZ5V1q4Xcyag25znCs+/mPUb7Z6etnk4jGPXJ7DesOfK3uLoH8zdf8tVdeOiz7jTDLuJMswUZY4FRNTy9MpH3/M3y7CtkdgM6nJdu56D5CpdZ4ZT5sl1EXjHTNnMsuNWjSGCGeFpVzmFZYy407NlAdQIPXIpwvhrQO6IR7MfNGmTqjYk60UYxyvzAZ8uSBtpC0O0guohdiNbpZzNdNAEtItJZ7lniPtDDzI2QSGONJbpgVkTxMMjym7MvJvUZI1XlC51RtBpULvBozpcnOVwSCWB1StkjPU+m0r59dDiEFxaBXvJgeS87FYzH94+mZCkcXl0jzbsNIxpz5sc27vOJizBT+IG9zmUGOIRrMsbtiIJE2uEsAoAIXdcsMnMg+ou4AySAB1J6fU1og4jE7FUkRnGrKq6kjS5RsgHIw4KnsQR1r5tPf31x7UIfaJUPtqtHJDGYVCnFusWpcmUN5SvmGzasYFYS8MvYpZnijuELNcqJIwAQJOKXEin3HOnQyt5VyQR0GSAPqtK+eWH8Qlhmmubie0MdpCy5SNYxL7MTO7qUJIEozgH0261ZvBk9xJaLNdnEs5M3K9IkcDRENgThcE53yzUB3aUpQClKUApSlAKUpQClKUApSlAKUpQClKUApSlAKUpQClKUArzFe0oDXJbq3vKD8wK0nhkf8uPkSP8AWpVKo4RlqkWU5LRkT+Fx9j/mNerw2MflH1yf61KpUfSh9q8CfqT62YJEB0AHyFZ4pSr2sUFKUqQfLU8SyW1xNiUXM8kg5UjXTNbcuS9SH7yIZNtJFrVMAYYBjuc46MX2nNzYVaOIqzvFIEkdzqV7lA8TFAjRs1udOTqOTsNOTauJ+FbadSrRquqWKWQqkYMhikDqJMr5wSMHPoTUs8Ggyh5MWYwAh5aZQKcqEOPKAdxigKRJ9otwILd1jtne5y0apcEqiCHm6JXIGJT7u22zH0xXd4txV3/h6LmMXUymTDAkIlvJclA67HUYwpIO4J71124DbFWUwQlXbW68qPDN/Mwxgt8TvXvEeEJMsYOVMUiSRsuAVZOmNsYKllI9QxFAfKOBcWlTh+vmNCJZIvaLoXnNZEluMTTezsNNs2+Ne+nVn0qwccgiSHFnftIeYjyW78SIaRAkpKR3BYtEzbv1weTjYZNXe14HbRFjFBFGzAhisSKWB3IYgbj51ivh61EZjFvCI2IYpyY9JI6ErpwT8aArnhu8S5eSFtU1pNZ2lyizYZgJldGST0OrlK2OmWbvVzqDZcJSKWWUZMkpTUTjZUXSiKANlXLEDu7H1qdQClKUApSlAKUpQClKUB//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37895" name="AutoShape 8" descr="data:image/jpeg;base64,/9j/4AAQSkZJRgABAQAAAQABAAD/2wCEAAkGBhISEBUUEBQWExEWFBUVFRIYFBQZGBgXFxQVFhcYFRQYHCceFxkjGhcWHy8gIycpLCwtFR8xNTAqNSYrLCkBCQoKDgwOGg8PGiklHyUqMC8sLCksLCwpLCwsLCwqNDQ0LCwsLSwsLCwsLDUsLCosLywsLywwKS4sKSwsNCwsLP/AABEIAJ8BPQMBIgACEQEDEQH/xAAbAAEAAgMBAQAAAAAAAAAAAAAABAYCAwUBB//EAEQQAAIBAwIEAwUGAwYCCwEAAAECAwAEERIhBRMxUQYiQRQyYXGBByMzQpGhFVKxYnKCksHRF8MkNENTVHOis8Lh8Bb/xAAZAQEAAwEBAAAAAAAAAAAAAAAAAQIDBAX/xAAvEQACAQIEAgkFAAMAAAAAAAAAAQIDERIhMUEEMiJRYXGRobHR8BNSgcHxFSMz/9oADAMBAAIRAxEAPwD7jSlKAUpSgFKUoBSlKAUpSgFKUoBSlaprhUGWOP8A96CobSV2SlfJG2sXlAGSQB8aicyR/dHLXufePyHpWUfDkG7Zc92Of2rPG5cq8S+FLmfgDxJPy5b+6pNee2OekTfUgUvuJwwcvmusfMkWKPOwaRgSqj0ydJrZHfI0rxBgZEVHZd8hZC4Q9tzG/wDlphm9ZeC97jFHZePxGv2mX/uv/WtPbWHvRP8ATBqXWpLpGdkVlLpp1qCNS6gSuodRkA4+VMEvufl7DFH7V5+5rTiUfQnSezAipKuD03FYugPUA/MVGbh46xkofgdvqKdNdT8h0H2eZMpUL2p0/EGV/nX/AFHpUqOQMMg5HerRmpZblZQazM6UpVyopSlAKUpQClKUApSlAKUpQClKUApSlAKUpQClKUApSlAKUpQClKUApSot3ckYVN3boO3xPwqspKKuyYxcnZC5u8HSg1OfTt8TXkFlg6nOp+/oPkK12csSsyB1aUbvuM/HPy/bNcm/8RO40wrgPnTJq82AMkhSuBnoMnIznHpVY03N3l4dRpe2UfEsle1Sbbjkq61ViFB95syecJqdck+6Ns/HOMbk2KTjYAAC6pMDUoOynG4LVapKNJXkyI05SdkiD4x8Pe2C2jaMSQrc6plJA+75E6Z6g51OvTcdfSq3H4e4nDcvJlrhY5LFUdZUSWe3iN5qWXUwUyLz0zkgPpz1yKtLcXm6+QD5E/vmsB4rRPxmjA7iRQR/hY1zLi6bds/A0fDTS2KYvhniXK3Wf2mS0t4zKLz8N0upWlB+93JiaPDAHo3Qk5n+IPC96GZbVpjbCSE6BcsZGQRTBtLyTK3lkaM4LrkAddODbD4vsQMm7twMZ3niH9WrDgviu3vOcsEiO8RIYK6P5TnQ4ZCQVYb/AAOQcEGuvU5yqReFuIMdTvPrZxGxa6I+5PCxGxKI+gN7UASVGrI1DbetnhnhF7Hc2haGeOGO3EUokuxIikK5LoFmJYs5A0srDSEIKaMVB8MeKbtI7NMo0AThcLKyMZG9pgyz83VsVYA40nO+9fTxQAioclmVOqLY+qeh/wBjU2lUlBS1LRk46Gi2ug47EdVPUVvqLdWpJ1ps4/cdjWdrch1z0I2I7Gqxk08MtfUmUVbFH+G+vNVeMwAydgOpr5R9psKzXKyR6XHsL8qUQyzEyC4BC28sIPKmOCA++O1alD6zTNfMpPHV6ZJ1UOoxGRqtWLW49pWOc6EJ5oSNtQ3y2NQAU4rO/wDFF5GZWhna4/6LE8A9jcK550qzS4C5zGihiv5tsDcAgfSqV864XxriNwdJkURi3llLrbuRLpnZFXUwTSxj66R1GRttWfg3xPcNdQ28uoRm1AKNAyaJUgtnAVySSpDybvjJQge7uB9CrwmvnD8a4mQ+hphNpk5sZtl0W7+1wpEIWMY5oMTSHdnyF1ZXpXW8Q2qC6gN8j3Fotu6gmJpV9o1J55oolxqZAdJ06QdQGMjIFxZgBknA70Vgem//ANbGvmHEbi+m9phxiABxHbcmQZhVouQ0f3AAONyDKfeI0qV26nCLi5iuoo/vOS9xeloliIxqu7p1lkdoyDGV07B0IJB8wbFAXylKUApSlAKUpQClKUApSlAKUpQClKUBquJwilj6VCMbrFJIBmYoxA7HSdIA/StsnnlC/lTc/Fj0FTMViunK+y0+eXiaPoxt1lU4TwwyagGPL0SKHxjeRdO382Bkk9yPXOOfxWw5bEeV2UMzIuVC5XOpWLZL4Hu4xg9RnJtPHYJGQcssQDlkVipYYI2IIzg74yM/oKrdnw/XKuskA6jLr19AAMB5DnLABTuds9K6k9yE9zAcMkQopXQrZZl+707AbgLv10nHTOa60MNa+LcUhE51SxgBF6yIOpJ9T3qDJ4wso3jVriE630ZE0R0sfd1Lq1AE7ZAIHrgb14leUqtV9mR3wahBdpPbgUDe9DEfnFGf6isDwOADAhiA7CKP/au2kdaZlrNp2KqeZxrewgjcEwxaCQH+7T/N09KkeF+RG7rFEFMpLmXKl5COnMAUBfKRpUbAZGBXt0gIIPQgiuJw6+MZRwo8mM4GeZlliOM40nGcb9T269vAu+KL70V4iCaUkWu48QRo5UBnwSCVAwCOoGSCxHrjPbrXSilDKGU5UgEHuCMg185veMrHIVYYKtnyh5JESQ9SAujO/VmA+fQ2Wx4zJJpjto441CgLzpQX0qMZEUedQxjq4PfFehJWONqxZKiX3FYYRmaVI+2pgCfkDufpVJura4uZcSzySHLqIIi0CqQxClghLjoCSznHp8bjwvgcMCjlxoHwA0gUa2ONyznzMT3JNQ1YhqxH/jzP/wBXt5pOzsvJT9ZcOR8VU/WolzaXhPMaSOBdg6QpzGx35so0kj/y6seK8Zc9elZzjiRMZWZyI/DNu2DKGuD1DTO0g75CN5F+iiql9oHiS6tblUtndEW2EmFSExK3tKR6rguNSwhSQSm46+lXixOktGfy7r/dP+1ZTcLhdy7xqztGYSSM5jY5KHupPpSEsSuJRwuxVuLfaLynuRHayypbrKDKMhOZFBzyrHGFTTtqznOwXcEx+JfaNJEGjmt+VN7LPKCs0Uul47dpwGUDYFV2LYyQdsb1Yk8G2QYMLePUI+XkrnyCPlYOev3fkyd8bdK0p4B4eOltH7rL+boyNG2d98oxXPbb0FXKnKk+0gRiRpoH5Uaz/eh0Jd4IllYCPYrkE4OcZHbeo/FvH8/s0qxWskd2IbqTDkKqJDGh5ytIg5g1SIAunchgcAZNsPh22xgwoRlzgrkEyJokyDsdS7H4VDfwLYGIRG2jMYYsBg9WUK3mzq3UAYzjAA9KA6vD5S0MbNuxRCT8SoJqRWMcYUAKMAAADsBsKyoBSlKAUpSgFKUoBSlKAUpSgFKUoBSlKAVjI+ASegGayqJxM+TA6sQv6mqTlhi2WgsUkiDeW0zWcvs78u5dGeN8KcP1QEMCCpIAPwJqkN9o9zn21UJsGU20cGjze1iISBi2NWDLqtu2VB9a+h8V4klrbyTSZ5cMbSMAMnSikkAd9qrC8Ulh5K39lBDayzAry5eYYZ2YzIZUMYXJkBOtCcPjrnNTCOGKQk8TbIUHjB0jkiuIPa7i2iQtIrK4kYSiGZmEcZ5ehiWKqHIXYjUCtaJPFkJ5jNw+B0DWscRUxvzJLpI3UZWM+TD51DOQvQkgV0L+54JkPJHE7XHKbKwOzP7RmdGIVc+YxF891yd6sMnhGybOq2hOYlh/DX8NCCidOikDHbAqxUrsfDLaVI5jZRwawytE0EYKujsp/KNjgkHAyMbDpWxvC9o7oxhj8h1BBHGFLejMAuWI9ATjfOMgEWiPg0KwiGNFjiHuqoACnJOR8ckn6muLMxifQ5GeoORuO+OoryuJhKnNzWj8jvoyjOOHc6azVqllqKs9abi+VRliB9RXK5mqpZi9mAUkkD4noPia5V/DFkrHqliVAdOBmNiXOyNp1ZAyCdwBt1qTfaWVDrDsZPw0ZSygI5BIz/MF36CufMCcNhtnUSFWUsFAAX1G+rqR6Oewr1uCouCc5b+hhWmnZLY9iV2KkKc4BiDyOwIAOWKnIXIIIwdsAntU6xDEo6NsCXGx94gqdyTnGT0wPnUf+FkaV0MFLZySQpQdRpLHVnPXGN859K7kMQAwBgdqpxnENP6cH3k0aatiZiS56u5/xEfsNqyjuJU91yfg3mH77j6GpKw1i8Veb0lmmzfFF5WRN4fxMSbEaXHVe/xU+oqdVZlBBDLsynI/2+vSrFbzB0Vh0IB/WvS4Wu5pxlqjjr0lHpR0ZGvRpZH7HSfkam1ovY9UbD4H9t6ytZNSKe4Fbxym115/oyecU/wbaUpWpmKUpQClKUApSlAKUpQClKUApSlAKUpQClKUApSlAKh3u7xD+1n9BUyod1+JF82/pWVXl/K9UaU+bx9DZf2KTRPFKuqORGR17qwIIyPga4Fv4J80ftN1Pcxw5MMUnKAU6SgZ2RA0rqCcFjtnPXerPWueYIpZjhVBJPYAZNamZULT7OBGo0XU3MT2YRSFYcotsssca6dGlvJKwJbJJwatk9wsaanOwxv6k9BgDqSfQd64sHiRm1kquBHI6rk5Bj0+Vz031Dp0x69a4NzLl/OGdwHMh1DPZWwSAB7wA9BV1FllEto47Fyy2QhBICuQpLYBAGTvnI6d6qRy2CXU+bW75IJyh1KXUZDMCdugVTnArCxiZ2YZAkk1KV6hYwAobX/IF8xPqT32rrcd4jEVQxufJkFgjEBWx584wd1G/Yk1NrZE6EGXhLIquI1RC4bmYQ6VxnpH1U9Mk483rUeS7JwylZNGcjEQQKw2OtFGHOBjrsT33m2sU+SEE2jLaADIgx1BGSEC51dR/pUGW3eNlSR2RxpjfRknSqHThcHKnGQ2Ntxt6MMb4na5dSelzW0rh1yQhULpXPUOwBJkJI07Y3Xr+XOK9vFYfiOoGseRgqq2ehAHv43bfbb0xXj25CgrzGy2WOHKseiAsRnOdOBnH7VjeXE0SZhQYjdTIg5etkbAKq5QecHBU6u4ydQItfdEM7sEJUJkY1K7hcYwGfPT0yMNjuxqfDVctb9XCSiXKbtqaU7o2RjluxbVnGcge6R12rvQyV4XExwVn25nbTeKnlsdOPFa5q1LNWMktZ4siig7miaunwX8Bfr+mo4rjzMTgLuxOAPjVhtoQiKo6AAVvwabm5dg4l2gl2mwiovCz92B2JH7mpdQ+Ge4f7zf1rvf/Rdz/RyLkf4/ZMpXma9rUzFKUoBSleZoD2lKUApSlAKUpQClKUApSlAKUpQClKUAqHfbNGez4/UYqZUXiSZjOOoww+hzWdXkfzQvT5kSq0X1tzI3TONSlc9sjrj1rbE+VBHqAa9JrRMpocMQpbZMv3skgK6VQAaRuwAZsAbjJY77fKuDeyLK+iNOWBkRIvkIZsLq8vvEn1BIAUfGrjf8OSZQGyCOjDYjIwcem49DkVD4dwAROGLatIYINIAGrGenU7VdNassmj0eHYtLDzHUrICWJ0hhg6R0z8SD+5qOvhnLEySZB2YBdJYdmOTt8gK2+LLK5ltJEs5eROR5XAGdjkqCfdLDIDemc1X/AOD8Qgt1CXqKpCqsZsowV1dRlZfeG+Tk7j61nKpgi5MRTk7Lc799xQklYjgDYv8AHsv+9QPZQTlvM38x3P6mufacOuwADcxnA/8AC4/5tdO3sp9tUqEeuIcf8w4rxZt1HeTPSTVNWijVNYKwIKjB+n9Kgy8OIZfzLgjLvIcE4w25YAjpnHrXfMBA33PfGP2qNNHUQnKk7wfsTdVMpFPvIXsJsnQsJAExBcojsB99pwBuMa98fm9Gz2+DwSnSsf3igHUPLhcdNMg8pJ/l/pip8ujk8xkDSIwjLNqKBRuryKDhsA437jcdRxeF+IZLSRYmYSWzOFh0hW05P4WoHy/2Mk7AptgE+xaPEUk2vdHFeVKTS2O6zsPeVh/hb+oFZJHI/uo3zI0j9TWi/wDETsTpDwoudTeQnOnVktuAoBHxJz23kcH8QyStGGVRqGCN9anll8t6fl6DpqG9cv8Aj+uWRs+Jdr4SSPD5OG50kcgz5o9GMHG2HVgenXGdzWf8Oul9y61fCSCNv/bKGutSuuEIwWGJxym5u7OOXvk6i3lHqcyw/tiT+taOHcRuVjGq0Zs5OY5oW6k+khSutxCTEbdyMD67Vugj0qB2AFV1qdy9f4W0h+fT+lP8R8TuGnsDBEUl9plXlTsY1YeyTE6mj1ggdRjO4rip4qubee4Wdra3eS8KtNK8slvFosbd1RT5DqfORnSPK/U1ZPHHHJ7c2ywFgZZnRtEHPfCwySeSLIzuoye2a4119oEkbtqQzJGk/Mj5SxyF40sGXOpyF3uWJ6Y6Y8u+pmcE+K5zcLdaH1+Wb2UM+CRwe7k0KOuGZQw2z0OM12f+ItyqO6C3vY0MKmW2EmkvcJIIkGpz5lmWMNv7twpwpGD2Z/tJt0keN45leNGMn4R0ulv7Q0R0yE6gm2oDRq21ZqVe8ZuJOHyTWdu6TbGOKVY9RUsjF1RZME6GZgpYEsMHFAaPDPiC5uoLhp4hDygYSBnJnjQi4KnJBjD+VT18p3qiQCa24XAx0qbqzlfmJcXTM2nhdxKGcO2kNqwcLsCSRuAauvDvHUS25aR3naNFd3EIiPnuXtwjRM2VlVlIYbdMjriovGvHcpEQtbedVe6aEzGOFtQh5/MWFDKCzEwEDI6E4ycCgORdfaXdRx4Q2soErIL0eW2bTbpKI9UkwAfUxUtrOyHAJ2q3eGeNXNzLKz8lbdHMYRQ7SFuXDICZNWkj7xhsu+AfWotn4/glVVht5pZC8qmBBAxXkcsu5cScsqOZHgqxyW23BxO4J41gurh4YlfK8zDkLpflSCJ8YYsuGO2sLkbjIoCwUpSgFKUoBSlKAUpSgFKUoBSlKAV4wz1r2lAQ+HNgFD1Q4+h3FU/xnHafxKA36K1v7HcAa0dlEnOt9OAoPm068fWrfd+RxIOnuv8AL0P0qYDmsqeXQ6vTY0nn0uv1Pnvhue+1RQRM0Vuwu5oufE7yciO4gWCJi7BkyjvjVlgoX1Fc+8+0q4FsjhkR+VZrKTFgpcSC55yqsropKtHGCC2EBY9cV9Trn8W4HFchOaGyjFkdJJI3QlSpKyRkMMqxB33BrUzK3xm4mMPDZGKvMJDI7R+ZC/8ADbs5XTkFNeAO+R3qNwTjF1MmLvDEJZzBhEY8G4hkLIRk50sMZ6+berrYWEcESRQqEjjUIijOAoGAN96XttzI2Xv0PYjcH9ayrRc6bSNKUlGabOPCanQtXLicjIbZgcEdjW+UK6MjbqwKkZIyCMEZBBH0NeNBnoVI3NttxWGcPyZEkCOY3KsDpdcZU49RkVqmqr+CuGxRNdvGNJ9suEwuAukMhUaRt5dwOwZh61Yppe25OwHc9qtVaTyK0osh3kxCFNQUO5zqOAdCA4Pw3Gf7vbNZSeH2ntdJUFHkZ9GSmxRVVwcHSdS6xtkas9RWHFOGctl1hdLhcufyuCThW/KehHxB7V7eXs7IGdnCOi4ZcKmkoAxLaTgk6jv6MMV7PDwcKUY7nLVlindFftlZpDbSl5ZGywlXVonRQF1oox5lwAdsEgN0YVdvD/D2BaSUHXnSuV0+XC5OnJwSR1J6AdPXk8N8PmVS4fQ0bE28qg+/pXz6TsVwTGVGxBfpkYsPCOJ81SHXRPGdMsec6WxkFT+ZGHmVvUH0IIG0nsYt7HQpSsJZQoJPQCs27ZlVmRbjzSovovnb/SpoqJYRnBdvec5+Q9BUus6emJ7mk/t6iNc8NjkeJ3GXhZmjOTsWRoycDr5WI371zbnwbaSNIzx5MvN1+dxnmrCr9DtkQRdOmnbqa7dK1Mzgf/w9p5tpTrQpIDcXBEmYzEWkBfEj6DjW2TsN9hjp3fCIpYOS4PLwoADurDQVKlXUhgQVUgg52qZSgK5J9n1iQoMb7ZyedPl8y84mZteZTzPNl87k1Nm8LWzxLE0eY1eWQLqb3phKJMnOSCJpNv7XwFdalAVyL7P7JQNKyKQxYOtxcBwWRI2AkD6grLGmVzg6R2rocP8ADkEMryxB1Zy5K82Uxgu2pykJbQhZtyQBuT3NdOlAKUpQClKUApSlAKUpQClKUApSlAKUpQGLoCCD0NRLSQo3Lb/Ae47fMVNrRc2wcYOxG4PqDWc4vmjqXi1o9DfSoltdHOiTZx+jDuKl1aMlJXREouLsxVbvvHcEUsqPHcaIGCzXCwM0KEosnmdckAK6knG1WSqLxazuY5buNZrOJL6QFZJZW5qg28cDaICgWRhoJHnxvv2qxUtV3ZRy4ZWAbGzjByNsZ7jcfrXOkspV9Aw7hgP2bFcX/h1oScxLEZ+dbNbyPq1CK3SzHLkfTldRt2zgH3gd+lVrivCJE4hb+0wGXEpmKxqZAzS38kyiB5IvyAjm7oSuN8VzVOFhN30fYbwrzgra95afDPDpD7RpUKDeTkksOuoZ2Gas9nwsR+Y+eTGxOwHwUenzrHgaYWXbGbic9Ov3h3rZxq75cEjatJ0kKfXJG2kerdhUw4aEZYtX2iVeUlh0RV34nI7EM7lgra41BGkjqMY0FQTjLEjualS8eneNFChWZd2DYbygasDGFLE465GfQ9PeDcNMqtpb7rluiPjY68Dy/wAyqB19Sfga5vFLHQxHlkZVYuoyoXUAToJJLORjIO2CNxnftyvYplc3WvHJVDhGwgZipIL7qi6hqb8urPxJJ6V3+J2Mh0XEAAuUXBTIAlTq0LHp1yVY+63wLAwOD8BdZFLrpjXLaCU0l9tJVU7EZwTjO+M9LNVJW2KysR+H8QSaNZI86WzsRggg4ZWU7qykEEHoQRWlzzXx/wBmp3P8zdvlXG4qxhleaDPJbHtYUZxjA50YHVgowwHVQD1Xex2oXQNGCuAQQcgg7ggjrnrmud/7HZaevzcuugr7m3FKUrYyFKUoBSlKAUpSgFKUoBSlKAUpSgFKUoBSlKAUpSgFKUoBSlKAUpSgNNxbBxg/Q+o+VR1uWj2l3X0kH/yHpU6vGGazlDO8cmXUsrPQ8RwRkHI71Qrq2jiur03tjLdmdw0MiWxnVoeVGog1YIhKurnDaV84Oe1zawwcxNoPbqp+lee1uv4iH+8u4/TrUfUa5l7E4L8r9yh8Jk4lbiK2l55JFgqusfMRE1uLkNNpK5VdCksTnAI2Jqy/Z+8xsYxdNO1wNpTOhVg+BqCEqutAejbg9zXcjv4z0YfI7f1rerA9N6upKWjKOLWqPETH1JP61zeP2jvFmP30bWAOp8rKQM+uGJHxArqVi0gHUgfM1a9swipwWszRtoDlA2SnnTUWXzYBxnBAJXplj6isOHcFZ5V1q4Xcyag25znCs+/mPUb7Z6etnk4jGPXJ7DesOfK3uLoH8zdf8tVdeOiz7jTDLuJMswUZY4FRNTy9MpH3/M3y7CtkdgM6nJdu56D5CpdZ4ZT5sl1EXjHTNnMsuNWjSGCGeFpVzmFZYy407NlAdQIPXIpwvhrQO6IR7MfNGmTqjYk60UYxyvzAZ8uSBtpC0O0guohdiNbpZzNdNAEtItJZ7lniPtDDzI2QSGONJbpgVkTxMMjym7MvJvUZI1XlC51RtBpULvBozpcnOVwSCWB1StkjPU+m0r59dDiEFxaBXvJgeS87FYzH94+mZCkcXl0jzbsNIxpz5sc27vOJizBT+IG9zmUGOIRrMsbtiIJE2uEsAoAIXdcsMnMg+ou4AySAB1J6fU1og4jE7FUkRnGrKq6kjS5RsgHIw4KnsQR1r5tPf31x7UIfaJUPtqtHJDGYVCnFusWpcmUN5SvmGzasYFYS8MvYpZnijuELNcqJIwAQJOKXEin3HOnQyt5VyQR0GSAPqtK+eWH8Qlhmmubie0MdpCy5SNYxL7MTO7qUJIEozgH0261ZvBk9xJaLNdnEs5M3K9IkcDRENgThcE53yzUB3aUpQClKUApSlAKUpQClKUApSlAKUpQClKUApSlAKUpQClKUArzFe0oDXJbq3vKD8wK0nhkf8uPkSP8AWpVKo4RlqkWU5LRkT+Fx9j/mNerw2MflH1yf61KpUfSh9q8CfqT62YJEB0AHyFZ4pSr2sUFKUqQfLU8SyW1xNiUXM8kg5UjXTNbcuS9SH7yIZNtJFrVMAYYBjuc46MX2nNzYVaOIqzvFIEkdzqV7lA8TFAjRs1udOTqOTsNOTauJ+FbadSrRquqWKWQqkYMhikDqJMr5wSMHPoTUs8Ggyh5MWYwAh5aZQKcqEOPKAdxigKRJ9otwILd1jtne5y0apcEqiCHm6JXIGJT7u22zH0xXd4txV3/h6LmMXUymTDAkIlvJclA67HUYwpIO4J71124DbFWUwQlXbW68qPDN/Mwxgt8TvXvEeEJMsYOVMUiSRsuAVZOmNsYKllI9QxFAfKOBcWlTh+vmNCJZIvaLoXnNZEluMTTezsNNs2+Ne+nVn0qwccgiSHFnftIeYjyW78SIaRAkpKR3BYtEzbv1weTjYZNXe14HbRFjFBFGzAhisSKWB3IYgbj51ivh61EZjFvCI2IYpyY9JI6ErpwT8aArnhu8S5eSFtU1pNZ2lyizYZgJldGST0OrlK2OmWbvVzqDZcJSKWWUZMkpTUTjZUXSiKANlXLEDu7H1qdQClKUApSlAKUpQClKUB//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pic>
        <p:nvPicPr>
          <p:cNvPr id="37896" name="Picture 9" descr="http://www.dasgip.com/media/content/pages/image/DS1500TPSS_phot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63" y="620713"/>
            <a:ext cx="294798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8"/>
          <p:cNvSpPr txBox="1">
            <a:spLocks noChangeArrowheads="1"/>
          </p:cNvSpPr>
          <p:nvPr/>
        </p:nvSpPr>
        <p:spPr bwMode="auto">
          <a:xfrm>
            <a:off x="4500563" y="5157788"/>
            <a:ext cx="441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Klasični bioreaktor za stanice u suspenziji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Kula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28775"/>
            <a:ext cx="28511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carri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268413"/>
            <a:ext cx="30607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1547813" y="5445125"/>
            <a:ext cx="59547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Mikronosači stanica – microcarrieri</a:t>
            </a:r>
          </a:p>
          <a:p>
            <a:pPr eaLnBrk="1" hangingPunct="1">
              <a:spcBef>
                <a:spcPct val="0"/>
              </a:spcBef>
              <a:buFontTx/>
              <a:buNone/>
            </a:pPr>
            <a:r>
              <a:rPr lang="hr-HR" altLang="en-US" sz="2000">
                <a:latin typeface="Arial" charset="0"/>
              </a:rPr>
              <a:t>-kuglice ili “zrna” na kojima rastu stanice, </a:t>
            </a:r>
          </a:p>
          <a:p>
            <a:pPr eaLnBrk="1" hangingPunct="1">
              <a:spcBef>
                <a:spcPct val="0"/>
              </a:spcBef>
              <a:buFontTx/>
              <a:buNone/>
            </a:pPr>
            <a:r>
              <a:rPr lang="hr-HR" altLang="en-US" sz="2000">
                <a:latin typeface="Arial" charset="0"/>
              </a:rPr>
              <a:t>-povećanje površine u odnosu na volumen reaktora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fibercellsystems.com/images/the-fibercell-systemsma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765175"/>
            <a:ext cx="44196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Cross Section Hollow Fi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4337050"/>
            <a:ext cx="2192337"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5"/>
          <p:cNvSpPr txBox="1">
            <a:spLocks noChangeArrowheads="1"/>
          </p:cNvSpPr>
          <p:nvPr/>
        </p:nvSpPr>
        <p:spPr bwMode="auto">
          <a:xfrm>
            <a:off x="4427538" y="5805488"/>
            <a:ext cx="4211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cs typeface="Arial" charset="0"/>
              </a:rPr>
              <a:t>http://www.fibercellsystems.com/advantage.htm</a:t>
            </a:r>
          </a:p>
        </p:txBody>
      </p:sp>
      <p:pic>
        <p:nvPicPr>
          <p:cNvPr id="39941" name="Picture 6" descr="http://www.fibercellsystems.com/images/c2011%20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644900"/>
            <a:ext cx="22780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7"/>
          <p:cNvSpPr txBox="1">
            <a:spLocks noChangeArrowheads="1"/>
          </p:cNvSpPr>
          <p:nvPr/>
        </p:nvSpPr>
        <p:spPr bwMode="auto">
          <a:xfrm>
            <a:off x="395288" y="476250"/>
            <a:ext cx="33845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Sustav cjevčica omogućava recirkuliranje medija (uklanjanje otpadnih malih molekula i unos svježih nutrijenata) uz zadržavanje stanica</a:t>
            </a:r>
          </a:p>
          <a:p>
            <a:pPr eaLnBrk="1" hangingPunct="1">
              <a:spcBef>
                <a:spcPct val="0"/>
              </a:spcBef>
              <a:buFontTx/>
              <a:buNone/>
            </a:pPr>
            <a:r>
              <a:rPr lang="hr-HR" altLang="en-US" sz="2000">
                <a:latin typeface="Arial" charset="0"/>
                <a:cs typeface="Arial" charset="0"/>
              </a:rPr>
              <a:t>-cilj je koncentrirati “proizvod”  – antitijelo ili rekombinantni protein kojeg stanice oslobađaju u medij</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68313" y="188913"/>
            <a:ext cx="8208962"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1800" dirty="0">
                <a:latin typeface="Arial" charset="0"/>
              </a:rPr>
              <a:t>Literatura: tehnike stanične kulture</a:t>
            </a:r>
          </a:p>
          <a:p>
            <a:pPr eaLnBrk="1" hangingPunct="1">
              <a:spcBef>
                <a:spcPct val="50000"/>
              </a:spcBef>
              <a:buFontTx/>
              <a:buNone/>
            </a:pPr>
            <a:r>
              <a:rPr lang="en-US" altLang="en-US" sz="1800" dirty="0" err="1" smtClean="0">
                <a:latin typeface="Arial" charset="0"/>
              </a:rPr>
              <a:t>Freshney</a:t>
            </a:r>
            <a:r>
              <a:rPr lang="hr-HR" altLang="en-US" sz="1800" dirty="0" smtClean="0">
                <a:latin typeface="Arial" charset="0"/>
              </a:rPr>
              <a:t> </a:t>
            </a:r>
            <a:r>
              <a:rPr lang="en-US" altLang="en-US" sz="1800" dirty="0" smtClean="0">
                <a:latin typeface="Arial" charset="0"/>
              </a:rPr>
              <a:t> </a:t>
            </a:r>
            <a:r>
              <a:rPr lang="en-US" altLang="en-US" sz="1800" dirty="0">
                <a:latin typeface="Arial" charset="0"/>
              </a:rPr>
              <a:t>R</a:t>
            </a:r>
            <a:r>
              <a:rPr lang="hr-HR" altLang="en-US" sz="1800" dirty="0">
                <a:latin typeface="Arial" charset="0"/>
              </a:rPr>
              <a:t>.</a:t>
            </a:r>
            <a:r>
              <a:rPr lang="en-US" altLang="en-US" sz="1800" dirty="0">
                <a:latin typeface="Arial" charset="0"/>
              </a:rPr>
              <a:t> I. (2000)</a:t>
            </a:r>
            <a:r>
              <a:rPr lang="hr-HR" altLang="en-US" sz="1800" dirty="0">
                <a:latin typeface="Arial" charset="0"/>
              </a:rPr>
              <a:t>:</a:t>
            </a:r>
            <a:r>
              <a:rPr lang="en-US" altLang="en-US" sz="1800" dirty="0">
                <a:latin typeface="Arial" charset="0"/>
              </a:rPr>
              <a:t> </a:t>
            </a:r>
            <a:r>
              <a:rPr lang="en-US" altLang="en-US" sz="1800" b="1" dirty="0">
                <a:latin typeface="Arial" charset="0"/>
              </a:rPr>
              <a:t>Culture of Animal Cells</a:t>
            </a:r>
            <a:r>
              <a:rPr lang="en-US" altLang="en-US" sz="1800" dirty="0">
                <a:latin typeface="Arial" charset="0"/>
              </a:rPr>
              <a:t>: A Manual of Basic Technique. 4. </a:t>
            </a:r>
            <a:r>
              <a:rPr lang="hr-HR" altLang="en-US" sz="1800" dirty="0">
                <a:latin typeface="Arial" charset="0"/>
              </a:rPr>
              <a:t>iz</a:t>
            </a:r>
            <a:r>
              <a:rPr lang="en-US" altLang="en-US" sz="1800" dirty="0">
                <a:latin typeface="Arial" charset="0"/>
              </a:rPr>
              <a:t>, Willey-Lys, J. Willey &amp; Sons. New York</a:t>
            </a:r>
            <a:endParaRPr lang="hr-HR" altLang="en-US" sz="1800" dirty="0">
              <a:latin typeface="Arial" charset="0"/>
            </a:endParaRPr>
          </a:p>
          <a:p>
            <a:pPr eaLnBrk="1" hangingPunct="1">
              <a:spcBef>
                <a:spcPct val="50000"/>
              </a:spcBef>
              <a:buFontTx/>
              <a:buNone/>
            </a:pPr>
            <a:r>
              <a:rPr lang="hr-HR" altLang="en-US" sz="1800" dirty="0" err="1">
                <a:latin typeface="Arial" charset="0"/>
              </a:rPr>
              <a:t>Ambriović</a:t>
            </a:r>
            <a:r>
              <a:rPr lang="hr-HR" altLang="en-US" sz="1800" dirty="0">
                <a:latin typeface="Arial" charset="0"/>
              </a:rPr>
              <a:t>-Ristov A i sur. (2007): </a:t>
            </a:r>
            <a:r>
              <a:rPr lang="hr-HR" altLang="en-US" sz="1800" b="1" dirty="0">
                <a:latin typeface="Arial" charset="0"/>
              </a:rPr>
              <a:t>Metode u molekularnoj biologiji</a:t>
            </a:r>
            <a:r>
              <a:rPr lang="hr-HR" altLang="en-US" sz="1800" dirty="0">
                <a:latin typeface="Arial" charset="0"/>
              </a:rPr>
              <a:t>, IRB, Zagreb</a:t>
            </a:r>
          </a:p>
          <a:p>
            <a:pPr eaLnBrk="1" hangingPunct="1">
              <a:spcBef>
                <a:spcPct val="50000"/>
              </a:spcBef>
              <a:buFontTx/>
              <a:buNone/>
            </a:pPr>
            <a:r>
              <a:rPr lang="hr-HR" altLang="en-US" sz="1800" dirty="0">
                <a:latin typeface="Arial" charset="0"/>
              </a:rPr>
              <a:t>biologija stanice: </a:t>
            </a:r>
          </a:p>
          <a:p>
            <a:pPr eaLnBrk="1" hangingPunct="1">
              <a:spcBef>
                <a:spcPct val="50000"/>
              </a:spcBef>
              <a:buFontTx/>
              <a:buNone/>
            </a:pPr>
            <a:r>
              <a:rPr lang="hr-HR" altLang="en-US" sz="1800" dirty="0" err="1">
                <a:latin typeface="Arial" charset="0"/>
              </a:rPr>
              <a:t>Alberts</a:t>
            </a:r>
            <a:r>
              <a:rPr lang="hr-HR" altLang="en-US" sz="1800" dirty="0">
                <a:latin typeface="Arial" charset="0"/>
              </a:rPr>
              <a:t>, B; Johnson, A; Lewis, J; </a:t>
            </a:r>
            <a:r>
              <a:rPr lang="hr-HR" altLang="en-US" sz="1800" dirty="0" err="1">
                <a:latin typeface="Arial" charset="0"/>
              </a:rPr>
              <a:t>Raff</a:t>
            </a:r>
            <a:r>
              <a:rPr lang="hr-HR" altLang="en-US" sz="1800" dirty="0">
                <a:latin typeface="Arial" charset="0"/>
              </a:rPr>
              <a:t>, M; Roberts, K; Walter, P. (2002) </a:t>
            </a:r>
            <a:r>
              <a:rPr lang="hr-HR" altLang="en-US" sz="1800" b="1" dirty="0" err="1">
                <a:latin typeface="Arial" charset="0"/>
              </a:rPr>
              <a:t>Molecular</a:t>
            </a:r>
            <a:r>
              <a:rPr lang="hr-HR" altLang="en-US" sz="1800" b="1" dirty="0">
                <a:latin typeface="Arial" charset="0"/>
              </a:rPr>
              <a:t> </a:t>
            </a:r>
            <a:r>
              <a:rPr lang="hr-HR" altLang="en-US" sz="1800" b="1" dirty="0" err="1">
                <a:latin typeface="Arial" charset="0"/>
              </a:rPr>
              <a:t>Biology</a:t>
            </a:r>
            <a:r>
              <a:rPr lang="hr-HR" altLang="en-US" sz="1800" b="1" dirty="0">
                <a:latin typeface="Arial" charset="0"/>
              </a:rPr>
              <a:t> of </a:t>
            </a:r>
            <a:r>
              <a:rPr lang="hr-HR" altLang="en-US" sz="1800" b="1" dirty="0" err="1">
                <a:latin typeface="Arial" charset="0"/>
              </a:rPr>
              <a:t>the</a:t>
            </a:r>
            <a:r>
              <a:rPr lang="hr-HR" altLang="en-US" sz="1800" b="1" dirty="0">
                <a:latin typeface="Arial" charset="0"/>
              </a:rPr>
              <a:t> </a:t>
            </a:r>
            <a:r>
              <a:rPr lang="hr-HR" altLang="en-US" sz="1800" b="1" dirty="0" err="1">
                <a:latin typeface="Arial" charset="0"/>
              </a:rPr>
              <a:t>Cell</a:t>
            </a:r>
            <a:r>
              <a:rPr lang="hr-HR" altLang="en-US" sz="1800" b="1" dirty="0">
                <a:latin typeface="Arial" charset="0"/>
              </a:rPr>
              <a:t>,</a:t>
            </a:r>
            <a:r>
              <a:rPr lang="hr-HR" altLang="en-US" sz="1800" dirty="0">
                <a:latin typeface="Arial" charset="0"/>
              </a:rPr>
              <a:t> 4. iz, Garland </a:t>
            </a:r>
            <a:r>
              <a:rPr lang="hr-HR" altLang="en-US" sz="1800" dirty="0" err="1">
                <a:latin typeface="Arial" charset="0"/>
              </a:rPr>
              <a:t>Science</a:t>
            </a:r>
            <a:r>
              <a:rPr lang="hr-HR" altLang="en-US" sz="1800" dirty="0">
                <a:latin typeface="Arial" charset="0"/>
              </a:rPr>
              <a:t>, New York and London. </a:t>
            </a:r>
          </a:p>
          <a:p>
            <a:pPr eaLnBrk="1" hangingPunct="1">
              <a:spcBef>
                <a:spcPct val="50000"/>
              </a:spcBef>
              <a:buFontTx/>
              <a:buNone/>
            </a:pPr>
            <a:endParaRPr lang="hr-HR" altLang="en-US" sz="1800" dirty="0">
              <a:latin typeface="Arial" charset="0"/>
            </a:endParaRPr>
          </a:p>
          <a:p>
            <a:pPr eaLnBrk="1" hangingPunct="1">
              <a:spcBef>
                <a:spcPct val="0"/>
              </a:spcBef>
              <a:buFontTx/>
              <a:buNone/>
            </a:pPr>
            <a:r>
              <a:rPr lang="hr-HR" altLang="en-US" sz="1800" dirty="0" err="1">
                <a:latin typeface="Arial" charset="0"/>
              </a:rPr>
              <a:t>Cooper</a:t>
            </a:r>
            <a:r>
              <a:rPr lang="hr-HR" altLang="en-US" sz="1800" dirty="0">
                <a:latin typeface="Arial" charset="0"/>
              </a:rPr>
              <a:t>, G. M. (2000) </a:t>
            </a:r>
            <a:r>
              <a:rPr lang="hr-HR" altLang="en-US" sz="1800" b="1" dirty="0" err="1">
                <a:latin typeface="Arial" charset="0"/>
              </a:rPr>
              <a:t>The</a:t>
            </a:r>
            <a:r>
              <a:rPr lang="hr-HR" altLang="en-US" sz="1800" b="1" dirty="0">
                <a:latin typeface="Arial" charset="0"/>
              </a:rPr>
              <a:t> </a:t>
            </a:r>
            <a:r>
              <a:rPr lang="hr-HR" altLang="en-US" sz="1800" b="1" dirty="0" err="1">
                <a:latin typeface="Arial" charset="0"/>
              </a:rPr>
              <a:t>Cell</a:t>
            </a:r>
            <a:r>
              <a:rPr lang="hr-HR" altLang="en-US" sz="1800" b="1" dirty="0">
                <a:latin typeface="Arial" charset="0"/>
              </a:rPr>
              <a:t> - A </a:t>
            </a:r>
            <a:r>
              <a:rPr lang="hr-HR" altLang="en-US" sz="1800" b="1" dirty="0" err="1">
                <a:latin typeface="Arial" charset="0"/>
              </a:rPr>
              <a:t>Molecular</a:t>
            </a:r>
            <a:r>
              <a:rPr lang="hr-HR" altLang="en-US" sz="1800" b="1" dirty="0">
                <a:latin typeface="Arial" charset="0"/>
              </a:rPr>
              <a:t> </a:t>
            </a:r>
            <a:r>
              <a:rPr lang="hr-HR" altLang="en-US" sz="1800" b="1" dirty="0" err="1">
                <a:latin typeface="Arial" charset="0"/>
              </a:rPr>
              <a:t>Approach</a:t>
            </a:r>
            <a:r>
              <a:rPr lang="hr-HR" altLang="en-US" sz="1800" b="1" dirty="0">
                <a:latin typeface="Arial" charset="0"/>
              </a:rPr>
              <a:t>.</a:t>
            </a:r>
            <a:r>
              <a:rPr lang="hr-HR" altLang="en-US" sz="1800" dirty="0">
                <a:latin typeface="Arial" charset="0"/>
              </a:rPr>
              <a:t> 2.  iz. </a:t>
            </a:r>
            <a:r>
              <a:rPr lang="hr-HR" altLang="en-US" sz="1800" dirty="0" err="1">
                <a:latin typeface="Arial" charset="0"/>
              </a:rPr>
              <a:t>Sinauer</a:t>
            </a:r>
            <a:r>
              <a:rPr lang="hr-HR" altLang="en-US" sz="1800" dirty="0">
                <a:latin typeface="Arial" charset="0"/>
              </a:rPr>
              <a:t> </a:t>
            </a:r>
            <a:r>
              <a:rPr lang="hr-HR" altLang="en-US" sz="1800" dirty="0" err="1">
                <a:latin typeface="Arial" charset="0"/>
              </a:rPr>
              <a:t>Associates</a:t>
            </a:r>
            <a:r>
              <a:rPr lang="hr-HR" altLang="en-US" sz="1800" dirty="0">
                <a:latin typeface="Arial" charset="0"/>
              </a:rPr>
              <a:t> </a:t>
            </a:r>
            <a:r>
              <a:rPr lang="hr-HR" altLang="en-US" sz="1800" dirty="0" err="1">
                <a:latin typeface="Arial" charset="0"/>
              </a:rPr>
              <a:t>Ink</a:t>
            </a:r>
            <a:r>
              <a:rPr lang="hr-HR" altLang="en-US" sz="1800" dirty="0">
                <a:latin typeface="Arial" charset="0"/>
              </a:rPr>
              <a:t>, </a:t>
            </a:r>
            <a:r>
              <a:rPr lang="hr-HR" altLang="en-US" sz="1800" dirty="0" err="1">
                <a:latin typeface="Arial" charset="0"/>
              </a:rPr>
              <a:t>Sunderland</a:t>
            </a:r>
            <a:r>
              <a:rPr lang="hr-HR" altLang="en-US" sz="1800" dirty="0">
                <a:latin typeface="Arial" charset="0"/>
              </a:rPr>
              <a:t>. </a:t>
            </a:r>
            <a:br>
              <a:rPr lang="hr-HR" altLang="en-US" sz="1800" dirty="0">
                <a:latin typeface="Arial" charset="0"/>
              </a:rPr>
            </a:br>
            <a:r>
              <a:rPr lang="hr-HR" altLang="en-US" sz="1800" dirty="0">
                <a:latin typeface="Arial" charset="0"/>
              </a:rPr>
              <a:t/>
            </a:r>
            <a:br>
              <a:rPr lang="hr-HR" altLang="en-US" sz="1800" dirty="0">
                <a:latin typeface="Arial" charset="0"/>
              </a:rPr>
            </a:br>
            <a:r>
              <a:rPr lang="hr-HR" altLang="en-US" sz="1800" dirty="0" err="1">
                <a:latin typeface="Arial" charset="0"/>
              </a:rPr>
              <a:t>Lodish</a:t>
            </a:r>
            <a:r>
              <a:rPr lang="hr-HR" altLang="en-US" sz="1800" dirty="0">
                <a:latin typeface="Arial" charset="0"/>
              </a:rPr>
              <a:t>, H; </a:t>
            </a:r>
            <a:r>
              <a:rPr lang="hr-HR" altLang="en-US" sz="1800" dirty="0" err="1">
                <a:latin typeface="Arial" charset="0"/>
              </a:rPr>
              <a:t>Berk</a:t>
            </a:r>
            <a:r>
              <a:rPr lang="hr-HR" altLang="en-US" sz="1800" dirty="0">
                <a:latin typeface="Arial" charset="0"/>
              </a:rPr>
              <a:t>, A; </a:t>
            </a:r>
            <a:r>
              <a:rPr lang="hr-HR" altLang="en-US" sz="1800" dirty="0" err="1">
                <a:latin typeface="Arial" charset="0"/>
              </a:rPr>
              <a:t>Zipursky</a:t>
            </a:r>
            <a:r>
              <a:rPr lang="hr-HR" altLang="en-US" sz="1800" dirty="0">
                <a:latin typeface="Arial" charset="0"/>
              </a:rPr>
              <a:t>, S. L; </a:t>
            </a:r>
            <a:r>
              <a:rPr lang="hr-HR" altLang="en-US" sz="1800" dirty="0" err="1">
                <a:latin typeface="Arial" charset="0"/>
              </a:rPr>
              <a:t>Matsudaira</a:t>
            </a:r>
            <a:r>
              <a:rPr lang="hr-HR" altLang="en-US" sz="1800" dirty="0">
                <a:latin typeface="Arial" charset="0"/>
              </a:rPr>
              <a:t>, P; </a:t>
            </a:r>
            <a:r>
              <a:rPr lang="hr-HR" altLang="en-US" sz="1800" dirty="0" err="1">
                <a:latin typeface="Arial" charset="0"/>
              </a:rPr>
              <a:t>Baltimore</a:t>
            </a:r>
            <a:r>
              <a:rPr lang="hr-HR" altLang="en-US" sz="1800" dirty="0">
                <a:latin typeface="Arial" charset="0"/>
              </a:rPr>
              <a:t>, </a:t>
            </a:r>
            <a:r>
              <a:rPr lang="hr-HR" altLang="en-US" sz="1800" dirty="0" err="1">
                <a:latin typeface="Arial" charset="0"/>
              </a:rPr>
              <a:t>Darnell</a:t>
            </a:r>
            <a:r>
              <a:rPr lang="hr-HR" altLang="en-US" sz="1800" dirty="0">
                <a:latin typeface="Arial" charset="0"/>
              </a:rPr>
              <a:t>, J E.(2000) </a:t>
            </a:r>
            <a:r>
              <a:rPr lang="hr-HR" altLang="en-US" sz="1800" b="1" dirty="0" err="1">
                <a:latin typeface="Arial" charset="0"/>
              </a:rPr>
              <a:t>Molecular</a:t>
            </a:r>
            <a:r>
              <a:rPr lang="hr-HR" altLang="en-US" sz="1800" b="1" dirty="0">
                <a:latin typeface="Arial" charset="0"/>
              </a:rPr>
              <a:t> </a:t>
            </a:r>
            <a:r>
              <a:rPr lang="hr-HR" altLang="en-US" sz="1800" b="1" dirty="0" err="1">
                <a:latin typeface="Arial" charset="0"/>
              </a:rPr>
              <a:t>Cell</a:t>
            </a:r>
            <a:r>
              <a:rPr lang="hr-HR" altLang="en-US" sz="1800" b="1" dirty="0">
                <a:latin typeface="Arial" charset="0"/>
              </a:rPr>
              <a:t> </a:t>
            </a:r>
            <a:r>
              <a:rPr lang="hr-HR" altLang="en-US" sz="1800" b="1" dirty="0" err="1">
                <a:latin typeface="Arial" charset="0"/>
              </a:rPr>
              <a:t>Biology</a:t>
            </a:r>
            <a:r>
              <a:rPr lang="hr-HR" altLang="en-US" sz="1800" b="1" dirty="0">
                <a:latin typeface="Arial" charset="0"/>
              </a:rPr>
              <a:t>.</a:t>
            </a:r>
            <a:r>
              <a:rPr lang="hr-HR" altLang="en-US" sz="1800" dirty="0">
                <a:latin typeface="Arial" charset="0"/>
              </a:rPr>
              <a:t> 4. iz. W. H. Freeman &amp; </a:t>
            </a:r>
            <a:r>
              <a:rPr lang="hr-HR" altLang="en-US" sz="1800" dirty="0" err="1">
                <a:latin typeface="Arial" charset="0"/>
              </a:rPr>
              <a:t>Co</a:t>
            </a:r>
            <a:r>
              <a:rPr lang="hr-HR" altLang="en-US" sz="1800" dirty="0">
                <a:latin typeface="Arial" charset="0"/>
              </a:rPr>
              <a:t>, New York.</a:t>
            </a:r>
            <a:br>
              <a:rPr lang="hr-HR" altLang="en-US" sz="1800" dirty="0">
                <a:latin typeface="Arial" charset="0"/>
              </a:rPr>
            </a:br>
            <a:endParaRPr lang="hr-HR" altLang="en-US" sz="1800" dirty="0">
              <a:latin typeface="Arial" charset="0"/>
            </a:endParaRPr>
          </a:p>
          <a:p>
            <a:pPr eaLnBrk="1" hangingPunct="1">
              <a:spcBef>
                <a:spcPct val="0"/>
              </a:spcBef>
              <a:buFontTx/>
              <a:buNone/>
            </a:pPr>
            <a:r>
              <a:rPr lang="hr-HR" altLang="en-US" sz="1800" dirty="0">
                <a:latin typeface="Arial" charset="0"/>
              </a:rPr>
              <a:t>stranice </a:t>
            </a:r>
            <a:r>
              <a:rPr lang="hr-HR" altLang="en-US" sz="1800" dirty="0" err="1">
                <a:latin typeface="Arial" charset="0"/>
              </a:rPr>
              <a:t>ncbi</a:t>
            </a:r>
            <a:r>
              <a:rPr lang="hr-HR" altLang="en-US" sz="1800" dirty="0">
                <a:latin typeface="Arial" charset="0"/>
              </a:rPr>
              <a:t>, </a:t>
            </a:r>
            <a:r>
              <a:rPr lang="hr-HR" altLang="en-US" sz="1800" b="1" dirty="0">
                <a:latin typeface="Arial" charset="0"/>
              </a:rPr>
              <a:t>katalog </a:t>
            </a:r>
            <a:r>
              <a:rPr lang="hr-HR" altLang="en-US" sz="1800" b="1" dirty="0" err="1" smtClean="0">
                <a:latin typeface="Arial" charset="0"/>
              </a:rPr>
              <a:t>Sigma</a:t>
            </a:r>
            <a:r>
              <a:rPr lang="hr-HR" altLang="en-US" sz="1800" b="1" dirty="0" smtClean="0">
                <a:latin typeface="Arial" charset="0"/>
              </a:rPr>
              <a:t> i drugih tvrtki koje proizvode pribor za kulturu, </a:t>
            </a:r>
            <a:r>
              <a:rPr lang="hr-HR" altLang="en-US" sz="1800" dirty="0">
                <a:latin typeface="Arial" charset="0"/>
              </a:rPr>
              <a:t>članak </a:t>
            </a:r>
            <a:r>
              <a:rPr lang="hr-HR" altLang="en-US" sz="1800" dirty="0" err="1">
                <a:latin typeface="Arial" charset="0"/>
              </a:rPr>
              <a:t>Freshney</a:t>
            </a:r>
            <a:r>
              <a:rPr lang="hr-HR" altLang="en-US" sz="1800" dirty="0">
                <a:latin typeface="Arial" charset="0"/>
              </a:rPr>
              <a:t> i sur.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integra-biosciences.com/sites/images/celline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5184775"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412875"/>
            <a:ext cx="2652712"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4"/>
          <p:cNvSpPr txBox="1">
            <a:spLocks noChangeArrowheads="1"/>
          </p:cNvSpPr>
          <p:nvPr/>
        </p:nvSpPr>
        <p:spPr bwMode="auto">
          <a:xfrm>
            <a:off x="395288" y="4868863"/>
            <a:ext cx="84978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Sustavi za rast stanica u velikoj gustoći (da bi se dobilo što više proizvoda): </a:t>
            </a:r>
          </a:p>
          <a:p>
            <a:pPr eaLnBrk="1" hangingPunct="1">
              <a:spcBef>
                <a:spcPct val="0"/>
              </a:spcBef>
              <a:buFontTx/>
              <a:buNone/>
            </a:pPr>
            <a:r>
              <a:rPr lang="hr-HR" altLang="en-US" sz="2000" i="1">
                <a:latin typeface="Arial" charset="0"/>
                <a:cs typeface="Arial" charset="0"/>
              </a:rPr>
              <a:t>CELLine</a:t>
            </a:r>
            <a:r>
              <a:rPr lang="hr-HR" altLang="en-US" sz="2000">
                <a:latin typeface="Arial" charset="0"/>
                <a:cs typeface="Arial" charset="0"/>
              </a:rPr>
              <a:t>:  stanice su odijeljene od medija koji se mijenja (osvježuje) polupropusnom membranom, tako da prolaze plinovi, nutrijenti i metabolički proizvodi, a proizvedeni protein ostaje u staničnom odjeljku</a:t>
            </a:r>
            <a:endParaRPr lang="hr-HR" altLang="en-US" sz="2000" i="1">
              <a:latin typeface="Arial" charset="0"/>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979613" y="2763838"/>
            <a:ext cx="4805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b="1" dirty="0">
                <a:latin typeface="Arial" charset="0"/>
              </a:rPr>
              <a:t>Hranjivi mediji za rast stanične kulture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987675" y="1052513"/>
            <a:ext cx="38957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b="1">
                <a:latin typeface="Arial" charset="0"/>
              </a:rPr>
              <a:t>Mediji za rast kulture</a:t>
            </a:r>
          </a:p>
          <a:p>
            <a:pPr eaLnBrk="1" hangingPunct="1">
              <a:spcBef>
                <a:spcPct val="0"/>
              </a:spcBef>
              <a:buFontTx/>
              <a:buNone/>
            </a:pPr>
            <a:endParaRPr lang="hr-HR" altLang="en-US" sz="2000" b="1">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temperatura</a:t>
            </a:r>
          </a:p>
          <a:p>
            <a:pPr eaLnBrk="1" hangingPunct="1">
              <a:spcBef>
                <a:spcPct val="0"/>
              </a:spcBef>
              <a:buFontTx/>
              <a:buNone/>
            </a:pPr>
            <a:r>
              <a:rPr lang="hr-HR" altLang="en-US" sz="2000">
                <a:latin typeface="Arial" charset="0"/>
              </a:rPr>
              <a:t>kiselost</a:t>
            </a:r>
          </a:p>
          <a:p>
            <a:pPr eaLnBrk="1" hangingPunct="1">
              <a:spcBef>
                <a:spcPct val="0"/>
              </a:spcBef>
              <a:buFontTx/>
              <a:buNone/>
            </a:pPr>
            <a:r>
              <a:rPr lang="hr-HR" altLang="en-US" sz="2000">
                <a:latin typeface="Arial" charset="0"/>
              </a:rPr>
              <a:t>osmolaritet</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hranjive tvari </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468313" y="460375"/>
            <a:ext cx="858279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„prirodni” i „umjetni”</a:t>
            </a:r>
          </a:p>
          <a:p>
            <a:pPr eaLnBrk="1" hangingPunct="1">
              <a:spcBef>
                <a:spcPct val="0"/>
              </a:spcBef>
              <a:buFontTx/>
              <a:buNone/>
            </a:pPr>
            <a:endParaRPr lang="hr-HR" altLang="en-US" sz="2400" dirty="0"/>
          </a:p>
          <a:p>
            <a:pPr eaLnBrk="1" hangingPunct="1">
              <a:spcBef>
                <a:spcPct val="0"/>
              </a:spcBef>
              <a:buFontTx/>
              <a:buNone/>
            </a:pPr>
            <a:endParaRPr lang="hr-HR" altLang="en-US" sz="2400" dirty="0"/>
          </a:p>
          <a:p>
            <a:pPr eaLnBrk="1" hangingPunct="1">
              <a:spcBef>
                <a:spcPct val="0"/>
              </a:spcBef>
              <a:buFontTx/>
              <a:buNone/>
            </a:pPr>
            <a:r>
              <a:rPr lang="hr-HR" altLang="en-US" sz="2000" dirty="0">
                <a:latin typeface="Arial" charset="0"/>
                <a:cs typeface="Arial" charset="0"/>
              </a:rPr>
              <a:t>Prirodni: </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biološke tekućine </a:t>
            </a:r>
          </a:p>
          <a:p>
            <a:pPr eaLnBrk="1" hangingPunct="1">
              <a:spcBef>
                <a:spcPct val="0"/>
              </a:spcBef>
              <a:buFontTx/>
              <a:buNone/>
            </a:pPr>
            <a:r>
              <a:rPr lang="hr-HR" altLang="en-US" sz="2000" dirty="0">
                <a:latin typeface="Arial" charset="0"/>
                <a:cs typeface="Arial" charset="0"/>
              </a:rPr>
              <a:t>(serum, plazma, limfa, serum iz pupčane vrpce, </a:t>
            </a:r>
            <a:r>
              <a:rPr lang="hr-HR" altLang="en-US" sz="2000" dirty="0" err="1">
                <a:latin typeface="Arial" charset="0"/>
                <a:cs typeface="Arial" charset="0"/>
              </a:rPr>
              <a:t>amnionska</a:t>
            </a:r>
            <a:r>
              <a:rPr lang="hr-HR" altLang="en-US" sz="2000" dirty="0">
                <a:latin typeface="Arial" charset="0"/>
                <a:cs typeface="Arial" charset="0"/>
              </a:rPr>
              <a:t> tekućina)</a:t>
            </a:r>
          </a:p>
          <a:p>
            <a:pPr eaLnBrk="1" hangingPunct="1">
              <a:spcBef>
                <a:spcPct val="0"/>
              </a:spcBef>
              <a:buFontTx/>
              <a:buNone/>
            </a:pPr>
            <a:r>
              <a:rPr lang="hr-HR" altLang="en-US" sz="2000" dirty="0">
                <a:latin typeface="Arial" charset="0"/>
                <a:cs typeface="Arial" charset="0"/>
              </a:rPr>
              <a:t>ekstrakti tkiva </a:t>
            </a:r>
          </a:p>
          <a:p>
            <a:pPr eaLnBrk="1" hangingPunct="1">
              <a:spcBef>
                <a:spcPct val="0"/>
              </a:spcBef>
              <a:buFontTx/>
              <a:buNone/>
            </a:pPr>
            <a:r>
              <a:rPr lang="hr-HR" altLang="en-US" sz="2000" dirty="0">
                <a:latin typeface="Arial" charset="0"/>
                <a:cs typeface="Arial" charset="0"/>
              </a:rPr>
              <a:t>(ekstrakt </a:t>
            </a:r>
            <a:r>
              <a:rPr lang="hr-HR" altLang="en-US" sz="2000" dirty="0" err="1">
                <a:latin typeface="Arial" charset="0"/>
                <a:cs typeface="Arial" charset="0"/>
              </a:rPr>
              <a:t>jetre</a:t>
            </a:r>
            <a:r>
              <a:rPr lang="hr-HR" altLang="en-US" sz="2000" dirty="0">
                <a:latin typeface="Arial" charset="0"/>
                <a:cs typeface="Arial" charset="0"/>
              </a:rPr>
              <a:t>, gušterače, tumora, koštane srži</a:t>
            </a:r>
            <a:r>
              <a:rPr lang="hr-HR" altLang="en-US" sz="2000" dirty="0" smtClean="0">
                <a:latin typeface="Arial" charset="0"/>
                <a:cs typeface="Arial" charset="0"/>
              </a:rPr>
              <a:t>, pilećeg </a:t>
            </a:r>
            <a:r>
              <a:rPr lang="hr-HR" altLang="en-US" sz="2000" dirty="0">
                <a:latin typeface="Arial" charset="0"/>
                <a:cs typeface="Arial" charset="0"/>
              </a:rPr>
              <a:t>i goveđeg embrija)</a:t>
            </a:r>
          </a:p>
          <a:p>
            <a:pPr eaLnBrk="1" hangingPunct="1">
              <a:spcBef>
                <a:spcPct val="0"/>
              </a:spcBef>
              <a:buFontTx/>
              <a:buNone/>
            </a:pPr>
            <a:r>
              <a:rPr lang="hr-HR" altLang="en-US" sz="2000" dirty="0">
                <a:latin typeface="Arial" charset="0"/>
                <a:cs typeface="Arial" charset="0"/>
              </a:rPr>
              <a:t>ugrušak (ugrušak plazme)</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umjetni mediji:</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otopine soli (PBS, DPBS)</a:t>
            </a:r>
          </a:p>
          <a:p>
            <a:pPr eaLnBrk="1" hangingPunct="1">
              <a:spcBef>
                <a:spcPct val="0"/>
              </a:spcBef>
              <a:buFontTx/>
              <a:buNone/>
            </a:pPr>
            <a:r>
              <a:rPr lang="hr-HR" altLang="en-US" sz="2000" dirty="0">
                <a:latin typeface="Arial" charset="0"/>
                <a:cs typeface="Arial" charset="0"/>
              </a:rPr>
              <a:t>osnovni mediji</a:t>
            </a:r>
          </a:p>
          <a:p>
            <a:pPr eaLnBrk="1" hangingPunct="1">
              <a:spcBef>
                <a:spcPct val="0"/>
              </a:spcBef>
              <a:buFontTx/>
              <a:buNone/>
            </a:pPr>
            <a:r>
              <a:rPr lang="hr-HR" altLang="en-US" sz="2000" dirty="0">
                <a:latin typeface="Arial" charset="0"/>
                <a:cs typeface="Arial" charset="0"/>
              </a:rPr>
              <a:t>složeni mediji</a:t>
            </a:r>
            <a:endParaRPr lang="en-US" altLang="en-US" sz="2000" dirty="0">
              <a:latin typeface="Arial" charset="0"/>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692275" y="1773238"/>
            <a:ext cx="576103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definirani i nedefinirani medij:</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nedefinirani medij: </a:t>
            </a:r>
          </a:p>
          <a:p>
            <a:pPr eaLnBrk="1" hangingPunct="1">
              <a:spcBef>
                <a:spcPct val="0"/>
              </a:spcBef>
              <a:buFontTx/>
              <a:buNone/>
            </a:pPr>
            <a:r>
              <a:rPr lang="hr-HR" altLang="en-US" sz="2000">
                <a:latin typeface="Arial" charset="0"/>
              </a:rPr>
              <a:t>5-20 % seruma + definirani dio poznatog sastava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definirani medij:</a:t>
            </a:r>
          </a:p>
          <a:p>
            <a:pPr eaLnBrk="1" hangingPunct="1">
              <a:spcBef>
                <a:spcPct val="0"/>
              </a:spcBef>
              <a:buFontTx/>
              <a:buNone/>
            </a:pPr>
            <a:r>
              <a:rPr lang="hr-HR" altLang="en-US" sz="2000">
                <a:latin typeface="Arial" charset="0"/>
              </a:rPr>
              <a:t>poznate sve komponente medija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900113" y="981075"/>
            <a:ext cx="7561262"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Kiselost medija:  pH = 7,2 -7,4</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a:t>
            </a:r>
            <a:r>
              <a:rPr lang="hr-HR" altLang="en-US" sz="2000">
                <a:solidFill>
                  <a:schemeClr val="accent2"/>
                </a:solidFill>
                <a:latin typeface="Arial" charset="0"/>
              </a:rPr>
              <a:t>NaHCO</a:t>
            </a:r>
            <a:r>
              <a:rPr lang="hr-HR" altLang="en-US" sz="2000" baseline="-25000">
                <a:solidFill>
                  <a:schemeClr val="accent2"/>
                </a:solidFill>
                <a:latin typeface="Arial" charset="0"/>
              </a:rPr>
              <a:t>3</a:t>
            </a:r>
            <a:r>
              <a:rPr lang="hr-HR" altLang="en-US" sz="2000">
                <a:solidFill>
                  <a:schemeClr val="accent2"/>
                </a:solidFill>
                <a:latin typeface="Arial" charset="0"/>
              </a:rPr>
              <a:t> kao pufer</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CO</a:t>
            </a:r>
            <a:r>
              <a:rPr lang="hr-HR" altLang="en-US" sz="2000" baseline="-25000">
                <a:latin typeface="Arial" charset="0"/>
              </a:rPr>
              <a:t>2</a:t>
            </a:r>
            <a:r>
              <a:rPr lang="hr-HR" altLang="en-US" sz="2000">
                <a:latin typeface="Arial" charset="0"/>
              </a:rPr>
              <a:t> + H</a:t>
            </a:r>
            <a:r>
              <a:rPr lang="hr-HR" altLang="en-US" sz="2000" baseline="-25000">
                <a:latin typeface="Arial" charset="0"/>
              </a:rPr>
              <a:t>2</a:t>
            </a:r>
            <a:r>
              <a:rPr lang="hr-HR" altLang="en-US" sz="2000">
                <a:latin typeface="Arial" charset="0"/>
              </a:rPr>
              <a:t>O = HCO</a:t>
            </a:r>
            <a:r>
              <a:rPr lang="hr-HR" altLang="en-US" sz="2000" baseline="-25000">
                <a:latin typeface="Arial" charset="0"/>
              </a:rPr>
              <a:t>3</a:t>
            </a:r>
            <a:r>
              <a:rPr lang="hr-HR" altLang="en-US" sz="2000" baseline="30000">
                <a:latin typeface="Arial" charset="0"/>
              </a:rPr>
              <a:t>-</a:t>
            </a:r>
            <a:r>
              <a:rPr lang="hr-HR" altLang="en-US" sz="2000">
                <a:latin typeface="Arial" charset="0"/>
              </a:rPr>
              <a:t> + H+</a:t>
            </a:r>
          </a:p>
          <a:p>
            <a:pPr eaLnBrk="1" hangingPunct="1">
              <a:spcBef>
                <a:spcPct val="0"/>
              </a:spcBef>
              <a:buFontTx/>
              <a:buNone/>
            </a:pPr>
            <a:r>
              <a:rPr lang="hr-HR" altLang="en-US" sz="2000">
                <a:latin typeface="Arial" charset="0"/>
              </a:rPr>
              <a:t>pH = p</a:t>
            </a:r>
            <a:r>
              <a:rPr lang="hr-HR" altLang="en-US" sz="2000" i="1">
                <a:latin typeface="Arial" charset="0"/>
              </a:rPr>
              <a:t>K</a:t>
            </a:r>
            <a:r>
              <a:rPr lang="hr-HR" altLang="en-US" sz="2000">
                <a:latin typeface="Arial" charset="0"/>
              </a:rPr>
              <a:t> + log(HCO</a:t>
            </a:r>
            <a:r>
              <a:rPr lang="hr-HR" altLang="en-US" sz="2000" baseline="-25000">
                <a:latin typeface="Arial" charset="0"/>
              </a:rPr>
              <a:t>3</a:t>
            </a:r>
            <a:r>
              <a:rPr lang="hr-HR" altLang="en-US" sz="2000" baseline="30000">
                <a:latin typeface="Arial" charset="0"/>
              </a:rPr>
              <a:t>-</a:t>
            </a:r>
            <a:r>
              <a:rPr lang="hr-HR" altLang="en-US" sz="2000">
                <a:latin typeface="Arial" charset="0"/>
              </a:rPr>
              <a:t>/H</a:t>
            </a:r>
            <a:r>
              <a:rPr lang="hr-HR" altLang="en-US" sz="2000" baseline="-25000">
                <a:latin typeface="Arial" charset="0"/>
              </a:rPr>
              <a:t>2</a:t>
            </a:r>
            <a:r>
              <a:rPr lang="hr-HR" altLang="en-US" sz="2000">
                <a:latin typeface="Arial" charset="0"/>
              </a:rPr>
              <a:t>CO</a:t>
            </a:r>
            <a:r>
              <a:rPr lang="hr-HR" altLang="en-US" sz="2000" baseline="-25000">
                <a:latin typeface="Arial" charset="0"/>
              </a:rPr>
              <a:t>3</a:t>
            </a:r>
            <a:r>
              <a:rPr lang="hr-HR" altLang="en-US" sz="2000">
                <a:latin typeface="Arial" charset="0"/>
              </a:rPr>
              <a:t>) </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-u ravnoteži s </a:t>
            </a:r>
            <a:r>
              <a:rPr lang="hr-HR" altLang="en-US" sz="2000">
                <a:solidFill>
                  <a:schemeClr val="accent2"/>
                </a:solidFill>
                <a:latin typeface="Arial" charset="0"/>
              </a:rPr>
              <a:t>CO</a:t>
            </a:r>
            <a:r>
              <a:rPr lang="hr-HR" altLang="en-US" sz="2000" baseline="-25000">
                <a:solidFill>
                  <a:schemeClr val="accent2"/>
                </a:solidFill>
                <a:latin typeface="Arial" charset="0"/>
              </a:rPr>
              <a:t>2</a:t>
            </a:r>
            <a:r>
              <a:rPr lang="hr-HR" altLang="en-US" sz="2000">
                <a:latin typeface="Arial" charset="0"/>
              </a:rPr>
              <a:t> iz zraka/atmosfere inkubatora (5% CO</a:t>
            </a:r>
            <a:r>
              <a:rPr lang="hr-HR" altLang="en-US" sz="2000" baseline="-25000">
                <a:latin typeface="Arial" charset="0"/>
              </a:rPr>
              <a:t>2</a:t>
            </a:r>
            <a:r>
              <a:rPr lang="hr-HR" altLang="en-US" sz="2000">
                <a:latin typeface="Arial" charset="0"/>
              </a:rPr>
              <a:t>)</a:t>
            </a:r>
          </a:p>
          <a:p>
            <a:pPr eaLnBrk="1" hangingPunct="1">
              <a:spcBef>
                <a:spcPct val="0"/>
              </a:spcBef>
              <a:buFontTx/>
              <a:buNone/>
            </a:pPr>
            <a:r>
              <a:rPr lang="hr-HR" altLang="en-US" sz="2000">
                <a:latin typeface="Arial" charset="0"/>
              </a:rPr>
              <a:t>-princip pufera slabe kiseline i njene soli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-kemijski puferi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solidFill>
                  <a:schemeClr val="accent2"/>
                </a:solidFill>
                <a:latin typeface="Arial" charset="0"/>
              </a:rPr>
              <a:t>HEPES </a:t>
            </a:r>
          </a:p>
          <a:p>
            <a:pPr eaLnBrk="1" hangingPunct="1">
              <a:spcBef>
                <a:spcPct val="0"/>
              </a:spcBef>
              <a:buFontTx/>
              <a:buNone/>
            </a:pPr>
            <a:r>
              <a:rPr lang="hr-HR" altLang="en-US" sz="2000">
                <a:latin typeface="Arial" charset="0"/>
              </a:rPr>
              <a:t>(N-2-hidroksietilpiperazin N-2-etansulfonska kiselina)</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476375" y="836613"/>
            <a:ext cx="58896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solidFill>
                  <a:schemeClr val="accent2"/>
                </a:solidFill>
                <a:latin typeface="Arial" charset="0"/>
              </a:rPr>
              <a:t>Osnovni sastav medija</a:t>
            </a:r>
            <a:r>
              <a:rPr lang="hr-HR" altLang="en-US" sz="2000">
                <a:latin typeface="Arial" charset="0"/>
              </a:rPr>
              <a:t>:</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13 aminokiselina </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8 vitamina </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soli (Ca, K, Na, Fe, Mg, kloridi, fosfati, sulfati)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glukoza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bikarbonat ili pufer HEPES</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fenolno crvenilo (indikator kiselosti, nije nužan)</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voda (deionizirana!)</a:t>
            </a:r>
          </a:p>
          <a:p>
            <a:pPr eaLnBrk="1" hangingPunct="1">
              <a:spcBef>
                <a:spcPct val="0"/>
              </a:spcBef>
              <a:buFontTx/>
              <a:buNone/>
            </a:pPr>
            <a:endParaRPr lang="hr-HR" altLang="en-US" sz="2000">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468313" y="476250"/>
            <a:ext cx="7991475" cy="5815013"/>
            <a:chOff x="295" y="300"/>
            <a:chExt cx="5034" cy="3663"/>
          </a:xfrm>
        </p:grpSpPr>
        <p:pic>
          <p:nvPicPr>
            <p:cNvPr id="481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 y="300"/>
              <a:ext cx="5034" cy="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4"/>
            <p:cNvSpPr txBox="1">
              <a:spLocks noChangeArrowheads="1"/>
            </p:cNvSpPr>
            <p:nvPr/>
          </p:nvSpPr>
          <p:spPr bwMode="auto">
            <a:xfrm>
              <a:off x="2789" y="300"/>
              <a:ext cx="2540" cy="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hr-HR" altLang="en-US" sz="2000">
                <a:latin typeface="Arial" charset="0"/>
              </a:endParaRPr>
            </a:p>
          </p:txBody>
        </p:sp>
        <p:sp>
          <p:nvSpPr>
            <p:cNvPr id="48136" name="Text Box 5"/>
            <p:cNvSpPr txBox="1">
              <a:spLocks noChangeArrowheads="1"/>
            </p:cNvSpPr>
            <p:nvPr/>
          </p:nvSpPr>
          <p:spPr bwMode="auto">
            <a:xfrm>
              <a:off x="1791" y="3521"/>
              <a:ext cx="28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Osnovni medij za rast stanica HeLa</a:t>
              </a:r>
            </a:p>
            <a:p>
              <a:pPr eaLnBrk="1" hangingPunct="1">
                <a:spcBef>
                  <a:spcPct val="0"/>
                </a:spcBef>
                <a:buFontTx/>
                <a:buNone/>
              </a:pPr>
              <a:r>
                <a:rPr lang="hr-HR" altLang="en-US" sz="2000">
                  <a:latin typeface="Arial" charset="0"/>
                </a:rPr>
                <a:t> </a:t>
              </a:r>
              <a:r>
                <a:rPr lang="hr-HR" altLang="en-US" sz="1800">
                  <a:latin typeface="Arial" charset="0"/>
                </a:rPr>
                <a:t>(prema Eagle H, Science 122, 501, 1955)</a:t>
              </a:r>
            </a:p>
          </p:txBody>
        </p:sp>
      </p:grpSp>
      <p:sp>
        <p:nvSpPr>
          <p:cNvPr id="48131" name="Rectangle 6"/>
          <p:cNvSpPr>
            <a:spLocks noChangeArrowheads="1"/>
          </p:cNvSpPr>
          <p:nvPr/>
        </p:nvSpPr>
        <p:spPr bwMode="auto">
          <a:xfrm>
            <a:off x="900113" y="1412875"/>
            <a:ext cx="863600" cy="503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48132" name="Rectangle 7"/>
          <p:cNvSpPr>
            <a:spLocks noChangeArrowheads="1"/>
          </p:cNvSpPr>
          <p:nvPr/>
        </p:nvSpPr>
        <p:spPr bwMode="auto">
          <a:xfrm>
            <a:off x="900113" y="4797425"/>
            <a:ext cx="865187"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48133" name="Text Box 8"/>
          <p:cNvSpPr txBox="1">
            <a:spLocks noChangeArrowheads="1"/>
          </p:cNvSpPr>
          <p:nvPr/>
        </p:nvSpPr>
        <p:spPr bwMode="auto">
          <a:xfrm>
            <a:off x="7092950" y="3429000"/>
            <a:ext cx="1711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1400">
                <a:latin typeface="Arial" charset="0"/>
              </a:rPr>
              <a:t>-antibiotici: nisu nužni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11188" y="549275"/>
            <a:ext cx="780415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Medij                         Osobine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b="1">
                <a:solidFill>
                  <a:schemeClr val="accent2"/>
                </a:solidFill>
                <a:latin typeface="Arial" charset="0"/>
              </a:rPr>
              <a:t>RPMI 1640</a:t>
            </a:r>
            <a:r>
              <a:rPr lang="hr-HR" altLang="en-US" sz="2000">
                <a:latin typeface="Arial" charset="0"/>
              </a:rPr>
              <a:t>                bez Ca i s malo Mg za limfoblastoidne,</a:t>
            </a:r>
          </a:p>
          <a:p>
            <a:pPr eaLnBrk="1" hangingPunct="1">
              <a:spcBef>
                <a:spcPct val="0"/>
              </a:spcBef>
              <a:buFontTx/>
              <a:buNone/>
            </a:pPr>
            <a:r>
              <a:rPr lang="hr-HR" altLang="en-US" sz="2000">
                <a:latin typeface="Arial" charset="0"/>
              </a:rPr>
              <a:t>                                  adherentne i suspenzijske kulture </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MEM                          velik broj kultura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b="1">
                <a:solidFill>
                  <a:schemeClr val="accent2"/>
                </a:solidFill>
                <a:latin typeface="Arial" charset="0"/>
              </a:rPr>
              <a:t>DMEM</a:t>
            </a:r>
            <a:r>
              <a:rPr lang="hr-HR" altLang="en-US" sz="2000">
                <a:latin typeface="Arial" charset="0"/>
              </a:rPr>
              <a:t>                        velik broj kultura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F12                            brojni dodaci (elementi u tragovima, Cu, Fe, </a:t>
            </a:r>
          </a:p>
          <a:p>
            <a:pPr eaLnBrk="1" hangingPunct="1">
              <a:spcBef>
                <a:spcPct val="0"/>
              </a:spcBef>
              <a:buFontTx/>
              <a:buNone/>
            </a:pPr>
            <a:r>
              <a:rPr lang="hr-HR" altLang="en-US" sz="2000">
                <a:latin typeface="Arial" charset="0"/>
              </a:rPr>
              <a:t>                                  vitamini, nukleozidi, piruvat, masne kiseline)</a:t>
            </a:r>
          </a:p>
          <a:p>
            <a:pPr eaLnBrk="1" hangingPunct="1">
              <a:spcBef>
                <a:spcPct val="0"/>
              </a:spcBef>
              <a:buFontTx/>
              <a:buNone/>
            </a:pPr>
            <a:r>
              <a:rPr lang="hr-HR" altLang="en-US" sz="2000">
                <a:latin typeface="Arial" charset="0"/>
              </a:rPr>
              <a:t>                                  za kloniranje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DMEM/F12                50:50 smjesa za primarne kulture, pogodna za</a:t>
            </a:r>
          </a:p>
          <a:p>
            <a:pPr eaLnBrk="1" hangingPunct="1">
              <a:spcBef>
                <a:spcPct val="0"/>
              </a:spcBef>
              <a:buFontTx/>
              <a:buNone/>
            </a:pPr>
            <a:r>
              <a:rPr lang="hr-HR" altLang="en-US" sz="2000">
                <a:latin typeface="Arial" charset="0"/>
              </a:rPr>
              <a:t>                                  uzgoj bez seruma uz dodatke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MCDB 153                definirani medij za keratinocite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692275" y="1700213"/>
            <a:ext cx="66246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Nedefinirani medij:</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Serum: tekući dio krvi nakon zgrušavanja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bez stanica, trombocita i fibrinogena, bogat proteinima</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teleći, konjski, humani</a:t>
            </a:r>
          </a:p>
          <a:p>
            <a:pPr eaLnBrk="1" hangingPunct="1">
              <a:spcBef>
                <a:spcPct val="0"/>
              </a:spcBef>
              <a:buFontTx/>
              <a:buNone/>
            </a:pPr>
            <a:r>
              <a:rPr lang="hr-HR" altLang="en-US" sz="2000">
                <a:latin typeface="Arial" charset="0"/>
              </a:rPr>
              <a:t>fetalni, “novorođeni”, “odrasli”</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771775" y="2349500"/>
            <a:ext cx="3797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hr-HR" altLang="en-US" sz="2400">
                <a:latin typeface="Arial" charset="0"/>
              </a:rPr>
              <a:t>Uvod </a:t>
            </a:r>
          </a:p>
          <a:p>
            <a:pPr algn="ctr" eaLnBrk="1" hangingPunct="1">
              <a:spcBef>
                <a:spcPct val="0"/>
              </a:spcBef>
              <a:buFontTx/>
              <a:buNone/>
            </a:pPr>
            <a:endParaRPr lang="hr-HR" altLang="en-US" sz="2400">
              <a:latin typeface="Arial" charset="0"/>
            </a:endParaRPr>
          </a:p>
          <a:p>
            <a:pPr algn="ctr" eaLnBrk="1" hangingPunct="1">
              <a:spcBef>
                <a:spcPct val="0"/>
              </a:spcBef>
              <a:buFontTx/>
              <a:buNone/>
            </a:pPr>
            <a:r>
              <a:rPr lang="hr-HR" altLang="en-US" sz="2400">
                <a:latin typeface="Arial" charset="0"/>
              </a:rPr>
              <a:t>u kulturu animalnih stanica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116013" y="1341438"/>
            <a:ext cx="72723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solidFill>
                  <a:schemeClr val="accent2"/>
                </a:solidFill>
                <a:latin typeface="Arial" charset="0"/>
              </a:rPr>
              <a:t>serum sadrži komponente potrebne za rast stanica</a:t>
            </a:r>
          </a:p>
          <a:p>
            <a:pPr eaLnBrk="1" hangingPunct="1">
              <a:spcBef>
                <a:spcPct val="0"/>
              </a:spcBef>
              <a:buFontTx/>
              <a:buNone/>
            </a:pPr>
            <a:endParaRPr lang="hr-HR" altLang="en-US" sz="2000" dirty="0">
              <a:solidFill>
                <a:schemeClr val="accent2"/>
              </a:solidFill>
              <a:latin typeface="Arial" charset="0"/>
            </a:endParaRPr>
          </a:p>
          <a:p>
            <a:pPr eaLnBrk="1" hangingPunct="1">
              <a:spcBef>
                <a:spcPct val="0"/>
              </a:spcBef>
              <a:buFont typeface="Wingdings" pitchFamily="2" charset="2"/>
              <a:buChar char="§"/>
            </a:pPr>
            <a:endParaRPr lang="hr-HR" altLang="en-US" sz="2000" dirty="0">
              <a:solidFill>
                <a:schemeClr val="accent2"/>
              </a:solidFill>
              <a:latin typeface="Arial" charset="0"/>
            </a:endParaRPr>
          </a:p>
          <a:p>
            <a:pPr eaLnBrk="1" hangingPunct="1">
              <a:spcBef>
                <a:spcPct val="0"/>
              </a:spcBef>
              <a:buFont typeface="Wingdings" pitchFamily="2" charset="2"/>
              <a:buChar char="§"/>
            </a:pPr>
            <a:r>
              <a:rPr lang="hr-HR" altLang="en-US" sz="2000" dirty="0">
                <a:solidFill>
                  <a:schemeClr val="accent2"/>
                </a:solidFill>
                <a:latin typeface="Arial" charset="0"/>
              </a:rPr>
              <a:t> rast i metabolizam stanica   (hormoni, faktori rasta, šećeri, aminokiseline, lipidi)</a:t>
            </a:r>
          </a:p>
          <a:p>
            <a:pPr eaLnBrk="1" hangingPunct="1">
              <a:spcBef>
                <a:spcPct val="0"/>
              </a:spcBef>
              <a:buFont typeface="Wingdings" pitchFamily="2" charset="2"/>
              <a:buChar char="§"/>
            </a:pPr>
            <a:endParaRPr lang="hr-HR" altLang="en-US" sz="2000" dirty="0">
              <a:solidFill>
                <a:schemeClr val="accent2"/>
              </a:solidFill>
              <a:latin typeface="Arial" charset="0"/>
            </a:endParaRPr>
          </a:p>
          <a:p>
            <a:pPr eaLnBrk="1" hangingPunct="1">
              <a:spcBef>
                <a:spcPct val="0"/>
              </a:spcBef>
              <a:buFont typeface="Wingdings" pitchFamily="2" charset="2"/>
              <a:buChar char="§"/>
            </a:pPr>
            <a:r>
              <a:rPr lang="hr-HR" altLang="en-US" sz="2000" dirty="0">
                <a:solidFill>
                  <a:schemeClr val="accent2"/>
                </a:solidFill>
                <a:latin typeface="Arial" charset="0"/>
              </a:rPr>
              <a:t> prihvaćanje za podlogu (</a:t>
            </a:r>
            <a:r>
              <a:rPr lang="hr-HR" altLang="en-US" sz="2000" dirty="0" err="1">
                <a:solidFill>
                  <a:schemeClr val="accent2"/>
                </a:solidFill>
                <a:latin typeface="Arial" charset="0"/>
              </a:rPr>
              <a:t>fibronektin</a:t>
            </a:r>
            <a:r>
              <a:rPr lang="hr-HR" altLang="en-US" sz="2000" dirty="0">
                <a:solidFill>
                  <a:schemeClr val="accent2"/>
                </a:solidFill>
                <a:latin typeface="Arial" charset="0"/>
              </a:rPr>
              <a:t>)</a:t>
            </a:r>
          </a:p>
          <a:p>
            <a:pPr eaLnBrk="1" hangingPunct="1">
              <a:spcBef>
                <a:spcPct val="0"/>
              </a:spcBef>
              <a:buFont typeface="Wingdings" pitchFamily="2" charset="2"/>
              <a:buChar char="§"/>
            </a:pPr>
            <a:endParaRPr lang="hr-HR" altLang="en-US" sz="2000" dirty="0">
              <a:solidFill>
                <a:schemeClr val="accent2"/>
              </a:solidFill>
              <a:latin typeface="Arial" charset="0"/>
            </a:endParaRPr>
          </a:p>
          <a:p>
            <a:pPr eaLnBrk="1" hangingPunct="1">
              <a:spcBef>
                <a:spcPct val="0"/>
              </a:spcBef>
              <a:buFont typeface="Wingdings" pitchFamily="2" charset="2"/>
              <a:buChar char="§"/>
            </a:pPr>
            <a:r>
              <a:rPr lang="hr-HR" altLang="en-US" sz="2000" dirty="0">
                <a:solidFill>
                  <a:schemeClr val="accent2"/>
                </a:solidFill>
                <a:latin typeface="Arial" charset="0"/>
              </a:rPr>
              <a:t> prijenos tvari iz okoline u stanicu (albumin, </a:t>
            </a:r>
            <a:r>
              <a:rPr lang="hr-HR" altLang="en-US" sz="2000" dirty="0" err="1">
                <a:solidFill>
                  <a:schemeClr val="accent2"/>
                </a:solidFill>
                <a:latin typeface="Arial" charset="0"/>
              </a:rPr>
              <a:t>transferin</a:t>
            </a:r>
            <a:r>
              <a:rPr lang="hr-HR" altLang="en-US" sz="2000" dirty="0">
                <a:solidFill>
                  <a:schemeClr val="accent2"/>
                </a:solidFill>
                <a:latin typeface="Arial" charset="0"/>
              </a:rPr>
              <a:t>)</a:t>
            </a:r>
          </a:p>
          <a:p>
            <a:pPr eaLnBrk="1" hangingPunct="1">
              <a:spcBef>
                <a:spcPct val="0"/>
              </a:spcBef>
              <a:buFont typeface="Wingdings" pitchFamily="2" charset="2"/>
              <a:buNone/>
            </a:pPr>
            <a:endParaRPr lang="hr-HR" altLang="en-US" sz="2000" dirty="0">
              <a:solidFill>
                <a:schemeClr val="accent2"/>
              </a:solidFill>
              <a:latin typeface="Arial" charset="0"/>
            </a:endParaRPr>
          </a:p>
          <a:p>
            <a:pPr eaLnBrk="1" hangingPunct="1">
              <a:spcBef>
                <a:spcPct val="0"/>
              </a:spcBef>
              <a:buFont typeface="Wingdings" pitchFamily="2" charset="2"/>
              <a:buChar char="§"/>
            </a:pPr>
            <a:r>
              <a:rPr lang="hr-HR" altLang="en-US" sz="2000" dirty="0">
                <a:solidFill>
                  <a:schemeClr val="accent2"/>
                </a:solidFill>
                <a:latin typeface="Arial" charset="0"/>
              </a:rPr>
              <a:t> stabilizacija i </a:t>
            </a:r>
            <a:r>
              <a:rPr lang="hr-HR" altLang="en-US" sz="2000" dirty="0" err="1">
                <a:solidFill>
                  <a:schemeClr val="accent2"/>
                </a:solidFill>
                <a:latin typeface="Arial" charset="0"/>
              </a:rPr>
              <a:t>detoksifikacija</a:t>
            </a:r>
            <a:r>
              <a:rPr lang="hr-HR" altLang="en-US" sz="2000" dirty="0">
                <a:solidFill>
                  <a:schemeClr val="accent2"/>
                </a:solidFill>
                <a:latin typeface="Arial" charset="0"/>
              </a:rPr>
              <a:t> kulture </a:t>
            </a:r>
          </a:p>
          <a:p>
            <a:pPr eaLnBrk="1" hangingPunct="1">
              <a:spcBef>
                <a:spcPct val="0"/>
              </a:spcBef>
              <a:buFont typeface="Wingdings" pitchFamily="2" charset="2"/>
              <a:buNone/>
            </a:pPr>
            <a:r>
              <a:rPr lang="hr-HR" altLang="en-US" sz="2000" dirty="0">
                <a:solidFill>
                  <a:schemeClr val="accent2"/>
                </a:solidFill>
                <a:latin typeface="Arial" charset="0"/>
              </a:rPr>
              <a:t>  (albumin, proteini, </a:t>
            </a:r>
            <a:r>
              <a:rPr lang="hr-HR" altLang="en-US" sz="2000" dirty="0" err="1">
                <a:solidFill>
                  <a:schemeClr val="accent2"/>
                </a:solidFill>
                <a:latin typeface="Arial" charset="0"/>
              </a:rPr>
              <a:t>inhibitori</a:t>
            </a:r>
            <a:r>
              <a:rPr lang="hr-HR" altLang="en-US" sz="2000" dirty="0">
                <a:solidFill>
                  <a:schemeClr val="accent2"/>
                </a:solidFill>
                <a:latin typeface="Arial" charset="0"/>
              </a:rPr>
              <a:t> </a:t>
            </a:r>
            <a:r>
              <a:rPr lang="hr-HR" altLang="en-US" sz="2000" dirty="0" err="1">
                <a:solidFill>
                  <a:schemeClr val="accent2"/>
                </a:solidFill>
                <a:latin typeface="Arial" charset="0"/>
              </a:rPr>
              <a:t>proteaza</a:t>
            </a:r>
            <a:r>
              <a:rPr lang="hr-HR" altLang="en-US" sz="2000" dirty="0">
                <a:solidFill>
                  <a:schemeClr val="accent2"/>
                </a:solidFill>
                <a:latin typeface="Arial" charset="0"/>
              </a:rPr>
              <a:t>)</a:t>
            </a:r>
          </a:p>
          <a:p>
            <a:pPr eaLnBrk="1" hangingPunct="1">
              <a:spcBef>
                <a:spcPct val="0"/>
              </a:spcBef>
              <a:buFont typeface="Wingdings" pitchFamily="2" charset="2"/>
              <a:buChar char="§"/>
            </a:pPr>
            <a:endParaRPr lang="hr-HR" altLang="en-US" sz="2000" dirty="0">
              <a:solidFill>
                <a:schemeClr val="accent2"/>
              </a:solidFill>
              <a:latin typeface="Arial" charset="0"/>
            </a:endParaRPr>
          </a:p>
          <a:p>
            <a:pPr eaLnBrk="1" hangingPunct="1">
              <a:spcBef>
                <a:spcPct val="0"/>
              </a:spcBef>
              <a:buFont typeface="Wingdings" pitchFamily="2" charset="2"/>
              <a:buChar char="§"/>
            </a:pPr>
            <a:r>
              <a:rPr lang="hr-HR" altLang="en-US" sz="2000" dirty="0">
                <a:solidFill>
                  <a:schemeClr val="accent2"/>
                </a:solidFill>
                <a:latin typeface="Arial" charset="0"/>
              </a:rPr>
              <a:t> elementi u tragovima</a:t>
            </a:r>
          </a:p>
          <a:p>
            <a:pPr eaLnBrk="1" hangingPunct="1">
              <a:spcBef>
                <a:spcPct val="0"/>
              </a:spcBef>
              <a:buFontTx/>
              <a:buNone/>
            </a:pPr>
            <a:endParaRPr lang="hr-HR" altLang="en-US" sz="2000" dirty="0">
              <a:solidFill>
                <a:schemeClr val="accent2"/>
              </a:solidFill>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95288" y="60325"/>
            <a:ext cx="461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400">
                <a:latin typeface="Arial" charset="0"/>
              </a:rPr>
              <a:t>Sastav seruma</a:t>
            </a: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solidFill>
                  <a:schemeClr val="accent2"/>
                </a:solidFill>
                <a:latin typeface="Arial" charset="0"/>
              </a:rPr>
              <a:t>Proteini i polipeptidi</a:t>
            </a:r>
            <a:r>
              <a:rPr lang="hr-HR" altLang="en-US" sz="2000">
                <a:latin typeface="Arial" charset="0"/>
              </a:rPr>
              <a:t>:</a:t>
            </a:r>
          </a:p>
          <a:p>
            <a:pPr eaLnBrk="1" hangingPunct="1">
              <a:spcBef>
                <a:spcPct val="0"/>
              </a:spcBef>
              <a:buFontTx/>
              <a:buNone/>
            </a:pPr>
            <a:r>
              <a:rPr lang="hr-HR" altLang="en-US" sz="2000">
                <a:latin typeface="Arial" charset="0"/>
              </a:rPr>
              <a:t>albumin</a:t>
            </a:r>
          </a:p>
          <a:p>
            <a:pPr eaLnBrk="1" hangingPunct="1">
              <a:spcBef>
                <a:spcPct val="0"/>
              </a:spcBef>
              <a:buFontTx/>
              <a:buNone/>
            </a:pPr>
            <a:r>
              <a:rPr lang="hr-HR" altLang="en-US" sz="2000">
                <a:latin typeface="Arial" charset="0"/>
              </a:rPr>
              <a:t>fibronektin</a:t>
            </a:r>
          </a:p>
          <a:p>
            <a:pPr eaLnBrk="1" hangingPunct="1">
              <a:spcBef>
                <a:spcPct val="0"/>
              </a:spcBef>
              <a:buFontTx/>
              <a:buNone/>
            </a:pPr>
            <a:r>
              <a:rPr lang="hr-HR" altLang="en-US" sz="2000">
                <a:latin typeface="Arial" charset="0"/>
              </a:rPr>
              <a:t>globulin</a:t>
            </a:r>
          </a:p>
          <a:p>
            <a:pPr eaLnBrk="1" hangingPunct="1">
              <a:spcBef>
                <a:spcPct val="0"/>
              </a:spcBef>
              <a:buFontTx/>
              <a:buNone/>
            </a:pPr>
            <a:r>
              <a:rPr lang="hr-HR" altLang="en-US" sz="2000">
                <a:latin typeface="Arial" charset="0"/>
              </a:rPr>
              <a:t>proteazni inhibitori: antitripsin</a:t>
            </a:r>
          </a:p>
          <a:p>
            <a:pPr eaLnBrk="1" hangingPunct="1">
              <a:spcBef>
                <a:spcPct val="0"/>
              </a:spcBef>
              <a:buFontTx/>
              <a:buNone/>
            </a:pPr>
            <a:r>
              <a:rPr lang="hr-HR" altLang="en-US" sz="2000">
                <a:latin typeface="Arial" charset="0"/>
              </a:rPr>
              <a:t>transferin</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solidFill>
                  <a:schemeClr val="accent2"/>
                </a:solidFill>
                <a:latin typeface="Arial" charset="0"/>
              </a:rPr>
              <a:t>Faktori rasta</a:t>
            </a:r>
            <a:r>
              <a:rPr lang="hr-HR" altLang="en-US" sz="2000">
                <a:latin typeface="Arial" charset="0"/>
              </a:rPr>
              <a:t>:</a:t>
            </a:r>
          </a:p>
          <a:p>
            <a:pPr eaLnBrk="1" hangingPunct="1">
              <a:spcBef>
                <a:spcPct val="0"/>
              </a:spcBef>
              <a:buFontTx/>
              <a:buNone/>
            </a:pPr>
            <a:r>
              <a:rPr lang="hr-HR" altLang="en-US" sz="2000">
                <a:latin typeface="Arial" charset="0"/>
              </a:rPr>
              <a:t>epidermalni faktor rasta EGF</a:t>
            </a:r>
          </a:p>
          <a:p>
            <a:pPr eaLnBrk="1" hangingPunct="1">
              <a:spcBef>
                <a:spcPct val="0"/>
              </a:spcBef>
              <a:buFontTx/>
              <a:buNone/>
            </a:pPr>
            <a:r>
              <a:rPr lang="hr-HR" altLang="en-US" sz="2000">
                <a:latin typeface="Arial" charset="0"/>
              </a:rPr>
              <a:t>trombocitni faktor rasta PDGF</a:t>
            </a:r>
          </a:p>
          <a:p>
            <a:pPr eaLnBrk="1" hangingPunct="1">
              <a:spcBef>
                <a:spcPct val="0"/>
              </a:spcBef>
              <a:buFontTx/>
              <a:buNone/>
            </a:pPr>
            <a:r>
              <a:rPr lang="hr-HR" altLang="en-US" sz="2000">
                <a:latin typeface="Arial" charset="0"/>
              </a:rPr>
              <a:t>faktor rasta sličan inzulinu IGF-1, IGF-2</a:t>
            </a:r>
          </a:p>
          <a:p>
            <a:pPr eaLnBrk="1" hangingPunct="1">
              <a:spcBef>
                <a:spcPct val="0"/>
              </a:spcBef>
              <a:buFontTx/>
              <a:buNone/>
            </a:pPr>
            <a:r>
              <a:rPr lang="hr-HR" altLang="en-US" sz="2000">
                <a:latin typeface="Arial" charset="0"/>
              </a:rPr>
              <a:t>fibroblastni faktor rasta FGF</a:t>
            </a:r>
          </a:p>
          <a:p>
            <a:pPr eaLnBrk="1" hangingPunct="1">
              <a:spcBef>
                <a:spcPct val="0"/>
              </a:spcBef>
              <a:buFontTx/>
              <a:buNone/>
            </a:pPr>
            <a:r>
              <a:rPr lang="hr-HR" altLang="en-US" sz="2000">
                <a:latin typeface="Arial" charset="0"/>
              </a:rPr>
              <a:t>interleukin IL-1, IL-6</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solidFill>
                  <a:schemeClr val="accent2"/>
                </a:solidFill>
                <a:latin typeface="Arial" charset="0"/>
              </a:rPr>
              <a:t>Hormoni</a:t>
            </a:r>
            <a:r>
              <a:rPr lang="hr-HR" altLang="en-US" sz="2000">
                <a:latin typeface="Arial" charset="0"/>
              </a:rPr>
              <a:t>:</a:t>
            </a:r>
          </a:p>
          <a:p>
            <a:pPr eaLnBrk="1" hangingPunct="1">
              <a:spcBef>
                <a:spcPct val="0"/>
              </a:spcBef>
              <a:buFontTx/>
              <a:buNone/>
            </a:pPr>
            <a:r>
              <a:rPr lang="hr-HR" altLang="en-US" sz="2000">
                <a:latin typeface="Arial" charset="0"/>
              </a:rPr>
              <a:t>hidrokortizon</a:t>
            </a:r>
          </a:p>
          <a:p>
            <a:pPr eaLnBrk="1" hangingPunct="1">
              <a:spcBef>
                <a:spcPct val="0"/>
              </a:spcBef>
              <a:buFontTx/>
              <a:buNone/>
            </a:pPr>
            <a:r>
              <a:rPr lang="hr-HR" altLang="en-US" sz="2000">
                <a:latin typeface="Arial" charset="0"/>
              </a:rPr>
              <a:t>inzulin</a:t>
            </a:r>
          </a:p>
          <a:p>
            <a:pPr eaLnBrk="1" hangingPunct="1">
              <a:spcBef>
                <a:spcPct val="0"/>
              </a:spcBef>
              <a:buFontTx/>
              <a:buNone/>
            </a:pPr>
            <a:r>
              <a:rPr lang="hr-HR" altLang="en-US" sz="2000">
                <a:latin typeface="Arial" charset="0"/>
              </a:rPr>
              <a:t>trijodtironin i tiroksin</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p:txBody>
      </p:sp>
      <p:sp>
        <p:nvSpPr>
          <p:cNvPr id="52227" name="Text Box 3"/>
          <p:cNvSpPr txBox="1">
            <a:spLocks noChangeArrowheads="1"/>
          </p:cNvSpPr>
          <p:nvPr/>
        </p:nvSpPr>
        <p:spPr bwMode="auto">
          <a:xfrm>
            <a:off x="5292725" y="404813"/>
            <a:ext cx="40322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a:solidFill>
                  <a:schemeClr val="accent2"/>
                </a:solidFill>
                <a:latin typeface="Arial" charset="0"/>
              </a:rPr>
              <a:t>Aminokiseline</a:t>
            </a:r>
          </a:p>
          <a:p>
            <a:pPr eaLnBrk="1" hangingPunct="1">
              <a:spcBef>
                <a:spcPct val="50000"/>
              </a:spcBef>
              <a:buFontTx/>
              <a:buNone/>
            </a:pPr>
            <a:r>
              <a:rPr lang="hr-HR" altLang="en-US" sz="2000">
                <a:solidFill>
                  <a:schemeClr val="accent2"/>
                </a:solidFill>
                <a:latin typeface="Arial" charset="0"/>
              </a:rPr>
              <a:t>Lipidi</a:t>
            </a:r>
            <a:r>
              <a:rPr lang="hr-HR" altLang="en-US" sz="2000">
                <a:latin typeface="Arial" charset="0"/>
              </a:rPr>
              <a:t>:</a:t>
            </a:r>
          </a:p>
          <a:p>
            <a:pPr eaLnBrk="1" hangingPunct="1">
              <a:spcBef>
                <a:spcPct val="0"/>
              </a:spcBef>
              <a:buFontTx/>
              <a:buNone/>
            </a:pPr>
            <a:r>
              <a:rPr lang="hr-HR" altLang="en-US" sz="2000">
                <a:latin typeface="Arial" charset="0"/>
              </a:rPr>
              <a:t>kolesterol</a:t>
            </a:r>
          </a:p>
          <a:p>
            <a:pPr eaLnBrk="1" hangingPunct="1">
              <a:spcBef>
                <a:spcPct val="0"/>
              </a:spcBef>
              <a:buFontTx/>
              <a:buNone/>
            </a:pPr>
            <a:r>
              <a:rPr lang="hr-HR" altLang="en-US" sz="2000">
                <a:latin typeface="Arial" charset="0"/>
              </a:rPr>
              <a:t>masne kiseline</a:t>
            </a:r>
          </a:p>
          <a:p>
            <a:pPr eaLnBrk="1" hangingPunct="1">
              <a:spcBef>
                <a:spcPct val="0"/>
              </a:spcBef>
              <a:buFontTx/>
              <a:buNone/>
            </a:pPr>
            <a:r>
              <a:rPr lang="hr-HR" altLang="en-US" sz="2000">
                <a:latin typeface="Arial" charset="0"/>
              </a:rPr>
              <a:t>fosfolipidi</a:t>
            </a:r>
          </a:p>
          <a:p>
            <a:pPr eaLnBrk="1" hangingPunct="1">
              <a:spcBef>
                <a:spcPct val="0"/>
              </a:spcBef>
              <a:buFontTx/>
              <a:buNone/>
            </a:pPr>
            <a:r>
              <a:rPr lang="hr-HR" altLang="en-US" sz="2000">
                <a:latin typeface="Arial" charset="0"/>
              </a:rPr>
              <a:t>linolna kiselina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Ugljikohidrati:</a:t>
            </a:r>
          </a:p>
          <a:p>
            <a:pPr eaLnBrk="1" hangingPunct="1">
              <a:spcBef>
                <a:spcPct val="0"/>
              </a:spcBef>
              <a:buFontTx/>
              <a:buNone/>
            </a:pPr>
            <a:r>
              <a:rPr lang="hr-HR" altLang="en-US" sz="2000">
                <a:solidFill>
                  <a:schemeClr val="accent2"/>
                </a:solidFill>
                <a:latin typeface="Arial" charset="0"/>
              </a:rPr>
              <a:t>glukoza</a:t>
            </a:r>
          </a:p>
          <a:p>
            <a:pPr eaLnBrk="1" hangingPunct="1">
              <a:spcBef>
                <a:spcPct val="0"/>
              </a:spcBef>
              <a:buFontTx/>
              <a:buNone/>
            </a:pPr>
            <a:r>
              <a:rPr lang="hr-HR" altLang="en-US" sz="2000">
                <a:latin typeface="Arial" charset="0"/>
              </a:rPr>
              <a:t>mliječna kiselina (FCS)</a:t>
            </a:r>
          </a:p>
          <a:p>
            <a:pPr eaLnBrk="1" hangingPunct="1">
              <a:spcBef>
                <a:spcPct val="0"/>
              </a:spcBef>
              <a:buFontTx/>
              <a:buNone/>
            </a:pPr>
            <a:r>
              <a:rPr lang="hr-HR" altLang="en-US" sz="2000">
                <a:latin typeface="Arial" charset="0"/>
              </a:rPr>
              <a:t>heksozamin (humani serum)</a:t>
            </a:r>
          </a:p>
          <a:p>
            <a:pPr eaLnBrk="1" hangingPunct="1">
              <a:spcBef>
                <a:spcPct val="0"/>
              </a:spcBef>
              <a:buFontTx/>
              <a:buNone/>
            </a:pPr>
            <a:r>
              <a:rPr lang="hr-HR" altLang="en-US" sz="2000">
                <a:latin typeface="Arial" charset="0"/>
              </a:rPr>
              <a:t>piruvat</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Poliamini: putrescin, spermidin</a:t>
            </a:r>
          </a:p>
          <a:p>
            <a:pPr eaLnBrk="1" hangingPunct="1">
              <a:spcBef>
                <a:spcPct val="0"/>
              </a:spcBef>
              <a:buFontTx/>
              <a:buNone/>
            </a:pPr>
            <a:r>
              <a:rPr lang="hr-HR" altLang="en-US" sz="2000">
                <a:latin typeface="Arial" charset="0"/>
              </a:rPr>
              <a:t>Urea</a:t>
            </a:r>
          </a:p>
          <a:p>
            <a:pPr eaLnBrk="1" hangingPunct="1">
              <a:spcBef>
                <a:spcPct val="0"/>
              </a:spcBef>
              <a:buFontTx/>
              <a:buNone/>
            </a:pPr>
            <a:r>
              <a:rPr lang="hr-HR" altLang="en-US" sz="2000">
                <a:solidFill>
                  <a:schemeClr val="accent2"/>
                </a:solidFill>
                <a:latin typeface="Arial" charset="0"/>
              </a:rPr>
              <a:t>Anorganske soli</a:t>
            </a:r>
            <a:r>
              <a:rPr lang="hr-HR" altLang="en-US" sz="2000">
                <a:latin typeface="Arial" charset="0"/>
              </a:rPr>
              <a:t>:</a:t>
            </a:r>
          </a:p>
          <a:p>
            <a:pPr eaLnBrk="1" hangingPunct="1">
              <a:spcBef>
                <a:spcPct val="0"/>
              </a:spcBef>
              <a:buFontTx/>
              <a:buNone/>
            </a:pPr>
            <a:r>
              <a:rPr lang="hr-HR" altLang="en-US" sz="2000">
                <a:latin typeface="Arial" charset="0"/>
              </a:rPr>
              <a:t>Ca, Cl, Fe, K, Se, Na, Zn, P</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solidFill>
                  <a:schemeClr val="accent2"/>
                </a:solidFill>
                <a:latin typeface="Arial" charset="0"/>
              </a:rPr>
              <a:t>Vitamini</a:t>
            </a:r>
            <a:r>
              <a:rPr lang="hr-HR" altLang="en-US" sz="2000">
                <a:latin typeface="Arial" charset="0"/>
              </a:rPr>
              <a:t>: vitamin A, folati</a:t>
            </a:r>
          </a:p>
          <a:p>
            <a:pPr eaLnBrk="1" hangingPunct="1">
              <a:spcBef>
                <a:spcPct val="0"/>
              </a:spcBef>
              <a:buFontTx/>
              <a:buNone/>
            </a:pPr>
            <a:r>
              <a:rPr lang="hr-HR" altLang="en-US" sz="2000">
                <a:latin typeface="Arial" charset="0"/>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11188" y="1341438"/>
            <a:ext cx="78025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Nedostaci medija sa serumom - nedefiniranog medija</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 typeface="Wingdings" pitchFamily="2" charset="2"/>
              <a:buChar char="§"/>
            </a:pPr>
            <a:r>
              <a:rPr lang="hr-HR" altLang="en-US" sz="2000">
                <a:latin typeface="Arial" charset="0"/>
              </a:rPr>
              <a:t> citotoksičan ili inhibitoran (neki tipovi stanica, </a:t>
            </a:r>
          </a:p>
          <a:p>
            <a:pPr eaLnBrk="1" hangingPunct="1">
              <a:spcBef>
                <a:spcPct val="0"/>
              </a:spcBef>
              <a:buFont typeface="Wingdings" pitchFamily="2" charset="2"/>
              <a:buNone/>
            </a:pPr>
            <a:r>
              <a:rPr lang="hr-HR" altLang="en-US" sz="2000">
                <a:latin typeface="Arial" charset="0"/>
              </a:rPr>
              <a:t>                                           neke komponente seruma, komplement)</a:t>
            </a:r>
          </a:p>
          <a:p>
            <a:pPr eaLnBrk="1" hangingPunct="1">
              <a:spcBef>
                <a:spcPct val="0"/>
              </a:spcBef>
              <a:buFont typeface="Wingdings" pitchFamily="2" charset="2"/>
              <a:buChar char="§"/>
            </a:pPr>
            <a:endParaRPr lang="hr-HR" altLang="en-US" sz="2000">
              <a:latin typeface="Arial" charset="0"/>
            </a:endParaRPr>
          </a:p>
          <a:p>
            <a:pPr eaLnBrk="1" hangingPunct="1">
              <a:spcBef>
                <a:spcPct val="0"/>
              </a:spcBef>
              <a:buFont typeface="Wingdings" pitchFamily="2" charset="2"/>
              <a:buChar char="§"/>
            </a:pPr>
            <a:r>
              <a:rPr lang="hr-HR" altLang="en-US" sz="2000">
                <a:latin typeface="Arial" charset="0"/>
              </a:rPr>
              <a:t> nedefiniran (ovisnost o izvoru)</a:t>
            </a:r>
          </a:p>
          <a:p>
            <a:pPr eaLnBrk="1" hangingPunct="1">
              <a:spcBef>
                <a:spcPct val="0"/>
              </a:spcBef>
              <a:buFont typeface="Wingdings" pitchFamily="2" charset="2"/>
              <a:buChar char="§"/>
            </a:pPr>
            <a:endParaRPr lang="hr-HR" altLang="en-US" sz="2000">
              <a:latin typeface="Arial" charset="0"/>
            </a:endParaRPr>
          </a:p>
          <a:p>
            <a:pPr eaLnBrk="1" hangingPunct="1">
              <a:spcBef>
                <a:spcPct val="0"/>
              </a:spcBef>
              <a:buFont typeface="Wingdings" pitchFamily="2" charset="2"/>
              <a:buChar char="§"/>
            </a:pPr>
            <a:r>
              <a:rPr lang="hr-HR" altLang="en-US" sz="2000">
                <a:latin typeface="Arial" charset="0"/>
              </a:rPr>
              <a:t> nepogodan (izolacija proteina </a:t>
            </a:r>
          </a:p>
          <a:p>
            <a:pPr eaLnBrk="1" hangingPunct="1">
              <a:spcBef>
                <a:spcPct val="0"/>
              </a:spcBef>
              <a:buFont typeface="Wingdings" pitchFamily="2" charset="2"/>
              <a:buNone/>
            </a:pPr>
            <a:r>
              <a:rPr lang="hr-HR" altLang="en-US" sz="2000">
                <a:latin typeface="Arial" charset="0"/>
              </a:rPr>
              <a:t>  proučavanje uloge komponenata seruma i faktora rasta</a:t>
            </a:r>
          </a:p>
          <a:p>
            <a:pPr eaLnBrk="1" hangingPunct="1">
              <a:spcBef>
                <a:spcPct val="0"/>
              </a:spcBef>
              <a:buFont typeface="Wingdings" pitchFamily="2" charset="2"/>
              <a:buNone/>
            </a:pPr>
            <a:r>
              <a:rPr lang="hr-HR" altLang="en-US" sz="2000">
                <a:latin typeface="Arial" charset="0"/>
              </a:rPr>
              <a:t>  pri proizvodnji terapijskih proteina)</a:t>
            </a:r>
          </a:p>
          <a:p>
            <a:pPr eaLnBrk="1" hangingPunct="1">
              <a:spcBef>
                <a:spcPct val="0"/>
              </a:spcBef>
              <a:buFont typeface="Wingdings" pitchFamily="2" charset="2"/>
              <a:buChar char="§"/>
            </a:pPr>
            <a:endParaRPr lang="hr-HR" altLang="en-US" sz="2000">
              <a:latin typeface="Arial" charset="0"/>
            </a:endParaRPr>
          </a:p>
          <a:p>
            <a:pPr eaLnBrk="1" hangingPunct="1">
              <a:spcBef>
                <a:spcPct val="0"/>
              </a:spcBef>
              <a:buFont typeface="Wingdings" pitchFamily="2" charset="2"/>
              <a:buChar char="§"/>
            </a:pPr>
            <a:r>
              <a:rPr lang="hr-HR" altLang="en-US" sz="2000">
                <a:latin typeface="Arial" charset="0"/>
              </a:rPr>
              <a:t> podložan kontaminaciji (virusi, endotoksini)</a:t>
            </a:r>
          </a:p>
          <a:p>
            <a:pPr eaLnBrk="1" hangingPunct="1">
              <a:spcBef>
                <a:spcPct val="0"/>
              </a:spcBef>
              <a:buFont typeface="Wingdings" pitchFamily="2" charset="2"/>
              <a:buChar char="§"/>
            </a:pPr>
            <a:endParaRPr lang="hr-HR" altLang="en-US" sz="2000">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900113" y="333375"/>
            <a:ext cx="73437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Definirani medij - nadomjesci seruma: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hormoni i faktori rasta</a:t>
            </a:r>
            <a:r>
              <a:rPr lang="hr-HR" altLang="en-US" sz="2000" dirty="0">
                <a:latin typeface="Arial" charset="0"/>
              </a:rPr>
              <a:t>: inzulin </a:t>
            </a:r>
          </a:p>
          <a:p>
            <a:pPr eaLnBrk="1" hangingPunct="1">
              <a:spcBef>
                <a:spcPct val="0"/>
              </a:spcBef>
              <a:buFontTx/>
              <a:buNone/>
            </a:pPr>
            <a:r>
              <a:rPr lang="hr-HR" altLang="en-US" sz="2000" dirty="0" err="1">
                <a:latin typeface="Arial" charset="0"/>
              </a:rPr>
              <a:t>steroli</a:t>
            </a:r>
            <a:r>
              <a:rPr lang="hr-HR" altLang="en-US" sz="2000" dirty="0">
                <a:latin typeface="Arial" charset="0"/>
              </a:rPr>
              <a:t> </a:t>
            </a:r>
          </a:p>
          <a:p>
            <a:pPr eaLnBrk="1" hangingPunct="1">
              <a:spcBef>
                <a:spcPct val="0"/>
              </a:spcBef>
              <a:buFontTx/>
              <a:buNone/>
            </a:pPr>
            <a:r>
              <a:rPr lang="hr-HR" altLang="en-US" sz="2000" dirty="0">
                <a:latin typeface="Arial" charset="0"/>
              </a:rPr>
              <a:t>hormoni hipofize  </a:t>
            </a:r>
          </a:p>
          <a:p>
            <a:pPr eaLnBrk="1" hangingPunct="1">
              <a:spcBef>
                <a:spcPct val="0"/>
              </a:spcBef>
              <a:buFontTx/>
              <a:buNone/>
            </a:pPr>
            <a:r>
              <a:rPr lang="hr-HR" altLang="en-US" sz="2000" dirty="0" err="1">
                <a:latin typeface="Arial" charset="0"/>
              </a:rPr>
              <a:t>peptidini</a:t>
            </a:r>
            <a:r>
              <a:rPr lang="hr-HR" altLang="en-US" sz="2000" dirty="0">
                <a:latin typeface="Arial" charset="0"/>
              </a:rPr>
              <a:t> faktori rasta (npr. EGF)</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albumin</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izvori lipida</a:t>
            </a:r>
            <a:r>
              <a:rPr lang="hr-HR" altLang="en-US" sz="2000" dirty="0">
                <a:latin typeface="Arial" charset="0"/>
              </a:rPr>
              <a:t>: masne kiseline, kolesterol</a:t>
            </a:r>
          </a:p>
          <a:p>
            <a:pPr eaLnBrk="1" hangingPunct="1">
              <a:spcBef>
                <a:spcPct val="0"/>
              </a:spcBef>
              <a:buFontTx/>
              <a:buNone/>
            </a:pPr>
            <a:endParaRPr lang="hr-HR" altLang="en-US" sz="2000" dirty="0">
              <a:latin typeface="Arial" charset="0"/>
            </a:endParaRPr>
          </a:p>
          <a:p>
            <a:pPr eaLnBrk="1" hangingPunct="1">
              <a:spcBef>
                <a:spcPct val="0"/>
              </a:spcBef>
              <a:buNone/>
            </a:pPr>
            <a:r>
              <a:rPr lang="hr-HR" altLang="en-US" sz="2000" dirty="0">
                <a:solidFill>
                  <a:schemeClr val="accent2"/>
                </a:solidFill>
                <a:latin typeface="Arial" charset="0"/>
              </a:rPr>
              <a:t>elementi u tragovima</a:t>
            </a:r>
            <a:r>
              <a:rPr lang="hr-HR" altLang="en-US" sz="2000" dirty="0">
                <a:latin typeface="Arial" charset="0"/>
              </a:rPr>
              <a:t>: selen, magnezij, cink, </a:t>
            </a:r>
            <a:r>
              <a:rPr lang="hr-HR" altLang="en-US" sz="2000" dirty="0" smtClean="0">
                <a:latin typeface="Arial" charset="0"/>
              </a:rPr>
              <a:t>željezo, nikal, kadmij, silicij</a:t>
            </a: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err="1" smtClean="0">
                <a:solidFill>
                  <a:schemeClr val="accent2"/>
                </a:solidFill>
                <a:latin typeface="Arial" charset="0"/>
              </a:rPr>
              <a:t>transferin</a:t>
            </a:r>
            <a:endParaRPr lang="hr-HR" altLang="en-US" sz="2000" dirty="0">
              <a:solidFill>
                <a:schemeClr val="accent2"/>
              </a:solidFill>
              <a:latin typeface="Arial" charset="0"/>
            </a:endParaRPr>
          </a:p>
          <a:p>
            <a:pPr eaLnBrk="1" hangingPunct="1">
              <a:spcBef>
                <a:spcPct val="0"/>
              </a:spcBef>
              <a:buFontTx/>
              <a:buNone/>
            </a:pPr>
            <a:endParaRPr lang="hr-HR" altLang="en-US" sz="2000" dirty="0">
              <a:solidFill>
                <a:schemeClr val="accent2"/>
              </a:solidFill>
              <a:latin typeface="Arial" charset="0"/>
            </a:endParaRPr>
          </a:p>
          <a:p>
            <a:pPr eaLnBrk="1" hangingPunct="1">
              <a:spcBef>
                <a:spcPct val="0"/>
              </a:spcBef>
              <a:buFontTx/>
              <a:buNone/>
            </a:pPr>
            <a:r>
              <a:rPr lang="hr-HR" altLang="en-US" sz="2000" dirty="0">
                <a:solidFill>
                  <a:schemeClr val="accent2"/>
                </a:solidFill>
                <a:latin typeface="Arial" charset="0"/>
              </a:rPr>
              <a:t>faktori prihvaćanja za podlogu</a:t>
            </a:r>
            <a:r>
              <a:rPr lang="hr-HR" altLang="en-US" sz="2000" dirty="0">
                <a:latin typeface="Arial" charset="0"/>
              </a:rPr>
              <a:t>: </a:t>
            </a:r>
            <a:r>
              <a:rPr lang="hr-HR" altLang="en-US" sz="2000" dirty="0" err="1">
                <a:latin typeface="Arial" charset="0"/>
              </a:rPr>
              <a:t>fibronektin</a:t>
            </a:r>
            <a:r>
              <a:rPr lang="hr-HR" altLang="en-US" sz="2000" dirty="0">
                <a:latin typeface="Arial" charset="0"/>
              </a:rPr>
              <a:t>, kolagen, poli-D </a:t>
            </a:r>
            <a:r>
              <a:rPr lang="hr-HR" altLang="en-US" sz="2000" dirty="0" err="1">
                <a:latin typeface="Arial" charset="0"/>
              </a:rPr>
              <a:t>lizin</a:t>
            </a:r>
            <a:endParaRPr lang="hr-HR" altLang="en-US" sz="2000" dirty="0">
              <a:latin typeface="Arial" charset="0"/>
            </a:endParaRPr>
          </a:p>
          <a:p>
            <a:pPr eaLnBrk="1" hangingPunct="1">
              <a:spcBef>
                <a:spcPct val="0"/>
              </a:spcBef>
              <a:buFontTx/>
              <a:buNone/>
            </a:pPr>
            <a:endParaRPr lang="hr-HR" altLang="en-US" sz="2000" dirty="0">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187624" y="1628800"/>
            <a:ext cx="55435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smtClean="0">
                <a:solidFill>
                  <a:schemeClr val="accent2"/>
                </a:solidFill>
                <a:latin typeface="Arial" charset="0"/>
              </a:rPr>
              <a:t>specifični </a:t>
            </a:r>
            <a:r>
              <a:rPr lang="hr-HR" altLang="en-US" sz="2000" dirty="0">
                <a:solidFill>
                  <a:schemeClr val="accent2"/>
                </a:solidFill>
                <a:latin typeface="Arial" charset="0"/>
              </a:rPr>
              <a:t>mediji za pojedine tipove stanica</a:t>
            </a:r>
          </a:p>
          <a:p>
            <a:pPr eaLnBrk="1" hangingPunct="1">
              <a:spcBef>
                <a:spcPct val="0"/>
              </a:spcBef>
              <a:buFontTx/>
              <a:buNone/>
            </a:pPr>
            <a:endParaRPr lang="hr-HR" altLang="en-US" sz="2000" dirty="0">
              <a:solidFill>
                <a:schemeClr val="accent2"/>
              </a:solidFill>
              <a:latin typeface="Arial" charset="0"/>
            </a:endParaRPr>
          </a:p>
          <a:p>
            <a:pPr eaLnBrk="1" hangingPunct="1">
              <a:spcBef>
                <a:spcPct val="0"/>
              </a:spcBef>
              <a:buFontTx/>
              <a:buNone/>
            </a:pPr>
            <a:r>
              <a:rPr lang="hr-HR" altLang="en-US" sz="2000" dirty="0">
                <a:latin typeface="Arial" charset="0"/>
              </a:rPr>
              <a:t>specifični faktori rasta: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err="1">
                <a:latin typeface="Arial" charset="0"/>
              </a:rPr>
              <a:t>interleukini</a:t>
            </a:r>
            <a:endParaRPr lang="hr-HR" altLang="en-US" sz="2000" dirty="0">
              <a:latin typeface="Arial" charset="0"/>
            </a:endParaRPr>
          </a:p>
          <a:p>
            <a:pPr eaLnBrk="1" hangingPunct="1">
              <a:spcBef>
                <a:spcPct val="0"/>
              </a:spcBef>
              <a:buFontTx/>
              <a:buNone/>
            </a:pPr>
            <a:r>
              <a:rPr lang="hr-HR" altLang="en-US" sz="2000" dirty="0" err="1">
                <a:latin typeface="Arial" charset="0"/>
              </a:rPr>
              <a:t>eritropoietin</a:t>
            </a:r>
            <a:endParaRPr lang="hr-HR" altLang="en-US" sz="2000" dirty="0">
              <a:latin typeface="Arial" charset="0"/>
            </a:endParaRPr>
          </a:p>
          <a:p>
            <a:pPr eaLnBrk="1" hangingPunct="1">
              <a:spcBef>
                <a:spcPct val="0"/>
              </a:spcBef>
              <a:buFontTx/>
              <a:buNone/>
            </a:pPr>
            <a:r>
              <a:rPr lang="hr-HR" altLang="en-US" sz="2000" dirty="0">
                <a:latin typeface="Arial" charset="0"/>
              </a:rPr>
              <a:t>faktor rasta živčanih stanica, </a:t>
            </a:r>
            <a:r>
              <a:rPr lang="hr-HR" altLang="en-US" sz="2000" dirty="0" smtClean="0">
                <a:latin typeface="Arial" charset="0"/>
              </a:rPr>
              <a:t>NGF</a:t>
            </a:r>
          </a:p>
          <a:p>
            <a:pPr eaLnBrk="1" hangingPunct="1">
              <a:spcBef>
                <a:spcPct val="0"/>
              </a:spcBef>
              <a:buFontTx/>
              <a:buNone/>
            </a:pPr>
            <a:r>
              <a:rPr lang="hr-HR" altLang="en-US" sz="2000" dirty="0" smtClean="0">
                <a:latin typeface="Arial" charset="0"/>
              </a:rPr>
              <a:t>FGF</a:t>
            </a: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endParaRPr lang="hr-HR" altLang="en-US" sz="2000" dirty="0">
              <a:latin typeface="Arial" charset="0"/>
            </a:endParaRPr>
          </a:p>
        </p:txBody>
      </p:sp>
      <p:sp>
        <p:nvSpPr>
          <p:cNvPr id="55299" name="TextBox 1"/>
          <p:cNvSpPr txBox="1">
            <a:spLocks noChangeArrowheads="1"/>
          </p:cNvSpPr>
          <p:nvPr/>
        </p:nvSpPr>
        <p:spPr bwMode="auto">
          <a:xfrm>
            <a:off x="430213" y="6453188"/>
            <a:ext cx="7921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a:t>https://www.slideshare.net/8985783880/cell-culture-different-type-of-cell-culture-media-types-of-media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68313" y="476250"/>
            <a:ext cx="83724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dirty="0">
                <a:latin typeface="Arial" charset="0"/>
              </a:rPr>
              <a:t>Stanična linija                                              Medij                          </a:t>
            </a:r>
            <a:r>
              <a:rPr lang="hr-HR" altLang="en-US" sz="1800" dirty="0" err="1">
                <a:latin typeface="Arial" charset="0"/>
              </a:rPr>
              <a:t>Serum</a:t>
            </a:r>
            <a:endParaRPr lang="hr-HR" altLang="en-US" sz="1800" dirty="0">
              <a:latin typeface="Arial" charset="0"/>
            </a:endParaRPr>
          </a:p>
          <a:p>
            <a:pPr eaLnBrk="1" hangingPunct="1">
              <a:spcBef>
                <a:spcPct val="0"/>
              </a:spcBef>
              <a:buFontTx/>
              <a:buNone/>
            </a:pPr>
            <a:endParaRPr lang="hr-HR" altLang="en-US" sz="1800" dirty="0">
              <a:latin typeface="Arial" charset="0"/>
            </a:endParaRPr>
          </a:p>
          <a:p>
            <a:pPr eaLnBrk="1" hangingPunct="1">
              <a:spcBef>
                <a:spcPct val="0"/>
              </a:spcBef>
              <a:buFontTx/>
              <a:buNone/>
            </a:pPr>
            <a:r>
              <a:rPr lang="hr-HR" altLang="en-US" sz="1800" dirty="0">
                <a:latin typeface="Arial" charset="0"/>
              </a:rPr>
              <a:t>3T3 </a:t>
            </a:r>
            <a:r>
              <a:rPr lang="hr-HR" altLang="en-US" sz="1800" dirty="0" err="1">
                <a:latin typeface="Arial" charset="0"/>
              </a:rPr>
              <a:t>fibroblasti</a:t>
            </a:r>
            <a:r>
              <a:rPr lang="hr-HR" altLang="en-US" sz="1800" dirty="0">
                <a:latin typeface="Arial" charset="0"/>
              </a:rPr>
              <a:t>                                        </a:t>
            </a:r>
            <a:r>
              <a:rPr lang="hr-HR" altLang="en-US" sz="1800" dirty="0">
                <a:solidFill>
                  <a:schemeClr val="accent2"/>
                </a:solidFill>
                <a:latin typeface="Arial" charset="0"/>
              </a:rPr>
              <a:t>MEM, DMEM                   </a:t>
            </a:r>
            <a:r>
              <a:rPr lang="hr-HR" altLang="en-US" sz="1800" dirty="0">
                <a:latin typeface="Arial" charset="0"/>
              </a:rPr>
              <a:t>teleći</a:t>
            </a:r>
          </a:p>
          <a:p>
            <a:pPr eaLnBrk="1" hangingPunct="1">
              <a:spcBef>
                <a:spcPct val="0"/>
              </a:spcBef>
              <a:buFontTx/>
              <a:buNone/>
            </a:pPr>
            <a:r>
              <a:rPr lang="hr-HR" altLang="en-US" sz="1800" dirty="0">
                <a:latin typeface="Arial" charset="0"/>
              </a:rPr>
              <a:t>pileći embrionalni </a:t>
            </a:r>
            <a:r>
              <a:rPr lang="hr-HR" altLang="en-US" sz="1800" dirty="0" err="1">
                <a:latin typeface="Arial" charset="0"/>
              </a:rPr>
              <a:t>fibroblasti</a:t>
            </a:r>
            <a:r>
              <a:rPr lang="hr-HR" altLang="en-US" sz="1800" dirty="0">
                <a:latin typeface="Arial" charset="0"/>
              </a:rPr>
              <a:t> CEF          </a:t>
            </a:r>
            <a:r>
              <a:rPr lang="hr-HR" altLang="en-US" sz="1800" dirty="0" err="1">
                <a:latin typeface="Arial" charset="0"/>
              </a:rPr>
              <a:t>Eaglov</a:t>
            </a:r>
            <a:r>
              <a:rPr lang="hr-HR" altLang="en-US" sz="1800" dirty="0">
                <a:latin typeface="Arial" charset="0"/>
              </a:rPr>
              <a:t> MEM                    teleći</a:t>
            </a:r>
          </a:p>
          <a:p>
            <a:pPr eaLnBrk="1" hangingPunct="1">
              <a:spcBef>
                <a:spcPct val="0"/>
              </a:spcBef>
              <a:buFontTx/>
              <a:buNone/>
            </a:pPr>
            <a:r>
              <a:rPr lang="hr-HR" altLang="en-US" sz="1800" dirty="0">
                <a:latin typeface="Arial" charset="0"/>
              </a:rPr>
              <a:t>ovarijske st. kineskog hrčka CHO         </a:t>
            </a:r>
            <a:r>
              <a:rPr lang="hr-HR" altLang="en-US" sz="1800" dirty="0" err="1">
                <a:latin typeface="Arial" charset="0"/>
              </a:rPr>
              <a:t>Eaglov</a:t>
            </a:r>
            <a:r>
              <a:rPr lang="hr-HR" altLang="en-US" sz="1800" dirty="0">
                <a:latin typeface="Arial" charset="0"/>
              </a:rPr>
              <a:t> MEM; Ham F12   teleći</a:t>
            </a:r>
          </a:p>
          <a:p>
            <a:pPr eaLnBrk="1" hangingPunct="1">
              <a:spcBef>
                <a:spcPct val="0"/>
              </a:spcBef>
              <a:buFontTx/>
              <a:buNone/>
            </a:pPr>
            <a:r>
              <a:rPr lang="hr-HR" altLang="en-US" sz="1800" dirty="0" err="1">
                <a:latin typeface="Arial" charset="0"/>
              </a:rPr>
              <a:t>hondrociti</a:t>
            </a:r>
            <a:r>
              <a:rPr lang="hr-HR" altLang="en-US" sz="1800" dirty="0">
                <a:latin typeface="Arial" charset="0"/>
              </a:rPr>
              <a:t>                                          </a:t>
            </a:r>
            <a:r>
              <a:rPr lang="hr-HR" altLang="en-US" sz="1800" dirty="0">
                <a:solidFill>
                  <a:schemeClr val="accent2"/>
                </a:solidFill>
                <a:latin typeface="Arial" charset="0"/>
              </a:rPr>
              <a:t>    Ham F12                          </a:t>
            </a:r>
            <a:r>
              <a:rPr lang="hr-HR" altLang="en-US" sz="1800" dirty="0">
                <a:latin typeface="Arial" charset="0"/>
              </a:rPr>
              <a:t>fetalni goveđi</a:t>
            </a:r>
          </a:p>
          <a:p>
            <a:pPr eaLnBrk="1" hangingPunct="1">
              <a:spcBef>
                <a:spcPct val="0"/>
              </a:spcBef>
              <a:buFontTx/>
              <a:buNone/>
            </a:pPr>
            <a:r>
              <a:rPr lang="hr-HR" altLang="en-US" sz="1800" dirty="0" err="1">
                <a:latin typeface="Arial" charset="0"/>
              </a:rPr>
              <a:t>endotelne</a:t>
            </a:r>
            <a:r>
              <a:rPr lang="hr-HR" altLang="en-US" sz="1800" dirty="0">
                <a:latin typeface="Arial" charset="0"/>
              </a:rPr>
              <a:t> stanice                                  DMEM, M199, MEM        teleći</a:t>
            </a:r>
          </a:p>
          <a:p>
            <a:pPr eaLnBrk="1" hangingPunct="1">
              <a:spcBef>
                <a:spcPct val="0"/>
              </a:spcBef>
              <a:buFontTx/>
              <a:buNone/>
            </a:pPr>
            <a:r>
              <a:rPr lang="hr-HR" altLang="en-US" sz="1800" dirty="0" err="1">
                <a:latin typeface="Arial" charset="0"/>
              </a:rPr>
              <a:t>fibroblasti</a:t>
            </a:r>
            <a:r>
              <a:rPr lang="hr-HR" altLang="en-US" sz="1800" dirty="0">
                <a:latin typeface="Arial" charset="0"/>
              </a:rPr>
              <a:t>                                               </a:t>
            </a:r>
            <a:r>
              <a:rPr lang="hr-HR" altLang="en-US" sz="1800" dirty="0" err="1">
                <a:latin typeface="Arial" charset="0"/>
              </a:rPr>
              <a:t>Eaglov</a:t>
            </a:r>
            <a:r>
              <a:rPr lang="hr-HR" altLang="en-US" sz="1800" dirty="0">
                <a:latin typeface="Arial" charset="0"/>
              </a:rPr>
              <a:t> MEM                    teleći</a:t>
            </a:r>
          </a:p>
          <a:p>
            <a:pPr eaLnBrk="1" hangingPunct="1">
              <a:spcBef>
                <a:spcPct val="0"/>
              </a:spcBef>
              <a:buFontTx/>
              <a:buNone/>
            </a:pPr>
            <a:r>
              <a:rPr lang="hr-HR" altLang="en-US" sz="1800" dirty="0" err="1">
                <a:latin typeface="Arial" charset="0"/>
              </a:rPr>
              <a:t>glija</a:t>
            </a:r>
            <a:r>
              <a:rPr lang="hr-HR" altLang="en-US" sz="1800" dirty="0">
                <a:latin typeface="Arial" charset="0"/>
              </a:rPr>
              <a:t> stanice                                           MEM, DMEM/F12            fetalni goveđi</a:t>
            </a:r>
          </a:p>
          <a:p>
            <a:pPr eaLnBrk="1" hangingPunct="1">
              <a:spcBef>
                <a:spcPct val="0"/>
              </a:spcBef>
              <a:buFontTx/>
              <a:buNone/>
            </a:pPr>
            <a:r>
              <a:rPr lang="hr-HR" altLang="en-US" sz="1800" dirty="0" err="1">
                <a:latin typeface="Arial" charset="0"/>
              </a:rPr>
              <a:t>HeLa</a:t>
            </a:r>
            <a:r>
              <a:rPr lang="hr-HR" altLang="en-US" sz="1800" dirty="0">
                <a:latin typeface="Arial" charset="0"/>
              </a:rPr>
              <a:t>                                                      </a:t>
            </a:r>
            <a:r>
              <a:rPr lang="hr-HR" altLang="en-US" sz="1800" dirty="0" err="1">
                <a:latin typeface="Arial" charset="0"/>
              </a:rPr>
              <a:t>Eaglov</a:t>
            </a:r>
            <a:r>
              <a:rPr lang="hr-HR" altLang="en-US" sz="1800" dirty="0">
                <a:latin typeface="Arial" charset="0"/>
              </a:rPr>
              <a:t> MEM                   teleći</a:t>
            </a:r>
          </a:p>
          <a:p>
            <a:pPr eaLnBrk="1" hangingPunct="1">
              <a:spcBef>
                <a:spcPct val="0"/>
              </a:spcBef>
              <a:buFontTx/>
              <a:buNone/>
            </a:pPr>
            <a:r>
              <a:rPr lang="hr-HR" altLang="en-US" sz="1800" dirty="0" err="1">
                <a:latin typeface="Arial" charset="0"/>
              </a:rPr>
              <a:t>hematopoetske</a:t>
            </a:r>
            <a:r>
              <a:rPr lang="hr-HR" altLang="en-US" sz="1800" dirty="0">
                <a:latin typeface="Arial" charset="0"/>
              </a:rPr>
              <a:t> stanice                         </a:t>
            </a:r>
            <a:r>
              <a:rPr lang="hr-HR" altLang="en-US" sz="1800" dirty="0">
                <a:solidFill>
                  <a:schemeClr val="accent2"/>
                </a:solidFill>
                <a:latin typeface="Arial" charset="0"/>
              </a:rPr>
              <a:t>RPMI 1640</a:t>
            </a:r>
            <a:r>
              <a:rPr lang="hr-HR" altLang="en-US" sz="1800" dirty="0">
                <a:latin typeface="Arial" charset="0"/>
              </a:rPr>
              <a:t>, alfa MEM     fetalni goveđi</a:t>
            </a:r>
          </a:p>
          <a:p>
            <a:pPr eaLnBrk="1" hangingPunct="1">
              <a:spcBef>
                <a:spcPct val="0"/>
              </a:spcBef>
              <a:buFontTx/>
              <a:buNone/>
            </a:pPr>
            <a:r>
              <a:rPr lang="hr-HR" altLang="en-US" sz="1800" dirty="0" err="1">
                <a:latin typeface="Arial" charset="0"/>
              </a:rPr>
              <a:t>keratinociti</a:t>
            </a:r>
            <a:r>
              <a:rPr lang="hr-HR" altLang="en-US" sz="1800" dirty="0">
                <a:latin typeface="Arial" charset="0"/>
              </a:rPr>
              <a:t>                                             alfa MEM                         fetalni goveđi</a:t>
            </a:r>
          </a:p>
          <a:p>
            <a:pPr eaLnBrk="1" hangingPunct="1">
              <a:spcBef>
                <a:spcPct val="0"/>
              </a:spcBef>
              <a:buFontTx/>
              <a:buNone/>
            </a:pPr>
            <a:r>
              <a:rPr lang="hr-HR" altLang="en-US" sz="1800" dirty="0" err="1">
                <a:latin typeface="Arial" charset="0"/>
              </a:rPr>
              <a:t>melanociti</a:t>
            </a:r>
            <a:r>
              <a:rPr lang="hr-HR" altLang="en-US" sz="1800" dirty="0">
                <a:latin typeface="Arial" charset="0"/>
              </a:rPr>
              <a:t>                                              M199                               fetalni goveđi</a:t>
            </a:r>
          </a:p>
          <a:p>
            <a:pPr eaLnBrk="1" hangingPunct="1">
              <a:spcBef>
                <a:spcPct val="0"/>
              </a:spcBef>
              <a:buFontTx/>
              <a:buNone/>
            </a:pPr>
            <a:r>
              <a:rPr lang="hr-HR" altLang="en-US" sz="1800" dirty="0">
                <a:latin typeface="Arial" charset="0"/>
              </a:rPr>
              <a:t>neuroni                                                  DMEM                             fetalni goveđi</a:t>
            </a:r>
          </a:p>
          <a:p>
            <a:pPr eaLnBrk="1" hangingPunct="1">
              <a:spcBef>
                <a:spcPct val="0"/>
              </a:spcBef>
              <a:buFontTx/>
              <a:buNone/>
            </a:pPr>
            <a:r>
              <a:rPr lang="hr-HR" altLang="en-US" sz="1800" dirty="0">
                <a:latin typeface="Arial" charset="0"/>
              </a:rPr>
              <a:t>skeletni mišić                                         DMEM, F12                     fetalni goveđi</a:t>
            </a:r>
          </a:p>
          <a:p>
            <a:pPr eaLnBrk="1" hangingPunct="1">
              <a:spcBef>
                <a:spcPct val="0"/>
              </a:spcBef>
              <a:buFontTx/>
              <a:buNone/>
            </a:pPr>
            <a:r>
              <a:rPr lang="hr-HR" altLang="en-US" sz="1800" dirty="0">
                <a:latin typeface="Arial" charset="0"/>
              </a:rPr>
              <a:t>                                                                                                       konjski</a:t>
            </a:r>
          </a:p>
          <a:p>
            <a:pPr eaLnBrk="1" hangingPunct="1">
              <a:spcBef>
                <a:spcPct val="0"/>
              </a:spcBef>
              <a:buFontTx/>
              <a:buNone/>
            </a:pPr>
            <a:r>
              <a:rPr lang="hr-HR" altLang="en-US" sz="1800" dirty="0" err="1">
                <a:latin typeface="Arial" charset="0"/>
              </a:rPr>
              <a:t>hepatoma</a:t>
            </a:r>
            <a:r>
              <a:rPr lang="hr-HR" altLang="en-US" sz="1800" dirty="0">
                <a:latin typeface="Arial" charset="0"/>
              </a:rPr>
              <a:t> stanice                                  </a:t>
            </a:r>
            <a:r>
              <a:rPr lang="hr-HR" altLang="en-US" sz="1800" dirty="0" err="1">
                <a:latin typeface="Arial" charset="0"/>
              </a:rPr>
              <a:t>Swim</a:t>
            </a:r>
            <a:r>
              <a:rPr lang="hr-HR" altLang="en-US" sz="1800" dirty="0">
                <a:latin typeface="Arial" charset="0"/>
              </a:rPr>
              <a:t>'s S77, DMEM/F12  fetalni goveđi</a:t>
            </a:r>
          </a:p>
          <a:p>
            <a:pPr eaLnBrk="1" hangingPunct="1">
              <a:spcBef>
                <a:spcPct val="0"/>
              </a:spcBef>
              <a:buFontTx/>
              <a:buNone/>
            </a:pPr>
            <a:endParaRPr lang="hr-HR" altLang="en-US" sz="1800" dirty="0">
              <a:latin typeface="Arial" charset="0"/>
            </a:endParaRPr>
          </a:p>
          <a:p>
            <a:pPr eaLnBrk="1" hangingPunct="1">
              <a:spcBef>
                <a:spcPct val="0"/>
              </a:spcBef>
              <a:buFontTx/>
              <a:buNone/>
            </a:pPr>
            <a:r>
              <a:rPr lang="hr-HR" altLang="en-US" sz="1800" dirty="0" err="1">
                <a:latin typeface="Arial" charset="0"/>
              </a:rPr>
              <a:t>keratinociti</a:t>
            </a:r>
            <a:r>
              <a:rPr lang="hr-HR" altLang="en-US" sz="1800" dirty="0">
                <a:latin typeface="Arial" charset="0"/>
              </a:rPr>
              <a:t>                                             MCDB 153 - definirani </a:t>
            </a:r>
            <a:r>
              <a:rPr lang="hr-HR" altLang="en-US" sz="1800" dirty="0" smtClean="0">
                <a:latin typeface="Arial" charset="0"/>
              </a:rPr>
              <a:t>medij</a:t>
            </a:r>
          </a:p>
          <a:p>
            <a:pPr eaLnBrk="1" hangingPunct="1">
              <a:spcBef>
                <a:spcPct val="0"/>
              </a:spcBef>
              <a:buFontTx/>
              <a:buNone/>
            </a:pPr>
            <a:r>
              <a:rPr lang="hr-HR" altLang="en-US" sz="1800" dirty="0" smtClean="0">
                <a:latin typeface="Arial" charset="0"/>
              </a:rPr>
              <a:t>embrionalne matične stanice                mediji za matične stanice</a:t>
            </a:r>
            <a:endParaRPr lang="hr-HR" altLang="en-US" sz="1800" dirty="0">
              <a:latin typeface="Arial" charset="0"/>
            </a:endParaRPr>
          </a:p>
        </p:txBody>
      </p:sp>
      <p:sp>
        <p:nvSpPr>
          <p:cNvPr id="56323" name="Text Box 3"/>
          <p:cNvSpPr txBox="1">
            <a:spLocks noChangeArrowheads="1"/>
          </p:cNvSpPr>
          <p:nvPr/>
        </p:nvSpPr>
        <p:spPr bwMode="auto">
          <a:xfrm>
            <a:off x="2195513" y="6346825"/>
            <a:ext cx="479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Mediji pogodni za pojedine stanične linije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411413" y="1196975"/>
            <a:ext cx="389413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Osnovni uvjeti za kulturu stanica: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specifični uvjeti: hranjivi medij</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                          </a:t>
            </a:r>
            <a:r>
              <a:rPr lang="hr-HR" altLang="en-US" sz="2000">
                <a:solidFill>
                  <a:schemeClr val="accent2"/>
                </a:solidFill>
                <a:latin typeface="Arial" charset="0"/>
              </a:rPr>
              <a:t>podloga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                          temperatura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                          atmosfera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sterilnost</a:t>
            </a:r>
          </a:p>
          <a:p>
            <a:pPr eaLnBrk="1" hangingPunct="1">
              <a:spcBef>
                <a:spcPct val="0"/>
              </a:spcBef>
              <a:buFontTx/>
              <a:buNone/>
            </a:pPr>
            <a:endParaRPr lang="hr-HR" altLang="en-US" sz="2000">
              <a:latin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1619250" y="1844675"/>
            <a:ext cx="63373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a:latin typeface="Arial" charset="0"/>
              </a:rPr>
              <a:t>Stanične kulture mogu biti:</a:t>
            </a:r>
          </a:p>
          <a:p>
            <a:pPr eaLnBrk="1" hangingPunct="1">
              <a:spcBef>
                <a:spcPct val="50000"/>
              </a:spcBef>
              <a:buFontTx/>
              <a:buNone/>
            </a:pPr>
            <a:endParaRPr lang="hr-HR" altLang="en-US" sz="2000">
              <a:latin typeface="Arial" charset="0"/>
            </a:endParaRPr>
          </a:p>
          <a:p>
            <a:pPr eaLnBrk="1" hangingPunct="1">
              <a:spcBef>
                <a:spcPct val="50000"/>
              </a:spcBef>
              <a:buFontTx/>
              <a:buNone/>
            </a:pPr>
            <a:r>
              <a:rPr lang="hr-HR" altLang="en-US" sz="2000">
                <a:latin typeface="Arial" charset="0"/>
              </a:rPr>
              <a:t>suspenzijske (hematopoetske stanice)</a:t>
            </a:r>
          </a:p>
          <a:p>
            <a:pPr eaLnBrk="1" hangingPunct="1">
              <a:spcBef>
                <a:spcPct val="50000"/>
              </a:spcBef>
              <a:buFontTx/>
              <a:buNone/>
            </a:pPr>
            <a:endParaRPr lang="hr-HR" altLang="en-US" sz="2000">
              <a:latin typeface="Arial" charset="0"/>
            </a:endParaRPr>
          </a:p>
          <a:p>
            <a:pPr eaLnBrk="1" hangingPunct="1">
              <a:spcBef>
                <a:spcPct val="50000"/>
              </a:spcBef>
              <a:buFontTx/>
              <a:buNone/>
            </a:pPr>
            <a:r>
              <a:rPr lang="hr-HR" altLang="en-US" sz="2000">
                <a:latin typeface="Arial" charset="0"/>
              </a:rPr>
              <a:t>adherentne: rastu pričvršćene za podlogu</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625475" y="333375"/>
            <a:ext cx="8518525" cy="5511800"/>
            <a:chOff x="340" y="572"/>
            <a:chExt cx="5366" cy="3472"/>
          </a:xfrm>
        </p:grpSpPr>
        <p:grpSp>
          <p:nvGrpSpPr>
            <p:cNvPr id="71684" name="Group 3"/>
            <p:cNvGrpSpPr>
              <a:grpSpLocks/>
            </p:cNvGrpSpPr>
            <p:nvPr/>
          </p:nvGrpSpPr>
          <p:grpSpPr bwMode="auto">
            <a:xfrm>
              <a:off x="4286" y="1933"/>
              <a:ext cx="544" cy="771"/>
              <a:chOff x="3878" y="1933"/>
              <a:chExt cx="544" cy="771"/>
            </a:xfrm>
          </p:grpSpPr>
          <p:sp>
            <p:nvSpPr>
              <p:cNvPr id="71736" name="Line 4"/>
              <p:cNvSpPr>
                <a:spLocks noChangeShapeType="1"/>
              </p:cNvSpPr>
              <p:nvPr/>
            </p:nvSpPr>
            <p:spPr bwMode="auto">
              <a:xfrm>
                <a:off x="3923" y="1933"/>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7" name="Line 5"/>
              <p:cNvSpPr>
                <a:spLocks noChangeShapeType="1"/>
              </p:cNvSpPr>
              <p:nvPr/>
            </p:nvSpPr>
            <p:spPr bwMode="auto">
              <a:xfrm>
                <a:off x="4286" y="1933"/>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8" name="Line 6"/>
              <p:cNvSpPr>
                <a:spLocks noChangeShapeType="1"/>
              </p:cNvSpPr>
              <p:nvPr/>
            </p:nvSpPr>
            <p:spPr bwMode="auto">
              <a:xfrm>
                <a:off x="4014" y="1933"/>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9" name="Line 7"/>
              <p:cNvSpPr>
                <a:spLocks noChangeShapeType="1"/>
              </p:cNvSpPr>
              <p:nvPr/>
            </p:nvSpPr>
            <p:spPr bwMode="auto">
              <a:xfrm>
                <a:off x="4377" y="1933"/>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0" name="AutoShape 8"/>
              <p:cNvSpPr>
                <a:spLocks noChangeArrowheads="1"/>
              </p:cNvSpPr>
              <p:nvPr/>
            </p:nvSpPr>
            <p:spPr bwMode="auto">
              <a:xfrm rot="5400000">
                <a:off x="3856" y="2227"/>
                <a:ext cx="272" cy="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6 w 21600"/>
                  <a:gd name="T13" fmla="*/ 4472 h 21600"/>
                  <a:gd name="T14" fmla="*/ 17074 w 21600"/>
                  <a:gd name="T15" fmla="*/ 1712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71741" name="AutoShape 9"/>
              <p:cNvSpPr>
                <a:spLocks noChangeArrowheads="1"/>
              </p:cNvSpPr>
              <p:nvPr/>
            </p:nvSpPr>
            <p:spPr bwMode="auto">
              <a:xfrm rot="-5400000">
                <a:off x="4173" y="2227"/>
                <a:ext cx="272" cy="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6 w 21600"/>
                  <a:gd name="T13" fmla="*/ 4472 h 21600"/>
                  <a:gd name="T14" fmla="*/ 17074 w 21600"/>
                  <a:gd name="T15" fmla="*/ 1712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71685" name="Text Box 10"/>
            <p:cNvSpPr txBox="1">
              <a:spLocks noChangeArrowheads="1"/>
            </p:cNvSpPr>
            <p:nvPr/>
          </p:nvSpPr>
          <p:spPr bwMode="auto">
            <a:xfrm>
              <a:off x="703" y="1042"/>
              <a:ext cx="8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sloj stanica</a:t>
              </a:r>
            </a:p>
          </p:txBody>
        </p:sp>
        <p:sp>
          <p:nvSpPr>
            <p:cNvPr id="71686" name="Text Box 11"/>
            <p:cNvSpPr txBox="1">
              <a:spLocks noChangeArrowheads="1"/>
            </p:cNvSpPr>
            <p:nvPr/>
          </p:nvSpPr>
          <p:spPr bwMode="auto">
            <a:xfrm>
              <a:off x="703" y="1842"/>
              <a:ext cx="72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600">
                  <a:latin typeface="Arial" charset="0"/>
                </a:rPr>
                <a:t>bazalna </a:t>
              </a:r>
            </a:p>
            <a:p>
              <a:pPr eaLnBrk="1" hangingPunct="1">
                <a:spcBef>
                  <a:spcPct val="0"/>
                </a:spcBef>
                <a:buFontTx/>
                <a:buNone/>
              </a:pPr>
              <a:r>
                <a:rPr lang="hr-HR" altLang="en-US" sz="1600">
                  <a:latin typeface="Arial" charset="0"/>
                </a:rPr>
                <a:t>membrana</a:t>
              </a:r>
            </a:p>
          </p:txBody>
        </p:sp>
        <p:sp>
          <p:nvSpPr>
            <p:cNvPr id="71687" name="Text Box 12"/>
            <p:cNvSpPr txBox="1">
              <a:spLocks noChangeArrowheads="1"/>
            </p:cNvSpPr>
            <p:nvPr/>
          </p:nvSpPr>
          <p:spPr bwMode="auto">
            <a:xfrm>
              <a:off x="612" y="2296"/>
              <a:ext cx="80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600">
                  <a:latin typeface="Arial" charset="0"/>
                </a:rPr>
                <a:t>vezivno </a:t>
              </a:r>
            </a:p>
            <a:p>
              <a:pPr eaLnBrk="1" hangingPunct="1">
                <a:spcBef>
                  <a:spcPct val="0"/>
                </a:spcBef>
                <a:buFontTx/>
                <a:buNone/>
              </a:pPr>
              <a:r>
                <a:rPr lang="hr-HR" altLang="en-US" sz="1600">
                  <a:latin typeface="Arial" charset="0"/>
                </a:rPr>
                <a:t>tkivo/stroma</a:t>
              </a:r>
            </a:p>
          </p:txBody>
        </p:sp>
        <p:grpSp>
          <p:nvGrpSpPr>
            <p:cNvPr id="71688" name="Group 13"/>
            <p:cNvGrpSpPr>
              <a:grpSpLocks/>
            </p:cNvGrpSpPr>
            <p:nvPr/>
          </p:nvGrpSpPr>
          <p:grpSpPr bwMode="auto">
            <a:xfrm>
              <a:off x="4332" y="572"/>
              <a:ext cx="589" cy="771"/>
              <a:chOff x="3833" y="709"/>
              <a:chExt cx="589" cy="771"/>
            </a:xfrm>
          </p:grpSpPr>
          <p:grpSp>
            <p:nvGrpSpPr>
              <p:cNvPr id="71729" name="Group 14"/>
              <p:cNvGrpSpPr>
                <a:grpSpLocks/>
              </p:cNvGrpSpPr>
              <p:nvPr/>
            </p:nvGrpSpPr>
            <p:grpSpPr bwMode="auto">
              <a:xfrm>
                <a:off x="3833" y="709"/>
                <a:ext cx="272" cy="771"/>
                <a:chOff x="3742" y="709"/>
                <a:chExt cx="272" cy="771"/>
              </a:xfrm>
            </p:grpSpPr>
            <p:sp>
              <p:nvSpPr>
                <p:cNvPr id="71733" name="Line 15"/>
                <p:cNvSpPr>
                  <a:spLocks noChangeShapeType="1"/>
                </p:cNvSpPr>
                <p:nvPr/>
              </p:nvSpPr>
              <p:spPr bwMode="auto">
                <a:xfrm>
                  <a:off x="3878" y="70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4" name="Line 16"/>
                <p:cNvSpPr>
                  <a:spLocks noChangeShapeType="1"/>
                </p:cNvSpPr>
                <p:nvPr/>
              </p:nvSpPr>
              <p:spPr bwMode="auto">
                <a:xfrm>
                  <a:off x="3787" y="70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5" name="AutoShape 17"/>
                <p:cNvSpPr>
                  <a:spLocks noChangeArrowheads="1"/>
                </p:cNvSpPr>
                <p:nvPr/>
              </p:nvSpPr>
              <p:spPr bwMode="auto">
                <a:xfrm rot="-10596519">
                  <a:off x="3742" y="981"/>
                  <a:ext cx="272" cy="272"/>
                </a:xfrm>
                <a:prstGeom prst="rtTriangle">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grpSp>
          <p:sp>
            <p:nvSpPr>
              <p:cNvPr id="71730" name="AutoShape 18"/>
              <p:cNvSpPr>
                <a:spLocks noChangeArrowheads="1"/>
              </p:cNvSpPr>
              <p:nvPr/>
            </p:nvSpPr>
            <p:spPr bwMode="auto">
              <a:xfrm>
                <a:off x="4150" y="981"/>
                <a:ext cx="272" cy="272"/>
              </a:xfrm>
              <a:prstGeom prst="rtTriangle">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31" name="Line 19"/>
              <p:cNvSpPr>
                <a:spLocks noChangeShapeType="1"/>
              </p:cNvSpPr>
              <p:nvPr/>
            </p:nvSpPr>
            <p:spPr bwMode="auto">
              <a:xfrm>
                <a:off x="4377" y="70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2" name="Line 20"/>
              <p:cNvSpPr>
                <a:spLocks noChangeShapeType="1"/>
              </p:cNvSpPr>
              <p:nvPr/>
            </p:nvSpPr>
            <p:spPr bwMode="auto">
              <a:xfrm>
                <a:off x="4286" y="709"/>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1689" name="Group 21"/>
            <p:cNvGrpSpPr>
              <a:grpSpLocks/>
            </p:cNvGrpSpPr>
            <p:nvPr/>
          </p:nvGrpSpPr>
          <p:grpSpPr bwMode="auto">
            <a:xfrm>
              <a:off x="1610" y="1162"/>
              <a:ext cx="2041" cy="1406"/>
              <a:chOff x="1610" y="1162"/>
              <a:chExt cx="2041" cy="1406"/>
            </a:xfrm>
          </p:grpSpPr>
          <p:grpSp>
            <p:nvGrpSpPr>
              <p:cNvPr id="71704" name="Group 22"/>
              <p:cNvGrpSpPr>
                <a:grpSpLocks/>
              </p:cNvGrpSpPr>
              <p:nvPr/>
            </p:nvGrpSpPr>
            <p:grpSpPr bwMode="auto">
              <a:xfrm>
                <a:off x="1610" y="1162"/>
                <a:ext cx="2041" cy="1406"/>
                <a:chOff x="839" y="1253"/>
                <a:chExt cx="2041" cy="1406"/>
              </a:xfrm>
            </p:grpSpPr>
            <p:sp>
              <p:nvSpPr>
                <p:cNvPr id="71706" name="AutoShape 23"/>
                <p:cNvSpPr>
                  <a:spLocks noChangeArrowheads="1"/>
                </p:cNvSpPr>
                <p:nvPr/>
              </p:nvSpPr>
              <p:spPr bwMode="auto">
                <a:xfrm>
                  <a:off x="884" y="1253"/>
                  <a:ext cx="590" cy="544"/>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07" name="AutoShape 24"/>
                <p:cNvSpPr>
                  <a:spLocks noChangeArrowheads="1"/>
                </p:cNvSpPr>
                <p:nvPr/>
              </p:nvSpPr>
              <p:spPr bwMode="auto">
                <a:xfrm>
                  <a:off x="1565" y="1253"/>
                  <a:ext cx="590" cy="544"/>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08" name="AutoShape 25"/>
                <p:cNvSpPr>
                  <a:spLocks noChangeArrowheads="1"/>
                </p:cNvSpPr>
                <p:nvPr/>
              </p:nvSpPr>
              <p:spPr bwMode="auto">
                <a:xfrm>
                  <a:off x="2245" y="1253"/>
                  <a:ext cx="590" cy="544"/>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hr-HR" altLang="en-US" sz="2000">
                    <a:solidFill>
                      <a:schemeClr val="bg1"/>
                    </a:solidFill>
                    <a:latin typeface="Arial" charset="0"/>
                  </a:endParaRPr>
                </a:p>
              </p:txBody>
            </p:sp>
            <p:sp>
              <p:nvSpPr>
                <p:cNvPr id="71709" name="AutoShape 26"/>
                <p:cNvSpPr>
                  <a:spLocks noChangeArrowheads="1"/>
                </p:cNvSpPr>
                <p:nvPr/>
              </p:nvSpPr>
              <p:spPr bwMode="auto">
                <a:xfrm>
                  <a:off x="1111" y="1434"/>
                  <a:ext cx="181" cy="182"/>
                </a:xfrm>
                <a:prstGeom prst="flowChartConnector">
                  <a:avLst/>
                </a:prstGeom>
                <a:solidFill>
                  <a:schemeClr val="bg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10" name="AutoShape 27"/>
                <p:cNvSpPr>
                  <a:spLocks noChangeArrowheads="1"/>
                </p:cNvSpPr>
                <p:nvPr/>
              </p:nvSpPr>
              <p:spPr bwMode="auto">
                <a:xfrm>
                  <a:off x="1791" y="1434"/>
                  <a:ext cx="181" cy="182"/>
                </a:xfrm>
                <a:prstGeom prst="flowChartConnector">
                  <a:avLst/>
                </a:prstGeom>
                <a:solidFill>
                  <a:schemeClr val="bg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11" name="AutoShape 28"/>
                <p:cNvSpPr>
                  <a:spLocks noChangeArrowheads="1"/>
                </p:cNvSpPr>
                <p:nvPr/>
              </p:nvSpPr>
              <p:spPr bwMode="auto">
                <a:xfrm>
                  <a:off x="2426" y="1434"/>
                  <a:ext cx="181" cy="182"/>
                </a:xfrm>
                <a:prstGeom prst="flowChartConnector">
                  <a:avLst/>
                </a:prstGeom>
                <a:solidFill>
                  <a:schemeClr val="bg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grpSp>
              <p:nvGrpSpPr>
                <p:cNvPr id="71712" name="Group 29"/>
                <p:cNvGrpSpPr>
                  <a:grpSpLocks/>
                </p:cNvGrpSpPr>
                <p:nvPr/>
              </p:nvGrpSpPr>
              <p:grpSpPr bwMode="auto">
                <a:xfrm>
                  <a:off x="839" y="1888"/>
                  <a:ext cx="2041" cy="771"/>
                  <a:chOff x="930" y="1933"/>
                  <a:chExt cx="2041" cy="771"/>
                </a:xfrm>
              </p:grpSpPr>
              <p:sp>
                <p:nvSpPr>
                  <p:cNvPr id="71721" name="Rectangle 30"/>
                  <p:cNvSpPr>
                    <a:spLocks noChangeArrowheads="1"/>
                  </p:cNvSpPr>
                  <p:nvPr/>
                </p:nvSpPr>
                <p:spPr bwMode="auto">
                  <a:xfrm>
                    <a:off x="930" y="1933"/>
                    <a:ext cx="2041" cy="771"/>
                  </a:xfrm>
                  <a:prstGeom prst="rect">
                    <a:avLst/>
                  </a:prstGeom>
                  <a:solidFill>
                    <a:srgbClr val="CCFF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22" name="Rectangle 31"/>
                  <p:cNvSpPr>
                    <a:spLocks noChangeArrowheads="1"/>
                  </p:cNvSpPr>
                  <p:nvPr/>
                </p:nvSpPr>
                <p:spPr bwMode="auto">
                  <a:xfrm>
                    <a:off x="930" y="1933"/>
                    <a:ext cx="2041" cy="182"/>
                  </a:xfrm>
                  <a:prstGeom prst="rect">
                    <a:avLst/>
                  </a:prstGeom>
                  <a:solidFill>
                    <a:srgbClr val="00CC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23" name="AutoShape 32"/>
                  <p:cNvSpPr>
                    <a:spLocks noChangeArrowheads="1"/>
                  </p:cNvSpPr>
                  <p:nvPr/>
                </p:nvSpPr>
                <p:spPr bwMode="auto">
                  <a:xfrm>
                    <a:off x="1020" y="2205"/>
                    <a:ext cx="635" cy="91"/>
                  </a:xfrm>
                  <a:prstGeom prst="flowChartTerminator">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24" name="AutoShape 33"/>
                  <p:cNvSpPr>
                    <a:spLocks noChangeArrowheads="1"/>
                  </p:cNvSpPr>
                  <p:nvPr/>
                </p:nvSpPr>
                <p:spPr bwMode="auto">
                  <a:xfrm>
                    <a:off x="1519" y="2478"/>
                    <a:ext cx="635" cy="91"/>
                  </a:xfrm>
                  <a:prstGeom prst="flowChartTerminator">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25" name="AutoShape 34"/>
                  <p:cNvSpPr>
                    <a:spLocks noChangeArrowheads="1"/>
                  </p:cNvSpPr>
                  <p:nvPr/>
                </p:nvSpPr>
                <p:spPr bwMode="auto">
                  <a:xfrm>
                    <a:off x="2018" y="2251"/>
                    <a:ext cx="635" cy="91"/>
                  </a:xfrm>
                  <a:prstGeom prst="flowChartTerminator">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26" name="Oval 35"/>
                  <p:cNvSpPr>
                    <a:spLocks noChangeArrowheads="1"/>
                  </p:cNvSpPr>
                  <p:nvPr/>
                </p:nvSpPr>
                <p:spPr bwMode="auto">
                  <a:xfrm>
                    <a:off x="1292" y="2205"/>
                    <a:ext cx="182" cy="91"/>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hr-HR" altLang="en-US" sz="2000">
                      <a:latin typeface="Arial" charset="0"/>
                    </a:endParaRPr>
                  </a:p>
                </p:txBody>
              </p:sp>
              <p:sp>
                <p:nvSpPr>
                  <p:cNvPr id="71727" name="Oval 36"/>
                  <p:cNvSpPr>
                    <a:spLocks noChangeArrowheads="1"/>
                  </p:cNvSpPr>
                  <p:nvPr/>
                </p:nvSpPr>
                <p:spPr bwMode="auto">
                  <a:xfrm>
                    <a:off x="1746" y="2478"/>
                    <a:ext cx="182" cy="91"/>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hr-HR" altLang="en-US" sz="2000">
                      <a:latin typeface="Arial" charset="0"/>
                    </a:endParaRPr>
                  </a:p>
                </p:txBody>
              </p:sp>
              <p:sp>
                <p:nvSpPr>
                  <p:cNvPr id="71728" name="Oval 37"/>
                  <p:cNvSpPr>
                    <a:spLocks noChangeArrowheads="1"/>
                  </p:cNvSpPr>
                  <p:nvPr/>
                </p:nvSpPr>
                <p:spPr bwMode="auto">
                  <a:xfrm>
                    <a:off x="2290" y="2251"/>
                    <a:ext cx="182" cy="91"/>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hr-HR" altLang="en-US" sz="2000">
                      <a:latin typeface="Arial" charset="0"/>
                    </a:endParaRPr>
                  </a:p>
                </p:txBody>
              </p:sp>
            </p:grpSp>
            <p:sp>
              <p:nvSpPr>
                <p:cNvPr id="71713" name="Line 38"/>
                <p:cNvSpPr>
                  <a:spLocks noChangeShapeType="1"/>
                </p:cNvSpPr>
                <p:nvPr/>
              </p:nvSpPr>
              <p:spPr bwMode="auto">
                <a:xfrm flipH="1">
                  <a:off x="2199" y="1344"/>
                  <a:ext cx="46"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4" name="Line 39"/>
                <p:cNvSpPr>
                  <a:spLocks noChangeShapeType="1"/>
                </p:cNvSpPr>
                <p:nvPr/>
              </p:nvSpPr>
              <p:spPr bwMode="auto">
                <a:xfrm>
                  <a:off x="2154" y="1616"/>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5" name="AutoShape 40"/>
                <p:cNvSpPr>
                  <a:spLocks noChangeArrowheads="1"/>
                </p:cNvSpPr>
                <p:nvPr/>
              </p:nvSpPr>
              <p:spPr bwMode="auto">
                <a:xfrm>
                  <a:off x="1701" y="1888"/>
                  <a:ext cx="90" cy="45"/>
                </a:xfrm>
                <a:prstGeom prst="roundRect">
                  <a:avLst>
                    <a:gd name="adj" fmla="val 16667"/>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16" name="AutoShape 41"/>
                <p:cNvSpPr>
                  <a:spLocks noChangeArrowheads="1"/>
                </p:cNvSpPr>
                <p:nvPr/>
              </p:nvSpPr>
              <p:spPr bwMode="auto">
                <a:xfrm>
                  <a:off x="1882" y="1888"/>
                  <a:ext cx="91" cy="91"/>
                </a:xfrm>
                <a:prstGeom prst="octagon">
                  <a:avLst>
                    <a:gd name="adj" fmla="val 29287"/>
                  </a:avLst>
                </a:prstGeom>
                <a:solidFill>
                  <a:schemeClr val="accent2"/>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17" name="Line 42"/>
                <p:cNvSpPr>
                  <a:spLocks noChangeShapeType="1"/>
                </p:cNvSpPr>
                <p:nvPr/>
              </p:nvSpPr>
              <p:spPr bwMode="auto">
                <a:xfrm flipV="1">
                  <a:off x="1746" y="1706"/>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8" name="Line 43"/>
                <p:cNvSpPr>
                  <a:spLocks noChangeShapeType="1"/>
                </p:cNvSpPr>
                <p:nvPr/>
              </p:nvSpPr>
              <p:spPr bwMode="auto">
                <a:xfrm flipV="1">
                  <a:off x="1927" y="1706"/>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9" name="Oval 44"/>
                <p:cNvSpPr>
                  <a:spLocks noChangeArrowheads="1"/>
                </p:cNvSpPr>
                <p:nvPr/>
              </p:nvSpPr>
              <p:spPr bwMode="auto">
                <a:xfrm>
                  <a:off x="1701" y="1706"/>
                  <a:ext cx="90" cy="91"/>
                </a:xfrm>
                <a:prstGeom prst="ellipse">
                  <a:avLst/>
                </a:prstGeom>
                <a:solidFill>
                  <a:schemeClr va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20" name="Oval 45"/>
                <p:cNvSpPr>
                  <a:spLocks noChangeArrowheads="1"/>
                </p:cNvSpPr>
                <p:nvPr/>
              </p:nvSpPr>
              <p:spPr bwMode="auto">
                <a:xfrm>
                  <a:off x="1882" y="1706"/>
                  <a:ext cx="90" cy="91"/>
                </a:xfrm>
                <a:prstGeom prst="ellipse">
                  <a:avLst/>
                </a:prstGeom>
                <a:solidFill>
                  <a:schemeClr va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grpSp>
          <p:sp>
            <p:nvSpPr>
              <p:cNvPr id="71705" name="Line 46"/>
              <p:cNvSpPr>
                <a:spLocks noChangeShapeType="1"/>
              </p:cNvSpPr>
              <p:nvPr/>
            </p:nvSpPr>
            <p:spPr bwMode="auto">
              <a:xfrm>
                <a:off x="2925" y="1253"/>
                <a:ext cx="4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690" name="Line 47"/>
            <p:cNvSpPr>
              <a:spLocks noChangeShapeType="1"/>
            </p:cNvSpPr>
            <p:nvPr/>
          </p:nvSpPr>
          <p:spPr bwMode="auto">
            <a:xfrm flipV="1">
              <a:off x="1701" y="1888"/>
              <a:ext cx="771" cy="14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1" name="Text Box 48"/>
            <p:cNvSpPr txBox="1">
              <a:spLocks noChangeArrowheads="1"/>
            </p:cNvSpPr>
            <p:nvPr/>
          </p:nvSpPr>
          <p:spPr bwMode="auto">
            <a:xfrm>
              <a:off x="340" y="3294"/>
              <a:ext cx="232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solidFill>
                    <a:schemeClr val="accent2"/>
                  </a:solidFill>
                  <a:latin typeface="Arial" charset="0"/>
                </a:rPr>
                <a:t>integrini</a:t>
              </a:r>
              <a:r>
                <a:rPr lang="hr-HR" altLang="en-US" sz="1800">
                  <a:latin typeface="Arial" charset="0"/>
                </a:rPr>
                <a:t>: receptori koji vežu</a:t>
              </a:r>
            </a:p>
            <a:p>
              <a:pPr eaLnBrk="1" hangingPunct="1">
                <a:spcBef>
                  <a:spcPct val="0"/>
                </a:spcBef>
                <a:buFontTx/>
                <a:buNone/>
              </a:pPr>
              <a:r>
                <a:rPr lang="hr-HR" altLang="en-US" sz="1800">
                  <a:latin typeface="Arial" charset="0"/>
                </a:rPr>
                <a:t>fibronektin, vitronektin, laminin</a:t>
              </a:r>
            </a:p>
            <a:p>
              <a:pPr eaLnBrk="1" hangingPunct="1">
                <a:spcBef>
                  <a:spcPct val="0"/>
                </a:spcBef>
                <a:buFontTx/>
                <a:buNone/>
              </a:pPr>
              <a:r>
                <a:rPr lang="hr-HR" altLang="en-US" sz="1800">
                  <a:latin typeface="Arial" charset="0"/>
                </a:rPr>
                <a:t>kolagen</a:t>
              </a:r>
            </a:p>
            <a:p>
              <a:pPr eaLnBrk="1" hangingPunct="1">
                <a:spcBef>
                  <a:spcPct val="0"/>
                </a:spcBef>
                <a:buFontTx/>
                <a:buNone/>
              </a:pPr>
              <a:r>
                <a:rPr lang="hr-HR" altLang="en-US" sz="1800">
                  <a:solidFill>
                    <a:schemeClr val="accent2"/>
                  </a:solidFill>
                  <a:latin typeface="Arial" charset="0"/>
                </a:rPr>
                <a:t>veze s ekstracelularnim matriksom</a:t>
              </a:r>
            </a:p>
          </p:txBody>
        </p:sp>
        <p:sp>
          <p:nvSpPr>
            <p:cNvPr id="71692" name="Line 49"/>
            <p:cNvSpPr>
              <a:spLocks noChangeShapeType="1"/>
            </p:cNvSpPr>
            <p:nvPr/>
          </p:nvSpPr>
          <p:spPr bwMode="auto">
            <a:xfrm>
              <a:off x="3288" y="324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693" name="Group 50"/>
            <p:cNvGrpSpPr>
              <a:grpSpLocks/>
            </p:cNvGrpSpPr>
            <p:nvPr/>
          </p:nvGrpSpPr>
          <p:grpSpPr bwMode="auto">
            <a:xfrm>
              <a:off x="3288" y="1661"/>
              <a:ext cx="91" cy="181"/>
              <a:chOff x="3288" y="1661"/>
              <a:chExt cx="91" cy="181"/>
            </a:xfrm>
          </p:grpSpPr>
          <p:sp>
            <p:nvSpPr>
              <p:cNvPr id="71702" name="Oval 51"/>
              <p:cNvSpPr>
                <a:spLocks noChangeArrowheads="1"/>
              </p:cNvSpPr>
              <p:nvPr/>
            </p:nvSpPr>
            <p:spPr bwMode="auto">
              <a:xfrm>
                <a:off x="3288" y="1797"/>
                <a:ext cx="91" cy="4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1703" name="Line 52"/>
              <p:cNvSpPr>
                <a:spLocks noChangeShapeType="1"/>
              </p:cNvSpPr>
              <p:nvPr/>
            </p:nvSpPr>
            <p:spPr bwMode="auto">
              <a:xfrm flipV="1">
                <a:off x="3334" y="1661"/>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694" name="Line 53"/>
            <p:cNvSpPr>
              <a:spLocks noChangeShapeType="1"/>
            </p:cNvSpPr>
            <p:nvPr/>
          </p:nvSpPr>
          <p:spPr bwMode="auto">
            <a:xfrm flipH="1" flipV="1">
              <a:off x="3334" y="1888"/>
              <a:ext cx="181" cy="11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5" name="Text Box 54"/>
            <p:cNvSpPr txBox="1">
              <a:spLocks noChangeArrowheads="1"/>
            </p:cNvSpPr>
            <p:nvPr/>
          </p:nvSpPr>
          <p:spPr bwMode="auto">
            <a:xfrm>
              <a:off x="2653" y="3158"/>
              <a:ext cx="247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proteoglikani: niskoafinitetni</a:t>
              </a:r>
            </a:p>
            <a:p>
              <a:pPr eaLnBrk="1" hangingPunct="1">
                <a:spcBef>
                  <a:spcPct val="0"/>
                </a:spcBef>
                <a:buFontTx/>
                <a:buNone/>
              </a:pPr>
              <a:r>
                <a:rPr lang="hr-HR" altLang="en-US" sz="1800">
                  <a:latin typeface="Arial" charset="0"/>
                </a:rPr>
                <a:t>transmembranski receptori vežu </a:t>
              </a:r>
            </a:p>
            <a:p>
              <a:pPr eaLnBrk="1" hangingPunct="1">
                <a:spcBef>
                  <a:spcPct val="0"/>
                </a:spcBef>
                <a:buFontTx/>
                <a:buNone/>
              </a:pPr>
              <a:r>
                <a:rPr lang="hr-HR" altLang="en-US" sz="1800">
                  <a:latin typeface="Arial" charset="0"/>
                </a:rPr>
                <a:t>proteoglikane, kolagen i faktore rasta</a:t>
              </a:r>
            </a:p>
          </p:txBody>
        </p:sp>
        <p:sp>
          <p:nvSpPr>
            <p:cNvPr id="71696" name="Line 55"/>
            <p:cNvSpPr>
              <a:spLocks noChangeShapeType="1"/>
            </p:cNvSpPr>
            <p:nvPr/>
          </p:nvSpPr>
          <p:spPr bwMode="auto">
            <a:xfrm flipH="1">
              <a:off x="3016" y="890"/>
              <a:ext cx="1225"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7" name="Text Box 56"/>
            <p:cNvSpPr txBox="1">
              <a:spLocks noChangeArrowheads="1"/>
            </p:cNvSpPr>
            <p:nvPr/>
          </p:nvSpPr>
          <p:spPr bwMode="auto">
            <a:xfrm>
              <a:off x="4422" y="1480"/>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CAM</a:t>
              </a:r>
            </a:p>
          </p:txBody>
        </p:sp>
        <p:sp>
          <p:nvSpPr>
            <p:cNvPr id="71698" name="Text Box 57"/>
            <p:cNvSpPr txBox="1">
              <a:spLocks noChangeArrowheads="1"/>
            </p:cNvSpPr>
            <p:nvPr/>
          </p:nvSpPr>
          <p:spPr bwMode="auto">
            <a:xfrm>
              <a:off x="4286" y="2840"/>
              <a:ext cx="14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solidFill>
                    <a:schemeClr val="accent2"/>
                  </a:solidFill>
                  <a:latin typeface="Arial" charset="0"/>
                </a:rPr>
                <a:t>kadherini:</a:t>
              </a:r>
            </a:p>
            <a:p>
              <a:pPr eaLnBrk="1" hangingPunct="1">
                <a:spcBef>
                  <a:spcPct val="0"/>
                </a:spcBef>
                <a:buFontTx/>
                <a:buNone/>
              </a:pPr>
              <a:r>
                <a:rPr lang="hr-HR" altLang="en-US" sz="1800">
                  <a:solidFill>
                    <a:schemeClr val="accent2"/>
                  </a:solidFill>
                  <a:latin typeface="Arial" charset="0"/>
                </a:rPr>
                <a:t>veze između stanica</a:t>
              </a:r>
            </a:p>
          </p:txBody>
        </p:sp>
        <p:sp>
          <p:nvSpPr>
            <p:cNvPr id="71699" name="Text Box 58"/>
            <p:cNvSpPr txBox="1">
              <a:spLocks noChangeArrowheads="1"/>
            </p:cNvSpPr>
            <p:nvPr/>
          </p:nvSpPr>
          <p:spPr bwMode="auto">
            <a:xfrm>
              <a:off x="4422" y="2024"/>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400">
                  <a:latin typeface="Arial" charset="0"/>
                </a:rPr>
                <a:t>Ca</a:t>
              </a:r>
            </a:p>
          </p:txBody>
        </p:sp>
        <p:sp>
          <p:nvSpPr>
            <p:cNvPr id="71700" name="Rectangle 59"/>
            <p:cNvSpPr>
              <a:spLocks noChangeArrowheads="1"/>
            </p:cNvSpPr>
            <p:nvPr/>
          </p:nvSpPr>
          <p:spPr bwMode="auto">
            <a:xfrm>
              <a:off x="4422" y="2478"/>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400">
                  <a:latin typeface="Arial" charset="0"/>
                </a:rPr>
                <a:t>Ca</a:t>
              </a:r>
            </a:p>
          </p:txBody>
        </p:sp>
        <p:sp>
          <p:nvSpPr>
            <p:cNvPr id="71701" name="Line 60"/>
            <p:cNvSpPr>
              <a:spLocks noChangeShapeType="1"/>
            </p:cNvSpPr>
            <p:nvPr/>
          </p:nvSpPr>
          <p:spPr bwMode="auto">
            <a:xfrm flipH="1" flipV="1">
              <a:off x="3016" y="1570"/>
              <a:ext cx="1270" cy="7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683" name="Text Box 61"/>
          <p:cNvSpPr txBox="1">
            <a:spLocks noChangeArrowheads="1"/>
          </p:cNvSpPr>
          <p:nvPr/>
        </p:nvSpPr>
        <p:spPr bwMode="auto">
          <a:xfrm>
            <a:off x="3348038" y="6021388"/>
            <a:ext cx="2190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Stanična adhezija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4386" y="515852"/>
            <a:ext cx="8628834" cy="4744766"/>
            <a:chOff x="-24386" y="515852"/>
            <a:chExt cx="8628834" cy="4744766"/>
          </a:xfrm>
        </p:grpSpPr>
        <p:pic>
          <p:nvPicPr>
            <p:cNvPr id="82946" name="Picture 2" descr="https://upload.wikimedia.org/wikipedia/commons/thumb/6/61/Cell_junctions_types_shown_on_epithelial_cells_including_cell-cell_and_cell-matrix_junctions.jpeg/600px-Cell_junctions_types_shown_on_epithelial_cells_including_cell-cell_and_cell-matrix_junction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6" y="515852"/>
              <a:ext cx="8399321" cy="4731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55976" y="1340768"/>
              <a:ext cx="4248472" cy="2862322"/>
            </a:xfrm>
            <a:prstGeom prst="rect">
              <a:avLst/>
            </a:prstGeom>
            <a:solidFill>
              <a:schemeClr val="bg1"/>
            </a:solidFill>
          </p:spPr>
          <p:txBody>
            <a:bodyPr wrap="square" rtlCol="0">
              <a:spAutoFit/>
            </a:bodyPr>
            <a:lstStyle/>
            <a:p>
              <a:r>
                <a:rPr lang="hr-HR" sz="2000" dirty="0" smtClean="0">
                  <a:latin typeface="Arial" panose="020B0604020202020204" pitchFamily="34" charset="0"/>
                  <a:cs typeface="Arial" panose="020B0604020202020204" pitchFamily="34" charset="0"/>
                </a:rPr>
                <a:t>čvrste veze</a:t>
              </a:r>
            </a:p>
            <a:p>
              <a:r>
                <a:rPr lang="hr-HR" sz="2000" dirty="0" smtClean="0">
                  <a:latin typeface="Arial" panose="020B0604020202020204" pitchFamily="34" charset="0"/>
                  <a:cs typeface="Arial" panose="020B0604020202020204" pitchFamily="34" charset="0"/>
                </a:rPr>
                <a:t>adhezijske veze (veza s </a:t>
              </a:r>
              <a:r>
                <a:rPr lang="hr-HR" sz="2000" dirty="0" err="1" smtClean="0">
                  <a:latin typeface="Arial" panose="020B0604020202020204" pitchFamily="34" charset="0"/>
                  <a:cs typeface="Arial" panose="020B0604020202020204" pitchFamily="34" charset="0"/>
                </a:rPr>
                <a:t>aktinom</a:t>
              </a:r>
              <a:r>
                <a:rPr lang="hr-HR" sz="2000" dirty="0" smtClean="0">
                  <a:latin typeface="Arial" panose="020B0604020202020204" pitchFamily="34" charset="0"/>
                  <a:cs typeface="Arial" panose="020B0604020202020204" pitchFamily="34" charset="0"/>
                </a:rPr>
                <a:t>)</a:t>
              </a:r>
            </a:p>
            <a:p>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dezmosomi</a:t>
              </a:r>
              <a:r>
                <a:rPr lang="hr-HR" sz="2000" dirty="0" smtClean="0">
                  <a:latin typeface="Arial" panose="020B0604020202020204" pitchFamily="34" charset="0"/>
                  <a:cs typeface="Arial" panose="020B0604020202020204" pitchFamily="34" charset="0"/>
                </a:rPr>
                <a:t> (veza s </a:t>
              </a:r>
              <a:r>
                <a:rPr lang="hr-HR" sz="2000" dirty="0" err="1" smtClean="0">
                  <a:latin typeface="Arial" panose="020B0604020202020204" pitchFamily="34" charset="0"/>
                  <a:cs typeface="Arial" panose="020B0604020202020204" pitchFamily="34" charset="0"/>
                </a:rPr>
                <a:t>intermedijarnim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filamentima</a:t>
              </a:r>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pukotinaste</a:t>
              </a:r>
              <a:r>
                <a:rPr lang="hr-HR" sz="2000" dirty="0" smtClean="0">
                  <a:latin typeface="Arial" panose="020B0604020202020204" pitchFamily="34" charset="0"/>
                  <a:cs typeface="Arial" panose="020B0604020202020204" pitchFamily="34" charset="0"/>
                </a:rPr>
                <a:t> veze</a:t>
              </a:r>
            </a:p>
            <a:p>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hemidezmosomi</a:t>
              </a:r>
              <a:r>
                <a:rPr lang="hr-HR" sz="2000" dirty="0" smtClean="0">
                  <a:latin typeface="Arial" panose="020B0604020202020204" pitchFamily="34" charset="0"/>
                  <a:cs typeface="Arial" panose="020B0604020202020204" pitchFamily="34" charset="0"/>
                </a:rPr>
                <a:t> (veza s </a:t>
              </a:r>
              <a:r>
                <a:rPr lang="hr-HR" sz="2000" dirty="0" err="1" smtClean="0">
                  <a:latin typeface="Arial" panose="020B0604020202020204" pitchFamily="34" charset="0"/>
                  <a:cs typeface="Arial" panose="020B0604020202020204" pitchFamily="34" charset="0"/>
                </a:rPr>
                <a:t>intermedijarnim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filamentima</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4355976" y="4373509"/>
              <a:ext cx="4031873" cy="400110"/>
            </a:xfrm>
            <a:prstGeom prst="rect">
              <a:avLst/>
            </a:prstGeom>
            <a:solidFill>
              <a:schemeClr val="bg1"/>
            </a:solidFill>
          </p:spPr>
          <p:txBody>
            <a:bodyPr wrap="none" rtlCol="0">
              <a:spAutoFit/>
            </a:bodyPr>
            <a:lstStyle/>
            <a:p>
              <a:r>
                <a:rPr lang="hr-HR" sz="2000" dirty="0" smtClean="0">
                  <a:latin typeface="Arial" panose="020B0604020202020204" pitchFamily="34" charset="0"/>
                  <a:cs typeface="Arial" panose="020B0604020202020204" pitchFamily="34" charset="0"/>
                </a:rPr>
                <a:t>fokalne adhezije – veza s </a:t>
              </a:r>
              <a:r>
                <a:rPr lang="hr-HR" sz="2000" dirty="0" err="1" smtClean="0">
                  <a:latin typeface="Arial" panose="020B0604020202020204" pitchFamily="34" charset="0"/>
                  <a:cs typeface="Arial" panose="020B0604020202020204" pitchFamily="34" charset="0"/>
                </a:rPr>
                <a:t>aktinom</a:t>
              </a: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6300579" y="4203090"/>
              <a:ext cx="503669" cy="257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87624" y="4860508"/>
              <a:ext cx="2735044" cy="400110"/>
            </a:xfrm>
            <a:prstGeom prst="rect">
              <a:avLst/>
            </a:prstGeom>
            <a:noFill/>
          </p:spPr>
          <p:txBody>
            <a:bodyPr wrap="none" rtlCol="0">
              <a:spAutoFit/>
            </a:bodyPr>
            <a:lstStyle/>
            <a:p>
              <a:r>
                <a:rPr lang="hr-HR" sz="2000" dirty="0" err="1" smtClean="0">
                  <a:latin typeface="Arial" panose="020B0604020202020204" pitchFamily="34" charset="0"/>
                  <a:cs typeface="Arial" panose="020B0604020202020204" pitchFamily="34" charset="0"/>
                </a:rPr>
                <a:t>ekstracelularni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matriks</a:t>
              </a:r>
              <a:endParaRPr lang="en-US" sz="2000" dirty="0">
                <a:latin typeface="Arial" panose="020B0604020202020204" pitchFamily="34" charset="0"/>
                <a:cs typeface="Arial" panose="020B0604020202020204" pitchFamily="34" charset="0"/>
              </a:endParaRPr>
            </a:p>
          </p:txBody>
        </p:sp>
      </p:grpSp>
      <p:cxnSp>
        <p:nvCxnSpPr>
          <p:cNvPr id="9" name="Straight Arrow Connector 8"/>
          <p:cNvCxnSpPr/>
          <p:nvPr/>
        </p:nvCxnSpPr>
        <p:spPr>
          <a:xfrm flipV="1">
            <a:off x="2555146" y="4203090"/>
            <a:ext cx="0" cy="5705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13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331913" y="4149725"/>
            <a:ext cx="5984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Kultura animalnih stanica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tehnike uzgoja stanica pod laboratorijskim uvjetima:</a:t>
            </a:r>
          </a:p>
          <a:p>
            <a:pPr eaLnBrk="1" hangingPunct="1">
              <a:spcBef>
                <a:spcPct val="0"/>
              </a:spcBef>
              <a:buFontTx/>
              <a:buNone/>
            </a:pPr>
            <a:r>
              <a:rPr lang="hr-HR" altLang="en-US" sz="2000" i="1" dirty="0" err="1">
                <a:latin typeface="Arial" charset="0"/>
              </a:rPr>
              <a:t>in</a:t>
            </a:r>
            <a:r>
              <a:rPr lang="hr-HR" altLang="en-US" sz="2000" i="1" dirty="0">
                <a:latin typeface="Arial" charset="0"/>
              </a:rPr>
              <a:t> </a:t>
            </a:r>
            <a:r>
              <a:rPr lang="hr-HR" altLang="en-US" sz="2000" i="1" dirty="0" err="1">
                <a:latin typeface="Arial" charset="0"/>
              </a:rPr>
              <a:t>vitro</a:t>
            </a:r>
            <a:r>
              <a:rPr lang="hr-HR" altLang="en-US" sz="2000" i="1" dirty="0">
                <a:latin typeface="Arial" charset="0"/>
              </a:rPr>
              <a:t> </a:t>
            </a:r>
            <a:r>
              <a:rPr lang="hr-HR" altLang="en-US" sz="2000" dirty="0">
                <a:latin typeface="Arial" charset="0"/>
              </a:rPr>
              <a:t>u umjetnom mediju i pod sterilnim uvjetima</a:t>
            </a:r>
          </a:p>
        </p:txBody>
      </p:sp>
      <p:graphicFrame>
        <p:nvGraphicFramePr>
          <p:cNvPr id="4099" name="Object 3"/>
          <p:cNvGraphicFramePr>
            <a:graphicFrameLocks noChangeAspect="1"/>
          </p:cNvGraphicFramePr>
          <p:nvPr/>
        </p:nvGraphicFramePr>
        <p:xfrm>
          <a:off x="971550" y="1628775"/>
          <a:ext cx="3214688" cy="1206500"/>
        </p:xfrm>
        <a:graphic>
          <a:graphicData uri="http://schemas.openxmlformats.org/presentationml/2006/ole">
            <mc:AlternateContent xmlns:mc="http://schemas.openxmlformats.org/markup-compatibility/2006">
              <mc:Choice xmlns:v="urn:schemas-microsoft-com:vml" Requires="v">
                <p:oleObj spid="_x0000_s4129" name="Image" r:id="rId3" imgW="5447619" imgH="2044444" progId="Photoshop.Image.7">
                  <p:embed/>
                </p:oleObj>
              </mc:Choice>
              <mc:Fallback>
                <p:oleObj name="Image" r:id="rId3" imgW="5447619" imgH="2044444" progId="Photoshop.Image.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628775"/>
                        <a:ext cx="321468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0" name="Picture 4" descr="Figure_2_BA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125538"/>
            <a:ext cx="280828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ell Adhesion, Cell Communication ..."/>
          <p:cNvSpPr>
            <a:spLocks noChangeAspect="1" noChangeArrowheads="1"/>
          </p:cNvSpPr>
          <p:nvPr/>
        </p:nvSpPr>
        <p:spPr bwMode="auto">
          <a:xfrm>
            <a:off x="155575" y="-754063"/>
            <a:ext cx="2914650"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A schematic diagram shows an integrin dimer spanning a cell membrane. The integrin dimer connects the molecular components of the extracellular matrix on the extracellular side of the membrane to the cell’s actin cytoskeleton on the cytoplasmic side of the membra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39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7904"/>
            <a:ext cx="5305772" cy="285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6088940"/>
            <a:ext cx="8476023" cy="584775"/>
          </a:xfrm>
          <a:prstGeom prst="rect">
            <a:avLst/>
          </a:prstGeom>
          <a:noFill/>
        </p:spPr>
        <p:txBody>
          <a:bodyPr wrap="square" rtlCol="0">
            <a:spAutoFit/>
          </a:bodyPr>
          <a:lstStyle/>
          <a:p>
            <a:r>
              <a:rPr lang="en-US" sz="1600" dirty="0">
                <a:hlinkClick r:id="rId3"/>
              </a:rPr>
              <a:t>https://www.nature.com/scitable/topicpage/cell-adhesion-and-cell-communication-14050486</a:t>
            </a:r>
            <a:r>
              <a:rPr lang="en-US" sz="1600" dirty="0" smtClean="0">
                <a:hlinkClick r:id="rId3"/>
              </a:rPr>
              <a:t>/</a:t>
            </a:r>
            <a:endParaRPr lang="hr-HR" sz="1600" dirty="0" smtClean="0"/>
          </a:p>
          <a:p>
            <a:r>
              <a:rPr lang="en-US" sz="1600" dirty="0"/>
              <a:t>https://www.mdpi.com/1422-0067/21/20/7624</a:t>
            </a:r>
          </a:p>
        </p:txBody>
      </p:sp>
      <p:sp>
        <p:nvSpPr>
          <p:cNvPr id="5" name="TextBox 4"/>
          <p:cNvSpPr txBox="1"/>
          <p:nvPr/>
        </p:nvSpPr>
        <p:spPr>
          <a:xfrm>
            <a:off x="6732240" y="1628800"/>
            <a:ext cx="1083951" cy="400110"/>
          </a:xfrm>
          <a:prstGeom prst="rect">
            <a:avLst/>
          </a:prstGeom>
          <a:noFill/>
        </p:spPr>
        <p:txBody>
          <a:bodyPr wrap="none" rtlCol="0">
            <a:spAutoFit/>
          </a:bodyPr>
          <a:lstStyle/>
          <a:p>
            <a:r>
              <a:rPr lang="hr-HR" sz="2000" dirty="0" err="1" smtClean="0">
                <a:latin typeface="Arial" panose="020B0604020202020204" pitchFamily="34" charset="0"/>
                <a:cs typeface="Arial" panose="020B0604020202020204" pitchFamily="34" charset="0"/>
              </a:rPr>
              <a:t>integrini</a:t>
            </a:r>
            <a:endParaRPr lang="en-US" sz="2000" dirty="0">
              <a:latin typeface="Arial" panose="020B0604020202020204" pitchFamily="34" charset="0"/>
              <a:cs typeface="Arial" panose="020B0604020202020204" pitchFamily="34" charset="0"/>
            </a:endParaRPr>
          </a:p>
        </p:txBody>
      </p:sp>
      <p:sp>
        <p:nvSpPr>
          <p:cNvPr id="6" name="AutoShape 7" descr="Cell Surface Proteins - Biochemistry ..."/>
          <p:cNvSpPr>
            <a:spLocks noChangeAspect="1" noChangeArrowheads="1"/>
          </p:cNvSpPr>
          <p:nvPr/>
        </p:nvSpPr>
        <p:spPr bwMode="auto">
          <a:xfrm>
            <a:off x="155575" y="-7620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948780" y="3140968"/>
            <a:ext cx="5279404" cy="461665"/>
          </a:xfrm>
          <a:prstGeom prst="rect">
            <a:avLst/>
          </a:prstGeom>
          <a:solidFill>
            <a:schemeClr val="bg1"/>
          </a:solidFill>
        </p:spPr>
        <p:txBody>
          <a:bodyPr wrap="square" rtlCol="0">
            <a:spAutoFit/>
          </a:bodyPr>
          <a:lstStyle/>
          <a:p>
            <a:endParaRPr lang="en-US" dirty="0"/>
          </a:p>
        </p:txBody>
      </p:sp>
      <p:pic>
        <p:nvPicPr>
          <p:cNvPr id="8397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16832" y="3396006"/>
            <a:ext cx="4343300" cy="238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732240" y="3789040"/>
            <a:ext cx="1226618" cy="400110"/>
          </a:xfrm>
          <a:prstGeom prst="rect">
            <a:avLst/>
          </a:prstGeom>
          <a:noFill/>
        </p:spPr>
        <p:txBody>
          <a:bodyPr wrap="none" rtlCol="0">
            <a:spAutoFit/>
          </a:bodyPr>
          <a:lstStyle/>
          <a:p>
            <a:r>
              <a:rPr lang="hr-HR" sz="2000" dirty="0" err="1" smtClean="0">
                <a:latin typeface="Arial" panose="020B0604020202020204" pitchFamily="34" charset="0"/>
                <a:cs typeface="Arial" panose="020B0604020202020204" pitchFamily="34" charset="0"/>
              </a:rPr>
              <a:t>kadherini</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6516216" y="5415501"/>
            <a:ext cx="2279791"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 ovisnost o kalciju</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314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258888" y="260350"/>
            <a:ext cx="7272337" cy="3875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00000" bIns="180000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hr-HR" altLang="en-US" sz="1800">
              <a:latin typeface="Arial" charset="0"/>
            </a:endParaRPr>
          </a:p>
        </p:txBody>
      </p:sp>
      <p:grpSp>
        <p:nvGrpSpPr>
          <p:cNvPr id="72707" name="Group 3"/>
          <p:cNvGrpSpPr>
            <a:grpSpLocks/>
          </p:cNvGrpSpPr>
          <p:nvPr/>
        </p:nvGrpSpPr>
        <p:grpSpPr bwMode="auto">
          <a:xfrm>
            <a:off x="934894" y="119345"/>
            <a:ext cx="7453455" cy="3594126"/>
            <a:chOff x="637" y="259"/>
            <a:chExt cx="4647" cy="2218"/>
          </a:xfrm>
        </p:grpSpPr>
        <p:grpSp>
          <p:nvGrpSpPr>
            <p:cNvPr id="72710" name="Group 4"/>
            <p:cNvGrpSpPr>
              <a:grpSpLocks/>
            </p:cNvGrpSpPr>
            <p:nvPr/>
          </p:nvGrpSpPr>
          <p:grpSpPr bwMode="auto">
            <a:xfrm>
              <a:off x="637" y="259"/>
              <a:ext cx="4279" cy="2218"/>
              <a:chOff x="758" y="803"/>
              <a:chExt cx="4279" cy="2218"/>
            </a:xfrm>
          </p:grpSpPr>
          <p:graphicFrame>
            <p:nvGraphicFramePr>
              <p:cNvPr id="72712" name="Object 5"/>
              <p:cNvGraphicFramePr>
                <a:graphicFrameLocks noChangeAspect="1"/>
              </p:cNvGraphicFramePr>
              <p:nvPr>
                <p:extLst>
                  <p:ext uri="{D42A27DB-BD31-4B8C-83A1-F6EECF244321}">
                    <p14:modId xmlns:p14="http://schemas.microsoft.com/office/powerpoint/2010/main" val="3463861825"/>
                  </p:ext>
                </p:extLst>
              </p:nvPr>
            </p:nvGraphicFramePr>
            <p:xfrm>
              <a:off x="758" y="803"/>
              <a:ext cx="4279" cy="2062"/>
            </p:xfrm>
            <a:graphic>
              <a:graphicData uri="http://schemas.openxmlformats.org/presentationml/2006/ole">
                <mc:AlternateContent xmlns:mc="http://schemas.openxmlformats.org/markup-compatibility/2006">
                  <mc:Choice xmlns:v="urn:schemas-microsoft-com:vml" Requires="v">
                    <p:oleObj spid="_x0000_s72746" name="Photo Editor Photo" r:id="rId3" imgW="16733333" imgH="6904762" progId="MSPhotoEd.3">
                      <p:embed/>
                    </p:oleObj>
                  </mc:Choice>
                  <mc:Fallback>
                    <p:oleObj name="Photo Editor Photo" r:id="rId3" imgW="16733333" imgH="6904762"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 y="803"/>
                            <a:ext cx="4279" cy="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3" name="Text Box 6"/>
              <p:cNvSpPr txBox="1">
                <a:spLocks noChangeArrowheads="1"/>
              </p:cNvSpPr>
              <p:nvPr/>
            </p:nvSpPr>
            <p:spPr bwMode="auto">
              <a:xfrm>
                <a:off x="1106" y="2630"/>
                <a:ext cx="90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1800">
                    <a:latin typeface="Arial" charset="0"/>
                  </a:rPr>
                  <a:t>inokulacija</a:t>
                </a:r>
              </a:p>
            </p:txBody>
          </p:sp>
          <p:sp>
            <p:nvSpPr>
              <p:cNvPr id="72714" name="Text Box 7"/>
              <p:cNvSpPr txBox="1">
                <a:spLocks noChangeArrowheads="1"/>
              </p:cNvSpPr>
              <p:nvPr/>
            </p:nvSpPr>
            <p:spPr bwMode="auto">
              <a:xfrm>
                <a:off x="2262" y="2617"/>
                <a:ext cx="852"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hr-HR" altLang="en-US" sz="1800" dirty="0">
                    <a:latin typeface="Arial" charset="0"/>
                  </a:rPr>
                  <a:t>prihvaćanje</a:t>
                </a:r>
              </a:p>
              <a:p>
                <a:pPr algn="ctr" eaLnBrk="1" hangingPunct="1">
                  <a:spcBef>
                    <a:spcPct val="0"/>
                  </a:spcBef>
                  <a:buFontTx/>
                  <a:buNone/>
                </a:pPr>
                <a:r>
                  <a:rPr lang="hr-HR" altLang="en-US" sz="1800" dirty="0">
                    <a:latin typeface="Arial" charset="0"/>
                  </a:rPr>
                  <a:t>1-2 h</a:t>
                </a:r>
              </a:p>
            </p:txBody>
          </p:sp>
          <p:sp>
            <p:nvSpPr>
              <p:cNvPr id="72715" name="Text Box 8"/>
              <p:cNvSpPr txBox="1">
                <a:spLocks noChangeArrowheads="1"/>
              </p:cNvSpPr>
              <p:nvPr/>
            </p:nvSpPr>
            <p:spPr bwMode="auto">
              <a:xfrm>
                <a:off x="3700" y="2634"/>
                <a:ext cx="1225"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1800" dirty="0">
                    <a:latin typeface="Arial" charset="0"/>
                  </a:rPr>
                  <a:t>širenje 24 h</a:t>
                </a:r>
              </a:p>
            </p:txBody>
          </p:sp>
        </p:grpSp>
        <p:sp>
          <p:nvSpPr>
            <p:cNvPr id="72711" name="Text Box 9"/>
            <p:cNvSpPr txBox="1">
              <a:spLocks noChangeArrowheads="1"/>
            </p:cNvSpPr>
            <p:nvPr/>
          </p:nvSpPr>
          <p:spPr bwMode="auto">
            <a:xfrm>
              <a:off x="3152" y="482"/>
              <a:ext cx="2132" cy="1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a:solidFill>
                    <a:schemeClr val="bg1"/>
                  </a:solidFill>
                  <a:latin typeface="Arial" charset="0"/>
                </a:rPr>
                <a:t>a</a:t>
              </a:r>
            </a:p>
            <a:p>
              <a:pPr eaLnBrk="1" hangingPunct="1">
                <a:spcBef>
                  <a:spcPct val="50000"/>
                </a:spcBef>
                <a:buFontTx/>
                <a:buNone/>
              </a:pPr>
              <a:r>
                <a:rPr lang="hr-HR" altLang="en-US" sz="2000">
                  <a:solidFill>
                    <a:schemeClr val="bg1"/>
                  </a:solidFill>
                  <a:latin typeface="Arial" charset="0"/>
                </a:rPr>
                <a:t>a</a:t>
              </a:r>
            </a:p>
            <a:p>
              <a:pPr eaLnBrk="1" hangingPunct="1">
                <a:spcBef>
                  <a:spcPct val="50000"/>
                </a:spcBef>
                <a:buFontTx/>
                <a:buNone/>
              </a:pPr>
              <a:r>
                <a:rPr lang="hr-HR" altLang="en-US" sz="2000">
                  <a:solidFill>
                    <a:schemeClr val="bg1"/>
                  </a:solidFill>
                  <a:latin typeface="Arial" charset="0"/>
                </a:rPr>
                <a:t>a</a:t>
              </a:r>
            </a:p>
            <a:p>
              <a:pPr eaLnBrk="1" hangingPunct="1">
                <a:spcBef>
                  <a:spcPct val="50000"/>
                </a:spcBef>
                <a:buFontTx/>
                <a:buNone/>
              </a:pPr>
              <a:r>
                <a:rPr lang="hr-HR" altLang="en-US" sz="2000">
                  <a:solidFill>
                    <a:schemeClr val="bg1"/>
                  </a:solidFill>
                  <a:latin typeface="Arial" charset="0"/>
                </a:rPr>
                <a:t>a</a:t>
              </a:r>
            </a:p>
          </p:txBody>
        </p:sp>
      </p:grpSp>
      <p:sp>
        <p:nvSpPr>
          <p:cNvPr id="72708" name="Text Box 10"/>
          <p:cNvSpPr txBox="1">
            <a:spLocks noChangeArrowheads="1"/>
          </p:cNvSpPr>
          <p:nvPr/>
        </p:nvSpPr>
        <p:spPr bwMode="auto">
          <a:xfrm>
            <a:off x="914627" y="4095749"/>
            <a:ext cx="672941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Tri su tipa proteina potrebna za prihvaćanje i širenje:</a:t>
            </a:r>
          </a:p>
          <a:p>
            <a:pPr eaLnBrk="1" hangingPunct="1">
              <a:spcBef>
                <a:spcPct val="0"/>
              </a:spcBef>
              <a:buFontTx/>
              <a:buNone/>
            </a:pPr>
            <a:r>
              <a:rPr lang="hr-HR" altLang="en-US" sz="2000" dirty="0">
                <a:latin typeface="Arial" charset="0"/>
                <a:cs typeface="Arial" charset="0"/>
              </a:rPr>
              <a:t>● </a:t>
            </a:r>
            <a:r>
              <a:rPr lang="hr-HR" altLang="en-US" sz="2000" dirty="0" err="1">
                <a:latin typeface="Arial" charset="0"/>
                <a:cs typeface="Arial" charset="0"/>
              </a:rPr>
              <a:t>glikoproteini</a:t>
            </a:r>
            <a:r>
              <a:rPr lang="hr-HR" altLang="en-US" sz="2000" dirty="0">
                <a:latin typeface="Arial" charset="0"/>
                <a:cs typeface="Arial" charset="0"/>
              </a:rPr>
              <a:t> seruma</a:t>
            </a:r>
          </a:p>
          <a:p>
            <a:pPr eaLnBrk="1" hangingPunct="1">
              <a:spcBef>
                <a:spcPct val="0"/>
              </a:spcBef>
              <a:buFontTx/>
              <a:buNone/>
            </a:pPr>
            <a:r>
              <a:rPr lang="hr-HR" altLang="en-US" sz="2000" dirty="0">
                <a:latin typeface="Arial" charset="0"/>
              </a:rPr>
              <a:t>○</a:t>
            </a:r>
            <a:r>
              <a:rPr lang="hr-HR" altLang="en-US" sz="2000" dirty="0">
                <a:latin typeface="SimSun" pitchFamily="2" charset="-122"/>
                <a:ea typeface="SimSun" pitchFamily="2" charset="-122"/>
                <a:cs typeface="Arial" charset="0"/>
              </a:rPr>
              <a:t> </a:t>
            </a:r>
            <a:r>
              <a:rPr lang="hr-HR" altLang="en-US" sz="2000" dirty="0">
                <a:latin typeface="Arial" charset="0"/>
                <a:cs typeface="Arial" charset="0"/>
              </a:rPr>
              <a:t>faktori koje luče stanice</a:t>
            </a:r>
          </a:p>
          <a:p>
            <a:pPr eaLnBrk="1" hangingPunct="1">
              <a:spcBef>
                <a:spcPct val="0"/>
              </a:spcBef>
              <a:buFontTx/>
              <a:buNone/>
            </a:pPr>
            <a:r>
              <a:rPr lang="hr-HR" altLang="en-US" sz="2000" dirty="0">
                <a:latin typeface="SimSun" pitchFamily="2" charset="-122"/>
                <a:ea typeface="SimSun" pitchFamily="2" charset="-122"/>
              </a:rPr>
              <a:t>▽</a:t>
            </a:r>
            <a:r>
              <a:rPr lang="hr-HR" altLang="en-US" sz="2000" dirty="0">
                <a:latin typeface="Arial" charset="0"/>
                <a:cs typeface="Arial" charset="0"/>
              </a:rPr>
              <a:t> </a:t>
            </a:r>
            <a:r>
              <a:rPr lang="hr-HR" altLang="en-US" sz="2000" dirty="0" err="1">
                <a:latin typeface="Arial" charset="0"/>
                <a:cs typeface="Arial" charset="0"/>
              </a:rPr>
              <a:t>glikoproteini</a:t>
            </a:r>
            <a:r>
              <a:rPr lang="hr-HR" altLang="en-US" sz="2000" dirty="0">
                <a:latin typeface="Arial" charset="0"/>
                <a:cs typeface="Arial" charset="0"/>
              </a:rPr>
              <a:t> na površini stanice</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-stanice odlijepimo od podloge i stavimo u drugu posudu; proces prihvaćanja za podlogu </a:t>
            </a:r>
          </a:p>
        </p:txBody>
      </p:sp>
      <p:sp>
        <p:nvSpPr>
          <p:cNvPr id="72709" name="Text Box 11"/>
          <p:cNvSpPr txBox="1">
            <a:spLocks noChangeArrowheads="1"/>
          </p:cNvSpPr>
          <p:nvPr/>
        </p:nvSpPr>
        <p:spPr bwMode="auto">
          <a:xfrm>
            <a:off x="5076825" y="836613"/>
            <a:ext cx="3167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hr-HR" altLang="en-US" sz="2000">
              <a:latin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prihvaćanje za podlog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313" y="692150"/>
            <a:ext cx="380365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2771775" y="4941888"/>
            <a:ext cx="350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Fibroblasti na mreži kolagena</a:t>
            </a:r>
          </a:p>
          <a:p>
            <a:pPr eaLnBrk="1" hangingPunct="1">
              <a:spcBef>
                <a:spcPct val="0"/>
              </a:spcBef>
              <a:buFontTx/>
              <a:buNone/>
            </a:pPr>
            <a:r>
              <a:rPr lang="hr-HR" altLang="en-US" sz="1600">
                <a:latin typeface="Arial" charset="0"/>
              </a:rPr>
              <a:t>(Butler, 2000)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124075" y="620713"/>
            <a:ext cx="43259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400">
                <a:latin typeface="Arial" charset="0"/>
              </a:rPr>
              <a:t>Podloge za uzgoj stanica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staklo</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plastika: polistiren </a:t>
            </a:r>
          </a:p>
          <a:p>
            <a:pPr eaLnBrk="1" hangingPunct="1">
              <a:spcBef>
                <a:spcPct val="0"/>
              </a:spcBef>
              <a:buFontTx/>
              <a:buNone/>
            </a:pPr>
            <a:r>
              <a:rPr lang="hr-HR" altLang="en-US" sz="2000">
                <a:latin typeface="Arial" charset="0"/>
              </a:rPr>
              <a:t>              </a:t>
            </a:r>
            <a:r>
              <a:rPr lang="hr-HR" altLang="en-US" sz="2000">
                <a:solidFill>
                  <a:schemeClr val="accent2"/>
                </a:solidFill>
                <a:latin typeface="Arial" charset="0"/>
              </a:rPr>
              <a:t>površina nabijena</a:t>
            </a:r>
            <a:r>
              <a:rPr lang="hr-HR" altLang="en-US" sz="2000">
                <a:latin typeface="Arial" charset="0"/>
              </a:rPr>
              <a:t>, hidrofilna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solidFill>
                  <a:schemeClr val="accent2"/>
                </a:solidFill>
                <a:latin typeface="Arial" charset="0"/>
              </a:rPr>
              <a:t>biološke aktivne podloge</a:t>
            </a:r>
          </a:p>
          <a:p>
            <a:pPr eaLnBrk="1" hangingPunct="1">
              <a:spcBef>
                <a:spcPct val="0"/>
              </a:spcBef>
              <a:buFontTx/>
              <a:buNone/>
            </a:pPr>
            <a:r>
              <a:rPr lang="hr-HR" altLang="en-US" sz="2000">
                <a:latin typeface="Arial" charset="0"/>
              </a:rPr>
              <a:t>želatina, kolagen, fibrinogen, laminin</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selektivne podloge </a:t>
            </a:r>
          </a:p>
          <a:p>
            <a:pPr eaLnBrk="1" hangingPunct="1">
              <a:spcBef>
                <a:spcPct val="0"/>
              </a:spcBef>
              <a:buFontTx/>
              <a:buNone/>
            </a:pPr>
            <a:r>
              <a:rPr lang="hr-HR" altLang="en-US" sz="2000">
                <a:latin typeface="Arial" charset="0"/>
              </a:rPr>
              <a:t>dekstran, polilizin, polihistidin</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hranidbeni slojevi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trodimenzionalne strukture</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900113" y="333375"/>
            <a:ext cx="7559675" cy="5113338"/>
            <a:chOff x="567" y="436"/>
            <a:chExt cx="4762" cy="3221"/>
          </a:xfrm>
        </p:grpSpPr>
        <p:pic>
          <p:nvPicPr>
            <p:cNvPr id="75780" name="Picture 3" descr="TPP Tissue Cell Culture Multifloor Fl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 y="527"/>
              <a:ext cx="2087"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Tissue Cell Culture Peel-Off Fla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2160"/>
              <a:ext cx="2086"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5" descr="TPP Tissue Culture Petri Dis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436"/>
              <a:ext cx="1859"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6" descr="TPP Tissue Culture Pl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 y="2115"/>
              <a:ext cx="1814"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79" name="Text Box 7"/>
          <p:cNvSpPr txBox="1">
            <a:spLocks noChangeArrowheads="1"/>
          </p:cNvSpPr>
          <p:nvPr/>
        </p:nvSpPr>
        <p:spPr bwMode="auto">
          <a:xfrm>
            <a:off x="991136" y="5949280"/>
            <a:ext cx="7071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Plastične </a:t>
            </a:r>
            <a:r>
              <a:rPr lang="hr-HR" altLang="en-US" sz="2000" dirty="0" err="1">
                <a:latin typeface="Arial" charset="0"/>
              </a:rPr>
              <a:t>petrijeve</a:t>
            </a:r>
            <a:r>
              <a:rPr lang="hr-HR" altLang="en-US" sz="2000" dirty="0">
                <a:latin typeface="Arial" charset="0"/>
              </a:rPr>
              <a:t> zdjelice, bočice i pločice za uzgoj u </a:t>
            </a:r>
            <a:r>
              <a:rPr lang="hr-HR" altLang="en-US" sz="2000" dirty="0" smtClean="0">
                <a:latin typeface="Arial" charset="0"/>
              </a:rPr>
              <a:t>kulturi</a:t>
            </a:r>
          </a:p>
          <a:p>
            <a:pPr eaLnBrk="1" hangingPunct="1">
              <a:spcBef>
                <a:spcPct val="0"/>
              </a:spcBef>
              <a:buFontTx/>
              <a:buNone/>
            </a:pPr>
            <a:r>
              <a:rPr lang="hr-HR" altLang="en-US" sz="2000" dirty="0" smtClean="0">
                <a:latin typeface="Arial" charset="0"/>
              </a:rPr>
              <a:t>„</a:t>
            </a:r>
            <a:r>
              <a:rPr lang="hr-HR" altLang="en-US" sz="2000" dirty="0" err="1" smtClean="0">
                <a:latin typeface="Arial" charset="0"/>
              </a:rPr>
              <a:t>treated</a:t>
            </a:r>
            <a:r>
              <a:rPr lang="hr-HR" altLang="en-US" sz="2000" dirty="0" smtClean="0">
                <a:latin typeface="Arial" charset="0"/>
              </a:rPr>
              <a:t>” </a:t>
            </a:r>
            <a:endParaRPr lang="hr-HR" altLang="en-US" sz="2000" dirty="0">
              <a:latin typeface="Arial"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981054"/>
            <a:ext cx="39909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05787" y="4725144"/>
            <a:ext cx="4775666"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modifikacija plastične podloge plazmom </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32973" y="6027003"/>
            <a:ext cx="9111027" cy="830997"/>
          </a:xfrm>
          <a:prstGeom prst="rect">
            <a:avLst/>
          </a:prstGeom>
          <a:noFill/>
        </p:spPr>
        <p:txBody>
          <a:bodyPr wrap="square" rtlCol="0">
            <a:spAutoFit/>
          </a:bodyPr>
          <a:lstStyle/>
          <a:p>
            <a:r>
              <a:rPr lang="en-US" sz="1200" dirty="0"/>
              <a:t>https://www.sigmaaldrich.com/HR/en/technical-documents/technical-article/cell-culture-and-cell-culture-analysis/mammalian-cell-culture/evolution-of-cell?utm_source=google&amp;utm_medium=cpc&amp;utm_campaign=13896093114&amp;utm_content=123561027814&amp;gad_source=1&amp;gclid=Cj0KCQjwqIm_BhDnARIsAKBYcmtf4CcantX0CneZyonkTKxROtKYrBc6dme2iCqvfqPs6CrHNw3W24IaAlu2EALw_wcB</a:t>
            </a:r>
          </a:p>
        </p:txBody>
      </p:sp>
    </p:spTree>
    <p:extLst>
      <p:ext uri="{BB962C8B-B14F-4D97-AF65-F5344CB8AC3E}">
        <p14:creationId xmlns:p14="http://schemas.microsoft.com/office/powerpoint/2010/main" val="1824041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1763713" y="1412875"/>
          <a:ext cx="2865437" cy="3932238"/>
        </p:xfrm>
        <a:graphic>
          <a:graphicData uri="http://schemas.openxmlformats.org/presentationml/2006/ole">
            <mc:AlternateContent xmlns:mc="http://schemas.openxmlformats.org/markup-compatibility/2006">
              <mc:Choice xmlns:v="urn:schemas-microsoft-com:vml" Requires="v">
                <p:oleObj spid="_x0000_s76833" name="Photo Editor Photo" r:id="rId3" imgW="1533739" imgH="2104762" progId="MSPhotoEd.3">
                  <p:embed/>
                </p:oleObj>
              </mc:Choice>
              <mc:Fallback>
                <p:oleObj name="Photo Editor Photo" r:id="rId3" imgW="1533739" imgH="2104762"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412875"/>
                        <a:ext cx="2865437"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3" name="Text Box 3"/>
          <p:cNvSpPr txBox="1">
            <a:spLocks noChangeArrowheads="1"/>
          </p:cNvSpPr>
          <p:nvPr/>
        </p:nvSpPr>
        <p:spPr bwMode="auto">
          <a:xfrm>
            <a:off x="5219700" y="2205038"/>
            <a:ext cx="3190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fibroblasti se ne prihvaćaju</a:t>
            </a:r>
          </a:p>
          <a:p>
            <a:pPr eaLnBrk="1" hangingPunct="1">
              <a:spcBef>
                <a:spcPct val="0"/>
              </a:spcBef>
              <a:buFontTx/>
              <a:buNone/>
            </a:pPr>
            <a:r>
              <a:rPr lang="hr-HR" altLang="en-US" sz="2000">
                <a:latin typeface="Arial" charset="0"/>
              </a:rPr>
              <a:t>bez fibronektina</a:t>
            </a:r>
          </a:p>
        </p:txBody>
      </p:sp>
      <p:sp>
        <p:nvSpPr>
          <p:cNvPr id="76804" name="Text Box 4"/>
          <p:cNvSpPr txBox="1">
            <a:spLocks noChangeArrowheads="1"/>
          </p:cNvSpPr>
          <p:nvPr/>
        </p:nvSpPr>
        <p:spPr bwMode="auto">
          <a:xfrm>
            <a:off x="5219700" y="4005263"/>
            <a:ext cx="2316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rast fibroblasta u </a:t>
            </a:r>
          </a:p>
          <a:p>
            <a:pPr eaLnBrk="1" hangingPunct="1">
              <a:spcBef>
                <a:spcPct val="0"/>
              </a:spcBef>
              <a:buFontTx/>
              <a:buNone/>
            </a:pPr>
            <a:r>
              <a:rPr lang="hr-HR" altLang="en-US" sz="2000">
                <a:latin typeface="Arial" charset="0"/>
              </a:rPr>
              <a:t>pogodnim uvjetima</a:t>
            </a:r>
          </a:p>
        </p:txBody>
      </p:sp>
      <p:sp>
        <p:nvSpPr>
          <p:cNvPr id="2" name="TextBox 1"/>
          <p:cNvSpPr txBox="1"/>
          <p:nvPr/>
        </p:nvSpPr>
        <p:spPr>
          <a:xfrm>
            <a:off x="453048" y="5451321"/>
            <a:ext cx="7992888" cy="1015663"/>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potrebne su i komponente medija za prihvaćanje, </a:t>
            </a:r>
            <a:r>
              <a:rPr lang="hr-HR" sz="2000" dirty="0" err="1" smtClean="0">
                <a:latin typeface="Arial" panose="020B0604020202020204" pitchFamily="34" charset="0"/>
                <a:cs typeface="Arial" panose="020B0604020202020204" pitchFamily="34" charset="0"/>
              </a:rPr>
              <a:t>fibronektin</a:t>
            </a:r>
            <a:r>
              <a:rPr lang="hr-HR" sz="2000" dirty="0" smtClean="0">
                <a:latin typeface="Arial" panose="020B0604020202020204" pitchFamily="34" charset="0"/>
                <a:cs typeface="Arial" panose="020B0604020202020204" pitchFamily="34" charset="0"/>
              </a:rPr>
              <a:t> u serumu</a:t>
            </a:r>
          </a:p>
          <a:p>
            <a:r>
              <a:rPr lang="hr-HR" sz="2000" dirty="0" smtClean="0">
                <a:latin typeface="Arial" panose="020B0604020202020204" pitchFamily="34" charset="0"/>
                <a:cs typeface="Arial" panose="020B0604020202020204" pitchFamily="34" charset="0"/>
              </a:rPr>
              <a:t>normalne stanice bez prihvaćanja ugibaju</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0350"/>
            <a:ext cx="47625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3"/>
          <p:cNvSpPr txBox="1">
            <a:spLocks noChangeArrowheads="1"/>
          </p:cNvSpPr>
          <p:nvPr/>
        </p:nvSpPr>
        <p:spPr bwMode="auto">
          <a:xfrm>
            <a:off x="5651500" y="1125538"/>
            <a:ext cx="3492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Rast keratinocita na plastici i</a:t>
            </a:r>
          </a:p>
          <a:p>
            <a:pPr eaLnBrk="1" hangingPunct="1">
              <a:spcBef>
                <a:spcPct val="0"/>
              </a:spcBef>
              <a:buFontTx/>
              <a:buNone/>
            </a:pPr>
            <a:r>
              <a:rPr lang="hr-HR" altLang="en-US" sz="1800">
                <a:latin typeface="Arial" charset="0"/>
              </a:rPr>
              <a:t>posebnom umjetnom matriksu</a:t>
            </a:r>
          </a:p>
          <a:p>
            <a:pPr eaLnBrk="1" hangingPunct="1">
              <a:spcBef>
                <a:spcPct val="0"/>
              </a:spcBef>
              <a:buFontTx/>
              <a:buNone/>
            </a:pPr>
            <a:endParaRPr lang="hr-HR" altLang="en-US" sz="1800">
              <a:latin typeface="Arial" charset="0"/>
            </a:endParaRPr>
          </a:p>
          <a:p>
            <a:pPr eaLnBrk="1" hangingPunct="1">
              <a:spcBef>
                <a:spcPct val="0"/>
              </a:spcBef>
              <a:buFontTx/>
              <a:buNone/>
            </a:pPr>
            <a:r>
              <a:rPr lang="hr-HR" altLang="en-US" sz="1800">
                <a:latin typeface="Arial" charset="0"/>
              </a:rPr>
              <a:t>-keratinocitima je „prirodno” rasti na sloju fibroblasta odnosno ekstracelularnom matriksu</a:t>
            </a:r>
          </a:p>
        </p:txBody>
      </p:sp>
      <p:sp>
        <p:nvSpPr>
          <p:cNvPr id="77828" name="Text Box 4"/>
          <p:cNvSpPr txBox="1">
            <a:spLocks noChangeArrowheads="1"/>
          </p:cNvSpPr>
          <p:nvPr/>
        </p:nvSpPr>
        <p:spPr bwMode="auto">
          <a:xfrm>
            <a:off x="3132138" y="6021388"/>
            <a:ext cx="88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rast na</a:t>
            </a:r>
          </a:p>
          <a:p>
            <a:pPr eaLnBrk="1" hangingPunct="1">
              <a:spcBef>
                <a:spcPct val="0"/>
              </a:spcBef>
              <a:buFontTx/>
              <a:buNone/>
            </a:pPr>
            <a:r>
              <a:rPr lang="hr-HR" altLang="en-US" sz="1800">
                <a:latin typeface="Arial" charset="0"/>
              </a:rPr>
              <a:t>plastici</a:t>
            </a:r>
          </a:p>
        </p:txBody>
      </p:sp>
      <p:sp>
        <p:nvSpPr>
          <p:cNvPr id="77829" name="Text Box 5"/>
          <p:cNvSpPr txBox="1">
            <a:spLocks noChangeArrowheads="1"/>
          </p:cNvSpPr>
          <p:nvPr/>
        </p:nvSpPr>
        <p:spPr bwMode="auto">
          <a:xfrm>
            <a:off x="4211638" y="5942013"/>
            <a:ext cx="1631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rast na </a:t>
            </a:r>
          </a:p>
          <a:p>
            <a:pPr eaLnBrk="1" hangingPunct="1">
              <a:spcBef>
                <a:spcPct val="0"/>
              </a:spcBef>
              <a:buFontTx/>
              <a:buNone/>
            </a:pPr>
            <a:r>
              <a:rPr lang="hr-HR" altLang="en-US" sz="1800">
                <a:latin typeface="Arial" charset="0"/>
              </a:rPr>
              <a:t>prilagođenom </a:t>
            </a:r>
          </a:p>
          <a:p>
            <a:pPr eaLnBrk="1" hangingPunct="1">
              <a:spcBef>
                <a:spcPct val="0"/>
              </a:spcBef>
              <a:buFontTx/>
              <a:buNone/>
            </a:pPr>
            <a:r>
              <a:rPr lang="hr-HR" altLang="en-US" sz="1800">
                <a:latin typeface="Arial" charset="0"/>
              </a:rPr>
              <a:t>matriksu</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827088" y="476250"/>
            <a:ext cx="67532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a:latin typeface="Arial" charset="0"/>
              </a:rPr>
              <a:t>Hranidbeni sloj - feeder layer</a:t>
            </a:r>
          </a:p>
          <a:p>
            <a:pPr eaLnBrk="1" hangingPunct="1">
              <a:spcBef>
                <a:spcPct val="50000"/>
              </a:spcBef>
              <a:buFontTx/>
              <a:buNone/>
            </a:pPr>
            <a:endParaRPr lang="hr-HR" altLang="en-US" sz="2000">
              <a:latin typeface="Arial" charset="0"/>
            </a:endParaRPr>
          </a:p>
          <a:p>
            <a:pPr eaLnBrk="1" hangingPunct="1">
              <a:spcBef>
                <a:spcPct val="50000"/>
              </a:spcBef>
              <a:buFontTx/>
              <a:buNone/>
            </a:pPr>
            <a:r>
              <a:rPr lang="hr-HR" altLang="en-US" sz="2000">
                <a:latin typeface="Arial" charset="0"/>
              </a:rPr>
              <a:t>metabolički aktivne stanice koje se ne dijele</a:t>
            </a:r>
          </a:p>
          <a:p>
            <a:pPr eaLnBrk="1" hangingPunct="1">
              <a:spcBef>
                <a:spcPct val="50000"/>
              </a:spcBef>
              <a:buFontTx/>
              <a:buNone/>
            </a:pPr>
            <a:r>
              <a:rPr lang="hr-HR" altLang="en-US" sz="2000">
                <a:latin typeface="Arial" charset="0"/>
              </a:rPr>
              <a:t>dobivene visokoenergetskim zračenjem</a:t>
            </a:r>
          </a:p>
          <a:p>
            <a:pPr eaLnBrk="1" hangingPunct="1">
              <a:spcBef>
                <a:spcPct val="50000"/>
              </a:spcBef>
              <a:buFontTx/>
              <a:buNone/>
            </a:pPr>
            <a:r>
              <a:rPr lang="hr-HR" altLang="en-US" sz="2000">
                <a:latin typeface="Arial" charset="0"/>
              </a:rPr>
              <a:t>                tretiranjem citostaticima (mitomicin D)</a:t>
            </a:r>
          </a:p>
          <a:p>
            <a:pPr eaLnBrk="1" hangingPunct="1">
              <a:spcBef>
                <a:spcPct val="50000"/>
              </a:spcBef>
              <a:buFontTx/>
              <a:buNone/>
            </a:pPr>
            <a:endParaRPr lang="hr-HR" altLang="en-US" sz="2000">
              <a:latin typeface="Arial" charset="0"/>
            </a:endParaRPr>
          </a:p>
          <a:p>
            <a:pPr eaLnBrk="1" hangingPunct="1">
              <a:spcBef>
                <a:spcPct val="50000"/>
              </a:spcBef>
              <a:buFontTx/>
              <a:buNone/>
            </a:pPr>
            <a:r>
              <a:rPr lang="hr-HR" altLang="en-US" sz="2000">
                <a:latin typeface="Arial" charset="0"/>
              </a:rPr>
              <a:t>proizvode difuzibilne i vjerojatno labilne faktore rasta, koji omogućuju proliferaciju ili diferencijaciju</a:t>
            </a:r>
          </a:p>
          <a:p>
            <a:pPr eaLnBrk="1" hangingPunct="1">
              <a:spcBef>
                <a:spcPct val="50000"/>
              </a:spcBef>
              <a:buFontTx/>
              <a:buNone/>
            </a:pPr>
            <a:r>
              <a:rPr lang="hr-HR" altLang="en-US" sz="2000">
                <a:latin typeface="Arial" charset="0"/>
              </a:rPr>
              <a:t>rast u većoj gustoći</a:t>
            </a:r>
          </a:p>
          <a:p>
            <a:pPr eaLnBrk="1" hangingPunct="1">
              <a:spcBef>
                <a:spcPct val="50000"/>
              </a:spcBef>
              <a:buFontTx/>
              <a:buNone/>
            </a:pPr>
            <a:r>
              <a:rPr lang="hr-HR" altLang="en-US" sz="2000">
                <a:latin typeface="Arial" charset="0"/>
              </a:rPr>
              <a:t>homologni i heterologni </a:t>
            </a:r>
          </a:p>
          <a:p>
            <a:pPr eaLnBrk="1" hangingPunct="1">
              <a:spcBef>
                <a:spcPct val="50000"/>
              </a:spcBef>
              <a:buFontTx/>
              <a:buNone/>
            </a:pPr>
            <a:endParaRPr lang="hr-HR" altLang="en-US" sz="2000">
              <a:latin typeface="Arial" charset="0"/>
            </a:endParaRPr>
          </a:p>
          <a:p>
            <a:pPr eaLnBrk="1" hangingPunct="1">
              <a:spcBef>
                <a:spcPct val="50000"/>
              </a:spcBef>
              <a:buFontTx/>
              <a:buNone/>
            </a:pPr>
            <a:r>
              <a:rPr lang="hr-HR" altLang="en-US" sz="2000">
                <a:latin typeface="Arial" charset="0"/>
              </a:rPr>
              <a:t>-kokulture</a:t>
            </a:r>
          </a:p>
          <a:p>
            <a:pPr eaLnBrk="1" hangingPunct="1">
              <a:spcBef>
                <a:spcPct val="50000"/>
              </a:spcBef>
              <a:buFontTx/>
              <a:buNone/>
            </a:pPr>
            <a:endParaRPr lang="hr-HR" altLang="en-US" sz="2000">
              <a:latin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403350" y="1989138"/>
            <a:ext cx="62388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Najčešći tipovi stanica hranidbenog sloja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fibroblasti (prirodna podloga keratinocita i dr)</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glia (neuroni)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makrofagi (hibridoma stanice koje proizvode antitijela)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258888" y="692150"/>
            <a:ext cx="6380162"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Kultura animalnih stanica: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stanična kultura</a:t>
            </a:r>
          </a:p>
          <a:p>
            <a:pPr eaLnBrk="1" hangingPunct="1">
              <a:spcBef>
                <a:spcPct val="0"/>
              </a:spcBef>
              <a:buFontTx/>
              <a:buNone/>
            </a:pPr>
            <a:r>
              <a:rPr lang="hr-HR" altLang="en-US" sz="2000" dirty="0">
                <a:latin typeface="Arial" charset="0"/>
              </a:rPr>
              <a:t>"</a:t>
            </a:r>
            <a:r>
              <a:rPr lang="hr-HR" altLang="en-US" sz="2000" dirty="0" err="1">
                <a:latin typeface="Arial" charset="0"/>
              </a:rPr>
              <a:t>tissue</a:t>
            </a:r>
            <a:r>
              <a:rPr lang="hr-HR" altLang="en-US" sz="2000" dirty="0">
                <a:latin typeface="Arial" charset="0"/>
              </a:rPr>
              <a:t>" </a:t>
            </a:r>
            <a:r>
              <a:rPr lang="hr-HR" altLang="en-US" sz="2000" dirty="0" err="1">
                <a:latin typeface="Arial" charset="0"/>
              </a:rPr>
              <a:t>culture</a:t>
            </a:r>
            <a:r>
              <a:rPr lang="hr-HR" altLang="en-US" sz="2000" dirty="0">
                <a:latin typeface="Arial" charset="0"/>
              </a:rPr>
              <a:t> - kultura "</a:t>
            </a:r>
            <a:r>
              <a:rPr lang="hr-HR" altLang="en-US" sz="2000" dirty="0" smtClean="0">
                <a:latin typeface="Arial" charset="0"/>
              </a:rPr>
              <a:t>tkiva„ – 2D</a:t>
            </a: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kultura organa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trodimenzionalna kultura cjelovitog tkiva koje zadržava </a:t>
            </a:r>
          </a:p>
          <a:p>
            <a:pPr eaLnBrk="1" hangingPunct="1">
              <a:spcBef>
                <a:spcPct val="0"/>
              </a:spcBef>
              <a:buFontTx/>
              <a:buNone/>
            </a:pPr>
            <a:r>
              <a:rPr lang="hr-HR" altLang="en-US" sz="2000" dirty="0">
                <a:latin typeface="Arial" charset="0"/>
              </a:rPr>
              <a:t>neke ili sve histološke osobine tkiva </a:t>
            </a:r>
            <a:r>
              <a:rPr lang="hr-HR" altLang="en-US" sz="2000" i="1" dirty="0" err="1">
                <a:latin typeface="Arial" charset="0"/>
              </a:rPr>
              <a:t>in</a:t>
            </a:r>
            <a:r>
              <a:rPr lang="hr-HR" altLang="en-US" sz="2000" i="1" dirty="0">
                <a:latin typeface="Arial" charset="0"/>
              </a:rPr>
              <a:t> vivo</a:t>
            </a:r>
          </a:p>
          <a:p>
            <a:pPr eaLnBrk="1" hangingPunct="1">
              <a:spcBef>
                <a:spcPct val="0"/>
              </a:spcBef>
              <a:buFontTx/>
              <a:buNone/>
            </a:pPr>
            <a:endParaRPr lang="hr-HR" altLang="en-US" sz="2000" i="1" dirty="0">
              <a:latin typeface="Arial" charset="0"/>
            </a:endParaRPr>
          </a:p>
          <a:p>
            <a:pPr eaLnBrk="1" hangingPunct="1">
              <a:spcBef>
                <a:spcPct val="0"/>
              </a:spcBef>
              <a:buFontTx/>
              <a:buNone/>
            </a:pPr>
            <a:r>
              <a:rPr lang="hr-HR" altLang="en-US" sz="2000" dirty="0" err="1">
                <a:latin typeface="Arial" charset="0"/>
              </a:rPr>
              <a:t>histotipska</a:t>
            </a:r>
            <a:r>
              <a:rPr lang="hr-HR" altLang="en-US" sz="2000" dirty="0">
                <a:latin typeface="Arial" charset="0"/>
              </a:rPr>
              <a:t> kultura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err="1">
                <a:latin typeface="Arial" charset="0"/>
              </a:rPr>
              <a:t>organotipska</a:t>
            </a:r>
            <a:r>
              <a:rPr lang="hr-HR" altLang="en-US" sz="2000" dirty="0">
                <a:latin typeface="Arial" charset="0"/>
              </a:rPr>
              <a:t> kultura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stanice "</a:t>
            </a:r>
            <a:r>
              <a:rPr lang="hr-HR" altLang="en-US" sz="2000" dirty="0" err="1">
                <a:latin typeface="Arial" charset="0"/>
              </a:rPr>
              <a:t>reagregirane</a:t>
            </a:r>
            <a:r>
              <a:rPr lang="hr-HR" altLang="en-US" sz="2000" dirty="0">
                <a:latin typeface="Arial" charset="0"/>
              </a:rPr>
              <a:t>" u trodimenzionalnu strukturu </a:t>
            </a:r>
          </a:p>
          <a:p>
            <a:pPr eaLnBrk="1" hangingPunct="1">
              <a:spcBef>
                <a:spcPct val="0"/>
              </a:spcBef>
              <a:buFontTx/>
              <a:buNone/>
            </a:pPr>
            <a:r>
              <a:rPr lang="hr-HR" altLang="en-US" sz="2000" dirty="0">
                <a:latin typeface="Arial" charset="0"/>
              </a:rPr>
              <a:t>nalik tkivu ili organu (ako su stanice različitog porijekla)</a:t>
            </a:r>
          </a:p>
          <a:p>
            <a:pPr eaLnBrk="1" hangingPunct="1">
              <a:spcBef>
                <a:spcPct val="0"/>
              </a:spcBef>
              <a:buFontTx/>
              <a:buNone/>
            </a:pPr>
            <a:endParaRPr lang="hr-HR" altLang="en-US" sz="2000" dirty="0">
              <a:latin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ryopreserved_rat_hippocampal_cells_cultured_4days_on_glia_feeder_l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33375"/>
            <a:ext cx="5715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1908175" y="5589588"/>
            <a:ext cx="544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Neuroni (crveno) na hranidbenom sloju stanica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1547813" y="1412875"/>
          <a:ext cx="6096000" cy="3632200"/>
        </p:xfrm>
        <a:graphic>
          <a:graphicData uri="http://schemas.openxmlformats.org/presentationml/2006/ole">
            <mc:AlternateContent xmlns:mc="http://schemas.openxmlformats.org/markup-compatibility/2006">
              <mc:Choice xmlns:v="urn:schemas-microsoft-com:vml" Requires="v">
                <p:oleObj spid="_x0000_s81952" name="Photo Editor Photo" r:id="rId4" imgW="13761905" imgH="8202170" progId="MSPhotoEd.3">
                  <p:embed/>
                </p:oleObj>
              </mc:Choice>
              <mc:Fallback>
                <p:oleObj name="Photo Editor Photo" r:id="rId4" imgW="13761905" imgH="8202170"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412875"/>
                        <a:ext cx="60960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3" name="Text Box 3"/>
          <p:cNvSpPr txBox="1">
            <a:spLocks noChangeArrowheads="1"/>
          </p:cNvSpPr>
          <p:nvPr/>
        </p:nvSpPr>
        <p:spPr bwMode="auto">
          <a:xfrm>
            <a:off x="1050934" y="5445224"/>
            <a:ext cx="71287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Uzgoj </a:t>
            </a:r>
            <a:r>
              <a:rPr lang="hr-HR" altLang="en-US" sz="2000" dirty="0" err="1">
                <a:latin typeface="Arial" charset="0"/>
              </a:rPr>
              <a:t>keratinocita</a:t>
            </a:r>
            <a:r>
              <a:rPr lang="hr-HR" altLang="en-US" sz="2000" dirty="0">
                <a:latin typeface="Arial" charset="0"/>
              </a:rPr>
              <a:t> na “splavi</a:t>
            </a:r>
            <a:r>
              <a:rPr lang="hr-HR" altLang="en-US" sz="2000" dirty="0" smtClean="0">
                <a:latin typeface="Arial" charset="0"/>
              </a:rPr>
              <a:t>” s </a:t>
            </a:r>
            <a:r>
              <a:rPr lang="hr-HR" altLang="en-US" sz="2000" dirty="0" err="1" smtClean="0">
                <a:latin typeface="Arial" charset="0"/>
              </a:rPr>
              <a:t>fibroblastima</a:t>
            </a:r>
            <a:r>
              <a:rPr lang="hr-HR" altLang="en-US" sz="2000" dirty="0" smtClean="0">
                <a:latin typeface="Arial" charset="0"/>
              </a:rPr>
              <a:t> </a:t>
            </a:r>
            <a:r>
              <a:rPr lang="hr-HR" altLang="en-US" sz="2000" dirty="0" err="1" smtClean="0">
                <a:latin typeface="Arial" charset="0"/>
              </a:rPr>
              <a:t>i</a:t>
            </a:r>
            <a:r>
              <a:rPr lang="hr-HR" altLang="en-US" sz="2000" dirty="0" smtClean="0">
                <a:latin typeface="Arial" charset="0"/>
              </a:rPr>
              <a:t> </a:t>
            </a:r>
            <a:r>
              <a:rPr lang="hr-HR" altLang="en-US" sz="2000" dirty="0" err="1" smtClean="0">
                <a:latin typeface="Arial" charset="0"/>
              </a:rPr>
              <a:t>ekstracelularnim</a:t>
            </a:r>
            <a:r>
              <a:rPr lang="hr-HR" altLang="en-US" sz="2000" dirty="0" smtClean="0">
                <a:latin typeface="Arial" charset="0"/>
              </a:rPr>
              <a:t> </a:t>
            </a:r>
            <a:r>
              <a:rPr lang="hr-HR" altLang="en-US" sz="2000" dirty="0" err="1" smtClean="0">
                <a:latin typeface="Arial" charset="0"/>
              </a:rPr>
              <a:t>matriksom</a:t>
            </a:r>
            <a:endParaRPr lang="hr-HR" altLang="en-US" sz="2000" dirty="0">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1125538"/>
            <a:ext cx="78486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7" name="TextBox 1"/>
          <p:cNvSpPr txBox="1">
            <a:spLocks noChangeArrowheads="1"/>
          </p:cNvSpPr>
          <p:nvPr/>
        </p:nvSpPr>
        <p:spPr bwMode="auto">
          <a:xfrm>
            <a:off x="542925" y="333375"/>
            <a:ext cx="40479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smtClean="0">
                <a:latin typeface="Arial" charset="0"/>
                <a:cs typeface="Arial" charset="0"/>
              </a:rPr>
              <a:t>Sferoidi i </a:t>
            </a:r>
            <a:r>
              <a:rPr lang="hr-HR" altLang="en-US" sz="2000" dirty="0">
                <a:latin typeface="Arial" charset="0"/>
                <a:cs typeface="Arial" charset="0"/>
              </a:rPr>
              <a:t>trodimenzionalne kulture</a:t>
            </a:r>
            <a:endParaRPr lang="en-US" altLang="en-US" sz="2000" dirty="0">
              <a:latin typeface="Arial" charset="0"/>
              <a:cs typeface="Arial" charset="0"/>
            </a:endParaRPr>
          </a:p>
        </p:txBody>
      </p:sp>
      <p:sp>
        <p:nvSpPr>
          <p:cNvPr id="82948" name="TextBox 2"/>
          <p:cNvSpPr txBox="1">
            <a:spLocks noChangeArrowheads="1"/>
          </p:cNvSpPr>
          <p:nvPr/>
        </p:nvSpPr>
        <p:spPr bwMode="auto">
          <a:xfrm>
            <a:off x="201613" y="4514850"/>
            <a:ext cx="84788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50000"/>
              </a:lnSpc>
              <a:spcBef>
                <a:spcPct val="0"/>
              </a:spcBef>
              <a:buFontTx/>
              <a:buNone/>
            </a:pPr>
            <a:r>
              <a:rPr lang="hr-HR" altLang="en-US" sz="2000">
                <a:latin typeface="Arial" charset="0"/>
                <a:cs typeface="Arial" charset="0"/>
              </a:rPr>
              <a:t>-tumorske i matične stanice</a:t>
            </a:r>
          </a:p>
          <a:p>
            <a:pPr eaLnBrk="1" hangingPunct="1">
              <a:lnSpc>
                <a:spcPct val="150000"/>
              </a:lnSpc>
              <a:spcBef>
                <a:spcPct val="0"/>
              </a:spcBef>
              <a:buFontTx/>
              <a:buNone/>
            </a:pPr>
            <a:r>
              <a:rPr lang="hr-HR" altLang="en-US" sz="2000">
                <a:latin typeface="Arial" charset="0"/>
                <a:cs typeface="Arial" charset="0"/>
              </a:rPr>
              <a:t>-slobodno-plivajuće ili u polutvrdom matriksu (hidrogel, matrigel, kolagen)</a:t>
            </a:r>
            <a:endParaRPr lang="en-US" altLang="en-US" sz="2000">
              <a:latin typeface="Arial" charset="0"/>
              <a:cs typeface="Arial" charset="0"/>
            </a:endParaRPr>
          </a:p>
          <a:p>
            <a:pPr eaLnBrk="1" hangingPunct="1">
              <a:lnSpc>
                <a:spcPct val="150000"/>
              </a:lnSpc>
              <a:spcBef>
                <a:spcPct val="0"/>
              </a:spcBef>
              <a:buFontTx/>
              <a:buNone/>
            </a:pPr>
            <a:r>
              <a:rPr lang="hr-HR" altLang="en-US" sz="2000">
                <a:latin typeface="Arial" charset="0"/>
                <a:cs typeface="Arial" charset="0"/>
              </a:rPr>
              <a:t>-nastale agregacijom ili rastom iz jedne stanice</a:t>
            </a:r>
          </a:p>
          <a:p>
            <a:pPr eaLnBrk="1" hangingPunct="1">
              <a:lnSpc>
                <a:spcPct val="150000"/>
              </a:lnSpc>
              <a:spcBef>
                <a:spcPct val="0"/>
              </a:spcBef>
              <a:buFontTx/>
              <a:buNone/>
            </a:pPr>
            <a:r>
              <a:rPr lang="hr-HR" altLang="en-US" sz="2000">
                <a:latin typeface="Arial" charset="0"/>
                <a:cs typeface="Arial" charset="0"/>
              </a:rPr>
              <a:t>-modeli tumora – do oko 200 µM</a:t>
            </a:r>
          </a:p>
          <a:p>
            <a:pPr eaLnBrk="1" hangingPunct="1">
              <a:lnSpc>
                <a:spcPct val="150000"/>
              </a:lnSpc>
              <a:spcBef>
                <a:spcPct val="0"/>
              </a:spcBef>
              <a:buFontTx/>
              <a:buNone/>
            </a:pPr>
            <a:r>
              <a:rPr lang="hr-HR" altLang="en-US" sz="2000">
                <a:latin typeface="Arial" charset="0"/>
                <a:cs typeface="Arial" charset="0"/>
              </a:rPr>
              <a:t>-proizvodnja ECM; </a:t>
            </a:r>
            <a:endParaRPr lang="en-US" altLang="en-US" sz="2000">
              <a:latin typeface="Arial" charset="0"/>
              <a:cs typeface="Arial" charset="0"/>
            </a:endParaRPr>
          </a:p>
        </p:txBody>
      </p:sp>
      <p:sp>
        <p:nvSpPr>
          <p:cNvPr id="82949" name="TextBox 3"/>
          <p:cNvSpPr txBox="1">
            <a:spLocks noChangeArrowheads="1"/>
          </p:cNvSpPr>
          <p:nvPr/>
        </p:nvSpPr>
        <p:spPr bwMode="auto">
          <a:xfrm>
            <a:off x="5702300" y="4098925"/>
            <a:ext cx="2647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600">
                <a:latin typeface="Arial" charset="0"/>
                <a:cs typeface="Arial" charset="0"/>
              </a:rPr>
              <a:t>-ekspresija kadherina,</a:t>
            </a:r>
          </a:p>
          <a:p>
            <a:pPr eaLnBrk="1" hangingPunct="1">
              <a:spcBef>
                <a:spcPct val="0"/>
              </a:spcBef>
              <a:buFontTx/>
              <a:buNone/>
            </a:pPr>
            <a:r>
              <a:rPr lang="hr-HR" altLang="en-US" sz="1600">
                <a:latin typeface="Arial" charset="0"/>
                <a:cs typeface="Arial" charset="0"/>
              </a:rPr>
              <a:t>posebna kuglasta struktura</a:t>
            </a:r>
            <a:endParaRPr lang="en-US" altLang="en-US" sz="1600">
              <a:latin typeface="Arial" charset="0"/>
              <a:cs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971550" y="1268413"/>
            <a:ext cx="45497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Čuvanje staničnih linija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smrzavanje u tekućem dušiku (-196</a:t>
            </a:r>
            <a:r>
              <a:rPr lang="hr-HR" altLang="en-US" sz="2000" baseline="30000">
                <a:latin typeface="Arial" charset="0"/>
              </a:rPr>
              <a:t>o</a:t>
            </a:r>
            <a:r>
              <a:rPr lang="hr-HR" altLang="en-US" sz="2000">
                <a:latin typeface="Arial" charset="0"/>
              </a:rPr>
              <a:t>C)</a:t>
            </a:r>
          </a:p>
          <a:p>
            <a:pPr eaLnBrk="1" hangingPunct="1">
              <a:spcBef>
                <a:spcPct val="0"/>
              </a:spcBef>
              <a:buFontTx/>
              <a:buNone/>
            </a:pPr>
            <a:r>
              <a:rPr lang="hr-HR" altLang="en-US" sz="2000">
                <a:latin typeface="Arial" charset="0"/>
              </a:rPr>
              <a:t>krioprotektor (dimetilsulfoksid, glicerol)</a:t>
            </a:r>
          </a:p>
          <a:p>
            <a:pPr eaLnBrk="1" hangingPunct="1">
              <a:spcBef>
                <a:spcPct val="0"/>
              </a:spcBef>
              <a:buFontTx/>
              <a:buNone/>
            </a:pPr>
            <a:r>
              <a:rPr lang="hr-HR" altLang="en-US" sz="2000">
                <a:latin typeface="Arial" charset="0"/>
              </a:rPr>
              <a:t>postupno snižavanje temperature</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p:txBody>
      </p:sp>
      <p:pic>
        <p:nvPicPr>
          <p:cNvPr id="83971" name="Picture 3" descr="11758_1_Taylor%20Warton%20De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20938"/>
            <a:ext cx="2644775"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descr="5100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644900"/>
            <a:ext cx="3167063"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83703" y="260648"/>
            <a:ext cx="4363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400" dirty="0">
                <a:latin typeface="Arial" charset="0"/>
              </a:rPr>
              <a:t>Kontaminacija stanične kulture</a:t>
            </a:r>
          </a:p>
        </p:txBody>
      </p:sp>
      <p:sp>
        <p:nvSpPr>
          <p:cNvPr id="3" name="TextBox 2"/>
          <p:cNvSpPr txBox="1"/>
          <p:nvPr/>
        </p:nvSpPr>
        <p:spPr>
          <a:xfrm>
            <a:off x="671442" y="757922"/>
            <a:ext cx="7320295" cy="6709529"/>
          </a:xfrm>
          <a:prstGeom prst="rect">
            <a:avLst/>
          </a:prstGeom>
          <a:noFill/>
        </p:spPr>
        <p:txBody>
          <a:bodyPr wrap="square" rtlCol="0">
            <a:spAutoFit/>
          </a:bodyPr>
          <a:lstStyle/>
          <a:p>
            <a:pPr>
              <a:lnSpc>
                <a:spcPct val="150000"/>
              </a:lnSpc>
            </a:pPr>
            <a:r>
              <a:rPr lang="hr-HR" sz="2000" dirty="0" smtClean="0">
                <a:latin typeface="Arial" panose="020B0604020202020204" pitchFamily="34" charset="0"/>
                <a:cs typeface="Arial" panose="020B0604020202020204" pitchFamily="34" charset="0"/>
              </a:rPr>
              <a:t>osnovni uvjet – sterilnost</a:t>
            </a:r>
          </a:p>
          <a:p>
            <a:pPr>
              <a:lnSpc>
                <a:spcPct val="150000"/>
              </a:lnSpc>
            </a:pPr>
            <a:r>
              <a:rPr lang="hr-HR" sz="2000" dirty="0" smtClean="0">
                <a:latin typeface="Arial" panose="020B0604020202020204" pitchFamily="34" charset="0"/>
                <a:cs typeface="Arial" panose="020B0604020202020204" pitchFamily="34" charset="0"/>
              </a:rPr>
              <a:t>mikroorganizmi rastu brže, iscrpljuju hranjive tvari, proizvode toksine</a:t>
            </a:r>
          </a:p>
          <a:p>
            <a:pPr>
              <a:lnSpc>
                <a:spcPct val="150000"/>
              </a:lnSpc>
            </a:pPr>
            <a:endParaRPr lang="hr-HR" sz="2000" dirty="0">
              <a:latin typeface="Arial" panose="020B0604020202020204" pitchFamily="34" charset="0"/>
              <a:cs typeface="Arial" panose="020B0604020202020204" pitchFamily="34" charset="0"/>
            </a:endParaRPr>
          </a:p>
          <a:p>
            <a:pPr>
              <a:lnSpc>
                <a:spcPct val="150000"/>
              </a:lnSpc>
            </a:pPr>
            <a:r>
              <a:rPr lang="hr-HR" sz="2000" dirty="0" smtClean="0">
                <a:latin typeface="Arial" panose="020B0604020202020204" pitchFamily="34" charset="0"/>
                <a:cs typeface="Arial" panose="020B0604020202020204" pitchFamily="34" charset="0"/>
              </a:rPr>
              <a:t>rad u </a:t>
            </a:r>
            <a:r>
              <a:rPr lang="hr-HR" sz="2000" dirty="0" err="1" smtClean="0">
                <a:latin typeface="Arial" panose="020B0604020202020204" pitchFamily="34" charset="0"/>
                <a:cs typeface="Arial" panose="020B0604020202020204" pitchFamily="34" charset="0"/>
              </a:rPr>
              <a:t>laminaru</a:t>
            </a:r>
            <a:endParaRPr lang="hr-HR" sz="2000" dirty="0" smtClean="0">
              <a:latin typeface="Arial" panose="020B0604020202020204" pitchFamily="34" charset="0"/>
              <a:cs typeface="Arial" panose="020B0604020202020204" pitchFamily="34" charset="0"/>
            </a:endParaRPr>
          </a:p>
          <a:p>
            <a:pPr>
              <a:lnSpc>
                <a:spcPct val="150000"/>
              </a:lnSpc>
            </a:pPr>
            <a:r>
              <a:rPr lang="hr-HR" sz="2000" dirty="0" err="1" smtClean="0">
                <a:latin typeface="Arial" panose="020B0604020202020204" pitchFamily="34" charset="0"/>
                <a:cs typeface="Arial" panose="020B0604020202020204" pitchFamily="34" charset="0"/>
              </a:rPr>
              <a:t>autoklaviranje</a:t>
            </a:r>
            <a:r>
              <a:rPr lang="hr-HR" sz="2000" dirty="0" smtClean="0">
                <a:latin typeface="Arial" panose="020B0604020202020204" pitchFamily="34" charset="0"/>
                <a:cs typeface="Arial" panose="020B0604020202020204" pitchFamily="34" charset="0"/>
              </a:rPr>
              <a:t>                      anorganskih otopina</a:t>
            </a:r>
          </a:p>
          <a:p>
            <a:pPr>
              <a:lnSpc>
                <a:spcPct val="150000"/>
              </a:lnSpc>
            </a:pPr>
            <a:r>
              <a:rPr lang="hr-HR"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                                            plastičnih nastavaka</a:t>
            </a:r>
          </a:p>
          <a:p>
            <a:pPr>
              <a:lnSpc>
                <a:spcPct val="150000"/>
              </a:lnSpc>
            </a:pPr>
            <a:r>
              <a:rPr lang="hr-HR"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                                            boca s plastičnim čepom</a:t>
            </a:r>
          </a:p>
          <a:p>
            <a:pPr>
              <a:lnSpc>
                <a:spcPct val="150000"/>
              </a:lnSpc>
            </a:pPr>
            <a:r>
              <a:rPr lang="hr-HR"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                                            plastičnih epruveta</a:t>
            </a:r>
          </a:p>
          <a:p>
            <a:pPr>
              <a:lnSpc>
                <a:spcPct val="150000"/>
              </a:lnSpc>
            </a:pPr>
            <a:r>
              <a:rPr lang="hr-HR" sz="2000" dirty="0" smtClean="0">
                <a:latin typeface="Arial" panose="020B0604020202020204" pitchFamily="34" charset="0"/>
                <a:cs typeface="Arial" panose="020B0604020202020204" pitchFamily="34" charset="0"/>
              </a:rPr>
              <a:t>1.5 </a:t>
            </a:r>
            <a:r>
              <a:rPr lang="hr-HR" sz="2000" dirty="0" err="1" smtClean="0">
                <a:latin typeface="Arial" panose="020B0604020202020204" pitchFamily="34" charset="0"/>
                <a:cs typeface="Arial" panose="020B0604020202020204" pitchFamily="34" charset="0"/>
              </a:rPr>
              <a:t>atm</a:t>
            </a:r>
            <a:r>
              <a:rPr lang="hr-HR" sz="2000" dirty="0" smtClean="0">
                <a:latin typeface="Arial" panose="020B0604020202020204" pitchFamily="34" charset="0"/>
                <a:cs typeface="Arial" panose="020B0604020202020204" pitchFamily="34" charset="0"/>
              </a:rPr>
              <a:t>, 20 min.</a:t>
            </a:r>
          </a:p>
          <a:p>
            <a:pPr>
              <a:lnSpc>
                <a:spcPct val="150000"/>
              </a:lnSpc>
            </a:pPr>
            <a:r>
              <a:rPr lang="hr-HR" sz="2000" dirty="0" smtClean="0">
                <a:latin typeface="Arial" panose="020B0604020202020204" pitchFamily="34" charset="0"/>
                <a:cs typeface="Arial" panose="020B0604020202020204" pitchFamily="34" charset="0"/>
              </a:rPr>
              <a:t>suha sterilizacija: staklo, metal 180</a:t>
            </a:r>
            <a:r>
              <a:rPr lang="hr-HR" sz="2000" baseline="30000" dirty="0" smtClean="0">
                <a:latin typeface="Arial" panose="020B0604020202020204" pitchFamily="34" charset="0"/>
                <a:cs typeface="Arial" panose="020B0604020202020204" pitchFamily="34" charset="0"/>
              </a:rPr>
              <a:t>o</a:t>
            </a:r>
            <a:r>
              <a:rPr lang="hr-HR" sz="2000" dirty="0" smtClean="0">
                <a:latin typeface="Arial" panose="020B0604020202020204" pitchFamily="34" charset="0"/>
                <a:cs typeface="Arial" panose="020B0604020202020204" pitchFamily="34" charset="0"/>
              </a:rPr>
              <a:t> C 2 sata</a:t>
            </a:r>
          </a:p>
          <a:p>
            <a:pPr>
              <a:lnSpc>
                <a:spcPct val="150000"/>
              </a:lnSpc>
            </a:pPr>
            <a:r>
              <a:rPr lang="hr-HR" sz="2000" dirty="0" smtClean="0">
                <a:latin typeface="Arial" panose="020B0604020202020204" pitchFamily="34" charset="0"/>
                <a:cs typeface="Arial" panose="020B0604020202020204" pitchFamily="34" charset="0"/>
              </a:rPr>
              <a:t>filtar sterilizacija: organske otopine</a:t>
            </a:r>
          </a:p>
          <a:p>
            <a:pPr>
              <a:lnSpc>
                <a:spcPct val="150000"/>
              </a:lnSpc>
            </a:pPr>
            <a:r>
              <a:rPr lang="hr-HR" sz="2000" dirty="0" smtClean="0">
                <a:solidFill>
                  <a:schemeClr val="accent2"/>
                </a:solidFill>
                <a:latin typeface="Arial" panose="020B0604020202020204" pitchFamily="34" charset="0"/>
                <a:cs typeface="Arial" panose="020B0604020202020204" pitchFamily="34" charset="0"/>
              </a:rPr>
              <a:t>kupljena</a:t>
            </a:r>
            <a:r>
              <a:rPr lang="hr-HR" sz="2000" dirty="0" smtClean="0">
                <a:latin typeface="Arial" panose="020B0604020202020204" pitchFamily="34" charset="0"/>
                <a:cs typeface="Arial" panose="020B0604020202020204" pitchFamily="34" charset="0"/>
              </a:rPr>
              <a:t> jednokratna plastika: gama sterilizacija</a:t>
            </a:r>
          </a:p>
          <a:p>
            <a:endParaRPr lang="hr-HR" baseline="30000" dirty="0" smtClean="0"/>
          </a:p>
          <a:p>
            <a:endParaRPr lang="en-US" dirty="0"/>
          </a:p>
        </p:txBody>
      </p:sp>
    </p:spTree>
    <p:extLst>
      <p:ext uri="{BB962C8B-B14F-4D97-AF65-F5344CB8AC3E}">
        <p14:creationId xmlns:p14="http://schemas.microsoft.com/office/powerpoint/2010/main" val="23217345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547664" y="1052736"/>
            <a:ext cx="44831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Kontaminacija stanične kulture</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rast mikroorganizama</a:t>
            </a:r>
          </a:p>
          <a:p>
            <a:pPr eaLnBrk="1" hangingPunct="1">
              <a:spcBef>
                <a:spcPct val="0"/>
              </a:spcBef>
              <a:buFontTx/>
              <a:buNone/>
            </a:pPr>
            <a:endParaRPr lang="hr-HR" altLang="en-US" sz="2000" dirty="0">
              <a:latin typeface="Arial" charset="0"/>
            </a:endParaRPr>
          </a:p>
          <a:p>
            <a:pPr eaLnBrk="1" hangingPunct="1">
              <a:lnSpc>
                <a:spcPct val="150000"/>
              </a:lnSpc>
              <a:spcBef>
                <a:spcPct val="0"/>
              </a:spcBef>
              <a:buFontTx/>
              <a:buNone/>
            </a:pPr>
            <a:r>
              <a:rPr lang="hr-HR" altLang="en-US" sz="2000" dirty="0">
                <a:latin typeface="Arial" charset="0"/>
              </a:rPr>
              <a:t>virusi</a:t>
            </a:r>
          </a:p>
          <a:p>
            <a:pPr eaLnBrk="1" hangingPunct="1">
              <a:lnSpc>
                <a:spcPct val="150000"/>
              </a:lnSpc>
              <a:spcBef>
                <a:spcPct val="0"/>
              </a:spcBef>
              <a:buFontTx/>
              <a:buNone/>
            </a:pPr>
            <a:r>
              <a:rPr lang="hr-HR" altLang="en-US" sz="2000" dirty="0">
                <a:latin typeface="Arial" charset="0"/>
              </a:rPr>
              <a:t>bakterije</a:t>
            </a:r>
          </a:p>
          <a:p>
            <a:pPr eaLnBrk="1" hangingPunct="1">
              <a:lnSpc>
                <a:spcPct val="150000"/>
              </a:lnSpc>
              <a:spcBef>
                <a:spcPct val="0"/>
              </a:spcBef>
              <a:buFontTx/>
              <a:buNone/>
            </a:pPr>
            <a:r>
              <a:rPr lang="hr-HR" altLang="en-US" sz="2000" dirty="0" err="1">
                <a:latin typeface="Arial" charset="0"/>
              </a:rPr>
              <a:t>mikoplazme</a:t>
            </a:r>
            <a:endParaRPr lang="hr-HR" altLang="en-US" sz="2000" dirty="0">
              <a:latin typeface="Arial" charset="0"/>
            </a:endParaRPr>
          </a:p>
          <a:p>
            <a:pPr eaLnBrk="1" hangingPunct="1">
              <a:lnSpc>
                <a:spcPct val="150000"/>
              </a:lnSpc>
              <a:spcBef>
                <a:spcPct val="0"/>
              </a:spcBef>
              <a:buFontTx/>
              <a:buNone/>
            </a:pPr>
            <a:r>
              <a:rPr lang="hr-HR" altLang="en-US" sz="2000" dirty="0">
                <a:latin typeface="Arial" charset="0"/>
              </a:rPr>
              <a:t>kvasci</a:t>
            </a:r>
          </a:p>
          <a:p>
            <a:pPr eaLnBrk="1" hangingPunct="1">
              <a:lnSpc>
                <a:spcPct val="150000"/>
              </a:lnSpc>
              <a:spcBef>
                <a:spcPct val="0"/>
              </a:spcBef>
              <a:buFontTx/>
              <a:buNone/>
            </a:pPr>
            <a:r>
              <a:rPr lang="hr-HR" altLang="en-US" sz="2000" dirty="0">
                <a:latin typeface="Arial" charset="0"/>
              </a:rPr>
              <a:t>plijesni</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drugi sojevi stanica</a:t>
            </a:r>
          </a:p>
        </p:txBody>
      </p:sp>
    </p:spTree>
    <p:extLst>
      <p:ext uri="{BB962C8B-B14F-4D97-AF65-F5344CB8AC3E}">
        <p14:creationId xmlns:p14="http://schemas.microsoft.com/office/powerpoint/2010/main" val="17652716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124075" y="1557338"/>
            <a:ext cx="470058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Antibiotici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sprečavaju rast Gram+ i Gram- bakterija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penicilin G </a:t>
            </a:r>
          </a:p>
          <a:p>
            <a:pPr eaLnBrk="1" hangingPunct="1">
              <a:spcBef>
                <a:spcPct val="0"/>
              </a:spcBef>
              <a:buFontTx/>
              <a:buNone/>
            </a:pPr>
            <a:r>
              <a:rPr lang="hr-HR" altLang="en-US" sz="2000">
                <a:latin typeface="Arial" charset="0"/>
              </a:rPr>
              <a:t>streptomicin</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amfotericin B i nistatin - kvasci</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gentamicin, Plazmocin - mikoplazme</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p:txBody>
      </p:sp>
    </p:spTree>
    <p:extLst>
      <p:ext uri="{BB962C8B-B14F-4D97-AF65-F5344CB8AC3E}">
        <p14:creationId xmlns:p14="http://schemas.microsoft.com/office/powerpoint/2010/main" val="2513222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339975" y="1557338"/>
            <a:ext cx="37734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Antibiotici se dodaju u:</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primarne kulture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kliničke uzorke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stanične linije za izolaciju virusa</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selekcija klonova</a:t>
            </a:r>
          </a:p>
        </p:txBody>
      </p:sp>
    </p:spTree>
    <p:extLst>
      <p:ext uri="{BB962C8B-B14F-4D97-AF65-F5344CB8AC3E}">
        <p14:creationId xmlns:p14="http://schemas.microsoft.com/office/powerpoint/2010/main" val="17168009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36613"/>
            <a:ext cx="3240088"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971550" y="4076700"/>
            <a:ext cx="2782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Gljive - plijesni u kulturi</a:t>
            </a:r>
          </a:p>
        </p:txBody>
      </p:sp>
      <p:sp>
        <p:nvSpPr>
          <p:cNvPr id="62468" name="Text Box 5"/>
          <p:cNvSpPr txBox="1">
            <a:spLocks noChangeArrowheads="1"/>
          </p:cNvSpPr>
          <p:nvPr/>
        </p:nvSpPr>
        <p:spPr bwMode="auto">
          <a:xfrm>
            <a:off x="5076825" y="4076700"/>
            <a:ext cx="3171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Kvasci u kulturi</a:t>
            </a:r>
          </a:p>
          <a:p>
            <a:pPr eaLnBrk="1" hangingPunct="1">
              <a:spcBef>
                <a:spcPct val="0"/>
              </a:spcBef>
              <a:buFontTx/>
              <a:buNone/>
            </a:pPr>
            <a:r>
              <a:rPr lang="hr-HR" altLang="en-US" sz="2000">
                <a:latin typeface="Arial" charset="0"/>
              </a:rPr>
              <a:t>-mutna kultura, sporiji rast,</a:t>
            </a:r>
          </a:p>
          <a:p>
            <a:pPr eaLnBrk="1" hangingPunct="1">
              <a:spcBef>
                <a:spcPct val="0"/>
              </a:spcBef>
              <a:buFontTx/>
              <a:buNone/>
            </a:pPr>
            <a:r>
              <a:rPr lang="hr-HR" altLang="en-US" sz="2000">
                <a:latin typeface="Arial" charset="0"/>
              </a:rPr>
              <a:t>nekad kiseo medij</a:t>
            </a:r>
          </a:p>
        </p:txBody>
      </p:sp>
      <p:sp>
        <p:nvSpPr>
          <p:cNvPr id="62469" name="Text Box 6"/>
          <p:cNvSpPr txBox="1">
            <a:spLocks noChangeArrowheads="1"/>
          </p:cNvSpPr>
          <p:nvPr/>
        </p:nvSpPr>
        <p:spPr bwMode="auto">
          <a:xfrm>
            <a:off x="611188" y="5589588"/>
            <a:ext cx="75745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Char char="-"/>
            </a:pPr>
            <a:r>
              <a:rPr lang="hr-HR" altLang="en-US" sz="2000" dirty="0">
                <a:latin typeface="Arial" charset="0"/>
              </a:rPr>
              <a:t>bakterije: mutna i “žuta” – kisela kultura, sitne pokretljive čestice,</a:t>
            </a:r>
          </a:p>
          <a:p>
            <a:pPr eaLnBrk="1" hangingPunct="1">
              <a:spcBef>
                <a:spcPct val="0"/>
              </a:spcBef>
              <a:buFontTx/>
              <a:buNone/>
            </a:pPr>
            <a:r>
              <a:rPr lang="hr-HR" altLang="en-US" sz="2000" dirty="0">
                <a:latin typeface="Arial" charset="0"/>
              </a:rPr>
              <a:t>brzo </a:t>
            </a:r>
            <a:r>
              <a:rPr lang="hr-HR" altLang="en-US" sz="2000" dirty="0" smtClean="0">
                <a:latin typeface="Arial" charset="0"/>
              </a:rPr>
              <a:t>rastu</a:t>
            </a:r>
          </a:p>
          <a:p>
            <a:pPr eaLnBrk="1" hangingPunct="1">
              <a:spcBef>
                <a:spcPct val="0"/>
              </a:spcBef>
              <a:buFontTx/>
              <a:buNone/>
            </a:pPr>
            <a:r>
              <a:rPr lang="hr-HR" altLang="en-US" sz="2000" dirty="0" smtClean="0">
                <a:solidFill>
                  <a:schemeClr val="accent2"/>
                </a:solidFill>
                <a:latin typeface="Arial" charset="0"/>
              </a:rPr>
              <a:t>Kontaminirane se kulture uglavnom bacaju!</a:t>
            </a:r>
            <a:endParaRPr lang="hr-HR" altLang="en-US" sz="2000" dirty="0">
              <a:solidFill>
                <a:schemeClr val="accent2"/>
              </a:solidFill>
              <a:latin typeface="Arial" charset="0"/>
            </a:endParaRPr>
          </a:p>
        </p:txBody>
      </p:sp>
      <p:pic>
        <p:nvPicPr>
          <p:cNvPr id="62470" name="Picture 8" descr="Slikovni rezultat za yeast contamination cell cul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038" y="712788"/>
            <a:ext cx="38354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049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www.thermofisher.com/content/dam/LifeTech/migration/en/images/ics-organized/references/cell-culture-basics/data-image/560.par.33822.image.557.427.1.figure-2-3-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25538"/>
            <a:ext cx="53054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1"/>
          <p:cNvSpPr txBox="1">
            <a:spLocks noChangeArrowheads="1"/>
          </p:cNvSpPr>
          <p:nvPr/>
        </p:nvSpPr>
        <p:spPr bwMode="auto">
          <a:xfrm>
            <a:off x="2884488" y="5373688"/>
            <a:ext cx="2992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Kvasci u staničnoj kulturi</a:t>
            </a:r>
            <a:endParaRPr lang="en-US" altLang="en-US" sz="2000">
              <a:latin typeface="Arial" charset="0"/>
              <a:cs typeface="Arial" charset="0"/>
            </a:endParaRPr>
          </a:p>
        </p:txBody>
      </p:sp>
      <p:sp>
        <p:nvSpPr>
          <p:cNvPr id="63492" name="TextBox 2"/>
          <p:cNvSpPr txBox="1">
            <a:spLocks noChangeArrowheads="1"/>
          </p:cNvSpPr>
          <p:nvPr/>
        </p:nvSpPr>
        <p:spPr bwMode="auto">
          <a:xfrm>
            <a:off x="244475" y="6381750"/>
            <a:ext cx="827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a:t>https://www.thermofisher.com/hr/en/home/references/gibco-cell-culture-basics/biological-contamination/yeast-contamination.html</a:t>
            </a:r>
          </a:p>
        </p:txBody>
      </p:sp>
    </p:spTree>
    <p:extLst>
      <p:ext uri="{BB962C8B-B14F-4D97-AF65-F5344CB8AC3E}">
        <p14:creationId xmlns:p14="http://schemas.microsoft.com/office/powerpoint/2010/main" val="7655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50825" y="60325"/>
            <a:ext cx="8481809"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Zašto uzgajati stanice u kulturi:</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ispitivanje normalne fiziologije ili biokemije stanica </a:t>
            </a:r>
            <a:r>
              <a:rPr lang="hr-HR" altLang="en-US" sz="2000" dirty="0" smtClean="0">
                <a:solidFill>
                  <a:schemeClr val="accent2"/>
                </a:solidFill>
                <a:latin typeface="Arial" charset="0"/>
              </a:rPr>
              <a:t> ili biologije stanice</a:t>
            </a:r>
            <a:endParaRPr lang="hr-HR" altLang="en-US" sz="2000" dirty="0">
              <a:solidFill>
                <a:schemeClr val="accent2"/>
              </a:solidFill>
              <a:latin typeface="Arial" charset="0"/>
            </a:endParaRPr>
          </a:p>
          <a:p>
            <a:pPr eaLnBrk="1" hangingPunct="1">
              <a:spcBef>
                <a:spcPct val="0"/>
              </a:spcBef>
              <a:buFontTx/>
              <a:buNone/>
            </a:pPr>
            <a:r>
              <a:rPr lang="hr-HR" altLang="en-US" sz="2000" dirty="0">
                <a:latin typeface="Arial" charset="0"/>
              </a:rPr>
              <a:t>-oruđe razvojne biologije, patologije, molekularne genetike, imunologije,</a:t>
            </a:r>
          </a:p>
          <a:p>
            <a:pPr eaLnBrk="1" hangingPunct="1">
              <a:spcBef>
                <a:spcPct val="0"/>
              </a:spcBef>
              <a:buFontTx/>
              <a:buNone/>
            </a:pPr>
            <a:r>
              <a:rPr lang="hr-HR" altLang="en-US" sz="2000" dirty="0" err="1">
                <a:latin typeface="Arial" charset="0"/>
              </a:rPr>
              <a:t>virologije..</a:t>
            </a:r>
            <a:r>
              <a:rPr lang="hr-HR" altLang="en-US" sz="2000" dirty="0">
                <a:latin typeface="Arial" charset="0"/>
              </a:rPr>
              <a:t>. </a:t>
            </a:r>
            <a:endParaRPr lang="hr-HR" altLang="en-US" sz="2000" dirty="0" smtClean="0">
              <a:latin typeface="Arial" charset="0"/>
            </a:endParaRPr>
          </a:p>
          <a:p>
            <a:pPr eaLnBrk="1" hangingPunct="1">
              <a:spcBef>
                <a:spcPct val="0"/>
              </a:spcBef>
              <a:buFontTx/>
              <a:buNone/>
            </a:pPr>
            <a:r>
              <a:rPr lang="hr-HR" altLang="en-US" sz="2000" dirty="0" smtClean="0">
                <a:solidFill>
                  <a:schemeClr val="accent2"/>
                </a:solidFill>
                <a:latin typeface="Arial" charset="0"/>
              </a:rPr>
              <a:t>inaktivacija </a:t>
            </a:r>
            <a:r>
              <a:rPr lang="hr-HR" altLang="en-US" sz="2000" dirty="0">
                <a:solidFill>
                  <a:schemeClr val="accent2"/>
                </a:solidFill>
                <a:latin typeface="Arial" charset="0"/>
              </a:rPr>
              <a:t>i ekspresija pojedinih </a:t>
            </a:r>
            <a:r>
              <a:rPr lang="hr-HR" altLang="en-US" sz="2000" dirty="0" smtClean="0">
                <a:solidFill>
                  <a:schemeClr val="accent2"/>
                </a:solidFill>
                <a:latin typeface="Arial" charset="0"/>
              </a:rPr>
              <a:t>gena i proteina - funkcija</a:t>
            </a:r>
            <a:endParaRPr lang="hr-HR" altLang="en-US" sz="2000" dirty="0">
              <a:solidFill>
                <a:schemeClr val="accent2"/>
              </a:solidFill>
              <a:latin typeface="Arial" charset="0"/>
            </a:endParaRPr>
          </a:p>
          <a:p>
            <a:pPr eaLnBrk="1" hangingPunct="1">
              <a:spcBef>
                <a:spcPct val="0"/>
              </a:spcBef>
              <a:buFontTx/>
              <a:buNone/>
            </a:pPr>
            <a:r>
              <a:rPr lang="hr-HR" altLang="en-US" sz="2000" dirty="0">
                <a:solidFill>
                  <a:schemeClr val="accent2"/>
                </a:solidFill>
                <a:latin typeface="Arial" charset="0"/>
              </a:rPr>
              <a:t>biologije tumora</a:t>
            </a:r>
            <a:r>
              <a:rPr lang="hr-HR" altLang="en-US" sz="2000" b="1" dirty="0">
                <a:latin typeface="Arial" charset="0"/>
              </a:rPr>
              <a:t> </a:t>
            </a:r>
            <a:r>
              <a:rPr lang="hr-HR" altLang="en-US" sz="2000" dirty="0">
                <a:latin typeface="Arial" charset="0"/>
              </a:rPr>
              <a:t>(analiza stanica bolesnika – ciljana terapija)</a:t>
            </a:r>
          </a:p>
          <a:p>
            <a:pPr eaLnBrk="1" hangingPunct="1">
              <a:spcBef>
                <a:spcPct val="0"/>
              </a:spcBef>
              <a:buFontTx/>
              <a:buNone/>
            </a:pPr>
            <a:r>
              <a:rPr lang="hr-HR" altLang="en-US" sz="2000" dirty="0">
                <a:solidFill>
                  <a:schemeClr val="accent2"/>
                </a:solidFill>
                <a:latin typeface="Arial" charset="0"/>
              </a:rPr>
              <a:t>genetičko savjetovanje</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ispitivanje spojeva </a:t>
            </a:r>
          </a:p>
          <a:p>
            <a:pPr eaLnBrk="1" hangingPunct="1">
              <a:spcBef>
                <a:spcPct val="0"/>
              </a:spcBef>
              <a:buFontTx/>
              <a:buNone/>
            </a:pPr>
            <a:r>
              <a:rPr lang="hr-HR" altLang="en-US" sz="2000" dirty="0">
                <a:latin typeface="Arial" charset="0"/>
              </a:rPr>
              <a:t>metabolita, faktora rasta, toksičnih i </a:t>
            </a:r>
            <a:r>
              <a:rPr lang="hr-HR" altLang="en-US" sz="2000" dirty="0" err="1">
                <a:latin typeface="Arial" charset="0"/>
              </a:rPr>
              <a:t>mutagenih</a:t>
            </a:r>
            <a:r>
              <a:rPr lang="hr-HR" altLang="en-US" sz="2000" dirty="0">
                <a:latin typeface="Arial" charset="0"/>
              </a:rPr>
              <a:t> tvari </a:t>
            </a:r>
          </a:p>
          <a:p>
            <a:pPr eaLnBrk="1" hangingPunct="1">
              <a:spcBef>
                <a:spcPct val="0"/>
              </a:spcBef>
              <a:buFontTx/>
              <a:buNone/>
            </a:pPr>
            <a:r>
              <a:rPr lang="hr-HR" altLang="en-US" sz="2000" dirty="0">
                <a:latin typeface="Arial" charset="0"/>
              </a:rPr>
              <a:t>– </a:t>
            </a:r>
            <a:r>
              <a:rPr lang="hr-HR" altLang="en-US" sz="2000" dirty="0" err="1">
                <a:latin typeface="Arial" charset="0"/>
              </a:rPr>
              <a:t>citotoksičnost</a:t>
            </a:r>
            <a:r>
              <a:rPr lang="hr-HR" altLang="en-US" sz="2000" dirty="0">
                <a:latin typeface="Arial" charset="0"/>
              </a:rPr>
              <a:t>, mehanizmi</a:t>
            </a:r>
          </a:p>
          <a:p>
            <a:pPr eaLnBrk="1" hangingPunct="1">
              <a:spcBef>
                <a:spcPct val="0"/>
              </a:spcBef>
              <a:buFontTx/>
              <a:buNone/>
            </a:pPr>
            <a:r>
              <a:rPr lang="hr-HR" altLang="en-US" sz="2000" dirty="0">
                <a:latin typeface="Arial" charset="0"/>
              </a:rPr>
              <a:t>razvoj novih lijekova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proizvodnja "umjetnih tkiva“</a:t>
            </a:r>
          </a:p>
          <a:p>
            <a:pPr eaLnBrk="1" hangingPunct="1">
              <a:spcBef>
                <a:spcPct val="0"/>
              </a:spcBef>
              <a:buFontTx/>
              <a:buNone/>
            </a:pPr>
            <a:r>
              <a:rPr lang="hr-HR" altLang="en-US" sz="2000" dirty="0">
                <a:latin typeface="Arial" charset="0"/>
              </a:rPr>
              <a:t>genska terapija</a:t>
            </a:r>
          </a:p>
          <a:p>
            <a:pPr eaLnBrk="1" hangingPunct="1">
              <a:spcBef>
                <a:spcPct val="0"/>
              </a:spcBef>
              <a:buFontTx/>
              <a:buNone/>
            </a:pPr>
            <a:r>
              <a:rPr lang="hr-HR" altLang="en-US" sz="2000" dirty="0">
                <a:latin typeface="Arial" charset="0"/>
              </a:rPr>
              <a:t>genetičko inženjerstvo – </a:t>
            </a:r>
            <a:r>
              <a:rPr lang="hr-HR" altLang="en-US" sz="2000" dirty="0" err="1">
                <a:latin typeface="Arial" charset="0"/>
              </a:rPr>
              <a:t>transgenični</a:t>
            </a:r>
            <a:r>
              <a:rPr lang="hr-HR" altLang="en-US" sz="2000" dirty="0">
                <a:latin typeface="Arial" charset="0"/>
              </a:rPr>
              <a:t> organizmi</a:t>
            </a:r>
          </a:p>
          <a:p>
            <a:pPr eaLnBrk="1" hangingPunct="1">
              <a:spcBef>
                <a:spcPct val="0"/>
              </a:spcBef>
              <a:buFontTx/>
              <a:buNone/>
            </a:pPr>
            <a:r>
              <a:rPr lang="hr-HR" altLang="en-US" sz="2000" dirty="0">
                <a:solidFill>
                  <a:schemeClr val="accent2"/>
                </a:solidFill>
                <a:latin typeface="Arial" charset="0"/>
              </a:rPr>
              <a:t>matične stanice </a:t>
            </a:r>
            <a:r>
              <a:rPr lang="hr-HR" altLang="en-US" sz="2000" b="1" dirty="0">
                <a:latin typeface="Arial" charset="0"/>
              </a:rPr>
              <a:t>– </a:t>
            </a:r>
            <a:r>
              <a:rPr lang="hr-HR" altLang="en-US" sz="2000" dirty="0">
                <a:solidFill>
                  <a:schemeClr val="accent2"/>
                </a:solidFill>
                <a:latin typeface="Arial" charset="0"/>
              </a:rPr>
              <a:t>mogućnost liječenja bolesti</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biotehnologija:</a:t>
            </a:r>
            <a:r>
              <a:rPr lang="hr-HR" altLang="en-US" sz="2000" dirty="0">
                <a:latin typeface="Arial" charset="0"/>
              </a:rPr>
              <a:t> proizvodnja "bioloških produkata“ (faktora rasta, hormona,</a:t>
            </a:r>
          </a:p>
          <a:p>
            <a:pPr eaLnBrk="1" hangingPunct="1">
              <a:spcBef>
                <a:spcPct val="0"/>
              </a:spcBef>
              <a:buFontTx/>
              <a:buNone/>
            </a:pPr>
            <a:r>
              <a:rPr lang="hr-HR" altLang="en-US" sz="2000" dirty="0">
                <a:latin typeface="Arial" charset="0"/>
              </a:rPr>
              <a:t>bioloških aktivnih tvari: </a:t>
            </a:r>
            <a:r>
              <a:rPr lang="hr-HR" altLang="en-US" sz="2000" dirty="0" err="1">
                <a:latin typeface="Arial" charset="0"/>
              </a:rPr>
              <a:t>tPA</a:t>
            </a:r>
            <a:r>
              <a:rPr lang="hr-HR" altLang="en-US" sz="2000" dirty="0">
                <a:latin typeface="Arial" charset="0"/>
              </a:rPr>
              <a:t>, EPO- </a:t>
            </a:r>
            <a:r>
              <a:rPr lang="hr-HR" altLang="en-US" sz="2000" dirty="0" err="1">
                <a:latin typeface="Arial" charset="0"/>
              </a:rPr>
              <a:t>eritropoietin</a:t>
            </a:r>
            <a:r>
              <a:rPr lang="hr-HR" altLang="en-US" sz="2000" dirty="0">
                <a:latin typeface="Arial" charset="0"/>
              </a:rPr>
              <a:t>)</a:t>
            </a:r>
          </a:p>
          <a:p>
            <a:pPr eaLnBrk="1" hangingPunct="1">
              <a:spcBef>
                <a:spcPct val="0"/>
              </a:spcBef>
              <a:buFontTx/>
              <a:buNone/>
            </a:pPr>
            <a:r>
              <a:rPr lang="hr-HR" altLang="en-US" sz="2000" dirty="0">
                <a:solidFill>
                  <a:schemeClr val="accent2"/>
                </a:solidFill>
                <a:latin typeface="Arial" charset="0"/>
              </a:rPr>
              <a:t>cjepiva – vakcina </a:t>
            </a:r>
            <a:r>
              <a:rPr lang="hr-HR" altLang="en-US" sz="2000" dirty="0">
                <a:latin typeface="Arial" charset="0"/>
              </a:rPr>
              <a:t>(polio, zaušnjaci, bjesnoća, gripa…)</a:t>
            </a:r>
          </a:p>
          <a:p>
            <a:pPr eaLnBrk="1" hangingPunct="1">
              <a:spcBef>
                <a:spcPct val="0"/>
              </a:spcBef>
              <a:buFontTx/>
              <a:buNone/>
            </a:pPr>
            <a:endParaRPr lang="hr-HR" altLang="en-US" sz="2000" b="1" dirty="0">
              <a:latin typeface="Arial" charset="0"/>
            </a:endParaRPr>
          </a:p>
          <a:p>
            <a:pPr eaLnBrk="1" hangingPunct="1">
              <a:spcBef>
                <a:spcPct val="0"/>
              </a:spcBef>
              <a:buFontTx/>
              <a:buNone/>
            </a:pPr>
            <a:endParaRPr lang="hr-HR" altLang="en-US" sz="2000" dirty="0">
              <a:latin typeface="Arial"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3468687"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3995738" y="4724400"/>
            <a:ext cx="48688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Mikoplazme rastu na površini stanice: </a:t>
            </a:r>
          </a:p>
          <a:p>
            <a:pPr eaLnBrk="1" hangingPunct="1">
              <a:spcBef>
                <a:spcPct val="0"/>
              </a:spcBef>
              <a:buFontTx/>
              <a:buNone/>
            </a:pPr>
            <a:r>
              <a:rPr lang="hr-HR" altLang="en-US" sz="2000">
                <a:latin typeface="Arial" charset="0"/>
              </a:rPr>
              <a:t>a zdrava kultura</a:t>
            </a:r>
          </a:p>
          <a:p>
            <a:pPr eaLnBrk="1" hangingPunct="1">
              <a:spcBef>
                <a:spcPct val="0"/>
              </a:spcBef>
              <a:buFontTx/>
              <a:buNone/>
            </a:pPr>
            <a:r>
              <a:rPr lang="hr-HR" altLang="en-US" sz="2000">
                <a:latin typeface="Arial" charset="0"/>
              </a:rPr>
              <a:t>b kontaminirana kultura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ne vide se pod svjetlosnim mikroskopom i</a:t>
            </a:r>
          </a:p>
          <a:p>
            <a:pPr eaLnBrk="1" hangingPunct="1">
              <a:spcBef>
                <a:spcPct val="0"/>
              </a:spcBef>
              <a:buFontTx/>
              <a:buNone/>
            </a:pPr>
            <a:r>
              <a:rPr lang="hr-HR" altLang="en-US" sz="2000">
                <a:latin typeface="Arial" charset="0"/>
              </a:rPr>
              <a:t>teško detektiraju</a:t>
            </a:r>
          </a:p>
        </p:txBody>
      </p:sp>
    </p:spTree>
    <p:extLst>
      <p:ext uri="{BB962C8B-B14F-4D97-AF65-F5344CB8AC3E}">
        <p14:creationId xmlns:p14="http://schemas.microsoft.com/office/powerpoint/2010/main" val="941356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iugre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20713"/>
            <a:ext cx="33337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figure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693738"/>
            <a:ext cx="3333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4932363" y="3284538"/>
            <a:ext cx="4032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Kultura pozitivna na </a:t>
            </a:r>
            <a:r>
              <a:rPr lang="hr-HR" altLang="en-US" sz="2000" dirty="0" err="1">
                <a:latin typeface="Arial" charset="0"/>
              </a:rPr>
              <a:t>mikoplazme</a:t>
            </a:r>
            <a:r>
              <a:rPr lang="hr-HR" altLang="en-US" sz="2000" dirty="0">
                <a:latin typeface="Arial" charset="0"/>
              </a:rPr>
              <a:t> obojana </a:t>
            </a:r>
            <a:r>
              <a:rPr lang="hr-HR" altLang="en-US" sz="2000" dirty="0" smtClean="0">
                <a:latin typeface="Arial" charset="0"/>
              </a:rPr>
              <a:t>DAPI-</a:t>
            </a:r>
            <a:r>
              <a:rPr lang="hr-HR" altLang="en-US" sz="2000" dirty="0" err="1" smtClean="0">
                <a:latin typeface="Arial" charset="0"/>
              </a:rPr>
              <a:t>jem</a:t>
            </a:r>
            <a:endParaRPr lang="hr-HR" altLang="en-US" sz="2000" dirty="0">
              <a:latin typeface="Arial" charset="0"/>
            </a:endParaRPr>
          </a:p>
          <a:p>
            <a:pPr eaLnBrk="1" hangingPunct="1">
              <a:spcBef>
                <a:spcPct val="0"/>
              </a:spcBef>
              <a:buFontTx/>
              <a:buNone/>
            </a:pPr>
            <a:endParaRPr lang="hr-HR" altLang="en-US" sz="2000" dirty="0">
              <a:latin typeface="Arial" charset="0"/>
            </a:endParaRPr>
          </a:p>
        </p:txBody>
      </p:sp>
      <p:sp>
        <p:nvSpPr>
          <p:cNvPr id="65541" name="Text Box 5"/>
          <p:cNvSpPr txBox="1">
            <a:spLocks noChangeArrowheads="1"/>
          </p:cNvSpPr>
          <p:nvPr/>
        </p:nvSpPr>
        <p:spPr bwMode="auto">
          <a:xfrm>
            <a:off x="755650" y="5851525"/>
            <a:ext cx="75264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Kultura negativna na </a:t>
            </a:r>
            <a:r>
              <a:rPr lang="hr-HR" altLang="en-US" sz="2000" dirty="0" err="1">
                <a:latin typeface="Arial" charset="0"/>
              </a:rPr>
              <a:t>mikoplazme</a:t>
            </a:r>
            <a:r>
              <a:rPr lang="hr-HR" altLang="en-US" sz="2000" dirty="0">
                <a:latin typeface="Arial" charset="0"/>
              </a:rPr>
              <a:t> obojana </a:t>
            </a:r>
            <a:r>
              <a:rPr lang="hr-HR" altLang="en-US" sz="2000" dirty="0" err="1" smtClean="0">
                <a:latin typeface="Arial" charset="0"/>
              </a:rPr>
              <a:t>Hoechtom</a:t>
            </a:r>
            <a:r>
              <a:rPr lang="hr-HR" altLang="en-US" sz="2000" dirty="0" smtClean="0">
                <a:latin typeface="Arial" charset="0"/>
              </a:rPr>
              <a:t> ili </a:t>
            </a:r>
            <a:r>
              <a:rPr lang="hr-HR" altLang="en-US" sz="2000" dirty="0" err="1" smtClean="0">
                <a:latin typeface="Arial" charset="0"/>
              </a:rPr>
              <a:t>DAPIjem</a:t>
            </a:r>
            <a:endParaRPr lang="hr-HR" altLang="en-US" sz="2000" dirty="0">
              <a:latin typeface="Arial" charset="0"/>
            </a:endParaRPr>
          </a:p>
          <a:p>
            <a:pPr eaLnBrk="1" hangingPunct="1">
              <a:spcBef>
                <a:spcPct val="0"/>
              </a:spcBef>
              <a:buFontTx/>
              <a:buNone/>
            </a:pPr>
            <a:r>
              <a:rPr lang="hr-HR" altLang="en-US" sz="2000" dirty="0">
                <a:latin typeface="Arial" charset="0"/>
              </a:rPr>
              <a:t>-boja DNA stanica i </a:t>
            </a:r>
            <a:r>
              <a:rPr lang="hr-HR" altLang="en-US" sz="2000" dirty="0" err="1">
                <a:latin typeface="Arial" charset="0"/>
              </a:rPr>
              <a:t>mikoplazmi</a:t>
            </a:r>
            <a:endParaRPr lang="hr-HR" altLang="en-US" sz="2000" dirty="0">
              <a:latin typeface="Arial" charset="0"/>
            </a:endParaRPr>
          </a:p>
          <a:p>
            <a:pPr eaLnBrk="1" hangingPunct="1">
              <a:spcBef>
                <a:spcPct val="0"/>
              </a:spcBef>
              <a:buFontTx/>
              <a:buNone/>
            </a:pPr>
            <a:endParaRPr lang="hr-HR" altLang="en-US" sz="2000" dirty="0">
              <a:latin typeface="Arial" charset="0"/>
            </a:endParaRPr>
          </a:p>
        </p:txBody>
      </p:sp>
    </p:spTree>
    <p:extLst>
      <p:ext uri="{BB962C8B-B14F-4D97-AF65-F5344CB8AC3E}">
        <p14:creationId xmlns:p14="http://schemas.microsoft.com/office/powerpoint/2010/main" val="21591258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2124075" y="765175"/>
            <a:ext cx="5651500" cy="4043363"/>
            <a:chOff x="1202" y="538"/>
            <a:chExt cx="3560" cy="2547"/>
          </a:xfrm>
        </p:grpSpPr>
        <p:graphicFrame>
          <p:nvGraphicFramePr>
            <p:cNvPr id="66565" name="Object 3"/>
            <p:cNvGraphicFramePr>
              <a:graphicFrameLocks noChangeAspect="1"/>
            </p:cNvGraphicFramePr>
            <p:nvPr/>
          </p:nvGraphicFramePr>
          <p:xfrm>
            <a:off x="1837" y="1525"/>
            <a:ext cx="1442" cy="1560"/>
          </p:xfrm>
          <a:graphic>
            <a:graphicData uri="http://schemas.openxmlformats.org/presentationml/2006/ole">
              <mc:AlternateContent xmlns:mc="http://schemas.openxmlformats.org/markup-compatibility/2006">
                <mc:Choice xmlns:v="urn:schemas-microsoft-com:vml" Requires="v">
                  <p:oleObj spid="_x0000_s82952" name="Image" r:id="rId3" imgW="719269" imgH="777242" progId="Photoshop.Image.7">
                    <p:embed/>
                  </p:oleObj>
                </mc:Choice>
                <mc:Fallback>
                  <p:oleObj name="Image" r:id="rId3" imgW="719269" imgH="77724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 y="1525"/>
                          <a:ext cx="1442" cy="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6" name="Text Box 4"/>
            <p:cNvSpPr txBox="1">
              <a:spLocks noChangeArrowheads="1"/>
            </p:cNvSpPr>
            <p:nvPr/>
          </p:nvSpPr>
          <p:spPr bwMode="auto">
            <a:xfrm>
              <a:off x="1383" y="1344"/>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1800"/>
                <a:t>M</a:t>
              </a:r>
            </a:p>
          </p:txBody>
        </p:sp>
        <p:sp>
          <p:nvSpPr>
            <p:cNvPr id="66567" name="Text Box 5"/>
            <p:cNvSpPr txBox="1">
              <a:spLocks noChangeArrowheads="1"/>
            </p:cNvSpPr>
            <p:nvPr/>
          </p:nvSpPr>
          <p:spPr bwMode="auto">
            <a:xfrm>
              <a:off x="1202" y="1888"/>
              <a:ext cx="6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1800"/>
                <a:t>1000 pb</a:t>
              </a:r>
            </a:p>
          </p:txBody>
        </p:sp>
        <p:sp>
          <p:nvSpPr>
            <p:cNvPr id="66568" name="Text Box 6"/>
            <p:cNvSpPr txBox="1">
              <a:spLocks noChangeArrowheads="1"/>
            </p:cNvSpPr>
            <p:nvPr/>
          </p:nvSpPr>
          <p:spPr bwMode="auto">
            <a:xfrm>
              <a:off x="1292" y="2161"/>
              <a:ext cx="5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t>500 pb</a:t>
              </a:r>
            </a:p>
          </p:txBody>
        </p:sp>
        <p:sp>
          <p:nvSpPr>
            <p:cNvPr id="66569" name="Text Box 7"/>
            <p:cNvSpPr txBox="1">
              <a:spLocks noChangeArrowheads="1"/>
            </p:cNvSpPr>
            <p:nvPr/>
          </p:nvSpPr>
          <p:spPr bwMode="auto">
            <a:xfrm rot="-5400000">
              <a:off x="1760" y="919"/>
              <a:ext cx="9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400"/>
                <a:t>negativna kontrola</a:t>
              </a:r>
            </a:p>
          </p:txBody>
        </p:sp>
        <p:sp>
          <p:nvSpPr>
            <p:cNvPr id="66570" name="Text Box 8"/>
            <p:cNvSpPr txBox="1">
              <a:spLocks noChangeArrowheads="1"/>
            </p:cNvSpPr>
            <p:nvPr/>
          </p:nvSpPr>
          <p:spPr bwMode="auto">
            <a:xfrm rot="-5400000">
              <a:off x="2063" y="981"/>
              <a:ext cx="7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400"/>
                <a:t>negativan uzorak</a:t>
              </a:r>
            </a:p>
          </p:txBody>
        </p:sp>
        <p:sp>
          <p:nvSpPr>
            <p:cNvPr id="66571" name="Text Box 9"/>
            <p:cNvSpPr txBox="1">
              <a:spLocks noChangeArrowheads="1"/>
            </p:cNvSpPr>
            <p:nvPr/>
          </p:nvSpPr>
          <p:spPr bwMode="auto">
            <a:xfrm rot="-5400000">
              <a:off x="2266" y="960"/>
              <a:ext cx="8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400"/>
                <a:t>pozitivna kontrola</a:t>
              </a:r>
            </a:p>
          </p:txBody>
        </p:sp>
        <p:sp>
          <p:nvSpPr>
            <p:cNvPr id="66572" name="Text Box 10"/>
            <p:cNvSpPr txBox="1">
              <a:spLocks noChangeArrowheads="1"/>
            </p:cNvSpPr>
            <p:nvPr/>
          </p:nvSpPr>
          <p:spPr bwMode="auto">
            <a:xfrm rot="-5400000">
              <a:off x="2572" y="971"/>
              <a:ext cx="75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400"/>
                <a:t>pozitivan uzorak</a:t>
              </a:r>
            </a:p>
          </p:txBody>
        </p:sp>
        <p:sp>
          <p:nvSpPr>
            <p:cNvPr id="66573" name="Text Box 11"/>
            <p:cNvSpPr txBox="1">
              <a:spLocks noChangeArrowheads="1"/>
            </p:cNvSpPr>
            <p:nvPr/>
          </p:nvSpPr>
          <p:spPr bwMode="auto">
            <a:xfrm>
              <a:off x="3424" y="2341"/>
              <a:ext cx="13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400"/>
                <a:t>~290 pb DNA mikoplazme</a:t>
              </a:r>
            </a:p>
          </p:txBody>
        </p:sp>
        <p:sp>
          <p:nvSpPr>
            <p:cNvPr id="66574" name="Text Box 12"/>
            <p:cNvSpPr txBox="1">
              <a:spLocks noChangeArrowheads="1"/>
            </p:cNvSpPr>
            <p:nvPr/>
          </p:nvSpPr>
          <p:spPr bwMode="auto">
            <a:xfrm>
              <a:off x="3379" y="2523"/>
              <a:ext cx="10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400"/>
                <a:t> interna kontrola PCR</a:t>
              </a:r>
            </a:p>
          </p:txBody>
        </p:sp>
        <p:sp>
          <p:nvSpPr>
            <p:cNvPr id="66575" name="Text Box 13"/>
            <p:cNvSpPr txBox="1">
              <a:spLocks noChangeArrowheads="1"/>
            </p:cNvSpPr>
            <p:nvPr/>
          </p:nvSpPr>
          <p:spPr bwMode="auto">
            <a:xfrm>
              <a:off x="3424" y="2704"/>
              <a:ext cx="8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400"/>
                <a:t>dimeri početnica</a:t>
              </a:r>
            </a:p>
          </p:txBody>
        </p:sp>
      </p:grpSp>
      <p:sp>
        <p:nvSpPr>
          <p:cNvPr id="66563" name="Text Box 14"/>
          <p:cNvSpPr txBox="1">
            <a:spLocks noChangeArrowheads="1"/>
          </p:cNvSpPr>
          <p:nvPr/>
        </p:nvSpPr>
        <p:spPr bwMode="auto">
          <a:xfrm>
            <a:off x="2339975" y="5229225"/>
            <a:ext cx="4659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Testiranje na mikoplazme pomoću PCR</a:t>
            </a:r>
          </a:p>
        </p:txBody>
      </p:sp>
      <p:sp>
        <p:nvSpPr>
          <p:cNvPr id="66564" name="Text Box 15"/>
          <p:cNvSpPr txBox="1">
            <a:spLocks noChangeArrowheads="1"/>
          </p:cNvSpPr>
          <p:nvPr/>
        </p:nvSpPr>
        <p:spPr bwMode="auto">
          <a:xfrm>
            <a:off x="539750" y="6237288"/>
            <a:ext cx="650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-postoje i posebne mikrobiološke podloge za uzgoj mikoplazmi</a:t>
            </a:r>
          </a:p>
        </p:txBody>
      </p:sp>
    </p:spTree>
    <p:extLst>
      <p:ext uri="{BB962C8B-B14F-4D97-AF65-F5344CB8AC3E}">
        <p14:creationId xmlns:p14="http://schemas.microsoft.com/office/powerpoint/2010/main" val="35325644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331913" y="1603375"/>
            <a:ext cx="730520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Testiranje virusa: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err="1">
                <a:latin typeface="Arial" charset="0"/>
              </a:rPr>
              <a:t>citotoksičnost</a:t>
            </a:r>
            <a:r>
              <a:rPr lang="hr-HR" altLang="en-US" sz="2000" dirty="0">
                <a:latin typeface="Arial" charset="0"/>
              </a:rPr>
              <a:t> virusa – nastanak </a:t>
            </a:r>
            <a:r>
              <a:rPr lang="hr-HR" altLang="en-US" sz="2000" dirty="0" err="1">
                <a:latin typeface="Arial" charset="0"/>
              </a:rPr>
              <a:t>plakova</a:t>
            </a:r>
            <a:r>
              <a:rPr lang="hr-HR" altLang="en-US" sz="2000" dirty="0">
                <a:latin typeface="Arial" charset="0"/>
              </a:rPr>
              <a:t> u kulturi stanica</a:t>
            </a:r>
          </a:p>
          <a:p>
            <a:pPr eaLnBrk="1" hangingPunct="1">
              <a:spcBef>
                <a:spcPct val="0"/>
              </a:spcBef>
              <a:buFontTx/>
              <a:buNone/>
            </a:pPr>
            <a:r>
              <a:rPr lang="hr-HR" altLang="en-US" sz="2000" dirty="0">
                <a:latin typeface="Arial" charset="0"/>
              </a:rPr>
              <a:t>(neki virusi: </a:t>
            </a:r>
            <a:r>
              <a:rPr lang="hr-HR" altLang="en-US" sz="2000" dirty="0" err="1">
                <a:latin typeface="Arial" charset="0"/>
              </a:rPr>
              <a:t>citopatogeni</a:t>
            </a:r>
            <a:r>
              <a:rPr lang="hr-HR" altLang="en-US" sz="2000" dirty="0">
                <a:latin typeface="Arial" charset="0"/>
              </a:rPr>
              <a:t> učinak CPE)</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lančana reakcija </a:t>
            </a:r>
            <a:r>
              <a:rPr lang="hr-HR" altLang="en-US" sz="2000" dirty="0" err="1">
                <a:latin typeface="Arial" charset="0"/>
              </a:rPr>
              <a:t>polimerazom</a:t>
            </a:r>
            <a:r>
              <a:rPr lang="hr-HR" altLang="en-US" sz="2000" dirty="0">
                <a:latin typeface="Arial" charset="0"/>
              </a:rPr>
              <a:t> na specifične virusne sekvence</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detekcija </a:t>
            </a:r>
            <a:r>
              <a:rPr lang="hr-HR" altLang="en-US" sz="2000" dirty="0" smtClean="0">
                <a:latin typeface="Arial" charset="0"/>
              </a:rPr>
              <a:t>antitijelima</a:t>
            </a:r>
          </a:p>
          <a:p>
            <a:pPr eaLnBrk="1" hangingPunct="1">
              <a:spcBef>
                <a:spcPct val="0"/>
              </a:spcBef>
              <a:buFontTx/>
              <a:buNone/>
            </a:pP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Char char="-"/>
            </a:pPr>
            <a:r>
              <a:rPr lang="hr-HR" altLang="en-US" sz="2000" dirty="0">
                <a:latin typeface="Arial" charset="0"/>
              </a:rPr>
              <a:t>“opasnosti” stanične kulture – </a:t>
            </a:r>
            <a:r>
              <a:rPr lang="hr-HR" altLang="en-US" sz="2000" dirty="0">
                <a:solidFill>
                  <a:schemeClr val="accent2"/>
                </a:solidFill>
                <a:latin typeface="Arial" charset="0"/>
              </a:rPr>
              <a:t>posebne mjere opreza</a:t>
            </a:r>
            <a:r>
              <a:rPr lang="hr-HR" altLang="en-US" sz="2000" dirty="0">
                <a:latin typeface="Arial" charset="0"/>
              </a:rPr>
              <a:t> kod rada</a:t>
            </a:r>
          </a:p>
          <a:p>
            <a:pPr eaLnBrk="1" hangingPunct="1">
              <a:spcBef>
                <a:spcPct val="0"/>
              </a:spcBef>
              <a:buFontTx/>
              <a:buNone/>
            </a:pPr>
            <a:r>
              <a:rPr lang="hr-HR" altLang="en-US" sz="2000" dirty="0">
                <a:latin typeface="Arial" charset="0"/>
              </a:rPr>
              <a:t>s humanim materijalom (HIV, virusi hepatitisa)</a:t>
            </a:r>
          </a:p>
          <a:p>
            <a:pPr eaLnBrk="1" hangingPunct="1">
              <a:spcBef>
                <a:spcPct val="0"/>
              </a:spcBef>
              <a:buFontTx/>
              <a:buNone/>
            </a:pPr>
            <a:endParaRPr lang="hr-HR" altLang="en-US" sz="2000" dirty="0">
              <a:latin typeface="Arial" charset="0"/>
            </a:endParaRPr>
          </a:p>
        </p:txBody>
      </p:sp>
    </p:spTree>
    <p:extLst>
      <p:ext uri="{BB962C8B-B14F-4D97-AF65-F5344CB8AC3E}">
        <p14:creationId xmlns:p14="http://schemas.microsoft.com/office/powerpoint/2010/main" val="24541226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311275" y="5897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1800">
              <a:latin typeface="Arial" charset="0"/>
            </a:endParaRPr>
          </a:p>
        </p:txBody>
      </p:sp>
      <p:pic>
        <p:nvPicPr>
          <p:cNvPr id="68611" name="Picture 3" descr="PhotoC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196975"/>
            <a:ext cx="390525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1527175" y="5080000"/>
            <a:ext cx="584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Citopatogeni učinak herpes virusa u kulturi stanica</a:t>
            </a:r>
          </a:p>
        </p:txBody>
      </p:sp>
    </p:spTree>
    <p:extLst>
      <p:ext uri="{BB962C8B-B14F-4D97-AF65-F5344CB8AC3E}">
        <p14:creationId xmlns:p14="http://schemas.microsoft.com/office/powerpoint/2010/main" val="41595261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700808"/>
            <a:ext cx="4230645" cy="2246769"/>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pojam stanične kulture</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prednosti i nedostaci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povijest razvoja stanične kulture</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osnovni uvjeti rasta stanica u kulturi</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99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69863" y="223838"/>
            <a:ext cx="8070850" cy="3962400"/>
            <a:chOff x="152" y="685"/>
            <a:chExt cx="5084" cy="2496"/>
          </a:xfrm>
        </p:grpSpPr>
        <p:sp>
          <p:nvSpPr>
            <p:cNvPr id="9221" name="AutoShape 3"/>
            <p:cNvSpPr>
              <a:spLocks noChangeArrowheads="1"/>
            </p:cNvSpPr>
            <p:nvPr/>
          </p:nvSpPr>
          <p:spPr bwMode="auto">
            <a:xfrm>
              <a:off x="1383" y="1389"/>
              <a:ext cx="953" cy="77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22" name="AutoShape 4"/>
            <p:cNvSpPr>
              <a:spLocks noChangeArrowheads="1"/>
            </p:cNvSpPr>
            <p:nvPr/>
          </p:nvSpPr>
          <p:spPr bwMode="auto">
            <a:xfrm>
              <a:off x="2562" y="1389"/>
              <a:ext cx="1088" cy="77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23" name="Oval 5"/>
            <p:cNvSpPr>
              <a:spLocks noChangeArrowheads="1"/>
            </p:cNvSpPr>
            <p:nvPr/>
          </p:nvSpPr>
          <p:spPr bwMode="auto">
            <a:xfrm>
              <a:off x="1610" y="2296"/>
              <a:ext cx="1905" cy="545"/>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24" name="Oval 6"/>
            <p:cNvSpPr>
              <a:spLocks noChangeArrowheads="1"/>
            </p:cNvSpPr>
            <p:nvPr/>
          </p:nvSpPr>
          <p:spPr bwMode="auto">
            <a:xfrm>
              <a:off x="3061" y="1026"/>
              <a:ext cx="182" cy="18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25" name="Oval 7"/>
            <p:cNvSpPr>
              <a:spLocks noChangeArrowheads="1"/>
            </p:cNvSpPr>
            <p:nvPr/>
          </p:nvSpPr>
          <p:spPr bwMode="auto">
            <a:xfrm>
              <a:off x="3470" y="1253"/>
              <a:ext cx="226" cy="22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26" name="Oval 8"/>
            <p:cNvSpPr>
              <a:spLocks noChangeArrowheads="1"/>
            </p:cNvSpPr>
            <p:nvPr/>
          </p:nvSpPr>
          <p:spPr bwMode="auto">
            <a:xfrm>
              <a:off x="3198" y="1570"/>
              <a:ext cx="91" cy="9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27" name="Oval 9"/>
            <p:cNvSpPr>
              <a:spLocks noChangeArrowheads="1"/>
            </p:cNvSpPr>
            <p:nvPr/>
          </p:nvSpPr>
          <p:spPr bwMode="auto">
            <a:xfrm>
              <a:off x="2517" y="2478"/>
              <a:ext cx="408" cy="136"/>
            </a:xfrm>
            <a:prstGeom prst="ellipse">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28" name="Oval 10"/>
            <p:cNvSpPr>
              <a:spLocks noChangeArrowheads="1"/>
            </p:cNvSpPr>
            <p:nvPr/>
          </p:nvSpPr>
          <p:spPr bwMode="auto">
            <a:xfrm>
              <a:off x="1791" y="1661"/>
              <a:ext cx="273" cy="272"/>
            </a:xfrm>
            <a:prstGeom prst="ellipse">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29" name="Oval 11"/>
            <p:cNvSpPr>
              <a:spLocks noChangeArrowheads="1"/>
            </p:cNvSpPr>
            <p:nvPr/>
          </p:nvSpPr>
          <p:spPr bwMode="auto">
            <a:xfrm>
              <a:off x="2835" y="1661"/>
              <a:ext cx="318" cy="318"/>
            </a:xfrm>
            <a:prstGeom prst="ellipse">
              <a:avLst/>
            </a:prstGeom>
            <a:solidFill>
              <a:schemeClr val="folHlink"/>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30" name="Oval 12"/>
            <p:cNvSpPr>
              <a:spLocks noChangeArrowheads="1"/>
            </p:cNvSpPr>
            <p:nvPr/>
          </p:nvSpPr>
          <p:spPr bwMode="auto">
            <a:xfrm>
              <a:off x="1519" y="1480"/>
              <a:ext cx="91" cy="9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31" name="Oval 13"/>
            <p:cNvSpPr>
              <a:spLocks noChangeArrowheads="1"/>
            </p:cNvSpPr>
            <p:nvPr/>
          </p:nvSpPr>
          <p:spPr bwMode="auto">
            <a:xfrm>
              <a:off x="1565" y="1933"/>
              <a:ext cx="90" cy="91"/>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9232" name="Text Box 14"/>
            <p:cNvSpPr txBox="1">
              <a:spLocks noChangeArrowheads="1"/>
            </p:cNvSpPr>
            <p:nvPr/>
          </p:nvSpPr>
          <p:spPr bwMode="auto">
            <a:xfrm>
              <a:off x="567" y="935"/>
              <a:ext cx="21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a:latin typeface="Arial" charset="0"/>
                </a:rPr>
                <a:t>unutarstanična aktivnost</a:t>
              </a:r>
            </a:p>
          </p:txBody>
        </p:sp>
        <p:sp>
          <p:nvSpPr>
            <p:cNvPr id="9233" name="Text Box 15"/>
            <p:cNvSpPr txBox="1">
              <a:spLocks noChangeArrowheads="1"/>
            </p:cNvSpPr>
            <p:nvPr/>
          </p:nvSpPr>
          <p:spPr bwMode="auto">
            <a:xfrm>
              <a:off x="431" y="1616"/>
              <a:ext cx="7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transport</a:t>
              </a:r>
            </a:p>
          </p:txBody>
        </p:sp>
        <p:sp>
          <p:nvSpPr>
            <p:cNvPr id="9234" name="Line 16"/>
            <p:cNvSpPr>
              <a:spLocks noChangeShapeType="1"/>
            </p:cNvSpPr>
            <p:nvPr/>
          </p:nvSpPr>
          <p:spPr bwMode="auto">
            <a:xfrm>
              <a:off x="1156" y="1752"/>
              <a:ext cx="363"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17"/>
            <p:cNvSpPr>
              <a:spLocks noChangeShapeType="1"/>
            </p:cNvSpPr>
            <p:nvPr/>
          </p:nvSpPr>
          <p:spPr bwMode="auto">
            <a:xfrm flipH="1">
              <a:off x="1565" y="1207"/>
              <a:ext cx="45"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Line 18"/>
            <p:cNvSpPr>
              <a:spLocks noChangeShapeType="1"/>
            </p:cNvSpPr>
            <p:nvPr/>
          </p:nvSpPr>
          <p:spPr bwMode="auto">
            <a:xfrm>
              <a:off x="1791" y="1207"/>
              <a:ext cx="91"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Text Box 19"/>
            <p:cNvSpPr txBox="1">
              <a:spLocks noChangeArrowheads="1"/>
            </p:cNvSpPr>
            <p:nvPr/>
          </p:nvSpPr>
          <p:spPr bwMode="auto">
            <a:xfrm>
              <a:off x="249" y="2795"/>
              <a:ext cx="16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interakcije s okolinom</a:t>
              </a:r>
            </a:p>
          </p:txBody>
        </p:sp>
        <p:sp>
          <p:nvSpPr>
            <p:cNvPr id="9238" name="Line 20"/>
            <p:cNvSpPr>
              <a:spLocks noChangeShapeType="1"/>
            </p:cNvSpPr>
            <p:nvPr/>
          </p:nvSpPr>
          <p:spPr bwMode="auto">
            <a:xfrm flipV="1">
              <a:off x="1202" y="2160"/>
              <a:ext cx="363"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Text Box 21"/>
            <p:cNvSpPr txBox="1">
              <a:spLocks noChangeArrowheads="1"/>
            </p:cNvSpPr>
            <p:nvPr/>
          </p:nvSpPr>
          <p:spPr bwMode="auto">
            <a:xfrm>
              <a:off x="3288" y="2931"/>
              <a:ext cx="19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interakcije između stanica</a:t>
              </a:r>
            </a:p>
          </p:txBody>
        </p:sp>
        <p:sp>
          <p:nvSpPr>
            <p:cNvPr id="9240" name="Line 22"/>
            <p:cNvSpPr>
              <a:spLocks noChangeShapeType="1"/>
            </p:cNvSpPr>
            <p:nvPr/>
          </p:nvSpPr>
          <p:spPr bwMode="auto">
            <a:xfrm flipH="1" flipV="1">
              <a:off x="3424" y="2659"/>
              <a:ext cx="409"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1" name="Line 23"/>
            <p:cNvSpPr>
              <a:spLocks noChangeShapeType="1"/>
            </p:cNvSpPr>
            <p:nvPr/>
          </p:nvSpPr>
          <p:spPr bwMode="auto">
            <a:xfrm flipH="1" flipV="1">
              <a:off x="3560" y="2160"/>
              <a:ext cx="273" cy="7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2" name="Text Box 24"/>
            <p:cNvSpPr txBox="1">
              <a:spLocks noChangeArrowheads="1"/>
            </p:cNvSpPr>
            <p:nvPr/>
          </p:nvSpPr>
          <p:spPr bwMode="auto">
            <a:xfrm>
              <a:off x="3742" y="1933"/>
              <a:ext cx="7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genetika</a:t>
              </a:r>
            </a:p>
          </p:txBody>
        </p:sp>
        <p:sp>
          <p:nvSpPr>
            <p:cNvPr id="9243" name="Line 25"/>
            <p:cNvSpPr>
              <a:spLocks noChangeShapeType="1"/>
            </p:cNvSpPr>
            <p:nvPr/>
          </p:nvSpPr>
          <p:spPr bwMode="auto">
            <a:xfrm flipH="1" flipV="1">
              <a:off x="3061" y="1842"/>
              <a:ext cx="726"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4" name="Text Box 26"/>
            <p:cNvSpPr txBox="1">
              <a:spLocks noChangeArrowheads="1"/>
            </p:cNvSpPr>
            <p:nvPr/>
          </p:nvSpPr>
          <p:spPr bwMode="auto">
            <a:xfrm>
              <a:off x="3833" y="935"/>
              <a:ext cx="12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stanični produkti</a:t>
              </a:r>
            </a:p>
          </p:txBody>
        </p:sp>
        <p:sp>
          <p:nvSpPr>
            <p:cNvPr id="9245" name="Line 27"/>
            <p:cNvSpPr>
              <a:spLocks noChangeShapeType="1"/>
            </p:cNvSpPr>
            <p:nvPr/>
          </p:nvSpPr>
          <p:spPr bwMode="auto">
            <a:xfrm flipH="1">
              <a:off x="3288" y="1071"/>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6" name="Text Box 28"/>
            <p:cNvSpPr txBox="1">
              <a:spLocks noChangeArrowheads="1"/>
            </p:cNvSpPr>
            <p:nvPr/>
          </p:nvSpPr>
          <p:spPr bwMode="auto">
            <a:xfrm>
              <a:off x="152" y="685"/>
              <a:ext cx="1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Primjena stanične kulture</a:t>
              </a:r>
            </a:p>
          </p:txBody>
        </p:sp>
      </p:grpSp>
      <p:sp>
        <p:nvSpPr>
          <p:cNvPr id="9219" name="Text Box 29"/>
          <p:cNvSpPr txBox="1">
            <a:spLocks noChangeArrowheads="1"/>
          </p:cNvSpPr>
          <p:nvPr/>
        </p:nvSpPr>
        <p:spPr bwMode="auto">
          <a:xfrm>
            <a:off x="231775" y="55118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000">
              <a:latin typeface="Arial" charset="0"/>
            </a:endParaRPr>
          </a:p>
        </p:txBody>
      </p:sp>
      <p:sp>
        <p:nvSpPr>
          <p:cNvPr id="9220" name="Text Box 30"/>
          <p:cNvSpPr txBox="1">
            <a:spLocks noChangeArrowheads="1"/>
          </p:cNvSpPr>
          <p:nvPr/>
        </p:nvSpPr>
        <p:spPr bwMode="auto">
          <a:xfrm>
            <a:off x="231775" y="4186238"/>
            <a:ext cx="84978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smtClean="0">
                <a:latin typeface="Arial" charset="0"/>
              </a:rPr>
              <a:t>-</a:t>
            </a:r>
            <a:r>
              <a:rPr lang="hr-HR" altLang="en-US" sz="2000" dirty="0">
                <a:solidFill>
                  <a:schemeClr val="accent2"/>
                </a:solidFill>
                <a:latin typeface="Arial" charset="0"/>
              </a:rPr>
              <a:t>vizualizacija </a:t>
            </a:r>
            <a:r>
              <a:rPr lang="hr-HR" altLang="en-US" sz="2000" dirty="0" err="1">
                <a:solidFill>
                  <a:schemeClr val="accent2"/>
                </a:solidFill>
                <a:latin typeface="Arial" charset="0"/>
              </a:rPr>
              <a:t>organela</a:t>
            </a:r>
            <a:r>
              <a:rPr lang="hr-HR" altLang="en-US" sz="2000" dirty="0">
                <a:solidFill>
                  <a:schemeClr val="accent2"/>
                </a:solidFill>
                <a:latin typeface="Arial" charset="0"/>
              </a:rPr>
              <a:t> i molekula i njihovih interakcija pod mikroskopom</a:t>
            </a:r>
          </a:p>
          <a:p>
            <a:pPr eaLnBrk="1" hangingPunct="1">
              <a:spcBef>
                <a:spcPct val="0"/>
              </a:spcBef>
              <a:buFontTx/>
              <a:buNone/>
            </a:pPr>
            <a:r>
              <a:rPr lang="hr-HR" altLang="en-US" sz="2000" dirty="0">
                <a:solidFill>
                  <a:schemeClr val="accent2"/>
                </a:solidFill>
                <a:latin typeface="Arial" charset="0"/>
              </a:rPr>
              <a:t>metode </a:t>
            </a:r>
            <a:r>
              <a:rPr lang="hr-HR" altLang="en-US" sz="2000" i="1" dirty="0" err="1">
                <a:solidFill>
                  <a:schemeClr val="accent2"/>
                </a:solidFill>
                <a:latin typeface="Arial" charset="0"/>
              </a:rPr>
              <a:t>in</a:t>
            </a:r>
            <a:r>
              <a:rPr lang="hr-HR" altLang="en-US" sz="2000" i="1" dirty="0">
                <a:solidFill>
                  <a:schemeClr val="accent2"/>
                </a:solidFill>
                <a:latin typeface="Arial" charset="0"/>
              </a:rPr>
              <a:t> </a:t>
            </a:r>
            <a:r>
              <a:rPr lang="hr-HR" altLang="en-US" sz="2000" i="1" dirty="0" err="1">
                <a:solidFill>
                  <a:schemeClr val="accent2"/>
                </a:solidFill>
                <a:latin typeface="Arial" charset="0"/>
              </a:rPr>
              <a:t>vitro</a:t>
            </a:r>
            <a:r>
              <a:rPr lang="hr-HR" altLang="en-US" sz="2000" i="1" dirty="0">
                <a:solidFill>
                  <a:schemeClr val="accent2"/>
                </a:solidFill>
                <a:latin typeface="Arial" charset="0"/>
              </a:rPr>
              <a:t> </a:t>
            </a:r>
            <a:r>
              <a:rPr lang="hr-HR" altLang="en-US" sz="2000" dirty="0">
                <a:solidFill>
                  <a:schemeClr val="accent2"/>
                </a:solidFill>
                <a:latin typeface="Arial" charset="0"/>
              </a:rPr>
              <a:t>i </a:t>
            </a:r>
            <a:r>
              <a:rPr lang="hr-HR" altLang="en-US" sz="2000" i="1" dirty="0" err="1">
                <a:solidFill>
                  <a:schemeClr val="accent2"/>
                </a:solidFill>
                <a:latin typeface="Arial" charset="0"/>
              </a:rPr>
              <a:t>in</a:t>
            </a:r>
            <a:r>
              <a:rPr lang="hr-HR" altLang="en-US" sz="2000" i="1" dirty="0">
                <a:solidFill>
                  <a:schemeClr val="accent2"/>
                </a:solidFill>
                <a:latin typeface="Arial" charset="0"/>
              </a:rPr>
              <a:t> vivo</a:t>
            </a:r>
          </a:p>
          <a:p>
            <a:pPr eaLnBrk="1" hangingPunct="1">
              <a:spcBef>
                <a:spcPct val="0"/>
              </a:spcBef>
              <a:buFontTx/>
              <a:buNone/>
            </a:pPr>
            <a:r>
              <a:rPr lang="hr-HR" altLang="en-US" sz="2000" i="1" dirty="0" smtClean="0">
                <a:latin typeface="Arial" charset="0"/>
              </a:rPr>
              <a:t>-</a:t>
            </a:r>
            <a:r>
              <a:rPr lang="hr-HR" altLang="en-US" sz="2000" dirty="0">
                <a:solidFill>
                  <a:schemeClr val="accent2"/>
                </a:solidFill>
                <a:latin typeface="Arial" charset="0"/>
              </a:rPr>
              <a:t>procesi</a:t>
            </a:r>
            <a:r>
              <a:rPr lang="hr-HR" altLang="en-US" sz="2000" dirty="0">
                <a:latin typeface="Arial" charset="0"/>
              </a:rPr>
              <a:t>: diferencijacija, starenje, </a:t>
            </a:r>
            <a:r>
              <a:rPr lang="hr-HR" altLang="en-US" sz="2000" dirty="0" err="1">
                <a:latin typeface="Arial" charset="0"/>
              </a:rPr>
              <a:t>tumorigeneza</a:t>
            </a:r>
            <a:endParaRPr lang="hr-HR" altLang="en-US" sz="2000" dirty="0">
              <a:latin typeface="Arial" charset="0"/>
            </a:endParaRPr>
          </a:p>
          <a:p>
            <a:pPr eaLnBrk="1" hangingPunct="1">
              <a:spcBef>
                <a:spcPct val="0"/>
              </a:spcBef>
              <a:buNone/>
            </a:pPr>
            <a:r>
              <a:rPr lang="hr-HR" altLang="en-US" sz="2000" dirty="0">
                <a:latin typeface="Arial" charset="0"/>
              </a:rPr>
              <a:t>-biokemijske metode (analiza DNA, RNA, proteina, interakcija)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a:t>
            </a:r>
            <a:r>
              <a:rPr lang="hr-HR" altLang="en-US" sz="2000" dirty="0">
                <a:solidFill>
                  <a:schemeClr val="accent2"/>
                </a:solidFill>
                <a:latin typeface="Arial" charset="0"/>
              </a:rPr>
              <a:t>živi</a:t>
            </a:r>
            <a:r>
              <a:rPr lang="hr-HR" altLang="en-US" sz="2000" dirty="0">
                <a:latin typeface="Arial" charset="0"/>
              </a:rPr>
              <a:t>, a relativno jednostavan sustav, </a:t>
            </a:r>
            <a:endParaRPr lang="hr-HR" altLang="en-US" sz="2000" dirty="0" smtClean="0">
              <a:latin typeface="Arial" charset="0"/>
            </a:endParaRPr>
          </a:p>
          <a:p>
            <a:pPr eaLnBrk="1" hangingPunct="1">
              <a:spcBef>
                <a:spcPct val="0"/>
              </a:spcBef>
              <a:buFontTx/>
              <a:buNone/>
            </a:pPr>
            <a:r>
              <a:rPr lang="hr-HR" altLang="en-US" sz="2000" dirty="0" smtClean="0">
                <a:solidFill>
                  <a:schemeClr val="accent2"/>
                </a:solidFill>
                <a:latin typeface="Arial" charset="0"/>
              </a:rPr>
              <a:t>mogućnosti </a:t>
            </a:r>
            <a:r>
              <a:rPr lang="hr-HR" altLang="en-US" sz="2000" dirty="0">
                <a:solidFill>
                  <a:schemeClr val="accent2"/>
                </a:solidFill>
                <a:latin typeface="Arial" charset="0"/>
              </a:rPr>
              <a:t>manipulacije ekspresijom pojedinih gena </a:t>
            </a:r>
            <a:r>
              <a:rPr lang="hr-HR" altLang="en-US" sz="2000" dirty="0">
                <a:latin typeface="Arial" charset="0"/>
              </a:rPr>
              <a:t>→ analiza na razini molekula, stanice, organizma</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1415</TotalTime>
  <Words>3374</Words>
  <Application>Microsoft Office PowerPoint</Application>
  <PresentationFormat>On-screen Show (4:3)</PresentationFormat>
  <Paragraphs>806</Paragraphs>
  <Slides>85</Slides>
  <Notes>21</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Default Design</vt:lpstr>
      <vt:lpstr>Image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dc:creator>
  <cp:lastModifiedBy>Maja</cp:lastModifiedBy>
  <cp:revision>112</cp:revision>
  <dcterms:created xsi:type="dcterms:W3CDTF">1601-01-01T00:00:00Z</dcterms:created>
  <dcterms:modified xsi:type="dcterms:W3CDTF">2025-04-15T12:45:26Z</dcterms:modified>
</cp:coreProperties>
</file>