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85" r:id="rId1"/>
  </p:sldMasterIdLst>
  <p:notesMasterIdLst>
    <p:notesMasterId r:id="rId40"/>
  </p:notesMasterIdLst>
  <p:sldIdLst>
    <p:sldId id="256" r:id="rId2"/>
    <p:sldId id="326" r:id="rId3"/>
    <p:sldId id="395" r:id="rId4"/>
    <p:sldId id="257" r:id="rId5"/>
    <p:sldId id="388" r:id="rId6"/>
    <p:sldId id="389" r:id="rId7"/>
    <p:sldId id="258" r:id="rId8"/>
    <p:sldId id="327" r:id="rId9"/>
    <p:sldId id="374" r:id="rId10"/>
    <p:sldId id="393" r:id="rId11"/>
    <p:sldId id="329" r:id="rId12"/>
    <p:sldId id="376" r:id="rId13"/>
    <p:sldId id="334" r:id="rId14"/>
    <p:sldId id="335" r:id="rId15"/>
    <p:sldId id="337" r:id="rId16"/>
    <p:sldId id="338" r:id="rId17"/>
    <p:sldId id="340" r:id="rId18"/>
    <p:sldId id="341" r:id="rId19"/>
    <p:sldId id="273" r:id="rId20"/>
    <p:sldId id="339" r:id="rId21"/>
    <p:sldId id="377" r:id="rId22"/>
    <p:sldId id="378" r:id="rId23"/>
    <p:sldId id="279" r:id="rId24"/>
    <p:sldId id="396" r:id="rId25"/>
    <p:sldId id="379" r:id="rId26"/>
    <p:sldId id="380" r:id="rId27"/>
    <p:sldId id="381" r:id="rId28"/>
    <p:sldId id="382" r:id="rId29"/>
    <p:sldId id="392" r:id="rId30"/>
    <p:sldId id="383" r:id="rId31"/>
    <p:sldId id="350" r:id="rId32"/>
    <p:sldId id="358" r:id="rId33"/>
    <p:sldId id="375" r:id="rId34"/>
    <p:sldId id="352" r:id="rId35"/>
    <p:sldId id="320" r:id="rId36"/>
    <p:sldId id="384" r:id="rId37"/>
    <p:sldId id="282" r:id="rId38"/>
    <p:sldId id="38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F"/>
    <a:srgbClr val="7F7F7F"/>
    <a:srgbClr val="6C7273"/>
    <a:srgbClr val="FF9966"/>
    <a:srgbClr val="E5E6A9"/>
    <a:srgbClr val="DB8631"/>
    <a:srgbClr val="9D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rednji stil 2 - Isticanj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vijetli stil 3 - Isticanj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rednji stil 4 - Isticanj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 panose="02020404030301010803" pitchFamily="18" charset="0"/>
              </a:defRPr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68A393E6-0B65-4FCC-860F-7F087FCB7FE1}" type="datetimeFigureOut">
              <a:rPr lang="hr-HR" smtClean="0"/>
              <a:pPr/>
              <a:t>6.5.2025.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 panose="02020404030301010803" pitchFamily="18" charset="0"/>
              </a:defRPr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1EEDFF99-575F-496B-A92F-D1F1339156D8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7151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3C29B17F-A67B-4A8D-A658-6570BEB30B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10779735-1106-41BC-904E-5D1BAA3BE7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F7E64C33-3E32-4ECE-AB82-7F45CD398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04A550-0FCF-4BF0-B708-FFA04A241EB3}" type="slidenum">
              <a:rPr lang="hr-HR" altLang="sr-Latn-RS" smtClean="0"/>
              <a:pPr/>
              <a:t>12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6774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D194463-B943-42AC-8B65-B91DBDA17F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FDF29A1-D8EB-4B13-BBED-F56112C5F9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7EA7816-4822-4B07-81F3-6A779882F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49EB66-1BF4-40D1-AC05-5E7BE2F684E1}" type="slidenum">
              <a:rPr lang="hr-HR" altLang="sr-Latn-RS" smtClean="0"/>
              <a:pPr/>
              <a:t>16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044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BE67-4229-41BB-8AC6-68575D22A775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5A138-61EB-4A56-99E6-D1D335F751E1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16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DF36B-474E-4F8F-9835-91D71617377D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9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C9A9-43E5-439F-962E-D09251ACBF7A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33D7566-5D89-413A-A9AE-09D03F3AD872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4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02D9C-7D3B-433C-B1FE-DBCEAB82F319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045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2A9-3F5C-435C-8BBE-ACDDE59CA7F6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197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2D1F-155D-4E2B-B380-A9ED3049B386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4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9701-CA2F-4919-A34B-6C17FF628BE8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16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9D5F-93C7-4F02-A79A-B9E40793B137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206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C4E5-7796-4DA4-9E16-087AA0A1278C}" type="datetime1">
              <a:rPr lang="en-US" smtClean="0"/>
              <a:t>5/6/2025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73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191E765-FDF6-41F6-A4AD-4478F8745817}" type="datetime1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1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E8AC26-0F98-45AD-95CC-B9B902255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altLang="sr-Latn-RS" sz="4800" b="1" cap="all" dirty="0">
                <a:latin typeface="Garamond" panose="02020404030301010803" pitchFamily="18" charset="0"/>
                <a:cs typeface="Calibri" panose="020F0502020204030204" pitchFamily="34" charset="0"/>
              </a:rPr>
              <a:t>Sistematska mineralogija</a:t>
            </a:r>
            <a:br>
              <a:rPr lang="hr-HR" altLang="sr-Latn-RS" sz="4800" b="1" cap="all" dirty="0">
                <a:latin typeface="Garamond" panose="02020404030301010803" pitchFamily="18" charset="0"/>
                <a:cs typeface="Calibri" panose="020F0502020204030204" pitchFamily="34" charset="0"/>
              </a:rPr>
            </a:br>
            <a:r>
              <a:rPr lang="hr-HR" altLang="sr-Latn-RS" sz="4800" b="1" cap="all" dirty="0">
                <a:latin typeface="Garamond" panose="02020404030301010803" pitchFamily="18" charset="0"/>
                <a:cs typeface="Calibri" panose="020F0502020204030204" pitchFamily="34" charset="0"/>
              </a:rPr>
              <a:t>XIII.4. </a:t>
            </a:r>
            <a:r>
              <a:rPr lang="hr-HR" altLang="sr-Latn-RS" sz="4800" b="1" cap="all" dirty="0" err="1">
                <a:latin typeface="Garamond" panose="02020404030301010803" pitchFamily="18" charset="0"/>
                <a:cs typeface="Calibri" panose="020F0502020204030204" pitchFamily="34" charset="0"/>
              </a:rPr>
              <a:t>InoSILIKATI</a:t>
            </a:r>
            <a:endParaRPr lang="en-US" sz="6000" b="1" cap="small" dirty="0">
              <a:latin typeface="Garamond" panose="02020404030301010803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258D70-7672-4541-B6B8-D0A343ED6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7" y="5162836"/>
            <a:ext cx="10164209" cy="1278435"/>
          </a:xfrm>
        </p:spPr>
        <p:txBody>
          <a:bodyPr>
            <a:normAutofit lnSpcReduction="10000"/>
          </a:bodyPr>
          <a:lstStyle/>
          <a:p>
            <a:r>
              <a:rPr lang="hr-HR" dirty="0">
                <a:latin typeface="Palatino Linotype" panose="02040502050505030304" pitchFamily="18" charset="0"/>
              </a:rPr>
              <a:t>Doc. dr. </a:t>
            </a:r>
            <a:r>
              <a:rPr lang="hr-HR" dirty="0" err="1">
                <a:latin typeface="Palatino Linotype" panose="02040502050505030304" pitchFamily="18" charset="0"/>
              </a:rPr>
              <a:t>sc</a:t>
            </a:r>
            <a:r>
              <a:rPr lang="hr-HR" dirty="0">
                <a:latin typeface="Palatino Linotype" panose="02040502050505030304" pitchFamily="18" charset="0"/>
              </a:rPr>
              <a:t>. Andrea Čobić </a:t>
            </a:r>
          </a:p>
          <a:p>
            <a:r>
              <a:rPr lang="hr-HR" dirty="0">
                <a:latin typeface="Palatino Linotype" panose="02040502050505030304" pitchFamily="18" charset="0"/>
              </a:rPr>
              <a:t>Sistematska mineralogija (36213)</a:t>
            </a:r>
          </a:p>
          <a:p>
            <a:r>
              <a:rPr lang="hr-HR" dirty="0" err="1">
                <a:latin typeface="Palatino Linotype" panose="02040502050505030304" pitchFamily="18" charset="0"/>
              </a:rPr>
              <a:t>Akad</a:t>
            </a:r>
            <a:r>
              <a:rPr lang="hr-HR" dirty="0">
                <a:latin typeface="Palatino Linotype" panose="02040502050505030304" pitchFamily="18" charset="0"/>
              </a:rPr>
              <a:t>. god. 2024</a:t>
            </a:r>
            <a:r>
              <a:rPr lang="hr-HR">
                <a:latin typeface="Palatino Linotype" panose="02040502050505030304" pitchFamily="18" charset="0"/>
              </a:rPr>
              <a:t>./2025.</a:t>
            </a:r>
            <a:endParaRPr lang="hr-H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6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F17CBBD-5D9C-4310-B434-241300DA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1143000"/>
          </a:xfrm>
        </p:spPr>
        <p:txBody>
          <a:bodyPr/>
          <a:lstStyle/>
          <a:p>
            <a:pPr algn="l">
              <a:defRPr/>
            </a:pPr>
            <a:r>
              <a:rPr lang="hr-HR" altLang="sr-Latn-RS" sz="3600" b="1" cap="small" dirty="0" err="1"/>
              <a:t>Ortopirokseni</a:t>
            </a:r>
            <a:r>
              <a:rPr lang="hr-HR" altLang="sr-Latn-RS" sz="3600" b="1" cap="small" dirty="0"/>
              <a:t> - pojavljivanje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45C83D77-9220-4EDD-A55D-05E94255CF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115062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hr-HR" altLang="sr-Latn-RS" b="1" dirty="0"/>
              <a:t>POJAVLJIVANJE: </a:t>
            </a:r>
          </a:p>
          <a:p>
            <a:pPr marL="0" indent="0">
              <a:buFontTx/>
              <a:buNone/>
            </a:pPr>
            <a:r>
              <a:rPr lang="hr-HR" altLang="sr-Latn-RS" b="1" i="1" dirty="0"/>
              <a:t>Mg-bogati </a:t>
            </a:r>
            <a:r>
              <a:rPr lang="hr-HR" altLang="sr-Latn-RS" b="1" i="1" dirty="0" err="1"/>
              <a:t>ortopirokseni</a:t>
            </a:r>
            <a:r>
              <a:rPr lang="hr-HR" altLang="sr-Latn-RS" b="1" i="1" dirty="0"/>
              <a:t>:</a:t>
            </a:r>
            <a:r>
              <a:rPr lang="hr-HR" altLang="sr-Latn-RS" dirty="0"/>
              <a:t> </a:t>
            </a:r>
            <a:r>
              <a:rPr lang="hr-HR" altLang="sr-Latn-RS" dirty="0" err="1"/>
              <a:t>peridoti</a:t>
            </a:r>
            <a:r>
              <a:rPr lang="hr-HR" altLang="sr-Latn-RS" dirty="0"/>
              <a:t>, </a:t>
            </a:r>
            <a:r>
              <a:rPr lang="hr-HR" altLang="sr-Latn-RS" dirty="0" err="1"/>
              <a:t>gabro</a:t>
            </a:r>
            <a:r>
              <a:rPr lang="hr-HR" altLang="sr-Latn-RS" dirty="0"/>
              <a:t>, </a:t>
            </a:r>
            <a:r>
              <a:rPr lang="hr-HR" altLang="sr-Latn-RS" dirty="0" err="1"/>
              <a:t>norit</a:t>
            </a:r>
            <a:r>
              <a:rPr lang="hr-HR" altLang="sr-Latn-RS" dirty="0"/>
              <a:t>, bazalt; </a:t>
            </a:r>
            <a:r>
              <a:rPr lang="hr-HR" altLang="sr-Latn-RS" dirty="0" err="1"/>
              <a:t>pirokseniti</a:t>
            </a:r>
            <a:r>
              <a:rPr lang="hr-HR" altLang="sr-Latn-RS" dirty="0"/>
              <a:t>; metamorfne stijene (</a:t>
            </a:r>
            <a:r>
              <a:rPr lang="hr-HR" altLang="sr-Latn-RS" dirty="0" err="1"/>
              <a:t>granuliti</a:t>
            </a:r>
            <a:r>
              <a:rPr lang="hr-HR" altLang="sr-Latn-RS" dirty="0"/>
              <a:t>)</a:t>
            </a:r>
          </a:p>
          <a:p>
            <a:pPr marL="0" indent="0">
              <a:buFontTx/>
              <a:buNone/>
            </a:pPr>
            <a:endParaRPr lang="hr-HR" altLang="sr-Latn-RS" b="1" i="1" dirty="0"/>
          </a:p>
          <a:p>
            <a:pPr marL="0" indent="0">
              <a:buFontTx/>
              <a:buNone/>
            </a:pPr>
            <a:r>
              <a:rPr lang="hr-HR" altLang="sr-Latn-RS" b="1" i="1" dirty="0"/>
              <a:t>Fe-bogati </a:t>
            </a:r>
            <a:r>
              <a:rPr lang="hr-HR" altLang="sr-Latn-RS" b="1" i="1" dirty="0" err="1"/>
              <a:t>ortopirokseni</a:t>
            </a:r>
            <a:r>
              <a:rPr lang="hr-HR" altLang="sr-Latn-RS" b="1" i="1" dirty="0"/>
              <a:t>: </a:t>
            </a:r>
            <a:r>
              <a:rPr lang="hr-HR" altLang="sr-Latn-RS" dirty="0" err="1"/>
              <a:t>metamorfozirane</a:t>
            </a:r>
            <a:r>
              <a:rPr lang="hr-HR" altLang="sr-Latn-RS" dirty="0"/>
              <a:t> </a:t>
            </a:r>
            <a:r>
              <a:rPr lang="hr-HR" altLang="sr-Latn-RS" dirty="0" err="1"/>
              <a:t>željezovite</a:t>
            </a:r>
            <a:r>
              <a:rPr lang="hr-HR" altLang="sr-Latn-RS" dirty="0"/>
              <a:t> formacije</a:t>
            </a:r>
          </a:p>
          <a:p>
            <a:pPr marL="0" indent="0">
              <a:buFontTx/>
              <a:buNone/>
            </a:pPr>
            <a:r>
              <a:rPr lang="hr-HR" altLang="sr-Latn-RS" dirty="0"/>
              <a:t>- obično se pojavljuju zajedno s </a:t>
            </a:r>
            <a:r>
              <a:rPr lang="hr-HR" altLang="sr-Latn-RS" dirty="0" err="1"/>
              <a:t>klinopiroksenima</a:t>
            </a:r>
            <a:endParaRPr lang="hr-HR" altLang="sr-Latn-RS" dirty="0"/>
          </a:p>
        </p:txBody>
      </p:sp>
      <p:pic>
        <p:nvPicPr>
          <p:cNvPr id="4" name="Picture 8" descr="enstatit">
            <a:extLst>
              <a:ext uri="{FF2B5EF4-FFF2-40B4-BE49-F238E27FC236}">
                <a16:creationId xmlns:a16="http://schemas.microsoft.com/office/drawing/2014/main" id="{DA01DEE2-7072-4875-9214-E25D26B9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576" r="8322"/>
          <a:stretch>
            <a:fillRect/>
          </a:stretch>
        </p:blipFill>
        <p:spPr bwMode="auto">
          <a:xfrm>
            <a:off x="1607388" y="3558381"/>
            <a:ext cx="3813955" cy="296881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enstatit2">
            <a:extLst>
              <a:ext uri="{FF2B5EF4-FFF2-40B4-BE49-F238E27FC236}">
                <a16:creationId xmlns:a16="http://schemas.microsoft.com/office/drawing/2014/main" id="{FFB7D161-16D1-4FBE-A32B-4D8EDFF2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44" y="3556914"/>
            <a:ext cx="4183812" cy="29688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17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4">
            <a:extLst>
              <a:ext uri="{FF2B5EF4-FFF2-40B4-BE49-F238E27FC236}">
                <a16:creationId xmlns:a16="http://schemas.microsoft.com/office/drawing/2014/main" id="{5FEF494C-777A-4C49-942F-6F7F4850F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089900" cy="143986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1. 1. Mg-Fe PIROKSENI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KLINOENSTATIT   Mg</a:t>
            </a:r>
            <a:r>
              <a:rPr lang="hr-HR" altLang="sr-Latn-RS" sz="2800" b="1" baseline="-25000" dirty="0">
                <a:latin typeface="+mj-lt"/>
              </a:rPr>
              <a:t>2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8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KLINOFEROSILIT   Fe</a:t>
            </a:r>
            <a:r>
              <a:rPr lang="hr-HR" altLang="sr-Latn-RS" sz="2800" b="1" baseline="-25000" dirty="0">
                <a:latin typeface="+mj-lt"/>
              </a:rPr>
              <a:t>2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800" b="1" dirty="0">
                <a:latin typeface="+mj-lt"/>
              </a:rPr>
              <a:t> </a:t>
            </a:r>
            <a:endParaRPr lang="en-US" altLang="sr-Latn-RS" sz="2800" b="1" dirty="0">
              <a:latin typeface="+mj-lt"/>
            </a:endParaRPr>
          </a:p>
        </p:txBody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26057D12-6A91-4F51-B923-821C3BA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0"/>
            <a:ext cx="9982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dirty="0">
                <a:latin typeface="+mj-lt"/>
              </a:rPr>
              <a:t>KRISTALNI  SUSTAV: </a:t>
            </a:r>
            <a:r>
              <a:rPr lang="hr-HR" altLang="sr-Latn-RS" sz="2400" dirty="0" err="1">
                <a:latin typeface="+mj-lt"/>
              </a:rPr>
              <a:t>Monoklinski</a:t>
            </a:r>
            <a:endParaRPr lang="hr-HR" altLang="sr-Latn-RS" sz="24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KRISTALNI  RAZRED: </a:t>
            </a:r>
            <a:r>
              <a:rPr lang="hr-HR" altLang="sr-Latn-RS" sz="2400" dirty="0">
                <a:latin typeface="+mj-lt"/>
              </a:rPr>
              <a:t>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PROSTORNA  GRUPA: </a:t>
            </a:r>
            <a:r>
              <a:rPr lang="hr-HR" altLang="sr-Latn-RS" sz="2400" dirty="0">
                <a:latin typeface="+mj-lt"/>
              </a:rPr>
              <a:t>P2</a:t>
            </a:r>
            <a:r>
              <a:rPr lang="hr-HR" altLang="sr-Latn-RS" sz="2400" baseline="-25000" dirty="0">
                <a:latin typeface="+mj-lt"/>
              </a:rPr>
              <a:t>1</a:t>
            </a:r>
            <a:r>
              <a:rPr lang="hr-HR" altLang="sr-Latn-RS" sz="2400" dirty="0">
                <a:latin typeface="+mj-lt"/>
              </a:rPr>
              <a:t>/n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HABITUS: </a:t>
            </a:r>
            <a:r>
              <a:rPr lang="hr-HR" altLang="sr-Latn-RS" sz="2400" dirty="0" err="1">
                <a:latin typeface="+mj-lt"/>
              </a:rPr>
              <a:t>prizmatski</a:t>
            </a:r>
            <a:endParaRPr lang="hr-HR" altLang="sr-Latn-RS" sz="24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POJAVLJIVANJE: </a:t>
            </a:r>
            <a:r>
              <a:rPr lang="hr-HR" altLang="sr-Latn-RS" sz="2400" dirty="0">
                <a:latin typeface="+mj-lt"/>
              </a:rPr>
              <a:t>stjenoviti meteoriti (zajedno s </a:t>
            </a:r>
            <a:r>
              <a:rPr lang="hr-HR" altLang="sr-Latn-RS" sz="2400" dirty="0" err="1">
                <a:latin typeface="+mj-lt"/>
              </a:rPr>
              <a:t>ortopiroksenima</a:t>
            </a:r>
            <a:r>
              <a:rPr lang="hr-HR" altLang="sr-Latn-RS" sz="2400" dirty="0">
                <a:latin typeface="+mj-lt"/>
              </a:rPr>
              <a:t>)</a:t>
            </a:r>
          </a:p>
        </p:txBody>
      </p:sp>
      <p:sp>
        <p:nvSpPr>
          <p:cNvPr id="19460" name="Rectangle 8">
            <a:extLst>
              <a:ext uri="{FF2B5EF4-FFF2-40B4-BE49-F238E27FC236}">
                <a16:creationId xmlns:a16="http://schemas.microsoft.com/office/drawing/2014/main" id="{0A9071D1-6C4C-4420-9501-C82FF03A8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57388"/>
            <a:ext cx="10972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400" b="1" dirty="0">
                <a:latin typeface="+mj-lt"/>
              </a:rPr>
              <a:t>Moguć je potpuni niz čvrstih otopina između </a:t>
            </a:r>
            <a:r>
              <a:rPr lang="hr-HR" altLang="sr-Latn-RS" sz="2400" b="1" dirty="0" err="1">
                <a:latin typeface="+mj-lt"/>
              </a:rPr>
              <a:t>klinoenstatita</a:t>
            </a:r>
            <a:r>
              <a:rPr lang="hr-HR" altLang="sr-Latn-RS" sz="2400" b="1" dirty="0">
                <a:latin typeface="+mj-lt"/>
              </a:rPr>
              <a:t> i </a:t>
            </a:r>
            <a:r>
              <a:rPr lang="hr-HR" altLang="sr-Latn-RS" sz="2400" b="1" dirty="0" err="1">
                <a:latin typeface="+mj-lt"/>
              </a:rPr>
              <a:t>klinoferosilita</a:t>
            </a:r>
            <a:endParaRPr lang="hr-HR" altLang="sr-Latn-R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642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7">
            <a:extLst>
              <a:ext uri="{FF2B5EF4-FFF2-40B4-BE49-F238E27FC236}">
                <a16:creationId xmlns:a16="http://schemas.microsoft.com/office/drawing/2014/main" id="{4D3E0151-A73A-4004-919B-82500A26B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075"/>
            <a:ext cx="8089900" cy="143986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1. 3. Ca PIROKSENI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DIOPSID  </a:t>
            </a:r>
            <a:r>
              <a:rPr lang="hr-HR" altLang="sr-Latn-RS" sz="2800" b="1" dirty="0" err="1">
                <a:latin typeface="+mj-lt"/>
                <a:cs typeface="Times New Roman" panose="02020603050405020304" pitchFamily="18" charset="0"/>
              </a:rPr>
              <a:t>CaMg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8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HEDENBERGIT  </a:t>
            </a:r>
            <a:r>
              <a:rPr lang="hr-HR" altLang="sr-Latn-RS" sz="2800" b="1" dirty="0" err="1">
                <a:latin typeface="+mj-lt"/>
                <a:cs typeface="Times New Roman" panose="02020603050405020304" pitchFamily="18" charset="0"/>
              </a:rPr>
              <a:t>CaFe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13315" name="Picture 8" descr="443c_diopsid">
            <a:extLst>
              <a:ext uri="{FF2B5EF4-FFF2-40B4-BE49-F238E27FC236}">
                <a16:creationId xmlns:a16="http://schemas.microsoft.com/office/drawing/2014/main" id="{D15F1E82-22FD-4C52-B4AB-F9EFF3968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8000"/>
          </a:blip>
          <a:srcRect l="8839" r="2762"/>
          <a:stretch>
            <a:fillRect/>
          </a:stretch>
        </p:blipFill>
        <p:spPr bwMode="auto">
          <a:xfrm>
            <a:off x="9391650" y="142338"/>
            <a:ext cx="25146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7" name="Rectangle 11">
            <a:extLst>
              <a:ext uri="{FF2B5EF4-FFF2-40B4-BE49-F238E27FC236}">
                <a16:creationId xmlns:a16="http://schemas.microsoft.com/office/drawing/2014/main" id="{27F86146-F72C-4D98-AB8D-0996C838A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133600"/>
            <a:ext cx="1112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000" b="1" dirty="0">
                <a:latin typeface="+mj-lt"/>
              </a:rPr>
              <a:t>KRISTALNI  SUSTAV: </a:t>
            </a:r>
            <a:r>
              <a:rPr lang="hr-HR" altLang="sr-Latn-RS" sz="2000" dirty="0" err="1">
                <a:latin typeface="+mj-lt"/>
              </a:rPr>
              <a:t>Monoklinski</a:t>
            </a:r>
            <a:endParaRPr lang="hr-HR" altLang="sr-Latn-RS" sz="20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KRISTALNI  RAZRED: </a:t>
            </a:r>
            <a:r>
              <a:rPr lang="hr-HR" altLang="sr-Latn-RS" sz="2000" dirty="0">
                <a:latin typeface="+mj-lt"/>
              </a:rPr>
              <a:t>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PROSTORNA  GRUPA: </a:t>
            </a:r>
            <a:r>
              <a:rPr lang="hr-HR" altLang="sr-Latn-RS" sz="2000" dirty="0">
                <a:latin typeface="+mj-lt"/>
              </a:rPr>
              <a:t>C2/c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HABITUS: </a:t>
            </a:r>
            <a:r>
              <a:rPr lang="hr-HR" altLang="sr-Latn-RS" sz="2000" dirty="0" err="1">
                <a:latin typeface="+mj-lt"/>
              </a:rPr>
              <a:t>prizmatski</a:t>
            </a:r>
            <a:r>
              <a:rPr lang="hr-HR" altLang="sr-Latn-RS" sz="2000" dirty="0">
                <a:latin typeface="+mj-lt"/>
              </a:rPr>
              <a:t> kristali, četverostrani ili osmerostrani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</a:rPr>
              <a:t>poprečni presjeci; zrnat, masivan; </a:t>
            </a:r>
            <a:r>
              <a:rPr lang="hr-HR" altLang="sr-Latn-RS" sz="2000" dirty="0" err="1">
                <a:latin typeface="+mj-lt"/>
              </a:rPr>
              <a:t>polisint</a:t>
            </a:r>
            <a:r>
              <a:rPr lang="hr-HR" altLang="sr-Latn-RS" sz="2000" dirty="0">
                <a:latin typeface="+mj-lt"/>
              </a:rPr>
              <a:t>. </a:t>
            </a:r>
            <a:r>
              <a:rPr lang="hr-HR" altLang="sr-Latn-RS" sz="2000" dirty="0" err="1">
                <a:latin typeface="+mj-lt"/>
              </a:rPr>
              <a:t>sraslaci</a:t>
            </a:r>
            <a:r>
              <a:rPr lang="hr-HR" altLang="sr-Latn-RS" sz="2000" dirty="0">
                <a:latin typeface="+mj-lt"/>
              </a:rPr>
              <a:t> po {001}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TVRDOĆA: </a:t>
            </a:r>
            <a:r>
              <a:rPr lang="hr-HR" altLang="sr-Latn-RS" sz="2000" dirty="0">
                <a:latin typeface="+mj-lt"/>
              </a:rPr>
              <a:t>5-6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GUSTOĆA: </a:t>
            </a:r>
            <a:r>
              <a:rPr lang="hr-HR" altLang="sr-Latn-RS" sz="2000" dirty="0">
                <a:latin typeface="+mj-lt"/>
              </a:rPr>
              <a:t>3.3-3.5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KALAVOST: </a:t>
            </a:r>
            <a:r>
              <a:rPr lang="hr-HR" altLang="sr-Latn-RS" sz="2000" dirty="0">
                <a:latin typeface="+mj-lt"/>
              </a:rPr>
              <a:t>Dobra po {110}, lučenje po {100}. Kut između ploha kalavosti iznosi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altLang="sr-Latn-RS" sz="2000" dirty="0">
                <a:latin typeface="+mj-lt"/>
              </a:rPr>
              <a:t>93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°</a:t>
            </a:r>
            <a:r>
              <a:rPr lang="hr-HR" altLang="sr-Latn-RS" sz="2000" b="1" dirty="0">
                <a:latin typeface="+mj-lt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LOM: </a:t>
            </a:r>
            <a:r>
              <a:rPr lang="hr-HR" altLang="sr-Latn-RS" sz="2000" dirty="0">
                <a:latin typeface="+mj-lt"/>
              </a:rPr>
              <a:t>Neravan do </a:t>
            </a:r>
            <a:r>
              <a:rPr lang="hr-HR" altLang="sr-Latn-RS" sz="2000" dirty="0" err="1">
                <a:latin typeface="+mj-lt"/>
              </a:rPr>
              <a:t>ljušturast</a:t>
            </a:r>
            <a:r>
              <a:rPr lang="hr-HR" altLang="sr-Latn-RS" sz="20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BOJA: </a:t>
            </a:r>
            <a:r>
              <a:rPr lang="hr-HR" altLang="sr-Latn-RS" sz="2000" dirty="0">
                <a:latin typeface="+mj-lt"/>
              </a:rPr>
              <a:t>Mijenja se s povećanjem sadržaja željeza od bijele, sive, </a:t>
            </a:r>
            <a:r>
              <a:rPr lang="hr-HR" altLang="sr-Latn-RS" sz="2000" dirty="0" err="1">
                <a:latin typeface="+mj-lt"/>
              </a:rPr>
              <a:t>zelenkastosive</a:t>
            </a:r>
            <a:r>
              <a:rPr lang="hr-HR" altLang="sr-Latn-RS" sz="2000" dirty="0">
                <a:latin typeface="+mj-lt"/>
              </a:rPr>
              <a:t> (</a:t>
            </a:r>
            <a:r>
              <a:rPr lang="hr-HR" altLang="sr-Latn-RS" sz="2000" dirty="0" err="1">
                <a:latin typeface="+mj-lt"/>
              </a:rPr>
              <a:t>diopsid</a:t>
            </a:r>
            <a:r>
              <a:rPr lang="hr-HR" altLang="sr-Latn-RS" sz="2000" dirty="0">
                <a:latin typeface="+mj-lt"/>
              </a:rPr>
              <a:t>) do tamnozelene ili </a:t>
            </a:r>
            <a:r>
              <a:rPr lang="hr-HR" altLang="sr-Latn-RS" sz="2000" dirty="0" err="1">
                <a:latin typeface="+mj-lt"/>
              </a:rPr>
              <a:t>zelenocrne</a:t>
            </a:r>
            <a:r>
              <a:rPr lang="hr-HR" altLang="sr-Latn-RS" sz="2000" dirty="0">
                <a:latin typeface="+mj-lt"/>
              </a:rPr>
              <a:t> (</a:t>
            </a:r>
            <a:r>
              <a:rPr lang="hr-HR" altLang="sr-Latn-RS" sz="2000" dirty="0" err="1">
                <a:latin typeface="+mj-lt"/>
              </a:rPr>
              <a:t>hedenbergit</a:t>
            </a:r>
            <a:r>
              <a:rPr lang="hr-HR" altLang="sr-Latn-RS" sz="2000" dirty="0">
                <a:latin typeface="+mj-lt"/>
              </a:rPr>
              <a:t>). </a:t>
            </a:r>
            <a:r>
              <a:rPr lang="hr-HR" altLang="sr-Latn-RS" sz="2000" dirty="0" err="1">
                <a:latin typeface="+mj-lt"/>
              </a:rPr>
              <a:t>Crt</a:t>
            </a:r>
            <a:r>
              <a:rPr lang="hr-HR" altLang="sr-Latn-RS" sz="2000" dirty="0">
                <a:latin typeface="+mj-lt"/>
              </a:rPr>
              <a:t> je bijel do sivkast.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SJAJ: </a:t>
            </a:r>
            <a:r>
              <a:rPr lang="hr-HR" altLang="sr-Latn-RS" sz="2000" dirty="0">
                <a:latin typeface="+mj-lt"/>
              </a:rPr>
              <a:t>Staklast.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POJAVLJIVANJE: </a:t>
            </a:r>
            <a:r>
              <a:rPr lang="hr-HR" altLang="sr-Latn-RS" sz="2000" dirty="0">
                <a:latin typeface="+mj-lt"/>
              </a:rPr>
              <a:t>metamorfne stijene (kontaktne); </a:t>
            </a:r>
            <a:r>
              <a:rPr lang="hr-HR" altLang="sr-Latn-RS" sz="2000" dirty="0" err="1">
                <a:latin typeface="+mj-lt"/>
              </a:rPr>
              <a:t>magmatske</a:t>
            </a:r>
            <a:r>
              <a:rPr lang="hr-HR" altLang="sr-Latn-RS" sz="2000" dirty="0">
                <a:latin typeface="+mj-lt"/>
              </a:rPr>
              <a:t> stijene</a:t>
            </a:r>
          </a:p>
          <a:p>
            <a:pPr eaLnBrk="1" hangingPunct="1">
              <a:buFontTx/>
              <a:buNone/>
              <a:defRPr/>
            </a:pPr>
            <a:endParaRPr lang="hr-HR" altLang="sr-Latn-RS" sz="2000" b="1" dirty="0">
              <a:latin typeface="+mj-lt"/>
            </a:endParaRPr>
          </a:p>
        </p:txBody>
      </p:sp>
      <p:sp>
        <p:nvSpPr>
          <p:cNvPr id="132110" name="Rectangle 14">
            <a:extLst>
              <a:ext uri="{FF2B5EF4-FFF2-40B4-BE49-F238E27FC236}">
                <a16:creationId xmlns:a16="http://schemas.microsoft.com/office/drawing/2014/main" id="{FD67831D-0E05-47DC-959B-C32ABEF84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74825"/>
            <a:ext cx="9672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000" b="1" dirty="0">
                <a:latin typeface="+mj-lt"/>
              </a:rPr>
              <a:t>moguć je potpuni niz čvrstih otopina između </a:t>
            </a:r>
            <a:r>
              <a:rPr lang="hr-HR" altLang="sr-Latn-RS" sz="2000" b="1" dirty="0" err="1">
                <a:latin typeface="+mj-lt"/>
              </a:rPr>
              <a:t>diopsida</a:t>
            </a:r>
            <a:r>
              <a:rPr lang="hr-HR" altLang="sr-Latn-RS" sz="2000" b="1" dirty="0">
                <a:latin typeface="+mj-lt"/>
              </a:rPr>
              <a:t> i </a:t>
            </a:r>
            <a:r>
              <a:rPr lang="hr-HR" altLang="sr-Latn-RS" sz="2000" b="1" dirty="0" err="1">
                <a:latin typeface="+mj-lt"/>
              </a:rPr>
              <a:t>hedenbergita</a:t>
            </a:r>
            <a:endParaRPr lang="hr-HR" altLang="sr-Latn-RS" sz="2000" b="1" dirty="0">
              <a:latin typeface="+mj-lt"/>
            </a:endParaRPr>
          </a:p>
        </p:txBody>
      </p:sp>
      <p:pic>
        <p:nvPicPr>
          <p:cNvPr id="13318" name="Picture 1">
            <a:extLst>
              <a:ext uri="{FF2B5EF4-FFF2-40B4-BE49-F238E27FC236}">
                <a16:creationId xmlns:a16="http://schemas.microsoft.com/office/drawing/2014/main" id="{2159E043-B6AA-4807-8345-84DFA8134F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1650" y="2329912"/>
            <a:ext cx="2495550" cy="3149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31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8">
            <a:extLst>
              <a:ext uri="{FF2B5EF4-FFF2-40B4-BE49-F238E27FC236}">
                <a16:creationId xmlns:a16="http://schemas.microsoft.com/office/drawing/2014/main" id="{5773B10A-729B-4529-BB37-2CE10565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155575"/>
            <a:ext cx="8089900" cy="113982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1. 4. Ca-Na PIROKSENI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OMFACIT  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hr-HR" altLang="sr-Latn-RS" b="1" dirty="0" err="1">
                <a:latin typeface="+mj-lt"/>
                <a:cs typeface="Times New Roman" panose="02020603050405020304" pitchFamily="18" charset="0"/>
              </a:rPr>
              <a:t>Ca,Na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)(Mg,Fe</a:t>
            </a:r>
            <a:r>
              <a:rPr lang="hr-HR" altLang="sr-Latn-RS" b="1" baseline="30000" dirty="0">
                <a:latin typeface="+mj-lt"/>
                <a:cs typeface="Times New Roman" panose="02020603050405020304" pitchFamily="18" charset="0"/>
              </a:rPr>
              <a:t>2+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,Al,Fe</a:t>
            </a:r>
            <a:r>
              <a:rPr lang="hr-HR" altLang="sr-Latn-RS" b="1" baseline="30000" dirty="0">
                <a:latin typeface="+mj-lt"/>
                <a:cs typeface="Times New Roman" panose="02020603050405020304" pitchFamily="18" charset="0"/>
              </a:rPr>
              <a:t>3+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14339" name="Picture 9" descr="omfacit">
            <a:extLst>
              <a:ext uri="{FF2B5EF4-FFF2-40B4-BE49-F238E27FC236}">
                <a16:creationId xmlns:a16="http://schemas.microsoft.com/office/drawing/2014/main" id="{06FB14AA-4932-45F6-9147-065FBF774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17273"/>
          <a:stretch>
            <a:fillRect/>
          </a:stretch>
        </p:blipFill>
        <p:spPr bwMode="auto">
          <a:xfrm>
            <a:off x="8610600" y="2895600"/>
            <a:ext cx="3287713" cy="246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10">
            <a:extLst>
              <a:ext uri="{FF2B5EF4-FFF2-40B4-BE49-F238E27FC236}">
                <a16:creationId xmlns:a16="http://schemas.microsoft.com/office/drawing/2014/main" id="{C1F0708B-0D9C-4B7C-A932-3EEE0C3C6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10972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dirty="0">
                <a:latin typeface="+mj-lt"/>
              </a:rPr>
              <a:t>KRISTALNI  SUSTAV: </a:t>
            </a:r>
            <a:r>
              <a:rPr lang="hr-HR" altLang="sr-Latn-RS" sz="2400" dirty="0" err="1">
                <a:latin typeface="+mj-lt"/>
              </a:rPr>
              <a:t>Monoklinski</a:t>
            </a:r>
            <a:endParaRPr lang="hr-HR" altLang="sr-Latn-RS" sz="24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KRISTALNI  RAZRED: </a:t>
            </a:r>
            <a:r>
              <a:rPr lang="hr-HR" altLang="sr-Latn-RS" sz="2400" dirty="0">
                <a:latin typeface="+mj-lt"/>
              </a:rPr>
              <a:t>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PROSTORNA  GRUPA: </a:t>
            </a:r>
            <a:r>
              <a:rPr lang="hr-HR" altLang="sr-Latn-RS" sz="2400" dirty="0">
                <a:latin typeface="+mj-lt"/>
              </a:rPr>
              <a:t>C2/c (</a:t>
            </a:r>
            <a:r>
              <a:rPr lang="hr-HR" altLang="sr-Latn-RS" sz="2400" dirty="0" err="1">
                <a:latin typeface="+mj-lt"/>
              </a:rPr>
              <a:t>visokotemperaturna</a:t>
            </a:r>
            <a:r>
              <a:rPr lang="hr-HR" altLang="sr-Latn-RS" sz="2400" dirty="0">
                <a:latin typeface="+mj-lt"/>
              </a:rPr>
              <a:t>) i P2/n (</a:t>
            </a:r>
            <a:r>
              <a:rPr lang="hr-HR" altLang="sr-Latn-RS" sz="2400" dirty="0" err="1">
                <a:latin typeface="+mj-lt"/>
              </a:rPr>
              <a:t>niskotemperaturna</a:t>
            </a:r>
            <a:r>
              <a:rPr lang="hr-HR" altLang="sr-Latn-RS" sz="2400" dirty="0">
                <a:latin typeface="+mj-lt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HABITUS: </a:t>
            </a:r>
            <a:r>
              <a:rPr lang="hr-HR" altLang="sr-Latn-RS" sz="2400" dirty="0">
                <a:latin typeface="+mj-lt"/>
              </a:rPr>
              <a:t>obično </a:t>
            </a:r>
            <a:r>
              <a:rPr lang="hr-HR" altLang="sr-Latn-RS" sz="2400" dirty="0" err="1">
                <a:latin typeface="+mj-lt"/>
              </a:rPr>
              <a:t>anhedralan</a:t>
            </a:r>
            <a:r>
              <a:rPr lang="hr-HR" altLang="sr-Latn-RS" sz="2400" dirty="0">
                <a:latin typeface="+mj-lt"/>
              </a:rPr>
              <a:t>, zrnast ili masivan</a:t>
            </a:r>
            <a:endParaRPr lang="hr-HR" altLang="sr-Latn-RS" sz="24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TVRDOĆA: </a:t>
            </a:r>
            <a:r>
              <a:rPr lang="hr-HR" altLang="sr-Latn-RS" sz="2400" dirty="0">
                <a:latin typeface="+mj-lt"/>
              </a:rPr>
              <a:t>5-6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GUSTOĆA: </a:t>
            </a:r>
            <a:r>
              <a:rPr lang="hr-HR" altLang="sr-Latn-RS" sz="2400" dirty="0">
                <a:latin typeface="+mj-lt"/>
              </a:rPr>
              <a:t>3.16-3.43 (mjerena); 3.36 (izračunata)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KALAVOST: </a:t>
            </a:r>
            <a:r>
              <a:rPr lang="hr-HR" altLang="sr-Latn-RS" sz="2400" dirty="0">
                <a:latin typeface="+mj-lt"/>
              </a:rPr>
              <a:t>Dobra po {110}. Kut između ploha kalavosti iznosi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altLang="sr-Latn-RS" sz="2400" dirty="0">
                <a:latin typeface="+mj-lt"/>
              </a:rPr>
              <a:t>93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°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LOM: </a:t>
            </a:r>
            <a:r>
              <a:rPr lang="hr-HR" altLang="sr-Latn-RS" sz="2400" dirty="0">
                <a:latin typeface="+mj-lt"/>
              </a:rPr>
              <a:t>Neravan do </a:t>
            </a:r>
            <a:r>
              <a:rPr lang="hr-HR" altLang="sr-Latn-RS" sz="2400" dirty="0" err="1">
                <a:latin typeface="+mj-lt"/>
              </a:rPr>
              <a:t>ljušturast</a:t>
            </a:r>
            <a:r>
              <a:rPr lang="hr-HR" altLang="sr-Latn-RS" sz="24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BOJA: </a:t>
            </a:r>
            <a:r>
              <a:rPr lang="hr-HR" altLang="sr-Latn-RS" sz="2400" dirty="0">
                <a:latin typeface="+mj-lt"/>
              </a:rPr>
              <a:t>Zelena do tamnozelena.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SJAJ: </a:t>
            </a:r>
            <a:r>
              <a:rPr lang="hr-HR" altLang="sr-Latn-RS" sz="2400" dirty="0">
                <a:latin typeface="+mj-lt"/>
              </a:rPr>
              <a:t>Staklast do svilenkast.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POJAVLJIVANJE: </a:t>
            </a:r>
            <a:r>
              <a:rPr lang="hr-HR" altLang="sr-Latn-RS" sz="2400" dirty="0">
                <a:latin typeface="+mj-lt"/>
              </a:rPr>
              <a:t>metamorfne stijene (</a:t>
            </a:r>
            <a:r>
              <a:rPr lang="hr-HR" altLang="sr-Latn-RS" sz="2400" dirty="0" err="1">
                <a:latin typeface="+mj-lt"/>
              </a:rPr>
              <a:t>eklogit</a:t>
            </a:r>
            <a:r>
              <a:rPr lang="hr-HR" altLang="sr-Latn-RS" sz="2400" dirty="0">
                <a:latin typeface="+mj-lt"/>
              </a:rPr>
              <a:t>); </a:t>
            </a:r>
            <a:r>
              <a:rPr lang="hr-HR" altLang="sr-Latn-RS" sz="2400" dirty="0" err="1">
                <a:latin typeface="+mj-lt"/>
              </a:rPr>
              <a:t>kimberliti</a:t>
            </a:r>
            <a:r>
              <a:rPr lang="hr-HR" altLang="sr-Latn-RS" sz="2400" dirty="0">
                <a:latin typeface="+mj-lt"/>
              </a:rPr>
              <a:t>, neki </a:t>
            </a:r>
            <a:r>
              <a:rPr lang="hr-HR" altLang="sr-Latn-RS" sz="2400" dirty="0" err="1">
                <a:latin typeface="+mj-lt"/>
              </a:rPr>
              <a:t>ofioliti</a:t>
            </a:r>
            <a:r>
              <a:rPr lang="hr-HR" altLang="sr-Latn-RS" sz="2400" dirty="0">
                <a:latin typeface="+mj-lt"/>
              </a:rPr>
              <a:t>, plavi </a:t>
            </a:r>
            <a:r>
              <a:rPr lang="hr-HR" altLang="sr-Latn-RS" sz="2400" dirty="0" err="1">
                <a:latin typeface="+mj-lt"/>
              </a:rPr>
              <a:t>škriljavci</a:t>
            </a:r>
            <a:r>
              <a:rPr lang="hr-HR" altLang="sr-Latn-RS" sz="2400" dirty="0">
                <a:latin typeface="+mj-lt"/>
              </a:rPr>
              <a:t> (s </a:t>
            </a:r>
            <a:r>
              <a:rPr lang="hr-HR" altLang="sr-Latn-RS" sz="2400" dirty="0" err="1">
                <a:latin typeface="+mj-lt"/>
              </a:rPr>
              <a:t>glaukofanom</a:t>
            </a:r>
            <a:r>
              <a:rPr lang="hr-HR" altLang="sr-Latn-RS" sz="24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3263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8">
            <a:extLst>
              <a:ext uri="{FF2B5EF4-FFF2-40B4-BE49-F238E27FC236}">
                <a16:creationId xmlns:a16="http://schemas.microsoft.com/office/drawing/2014/main" id="{49BD83D7-FF76-41DD-8677-E8D98C9CD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5413"/>
            <a:ext cx="8089900" cy="1141412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1. 5. Na PIROKSENI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JADEIT  </a:t>
            </a:r>
            <a:r>
              <a:rPr lang="hr-HR" altLang="sr-Latn-RS" b="1" dirty="0" err="1">
                <a:latin typeface="+mj-lt"/>
                <a:cs typeface="Times New Roman" panose="02020603050405020304" pitchFamily="18" charset="0"/>
              </a:rPr>
              <a:t>NaAl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89097" name="AutoShape 9">
            <a:extLst>
              <a:ext uri="{FF2B5EF4-FFF2-40B4-BE49-F238E27FC236}">
                <a16:creationId xmlns:a16="http://schemas.microsoft.com/office/drawing/2014/main" id="{E1B02D46-7BB0-4BA8-B886-19796B5CA4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0200" y="6261100"/>
            <a:ext cx="1447800" cy="4429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ŽAD</a:t>
            </a:r>
          </a:p>
        </p:txBody>
      </p:sp>
      <p:sp>
        <p:nvSpPr>
          <p:cNvPr id="89098" name="Rectangle 10">
            <a:extLst>
              <a:ext uri="{FF2B5EF4-FFF2-40B4-BE49-F238E27FC236}">
                <a16:creationId xmlns:a16="http://schemas.microsoft.com/office/drawing/2014/main" id="{76EC398F-28F7-4925-8B51-01007D7F7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240463"/>
            <a:ext cx="7391400" cy="4127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dirty="0">
                <a:latin typeface="+mj-lt"/>
              </a:rPr>
              <a:t>(franc. jade) = ukrasni kamen sastavljen od </a:t>
            </a:r>
            <a:r>
              <a:rPr lang="hr-HR" altLang="sr-Latn-RS" sz="2400" dirty="0" err="1">
                <a:latin typeface="+mj-lt"/>
              </a:rPr>
              <a:t>jadeita</a:t>
            </a:r>
            <a:endParaRPr lang="el-GR" altLang="sr-Latn-R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9100" name="Rectangle 12">
            <a:extLst>
              <a:ext uri="{FF2B5EF4-FFF2-40B4-BE49-F238E27FC236}">
                <a16:creationId xmlns:a16="http://schemas.microsoft.com/office/drawing/2014/main" id="{C3E2A184-CBBB-4798-8619-39C2ECFC8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63663"/>
            <a:ext cx="10744200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+mj-lt"/>
              </a:rPr>
              <a:t>KRISTALNI  SUSTAV: </a:t>
            </a:r>
            <a:r>
              <a:rPr lang="hr-HR" altLang="sr-Latn-RS" sz="2200" dirty="0" err="1">
                <a:latin typeface="+mj-lt"/>
              </a:rPr>
              <a:t>Monoklinski</a:t>
            </a:r>
            <a:endParaRPr lang="hr-HR" altLang="sr-Latn-RS" sz="22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KRISTALNI  RAZRED: </a:t>
            </a:r>
            <a:r>
              <a:rPr lang="hr-HR" altLang="sr-Latn-RS" sz="2200" dirty="0">
                <a:latin typeface="+mj-lt"/>
              </a:rPr>
              <a:t>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PROSTORNA  GRUPA: </a:t>
            </a:r>
            <a:r>
              <a:rPr lang="hr-HR" altLang="sr-Latn-RS" sz="2200" dirty="0">
                <a:latin typeface="+mj-lt"/>
              </a:rPr>
              <a:t>C2/c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HABITUS: </a:t>
            </a:r>
            <a:r>
              <a:rPr lang="hr-HR" altLang="sr-Latn-RS" sz="2200" dirty="0">
                <a:latin typeface="+mj-lt"/>
              </a:rPr>
              <a:t>rijetki kristali; zrnat, masivan</a:t>
            </a:r>
            <a:endParaRPr lang="hr-HR" altLang="sr-Latn-RS" sz="22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TVRDOĆA: </a:t>
            </a:r>
            <a:r>
              <a:rPr lang="hr-HR" altLang="sr-Latn-RS" sz="2200" dirty="0">
                <a:latin typeface="+mj-lt"/>
              </a:rPr>
              <a:t>6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½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-7</a:t>
            </a:r>
            <a:r>
              <a:rPr lang="hr-HR" altLang="sr-Latn-RS" sz="2200" dirty="0">
                <a:latin typeface="+mj-lt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GUSTOĆA: </a:t>
            </a:r>
            <a:r>
              <a:rPr lang="hr-HR" altLang="sr-Latn-RS" sz="2200" dirty="0">
                <a:latin typeface="+mj-lt"/>
              </a:rPr>
              <a:t>3.33-3.35</a:t>
            </a:r>
            <a:r>
              <a:rPr lang="hr-HR" altLang="sr-Latn-RS" sz="2200" b="1" dirty="0">
                <a:latin typeface="+mj-lt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KALAVOST: </a:t>
            </a:r>
            <a:r>
              <a:rPr lang="hr-HR" altLang="sr-Latn-RS" sz="2200" dirty="0">
                <a:latin typeface="+mj-lt"/>
              </a:rPr>
              <a:t>Dobra po {110}.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LOM: </a:t>
            </a:r>
            <a:r>
              <a:rPr lang="hr-HR" altLang="sr-Latn-RS" sz="2200" dirty="0">
                <a:latin typeface="+mj-lt"/>
              </a:rPr>
              <a:t>Neravan.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BOJA: </a:t>
            </a:r>
            <a:r>
              <a:rPr lang="hr-HR" altLang="sr-Latn-RS" sz="2200" dirty="0">
                <a:latin typeface="+mj-lt"/>
              </a:rPr>
              <a:t>Maslinastozelena do svijetlozelena. </a:t>
            </a:r>
            <a:r>
              <a:rPr lang="hr-HR" altLang="sr-Latn-RS" sz="2200" dirty="0" err="1">
                <a:latin typeface="+mj-lt"/>
              </a:rPr>
              <a:t>Crt</a:t>
            </a:r>
            <a:r>
              <a:rPr lang="hr-HR" altLang="sr-Latn-RS" sz="2200" dirty="0">
                <a:latin typeface="+mj-lt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SJAJ: </a:t>
            </a:r>
            <a:r>
              <a:rPr lang="hr-HR" altLang="sr-Latn-RS" sz="2200" dirty="0">
                <a:latin typeface="+mj-lt"/>
              </a:rPr>
              <a:t>Staklast.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POJAVLJIVANJE: </a:t>
            </a:r>
            <a:r>
              <a:rPr lang="hr-HR" altLang="sr-Latn-RS" sz="2200" dirty="0">
                <a:latin typeface="+mj-lt"/>
              </a:rPr>
              <a:t>isključivo u metamorfnim stijenama</a:t>
            </a:r>
          </a:p>
          <a:p>
            <a:pPr marL="1876425" indent="0" eaLnBrk="1" hangingPunct="1">
              <a:buFontTx/>
              <a:buNone/>
              <a:defRPr/>
            </a:pPr>
            <a:r>
              <a:rPr lang="hr-HR" altLang="sr-Latn-RS" sz="2200" dirty="0">
                <a:latin typeface="+mj-lt"/>
              </a:rPr>
              <a:t>(visoki tlakovi, niže temperature </a:t>
            </a:r>
            <a:r>
              <a:rPr lang="hr-HR" altLang="sr-Latn-RS" sz="2200" dirty="0">
                <a:latin typeface="+mj-lt"/>
                <a:sym typeface="Symbol" panose="05050102010706020507" pitchFamily="18" charset="2"/>
              </a:rPr>
              <a:t> rubovi kontinentalne kore)</a:t>
            </a:r>
            <a:endParaRPr lang="hr-HR" altLang="sr-Latn-RS" sz="2200" dirty="0">
              <a:latin typeface="+mj-lt"/>
            </a:endParaRPr>
          </a:p>
        </p:txBody>
      </p:sp>
      <p:pic>
        <p:nvPicPr>
          <p:cNvPr id="15367" name="Picture 13" descr="K:\zbirka_cijela\ZBIRKA_CROPANA\2090_jadeit.jpg">
            <a:extLst>
              <a:ext uri="{FF2B5EF4-FFF2-40B4-BE49-F238E27FC236}">
                <a16:creationId xmlns:a16="http://schemas.microsoft.com/office/drawing/2014/main" id="{4E5B071D-7E40-447A-9DCC-51E7B1DC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9566" y="381000"/>
            <a:ext cx="4052888" cy="229393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4">
            <a:extLst>
              <a:ext uri="{FF2B5EF4-FFF2-40B4-BE49-F238E27FC236}">
                <a16:creationId xmlns:a16="http://schemas.microsoft.com/office/drawing/2014/main" id="{56823FD6-24EA-42D6-848A-DE3C3FCC3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523" y="2758282"/>
            <a:ext cx="2125868" cy="26504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8">
            <a:extLst>
              <a:ext uri="{FF2B5EF4-FFF2-40B4-BE49-F238E27FC236}">
                <a16:creationId xmlns:a16="http://schemas.microsoft.com/office/drawing/2014/main" id="{F2B493CD-C49B-477E-A888-E8E8548B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86" y="380999"/>
            <a:ext cx="2530498" cy="2271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B6241-2FAE-4899-8E40-F3956298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2782" y="2749551"/>
            <a:ext cx="2659212" cy="265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9556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0">
            <a:extLst>
              <a:ext uri="{FF2B5EF4-FFF2-40B4-BE49-F238E27FC236}">
                <a16:creationId xmlns:a16="http://schemas.microsoft.com/office/drawing/2014/main" id="{B66AEFA3-262D-4A20-A4BD-D860F3497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2563"/>
            <a:ext cx="8089900" cy="113982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1. 5. Na PIROKSENI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AEGIRIN  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NaFe</a:t>
            </a:r>
            <a:r>
              <a:rPr lang="hr-HR" altLang="sr-Latn-RS" b="1" baseline="30000" dirty="0">
                <a:latin typeface="+mj-lt"/>
                <a:cs typeface="Times New Roman" panose="02020603050405020304" pitchFamily="18" charset="0"/>
              </a:rPr>
              <a:t>3+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16387" name="Picture 11" descr="442a_aegirin">
            <a:extLst>
              <a:ext uri="{FF2B5EF4-FFF2-40B4-BE49-F238E27FC236}">
                <a16:creationId xmlns:a16="http://schemas.microsoft.com/office/drawing/2014/main" id="{B86CE5B0-0918-4CCA-8CFD-1A132AE3F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2300" y="752475"/>
            <a:ext cx="3563938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2" descr="440b_aegirin">
            <a:extLst>
              <a:ext uri="{FF2B5EF4-FFF2-40B4-BE49-F238E27FC236}">
                <a16:creationId xmlns:a16="http://schemas.microsoft.com/office/drawing/2014/main" id="{0AC967EF-D604-4A64-93D0-F2FEF2257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2300" y="3681413"/>
            <a:ext cx="3576638" cy="125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3">
            <a:extLst>
              <a:ext uri="{FF2B5EF4-FFF2-40B4-BE49-F238E27FC236}">
                <a16:creationId xmlns:a16="http://schemas.microsoft.com/office/drawing/2014/main" id="{957F6CB1-14C0-4429-A561-91E84042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11125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dirty="0">
                <a:latin typeface="+mj-lt"/>
              </a:rPr>
              <a:t>KRISTALNI  SUSTAV: </a:t>
            </a:r>
            <a:r>
              <a:rPr lang="hr-HR" altLang="sr-Latn-RS" sz="2400" dirty="0" err="1">
                <a:latin typeface="+mj-lt"/>
              </a:rPr>
              <a:t>Monoklinski</a:t>
            </a:r>
            <a:endParaRPr lang="hr-HR" altLang="sr-Latn-RS" sz="24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KRISTALNI  RAZRED: </a:t>
            </a:r>
            <a:r>
              <a:rPr lang="hr-HR" altLang="sr-Latn-RS" sz="2400" dirty="0">
                <a:latin typeface="+mj-lt"/>
              </a:rPr>
              <a:t>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PROSTORNA  GRUPA: </a:t>
            </a:r>
            <a:r>
              <a:rPr lang="hr-HR" altLang="sr-Latn-RS" sz="2400" dirty="0">
                <a:latin typeface="+mj-lt"/>
              </a:rPr>
              <a:t>C2/c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HABITUS: </a:t>
            </a:r>
            <a:r>
              <a:rPr lang="hr-HR" altLang="sr-Latn-RS" sz="2400" dirty="0">
                <a:latin typeface="+mj-lt"/>
              </a:rPr>
              <a:t>tanki </a:t>
            </a:r>
            <a:r>
              <a:rPr lang="hr-HR" altLang="sr-Latn-RS" sz="2400" dirty="0" err="1">
                <a:latin typeface="+mj-lt"/>
              </a:rPr>
              <a:t>prizmatski</a:t>
            </a:r>
            <a:r>
              <a:rPr lang="hr-HR" altLang="sr-Latn-RS" sz="2400" dirty="0">
                <a:latin typeface="+mj-lt"/>
              </a:rPr>
              <a:t> kristali; česti vlaknasti 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agregati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TVRDOĆA: </a:t>
            </a:r>
            <a:r>
              <a:rPr lang="hr-HR" altLang="sr-Latn-RS" sz="2400" dirty="0">
                <a:latin typeface="+mj-lt"/>
              </a:rPr>
              <a:t>6-6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½</a:t>
            </a:r>
            <a:r>
              <a:rPr lang="hr-HR" altLang="sr-Latn-RS" sz="2400" dirty="0">
                <a:latin typeface="+mj-lt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GUSTOĆA: </a:t>
            </a:r>
            <a:r>
              <a:rPr lang="hr-HR" altLang="sr-Latn-RS" sz="2400" dirty="0">
                <a:latin typeface="+mj-lt"/>
              </a:rPr>
              <a:t>3.55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KALAVOST: </a:t>
            </a:r>
            <a:r>
              <a:rPr lang="hr-HR" altLang="sr-Latn-RS" sz="2400" dirty="0">
                <a:latin typeface="+mj-lt"/>
              </a:rPr>
              <a:t>Dobra po {110}.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LOM: </a:t>
            </a:r>
            <a:r>
              <a:rPr lang="hr-HR" altLang="sr-Latn-RS" sz="2400" dirty="0">
                <a:latin typeface="+mj-lt"/>
              </a:rPr>
              <a:t>Neravan.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BOJA: </a:t>
            </a:r>
            <a:r>
              <a:rPr lang="hr-HR" altLang="sr-Latn-RS" sz="2400" dirty="0">
                <a:latin typeface="+mj-lt"/>
              </a:rPr>
              <a:t>Tamnozelena ili </a:t>
            </a:r>
            <a:r>
              <a:rPr lang="hr-HR" altLang="sr-Latn-RS" sz="2400" dirty="0" err="1">
                <a:latin typeface="+mj-lt"/>
              </a:rPr>
              <a:t>crvenosmeđa</a:t>
            </a:r>
            <a:r>
              <a:rPr lang="hr-HR" altLang="sr-Latn-RS" sz="2400" dirty="0">
                <a:latin typeface="+mj-lt"/>
              </a:rPr>
              <a:t> do crna. </a:t>
            </a:r>
            <a:r>
              <a:rPr lang="hr-HR" altLang="sr-Latn-RS" sz="2400" dirty="0" err="1">
                <a:latin typeface="+mj-lt"/>
              </a:rPr>
              <a:t>Crt</a:t>
            </a:r>
            <a:r>
              <a:rPr lang="hr-HR" altLang="sr-Latn-RS" sz="2400" dirty="0">
                <a:latin typeface="+mj-lt"/>
              </a:rPr>
              <a:t> je blijedo </a:t>
            </a:r>
            <a:r>
              <a:rPr lang="hr-HR" altLang="sr-Latn-RS" sz="2400" dirty="0" err="1">
                <a:latin typeface="+mj-lt"/>
              </a:rPr>
              <a:t>žućkastosiv</a:t>
            </a:r>
            <a:r>
              <a:rPr lang="hr-HR" altLang="sr-Latn-RS" sz="24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SJAJ: </a:t>
            </a:r>
            <a:r>
              <a:rPr lang="hr-HR" altLang="sr-Latn-RS" sz="2400" dirty="0">
                <a:latin typeface="+mj-lt"/>
              </a:rPr>
              <a:t>Staklast.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POJAVLJIVANJE: </a:t>
            </a:r>
            <a:r>
              <a:rPr lang="hr-HR" altLang="sr-Latn-RS" sz="2400" dirty="0">
                <a:latin typeface="+mj-lt"/>
              </a:rPr>
              <a:t>u </a:t>
            </a:r>
            <a:r>
              <a:rPr lang="hr-HR" altLang="sr-Latn-RS" sz="2400" dirty="0" err="1">
                <a:latin typeface="+mj-lt"/>
              </a:rPr>
              <a:t>magmatskim</a:t>
            </a:r>
            <a:r>
              <a:rPr lang="hr-HR" altLang="sr-Latn-RS" sz="2400" dirty="0">
                <a:latin typeface="+mj-lt"/>
              </a:rPr>
              <a:t> stijenama bogatim Na, a siromašnim SiO</a:t>
            </a:r>
            <a:r>
              <a:rPr lang="hr-HR" altLang="sr-Latn-RS" sz="2400" baseline="-25000" dirty="0">
                <a:latin typeface="+mj-lt"/>
              </a:rPr>
              <a:t>2</a:t>
            </a:r>
            <a:r>
              <a:rPr lang="hr-HR" altLang="sr-Latn-RS" sz="2400" dirty="0">
                <a:latin typeface="+mj-lt"/>
              </a:rPr>
              <a:t> (</a:t>
            </a:r>
            <a:r>
              <a:rPr lang="hr-HR" altLang="sr-Latn-RS" sz="2400" dirty="0" err="1">
                <a:latin typeface="+mj-lt"/>
              </a:rPr>
              <a:t>nefelinski</a:t>
            </a:r>
            <a:r>
              <a:rPr lang="hr-HR" altLang="sr-Latn-RS" sz="2400" dirty="0">
                <a:latin typeface="+mj-lt"/>
              </a:rPr>
              <a:t> </a:t>
            </a:r>
            <a:r>
              <a:rPr lang="hr-HR" altLang="sr-Latn-RS" sz="2400" dirty="0" err="1">
                <a:latin typeface="+mj-lt"/>
              </a:rPr>
              <a:t>sijeniti</a:t>
            </a:r>
            <a:r>
              <a:rPr lang="hr-HR" altLang="sr-Latn-RS" sz="2400" dirty="0">
                <a:latin typeface="+mj-lt"/>
              </a:rPr>
              <a:t>, </a:t>
            </a:r>
            <a:r>
              <a:rPr lang="hr-HR" altLang="sr-Latn-RS" sz="2400" dirty="0" err="1">
                <a:latin typeface="+mj-lt"/>
              </a:rPr>
              <a:t>fonolit</a:t>
            </a:r>
            <a:r>
              <a:rPr lang="hr-HR" altLang="sr-Latn-RS" sz="2400" dirty="0">
                <a:latin typeface="+mj-lt"/>
              </a:rPr>
              <a:t>)</a:t>
            </a:r>
            <a:endParaRPr lang="hr-HR" altLang="sr-Latn-RS" sz="2400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4755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8">
            <a:extLst>
              <a:ext uri="{FF2B5EF4-FFF2-40B4-BE49-F238E27FC236}">
                <a16:creationId xmlns:a16="http://schemas.microsoft.com/office/drawing/2014/main" id="{982E9D18-7D3B-45AF-99E1-29F9AFE4F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8" y="228600"/>
            <a:ext cx="8089900" cy="11414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1. 6. Li PIROKSEN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SPODUMEN  </a:t>
            </a:r>
            <a:r>
              <a:rPr lang="hr-HR" altLang="sr-Latn-RS" b="1" dirty="0" err="1">
                <a:latin typeface="+mj-lt"/>
                <a:cs typeface="Times New Roman" panose="02020603050405020304" pitchFamily="18" charset="0"/>
              </a:rPr>
              <a:t>LiAl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17411" name="Picture 9" descr="684_spodumen">
            <a:extLst>
              <a:ext uri="{FF2B5EF4-FFF2-40B4-BE49-F238E27FC236}">
                <a16:creationId xmlns:a16="http://schemas.microsoft.com/office/drawing/2014/main" id="{332461F1-2BB3-4E15-895D-CB2AFA97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2300" y="798513"/>
            <a:ext cx="3530600" cy="264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0" name="Rectangle 10">
            <a:extLst>
              <a:ext uri="{FF2B5EF4-FFF2-40B4-BE49-F238E27FC236}">
                <a16:creationId xmlns:a16="http://schemas.microsoft.com/office/drawing/2014/main" id="{38CD6DDD-84BD-4B46-ADD6-72535FC79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0013"/>
            <a:ext cx="11049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+mj-lt"/>
              </a:rPr>
              <a:t>KRISTALNI  SUSTAV: </a:t>
            </a:r>
            <a:r>
              <a:rPr lang="hr-HR" altLang="sr-Latn-RS" sz="2200" dirty="0" err="1">
                <a:latin typeface="+mj-lt"/>
              </a:rPr>
              <a:t>Monoklinski</a:t>
            </a:r>
            <a:endParaRPr lang="hr-HR" altLang="sr-Latn-RS" sz="22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KRISTALNI  RAZRED: </a:t>
            </a:r>
            <a:r>
              <a:rPr lang="hr-HR" altLang="sr-Latn-RS" sz="2200" dirty="0">
                <a:latin typeface="+mj-lt"/>
              </a:rPr>
              <a:t>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PROSTORNA  GRUPA: </a:t>
            </a:r>
            <a:r>
              <a:rPr lang="hr-HR" altLang="sr-Latn-RS" sz="2200" dirty="0">
                <a:latin typeface="+mj-lt"/>
              </a:rPr>
              <a:t>C2/c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HABITUS: </a:t>
            </a:r>
            <a:r>
              <a:rPr lang="hr-HR" altLang="sr-Latn-RS" sz="2200" dirty="0" err="1">
                <a:latin typeface="+mj-lt"/>
              </a:rPr>
              <a:t>prizmatski</a:t>
            </a:r>
            <a:r>
              <a:rPr lang="hr-HR" altLang="sr-Latn-RS" sz="2200" dirty="0">
                <a:latin typeface="+mj-lt"/>
              </a:rPr>
              <a:t>, često spljošteni po {100};</a:t>
            </a:r>
          </a:p>
          <a:p>
            <a:pPr marL="1171575" indent="0" eaLnBrk="1" hangingPunct="1">
              <a:buFontTx/>
              <a:buNone/>
              <a:defRPr/>
            </a:pP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vertikalno </a:t>
            </a:r>
            <a:r>
              <a:rPr lang="hr-HR" altLang="sr-Latn-RS" sz="2200" dirty="0" err="1">
                <a:latin typeface="+mj-lt"/>
                <a:cs typeface="Times New Roman" panose="02020603050405020304" pitchFamily="18" charset="0"/>
              </a:rPr>
              <a:t>prutani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; kalavi masivni agregati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TVRDOĆA: </a:t>
            </a:r>
            <a:r>
              <a:rPr lang="hr-HR" altLang="sr-Latn-RS" sz="2200" dirty="0">
                <a:latin typeface="+mj-lt"/>
              </a:rPr>
              <a:t>6-7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GUSTOĆA: </a:t>
            </a:r>
            <a:r>
              <a:rPr lang="hr-HR" altLang="sr-Latn-RS" sz="2200" dirty="0">
                <a:latin typeface="+mj-lt"/>
              </a:rPr>
              <a:t>3.1-3.2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KALAVOST: </a:t>
            </a:r>
            <a:r>
              <a:rPr lang="hr-HR" altLang="sr-Latn-RS" sz="2200" dirty="0">
                <a:latin typeface="+mj-lt"/>
              </a:rPr>
              <a:t>Dobra po {110}. Lučenje po {100} izrazito.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LOM: </a:t>
            </a:r>
            <a:r>
              <a:rPr lang="hr-HR" altLang="sr-Latn-RS" sz="2200" dirty="0">
                <a:latin typeface="+mj-lt"/>
              </a:rPr>
              <a:t>Neravan do </a:t>
            </a:r>
            <a:r>
              <a:rPr lang="hr-HR" altLang="sr-Latn-RS" sz="2200" dirty="0" err="1">
                <a:latin typeface="+mj-lt"/>
              </a:rPr>
              <a:t>poluškoljkast</a:t>
            </a:r>
            <a:r>
              <a:rPr lang="hr-HR" altLang="sr-Latn-RS" sz="2200" dirty="0">
                <a:latin typeface="+mj-lt"/>
              </a:rPr>
              <a:t>.</a:t>
            </a:r>
          </a:p>
          <a:p>
            <a:pPr marL="722313" indent="-722313"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BOJA: </a:t>
            </a:r>
            <a:r>
              <a:rPr lang="hr-HR" altLang="sr-Latn-RS" sz="2200" dirty="0">
                <a:latin typeface="+mj-lt"/>
              </a:rPr>
              <a:t>Bezbojan, </a:t>
            </a:r>
            <a:r>
              <a:rPr lang="hr-HR" altLang="sr-Latn-RS" sz="2200" dirty="0" err="1">
                <a:latin typeface="+mj-lt"/>
              </a:rPr>
              <a:t>zelenkastobijel</a:t>
            </a:r>
            <a:r>
              <a:rPr lang="hr-HR" altLang="sr-Latn-RS" sz="2200" dirty="0">
                <a:latin typeface="+mj-lt"/>
              </a:rPr>
              <a:t>, </a:t>
            </a:r>
            <a:r>
              <a:rPr lang="hr-HR" altLang="sr-Latn-RS" sz="2200" dirty="0" err="1">
                <a:latin typeface="+mj-lt"/>
              </a:rPr>
              <a:t>sivobijel</a:t>
            </a:r>
            <a:r>
              <a:rPr lang="hr-HR" altLang="sr-Latn-RS" sz="2200" dirty="0">
                <a:latin typeface="+mj-lt"/>
              </a:rPr>
              <a:t>, </a:t>
            </a:r>
            <a:r>
              <a:rPr lang="hr-HR" altLang="sr-Latn-RS" sz="2200" dirty="0" err="1">
                <a:latin typeface="+mj-lt"/>
              </a:rPr>
              <a:t>žućkastozelen</a:t>
            </a:r>
            <a:r>
              <a:rPr lang="hr-HR" altLang="sr-Latn-RS" sz="2200" dirty="0">
                <a:latin typeface="+mj-lt"/>
              </a:rPr>
              <a:t>, žut, ružičast, ljubičast, a može bit i dvobojan. </a:t>
            </a:r>
            <a:r>
              <a:rPr lang="hr-HR" altLang="sr-Latn-RS" sz="2200" dirty="0" err="1">
                <a:latin typeface="+mj-lt"/>
              </a:rPr>
              <a:t>Crt</a:t>
            </a:r>
            <a:r>
              <a:rPr lang="hr-HR" altLang="sr-Latn-RS" sz="2200" dirty="0">
                <a:latin typeface="+mj-lt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SJAJ: </a:t>
            </a:r>
            <a:r>
              <a:rPr lang="hr-HR" altLang="sr-Latn-RS" sz="2200" dirty="0">
                <a:latin typeface="+mj-lt"/>
              </a:rPr>
              <a:t>Staklast.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POJAVLJIVANJE: </a:t>
            </a:r>
            <a:r>
              <a:rPr lang="hr-HR" altLang="sr-Latn-RS" sz="2200" dirty="0">
                <a:latin typeface="+mj-lt"/>
              </a:rPr>
              <a:t>litijem bogati </a:t>
            </a:r>
            <a:r>
              <a:rPr lang="hr-HR" altLang="sr-Latn-RS" sz="2200" dirty="0" err="1">
                <a:latin typeface="+mj-lt"/>
              </a:rPr>
              <a:t>pegmatiti</a:t>
            </a:r>
            <a:endParaRPr lang="hr-HR" altLang="sr-Latn-R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734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3" name="AutoShape 5">
            <a:extLst>
              <a:ext uri="{FF2B5EF4-FFF2-40B4-BE49-F238E27FC236}">
                <a16:creationId xmlns:a16="http://schemas.microsoft.com/office/drawing/2014/main" id="{B08C49B7-02B4-44B4-A0E6-9939F8810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9788" y="1677988"/>
            <a:ext cx="2133600" cy="442912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HIDENIT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9855FD20-09E4-4B96-984C-AB512F2B0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677988"/>
            <a:ext cx="7620000" cy="6540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dirty="0">
                <a:latin typeface="+mj-lt"/>
              </a:rPr>
              <a:t>= zeleni varijetet </a:t>
            </a:r>
            <a:r>
              <a:rPr lang="hr-HR" altLang="sr-Latn-RS" sz="2400" dirty="0" err="1">
                <a:latin typeface="+mj-lt"/>
              </a:rPr>
              <a:t>spodumena</a:t>
            </a:r>
            <a:r>
              <a:rPr lang="hr-HR" altLang="sr-Latn-RS" sz="2400" dirty="0">
                <a:latin typeface="+mj-lt"/>
              </a:rPr>
              <a:t> obojen od primjese kroma</a:t>
            </a:r>
            <a:endParaRPr lang="el-GR" altLang="sr-Latn-R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412" name="AutoShape 7">
            <a:extLst>
              <a:ext uri="{FF2B5EF4-FFF2-40B4-BE49-F238E27FC236}">
                <a16:creationId xmlns:a16="http://schemas.microsoft.com/office/drawing/2014/main" id="{2CF8EFAC-D803-433C-8BB0-F09737F84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215900"/>
            <a:ext cx="8089900" cy="11414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1. 6. Li PIROKSEN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SPODUMEN  </a:t>
            </a:r>
            <a:r>
              <a:rPr lang="hr-HR" altLang="sr-Latn-RS" b="1" dirty="0" err="1">
                <a:latin typeface="+mj-lt"/>
                <a:cs typeface="Times New Roman" panose="02020603050405020304" pitchFamily="18" charset="0"/>
              </a:rPr>
              <a:t>LiAl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18437" name="Picture 8" descr="686_spodumen">
            <a:extLst>
              <a:ext uri="{FF2B5EF4-FFF2-40B4-BE49-F238E27FC236}">
                <a16:creationId xmlns:a16="http://schemas.microsoft.com/office/drawing/2014/main" id="{C6EDCEDE-134D-4186-BDB3-A011176B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2479675"/>
            <a:ext cx="51816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>
            <a:extLst>
              <a:ext uri="{FF2B5EF4-FFF2-40B4-BE49-F238E27FC236}">
                <a16:creationId xmlns:a16="http://schemas.microsoft.com/office/drawing/2014/main" id="{10FA706D-251D-4C02-AAC3-7A502E50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479675"/>
            <a:ext cx="1346200" cy="3892550"/>
          </a:xfrm>
          <a:prstGeom prst="rect">
            <a:avLst/>
          </a:prstGeom>
          <a:noFill/>
          <a:ln w="9525">
            <a:solidFill>
              <a:srgbClr val="7DBF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3">
            <a:extLst>
              <a:ext uri="{FF2B5EF4-FFF2-40B4-BE49-F238E27FC236}">
                <a16:creationId xmlns:a16="http://schemas.microsoft.com/office/drawing/2014/main" id="{B6BB8167-7C9C-43CD-8DE7-662CFE4F1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2479675"/>
            <a:ext cx="1563687" cy="3892550"/>
          </a:xfrm>
          <a:prstGeom prst="rect">
            <a:avLst/>
          </a:prstGeom>
          <a:noFill/>
          <a:ln w="9525">
            <a:solidFill>
              <a:srgbClr val="7DBF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132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AutoShape 5">
            <a:extLst>
              <a:ext uri="{FF2B5EF4-FFF2-40B4-BE49-F238E27FC236}">
                <a16:creationId xmlns:a16="http://schemas.microsoft.com/office/drawing/2014/main" id="{EA0C90D1-FF23-43FE-AD71-C24241E4AC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30350" y="1666875"/>
            <a:ext cx="2743200" cy="4429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KUNZIT  (KUNCIT)</a:t>
            </a:r>
          </a:p>
        </p:txBody>
      </p:sp>
      <p:sp>
        <p:nvSpPr>
          <p:cNvPr id="95238" name="Rectangle 6">
            <a:extLst>
              <a:ext uri="{FF2B5EF4-FFF2-40B4-BE49-F238E27FC236}">
                <a16:creationId xmlns:a16="http://schemas.microsoft.com/office/drawing/2014/main" id="{E657244C-BD24-4CC9-8FBF-249A607EE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1666875"/>
            <a:ext cx="78486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dirty="0">
                <a:latin typeface="+mj-lt"/>
              </a:rPr>
              <a:t>= ružičasti varijetet </a:t>
            </a:r>
            <a:r>
              <a:rPr lang="hr-HR" altLang="sr-Latn-RS" sz="2400" dirty="0" err="1">
                <a:latin typeface="+mj-lt"/>
              </a:rPr>
              <a:t>spodumena</a:t>
            </a:r>
            <a:r>
              <a:rPr lang="hr-HR" altLang="sr-Latn-RS" sz="2400" dirty="0">
                <a:latin typeface="+mj-lt"/>
              </a:rPr>
              <a:t> obojen od primjese mangana</a:t>
            </a:r>
            <a:endParaRPr lang="el-GR" altLang="sr-Latn-R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436" name="AutoShape 7">
            <a:extLst>
              <a:ext uri="{FF2B5EF4-FFF2-40B4-BE49-F238E27FC236}">
                <a16:creationId xmlns:a16="http://schemas.microsoft.com/office/drawing/2014/main" id="{395BFCE1-AE2A-484D-99D9-8C4AB9CC8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3988"/>
            <a:ext cx="8089900" cy="1141412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1. 6. Li PIROKSEN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SPODUMEN  </a:t>
            </a:r>
            <a:r>
              <a:rPr lang="hr-HR" altLang="sr-Latn-RS" b="1" dirty="0" err="1">
                <a:latin typeface="+mj-lt"/>
                <a:cs typeface="Times New Roman" panose="02020603050405020304" pitchFamily="18" charset="0"/>
              </a:rPr>
              <a:t>LiAl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19461" name="Picture 8" descr="685_spodumen">
            <a:extLst>
              <a:ext uri="{FF2B5EF4-FFF2-40B4-BE49-F238E27FC236}">
                <a16:creationId xmlns:a16="http://schemas.microsoft.com/office/drawing/2014/main" id="{2A7F0F3A-FC68-49AD-9A03-A8EF494E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30000"/>
          </a:blip>
          <a:srcRect/>
          <a:stretch>
            <a:fillRect/>
          </a:stretch>
        </p:blipFill>
        <p:spPr bwMode="auto">
          <a:xfrm rot="16200000">
            <a:off x="3053053" y="3441127"/>
            <a:ext cx="3886201" cy="2031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389_spodumen">
            <a:extLst>
              <a:ext uri="{FF2B5EF4-FFF2-40B4-BE49-F238E27FC236}">
                <a16:creationId xmlns:a16="http://schemas.microsoft.com/office/drawing/2014/main" id="{9D179407-EF22-460E-A72F-204624846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48000"/>
          </a:blip>
          <a:srcRect/>
          <a:stretch>
            <a:fillRect/>
          </a:stretch>
        </p:blipFill>
        <p:spPr bwMode="auto">
          <a:xfrm>
            <a:off x="228600" y="2513806"/>
            <a:ext cx="35433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15FEF30-8ABD-40F8-A36C-530ECF959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36" y="2509169"/>
            <a:ext cx="5187351" cy="38908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5E98F42-5C8E-4AC7-AB6B-CE438FDA9489}"/>
              </a:ext>
            </a:extLst>
          </p:cNvPr>
          <p:cNvSpPr txBox="1">
            <a:spLocks noChangeArrowheads="1"/>
          </p:cNvSpPr>
          <p:nvPr/>
        </p:nvSpPr>
        <p:spPr>
          <a:xfrm>
            <a:off x="6220407" y="6400006"/>
            <a:ext cx="5330527" cy="3976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sz="2000" dirty="0" err="1"/>
              <a:t>spodumen</a:t>
            </a:r>
            <a:r>
              <a:rPr lang="hr-HR" altLang="sr-Latn-RS" sz="2000" dirty="0"/>
              <a:t>, </a:t>
            </a:r>
            <a:r>
              <a:rPr lang="hr-HR" altLang="sr-Latn-RS" sz="2000" dirty="0" err="1"/>
              <a:t>pegmatit</a:t>
            </a:r>
            <a:r>
              <a:rPr lang="hr-HR" altLang="sr-Latn-RS" sz="2000" dirty="0"/>
              <a:t> </a:t>
            </a:r>
            <a:r>
              <a:rPr lang="hr-HR" altLang="sr-Latn-RS" sz="2000" dirty="0" err="1"/>
              <a:t>Rubicon</a:t>
            </a:r>
            <a:r>
              <a:rPr lang="hr-HR" altLang="sr-Latn-RS" sz="2000" dirty="0"/>
              <a:t>, Namibija</a:t>
            </a:r>
          </a:p>
        </p:txBody>
      </p:sp>
    </p:spTree>
    <p:extLst>
      <p:ext uri="{BB962C8B-B14F-4D97-AF65-F5344CB8AC3E}">
        <p14:creationId xmlns:p14="http://schemas.microsoft.com/office/powerpoint/2010/main" val="2478733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14">
            <a:extLst>
              <a:ext uri="{FF2B5EF4-FFF2-40B4-BE49-F238E27FC236}">
                <a16:creationId xmlns:a16="http://schemas.microsoft.com/office/drawing/2014/main" id="{C3E79EDB-EB92-434E-8843-45AE1AC349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799" y="369349"/>
            <a:ext cx="8089900" cy="70167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4. 2. PIROKSENOIDI</a:t>
            </a:r>
            <a:endParaRPr lang="en-US" altLang="sr-Latn-RS" sz="2800" dirty="0">
              <a:latin typeface="+mj-lt"/>
            </a:endParaRPr>
          </a:p>
        </p:txBody>
      </p:sp>
      <p:sp>
        <p:nvSpPr>
          <p:cNvPr id="23567" name="Rectangle 15">
            <a:extLst>
              <a:ext uri="{FF2B5EF4-FFF2-40B4-BE49-F238E27FC236}">
                <a16:creationId xmlns:a16="http://schemas.microsoft.com/office/drawing/2014/main" id="{A903A1F1-DF0B-43AD-9E64-486EAC8EE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49" y="1209136"/>
            <a:ext cx="8229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hr-HR" altLang="sr-Latn-RS" sz="2400" u="sng" dirty="0">
                <a:latin typeface="+mj-lt"/>
              </a:rPr>
              <a:t>Podjela </a:t>
            </a:r>
            <a:r>
              <a:rPr lang="hr-HR" altLang="sr-Latn-RS" sz="2400" u="sng" dirty="0" err="1">
                <a:latin typeface="+mj-lt"/>
              </a:rPr>
              <a:t>piroksenoida</a:t>
            </a:r>
            <a:r>
              <a:rPr lang="hr-HR" altLang="sr-Latn-RS" sz="2400" u="sng" dirty="0">
                <a:latin typeface="+mj-lt"/>
              </a:rPr>
              <a:t> prema </a:t>
            </a:r>
            <a:r>
              <a:rPr lang="hr-HR" altLang="sr-Latn-RS" sz="2400" b="1" u="sng" dirty="0">
                <a:latin typeface="+mj-lt"/>
              </a:rPr>
              <a:t>kemijskom sastavu</a:t>
            </a:r>
            <a:r>
              <a:rPr lang="hr-HR" altLang="sr-Latn-RS" sz="2400" dirty="0">
                <a:latin typeface="+mj-lt"/>
              </a:rPr>
              <a:t>: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dirty="0">
                <a:latin typeface="+mj-lt"/>
              </a:rPr>
              <a:t>4. 2. 1. Grupa </a:t>
            </a:r>
            <a:r>
              <a:rPr lang="hr-HR" altLang="sr-Latn-RS" sz="2400" dirty="0" err="1">
                <a:latin typeface="+mj-lt"/>
              </a:rPr>
              <a:t>wollastonita</a:t>
            </a:r>
            <a:r>
              <a:rPr lang="hr-HR" altLang="sr-Latn-RS" sz="2400" dirty="0">
                <a:latin typeface="+mj-lt"/>
              </a:rPr>
              <a:t>, Ca</a:t>
            </a:r>
            <a:r>
              <a:rPr lang="hr-HR" altLang="sr-Latn-RS" sz="2400" baseline="-25000" dirty="0">
                <a:latin typeface="+mj-lt"/>
              </a:rPr>
              <a:t>3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aseline="-25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aseline="-25000" dirty="0">
                <a:latin typeface="+mj-lt"/>
                <a:cs typeface="Times New Roman" panose="02020603050405020304" pitchFamily="18" charset="0"/>
              </a:rPr>
              <a:t>9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]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dirty="0">
                <a:latin typeface="+mj-lt"/>
              </a:rPr>
              <a:t>4. 2. 2. </a:t>
            </a:r>
            <a:r>
              <a:rPr lang="hr-HR" altLang="sr-Latn-RS" sz="2400" dirty="0" err="1">
                <a:latin typeface="+mj-lt"/>
              </a:rPr>
              <a:t>Rodonit</a:t>
            </a:r>
            <a:r>
              <a:rPr lang="hr-HR" altLang="sr-Latn-RS" sz="2400" dirty="0">
                <a:latin typeface="+mj-lt"/>
              </a:rPr>
              <a:t>, CaMn</a:t>
            </a:r>
            <a:r>
              <a:rPr lang="hr-HR" altLang="sr-Latn-RS" sz="2400" baseline="-25000" dirty="0">
                <a:latin typeface="+mj-lt"/>
              </a:rPr>
              <a:t>4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aseline="-25000" dirty="0">
                <a:latin typeface="+mj-lt"/>
                <a:cs typeface="Times New Roman" panose="02020603050405020304" pitchFamily="18" charset="0"/>
              </a:rPr>
              <a:t>5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aseline="-25000" dirty="0">
                <a:latin typeface="+mj-lt"/>
                <a:cs typeface="Times New Roman" panose="02020603050405020304" pitchFamily="18" charset="0"/>
              </a:rPr>
              <a:t>15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4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4. 2. 3. Grupa </a:t>
            </a:r>
            <a:r>
              <a:rPr lang="hr-HR" altLang="sr-Latn-RS" sz="2400" dirty="0" err="1">
                <a:latin typeface="+mj-lt"/>
                <a:cs typeface="Times New Roman" panose="02020603050405020304" pitchFamily="18" charset="0"/>
              </a:rPr>
              <a:t>piroksmangita</a:t>
            </a:r>
            <a:endParaRPr lang="hr-HR" altLang="sr-Latn-R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724" name="Picture 16" descr="K:\zbirka_cijela\ZBIRKA_CROPANA\1135_wollastonit.jpg">
            <a:extLst>
              <a:ext uri="{FF2B5EF4-FFF2-40B4-BE49-F238E27FC236}">
                <a16:creationId xmlns:a16="http://schemas.microsoft.com/office/drawing/2014/main" id="{08B4505A-A63C-47A5-9E50-4CC6757FA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9" y="3309466"/>
            <a:ext cx="4626394" cy="29807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17" descr="K:\zbirka_cijela\ZBIRKA_CROPANA\1271_rodonit.jpg">
            <a:extLst>
              <a:ext uri="{FF2B5EF4-FFF2-40B4-BE49-F238E27FC236}">
                <a16:creationId xmlns:a16="http://schemas.microsoft.com/office/drawing/2014/main" id="{F9FFEC43-B678-43B2-8913-A1543393E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56" y="3309466"/>
            <a:ext cx="2599302" cy="29990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18" descr="K:\zbirka_cijela\ZBIRKA_CROPANA\393a_piroksmangit.jpg">
            <a:extLst>
              <a:ext uri="{FF2B5EF4-FFF2-40B4-BE49-F238E27FC236}">
                <a16:creationId xmlns:a16="http://schemas.microsoft.com/office/drawing/2014/main" id="{689B1C1B-9A0F-4F58-90E6-51D1FC16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21" y="3289174"/>
            <a:ext cx="3080204" cy="30396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456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6">
            <a:extLst>
              <a:ext uri="{FF2B5EF4-FFF2-40B4-BE49-F238E27FC236}">
                <a16:creationId xmlns:a16="http://schemas.microsoft.com/office/drawing/2014/main" id="{D4C2FEF6-99D7-424D-A18C-BDEF9E869C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XIII. 4. INOSILIKATI</a:t>
            </a:r>
            <a:endParaRPr lang="en-US" altLang="sr-Latn-R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12B20DA5-5615-40FD-8388-DB8252EFB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66775"/>
            <a:ext cx="11049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dirty="0" err="1">
                <a:latin typeface="+mj-lt"/>
              </a:rPr>
              <a:t>Inosilikati</a:t>
            </a:r>
            <a:r>
              <a:rPr lang="hr-HR" altLang="sr-Latn-RS" sz="2600" dirty="0">
                <a:latin typeface="+mj-lt"/>
              </a:rPr>
              <a:t> se dijele na: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b="1" dirty="0" err="1">
                <a:latin typeface="+mj-lt"/>
              </a:rPr>
              <a:t>Inosilikate</a:t>
            </a:r>
            <a:r>
              <a:rPr lang="hr-HR" altLang="sr-Latn-RS" sz="2600" b="1" dirty="0">
                <a:latin typeface="+mj-lt"/>
              </a:rPr>
              <a:t> s lančastim anionom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600" b="1" baseline="30000" dirty="0">
                <a:latin typeface="+mj-lt"/>
                <a:cs typeface="Times New Roman" panose="02020603050405020304" pitchFamily="18" charset="0"/>
              </a:rPr>
              <a:t>4-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n</a:t>
            </a:r>
            <a:endParaRPr lang="en-US" altLang="sr-Latn-RS" sz="2600" b="1" baseline="30000" dirty="0">
              <a:latin typeface="+mj-lt"/>
              <a:cs typeface="Times New Roman" panose="02020603050405020304" pitchFamily="18" charset="0"/>
            </a:endParaRPr>
          </a:p>
          <a:p>
            <a:pPr indent="203200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dirty="0">
                <a:latin typeface="+mj-lt"/>
              </a:rPr>
              <a:t>4. 1. Grupa </a:t>
            </a:r>
            <a:r>
              <a:rPr lang="hr-HR" altLang="sr-Latn-RS" sz="2600" dirty="0" err="1">
                <a:latin typeface="+mj-lt"/>
              </a:rPr>
              <a:t>piroksena</a:t>
            </a:r>
            <a:endParaRPr lang="hr-HR" altLang="sr-Latn-RS" sz="26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600" b="1" dirty="0" err="1">
                <a:latin typeface="+mj-lt"/>
              </a:rPr>
              <a:t>Inosilikate</a:t>
            </a:r>
            <a:r>
              <a:rPr lang="hr-HR" altLang="sr-Latn-RS" sz="2600" b="1" dirty="0">
                <a:latin typeface="+mj-lt"/>
              </a:rPr>
              <a:t> s lančastim anionima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9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600" b="1" baseline="30000" dirty="0">
                <a:latin typeface="+mj-lt"/>
                <a:cs typeface="Times New Roman" panose="02020603050405020304" pitchFamily="18" charset="0"/>
              </a:rPr>
              <a:t>6-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n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5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15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600" b="1" baseline="30000" dirty="0">
                <a:latin typeface="+mj-lt"/>
                <a:cs typeface="Times New Roman" panose="02020603050405020304" pitchFamily="18" charset="0"/>
              </a:rPr>
              <a:t>10-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n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 ili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7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21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600" b="1" baseline="30000" dirty="0">
                <a:latin typeface="+mj-lt"/>
                <a:cs typeface="Times New Roman" panose="02020603050405020304" pitchFamily="18" charset="0"/>
              </a:rPr>
              <a:t>14-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n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 </a:t>
            </a:r>
            <a:endParaRPr lang="hr-HR" altLang="sr-Latn-RS" sz="2600" b="1" dirty="0">
              <a:latin typeface="+mj-lt"/>
            </a:endParaRPr>
          </a:p>
          <a:p>
            <a:pPr indent="203200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dirty="0">
                <a:latin typeface="+mj-lt"/>
              </a:rPr>
              <a:t>4. 2. </a:t>
            </a:r>
            <a:r>
              <a:rPr lang="hr-HR" altLang="sr-Latn-RS" sz="2600" dirty="0" err="1">
                <a:latin typeface="+mj-lt"/>
              </a:rPr>
              <a:t>Piroksenoidi</a:t>
            </a:r>
            <a:endParaRPr lang="hr-HR" altLang="sr-Latn-RS" sz="2600" dirty="0">
              <a:latin typeface="+mj-lt"/>
            </a:endParaRPr>
          </a:p>
          <a:p>
            <a:pPr indent="203200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i="1" dirty="0">
                <a:latin typeface="+mj-lt"/>
              </a:rPr>
              <a:t>4. 2. 1. Grupa </a:t>
            </a:r>
            <a:r>
              <a:rPr lang="hr-HR" altLang="sr-Latn-RS" sz="2600" i="1" dirty="0" err="1">
                <a:latin typeface="+mj-lt"/>
              </a:rPr>
              <a:t>wollastonita</a:t>
            </a:r>
            <a:r>
              <a:rPr lang="hr-HR" altLang="sr-Latn-RS" sz="2600" i="1" dirty="0">
                <a:latin typeface="+mj-lt"/>
              </a:rPr>
              <a:t> </a:t>
            </a:r>
          </a:p>
          <a:p>
            <a:pPr indent="203200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i="1" dirty="0">
                <a:latin typeface="+mj-lt"/>
              </a:rPr>
              <a:t>4. 2. 2. </a:t>
            </a:r>
            <a:r>
              <a:rPr lang="hr-HR" altLang="sr-Latn-RS" sz="2600" i="1" dirty="0" err="1">
                <a:latin typeface="+mj-lt"/>
              </a:rPr>
              <a:t>Rodonit</a:t>
            </a:r>
            <a:endParaRPr lang="hr-HR" altLang="sr-Latn-RS" sz="2600" i="1" dirty="0">
              <a:latin typeface="+mj-lt"/>
            </a:endParaRPr>
          </a:p>
          <a:p>
            <a:pPr indent="203200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i="1" dirty="0">
                <a:latin typeface="+mj-lt"/>
              </a:rPr>
              <a:t>4. 2. 3. Grupa </a:t>
            </a:r>
            <a:r>
              <a:rPr lang="hr-HR" altLang="sr-Latn-RS" sz="2600" i="1" dirty="0" err="1">
                <a:latin typeface="+mj-lt"/>
              </a:rPr>
              <a:t>piroksmangita</a:t>
            </a:r>
            <a:endParaRPr lang="hr-HR" altLang="sr-Latn-RS" sz="2600" i="1" dirty="0">
              <a:latin typeface="+mj-lt"/>
            </a:endParaRP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b="1" dirty="0" err="1">
                <a:latin typeface="+mj-lt"/>
              </a:rPr>
              <a:t>Inosilikate</a:t>
            </a:r>
            <a:r>
              <a:rPr lang="hr-HR" altLang="sr-Latn-RS" sz="2600" b="1" dirty="0">
                <a:latin typeface="+mj-lt"/>
              </a:rPr>
              <a:t> s </a:t>
            </a:r>
            <a:r>
              <a:rPr lang="hr-HR" altLang="sr-Latn-RS" sz="2600" b="1" dirty="0" err="1">
                <a:latin typeface="+mj-lt"/>
              </a:rPr>
              <a:t>dvostrukolančastim</a:t>
            </a:r>
            <a:r>
              <a:rPr lang="hr-HR" altLang="sr-Latn-RS" sz="2600" b="1" dirty="0">
                <a:latin typeface="+mj-lt"/>
              </a:rPr>
              <a:t> anionom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4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11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600" b="1" baseline="30000" dirty="0">
                <a:latin typeface="+mj-lt"/>
                <a:cs typeface="Times New Roman" panose="02020603050405020304" pitchFamily="18" charset="0"/>
              </a:rPr>
              <a:t>6-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n</a:t>
            </a:r>
            <a:endParaRPr lang="hr-HR" altLang="sr-Latn-RS" sz="2600" b="1" dirty="0">
              <a:latin typeface="+mj-lt"/>
            </a:endParaRPr>
          </a:p>
          <a:p>
            <a:pPr indent="203200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dirty="0">
                <a:latin typeface="+mj-lt"/>
              </a:rPr>
              <a:t>4. 3. Grupa </a:t>
            </a:r>
            <a:r>
              <a:rPr lang="hr-HR" altLang="sr-Latn-RS" sz="2600" dirty="0" err="1">
                <a:latin typeface="+mj-lt"/>
              </a:rPr>
              <a:t>amfibola</a:t>
            </a:r>
            <a:endParaRPr lang="hr-HR" altLang="sr-Latn-RS" sz="2600" dirty="0">
              <a:latin typeface="+mj-lt"/>
            </a:endParaRP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b="1" dirty="0" err="1">
                <a:latin typeface="+mj-lt"/>
              </a:rPr>
              <a:t>Inosilikate</a:t>
            </a:r>
            <a:r>
              <a:rPr lang="hr-HR" altLang="sr-Latn-RS" sz="2600" b="1" dirty="0">
                <a:latin typeface="+mj-lt"/>
              </a:rPr>
              <a:t> s </a:t>
            </a:r>
            <a:r>
              <a:rPr lang="hr-HR" altLang="sr-Latn-RS" sz="2600" b="1" dirty="0" err="1">
                <a:latin typeface="+mj-lt"/>
              </a:rPr>
              <a:t>dvostrukolančastim</a:t>
            </a:r>
            <a:r>
              <a:rPr lang="hr-HR" altLang="sr-Latn-RS" sz="2600" b="1" dirty="0">
                <a:latin typeface="+mj-lt"/>
              </a:rPr>
              <a:t> anionom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6</a:t>
            </a:r>
            <a:r>
              <a:rPr lang="hr-HR" altLang="sr-Latn-RS" sz="26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17 </a:t>
            </a:r>
            <a:r>
              <a:rPr lang="en-US" altLang="sr-Latn-RS" sz="26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600" b="1" baseline="30000" dirty="0">
                <a:latin typeface="+mj-lt"/>
                <a:cs typeface="Times New Roman" panose="02020603050405020304" pitchFamily="18" charset="0"/>
              </a:rPr>
              <a:t>10-</a:t>
            </a:r>
            <a:r>
              <a:rPr lang="hr-HR" altLang="sr-Latn-RS" sz="2600" b="1" baseline="-25000" dirty="0">
                <a:latin typeface="+mj-lt"/>
                <a:cs typeface="Times New Roman" panose="02020603050405020304" pitchFamily="18" charset="0"/>
              </a:rPr>
              <a:t>n</a:t>
            </a:r>
            <a:endParaRPr lang="hr-HR" altLang="sr-Latn-RS" sz="2600" b="1" dirty="0">
              <a:latin typeface="+mj-lt"/>
            </a:endParaRPr>
          </a:p>
          <a:p>
            <a:pPr indent="203200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600" dirty="0">
                <a:latin typeface="+mj-lt"/>
              </a:rPr>
              <a:t>4. 4. </a:t>
            </a:r>
            <a:r>
              <a:rPr lang="hr-HR" altLang="sr-Latn-RS" sz="2600" dirty="0" err="1">
                <a:latin typeface="+mj-lt"/>
              </a:rPr>
              <a:t>Xonotlit</a:t>
            </a:r>
            <a:r>
              <a:rPr lang="hr-HR" altLang="sr-Latn-RS" sz="2600" dirty="0">
                <a:latin typeface="+mj-lt"/>
              </a:rPr>
              <a:t> (</a:t>
            </a:r>
            <a:r>
              <a:rPr lang="hr-HR" altLang="sr-Latn-RS" sz="2600" dirty="0" err="1">
                <a:latin typeface="+mj-lt"/>
              </a:rPr>
              <a:t>ksonotlit</a:t>
            </a:r>
            <a:r>
              <a:rPr lang="hr-HR" altLang="sr-Latn-RS" sz="2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5940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8">
            <a:extLst>
              <a:ext uri="{FF2B5EF4-FFF2-40B4-BE49-F238E27FC236}">
                <a16:creationId xmlns:a16="http://schemas.microsoft.com/office/drawing/2014/main" id="{18DFA12D-E16D-4676-8B60-3625C5E30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27000"/>
            <a:ext cx="8089900" cy="11414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2. PIROKSENOIDI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2. 1. GRUPA  WOLLASTONITA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WOLLASTONIT  Ca</a:t>
            </a:r>
            <a:r>
              <a:rPr lang="hr-HR" altLang="sr-Latn-RS" sz="2800" b="1" baseline="-25000" dirty="0">
                <a:latin typeface="+mj-lt"/>
              </a:rPr>
              <a:t>3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9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800" b="1" dirty="0">
              <a:latin typeface="+mj-lt"/>
            </a:endParaRPr>
          </a:p>
        </p:txBody>
      </p:sp>
      <p:pic>
        <p:nvPicPr>
          <p:cNvPr id="25603" name="Picture 9" descr="390b_wollastonit">
            <a:extLst>
              <a:ext uri="{FF2B5EF4-FFF2-40B4-BE49-F238E27FC236}">
                <a16:creationId xmlns:a16="http://schemas.microsoft.com/office/drawing/2014/main" id="{7C3BE71B-04E0-43A3-8442-067B42973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2660650"/>
            <a:ext cx="4148138" cy="311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11">
            <a:extLst>
              <a:ext uri="{FF2B5EF4-FFF2-40B4-BE49-F238E27FC236}">
                <a16:creationId xmlns:a16="http://schemas.microsoft.com/office/drawing/2014/main" id="{0474BE98-6243-448C-B932-CE560F3B0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68413"/>
            <a:ext cx="1105693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200" dirty="0">
                <a:latin typeface="+mj-lt"/>
              </a:rPr>
              <a:t>grupu </a:t>
            </a:r>
            <a:r>
              <a:rPr lang="hr-HR" altLang="sr-Latn-RS" sz="2200" dirty="0" err="1">
                <a:latin typeface="+mj-lt"/>
              </a:rPr>
              <a:t>wollastonita</a:t>
            </a:r>
            <a:r>
              <a:rPr lang="hr-HR" altLang="sr-Latn-RS" sz="2200" dirty="0">
                <a:latin typeface="+mj-lt"/>
              </a:rPr>
              <a:t> čini 6 polimorfnih modifikacija minerala </a:t>
            </a:r>
            <a:r>
              <a:rPr lang="hr-HR" altLang="sr-Latn-RS" sz="2200" dirty="0" err="1">
                <a:latin typeface="+mj-lt"/>
              </a:rPr>
              <a:t>wollastonita</a:t>
            </a:r>
            <a:r>
              <a:rPr lang="hr-HR" altLang="sr-Latn-RS" sz="2200" dirty="0">
                <a:latin typeface="+mj-lt"/>
              </a:rPr>
              <a:t>: 1A, 3A, 4A, 5A, 7A i 2M.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+mj-lt"/>
              </a:rPr>
              <a:t>KRISTALNI  SUSTAV: </a:t>
            </a:r>
            <a:r>
              <a:rPr lang="hr-HR" altLang="sr-Latn-RS" sz="2200" dirty="0" err="1">
                <a:latin typeface="+mj-lt"/>
              </a:rPr>
              <a:t>Triklinski</a:t>
            </a:r>
            <a:r>
              <a:rPr lang="hr-HR" altLang="sr-Latn-RS" sz="2200" dirty="0">
                <a:latin typeface="+mj-lt"/>
              </a:rPr>
              <a:t> (1A) i </a:t>
            </a:r>
            <a:r>
              <a:rPr lang="hr-HR" altLang="sr-Latn-RS" sz="2200" dirty="0" err="1">
                <a:latin typeface="+mj-lt"/>
              </a:rPr>
              <a:t>monoklinski</a:t>
            </a:r>
            <a:r>
              <a:rPr lang="hr-HR" altLang="sr-Latn-RS" sz="2200" dirty="0">
                <a:latin typeface="+mj-lt"/>
              </a:rPr>
              <a:t> (2M)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KRISTALNI  RAZRED: </a:t>
            </a:r>
            <a:r>
              <a:rPr lang="hr-HR" altLang="sr-Latn-RS" sz="2200" dirty="0">
                <a:latin typeface="+mj-lt"/>
              </a:rPr>
              <a:t>1 (</a:t>
            </a:r>
            <a:r>
              <a:rPr lang="hr-HR" altLang="sr-Latn-RS" sz="2200" dirty="0" err="1">
                <a:latin typeface="+mj-lt"/>
              </a:rPr>
              <a:t>triklinski</a:t>
            </a:r>
            <a:r>
              <a:rPr lang="hr-HR" altLang="sr-Latn-RS" sz="2200" dirty="0">
                <a:latin typeface="+mj-lt"/>
              </a:rPr>
              <a:t>) i 2/m (</a:t>
            </a:r>
            <a:r>
              <a:rPr lang="hr-HR" altLang="sr-Latn-RS" sz="2200" dirty="0" err="1">
                <a:latin typeface="+mj-lt"/>
              </a:rPr>
              <a:t>monoklinski</a:t>
            </a:r>
            <a:r>
              <a:rPr lang="hr-HR" altLang="sr-Latn-RS" sz="2200" dirty="0">
                <a:latin typeface="+mj-lt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PROSTORNA  GRUPA: </a:t>
            </a:r>
            <a:r>
              <a:rPr lang="hr-HR" altLang="sr-Latn-RS" sz="2200" dirty="0">
                <a:latin typeface="+mj-lt"/>
              </a:rPr>
              <a:t>P1 (</a:t>
            </a:r>
            <a:r>
              <a:rPr lang="hr-HR" altLang="sr-Latn-RS" sz="2200" dirty="0" err="1">
                <a:latin typeface="+mj-lt"/>
              </a:rPr>
              <a:t>triklinski</a:t>
            </a:r>
            <a:r>
              <a:rPr lang="hr-HR" altLang="sr-Latn-RS" sz="2200" dirty="0">
                <a:latin typeface="+mj-lt"/>
              </a:rPr>
              <a:t>) i P2</a:t>
            </a:r>
            <a:r>
              <a:rPr lang="hr-HR" altLang="sr-Latn-RS" sz="2200" baseline="-25000" dirty="0">
                <a:latin typeface="+mj-lt"/>
              </a:rPr>
              <a:t>1</a:t>
            </a:r>
            <a:r>
              <a:rPr lang="hr-HR" altLang="sr-Latn-RS" sz="2200" dirty="0">
                <a:latin typeface="+mj-lt"/>
              </a:rPr>
              <a:t>/a (</a:t>
            </a:r>
            <a:r>
              <a:rPr lang="hr-HR" altLang="sr-Latn-RS" sz="2200" dirty="0" err="1">
                <a:latin typeface="+mj-lt"/>
              </a:rPr>
              <a:t>monoklinski</a:t>
            </a:r>
            <a:r>
              <a:rPr lang="hr-HR" altLang="sr-Latn-RS" sz="2200" dirty="0">
                <a:latin typeface="+mj-lt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HABITUS</a:t>
            </a:r>
            <a:r>
              <a:rPr lang="hr-HR" altLang="sr-Latn-RS" sz="2200" dirty="0">
                <a:latin typeface="+mj-lt"/>
              </a:rPr>
              <a:t>: rijetki pločasti kristali; masivan, kalavi agregati, vlaknast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TVRDOĆA: </a:t>
            </a:r>
            <a:r>
              <a:rPr lang="hr-HR" altLang="sr-Latn-RS" sz="2200" dirty="0">
                <a:latin typeface="+mj-lt"/>
              </a:rPr>
              <a:t>4½ - 5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GUSTOĆA: </a:t>
            </a:r>
            <a:r>
              <a:rPr lang="hr-HR" altLang="sr-Latn-RS" sz="2200" dirty="0">
                <a:latin typeface="+mj-lt"/>
              </a:rPr>
              <a:t>2.9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KALAVOST: </a:t>
            </a:r>
            <a:r>
              <a:rPr lang="hr-HR" altLang="sr-Latn-RS" sz="2200" dirty="0">
                <a:latin typeface="+mj-lt"/>
              </a:rPr>
              <a:t>Po 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100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 savršena, a po 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001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 i 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102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 dobra.</a:t>
            </a:r>
            <a:endParaRPr lang="en-US" altLang="sr-Latn-RS" sz="22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LOM: </a:t>
            </a:r>
            <a:r>
              <a:rPr lang="hr-HR" altLang="sr-Latn-RS" sz="2200" dirty="0">
                <a:latin typeface="+mj-lt"/>
              </a:rPr>
              <a:t>Iverast.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BOJA: </a:t>
            </a:r>
            <a:r>
              <a:rPr lang="hr-HR" altLang="sr-Latn-RS" sz="2200" dirty="0">
                <a:latin typeface="+mj-lt"/>
              </a:rPr>
              <a:t>Bijel, svijetlosiv do smeđ. </a:t>
            </a:r>
            <a:r>
              <a:rPr lang="hr-HR" altLang="sr-Latn-RS" sz="2200" dirty="0" err="1">
                <a:latin typeface="+mj-lt"/>
              </a:rPr>
              <a:t>Crt</a:t>
            </a:r>
            <a:r>
              <a:rPr lang="hr-HR" altLang="sr-Latn-RS" sz="2200" dirty="0">
                <a:latin typeface="+mj-lt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SJAJ: </a:t>
            </a:r>
            <a:r>
              <a:rPr lang="hr-HR" altLang="sr-Latn-RS" sz="2200" dirty="0">
                <a:latin typeface="+mj-lt"/>
              </a:rPr>
              <a:t>Staklast do sedefast.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POJAVLJIVANJE: </a:t>
            </a:r>
            <a:r>
              <a:rPr lang="hr-HR" altLang="sr-Latn-RS" sz="2200" dirty="0">
                <a:latin typeface="+mj-lt"/>
              </a:rPr>
              <a:t>kontaktno-metamorfni mineral uz </a:t>
            </a:r>
            <a:r>
              <a:rPr lang="hr-HR" altLang="sr-Latn-RS" sz="2200" dirty="0" err="1">
                <a:latin typeface="+mj-lt"/>
              </a:rPr>
              <a:t>rekristalizirane</a:t>
            </a:r>
            <a:r>
              <a:rPr lang="hr-HR" altLang="sr-Latn-RS" sz="2200" dirty="0">
                <a:latin typeface="+mj-lt"/>
              </a:rPr>
              <a:t> vapnence</a:t>
            </a:r>
          </a:p>
        </p:txBody>
      </p:sp>
      <p:sp>
        <p:nvSpPr>
          <p:cNvPr id="31749" name="Rectangle 13">
            <a:extLst>
              <a:ext uri="{FF2B5EF4-FFF2-40B4-BE49-F238E27FC236}">
                <a16:creationId xmlns:a16="http://schemas.microsoft.com/office/drawing/2014/main" id="{45C36E36-2D28-4173-9921-B531A56C2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20345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1750" name="Rectangle 18">
            <a:extLst>
              <a:ext uri="{FF2B5EF4-FFF2-40B4-BE49-F238E27FC236}">
                <a16:creationId xmlns:a16="http://schemas.microsoft.com/office/drawing/2014/main" id="{28AF0F18-CA72-46E7-9556-57309D0CA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90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946629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11">
            <a:extLst>
              <a:ext uri="{FF2B5EF4-FFF2-40B4-BE49-F238E27FC236}">
                <a16:creationId xmlns:a16="http://schemas.microsoft.com/office/drawing/2014/main" id="{E0B33C0F-34AD-4148-8637-B43C5C6C8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120650"/>
            <a:ext cx="8089900" cy="11414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2. PIROKSENOIDI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2. 2. RODONIT, </a:t>
            </a:r>
            <a:r>
              <a:rPr lang="hr-HR" altLang="sr-Latn-RS" sz="1600" dirty="0">
                <a:latin typeface="+mj-lt"/>
              </a:rPr>
              <a:t>CaMn</a:t>
            </a:r>
            <a:r>
              <a:rPr lang="hr-HR" altLang="sr-Latn-RS" sz="1600" baseline="-25000" dirty="0">
                <a:latin typeface="+mj-lt"/>
              </a:rPr>
              <a:t>4 </a:t>
            </a:r>
            <a:r>
              <a:rPr lang="en-US" altLang="sr-Latn-RS" sz="1600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1600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1600" baseline="-25000" dirty="0">
                <a:latin typeface="+mj-lt"/>
                <a:cs typeface="Times New Roman" panose="02020603050405020304" pitchFamily="18" charset="0"/>
              </a:rPr>
              <a:t>5</a:t>
            </a:r>
            <a:r>
              <a:rPr lang="hr-HR" altLang="sr-Latn-RS" sz="160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1600" baseline="-25000" dirty="0">
                <a:latin typeface="+mj-lt"/>
                <a:cs typeface="Times New Roman" panose="02020603050405020304" pitchFamily="18" charset="0"/>
              </a:rPr>
              <a:t>15 </a:t>
            </a:r>
            <a:r>
              <a:rPr lang="en-US" altLang="sr-Latn-RS" sz="1600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1600" b="1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RODONIT  CaMn</a:t>
            </a:r>
            <a:r>
              <a:rPr lang="hr-HR" altLang="sr-Latn-RS" b="1" baseline="-25000" dirty="0">
                <a:latin typeface="+mj-lt"/>
              </a:rPr>
              <a:t>4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5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15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772" name="Rectangle 13">
            <a:extLst>
              <a:ext uri="{FF2B5EF4-FFF2-40B4-BE49-F238E27FC236}">
                <a16:creationId xmlns:a16="http://schemas.microsoft.com/office/drawing/2014/main" id="{029EDADA-7873-4A44-A583-4B93301A5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84288"/>
            <a:ext cx="8432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+mj-lt"/>
              </a:rPr>
              <a:t>KRISTALNI  SUSTAV: </a:t>
            </a:r>
            <a:r>
              <a:rPr lang="hr-HR" altLang="sr-Latn-RS" sz="2200" dirty="0" err="1">
                <a:latin typeface="+mj-lt"/>
              </a:rPr>
              <a:t>Triklinski</a:t>
            </a:r>
            <a:endParaRPr lang="hr-HR" altLang="sr-Latn-RS" sz="22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KRISTALNI  RAZRED: </a:t>
            </a:r>
            <a:r>
              <a:rPr lang="hr-HR" altLang="sr-Latn-RS" sz="2200" dirty="0">
                <a:latin typeface="+mj-lt"/>
              </a:rPr>
              <a:t>1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PROSTORNA  GRUPA: </a:t>
            </a:r>
            <a:r>
              <a:rPr lang="hr-HR" altLang="sr-Latn-RS" sz="2200" dirty="0">
                <a:latin typeface="+mj-lt"/>
              </a:rPr>
              <a:t>P1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HABITUS: </a:t>
            </a:r>
            <a:r>
              <a:rPr lang="hr-HR" altLang="sr-Latn-RS" sz="2200" dirty="0">
                <a:latin typeface="+mj-lt"/>
              </a:rPr>
              <a:t>kristali pločasti po {001}; često masivan, zrnat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TVRDOĆA: </a:t>
            </a:r>
            <a:r>
              <a:rPr lang="hr-HR" altLang="sr-Latn-RS" sz="2200" dirty="0">
                <a:latin typeface="+mj-lt"/>
              </a:rPr>
              <a:t>5½ - 6½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GUSTOĆA: </a:t>
            </a:r>
            <a:r>
              <a:rPr lang="hr-HR" altLang="sr-Latn-RS" sz="2200" dirty="0">
                <a:latin typeface="+mj-lt"/>
              </a:rPr>
              <a:t>3.4-3.7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KALAVOST: </a:t>
            </a:r>
            <a:r>
              <a:rPr lang="hr-HR" altLang="sr-Latn-RS" sz="2200" dirty="0">
                <a:latin typeface="+mj-lt"/>
              </a:rPr>
              <a:t>Po 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110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 i 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110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 savršena.</a:t>
            </a:r>
            <a:endParaRPr lang="en-US" altLang="sr-Latn-RS" sz="22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LOM: </a:t>
            </a:r>
            <a:r>
              <a:rPr lang="hr-HR" altLang="sr-Latn-RS" sz="2200" dirty="0" err="1">
                <a:latin typeface="+mj-lt"/>
              </a:rPr>
              <a:t>Ljušturast</a:t>
            </a:r>
            <a:r>
              <a:rPr lang="hr-HR" altLang="sr-Latn-RS" sz="22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BOJA: </a:t>
            </a:r>
            <a:r>
              <a:rPr lang="hr-HR" altLang="sr-Latn-RS" sz="2200" dirty="0">
                <a:latin typeface="+mj-lt"/>
              </a:rPr>
              <a:t>Ružičast, no s povećanjem sadržaja željeza prelazi u </a:t>
            </a:r>
            <a:r>
              <a:rPr lang="hr-HR" altLang="sr-Latn-RS" sz="2200" dirty="0" err="1">
                <a:latin typeface="+mj-lt"/>
              </a:rPr>
              <a:t>crvenosmeđu</a:t>
            </a:r>
            <a:r>
              <a:rPr lang="hr-HR" altLang="sr-Latn-RS" sz="2200" dirty="0">
                <a:latin typeface="+mj-lt"/>
              </a:rPr>
              <a:t>. Crna boja na površini uzorka potječe od izdvojenih Mn-oksida. </a:t>
            </a:r>
            <a:r>
              <a:rPr lang="hr-HR" altLang="sr-Latn-RS" sz="2200" dirty="0" err="1">
                <a:latin typeface="+mj-lt"/>
              </a:rPr>
              <a:t>Crt</a:t>
            </a:r>
            <a:r>
              <a:rPr lang="hr-HR" altLang="sr-Latn-RS" sz="2200" dirty="0">
                <a:latin typeface="+mj-lt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SJAJ: </a:t>
            </a:r>
            <a:r>
              <a:rPr lang="hr-HR" altLang="sr-Latn-RS" sz="2200" dirty="0">
                <a:latin typeface="+mj-lt"/>
              </a:rPr>
              <a:t>Staklast.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POJAVLJIVANJE: </a:t>
            </a:r>
            <a:r>
              <a:rPr lang="hr-HR" altLang="sr-Latn-RS" sz="2200" dirty="0">
                <a:latin typeface="+mj-lt"/>
              </a:rPr>
              <a:t>u Mn ležištima te Mn-bogatim </a:t>
            </a:r>
            <a:r>
              <a:rPr lang="hr-HR" altLang="sr-Latn-RS" sz="2200" dirty="0" err="1">
                <a:latin typeface="+mj-lt"/>
              </a:rPr>
              <a:t>željezovitim</a:t>
            </a:r>
            <a:r>
              <a:rPr lang="hr-HR" altLang="sr-Latn-RS" sz="2200" dirty="0">
                <a:latin typeface="+mj-lt"/>
              </a:rPr>
              <a:t> formacija; rezultat </a:t>
            </a:r>
            <a:r>
              <a:rPr lang="hr-HR" altLang="sr-Latn-RS" sz="2200" dirty="0" err="1">
                <a:latin typeface="+mj-lt"/>
              </a:rPr>
              <a:t>metamorfizma</a:t>
            </a:r>
            <a:r>
              <a:rPr lang="hr-HR" altLang="sr-Latn-RS" sz="2200" dirty="0">
                <a:latin typeface="+mj-lt"/>
              </a:rPr>
              <a:t>, obično povezan s </a:t>
            </a:r>
            <a:r>
              <a:rPr lang="hr-HR" altLang="sr-Latn-RS" sz="2200" dirty="0" err="1">
                <a:latin typeface="+mj-lt"/>
              </a:rPr>
              <a:t>metasomatskim</a:t>
            </a:r>
            <a:r>
              <a:rPr lang="hr-HR" altLang="sr-Latn-RS" sz="2200" dirty="0">
                <a:latin typeface="+mj-lt"/>
              </a:rPr>
              <a:t> procesima</a:t>
            </a:r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FD0A5069-B281-4D65-A045-C500E118A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14351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2773" name="Rectangle 15">
            <a:extLst>
              <a:ext uri="{FF2B5EF4-FFF2-40B4-BE49-F238E27FC236}">
                <a16:creationId xmlns:a16="http://schemas.microsoft.com/office/drawing/2014/main" id="{20FEECE9-ECA8-4E68-BDDF-9CA28FEAC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588" y="191135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2774" name="Rectangle 16">
            <a:extLst>
              <a:ext uri="{FF2B5EF4-FFF2-40B4-BE49-F238E27FC236}">
                <a16:creationId xmlns:a16="http://schemas.microsoft.com/office/drawing/2014/main" id="{8EC4E5FA-E176-4A8C-A7E6-6EB1B7B2A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570288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pic>
        <p:nvPicPr>
          <p:cNvPr id="32775" name="Picture 2">
            <a:extLst>
              <a:ext uri="{FF2B5EF4-FFF2-40B4-BE49-F238E27FC236}">
                <a16:creationId xmlns:a16="http://schemas.microsoft.com/office/drawing/2014/main" id="{9C9AA6D1-C791-4EFF-A3A7-51974222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212725"/>
            <a:ext cx="4257675" cy="2378075"/>
          </a:xfrm>
          <a:prstGeom prst="rect">
            <a:avLst/>
          </a:prstGeom>
          <a:noFill/>
          <a:ln w="9525">
            <a:solidFill>
              <a:srgbClr val="C132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4">
            <a:extLst>
              <a:ext uri="{FF2B5EF4-FFF2-40B4-BE49-F238E27FC236}">
                <a16:creationId xmlns:a16="http://schemas.microsoft.com/office/drawing/2014/main" id="{78EA309D-3514-4B77-8373-2D7CFCC8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2749550"/>
            <a:ext cx="3424238" cy="3956050"/>
          </a:xfrm>
          <a:prstGeom prst="rect">
            <a:avLst/>
          </a:prstGeom>
          <a:noFill/>
          <a:ln w="9525">
            <a:solidFill>
              <a:srgbClr val="C1322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90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6">
            <a:extLst>
              <a:ext uri="{FF2B5EF4-FFF2-40B4-BE49-F238E27FC236}">
                <a16:creationId xmlns:a16="http://schemas.microsoft.com/office/drawing/2014/main" id="{C7220D1E-B871-4EF5-80D6-D0078FC94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79375"/>
            <a:ext cx="8089900" cy="11414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2. PIROKSENOIDI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2. 3. GRUPA  PIROKSMANGITA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PIROKSMANGIT  (</a:t>
            </a:r>
            <a:r>
              <a:rPr lang="hr-HR" altLang="sr-Latn-RS" b="1" dirty="0" err="1">
                <a:latin typeface="+mj-lt"/>
              </a:rPr>
              <a:t>Mn,Fe</a:t>
            </a:r>
            <a:r>
              <a:rPr lang="hr-HR" altLang="sr-Latn-RS" b="1" dirty="0">
                <a:latin typeface="+mj-lt"/>
              </a:rPr>
              <a:t>)</a:t>
            </a:r>
            <a:r>
              <a:rPr lang="hr-HR" altLang="sr-Latn-RS" b="1" baseline="-25000" dirty="0">
                <a:latin typeface="+mj-lt"/>
              </a:rPr>
              <a:t>7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</a:rPr>
              <a:t>Si</a:t>
            </a:r>
            <a:r>
              <a:rPr lang="hr-HR" altLang="sr-Latn-RS" b="1" baseline="-25000" dirty="0">
                <a:latin typeface="+mj-lt"/>
              </a:rPr>
              <a:t>7</a:t>
            </a:r>
            <a:r>
              <a:rPr lang="hr-HR" altLang="sr-Latn-RS" b="1" dirty="0">
                <a:latin typeface="+mj-lt"/>
              </a:rPr>
              <a:t>O</a:t>
            </a:r>
            <a:r>
              <a:rPr lang="hr-HR" altLang="sr-Latn-RS" b="1" baseline="-25000" dirty="0">
                <a:latin typeface="+mj-lt"/>
              </a:rPr>
              <a:t>21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7651" name="Picture 7" descr="392_piroksmangit">
            <a:extLst>
              <a:ext uri="{FF2B5EF4-FFF2-40B4-BE49-F238E27FC236}">
                <a16:creationId xmlns:a16="http://schemas.microsoft.com/office/drawing/2014/main" id="{E891A726-CD43-4A2B-9354-064C18AE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18000"/>
          </a:blip>
          <a:srcRect l="26004" t="32384" r="29233" b="24779"/>
          <a:stretch>
            <a:fillRect/>
          </a:stretch>
        </p:blipFill>
        <p:spPr bwMode="auto">
          <a:xfrm>
            <a:off x="7626350" y="644525"/>
            <a:ext cx="4056063" cy="293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8">
            <a:extLst>
              <a:ext uri="{FF2B5EF4-FFF2-40B4-BE49-F238E27FC236}">
                <a16:creationId xmlns:a16="http://schemas.microsoft.com/office/drawing/2014/main" id="{038FE353-E883-458E-A106-1F8EF4ECF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57300"/>
            <a:ext cx="1137761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dirty="0">
                <a:latin typeface="+mj-lt"/>
              </a:rPr>
              <a:t>KRISTALNI  SUSTAV: </a:t>
            </a:r>
            <a:r>
              <a:rPr lang="hr-HR" altLang="sr-Latn-RS" sz="2400" dirty="0" err="1">
                <a:latin typeface="+mj-lt"/>
              </a:rPr>
              <a:t>Triklinski</a:t>
            </a:r>
            <a:endParaRPr lang="hr-HR" altLang="sr-Latn-RS" sz="24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KRISTALNI  RAZRED: </a:t>
            </a:r>
            <a:r>
              <a:rPr lang="hr-HR" altLang="sr-Latn-RS" sz="2400" dirty="0">
                <a:latin typeface="+mj-lt"/>
              </a:rPr>
              <a:t>1</a:t>
            </a:r>
            <a:r>
              <a:rPr lang="hr-HR" altLang="sr-Latn-RS" sz="2400" b="1" dirty="0">
                <a:latin typeface="+mj-lt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PROSTORNA  GRUPA: </a:t>
            </a:r>
            <a:r>
              <a:rPr lang="hr-HR" altLang="sr-Latn-RS" sz="2400" dirty="0">
                <a:latin typeface="+mj-lt"/>
              </a:rPr>
              <a:t>C1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HABITUS: </a:t>
            </a:r>
            <a:r>
              <a:rPr lang="hr-HR" altLang="sr-Latn-RS" sz="2400" dirty="0">
                <a:latin typeface="+mj-lt"/>
              </a:rPr>
              <a:t>pločasti kristali po {001}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TVRDOĆA: </a:t>
            </a:r>
            <a:r>
              <a:rPr lang="hr-HR" altLang="sr-Latn-RS" sz="2400" dirty="0">
                <a:latin typeface="+mj-lt"/>
              </a:rPr>
              <a:t>5½ - 6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GUSTOĆA: </a:t>
            </a:r>
            <a:r>
              <a:rPr lang="hr-HR" altLang="sr-Latn-RS" sz="2400" dirty="0">
                <a:latin typeface="+mj-lt"/>
              </a:rPr>
              <a:t>3.61-3.80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KALAVOST: </a:t>
            </a:r>
            <a:r>
              <a:rPr lang="hr-HR" altLang="sr-Latn-RS" sz="2400" dirty="0">
                <a:latin typeface="+mj-lt"/>
              </a:rPr>
              <a:t>Po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110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 i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110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 savršena, pod </a:t>
            </a:r>
            <a:r>
              <a:rPr lang="hr-HR" altLang="sr-Latn-RS" sz="2400" dirty="0" err="1">
                <a:latin typeface="+mj-lt"/>
                <a:cs typeface="Times New Roman" panose="02020603050405020304" pitchFamily="18" charset="0"/>
              </a:rPr>
              <a:t>kutem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 od 92°.</a:t>
            </a:r>
            <a:endParaRPr lang="en-US" altLang="sr-Latn-RS" sz="24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LOM: </a:t>
            </a:r>
            <a:r>
              <a:rPr lang="hr-HR" altLang="sr-Latn-RS" sz="2400" dirty="0" err="1">
                <a:latin typeface="+mj-lt"/>
              </a:rPr>
              <a:t>Ljušturast</a:t>
            </a:r>
            <a:r>
              <a:rPr lang="hr-HR" altLang="sr-Latn-RS" sz="24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BOJA: </a:t>
            </a:r>
            <a:r>
              <a:rPr lang="hr-HR" altLang="sr-Latn-RS" sz="2400" dirty="0">
                <a:latin typeface="+mj-lt"/>
              </a:rPr>
              <a:t>Ružičast, crven, smeđ do crn. Crna boja na površini uzorka potječe od izdvojenih Mn-oksida. </a:t>
            </a:r>
            <a:r>
              <a:rPr lang="hr-HR" altLang="sr-Latn-RS" sz="2400" dirty="0" err="1">
                <a:latin typeface="+mj-lt"/>
              </a:rPr>
              <a:t>Crt</a:t>
            </a:r>
            <a:r>
              <a:rPr lang="hr-HR" altLang="sr-Latn-RS" sz="2400" dirty="0">
                <a:latin typeface="+mj-lt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SJAJ: </a:t>
            </a:r>
            <a:r>
              <a:rPr lang="hr-HR" altLang="sr-Latn-RS" sz="2400" dirty="0">
                <a:latin typeface="+mj-lt"/>
              </a:rPr>
              <a:t>Staklast do sedefast.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POJAVLJIVANJE: </a:t>
            </a:r>
            <a:r>
              <a:rPr lang="hr-HR" altLang="sr-Latn-RS" sz="2400" dirty="0">
                <a:latin typeface="+mj-lt"/>
              </a:rPr>
              <a:t>visoko temperaturni mineral</a:t>
            </a:r>
          </a:p>
        </p:txBody>
      </p:sp>
      <p:sp>
        <p:nvSpPr>
          <p:cNvPr id="33797" name="Rectangle 9">
            <a:extLst>
              <a:ext uri="{FF2B5EF4-FFF2-40B4-BE49-F238E27FC236}">
                <a16:creationId xmlns:a16="http://schemas.microsoft.com/office/drawing/2014/main" id="{9E15B2E9-B265-4D4C-8229-7B081854C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447800"/>
            <a:ext cx="3810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chemeClr val="tx2"/>
                </a:solidFill>
                <a:latin typeface="Times New Roman" panose="02020603050405020304" pitchFamily="18" charset="0"/>
              </a:rPr>
              <a:t>- </a:t>
            </a:r>
          </a:p>
        </p:txBody>
      </p:sp>
      <p:sp>
        <p:nvSpPr>
          <p:cNvPr id="33798" name="Rectangle 10">
            <a:extLst>
              <a:ext uri="{FF2B5EF4-FFF2-40B4-BE49-F238E27FC236}">
                <a16:creationId xmlns:a16="http://schemas.microsoft.com/office/drawing/2014/main" id="{3827622A-228D-4393-86ED-F5CA9AB40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196215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3799" name="Rectangle 11">
            <a:extLst>
              <a:ext uri="{FF2B5EF4-FFF2-40B4-BE49-F238E27FC236}">
                <a16:creationId xmlns:a16="http://schemas.microsoft.com/office/drawing/2014/main" id="{38555086-F22B-4A71-9B70-82DBC2199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3581400"/>
            <a:ext cx="38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048977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3">
            <a:extLst>
              <a:ext uri="{FF2B5EF4-FFF2-40B4-BE49-F238E27FC236}">
                <a16:creationId xmlns:a16="http://schemas.microsoft.com/office/drawing/2014/main" id="{F68374AD-6A85-4FBF-BC6F-0E3276619A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8089900" cy="70167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4. 3. GRUPA  AMFIBOLA</a:t>
            </a:r>
            <a:endParaRPr lang="en-US" altLang="sr-Latn-RS" dirty="0">
              <a:latin typeface="+mj-lt"/>
            </a:endParaRPr>
          </a:p>
        </p:txBody>
      </p:sp>
      <p:sp>
        <p:nvSpPr>
          <p:cNvPr id="29710" name="Rectangle 14">
            <a:extLst>
              <a:ext uri="{FF2B5EF4-FFF2-40B4-BE49-F238E27FC236}">
                <a16:creationId xmlns:a16="http://schemas.microsoft.com/office/drawing/2014/main" id="{EEE1ADAB-509F-4964-A8AA-10BBD70B9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373" y="1242474"/>
            <a:ext cx="11582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000" u="sng" dirty="0">
                <a:latin typeface="+mj-lt"/>
              </a:rPr>
              <a:t>Podjela </a:t>
            </a:r>
            <a:r>
              <a:rPr lang="hr-HR" altLang="sr-Latn-RS" sz="2000" u="sng" dirty="0" err="1">
                <a:latin typeface="+mj-lt"/>
              </a:rPr>
              <a:t>amfibola</a:t>
            </a:r>
            <a:r>
              <a:rPr lang="hr-HR" altLang="sr-Latn-RS" sz="2000" u="sng" dirty="0">
                <a:latin typeface="+mj-lt"/>
              </a:rPr>
              <a:t> prema </a:t>
            </a:r>
            <a:r>
              <a:rPr lang="hr-HR" altLang="sr-Latn-RS" sz="2000" b="1" u="sng" dirty="0">
                <a:latin typeface="+mj-lt"/>
              </a:rPr>
              <a:t>kemijskom sastavu</a:t>
            </a:r>
            <a:r>
              <a:rPr lang="hr-HR" altLang="sr-Latn-RS" sz="2000" dirty="0">
                <a:latin typeface="+mj-lt"/>
              </a:rPr>
              <a:t>: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u="sng" dirty="0">
                <a:latin typeface="+mj-lt"/>
              </a:rPr>
              <a:t>4. 3. 1. Mg-Fe-Mn-Li  </a:t>
            </a:r>
            <a:r>
              <a:rPr lang="hr-HR" altLang="sr-Latn-RS" sz="2400" b="1" u="sng" dirty="0" err="1">
                <a:latin typeface="+mj-lt"/>
              </a:rPr>
              <a:t>amfiboli</a:t>
            </a:r>
            <a:r>
              <a:rPr lang="hr-HR" altLang="sr-Latn-RS" sz="2400" b="1" dirty="0">
                <a:latin typeface="+mj-lt"/>
              </a:rPr>
              <a:t> </a:t>
            </a:r>
            <a:r>
              <a:rPr lang="hr-HR" altLang="sr-Latn-RS" sz="2000" dirty="0">
                <a:latin typeface="+mj-lt"/>
              </a:rPr>
              <a:t>(</a:t>
            </a:r>
            <a:r>
              <a:rPr lang="hr-HR" altLang="sr-Latn-RS" sz="2000" u="sng" dirty="0">
                <a:latin typeface="+mj-lt"/>
              </a:rPr>
              <a:t>rompski)</a:t>
            </a:r>
            <a:r>
              <a:rPr lang="hr-HR" altLang="sr-Latn-RS" sz="2000" dirty="0">
                <a:latin typeface="+mj-lt"/>
              </a:rPr>
              <a:t>: </a:t>
            </a:r>
            <a:r>
              <a:rPr lang="hr-HR" altLang="sr-Latn-RS" sz="2000" b="1" dirty="0">
                <a:latin typeface="+mj-lt"/>
              </a:rPr>
              <a:t>nizovi </a:t>
            </a:r>
            <a:r>
              <a:rPr lang="hr-HR" altLang="sr-Latn-RS" sz="2000" b="1" dirty="0" err="1">
                <a:latin typeface="+mj-lt"/>
              </a:rPr>
              <a:t>antofilita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>
                <a:latin typeface="+mj-lt"/>
              </a:rPr>
              <a:t>nizovi </a:t>
            </a:r>
            <a:r>
              <a:rPr lang="hr-HR" altLang="sr-Latn-RS" sz="2000" b="1" dirty="0" err="1">
                <a:latin typeface="+mj-lt"/>
              </a:rPr>
              <a:t>gedrita</a:t>
            </a:r>
            <a:r>
              <a:rPr lang="hr-HR" altLang="sr-Latn-RS" sz="2000" dirty="0">
                <a:latin typeface="+mj-lt"/>
              </a:rPr>
              <a:t>, niz </a:t>
            </a:r>
            <a:r>
              <a:rPr lang="hr-HR" altLang="sr-Latn-RS" sz="2000" dirty="0" err="1">
                <a:latin typeface="+mj-lt"/>
              </a:rPr>
              <a:t>holmquistita</a:t>
            </a:r>
            <a:r>
              <a:rPr lang="hr-HR" altLang="sr-Latn-RS" sz="2000" dirty="0">
                <a:latin typeface="+mj-lt"/>
              </a:rPr>
              <a:t>; </a:t>
            </a:r>
            <a:r>
              <a:rPr lang="hr-HR" altLang="sr-Latn-RS" sz="2000" u="sng" dirty="0" err="1">
                <a:latin typeface="+mj-lt"/>
              </a:rPr>
              <a:t>monoklinski</a:t>
            </a:r>
            <a:r>
              <a:rPr lang="hr-HR" altLang="sr-Latn-RS" sz="2000" dirty="0">
                <a:latin typeface="+mj-lt"/>
              </a:rPr>
              <a:t>: </a:t>
            </a:r>
            <a:r>
              <a:rPr lang="hr-HR" altLang="sr-Latn-RS" sz="2000" b="1" dirty="0">
                <a:latin typeface="+mj-lt"/>
              </a:rPr>
              <a:t>nizovi </a:t>
            </a:r>
            <a:r>
              <a:rPr lang="hr-HR" altLang="sr-Latn-RS" sz="2000" b="1" dirty="0" err="1">
                <a:latin typeface="+mj-lt"/>
              </a:rPr>
              <a:t>cummingtonita</a:t>
            </a:r>
            <a:r>
              <a:rPr lang="hr-HR" altLang="sr-Latn-RS" sz="2000" b="1" dirty="0">
                <a:latin typeface="+mj-lt"/>
              </a:rPr>
              <a:t> (</a:t>
            </a:r>
            <a:r>
              <a:rPr lang="hr-HR" altLang="sr-Latn-RS" sz="2000" b="1" dirty="0" err="1">
                <a:latin typeface="+mj-lt"/>
              </a:rPr>
              <a:t>kumingtonita</a:t>
            </a:r>
            <a:r>
              <a:rPr lang="hr-HR" altLang="sr-Latn-RS" sz="2000" b="1" dirty="0">
                <a:latin typeface="+mj-lt"/>
              </a:rPr>
              <a:t>) – </a:t>
            </a:r>
            <a:r>
              <a:rPr lang="hr-HR" altLang="sr-Latn-RS" sz="2000" b="1" dirty="0" err="1">
                <a:latin typeface="+mj-lt"/>
              </a:rPr>
              <a:t>grunerita</a:t>
            </a:r>
            <a:r>
              <a:rPr lang="hr-HR" altLang="sr-Latn-RS" sz="2000" dirty="0">
                <a:latin typeface="+mj-lt"/>
              </a:rPr>
              <a:t>, nizovi </a:t>
            </a:r>
            <a:r>
              <a:rPr lang="hr-HR" altLang="sr-Latn-RS" sz="2000" dirty="0" err="1">
                <a:latin typeface="+mj-lt"/>
              </a:rPr>
              <a:t>klinoholmquistita</a:t>
            </a:r>
            <a:endParaRPr lang="hr-HR" altLang="sr-Latn-RS" sz="2000" dirty="0">
              <a:latin typeface="+mj-lt"/>
            </a:endParaRP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u="sng" dirty="0">
                <a:latin typeface="+mj-lt"/>
              </a:rPr>
              <a:t>4. 3. 2. Ca  </a:t>
            </a:r>
            <a:r>
              <a:rPr lang="hr-HR" altLang="sr-Latn-RS" sz="2400" b="1" u="sng" dirty="0" err="1">
                <a:latin typeface="+mj-lt"/>
              </a:rPr>
              <a:t>amfiboli</a:t>
            </a:r>
            <a:r>
              <a:rPr lang="hr-HR" altLang="sr-Latn-RS" sz="2400" dirty="0">
                <a:latin typeface="+mj-lt"/>
              </a:rPr>
              <a:t> </a:t>
            </a:r>
            <a:r>
              <a:rPr lang="hr-HR" altLang="sr-Latn-RS" sz="2000" dirty="0">
                <a:latin typeface="+mj-lt"/>
              </a:rPr>
              <a:t>(</a:t>
            </a:r>
            <a:r>
              <a:rPr lang="hr-HR" altLang="sr-Latn-RS" sz="2000" u="sng" dirty="0" err="1">
                <a:latin typeface="+mj-lt"/>
              </a:rPr>
              <a:t>monoklinski</a:t>
            </a:r>
            <a:r>
              <a:rPr lang="hr-HR" altLang="sr-Latn-RS" sz="2000" u="sng" dirty="0">
                <a:latin typeface="+mj-lt"/>
              </a:rPr>
              <a:t>)</a:t>
            </a:r>
            <a:r>
              <a:rPr lang="hr-HR" altLang="sr-Latn-RS" sz="2000" dirty="0">
                <a:latin typeface="+mj-lt"/>
              </a:rPr>
              <a:t>: </a:t>
            </a:r>
            <a:r>
              <a:rPr lang="hr-HR" altLang="sr-Latn-RS" sz="2000" b="1" dirty="0" err="1">
                <a:latin typeface="+mj-lt"/>
              </a:rPr>
              <a:t>tremolit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fero-aktinolit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edenit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fero-edenit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pargasit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feropargasit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magneziohastingsit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hastingsit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tschermakit</a:t>
            </a:r>
            <a:r>
              <a:rPr lang="hr-HR" altLang="sr-Latn-RS" sz="2000" dirty="0">
                <a:latin typeface="+mj-lt"/>
              </a:rPr>
              <a:t> (</a:t>
            </a:r>
            <a:r>
              <a:rPr lang="hr-HR" altLang="sr-Latn-RS" sz="2000" dirty="0" err="1">
                <a:latin typeface="+mj-lt"/>
              </a:rPr>
              <a:t>čermakit</a:t>
            </a:r>
            <a:r>
              <a:rPr lang="hr-HR" altLang="sr-Latn-RS" sz="2000" dirty="0">
                <a:latin typeface="+mj-lt"/>
              </a:rPr>
              <a:t>), </a:t>
            </a:r>
            <a:r>
              <a:rPr lang="hr-HR" altLang="sr-Latn-RS" sz="2000" dirty="0" err="1">
                <a:latin typeface="+mj-lt"/>
              </a:rPr>
              <a:t>ferotschermakit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aluminotschermakit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alumino-ferotschermakit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feritschermakit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feri-ferotschermakit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magnesiosadanagait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sadanagait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magneziohornblenda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ferohornblenda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kaersutit</a:t>
            </a:r>
            <a:r>
              <a:rPr lang="hr-HR" altLang="sr-Latn-RS" sz="2000" dirty="0">
                <a:latin typeface="+mj-lt"/>
              </a:rPr>
              <a:t> (</a:t>
            </a:r>
            <a:r>
              <a:rPr lang="hr-HR" altLang="sr-Latn-RS" sz="2000" dirty="0" err="1">
                <a:latin typeface="+mj-lt"/>
              </a:rPr>
              <a:t>kersutit</a:t>
            </a:r>
            <a:r>
              <a:rPr lang="hr-HR" altLang="sr-Latn-RS" sz="2000" dirty="0">
                <a:latin typeface="+mj-lt"/>
              </a:rPr>
              <a:t>), </a:t>
            </a:r>
            <a:r>
              <a:rPr lang="hr-HR" altLang="sr-Latn-RS" sz="2000" dirty="0" err="1">
                <a:latin typeface="+mj-lt"/>
              </a:rPr>
              <a:t>ferokaersutit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canilloit</a:t>
            </a:r>
            <a:r>
              <a:rPr lang="hr-HR" altLang="sr-Latn-RS" sz="2000" dirty="0">
                <a:latin typeface="+mj-lt"/>
              </a:rPr>
              <a:t> (</a:t>
            </a:r>
            <a:r>
              <a:rPr lang="hr-HR" altLang="sr-Latn-RS" sz="2000" dirty="0" err="1">
                <a:latin typeface="+mj-lt"/>
              </a:rPr>
              <a:t>kaniloit</a:t>
            </a:r>
            <a:r>
              <a:rPr lang="hr-HR" altLang="sr-Latn-RS" sz="2000" dirty="0">
                <a:latin typeface="+mj-lt"/>
              </a:rPr>
              <a:t>))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u="sng" dirty="0">
                <a:latin typeface="+mj-lt"/>
              </a:rPr>
              <a:t>4. 3. 3. Na-Ca  </a:t>
            </a:r>
            <a:r>
              <a:rPr lang="hr-HR" altLang="sr-Latn-RS" sz="2400" b="1" u="sng" dirty="0" err="1">
                <a:latin typeface="+mj-lt"/>
              </a:rPr>
              <a:t>amfiboli</a:t>
            </a:r>
            <a:r>
              <a:rPr lang="hr-HR" altLang="sr-Latn-RS" sz="2400" b="1" dirty="0">
                <a:latin typeface="+mj-lt"/>
              </a:rPr>
              <a:t> </a:t>
            </a:r>
            <a:r>
              <a:rPr lang="hr-HR" altLang="sr-Latn-RS" sz="2000" dirty="0">
                <a:latin typeface="+mj-lt"/>
              </a:rPr>
              <a:t>(</a:t>
            </a:r>
            <a:r>
              <a:rPr lang="hr-HR" altLang="sr-Latn-RS" sz="2000" u="sng" dirty="0" err="1">
                <a:latin typeface="+mj-lt"/>
              </a:rPr>
              <a:t>monoklinski</a:t>
            </a:r>
            <a:r>
              <a:rPr lang="hr-HR" altLang="sr-Latn-RS" sz="2000" u="sng" dirty="0">
                <a:latin typeface="+mj-lt"/>
              </a:rPr>
              <a:t>)</a:t>
            </a:r>
            <a:r>
              <a:rPr lang="hr-HR" altLang="sr-Latn-RS" sz="1800" dirty="0">
                <a:latin typeface="+mj-lt"/>
              </a:rPr>
              <a:t>: </a:t>
            </a:r>
            <a:r>
              <a:rPr lang="hr-HR" altLang="sr-Latn-RS" sz="2000" b="1" dirty="0" err="1">
                <a:latin typeface="+mj-lt"/>
              </a:rPr>
              <a:t>richterit</a:t>
            </a:r>
            <a:r>
              <a:rPr lang="hr-HR" altLang="sr-Latn-RS" sz="2000" b="1" dirty="0">
                <a:latin typeface="+mj-lt"/>
              </a:rPr>
              <a:t> (</a:t>
            </a:r>
            <a:r>
              <a:rPr lang="hr-HR" altLang="sr-Latn-RS" sz="2000" b="1" dirty="0" err="1">
                <a:latin typeface="+mj-lt"/>
              </a:rPr>
              <a:t>rihterit</a:t>
            </a:r>
            <a:r>
              <a:rPr lang="hr-HR" altLang="sr-Latn-RS" sz="2000" b="1" dirty="0">
                <a:latin typeface="+mj-lt"/>
              </a:rPr>
              <a:t>)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ferorichterit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winchit</a:t>
            </a:r>
            <a:r>
              <a:rPr lang="hr-HR" altLang="sr-Latn-RS" sz="2000" dirty="0">
                <a:latin typeface="+mj-lt"/>
              </a:rPr>
              <a:t> (</a:t>
            </a:r>
            <a:r>
              <a:rPr lang="hr-HR" altLang="sr-Latn-RS" sz="2000" dirty="0" err="1">
                <a:latin typeface="+mj-lt"/>
              </a:rPr>
              <a:t>vinčit</a:t>
            </a:r>
            <a:r>
              <a:rPr lang="hr-HR" altLang="sr-Latn-RS" sz="2000" dirty="0">
                <a:latin typeface="+mj-lt"/>
              </a:rPr>
              <a:t>), </a:t>
            </a:r>
            <a:r>
              <a:rPr lang="hr-HR" altLang="sr-Latn-RS" sz="2000" dirty="0" err="1">
                <a:latin typeface="+mj-lt"/>
              </a:rPr>
              <a:t>ferowinchit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barroisit</a:t>
            </a:r>
            <a:r>
              <a:rPr lang="hr-HR" altLang="sr-Latn-RS" sz="2000" dirty="0">
                <a:latin typeface="+mj-lt"/>
              </a:rPr>
              <a:t> (</a:t>
            </a:r>
            <a:r>
              <a:rPr lang="hr-HR" altLang="sr-Latn-RS" sz="2000" dirty="0" err="1">
                <a:latin typeface="+mj-lt"/>
              </a:rPr>
              <a:t>baroisit</a:t>
            </a:r>
            <a:r>
              <a:rPr lang="hr-HR" altLang="sr-Latn-RS" sz="2000" dirty="0">
                <a:latin typeface="+mj-lt"/>
              </a:rPr>
              <a:t>), </a:t>
            </a:r>
            <a:r>
              <a:rPr lang="hr-HR" altLang="sr-Latn-RS" sz="2000" dirty="0" err="1">
                <a:latin typeface="+mj-lt"/>
              </a:rPr>
              <a:t>ferobarroisit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aluminobarroisit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feribarroisit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feri-ferobarroisit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magneziokataforit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kataforit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magneziotaramit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taramit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alumino-magneziotaramit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aluminotaramit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feri-magneziotaramit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feritaramit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fluorrichterit</a:t>
            </a:r>
            <a:r>
              <a:rPr lang="hr-HR" altLang="sr-Latn-RS" sz="2000" dirty="0">
                <a:latin typeface="+mj-lt"/>
              </a:rPr>
              <a:t> )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000" b="1" u="sng" dirty="0">
                <a:latin typeface="+mj-lt"/>
              </a:rPr>
              <a:t>4. 3. 4. </a:t>
            </a:r>
            <a:r>
              <a:rPr lang="hr-HR" altLang="sr-Latn-RS" sz="2400" b="1" u="sng" dirty="0">
                <a:latin typeface="+mj-lt"/>
              </a:rPr>
              <a:t>Na </a:t>
            </a:r>
            <a:r>
              <a:rPr lang="hr-HR" altLang="sr-Latn-RS" sz="2400" b="1" u="sng" dirty="0" err="1">
                <a:latin typeface="+mj-lt"/>
              </a:rPr>
              <a:t>amfiboli</a:t>
            </a:r>
            <a:r>
              <a:rPr lang="hr-HR" altLang="sr-Latn-RS" sz="2400" dirty="0">
                <a:latin typeface="+mj-lt"/>
              </a:rPr>
              <a:t> </a:t>
            </a:r>
            <a:r>
              <a:rPr lang="hr-HR" altLang="sr-Latn-RS" sz="2000" dirty="0">
                <a:latin typeface="+mj-lt"/>
              </a:rPr>
              <a:t>(</a:t>
            </a:r>
            <a:r>
              <a:rPr lang="hr-HR" altLang="sr-Latn-RS" sz="2000" u="sng" dirty="0" err="1">
                <a:latin typeface="+mj-lt"/>
              </a:rPr>
              <a:t>monoklinski</a:t>
            </a:r>
            <a:r>
              <a:rPr lang="hr-HR" altLang="sr-Latn-RS" sz="2000" u="sng" dirty="0">
                <a:latin typeface="+mj-lt"/>
              </a:rPr>
              <a:t>)</a:t>
            </a:r>
            <a:r>
              <a:rPr lang="hr-HR" altLang="sr-Latn-RS" sz="2000" dirty="0">
                <a:latin typeface="+mj-lt"/>
              </a:rPr>
              <a:t>: </a:t>
            </a:r>
            <a:r>
              <a:rPr lang="hr-HR" altLang="sr-Latn-RS" sz="2000" b="1" dirty="0" err="1">
                <a:latin typeface="+mj-lt"/>
              </a:rPr>
              <a:t>glaukofan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feroglaukofan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magnezioriebeckit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riebeckit</a:t>
            </a:r>
            <a:r>
              <a:rPr lang="hr-HR" altLang="sr-Latn-RS" sz="2000" b="1" dirty="0">
                <a:latin typeface="+mj-lt"/>
              </a:rPr>
              <a:t> (</a:t>
            </a:r>
            <a:r>
              <a:rPr lang="hr-HR" altLang="sr-Latn-RS" sz="2000" b="1" dirty="0" err="1">
                <a:latin typeface="+mj-lt"/>
              </a:rPr>
              <a:t>ribekit</a:t>
            </a:r>
            <a:r>
              <a:rPr lang="hr-HR" altLang="sr-Latn-RS" sz="2000" b="1" dirty="0">
                <a:latin typeface="+mj-lt"/>
              </a:rPr>
              <a:t>)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eckermannit</a:t>
            </a:r>
            <a:r>
              <a:rPr lang="hr-HR" altLang="sr-Latn-RS" sz="2000" b="1" dirty="0">
                <a:latin typeface="+mj-lt"/>
              </a:rPr>
              <a:t> (</a:t>
            </a:r>
            <a:r>
              <a:rPr lang="hr-HR" altLang="sr-Latn-RS" sz="2000" b="1" dirty="0" err="1">
                <a:latin typeface="+mj-lt"/>
              </a:rPr>
              <a:t>ekermanit</a:t>
            </a:r>
            <a:r>
              <a:rPr lang="hr-HR" altLang="sr-Latn-RS" sz="2000" b="1" dirty="0">
                <a:latin typeface="+mj-lt"/>
              </a:rPr>
              <a:t>)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fero-eckermannit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magnezio-arfvedsonit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b="1" dirty="0" err="1">
                <a:latin typeface="+mj-lt"/>
              </a:rPr>
              <a:t>arfvedsonit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kozulit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nyb</a:t>
            </a:r>
            <a:r>
              <a:rPr lang="en-US" altLang="sr-Latn-RS" sz="2000" dirty="0">
                <a:latin typeface="+mj-lt"/>
                <a:cs typeface="Times New Roman" panose="02020603050405020304" pitchFamily="18" charset="0"/>
              </a:rPr>
              <a:t>ö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it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ferio</a:t>
            </a:r>
            <a:r>
              <a:rPr lang="hr-HR" altLang="sr-Latn-RS" sz="2000" dirty="0" err="1">
                <a:latin typeface="+mj-lt"/>
              </a:rPr>
              <a:t>nyb</a:t>
            </a:r>
            <a:r>
              <a:rPr lang="en-US" altLang="sr-Latn-RS" sz="2000" dirty="0">
                <a:latin typeface="+mj-lt"/>
                <a:cs typeface="Times New Roman" panose="02020603050405020304" pitchFamily="18" charset="0"/>
              </a:rPr>
              <a:t>ö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it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ferik-</a:t>
            </a:r>
            <a:r>
              <a:rPr lang="hr-HR" altLang="sr-Latn-RS" sz="2000" dirty="0" err="1">
                <a:latin typeface="+mj-lt"/>
              </a:rPr>
              <a:t>nyb</a:t>
            </a:r>
            <a:r>
              <a:rPr lang="en-US" altLang="sr-Latn-RS" sz="2000" dirty="0">
                <a:latin typeface="+mj-lt"/>
                <a:cs typeface="Times New Roman" panose="02020603050405020304" pitchFamily="18" charset="0"/>
              </a:rPr>
              <a:t>ö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it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leakeit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likit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), 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feroleakeit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kornit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ungarettiit</a:t>
            </a:r>
            <a:r>
              <a:rPr lang="hr-HR" altLang="sr-Latn-RS" sz="20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3187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3">
            <a:extLst>
              <a:ext uri="{FF2B5EF4-FFF2-40B4-BE49-F238E27FC236}">
                <a16:creationId xmlns:a16="http://schemas.microsoft.com/office/drawing/2014/main" id="{449C4FBD-AFB1-41D2-B540-B2C8D60E90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152400"/>
            <a:ext cx="8089900" cy="70167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4. 3. GRUPA  AMFIBOLA</a:t>
            </a:r>
            <a:endParaRPr lang="en-US" altLang="sr-Latn-RS" dirty="0">
              <a:latin typeface="+mj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EEFB107-4FB9-4FEA-961C-247BC64868B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219200"/>
            <a:ext cx="92964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hr-HR" altLang="sr-Latn-RS" sz="2800" kern="0" dirty="0"/>
              <a:t>Opća formula: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hr-HR" altLang="sr-Latn-RS" b="1" kern="0" dirty="0"/>
              <a:t>W</a:t>
            </a:r>
            <a:r>
              <a:rPr lang="hr-HR" altLang="sr-Latn-RS" b="1" kern="0" baseline="-25000" dirty="0"/>
              <a:t>0-1</a:t>
            </a:r>
            <a:r>
              <a:rPr lang="hr-HR" altLang="sr-Latn-RS" b="1" kern="0" dirty="0"/>
              <a:t>X</a:t>
            </a:r>
            <a:r>
              <a:rPr lang="hr-HR" altLang="sr-Latn-RS" b="1" kern="0" baseline="-25000" dirty="0"/>
              <a:t>2</a:t>
            </a:r>
            <a:r>
              <a:rPr lang="hr-HR" altLang="sr-Latn-RS" b="1" kern="0" dirty="0"/>
              <a:t>Y</a:t>
            </a:r>
            <a:r>
              <a:rPr lang="hr-HR" altLang="sr-Latn-RS" b="1" kern="0" baseline="-25000" dirty="0"/>
              <a:t>5</a:t>
            </a:r>
            <a:r>
              <a:rPr lang="hr-HR" altLang="sr-Latn-RS" b="1" kern="0" dirty="0"/>
              <a:t>Z</a:t>
            </a:r>
            <a:r>
              <a:rPr lang="hr-HR" altLang="sr-Latn-RS" b="1" kern="0" baseline="-25000" dirty="0"/>
              <a:t>8</a:t>
            </a:r>
            <a:r>
              <a:rPr lang="hr-HR" altLang="sr-Latn-RS" b="1" kern="0" dirty="0"/>
              <a:t>O</a:t>
            </a:r>
            <a:r>
              <a:rPr lang="hr-HR" altLang="sr-Latn-RS" b="1" kern="0" baseline="-25000" dirty="0"/>
              <a:t>22</a:t>
            </a:r>
            <a:r>
              <a:rPr lang="hr-HR" altLang="sr-Latn-RS" b="1" kern="0" dirty="0"/>
              <a:t>(OH,F)</a:t>
            </a:r>
            <a:r>
              <a:rPr lang="hr-HR" altLang="sr-Latn-RS" b="1" kern="0" baseline="-25000" dirty="0"/>
              <a:t>2</a:t>
            </a:r>
            <a:endParaRPr lang="hr-HR" altLang="sr-Latn-RS" b="1" kern="0" dirty="0"/>
          </a:p>
          <a:p>
            <a:pPr eaLnBrk="1" hangingPunct="1">
              <a:buFontTx/>
              <a:buNone/>
              <a:defRPr/>
            </a:pPr>
            <a:r>
              <a:rPr lang="hr-HR" altLang="sr-Latn-RS" sz="2800" kern="0" dirty="0"/>
              <a:t>	</a:t>
            </a:r>
            <a:r>
              <a:rPr lang="hr-HR" altLang="sr-Latn-RS" sz="2800" b="1" kern="0" dirty="0"/>
              <a:t>W</a:t>
            </a:r>
            <a:r>
              <a:rPr lang="hr-HR" altLang="sr-Latn-RS" sz="2800" kern="0" dirty="0"/>
              <a:t> = Na</a:t>
            </a:r>
            <a:r>
              <a:rPr lang="hr-HR" altLang="sr-Latn-RS" sz="2800" kern="0" baseline="30000" dirty="0"/>
              <a:t>+</a:t>
            </a:r>
            <a:r>
              <a:rPr lang="hr-HR" altLang="sr-Latn-RS" sz="2800" kern="0" dirty="0"/>
              <a:t>, K</a:t>
            </a:r>
            <a:r>
              <a:rPr lang="hr-HR" altLang="sr-Latn-RS" sz="2800" kern="0" baseline="30000" dirty="0"/>
              <a:t>+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800" kern="0" dirty="0"/>
              <a:t>	</a:t>
            </a:r>
            <a:r>
              <a:rPr lang="hr-HR" altLang="sr-Latn-RS" sz="2800" b="1" kern="0" dirty="0"/>
              <a:t>X</a:t>
            </a:r>
            <a:r>
              <a:rPr lang="hr-HR" altLang="sr-Latn-RS" sz="2800" kern="0" dirty="0"/>
              <a:t> = Ca</a:t>
            </a:r>
            <a:r>
              <a:rPr lang="hr-HR" altLang="sr-Latn-RS" sz="2800" kern="0" baseline="30000" dirty="0"/>
              <a:t>2+</a:t>
            </a:r>
            <a:r>
              <a:rPr lang="hr-HR" altLang="sr-Latn-RS" sz="2800" kern="0" dirty="0"/>
              <a:t>, Na</a:t>
            </a:r>
            <a:r>
              <a:rPr lang="hr-HR" altLang="sr-Latn-RS" sz="2800" kern="0" baseline="30000" dirty="0"/>
              <a:t>+</a:t>
            </a:r>
            <a:r>
              <a:rPr lang="hr-HR" altLang="sr-Latn-RS" sz="2800" kern="0" dirty="0"/>
              <a:t>, Mn</a:t>
            </a:r>
            <a:r>
              <a:rPr lang="hr-HR" altLang="sr-Latn-RS" sz="2800" kern="0" baseline="30000" dirty="0"/>
              <a:t>2+</a:t>
            </a:r>
            <a:r>
              <a:rPr lang="hr-HR" altLang="sr-Latn-RS" sz="2800" kern="0" dirty="0"/>
              <a:t>, Fe</a:t>
            </a:r>
            <a:r>
              <a:rPr lang="hr-HR" altLang="sr-Latn-RS" sz="2800" kern="0" baseline="30000" dirty="0"/>
              <a:t>2+</a:t>
            </a:r>
            <a:r>
              <a:rPr lang="hr-HR" altLang="sr-Latn-RS" sz="2800" kern="0" dirty="0"/>
              <a:t>, Mg</a:t>
            </a:r>
            <a:r>
              <a:rPr lang="hr-HR" altLang="sr-Latn-RS" sz="2800" kern="0" baseline="30000" dirty="0"/>
              <a:t>2+</a:t>
            </a:r>
            <a:r>
              <a:rPr lang="hr-HR" altLang="sr-Latn-RS" sz="2800" kern="0" dirty="0"/>
              <a:t>, Li</a:t>
            </a:r>
            <a:r>
              <a:rPr lang="hr-HR" altLang="sr-Latn-RS" sz="2800" kern="0" baseline="30000" dirty="0"/>
              <a:t>+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800" kern="0" dirty="0"/>
              <a:t>	</a:t>
            </a:r>
            <a:r>
              <a:rPr lang="hr-HR" altLang="sr-Latn-RS" sz="2800" b="1" kern="0" dirty="0"/>
              <a:t>Y</a:t>
            </a:r>
            <a:r>
              <a:rPr lang="hr-HR" altLang="sr-Latn-RS" sz="2800" kern="0" dirty="0"/>
              <a:t> = Mn</a:t>
            </a:r>
            <a:r>
              <a:rPr lang="hr-HR" altLang="sr-Latn-RS" sz="2800" kern="0" baseline="30000" dirty="0"/>
              <a:t>2+</a:t>
            </a:r>
            <a:r>
              <a:rPr lang="hr-HR" altLang="sr-Latn-RS" sz="2800" kern="0" dirty="0"/>
              <a:t>, Fe</a:t>
            </a:r>
            <a:r>
              <a:rPr lang="hr-HR" altLang="sr-Latn-RS" sz="2800" kern="0" baseline="30000" dirty="0"/>
              <a:t>2+</a:t>
            </a:r>
            <a:r>
              <a:rPr lang="hr-HR" altLang="sr-Latn-RS" sz="2800" kern="0" dirty="0"/>
              <a:t>, Mg</a:t>
            </a:r>
            <a:r>
              <a:rPr lang="hr-HR" altLang="sr-Latn-RS" sz="2800" kern="0" baseline="30000" dirty="0"/>
              <a:t>2+</a:t>
            </a:r>
            <a:r>
              <a:rPr lang="hr-HR" altLang="sr-Latn-RS" sz="2800" kern="0" dirty="0"/>
              <a:t>, Fe</a:t>
            </a:r>
            <a:r>
              <a:rPr lang="hr-HR" altLang="sr-Latn-RS" sz="2800" kern="0" baseline="30000" dirty="0"/>
              <a:t>3+</a:t>
            </a:r>
            <a:r>
              <a:rPr lang="hr-HR" altLang="sr-Latn-RS" sz="2800" kern="0" dirty="0"/>
              <a:t>, Al</a:t>
            </a:r>
            <a:r>
              <a:rPr lang="hr-HR" altLang="sr-Latn-RS" sz="2800" kern="0" baseline="30000" dirty="0"/>
              <a:t>3+</a:t>
            </a:r>
            <a:r>
              <a:rPr lang="hr-HR" altLang="sr-Latn-RS" sz="2800" kern="0" dirty="0"/>
              <a:t>, Ti</a:t>
            </a:r>
            <a:r>
              <a:rPr lang="hr-HR" altLang="sr-Latn-RS" sz="2800" kern="0" baseline="30000" dirty="0"/>
              <a:t>4+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800" kern="0" dirty="0"/>
              <a:t>	</a:t>
            </a:r>
            <a:r>
              <a:rPr lang="hr-HR" altLang="sr-Latn-RS" sz="2800" b="1" kern="0" dirty="0"/>
              <a:t>Z</a:t>
            </a:r>
            <a:r>
              <a:rPr lang="hr-HR" altLang="sr-Latn-RS" sz="2800" kern="0" dirty="0"/>
              <a:t> = Si</a:t>
            </a:r>
            <a:r>
              <a:rPr lang="hr-HR" altLang="sr-Latn-RS" sz="2800" kern="0" baseline="30000" dirty="0"/>
              <a:t>4+</a:t>
            </a:r>
            <a:r>
              <a:rPr lang="hr-HR" altLang="sr-Latn-RS" sz="2800" kern="0" dirty="0"/>
              <a:t>, Al</a:t>
            </a:r>
            <a:r>
              <a:rPr lang="hr-HR" altLang="sr-Latn-RS" sz="2800" kern="0" baseline="30000" dirty="0"/>
              <a:t>3+</a:t>
            </a:r>
          </a:p>
          <a:p>
            <a:pPr marL="0" indent="0" eaLnBrk="1" hangingPunct="1">
              <a:buFontTx/>
              <a:buNone/>
              <a:defRPr/>
            </a:pPr>
            <a:endParaRPr lang="hr-HR" altLang="sr-Latn-RS" sz="2800" kern="0" dirty="0"/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800" kern="0" dirty="0"/>
              <a:t>Postoje: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800" kern="0" dirty="0"/>
              <a:t>rompski </a:t>
            </a:r>
            <a:r>
              <a:rPr lang="hr-HR" altLang="sr-Latn-RS" sz="2800" kern="0" dirty="0" err="1"/>
              <a:t>amfiboli</a:t>
            </a:r>
            <a:r>
              <a:rPr lang="hr-HR" altLang="sr-Latn-RS" sz="2800" kern="0" dirty="0"/>
              <a:t> (2/m 2/m 2/m)</a:t>
            </a:r>
          </a:p>
          <a:p>
            <a:pPr marL="0" indent="0" eaLnBrk="1" hangingPunct="1">
              <a:buFontTx/>
              <a:buNone/>
              <a:defRPr/>
            </a:pPr>
            <a:r>
              <a:rPr lang="hr-HR" altLang="sr-Latn-RS" sz="2800" kern="0" dirty="0" err="1"/>
              <a:t>monoklinski</a:t>
            </a:r>
            <a:r>
              <a:rPr lang="hr-HR" altLang="sr-Latn-RS" sz="2800" kern="0" dirty="0"/>
              <a:t> </a:t>
            </a:r>
            <a:r>
              <a:rPr lang="hr-HR" altLang="sr-Latn-RS" sz="2800" kern="0" dirty="0" err="1"/>
              <a:t>amfiboli</a:t>
            </a:r>
            <a:r>
              <a:rPr lang="hr-HR" altLang="sr-Latn-RS" sz="2800" kern="0" dirty="0"/>
              <a:t> (2/m)</a:t>
            </a:r>
            <a:endParaRPr lang="en-US" altLang="sr-Latn-RS" sz="2800" kern="0" dirty="0"/>
          </a:p>
        </p:txBody>
      </p:sp>
    </p:spTree>
    <p:extLst>
      <p:ext uri="{BB962C8B-B14F-4D97-AF65-F5344CB8AC3E}">
        <p14:creationId xmlns:p14="http://schemas.microsoft.com/office/powerpoint/2010/main" val="334044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4">
            <a:extLst>
              <a:ext uri="{FF2B5EF4-FFF2-40B4-BE49-F238E27FC236}">
                <a16:creationId xmlns:a16="http://schemas.microsoft.com/office/drawing/2014/main" id="{E88701D8-7643-4B4F-90E8-E31D53A460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8113" y="152400"/>
            <a:ext cx="8089900" cy="70167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4. 3. GRUPA  AMFIBOLA</a:t>
            </a:r>
            <a:endParaRPr lang="en-US" altLang="sr-Latn-RS" dirty="0">
              <a:latin typeface="+mj-lt"/>
            </a:endParaRPr>
          </a:p>
        </p:txBody>
      </p:sp>
      <p:pic>
        <p:nvPicPr>
          <p:cNvPr id="36867" name="Picture 6" descr="tab1">
            <a:extLst>
              <a:ext uri="{FF2B5EF4-FFF2-40B4-BE49-F238E27FC236}">
                <a16:creationId xmlns:a16="http://schemas.microsoft.com/office/drawing/2014/main" id="{60DA09B4-21E5-412F-AE1B-3A1915899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5675"/>
            <a:ext cx="5562600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tab1_dod">
            <a:extLst>
              <a:ext uri="{FF2B5EF4-FFF2-40B4-BE49-F238E27FC236}">
                <a16:creationId xmlns:a16="http://schemas.microsoft.com/office/drawing/2014/main" id="{09DD15AF-40F2-46B8-BB05-84423A03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4754563" cy="647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74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4">
            <a:extLst>
              <a:ext uri="{FF2B5EF4-FFF2-40B4-BE49-F238E27FC236}">
                <a16:creationId xmlns:a16="http://schemas.microsoft.com/office/drawing/2014/main" id="{C419B667-023C-464E-970C-B43C5FF05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228600"/>
            <a:ext cx="8089900" cy="701675"/>
          </a:xfrm>
          <a:prstGeom prst="roundRect">
            <a:avLst>
              <a:gd name="adj" fmla="val 242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4. 3. GRUPA  AMFIBOLA</a:t>
            </a:r>
            <a:endParaRPr lang="en-US" altLang="sr-Latn-RS" sz="2800" dirty="0">
              <a:latin typeface="+mj-lt"/>
            </a:endParaRPr>
          </a:p>
        </p:txBody>
      </p:sp>
      <p:pic>
        <p:nvPicPr>
          <p:cNvPr id="37891" name="Picture 8" descr="tab2_dod">
            <a:extLst>
              <a:ext uri="{FF2B5EF4-FFF2-40B4-BE49-F238E27FC236}">
                <a16:creationId xmlns:a16="http://schemas.microsoft.com/office/drawing/2014/main" id="{88E4B7BF-0FED-432D-9EB1-58B677A1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4535488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tab_ponovo">
            <a:extLst>
              <a:ext uri="{FF2B5EF4-FFF2-40B4-BE49-F238E27FC236}">
                <a16:creationId xmlns:a16="http://schemas.microsoft.com/office/drawing/2014/main" id="{4BDAF4D4-C8C7-42E6-8638-60CDAE24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/>
          <a:stretch>
            <a:fillRect/>
          </a:stretch>
        </p:blipFill>
        <p:spPr bwMode="auto">
          <a:xfrm>
            <a:off x="457200" y="981075"/>
            <a:ext cx="54102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68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4">
            <a:extLst>
              <a:ext uri="{FF2B5EF4-FFF2-40B4-BE49-F238E27FC236}">
                <a16:creationId xmlns:a16="http://schemas.microsoft.com/office/drawing/2014/main" id="{22209712-02AD-4FEE-A433-1D29C92A6E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228600"/>
            <a:ext cx="8089900" cy="70167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4. 3. GRUPA  AMFIBOLA</a:t>
            </a:r>
            <a:endParaRPr lang="en-US" altLang="sr-Latn-RS" sz="2800" dirty="0">
              <a:latin typeface="+mj-lt"/>
            </a:endParaRPr>
          </a:p>
        </p:txBody>
      </p:sp>
      <p:pic>
        <p:nvPicPr>
          <p:cNvPr id="38915" name="Picture 5" descr="tab3">
            <a:extLst>
              <a:ext uri="{FF2B5EF4-FFF2-40B4-BE49-F238E27FC236}">
                <a16:creationId xmlns:a16="http://schemas.microsoft.com/office/drawing/2014/main" id="{062E2F76-2167-4E7A-BE55-C3E8811B3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9975"/>
            <a:ext cx="51054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tab3_dod">
            <a:extLst>
              <a:ext uri="{FF2B5EF4-FFF2-40B4-BE49-F238E27FC236}">
                <a16:creationId xmlns:a16="http://schemas.microsoft.com/office/drawing/2014/main" id="{CCDEC13E-65D6-4B44-B1E7-A61CD9CC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9438"/>
            <a:ext cx="4495800" cy="61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923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4">
            <a:extLst>
              <a:ext uri="{FF2B5EF4-FFF2-40B4-BE49-F238E27FC236}">
                <a16:creationId xmlns:a16="http://schemas.microsoft.com/office/drawing/2014/main" id="{E92D4364-6F3A-4621-A847-D63A64979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9700" y="209550"/>
            <a:ext cx="8089900" cy="70167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4. 3. GRUPA  AMFIBOLA</a:t>
            </a:r>
            <a:endParaRPr lang="en-US" altLang="sr-Latn-RS" sz="2800" dirty="0">
              <a:latin typeface="+mj-lt"/>
            </a:endParaRPr>
          </a:p>
        </p:txBody>
      </p:sp>
      <p:pic>
        <p:nvPicPr>
          <p:cNvPr id="39939" name="Picture 5" descr="tab4">
            <a:extLst>
              <a:ext uri="{FF2B5EF4-FFF2-40B4-BE49-F238E27FC236}">
                <a16:creationId xmlns:a16="http://schemas.microsoft.com/office/drawing/2014/main" id="{1D041044-D3B5-4BBB-9577-E187BE1B4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1225"/>
            <a:ext cx="55022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 descr="tab4_dod1">
            <a:extLst>
              <a:ext uri="{FF2B5EF4-FFF2-40B4-BE49-F238E27FC236}">
                <a16:creationId xmlns:a16="http://schemas.microsoft.com/office/drawing/2014/main" id="{A34243D6-9C1C-400F-B2C4-D9674B0AA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5000625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 descr="tab4_dod1">
            <a:extLst>
              <a:ext uri="{FF2B5EF4-FFF2-40B4-BE49-F238E27FC236}">
                <a16:creationId xmlns:a16="http://schemas.microsoft.com/office/drawing/2014/main" id="{0B4EBADE-D6AC-473D-A281-2B62CE368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3036888"/>
            <a:ext cx="46180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9" descr="tab4_dod2">
            <a:extLst>
              <a:ext uri="{FF2B5EF4-FFF2-40B4-BE49-F238E27FC236}">
                <a16:creationId xmlns:a16="http://schemas.microsoft.com/office/drawing/2014/main" id="{B683148D-C16C-40EE-A1D9-3B277989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b="51611"/>
          <a:stretch>
            <a:fillRect/>
          </a:stretch>
        </p:blipFill>
        <p:spPr bwMode="auto">
          <a:xfrm>
            <a:off x="6346825" y="3417888"/>
            <a:ext cx="278923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 descr="tab4_dod2">
            <a:extLst>
              <a:ext uri="{FF2B5EF4-FFF2-40B4-BE49-F238E27FC236}">
                <a16:creationId xmlns:a16="http://schemas.microsoft.com/office/drawing/2014/main" id="{78236CE1-0FEA-4919-888C-134018230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3" r="-296" b="2335"/>
          <a:stretch>
            <a:fillRect/>
          </a:stretch>
        </p:blipFill>
        <p:spPr bwMode="auto">
          <a:xfrm>
            <a:off x="9293225" y="3679825"/>
            <a:ext cx="24892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90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2A969EB-3016-4D37-BA8E-2EE08146A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hr-HR" altLang="sr-Latn-RS" sz="3600" b="1" cap="small" dirty="0"/>
              <a:t>Kristalna struktura </a:t>
            </a:r>
            <a:r>
              <a:rPr lang="hr-HR" altLang="sr-Latn-RS" sz="3600" b="1" cap="small" dirty="0" err="1"/>
              <a:t>amfibola</a:t>
            </a:r>
            <a:endParaRPr lang="hr-HR" altLang="sr-Latn-RS" sz="3600" b="1" cap="small" dirty="0"/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DFD2B4FD-34CD-456A-BFEC-7569A81C6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2057400"/>
            <a:ext cx="105822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F060B8F-BC99-40B4-A6A5-0888E1BF43B8}"/>
              </a:ext>
            </a:extLst>
          </p:cNvPr>
          <p:cNvSpPr txBox="1"/>
          <p:nvPr/>
        </p:nvSpPr>
        <p:spPr>
          <a:xfrm>
            <a:off x="6096000" y="5620434"/>
            <a:ext cx="5124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Kut kalavosti: </a:t>
            </a:r>
          </a:p>
          <a:p>
            <a:r>
              <a:rPr lang="hr-HR" dirty="0"/>
              <a:t>°rompski: (210) </a:t>
            </a:r>
            <a:r>
              <a:rPr lang="hr-HR" dirty="0">
                <a:latin typeface="Century Gothic" panose="020B0502020202020204" pitchFamily="34" charset="0"/>
              </a:rPr>
              <a:t>^ (210) </a:t>
            </a:r>
            <a:r>
              <a:rPr lang="hr-HR" dirty="0">
                <a:latin typeface="Century Gothic" panose="020B0502020202020204" pitchFamily="34" charset="0"/>
                <a:sym typeface="Symbol" panose="05050102010706020507" pitchFamily="18" charset="2"/>
              </a:rPr>
              <a:t> </a:t>
            </a:r>
            <a:r>
              <a:rPr lang="hr-HR" dirty="0"/>
              <a:t>125°</a:t>
            </a:r>
          </a:p>
          <a:p>
            <a:r>
              <a:rPr lang="hr-HR" dirty="0"/>
              <a:t>°</a:t>
            </a:r>
            <a:r>
              <a:rPr lang="hr-HR" dirty="0" err="1"/>
              <a:t>monoklinski</a:t>
            </a:r>
            <a:r>
              <a:rPr lang="hr-HR" dirty="0"/>
              <a:t>: (110) </a:t>
            </a:r>
            <a:r>
              <a:rPr lang="hr-HR" dirty="0">
                <a:latin typeface="Century Gothic" panose="020B0502020202020204" pitchFamily="34" charset="0"/>
              </a:rPr>
              <a:t>^ (110) </a:t>
            </a:r>
            <a:r>
              <a:rPr lang="hr-HR" dirty="0">
                <a:latin typeface="Century Gothic" panose="020B0502020202020204" pitchFamily="34" charset="0"/>
                <a:sym typeface="Symbol" panose="05050102010706020507" pitchFamily="18" charset="2"/>
              </a:rPr>
              <a:t> </a:t>
            </a:r>
            <a:r>
              <a:rPr lang="hr-HR" dirty="0"/>
              <a:t>124°</a:t>
            </a:r>
            <a:endParaRPr lang="en-US" dirty="0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17A90CB-269B-4BF6-9E41-320FACF95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5171" y="5650777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3B3F665-22C7-42AE-AC31-0A698FA19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6361" y="595844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07055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60D35965-F243-45BC-A558-0020BDB62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39713"/>
            <a:ext cx="9601200" cy="706437"/>
          </a:xfrm>
        </p:spPr>
        <p:txBody>
          <a:bodyPr/>
          <a:lstStyle/>
          <a:p>
            <a:pPr algn="l"/>
            <a:r>
              <a:rPr lang="hr-HR" altLang="sr-Latn-RS" sz="3200" b="1"/>
              <a:t>XIII.4. INOSILIKATI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270E7846-5672-4179-8351-E33CF2905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86868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628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8">
            <a:extLst>
              <a:ext uri="{FF2B5EF4-FFF2-40B4-BE49-F238E27FC236}">
                <a16:creationId xmlns:a16="http://schemas.microsoft.com/office/drawing/2014/main" id="{1C7B1673-2DFB-4A43-98DF-71C3F170A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04775"/>
            <a:ext cx="8089900" cy="143986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3. GRUPA  AMFIBOLA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3. 2. Ca  AMFIBOLI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TREMOLIT 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□Ca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b="1" dirty="0">
                <a:latin typeface="+mj-lt"/>
              </a:rPr>
              <a:t>Mg</a:t>
            </a:r>
            <a:r>
              <a:rPr lang="hr-HR" altLang="sr-Latn-RS" sz="2400" b="1" baseline="-25000" dirty="0">
                <a:latin typeface="+mj-lt"/>
              </a:rPr>
              <a:t>5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8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22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FERO-AKTINOLIT 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□Ca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b="1" dirty="0">
                <a:latin typeface="+mj-lt"/>
              </a:rPr>
              <a:t>Fe</a:t>
            </a:r>
            <a:r>
              <a:rPr lang="hr-HR" altLang="sr-Latn-RS" sz="2400" b="1" baseline="30000" dirty="0">
                <a:latin typeface="+mj-lt"/>
              </a:rPr>
              <a:t>2+</a:t>
            </a:r>
            <a:r>
              <a:rPr lang="hr-HR" altLang="sr-Latn-RS" sz="2400" b="1" baseline="-25000" dirty="0">
                <a:latin typeface="+mj-lt"/>
              </a:rPr>
              <a:t>5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8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22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</a:rPr>
              <a:t> </a:t>
            </a:r>
            <a:endParaRPr lang="en-US" altLang="sr-Latn-RS" sz="2000" b="1" dirty="0">
              <a:latin typeface="+mj-lt"/>
            </a:endParaRPr>
          </a:p>
        </p:txBody>
      </p:sp>
      <p:pic>
        <p:nvPicPr>
          <p:cNvPr id="34819" name="Picture 9" descr="394a_tremolit">
            <a:extLst>
              <a:ext uri="{FF2B5EF4-FFF2-40B4-BE49-F238E27FC236}">
                <a16:creationId xmlns:a16="http://schemas.microsoft.com/office/drawing/2014/main" id="{71016586-3F40-4D4B-A7EB-DFEB64646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6000"/>
          </a:blip>
          <a:srcRect l="4936" r="7457" b="13283"/>
          <a:stretch>
            <a:fillRect/>
          </a:stretch>
        </p:blipFill>
        <p:spPr bwMode="auto">
          <a:xfrm>
            <a:off x="8632645" y="104775"/>
            <a:ext cx="3454400" cy="2590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10" descr="tremolit">
            <a:extLst>
              <a:ext uri="{FF2B5EF4-FFF2-40B4-BE49-F238E27FC236}">
                <a16:creationId xmlns:a16="http://schemas.microsoft.com/office/drawing/2014/main" id="{FA7379E0-439D-40F9-97DB-F286722D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2645" y="2799272"/>
            <a:ext cx="3454400" cy="2139951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Rectangle 11">
            <a:extLst>
              <a:ext uri="{FF2B5EF4-FFF2-40B4-BE49-F238E27FC236}">
                <a16:creationId xmlns:a16="http://schemas.microsoft.com/office/drawing/2014/main" id="{D4F98950-8481-4352-826F-4B9E51DC6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55750"/>
            <a:ext cx="11645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000" dirty="0">
                <a:latin typeface="+mj-lt"/>
              </a:rPr>
              <a:t>niz </a:t>
            </a:r>
            <a:r>
              <a:rPr lang="hr-HR" altLang="sr-Latn-RS" sz="2000" dirty="0" err="1">
                <a:latin typeface="+mj-lt"/>
              </a:rPr>
              <a:t>tremolit</a:t>
            </a:r>
            <a:r>
              <a:rPr lang="hr-HR" altLang="sr-Latn-RS" sz="2000" dirty="0">
                <a:latin typeface="+mj-lt"/>
              </a:rPr>
              <a:t> – </a:t>
            </a:r>
            <a:r>
              <a:rPr lang="hr-HR" altLang="sr-Latn-RS" sz="2000" dirty="0" err="1">
                <a:latin typeface="+mj-lt"/>
              </a:rPr>
              <a:t>fero-aktinolit</a:t>
            </a:r>
            <a:r>
              <a:rPr lang="hr-HR" altLang="sr-Latn-RS" sz="2000" dirty="0">
                <a:latin typeface="+mj-lt"/>
              </a:rPr>
              <a:t> čine </a:t>
            </a:r>
            <a:r>
              <a:rPr lang="hr-HR" altLang="sr-Latn-RS" sz="2000" dirty="0" err="1">
                <a:latin typeface="+mj-lt"/>
              </a:rPr>
              <a:t>kalcijski</a:t>
            </a:r>
            <a:r>
              <a:rPr lang="hr-HR" altLang="sr-Latn-RS" sz="2000" dirty="0">
                <a:latin typeface="+mj-lt"/>
              </a:rPr>
              <a:t> </a:t>
            </a:r>
            <a:r>
              <a:rPr lang="hr-HR" altLang="sr-Latn-RS" sz="2000" dirty="0" err="1">
                <a:latin typeface="+mj-lt"/>
              </a:rPr>
              <a:t>amfiboli</a:t>
            </a:r>
            <a:r>
              <a:rPr lang="hr-HR" altLang="sr-Latn-RS" sz="2000" dirty="0">
                <a:latin typeface="+mj-lt"/>
              </a:rPr>
              <a:t>. </a:t>
            </a:r>
          </a:p>
          <a:p>
            <a:pPr eaLnBrk="1" hangingPunct="1">
              <a:defRPr/>
            </a:pPr>
            <a:r>
              <a:rPr lang="hr-HR" altLang="sr-Latn-RS" sz="2000" dirty="0">
                <a:latin typeface="+mj-lt"/>
              </a:rPr>
              <a:t>U </a:t>
            </a:r>
            <a:r>
              <a:rPr lang="hr-HR" altLang="sr-Latn-RS" sz="2000" dirty="0" err="1">
                <a:latin typeface="+mj-lt"/>
              </a:rPr>
              <a:t>tremolitu</a:t>
            </a:r>
            <a:r>
              <a:rPr lang="hr-HR" altLang="sr-Latn-RS" sz="2000" dirty="0">
                <a:latin typeface="+mj-lt"/>
              </a:rPr>
              <a:t> Mg/(Mg+Fe</a:t>
            </a:r>
            <a:r>
              <a:rPr lang="hr-HR" altLang="sr-Latn-RS" sz="2000" baseline="30000" dirty="0">
                <a:latin typeface="+mj-lt"/>
              </a:rPr>
              <a:t>2+</a:t>
            </a:r>
            <a:r>
              <a:rPr lang="hr-HR" altLang="sr-Latn-RS" sz="2000" dirty="0">
                <a:latin typeface="+mj-lt"/>
              </a:rPr>
              <a:t>)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≥0,90, u 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fero-aktinolitu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altLang="sr-Latn-RS" sz="2000" dirty="0">
                <a:latin typeface="+mj-lt"/>
              </a:rPr>
              <a:t>Mg/(Mg+Fe</a:t>
            </a:r>
            <a:r>
              <a:rPr lang="hr-HR" altLang="sr-Latn-RS" sz="2000" baseline="30000" dirty="0">
                <a:latin typeface="+mj-lt"/>
              </a:rPr>
              <a:t>2+</a:t>
            </a:r>
            <a:r>
              <a:rPr lang="hr-HR" altLang="sr-Latn-RS" sz="2000" dirty="0">
                <a:latin typeface="+mj-lt"/>
              </a:rPr>
              <a:t>)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&lt;0,49</a:t>
            </a:r>
            <a:r>
              <a:rPr lang="hr-HR" altLang="sr-Latn-RS" sz="2000" dirty="0">
                <a:latin typeface="+mj-lt"/>
              </a:rPr>
              <a:t> 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000" b="1" dirty="0">
                <a:latin typeface="+mj-lt"/>
              </a:rPr>
              <a:t>KRISTALNI  SUSTAV: </a:t>
            </a:r>
            <a:r>
              <a:rPr lang="hr-HR" altLang="sr-Latn-RS" sz="2000" dirty="0" err="1">
                <a:latin typeface="+mj-lt"/>
              </a:rPr>
              <a:t>Monoklinski</a:t>
            </a:r>
            <a:endParaRPr lang="hr-HR" altLang="sr-Latn-RS" sz="20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KRISTALNI  RAZRED: </a:t>
            </a:r>
            <a:r>
              <a:rPr lang="hr-HR" altLang="sr-Latn-RS" sz="2000" dirty="0">
                <a:latin typeface="+mj-lt"/>
              </a:rPr>
              <a:t>2/m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PROSTORNA  GRUPA: </a:t>
            </a:r>
            <a:r>
              <a:rPr lang="hr-HR" altLang="sr-Latn-RS" sz="2000" dirty="0">
                <a:latin typeface="+mj-lt"/>
              </a:rPr>
              <a:t>C2/m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HABITUS: </a:t>
            </a:r>
            <a:r>
              <a:rPr lang="hr-HR" altLang="sr-Latn-RS" sz="2000" dirty="0" err="1">
                <a:latin typeface="+mj-lt"/>
              </a:rPr>
              <a:t>prizmatski</a:t>
            </a:r>
            <a:r>
              <a:rPr lang="hr-HR" altLang="sr-Latn-RS" sz="2000" dirty="0">
                <a:latin typeface="+mj-lt"/>
              </a:rPr>
              <a:t> kristali; </a:t>
            </a:r>
            <a:r>
              <a:rPr lang="hr-HR" altLang="sr-Latn-RS" sz="2000" dirty="0" err="1">
                <a:latin typeface="+mj-lt"/>
              </a:rPr>
              <a:t>tremolit</a:t>
            </a:r>
            <a:r>
              <a:rPr lang="hr-HR" altLang="sr-Latn-RS" sz="2000" dirty="0">
                <a:latin typeface="+mj-lt"/>
              </a:rPr>
              <a:t> obično u zrakastim </a:t>
            </a:r>
            <a:r>
              <a:rPr lang="hr-HR" altLang="sr-Latn-RS" sz="2000" dirty="0" err="1">
                <a:latin typeface="+mj-lt"/>
              </a:rPr>
              <a:t>stupičastim</a:t>
            </a:r>
            <a:r>
              <a:rPr lang="hr-HR" altLang="sr-Latn-RS" sz="2000" dirty="0">
                <a:latin typeface="+mj-lt"/>
              </a:rPr>
              <a:t> </a:t>
            </a:r>
            <a:r>
              <a:rPr lang="hr-HR" altLang="sr-Latn-RS" sz="2000" dirty="0" err="1">
                <a:latin typeface="+mj-lt"/>
              </a:rPr>
              <a:t>agragatima</a:t>
            </a:r>
            <a:r>
              <a:rPr lang="hr-HR" altLang="sr-Latn-RS" sz="2000" dirty="0">
                <a:latin typeface="+mj-lt"/>
              </a:rPr>
              <a:t>, ponekad vlaknast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TVRDOĆA: </a:t>
            </a:r>
            <a:r>
              <a:rPr lang="hr-HR" altLang="sr-Latn-RS" sz="2000" dirty="0">
                <a:latin typeface="+mj-lt"/>
              </a:rPr>
              <a:t>5½ - 6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GUSTOĆA: </a:t>
            </a:r>
            <a:r>
              <a:rPr lang="hr-HR" altLang="sr-Latn-RS" sz="2000" dirty="0">
                <a:latin typeface="+mj-lt"/>
              </a:rPr>
              <a:t>3.0-3.45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KALAVOST: </a:t>
            </a:r>
            <a:r>
              <a:rPr lang="hr-HR" altLang="sr-Latn-RS" sz="2000" dirty="0">
                <a:latin typeface="+mj-lt"/>
              </a:rPr>
              <a:t>Dobra po </a:t>
            </a:r>
            <a:r>
              <a:rPr lang="en-US" altLang="sr-Latn-RS" sz="20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110</a:t>
            </a:r>
            <a:r>
              <a:rPr lang="en-US" altLang="sr-Latn-RS" sz="20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.</a:t>
            </a:r>
            <a:endParaRPr lang="en-US" altLang="sr-Latn-RS" sz="20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LOM: </a:t>
            </a:r>
            <a:r>
              <a:rPr lang="hr-HR" altLang="sr-Latn-RS" sz="2000" dirty="0">
                <a:latin typeface="+mj-lt"/>
              </a:rPr>
              <a:t>Neravan do </a:t>
            </a:r>
            <a:r>
              <a:rPr lang="hr-HR" altLang="sr-Latn-RS" sz="2000" dirty="0" err="1">
                <a:latin typeface="+mj-lt"/>
              </a:rPr>
              <a:t>poluškoljkast</a:t>
            </a:r>
            <a:r>
              <a:rPr lang="hr-HR" altLang="sr-Latn-RS" sz="20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BOJA: </a:t>
            </a:r>
            <a:r>
              <a:rPr lang="hr-HR" altLang="sr-Latn-RS" sz="2000" dirty="0" err="1">
                <a:latin typeface="+mj-lt"/>
              </a:rPr>
              <a:t>Tremolit</a:t>
            </a:r>
            <a:r>
              <a:rPr lang="hr-HR" altLang="sr-Latn-RS" sz="2000" dirty="0">
                <a:latin typeface="+mj-lt"/>
              </a:rPr>
              <a:t> je bezbojan, bijel, siv, ili blijedozelen, </a:t>
            </a:r>
            <a:r>
              <a:rPr lang="hr-HR" altLang="sr-Latn-RS" sz="2000" dirty="0" err="1">
                <a:latin typeface="+mj-lt"/>
              </a:rPr>
              <a:t>fero-aktinolit</a:t>
            </a:r>
            <a:r>
              <a:rPr lang="hr-HR" altLang="sr-Latn-RS" sz="2000" dirty="0">
                <a:latin typeface="+mj-lt"/>
              </a:rPr>
              <a:t> tamnozelen do crn. </a:t>
            </a:r>
            <a:r>
              <a:rPr lang="hr-HR" altLang="sr-Latn-RS" sz="2000" dirty="0" err="1">
                <a:latin typeface="+mj-lt"/>
              </a:rPr>
              <a:t>Crt</a:t>
            </a:r>
            <a:r>
              <a:rPr lang="hr-HR" altLang="sr-Latn-RS" sz="2000" dirty="0">
                <a:latin typeface="+mj-lt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SJAJ: </a:t>
            </a:r>
            <a:r>
              <a:rPr lang="hr-HR" altLang="sr-Latn-RS" sz="2000" dirty="0">
                <a:latin typeface="+mj-lt"/>
              </a:rPr>
              <a:t>Staklast, a kod vlaknastih agregata svilast.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POJAVLJIVANJE: </a:t>
            </a:r>
            <a:r>
              <a:rPr lang="hr-HR" altLang="sr-Latn-RS" sz="2000" dirty="0" err="1">
                <a:latin typeface="+mj-lt"/>
              </a:rPr>
              <a:t>tremolit</a:t>
            </a:r>
            <a:r>
              <a:rPr lang="hr-HR" altLang="sr-Latn-RS" sz="2000" dirty="0">
                <a:latin typeface="+mj-lt"/>
              </a:rPr>
              <a:t> u </a:t>
            </a:r>
            <a:r>
              <a:rPr lang="hr-HR" altLang="sr-Latn-RS" sz="2000" dirty="0" err="1">
                <a:latin typeface="+mj-lt"/>
              </a:rPr>
              <a:t>dolomitičnim</a:t>
            </a:r>
            <a:r>
              <a:rPr lang="hr-HR" altLang="sr-Latn-RS" sz="2000" dirty="0">
                <a:latin typeface="+mj-lt"/>
              </a:rPr>
              <a:t> mramorima; </a:t>
            </a:r>
            <a:r>
              <a:rPr lang="hr-HR" altLang="sr-Latn-RS" sz="2000" dirty="0" err="1">
                <a:latin typeface="+mj-lt"/>
              </a:rPr>
              <a:t>aktinolit</a:t>
            </a:r>
            <a:r>
              <a:rPr lang="hr-HR" altLang="sr-Latn-RS" sz="2000" dirty="0">
                <a:latin typeface="+mj-lt"/>
              </a:rPr>
              <a:t> u stijenama </a:t>
            </a:r>
            <a:r>
              <a:rPr lang="hr-HR" altLang="sr-Latn-RS" sz="2000" dirty="0" err="1">
                <a:latin typeface="+mj-lt"/>
              </a:rPr>
              <a:t>facijesa</a:t>
            </a:r>
            <a:r>
              <a:rPr lang="hr-HR" altLang="sr-Latn-RS" sz="2000" dirty="0">
                <a:latin typeface="+mj-lt"/>
              </a:rPr>
              <a:t> zelenih </a:t>
            </a:r>
            <a:r>
              <a:rPr lang="hr-HR" altLang="sr-Latn-RS" sz="2000" dirty="0" err="1">
                <a:latin typeface="+mj-lt"/>
              </a:rPr>
              <a:t>škriljavaca</a:t>
            </a:r>
            <a:r>
              <a:rPr lang="hr-HR" altLang="sr-Latn-RS" sz="2000" dirty="0">
                <a:latin typeface="+mj-lt"/>
              </a:rPr>
              <a:t>, također u </a:t>
            </a:r>
            <a:r>
              <a:rPr lang="hr-HR" altLang="sr-Latn-RS" sz="2000" dirty="0" err="1">
                <a:latin typeface="+mj-lt"/>
              </a:rPr>
              <a:t>glaukofanskim</a:t>
            </a:r>
            <a:r>
              <a:rPr lang="hr-HR" altLang="sr-Latn-RS" sz="2000" dirty="0">
                <a:latin typeface="+mj-lt"/>
              </a:rPr>
              <a:t> </a:t>
            </a:r>
            <a:r>
              <a:rPr lang="hr-HR" altLang="sr-Latn-RS" sz="2000" dirty="0" err="1">
                <a:latin typeface="+mj-lt"/>
              </a:rPr>
              <a:t>škriljavcima</a:t>
            </a:r>
            <a:endParaRPr lang="hr-HR" altLang="sr-Latn-R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6819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8">
            <a:extLst>
              <a:ext uri="{FF2B5EF4-FFF2-40B4-BE49-F238E27FC236}">
                <a16:creationId xmlns:a16="http://schemas.microsoft.com/office/drawing/2014/main" id="{2DB356D0-9A88-4266-B3F3-17D69DE35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3"/>
            <a:ext cx="7948613" cy="1141412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3. GRUPA  AMFIBOLA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3. 2. Ca  AMFIBOLI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AKTINOLIT 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□Ca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(Mg,</a:t>
            </a:r>
            <a:r>
              <a:rPr lang="hr-HR" altLang="sr-Latn-RS" sz="2400" b="1" dirty="0">
                <a:latin typeface="+mj-lt"/>
              </a:rPr>
              <a:t>Fe</a:t>
            </a:r>
            <a:r>
              <a:rPr lang="hr-HR" altLang="sr-Latn-RS" sz="2400" b="1" baseline="30000" dirty="0">
                <a:latin typeface="+mj-lt"/>
              </a:rPr>
              <a:t>2+</a:t>
            </a:r>
            <a:r>
              <a:rPr lang="hr-HR" altLang="sr-Latn-RS" sz="2400" b="1" dirty="0">
                <a:latin typeface="+mj-lt"/>
              </a:rPr>
              <a:t>)</a:t>
            </a:r>
            <a:r>
              <a:rPr lang="hr-HR" altLang="sr-Latn-RS" sz="2400" b="1" baseline="-25000" dirty="0">
                <a:latin typeface="+mj-lt"/>
              </a:rPr>
              <a:t>5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8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22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</a:rPr>
              <a:t> </a:t>
            </a:r>
            <a:endParaRPr lang="en-US" altLang="sr-Latn-RS" sz="2000" b="1" dirty="0">
              <a:latin typeface="+mj-lt"/>
            </a:endParaRPr>
          </a:p>
        </p:txBody>
      </p:sp>
      <p:sp>
        <p:nvSpPr>
          <p:cNvPr id="43011" name="Rectangle 9">
            <a:extLst>
              <a:ext uri="{FF2B5EF4-FFF2-40B4-BE49-F238E27FC236}">
                <a16:creationId xmlns:a16="http://schemas.microsoft.com/office/drawing/2014/main" id="{5FC7C4F2-BBF4-450E-9D61-E5812B089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63650"/>
            <a:ext cx="1173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400" dirty="0" err="1">
                <a:latin typeface="+mj-lt"/>
              </a:rPr>
              <a:t>Aktinolit</a:t>
            </a:r>
            <a:r>
              <a:rPr lang="hr-HR" altLang="sr-Latn-RS" sz="2400" dirty="0">
                <a:latin typeface="+mj-lt"/>
              </a:rPr>
              <a:t> je zapravo član niza </a:t>
            </a:r>
            <a:r>
              <a:rPr lang="hr-HR" altLang="sr-Latn-RS" sz="2400" dirty="0" err="1">
                <a:latin typeface="+mj-lt"/>
              </a:rPr>
              <a:t>fero-aktinolit</a:t>
            </a:r>
            <a:r>
              <a:rPr lang="hr-HR" altLang="sr-Latn-RS" sz="2400" dirty="0">
                <a:latin typeface="+mj-lt"/>
              </a:rPr>
              <a:t> – </a:t>
            </a:r>
            <a:r>
              <a:rPr lang="hr-HR" altLang="sr-Latn-RS" sz="2400" dirty="0" err="1">
                <a:latin typeface="+mj-lt"/>
              </a:rPr>
              <a:t>tremolit</a:t>
            </a:r>
            <a:r>
              <a:rPr lang="hr-HR" altLang="sr-Latn-RS" sz="2400" dirty="0">
                <a:latin typeface="+mj-lt"/>
              </a:rPr>
              <a:t> s odnosom magnezija i željeza </a:t>
            </a:r>
            <a:r>
              <a:rPr lang="hr-HR" altLang="sr-Latn-RS" sz="2400" b="1" dirty="0">
                <a:latin typeface="+mj-lt"/>
              </a:rPr>
              <a:t>0,50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≤ </a:t>
            </a:r>
            <a:r>
              <a:rPr lang="hr-HR" altLang="sr-Latn-RS" sz="2400" b="1" dirty="0">
                <a:latin typeface="+mj-lt"/>
              </a:rPr>
              <a:t>Mg/(Mg+Fe</a:t>
            </a:r>
            <a:r>
              <a:rPr lang="hr-HR" altLang="sr-Latn-RS" sz="2400" b="1" baseline="30000" dirty="0">
                <a:latin typeface="+mj-lt"/>
              </a:rPr>
              <a:t>2+</a:t>
            </a:r>
            <a:r>
              <a:rPr lang="hr-HR" altLang="sr-Latn-RS" sz="2400" b="1" dirty="0">
                <a:latin typeface="+mj-lt"/>
              </a:rPr>
              <a:t>)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 ≤ 0,89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hr-HR" altLang="sr-Latn-RS" sz="2400" b="1" dirty="0">
                <a:latin typeface="+mj-lt"/>
              </a:rPr>
              <a:t> </a:t>
            </a:r>
            <a:r>
              <a:rPr lang="hr-HR" altLang="sr-Latn-RS" sz="2400" dirty="0">
                <a:latin typeface="+mj-lt"/>
              </a:rPr>
              <a:t>Nije izdvojen kao zasebni mineral, ali ime </a:t>
            </a:r>
            <a:r>
              <a:rPr lang="hr-HR" altLang="sr-Latn-RS" sz="2400" dirty="0" err="1">
                <a:latin typeface="+mj-lt"/>
              </a:rPr>
              <a:t>aktinolit</a:t>
            </a:r>
            <a:r>
              <a:rPr lang="hr-HR" altLang="sr-Latn-RS" sz="2400" dirty="0">
                <a:latin typeface="+mj-lt"/>
              </a:rPr>
              <a:t> i dalje se rabi po tradiciji, osobito među petrolozima.   </a:t>
            </a:r>
          </a:p>
        </p:txBody>
      </p:sp>
      <p:sp>
        <p:nvSpPr>
          <p:cNvPr id="104458" name="AutoShape 10">
            <a:extLst>
              <a:ext uri="{FF2B5EF4-FFF2-40B4-BE49-F238E27FC236}">
                <a16:creationId xmlns:a16="http://schemas.microsoft.com/office/drawing/2014/main" id="{F123CB71-A5FA-4871-B2BA-FD60695F39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57400" y="5867400"/>
            <a:ext cx="1600200" cy="4429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hr-HR" altLang="sr-Latn-RS" sz="2400" b="1" dirty="0">
              <a:latin typeface="+mj-lt"/>
            </a:endParaRPr>
          </a:p>
        </p:txBody>
      </p:sp>
      <p:sp>
        <p:nvSpPr>
          <p:cNvPr id="104459" name="Rectangle 11">
            <a:extLst>
              <a:ext uri="{FF2B5EF4-FFF2-40B4-BE49-F238E27FC236}">
                <a16:creationId xmlns:a16="http://schemas.microsoft.com/office/drawing/2014/main" id="{8DB7440D-C8FF-4B40-B334-8BC3303C1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67425"/>
            <a:ext cx="10058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NEFRIT </a:t>
            </a:r>
            <a:r>
              <a:rPr lang="hr-HR" altLang="sr-Latn-RS" sz="2400" dirty="0">
                <a:latin typeface="+mj-lt"/>
              </a:rPr>
              <a:t>= gusti, kompaktni i žilavi </a:t>
            </a:r>
            <a:r>
              <a:rPr lang="hr-HR" altLang="sr-Latn-RS" sz="2400" dirty="0" err="1">
                <a:latin typeface="+mj-lt"/>
              </a:rPr>
              <a:t>finovlaknasti</a:t>
            </a:r>
            <a:r>
              <a:rPr lang="hr-HR" altLang="sr-Latn-RS" sz="2400" dirty="0">
                <a:latin typeface="+mj-lt"/>
              </a:rPr>
              <a:t> agregat </a:t>
            </a:r>
            <a:r>
              <a:rPr lang="hr-HR" altLang="sr-Latn-RS" sz="2400" dirty="0" err="1">
                <a:latin typeface="+mj-lt"/>
              </a:rPr>
              <a:t>aktinolita</a:t>
            </a:r>
            <a:endParaRPr lang="el-GR" altLang="sr-Latn-R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5846" name="Picture 12" descr="697_aktinolit">
            <a:extLst>
              <a:ext uri="{FF2B5EF4-FFF2-40B4-BE49-F238E27FC236}">
                <a16:creationId xmlns:a16="http://schemas.microsoft.com/office/drawing/2014/main" id="{0AF14FAE-81CA-40F7-A136-3C12284F8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 contrast="24000"/>
          </a:blip>
          <a:srcRect/>
          <a:stretch>
            <a:fillRect/>
          </a:stretch>
        </p:blipFill>
        <p:spPr bwMode="auto">
          <a:xfrm>
            <a:off x="685800" y="2633663"/>
            <a:ext cx="4267200" cy="292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3" descr="1083b_aktinolit">
            <a:extLst>
              <a:ext uri="{FF2B5EF4-FFF2-40B4-BE49-F238E27FC236}">
                <a16:creationId xmlns:a16="http://schemas.microsoft.com/office/drawing/2014/main" id="{42ADE292-8BB3-43A6-9E95-92F76777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 bwMode="auto">
          <a:xfrm>
            <a:off x="5257800" y="2633663"/>
            <a:ext cx="417195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>
            <a:extLst>
              <a:ext uri="{FF2B5EF4-FFF2-40B4-BE49-F238E27FC236}">
                <a16:creationId xmlns:a16="http://schemas.microsoft.com/office/drawing/2014/main" id="{5EAA667C-C809-4D76-B640-657C55FF6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2633663"/>
            <a:ext cx="1492250" cy="2925762"/>
          </a:xfrm>
          <a:prstGeom prst="rect">
            <a:avLst/>
          </a:prstGeom>
          <a:noFill/>
          <a:ln w="9525">
            <a:solidFill>
              <a:srgbClr val="63824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85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4">
            <a:extLst>
              <a:ext uri="{FF2B5EF4-FFF2-40B4-BE49-F238E27FC236}">
                <a16:creationId xmlns:a16="http://schemas.microsoft.com/office/drawing/2014/main" id="{2EB57864-FB61-4D31-B988-48FC7F680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52400"/>
            <a:ext cx="8089900" cy="11414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3. GRUPA  AMFIBOLA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3. 2. Ca  AMFIBOLI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NIZ  HORNBLENDE  ILI  ROGOVAČE</a:t>
            </a:r>
            <a:endParaRPr lang="en-US" altLang="sr-Latn-RS" sz="2200" b="1" dirty="0">
              <a:latin typeface="+mj-lt"/>
            </a:endParaRPr>
          </a:p>
        </p:txBody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08F232ED-00F0-4763-A4BC-18E75A07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6213"/>
            <a:ext cx="11277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000" dirty="0">
                <a:latin typeface="+mj-lt"/>
              </a:rPr>
              <a:t>naziv </a:t>
            </a:r>
            <a:r>
              <a:rPr lang="hr-HR" altLang="sr-Latn-RS" sz="2000" dirty="0" err="1">
                <a:latin typeface="+mj-lt"/>
              </a:rPr>
              <a:t>hornblenda</a:t>
            </a:r>
            <a:r>
              <a:rPr lang="hr-HR" altLang="sr-Latn-RS" sz="2000" dirty="0">
                <a:latin typeface="+mj-lt"/>
              </a:rPr>
              <a:t>  dolazi od njem. Horn = rog i Blende = </a:t>
            </a:r>
            <a:r>
              <a:rPr lang="hr-HR" altLang="sr-Latn-RS" sz="2000" dirty="0" err="1">
                <a:latin typeface="+mj-lt"/>
              </a:rPr>
              <a:t>sjajnik</a:t>
            </a:r>
            <a:r>
              <a:rPr lang="hr-HR" altLang="sr-Latn-RS" sz="2000" dirty="0">
                <a:latin typeface="+mj-lt"/>
              </a:rPr>
              <a:t>. </a:t>
            </a:r>
            <a:r>
              <a:rPr lang="hr-HR" altLang="sr-Latn-RS" sz="2000" dirty="0" err="1">
                <a:latin typeface="+mj-lt"/>
              </a:rPr>
              <a:t>Rogovača</a:t>
            </a:r>
            <a:r>
              <a:rPr lang="hr-HR" altLang="sr-Latn-RS" sz="2000" dirty="0">
                <a:latin typeface="+mj-lt"/>
              </a:rPr>
              <a:t> je hrvatski naziv.</a:t>
            </a:r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4F98E026-7BB1-486E-8D68-577E5FD4D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74888"/>
            <a:ext cx="11277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000" dirty="0">
                <a:latin typeface="+mj-lt"/>
              </a:rPr>
              <a:t>postoji nekoliko krajnjih članova niza </a:t>
            </a:r>
            <a:r>
              <a:rPr lang="hr-HR" altLang="sr-Latn-RS" sz="2000" dirty="0" err="1">
                <a:latin typeface="+mj-lt"/>
              </a:rPr>
              <a:t>hornblende</a:t>
            </a:r>
            <a:r>
              <a:rPr lang="hr-HR" altLang="sr-Latn-RS" sz="2000" dirty="0">
                <a:latin typeface="+mj-lt"/>
              </a:rPr>
              <a:t>, a samo dva od njih u svom imenu nose korijen te riječi: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MAGNEZIOHORNBLENDA 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□Ca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Mg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4 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(Al,Fe</a:t>
            </a:r>
            <a:r>
              <a:rPr lang="hr-HR" altLang="sr-Latn-RS" sz="2000" b="1" baseline="30000" dirty="0">
                <a:latin typeface="+mj-lt"/>
                <a:cs typeface="Times New Roman" panose="02020603050405020304" pitchFamily="18" charset="0"/>
              </a:rPr>
              <a:t>3+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7  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AlO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22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FEROHORNBLENDA            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□Ca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Fe</a:t>
            </a:r>
            <a:r>
              <a:rPr lang="hr-HR" altLang="sr-Latn-RS" sz="2000" b="1" baseline="30000" dirty="0">
                <a:latin typeface="+mj-lt"/>
                <a:cs typeface="Times New Roman" panose="02020603050405020304" pitchFamily="18" charset="0"/>
              </a:rPr>
              <a:t>2+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4 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(Al,Fe</a:t>
            </a:r>
            <a:r>
              <a:rPr lang="hr-HR" altLang="sr-Latn-RS" sz="2000" b="1" baseline="30000" dirty="0">
                <a:latin typeface="+mj-lt"/>
                <a:cs typeface="Times New Roman" panose="02020603050405020304" pitchFamily="18" charset="0"/>
              </a:rPr>
              <a:t>3+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7  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AlO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22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</a:rPr>
              <a:t> </a:t>
            </a:r>
            <a:endParaRPr lang="hr-HR" altLang="sr-Latn-RS" sz="2000" dirty="0">
              <a:latin typeface="+mj-lt"/>
            </a:endParaRPr>
          </a:p>
        </p:txBody>
      </p:sp>
      <p:pic>
        <p:nvPicPr>
          <p:cNvPr id="36869" name="Picture 9" descr="707_amfibol">
            <a:extLst>
              <a:ext uri="{FF2B5EF4-FFF2-40B4-BE49-F238E27FC236}">
                <a16:creationId xmlns:a16="http://schemas.microsoft.com/office/drawing/2014/main" id="{0AB28E52-72EA-4F81-A3F4-E7C4C84DD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 contrast="24000"/>
          </a:blip>
          <a:srcRect/>
          <a:stretch>
            <a:fillRect/>
          </a:stretch>
        </p:blipFill>
        <p:spPr bwMode="auto">
          <a:xfrm>
            <a:off x="2147977" y="3461479"/>
            <a:ext cx="3262223" cy="3174271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10" descr="981b_amfibol">
            <a:extLst>
              <a:ext uri="{FF2B5EF4-FFF2-40B4-BE49-F238E27FC236}">
                <a16:creationId xmlns:a16="http://schemas.microsoft.com/office/drawing/2014/main" id="{E3A87457-2006-42B5-9D39-7FBC06105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30000"/>
          </a:blip>
          <a:srcRect/>
          <a:stretch>
            <a:fillRect/>
          </a:stretch>
        </p:blipFill>
        <p:spPr bwMode="auto">
          <a:xfrm>
            <a:off x="5758477" y="3463504"/>
            <a:ext cx="3470110" cy="31662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500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2">
            <a:extLst>
              <a:ext uri="{FF2B5EF4-FFF2-40B4-BE49-F238E27FC236}">
                <a16:creationId xmlns:a16="http://schemas.microsoft.com/office/drawing/2014/main" id="{BA6E62FE-F5A5-4C71-9283-94BF70167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76200"/>
            <a:ext cx="8089900" cy="114141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3. GRUPA  AMFIBOLA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3. 2. Ca  AMFIBOLI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NIZ  HORNBLENDE  ILI  ROGOVAČE</a:t>
            </a:r>
            <a:endParaRPr lang="en-US" altLang="sr-Latn-RS" sz="2400" b="1" dirty="0">
              <a:latin typeface="+mj-lt"/>
            </a:endParaRPr>
          </a:p>
        </p:txBody>
      </p:sp>
      <p:sp>
        <p:nvSpPr>
          <p:cNvPr id="45059" name="Rectangle 13">
            <a:extLst>
              <a:ext uri="{FF2B5EF4-FFF2-40B4-BE49-F238E27FC236}">
                <a16:creationId xmlns:a16="http://schemas.microsoft.com/office/drawing/2014/main" id="{A1EA51E7-401B-421F-AD65-1F3484DE7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55738"/>
            <a:ext cx="11277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b="1" dirty="0">
                <a:latin typeface="+mj-lt"/>
              </a:rPr>
              <a:t>KRISTALNI  SUSTAV: </a:t>
            </a:r>
            <a:r>
              <a:rPr lang="hr-HR" altLang="sr-Latn-RS" sz="2400" dirty="0" err="1">
                <a:latin typeface="+mj-lt"/>
              </a:rPr>
              <a:t>Monoklinski</a:t>
            </a:r>
            <a:endParaRPr lang="hr-HR" altLang="sr-Latn-RS" sz="24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KRISTALNI  RAZRED: </a:t>
            </a:r>
            <a:r>
              <a:rPr lang="hr-HR" altLang="sr-Latn-RS" sz="2400" dirty="0">
                <a:latin typeface="+mj-lt"/>
              </a:rPr>
              <a:t>2/m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PROSTORNA  GRUPA: </a:t>
            </a:r>
            <a:r>
              <a:rPr lang="hr-HR" altLang="sr-Latn-RS" sz="2400" dirty="0">
                <a:latin typeface="+mj-lt"/>
              </a:rPr>
              <a:t>C2/m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HABITUS: </a:t>
            </a:r>
            <a:r>
              <a:rPr lang="hr-HR" altLang="sr-Latn-RS" sz="2400" dirty="0" err="1">
                <a:latin typeface="+mj-lt"/>
              </a:rPr>
              <a:t>prizmatski</a:t>
            </a:r>
            <a:r>
              <a:rPr lang="hr-HR" altLang="sr-Latn-RS" sz="2400" dirty="0">
                <a:latin typeface="+mj-lt"/>
              </a:rPr>
              <a:t> kristali; </a:t>
            </a:r>
            <a:r>
              <a:rPr lang="hr-HR" altLang="sr-Latn-RS" sz="2400" dirty="0" err="1">
                <a:latin typeface="+mj-lt"/>
              </a:rPr>
              <a:t>stupičast</a:t>
            </a:r>
            <a:r>
              <a:rPr lang="hr-HR" altLang="sr-Latn-RS" sz="2400" dirty="0">
                <a:latin typeface="+mj-lt"/>
              </a:rPr>
              <a:t> ili vlaknast; zrnast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TVRDOĆA: </a:t>
            </a:r>
            <a:r>
              <a:rPr lang="hr-HR" altLang="sr-Latn-RS" sz="2400" dirty="0">
                <a:latin typeface="+mj-lt"/>
              </a:rPr>
              <a:t>5½ - 6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GUSTOĆA: </a:t>
            </a:r>
            <a:r>
              <a:rPr lang="hr-HR" altLang="sr-Latn-RS" sz="2400" dirty="0">
                <a:latin typeface="+mj-lt"/>
              </a:rPr>
              <a:t>3.0-3.4 (povećava se sadržajem željeza)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KALAVOST: </a:t>
            </a:r>
            <a:r>
              <a:rPr lang="hr-HR" altLang="sr-Latn-RS" sz="2400" dirty="0">
                <a:latin typeface="+mj-lt"/>
              </a:rPr>
              <a:t>Dobra po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110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 (bolja nego kod </a:t>
            </a:r>
            <a:r>
              <a:rPr lang="hr-HR" altLang="sr-Latn-RS" sz="2400" dirty="0" err="1">
                <a:latin typeface="+mj-lt"/>
                <a:cs typeface="Times New Roman" panose="02020603050405020304" pitchFamily="18" charset="0"/>
              </a:rPr>
              <a:t>piroksena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). Lučenje po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100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. </a:t>
            </a:r>
            <a:endParaRPr lang="en-US" altLang="sr-Latn-RS" sz="24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LOM: </a:t>
            </a:r>
            <a:r>
              <a:rPr lang="hr-HR" altLang="sr-Latn-RS" sz="2400" dirty="0">
                <a:latin typeface="+mj-lt"/>
              </a:rPr>
              <a:t>Neravan do </a:t>
            </a:r>
            <a:r>
              <a:rPr lang="hr-HR" altLang="sr-Latn-RS" sz="2400" dirty="0" err="1">
                <a:latin typeface="+mj-lt"/>
              </a:rPr>
              <a:t>poluškoljkast</a:t>
            </a:r>
            <a:r>
              <a:rPr lang="hr-HR" altLang="sr-Latn-RS" sz="24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BOJA: </a:t>
            </a:r>
            <a:r>
              <a:rPr lang="hr-HR" altLang="sr-Latn-RS" sz="2400" dirty="0">
                <a:latin typeface="+mj-lt"/>
              </a:rPr>
              <a:t>Najčešće tamnozelena, tamnosmeđa ili crna. </a:t>
            </a:r>
            <a:r>
              <a:rPr lang="hr-HR" altLang="sr-Latn-RS" sz="2400" dirty="0" err="1">
                <a:latin typeface="+mj-lt"/>
              </a:rPr>
              <a:t>Crt</a:t>
            </a:r>
            <a:r>
              <a:rPr lang="hr-HR" altLang="sr-Latn-RS" sz="2400" dirty="0">
                <a:latin typeface="+mj-lt"/>
              </a:rPr>
              <a:t> je </a:t>
            </a:r>
            <a:r>
              <a:rPr lang="hr-HR" altLang="sr-Latn-RS" sz="2400" dirty="0" err="1">
                <a:latin typeface="+mj-lt"/>
              </a:rPr>
              <a:t>sivozelen</a:t>
            </a:r>
            <a:r>
              <a:rPr lang="hr-HR" altLang="sr-Latn-RS" sz="2400" dirty="0">
                <a:latin typeface="+mj-lt"/>
              </a:rPr>
              <a:t> do </a:t>
            </a:r>
            <a:r>
              <a:rPr lang="hr-HR" altLang="sr-Latn-RS" sz="2400" dirty="0" err="1">
                <a:latin typeface="+mj-lt"/>
              </a:rPr>
              <a:t>sivosmeđ</a:t>
            </a:r>
            <a:r>
              <a:rPr lang="hr-HR" altLang="sr-Latn-RS" sz="24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SJAJ: </a:t>
            </a:r>
            <a:r>
              <a:rPr lang="hr-HR" altLang="sr-Latn-RS" sz="2400" dirty="0">
                <a:latin typeface="+mj-lt"/>
              </a:rPr>
              <a:t>Staklast.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POJAVLJIVANJE: </a:t>
            </a:r>
            <a:r>
              <a:rPr lang="hr-HR" altLang="sr-Latn-RS" sz="2400" dirty="0">
                <a:latin typeface="+mj-lt"/>
              </a:rPr>
              <a:t>široko rasprostranjena kao </a:t>
            </a:r>
            <a:r>
              <a:rPr lang="hr-HR" altLang="sr-Latn-RS" sz="2400" dirty="0" err="1">
                <a:latin typeface="+mj-lt"/>
              </a:rPr>
              <a:t>petrogeni</a:t>
            </a:r>
            <a:r>
              <a:rPr lang="hr-HR" altLang="sr-Latn-RS" sz="2400" dirty="0">
                <a:latin typeface="+mj-lt"/>
              </a:rPr>
              <a:t> mineral u </a:t>
            </a:r>
            <a:r>
              <a:rPr lang="hr-HR" altLang="sr-Latn-RS" sz="2400" dirty="0" err="1">
                <a:latin typeface="+mj-lt"/>
              </a:rPr>
              <a:t>magmatskim</a:t>
            </a:r>
            <a:r>
              <a:rPr lang="hr-HR" altLang="sr-Latn-RS" sz="2400" dirty="0">
                <a:latin typeface="+mj-lt"/>
              </a:rPr>
              <a:t> i metamorfnim stijenama srednjeg stupnja </a:t>
            </a:r>
            <a:r>
              <a:rPr lang="hr-HR" altLang="sr-Latn-RS" sz="2400" dirty="0" err="1">
                <a:latin typeface="+mj-lt"/>
              </a:rPr>
              <a:t>metamorfizma</a:t>
            </a:r>
            <a:endParaRPr lang="hr-HR" altLang="sr-Latn-RS" sz="2400" dirty="0">
              <a:latin typeface="+mj-lt"/>
            </a:endParaRPr>
          </a:p>
        </p:txBody>
      </p:sp>
      <p:pic>
        <p:nvPicPr>
          <p:cNvPr id="37892" name="Picture 14" descr="981a_amfibol">
            <a:extLst>
              <a:ext uri="{FF2B5EF4-FFF2-40B4-BE49-F238E27FC236}">
                <a16:creationId xmlns:a16="http://schemas.microsoft.com/office/drawing/2014/main" id="{7AF9D960-6473-490C-B2FB-4763237F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936" t="10559" r="11322" b="8342"/>
          <a:stretch>
            <a:fillRect/>
          </a:stretch>
        </p:blipFill>
        <p:spPr bwMode="auto">
          <a:xfrm>
            <a:off x="8458200" y="473075"/>
            <a:ext cx="3352800" cy="272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725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5">
            <a:extLst>
              <a:ext uri="{FF2B5EF4-FFF2-40B4-BE49-F238E27FC236}">
                <a16:creationId xmlns:a16="http://schemas.microsoft.com/office/drawing/2014/main" id="{6B958586-2BD1-43F9-B0CE-24E988205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089900" cy="1601788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3. GRUPA  AMFIBOLA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3. 4. Na  AMFIBOLI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GLAUKOFAN 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□Na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(Mg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3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Al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 </a:t>
            </a:r>
            <a:r>
              <a:rPr lang="hr-HR" altLang="sr-Latn-RS" sz="2400" b="1" dirty="0">
                <a:latin typeface="+mj-lt"/>
              </a:rPr>
              <a:t>)</a:t>
            </a:r>
            <a:r>
              <a:rPr lang="hr-HR" altLang="sr-Latn-RS" sz="2400" b="1" baseline="-25000" dirty="0">
                <a:latin typeface="+mj-lt"/>
              </a:rPr>
              <a:t>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8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22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RIEBECKIT 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□Na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(Fe</a:t>
            </a:r>
            <a:r>
              <a:rPr lang="hr-HR" altLang="sr-Latn-RS" sz="2400" b="1" baseline="30000" dirty="0">
                <a:latin typeface="+mj-lt"/>
                <a:cs typeface="Times New Roman" panose="02020603050405020304" pitchFamily="18" charset="0"/>
              </a:rPr>
              <a:t>2+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3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Fe</a:t>
            </a:r>
            <a:r>
              <a:rPr lang="hr-HR" altLang="sr-Latn-RS" sz="2400" b="1" baseline="30000" dirty="0">
                <a:latin typeface="+mj-lt"/>
                <a:cs typeface="Times New Roman" panose="02020603050405020304" pitchFamily="18" charset="0"/>
              </a:rPr>
              <a:t>3+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 </a:t>
            </a:r>
            <a:r>
              <a:rPr lang="hr-HR" altLang="sr-Latn-RS" sz="2400" b="1" dirty="0">
                <a:latin typeface="+mj-lt"/>
              </a:rPr>
              <a:t>)</a:t>
            </a:r>
            <a:r>
              <a:rPr lang="hr-HR" altLang="sr-Latn-RS" sz="2400" b="1" baseline="-25000" dirty="0">
                <a:latin typeface="+mj-lt"/>
              </a:rPr>
              <a:t>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8 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22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b="1" dirty="0">
                <a:latin typeface="+mj-lt"/>
              </a:rPr>
              <a:t>  </a:t>
            </a:r>
            <a:endParaRPr lang="en-US" altLang="sr-Latn-RS" sz="2400" b="1" dirty="0">
              <a:latin typeface="+mj-lt"/>
            </a:endParaRPr>
          </a:p>
        </p:txBody>
      </p:sp>
      <p:pic>
        <p:nvPicPr>
          <p:cNvPr id="38915" name="Picture 16" descr="glaukofan">
            <a:extLst>
              <a:ext uri="{FF2B5EF4-FFF2-40B4-BE49-F238E27FC236}">
                <a16:creationId xmlns:a16="http://schemas.microsoft.com/office/drawing/2014/main" id="{5BE6B59E-ED7D-4887-B231-4F3F6FB70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4146" r="8292"/>
          <a:stretch>
            <a:fillRect/>
          </a:stretch>
        </p:blipFill>
        <p:spPr bwMode="auto">
          <a:xfrm>
            <a:off x="8550275" y="152400"/>
            <a:ext cx="3444875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13" name="Rectangle 17">
            <a:extLst>
              <a:ext uri="{FF2B5EF4-FFF2-40B4-BE49-F238E27FC236}">
                <a16:creationId xmlns:a16="http://schemas.microsoft.com/office/drawing/2014/main" id="{84871759-68E1-4FF3-999D-FA5EEAFD7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65313"/>
            <a:ext cx="11658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000" b="1" dirty="0">
                <a:latin typeface="+mj-lt"/>
              </a:rPr>
              <a:t>KRISTALNI  SUSTAV: </a:t>
            </a:r>
            <a:r>
              <a:rPr lang="hr-HR" altLang="sr-Latn-RS" sz="2000" dirty="0" err="1">
                <a:latin typeface="+mj-lt"/>
              </a:rPr>
              <a:t>Monoklinski</a:t>
            </a:r>
            <a:endParaRPr lang="hr-HR" altLang="sr-Latn-RS" sz="20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KRISTALNI  RAZRED: </a:t>
            </a:r>
            <a:r>
              <a:rPr lang="hr-HR" altLang="sr-Latn-RS" sz="2000" dirty="0">
                <a:latin typeface="+mj-lt"/>
              </a:rPr>
              <a:t>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PROSTORNA  GRUPA: </a:t>
            </a:r>
            <a:r>
              <a:rPr lang="hr-HR" altLang="sr-Latn-RS" sz="2000" dirty="0">
                <a:latin typeface="+mj-lt"/>
              </a:rPr>
              <a:t>C2/m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HABITUS: </a:t>
            </a:r>
            <a:r>
              <a:rPr lang="hr-HR" altLang="sr-Latn-RS" sz="2000" dirty="0">
                <a:latin typeface="+mj-lt"/>
              </a:rPr>
              <a:t>tanki igličasti kristali; česti agregati; </a:t>
            </a:r>
            <a:r>
              <a:rPr lang="hr-HR" altLang="sr-Latn-RS" sz="2000" dirty="0" err="1">
                <a:latin typeface="+mj-lt"/>
              </a:rPr>
              <a:t>riebeckit</a:t>
            </a:r>
            <a:r>
              <a:rPr lang="hr-HR" altLang="sr-Latn-RS" sz="2000" dirty="0">
                <a:latin typeface="+mj-lt"/>
              </a:rPr>
              <a:t> ponekad tvori </a:t>
            </a:r>
            <a:r>
              <a:rPr lang="hr-HR" altLang="sr-Latn-RS" sz="2000" b="1" dirty="0">
                <a:latin typeface="+mj-lt"/>
              </a:rPr>
              <a:t>azbeste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TVRDOĆA</a:t>
            </a:r>
            <a:r>
              <a:rPr lang="hr-HR" altLang="sr-Latn-RS" sz="2000" dirty="0">
                <a:latin typeface="+mj-lt"/>
              </a:rPr>
              <a:t>: 6-6</a:t>
            </a:r>
            <a:r>
              <a:rPr lang="en-US" altLang="sr-Latn-RS" sz="2000" dirty="0">
                <a:latin typeface="+mj-lt"/>
                <a:cs typeface="Times New Roman" panose="02020603050405020304" pitchFamily="18" charset="0"/>
              </a:rPr>
              <a:t>½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glaukofan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); 5 (</a:t>
            </a:r>
            <a:r>
              <a:rPr lang="hr-HR" altLang="sr-Latn-RS" sz="2000" dirty="0" err="1">
                <a:latin typeface="+mj-lt"/>
                <a:cs typeface="Times New Roman" panose="02020603050405020304" pitchFamily="18" charset="0"/>
              </a:rPr>
              <a:t>riebeckit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hr-HR" altLang="sr-Latn-RS" sz="2000" dirty="0">
                <a:latin typeface="+mj-lt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GUSTOĆA: </a:t>
            </a:r>
            <a:r>
              <a:rPr lang="hr-HR" altLang="sr-Latn-RS" sz="2000" dirty="0">
                <a:latin typeface="+mj-lt"/>
              </a:rPr>
              <a:t>3.08-3.30 (</a:t>
            </a:r>
            <a:r>
              <a:rPr lang="hr-HR" altLang="sr-Latn-RS" sz="2000" dirty="0" err="1">
                <a:latin typeface="+mj-lt"/>
              </a:rPr>
              <a:t>glaukofan</a:t>
            </a:r>
            <a:r>
              <a:rPr lang="hr-HR" altLang="sr-Latn-RS" sz="2000" dirty="0">
                <a:latin typeface="+mj-lt"/>
              </a:rPr>
              <a:t>); 3.02-3.42 (</a:t>
            </a:r>
            <a:r>
              <a:rPr lang="hr-HR" altLang="sr-Latn-RS" sz="2000" dirty="0" err="1">
                <a:latin typeface="+mj-lt"/>
              </a:rPr>
              <a:t>riebeckit</a:t>
            </a:r>
            <a:r>
              <a:rPr lang="hr-HR" altLang="sr-Latn-RS" sz="2000" dirty="0">
                <a:latin typeface="+mj-lt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KALAVOST: </a:t>
            </a:r>
            <a:r>
              <a:rPr lang="hr-HR" altLang="sr-Latn-RS" sz="2000" dirty="0">
                <a:latin typeface="+mj-lt"/>
              </a:rPr>
              <a:t>Savršena po {110}.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LOM: </a:t>
            </a:r>
            <a:r>
              <a:rPr lang="hr-HR" altLang="sr-Latn-RS" sz="2000" dirty="0">
                <a:latin typeface="+mj-lt"/>
              </a:rPr>
              <a:t>Neravan do </a:t>
            </a:r>
            <a:r>
              <a:rPr lang="hr-HR" altLang="sr-Latn-RS" sz="2000" dirty="0" err="1">
                <a:latin typeface="+mj-lt"/>
              </a:rPr>
              <a:t>poluškoljkast</a:t>
            </a:r>
            <a:r>
              <a:rPr lang="hr-HR" altLang="sr-Latn-RS" sz="20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BOJA: </a:t>
            </a:r>
            <a:r>
              <a:rPr lang="hr-HR" altLang="sr-Latn-RS" sz="2000" dirty="0" err="1">
                <a:latin typeface="+mj-lt"/>
              </a:rPr>
              <a:t>lavandastoplava</a:t>
            </a:r>
            <a:r>
              <a:rPr lang="hr-HR" altLang="sr-Latn-RS" sz="2000" dirty="0">
                <a:latin typeface="+mj-lt"/>
              </a:rPr>
              <a:t> (</a:t>
            </a:r>
            <a:r>
              <a:rPr lang="hr-HR" altLang="sr-Latn-RS" sz="2000" dirty="0" err="1">
                <a:latin typeface="+mj-lt"/>
              </a:rPr>
              <a:t>glaukofan</a:t>
            </a:r>
            <a:r>
              <a:rPr lang="hr-HR" altLang="sr-Latn-RS" sz="2000" dirty="0">
                <a:latin typeface="+mj-lt"/>
              </a:rPr>
              <a:t>), tamnoplava do crna (</a:t>
            </a:r>
            <a:r>
              <a:rPr lang="hr-HR" altLang="sr-Latn-RS" sz="2000" dirty="0" err="1">
                <a:latin typeface="+mj-lt"/>
              </a:rPr>
              <a:t>riebeckit</a:t>
            </a:r>
            <a:r>
              <a:rPr lang="hr-HR" altLang="sr-Latn-RS" sz="2000" dirty="0">
                <a:latin typeface="+mj-lt"/>
              </a:rPr>
              <a:t>). </a:t>
            </a:r>
            <a:r>
              <a:rPr lang="hr-HR" altLang="sr-Latn-RS" sz="2000" dirty="0" err="1">
                <a:latin typeface="+mj-lt"/>
              </a:rPr>
              <a:t>Crt</a:t>
            </a:r>
            <a:r>
              <a:rPr lang="hr-HR" altLang="sr-Latn-RS" sz="2000" dirty="0">
                <a:latin typeface="+mj-lt"/>
              </a:rPr>
              <a:t> je </a:t>
            </a:r>
            <a:r>
              <a:rPr lang="hr-HR" altLang="sr-Latn-RS" sz="2000" dirty="0" err="1">
                <a:latin typeface="+mj-lt"/>
              </a:rPr>
              <a:t>sivkastoplav</a:t>
            </a:r>
            <a:r>
              <a:rPr lang="hr-HR" altLang="sr-Latn-RS" sz="20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SJAJ: </a:t>
            </a:r>
            <a:r>
              <a:rPr lang="hr-HR" altLang="sr-Latn-RS" sz="2000" dirty="0">
                <a:latin typeface="+mj-lt"/>
              </a:rPr>
              <a:t>Staklast do sedefast.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POJAVLJIVANJE: </a:t>
            </a:r>
            <a:r>
              <a:rPr lang="hr-HR" altLang="sr-Latn-RS" sz="2000" dirty="0" err="1">
                <a:latin typeface="+mj-lt"/>
              </a:rPr>
              <a:t>glaukofan</a:t>
            </a:r>
            <a:r>
              <a:rPr lang="hr-HR" altLang="sr-Latn-RS" sz="2000" dirty="0">
                <a:latin typeface="+mj-lt"/>
              </a:rPr>
              <a:t> isključivo u metamorfnim stijenama (</a:t>
            </a:r>
            <a:r>
              <a:rPr lang="hr-HR" altLang="sr-Latn-RS" sz="2000" dirty="0" err="1">
                <a:latin typeface="+mj-lt"/>
              </a:rPr>
              <a:t>škriljavci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eklogit</a:t>
            </a:r>
            <a:r>
              <a:rPr lang="hr-HR" altLang="sr-Latn-RS" sz="2000" dirty="0">
                <a:latin typeface="+mj-lt"/>
              </a:rPr>
              <a:t>, mramor) – niske temperature, relativno visoki tlakovi; </a:t>
            </a:r>
            <a:r>
              <a:rPr lang="hr-HR" altLang="sr-Latn-RS" sz="2000" dirty="0" err="1">
                <a:latin typeface="+mj-lt"/>
              </a:rPr>
              <a:t>riebeckit</a:t>
            </a:r>
            <a:r>
              <a:rPr lang="hr-HR" altLang="sr-Latn-RS" sz="2000" dirty="0">
                <a:latin typeface="+mj-lt"/>
              </a:rPr>
              <a:t> uglavnom u </a:t>
            </a:r>
            <a:r>
              <a:rPr lang="hr-HR" altLang="sr-Latn-RS" sz="2000" dirty="0" err="1">
                <a:latin typeface="+mj-lt"/>
              </a:rPr>
              <a:t>magmatskim</a:t>
            </a:r>
            <a:r>
              <a:rPr lang="hr-HR" altLang="sr-Latn-RS" sz="2000" dirty="0">
                <a:latin typeface="+mj-lt"/>
              </a:rPr>
              <a:t> stijenama (graniti, </a:t>
            </a:r>
            <a:r>
              <a:rPr lang="hr-HR" altLang="sr-Latn-RS" sz="2000" dirty="0" err="1">
                <a:latin typeface="+mj-lt"/>
              </a:rPr>
              <a:t>sijeniti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nefelinski</a:t>
            </a:r>
            <a:r>
              <a:rPr lang="hr-HR" altLang="sr-Latn-RS" sz="2000" dirty="0">
                <a:latin typeface="+mj-lt"/>
              </a:rPr>
              <a:t> </a:t>
            </a:r>
            <a:r>
              <a:rPr lang="hr-HR" altLang="sr-Latn-RS" sz="2000" dirty="0" err="1">
                <a:latin typeface="+mj-lt"/>
              </a:rPr>
              <a:t>sijeniti</a:t>
            </a:r>
            <a:r>
              <a:rPr lang="hr-HR" altLang="sr-Latn-RS" sz="2000" dirty="0">
                <a:latin typeface="+mj-lt"/>
              </a:rPr>
              <a:t>, </a:t>
            </a:r>
            <a:r>
              <a:rPr lang="hr-HR" altLang="sr-Latn-RS" sz="2000" dirty="0" err="1">
                <a:latin typeface="+mj-lt"/>
              </a:rPr>
              <a:t>pegmatiti</a:t>
            </a:r>
            <a:r>
              <a:rPr lang="hr-HR" altLang="sr-Latn-RS" sz="2000" dirty="0">
                <a:latin typeface="+mj-lt"/>
              </a:rPr>
              <a:t>).</a:t>
            </a:r>
          </a:p>
          <a:p>
            <a:pPr eaLnBrk="1" hangingPunct="1">
              <a:buFontTx/>
              <a:buNone/>
              <a:defRPr/>
            </a:pPr>
            <a:endParaRPr lang="hr-HR" altLang="sr-Latn-RS" sz="2000" b="1" dirty="0">
              <a:latin typeface="+mj-lt"/>
            </a:endParaRPr>
          </a:p>
        </p:txBody>
      </p:sp>
      <p:sp>
        <p:nvSpPr>
          <p:cNvPr id="46085" name="Rectangle 20">
            <a:extLst>
              <a:ext uri="{FF2B5EF4-FFF2-40B4-BE49-F238E27FC236}">
                <a16:creationId xmlns:a16="http://schemas.microsoft.com/office/drawing/2014/main" id="{91354137-2077-4448-9805-30468C17A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84313"/>
            <a:ext cx="8229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000" dirty="0">
                <a:latin typeface="+mj-lt"/>
              </a:rPr>
              <a:t>moguć je potpuni niz čvrstih otopina između </a:t>
            </a:r>
            <a:r>
              <a:rPr lang="hr-HR" altLang="sr-Latn-RS" sz="2000" dirty="0" err="1">
                <a:latin typeface="+mj-lt"/>
              </a:rPr>
              <a:t>glaukofana</a:t>
            </a:r>
            <a:r>
              <a:rPr lang="hr-HR" altLang="sr-Latn-RS" sz="2000" dirty="0">
                <a:latin typeface="+mj-lt"/>
              </a:rPr>
              <a:t> i </a:t>
            </a:r>
            <a:r>
              <a:rPr lang="hr-HR" altLang="sr-Latn-RS" sz="2000" dirty="0" err="1">
                <a:latin typeface="+mj-lt"/>
              </a:rPr>
              <a:t>riebeckita</a:t>
            </a:r>
            <a:endParaRPr lang="hr-HR" altLang="sr-Latn-R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2443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2D7F14-87BC-4C01-AB46-37D6B5C9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31" y="369716"/>
            <a:ext cx="11322537" cy="609600"/>
          </a:xfrm>
        </p:spPr>
        <p:txBody>
          <a:bodyPr>
            <a:normAutofit/>
          </a:bodyPr>
          <a:lstStyle/>
          <a:p>
            <a:r>
              <a:rPr lang="en-US" dirty="0" err="1"/>
              <a:t>Azbest</a:t>
            </a:r>
            <a:r>
              <a:rPr lang="en-US" dirty="0"/>
              <a:t> je </a:t>
            </a:r>
            <a:r>
              <a:rPr lang="en-US" dirty="0" err="1"/>
              <a:t>kolektivni</a:t>
            </a:r>
            <a:r>
              <a:rPr lang="en-US" dirty="0"/>
              <a:t> </a:t>
            </a:r>
            <a:r>
              <a:rPr lang="en-US" dirty="0" err="1"/>
              <a:t>termin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obuhvaća</a:t>
            </a:r>
            <a:r>
              <a:rPr lang="en-US" dirty="0"/>
              <a:t> 6 </a:t>
            </a:r>
            <a:r>
              <a:rPr lang="en-US" dirty="0" err="1"/>
              <a:t>minerala</a:t>
            </a:r>
            <a:r>
              <a:rPr lang="en-US" dirty="0"/>
              <a:t> </a:t>
            </a:r>
            <a:r>
              <a:rPr lang="en-US" dirty="0" err="1"/>
              <a:t>azbestnog</a:t>
            </a:r>
            <a:r>
              <a:rPr lang="en-US" dirty="0"/>
              <a:t> </a:t>
            </a:r>
            <a:r>
              <a:rPr lang="en-US" dirty="0" err="1"/>
              <a:t>habitusa</a:t>
            </a:r>
            <a:r>
              <a:rPr lang="en-US" dirty="0"/>
              <a:t> (</a:t>
            </a:r>
            <a:r>
              <a:rPr lang="en-US" dirty="0" err="1"/>
              <a:t>svi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razreda</a:t>
            </a:r>
            <a:r>
              <a:rPr lang="en-US" dirty="0"/>
              <a:t> </a:t>
            </a:r>
            <a:r>
              <a:rPr lang="en-US" dirty="0" err="1"/>
              <a:t>silikata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11E2F095-03FD-4BE2-8A9F-BAD5BE94B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23228"/>
              </p:ext>
            </p:extLst>
          </p:nvPr>
        </p:nvGraphicFramePr>
        <p:xfrm>
          <a:off x="711312" y="806788"/>
          <a:ext cx="10344726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055">
                  <a:extLst>
                    <a:ext uri="{9D8B030D-6E8A-4147-A177-3AD203B41FA5}">
                      <a16:colId xmlns:a16="http://schemas.microsoft.com/office/drawing/2014/main" val="4216997491"/>
                    </a:ext>
                  </a:extLst>
                </a:gridCol>
                <a:gridCol w="1570182">
                  <a:extLst>
                    <a:ext uri="{9D8B030D-6E8A-4147-A177-3AD203B41FA5}">
                      <a16:colId xmlns:a16="http://schemas.microsoft.com/office/drawing/2014/main" val="3960069168"/>
                    </a:ext>
                  </a:extLst>
                </a:gridCol>
                <a:gridCol w="2826327">
                  <a:extLst>
                    <a:ext uri="{9D8B030D-6E8A-4147-A177-3AD203B41FA5}">
                      <a16:colId xmlns:a16="http://schemas.microsoft.com/office/drawing/2014/main" val="2995054281"/>
                    </a:ext>
                  </a:extLst>
                </a:gridCol>
                <a:gridCol w="1496291">
                  <a:extLst>
                    <a:ext uri="{9D8B030D-6E8A-4147-A177-3AD203B41FA5}">
                      <a16:colId xmlns:a16="http://schemas.microsoft.com/office/drawing/2014/main" val="912480330"/>
                    </a:ext>
                  </a:extLst>
                </a:gridCol>
                <a:gridCol w="1240750">
                  <a:extLst>
                    <a:ext uri="{9D8B030D-6E8A-4147-A177-3AD203B41FA5}">
                      <a16:colId xmlns:a16="http://schemas.microsoft.com/office/drawing/2014/main" val="3976478297"/>
                    </a:ext>
                  </a:extLst>
                </a:gridCol>
                <a:gridCol w="1724121">
                  <a:extLst>
                    <a:ext uri="{9D8B030D-6E8A-4147-A177-3AD203B41FA5}">
                      <a16:colId xmlns:a16="http://schemas.microsoft.com/office/drawing/2014/main" val="2293532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MINERAL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VARIJETET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FORMULA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GRUPA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TVRDOĆA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KRISTALNI SUSTAV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5005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RIEBECKIT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KROKIDOLIT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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Na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(Fe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3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2+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Fe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3+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)[Si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8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O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22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](OH)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endParaRPr lang="hr-HR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AMFIBOLA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6 - 6 ½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monoklinski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082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GRUNERIT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AMOZIT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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Fe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7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[Si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8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O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22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](OH)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AMFIBOLA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5 - 6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monoklinski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893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ANTOFILIT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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Mg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7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[Si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8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O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22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](OH)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AMFIBOLA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½ - 6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rompski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441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TREMOLIT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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Ca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Mg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5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[Si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8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O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22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](OH)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AMFIBOLA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½ - 6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monoklinski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005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AKTINOLIT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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Ca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(Mg, Fe)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5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[Si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8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O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22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](OH,F)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</a:t>
                      </a:r>
                      <a:endParaRPr lang="hr-HR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AMFIBOLA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½ - 6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monoklinski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36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KRIZOTIL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[Si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](OH)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hr-HR" sz="16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SERPENTINA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½ - 3 ½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monoklinski</a:t>
                      </a:r>
                      <a:endParaRPr lang="hr-H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333135"/>
                  </a:ext>
                </a:extLst>
              </a:tr>
            </a:tbl>
          </a:graphicData>
        </a:graphic>
      </p:graphicFrame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38738628-8D1A-4DC1-ADEF-C65746FFA714}"/>
              </a:ext>
            </a:extLst>
          </p:cNvPr>
          <p:cNvSpPr txBox="1">
            <a:spLocks/>
          </p:cNvSpPr>
          <p:nvPr/>
        </p:nvSpPr>
        <p:spPr>
          <a:xfrm>
            <a:off x="711312" y="3986227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800" dirty="0">
                <a:latin typeface="+mj-lt"/>
              </a:rPr>
              <a:t>A</a:t>
            </a:r>
            <a:r>
              <a:rPr lang="en-US" sz="1800" dirty="0" err="1">
                <a:latin typeface="+mj-lt"/>
              </a:rPr>
              <a:t>zbestni</a:t>
            </a:r>
            <a:r>
              <a:rPr lang="en-US" sz="1800" dirty="0">
                <a:latin typeface="+mj-lt"/>
              </a:rPr>
              <a:t> habitus </a:t>
            </a:r>
            <a:r>
              <a:rPr lang="en-US" sz="1800" dirty="0" err="1">
                <a:latin typeface="+mj-lt"/>
              </a:rPr>
              <a:t>uzrokuje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sljedeća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superiorna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svojstva</a:t>
            </a:r>
            <a:r>
              <a:rPr lang="en-US" sz="1800" dirty="0">
                <a:latin typeface="+mj-lt"/>
              </a:rPr>
              <a:t>:</a:t>
            </a:r>
          </a:p>
          <a:p>
            <a:r>
              <a:rPr lang="en-US" sz="1800" dirty="0" err="1">
                <a:latin typeface="+mj-lt"/>
              </a:rPr>
              <a:t>otporni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vatru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termalni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izolatori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pokazuju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veliku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otpornost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istezanje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ali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vlakna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fleksibilna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otporni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biodegradaciju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kemijski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inertni</a:t>
            </a:r>
            <a:r>
              <a:rPr lang="en-US" sz="1800" dirty="0">
                <a:latin typeface="+mj-lt"/>
              </a:rPr>
              <a:t> za </a:t>
            </a:r>
            <a:r>
              <a:rPr lang="en-US" sz="1800" dirty="0" err="1">
                <a:latin typeface="+mj-lt"/>
              </a:rPr>
              <a:t>većinu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kemikalija</a:t>
            </a:r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niska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električna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vodljivost</a:t>
            </a:r>
            <a:r>
              <a:rPr lang="en-US" sz="1800" dirty="0">
                <a:latin typeface="+mj-lt"/>
              </a:rPr>
              <a:t>. </a:t>
            </a:r>
          </a:p>
          <a:p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2907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6">
            <a:extLst>
              <a:ext uri="{FF2B5EF4-FFF2-40B4-BE49-F238E27FC236}">
                <a16:creationId xmlns:a16="http://schemas.microsoft.com/office/drawing/2014/main" id="{2E05C85A-C57F-4408-9C83-0E2AD567E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8089900" cy="1068388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4. XONOTLIT, Ca</a:t>
            </a:r>
            <a:r>
              <a:rPr lang="hr-HR" altLang="sr-Latn-RS" sz="1600" b="1" baseline="-25000" dirty="0">
                <a:latin typeface="+mj-lt"/>
              </a:rPr>
              <a:t>6 </a:t>
            </a:r>
            <a:r>
              <a:rPr lang="en-US" altLang="sr-Latn-RS" sz="16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16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1600" b="1" baseline="-25000" dirty="0">
                <a:latin typeface="+mj-lt"/>
                <a:cs typeface="Times New Roman" panose="02020603050405020304" pitchFamily="18" charset="0"/>
              </a:rPr>
              <a:t>6</a:t>
            </a:r>
            <a:r>
              <a:rPr lang="hr-HR" altLang="sr-Latn-RS" sz="16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1600" b="1" baseline="-25000" dirty="0">
                <a:latin typeface="+mj-lt"/>
                <a:cs typeface="Times New Roman" panose="02020603050405020304" pitchFamily="18" charset="0"/>
              </a:rPr>
              <a:t>17 </a:t>
            </a:r>
            <a:r>
              <a:rPr lang="en-US" altLang="sr-Latn-RS" sz="16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16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16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1600" b="1" dirty="0">
                <a:latin typeface="+mj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XONOTLIT  Ca</a:t>
            </a:r>
            <a:r>
              <a:rPr lang="hr-HR" altLang="sr-Latn-RS" b="1" baseline="-25000" dirty="0">
                <a:latin typeface="+mj-lt"/>
              </a:rPr>
              <a:t>6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6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17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2</a:t>
            </a:r>
            <a:endParaRPr lang="hr-HR" altLang="sr-Latn-RS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9939" name="Picture 7" descr="1050_xonotlit">
            <a:extLst>
              <a:ext uri="{FF2B5EF4-FFF2-40B4-BE49-F238E27FC236}">
                <a16:creationId xmlns:a16="http://schemas.microsoft.com/office/drawing/2014/main" id="{12EDCC4F-F10D-4704-A5CB-454BFDAD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6000"/>
          </a:blip>
          <a:srcRect l="34138" t="30481" r="31653" b="39110"/>
          <a:stretch>
            <a:fillRect/>
          </a:stretch>
        </p:blipFill>
        <p:spPr bwMode="auto">
          <a:xfrm>
            <a:off x="6811649" y="1733640"/>
            <a:ext cx="4973472" cy="339072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6" name="Rectangle 8">
            <a:extLst>
              <a:ext uri="{FF2B5EF4-FFF2-40B4-BE49-F238E27FC236}">
                <a16:creationId xmlns:a16="http://schemas.microsoft.com/office/drawing/2014/main" id="{C3A38298-3EDB-4223-B98A-1DCC6C1E7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30313"/>
            <a:ext cx="11430000" cy="555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+mj-lt"/>
              </a:rPr>
              <a:t>KRISTALNI  SUSTAV: </a:t>
            </a:r>
            <a:r>
              <a:rPr lang="hr-HR" altLang="sr-Latn-RS" sz="2200" dirty="0" err="1">
                <a:latin typeface="+mj-lt"/>
              </a:rPr>
              <a:t>Monoklinski</a:t>
            </a:r>
            <a:endParaRPr lang="hr-HR" altLang="sr-Latn-RS" sz="22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KRISTALNI  RAZRED: </a:t>
            </a:r>
            <a:r>
              <a:rPr lang="hr-HR" altLang="sr-Latn-RS" sz="2200" dirty="0">
                <a:latin typeface="+mj-lt"/>
              </a:rPr>
              <a:t>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PROSTORNA  GRUPA: </a:t>
            </a:r>
            <a:r>
              <a:rPr lang="hr-HR" altLang="sr-Latn-RS" sz="2200" dirty="0">
                <a:latin typeface="+mj-lt"/>
              </a:rPr>
              <a:t>C2/m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HABITUS: </a:t>
            </a:r>
            <a:r>
              <a:rPr lang="hr-HR" altLang="sr-Latn-RS" sz="2200" dirty="0">
                <a:latin typeface="+mj-lt"/>
              </a:rPr>
              <a:t>igličasti kristali; često kao radijalno-zrakasti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agregati; vlaknast; kompaktni agregati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TVRDOĆA: </a:t>
            </a:r>
            <a:r>
              <a:rPr lang="hr-HR" altLang="sr-Latn-RS" sz="2200" dirty="0">
                <a:latin typeface="+mj-lt"/>
              </a:rPr>
              <a:t>6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½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GUSTOĆA: </a:t>
            </a:r>
            <a:r>
              <a:rPr lang="hr-HR" altLang="sr-Latn-RS" sz="2200" dirty="0">
                <a:latin typeface="+mj-lt"/>
              </a:rPr>
              <a:t>2.7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KALAVOST: </a:t>
            </a:r>
            <a:r>
              <a:rPr lang="hr-HR" altLang="sr-Latn-RS" sz="2200" dirty="0">
                <a:latin typeface="+mj-lt"/>
              </a:rPr>
              <a:t>Savršena duž jedne ravnine iz zone 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010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200" dirty="0"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LOM: </a:t>
            </a:r>
            <a:r>
              <a:rPr lang="hr-HR" altLang="sr-Latn-RS" sz="2200" dirty="0">
                <a:latin typeface="+mj-lt"/>
              </a:rPr>
              <a:t>Mineral je vrlo žilav, teško ga je slomiti.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BOJA: </a:t>
            </a:r>
            <a:r>
              <a:rPr lang="hr-HR" altLang="sr-Latn-RS" sz="2200" dirty="0">
                <a:latin typeface="+mj-lt"/>
              </a:rPr>
              <a:t>Bijela do </a:t>
            </a:r>
            <a:r>
              <a:rPr lang="hr-HR" altLang="sr-Latn-RS" sz="2200" dirty="0" err="1">
                <a:latin typeface="+mj-lt"/>
              </a:rPr>
              <a:t>modrosiva</a:t>
            </a:r>
            <a:r>
              <a:rPr lang="hr-HR" altLang="sr-Latn-RS" sz="2200" dirty="0">
                <a:latin typeface="+mj-lt"/>
              </a:rPr>
              <a:t>, </a:t>
            </a:r>
            <a:r>
              <a:rPr lang="hr-HR" altLang="sr-Latn-RS" sz="2200" dirty="0" err="1">
                <a:latin typeface="+mj-lt"/>
              </a:rPr>
              <a:t>svijetloružičasta</a:t>
            </a:r>
            <a:r>
              <a:rPr lang="hr-HR" altLang="sr-Latn-RS" sz="2200" dirty="0">
                <a:latin typeface="+mj-lt"/>
              </a:rPr>
              <a:t>. </a:t>
            </a:r>
            <a:r>
              <a:rPr lang="hr-HR" altLang="sr-Latn-RS" sz="2200" dirty="0" err="1">
                <a:latin typeface="+mj-lt"/>
              </a:rPr>
              <a:t>Crt</a:t>
            </a:r>
            <a:r>
              <a:rPr lang="hr-HR" altLang="sr-Latn-RS" sz="2200" dirty="0">
                <a:latin typeface="+mj-lt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SJAJ: </a:t>
            </a:r>
            <a:r>
              <a:rPr lang="hr-HR" altLang="sr-Latn-RS" sz="2200" dirty="0">
                <a:latin typeface="+mj-lt"/>
              </a:rPr>
              <a:t>Sedefast ili voštan.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POJAVLJIVANJE: </a:t>
            </a:r>
            <a:r>
              <a:rPr lang="hr-HR" altLang="sr-Latn-RS" sz="2200" dirty="0">
                <a:latin typeface="+mj-lt"/>
              </a:rPr>
              <a:t>kontaktno-metamorfni mineral u zonama oko mramora, </a:t>
            </a:r>
            <a:r>
              <a:rPr lang="hr-HR" altLang="sr-Latn-RS" sz="2200" dirty="0" err="1">
                <a:latin typeface="+mj-lt"/>
              </a:rPr>
              <a:t>serpentinita</a:t>
            </a:r>
            <a:r>
              <a:rPr lang="hr-HR" altLang="sr-Latn-RS" sz="2200" dirty="0">
                <a:latin typeface="+mj-lt"/>
              </a:rPr>
              <a:t> i </a:t>
            </a:r>
            <a:r>
              <a:rPr lang="hr-HR" altLang="sr-Latn-RS" sz="2200" dirty="0" err="1">
                <a:latin typeface="+mj-lt"/>
              </a:rPr>
              <a:t>metavulkanita</a:t>
            </a:r>
            <a:endParaRPr lang="hr-HR" altLang="sr-Latn-R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2654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0">
            <a:extLst>
              <a:ext uri="{FF2B5EF4-FFF2-40B4-BE49-F238E27FC236}">
                <a16:creationId xmlns:a16="http://schemas.microsoft.com/office/drawing/2014/main" id="{9E4B99F1-6890-4FAB-BA98-021512063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089900" cy="1068388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XIII. 4. A. HETEROFILOSILIKATI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(LANČASTO-SLOJEVITI SILIKATI)</a:t>
            </a:r>
          </a:p>
        </p:txBody>
      </p:sp>
      <p:sp>
        <p:nvSpPr>
          <p:cNvPr id="32779" name="Rectangle 11">
            <a:extLst>
              <a:ext uri="{FF2B5EF4-FFF2-40B4-BE49-F238E27FC236}">
                <a16:creationId xmlns:a16="http://schemas.microsoft.com/office/drawing/2014/main" id="{A06381C4-9830-4C5D-950B-8F7939C9E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3" y="1363663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400" dirty="0">
                <a:latin typeface="+mj-lt"/>
              </a:rPr>
              <a:t>4.A. 1. </a:t>
            </a:r>
            <a:r>
              <a:rPr lang="hr-HR" altLang="sr-Latn-RS" sz="2400" b="1" dirty="0" err="1">
                <a:latin typeface="+mj-lt"/>
              </a:rPr>
              <a:t>Prehnit</a:t>
            </a:r>
            <a:r>
              <a:rPr lang="hr-HR" altLang="sr-Latn-RS" sz="2400" b="1" dirty="0">
                <a:latin typeface="+mj-lt"/>
              </a:rPr>
              <a:t>  Ca</a:t>
            </a:r>
            <a:r>
              <a:rPr lang="hr-HR" altLang="sr-Latn-RS" sz="2400" b="1" baseline="-25000" dirty="0">
                <a:latin typeface="+mj-lt"/>
              </a:rPr>
              <a:t>2</a:t>
            </a:r>
            <a:r>
              <a:rPr lang="hr-HR" altLang="sr-Latn-RS" sz="2400" b="1" dirty="0">
                <a:latin typeface="+mj-lt"/>
              </a:rPr>
              <a:t>Al</a:t>
            </a:r>
            <a:r>
              <a:rPr lang="hr-HR" altLang="sr-Latn-RS" sz="2400" b="1" baseline="30000" dirty="0">
                <a:latin typeface="+mj-lt"/>
              </a:rPr>
              <a:t>VI</a:t>
            </a:r>
            <a:r>
              <a:rPr lang="hr-HR" altLang="sr-Latn-RS" sz="2400" b="1" baseline="-25000" dirty="0">
                <a:latin typeface="+mj-lt"/>
              </a:rPr>
              <a:t>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AlSi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10</a:t>
            </a:r>
            <a:r>
              <a:rPr lang="hr-HR" altLang="sr-Latn-RS" sz="2400" b="1" baseline="-25000" dirty="0">
                <a:latin typeface="+mj-lt"/>
              </a:rPr>
              <a:t>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964" name="Picture 12" descr="K:\zbirka_cijela\ZBIRKA_CROPANA\710a_prehnit.jpg">
            <a:extLst>
              <a:ext uri="{FF2B5EF4-FFF2-40B4-BE49-F238E27FC236}">
                <a16:creationId xmlns:a16="http://schemas.microsoft.com/office/drawing/2014/main" id="{7FD20619-4D5D-4B1D-A0A6-AC6BF2E6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343150"/>
            <a:ext cx="3117850" cy="36385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13" descr="K:\zbirka_cijela\ZBIRKA_CROPANA\397b_prehnit.jpg">
            <a:extLst>
              <a:ext uri="{FF2B5EF4-FFF2-40B4-BE49-F238E27FC236}">
                <a16:creationId xmlns:a16="http://schemas.microsoft.com/office/drawing/2014/main" id="{13FC5773-F3FD-4E26-85C9-82551AC8F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4950" y="2343150"/>
            <a:ext cx="3309938" cy="36353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14">
            <a:extLst>
              <a:ext uri="{FF2B5EF4-FFF2-40B4-BE49-F238E27FC236}">
                <a16:creationId xmlns:a16="http://schemas.microsoft.com/office/drawing/2014/main" id="{AEDEB441-BD61-4AD6-9CB1-B2BA1382B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2388" y="2343150"/>
            <a:ext cx="3852862" cy="36353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165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6">
            <a:extLst>
              <a:ext uri="{FF2B5EF4-FFF2-40B4-BE49-F238E27FC236}">
                <a16:creationId xmlns:a16="http://schemas.microsoft.com/office/drawing/2014/main" id="{07D10B0A-8726-47E7-9939-0F5CCBF10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76200"/>
            <a:ext cx="8089900" cy="1068388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XIII. 4. A. HETEROFILOSILIKATI  (LANČASTO-SLOJEVITI  SILIKATI)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1600" dirty="0">
                <a:latin typeface="+mj-lt"/>
              </a:rPr>
              <a:t>4A. 1. </a:t>
            </a:r>
            <a:r>
              <a:rPr lang="hr-HR" altLang="sr-Latn-RS" sz="1600" b="1" dirty="0">
                <a:latin typeface="+mj-lt"/>
              </a:rPr>
              <a:t>PREHNIT,  Ca</a:t>
            </a:r>
            <a:r>
              <a:rPr lang="hr-HR" altLang="sr-Latn-RS" sz="1600" b="1" baseline="-25000" dirty="0">
                <a:latin typeface="+mj-lt"/>
              </a:rPr>
              <a:t>2</a:t>
            </a:r>
            <a:r>
              <a:rPr lang="hr-HR" altLang="sr-Latn-RS" sz="1600" b="1" dirty="0">
                <a:latin typeface="+mj-lt"/>
              </a:rPr>
              <a:t>Al</a:t>
            </a:r>
            <a:r>
              <a:rPr lang="hr-HR" altLang="sr-Latn-RS" sz="1600" b="1" baseline="30000" dirty="0">
                <a:latin typeface="+mj-lt"/>
              </a:rPr>
              <a:t>VI</a:t>
            </a:r>
            <a:r>
              <a:rPr lang="hr-HR" altLang="sr-Latn-RS" sz="1600" b="1" baseline="-25000" dirty="0">
                <a:latin typeface="+mj-lt"/>
              </a:rPr>
              <a:t> </a:t>
            </a:r>
            <a:r>
              <a:rPr lang="en-US" altLang="sr-Latn-RS" sz="16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1600" b="1" dirty="0">
                <a:latin typeface="+mj-lt"/>
                <a:cs typeface="Times New Roman" panose="02020603050405020304" pitchFamily="18" charset="0"/>
              </a:rPr>
              <a:t>AlSi</a:t>
            </a:r>
            <a:r>
              <a:rPr lang="hr-HR" altLang="sr-Latn-RS" sz="1600" b="1" baseline="-25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hr-HR" altLang="sr-Latn-RS" sz="16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1600" b="1" baseline="-25000" dirty="0">
                <a:latin typeface="+mj-lt"/>
                <a:cs typeface="Times New Roman" panose="02020603050405020304" pitchFamily="18" charset="0"/>
              </a:rPr>
              <a:t>10</a:t>
            </a:r>
            <a:r>
              <a:rPr lang="hr-HR" altLang="sr-Latn-RS" sz="1600" b="1" baseline="-25000" dirty="0">
                <a:latin typeface="+mj-lt"/>
              </a:rPr>
              <a:t> </a:t>
            </a:r>
            <a:r>
              <a:rPr lang="en-US" altLang="sr-Latn-RS" sz="16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1600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sz="1600" b="1" baseline="-25000" dirty="0">
                <a:latin typeface="+mj-lt"/>
                <a:cs typeface="Times New Roman" panose="02020603050405020304" pitchFamily="18" charset="0"/>
              </a:rPr>
              <a:t>2</a:t>
            </a:r>
            <a:endParaRPr lang="hr-HR" altLang="sr-Latn-RS" sz="16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PREHNIT  </a:t>
            </a:r>
            <a:r>
              <a:rPr lang="hr-HR" altLang="sr-Latn-RS" b="1" dirty="0">
                <a:latin typeface="+mj-lt"/>
              </a:rPr>
              <a:t>Ca</a:t>
            </a:r>
            <a:r>
              <a:rPr lang="hr-HR" altLang="sr-Latn-RS" b="1" baseline="-25000" dirty="0">
                <a:latin typeface="+mj-lt"/>
              </a:rPr>
              <a:t>2</a:t>
            </a:r>
            <a:r>
              <a:rPr lang="hr-HR" altLang="sr-Latn-RS" b="1" dirty="0">
                <a:latin typeface="+mj-lt"/>
              </a:rPr>
              <a:t>Al</a:t>
            </a:r>
            <a:r>
              <a:rPr lang="hr-HR" altLang="sr-Latn-RS" b="1" baseline="30000" dirty="0">
                <a:latin typeface="+mj-lt"/>
              </a:rPr>
              <a:t>VI</a:t>
            </a:r>
            <a:r>
              <a:rPr lang="hr-HR" altLang="sr-Latn-RS" b="1" baseline="-25000" dirty="0">
                <a:latin typeface="+mj-lt"/>
              </a:rPr>
              <a:t>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AlSi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10</a:t>
            </a:r>
            <a:r>
              <a:rPr lang="hr-HR" altLang="sr-Latn-RS" b="1" baseline="-25000" dirty="0">
                <a:latin typeface="+mj-lt"/>
              </a:rPr>
              <a:t> </a:t>
            </a:r>
            <a:r>
              <a:rPr lang="en-US" altLang="sr-Latn-RS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b="1" dirty="0">
                <a:latin typeface="+mj-lt"/>
                <a:cs typeface="Times New Roman" panose="02020603050405020304" pitchFamily="18" charset="0"/>
              </a:rPr>
              <a:t>(OH)</a:t>
            </a:r>
            <a:r>
              <a:rPr lang="hr-HR" altLang="sr-Latn-RS" b="1" baseline="-25000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1987" name="Picture 7" descr="709_prehnit">
            <a:extLst>
              <a:ext uri="{FF2B5EF4-FFF2-40B4-BE49-F238E27FC236}">
                <a16:creationId xmlns:a16="http://schemas.microsoft.com/office/drawing/2014/main" id="{B939A578-30F6-4901-9A63-D505E65D3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 contrast="42000"/>
          </a:blip>
          <a:srcRect l="33789" t="27238" r="35732" b="25700"/>
          <a:stretch>
            <a:fillRect/>
          </a:stretch>
        </p:blipFill>
        <p:spPr bwMode="auto">
          <a:xfrm>
            <a:off x="8305779" y="224437"/>
            <a:ext cx="3485003" cy="403422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8" descr="711_prehnit">
            <a:extLst>
              <a:ext uri="{FF2B5EF4-FFF2-40B4-BE49-F238E27FC236}">
                <a16:creationId xmlns:a16="http://schemas.microsoft.com/office/drawing/2014/main" id="{9662326F-AB2B-4F12-81BE-AE50EC3F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36000"/>
          </a:blip>
          <a:srcRect/>
          <a:stretch>
            <a:fillRect/>
          </a:stretch>
        </p:blipFill>
        <p:spPr bwMode="auto">
          <a:xfrm>
            <a:off x="8309504" y="3880449"/>
            <a:ext cx="3454290" cy="230346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61" name="Rectangle 9">
            <a:extLst>
              <a:ext uri="{FF2B5EF4-FFF2-40B4-BE49-F238E27FC236}">
                <a16:creationId xmlns:a16="http://schemas.microsoft.com/office/drawing/2014/main" id="{9BB74F5A-D190-4505-ACD5-96101D038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89063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200" b="1" dirty="0">
                <a:latin typeface="+mj-lt"/>
              </a:rPr>
              <a:t>KRISTALNI  SUSTAV: </a:t>
            </a:r>
            <a:r>
              <a:rPr lang="hr-HR" altLang="sr-Latn-RS" sz="2200" dirty="0">
                <a:latin typeface="+mj-lt"/>
              </a:rPr>
              <a:t>Rompski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KRISTALNI  RAZRED: </a:t>
            </a:r>
            <a:r>
              <a:rPr lang="hr-HR" altLang="sr-Latn-RS" sz="2200" dirty="0">
                <a:latin typeface="+mj-lt"/>
              </a:rPr>
              <a:t>mm2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PROSTORNA  GRUPA: </a:t>
            </a:r>
            <a:r>
              <a:rPr lang="hr-HR" altLang="sr-Latn-RS" sz="2200" dirty="0">
                <a:latin typeface="+mj-lt"/>
              </a:rPr>
              <a:t>P2cm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HABITUS: </a:t>
            </a:r>
            <a:r>
              <a:rPr lang="hr-HR" altLang="sr-Latn-RS" sz="2200" dirty="0">
                <a:latin typeface="+mj-lt"/>
              </a:rPr>
              <a:t>rijetki kristali, često pločast po {001}; bubrežast,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dirty="0" err="1">
                <a:latin typeface="+mj-lt"/>
                <a:cs typeface="Times New Roman" panose="02020603050405020304" pitchFamily="18" charset="0"/>
              </a:rPr>
              <a:t>stalaktitičan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; kružne grupe pločastih kristala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TVRDOĆA: </a:t>
            </a:r>
            <a:r>
              <a:rPr lang="hr-HR" altLang="sr-Latn-RS" sz="2200" dirty="0">
                <a:latin typeface="+mj-lt"/>
              </a:rPr>
              <a:t>6-6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½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GUSTOĆA: </a:t>
            </a:r>
            <a:r>
              <a:rPr lang="hr-HR" altLang="sr-Latn-RS" sz="2200" dirty="0">
                <a:latin typeface="+mj-lt"/>
              </a:rPr>
              <a:t>2.8-3.0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KALAVOST: </a:t>
            </a:r>
            <a:r>
              <a:rPr lang="hr-HR" altLang="sr-Latn-RS" sz="2200" dirty="0">
                <a:latin typeface="+mj-lt"/>
              </a:rPr>
              <a:t>Savršena po 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001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.</a:t>
            </a:r>
            <a:endParaRPr lang="en-US" altLang="sr-Latn-RS" sz="22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LOM: </a:t>
            </a:r>
            <a:r>
              <a:rPr lang="hr-HR" altLang="sr-Latn-RS" sz="2200" dirty="0">
                <a:latin typeface="+mj-lt"/>
              </a:rPr>
              <a:t>Neravan.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BOJA: </a:t>
            </a:r>
            <a:r>
              <a:rPr lang="hr-HR" altLang="sr-Latn-RS" sz="2200" dirty="0">
                <a:latin typeface="+mj-lt"/>
              </a:rPr>
              <a:t>Bijela, svijetlozelena do tamnozelena, žuta, ružičasta, </a:t>
            </a:r>
            <a:r>
              <a:rPr lang="hr-HR" altLang="sr-Latn-RS" sz="2200" dirty="0" err="1">
                <a:latin typeface="+mj-lt"/>
              </a:rPr>
              <a:t>sivkastozelenkasto</a:t>
            </a:r>
            <a:r>
              <a:rPr lang="hr-HR" altLang="sr-Latn-RS" sz="2200" dirty="0">
                <a:latin typeface="+mj-lt"/>
              </a:rPr>
              <a:t> siva. </a:t>
            </a:r>
            <a:r>
              <a:rPr lang="hr-HR" altLang="sr-Latn-RS" sz="2200" dirty="0" err="1">
                <a:latin typeface="+mj-lt"/>
              </a:rPr>
              <a:t>Crt</a:t>
            </a:r>
            <a:r>
              <a:rPr lang="hr-HR" altLang="sr-Latn-RS" sz="2200" dirty="0">
                <a:latin typeface="+mj-lt"/>
              </a:rPr>
              <a:t> je bijel.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SJAJ: </a:t>
            </a:r>
            <a:r>
              <a:rPr lang="hr-HR" altLang="sr-Latn-RS" sz="2200" dirty="0">
                <a:latin typeface="+mj-lt"/>
              </a:rPr>
              <a:t>Staklast, na plohama 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{</a:t>
            </a:r>
            <a:r>
              <a:rPr lang="hr-HR" altLang="sr-Latn-RS" sz="2200" dirty="0">
                <a:latin typeface="+mj-lt"/>
                <a:cs typeface="Times New Roman" panose="02020603050405020304" pitchFamily="18" charset="0"/>
              </a:rPr>
              <a:t>001</a:t>
            </a:r>
            <a:r>
              <a:rPr lang="en-US" altLang="sr-Latn-RS" sz="2200" dirty="0">
                <a:latin typeface="+mj-lt"/>
                <a:cs typeface="Times New Roman" panose="02020603050405020304" pitchFamily="18" charset="0"/>
              </a:rPr>
              <a:t>}</a:t>
            </a:r>
            <a:r>
              <a:rPr lang="hr-HR" altLang="sr-Latn-RS" sz="2200" dirty="0">
                <a:latin typeface="+mj-lt"/>
              </a:rPr>
              <a:t> slabo sedefast.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200" b="1" dirty="0">
                <a:latin typeface="+mj-lt"/>
              </a:rPr>
              <a:t>POJAVLJIVANJE: </a:t>
            </a:r>
            <a:r>
              <a:rPr lang="hr-HR" altLang="sr-Latn-RS" sz="2200" dirty="0">
                <a:latin typeface="+mj-lt"/>
              </a:rPr>
              <a:t>sekundarni mineral u šupljinama bazalta i sličnih stijena</a:t>
            </a:r>
          </a:p>
        </p:txBody>
      </p:sp>
    </p:spTree>
    <p:extLst>
      <p:ext uri="{BB962C8B-B14F-4D97-AF65-F5344CB8AC3E}">
        <p14:creationId xmlns:p14="http://schemas.microsoft.com/office/powerpoint/2010/main" val="2823281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8">
            <a:extLst>
              <a:ext uri="{FF2B5EF4-FFF2-40B4-BE49-F238E27FC236}">
                <a16:creationId xmlns:a16="http://schemas.microsoft.com/office/drawing/2014/main" id="{C30DB408-A663-4BA1-9647-2E92FFD6CD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228600"/>
            <a:ext cx="8089900" cy="70167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solidFill>
                  <a:srgbClr val="000000"/>
                </a:solidFill>
                <a:latin typeface="+mj-lt"/>
              </a:rPr>
              <a:t>4. 1. GRUPA  PIROKSENA</a:t>
            </a:r>
            <a:endParaRPr lang="en-US" altLang="sr-Latn-RS" dirty="0">
              <a:latin typeface="+mj-lt"/>
            </a:endParaRPr>
          </a:p>
        </p:txBody>
      </p:sp>
      <p:sp>
        <p:nvSpPr>
          <p:cNvPr id="5129" name="Rectangle 9">
            <a:extLst>
              <a:ext uri="{FF2B5EF4-FFF2-40B4-BE49-F238E27FC236}">
                <a16:creationId xmlns:a16="http://schemas.microsoft.com/office/drawing/2014/main" id="{069888F8-94C7-4F0E-BA92-CEBE2C440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295400"/>
            <a:ext cx="11201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800" u="sng" dirty="0">
                <a:latin typeface="+mj-lt"/>
              </a:rPr>
              <a:t>Podjela </a:t>
            </a:r>
            <a:r>
              <a:rPr lang="hr-HR" altLang="sr-Latn-RS" sz="2800" u="sng" dirty="0" err="1">
                <a:latin typeface="+mj-lt"/>
              </a:rPr>
              <a:t>piroksena</a:t>
            </a:r>
            <a:r>
              <a:rPr lang="hr-HR" altLang="sr-Latn-RS" sz="2800" u="sng" dirty="0">
                <a:latin typeface="+mj-lt"/>
              </a:rPr>
              <a:t> prema </a:t>
            </a:r>
            <a:r>
              <a:rPr lang="hr-HR" altLang="sr-Latn-RS" sz="2800" b="1" u="sng" dirty="0">
                <a:latin typeface="+mj-lt"/>
              </a:rPr>
              <a:t>kemijskom sastavu</a:t>
            </a:r>
            <a:r>
              <a:rPr lang="hr-HR" altLang="sr-Latn-RS" sz="2800" dirty="0">
                <a:latin typeface="+mj-lt"/>
              </a:rPr>
              <a:t>:</a:t>
            </a:r>
          </a:p>
          <a:p>
            <a:pPr marL="1171575" indent="-1171575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800" dirty="0">
                <a:latin typeface="+mj-lt"/>
              </a:rPr>
              <a:t>4. 1. 1. </a:t>
            </a:r>
            <a:r>
              <a:rPr lang="hr-HR" altLang="sr-Latn-RS" sz="2800" b="1" dirty="0">
                <a:latin typeface="+mj-lt"/>
              </a:rPr>
              <a:t>Mg-Fe  </a:t>
            </a:r>
            <a:r>
              <a:rPr lang="hr-HR" altLang="sr-Latn-RS" sz="2800" b="1" dirty="0" err="1">
                <a:latin typeface="+mj-lt"/>
              </a:rPr>
              <a:t>pirokseni</a:t>
            </a:r>
            <a:r>
              <a:rPr lang="hr-HR" altLang="sr-Latn-RS" sz="2800" dirty="0">
                <a:latin typeface="+mj-lt"/>
              </a:rPr>
              <a:t> (</a:t>
            </a:r>
            <a:r>
              <a:rPr lang="hr-HR" altLang="sr-Latn-RS" sz="2800" dirty="0" err="1">
                <a:latin typeface="+mj-lt"/>
              </a:rPr>
              <a:t>enstatit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ferosilit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klinoenstatit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klinoferosilit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pigeonit</a:t>
            </a:r>
            <a:r>
              <a:rPr lang="hr-HR" altLang="sr-Latn-RS" sz="2800" dirty="0">
                <a:latin typeface="+mj-lt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800" dirty="0">
                <a:latin typeface="+mj-lt"/>
              </a:rPr>
              <a:t>4. 1. 2. </a:t>
            </a:r>
            <a:r>
              <a:rPr lang="hr-HR" altLang="sr-Latn-RS" sz="2800" b="1" dirty="0">
                <a:latin typeface="+mj-lt"/>
              </a:rPr>
              <a:t>Mn-Mg  </a:t>
            </a:r>
            <a:r>
              <a:rPr lang="hr-HR" altLang="sr-Latn-RS" sz="2800" b="1" dirty="0" err="1">
                <a:latin typeface="+mj-lt"/>
              </a:rPr>
              <a:t>pirokseni</a:t>
            </a:r>
            <a:r>
              <a:rPr lang="hr-HR" altLang="sr-Latn-RS" sz="2800" dirty="0">
                <a:latin typeface="+mj-lt"/>
              </a:rPr>
              <a:t> (</a:t>
            </a:r>
            <a:r>
              <a:rPr lang="hr-HR" altLang="sr-Latn-RS" sz="2800" dirty="0" err="1">
                <a:latin typeface="+mj-lt"/>
              </a:rPr>
              <a:t>donpeacorit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kanoit</a:t>
            </a:r>
            <a:r>
              <a:rPr lang="hr-HR" altLang="sr-Latn-RS" sz="2800" dirty="0">
                <a:latin typeface="+mj-lt"/>
              </a:rPr>
              <a:t>)</a:t>
            </a:r>
          </a:p>
          <a:p>
            <a:pPr marL="1171575" indent="-1171575"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800" dirty="0">
                <a:latin typeface="+mj-lt"/>
              </a:rPr>
              <a:t>4. 1. 3. </a:t>
            </a:r>
            <a:r>
              <a:rPr lang="hr-HR" altLang="sr-Latn-RS" sz="2800" b="1" dirty="0">
                <a:latin typeface="+mj-lt"/>
              </a:rPr>
              <a:t>Ca  </a:t>
            </a:r>
            <a:r>
              <a:rPr lang="hr-HR" altLang="sr-Latn-RS" sz="2800" b="1" dirty="0" err="1">
                <a:latin typeface="+mj-lt"/>
              </a:rPr>
              <a:t>pirokseni</a:t>
            </a:r>
            <a:r>
              <a:rPr lang="hr-HR" altLang="sr-Latn-RS" sz="2800" dirty="0">
                <a:latin typeface="+mj-lt"/>
              </a:rPr>
              <a:t> (</a:t>
            </a:r>
            <a:r>
              <a:rPr lang="hr-HR" altLang="sr-Latn-RS" sz="2800" dirty="0" err="1">
                <a:latin typeface="+mj-lt"/>
              </a:rPr>
              <a:t>diopsid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hedenbergit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augit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johannsenit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petedunnit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esseneit</a:t>
            </a:r>
            <a:r>
              <a:rPr lang="hr-HR" altLang="sr-Latn-RS" sz="2800" dirty="0">
                <a:latin typeface="+mj-lt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800" dirty="0">
                <a:latin typeface="+mj-lt"/>
              </a:rPr>
              <a:t>4. 1. 4. </a:t>
            </a:r>
            <a:r>
              <a:rPr lang="hr-HR" altLang="sr-Latn-RS" sz="2800" b="1" dirty="0">
                <a:latin typeface="+mj-lt"/>
              </a:rPr>
              <a:t>Ca-Na  </a:t>
            </a:r>
            <a:r>
              <a:rPr lang="hr-HR" altLang="sr-Latn-RS" sz="2800" b="1" dirty="0" err="1">
                <a:latin typeface="+mj-lt"/>
              </a:rPr>
              <a:t>pirokseni</a:t>
            </a:r>
            <a:r>
              <a:rPr lang="hr-HR" altLang="sr-Latn-RS" sz="2800" dirty="0">
                <a:latin typeface="+mj-lt"/>
              </a:rPr>
              <a:t> (</a:t>
            </a:r>
            <a:r>
              <a:rPr lang="hr-HR" altLang="sr-Latn-RS" sz="2800" dirty="0" err="1">
                <a:latin typeface="+mj-lt"/>
              </a:rPr>
              <a:t>omfacit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aegirin-augit</a:t>
            </a:r>
            <a:r>
              <a:rPr lang="hr-HR" altLang="sr-Latn-RS" sz="2800" dirty="0">
                <a:latin typeface="+mj-lt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800" dirty="0">
                <a:latin typeface="+mj-lt"/>
              </a:rPr>
              <a:t>4. 1. 5. </a:t>
            </a:r>
            <a:r>
              <a:rPr lang="hr-HR" altLang="sr-Latn-RS" sz="2800" b="1" dirty="0">
                <a:latin typeface="+mj-lt"/>
              </a:rPr>
              <a:t>Na  </a:t>
            </a:r>
            <a:r>
              <a:rPr lang="hr-HR" altLang="sr-Latn-RS" sz="2800" b="1" dirty="0" err="1">
                <a:latin typeface="+mj-lt"/>
              </a:rPr>
              <a:t>pirokseni</a:t>
            </a:r>
            <a:r>
              <a:rPr lang="hr-HR" altLang="sr-Latn-RS" sz="2800" dirty="0">
                <a:latin typeface="+mj-lt"/>
              </a:rPr>
              <a:t> (</a:t>
            </a:r>
            <a:r>
              <a:rPr lang="hr-HR" altLang="sr-Latn-RS" sz="2800" dirty="0" err="1">
                <a:latin typeface="+mj-lt"/>
              </a:rPr>
              <a:t>jadeit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aegirin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kosmoklor</a:t>
            </a:r>
            <a:r>
              <a:rPr lang="hr-HR" altLang="sr-Latn-RS" sz="2800" dirty="0">
                <a:latin typeface="+mj-lt"/>
              </a:rPr>
              <a:t>, </a:t>
            </a:r>
            <a:r>
              <a:rPr lang="hr-HR" altLang="sr-Latn-RS" sz="2800" dirty="0" err="1">
                <a:latin typeface="+mj-lt"/>
              </a:rPr>
              <a:t>jervisit</a:t>
            </a:r>
            <a:r>
              <a:rPr lang="hr-HR" altLang="sr-Latn-RS" sz="2800" dirty="0">
                <a:latin typeface="+mj-lt"/>
              </a:rPr>
              <a:t>)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800" dirty="0">
                <a:latin typeface="+mj-lt"/>
              </a:rPr>
              <a:t>4. 1. 6. </a:t>
            </a:r>
            <a:r>
              <a:rPr lang="hr-HR" altLang="sr-Latn-RS" sz="2800" b="1" dirty="0">
                <a:latin typeface="+mj-lt"/>
              </a:rPr>
              <a:t>Li  </a:t>
            </a:r>
            <a:r>
              <a:rPr lang="hr-HR" altLang="sr-Latn-RS" sz="2800" b="1" dirty="0" err="1">
                <a:latin typeface="+mj-lt"/>
              </a:rPr>
              <a:t>piroksen</a:t>
            </a:r>
            <a:r>
              <a:rPr lang="hr-HR" altLang="sr-Latn-RS" sz="2800" dirty="0">
                <a:latin typeface="+mj-lt"/>
              </a:rPr>
              <a:t> (</a:t>
            </a:r>
            <a:r>
              <a:rPr lang="hr-HR" altLang="sr-Latn-RS" sz="2800" dirty="0" err="1">
                <a:latin typeface="+mj-lt"/>
              </a:rPr>
              <a:t>spodumen</a:t>
            </a:r>
            <a:r>
              <a:rPr lang="hr-HR" altLang="sr-Latn-RS" sz="2800" dirty="0">
                <a:latin typeface="+mj-lt"/>
              </a:rPr>
              <a:t>)</a:t>
            </a:r>
            <a:endParaRPr lang="hr-HR" altLang="sr-Latn-RS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6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4">
            <a:extLst>
              <a:ext uri="{FF2B5EF4-FFF2-40B4-BE49-F238E27FC236}">
                <a16:creationId xmlns:a16="http://schemas.microsoft.com/office/drawing/2014/main" id="{7AA70D86-DF26-43D3-AAFA-4F72D9DD77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304800"/>
            <a:ext cx="8089900" cy="70167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solidFill>
                  <a:srgbClr val="000000"/>
                </a:solidFill>
                <a:latin typeface="+mj-lt"/>
              </a:rPr>
              <a:t>4. 1. GRUPA  PIROKSENA</a:t>
            </a:r>
            <a:endParaRPr lang="en-US" altLang="sr-Latn-RS" dirty="0">
              <a:latin typeface="+mj-lt"/>
            </a:endParaRPr>
          </a:p>
        </p:txBody>
      </p:sp>
      <p:pic>
        <p:nvPicPr>
          <p:cNvPr id="6147" name="Picture 6" descr="694_augit">
            <a:extLst>
              <a:ext uri="{FF2B5EF4-FFF2-40B4-BE49-F238E27FC236}">
                <a16:creationId xmlns:a16="http://schemas.microsoft.com/office/drawing/2014/main" id="{24DA912F-3423-4BF4-BF76-E080D62B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6000" contrast="36000"/>
          </a:blip>
          <a:srcRect/>
          <a:stretch>
            <a:fillRect/>
          </a:stretch>
        </p:blipFill>
        <p:spPr bwMode="auto">
          <a:xfrm>
            <a:off x="381000" y="1447800"/>
            <a:ext cx="57150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1">
            <a:extLst>
              <a:ext uri="{FF2B5EF4-FFF2-40B4-BE49-F238E27FC236}">
                <a16:creationId xmlns:a16="http://schemas.microsoft.com/office/drawing/2014/main" id="{5D65292F-E9B6-42A8-B4B3-52D063E73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447800"/>
            <a:ext cx="57912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dirty="0">
                <a:latin typeface="+mj-lt"/>
              </a:rPr>
              <a:t>Opća formula: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r-HR" altLang="sr-Latn-RS" sz="2400" dirty="0"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latin typeface="+mj-lt"/>
              </a:rPr>
              <a:t>XYZ</a:t>
            </a:r>
            <a:r>
              <a:rPr lang="hr-HR" altLang="sr-Latn-RS" b="1" baseline="-25000" dirty="0">
                <a:latin typeface="+mj-lt"/>
              </a:rPr>
              <a:t>2</a:t>
            </a:r>
            <a:r>
              <a:rPr lang="hr-HR" altLang="sr-Latn-RS" b="1" dirty="0">
                <a:latin typeface="+mj-lt"/>
              </a:rPr>
              <a:t>O</a:t>
            </a:r>
            <a:r>
              <a:rPr lang="hr-HR" altLang="sr-Latn-RS" b="1" baseline="-25000" dirty="0">
                <a:latin typeface="+mj-lt"/>
              </a:rPr>
              <a:t>6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r-HR" altLang="sr-Latn-RS" sz="2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X =</a:t>
            </a:r>
            <a:r>
              <a:rPr lang="hr-HR" altLang="sr-Latn-RS" sz="2400" dirty="0">
                <a:latin typeface="+mj-lt"/>
              </a:rPr>
              <a:t> Na</a:t>
            </a:r>
            <a:r>
              <a:rPr lang="hr-HR" altLang="sr-Latn-RS" sz="2400" baseline="30000" dirty="0">
                <a:latin typeface="+mj-lt"/>
              </a:rPr>
              <a:t>+</a:t>
            </a:r>
            <a:r>
              <a:rPr lang="hr-HR" altLang="sr-Latn-RS" sz="2400" dirty="0">
                <a:latin typeface="+mj-lt"/>
              </a:rPr>
              <a:t>, Ca</a:t>
            </a:r>
            <a:r>
              <a:rPr lang="hr-HR" altLang="sr-Latn-RS" sz="2400" baseline="30000" dirty="0">
                <a:latin typeface="+mj-lt"/>
              </a:rPr>
              <a:t>2+</a:t>
            </a:r>
            <a:r>
              <a:rPr lang="hr-HR" altLang="sr-Latn-RS" sz="2400" dirty="0">
                <a:latin typeface="+mj-lt"/>
              </a:rPr>
              <a:t>, Mn</a:t>
            </a:r>
            <a:r>
              <a:rPr lang="hr-HR" altLang="sr-Latn-RS" sz="2400" baseline="30000" dirty="0">
                <a:latin typeface="+mj-lt"/>
              </a:rPr>
              <a:t>2+</a:t>
            </a:r>
            <a:r>
              <a:rPr lang="hr-HR" altLang="sr-Latn-RS" sz="2400" dirty="0">
                <a:latin typeface="+mj-lt"/>
              </a:rPr>
              <a:t>, Fe</a:t>
            </a:r>
            <a:r>
              <a:rPr lang="hr-HR" altLang="sr-Latn-RS" sz="2400" baseline="30000" dirty="0">
                <a:latin typeface="+mj-lt"/>
              </a:rPr>
              <a:t>2+</a:t>
            </a:r>
            <a:r>
              <a:rPr lang="hr-HR" altLang="sr-Latn-RS" sz="2400" dirty="0">
                <a:latin typeface="+mj-lt"/>
              </a:rPr>
              <a:t>, Mg</a:t>
            </a:r>
            <a:r>
              <a:rPr lang="hr-HR" altLang="sr-Latn-RS" sz="2400" baseline="30000" dirty="0">
                <a:latin typeface="+mj-lt"/>
              </a:rPr>
              <a:t>2+</a:t>
            </a:r>
            <a:r>
              <a:rPr lang="hr-HR" altLang="sr-Latn-RS" sz="2400" dirty="0">
                <a:latin typeface="+mj-lt"/>
              </a:rPr>
              <a:t>, Li</a:t>
            </a:r>
            <a:r>
              <a:rPr lang="hr-HR" altLang="sr-Latn-RS" sz="2400" baseline="30000" dirty="0">
                <a:latin typeface="+mj-lt"/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Y =</a:t>
            </a:r>
            <a:r>
              <a:rPr lang="hr-HR" altLang="sr-Latn-RS" sz="2400" dirty="0">
                <a:latin typeface="+mj-lt"/>
              </a:rPr>
              <a:t> Mn</a:t>
            </a:r>
            <a:r>
              <a:rPr lang="hr-HR" altLang="sr-Latn-RS" sz="2400" baseline="30000" dirty="0">
                <a:latin typeface="+mj-lt"/>
              </a:rPr>
              <a:t>2+</a:t>
            </a:r>
            <a:r>
              <a:rPr lang="hr-HR" altLang="sr-Latn-RS" sz="2400" dirty="0">
                <a:latin typeface="+mj-lt"/>
              </a:rPr>
              <a:t>, Fe</a:t>
            </a:r>
            <a:r>
              <a:rPr lang="hr-HR" altLang="sr-Latn-RS" sz="2400" baseline="30000" dirty="0">
                <a:latin typeface="+mj-lt"/>
              </a:rPr>
              <a:t>2+</a:t>
            </a:r>
            <a:r>
              <a:rPr lang="hr-HR" altLang="sr-Latn-RS" sz="2400" dirty="0">
                <a:latin typeface="+mj-lt"/>
              </a:rPr>
              <a:t>, Fe</a:t>
            </a:r>
            <a:r>
              <a:rPr lang="hr-HR" altLang="sr-Latn-RS" sz="2400" baseline="30000" dirty="0">
                <a:latin typeface="+mj-lt"/>
              </a:rPr>
              <a:t>3+</a:t>
            </a:r>
            <a:r>
              <a:rPr lang="hr-HR" altLang="sr-Latn-RS" sz="2400" dirty="0">
                <a:latin typeface="+mj-lt"/>
              </a:rPr>
              <a:t>, Al</a:t>
            </a:r>
            <a:r>
              <a:rPr lang="hr-HR" altLang="sr-Latn-RS" sz="2400" baseline="30000" dirty="0">
                <a:latin typeface="+mj-lt"/>
              </a:rPr>
              <a:t>3+</a:t>
            </a:r>
            <a:r>
              <a:rPr lang="hr-HR" altLang="sr-Latn-RS" sz="2400" dirty="0">
                <a:latin typeface="+mj-lt"/>
              </a:rPr>
              <a:t>, Cr</a:t>
            </a:r>
            <a:r>
              <a:rPr lang="hr-HR" altLang="sr-Latn-RS" sz="2400" baseline="30000" dirty="0">
                <a:latin typeface="+mj-lt"/>
              </a:rPr>
              <a:t>3+</a:t>
            </a:r>
            <a:r>
              <a:rPr lang="hr-HR" altLang="sr-Latn-RS" sz="2400" dirty="0">
                <a:latin typeface="+mj-lt"/>
              </a:rPr>
              <a:t>, Ti</a:t>
            </a:r>
            <a:r>
              <a:rPr lang="hr-HR" altLang="sr-Latn-RS" sz="2400" baseline="30000" dirty="0">
                <a:latin typeface="+mj-lt"/>
              </a:rPr>
              <a:t>4+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Z =</a:t>
            </a:r>
            <a:r>
              <a:rPr lang="hr-HR" altLang="sr-Latn-RS" sz="2400" dirty="0">
                <a:latin typeface="+mj-lt"/>
              </a:rPr>
              <a:t> Si</a:t>
            </a:r>
            <a:r>
              <a:rPr lang="hr-HR" altLang="sr-Latn-RS" sz="2400" baseline="30000" dirty="0">
                <a:latin typeface="+mj-lt"/>
              </a:rPr>
              <a:t>4+</a:t>
            </a:r>
            <a:r>
              <a:rPr lang="hr-HR" altLang="sr-Latn-RS" sz="2400" dirty="0">
                <a:latin typeface="+mj-lt"/>
              </a:rPr>
              <a:t>, Al</a:t>
            </a:r>
            <a:r>
              <a:rPr lang="hr-HR" altLang="sr-Latn-RS" sz="2400" baseline="30000" dirty="0">
                <a:latin typeface="+mj-lt"/>
              </a:rPr>
              <a:t>3+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r-HR" altLang="sr-Latn-RS" sz="2400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dirty="0">
                <a:latin typeface="+mj-lt"/>
              </a:rPr>
              <a:t>Postoje 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rompski</a:t>
            </a:r>
            <a:r>
              <a:rPr lang="hr-HR" altLang="sr-Latn-RS" sz="2400" dirty="0">
                <a:latin typeface="+mj-lt"/>
              </a:rPr>
              <a:t> (</a:t>
            </a:r>
            <a:r>
              <a:rPr lang="hr-HR" altLang="sr-Latn-RS" sz="2400" i="1" dirty="0" err="1">
                <a:latin typeface="+mj-lt"/>
              </a:rPr>
              <a:t>ortopirokseni</a:t>
            </a:r>
            <a:r>
              <a:rPr lang="hr-HR" altLang="sr-Latn-RS" sz="2400" dirty="0">
                <a:latin typeface="+mj-lt"/>
              </a:rPr>
              <a:t>)(2/m 2/m 2/m), 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 err="1">
                <a:latin typeface="+mj-lt"/>
              </a:rPr>
              <a:t>monoklinski</a:t>
            </a:r>
            <a:r>
              <a:rPr lang="hr-HR" altLang="sr-Latn-RS" sz="2400" dirty="0">
                <a:latin typeface="+mj-lt"/>
              </a:rPr>
              <a:t> (2/m) </a:t>
            </a:r>
            <a:r>
              <a:rPr lang="hr-HR" altLang="sr-Latn-RS" sz="2400" dirty="0" err="1">
                <a:latin typeface="+mj-lt"/>
              </a:rPr>
              <a:t>pirokseni</a:t>
            </a:r>
            <a:r>
              <a:rPr lang="hr-HR" altLang="sr-Latn-RS" sz="2400" dirty="0">
                <a:latin typeface="+mj-lt"/>
              </a:rPr>
              <a:t> (</a:t>
            </a:r>
            <a:r>
              <a:rPr lang="hr-HR" altLang="sr-Latn-RS" sz="2400" i="1" dirty="0" err="1">
                <a:latin typeface="+mj-lt"/>
              </a:rPr>
              <a:t>klinopirokseni</a:t>
            </a:r>
            <a:r>
              <a:rPr lang="hr-HR" altLang="sr-Latn-RS" sz="24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791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5FDF21E-C9F0-4FEB-852B-5A55B5C2F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hr-HR" altLang="sr-Latn-RS" sz="3600" b="1" cap="small" dirty="0"/>
              <a:t>Kristalna struktura </a:t>
            </a:r>
            <a:r>
              <a:rPr lang="hr-HR" altLang="sr-Latn-RS" sz="3600" b="1" cap="small" dirty="0" err="1"/>
              <a:t>piroksena</a:t>
            </a:r>
            <a:endParaRPr lang="hr-HR" altLang="sr-Latn-RS" sz="3600" b="1" cap="small" dirty="0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A9BC2C61-ADCD-4296-AB1E-807993843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11518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D64F6E3-DB57-4619-AF36-BFAB6ACA4DB5}"/>
              </a:ext>
            </a:extLst>
          </p:cNvPr>
          <p:cNvSpPr txBox="1"/>
          <p:nvPr/>
        </p:nvSpPr>
        <p:spPr>
          <a:xfrm>
            <a:off x="6096000" y="5620434"/>
            <a:ext cx="5124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Kut kalavosti: </a:t>
            </a:r>
          </a:p>
          <a:p>
            <a:r>
              <a:rPr lang="hr-HR" dirty="0"/>
              <a:t>°</a:t>
            </a:r>
            <a:r>
              <a:rPr lang="hr-HR" dirty="0" err="1"/>
              <a:t>ortopirokseni</a:t>
            </a:r>
            <a:r>
              <a:rPr lang="hr-HR" dirty="0"/>
              <a:t>: (210) </a:t>
            </a:r>
            <a:r>
              <a:rPr lang="hr-HR" dirty="0">
                <a:latin typeface="Century Gothic" panose="020B0502020202020204" pitchFamily="34" charset="0"/>
              </a:rPr>
              <a:t>^ (210) </a:t>
            </a:r>
            <a:r>
              <a:rPr lang="hr-HR" dirty="0">
                <a:latin typeface="Century Gothic" panose="020B0502020202020204" pitchFamily="34" charset="0"/>
                <a:sym typeface="Symbol" panose="05050102010706020507" pitchFamily="18" charset="2"/>
              </a:rPr>
              <a:t> 92</a:t>
            </a:r>
            <a:r>
              <a:rPr lang="hr-HR" dirty="0"/>
              <a:t>°</a:t>
            </a:r>
          </a:p>
          <a:p>
            <a:r>
              <a:rPr lang="hr-HR" dirty="0"/>
              <a:t>°</a:t>
            </a:r>
            <a:r>
              <a:rPr lang="hr-HR" dirty="0" err="1"/>
              <a:t>klinopirokseni</a:t>
            </a:r>
            <a:r>
              <a:rPr lang="hr-HR" dirty="0"/>
              <a:t>: (110) </a:t>
            </a:r>
            <a:r>
              <a:rPr lang="hr-HR" dirty="0">
                <a:latin typeface="Century Gothic" panose="020B0502020202020204" pitchFamily="34" charset="0"/>
              </a:rPr>
              <a:t>^ (110) </a:t>
            </a:r>
            <a:r>
              <a:rPr lang="hr-HR" dirty="0">
                <a:latin typeface="Century Gothic" panose="020B0502020202020204" pitchFamily="34" charset="0"/>
                <a:sym typeface="Symbol" panose="05050102010706020507" pitchFamily="18" charset="2"/>
              </a:rPr>
              <a:t> </a:t>
            </a:r>
            <a:r>
              <a:rPr lang="hr-HR" dirty="0"/>
              <a:t>93°</a:t>
            </a:r>
            <a:endParaRPr lang="en-US" dirty="0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E74A96D-3884-473C-81A0-3F4952AB3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784" y="568671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EC802CF-31EC-4A08-9697-4898092B0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2024" y="596707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6667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8">
            <a:extLst>
              <a:ext uri="{FF2B5EF4-FFF2-40B4-BE49-F238E27FC236}">
                <a16:creationId xmlns:a16="http://schemas.microsoft.com/office/drawing/2014/main" id="{4874AC45-4D31-4031-B3FD-2EB455B4B8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8600" y="180975"/>
            <a:ext cx="8089900" cy="701675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b="1" dirty="0">
                <a:solidFill>
                  <a:srgbClr val="000000"/>
                </a:solidFill>
                <a:latin typeface="+mj-lt"/>
              </a:rPr>
              <a:t>4. 1. GRUPA  PIROKSENA</a:t>
            </a:r>
            <a:endParaRPr lang="en-US" altLang="sr-Latn-RS" dirty="0">
              <a:latin typeface="+mj-lt"/>
            </a:endParaRPr>
          </a:p>
        </p:txBody>
      </p:sp>
      <p:sp>
        <p:nvSpPr>
          <p:cNvPr id="6153" name="Rectangle 9">
            <a:extLst>
              <a:ext uri="{FF2B5EF4-FFF2-40B4-BE49-F238E27FC236}">
                <a16:creationId xmlns:a16="http://schemas.microsoft.com/office/drawing/2014/main" id="{376DF3D4-B7C0-4712-A43C-A8B3B11D6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66800"/>
            <a:ext cx="8229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000" u="sng" dirty="0">
                <a:latin typeface="+mj-lt"/>
              </a:rPr>
              <a:t>Podjela </a:t>
            </a:r>
            <a:r>
              <a:rPr lang="hr-HR" altLang="sr-Latn-RS" sz="2000" u="sng" dirty="0" err="1">
                <a:latin typeface="+mj-lt"/>
              </a:rPr>
              <a:t>piroksena</a:t>
            </a:r>
            <a:r>
              <a:rPr lang="hr-HR" altLang="sr-Latn-RS" sz="2000" u="sng" dirty="0">
                <a:latin typeface="+mj-lt"/>
              </a:rPr>
              <a:t> na osnovi simetrije</a:t>
            </a:r>
            <a:r>
              <a:rPr lang="hr-HR" altLang="sr-Latn-RS" sz="2000" dirty="0">
                <a:latin typeface="+mj-lt"/>
              </a:rPr>
              <a:t>: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- Rompski </a:t>
            </a:r>
            <a:r>
              <a:rPr lang="hr-HR" altLang="sr-Latn-RS" sz="2000" b="1" dirty="0" err="1">
                <a:latin typeface="+mj-lt"/>
              </a:rPr>
              <a:t>pirokseni</a:t>
            </a:r>
            <a:r>
              <a:rPr lang="hr-HR" altLang="sr-Latn-RS" sz="2000" b="1" dirty="0">
                <a:latin typeface="+mj-lt"/>
              </a:rPr>
              <a:t> (</a:t>
            </a:r>
            <a:r>
              <a:rPr lang="hr-HR" altLang="sr-Latn-RS" sz="2000" b="1" dirty="0" err="1">
                <a:latin typeface="+mj-lt"/>
              </a:rPr>
              <a:t>ortopirokseni</a:t>
            </a:r>
            <a:r>
              <a:rPr lang="hr-HR" altLang="sr-Latn-RS" sz="2000" b="1" dirty="0">
                <a:latin typeface="+mj-lt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</a:rPr>
              <a:t>4. 1. 1. 1. </a:t>
            </a:r>
            <a:r>
              <a:rPr lang="hr-HR" altLang="sr-Latn-RS" sz="2000" b="1" dirty="0" err="1">
                <a:latin typeface="+mj-lt"/>
              </a:rPr>
              <a:t>Enstatit</a:t>
            </a:r>
            <a:r>
              <a:rPr lang="hr-HR" altLang="sr-Latn-RS" sz="2000" b="1" dirty="0">
                <a:latin typeface="+mj-lt"/>
              </a:rPr>
              <a:t>  Mg</a:t>
            </a:r>
            <a:r>
              <a:rPr lang="hr-HR" altLang="sr-Latn-RS" sz="2000" b="1" baseline="-25000" dirty="0">
                <a:latin typeface="+mj-lt"/>
              </a:rPr>
              <a:t>2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4. 1. 1. 2.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Ferosilit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hr-HR" altLang="sr-Latn-RS" sz="2000" b="1" dirty="0">
                <a:latin typeface="+mj-lt"/>
              </a:rPr>
              <a:t>Fe</a:t>
            </a:r>
            <a:r>
              <a:rPr lang="hr-HR" altLang="sr-Latn-RS" sz="2000" b="1" baseline="-25000" dirty="0">
                <a:latin typeface="+mj-lt"/>
              </a:rPr>
              <a:t>2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Monoklinski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pirokseni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klinopirokseni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4. 1. 1. 3.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Klinoenstatit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hr-HR" altLang="sr-Latn-RS" sz="2000" b="1" dirty="0">
                <a:latin typeface="+mj-lt"/>
              </a:rPr>
              <a:t>Mg</a:t>
            </a:r>
            <a:r>
              <a:rPr lang="hr-HR" altLang="sr-Latn-RS" sz="2000" b="1" baseline="-25000" dirty="0">
                <a:latin typeface="+mj-lt"/>
              </a:rPr>
              <a:t>2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4. 1. 1. 4.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Klinoferosilit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hr-HR" altLang="sr-Latn-RS" sz="2000" b="1" dirty="0">
                <a:latin typeface="+mj-lt"/>
              </a:rPr>
              <a:t>Fe</a:t>
            </a:r>
            <a:r>
              <a:rPr lang="hr-HR" altLang="sr-Latn-RS" sz="2000" b="1" baseline="-25000" dirty="0">
                <a:latin typeface="+mj-lt"/>
              </a:rPr>
              <a:t>2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4. 1. 1. 5.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Pigeonit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(</a:t>
            </a:r>
            <a:r>
              <a:rPr lang="hr-HR" altLang="sr-Latn-RS" sz="2000" b="1" dirty="0">
                <a:latin typeface="+mj-lt"/>
              </a:rPr>
              <a:t>Mg,Fe</a:t>
            </a:r>
            <a:r>
              <a:rPr lang="hr-HR" altLang="sr-Latn-RS" sz="2000" b="1" baseline="30000" dirty="0">
                <a:latin typeface="+mj-lt"/>
              </a:rPr>
              <a:t>2+</a:t>
            </a:r>
            <a:r>
              <a:rPr lang="hr-HR" altLang="sr-Latn-RS" sz="2000" b="1" dirty="0">
                <a:latin typeface="+mj-lt"/>
              </a:rPr>
              <a:t>,Ca)</a:t>
            </a:r>
            <a:r>
              <a:rPr lang="hr-HR" altLang="sr-Latn-RS" sz="2000" b="1" baseline="-25000" dirty="0">
                <a:latin typeface="+mj-lt"/>
              </a:rPr>
              <a:t>2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4. 1. 3. 1.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Diopsid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CaMg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4. 1. 3. 2.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Hedenbergit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CaFe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4. 1. 3. 3.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Augit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(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Ca,Na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)(Mg,Fe</a:t>
            </a:r>
            <a:r>
              <a:rPr lang="hr-HR" altLang="sr-Latn-RS" sz="2000" b="1" baseline="30000" dirty="0">
                <a:latin typeface="+mj-lt"/>
                <a:cs typeface="Times New Roman" panose="02020603050405020304" pitchFamily="18" charset="0"/>
              </a:rPr>
              <a:t>2+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,Fe</a:t>
            </a:r>
            <a:r>
              <a:rPr lang="hr-HR" altLang="sr-Latn-RS" sz="2000" b="1" baseline="30000" dirty="0">
                <a:latin typeface="+mj-lt"/>
                <a:cs typeface="Times New Roman" panose="02020603050405020304" pitchFamily="18" charset="0"/>
              </a:rPr>
              <a:t>3+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,Ti,Al)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Si,Al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4. 1. 4. 1.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Omfacit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(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Ca,Na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)(Mg,Fe</a:t>
            </a:r>
            <a:r>
              <a:rPr lang="hr-HR" altLang="sr-Latn-RS" sz="2000" b="1" baseline="30000" dirty="0">
                <a:latin typeface="+mj-lt"/>
                <a:cs typeface="Times New Roman" panose="02020603050405020304" pitchFamily="18" charset="0"/>
              </a:rPr>
              <a:t>2+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,Al,Fe</a:t>
            </a:r>
            <a:r>
              <a:rPr lang="hr-HR" altLang="sr-Latn-RS" sz="2000" b="1" baseline="30000" dirty="0">
                <a:latin typeface="+mj-lt"/>
                <a:cs typeface="Times New Roman" panose="02020603050405020304" pitchFamily="18" charset="0"/>
              </a:rPr>
              <a:t>3+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4. 1. 5. 1.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Jadeit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NaAl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4. 1. 5. 2.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Aegirin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NaFe</a:t>
            </a:r>
            <a:r>
              <a:rPr lang="hr-HR" altLang="sr-Latn-RS" sz="2000" b="1" baseline="30000" dirty="0">
                <a:latin typeface="+mj-lt"/>
                <a:cs typeface="Times New Roman" panose="02020603050405020304" pitchFamily="18" charset="0"/>
              </a:rPr>
              <a:t>3+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0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4. 1. 6. 1.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Spodumen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hr-HR" altLang="sr-Latn-RS" sz="2000" b="1" dirty="0" err="1">
                <a:latin typeface="+mj-lt"/>
                <a:cs typeface="Times New Roman" panose="02020603050405020304" pitchFamily="18" charset="0"/>
              </a:rPr>
              <a:t>LiAl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0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0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000" b="1" dirty="0">
                <a:latin typeface="+mj-lt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8196" name="Picture 10" descr="K:\zbirka_cijela\2237_enstatit.JPG">
            <a:extLst>
              <a:ext uri="{FF2B5EF4-FFF2-40B4-BE49-F238E27FC236}">
                <a16:creationId xmlns:a16="http://schemas.microsoft.com/office/drawing/2014/main" id="{95BE95D5-D375-4D99-A800-1CCC8E339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4161" t="21477" r="29530" b="16778"/>
          <a:stretch/>
        </p:blipFill>
        <p:spPr bwMode="auto">
          <a:xfrm>
            <a:off x="7391400" y="1524000"/>
            <a:ext cx="3733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023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6">
            <a:extLst>
              <a:ext uri="{FF2B5EF4-FFF2-40B4-BE49-F238E27FC236}">
                <a16:creationId xmlns:a16="http://schemas.microsoft.com/office/drawing/2014/main" id="{A73DE4BB-7DC6-4584-973A-7B4B679E0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306388"/>
            <a:ext cx="8089900" cy="1439862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600" b="1" dirty="0">
                <a:latin typeface="+mj-lt"/>
              </a:rPr>
              <a:t>4. 1. 1. Mg-Fe PIROKSENI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ENSTATIT   Mg</a:t>
            </a:r>
            <a:r>
              <a:rPr lang="hr-HR" altLang="sr-Latn-RS" sz="2800" b="1" baseline="-25000" dirty="0">
                <a:latin typeface="+mj-lt"/>
              </a:rPr>
              <a:t>2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8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800" b="1" dirty="0">
                <a:latin typeface="+mj-lt"/>
              </a:rPr>
              <a:t>FEROSILIT   Fe</a:t>
            </a:r>
            <a:r>
              <a:rPr lang="hr-HR" altLang="sr-Latn-RS" sz="2800" b="1" baseline="-25000" dirty="0">
                <a:latin typeface="+mj-lt"/>
              </a:rPr>
              <a:t>2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8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8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8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800" b="1" dirty="0">
                <a:latin typeface="+mj-lt"/>
              </a:rPr>
              <a:t> </a:t>
            </a:r>
            <a:endParaRPr lang="en-US" altLang="sr-Latn-RS" sz="2800" b="1" dirty="0">
              <a:latin typeface="+mj-lt"/>
            </a:endParaRPr>
          </a:p>
        </p:txBody>
      </p:sp>
      <p:sp>
        <p:nvSpPr>
          <p:cNvPr id="16387" name="Rectangle 7">
            <a:extLst>
              <a:ext uri="{FF2B5EF4-FFF2-40B4-BE49-F238E27FC236}">
                <a16:creationId xmlns:a16="http://schemas.microsoft.com/office/drawing/2014/main" id="{D4A1005D-943E-425B-92B1-C1CB60D40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1939925"/>
            <a:ext cx="11715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400" dirty="0">
                <a:latin typeface="+mj-lt"/>
              </a:rPr>
              <a:t>postoji potpuni niz čvrstih otopina između rompskih modifikacija Mg</a:t>
            </a:r>
            <a:r>
              <a:rPr lang="hr-HR" altLang="sr-Latn-RS" sz="2400" baseline="-25000" dirty="0">
                <a:latin typeface="+mj-lt"/>
              </a:rPr>
              <a:t>2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 i </a:t>
            </a:r>
            <a:r>
              <a:rPr lang="hr-HR" altLang="sr-Latn-RS" sz="2400" dirty="0">
                <a:latin typeface="+mj-lt"/>
              </a:rPr>
              <a:t>Fe</a:t>
            </a:r>
            <a:r>
              <a:rPr lang="hr-HR" altLang="sr-Latn-RS" sz="2400" baseline="-25000" dirty="0">
                <a:latin typeface="+mj-lt"/>
              </a:rPr>
              <a:t>2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400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400" dirty="0">
                <a:latin typeface="+mj-lt"/>
              </a:rPr>
              <a:t> </a:t>
            </a:r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A112DC4B-EFE1-4C00-81F5-7964358DD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2641600"/>
            <a:ext cx="8229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hr-HR" altLang="sr-Latn-RS" sz="2800" dirty="0">
                <a:latin typeface="+mj-lt"/>
              </a:rPr>
              <a:t>Prema omjeru </a:t>
            </a:r>
            <a:r>
              <a:rPr lang="hr-HR" altLang="sr-Latn-RS" sz="2800" b="1" dirty="0">
                <a:latin typeface="+mj-lt"/>
              </a:rPr>
              <a:t>mg = Mg/(</a:t>
            </a:r>
            <a:r>
              <a:rPr lang="hr-HR" altLang="sr-Latn-RS" sz="2800" b="1" dirty="0" err="1">
                <a:latin typeface="+mj-lt"/>
              </a:rPr>
              <a:t>Mg+Fe</a:t>
            </a:r>
            <a:r>
              <a:rPr lang="hr-HR" altLang="sr-Latn-RS" sz="2800" b="1" dirty="0">
                <a:latin typeface="+mj-lt"/>
              </a:rPr>
              <a:t>)  </a:t>
            </a:r>
            <a:r>
              <a:rPr lang="hr-HR" altLang="sr-Latn-RS" sz="2800" dirty="0">
                <a:latin typeface="+mj-lt"/>
              </a:rPr>
              <a:t>(mg = indeks </a:t>
            </a:r>
            <a:r>
              <a:rPr lang="hr-HR" altLang="sr-Latn-RS" sz="2800" dirty="0" err="1">
                <a:latin typeface="+mj-lt"/>
              </a:rPr>
              <a:t>magnezičnosti</a:t>
            </a:r>
            <a:r>
              <a:rPr lang="hr-HR" altLang="sr-Latn-RS" sz="2800" dirty="0">
                <a:latin typeface="+mj-lt"/>
              </a:rPr>
              <a:t>) izdvojeni su ovi članovi:</a:t>
            </a:r>
          </a:p>
          <a:p>
            <a:pPr marL="809625" indent="-457200" eaLnBrk="1" hangingPunct="1">
              <a:buFont typeface="Wingdings" panose="05000000000000000000" pitchFamily="2" charset="2"/>
              <a:buChar char="§"/>
              <a:defRPr/>
            </a:pPr>
            <a:r>
              <a:rPr lang="hr-HR" altLang="sr-Latn-RS" sz="2800" dirty="0" err="1">
                <a:latin typeface="+mj-lt"/>
              </a:rPr>
              <a:t>enstatit</a:t>
            </a:r>
            <a:r>
              <a:rPr lang="hr-HR" altLang="sr-Latn-RS" sz="2800" dirty="0">
                <a:latin typeface="+mj-lt"/>
              </a:rPr>
              <a:t> (mg = 1,0-0,9)</a:t>
            </a:r>
          </a:p>
          <a:p>
            <a:pPr marL="809625" indent="-457200" eaLnBrk="1" hangingPunct="1">
              <a:buFont typeface="Wingdings" panose="05000000000000000000" pitchFamily="2" charset="2"/>
              <a:buChar char="§"/>
              <a:defRPr/>
            </a:pPr>
            <a:r>
              <a:rPr lang="hr-HR" altLang="sr-Latn-RS" sz="2800" dirty="0" err="1">
                <a:latin typeface="+mj-lt"/>
              </a:rPr>
              <a:t>broncit</a:t>
            </a:r>
            <a:r>
              <a:rPr lang="hr-HR" altLang="sr-Latn-RS" sz="2800" dirty="0">
                <a:latin typeface="+mj-lt"/>
              </a:rPr>
              <a:t> (mg = 0,9-0,7)</a:t>
            </a:r>
          </a:p>
          <a:p>
            <a:pPr marL="809625" indent="-457200" eaLnBrk="1" hangingPunct="1">
              <a:buFont typeface="Wingdings" panose="05000000000000000000" pitchFamily="2" charset="2"/>
              <a:buChar char="§"/>
              <a:defRPr/>
            </a:pPr>
            <a:r>
              <a:rPr lang="hr-HR" altLang="sr-Latn-RS" sz="2800" dirty="0" err="1">
                <a:latin typeface="+mj-lt"/>
              </a:rPr>
              <a:t>hipersten</a:t>
            </a:r>
            <a:r>
              <a:rPr lang="hr-HR" altLang="sr-Latn-RS" sz="2800" dirty="0">
                <a:latin typeface="+mj-lt"/>
              </a:rPr>
              <a:t> (mg = 0,7-0,5)</a:t>
            </a:r>
          </a:p>
          <a:p>
            <a:pPr marL="809625" indent="-457200" eaLnBrk="1" hangingPunct="1">
              <a:buFont typeface="Wingdings" panose="05000000000000000000" pitchFamily="2" charset="2"/>
              <a:buChar char="§"/>
              <a:defRPr/>
            </a:pPr>
            <a:r>
              <a:rPr lang="hr-HR" altLang="sr-Latn-RS" sz="2800" dirty="0" err="1">
                <a:latin typeface="+mj-lt"/>
              </a:rPr>
              <a:t>ferohipersten</a:t>
            </a:r>
            <a:r>
              <a:rPr lang="hr-HR" altLang="sr-Latn-RS" sz="2800" dirty="0">
                <a:latin typeface="+mj-lt"/>
              </a:rPr>
              <a:t> (mg = 0,5-0,3)</a:t>
            </a:r>
          </a:p>
          <a:p>
            <a:pPr marL="809625" indent="-457200" eaLnBrk="1" hangingPunct="1">
              <a:buFont typeface="Wingdings" panose="05000000000000000000" pitchFamily="2" charset="2"/>
              <a:buChar char="§"/>
              <a:defRPr/>
            </a:pPr>
            <a:r>
              <a:rPr lang="hr-HR" altLang="sr-Latn-RS" sz="2800" dirty="0" err="1">
                <a:latin typeface="+mj-lt"/>
              </a:rPr>
              <a:t>eulit</a:t>
            </a:r>
            <a:r>
              <a:rPr lang="hr-HR" altLang="sr-Latn-RS" sz="2800" dirty="0">
                <a:latin typeface="+mj-lt"/>
              </a:rPr>
              <a:t> (mg = 0,3-0,1)</a:t>
            </a:r>
          </a:p>
          <a:p>
            <a:pPr marL="809625" indent="-457200" eaLnBrk="1" hangingPunct="1">
              <a:buFont typeface="Wingdings" panose="05000000000000000000" pitchFamily="2" charset="2"/>
              <a:buChar char="§"/>
              <a:defRPr/>
            </a:pPr>
            <a:r>
              <a:rPr lang="hr-HR" altLang="sr-Latn-RS" sz="2800" dirty="0" err="1">
                <a:latin typeface="+mj-lt"/>
              </a:rPr>
              <a:t>ferosilit</a:t>
            </a:r>
            <a:r>
              <a:rPr lang="hr-HR" altLang="sr-Latn-RS" sz="2800" dirty="0">
                <a:latin typeface="+mj-lt"/>
              </a:rPr>
              <a:t> (mg = 0,1-0,0)</a:t>
            </a:r>
          </a:p>
        </p:txBody>
      </p:sp>
      <p:pic>
        <p:nvPicPr>
          <p:cNvPr id="6" name="Picture 10" descr="K:\zbirka_cijela\2237_enstatit.JPG">
            <a:extLst>
              <a:ext uri="{FF2B5EF4-FFF2-40B4-BE49-F238E27FC236}">
                <a16:creationId xmlns:a16="http://schemas.microsoft.com/office/drawing/2014/main" id="{FDB06136-6785-41F9-87CB-BCA949A79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4161" t="21477" r="29530" b="16778"/>
          <a:stretch/>
        </p:blipFill>
        <p:spPr bwMode="auto">
          <a:xfrm>
            <a:off x="7772400" y="2790825"/>
            <a:ext cx="3733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86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7">
            <a:extLst>
              <a:ext uri="{FF2B5EF4-FFF2-40B4-BE49-F238E27FC236}">
                <a16:creationId xmlns:a16="http://schemas.microsoft.com/office/drawing/2014/main" id="{78514A87-61F2-4A06-8383-F322BAF65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28575"/>
            <a:ext cx="8089900" cy="1439863"/>
          </a:xfrm>
          <a:prstGeom prst="roundRect">
            <a:avLst>
              <a:gd name="adj" fmla="val 24292"/>
            </a:avLst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solidFill>
                  <a:srgbClr val="000000"/>
                </a:solidFill>
                <a:latin typeface="+mj-lt"/>
              </a:rPr>
              <a:t>XIII. 4. INOSILIKATI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solidFill>
                  <a:srgbClr val="000000"/>
                </a:solidFill>
                <a:latin typeface="+mj-lt"/>
              </a:rPr>
              <a:t>4. 1. GRUPA  PIROKSENA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1400" b="1" dirty="0">
                <a:latin typeface="+mj-lt"/>
              </a:rPr>
              <a:t>4. 1. 1. Mg-Fe PIROKSENI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ENSTATIT   Mg</a:t>
            </a:r>
            <a:r>
              <a:rPr lang="hr-HR" altLang="sr-Latn-RS" sz="2400" b="1" baseline="-25000" dirty="0">
                <a:latin typeface="+mj-lt"/>
              </a:rPr>
              <a:t>2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]</a:t>
            </a:r>
            <a:endParaRPr lang="hr-HR" altLang="sr-Latn-RS" sz="2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r-HR" altLang="sr-Latn-RS" sz="2400" b="1" dirty="0">
                <a:latin typeface="+mj-lt"/>
              </a:rPr>
              <a:t>FEROSILIT   Fe</a:t>
            </a:r>
            <a:r>
              <a:rPr lang="hr-HR" altLang="sr-Latn-RS" sz="2400" b="1" baseline="-25000" dirty="0">
                <a:latin typeface="+mj-lt"/>
              </a:rPr>
              <a:t>2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[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Si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2</a:t>
            </a:r>
            <a:r>
              <a:rPr lang="hr-HR" altLang="sr-Latn-RS" sz="2400" b="1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hr-HR" altLang="sr-Latn-RS" sz="2400" b="1" baseline="-25000" dirty="0">
                <a:latin typeface="+mj-lt"/>
                <a:cs typeface="Times New Roman" panose="02020603050405020304" pitchFamily="18" charset="0"/>
              </a:rPr>
              <a:t>6 </a:t>
            </a:r>
            <a:r>
              <a:rPr lang="en-US" altLang="sr-Latn-RS" sz="2400" b="1" dirty="0">
                <a:latin typeface="+mj-lt"/>
                <a:cs typeface="Times New Roman" panose="02020603050405020304" pitchFamily="18" charset="0"/>
              </a:rPr>
              <a:t>]</a:t>
            </a:r>
            <a:r>
              <a:rPr lang="hr-HR" altLang="sr-Latn-RS" sz="2400" b="1" dirty="0">
                <a:latin typeface="+mj-lt"/>
              </a:rPr>
              <a:t> </a:t>
            </a:r>
            <a:endParaRPr lang="en-US" altLang="sr-Latn-RS" sz="2400" b="1" dirty="0">
              <a:latin typeface="+mj-lt"/>
            </a:endParaRPr>
          </a:p>
        </p:txBody>
      </p:sp>
      <p:pic>
        <p:nvPicPr>
          <p:cNvPr id="10243" name="Picture 8" descr="enstatit">
            <a:extLst>
              <a:ext uri="{FF2B5EF4-FFF2-40B4-BE49-F238E27FC236}">
                <a16:creationId xmlns:a16="http://schemas.microsoft.com/office/drawing/2014/main" id="{1657E7E6-3FE5-4066-A164-72B3817D5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0576" r="8322"/>
          <a:stretch>
            <a:fillRect/>
          </a:stretch>
        </p:blipFill>
        <p:spPr bwMode="auto">
          <a:xfrm>
            <a:off x="9372600" y="236538"/>
            <a:ext cx="2514600" cy="195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enstatit2">
            <a:extLst>
              <a:ext uri="{FF2B5EF4-FFF2-40B4-BE49-F238E27FC236}">
                <a16:creationId xmlns:a16="http://schemas.microsoft.com/office/drawing/2014/main" id="{DFDA9822-F0AD-4C2C-B164-F0713E14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446338"/>
            <a:ext cx="2514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10">
            <a:extLst>
              <a:ext uri="{FF2B5EF4-FFF2-40B4-BE49-F238E27FC236}">
                <a16:creationId xmlns:a16="http://schemas.microsoft.com/office/drawing/2014/main" id="{7FE8EB2A-1323-485A-9EFE-18B367BD1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1468438"/>
            <a:ext cx="11811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hr-HR" altLang="sr-Latn-RS" sz="2000" b="1" dirty="0">
                <a:latin typeface="+mj-lt"/>
              </a:rPr>
              <a:t>KRISTALNI  SUSTAV: </a:t>
            </a:r>
            <a:r>
              <a:rPr lang="hr-HR" altLang="sr-Latn-RS" sz="2000" dirty="0">
                <a:latin typeface="+mj-lt"/>
              </a:rPr>
              <a:t>Rompski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KRISTALNI  RAZRED: </a:t>
            </a:r>
            <a:r>
              <a:rPr lang="hr-HR" altLang="sr-Latn-RS" sz="2000" dirty="0">
                <a:latin typeface="+mj-lt"/>
              </a:rPr>
              <a:t>2/m 2/m 2/m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PROSTORNA  GRUPA: </a:t>
            </a:r>
            <a:r>
              <a:rPr lang="hr-HR" altLang="sr-Latn-RS" sz="2000" dirty="0" err="1">
                <a:latin typeface="+mj-lt"/>
              </a:rPr>
              <a:t>Pbca</a:t>
            </a:r>
            <a:endParaRPr lang="hr-HR" altLang="sr-Latn-RS" sz="2000" baseline="-25000" dirty="0"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HABITUS: </a:t>
            </a:r>
            <a:r>
              <a:rPr lang="hr-HR" altLang="sr-Latn-RS" sz="2000" dirty="0" err="1">
                <a:latin typeface="+mj-lt"/>
              </a:rPr>
              <a:t>prizmatski</a:t>
            </a:r>
            <a:r>
              <a:rPr lang="hr-HR" altLang="sr-Latn-RS" sz="2000" dirty="0">
                <a:latin typeface="+mj-lt"/>
              </a:rPr>
              <a:t> habitus, kristali rijetki; obično masivan, </a:t>
            </a:r>
            <a:r>
              <a:rPr lang="hr-HR" altLang="sr-Latn-RS" sz="2000" dirty="0" err="1">
                <a:latin typeface="+mj-lt"/>
              </a:rPr>
              <a:t>lamelaran</a:t>
            </a:r>
            <a:r>
              <a:rPr lang="hr-HR" altLang="sr-Latn-RS" sz="2000" dirty="0">
                <a:latin typeface="+mj-lt"/>
              </a:rPr>
              <a:t> ili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dirty="0">
                <a:latin typeface="+mj-lt"/>
              </a:rPr>
              <a:t>vlaknast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TVRDOĆA: </a:t>
            </a:r>
            <a:r>
              <a:rPr lang="hr-HR" altLang="sr-Latn-RS" sz="2000" dirty="0">
                <a:latin typeface="+mj-lt"/>
              </a:rPr>
              <a:t>5-6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GUSTOĆA: </a:t>
            </a:r>
            <a:r>
              <a:rPr lang="hr-HR" altLang="sr-Latn-RS" sz="2000" dirty="0">
                <a:latin typeface="+mj-lt"/>
              </a:rPr>
              <a:t>3.15 (</a:t>
            </a:r>
            <a:r>
              <a:rPr lang="hr-HR" altLang="sr-Latn-RS" sz="2000" dirty="0" err="1">
                <a:latin typeface="+mj-lt"/>
              </a:rPr>
              <a:t>enstatit</a:t>
            </a:r>
            <a:r>
              <a:rPr lang="hr-HR" altLang="sr-Latn-RS" sz="2000" dirty="0">
                <a:latin typeface="+mj-lt"/>
              </a:rPr>
              <a:t>), 3.9 (</a:t>
            </a:r>
            <a:r>
              <a:rPr lang="hr-HR" altLang="sr-Latn-RS" sz="2000" dirty="0" err="1">
                <a:latin typeface="+mj-lt"/>
              </a:rPr>
              <a:t>ferosilit</a:t>
            </a:r>
            <a:r>
              <a:rPr lang="hr-HR" altLang="sr-Latn-RS" sz="2000" dirty="0">
                <a:latin typeface="+mj-lt"/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KALAVOST: </a:t>
            </a:r>
            <a:r>
              <a:rPr lang="hr-HR" altLang="sr-Latn-RS" sz="2000" dirty="0">
                <a:latin typeface="+mj-lt"/>
              </a:rPr>
              <a:t>Dobra po {210}, ali se često vide plohe savršenog lučenja po {100}. Kut između ploha kalavosti iznosi 92</a:t>
            </a:r>
            <a:r>
              <a:rPr lang="hr-HR" altLang="sr-Latn-RS" sz="2000" dirty="0">
                <a:latin typeface="+mj-lt"/>
                <a:cs typeface="Times New Roman" panose="02020603050405020304" pitchFamily="18" charset="0"/>
              </a:rPr>
              <a:t>°</a:t>
            </a:r>
            <a:r>
              <a:rPr lang="hr-HR" altLang="sr-Latn-RS" sz="2000" dirty="0">
                <a:latin typeface="+mj-lt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LOM: </a:t>
            </a:r>
            <a:r>
              <a:rPr lang="hr-HR" altLang="sr-Latn-RS" sz="2000" dirty="0">
                <a:latin typeface="+mj-lt"/>
              </a:rPr>
              <a:t>Neravan.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BOJA: </a:t>
            </a:r>
            <a:r>
              <a:rPr lang="hr-HR" altLang="sr-Latn-RS" sz="2000" dirty="0">
                <a:latin typeface="+mj-lt"/>
              </a:rPr>
              <a:t>Ovisno o sadržaju Fe, boja se mijenja od bijele, svijetlosive, žućkaste (</a:t>
            </a:r>
            <a:r>
              <a:rPr lang="hr-HR" altLang="sr-Latn-RS" sz="2000" dirty="0" err="1">
                <a:latin typeface="+mj-lt"/>
              </a:rPr>
              <a:t>enstatit</a:t>
            </a:r>
            <a:r>
              <a:rPr lang="hr-HR" altLang="sr-Latn-RS" sz="2000" dirty="0">
                <a:latin typeface="+mj-lt"/>
              </a:rPr>
              <a:t>) do tamnosmeđe i </a:t>
            </a:r>
            <a:r>
              <a:rPr lang="hr-HR" altLang="sr-Latn-RS" sz="2000" dirty="0" err="1">
                <a:latin typeface="+mj-lt"/>
              </a:rPr>
              <a:t>zelenosmeđe</a:t>
            </a:r>
            <a:r>
              <a:rPr lang="hr-HR" altLang="sr-Latn-RS" sz="2000" dirty="0">
                <a:latin typeface="+mj-lt"/>
              </a:rPr>
              <a:t> (</a:t>
            </a:r>
            <a:r>
              <a:rPr lang="hr-HR" altLang="sr-Latn-RS" sz="2000" dirty="0" err="1">
                <a:latin typeface="+mj-lt"/>
              </a:rPr>
              <a:t>ferosilit</a:t>
            </a:r>
            <a:r>
              <a:rPr lang="hr-HR" altLang="sr-Latn-RS" sz="2000" dirty="0">
                <a:latin typeface="+mj-lt"/>
              </a:rPr>
              <a:t>). </a:t>
            </a:r>
            <a:r>
              <a:rPr lang="hr-HR" altLang="sr-Latn-RS" sz="2000" dirty="0" err="1">
                <a:latin typeface="+mj-lt"/>
              </a:rPr>
              <a:t>Broncit</a:t>
            </a:r>
            <a:r>
              <a:rPr lang="hr-HR" altLang="sr-Latn-RS" sz="2000" dirty="0">
                <a:latin typeface="+mj-lt"/>
              </a:rPr>
              <a:t> ima brončani odsjaj. </a:t>
            </a:r>
            <a:r>
              <a:rPr lang="hr-HR" altLang="sr-Latn-RS" sz="2000" dirty="0" err="1">
                <a:latin typeface="+mj-lt"/>
              </a:rPr>
              <a:t>Crt</a:t>
            </a:r>
            <a:r>
              <a:rPr lang="hr-HR" altLang="sr-Latn-RS" sz="2000" dirty="0">
                <a:latin typeface="+mj-lt"/>
              </a:rPr>
              <a:t> je bijel do sivkast.</a:t>
            </a:r>
          </a:p>
          <a:p>
            <a:pPr eaLnBrk="1" hangingPunct="1">
              <a:buFontTx/>
              <a:buNone/>
              <a:defRPr/>
            </a:pPr>
            <a:r>
              <a:rPr lang="hr-HR" altLang="sr-Latn-RS" sz="2000" b="1" dirty="0">
                <a:latin typeface="+mj-lt"/>
              </a:rPr>
              <a:t>SJAJ: </a:t>
            </a:r>
            <a:r>
              <a:rPr lang="hr-HR" altLang="sr-Latn-RS" sz="2000" dirty="0">
                <a:latin typeface="+mj-lt"/>
              </a:rPr>
              <a:t>Staklast, a kod nekih </a:t>
            </a:r>
            <a:r>
              <a:rPr lang="hr-HR" altLang="sr-Latn-RS" sz="2000" dirty="0" err="1">
                <a:latin typeface="+mj-lt"/>
              </a:rPr>
              <a:t>hiperstena</a:t>
            </a:r>
            <a:r>
              <a:rPr lang="hr-HR" altLang="sr-Latn-RS" sz="2000" dirty="0">
                <a:latin typeface="+mj-lt"/>
              </a:rPr>
              <a:t> i </a:t>
            </a:r>
            <a:r>
              <a:rPr lang="hr-HR" altLang="sr-Latn-RS" sz="2000" dirty="0" err="1">
                <a:latin typeface="+mj-lt"/>
              </a:rPr>
              <a:t>polumetalan</a:t>
            </a:r>
            <a:r>
              <a:rPr lang="hr-HR" altLang="sr-Latn-RS" sz="20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812556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og od drveta">
  <a:themeElements>
    <a:clrScheme name="Slog od drveta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Prilagođeno 2">
      <a:majorFont>
        <a:latin typeface="Garamond"/>
        <a:ea typeface=""/>
        <a:cs typeface=""/>
      </a:majorFont>
      <a:minorFont>
        <a:latin typeface="Palatino Linotype"/>
        <a:ea typeface=""/>
        <a:cs typeface=""/>
      </a:minorFont>
    </a:fontScheme>
    <a:fmtScheme name="Slog od drvet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TM03090434[[fn=Slog od drveta]]</Template>
  <TotalTime>644</TotalTime>
  <Words>3482</Words>
  <Application>Microsoft Office PowerPoint</Application>
  <PresentationFormat>Široki zaslon</PresentationFormat>
  <Paragraphs>442</Paragraphs>
  <Slides>38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47" baseType="lpstr">
      <vt:lpstr>Arial</vt:lpstr>
      <vt:lpstr>Calibri</vt:lpstr>
      <vt:lpstr>Century Gothic</vt:lpstr>
      <vt:lpstr>Garamond</vt:lpstr>
      <vt:lpstr>Palatino Linotype</vt:lpstr>
      <vt:lpstr>Symbol</vt:lpstr>
      <vt:lpstr>Times New Roman</vt:lpstr>
      <vt:lpstr>Wingdings</vt:lpstr>
      <vt:lpstr>Slog od drveta</vt:lpstr>
      <vt:lpstr>Sistematska mineralogija XIII.4. InoSILIKATI</vt:lpstr>
      <vt:lpstr>PowerPoint prezentacija</vt:lpstr>
      <vt:lpstr>XIII.4. INOSILIKATI</vt:lpstr>
      <vt:lpstr>PowerPoint prezentacija</vt:lpstr>
      <vt:lpstr>PowerPoint prezentacija</vt:lpstr>
      <vt:lpstr>Kristalna struktura piroksena</vt:lpstr>
      <vt:lpstr>PowerPoint prezentacija</vt:lpstr>
      <vt:lpstr>PowerPoint prezentacija</vt:lpstr>
      <vt:lpstr>PowerPoint prezentacija</vt:lpstr>
      <vt:lpstr>Ortopirokseni - pojavljivanje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Kristalna struktura amfibola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Samorodni elementi</dc:title>
  <dc:creator>ancobic</dc:creator>
  <cp:lastModifiedBy>Andrea Čobić</cp:lastModifiedBy>
  <cp:revision>99</cp:revision>
  <dcterms:created xsi:type="dcterms:W3CDTF">2021-02-10T09:32:21Z</dcterms:created>
  <dcterms:modified xsi:type="dcterms:W3CDTF">2025-05-06T08:13:38Z</dcterms:modified>
</cp:coreProperties>
</file>