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985" r:id="rId1"/>
  </p:sldMasterIdLst>
  <p:notesMasterIdLst>
    <p:notesMasterId r:id="rId54"/>
  </p:notesMasterIdLst>
  <p:sldIdLst>
    <p:sldId id="256" r:id="rId2"/>
    <p:sldId id="420" r:id="rId3"/>
    <p:sldId id="421" r:id="rId4"/>
    <p:sldId id="419" r:id="rId5"/>
    <p:sldId id="422" r:id="rId6"/>
    <p:sldId id="423" r:id="rId7"/>
    <p:sldId id="327" r:id="rId8"/>
    <p:sldId id="396" r:id="rId9"/>
    <p:sldId id="328" r:id="rId10"/>
    <p:sldId id="386" r:id="rId11"/>
    <p:sldId id="387" r:id="rId12"/>
    <p:sldId id="260" r:id="rId13"/>
    <p:sldId id="406" r:id="rId14"/>
    <p:sldId id="407" r:id="rId15"/>
    <p:sldId id="331" r:id="rId16"/>
    <p:sldId id="332" r:id="rId17"/>
    <p:sldId id="388" r:id="rId18"/>
    <p:sldId id="390" r:id="rId19"/>
    <p:sldId id="424" r:id="rId20"/>
    <p:sldId id="336" r:id="rId21"/>
    <p:sldId id="337" r:id="rId22"/>
    <p:sldId id="391" r:id="rId23"/>
    <p:sldId id="405" r:id="rId24"/>
    <p:sldId id="340" r:id="rId25"/>
    <p:sldId id="342" r:id="rId26"/>
    <p:sldId id="345" r:id="rId27"/>
    <p:sldId id="281" r:id="rId28"/>
    <p:sldId id="427" r:id="rId29"/>
    <p:sldId id="428" r:id="rId30"/>
    <p:sldId id="429" r:id="rId31"/>
    <p:sldId id="425" r:id="rId32"/>
    <p:sldId id="430" r:id="rId33"/>
    <p:sldId id="284" r:id="rId34"/>
    <p:sldId id="286" r:id="rId35"/>
    <p:sldId id="400" r:id="rId36"/>
    <p:sldId id="415" r:id="rId37"/>
    <p:sldId id="292" r:id="rId38"/>
    <p:sldId id="401" r:id="rId39"/>
    <p:sldId id="418" r:id="rId40"/>
    <p:sldId id="372" r:id="rId41"/>
    <p:sldId id="373" r:id="rId42"/>
    <p:sldId id="414" r:id="rId43"/>
    <p:sldId id="417" r:id="rId44"/>
    <p:sldId id="412" r:id="rId45"/>
    <p:sldId id="378" r:id="rId46"/>
    <p:sldId id="416" r:id="rId47"/>
    <p:sldId id="402" r:id="rId48"/>
    <p:sldId id="409" r:id="rId49"/>
    <p:sldId id="410" r:id="rId50"/>
    <p:sldId id="411" r:id="rId51"/>
    <p:sldId id="384" r:id="rId52"/>
    <p:sldId id="404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7F"/>
    <a:srgbClr val="7F7F7F"/>
    <a:srgbClr val="6C7273"/>
    <a:srgbClr val="FF9966"/>
    <a:srgbClr val="E5E6A9"/>
    <a:srgbClr val="DB8631"/>
    <a:srgbClr val="9DBF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rednji stil 2 - Isticanj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rednji stil 2 - Isticanj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Srednji stil 2 - Isticanj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Svijetli stil 3 - Isticanj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Srednji stil 4 - Isticanj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aramond" panose="02020404030301010803" pitchFamily="18" charset="0"/>
              </a:defRPr>
            </a:lvl1pPr>
          </a:lstStyle>
          <a:p>
            <a:endParaRPr lang="hr-HR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Garamond" panose="02020404030301010803" pitchFamily="18" charset="0"/>
              </a:defRPr>
            </a:lvl1pPr>
          </a:lstStyle>
          <a:p>
            <a:fld id="{68A393E6-0B65-4FCC-860F-7F087FCB7FE1}" type="datetimeFigureOut">
              <a:rPr lang="hr-HR" smtClean="0"/>
              <a:pPr/>
              <a:t>14.5.2025.</a:t>
            </a:fld>
            <a:endParaRPr lang="hr-HR" dirty="0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 dirty="0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dirty="0"/>
              <a:t>Uredite stilove teksta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aramond" panose="02020404030301010803" pitchFamily="18" charset="0"/>
              </a:defRPr>
            </a:lvl1pPr>
          </a:lstStyle>
          <a:p>
            <a:endParaRPr lang="hr-HR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Garamond" panose="02020404030301010803" pitchFamily="18" charset="0"/>
              </a:defRPr>
            </a:lvl1pPr>
          </a:lstStyle>
          <a:p>
            <a:fld id="{1EEDFF99-575F-496B-A92F-D1F1339156D8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71518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hr-HR" dirty="0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5BE67-4229-41BB-8AC6-68575D22A775}" type="datetime1">
              <a:rPr lang="en-US" smtClean="0"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0"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19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5A138-61EB-4A56-99E6-D1D335F751E1}" type="datetime1">
              <a:rPr lang="en-US" smtClean="0"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916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DF36B-474E-4F8F-9835-91D71617377D}" type="datetime1">
              <a:rPr lang="en-US" smtClean="0"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493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4C9A9-43E5-439F-962E-D09251ACBF7A}" type="datetime1">
              <a:rPr lang="en-US" smtClean="0"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72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633D7566-5D89-413A-A9AE-09D03F3AD872}" type="datetime1">
              <a:rPr lang="en-US" smtClean="0"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145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02D9C-7D3B-433C-B1FE-DBCEAB82F319}" type="datetime1">
              <a:rPr lang="en-US" smtClean="0"/>
              <a:t>5/14/2025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90458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E02A9-3F5C-435C-8BBE-ACDDE59CA7F6}" type="datetime1">
              <a:rPr lang="en-US" smtClean="0"/>
              <a:t>5/14/2025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11977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2D1F-155D-4E2B-B380-A9ED3049B386}" type="datetime1">
              <a:rPr lang="en-US" smtClean="0"/>
              <a:t>5/14/2025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943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59701-CA2F-4919-A34B-6C17FF628BE8}" type="datetime1">
              <a:rPr lang="en-US" smtClean="0"/>
              <a:t>5/14/2025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816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C9D5F-93C7-4F02-A79A-B9E40793B137}" type="datetime1">
              <a:rPr lang="en-US" smtClean="0"/>
              <a:t>5/14/2025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52067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FC4E5-7796-4DA4-9E16-087AA0A1278C}" type="datetime1">
              <a:rPr lang="en-US" smtClean="0"/>
              <a:t>5/14/2025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732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D191E765-FDF6-41F6-A4AD-4478F8745817}" type="datetime1">
              <a:rPr lang="en-US" smtClean="0"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rgbClr val="FFFFFF"/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61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42.png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E8AC26-0F98-45AD-95CC-B9B9022553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altLang="sr-Latn-RS" sz="4800" b="1" cap="all" dirty="0">
                <a:latin typeface="Garamond" panose="02020404030301010803" pitchFamily="18" charset="0"/>
                <a:cs typeface="Calibri" panose="020F0502020204030204" pitchFamily="34" charset="0"/>
              </a:rPr>
              <a:t>Sistematska mineralogija</a:t>
            </a:r>
            <a:br>
              <a:rPr lang="hr-HR" altLang="sr-Latn-RS" sz="4800" b="1" cap="all" dirty="0">
                <a:latin typeface="Garamond" panose="02020404030301010803" pitchFamily="18" charset="0"/>
                <a:cs typeface="Calibri" panose="020F0502020204030204" pitchFamily="34" charset="0"/>
              </a:rPr>
            </a:br>
            <a:r>
              <a:rPr lang="hr-HR" altLang="sr-Latn-RS" sz="4800" b="1" cap="all" dirty="0">
                <a:latin typeface="Garamond" panose="02020404030301010803" pitchFamily="18" charset="0"/>
                <a:cs typeface="Calibri" panose="020F0502020204030204" pitchFamily="34" charset="0"/>
              </a:rPr>
              <a:t>XIII.5. </a:t>
            </a:r>
            <a:r>
              <a:rPr lang="hr-HR" altLang="sr-Latn-RS" sz="4800" b="1" cap="all" dirty="0" err="1">
                <a:latin typeface="Garamond" panose="02020404030301010803" pitchFamily="18" charset="0"/>
                <a:cs typeface="Calibri" panose="020F0502020204030204" pitchFamily="34" charset="0"/>
              </a:rPr>
              <a:t>filoSILIKATI</a:t>
            </a:r>
            <a:endParaRPr lang="en-US" sz="6000" b="1" cap="small" dirty="0">
              <a:latin typeface="Garamond" panose="02020404030301010803" pitchFamily="18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D258D70-7672-4541-B6B8-D0A343ED6C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7" y="5162836"/>
            <a:ext cx="10164209" cy="1278435"/>
          </a:xfrm>
        </p:spPr>
        <p:txBody>
          <a:bodyPr>
            <a:normAutofit lnSpcReduction="10000"/>
          </a:bodyPr>
          <a:lstStyle/>
          <a:p>
            <a:r>
              <a:rPr lang="hr-HR" dirty="0">
                <a:latin typeface="Palatino Linotype" panose="02040502050505030304" pitchFamily="18" charset="0"/>
              </a:rPr>
              <a:t>Doc. dr. </a:t>
            </a:r>
            <a:r>
              <a:rPr lang="hr-HR" dirty="0" err="1">
                <a:latin typeface="Palatino Linotype" panose="02040502050505030304" pitchFamily="18" charset="0"/>
              </a:rPr>
              <a:t>sc</a:t>
            </a:r>
            <a:r>
              <a:rPr lang="hr-HR" dirty="0">
                <a:latin typeface="Palatino Linotype" panose="02040502050505030304" pitchFamily="18" charset="0"/>
              </a:rPr>
              <a:t>. Andrea Čobić </a:t>
            </a:r>
          </a:p>
          <a:p>
            <a:r>
              <a:rPr lang="hr-HR" dirty="0">
                <a:latin typeface="Palatino Linotype" panose="02040502050505030304" pitchFamily="18" charset="0"/>
              </a:rPr>
              <a:t>Sistematska mineralogija (36213)</a:t>
            </a:r>
          </a:p>
          <a:p>
            <a:r>
              <a:rPr lang="hr-HR" dirty="0" err="1">
                <a:latin typeface="Palatino Linotype" panose="02040502050505030304" pitchFamily="18" charset="0"/>
              </a:rPr>
              <a:t>Akad</a:t>
            </a:r>
            <a:r>
              <a:rPr lang="hr-HR" dirty="0">
                <a:latin typeface="Palatino Linotype" panose="02040502050505030304" pitchFamily="18" charset="0"/>
              </a:rPr>
              <a:t>. god. 2024</a:t>
            </a:r>
            <a:r>
              <a:rPr lang="hr-HR">
                <a:latin typeface="Palatino Linotype" panose="02040502050505030304" pitchFamily="18" charset="0"/>
              </a:rPr>
              <a:t>./2025.</a:t>
            </a:r>
            <a:endParaRPr lang="hr-HR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461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7">
            <a:extLst>
              <a:ext uri="{FF2B5EF4-FFF2-40B4-BE49-F238E27FC236}">
                <a16:creationId xmlns:a16="http://schemas.microsoft.com/office/drawing/2014/main" id="{B81446A0-0B92-4A48-B402-A3A5DA422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23825"/>
            <a:ext cx="8089900" cy="1068388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1. GRUPA  TALKA – PIROFILITA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TALK  </a:t>
            </a:r>
            <a:r>
              <a:rPr lang="hr-HR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Mg</a:t>
            </a:r>
            <a:r>
              <a:rPr lang="hr-HR" altLang="sr-Latn-RS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en-US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 </a:t>
            </a:r>
            <a:r>
              <a:rPr lang="hr-HR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endParaRPr lang="en-US" altLang="sr-Latn-RS" b="1" dirty="0">
              <a:solidFill>
                <a:srgbClr val="00000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11267" name="Rectangle 8">
            <a:extLst>
              <a:ext uri="{FF2B5EF4-FFF2-40B4-BE49-F238E27FC236}">
                <a16:creationId xmlns:a16="http://schemas.microsoft.com/office/drawing/2014/main" id="{E2D3C860-4B09-41CB-B156-03157853A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" y="1211263"/>
            <a:ext cx="11090275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KRISTALNI  SUSTAV: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Monoklinski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 (2M</a:t>
            </a:r>
            <a:r>
              <a:rPr lang="hr-HR" altLang="sr-Latn-RS" sz="22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) i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triklinski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 (1A)</a:t>
            </a:r>
          </a:p>
          <a:p>
            <a:pPr eaLnBrk="1" hangingPunct="1">
              <a:buFontTx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KRISTALNI  RAZRED: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2/m (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monoklinski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) ili 1 (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triklinski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) </a:t>
            </a:r>
          </a:p>
          <a:p>
            <a:pPr eaLnBrk="1" hangingPunct="1">
              <a:buFontTx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PROSTORNA  GRUPA: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C2/c (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monoklinski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) i P1 (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triklinski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</a:p>
          <a:p>
            <a:pPr eaLnBrk="1" hangingPunct="1">
              <a:buFontTx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HABITUS: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pločast, prisutna folijacija, može biti i masivan</a:t>
            </a:r>
          </a:p>
          <a:p>
            <a:pPr eaLnBrk="1" hangingPunct="1">
              <a:buFontTx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TVRDOĆA: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1</a:t>
            </a:r>
          </a:p>
          <a:p>
            <a:pPr eaLnBrk="1" hangingPunct="1">
              <a:buFontTx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GUSTOĆA: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2.82</a:t>
            </a:r>
          </a:p>
          <a:p>
            <a:pPr eaLnBrk="1" hangingPunct="1">
              <a:buFontTx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KALAVOST: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Po </a:t>
            </a:r>
            <a:r>
              <a:rPr lang="en-US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{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001</a:t>
            </a:r>
            <a:r>
              <a:rPr lang="en-US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}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 savršena.</a:t>
            </a:r>
            <a:endParaRPr lang="en-US" altLang="sr-Latn-RS" sz="22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LOM: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Neravan.</a:t>
            </a:r>
          </a:p>
          <a:p>
            <a:pPr eaLnBrk="1" hangingPunct="1">
              <a:buFontTx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BOJA: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Bijel,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srebrnobijel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, blijedozelen, sivkast, zelen, smeđ i crn.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Crt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 je bijel.</a:t>
            </a:r>
          </a:p>
          <a:p>
            <a:pPr eaLnBrk="1" hangingPunct="1">
              <a:buFontTx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SJAJ: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Sjaj listića je sedefast, a gustih masa mastan.</a:t>
            </a:r>
          </a:p>
          <a:p>
            <a:pPr eaLnBrk="1" hangingPunct="1">
              <a:buFontTx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POJAVLJIVANJE: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sekundarni mineral koji nastaje izmjenom magnezijem bogatih silikata (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olivina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,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piroksena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,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amfibola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); u metamorfnim stijenama niskog stupnja metamorfoze</a:t>
            </a:r>
          </a:p>
        </p:txBody>
      </p:sp>
      <p:sp>
        <p:nvSpPr>
          <p:cNvPr id="11268" name="Rectangle 9">
            <a:extLst>
              <a:ext uri="{FF2B5EF4-FFF2-40B4-BE49-F238E27FC236}">
                <a16:creationId xmlns:a16="http://schemas.microsoft.com/office/drawing/2014/main" id="{017650D4-C3B0-4485-B878-004D7DB80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090" y="1414463"/>
            <a:ext cx="457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11269" name="Rectangle 10">
            <a:extLst>
              <a:ext uri="{FF2B5EF4-FFF2-40B4-BE49-F238E27FC236}">
                <a16:creationId xmlns:a16="http://schemas.microsoft.com/office/drawing/2014/main" id="{01D98CEB-31FF-421D-9B76-EA01CEFA7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8190" y="1805887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-</a:t>
            </a:r>
          </a:p>
        </p:txBody>
      </p:sp>
      <p:pic>
        <p:nvPicPr>
          <p:cNvPr id="11270" name="Picture 15" descr="398_talk">
            <a:extLst>
              <a:ext uri="{FF2B5EF4-FFF2-40B4-BE49-F238E27FC236}">
                <a16:creationId xmlns:a16="http://schemas.microsoft.com/office/drawing/2014/main" id="{DBDDDBA1-984F-4678-8C40-A89A64F49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133" t="4178" r="2872"/>
          <a:stretch>
            <a:fillRect/>
          </a:stretch>
        </p:blipFill>
        <p:spPr bwMode="auto">
          <a:xfrm>
            <a:off x="7620000" y="989013"/>
            <a:ext cx="4191000" cy="3203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7">
            <a:extLst>
              <a:ext uri="{FF2B5EF4-FFF2-40B4-BE49-F238E27FC236}">
                <a16:creationId xmlns:a16="http://schemas.microsoft.com/office/drawing/2014/main" id="{5D65976D-6941-4808-8012-46ABBC569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0813"/>
            <a:ext cx="8089900" cy="1068387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1. GRUPA  TALKA – PIROFILITA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PIROFILIT  </a:t>
            </a:r>
            <a:r>
              <a:rPr lang="hr-HR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en-US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 </a:t>
            </a:r>
            <a:r>
              <a:rPr lang="hr-HR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endParaRPr lang="en-US" altLang="sr-Latn-RS" b="1" dirty="0">
              <a:solidFill>
                <a:srgbClr val="00000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12291" name="Rectangle 8">
            <a:extLst>
              <a:ext uri="{FF2B5EF4-FFF2-40B4-BE49-F238E27FC236}">
                <a16:creationId xmlns:a16="http://schemas.microsoft.com/office/drawing/2014/main" id="{5B254544-8AB5-4955-9951-5FECC594B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113411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KRISTALNI  SUSTAV: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Monoklinski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(2M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) i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triklinski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(1A)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KRISTALNI  RAZRED: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2/m (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monoklinski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) ili 1 (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triklinski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) 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PROSTORNA  GRUPA: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C2/c ili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Cc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(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monoklinski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) i P1 (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triklinski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HABITUS: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folijacija prisutna, ponekad zrakasti trakasti agregati; zrnat do masivan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TVRDOĆA: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1-1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½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GUSTOĆA: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2.84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KALAVOST: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Po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{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001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}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savršena.</a:t>
            </a:r>
            <a:endParaRPr lang="en-US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LOM: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Neravan.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BOJA: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Bijel, zelenkast, svijetloplav, žut, smeđ ili siv. </a:t>
            </a:r>
          </a:p>
          <a:p>
            <a:pPr eaLnBrk="1" hangingPunct="1"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           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Crt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je bijel.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SJAJ: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Sjaj listića je sedefast, a gustih masa mastan.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POJAVLJIVANJE: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u metamorfnim stijenama, često s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kianitom</a:t>
            </a: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12292" name="Rectangle 13">
            <a:extLst>
              <a:ext uri="{FF2B5EF4-FFF2-40B4-BE49-F238E27FC236}">
                <a16:creationId xmlns:a16="http://schemas.microsoft.com/office/drawing/2014/main" id="{E3E53F3C-DDD2-4ABC-AECE-44D8B172C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9308" y="1667774"/>
            <a:ext cx="228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12293" name="Rectangle 14">
            <a:extLst>
              <a:ext uri="{FF2B5EF4-FFF2-40B4-BE49-F238E27FC236}">
                <a16:creationId xmlns:a16="http://schemas.microsoft.com/office/drawing/2014/main" id="{D6306E9A-620A-4EC5-AFDB-B0CCC01BD6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9823" y="2048774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-</a:t>
            </a:r>
          </a:p>
        </p:txBody>
      </p:sp>
      <p:pic>
        <p:nvPicPr>
          <p:cNvPr id="12294" name="Picture 15" descr="pirofilit">
            <a:extLst>
              <a:ext uri="{FF2B5EF4-FFF2-40B4-BE49-F238E27FC236}">
                <a16:creationId xmlns:a16="http://schemas.microsoft.com/office/drawing/2014/main" id="{20346EAE-37D8-42DF-936B-4CB824F14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7482" t="2280" b="1994"/>
          <a:stretch>
            <a:fillRect/>
          </a:stretch>
        </p:blipFill>
        <p:spPr bwMode="auto">
          <a:xfrm>
            <a:off x="8458200" y="3276600"/>
            <a:ext cx="3467100" cy="259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14">
            <a:extLst>
              <a:ext uri="{FF2B5EF4-FFF2-40B4-BE49-F238E27FC236}">
                <a16:creationId xmlns:a16="http://schemas.microsoft.com/office/drawing/2014/main" id="{834A6463-E6B2-4438-A8A7-6BAA3E06F0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4800" y="152400"/>
            <a:ext cx="8089900" cy="701675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GRUPA  TINJACA</a:t>
            </a:r>
            <a:endParaRPr lang="en-US" altLang="sr-Latn-RS" sz="16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13315" name="Rectangle 15">
            <a:extLst>
              <a:ext uri="{FF2B5EF4-FFF2-40B4-BE49-F238E27FC236}">
                <a16:creationId xmlns:a16="http://schemas.microsoft.com/office/drawing/2014/main" id="{CF868605-8ACF-4191-BB23-A3FB5E821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371600"/>
            <a:ext cx="11471275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5. 2. 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Grupa tinjaca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	</a:t>
            </a:r>
            <a:r>
              <a:rPr lang="hr-HR" altLang="sr-Latn-RS" sz="2800" i="1" dirty="0">
                <a:latin typeface="Garamond" panose="02020404030301010803" pitchFamily="18" charset="0"/>
                <a:cs typeface="Calibri" panose="020F0502020204030204" pitchFamily="34" charset="0"/>
              </a:rPr>
              <a:t>5. 2. 1. </a:t>
            </a:r>
            <a:r>
              <a:rPr lang="hr-HR" altLang="sr-Latn-RS" sz="2800" i="1" u="sng" dirty="0">
                <a:latin typeface="Garamond" panose="02020404030301010803" pitchFamily="18" charset="0"/>
                <a:cs typeface="Calibri" panose="020F0502020204030204" pitchFamily="34" charset="0"/>
              </a:rPr>
              <a:t>Pravi tinjci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		5. 2. 1. 1. </a:t>
            </a:r>
            <a:r>
              <a:rPr lang="hr-HR" altLang="sr-Latn-RS" sz="2800" dirty="0" err="1">
                <a:latin typeface="Garamond" panose="02020404030301010803" pitchFamily="18" charset="0"/>
                <a:cs typeface="Calibri" panose="020F0502020204030204" pitchFamily="34" charset="0"/>
              </a:rPr>
              <a:t>Dioktaedrijski</a:t>
            </a: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 pravi tinjci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		5. 2. 1. 2. </a:t>
            </a:r>
            <a:r>
              <a:rPr lang="hr-HR" altLang="sr-Latn-RS" sz="2800" dirty="0" err="1">
                <a:latin typeface="Garamond" panose="02020404030301010803" pitchFamily="18" charset="0"/>
                <a:cs typeface="Calibri" panose="020F0502020204030204" pitchFamily="34" charset="0"/>
              </a:rPr>
              <a:t>Trioktaedrijski</a:t>
            </a: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 pravi tinjci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	</a:t>
            </a:r>
            <a:r>
              <a:rPr lang="hr-HR" altLang="sr-Latn-RS" sz="2800" i="1" dirty="0">
                <a:latin typeface="Garamond" panose="02020404030301010803" pitchFamily="18" charset="0"/>
                <a:cs typeface="Calibri" panose="020F0502020204030204" pitchFamily="34" charset="0"/>
              </a:rPr>
              <a:t>5. 2. 2. </a:t>
            </a:r>
            <a:r>
              <a:rPr lang="hr-HR" altLang="sr-Latn-RS" sz="2800" i="1" u="sng" dirty="0">
                <a:latin typeface="Garamond" panose="02020404030301010803" pitchFamily="18" charset="0"/>
                <a:cs typeface="Calibri" panose="020F0502020204030204" pitchFamily="34" charset="0"/>
              </a:rPr>
              <a:t>Krti tinjci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		5. 2. 2. 1. </a:t>
            </a:r>
            <a:r>
              <a:rPr lang="hr-HR" altLang="sr-Latn-RS" sz="2800" dirty="0" err="1">
                <a:latin typeface="Garamond" panose="02020404030301010803" pitchFamily="18" charset="0"/>
                <a:cs typeface="Calibri" panose="020F0502020204030204" pitchFamily="34" charset="0"/>
              </a:rPr>
              <a:t>Dioktaedrijski</a:t>
            </a: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 krti tinjci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		5. 2. 2. 1. </a:t>
            </a:r>
            <a:r>
              <a:rPr lang="hr-HR" altLang="sr-Latn-RS" sz="2800" dirty="0" err="1">
                <a:latin typeface="Garamond" panose="02020404030301010803" pitchFamily="18" charset="0"/>
                <a:cs typeface="Calibri" panose="020F0502020204030204" pitchFamily="34" charset="0"/>
              </a:rPr>
              <a:t>Trioktaedrijski</a:t>
            </a: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 krti tinjci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	</a:t>
            </a:r>
            <a:r>
              <a:rPr lang="hr-HR" altLang="sr-Latn-RS" sz="2800" i="1" dirty="0">
                <a:latin typeface="Garamond" panose="02020404030301010803" pitchFamily="18" charset="0"/>
                <a:cs typeface="Calibri" panose="020F0502020204030204" pitchFamily="34" charset="0"/>
              </a:rPr>
              <a:t>5. 2. 3. </a:t>
            </a:r>
            <a:r>
              <a:rPr lang="hr-HR" altLang="sr-Latn-RS" sz="2800" i="1" u="sng" dirty="0">
                <a:latin typeface="Garamond" panose="02020404030301010803" pitchFamily="18" charset="0"/>
                <a:cs typeface="Calibri" panose="020F0502020204030204" pitchFamily="34" charset="0"/>
              </a:rPr>
              <a:t>Tinjci s manjkom </a:t>
            </a:r>
            <a:r>
              <a:rPr lang="hr-HR" altLang="sr-Latn-RS" sz="2800" i="1" u="sng" dirty="0" err="1">
                <a:latin typeface="Garamond" panose="02020404030301010803" pitchFamily="18" charset="0"/>
                <a:cs typeface="Calibri" panose="020F0502020204030204" pitchFamily="34" charset="0"/>
              </a:rPr>
              <a:t>međuslojnih</a:t>
            </a:r>
            <a:r>
              <a:rPr lang="hr-HR" altLang="sr-Latn-RS" sz="2800" i="1" u="sng" dirty="0">
                <a:latin typeface="Garamond" panose="02020404030301010803" pitchFamily="18" charset="0"/>
                <a:cs typeface="Calibri" panose="020F0502020204030204" pitchFamily="34" charset="0"/>
              </a:rPr>
              <a:t> kationa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		5. 2. 3. 1. </a:t>
            </a:r>
            <a:r>
              <a:rPr lang="hr-HR" altLang="sr-Latn-RS" sz="2800" dirty="0" err="1">
                <a:latin typeface="Garamond" panose="02020404030301010803" pitchFamily="18" charset="0"/>
                <a:cs typeface="Calibri" panose="020F0502020204030204" pitchFamily="34" charset="0"/>
              </a:rPr>
              <a:t>Dioktaedrijski</a:t>
            </a: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 tinjci s manjkom </a:t>
            </a:r>
            <a:r>
              <a:rPr lang="hr-HR" altLang="sr-Latn-RS" sz="2800" dirty="0" err="1">
                <a:latin typeface="Garamond" panose="02020404030301010803" pitchFamily="18" charset="0"/>
                <a:cs typeface="Calibri" panose="020F0502020204030204" pitchFamily="34" charset="0"/>
              </a:rPr>
              <a:t>međuslojnih</a:t>
            </a: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 kationa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		5. 2. 3. 1. </a:t>
            </a:r>
            <a:r>
              <a:rPr lang="hr-HR" altLang="sr-Latn-RS" sz="2800" dirty="0" err="1">
                <a:latin typeface="Garamond" panose="02020404030301010803" pitchFamily="18" charset="0"/>
                <a:cs typeface="Calibri" panose="020F0502020204030204" pitchFamily="34" charset="0"/>
              </a:rPr>
              <a:t>Trioktaedrijski</a:t>
            </a: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 tinjci s manjkom </a:t>
            </a:r>
            <a:r>
              <a:rPr lang="hr-HR" altLang="sr-Latn-RS" sz="2800" dirty="0" err="1">
                <a:latin typeface="Garamond" panose="02020404030301010803" pitchFamily="18" charset="0"/>
                <a:cs typeface="Calibri" panose="020F0502020204030204" pitchFamily="34" charset="0"/>
              </a:rPr>
              <a:t>međuslojnih</a:t>
            </a: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 kationa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>
            <a:extLst>
              <a:ext uri="{FF2B5EF4-FFF2-40B4-BE49-F238E27FC236}">
                <a16:creationId xmlns:a16="http://schemas.microsoft.com/office/drawing/2014/main" id="{F19EC6B7-667E-432A-A98C-8B0A78E5AE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8600" y="179388"/>
            <a:ext cx="8089900" cy="701675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GRUPA  TINJACA</a:t>
            </a:r>
            <a:endParaRPr lang="en-US" altLang="sr-Latn-RS" sz="16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14339" name="Picture 6" descr="filo_tab_1">
            <a:extLst>
              <a:ext uri="{FF2B5EF4-FFF2-40B4-BE49-F238E27FC236}">
                <a16:creationId xmlns:a16="http://schemas.microsoft.com/office/drawing/2014/main" id="{3BFE7C18-FF08-498E-AC80-BCABD307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9" b="82645"/>
          <a:stretch>
            <a:fillRect/>
          </a:stretch>
        </p:blipFill>
        <p:spPr bwMode="auto">
          <a:xfrm>
            <a:off x="533400" y="892175"/>
            <a:ext cx="40386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8" descr="filo_tab_2">
            <a:extLst>
              <a:ext uri="{FF2B5EF4-FFF2-40B4-BE49-F238E27FC236}">
                <a16:creationId xmlns:a16="http://schemas.microsoft.com/office/drawing/2014/main" id="{24C42D8F-9B52-474B-BCDD-3A07F85E4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29"/>
          <a:stretch>
            <a:fillRect/>
          </a:stretch>
        </p:blipFill>
        <p:spPr bwMode="auto">
          <a:xfrm>
            <a:off x="6172200" y="1470025"/>
            <a:ext cx="5122863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9" descr="filo_tab_1">
            <a:extLst>
              <a:ext uri="{FF2B5EF4-FFF2-40B4-BE49-F238E27FC236}">
                <a16:creationId xmlns:a16="http://schemas.microsoft.com/office/drawing/2014/main" id="{B3CFADC4-C1B0-400B-8254-EAD2F5AFB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6"/>
          <a:stretch>
            <a:fillRect/>
          </a:stretch>
        </p:blipFill>
        <p:spPr bwMode="auto">
          <a:xfrm>
            <a:off x="433388" y="1465263"/>
            <a:ext cx="4916487" cy="329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0" descr="filo_tab_2">
            <a:extLst>
              <a:ext uri="{FF2B5EF4-FFF2-40B4-BE49-F238E27FC236}">
                <a16:creationId xmlns:a16="http://schemas.microsoft.com/office/drawing/2014/main" id="{4092AB9F-E63F-4074-95B1-221BA93D9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6" b="68571"/>
          <a:stretch>
            <a:fillRect/>
          </a:stretch>
        </p:blipFill>
        <p:spPr bwMode="auto">
          <a:xfrm>
            <a:off x="433388" y="4494213"/>
            <a:ext cx="4868862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4">
            <a:extLst>
              <a:ext uri="{FF2B5EF4-FFF2-40B4-BE49-F238E27FC236}">
                <a16:creationId xmlns:a16="http://schemas.microsoft.com/office/drawing/2014/main" id="{66DFCEE6-E524-4588-9315-278661F008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" y="161925"/>
            <a:ext cx="8089900" cy="701675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GRUPA  TINJACA</a:t>
            </a:r>
            <a:endParaRPr lang="en-US" altLang="sr-Latn-RS" sz="16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15363" name="Picture 8" descr="filo_tab_3">
            <a:extLst>
              <a:ext uri="{FF2B5EF4-FFF2-40B4-BE49-F238E27FC236}">
                <a16:creationId xmlns:a16="http://schemas.microsoft.com/office/drawing/2014/main" id="{0365E5E8-65D3-4F25-B658-022AA5460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9" b="42465"/>
          <a:stretch>
            <a:fillRect/>
          </a:stretch>
        </p:blipFill>
        <p:spPr bwMode="auto">
          <a:xfrm>
            <a:off x="228600" y="1981200"/>
            <a:ext cx="55911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9" descr="filo_tab_3">
            <a:extLst>
              <a:ext uri="{FF2B5EF4-FFF2-40B4-BE49-F238E27FC236}">
                <a16:creationId xmlns:a16="http://schemas.microsoft.com/office/drawing/2014/main" id="{46078BAA-2DE1-407B-8D03-959987643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11"/>
          <a:stretch>
            <a:fillRect/>
          </a:stretch>
        </p:blipFill>
        <p:spPr bwMode="auto">
          <a:xfrm>
            <a:off x="381000" y="1343025"/>
            <a:ext cx="48768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" descr="filo_tab_3">
            <a:extLst>
              <a:ext uri="{FF2B5EF4-FFF2-40B4-BE49-F238E27FC236}">
                <a16:creationId xmlns:a16="http://schemas.microsoft.com/office/drawing/2014/main" id="{2977F7F3-1DE8-4057-A560-A8E96AEC6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65" b="32877"/>
          <a:stretch>
            <a:fillRect/>
          </a:stretch>
        </p:blipFill>
        <p:spPr bwMode="auto">
          <a:xfrm>
            <a:off x="6086475" y="228600"/>
            <a:ext cx="5033963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1" descr="filo_tab_3">
            <a:extLst>
              <a:ext uri="{FF2B5EF4-FFF2-40B4-BE49-F238E27FC236}">
                <a16:creationId xmlns:a16="http://schemas.microsoft.com/office/drawing/2014/main" id="{7309F1FB-30CD-4D45-91A4-FAC6C7A94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53" b="-2"/>
          <a:stretch>
            <a:fillRect/>
          </a:stretch>
        </p:blipFill>
        <p:spPr bwMode="auto">
          <a:xfrm>
            <a:off x="5943600" y="981075"/>
            <a:ext cx="5653088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2" descr="filo_tab_4">
            <a:extLst>
              <a:ext uri="{FF2B5EF4-FFF2-40B4-BE49-F238E27FC236}">
                <a16:creationId xmlns:a16="http://schemas.microsoft.com/office/drawing/2014/main" id="{E955EF85-E0E4-4B08-AFD0-4485D0C86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04" b="82899"/>
          <a:stretch>
            <a:fillRect/>
          </a:stretch>
        </p:blipFill>
        <p:spPr bwMode="auto">
          <a:xfrm>
            <a:off x="6042025" y="3622675"/>
            <a:ext cx="52578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4" descr="filo_tab_4">
            <a:extLst>
              <a:ext uri="{FF2B5EF4-FFF2-40B4-BE49-F238E27FC236}">
                <a16:creationId xmlns:a16="http://schemas.microsoft.com/office/drawing/2014/main" id="{A1B1A68A-AC1A-487F-8438-FF2758131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4"/>
          <a:stretch>
            <a:fillRect/>
          </a:stretch>
        </p:blipFill>
        <p:spPr bwMode="auto">
          <a:xfrm>
            <a:off x="5943600" y="4105275"/>
            <a:ext cx="5791200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4">
            <a:extLst>
              <a:ext uri="{FF2B5EF4-FFF2-40B4-BE49-F238E27FC236}">
                <a16:creationId xmlns:a16="http://schemas.microsoft.com/office/drawing/2014/main" id="{65E26951-45F9-4C93-A438-4F0FA05BA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3" y="152400"/>
            <a:ext cx="8089900" cy="1068388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GRUPA  TINJACA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1. PRAVI  TINJCI</a:t>
            </a:r>
            <a:endParaRPr lang="en-US" altLang="sr-Latn-RS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16387" name="Rectangle 5">
            <a:extLst>
              <a:ext uri="{FF2B5EF4-FFF2-40B4-BE49-F238E27FC236}">
                <a16:creationId xmlns:a16="http://schemas.microsoft.com/office/drawing/2014/main" id="{F3884763-A2BA-417A-A342-EE1B6E4B5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371600"/>
            <a:ext cx="67056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i="1" dirty="0">
                <a:latin typeface="Garamond" panose="02020404030301010803" pitchFamily="18" charset="0"/>
                <a:cs typeface="Calibri" panose="020F0502020204030204" pitchFamily="34" charset="0"/>
              </a:rPr>
              <a:t>5. 2. 1. </a:t>
            </a:r>
            <a:r>
              <a:rPr lang="hr-HR" altLang="sr-Latn-RS" sz="2400" i="1" u="sng" dirty="0">
                <a:latin typeface="Garamond" panose="02020404030301010803" pitchFamily="18" charset="0"/>
                <a:cs typeface="Calibri" panose="020F0502020204030204" pitchFamily="34" charset="0"/>
              </a:rPr>
              <a:t>Pravi tinjci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	5. 2. 1. 1.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Dioktaedrijski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pravi tinjci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	5. 2. 1. 2.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Trioktaedrijski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pravi tinjci</a:t>
            </a:r>
          </a:p>
        </p:txBody>
      </p:sp>
      <p:pic>
        <p:nvPicPr>
          <p:cNvPr id="16388" name="Picture 6" descr="K:\zbirka_cijela\ZBIRKA_CROPANA\399_muskovit.jpg">
            <a:extLst>
              <a:ext uri="{FF2B5EF4-FFF2-40B4-BE49-F238E27FC236}">
                <a16:creationId xmlns:a16="http://schemas.microsoft.com/office/drawing/2014/main" id="{8056401C-117D-48E3-865D-D8BE7DED6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2000" y="3048000"/>
            <a:ext cx="3792538" cy="352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 descr="K:\zbirka_cijela\714_muskovit.JPG">
            <a:extLst>
              <a:ext uri="{FF2B5EF4-FFF2-40B4-BE49-F238E27FC236}">
                <a16:creationId xmlns:a16="http://schemas.microsoft.com/office/drawing/2014/main" id="{3ACAF612-5A15-40D0-A4EA-05CB33A08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3071813"/>
            <a:ext cx="4491038" cy="3367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4">
            <a:extLst>
              <a:ext uri="{FF2B5EF4-FFF2-40B4-BE49-F238E27FC236}">
                <a16:creationId xmlns:a16="http://schemas.microsoft.com/office/drawing/2014/main" id="{A007CC6D-F40D-4129-9515-7164BD45E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089900" cy="1141413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GRUPA  TINJACA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1. PRAVI  TINJCI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1. 1. DIOKTAEDRIJSKI  PRAVI  TINJCI</a:t>
            </a:r>
            <a:endParaRPr lang="en-US" altLang="sr-Latn-RS" sz="28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17411" name="Rectangle 5">
            <a:extLst>
              <a:ext uri="{FF2B5EF4-FFF2-40B4-BE49-F238E27FC236}">
                <a16:creationId xmlns:a16="http://schemas.microsoft.com/office/drawing/2014/main" id="{D82A1642-8632-4709-B0E8-C07558B41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524000"/>
            <a:ext cx="9525000" cy="526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5. 2. 1. 1. </a:t>
            </a:r>
            <a:r>
              <a:rPr lang="hr-HR" altLang="sr-Latn-RS" sz="2800" dirty="0" err="1">
                <a:latin typeface="Garamond" panose="02020404030301010803" pitchFamily="18" charset="0"/>
                <a:cs typeface="Calibri" panose="020F0502020204030204" pitchFamily="34" charset="0"/>
              </a:rPr>
              <a:t>Dioktaedrijski</a:t>
            </a: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 pravi tinjci: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	5. 2. 1. 1. 1. 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Muskovit  KAl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□</a:t>
            </a:r>
            <a:r>
              <a:rPr lang="en-US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AlSi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endParaRPr lang="hr-HR" altLang="sr-Latn-RS" sz="28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	5. 2. 1. 1. 2. </a:t>
            </a:r>
            <a:r>
              <a:rPr lang="hr-HR" altLang="sr-Latn-RS" sz="2800" dirty="0" err="1">
                <a:latin typeface="Garamond" panose="02020404030301010803" pitchFamily="18" charset="0"/>
                <a:cs typeface="Calibri" panose="020F0502020204030204" pitchFamily="34" charset="0"/>
              </a:rPr>
              <a:t>Aluminoseladonit</a:t>
            </a:r>
            <a:endParaRPr lang="hr-HR" altLang="sr-Latn-RS" sz="28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	5. 2. 1. 1. 3. </a:t>
            </a:r>
            <a:r>
              <a:rPr lang="hr-HR" altLang="sr-Latn-RS" sz="2800" dirty="0" err="1">
                <a:latin typeface="Garamond" panose="02020404030301010803" pitchFamily="18" charset="0"/>
                <a:cs typeface="Calibri" panose="020F0502020204030204" pitchFamily="34" charset="0"/>
              </a:rPr>
              <a:t>Fero-aluminoseladonit</a:t>
            </a:r>
            <a:endParaRPr lang="hr-HR" altLang="sr-Latn-RS" sz="28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	5. 2. 1. 1. 4. </a:t>
            </a:r>
            <a:r>
              <a:rPr lang="hr-HR" altLang="sr-Latn-RS" sz="2800" b="1" dirty="0" err="1">
                <a:latin typeface="Garamond" panose="02020404030301010803" pitchFamily="18" charset="0"/>
                <a:cs typeface="Calibri" panose="020F0502020204030204" pitchFamily="34" charset="0"/>
              </a:rPr>
              <a:t>Seladonit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  KFe</a:t>
            </a:r>
            <a:r>
              <a:rPr lang="hr-HR" altLang="sr-Latn-RS" sz="2800" b="1" baseline="30000" dirty="0">
                <a:latin typeface="Garamond" panose="02020404030301010803" pitchFamily="18" charset="0"/>
                <a:cs typeface="Calibri" panose="020F0502020204030204" pitchFamily="34" charset="0"/>
              </a:rPr>
              <a:t>3+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(Mg,Fe</a:t>
            </a:r>
            <a:r>
              <a:rPr lang="hr-HR" altLang="sr-Latn-RS" sz="2800" b="1" baseline="30000" dirty="0">
                <a:latin typeface="Garamond" panose="02020404030301010803" pitchFamily="18" charset="0"/>
                <a:cs typeface="Calibri" panose="020F0502020204030204" pitchFamily="34" charset="0"/>
              </a:rPr>
              <a:t>2+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)□</a:t>
            </a:r>
            <a:r>
              <a:rPr lang="en-US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endParaRPr lang="hr-HR" altLang="sr-Latn-RS" sz="28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	5. 2. 1. 1. 5. </a:t>
            </a:r>
            <a:r>
              <a:rPr lang="hr-HR" altLang="sr-Latn-RS" sz="2800" dirty="0" err="1">
                <a:latin typeface="Garamond" panose="02020404030301010803" pitchFamily="18" charset="0"/>
                <a:cs typeface="Calibri" panose="020F0502020204030204" pitchFamily="34" charset="0"/>
              </a:rPr>
              <a:t>Feroseladonit</a:t>
            </a:r>
            <a:endParaRPr lang="hr-HR" altLang="sr-Latn-RS" sz="28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	5. 2. 1. 1. 6. </a:t>
            </a:r>
            <a:r>
              <a:rPr lang="hr-HR" altLang="sr-Latn-RS" sz="2800" dirty="0" err="1">
                <a:latin typeface="Garamond" panose="02020404030301010803" pitchFamily="18" charset="0"/>
                <a:cs typeface="Calibri" panose="020F0502020204030204" pitchFamily="34" charset="0"/>
              </a:rPr>
              <a:t>Roscoelit</a:t>
            </a: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 (</a:t>
            </a:r>
            <a:r>
              <a:rPr lang="hr-HR" altLang="sr-Latn-RS" sz="2800" dirty="0" err="1">
                <a:latin typeface="Garamond" panose="02020404030301010803" pitchFamily="18" charset="0"/>
                <a:cs typeface="Calibri" panose="020F0502020204030204" pitchFamily="34" charset="0"/>
              </a:rPr>
              <a:t>roskoelit</a:t>
            </a: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	5. 2. 1. 1. 7. </a:t>
            </a:r>
            <a:r>
              <a:rPr lang="hr-HR" altLang="sr-Latn-RS" sz="2800" dirty="0" err="1">
                <a:latin typeface="Garamond" panose="02020404030301010803" pitchFamily="18" charset="0"/>
                <a:cs typeface="Calibri" panose="020F0502020204030204" pitchFamily="34" charset="0"/>
              </a:rPr>
              <a:t>Kromfilit</a:t>
            </a:r>
            <a:endParaRPr lang="hr-HR" altLang="sr-Latn-RS" sz="28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	5. 2. 1. 1. 8. </a:t>
            </a:r>
            <a:r>
              <a:rPr lang="hr-HR" altLang="sr-Latn-RS" sz="2800" dirty="0" err="1">
                <a:latin typeface="Garamond" panose="02020404030301010803" pitchFamily="18" charset="0"/>
                <a:cs typeface="Calibri" panose="020F0502020204030204" pitchFamily="34" charset="0"/>
              </a:rPr>
              <a:t>Boromuskovit</a:t>
            </a:r>
            <a:endParaRPr lang="hr-HR" altLang="sr-Latn-RS" sz="28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	5. 2. 1. 1. 9. </a:t>
            </a:r>
            <a:r>
              <a:rPr lang="hr-HR" altLang="sr-Latn-RS" sz="2800" b="1" dirty="0" err="1">
                <a:latin typeface="Garamond" panose="02020404030301010803" pitchFamily="18" charset="0"/>
                <a:cs typeface="Calibri" panose="020F0502020204030204" pitchFamily="34" charset="0"/>
              </a:rPr>
              <a:t>Paragonit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  NaAl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□</a:t>
            </a:r>
            <a:r>
              <a:rPr lang="en-US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AlSi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endParaRPr lang="hr-HR" altLang="sr-Latn-RS" sz="28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	5. 2. 1. 1. 10. </a:t>
            </a:r>
            <a:r>
              <a:rPr lang="hr-HR" altLang="sr-Latn-RS" sz="2800" dirty="0" err="1">
                <a:latin typeface="Garamond" panose="02020404030301010803" pitchFamily="18" charset="0"/>
                <a:cs typeface="Calibri" panose="020F0502020204030204" pitchFamily="34" charset="0"/>
              </a:rPr>
              <a:t>Nanpingit</a:t>
            </a:r>
            <a:endParaRPr lang="hr-HR" altLang="sr-Latn-RS" sz="28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	5. 2. 1. 1. 11. </a:t>
            </a:r>
            <a:r>
              <a:rPr lang="hr-HR" altLang="sr-Latn-RS" sz="2800" dirty="0" err="1">
                <a:latin typeface="Garamond" panose="02020404030301010803" pitchFamily="18" charset="0"/>
                <a:cs typeface="Calibri" panose="020F0502020204030204" pitchFamily="34" charset="0"/>
              </a:rPr>
              <a:t>Tobelit</a:t>
            </a:r>
            <a:endParaRPr lang="en-US" altLang="sr-Latn-RS" sz="2800" b="1" baseline="-250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7">
            <a:extLst>
              <a:ext uri="{FF2B5EF4-FFF2-40B4-BE49-F238E27FC236}">
                <a16:creationId xmlns:a16="http://schemas.microsoft.com/office/drawing/2014/main" id="{B72AEF7A-9647-47CB-85FE-0B5AAFED9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76200"/>
            <a:ext cx="8089900" cy="1357313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GRUPA  TINJACA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1. PRAVI  TINJCI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1. 1. DIOKTAEDRIJSKI  PRAVI  TINJCI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MUSKOVIT</a:t>
            </a: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    </a:t>
            </a:r>
            <a:r>
              <a:rPr lang="hr-HR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KAl</a:t>
            </a:r>
            <a:r>
              <a:rPr lang="hr-HR" altLang="sr-Latn-RS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□</a:t>
            </a:r>
            <a:r>
              <a:rPr lang="en-US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AlSi</a:t>
            </a:r>
            <a:r>
              <a:rPr lang="hr-HR" altLang="sr-Latn-RS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</a:t>
            </a:r>
            <a:r>
              <a:rPr lang="hr-HR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endParaRPr lang="en-US" altLang="sr-Latn-RS" b="1" dirty="0">
              <a:solidFill>
                <a:srgbClr val="00000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18435" name="Picture 8" descr="402a_muskovit">
            <a:extLst>
              <a:ext uri="{FF2B5EF4-FFF2-40B4-BE49-F238E27FC236}">
                <a16:creationId xmlns:a16="http://schemas.microsoft.com/office/drawing/2014/main" id="{7C93C8B1-E27F-4632-8F03-50029FA0E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0" y="145257"/>
            <a:ext cx="3556000" cy="266700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Rectangle 10">
            <a:extLst>
              <a:ext uri="{FF2B5EF4-FFF2-40B4-BE49-F238E27FC236}">
                <a16:creationId xmlns:a16="http://schemas.microsoft.com/office/drawing/2014/main" id="{FF0B8348-F451-4916-BC41-491718839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524000"/>
            <a:ext cx="7924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KRISTALNI  SUSTAV: 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Monoklinski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 (više 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politipova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KRISTALNI  RAZRED: 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2/m 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PROSTORNA  GRUPA: 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C2/c</a:t>
            </a:r>
          </a:p>
          <a:p>
            <a:pPr eaLnBrk="1" hangingPunct="1">
              <a:buFontTx/>
              <a:buNone/>
            </a:pP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HABITUS: 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rijetki pločasti kristali, 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pseudoheksagonskog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 habitusa; pločasti kalavi agregati; 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kriptokristalast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, masivan</a:t>
            </a:r>
            <a:endParaRPr lang="en-US" altLang="sr-Latn-RS" sz="20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TVRDOĆA: 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2-2</a:t>
            </a:r>
            <a:r>
              <a:rPr lang="en-US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½</a:t>
            </a:r>
          </a:p>
          <a:p>
            <a:pPr eaLnBrk="1" hangingPunct="1">
              <a:buFontTx/>
              <a:buNone/>
            </a:pP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GUSTOĆA: 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2.8-3.0</a:t>
            </a:r>
          </a:p>
          <a:p>
            <a:pPr eaLnBrk="1" hangingPunct="1">
              <a:buFontTx/>
              <a:buNone/>
            </a:pP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KALAVOST: 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Po </a:t>
            </a:r>
            <a:r>
              <a:rPr lang="en-US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{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001</a:t>
            </a:r>
            <a:r>
              <a:rPr lang="en-US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}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 savršena.</a:t>
            </a:r>
            <a:endParaRPr lang="en-US" altLang="sr-Latn-RS" sz="20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LOM: 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Neravan.</a:t>
            </a:r>
          </a:p>
          <a:p>
            <a:pPr eaLnBrk="1" hangingPunct="1">
              <a:buFontTx/>
              <a:buNone/>
            </a:pP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BOJA: 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U tanjim listovima proziran, često bezbojan do 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blijedozelenkast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, 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srebrnobijel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 do siv. 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Crt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 je bijel.</a:t>
            </a:r>
          </a:p>
          <a:p>
            <a:pPr eaLnBrk="1" hangingPunct="1">
              <a:buFontTx/>
              <a:buNone/>
            </a:pP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SJAJ: 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Staklast do sedefast.</a:t>
            </a:r>
          </a:p>
          <a:p>
            <a:pPr eaLnBrk="1" hangingPunct="1">
              <a:buFontTx/>
              <a:buNone/>
            </a:pP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POJAVLJIVANJE: 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vrlo raširen mineral, graniti i granitni 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pegmatiti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; metamorfne stijene (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škriljavci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6E1A199-CCA3-4C3F-B67A-3F4B827F9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2904543"/>
            <a:ext cx="3556000" cy="38082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4">
            <a:extLst>
              <a:ext uri="{FF2B5EF4-FFF2-40B4-BE49-F238E27FC236}">
                <a16:creationId xmlns:a16="http://schemas.microsoft.com/office/drawing/2014/main" id="{AABE67C5-FDD6-4993-A4AD-23B38E33D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8600"/>
            <a:ext cx="8089900" cy="1357313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GRUPA  TINJACA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1. PRAVI  TINJCI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1. 1. DIOKTAEDRIJSKI  PRAVI  TINJCI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MUSKOVIT</a:t>
            </a: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    </a:t>
            </a:r>
            <a:r>
              <a:rPr lang="hr-HR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KAl</a:t>
            </a:r>
            <a:r>
              <a:rPr lang="hr-HR" altLang="sr-Latn-RS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□</a:t>
            </a:r>
            <a:r>
              <a:rPr lang="en-US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AlSi</a:t>
            </a:r>
            <a:r>
              <a:rPr lang="hr-HR" altLang="sr-Latn-RS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</a:t>
            </a:r>
            <a:r>
              <a:rPr lang="hr-HR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endParaRPr lang="en-US" altLang="sr-Latn-RS" b="1" dirty="0">
              <a:solidFill>
                <a:srgbClr val="00000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20483" name="Picture 6" descr="400_muskovit">
            <a:extLst>
              <a:ext uri="{FF2B5EF4-FFF2-40B4-BE49-F238E27FC236}">
                <a16:creationId xmlns:a16="http://schemas.microsoft.com/office/drawing/2014/main" id="{339C26CA-E6FD-4B23-B5D7-DA0B735C2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28045" y="3006599"/>
            <a:ext cx="4332960" cy="3224259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xtLst/>
        </p:spPr>
      </p:pic>
      <p:pic>
        <p:nvPicPr>
          <p:cNvPr id="4" name="Picture 6" descr="714c_muskovit">
            <a:extLst>
              <a:ext uri="{FF2B5EF4-FFF2-40B4-BE49-F238E27FC236}">
                <a16:creationId xmlns:a16="http://schemas.microsoft.com/office/drawing/2014/main" id="{56EEABF4-939C-4D67-BD38-1940B2030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229" y="2448875"/>
            <a:ext cx="4572584" cy="4336334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xtLst/>
        </p:spPr>
      </p:pic>
      <p:pic>
        <p:nvPicPr>
          <p:cNvPr id="5" name="Picture 7" descr="715_muskovit">
            <a:extLst>
              <a:ext uri="{FF2B5EF4-FFF2-40B4-BE49-F238E27FC236}">
                <a16:creationId xmlns:a16="http://schemas.microsoft.com/office/drawing/2014/main" id="{ED3CE0FC-0FE7-4004-888E-10418A94B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673" y="72791"/>
            <a:ext cx="3619728" cy="3446283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xtLst/>
        </p:spPr>
      </p:pic>
      <p:pic>
        <p:nvPicPr>
          <p:cNvPr id="6" name="Picture 8" descr="399_muskovit">
            <a:extLst>
              <a:ext uri="{FF2B5EF4-FFF2-40B4-BE49-F238E27FC236}">
                <a16:creationId xmlns:a16="http://schemas.microsoft.com/office/drawing/2014/main" id="{9077CB35-34F3-4C9B-89F5-DF400452D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5" t="1112" r="2382" b="-139"/>
          <a:stretch>
            <a:fillRect/>
          </a:stretch>
        </p:blipFill>
        <p:spPr bwMode="auto">
          <a:xfrm>
            <a:off x="8351229" y="3565826"/>
            <a:ext cx="3617023" cy="3219383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x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4">
            <a:extLst>
              <a:ext uri="{FF2B5EF4-FFF2-40B4-BE49-F238E27FC236}">
                <a16:creationId xmlns:a16="http://schemas.microsoft.com/office/drawing/2014/main" id="{5BDB57BE-ABB9-4865-B969-4A7A5083F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089900" cy="1357313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GRUPA  TINJACA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1. PRAVI  TINJCI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1. 1. DIOKTAEDRIJSKI  PRAVI  TINJCI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SELADONIT  </a:t>
            </a:r>
            <a:r>
              <a:rPr lang="hr-HR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KFe</a:t>
            </a:r>
            <a:r>
              <a:rPr lang="hr-HR" altLang="sr-Latn-RS" b="1" baseline="30000" dirty="0">
                <a:latin typeface="Garamond" panose="02020404030301010803" pitchFamily="18" charset="0"/>
                <a:cs typeface="Calibri" panose="020F0502020204030204" pitchFamily="34" charset="0"/>
              </a:rPr>
              <a:t>3+</a:t>
            </a:r>
            <a:r>
              <a:rPr lang="hr-HR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(Mg,Fe</a:t>
            </a:r>
            <a:r>
              <a:rPr lang="hr-HR" altLang="sr-Latn-RS" b="1" baseline="30000" dirty="0">
                <a:latin typeface="Garamond" panose="02020404030301010803" pitchFamily="18" charset="0"/>
                <a:cs typeface="Calibri" panose="020F0502020204030204" pitchFamily="34" charset="0"/>
              </a:rPr>
              <a:t>2+</a:t>
            </a:r>
            <a:r>
              <a:rPr lang="hr-HR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)□</a:t>
            </a:r>
            <a:r>
              <a:rPr lang="en-US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</a:t>
            </a:r>
            <a:r>
              <a:rPr lang="hr-HR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endParaRPr lang="en-US" altLang="sr-Latn-RS" b="1" baseline="-250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22531" name="Picture 5" descr="seladonit">
            <a:extLst>
              <a:ext uri="{FF2B5EF4-FFF2-40B4-BE49-F238E27FC236}">
                <a16:creationId xmlns:a16="http://schemas.microsoft.com/office/drawing/2014/main" id="{1F158C05-2679-48E3-851C-772ABC058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2057400"/>
            <a:ext cx="6613525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1">
            <a:extLst>
              <a:ext uri="{FF2B5EF4-FFF2-40B4-BE49-F238E27FC236}">
                <a16:creationId xmlns:a16="http://schemas.microsoft.com/office/drawing/2014/main" id="{A04F3C1E-93FF-45DC-9563-D0893E62A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209800"/>
            <a:ext cx="37338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iznimno sitni kristali (nekoliko mikrometara)</a:t>
            </a:r>
          </a:p>
          <a:p>
            <a:pPr>
              <a:spcBef>
                <a:spcPct val="0"/>
              </a:spcBef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zelene do plavozelene boje</a:t>
            </a:r>
          </a:p>
          <a:p>
            <a:pPr>
              <a:spcBef>
                <a:spcPct val="0"/>
              </a:spcBef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nastaje izmjenom minerala u vulkanskim stijenama (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olivina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,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piroksena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slov 1">
            <a:extLst>
              <a:ext uri="{FF2B5EF4-FFF2-40B4-BE49-F238E27FC236}">
                <a16:creationId xmlns:a16="http://schemas.microsoft.com/office/drawing/2014/main" id="{831B126A-8CD5-44A0-86BE-81CDA5262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7938"/>
            <a:ext cx="8229600" cy="1143000"/>
          </a:xfrm>
        </p:spPr>
        <p:txBody>
          <a:bodyPr/>
          <a:lstStyle/>
          <a:p>
            <a:r>
              <a:rPr lang="hr-HR" altLang="sr-Latn-RS" b="1" dirty="0" err="1">
                <a:latin typeface="Garamond" panose="02020404030301010803" pitchFamily="18" charset="0"/>
                <a:cs typeface="Calibri" panose="020F0502020204030204" pitchFamily="34" charset="0"/>
              </a:rPr>
              <a:t>Filosilikati</a:t>
            </a:r>
            <a:endParaRPr lang="hr-HR" altLang="sr-Latn-RS" b="1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5D9EAF0-621D-431F-8DD9-AB9A7D6D2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1125200" cy="4525963"/>
          </a:xfrm>
        </p:spPr>
        <p:txBody>
          <a:bodyPr/>
          <a:lstStyle/>
          <a:p>
            <a:pPr algn="just"/>
            <a:r>
              <a:rPr lang="hr-HR" altLang="en-US" sz="3000" dirty="0">
                <a:latin typeface="Garamond" panose="02020404030301010803" pitchFamily="18" charset="0"/>
                <a:cs typeface="Calibri" panose="020F0502020204030204" pitchFamily="34" charset="0"/>
              </a:rPr>
              <a:t>velika grupa silikata sa slojevitom strukturom</a:t>
            </a:r>
          </a:p>
          <a:p>
            <a:pPr algn="just"/>
            <a:r>
              <a:rPr lang="hr-HR" altLang="en-US" sz="3000" dirty="0">
                <a:latin typeface="Garamond" panose="02020404030301010803" pitchFamily="18" charset="0"/>
                <a:cs typeface="Calibri" panose="020F0502020204030204" pitchFamily="34" charset="0"/>
              </a:rPr>
              <a:t>uglavnom su sekundarnog porijekla</a:t>
            </a:r>
          </a:p>
          <a:p>
            <a:pPr algn="just"/>
            <a:r>
              <a:rPr lang="hr-HR" altLang="en-US" sz="3000" dirty="0">
                <a:latin typeface="Garamond" panose="02020404030301010803" pitchFamily="18" charset="0"/>
                <a:cs typeface="Calibri" panose="020F0502020204030204" pitchFamily="34" charset="0"/>
              </a:rPr>
              <a:t>susjedni SiO</a:t>
            </a:r>
            <a:r>
              <a:rPr lang="hr-HR" altLang="en-US" sz="30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</a:t>
            </a:r>
            <a:r>
              <a:rPr lang="hr-HR" altLang="en-US" sz="3000" dirty="0">
                <a:latin typeface="Garamond" panose="02020404030301010803" pitchFamily="18" charset="0"/>
                <a:cs typeface="Calibri" panose="020F0502020204030204" pitchFamily="34" charset="0"/>
              </a:rPr>
              <a:t> tetraedri dijele 3 zajednička atoma kisika te tako tvore slojeve u kristalnoj strukturi</a:t>
            </a:r>
          </a:p>
          <a:p>
            <a:pPr algn="just"/>
            <a:r>
              <a:rPr lang="hr-HR" altLang="en-US" sz="3000" dirty="0">
                <a:latin typeface="Garamond" panose="02020404030301010803" pitchFamily="18" charset="0"/>
                <a:cs typeface="Calibri" panose="020F0502020204030204" pitchFamily="34" charset="0"/>
              </a:rPr>
              <a:t>slojevi SiO</a:t>
            </a:r>
            <a:r>
              <a:rPr lang="hr-HR" altLang="en-US" sz="30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</a:t>
            </a:r>
            <a:r>
              <a:rPr lang="hr-HR" altLang="en-US" sz="3000" dirty="0">
                <a:latin typeface="Garamond" panose="02020404030301010803" pitchFamily="18" charset="0"/>
                <a:cs typeface="Calibri" panose="020F0502020204030204" pitchFamily="34" charset="0"/>
              </a:rPr>
              <a:t> tetraedara slažu se u pakete od jednog ili dva SiO</a:t>
            </a:r>
            <a:r>
              <a:rPr lang="hr-HR" altLang="en-US" sz="30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</a:t>
            </a:r>
            <a:r>
              <a:rPr lang="hr-HR" altLang="en-US" sz="3000" dirty="0">
                <a:latin typeface="Garamond" panose="02020404030301010803" pitchFamily="18" charset="0"/>
                <a:cs typeface="Calibri" panose="020F0502020204030204" pitchFamily="34" charset="0"/>
              </a:rPr>
              <a:t> sloja </a:t>
            </a:r>
            <a:r>
              <a:rPr lang="hr-HR" altLang="en-US" sz="3000" b="1" dirty="0">
                <a:latin typeface="Garamond" panose="02020404030301010803" pitchFamily="18" charset="0"/>
                <a:cs typeface="Calibri" panose="020F0502020204030204" pitchFamily="34" charset="0"/>
              </a:rPr>
              <a:t>(tetraedarski sloj)</a:t>
            </a:r>
            <a:r>
              <a:rPr lang="hr-HR" altLang="en-US" sz="3000" dirty="0">
                <a:latin typeface="Garamond" panose="02020404030301010803" pitchFamily="18" charset="0"/>
                <a:cs typeface="Calibri" panose="020F0502020204030204" pitchFamily="34" charset="0"/>
              </a:rPr>
              <a:t> koji se kombinira s jednim </a:t>
            </a:r>
            <a:r>
              <a:rPr lang="hr-HR" altLang="en-US" sz="3000" b="1" dirty="0" err="1">
                <a:latin typeface="Garamond" panose="02020404030301010803" pitchFamily="18" charset="0"/>
                <a:cs typeface="Calibri" panose="020F0502020204030204" pitchFamily="34" charset="0"/>
              </a:rPr>
              <a:t>oktaedarskim</a:t>
            </a:r>
            <a:r>
              <a:rPr lang="hr-HR" altLang="en-US" sz="3000" b="1" dirty="0">
                <a:latin typeface="Garamond" panose="02020404030301010803" pitchFamily="18" charset="0"/>
                <a:cs typeface="Calibri" panose="020F0502020204030204" pitchFamily="34" charset="0"/>
              </a:rPr>
              <a:t> slojem</a:t>
            </a:r>
          </a:p>
          <a:p>
            <a:pPr algn="just">
              <a:buFontTx/>
              <a:buNone/>
            </a:pPr>
            <a:r>
              <a:rPr lang="hr-HR" altLang="en-US" sz="3000" dirty="0">
                <a:latin typeface="Garamond" panose="02020404030301010803" pitchFamily="18" charset="0"/>
                <a:cs typeface="Calibri" panose="020F0502020204030204" pitchFamily="34" charset="0"/>
                <a:sym typeface="Symbol" panose="05050102010706020507" pitchFamily="18" charset="2"/>
              </a:rPr>
              <a:t></a:t>
            </a:r>
            <a:r>
              <a:rPr lang="hr-HR" altLang="en-US" sz="3000" dirty="0">
                <a:latin typeface="Garamond" panose="02020404030301010803" pitchFamily="18" charset="0"/>
                <a:cs typeface="Calibri" panose="020F0502020204030204" pitchFamily="34" charset="0"/>
              </a:rPr>
              <a:t> stoga postoje </a:t>
            </a:r>
            <a:r>
              <a:rPr lang="hr-HR" altLang="en-US" sz="3000" b="1" dirty="0">
                <a:latin typeface="Garamond" panose="02020404030301010803" pitchFamily="18" charset="0"/>
                <a:cs typeface="Calibri" panose="020F0502020204030204" pitchFamily="34" charset="0"/>
              </a:rPr>
              <a:t>T-O (1:1) </a:t>
            </a:r>
            <a:r>
              <a:rPr lang="hr-HR" altLang="en-US" sz="3000" dirty="0">
                <a:latin typeface="Garamond" panose="02020404030301010803" pitchFamily="18" charset="0"/>
                <a:cs typeface="Calibri" panose="020F0502020204030204" pitchFamily="34" charset="0"/>
              </a:rPr>
              <a:t>i </a:t>
            </a:r>
            <a:r>
              <a:rPr lang="hr-HR" altLang="en-US" sz="3000" b="1" dirty="0">
                <a:latin typeface="Garamond" panose="02020404030301010803" pitchFamily="18" charset="0"/>
                <a:cs typeface="Calibri" panose="020F0502020204030204" pitchFamily="34" charset="0"/>
              </a:rPr>
              <a:t>T-O-T (2:1) </a:t>
            </a:r>
            <a:r>
              <a:rPr lang="hr-HR" altLang="en-US" sz="3000" dirty="0">
                <a:latin typeface="Garamond" panose="02020404030301010803" pitchFamily="18" charset="0"/>
                <a:cs typeface="Calibri" panose="020F0502020204030204" pitchFamily="34" charset="0"/>
              </a:rPr>
              <a:t>strukture silikata</a:t>
            </a:r>
          </a:p>
          <a:p>
            <a:pPr algn="just"/>
            <a:r>
              <a:rPr lang="hr-HR" altLang="en-US" sz="3000" dirty="0" err="1">
                <a:latin typeface="Garamond" panose="02020404030301010803" pitchFamily="18" charset="0"/>
                <a:cs typeface="Calibri" panose="020F0502020204030204" pitchFamily="34" charset="0"/>
              </a:rPr>
              <a:t>međuslojni</a:t>
            </a:r>
            <a:r>
              <a:rPr lang="hr-HR" altLang="en-US" sz="3000" dirty="0">
                <a:latin typeface="Garamond" panose="02020404030301010803" pitchFamily="18" charset="0"/>
                <a:cs typeface="Calibri" panose="020F0502020204030204" pitchFamily="34" charset="0"/>
              </a:rPr>
              <a:t> prostor može biti prazan ili sadržavati katione ili molekule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4">
            <a:extLst>
              <a:ext uri="{FF2B5EF4-FFF2-40B4-BE49-F238E27FC236}">
                <a16:creationId xmlns:a16="http://schemas.microsoft.com/office/drawing/2014/main" id="{88BA1BBE-F26E-4722-8067-EBBD4F0C7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8738"/>
            <a:ext cx="8089900" cy="1141412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GRUPA  TINJACA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1. PRAVI  TINJCI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1. 2. TRIOKTAEDRIJSKI  PRAVI  TINJCI</a:t>
            </a:r>
            <a:endParaRPr lang="en-US" altLang="sr-Latn-RS" sz="28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23555" name="Rectangle 5">
            <a:extLst>
              <a:ext uri="{FF2B5EF4-FFF2-40B4-BE49-F238E27FC236}">
                <a16:creationId xmlns:a16="http://schemas.microsoft.com/office/drawing/2014/main" id="{4DEF085C-44D1-4EAE-828B-D35A5DF52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295400"/>
            <a:ext cx="8001000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5. 2. 1. 2. 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Trioktaedrijski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 pravi tinjci: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	5. 2. 1. 2. 1. </a:t>
            </a:r>
            <a:r>
              <a:rPr lang="hr-HR" altLang="sr-Latn-RS" sz="2000" b="1" dirty="0" err="1">
                <a:latin typeface="Garamond" panose="02020404030301010803" pitchFamily="18" charset="0"/>
                <a:cs typeface="Calibri" panose="020F0502020204030204" pitchFamily="34" charset="0"/>
              </a:rPr>
              <a:t>Annit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  (</a:t>
            </a:r>
            <a:r>
              <a:rPr lang="hr-HR" altLang="sr-Latn-RS" sz="2000" b="1" dirty="0" err="1">
                <a:latin typeface="Garamond" panose="02020404030301010803" pitchFamily="18" charset="0"/>
                <a:cs typeface="Calibri" panose="020F0502020204030204" pitchFamily="34" charset="0"/>
              </a:rPr>
              <a:t>anit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)  KFe</a:t>
            </a:r>
            <a:r>
              <a:rPr lang="hr-HR" altLang="sr-Latn-RS" sz="2000" b="1" baseline="30000" dirty="0">
                <a:latin typeface="Garamond" panose="02020404030301010803" pitchFamily="18" charset="0"/>
                <a:cs typeface="Calibri" panose="020F0502020204030204" pitchFamily="34" charset="0"/>
              </a:rPr>
              <a:t>2+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AlSi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endParaRPr lang="hr-HR" altLang="sr-Latn-RS" sz="20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	5. 2. 1. 2. 2. </a:t>
            </a:r>
            <a:r>
              <a:rPr lang="hr-HR" altLang="sr-Latn-RS" sz="2000" b="1" dirty="0" err="1">
                <a:latin typeface="Garamond" panose="02020404030301010803" pitchFamily="18" charset="0"/>
                <a:cs typeface="Calibri" panose="020F0502020204030204" pitchFamily="34" charset="0"/>
              </a:rPr>
              <a:t>Flogopit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  KMg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AlSi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endParaRPr lang="hr-HR" altLang="sr-Latn-RS" sz="2000" b="1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	5. 2. 1. 2. 3. </a:t>
            </a:r>
            <a:r>
              <a:rPr lang="hr-HR" altLang="sr-Latn-RS" sz="2000" b="1" dirty="0" err="1">
                <a:latin typeface="Garamond" panose="02020404030301010803" pitchFamily="18" charset="0"/>
                <a:cs typeface="Calibri" panose="020F0502020204030204" pitchFamily="34" charset="0"/>
              </a:rPr>
              <a:t>Siderofilit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  KFe</a:t>
            </a:r>
            <a:r>
              <a:rPr lang="hr-HR" altLang="sr-Latn-RS" sz="2000" b="1" baseline="30000" dirty="0">
                <a:latin typeface="Garamond" panose="02020404030301010803" pitchFamily="18" charset="0"/>
                <a:cs typeface="Calibri" panose="020F0502020204030204" pitchFamily="34" charset="0"/>
              </a:rPr>
              <a:t>2+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endParaRPr lang="hr-HR" altLang="sr-Latn-RS" sz="2000" b="1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	5. 2. 1. 2. 4. </a:t>
            </a:r>
            <a:r>
              <a:rPr lang="hr-HR" altLang="sr-Latn-RS" sz="2000" b="1" dirty="0" err="1">
                <a:latin typeface="Garamond" panose="02020404030301010803" pitchFamily="18" charset="0"/>
                <a:cs typeface="Calibri" panose="020F0502020204030204" pitchFamily="34" charset="0"/>
              </a:rPr>
              <a:t>Eastonit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  (</a:t>
            </a:r>
            <a:r>
              <a:rPr lang="hr-HR" altLang="sr-Latn-RS" sz="2000" b="1" dirty="0" err="1">
                <a:latin typeface="Garamond" panose="02020404030301010803" pitchFamily="18" charset="0"/>
                <a:cs typeface="Calibri" panose="020F0502020204030204" pitchFamily="34" charset="0"/>
              </a:rPr>
              <a:t>istonit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) KMg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endParaRPr lang="hr-HR" altLang="sr-Latn-RS" sz="20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	5. 2. 1. 2. 5. 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Hendricksit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 (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hendriksit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	5. 2. 1. 2. 6. 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Montdorit</a:t>
            </a:r>
            <a:endParaRPr lang="hr-HR" altLang="sr-Latn-RS" sz="20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	5. 2. 1. 2. 7. 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Tainiolit</a:t>
            </a:r>
            <a:endParaRPr lang="hr-HR" altLang="sr-Latn-RS" sz="20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	5. 2. 1. 2. 8. </a:t>
            </a:r>
            <a:r>
              <a:rPr lang="hr-HR" altLang="sr-Latn-RS" sz="2000" b="1" dirty="0" err="1">
                <a:latin typeface="Garamond" panose="02020404030301010803" pitchFamily="18" charset="0"/>
                <a:cs typeface="Calibri" panose="020F0502020204030204" pitchFamily="34" charset="0"/>
              </a:rPr>
              <a:t>Polilitionit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  KLi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F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endParaRPr lang="hr-HR" altLang="sr-Latn-RS" sz="2000" b="1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	5. 2. 1. 2. 9. </a:t>
            </a:r>
            <a:r>
              <a:rPr lang="hr-HR" altLang="sr-Latn-RS" sz="2000" b="1" dirty="0" err="1">
                <a:latin typeface="Garamond" panose="02020404030301010803" pitchFamily="18" charset="0"/>
                <a:cs typeface="Calibri" panose="020F0502020204030204" pitchFamily="34" charset="0"/>
              </a:rPr>
              <a:t>Trilitionit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 KLi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1,5 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1,5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AlSi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F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endParaRPr lang="hr-HR" altLang="sr-Latn-RS" sz="20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	5. 2. 1. 2. 10. 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Masutomilit</a:t>
            </a:r>
            <a:endParaRPr lang="hr-HR" altLang="sr-Latn-RS" sz="20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	5. 2. 1. 2. 11. 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Norishit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 (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norišit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	5. 2. 1. 2. 12. </a:t>
            </a:r>
            <a:r>
              <a:rPr lang="hr-HR" altLang="sr-Latn-RS" sz="2000" b="1" dirty="0" err="1">
                <a:latin typeface="Garamond" panose="02020404030301010803" pitchFamily="18" charset="0"/>
                <a:cs typeface="Calibri" panose="020F0502020204030204" pitchFamily="34" charset="0"/>
              </a:rPr>
              <a:t>Tetra-feri-annit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  KFe</a:t>
            </a:r>
            <a:r>
              <a:rPr lang="hr-HR" altLang="sr-Latn-RS" sz="2000" b="1" baseline="30000" dirty="0">
                <a:latin typeface="Garamond" panose="02020404030301010803" pitchFamily="18" charset="0"/>
                <a:cs typeface="Calibri" panose="020F0502020204030204" pitchFamily="34" charset="0"/>
              </a:rPr>
              <a:t>2+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Fe</a:t>
            </a:r>
            <a:r>
              <a:rPr lang="hr-HR" altLang="sr-Latn-RS" sz="2000" b="1" baseline="30000" dirty="0">
                <a:latin typeface="Garamond" panose="02020404030301010803" pitchFamily="18" charset="0"/>
                <a:cs typeface="Calibri" panose="020F0502020204030204" pitchFamily="34" charset="0"/>
              </a:rPr>
              <a:t>3+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endParaRPr lang="hr-HR" altLang="sr-Latn-RS" sz="2000" b="1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	5. 2. 1. 2. 13. </a:t>
            </a:r>
            <a:r>
              <a:rPr lang="hr-HR" altLang="sr-Latn-RS" sz="2000" b="1" dirty="0" err="1">
                <a:latin typeface="Garamond" panose="02020404030301010803" pitchFamily="18" charset="0"/>
                <a:cs typeface="Calibri" panose="020F0502020204030204" pitchFamily="34" charset="0"/>
              </a:rPr>
              <a:t>Tetra-feriflogopit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  KMg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Fe</a:t>
            </a:r>
            <a:r>
              <a:rPr lang="hr-HR" altLang="sr-Latn-RS" sz="2000" b="1" baseline="30000" dirty="0">
                <a:latin typeface="Garamond" panose="02020404030301010803" pitchFamily="18" charset="0"/>
                <a:cs typeface="Calibri" panose="020F0502020204030204" pitchFamily="34" charset="0"/>
              </a:rPr>
              <a:t>3+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endParaRPr lang="hr-HR" altLang="sr-Latn-RS" sz="2000" b="1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	5. 2. 1. 2. 14. 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Aspidolit</a:t>
            </a:r>
            <a:endParaRPr lang="hr-HR" altLang="sr-Latn-RS" sz="20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	5. 2. 1. 2. 15. 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Preiswerkit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 (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prajsverkit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	5. 2. 1. 2. 16. 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Ephesit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 (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efezit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  <a:endParaRPr lang="en-US" altLang="sr-Latn-RS" sz="20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23556" name="Picture 6" descr="K:\zbirka_cijela\517_biotit.JPG">
            <a:extLst>
              <a:ext uri="{FF2B5EF4-FFF2-40B4-BE49-F238E27FC236}">
                <a16:creationId xmlns:a16="http://schemas.microsoft.com/office/drawing/2014/main" id="{2A486F2B-EF7D-49EF-8DB0-86624F0E5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42300" y="2209800"/>
            <a:ext cx="3659188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4">
            <a:extLst>
              <a:ext uri="{FF2B5EF4-FFF2-40B4-BE49-F238E27FC236}">
                <a16:creationId xmlns:a16="http://schemas.microsoft.com/office/drawing/2014/main" id="{31662DDE-532D-4BB3-9854-F6599791C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76200"/>
            <a:ext cx="8089900" cy="1357313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GRUPA  TINJACA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1. PRAVI  TINJCI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1. 2. TRIOKTAEDRIJSKI  PRAVI  TINJCI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SERIJA  BIOTITA</a:t>
            </a:r>
            <a:endParaRPr lang="en-US" altLang="sr-Latn-RS" b="1" dirty="0">
              <a:solidFill>
                <a:srgbClr val="00000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24579" name="Rectangle 5">
            <a:extLst>
              <a:ext uri="{FF2B5EF4-FFF2-40B4-BE49-F238E27FC236}">
                <a16:creationId xmlns:a16="http://schemas.microsoft.com/office/drawing/2014/main" id="{614F4AD3-B90C-4A87-B009-06CC5F200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672" y="1676400"/>
            <a:ext cx="7625751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=&gt; </a:t>
            </a:r>
            <a:r>
              <a:rPr lang="hr-HR" altLang="sr-Latn-RS" sz="2400" u="sng" dirty="0" err="1">
                <a:latin typeface="Garamond" panose="02020404030301010803" pitchFamily="18" charset="0"/>
                <a:cs typeface="Calibri" panose="020F0502020204030204" pitchFamily="34" charset="0"/>
              </a:rPr>
              <a:t>Biotit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je ime serije čvrstih otopina između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annita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i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flogopita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te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siderofilita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i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eastonita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kao krajnjih članova. Formule krajnjih članova su: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5. 2. 1. 2. 1. </a:t>
            </a: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Annit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 (</a:t>
            </a: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anit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)  KFe</a:t>
            </a:r>
            <a:r>
              <a:rPr lang="hr-HR" altLang="sr-Latn-RS" sz="2400" b="1" baseline="30000" dirty="0">
                <a:latin typeface="Garamond" panose="02020404030301010803" pitchFamily="18" charset="0"/>
                <a:cs typeface="Calibri" panose="020F0502020204030204" pitchFamily="34" charset="0"/>
              </a:rPr>
              <a:t>2+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AlSi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5. 2. 1. 2. 2. </a:t>
            </a: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Flogopit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 KMg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AlSi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endParaRPr lang="hr-HR" altLang="sr-Latn-RS" sz="2400" b="1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5. 2. 1. 2. 3. </a:t>
            </a: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Siderofilit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 KFe</a:t>
            </a:r>
            <a:r>
              <a:rPr lang="hr-HR" altLang="sr-Latn-RS" sz="2400" b="1" baseline="30000" dirty="0">
                <a:latin typeface="Garamond" panose="02020404030301010803" pitchFamily="18" charset="0"/>
                <a:cs typeface="Calibri" panose="020F0502020204030204" pitchFamily="34" charset="0"/>
              </a:rPr>
              <a:t>2+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endParaRPr lang="hr-HR" altLang="sr-Latn-RS" sz="2400" b="1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5. 2. 1. 2. 4. </a:t>
            </a: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Eastonit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 (</a:t>
            </a: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istonit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) KMg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24580" name="Picture 6" descr="K:\zbirka_cijela\517_biotit.JPG">
            <a:extLst>
              <a:ext uri="{FF2B5EF4-FFF2-40B4-BE49-F238E27FC236}">
                <a16:creationId xmlns:a16="http://schemas.microsoft.com/office/drawing/2014/main" id="{F765006B-3A0A-404C-AB26-980644119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85794" y="257208"/>
            <a:ext cx="3648210" cy="2736158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521_biotit">
            <a:extLst>
              <a:ext uri="{FF2B5EF4-FFF2-40B4-BE49-F238E27FC236}">
                <a16:creationId xmlns:a16="http://schemas.microsoft.com/office/drawing/2014/main" id="{65057D34-387D-4C9D-9472-B54CFA147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842" y="3193123"/>
            <a:ext cx="3656162" cy="3510277"/>
          </a:xfrm>
          <a:prstGeom prst="rect">
            <a:avLst/>
          </a:prstGeom>
          <a:ln>
            <a:solidFill>
              <a:schemeClr val="tx1"/>
            </a:solidFill>
          </a:ln>
          <a:ex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7">
            <a:extLst>
              <a:ext uri="{FF2B5EF4-FFF2-40B4-BE49-F238E27FC236}">
                <a16:creationId xmlns:a16="http://schemas.microsoft.com/office/drawing/2014/main" id="{31B3A5A7-3CDF-4BD3-A25D-71FC6B038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88913"/>
            <a:ext cx="8089900" cy="1355725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GRUPA  TINJACA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1. PRAVI  TINJCI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1. 2. TRIOKTAEDRIJSKI  PRAVI  TINJCI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BIOTIT</a:t>
            </a:r>
            <a:endParaRPr lang="en-US" altLang="sr-Latn-RS" b="1" dirty="0">
              <a:solidFill>
                <a:srgbClr val="00000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25603" name="Picture 8" descr="542a_biotit">
            <a:extLst>
              <a:ext uri="{FF2B5EF4-FFF2-40B4-BE49-F238E27FC236}">
                <a16:creationId xmlns:a16="http://schemas.microsoft.com/office/drawing/2014/main" id="{70DC0400-EF00-4082-B539-0575AA810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48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6" t="10576" r="17130" b="9401"/>
          <a:stretch>
            <a:fillRect/>
          </a:stretch>
        </p:blipFill>
        <p:spPr bwMode="auto">
          <a:xfrm>
            <a:off x="8165023" y="90810"/>
            <a:ext cx="3635942" cy="349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9">
            <a:extLst>
              <a:ext uri="{FF2B5EF4-FFF2-40B4-BE49-F238E27FC236}">
                <a16:creationId xmlns:a16="http://schemas.microsoft.com/office/drawing/2014/main" id="{EC49C54C-2EDF-4CD7-ABC5-ED6868CF2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" y="2133600"/>
            <a:ext cx="7924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KRISTALNI  SUSTAV: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Monoklinski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(više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politipova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KRISTALNI  RAZRED: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2/m, m, ... 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PROSTORNA  GRUPA: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C2/c, ...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HABITUS: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rijetki pločasti ili kratko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prizmatički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kristali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pseudoheksagonskog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habitusa; često u nepravilnim agregatima s folijacijom.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13A2BCA0-3F48-4301-BC38-1736B2A03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05645" y="3429000"/>
            <a:ext cx="3097272" cy="318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7">
            <a:extLst>
              <a:ext uri="{FF2B5EF4-FFF2-40B4-BE49-F238E27FC236}">
                <a16:creationId xmlns:a16="http://schemas.microsoft.com/office/drawing/2014/main" id="{3CDB2AFF-EAD9-4913-BEFF-5CA2D8E0A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089900" cy="1357313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GRUPA  TINJACA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1. PRAVI  TINJCI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1. 2. TRIOKTAEDRIJSKI  PRAVI  TINJCI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BIOTIT</a:t>
            </a:r>
            <a:endParaRPr lang="en-US" altLang="sr-Latn-RS" b="1" dirty="0">
              <a:solidFill>
                <a:srgbClr val="00000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26627" name="Rectangle 8">
            <a:extLst>
              <a:ext uri="{FF2B5EF4-FFF2-40B4-BE49-F238E27FC236}">
                <a16:creationId xmlns:a16="http://schemas.microsoft.com/office/drawing/2014/main" id="{0A897795-B3B0-4366-B515-6CE3C52DD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828800"/>
            <a:ext cx="11353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TVRDOĆA: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2-3</a:t>
            </a:r>
            <a:endParaRPr lang="en-US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GUSTOĆA: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2.7-3.4 (raste sa sadržajem Fe)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KALAVOST: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Po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{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001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}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savršena.</a:t>
            </a:r>
            <a:endParaRPr lang="en-US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LOM: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Neravan.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BOJA: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Tanki listići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flogopita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su prozirni, žućkasti,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crvenosmeđi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ili zelenkasti. Tinjci sa više Fe i u tankim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kalotinama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su tek slabo prozirni, a boje su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crvenosmeđe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do smeđe u tamnijim nijansama, tamnozelene, crne.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Crt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je bijel do sivkast.</a:t>
            </a:r>
            <a:endParaRPr lang="hr-HR" altLang="sr-Latn-RS" sz="2400" b="1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SJAJ: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Staklast do sedefast za tinjce s malo Fe, a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polumetalan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za tinjce s više Fe.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POJAVLJIVANJE: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čest mineral, graniti i granitni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pegmatiti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;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dioriti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,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gabro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,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peridotiti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; metamorfne stijene (široki raspon metamorfnih uvjeta)</a:t>
            </a:r>
          </a:p>
        </p:txBody>
      </p:sp>
      <p:pic>
        <p:nvPicPr>
          <p:cNvPr id="26628" name="Picture 9" descr="718_biotit">
            <a:extLst>
              <a:ext uri="{FF2B5EF4-FFF2-40B4-BE49-F238E27FC236}">
                <a16:creationId xmlns:a16="http://schemas.microsoft.com/office/drawing/2014/main" id="{2B315F41-D27E-4B8E-82D8-092FFC44B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9120" b="8803"/>
          <a:stretch>
            <a:fillRect/>
          </a:stretch>
        </p:blipFill>
        <p:spPr bwMode="auto">
          <a:xfrm>
            <a:off x="7791450" y="152400"/>
            <a:ext cx="4073525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4">
            <a:extLst>
              <a:ext uri="{FF2B5EF4-FFF2-40B4-BE49-F238E27FC236}">
                <a16:creationId xmlns:a16="http://schemas.microsoft.com/office/drawing/2014/main" id="{A3192FF2-EB78-43A6-93AA-66BAC04EB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200"/>
            <a:ext cx="8089900" cy="1357313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GRUPA  TINJACA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1. PRAVI  TINJCI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1. 2. TRIOKTAEDRIJSKI  PRAVI  TINJCI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SERIJA  ZINNWALDITA</a:t>
            </a:r>
            <a:endParaRPr lang="en-US" altLang="sr-Latn-RS" b="1" dirty="0">
              <a:solidFill>
                <a:srgbClr val="00000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23555" name="Rectangle 5">
            <a:extLst>
              <a:ext uri="{FF2B5EF4-FFF2-40B4-BE49-F238E27FC236}">
                <a16:creationId xmlns:a16="http://schemas.microsoft.com/office/drawing/2014/main" id="{CCD91B16-26B0-48BE-AB10-EAF9F7E17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676400"/>
            <a:ext cx="11430000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hr-HR" altLang="sr-Latn-RS" sz="2400" u="sng" dirty="0" err="1">
                <a:latin typeface="Garamond" panose="02020404030301010803" pitchFamily="18" charset="0"/>
                <a:cs typeface="Calibri" panose="020F0502020204030204" pitchFamily="34" charset="0"/>
              </a:rPr>
              <a:t>Zinnwaldit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je ime serije čvrstih otopina između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siderofilita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i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polilitionita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kao krajnjih članova. Formule krajnjih članova su: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5. 2. 1. 2. 3. </a:t>
            </a: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Siderofilit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 KFe</a:t>
            </a:r>
            <a:r>
              <a:rPr lang="hr-HR" altLang="sr-Latn-RS" sz="2400" b="1" baseline="30000" dirty="0">
                <a:latin typeface="Garamond" panose="02020404030301010803" pitchFamily="18" charset="0"/>
                <a:cs typeface="Calibri" panose="020F0502020204030204" pitchFamily="34" charset="0"/>
              </a:rPr>
              <a:t>2+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endParaRPr lang="hr-HR" altLang="sr-Latn-RS" sz="2400" b="1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5. 2. 1. 2. 8. </a:t>
            </a: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Polilitionit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 KLi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F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28676" name="Picture 6" descr="K:\zbirka_cijela\ZBIRKA_CROPANA\1295_biotit.jpg">
            <a:extLst>
              <a:ext uri="{FF2B5EF4-FFF2-40B4-BE49-F238E27FC236}">
                <a16:creationId xmlns:a16="http://schemas.microsoft.com/office/drawing/2014/main" id="{F73480EB-E285-440A-A403-E4991A4C8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645896"/>
            <a:ext cx="4014788" cy="369924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4">
            <a:extLst>
              <a:ext uri="{FF2B5EF4-FFF2-40B4-BE49-F238E27FC236}">
                <a16:creationId xmlns:a16="http://schemas.microsoft.com/office/drawing/2014/main" id="{DC6B404E-F0A8-4030-937A-467137B36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76200"/>
            <a:ext cx="8089900" cy="1357313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GRUPA  TINJACA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1. PRAVI  TINJCI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1. 2. TRIOKTAEDRIJSKI  PRAVI  TINJCI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SERIJA  LEPIDOLITA</a:t>
            </a:r>
            <a:endParaRPr lang="en-US" altLang="sr-Latn-RS" b="1" dirty="0">
              <a:solidFill>
                <a:srgbClr val="00000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24579" name="Rectangle 5">
            <a:extLst>
              <a:ext uri="{FF2B5EF4-FFF2-40B4-BE49-F238E27FC236}">
                <a16:creationId xmlns:a16="http://schemas.microsoft.com/office/drawing/2014/main" id="{9443E89B-1B96-4372-8BF5-F96855130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676400"/>
            <a:ext cx="11201400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hr-HR" altLang="sr-Latn-RS" sz="2400" u="sng" dirty="0" err="1">
                <a:latin typeface="Garamond" panose="02020404030301010803" pitchFamily="18" charset="0"/>
                <a:cs typeface="Calibri" panose="020F0502020204030204" pitchFamily="34" charset="0"/>
              </a:rPr>
              <a:t>Lepidolit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je ime serije čvrstih otopina između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polilitionita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i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trilitionita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koji imaju ove formule: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5. 2. 1. 2. 8. </a:t>
            </a: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Polilitionit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 KLi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F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5. 2. 1. 2. 9. </a:t>
            </a: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Trilitionit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KLi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1,5 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1,5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AlSi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F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8" descr="404a_lepidolit">
            <a:extLst>
              <a:ext uri="{FF2B5EF4-FFF2-40B4-BE49-F238E27FC236}">
                <a16:creationId xmlns:a16="http://schemas.microsoft.com/office/drawing/2014/main" id="{4D8B3C7F-63C5-428A-B526-10D96A5C8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122" y="2495849"/>
            <a:ext cx="4674078" cy="4054409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xtLst/>
        </p:spPr>
      </p:pic>
      <p:pic>
        <p:nvPicPr>
          <p:cNvPr id="6" name="Picture 5" descr="404b_lepidolit">
            <a:extLst>
              <a:ext uri="{FF2B5EF4-FFF2-40B4-BE49-F238E27FC236}">
                <a16:creationId xmlns:a16="http://schemas.microsoft.com/office/drawing/2014/main" id="{301CC0EA-83F7-40BA-B4C1-D5EBFB8EC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29574"/>
            <a:ext cx="3275162" cy="2820685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xtLst/>
        </p:spPr>
      </p:pic>
      <p:pic>
        <p:nvPicPr>
          <p:cNvPr id="7" name="Picture 6" descr="406a_lepidolit">
            <a:extLst>
              <a:ext uri="{FF2B5EF4-FFF2-40B4-BE49-F238E27FC236}">
                <a16:creationId xmlns:a16="http://schemas.microsoft.com/office/drawing/2014/main" id="{8E60046E-9A7E-4827-BCB8-868489965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174" y="3736609"/>
            <a:ext cx="2813649" cy="2813649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x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4">
            <a:extLst>
              <a:ext uri="{FF2B5EF4-FFF2-40B4-BE49-F238E27FC236}">
                <a16:creationId xmlns:a16="http://schemas.microsoft.com/office/drawing/2014/main" id="{3EDBBA21-5773-49EC-A0BF-ED5F42B0E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76200"/>
            <a:ext cx="8089900" cy="1068388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GRUPA  TINJACA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2. KRTI  TINJCI</a:t>
            </a:r>
            <a:endParaRPr lang="en-US" altLang="sr-Latn-RS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32771" name="Rectangle 5">
            <a:extLst>
              <a:ext uri="{FF2B5EF4-FFF2-40B4-BE49-F238E27FC236}">
                <a16:creationId xmlns:a16="http://schemas.microsoft.com/office/drawing/2014/main" id="{B3F97883-E87B-4FEA-8CC6-D9DAAE1D8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447800"/>
            <a:ext cx="8153400" cy="501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5. 2. 2. Krti tinjci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dirty="0">
                <a:latin typeface="Garamond" panose="02020404030301010803" pitchFamily="18" charset="0"/>
                <a:cs typeface="Calibri" panose="020F0502020204030204" pitchFamily="34" charset="0"/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dirty="0">
                <a:latin typeface="Garamond" panose="02020404030301010803" pitchFamily="18" charset="0"/>
                <a:cs typeface="Calibri" panose="020F0502020204030204" pitchFamily="34" charset="0"/>
              </a:rPr>
              <a:t>	5. 2. 1. 1. </a:t>
            </a:r>
            <a:r>
              <a:rPr lang="hr-HR" altLang="sr-Latn-RS" dirty="0" err="1">
                <a:latin typeface="Garamond" panose="02020404030301010803" pitchFamily="18" charset="0"/>
                <a:cs typeface="Calibri" panose="020F0502020204030204" pitchFamily="34" charset="0"/>
              </a:rPr>
              <a:t>Dioktaedrijski</a:t>
            </a:r>
            <a:r>
              <a:rPr lang="hr-HR" altLang="sr-Latn-RS" dirty="0">
                <a:latin typeface="Garamond" panose="02020404030301010803" pitchFamily="18" charset="0"/>
                <a:cs typeface="Calibri" panose="020F0502020204030204" pitchFamily="34" charset="0"/>
              </a:rPr>
              <a:t> krti tinjci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dirty="0">
                <a:latin typeface="Garamond" panose="02020404030301010803" pitchFamily="18" charset="0"/>
                <a:cs typeface="Calibri" panose="020F0502020204030204" pitchFamily="34" charset="0"/>
              </a:rPr>
              <a:t>		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5. 2. 2. 1. 1. </a:t>
            </a: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Margarit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 CaAl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		5. 2. 2. 1. 2.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Chernykhit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(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černikit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  <a:endParaRPr lang="en-US" altLang="sr-Latn-RS" sz="2400" b="1" baseline="-250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dirty="0">
                <a:latin typeface="Garamond" panose="02020404030301010803" pitchFamily="18" charset="0"/>
                <a:cs typeface="Calibri" panose="020F0502020204030204" pitchFamily="34" charset="0"/>
              </a:rPr>
              <a:t>	5. 2. 1. 2. </a:t>
            </a:r>
            <a:r>
              <a:rPr lang="hr-HR" altLang="sr-Latn-RS" dirty="0" err="1">
                <a:latin typeface="Garamond" panose="02020404030301010803" pitchFamily="18" charset="0"/>
                <a:cs typeface="Calibri" panose="020F0502020204030204" pitchFamily="34" charset="0"/>
              </a:rPr>
              <a:t>Trioktaedrijski</a:t>
            </a:r>
            <a:r>
              <a:rPr lang="hr-HR" altLang="sr-Latn-RS" dirty="0">
                <a:latin typeface="Garamond" panose="02020404030301010803" pitchFamily="18" charset="0"/>
                <a:cs typeface="Calibri" panose="020F0502020204030204" pitchFamily="34" charset="0"/>
              </a:rPr>
              <a:t> krti tinjci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dirty="0">
                <a:latin typeface="Garamond" panose="02020404030301010803" pitchFamily="18" charset="0"/>
                <a:cs typeface="Calibri" panose="020F0502020204030204" pitchFamily="34" charset="0"/>
              </a:rPr>
              <a:t>		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5. 2. 2. 2. 1. </a:t>
            </a: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Clintonit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 CaMg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SiO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		5. 2. 2. 2. 2.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Bityit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 (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bitijit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		5. 2. 2. 2. 3.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Anandit</a:t>
            </a: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		5. 2. 2. 2. 4.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Kinoshitalit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 (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kinošitalit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  <a:endParaRPr lang="hr-HR" altLang="sr-Latn-RS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11">
            <a:extLst>
              <a:ext uri="{FF2B5EF4-FFF2-40B4-BE49-F238E27FC236}">
                <a16:creationId xmlns:a16="http://schemas.microsoft.com/office/drawing/2014/main" id="{6B04D929-2778-4C20-BDE2-A8C8E1787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2400"/>
            <a:ext cx="8089900" cy="1068388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GRUPA  TINJACA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3. TINJCI  S  MANJKOM  MEĐUSLOJNIH  KATIONA</a:t>
            </a:r>
            <a:endParaRPr lang="en-US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33795" name="Rectangle 12">
            <a:extLst>
              <a:ext uri="{FF2B5EF4-FFF2-40B4-BE49-F238E27FC236}">
                <a16:creationId xmlns:a16="http://schemas.microsoft.com/office/drawing/2014/main" id="{5279E82B-A8D3-4518-BE6A-252DBB882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524000"/>
            <a:ext cx="10515600" cy="384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5. 2. 3. Tinjci s manjkom </a:t>
            </a:r>
            <a:r>
              <a:rPr lang="hr-HR" altLang="sr-Latn-RS" b="1" dirty="0" err="1">
                <a:latin typeface="Garamond" panose="02020404030301010803" pitchFamily="18" charset="0"/>
                <a:cs typeface="Calibri" panose="020F0502020204030204" pitchFamily="34" charset="0"/>
              </a:rPr>
              <a:t>međuslojnih</a:t>
            </a:r>
            <a:r>
              <a:rPr lang="hr-HR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 kationa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dirty="0">
                <a:latin typeface="Garamond" panose="02020404030301010803" pitchFamily="18" charset="0"/>
                <a:cs typeface="Calibri" panose="020F0502020204030204" pitchFamily="34" charset="0"/>
              </a:rPr>
              <a:t>	</a:t>
            </a: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5. 2. 3. 1. </a:t>
            </a:r>
            <a:r>
              <a:rPr lang="hr-HR" altLang="sr-Latn-RS" sz="2800" dirty="0" err="1">
                <a:latin typeface="Garamond" panose="02020404030301010803" pitchFamily="18" charset="0"/>
                <a:cs typeface="Calibri" panose="020F0502020204030204" pitchFamily="34" charset="0"/>
              </a:rPr>
              <a:t>Dioktaedrijski</a:t>
            </a: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 tinjci s manjkom </a:t>
            </a:r>
            <a:r>
              <a:rPr lang="hr-HR" altLang="sr-Latn-RS" sz="2800" dirty="0" err="1">
                <a:latin typeface="Garamond" panose="02020404030301010803" pitchFamily="18" charset="0"/>
                <a:cs typeface="Calibri" panose="020F0502020204030204" pitchFamily="34" charset="0"/>
              </a:rPr>
              <a:t>međuslojnih</a:t>
            </a: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 kationa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		5. 2. 3. 1. 1. 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Illit (serija)  K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0,65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2,0 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□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0,65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3,35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		5. 2. 3. 1. 2. </a:t>
            </a: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Glaukonit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(serija)  K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0,8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R</a:t>
            </a:r>
            <a:r>
              <a:rPr lang="hr-HR" altLang="sr-Latn-RS" sz="2400" b="1" baseline="30000" dirty="0">
                <a:latin typeface="Garamond" panose="02020404030301010803" pitchFamily="18" charset="0"/>
                <a:cs typeface="Calibri" panose="020F0502020204030204" pitchFamily="34" charset="0"/>
              </a:rPr>
              <a:t>3+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1,33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R</a:t>
            </a:r>
            <a:r>
              <a:rPr lang="hr-HR" altLang="sr-Latn-RS" sz="2400" b="1" baseline="30000" dirty="0">
                <a:latin typeface="Garamond" panose="02020404030301010803" pitchFamily="18" charset="0"/>
                <a:cs typeface="Calibri" panose="020F0502020204030204" pitchFamily="34" charset="0"/>
              </a:rPr>
              <a:t>2+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0,67 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□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0,13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3,87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endParaRPr lang="hr-HR" altLang="sr-Latn-RS" sz="2400" b="1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		5. 2. 3. 1. 3.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Brammallit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(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bramalit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) (serija)</a:t>
            </a:r>
            <a:endParaRPr lang="en-US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20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dirty="0">
                <a:latin typeface="Garamond" panose="02020404030301010803" pitchFamily="18" charset="0"/>
                <a:cs typeface="Calibri" panose="020F0502020204030204" pitchFamily="34" charset="0"/>
              </a:rPr>
              <a:t>	</a:t>
            </a: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5. 2. 3. 2. </a:t>
            </a:r>
            <a:r>
              <a:rPr lang="hr-HR" altLang="sr-Latn-RS" sz="2800" dirty="0" err="1">
                <a:latin typeface="Garamond" panose="02020404030301010803" pitchFamily="18" charset="0"/>
                <a:cs typeface="Calibri" panose="020F0502020204030204" pitchFamily="34" charset="0"/>
              </a:rPr>
              <a:t>Trioktaedrijski</a:t>
            </a: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 tinjci s manjkom </a:t>
            </a:r>
            <a:r>
              <a:rPr lang="hr-HR" altLang="sr-Latn-RS" sz="2800" dirty="0" err="1">
                <a:latin typeface="Garamond" panose="02020404030301010803" pitchFamily="18" charset="0"/>
                <a:cs typeface="Calibri" panose="020F0502020204030204" pitchFamily="34" charset="0"/>
              </a:rPr>
              <a:t>međuslojnih</a:t>
            </a: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 kationa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		5. 2. 3. 2. 1.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Wonesit</a:t>
            </a: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broja slajda 1">
            <a:extLst>
              <a:ext uri="{FF2B5EF4-FFF2-40B4-BE49-F238E27FC236}">
                <a16:creationId xmlns:a16="http://schemas.microsoft.com/office/drawing/2014/main" id="{8957728D-1CCE-4E7F-AA58-FFDCD0629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28</a:t>
            </a:fld>
            <a:endParaRPr lang="en-US" dirty="0"/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6D15EA4C-C2FA-4AF0-830D-ED294EADC782}"/>
              </a:ext>
            </a:extLst>
          </p:cNvPr>
          <p:cNvSpPr/>
          <p:nvPr/>
        </p:nvSpPr>
        <p:spPr>
          <a:xfrm>
            <a:off x="508958" y="517651"/>
            <a:ext cx="110159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cap="small" dirty="0">
                <a:solidFill>
                  <a:srgbClr val="000000"/>
                </a:solidFill>
                <a:latin typeface="+mj-lt"/>
              </a:rPr>
              <a:t>Minerali glina</a:t>
            </a:r>
            <a:endParaRPr lang="en-US" sz="5400" b="1" cap="small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8E0C0B02-D47E-409C-9E43-D6AE432ED606}"/>
              </a:ext>
            </a:extLst>
          </p:cNvPr>
          <p:cNvSpPr/>
          <p:nvPr/>
        </p:nvSpPr>
        <p:spPr>
          <a:xfrm>
            <a:off x="508958" y="1040871"/>
            <a:ext cx="110159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00000"/>
              </a:solidFill>
              <a:latin typeface="+mj-lt"/>
            </a:endParaRPr>
          </a:p>
          <a:p>
            <a:r>
              <a:rPr lang="en-US" sz="2800" dirty="0" err="1">
                <a:solidFill>
                  <a:srgbClr val="000000"/>
                </a:solidFill>
                <a:latin typeface="+mj-lt"/>
              </a:rPr>
              <a:t>Filosilikati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ili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drugi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minerali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koji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imaju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svojstvo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plastičnosti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postaju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kruti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nakon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sušenja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ili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žarenja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  <a:p>
            <a:r>
              <a:rPr lang="en-US" sz="2800" dirty="0">
                <a:solidFill>
                  <a:srgbClr val="000000"/>
                </a:solidFill>
                <a:latin typeface="+mj-lt"/>
              </a:rPr>
              <a:t>•Male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veličine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često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&lt;2 </a:t>
            </a:r>
            <a:r>
              <a:rPr lang="el-GR" sz="2800" dirty="0">
                <a:solidFill>
                  <a:srgbClr val="000000"/>
                </a:solidFill>
                <a:latin typeface="+mj-lt"/>
              </a:rPr>
              <a:t>μ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m),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velike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specifične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površine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</a:rPr>
              <a:t>→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reaktivni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minerali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884471C-E58D-4CC0-85B4-38E60B514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39" y="3429000"/>
            <a:ext cx="4033267" cy="301545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D78200F-5D24-4DF3-B2D8-93B8F8E0E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378" y="3429000"/>
            <a:ext cx="4041092" cy="302634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F5F49B4-C059-4DBD-8BF9-87ADDEAE9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4617" y="3429000"/>
            <a:ext cx="4041092" cy="302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562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>
            <a:extLst>
              <a:ext uri="{FF2B5EF4-FFF2-40B4-BE49-F238E27FC236}">
                <a16:creationId xmlns:a16="http://schemas.microsoft.com/office/drawing/2014/main" id="{6D15EA4C-C2FA-4AF0-830D-ED294EADC782}"/>
              </a:ext>
            </a:extLst>
          </p:cNvPr>
          <p:cNvSpPr/>
          <p:nvPr/>
        </p:nvSpPr>
        <p:spPr>
          <a:xfrm>
            <a:off x="508958" y="517651"/>
            <a:ext cx="110159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cap="small" dirty="0">
                <a:solidFill>
                  <a:srgbClr val="000000"/>
                </a:solidFill>
                <a:latin typeface="+mj-lt"/>
              </a:rPr>
              <a:t>Minerali glina</a:t>
            </a:r>
            <a:endParaRPr lang="en-US" sz="5400" b="1" cap="small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8E0C0B02-D47E-409C-9E43-D6AE432ED606}"/>
              </a:ext>
            </a:extLst>
          </p:cNvPr>
          <p:cNvSpPr/>
          <p:nvPr/>
        </p:nvSpPr>
        <p:spPr>
          <a:xfrm>
            <a:off x="508958" y="1040871"/>
            <a:ext cx="11015932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>
                <a:latin typeface="+mj-lt"/>
              </a:rPr>
              <a:t>kaolinski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minerali</a:t>
            </a:r>
            <a:endParaRPr lang="en-US" sz="22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>
                <a:latin typeface="+mj-lt"/>
              </a:rPr>
              <a:t>g</a:t>
            </a:r>
            <a:r>
              <a:rPr lang="en-US" sz="2200" dirty="0" err="1">
                <a:latin typeface="+mj-lt"/>
              </a:rPr>
              <a:t>rupa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illita</a:t>
            </a:r>
            <a:endParaRPr lang="en-US" sz="22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>
                <a:latin typeface="+mj-lt"/>
              </a:rPr>
              <a:t>grupa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smektita</a:t>
            </a:r>
            <a:endParaRPr lang="en-US" sz="22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>
                <a:latin typeface="+mj-lt"/>
              </a:rPr>
              <a:t>grupa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vermikulita</a:t>
            </a:r>
            <a:endParaRPr lang="en-US" sz="22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>
                <a:latin typeface="+mj-lt"/>
              </a:rPr>
              <a:t>grupa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klorita</a:t>
            </a:r>
            <a:endParaRPr lang="en-US" sz="22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>
                <a:latin typeface="+mj-lt"/>
              </a:rPr>
              <a:t>paligorskit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sepiolit</a:t>
            </a:r>
            <a:endParaRPr lang="en-US" sz="22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! </a:t>
            </a:r>
            <a:r>
              <a:rPr lang="en-US" sz="2200" dirty="0" err="1">
                <a:latin typeface="+mj-lt"/>
              </a:rPr>
              <a:t>interstratificirani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minerali</a:t>
            </a:r>
            <a:endParaRPr lang="hr-HR" sz="22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2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err="1">
                <a:latin typeface="+mj-lt"/>
              </a:rPr>
              <a:t>Minerali</a:t>
            </a:r>
            <a:r>
              <a:rPr lang="en-US" sz="2200" dirty="0">
                <a:latin typeface="+mj-lt"/>
              </a:rPr>
              <a:t>, </a:t>
            </a:r>
            <a:r>
              <a:rPr lang="en-US" sz="2200" dirty="0" err="1">
                <a:latin typeface="+mj-lt"/>
              </a:rPr>
              <a:t>većinom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iz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tipa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filosilikata</a:t>
            </a:r>
            <a:r>
              <a:rPr lang="en-US" sz="2200" dirty="0">
                <a:latin typeface="+mj-lt"/>
              </a:rPr>
              <a:t>, </a:t>
            </a:r>
            <a:r>
              <a:rPr lang="en-US" sz="2200" dirty="0" err="1">
                <a:latin typeface="+mj-lt"/>
              </a:rPr>
              <a:t>koji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materijalu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daju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plastičnost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postaju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kruti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nakon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sušenja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pečenja</a:t>
            </a:r>
            <a:r>
              <a:rPr lang="en-US" sz="2200" dirty="0">
                <a:latin typeface="+mj-lt"/>
              </a:rPr>
              <a:t> (GUGGENHEIM </a:t>
            </a:r>
            <a:r>
              <a:rPr lang="en-US" sz="2200" dirty="0" err="1">
                <a:latin typeface="+mj-lt"/>
              </a:rPr>
              <a:t>i</a:t>
            </a:r>
            <a:r>
              <a:rPr lang="en-US" sz="2200" dirty="0">
                <a:latin typeface="+mj-lt"/>
              </a:rPr>
              <a:t> MARTIN, 1995)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err="1">
                <a:latin typeface="+mj-lt"/>
              </a:rPr>
              <a:t>slojevita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struktura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građena</a:t>
            </a:r>
            <a:r>
              <a:rPr lang="en-US" sz="2200" dirty="0">
                <a:latin typeface="+mj-lt"/>
              </a:rPr>
              <a:t> od </a:t>
            </a:r>
            <a:r>
              <a:rPr lang="en-US" sz="2200" dirty="0" err="1">
                <a:latin typeface="+mj-lt"/>
              </a:rPr>
              <a:t>slojeva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tetraedara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oktaedara</a:t>
            </a:r>
            <a:r>
              <a:rPr lang="en-US" sz="2200" dirty="0">
                <a:latin typeface="+mj-lt"/>
              </a:rPr>
              <a:t> u TO (1:1) </a:t>
            </a:r>
            <a:r>
              <a:rPr lang="en-US" sz="2200" dirty="0" err="1">
                <a:latin typeface="+mj-lt"/>
              </a:rPr>
              <a:t>ili</a:t>
            </a:r>
            <a:r>
              <a:rPr lang="en-US" sz="2200" dirty="0">
                <a:latin typeface="+mj-lt"/>
              </a:rPr>
              <a:t> TOT (2:1) </a:t>
            </a:r>
            <a:r>
              <a:rPr lang="en-US" sz="2200" dirty="0" err="1">
                <a:latin typeface="+mj-lt"/>
              </a:rPr>
              <a:t>kombinaciji</a:t>
            </a:r>
            <a:endParaRPr lang="en-US" sz="22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err="1">
                <a:latin typeface="+mj-lt"/>
              </a:rPr>
              <a:t>anizotropija</a:t>
            </a:r>
            <a:endParaRPr lang="en-US" sz="22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err="1">
                <a:latin typeface="+mj-lt"/>
              </a:rPr>
              <a:t>postojanje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unutarnjih</a:t>
            </a:r>
            <a:r>
              <a:rPr lang="en-US" sz="2200" dirty="0">
                <a:latin typeface="+mj-lt"/>
              </a:rPr>
              <a:t> (</a:t>
            </a:r>
            <a:r>
              <a:rPr lang="en-US" sz="2200" dirty="0" err="1">
                <a:latin typeface="+mj-lt"/>
              </a:rPr>
              <a:t>međuslojnih</a:t>
            </a:r>
            <a:r>
              <a:rPr lang="en-US" sz="2200" dirty="0">
                <a:latin typeface="+mj-lt"/>
              </a:rPr>
              <a:t>) </a:t>
            </a:r>
            <a:r>
              <a:rPr lang="en-US" sz="2200" dirty="0" err="1">
                <a:latin typeface="+mj-lt"/>
              </a:rPr>
              <a:t>površina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koje</a:t>
            </a:r>
            <a:r>
              <a:rPr lang="en-US" sz="2200" dirty="0">
                <a:latin typeface="+mj-lt"/>
              </a:rPr>
              <a:t> se </a:t>
            </a:r>
            <a:r>
              <a:rPr lang="en-US" sz="2200" dirty="0" err="1">
                <a:latin typeface="+mj-lt"/>
              </a:rPr>
              <a:t>vrlo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lako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mogu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modificirati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npr</a:t>
            </a:r>
            <a:r>
              <a:rPr lang="en-US" sz="2200" dirty="0">
                <a:latin typeface="+mj-lt"/>
              </a:rPr>
              <a:t>. </a:t>
            </a:r>
            <a:r>
              <a:rPr lang="en-US" sz="2200" dirty="0" err="1">
                <a:latin typeface="+mj-lt"/>
              </a:rPr>
              <a:t>adsorpcijom</a:t>
            </a:r>
            <a:r>
              <a:rPr lang="en-US" sz="2200" dirty="0">
                <a:latin typeface="+mj-lt"/>
              </a:rPr>
              <a:t>, </a:t>
            </a:r>
            <a:r>
              <a:rPr lang="en-US" sz="2200" dirty="0" err="1">
                <a:latin typeface="+mj-lt"/>
              </a:rPr>
              <a:t>izmjenom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iona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i</a:t>
            </a:r>
            <a:r>
              <a:rPr lang="en-US" sz="2200" dirty="0">
                <a:latin typeface="+mj-lt"/>
              </a:rPr>
              <a:t> sl.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err="1">
                <a:latin typeface="+mj-lt"/>
              </a:rPr>
              <a:t>plastičnost</a:t>
            </a:r>
            <a:endParaRPr lang="en-US" sz="22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200" dirty="0">
                <a:latin typeface="+mj-lt"/>
              </a:rPr>
              <a:t>krutost nakon sušenja ili žarenja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5086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36AC1055-EE64-4C03-AB4D-2BD68C5D8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r>
              <a:rPr lang="en-US" altLang="sr-Latn-RS" dirty="0">
                <a:latin typeface="Garamond" panose="02020404030301010803" pitchFamily="18" charset="0"/>
                <a:cs typeface="Calibri" panose="020F0502020204030204" pitchFamily="34" charset="0"/>
              </a:rPr>
              <a:t>1:1 </a:t>
            </a:r>
            <a:r>
              <a:rPr lang="hr-HR" altLang="sr-Latn-RS" dirty="0">
                <a:latin typeface="Garamond" panose="02020404030301010803" pitchFamily="18" charset="0"/>
                <a:cs typeface="Calibri" panose="020F0502020204030204" pitchFamily="34" charset="0"/>
              </a:rPr>
              <a:t>(T-O) </a:t>
            </a:r>
            <a:r>
              <a:rPr lang="hr-HR" altLang="sr-Latn-RS" dirty="0" err="1">
                <a:latin typeface="Garamond" panose="02020404030301010803" pitchFamily="18" charset="0"/>
                <a:cs typeface="Calibri" panose="020F0502020204030204" pitchFamily="34" charset="0"/>
              </a:rPr>
              <a:t>filosilikati</a:t>
            </a:r>
            <a:endParaRPr lang="en-US" altLang="sr-Latn-RS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68B0B-13CA-4D8A-B440-09CF5849E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524000"/>
            <a:ext cx="10972800" cy="4525963"/>
          </a:xfrm>
        </p:spPr>
        <p:txBody>
          <a:bodyPr>
            <a:normAutofit/>
          </a:bodyPr>
          <a:lstStyle/>
          <a:p>
            <a:pPr marL="0" indent="0" algn="just">
              <a:buFontTx/>
              <a:buNone/>
              <a:defRPr/>
            </a:pPr>
            <a:r>
              <a:rPr lang="en-U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1 </a:t>
            </a:r>
            <a:r>
              <a:rPr lang="hr-HR" sz="2400" b="1" dirty="0">
                <a:latin typeface="Garamond" panose="02020404030301010803" pitchFamily="18" charset="0"/>
                <a:cs typeface="Calibri" panose="020F0502020204030204" pitchFamily="34" charset="0"/>
              </a:rPr>
              <a:t>tetraedarski</a:t>
            </a:r>
            <a:r>
              <a:rPr lang="en-U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r-HR" sz="2400" b="1" dirty="0">
                <a:latin typeface="Garamond" panose="02020404030301010803" pitchFamily="18" charset="0"/>
                <a:cs typeface="Calibri" panose="020F0502020204030204" pitchFamily="34" charset="0"/>
              </a:rPr>
              <a:t>i</a:t>
            </a:r>
            <a:r>
              <a:rPr lang="en-U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1 </a:t>
            </a:r>
            <a:r>
              <a:rPr lang="hr-HR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oktaedarski</a:t>
            </a:r>
            <a:r>
              <a:rPr lang="hr-HR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sloj</a:t>
            </a:r>
            <a:endParaRPr lang="en-US" sz="2400" b="1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algn="just">
              <a:defRPr/>
            </a:pPr>
            <a:r>
              <a:rPr lang="hr-HR" sz="2400" dirty="0">
                <a:latin typeface="Garamond" panose="02020404030301010803" pitchFamily="18" charset="0"/>
                <a:cs typeface="Calibri" panose="020F0502020204030204" pitchFamily="34" charset="0"/>
              </a:rPr>
              <a:t>tetraedarski sloj se sastoji od SiO</a:t>
            </a:r>
            <a:r>
              <a:rPr lang="hr-HR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</a:t>
            </a:r>
            <a:r>
              <a:rPr lang="hr-HR" sz="2400" dirty="0">
                <a:latin typeface="Garamond" panose="02020404030301010803" pitchFamily="18" charset="0"/>
                <a:cs typeface="Calibri" panose="020F0502020204030204" pitchFamily="34" charset="0"/>
              </a:rPr>
              <a:t> tetraedara u kojem svaki tetraedar dijeli 3 </a:t>
            </a:r>
            <a:r>
              <a:rPr lang="en-US" sz="2400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en-US" sz="2400" baseline="30000" dirty="0">
                <a:latin typeface="Garamond" panose="02020404030301010803" pitchFamily="18" charset="0"/>
                <a:cs typeface="Calibri" panose="020F0502020204030204" pitchFamily="34" charset="0"/>
              </a:rPr>
              <a:t>2-</a:t>
            </a:r>
            <a:r>
              <a:rPr lang="en-US" sz="2400" dirty="0">
                <a:latin typeface="Garamond" panose="02020404030301010803" pitchFamily="18" charset="0"/>
                <a:cs typeface="Calibri" panose="020F0502020204030204" pitchFamily="34" charset="0"/>
              </a:rPr>
              <a:t> ion</a:t>
            </a:r>
            <a:r>
              <a:rPr lang="hr-HR" sz="2400" dirty="0">
                <a:latin typeface="Garamond" panose="02020404030301010803" pitchFamily="18" charset="0"/>
                <a:cs typeface="Calibri" panose="020F0502020204030204" pitchFamily="34" charset="0"/>
              </a:rPr>
              <a:t>a</a:t>
            </a:r>
            <a:r>
              <a:rPr lang="en-US" sz="24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r-HR" sz="2400" dirty="0">
                <a:latin typeface="Garamond" panose="02020404030301010803" pitchFamily="18" charset="0"/>
                <a:cs typeface="Calibri" panose="020F0502020204030204" pitchFamily="34" charset="0"/>
              </a:rPr>
              <a:t>s tri najbliža susjedna</a:t>
            </a:r>
            <a:r>
              <a:rPr lang="en-US" sz="2400" dirty="0">
                <a:latin typeface="Garamond" panose="02020404030301010803" pitchFamily="18" charset="0"/>
                <a:cs typeface="Calibri" panose="020F0502020204030204" pitchFamily="34" charset="0"/>
              </a:rPr>
              <a:t> SiO</a:t>
            </a:r>
            <a:r>
              <a:rPr lang="en-U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 </a:t>
            </a:r>
            <a:r>
              <a:rPr lang="en-U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tetr</a:t>
            </a:r>
            <a:r>
              <a:rPr lang="hr-HR" sz="2400" dirty="0">
                <a:latin typeface="Garamond" panose="02020404030301010803" pitchFamily="18" charset="0"/>
                <a:cs typeface="Calibri" panose="020F0502020204030204" pitchFamily="34" charset="0"/>
              </a:rPr>
              <a:t>a</a:t>
            </a:r>
            <a:r>
              <a:rPr lang="en-U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ed</a:t>
            </a:r>
            <a:r>
              <a:rPr lang="hr-HR" sz="2400" dirty="0">
                <a:latin typeface="Garamond" panose="02020404030301010803" pitchFamily="18" charset="0"/>
                <a:cs typeface="Calibri" panose="020F0502020204030204" pitchFamily="34" charset="0"/>
              </a:rPr>
              <a:t>a</a:t>
            </a:r>
            <a:r>
              <a:rPr lang="en-U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ra</a:t>
            </a:r>
            <a:endParaRPr lang="en-U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algn="just">
              <a:defRPr/>
            </a:pPr>
            <a:r>
              <a:rPr lang="hr-HR" sz="2400" dirty="0">
                <a:latin typeface="Garamond" panose="02020404030301010803" pitchFamily="18" charset="0"/>
                <a:cs typeface="Calibri" panose="020F0502020204030204" pitchFamily="34" charset="0"/>
              </a:rPr>
              <a:t>ta tri</a:t>
            </a:r>
            <a:r>
              <a:rPr lang="en-US" sz="2400" dirty="0">
                <a:latin typeface="Garamond" panose="02020404030301010803" pitchFamily="18" charset="0"/>
                <a:cs typeface="Calibri" panose="020F0502020204030204" pitchFamily="34" charset="0"/>
              </a:rPr>
              <a:t> O</a:t>
            </a:r>
            <a:r>
              <a:rPr lang="en-US" sz="2400" baseline="30000" dirty="0">
                <a:latin typeface="Garamond" panose="02020404030301010803" pitchFamily="18" charset="0"/>
                <a:cs typeface="Calibri" panose="020F0502020204030204" pitchFamily="34" charset="0"/>
              </a:rPr>
              <a:t>2-</a:t>
            </a:r>
            <a:r>
              <a:rPr lang="en-US" sz="2400" dirty="0">
                <a:latin typeface="Garamond" panose="02020404030301010803" pitchFamily="18" charset="0"/>
                <a:cs typeface="Calibri" panose="020F0502020204030204" pitchFamily="34" charset="0"/>
              </a:rPr>
              <a:t> ion</a:t>
            </a:r>
            <a:r>
              <a:rPr lang="hr-HR" sz="2400" dirty="0">
                <a:latin typeface="Garamond" panose="02020404030301010803" pitchFamily="18" charset="0"/>
                <a:cs typeface="Calibri" panose="020F0502020204030204" pitchFamily="34" charset="0"/>
              </a:rPr>
              <a:t>a</a:t>
            </a:r>
            <a:r>
              <a:rPr lang="en-US" sz="24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r-HR" sz="2400" dirty="0">
                <a:latin typeface="Garamond" panose="02020404030301010803" pitchFamily="18" charset="0"/>
                <a:cs typeface="Calibri" panose="020F0502020204030204" pitchFamily="34" charset="0"/>
              </a:rPr>
              <a:t>leže u istoj ravnini dok se četvrti O</a:t>
            </a:r>
            <a:r>
              <a:rPr lang="hr-HR" sz="2400" baseline="30000" dirty="0">
                <a:latin typeface="Garamond" panose="02020404030301010803" pitchFamily="18" charset="0"/>
                <a:cs typeface="Calibri" panose="020F0502020204030204" pitchFamily="34" charset="0"/>
              </a:rPr>
              <a:t>2-</a:t>
            </a:r>
            <a:r>
              <a:rPr lang="hr-HR" sz="2400" dirty="0">
                <a:latin typeface="Garamond" panose="02020404030301010803" pitchFamily="18" charset="0"/>
                <a:cs typeface="Calibri" panose="020F0502020204030204" pitchFamily="34" charset="0"/>
              </a:rPr>
              <a:t> ne dijeli</a:t>
            </a:r>
            <a:endParaRPr lang="en-U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algn="just">
              <a:defRPr/>
            </a:pPr>
            <a:r>
              <a:rPr lang="hr-HR" sz="2400" dirty="0">
                <a:latin typeface="Garamond" panose="02020404030301010803" pitchFamily="18" charset="0"/>
                <a:cs typeface="Calibri" panose="020F0502020204030204" pitchFamily="34" charset="0"/>
              </a:rPr>
              <a:t>tetraedarski sloj se kombinira s </a:t>
            </a:r>
            <a:r>
              <a:rPr lang="hr-HR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oktaedarskim</a:t>
            </a:r>
            <a:r>
              <a:rPr lang="hr-HR" sz="2400" dirty="0">
                <a:latin typeface="Garamond" panose="02020404030301010803" pitchFamily="18" charset="0"/>
                <a:cs typeface="Calibri" panose="020F0502020204030204" pitchFamily="34" charset="0"/>
              </a:rPr>
              <a:t> slojem te zajedno tvore T-O paket</a:t>
            </a:r>
            <a:endParaRPr lang="en-U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>
            <a:extLst>
              <a:ext uri="{FF2B5EF4-FFF2-40B4-BE49-F238E27FC236}">
                <a16:creationId xmlns:a16="http://schemas.microsoft.com/office/drawing/2014/main" id="{6D15EA4C-C2FA-4AF0-830D-ED294EADC782}"/>
              </a:ext>
            </a:extLst>
          </p:cNvPr>
          <p:cNvSpPr/>
          <p:nvPr/>
        </p:nvSpPr>
        <p:spPr>
          <a:xfrm>
            <a:off x="508958" y="517651"/>
            <a:ext cx="110159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cap="small" dirty="0">
                <a:solidFill>
                  <a:srgbClr val="000000"/>
                </a:solidFill>
                <a:latin typeface="+mj-lt"/>
              </a:rPr>
              <a:t>Minerali glina</a:t>
            </a:r>
            <a:endParaRPr lang="en-US" sz="5400" b="1" cap="small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8E0C0B02-D47E-409C-9E43-D6AE432ED606}"/>
              </a:ext>
            </a:extLst>
          </p:cNvPr>
          <p:cNvSpPr/>
          <p:nvPr/>
        </p:nvSpPr>
        <p:spPr>
          <a:xfrm>
            <a:off x="508958" y="1040871"/>
            <a:ext cx="639217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err="1">
                <a:latin typeface="+mj-lt"/>
              </a:rPr>
              <a:t>Miješanoslojni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minerali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glina</a:t>
            </a:r>
            <a:endParaRPr lang="en-US" sz="2200" dirty="0">
              <a:latin typeface="+mj-lt"/>
            </a:endParaRPr>
          </a:p>
          <a:p>
            <a:endParaRPr lang="en-US" sz="2200" dirty="0">
              <a:latin typeface="+mj-lt"/>
            </a:endParaRPr>
          </a:p>
          <a:p>
            <a:r>
              <a:rPr lang="en-US" sz="2200" dirty="0">
                <a:latin typeface="+mj-lt"/>
              </a:rPr>
              <a:t>•</a:t>
            </a:r>
            <a:r>
              <a:rPr lang="en-US" sz="2200" dirty="0" err="1">
                <a:latin typeface="+mj-lt"/>
              </a:rPr>
              <a:t>npr</a:t>
            </a:r>
            <a:r>
              <a:rPr lang="en-US" sz="2200" dirty="0">
                <a:latin typeface="+mj-lt"/>
              </a:rPr>
              <a:t>. illit-</a:t>
            </a:r>
            <a:r>
              <a:rPr lang="en-US" sz="2200" dirty="0" err="1">
                <a:latin typeface="+mj-lt"/>
              </a:rPr>
              <a:t>smektit</a:t>
            </a:r>
            <a:r>
              <a:rPr lang="en-US" sz="2200" dirty="0">
                <a:latin typeface="+mj-lt"/>
              </a:rPr>
              <a:t>, kaolinit-</a:t>
            </a:r>
            <a:r>
              <a:rPr lang="en-US" sz="2200" dirty="0" err="1">
                <a:latin typeface="+mj-lt"/>
              </a:rPr>
              <a:t>smektit</a:t>
            </a:r>
            <a:r>
              <a:rPr lang="en-US" sz="2200" dirty="0">
                <a:latin typeface="+mj-lt"/>
              </a:rPr>
              <a:t>, </a:t>
            </a:r>
            <a:r>
              <a:rPr lang="en-US" sz="2200" dirty="0" err="1">
                <a:latin typeface="+mj-lt"/>
              </a:rPr>
              <a:t>klorit-vermikulit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itd</a:t>
            </a:r>
            <a:r>
              <a:rPr lang="en-US" sz="2200" dirty="0">
                <a:latin typeface="+mj-lt"/>
              </a:rPr>
              <a:t>.</a:t>
            </a:r>
          </a:p>
          <a:p>
            <a:r>
              <a:rPr lang="en-US" sz="2200" dirty="0">
                <a:latin typeface="+mj-lt"/>
              </a:rPr>
              <a:t>•</a:t>
            </a:r>
            <a:r>
              <a:rPr lang="en-US" sz="2200" dirty="0" err="1">
                <a:latin typeface="+mj-lt"/>
              </a:rPr>
              <a:t>uređeni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ili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neuređeni</a:t>
            </a:r>
            <a:endParaRPr lang="en-US" sz="2200" dirty="0">
              <a:latin typeface="+mj-lt"/>
            </a:endParaRPr>
          </a:p>
          <a:p>
            <a:r>
              <a:rPr lang="en-US" sz="2200" dirty="0">
                <a:latin typeface="+mj-lt"/>
              </a:rPr>
              <a:t>•</a:t>
            </a:r>
            <a:r>
              <a:rPr lang="en-US" sz="2200" dirty="0" err="1">
                <a:latin typeface="+mj-lt"/>
              </a:rPr>
              <a:t>različiti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omjeri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komponenti</a:t>
            </a:r>
            <a:endParaRPr lang="hr-HR" sz="2200" dirty="0">
              <a:latin typeface="+mj-lt"/>
            </a:endParaRPr>
          </a:p>
          <a:p>
            <a:endParaRPr lang="en-US" sz="2200" dirty="0">
              <a:latin typeface="+mj-lt"/>
            </a:endParaRPr>
          </a:p>
          <a:p>
            <a:r>
              <a:rPr lang="en-US" sz="2200" dirty="0" err="1">
                <a:latin typeface="+mj-lt"/>
              </a:rPr>
              <a:t>Hidroksi-interstratificirani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minerali</a:t>
            </a:r>
            <a:r>
              <a:rPr lang="en-US" sz="2200" dirty="0">
                <a:latin typeface="+mj-lt"/>
              </a:rPr>
              <a:t> (HIM)</a:t>
            </a:r>
            <a:endParaRPr lang="hr-HR" sz="2200" dirty="0">
              <a:latin typeface="+mj-lt"/>
            </a:endParaRPr>
          </a:p>
          <a:p>
            <a:endParaRPr lang="en-US" sz="2200" dirty="0">
              <a:latin typeface="+mj-lt"/>
            </a:endParaRPr>
          </a:p>
          <a:p>
            <a:r>
              <a:rPr lang="en-US" sz="2200" dirty="0">
                <a:latin typeface="+mj-lt"/>
              </a:rPr>
              <a:t>•</a:t>
            </a:r>
            <a:r>
              <a:rPr lang="en-US" sz="2200" dirty="0" err="1">
                <a:latin typeface="+mj-lt"/>
              </a:rPr>
              <a:t>niži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naboj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sloja</a:t>
            </a:r>
            <a:r>
              <a:rPr lang="en-US" sz="2200" dirty="0">
                <a:latin typeface="+mj-lt"/>
              </a:rPr>
              <a:t>: </a:t>
            </a:r>
            <a:r>
              <a:rPr lang="en-US" sz="2200" dirty="0" err="1">
                <a:latin typeface="+mj-lt"/>
              </a:rPr>
              <a:t>hidroksi-interstratificirani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smektit</a:t>
            </a:r>
            <a:r>
              <a:rPr lang="en-US" sz="2200" dirty="0">
                <a:latin typeface="+mj-lt"/>
              </a:rPr>
              <a:t> (HIS)</a:t>
            </a:r>
          </a:p>
          <a:p>
            <a:r>
              <a:rPr lang="en-US" sz="2200" dirty="0">
                <a:latin typeface="+mj-lt"/>
              </a:rPr>
              <a:t>•</a:t>
            </a:r>
            <a:r>
              <a:rPr lang="en-US" sz="2200" dirty="0" err="1">
                <a:latin typeface="+mj-lt"/>
              </a:rPr>
              <a:t>viši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naboj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sloja</a:t>
            </a:r>
            <a:r>
              <a:rPr lang="en-US" sz="2200" dirty="0">
                <a:latin typeface="+mj-lt"/>
              </a:rPr>
              <a:t>: </a:t>
            </a:r>
            <a:r>
              <a:rPr lang="en-US" sz="2200" dirty="0" err="1">
                <a:latin typeface="+mj-lt"/>
              </a:rPr>
              <a:t>hidroksi-interstratificirani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vermikulit</a:t>
            </a:r>
            <a:r>
              <a:rPr lang="en-US" sz="2200" dirty="0">
                <a:latin typeface="+mj-lt"/>
              </a:rPr>
              <a:t> (HIV)</a:t>
            </a:r>
          </a:p>
          <a:p>
            <a:r>
              <a:rPr lang="en-US" sz="2200" dirty="0">
                <a:latin typeface="+mj-lt"/>
              </a:rPr>
              <a:t>•</a:t>
            </a:r>
            <a:r>
              <a:rPr lang="en-US" sz="2200" dirty="0" err="1">
                <a:latin typeface="+mj-lt"/>
              </a:rPr>
              <a:t>karakteristični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kratkoživući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prijelazni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oblici</a:t>
            </a:r>
            <a:r>
              <a:rPr lang="en-US" sz="2200" dirty="0">
                <a:latin typeface="+mj-lt"/>
              </a:rPr>
              <a:t> u </a:t>
            </a:r>
            <a:r>
              <a:rPr lang="en-US" sz="2200" dirty="0" err="1">
                <a:latin typeface="+mj-lt"/>
              </a:rPr>
              <a:t>tlima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niskog</a:t>
            </a:r>
            <a:r>
              <a:rPr lang="en-US" sz="2200" dirty="0">
                <a:latin typeface="+mj-lt"/>
              </a:rPr>
              <a:t> pH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+mj-lt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92781660-CA3E-47EE-B379-32933CCCC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669" y="0"/>
            <a:ext cx="5120331" cy="6858000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072D9CAA-D2EA-4E0C-A6DB-A25107461212}"/>
              </a:ext>
            </a:extLst>
          </p:cNvPr>
          <p:cNvSpPr txBox="1"/>
          <p:nvPr/>
        </p:nvSpPr>
        <p:spPr>
          <a:xfrm>
            <a:off x="1837426" y="6452968"/>
            <a:ext cx="5365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+mj-lt"/>
              </a:rPr>
              <a:t>https://www.clays.org/wp-content/uploads/2021/05/EduResourcesHouseClays.pdf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40690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4">
            <a:extLst>
              <a:ext uri="{FF2B5EF4-FFF2-40B4-BE49-F238E27FC236}">
                <a16:creationId xmlns:a16="http://schemas.microsoft.com/office/drawing/2014/main" id="{2FBF53C1-4CA6-4D51-BA84-5F5F98668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089900" cy="1357313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GRUPA  TINJACA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3. TINJCI  S  MANJKOM  MEĐUSLOJNIH  KATIONA</a:t>
            </a:r>
            <a:endParaRPr lang="en-US" altLang="sr-Latn-RS" sz="16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3. 1. DIOKTAEDRIJSKI  TINJCI  S  MANJKOM  MEĐUSLOJNIH  KATIONA</a:t>
            </a:r>
          </a:p>
          <a:p>
            <a:pPr>
              <a:spcBef>
                <a:spcPct val="0"/>
              </a:spcBef>
              <a:buNone/>
            </a:pPr>
            <a:r>
              <a:rPr lang="hr-HR" altLang="sr-Latn-RS" sz="2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ILLIT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 (serija) K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0,65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2,0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□Al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0,65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3,35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endParaRPr lang="en-US" altLang="sr-Latn-RS" sz="2400" b="1" dirty="0">
              <a:solidFill>
                <a:srgbClr val="00000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35844" name="TextBox 1">
            <a:extLst>
              <a:ext uri="{FF2B5EF4-FFF2-40B4-BE49-F238E27FC236}">
                <a16:creationId xmlns:a16="http://schemas.microsoft.com/office/drawing/2014/main" id="{F39B37FA-FA50-47B3-B353-19372B53E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133600"/>
            <a:ext cx="42672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defRPr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nastaje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ilitizacijom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smektita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, u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dijagenetskom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/metamorfnom i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hidrotermalnom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okolišu (alteracijskim zonama)</a:t>
            </a:r>
          </a:p>
          <a:p>
            <a:pPr marL="285750" indent="-285750">
              <a:spcBef>
                <a:spcPct val="0"/>
              </a:spcBef>
              <a:defRPr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važna sirovina u keramičkoj industriji, posebno industriji opeka i crijepa</a:t>
            </a:r>
          </a:p>
          <a:p>
            <a:pPr marL="285750" indent="-285750">
              <a:spcBef>
                <a:spcPct val="0"/>
              </a:spcBef>
              <a:defRPr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kao vezivni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mateirjal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u pijescima</a:t>
            </a:r>
          </a:p>
          <a:p>
            <a:pPr marL="285750" indent="-285750">
              <a:spcBef>
                <a:spcPct val="0"/>
              </a:spcBef>
              <a:defRPr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kao gnojivo u poljoprivredi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CA8D455-BD53-4493-9593-12EAA3D5B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702" y="2070338"/>
            <a:ext cx="5548168" cy="41549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4">
            <a:extLst>
              <a:ext uri="{FF2B5EF4-FFF2-40B4-BE49-F238E27FC236}">
                <a16:creationId xmlns:a16="http://schemas.microsoft.com/office/drawing/2014/main" id="{2FBF53C1-4CA6-4D51-BA84-5F5F98668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089900" cy="1357313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GRUPA  TINJACA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3. TINJCI  S  MANJKOM  MEĐUSLOJNIH  KATIONA</a:t>
            </a:r>
            <a:endParaRPr lang="en-US" altLang="sr-Latn-RS" sz="16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2. 3. 1. DIOKTAEDRIJSKI  TINJCI  S  MANJKOM  MEĐUSLOJNIH  KATIONA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GLAUKONIT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 (serija) K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0,8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R</a:t>
            </a:r>
            <a:r>
              <a:rPr lang="hr-HR" altLang="sr-Latn-RS" sz="2400" b="1" baseline="30000" dirty="0">
                <a:latin typeface="Garamond" panose="02020404030301010803" pitchFamily="18" charset="0"/>
                <a:cs typeface="Calibri" panose="020F0502020204030204" pitchFamily="34" charset="0"/>
              </a:rPr>
              <a:t>3+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1,33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R</a:t>
            </a:r>
            <a:r>
              <a:rPr lang="hr-HR" altLang="sr-Latn-RS" sz="2400" b="1" baseline="30000" dirty="0">
                <a:latin typeface="Garamond" panose="02020404030301010803" pitchFamily="18" charset="0"/>
                <a:cs typeface="Calibri" panose="020F0502020204030204" pitchFamily="34" charset="0"/>
              </a:rPr>
              <a:t>2+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0,67 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□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0,13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3,87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endParaRPr lang="en-US" altLang="sr-Latn-RS" sz="2400" b="1" dirty="0">
              <a:solidFill>
                <a:srgbClr val="00000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34819" name="Picture 5" descr="glaukonit">
            <a:extLst>
              <a:ext uri="{FF2B5EF4-FFF2-40B4-BE49-F238E27FC236}">
                <a16:creationId xmlns:a16="http://schemas.microsoft.com/office/drawing/2014/main" id="{7E5E2513-EE78-4507-B355-09D05B87C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590800"/>
            <a:ext cx="5257800" cy="367121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Box 1">
            <a:extLst>
              <a:ext uri="{FF2B5EF4-FFF2-40B4-BE49-F238E27FC236}">
                <a16:creationId xmlns:a16="http://schemas.microsoft.com/office/drawing/2014/main" id="{F39B37FA-FA50-47B3-B353-19372B53E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133600"/>
            <a:ext cx="42672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defRPr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pojavljuje se u obliku zrnatih agregata ili tankih prevlaka</a:t>
            </a:r>
          </a:p>
          <a:p>
            <a:pPr marL="285750" indent="-285750">
              <a:spcBef>
                <a:spcPct val="0"/>
              </a:spcBef>
              <a:defRPr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žutozelene, zelene,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crnozelene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, plavozelene boje</a:t>
            </a:r>
          </a:p>
          <a:p>
            <a:pPr marL="285750" indent="-285750">
              <a:spcBef>
                <a:spcPct val="0"/>
              </a:spcBef>
              <a:defRPr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nastaje </a:t>
            </a: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glaukonitizacijom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na kontaktu sedimenata i morske vode (dubina 150-300 m, temperatura ispod 15°)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4382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6">
            <a:extLst>
              <a:ext uri="{FF2B5EF4-FFF2-40B4-BE49-F238E27FC236}">
                <a16:creationId xmlns:a16="http://schemas.microsoft.com/office/drawing/2014/main" id="{E3A92994-7B52-4FFF-A73E-6CFB51FC7F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211138"/>
            <a:ext cx="8089900" cy="701675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3. GRUPA  VERMIKULITA</a:t>
            </a:r>
            <a:endParaRPr lang="en-US" altLang="sr-Latn-RS" sz="16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35843" name="Rectangle 7">
            <a:extLst>
              <a:ext uri="{FF2B5EF4-FFF2-40B4-BE49-F238E27FC236}">
                <a16:creationId xmlns:a16="http://schemas.microsoft.com/office/drawing/2014/main" id="{04708894-0D68-4464-8B88-69DE3D5D0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1119188"/>
            <a:ext cx="8496300" cy="267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Približna strukturna kemijska formula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trioktaedrijskog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vermikulita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bila bi: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(Mg,Al,Fe</a:t>
            </a:r>
            <a:r>
              <a:rPr lang="hr-HR" altLang="sr-Latn-RS" sz="2400" b="1" baseline="30000" dirty="0">
                <a:latin typeface="Garamond" panose="02020404030301010803" pitchFamily="18" charset="0"/>
                <a:cs typeface="Calibri" panose="020F0502020204030204" pitchFamily="34" charset="0"/>
              </a:rPr>
              <a:t>2+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(</a:t>
            </a: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Si,Al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X </a:t>
            </a:r>
            <a:r>
              <a:rPr lang="hr-HR" altLang="sr-Latn-RS" sz="2400" b="1" baseline="30000" dirty="0">
                <a:latin typeface="Garamond" panose="02020404030301010803" pitchFamily="18" charset="0"/>
                <a:cs typeface="Calibri" panose="020F0502020204030204" pitchFamily="34" charset="0"/>
              </a:rPr>
              <a:t>+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x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·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nH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X </a:t>
            </a:r>
            <a:r>
              <a:rPr lang="hr-HR" altLang="sr-Latn-RS" sz="2400" baseline="30000" dirty="0">
                <a:latin typeface="Garamond" panose="02020404030301010803" pitchFamily="18" charset="0"/>
                <a:cs typeface="Calibri" panose="020F0502020204030204" pitchFamily="34" charset="0"/>
              </a:rPr>
              <a:t>+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=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međuslojni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kation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X = naboj sloja na formulsku jedinicu</a:t>
            </a:r>
            <a:endParaRPr lang="en-US" altLang="sr-Latn-RS" sz="2400" baseline="300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35844" name="Picture 8" descr="vermikulit">
            <a:extLst>
              <a:ext uri="{FF2B5EF4-FFF2-40B4-BE49-F238E27FC236}">
                <a16:creationId xmlns:a16="http://schemas.microsoft.com/office/drawing/2014/main" id="{62B68F5C-57CF-4CE6-9D23-8A8DF0E47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4600" y="2362200"/>
            <a:ext cx="5584825" cy="3832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8">
            <a:extLst>
              <a:ext uri="{FF2B5EF4-FFF2-40B4-BE49-F238E27FC236}">
                <a16:creationId xmlns:a16="http://schemas.microsoft.com/office/drawing/2014/main" id="{601727DA-EC71-44A6-811E-6FC40495AB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180975"/>
            <a:ext cx="8089900" cy="701675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4. GRUPA  SMEKTITA</a:t>
            </a:r>
            <a:endParaRPr lang="en-US" altLang="sr-Latn-RS" sz="16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36867" name="Rectangle 9">
            <a:extLst>
              <a:ext uri="{FF2B5EF4-FFF2-40B4-BE49-F238E27FC236}">
                <a16:creationId xmlns:a16="http://schemas.microsoft.com/office/drawing/2014/main" id="{B367D9D6-30BE-4A55-945F-91CCF9744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066800"/>
            <a:ext cx="11285538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5. 4. 1.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Dioktaedrijski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smektiti</a:t>
            </a: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	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5. 4. 1. 1. </a:t>
            </a:r>
            <a:r>
              <a:rPr lang="hr-HR" altLang="sr-Latn-RS" sz="2000" b="1" dirty="0" err="1">
                <a:latin typeface="Garamond" panose="02020404030301010803" pitchFamily="18" charset="0"/>
                <a:cs typeface="Calibri" panose="020F0502020204030204" pitchFamily="34" charset="0"/>
              </a:rPr>
              <a:t>Montmorillonit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 (Al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2-y </a:t>
            </a:r>
            <a:r>
              <a:rPr lang="hr-HR" altLang="sr-Latn-RS" sz="2000" b="1" dirty="0" err="1">
                <a:latin typeface="Garamond" panose="02020404030301010803" pitchFamily="18" charset="0"/>
                <a:cs typeface="Calibri" panose="020F0502020204030204" pitchFamily="34" charset="0"/>
              </a:rPr>
              <a:t>Mg</a:t>
            </a:r>
            <a:r>
              <a:rPr lang="hr-HR" altLang="sr-Latn-RS" sz="2000" b="1" baseline="-25000" dirty="0" err="1">
                <a:latin typeface="Garamond" panose="02020404030301010803" pitchFamily="18" charset="0"/>
                <a:cs typeface="Calibri" panose="020F0502020204030204" pitchFamily="34" charset="0"/>
              </a:rPr>
              <a:t>y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(</a:t>
            </a:r>
            <a:r>
              <a:rPr lang="hr-HR" altLang="sr-Latn-RS" sz="2000" b="1" dirty="0" err="1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2000" b="1" baseline="-25000" dirty="0" err="1">
                <a:latin typeface="Garamond" panose="02020404030301010803" pitchFamily="18" charset="0"/>
                <a:cs typeface="Calibri" panose="020F0502020204030204" pitchFamily="34" charset="0"/>
              </a:rPr>
              <a:t>x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4-x 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)O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X</a:t>
            </a:r>
            <a:r>
              <a:rPr lang="hr-HR" altLang="sr-Latn-RS" sz="2000" b="1" baseline="30000" dirty="0">
                <a:latin typeface="Garamond" panose="02020404030301010803" pitchFamily="18" charset="0"/>
                <a:cs typeface="Calibri" panose="020F0502020204030204" pitchFamily="34" charset="0"/>
              </a:rPr>
              <a:t> +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x + y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·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 nH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O ;  y &gt; x; 0,6  ≥  x + y  &gt;  0,2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	5. 4. 1. 2. </a:t>
            </a:r>
            <a:r>
              <a:rPr lang="hr-HR" altLang="sr-Latn-RS" sz="2000" b="1" dirty="0" err="1">
                <a:latin typeface="Garamond" panose="02020404030301010803" pitchFamily="18" charset="0"/>
                <a:cs typeface="Calibri" panose="020F0502020204030204" pitchFamily="34" charset="0"/>
              </a:rPr>
              <a:t>Beidellit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  Al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(</a:t>
            </a:r>
            <a:r>
              <a:rPr lang="hr-HR" altLang="sr-Latn-RS" sz="2000" b="1" dirty="0" err="1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2000" b="1" baseline="-25000" dirty="0" err="1">
                <a:latin typeface="Garamond" panose="02020404030301010803" pitchFamily="18" charset="0"/>
                <a:cs typeface="Calibri" panose="020F0502020204030204" pitchFamily="34" charset="0"/>
              </a:rPr>
              <a:t>x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4-x 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)O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X</a:t>
            </a:r>
            <a:r>
              <a:rPr lang="hr-HR" altLang="sr-Latn-RS" sz="2000" b="1" baseline="30000" dirty="0">
                <a:latin typeface="Garamond" panose="02020404030301010803" pitchFamily="18" charset="0"/>
                <a:cs typeface="Calibri" panose="020F0502020204030204" pitchFamily="34" charset="0"/>
              </a:rPr>
              <a:t> +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x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·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 nH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O ;  0,6  ≥  x  &gt;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	5. 4. 1. 3. </a:t>
            </a:r>
            <a:r>
              <a:rPr lang="hr-HR" altLang="sr-Latn-RS" sz="2000" b="1" dirty="0" err="1">
                <a:latin typeface="Garamond" panose="02020404030301010803" pitchFamily="18" charset="0"/>
                <a:cs typeface="Calibri" panose="020F0502020204030204" pitchFamily="34" charset="0"/>
              </a:rPr>
              <a:t>Nontronit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  Fe</a:t>
            </a:r>
            <a:r>
              <a:rPr lang="hr-HR" altLang="sr-Latn-RS" sz="2000" b="1" baseline="30000" dirty="0">
                <a:latin typeface="Garamond" panose="02020404030301010803" pitchFamily="18" charset="0"/>
                <a:cs typeface="Calibri" panose="020F0502020204030204" pitchFamily="34" charset="0"/>
              </a:rPr>
              <a:t>3+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(</a:t>
            </a:r>
            <a:r>
              <a:rPr lang="hr-HR" altLang="sr-Latn-RS" sz="2000" b="1" dirty="0" err="1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2000" b="1" baseline="-25000" dirty="0" err="1">
                <a:latin typeface="Garamond" panose="02020404030301010803" pitchFamily="18" charset="0"/>
                <a:cs typeface="Calibri" panose="020F0502020204030204" pitchFamily="34" charset="0"/>
              </a:rPr>
              <a:t>x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4-x 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)O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X</a:t>
            </a:r>
            <a:r>
              <a:rPr lang="hr-HR" altLang="sr-Latn-RS" sz="2000" b="1" baseline="30000" dirty="0">
                <a:latin typeface="Garamond" panose="02020404030301010803" pitchFamily="18" charset="0"/>
                <a:cs typeface="Calibri" panose="020F0502020204030204" pitchFamily="34" charset="0"/>
              </a:rPr>
              <a:t> +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x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·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 nH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O ;  0,6  ≥  x  &gt;  2</a:t>
            </a:r>
            <a:endParaRPr lang="hr-HR" altLang="sr-Latn-RS" sz="2000" baseline="-250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	5. 4. 1. 4. 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Volkonskoit</a:t>
            </a:r>
            <a:endParaRPr lang="en-US" altLang="sr-Latn-RS" sz="20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16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5. 4. 2.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Trioktaedrijski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smektiti</a:t>
            </a: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	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5. 4. 2. 1. 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Stevensit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  (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stivensit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	5. 4. 2. 2. 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Hectorit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 (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hektorit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	5. 4. 2. 3. 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Swinefordit</a:t>
            </a:r>
            <a:endParaRPr lang="hr-HR" altLang="sr-Latn-RS" sz="20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	5. 4. 2. 4. 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Sauconit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 (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saukonit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	5. 4. 2. 5. 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Yakhontovit</a:t>
            </a:r>
            <a:endParaRPr lang="hr-HR" altLang="sr-Latn-RS" sz="20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	5. 4. 2. 6. </a:t>
            </a:r>
            <a:r>
              <a:rPr lang="hr-HR" altLang="sr-Latn-RS" sz="2000" b="1" dirty="0" err="1">
                <a:latin typeface="Garamond" panose="02020404030301010803" pitchFamily="18" charset="0"/>
                <a:cs typeface="Calibri" panose="020F0502020204030204" pitchFamily="34" charset="0"/>
              </a:rPr>
              <a:t>Saponit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  Mg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(</a:t>
            </a:r>
            <a:r>
              <a:rPr lang="hr-HR" altLang="sr-Latn-RS" sz="2000" b="1" dirty="0" err="1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2000" b="1" baseline="-25000" dirty="0" err="1">
                <a:latin typeface="Garamond" panose="02020404030301010803" pitchFamily="18" charset="0"/>
                <a:cs typeface="Calibri" panose="020F0502020204030204" pitchFamily="34" charset="0"/>
              </a:rPr>
              <a:t>x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4-x 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)O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X</a:t>
            </a:r>
            <a:r>
              <a:rPr lang="hr-HR" altLang="sr-Latn-RS" sz="2000" b="1" baseline="30000" dirty="0">
                <a:latin typeface="Garamond" panose="02020404030301010803" pitchFamily="18" charset="0"/>
                <a:cs typeface="Calibri" panose="020F0502020204030204" pitchFamily="34" charset="0"/>
              </a:rPr>
              <a:t> +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x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 ; 0,6  ≥  x  &gt;  2</a:t>
            </a:r>
            <a:endParaRPr lang="en-US" altLang="sr-Latn-RS" sz="20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	5. 4. 2. 7. </a:t>
            </a:r>
            <a:r>
              <a:rPr lang="hr-HR" altLang="sr-Latn-RS" sz="2000" b="1" dirty="0" err="1">
                <a:latin typeface="Garamond" panose="02020404030301010803" pitchFamily="18" charset="0"/>
                <a:cs typeface="Calibri" panose="020F0502020204030204" pitchFamily="34" charset="0"/>
              </a:rPr>
              <a:t>Željezov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  </a:t>
            </a:r>
            <a:r>
              <a:rPr lang="hr-HR" altLang="sr-Latn-RS" sz="2000" b="1" dirty="0" err="1">
                <a:latin typeface="Garamond" panose="02020404030301010803" pitchFamily="18" charset="0"/>
                <a:cs typeface="Calibri" panose="020F0502020204030204" pitchFamily="34" charset="0"/>
              </a:rPr>
              <a:t>saponit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  Fe</a:t>
            </a:r>
            <a:r>
              <a:rPr lang="hr-HR" altLang="sr-Latn-RS" sz="2000" b="1" baseline="30000" dirty="0">
                <a:latin typeface="Garamond" panose="02020404030301010803" pitchFamily="18" charset="0"/>
                <a:cs typeface="Calibri" panose="020F0502020204030204" pitchFamily="34" charset="0"/>
              </a:rPr>
              <a:t>2+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(</a:t>
            </a:r>
            <a:r>
              <a:rPr lang="hr-HR" altLang="sr-Latn-RS" sz="2000" b="1" dirty="0" err="1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2000" b="1" baseline="-25000" dirty="0" err="1">
                <a:latin typeface="Garamond" panose="02020404030301010803" pitchFamily="18" charset="0"/>
                <a:cs typeface="Calibri" panose="020F0502020204030204" pitchFamily="34" charset="0"/>
              </a:rPr>
              <a:t>x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4-x 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)O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X</a:t>
            </a:r>
            <a:r>
              <a:rPr lang="hr-HR" altLang="sr-Latn-RS" sz="2000" b="1" baseline="30000" dirty="0">
                <a:latin typeface="Garamond" panose="02020404030301010803" pitchFamily="18" charset="0"/>
                <a:cs typeface="Calibri" panose="020F0502020204030204" pitchFamily="34" charset="0"/>
              </a:rPr>
              <a:t> +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x   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 ; 0,6  ≥  x  &gt;  2</a:t>
            </a:r>
            <a:endParaRPr lang="hr-HR" altLang="sr-Latn-RS" sz="20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36868" name="Picture 10" descr="K:\AFRIKA\AFRIKA_2014\MIKROSKOPI\VLADIMIR BERMANEC-270814\No1\2a.tif">
            <a:extLst>
              <a:ext uri="{FF2B5EF4-FFF2-40B4-BE49-F238E27FC236}">
                <a16:creationId xmlns:a16="http://schemas.microsoft.com/office/drawing/2014/main" id="{6580480D-88BA-4307-B0C7-A058ADD8C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34400" y="2590800"/>
            <a:ext cx="3208338" cy="2406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4">
            <a:extLst>
              <a:ext uri="{FF2B5EF4-FFF2-40B4-BE49-F238E27FC236}">
                <a16:creationId xmlns:a16="http://schemas.microsoft.com/office/drawing/2014/main" id="{B5D21BD0-6E75-4035-94BE-3AB09B0EB8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169863"/>
            <a:ext cx="8089900" cy="701675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4. GRUPA  SMEKTITA</a:t>
            </a:r>
            <a:endParaRPr lang="en-US" altLang="sr-Latn-RS" sz="16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37891" name="Rectangle 5">
            <a:extLst>
              <a:ext uri="{FF2B5EF4-FFF2-40B4-BE49-F238E27FC236}">
                <a16:creationId xmlns:a16="http://schemas.microsoft.com/office/drawing/2014/main" id="{54107C9A-DE4D-46DE-8117-8724E3642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5943600"/>
            <a:ext cx="81534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1600">
              <a:latin typeface="Times New Roman" panose="02020603050405020304" pitchFamily="18" charset="0"/>
            </a:endParaRPr>
          </a:p>
        </p:txBody>
      </p:sp>
      <p:sp>
        <p:nvSpPr>
          <p:cNvPr id="37892" name="Rectangle 7">
            <a:extLst>
              <a:ext uri="{FF2B5EF4-FFF2-40B4-BE49-F238E27FC236}">
                <a16:creationId xmlns:a16="http://schemas.microsoft.com/office/drawing/2014/main" id="{C66C6B45-0196-4212-A1AB-9D1FFE0AA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1238250"/>
            <a:ext cx="3429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Montmorillonit</a:t>
            </a:r>
            <a:endParaRPr lang="hr-HR" altLang="sr-Latn-RS" sz="20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37893" name="Picture 8">
            <a:extLst>
              <a:ext uri="{FF2B5EF4-FFF2-40B4-BE49-F238E27FC236}">
                <a16:creationId xmlns:a16="http://schemas.microsoft.com/office/drawing/2014/main" id="{62F0C22F-DE6A-48A2-9DA7-0A13F3678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676400"/>
            <a:ext cx="7934325" cy="450532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4">
            <a:extLst>
              <a:ext uri="{FF2B5EF4-FFF2-40B4-BE49-F238E27FC236}">
                <a16:creationId xmlns:a16="http://schemas.microsoft.com/office/drawing/2014/main" id="{093060E8-B320-4139-B49D-AEDA83E0BF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" y="174625"/>
            <a:ext cx="8089900" cy="701675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4. GRUPA  SMEKTITA</a:t>
            </a:r>
            <a:endParaRPr lang="en-US" altLang="sr-Latn-RS" sz="16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38915" name="Rectangle 5">
            <a:extLst>
              <a:ext uri="{FF2B5EF4-FFF2-40B4-BE49-F238E27FC236}">
                <a16:creationId xmlns:a16="http://schemas.microsoft.com/office/drawing/2014/main" id="{0467E24F-21B0-4A28-AD6F-23AB218AF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867400"/>
            <a:ext cx="94488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Bentonit = stijena koja nastaje izmjenom 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piroklastičnog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 materijala u alkalnoj sredini</a:t>
            </a:r>
          </a:p>
          <a:p>
            <a:pPr eaLnBrk="1" hangingPunct="1">
              <a:spcBef>
                <a:spcPct val="0"/>
              </a:spcBef>
            </a:pP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glavni konstituent bentonita = 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montmorillonit</a:t>
            </a:r>
            <a:endParaRPr lang="hr-HR" altLang="sr-Latn-RS" sz="20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38916" name="Picture 6" descr="bentonit">
            <a:extLst>
              <a:ext uri="{FF2B5EF4-FFF2-40B4-BE49-F238E27FC236}">
                <a16:creationId xmlns:a16="http://schemas.microsoft.com/office/drawing/2014/main" id="{2B8762A7-FBB7-42BE-B8F3-B6064168A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1500188"/>
            <a:ext cx="7010400" cy="414020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7" name="Rectangle 7">
            <a:extLst>
              <a:ext uri="{FF2B5EF4-FFF2-40B4-BE49-F238E27FC236}">
                <a16:creationId xmlns:a16="http://schemas.microsoft.com/office/drawing/2014/main" id="{930C797A-28FC-4D23-97E0-F89D2D4D7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996950"/>
            <a:ext cx="3429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Bentonit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7">
            <a:extLst>
              <a:ext uri="{FF2B5EF4-FFF2-40B4-BE49-F238E27FC236}">
                <a16:creationId xmlns:a16="http://schemas.microsoft.com/office/drawing/2014/main" id="{2CFA0EA8-0933-4CAF-8134-59A29C6840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" y="115888"/>
            <a:ext cx="8089900" cy="701675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5. GRUPA  KLORITA</a:t>
            </a:r>
            <a:endParaRPr lang="en-US" altLang="sr-Latn-RS" sz="16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39939" name="Rectangle 8">
            <a:extLst>
              <a:ext uri="{FF2B5EF4-FFF2-40B4-BE49-F238E27FC236}">
                <a16:creationId xmlns:a16="http://schemas.microsoft.com/office/drawing/2014/main" id="{8A6E2B44-E4A1-4C26-8685-567A80A89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066800"/>
            <a:ext cx="8077200" cy="495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5. 5. 1.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Dioktaedrijski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kloriti</a:t>
            </a: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	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5. 5. 1. 1. </a:t>
            </a:r>
            <a:r>
              <a:rPr lang="hr-HR" altLang="sr-Latn-RS" sz="2000" b="1" dirty="0" err="1">
                <a:latin typeface="Garamond" panose="02020404030301010803" pitchFamily="18" charset="0"/>
                <a:cs typeface="Calibri" panose="020F0502020204030204" pitchFamily="34" charset="0"/>
              </a:rPr>
              <a:t>Donbasit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  Al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4,33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(Si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Al)O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8</a:t>
            </a:r>
            <a:endParaRPr lang="en-US" altLang="sr-Latn-RS" sz="2000" baseline="-250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5. 5. 2.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Di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,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trioktaedrijski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kloriti</a:t>
            </a: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	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5. 5. 2. 1. </a:t>
            </a:r>
            <a:r>
              <a:rPr lang="hr-HR" altLang="sr-Latn-RS" sz="2000" b="1" dirty="0" err="1">
                <a:latin typeface="Garamond" panose="02020404030301010803" pitchFamily="18" charset="0"/>
                <a:cs typeface="Calibri" panose="020F0502020204030204" pitchFamily="34" charset="0"/>
              </a:rPr>
              <a:t>Cookeit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  (</a:t>
            </a:r>
            <a:r>
              <a:rPr lang="hr-HR" altLang="sr-Latn-RS" sz="2000" b="1" dirty="0" err="1">
                <a:latin typeface="Garamond" panose="02020404030301010803" pitchFamily="18" charset="0"/>
                <a:cs typeface="Calibri" panose="020F0502020204030204" pitchFamily="34" charset="0"/>
              </a:rPr>
              <a:t>kukeit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)  LiAl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(Si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Al)O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8</a:t>
            </a:r>
            <a:endParaRPr lang="hr-HR" altLang="sr-Latn-RS" sz="20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	5. 5. 2. 2. </a:t>
            </a:r>
            <a:r>
              <a:rPr lang="hr-HR" altLang="sr-Latn-RS" sz="2000" b="1" dirty="0" err="1">
                <a:latin typeface="Garamond" panose="02020404030301010803" pitchFamily="18" charset="0"/>
                <a:cs typeface="Calibri" panose="020F0502020204030204" pitchFamily="34" charset="0"/>
              </a:rPr>
              <a:t>Sudoit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  Mg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(Al,Fe</a:t>
            </a:r>
            <a:r>
              <a:rPr lang="hr-HR" altLang="sr-Latn-RS" sz="2000" b="1" baseline="30000" dirty="0">
                <a:latin typeface="Garamond" panose="02020404030301010803" pitchFamily="18" charset="0"/>
                <a:cs typeface="Calibri" panose="020F0502020204030204" pitchFamily="34" charset="0"/>
              </a:rPr>
              <a:t>3+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(Si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Al)O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8</a:t>
            </a:r>
            <a:endParaRPr lang="en-US" altLang="sr-Latn-RS" sz="2000" b="1" baseline="-250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5. 5. 3.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Trioktaedrijski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kloriti</a:t>
            </a: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	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5. 5. 3. 1. </a:t>
            </a:r>
            <a:r>
              <a:rPr lang="hr-HR" altLang="sr-Latn-RS" sz="2000" b="1" dirty="0" err="1">
                <a:latin typeface="Garamond" panose="02020404030301010803" pitchFamily="18" charset="0"/>
                <a:cs typeface="Calibri" panose="020F0502020204030204" pitchFamily="34" charset="0"/>
              </a:rPr>
              <a:t>Klinoklor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  Mg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5 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(Si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Al)O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8</a:t>
            </a:r>
            <a:endParaRPr lang="hr-HR" altLang="sr-Latn-RS" sz="20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	5. 5. 3. 2. </a:t>
            </a:r>
            <a:r>
              <a:rPr lang="hr-HR" altLang="sr-Latn-RS" sz="2000" b="1" dirty="0" err="1">
                <a:latin typeface="Garamond" panose="02020404030301010803" pitchFamily="18" charset="0"/>
                <a:cs typeface="Calibri" panose="020F0502020204030204" pitchFamily="34" charset="0"/>
              </a:rPr>
              <a:t>Chamosit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  (</a:t>
            </a:r>
            <a:r>
              <a:rPr lang="hr-HR" altLang="sr-Latn-RS" sz="2000" b="1" dirty="0" err="1">
                <a:latin typeface="Garamond" panose="02020404030301010803" pitchFamily="18" charset="0"/>
                <a:cs typeface="Calibri" panose="020F0502020204030204" pitchFamily="34" charset="0"/>
              </a:rPr>
              <a:t>šamozit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)  Fe</a:t>
            </a:r>
            <a:r>
              <a:rPr lang="hr-HR" altLang="sr-Latn-RS" sz="2000" b="1" baseline="30000" dirty="0">
                <a:latin typeface="Garamond" panose="02020404030301010803" pitchFamily="18" charset="0"/>
                <a:cs typeface="Calibri" panose="020F0502020204030204" pitchFamily="34" charset="0"/>
              </a:rPr>
              <a:t>2+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5 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(Si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Al)O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8</a:t>
            </a:r>
            <a:endParaRPr lang="hr-HR" altLang="sr-Latn-RS" sz="20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	5. 5. 3. 3. </a:t>
            </a:r>
            <a:r>
              <a:rPr lang="hr-HR" altLang="sr-Latn-RS" sz="2000" b="1" dirty="0" err="1">
                <a:latin typeface="Garamond" panose="02020404030301010803" pitchFamily="18" charset="0"/>
                <a:cs typeface="Calibri" panose="020F0502020204030204" pitchFamily="34" charset="0"/>
              </a:rPr>
              <a:t>Nimit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  Ni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5 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(Si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Al)O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8</a:t>
            </a:r>
            <a:endParaRPr lang="hr-HR" altLang="sr-Latn-RS" sz="20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	5. 5. 3. 4. </a:t>
            </a:r>
            <a:r>
              <a:rPr lang="hr-HR" altLang="sr-Latn-RS" sz="2000" b="1" dirty="0" err="1">
                <a:latin typeface="Garamond" panose="02020404030301010803" pitchFamily="18" charset="0"/>
                <a:cs typeface="Calibri" panose="020F0502020204030204" pitchFamily="34" charset="0"/>
              </a:rPr>
              <a:t>Pennantit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  Mn</a:t>
            </a:r>
            <a:r>
              <a:rPr lang="hr-HR" altLang="sr-Latn-RS" sz="2000" b="1" baseline="30000" dirty="0">
                <a:latin typeface="Garamond" panose="02020404030301010803" pitchFamily="18" charset="0"/>
                <a:cs typeface="Calibri" panose="020F0502020204030204" pitchFamily="34" charset="0"/>
              </a:rPr>
              <a:t>2+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5 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(Si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Al)O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8</a:t>
            </a:r>
            <a:endParaRPr lang="hr-HR" altLang="sr-Latn-RS" sz="2000" b="1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	5. 5. 3. 5. </a:t>
            </a:r>
            <a:r>
              <a:rPr lang="hr-HR" altLang="sr-Latn-RS" sz="2000" b="1" dirty="0" err="1">
                <a:latin typeface="Garamond" panose="02020404030301010803" pitchFamily="18" charset="0"/>
                <a:cs typeface="Calibri" panose="020F0502020204030204" pitchFamily="34" charset="0"/>
              </a:rPr>
              <a:t>Baileyklor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  Zn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5 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(Si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Al)O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8</a:t>
            </a:r>
            <a:endParaRPr lang="en-US" altLang="sr-Latn-RS" sz="2000" b="1" baseline="-250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39940" name="Picture 9" descr="K:\zbirka_cijela\ZBIRKA_CROPANA\410a_cookeit.jpg">
            <a:extLst>
              <a:ext uri="{FF2B5EF4-FFF2-40B4-BE49-F238E27FC236}">
                <a16:creationId xmlns:a16="http://schemas.microsoft.com/office/drawing/2014/main" id="{AE5B8F90-489F-4085-B93E-80553E7C2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77200" y="1752600"/>
            <a:ext cx="3641725" cy="305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4">
            <a:extLst>
              <a:ext uri="{FF2B5EF4-FFF2-40B4-BE49-F238E27FC236}">
                <a16:creationId xmlns:a16="http://schemas.microsoft.com/office/drawing/2014/main" id="{A1A05219-A017-4DE3-A81A-FD03E42DE4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8600" y="152400"/>
            <a:ext cx="8089900" cy="701675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5. GRUPA  KLORITA</a:t>
            </a:r>
            <a:endParaRPr lang="en-US" altLang="sr-Latn-RS" sz="16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40963" name="Picture 6" descr="724b_klorit">
            <a:extLst>
              <a:ext uri="{FF2B5EF4-FFF2-40B4-BE49-F238E27FC236}">
                <a16:creationId xmlns:a16="http://schemas.microsoft.com/office/drawing/2014/main" id="{F0B052B8-3FD3-45EE-A1DB-74F39666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4000" contrast="18000"/>
          </a:blip>
          <a:srcRect/>
          <a:stretch>
            <a:fillRect/>
          </a:stretch>
        </p:blipFill>
        <p:spPr bwMode="auto">
          <a:xfrm>
            <a:off x="1295400" y="1600200"/>
            <a:ext cx="4278313" cy="419100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8" descr="410b_cookeit">
            <a:extLst>
              <a:ext uri="{FF2B5EF4-FFF2-40B4-BE49-F238E27FC236}">
                <a16:creationId xmlns:a16="http://schemas.microsoft.com/office/drawing/2014/main" id="{FFA1C4E4-6C85-4690-8BB6-9AA9E5916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 contrast="18000"/>
          </a:blip>
          <a:srcRect/>
          <a:stretch>
            <a:fillRect/>
          </a:stretch>
        </p:blipFill>
        <p:spPr bwMode="auto">
          <a:xfrm>
            <a:off x="6248400" y="1600200"/>
            <a:ext cx="4503738" cy="4187825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F8F984AC-E9DC-448A-8701-7B1FFD89A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81000"/>
            <a:ext cx="10972800" cy="762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  <a:b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</a:br>
            <a:r>
              <a:rPr lang="hr-HR" altLang="sr-Latn-RS" sz="32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5. GRUPA  KLORITA</a:t>
            </a:r>
            <a:br>
              <a:rPr lang="en-US" altLang="sr-Latn-RS" sz="1600" dirty="0">
                <a:latin typeface="Garamond" panose="02020404030301010803" pitchFamily="18" charset="0"/>
                <a:cs typeface="Calibri" panose="020F0502020204030204" pitchFamily="34" charset="0"/>
              </a:rPr>
            </a:br>
            <a:endParaRPr lang="hr-HR" altLang="sr-Latn-RS" sz="32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A563191-4407-40E5-B774-2A57C726C049}"/>
              </a:ext>
            </a:extLst>
          </p:cNvPr>
          <p:cNvSpPr txBox="1">
            <a:spLocks/>
          </p:cNvSpPr>
          <p:nvPr/>
        </p:nvSpPr>
        <p:spPr>
          <a:xfrm>
            <a:off x="533400" y="1173163"/>
            <a:ext cx="11201400" cy="53340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KRISTALNI  SUSTAV: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monoklinski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(neki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triklinski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KRISTALNI  RAZRED: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2/m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PROSTORNA  GRUPA: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C2/m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HABITUS: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rijetki, pločasti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pseudoheksagonski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kristali; nepravilni agregati s folijacijom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TVRDOĆA: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2 - 2 ½ 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GUSTOĆA: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2.6 – 3.3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KALAVOST: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Savršena po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{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001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}</a:t>
            </a: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LOM: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Neravan.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BOJA: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razne nijanse zelene; rjeđe žut, bijel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SJAJ: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staklast do sedefast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POJAVLJIVANJE: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čest mineral u metamorfnim stijenama (npr. zeleni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škriljavci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); u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magmatskim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stijenama nastaje izmjenom Mg-Fe silikata (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amfibola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,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piroksena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, biotita)</a:t>
            </a:r>
          </a:p>
          <a:p>
            <a:pPr>
              <a:buFontTx/>
              <a:buNone/>
            </a:pPr>
            <a:endParaRPr lang="hr-HR" altLang="en-US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F8D052C5-23C4-42CA-BB98-CC681062D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r>
              <a:rPr lang="hr-HR" altLang="sr-Latn-RS" dirty="0">
                <a:latin typeface="Garamond" panose="02020404030301010803" pitchFamily="18" charset="0"/>
                <a:cs typeface="Calibri" panose="020F0502020204030204" pitchFamily="34" charset="0"/>
              </a:rPr>
              <a:t>Struktura </a:t>
            </a:r>
            <a:r>
              <a:rPr lang="hr-HR" altLang="sr-Latn-RS" dirty="0" err="1">
                <a:latin typeface="Garamond" panose="02020404030301010803" pitchFamily="18" charset="0"/>
                <a:cs typeface="Calibri" panose="020F0502020204030204" pitchFamily="34" charset="0"/>
              </a:rPr>
              <a:t>filosilikata</a:t>
            </a:r>
            <a:endParaRPr lang="hr-HR" altLang="sr-Latn-RS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5123" name="Picture 2" descr="G:\Agronomija\Predavanja\Strukture\tetrahedral sheet.jpg">
            <a:extLst>
              <a:ext uri="{FF2B5EF4-FFF2-40B4-BE49-F238E27FC236}">
                <a16:creationId xmlns:a16="http://schemas.microsoft.com/office/drawing/2014/main" id="{32601E5B-E8DA-4137-BEF3-D202915B7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95400"/>
            <a:ext cx="4064000" cy="2773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3">
            <a:extLst>
              <a:ext uri="{FF2B5EF4-FFF2-40B4-BE49-F238E27FC236}">
                <a16:creationId xmlns:a16="http://schemas.microsoft.com/office/drawing/2014/main" id="{E04773F0-0C77-4730-AC3E-B53696D94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75" y="4267200"/>
            <a:ext cx="7740650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3" descr="G:\Agronomija\Predavanja\Strukture\octahedral sheet.jpg">
            <a:extLst>
              <a:ext uri="{FF2B5EF4-FFF2-40B4-BE49-F238E27FC236}">
                <a16:creationId xmlns:a16="http://schemas.microsoft.com/office/drawing/2014/main" id="{65339BF0-4AF4-47FA-8BB3-CA16F68B4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295400"/>
            <a:ext cx="4603750" cy="2773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4">
            <a:extLst>
              <a:ext uri="{FF2B5EF4-FFF2-40B4-BE49-F238E27FC236}">
                <a16:creationId xmlns:a16="http://schemas.microsoft.com/office/drawing/2014/main" id="{97B0DA5A-0A45-49B5-B776-520B0596CD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8600" y="190500"/>
            <a:ext cx="8089900" cy="701675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6. GRUPA  KAOLINA – SERPENTINA </a:t>
            </a:r>
            <a:endParaRPr lang="en-US" altLang="sr-Latn-RS" sz="16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43011" name="Rectangle 5">
            <a:extLst>
              <a:ext uri="{FF2B5EF4-FFF2-40B4-BE49-F238E27FC236}">
                <a16:creationId xmlns:a16="http://schemas.microsoft.com/office/drawing/2014/main" id="{D28BF29E-1D69-497C-8F23-0E37F1852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066800"/>
            <a:ext cx="67056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5. 6. 1. Kaolinski minerali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5. 6. 2.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Serpentinski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minerali</a:t>
            </a:r>
          </a:p>
        </p:txBody>
      </p:sp>
      <p:pic>
        <p:nvPicPr>
          <p:cNvPr id="43012" name="Picture 6" descr="K:\AFRIKA\AFRIKA_2014\MIKROSKOPI\VLADIMIR BERMANEC-270814\No5\6aaa.tif">
            <a:extLst>
              <a:ext uri="{FF2B5EF4-FFF2-40B4-BE49-F238E27FC236}">
                <a16:creationId xmlns:a16="http://schemas.microsoft.com/office/drawing/2014/main" id="{54C48CC0-4E18-4CFE-AC3B-AC5B63D39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1981200"/>
            <a:ext cx="6248400" cy="468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utoShape 6">
            <a:extLst>
              <a:ext uri="{FF2B5EF4-FFF2-40B4-BE49-F238E27FC236}">
                <a16:creationId xmlns:a16="http://schemas.microsoft.com/office/drawing/2014/main" id="{76D47C97-5E21-4658-B89F-CEA175F1F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0"/>
            <a:ext cx="8089900" cy="1068388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6. GRUPA  KAOLINA – SERPENTINA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6. 1. KAOLINSKI  MINERALI</a:t>
            </a:r>
            <a:endParaRPr lang="en-US" altLang="sr-Latn-RS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44035" name="Rectangle 7">
            <a:extLst>
              <a:ext uri="{FF2B5EF4-FFF2-40B4-BE49-F238E27FC236}">
                <a16:creationId xmlns:a16="http://schemas.microsoft.com/office/drawing/2014/main" id="{1FE05643-F236-4BBC-B299-9F63CB4C0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068388"/>
            <a:ext cx="800100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5. 6. 1. Kaolinski minerali: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	5. 6. 1. 1. 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Kaolinit  Al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5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</a:t>
            </a: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	5. 6. 1. 2. </a:t>
            </a: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Dickit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 Al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5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</a:t>
            </a:r>
            <a:endParaRPr lang="hr-HR" altLang="sr-Latn-RS" sz="2400" b="1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	5. 6. 1. 3. </a:t>
            </a: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Nakrit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 Al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5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</a:t>
            </a: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	5. 6. 1. 4. </a:t>
            </a: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Halloysit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-(7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Å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)  Al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5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</a:t>
            </a:r>
            <a:endParaRPr lang="en-US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	5. 6. 1. 5. </a:t>
            </a: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Halloysit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-(10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Å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)  Al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5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·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2H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endParaRPr lang="en-US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44036" name="Picture 8" descr="K:\AFRIKA\AFRIKA_2014\MIKROSKOPI\VLADIMIR BERMANEC-270814\No5\3aa.tif">
            <a:extLst>
              <a:ext uri="{FF2B5EF4-FFF2-40B4-BE49-F238E27FC236}">
                <a16:creationId xmlns:a16="http://schemas.microsoft.com/office/drawing/2014/main" id="{BA489CE8-F421-4B1C-BC9D-691FD6B64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3505200"/>
            <a:ext cx="42672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AutoShape 6">
            <a:extLst>
              <a:ext uri="{FF2B5EF4-FFF2-40B4-BE49-F238E27FC236}">
                <a16:creationId xmlns:a16="http://schemas.microsoft.com/office/drawing/2014/main" id="{519CAAA5-1BF9-47DA-9B61-7BD13FCD4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" y="76200"/>
            <a:ext cx="8089900" cy="1068388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6. GRUPA  KAOLINA – SERPENTINA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6. 1. KAOLINSKI  MINERALI</a:t>
            </a:r>
            <a:endParaRPr lang="en-US" altLang="sr-Latn-RS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45059" name="Rectangle 7">
            <a:extLst>
              <a:ext uri="{FF2B5EF4-FFF2-40B4-BE49-F238E27FC236}">
                <a16:creationId xmlns:a16="http://schemas.microsoft.com/office/drawing/2014/main" id="{1A9D2AB9-001B-4F2C-8E07-109C4FC06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219200"/>
            <a:ext cx="8001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5. 6. 1. Kaolinski minerali: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	5. 6. 1. 1. 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Kaolinit  Al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5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</a:t>
            </a: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	</a:t>
            </a:r>
            <a:endParaRPr lang="en-US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45060" name="Picture 2">
            <a:extLst>
              <a:ext uri="{FF2B5EF4-FFF2-40B4-BE49-F238E27FC236}">
                <a16:creationId xmlns:a16="http://schemas.microsoft.com/office/drawing/2014/main" id="{5B4FE04C-0295-447B-8FE4-453A78EFC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00"/>
            <a:ext cx="7405688" cy="419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>
            <a:extLst>
              <a:ext uri="{FF2B5EF4-FFF2-40B4-BE49-F238E27FC236}">
                <a16:creationId xmlns:a16="http://schemas.microsoft.com/office/drawing/2014/main" id="{5EC5DFB4-7903-4D87-98D7-08349E08E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28600"/>
            <a:ext cx="109728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  <a:b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</a:b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6. GRUPA  KAOLINA – SERPENTINA</a:t>
            </a:r>
            <a:b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</a:br>
            <a:r>
              <a:rPr lang="hr-HR" altLang="sr-Latn-RS" sz="28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6. 1. KAOLINSKI  MINERALI</a:t>
            </a:r>
            <a:br>
              <a:rPr lang="hr-HR" altLang="sr-Latn-RS" sz="28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</a:b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Kaolinit  Al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5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</a:t>
            </a:r>
            <a:br>
              <a:rPr lang="en-US" altLang="sr-Latn-RS" sz="3100" dirty="0">
                <a:latin typeface="Garamond" panose="02020404030301010803" pitchFamily="18" charset="0"/>
                <a:cs typeface="Calibri" panose="020F0502020204030204" pitchFamily="34" charset="0"/>
              </a:rPr>
            </a:br>
            <a:endParaRPr lang="hr-HR" altLang="sr-Latn-RS" sz="1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0FCCD-427E-4509-80C0-E502D14B541E}"/>
              </a:ext>
            </a:extLst>
          </p:cNvPr>
          <p:cNvSpPr txBox="1">
            <a:spLocks/>
          </p:cNvSpPr>
          <p:nvPr/>
        </p:nvSpPr>
        <p:spPr>
          <a:xfrm>
            <a:off x="609600" y="1397000"/>
            <a:ext cx="111252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200" b="1" kern="0" dirty="0">
                <a:latin typeface="Garamond" panose="02020404030301010803" pitchFamily="18" charset="0"/>
                <a:cs typeface="Calibri" panose="020F0502020204030204" pitchFamily="34" charset="0"/>
              </a:rPr>
              <a:t>KRISTALNI  SUSTAV: </a:t>
            </a:r>
            <a:r>
              <a:rPr lang="hr-HR" altLang="sr-Latn-RS" sz="2200" kern="0" dirty="0" err="1">
                <a:latin typeface="Garamond" panose="02020404030301010803" pitchFamily="18" charset="0"/>
                <a:cs typeface="Calibri" panose="020F0502020204030204" pitchFamily="34" charset="0"/>
              </a:rPr>
              <a:t>Triklinski</a:t>
            </a:r>
            <a:endParaRPr lang="hr-HR" altLang="sr-Latn-RS" sz="2200" kern="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200" b="1" kern="0" dirty="0">
                <a:latin typeface="Garamond" panose="02020404030301010803" pitchFamily="18" charset="0"/>
                <a:cs typeface="Calibri" panose="020F0502020204030204" pitchFamily="34" charset="0"/>
              </a:rPr>
              <a:t>KRISTALNI  RAZRED: </a:t>
            </a:r>
            <a:r>
              <a:rPr lang="hr-HR" altLang="sr-Latn-RS" sz="2200" kern="0" dirty="0">
                <a:latin typeface="Garamond" panose="02020404030301010803" pitchFamily="18" charset="0"/>
                <a:cs typeface="Calibri" panose="020F0502020204030204" pitchFamily="34" charset="0"/>
              </a:rPr>
              <a:t>1</a:t>
            </a:r>
          </a:p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200" b="1" kern="0" dirty="0">
                <a:latin typeface="Garamond" panose="02020404030301010803" pitchFamily="18" charset="0"/>
                <a:cs typeface="Calibri" panose="020F0502020204030204" pitchFamily="34" charset="0"/>
              </a:rPr>
              <a:t>PROSTORNA  GRUPA: </a:t>
            </a:r>
            <a:r>
              <a:rPr lang="hr-HR" altLang="sr-Latn-RS" sz="2200" kern="0" dirty="0">
                <a:latin typeface="Garamond" panose="02020404030301010803" pitchFamily="18" charset="0"/>
                <a:cs typeface="Calibri" panose="020F0502020204030204" pitchFamily="34" charset="0"/>
              </a:rPr>
              <a:t>P1</a:t>
            </a:r>
          </a:p>
          <a:p>
            <a:pPr marL="1203325" indent="-1203325"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200" b="1" kern="0" dirty="0">
                <a:latin typeface="Garamond" panose="02020404030301010803" pitchFamily="18" charset="0"/>
                <a:cs typeface="Calibri" panose="020F0502020204030204" pitchFamily="34" charset="0"/>
              </a:rPr>
              <a:t>HABITUS: </a:t>
            </a:r>
            <a:r>
              <a:rPr lang="hr-HR" altLang="sr-Latn-RS" sz="2200" kern="0" dirty="0">
                <a:latin typeface="Garamond" panose="02020404030301010803" pitchFamily="18" charset="0"/>
                <a:cs typeface="Calibri" panose="020F0502020204030204" pitchFamily="34" charset="0"/>
              </a:rPr>
              <a:t>sitne, tanke, pseudo rombične ili pseudo heksagonske pločice; najčešće u </a:t>
            </a:r>
            <a:r>
              <a:rPr lang="hr-HR" altLang="sr-Latn-RS" sz="2200" kern="0" dirty="0" err="1">
                <a:latin typeface="Garamond" panose="02020404030301010803" pitchFamily="18" charset="0"/>
                <a:cs typeface="Calibri" panose="020F0502020204030204" pitchFamily="34" charset="0"/>
              </a:rPr>
              <a:t>glinovitim</a:t>
            </a:r>
            <a:r>
              <a:rPr lang="hr-HR" altLang="sr-Latn-RS" sz="2200" kern="0" dirty="0">
                <a:latin typeface="Garamond" panose="02020404030301010803" pitchFamily="18" charset="0"/>
                <a:cs typeface="Calibri" panose="020F0502020204030204" pitchFamily="34" charset="0"/>
              </a:rPr>
              <a:t> agregatima (kompaktnim ili lomljivim)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kern="0" dirty="0">
                <a:latin typeface="Garamond" panose="02020404030301010803" pitchFamily="18" charset="0"/>
                <a:cs typeface="Calibri" panose="020F0502020204030204" pitchFamily="34" charset="0"/>
              </a:rPr>
              <a:t>TVRDOĆA: </a:t>
            </a:r>
            <a:r>
              <a:rPr lang="hr-HR" altLang="sr-Latn-RS" sz="2200" kern="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kern="0" dirty="0">
                <a:latin typeface="Garamond" panose="02020404030301010803" pitchFamily="18" charset="0"/>
                <a:cs typeface="Calibri" panose="020F0502020204030204" pitchFamily="34" charset="0"/>
              </a:rPr>
              <a:t>GUSTOĆA: </a:t>
            </a:r>
            <a:r>
              <a:rPr lang="hr-HR" altLang="sr-Latn-RS" sz="2200" kern="0" dirty="0">
                <a:latin typeface="Garamond" panose="02020404030301010803" pitchFamily="18" charset="0"/>
                <a:cs typeface="Calibri" panose="020F0502020204030204" pitchFamily="34" charset="0"/>
              </a:rPr>
              <a:t>2.6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kern="0" dirty="0">
                <a:latin typeface="Garamond" panose="02020404030301010803" pitchFamily="18" charset="0"/>
                <a:cs typeface="Calibri" panose="020F0502020204030204" pitchFamily="34" charset="0"/>
              </a:rPr>
              <a:t>KALAVOST: </a:t>
            </a:r>
            <a:r>
              <a:rPr lang="hr-HR" altLang="sr-Latn-RS" sz="2200" kern="0" dirty="0">
                <a:latin typeface="Garamond" panose="02020404030301010803" pitchFamily="18" charset="0"/>
                <a:cs typeface="Calibri" panose="020F0502020204030204" pitchFamily="34" charset="0"/>
              </a:rPr>
              <a:t>Savršena po </a:t>
            </a:r>
            <a:r>
              <a:rPr lang="en-US" altLang="sr-Latn-RS" sz="2200" kern="0" dirty="0">
                <a:latin typeface="Garamond" panose="02020404030301010803" pitchFamily="18" charset="0"/>
                <a:cs typeface="Calibri" panose="020F0502020204030204" pitchFamily="34" charset="0"/>
              </a:rPr>
              <a:t>{</a:t>
            </a:r>
            <a:r>
              <a:rPr lang="hr-HR" altLang="sr-Latn-RS" sz="2200" kern="0" dirty="0">
                <a:latin typeface="Garamond" panose="02020404030301010803" pitchFamily="18" charset="0"/>
                <a:cs typeface="Calibri" panose="020F0502020204030204" pitchFamily="34" charset="0"/>
              </a:rPr>
              <a:t>001</a:t>
            </a:r>
            <a:r>
              <a:rPr lang="en-US" altLang="sr-Latn-RS" sz="2200" kern="0" dirty="0">
                <a:latin typeface="Garamond" panose="02020404030301010803" pitchFamily="18" charset="0"/>
                <a:cs typeface="Calibri" panose="020F0502020204030204" pitchFamily="34" charset="0"/>
              </a:rPr>
              <a:t>}</a:t>
            </a:r>
            <a:endParaRPr lang="hr-HR" altLang="sr-Latn-RS" sz="2200" kern="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200" b="1" kern="0" dirty="0">
                <a:latin typeface="Garamond" panose="02020404030301010803" pitchFamily="18" charset="0"/>
                <a:cs typeface="Calibri" panose="020F0502020204030204" pitchFamily="34" charset="0"/>
              </a:rPr>
              <a:t>LOM: </a:t>
            </a:r>
            <a:r>
              <a:rPr lang="hr-HR" altLang="sr-Latn-RS" sz="2200" kern="0" dirty="0">
                <a:latin typeface="Garamond" panose="02020404030301010803" pitchFamily="18" charset="0"/>
                <a:cs typeface="Calibri" panose="020F0502020204030204" pitchFamily="34" charset="0"/>
              </a:rPr>
              <a:t>Neravan.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kern="0" dirty="0">
                <a:latin typeface="Garamond" panose="02020404030301010803" pitchFamily="18" charset="0"/>
                <a:cs typeface="Calibri" panose="020F0502020204030204" pitchFamily="34" charset="0"/>
              </a:rPr>
              <a:t>BOJA: </a:t>
            </a:r>
            <a:r>
              <a:rPr lang="hr-HR" altLang="sr-Latn-RS" sz="2200" kern="0" dirty="0">
                <a:latin typeface="Garamond" panose="02020404030301010803" pitchFamily="18" charset="0"/>
                <a:cs typeface="Calibri" panose="020F0502020204030204" pitchFamily="34" charset="0"/>
              </a:rPr>
              <a:t>bijela (može biti obojan zbog nečistoća)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kern="0" dirty="0">
                <a:latin typeface="Garamond" panose="02020404030301010803" pitchFamily="18" charset="0"/>
                <a:cs typeface="Calibri" panose="020F0502020204030204" pitchFamily="34" charset="0"/>
              </a:rPr>
              <a:t>SJAJ: </a:t>
            </a:r>
            <a:r>
              <a:rPr lang="hr-HR" altLang="sr-Latn-RS" sz="2200" kern="0" dirty="0">
                <a:latin typeface="Garamond" panose="02020404030301010803" pitchFamily="18" charset="0"/>
                <a:cs typeface="Calibri" panose="020F0502020204030204" pitchFamily="34" charset="0"/>
              </a:rPr>
              <a:t>zemljast; kristalne pločice sedefaste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kern="0" dirty="0">
                <a:latin typeface="Garamond" panose="02020404030301010803" pitchFamily="18" charset="0"/>
                <a:cs typeface="Calibri" panose="020F0502020204030204" pitchFamily="34" charset="0"/>
              </a:rPr>
              <a:t>POJAVLJIVANJE: </a:t>
            </a:r>
            <a:r>
              <a:rPr lang="hr-HR" altLang="sr-Latn-RS" sz="2200" kern="0" dirty="0">
                <a:latin typeface="Garamond" panose="02020404030301010803" pitchFamily="18" charset="0"/>
                <a:cs typeface="Calibri" panose="020F0502020204030204" pitchFamily="34" charset="0"/>
              </a:rPr>
              <a:t>čest mineral; sastojak glina; uvijek sekundarnog porijekla, nastaje trošenjem ili </a:t>
            </a:r>
            <a:r>
              <a:rPr lang="hr-HR" altLang="sr-Latn-RS" sz="2200" kern="0" dirty="0" err="1">
                <a:latin typeface="Garamond" panose="02020404030301010803" pitchFamily="18" charset="0"/>
                <a:cs typeface="Calibri" panose="020F0502020204030204" pitchFamily="34" charset="0"/>
              </a:rPr>
              <a:t>hidrotermalnom</a:t>
            </a:r>
            <a:r>
              <a:rPr lang="hr-HR" altLang="sr-Latn-RS" sz="2200" kern="0" dirty="0">
                <a:latin typeface="Garamond" panose="02020404030301010803" pitchFamily="18" charset="0"/>
                <a:cs typeface="Calibri" panose="020F0502020204030204" pitchFamily="34" charset="0"/>
              </a:rPr>
              <a:t> izmjenom primarnih </a:t>
            </a:r>
            <a:r>
              <a:rPr lang="hr-HR" altLang="sr-Latn-RS" sz="2200" kern="0" dirty="0" err="1">
                <a:latin typeface="Garamond" panose="02020404030301010803" pitchFamily="18" charset="0"/>
                <a:cs typeface="Calibri" panose="020F0502020204030204" pitchFamily="34" charset="0"/>
              </a:rPr>
              <a:t>alumosilikata</a:t>
            </a:r>
            <a:r>
              <a:rPr lang="hr-HR" altLang="sr-Latn-RS" sz="2200" kern="0" dirty="0">
                <a:latin typeface="Garamond" panose="02020404030301010803" pitchFamily="18" charset="0"/>
                <a:cs typeface="Calibri" panose="020F0502020204030204" pitchFamily="34" charset="0"/>
              </a:rPr>
              <a:t> (npr. </a:t>
            </a:r>
            <a:r>
              <a:rPr lang="hr-HR" altLang="sr-Latn-RS" sz="2200" kern="0" dirty="0" err="1">
                <a:latin typeface="Garamond" panose="02020404030301010803" pitchFamily="18" charset="0"/>
                <a:cs typeface="Calibri" panose="020F0502020204030204" pitchFamily="34" charset="0"/>
              </a:rPr>
              <a:t>feldspata</a:t>
            </a:r>
            <a:r>
              <a:rPr lang="hr-HR" altLang="sr-Latn-RS" sz="2200" kern="0" dirty="0">
                <a:latin typeface="Garamond" panose="02020404030301010803" pitchFamily="18" charset="0"/>
                <a:cs typeface="Calibri" panose="020F0502020204030204" pitchFamily="34" charset="0"/>
              </a:rPr>
              <a:t>); u tlima.</a:t>
            </a:r>
          </a:p>
          <a:p>
            <a:pPr marL="0" indent="0">
              <a:buFontTx/>
              <a:buNone/>
              <a:defRPr/>
            </a:pPr>
            <a:endParaRPr lang="hr-HR" sz="2200" kern="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2205FFE-0452-4194-8770-C8B0CF58DB3F}"/>
              </a:ext>
            </a:extLst>
          </p:cNvPr>
          <p:cNvCxnSpPr/>
          <p:nvPr/>
        </p:nvCxnSpPr>
        <p:spPr>
          <a:xfrm>
            <a:off x="3693543" y="1811547"/>
            <a:ext cx="15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027A0D-5CDC-4435-BC4F-92B63FAB5F29}"/>
              </a:ext>
            </a:extLst>
          </p:cNvPr>
          <p:cNvCxnSpPr/>
          <p:nvPr/>
        </p:nvCxnSpPr>
        <p:spPr>
          <a:xfrm>
            <a:off x="3845943" y="2260121"/>
            <a:ext cx="15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AutoShape 6">
            <a:extLst>
              <a:ext uri="{FF2B5EF4-FFF2-40B4-BE49-F238E27FC236}">
                <a16:creationId xmlns:a16="http://schemas.microsoft.com/office/drawing/2014/main" id="{203020A8-24B0-4237-A3E3-F910F65ED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76200"/>
            <a:ext cx="8089900" cy="1068388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6. GRUPA  KAOLINA – SERPENTINA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6. 1. KAOLINSKI  MINERALI</a:t>
            </a:r>
            <a:endParaRPr lang="en-US" altLang="sr-Latn-RS" sz="28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47107" name="Rectangle 7">
            <a:extLst>
              <a:ext uri="{FF2B5EF4-FFF2-40B4-BE49-F238E27FC236}">
                <a16:creationId xmlns:a16="http://schemas.microsoft.com/office/drawing/2014/main" id="{B4CD8BC6-10E2-4A33-BFA8-E1BD56DEE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1213061"/>
            <a:ext cx="544558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5. 6. 1. Kaolinski minerali: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		5. 6. 1. 2. </a:t>
            </a:r>
            <a:r>
              <a:rPr lang="hr-HR" altLang="sr-Latn-RS" sz="2000" b="1" dirty="0" err="1">
                <a:latin typeface="Garamond" panose="02020404030301010803" pitchFamily="18" charset="0"/>
                <a:cs typeface="Calibri" panose="020F0502020204030204" pitchFamily="34" charset="0"/>
              </a:rPr>
              <a:t>Dickit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  Al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5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</a:t>
            </a:r>
            <a:endParaRPr lang="hr-HR" altLang="sr-Latn-RS" sz="2000" b="1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	</a:t>
            </a:r>
            <a:endParaRPr lang="en-US" altLang="sr-Latn-RS" sz="20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47108" name="Picture 2">
            <a:extLst>
              <a:ext uri="{FF2B5EF4-FFF2-40B4-BE49-F238E27FC236}">
                <a16:creationId xmlns:a16="http://schemas.microsoft.com/office/drawing/2014/main" id="{9B5CFD57-CA6F-453C-BECA-0EC9D8A3F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87" y="2330570"/>
            <a:ext cx="3833813" cy="408622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4A5F924C-2231-4091-BABE-A344263B0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6694" y="1233697"/>
            <a:ext cx="627020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5. 6. 1. Kaolinski minerali: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	5. 6. 1. 4. </a:t>
            </a:r>
            <a:r>
              <a:rPr lang="hr-HR" altLang="sr-Latn-RS" sz="2000" b="1" dirty="0" err="1">
                <a:latin typeface="Garamond" panose="02020404030301010803" pitchFamily="18" charset="0"/>
                <a:cs typeface="Calibri" panose="020F0502020204030204" pitchFamily="34" charset="0"/>
              </a:rPr>
              <a:t>Halloysit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-(7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Å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)  Al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5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</a:t>
            </a:r>
            <a:endParaRPr lang="en-US" altLang="sr-Latn-RS" sz="20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	5. 6. 1. 5. </a:t>
            </a:r>
            <a:r>
              <a:rPr lang="hr-HR" altLang="sr-Latn-RS" sz="2000" b="1" dirty="0" err="1">
                <a:latin typeface="Garamond" panose="02020404030301010803" pitchFamily="18" charset="0"/>
                <a:cs typeface="Calibri" panose="020F0502020204030204" pitchFamily="34" charset="0"/>
              </a:rPr>
              <a:t>Halloysit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-(10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Å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)  Al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5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en-US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·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 2H</a:t>
            </a:r>
            <a:r>
              <a:rPr lang="hr-HR" altLang="sr-Latn-RS" sz="2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endParaRPr lang="en-US" altLang="sr-Latn-RS" sz="20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5A5F8D3-B058-43F3-8013-2D65FA94C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144" y="2643307"/>
            <a:ext cx="5843588" cy="377348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7">
            <a:extLst>
              <a:ext uri="{FF2B5EF4-FFF2-40B4-BE49-F238E27FC236}">
                <a16:creationId xmlns:a16="http://schemas.microsoft.com/office/drawing/2014/main" id="{55D0F57B-89B5-450A-8112-D724D8D91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6038"/>
            <a:ext cx="8089900" cy="1068387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6. GRUPA  KAOLINA – SERPENTINA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6. 2. SERPENTINSKI  MINERALI</a:t>
            </a:r>
            <a:endParaRPr lang="en-US" altLang="sr-Latn-RS" sz="28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49155" name="Rectangle 8">
            <a:extLst>
              <a:ext uri="{FF2B5EF4-FFF2-40B4-BE49-F238E27FC236}">
                <a16:creationId xmlns:a16="http://schemas.microsoft.com/office/drawing/2014/main" id="{B4814585-315B-44F4-B3C2-8E6DB8796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114425"/>
            <a:ext cx="80010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5. 6. 2.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Serpentinski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minerali: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	5. 6. 2. 1. </a:t>
            </a: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Lizardit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 Mg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5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</a:t>
            </a: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	5. 6. 2. 2. </a:t>
            </a: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Krizotil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 Mg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5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</a:t>
            </a:r>
            <a:endParaRPr lang="hr-HR" altLang="sr-Latn-RS" sz="2400" b="1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	5. 6. 2. 3. </a:t>
            </a: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Antigorit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 (</a:t>
            </a: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Mg,Fe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5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</a:t>
            </a:r>
            <a:endParaRPr lang="en-US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49156" name="Picture 10" descr="K:\zbirka_cijela\ZBIRKA_CROPANA\412_serpentin.jpg">
            <a:extLst>
              <a:ext uri="{FF2B5EF4-FFF2-40B4-BE49-F238E27FC236}">
                <a16:creationId xmlns:a16="http://schemas.microsoft.com/office/drawing/2014/main" id="{15A1F4AF-0F0F-4EFE-A4B4-1838CC8EA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3041650"/>
            <a:ext cx="4800600" cy="3244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11" descr="K:\zbirka_cijela\ZBIRKA_CROPANA\2033_serpentin.jpg">
            <a:extLst>
              <a:ext uri="{FF2B5EF4-FFF2-40B4-BE49-F238E27FC236}">
                <a16:creationId xmlns:a16="http://schemas.microsoft.com/office/drawing/2014/main" id="{A66C2C0C-551D-4144-B8D4-B50FC7E4F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24700" y="3041650"/>
            <a:ext cx="3733800" cy="3244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>
            <a:extLst>
              <a:ext uri="{FF2B5EF4-FFF2-40B4-BE49-F238E27FC236}">
                <a16:creationId xmlns:a16="http://schemas.microsoft.com/office/drawing/2014/main" id="{D9169D76-0E64-421F-8C25-ED3E3A56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109728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  <a:b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</a:b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6. GRUPA  KAOLINA – SERPENTINA</a:t>
            </a:r>
            <a:b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</a:br>
            <a:r>
              <a:rPr lang="hr-HR" altLang="sr-Latn-RS" sz="32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6. 2. SERPENTINSKI  MINERALI</a:t>
            </a:r>
            <a:br>
              <a:rPr lang="en-US" altLang="sr-Latn-RS" sz="3200" dirty="0">
                <a:latin typeface="Garamond" panose="02020404030301010803" pitchFamily="18" charset="0"/>
                <a:cs typeface="Calibri" panose="020F0502020204030204" pitchFamily="34" charset="0"/>
              </a:rPr>
            </a:br>
            <a:endParaRPr lang="hr-HR" altLang="sr-Latn-RS" sz="1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15415-BF0F-433B-BF49-E9257B0A0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71600"/>
            <a:ext cx="11353800" cy="5408762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KRISTALNI  SUSTAV: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monoklinski</a:t>
            </a:r>
            <a:endParaRPr lang="hr-HR" altLang="sr-Latn-RS" sz="22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KRISTALNI  RAZRED: 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2/m</a:t>
            </a:r>
          </a:p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PROSTORNA  GRUPA: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Cm, C2, C2/m</a:t>
            </a:r>
          </a:p>
          <a:p>
            <a:pPr marL="1141413" indent="-1141413"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HABITUS: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kristali prisutni samo kao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pseudomorfi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; tri česta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polimorfa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: </a:t>
            </a:r>
          </a:p>
          <a:p>
            <a:pPr lvl="2">
              <a:defRPr/>
            </a:pP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antigorit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(masivan)</a:t>
            </a:r>
          </a:p>
          <a:p>
            <a:pPr lvl="2">
              <a:defRPr/>
            </a:pP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lizardit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(masivan, listićav)</a:t>
            </a:r>
          </a:p>
          <a:p>
            <a:pPr lvl="2">
              <a:defRPr/>
            </a:pP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krizotil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(vlaknast</a:t>
            </a:r>
            <a:r>
              <a:rPr lang="hr-HR" altLang="sr-Latn-RS" sz="1800" dirty="0">
                <a:latin typeface="Garamond" panose="02020404030301010803" pitchFamily="18" charset="0"/>
                <a:cs typeface="Calibri" panose="020F0502020204030204" pitchFamily="34" charset="0"/>
              </a:rPr>
              <a:t>) – azbestni varijetet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TVRDOĆA: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3 – 5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GUSTOĆA: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2.5 -2.6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KALAVOST: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Savršena po </a:t>
            </a:r>
            <a:r>
              <a:rPr lang="en-US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{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001</a:t>
            </a:r>
            <a:r>
              <a:rPr lang="en-US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}</a:t>
            </a:r>
            <a:endParaRPr lang="hr-HR" altLang="sr-Latn-RS" sz="22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LOM: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Neravan.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BOJA: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svijetlije do tamnije nijanse zelene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SJAJ: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mastan, voštan, svilenkast kod vlaknastih serpentina</a:t>
            </a:r>
          </a:p>
          <a:p>
            <a:pPr marL="1946275" indent="-1946275" eaLnBrk="1" hangingPunct="1">
              <a:buFontTx/>
              <a:buNone/>
              <a:defRPr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POJAVLJIVANJE: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široko rašireni mineral; česti produkt izmjene Mg silikata (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olivini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,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pirokseni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 i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amfiboli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); u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magmatskim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 i metamorfnim stijenama</a:t>
            </a:r>
            <a:endParaRPr lang="hr-HR" sz="22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4">
            <a:extLst>
              <a:ext uri="{FF2B5EF4-FFF2-40B4-BE49-F238E27FC236}">
                <a16:creationId xmlns:a16="http://schemas.microsoft.com/office/drawing/2014/main" id="{8A8C6777-8659-47C3-B16C-E3F3D5DC7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2225"/>
            <a:ext cx="8089900" cy="1068388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6. GRUPA  KAOLINA – SERPENTINA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6. 2. SERPENTINSKI  MINERALI</a:t>
            </a:r>
            <a:endParaRPr lang="en-US" altLang="sr-Latn-RS" sz="28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5" descr="733_serpentin">
            <a:extLst>
              <a:ext uri="{FF2B5EF4-FFF2-40B4-BE49-F238E27FC236}">
                <a16:creationId xmlns:a16="http://schemas.microsoft.com/office/drawing/2014/main" id="{FD1852E5-1621-4E2D-AC19-B16F531E0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18000"/>
          </a:blip>
          <a:srcRect/>
          <a:stretch>
            <a:fillRect/>
          </a:stretch>
        </p:blipFill>
        <p:spPr bwMode="auto">
          <a:xfrm>
            <a:off x="3537089" y="3405995"/>
            <a:ext cx="5553744" cy="3452005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3" name="Picture 6" descr="728_serpentin">
            <a:extLst>
              <a:ext uri="{FF2B5EF4-FFF2-40B4-BE49-F238E27FC236}">
                <a16:creationId xmlns:a16="http://schemas.microsoft.com/office/drawing/2014/main" id="{31B39963-DCA9-4464-AF82-D0B18EC76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396" y="1090614"/>
            <a:ext cx="4500369" cy="3326112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C91FAC4-6622-43D4-A586-E03E63C4A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929" y="232913"/>
            <a:ext cx="3749675" cy="50292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4">
            <a:extLst>
              <a:ext uri="{FF2B5EF4-FFF2-40B4-BE49-F238E27FC236}">
                <a16:creationId xmlns:a16="http://schemas.microsoft.com/office/drawing/2014/main" id="{8DD01904-4FAA-498C-AD9F-55C14F87F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76200"/>
            <a:ext cx="8089900" cy="1068388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6. GRUPA  KAOLINA – SERPENTINA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6. 2. SERPENTINSKI  MINERALI</a:t>
            </a:r>
            <a:endParaRPr lang="en-US" altLang="sr-Latn-RS" sz="28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54275" name="Picture 2">
            <a:extLst>
              <a:ext uri="{FF2B5EF4-FFF2-40B4-BE49-F238E27FC236}">
                <a16:creationId xmlns:a16="http://schemas.microsoft.com/office/drawing/2014/main" id="{12C488B5-E302-4AFB-AD27-2E4BEA359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76400"/>
            <a:ext cx="8081963" cy="41910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4">
            <a:extLst>
              <a:ext uri="{FF2B5EF4-FFF2-40B4-BE49-F238E27FC236}">
                <a16:creationId xmlns:a16="http://schemas.microsoft.com/office/drawing/2014/main" id="{E23FF5D8-C300-45B4-81DB-48468D526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3" y="31750"/>
            <a:ext cx="8089900" cy="1068388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6. GRUPA  KAOLINA – SERPENTINA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6. 2. SERPENTINSKI  MINERALI</a:t>
            </a:r>
            <a:endParaRPr lang="en-US" altLang="sr-Latn-RS" sz="28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55299" name="Picture 2">
            <a:extLst>
              <a:ext uri="{FF2B5EF4-FFF2-40B4-BE49-F238E27FC236}">
                <a16:creationId xmlns:a16="http://schemas.microsoft.com/office/drawing/2014/main" id="{A8BAF1DE-59C7-4AD4-A180-18CF9C7CC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1371600"/>
            <a:ext cx="4041775" cy="497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2">
            <a:extLst>
              <a:ext uri="{FF2B5EF4-FFF2-40B4-BE49-F238E27FC236}">
                <a16:creationId xmlns:a16="http://schemas.microsoft.com/office/drawing/2014/main" id="{A349DD07-23B4-4820-90FB-4CBD071D3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81000"/>
            <a:ext cx="11201400" cy="5505450"/>
          </a:xfrm>
        </p:spPr>
        <p:txBody>
          <a:bodyPr/>
          <a:lstStyle/>
          <a:p>
            <a:pPr marL="0" indent="0" algn="just">
              <a:buFontTx/>
              <a:buNone/>
              <a:defRPr/>
            </a:pPr>
            <a:r>
              <a:rPr lang="hr-HR" altLang="sr-Latn-RS" sz="3000" b="1" dirty="0" err="1">
                <a:latin typeface="Garamond" panose="02020404030301010803" pitchFamily="18" charset="0"/>
                <a:cs typeface="Calibri" panose="020F0502020204030204" pitchFamily="34" charset="0"/>
              </a:rPr>
              <a:t>Oktaedarski</a:t>
            </a:r>
            <a:r>
              <a:rPr lang="hr-HR" altLang="sr-Latn-RS" sz="3000" b="1" dirty="0">
                <a:latin typeface="Garamond" panose="02020404030301010803" pitchFamily="18" charset="0"/>
                <a:cs typeface="Calibri" panose="020F0502020204030204" pitchFamily="34" charset="0"/>
              </a:rPr>
              <a:t> sloj </a:t>
            </a:r>
            <a:r>
              <a:rPr lang="hr-HR" altLang="sr-Latn-RS" sz="3000" dirty="0">
                <a:latin typeface="Garamond" panose="02020404030301010803" pitchFamily="18" charset="0"/>
                <a:cs typeface="Calibri" panose="020F0502020204030204" pitchFamily="34" charset="0"/>
              </a:rPr>
              <a:t>može biti načinjen od:</a:t>
            </a:r>
          </a:p>
          <a:p>
            <a:pPr marL="0" indent="0" algn="just">
              <a:buFontTx/>
              <a:buNone/>
              <a:defRPr/>
            </a:pPr>
            <a:endParaRPr lang="en-US" altLang="sr-Latn-RS" sz="30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algn="just">
              <a:buFontTx/>
              <a:buAutoNum type="alphaLcParenR"/>
              <a:defRPr/>
            </a:pPr>
            <a:r>
              <a:rPr lang="en-US" altLang="sr-Latn-RS" sz="3000" b="1" dirty="0">
                <a:latin typeface="Garamond" panose="02020404030301010803" pitchFamily="18" charset="0"/>
                <a:cs typeface="Calibri" panose="020F0502020204030204" pitchFamily="34" charset="0"/>
              </a:rPr>
              <a:t>Mg(OH)</a:t>
            </a:r>
            <a:r>
              <a:rPr lang="en-US" altLang="sr-Latn-RS" sz="3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6</a:t>
            </a:r>
            <a:r>
              <a:rPr lang="en-US" altLang="sr-Latn-RS" sz="30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r-HR" altLang="sr-Latn-RS" sz="3000" dirty="0" err="1">
                <a:latin typeface="Garamond" panose="02020404030301010803" pitchFamily="18" charset="0"/>
                <a:cs typeface="Calibri" panose="020F0502020204030204" pitchFamily="34" charset="0"/>
              </a:rPr>
              <a:t>oktaedara</a:t>
            </a:r>
            <a:r>
              <a:rPr lang="hr-HR" altLang="sr-Latn-RS" sz="3000" dirty="0">
                <a:latin typeface="Garamond" panose="02020404030301010803" pitchFamily="18" charset="0"/>
                <a:cs typeface="Calibri" panose="020F0502020204030204" pitchFamily="34" charset="0"/>
              </a:rPr>
              <a:t> (tzv. </a:t>
            </a:r>
            <a:r>
              <a:rPr lang="en-US" altLang="sr-Latn-RS" sz="3000" i="1" dirty="0" err="1">
                <a:latin typeface="Garamond" panose="02020404030301010803" pitchFamily="18" charset="0"/>
                <a:cs typeface="Calibri" panose="020F0502020204030204" pitchFamily="34" charset="0"/>
              </a:rPr>
              <a:t>brucit</a:t>
            </a:r>
            <a:r>
              <a:rPr lang="hr-HR" altLang="sr-Latn-RS" sz="3000" i="1" dirty="0">
                <a:latin typeface="Garamond" panose="02020404030301010803" pitchFamily="18" charset="0"/>
                <a:cs typeface="Calibri" panose="020F0502020204030204" pitchFamily="34" charset="0"/>
              </a:rPr>
              <a:t>ni sloj</a:t>
            </a:r>
            <a:r>
              <a:rPr lang="hr-HR" altLang="sr-Latn-RS" sz="3000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  <a:r>
              <a:rPr lang="en-US" altLang="sr-Latn-RS" sz="30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r-HR" altLang="sr-Latn-RS" sz="3000" dirty="0">
                <a:latin typeface="Garamond" panose="02020404030301010803" pitchFamily="18" charset="0"/>
                <a:cs typeface="Calibri" panose="020F0502020204030204" pitchFamily="34" charset="0"/>
              </a:rPr>
              <a:t>– u svakom </a:t>
            </a:r>
            <a:r>
              <a:rPr lang="hr-HR" altLang="sr-Latn-RS" sz="3000" dirty="0" err="1">
                <a:latin typeface="Garamond" panose="02020404030301010803" pitchFamily="18" charset="0"/>
                <a:cs typeface="Calibri" panose="020F0502020204030204" pitchFamily="34" charset="0"/>
              </a:rPr>
              <a:t>oktaedru</a:t>
            </a:r>
            <a:r>
              <a:rPr lang="hr-HR" altLang="sr-Latn-RS" sz="3000" dirty="0">
                <a:latin typeface="Garamond" panose="02020404030301010803" pitchFamily="18" charset="0"/>
                <a:cs typeface="Calibri" panose="020F0502020204030204" pitchFamily="34" charset="0"/>
              </a:rPr>
              <a:t> nalazi se</a:t>
            </a:r>
            <a:r>
              <a:rPr lang="en-US" altLang="sr-Latn-RS" sz="3000" dirty="0">
                <a:latin typeface="Garamond" panose="02020404030301010803" pitchFamily="18" charset="0"/>
                <a:cs typeface="Calibri" panose="020F0502020204030204" pitchFamily="34" charset="0"/>
              </a:rPr>
              <a:t> Mg</a:t>
            </a:r>
            <a:r>
              <a:rPr lang="hr-HR" altLang="sr-Latn-RS" sz="3000" baseline="30000" dirty="0">
                <a:latin typeface="Garamond" panose="02020404030301010803" pitchFamily="18" charset="0"/>
                <a:cs typeface="Calibri" panose="020F0502020204030204" pitchFamily="34" charset="0"/>
              </a:rPr>
              <a:t>2+ </a:t>
            </a:r>
            <a:r>
              <a:rPr lang="hr-HR" altLang="sr-Latn-RS" sz="3000" dirty="0">
                <a:latin typeface="Garamond" panose="02020404030301010803" pitchFamily="18" charset="0"/>
                <a:cs typeface="Calibri" panose="020F0502020204030204" pitchFamily="34" charset="0"/>
                <a:sym typeface="Symbol" panose="05050102010706020507" pitchFamily="18" charset="2"/>
              </a:rPr>
              <a:t></a:t>
            </a:r>
            <a:r>
              <a:rPr lang="en-US" altLang="sr-Latn-RS" sz="30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r-HR" altLang="sr-Latn-RS" sz="3000" b="1" i="1" dirty="0" err="1">
                <a:latin typeface="Garamond" panose="02020404030301010803" pitchFamily="18" charset="0"/>
                <a:cs typeface="Calibri" panose="020F0502020204030204" pitchFamily="34" charset="0"/>
              </a:rPr>
              <a:t>trioktaedarski</a:t>
            </a:r>
            <a:r>
              <a:rPr lang="hr-HR" altLang="sr-Latn-RS" sz="3000" b="1" i="1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r-HR" altLang="sr-Latn-RS" sz="3000" b="1" i="1" dirty="0" err="1">
                <a:latin typeface="Garamond" panose="02020404030301010803" pitchFamily="18" charset="0"/>
                <a:cs typeface="Calibri" panose="020F0502020204030204" pitchFamily="34" charset="0"/>
              </a:rPr>
              <a:t>filosilikati</a:t>
            </a:r>
            <a:r>
              <a:rPr lang="hr-HR" altLang="sr-Latn-RS" sz="3000" b="1" i="1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r-HR" altLang="sr-Latn-RS" sz="3000" dirty="0">
                <a:latin typeface="Garamond" panose="02020404030301010803" pitchFamily="18" charset="0"/>
                <a:cs typeface="Calibri" panose="020F0502020204030204" pitchFamily="34" charset="0"/>
              </a:rPr>
              <a:t>(npr. </a:t>
            </a:r>
            <a:r>
              <a:rPr lang="hr-HR" altLang="sr-Latn-RS" sz="3000" dirty="0" err="1">
                <a:latin typeface="Garamond" panose="02020404030301010803" pitchFamily="18" charset="0"/>
                <a:cs typeface="Calibri" panose="020F0502020204030204" pitchFamily="34" charset="0"/>
              </a:rPr>
              <a:t>serpentin</a:t>
            </a:r>
            <a:r>
              <a:rPr lang="hr-HR" altLang="sr-Latn-RS" sz="3000" dirty="0">
                <a:latin typeface="Garamond" panose="02020404030301010803" pitchFamily="18" charset="0"/>
                <a:cs typeface="Calibri" panose="020F0502020204030204" pitchFamily="34" charset="0"/>
              </a:rPr>
              <a:t>), ili</a:t>
            </a:r>
            <a:endParaRPr lang="en-US" altLang="sr-Latn-RS" sz="3000" b="1" i="1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algn="just">
              <a:buFontTx/>
              <a:buAutoNum type="alphaLcParenR"/>
              <a:defRPr/>
            </a:pPr>
            <a:r>
              <a:rPr lang="en-US" altLang="sr-Latn-RS" sz="3000" b="1" dirty="0">
                <a:latin typeface="Garamond" panose="02020404030301010803" pitchFamily="18" charset="0"/>
                <a:cs typeface="Calibri" panose="020F0502020204030204" pitchFamily="34" charset="0"/>
              </a:rPr>
              <a:t>Al(OH)</a:t>
            </a:r>
            <a:r>
              <a:rPr lang="hr-HR" altLang="sr-Latn-RS" sz="30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6</a:t>
            </a:r>
            <a:r>
              <a:rPr lang="en-US" altLang="sr-Latn-RS" sz="3000" dirty="0">
                <a:latin typeface="Garamond" panose="02020404030301010803" pitchFamily="18" charset="0"/>
                <a:cs typeface="Calibri" panose="020F0502020204030204" pitchFamily="34" charset="0"/>
              </a:rPr>
              <a:t> o</a:t>
            </a:r>
            <a:r>
              <a:rPr lang="hr-HR" altLang="sr-Latn-RS" sz="3000" dirty="0">
                <a:latin typeface="Garamond" panose="02020404030301010803" pitchFamily="18" charset="0"/>
                <a:cs typeface="Calibri" panose="020F0502020204030204" pitchFamily="34" charset="0"/>
              </a:rPr>
              <a:t>k</a:t>
            </a:r>
            <a:r>
              <a:rPr lang="en-US" altLang="sr-Latn-RS" sz="3000" dirty="0" err="1">
                <a:latin typeface="Garamond" panose="02020404030301010803" pitchFamily="18" charset="0"/>
                <a:cs typeface="Calibri" panose="020F0502020204030204" pitchFamily="34" charset="0"/>
              </a:rPr>
              <a:t>taed</a:t>
            </a:r>
            <a:r>
              <a:rPr lang="hr-HR" altLang="sr-Latn-RS" sz="3000" dirty="0">
                <a:latin typeface="Garamond" panose="02020404030301010803" pitchFamily="18" charset="0"/>
                <a:cs typeface="Calibri" panose="020F0502020204030204" pitchFamily="34" charset="0"/>
              </a:rPr>
              <a:t>a</a:t>
            </a:r>
            <a:r>
              <a:rPr lang="en-US" altLang="sr-Latn-RS" sz="3000" dirty="0" err="1">
                <a:latin typeface="Garamond" panose="02020404030301010803" pitchFamily="18" charset="0"/>
                <a:cs typeface="Calibri" panose="020F0502020204030204" pitchFamily="34" charset="0"/>
              </a:rPr>
              <a:t>ra</a:t>
            </a:r>
            <a:r>
              <a:rPr lang="hr-HR" altLang="sr-Latn-RS" sz="3000" dirty="0">
                <a:latin typeface="Garamond" panose="02020404030301010803" pitchFamily="18" charset="0"/>
                <a:cs typeface="Calibri" panose="020F0502020204030204" pitchFamily="34" charset="0"/>
              </a:rPr>
              <a:t> (tzv. </a:t>
            </a:r>
            <a:r>
              <a:rPr lang="en-US" altLang="sr-Latn-RS" sz="3000" i="1" dirty="0" err="1">
                <a:latin typeface="Garamond" panose="02020404030301010803" pitchFamily="18" charset="0"/>
                <a:cs typeface="Calibri" panose="020F0502020204030204" pitchFamily="34" charset="0"/>
              </a:rPr>
              <a:t>gibbsit</a:t>
            </a:r>
            <a:r>
              <a:rPr lang="hr-HR" altLang="sr-Latn-RS" sz="3000" i="1" dirty="0">
                <a:latin typeface="Garamond" panose="02020404030301010803" pitchFamily="18" charset="0"/>
                <a:cs typeface="Calibri" panose="020F0502020204030204" pitchFamily="34" charset="0"/>
              </a:rPr>
              <a:t>ni sloj</a:t>
            </a:r>
            <a:r>
              <a:rPr lang="hr-HR" altLang="sr-Latn-RS" sz="3000" dirty="0">
                <a:latin typeface="Garamond" panose="02020404030301010803" pitchFamily="18" charset="0"/>
                <a:cs typeface="Calibri" panose="020F0502020204030204" pitchFamily="34" charset="0"/>
              </a:rPr>
              <a:t>) –</a:t>
            </a:r>
            <a:r>
              <a:rPr lang="en-US" altLang="sr-Latn-RS" sz="30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r-HR" altLang="sr-Latn-RS" sz="3000" dirty="0">
                <a:latin typeface="Garamond" panose="02020404030301010803" pitchFamily="18" charset="0"/>
                <a:cs typeface="Calibri" panose="020F0502020204030204" pitchFamily="34" charset="0"/>
              </a:rPr>
              <a:t>samo dva od svaka tri </a:t>
            </a:r>
            <a:r>
              <a:rPr lang="hr-HR" altLang="sr-Latn-RS" sz="3000" dirty="0" err="1">
                <a:latin typeface="Garamond" panose="02020404030301010803" pitchFamily="18" charset="0"/>
                <a:cs typeface="Calibri" panose="020F0502020204030204" pitchFamily="34" charset="0"/>
              </a:rPr>
              <a:t>oktaedra</a:t>
            </a:r>
            <a:r>
              <a:rPr lang="hr-HR" altLang="sr-Latn-RS" sz="3000" dirty="0">
                <a:latin typeface="Garamond" panose="02020404030301010803" pitchFamily="18" charset="0"/>
                <a:cs typeface="Calibri" panose="020F0502020204030204" pitchFamily="34" charset="0"/>
              </a:rPr>
              <a:t> su popunjena s Al</a:t>
            </a:r>
            <a:r>
              <a:rPr lang="hr-HR" altLang="sr-Latn-RS" sz="3000" baseline="30000" dirty="0">
                <a:latin typeface="Garamond" panose="02020404030301010803" pitchFamily="18" charset="0"/>
                <a:cs typeface="Calibri" panose="020F0502020204030204" pitchFamily="34" charset="0"/>
              </a:rPr>
              <a:t>3+</a:t>
            </a:r>
            <a:r>
              <a:rPr lang="hr-HR" altLang="sr-Latn-RS" sz="30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r-HR" altLang="sr-Latn-RS" sz="3000" dirty="0">
                <a:latin typeface="Garamond" panose="02020404030301010803" pitchFamily="18" charset="0"/>
                <a:cs typeface="Calibri" panose="020F0502020204030204" pitchFamily="34" charset="0"/>
                <a:sym typeface="Symbol" panose="05050102010706020507" pitchFamily="18" charset="2"/>
              </a:rPr>
              <a:t> </a:t>
            </a:r>
            <a:r>
              <a:rPr lang="hr-HR" altLang="sr-Latn-RS" sz="3000" b="1" i="1" dirty="0" err="1">
                <a:latin typeface="Garamond" panose="02020404030301010803" pitchFamily="18" charset="0"/>
                <a:cs typeface="Calibri" panose="020F0502020204030204" pitchFamily="34" charset="0"/>
              </a:rPr>
              <a:t>dioktaedarski</a:t>
            </a:r>
            <a:r>
              <a:rPr lang="hr-HR" altLang="sr-Latn-RS" sz="3000" b="1" i="1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r-HR" altLang="sr-Latn-RS" sz="3000" b="1" i="1" dirty="0" err="1">
                <a:latin typeface="Garamond" panose="02020404030301010803" pitchFamily="18" charset="0"/>
                <a:cs typeface="Calibri" panose="020F0502020204030204" pitchFamily="34" charset="0"/>
              </a:rPr>
              <a:t>filosilikati</a:t>
            </a:r>
            <a:r>
              <a:rPr lang="hr-HR" altLang="sr-Latn-RS" sz="3000" b="1" i="1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r-HR" altLang="sr-Latn-RS" sz="3000" dirty="0">
                <a:latin typeface="Garamond" panose="02020404030301010803" pitchFamily="18" charset="0"/>
                <a:cs typeface="Calibri" panose="020F0502020204030204" pitchFamily="34" charset="0"/>
              </a:rPr>
              <a:t>(npr. </a:t>
            </a:r>
            <a:r>
              <a:rPr lang="hr-HR" altLang="sr-Latn-RS" sz="3000" dirty="0" err="1">
                <a:latin typeface="Garamond" panose="02020404030301010803" pitchFamily="18" charset="0"/>
                <a:cs typeface="Calibri" panose="020F0502020204030204" pitchFamily="34" charset="0"/>
              </a:rPr>
              <a:t>kaolinit</a:t>
            </a:r>
            <a:r>
              <a:rPr lang="hr-HR" altLang="sr-Latn-RS" sz="3000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  <a:endParaRPr lang="en-US" altLang="sr-Latn-RS" sz="30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6147" name="Picture 2" descr="G:\Agronomija\Predavanja\Strukture\kaolinite.jpg">
            <a:extLst>
              <a:ext uri="{FF2B5EF4-FFF2-40B4-BE49-F238E27FC236}">
                <a16:creationId xmlns:a16="http://schemas.microsoft.com/office/drawing/2014/main" id="{D600B845-B54E-4683-AABE-94C478AB0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191000"/>
            <a:ext cx="9099550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BA64CE-1043-41ED-A75D-5EE40983B3A6}"/>
              </a:ext>
            </a:extLst>
          </p:cNvPr>
          <p:cNvSpPr txBox="1"/>
          <p:nvPr/>
        </p:nvSpPr>
        <p:spPr>
          <a:xfrm>
            <a:off x="9301163" y="6096000"/>
            <a:ext cx="1965325" cy="33813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600" b="1" dirty="0">
                <a:latin typeface="+mj-lt"/>
              </a:rPr>
              <a:t>struktura </a:t>
            </a:r>
            <a:r>
              <a:rPr lang="hr-HR" sz="1600" b="1" dirty="0" err="1">
                <a:latin typeface="+mj-lt"/>
              </a:rPr>
              <a:t>kaolinita</a:t>
            </a:r>
            <a:endParaRPr lang="en-US" sz="1600" b="1" dirty="0">
              <a:latin typeface="+mj-lt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AutoShape 4">
            <a:extLst>
              <a:ext uri="{FF2B5EF4-FFF2-40B4-BE49-F238E27FC236}">
                <a16:creationId xmlns:a16="http://schemas.microsoft.com/office/drawing/2014/main" id="{ABCBB9D3-9308-44D6-9981-8737A6EC6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76200"/>
            <a:ext cx="8089900" cy="1068388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6. GRUPA  KAOLINA – SERPENTINA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6. 2. SERPENTINSKI  MINERALI</a:t>
            </a:r>
            <a:endParaRPr lang="en-US" altLang="sr-Latn-RS" sz="28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56323" name="Picture 2">
            <a:extLst>
              <a:ext uri="{FF2B5EF4-FFF2-40B4-BE49-F238E27FC236}">
                <a16:creationId xmlns:a16="http://schemas.microsoft.com/office/drawing/2014/main" id="{ED2AE4D0-C3EB-4B2F-BF71-A29B3118D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107" y="1315528"/>
            <a:ext cx="4419600" cy="514036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5B32F6-FB76-4351-95DA-DBAA22FD8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1371600"/>
            <a:ext cx="2598738" cy="49784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AutoShape 5">
            <a:extLst>
              <a:ext uri="{FF2B5EF4-FFF2-40B4-BE49-F238E27FC236}">
                <a16:creationId xmlns:a16="http://schemas.microsoft.com/office/drawing/2014/main" id="{D9D491DF-0E14-4EC2-A43A-BCD83F9326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8600" y="152400"/>
            <a:ext cx="8089900" cy="701675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XIII. 5. 8. GRUPA  APOFILITA</a:t>
            </a:r>
            <a:endParaRPr lang="en-US" altLang="sr-Latn-RS" sz="16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57347" name="Rectangle 6">
            <a:extLst>
              <a:ext uri="{FF2B5EF4-FFF2-40B4-BE49-F238E27FC236}">
                <a16:creationId xmlns:a16="http://schemas.microsoft.com/office/drawing/2014/main" id="{F8D08298-0BB4-4A21-8F33-055554D30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143000"/>
            <a:ext cx="80772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5. 8. 1. </a:t>
            </a: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Fluorapofilit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 KCa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8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20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(F,OH)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·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8H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endParaRPr lang="en-US" altLang="sr-Latn-RS" sz="2400" b="1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5. 8. 2. </a:t>
            </a: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Hidroksilapofilit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 KCa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8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20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(OH,F)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·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8H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5. 8. 3. </a:t>
            </a: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Natroapofilit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 NaCa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8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20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F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·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8H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</a:p>
        </p:txBody>
      </p:sp>
      <p:pic>
        <p:nvPicPr>
          <p:cNvPr id="57348" name="Picture 7" descr="K:\zbirka_cijela\ZBIRKA_CROPANA\712a_apofilit.jpg">
            <a:extLst>
              <a:ext uri="{FF2B5EF4-FFF2-40B4-BE49-F238E27FC236}">
                <a16:creationId xmlns:a16="http://schemas.microsoft.com/office/drawing/2014/main" id="{AE37B5A5-5DD5-4224-8A85-BD64B6617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438400"/>
            <a:ext cx="3657600" cy="395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AutoShape 7">
            <a:extLst>
              <a:ext uri="{FF2B5EF4-FFF2-40B4-BE49-F238E27FC236}">
                <a16:creationId xmlns:a16="http://schemas.microsoft.com/office/drawing/2014/main" id="{017B8AAE-FC13-4A1E-B522-6E4E840A9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76200"/>
            <a:ext cx="8089900" cy="1068388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latin typeface="Garamond" panose="02020404030301010803" pitchFamily="18" charset="0"/>
                <a:cs typeface="Calibri" panose="020F0502020204030204" pitchFamily="34" charset="0"/>
              </a:rPr>
              <a:t>XIII. 5. 8. GRUPA  APOFILITA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APOFILIT</a:t>
            </a:r>
            <a:endParaRPr lang="en-US" altLang="sr-Latn-RS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58371" name="Picture 8" descr="785_apofilit">
            <a:extLst>
              <a:ext uri="{FF2B5EF4-FFF2-40B4-BE49-F238E27FC236}">
                <a16:creationId xmlns:a16="http://schemas.microsoft.com/office/drawing/2014/main" id="{C03A133E-38D5-4B50-836B-A609D283D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18000"/>
          </a:blip>
          <a:srcRect/>
          <a:stretch>
            <a:fillRect/>
          </a:stretch>
        </p:blipFill>
        <p:spPr bwMode="auto">
          <a:xfrm>
            <a:off x="8326438" y="381000"/>
            <a:ext cx="35560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9" descr="417A_apofilit">
            <a:extLst>
              <a:ext uri="{FF2B5EF4-FFF2-40B4-BE49-F238E27FC236}">
                <a16:creationId xmlns:a16="http://schemas.microsoft.com/office/drawing/2014/main" id="{F28758E0-DBA5-4796-A1A0-EB12F14F5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 contrast="36000"/>
          </a:blip>
          <a:srcRect/>
          <a:stretch>
            <a:fillRect/>
          </a:stretch>
        </p:blipFill>
        <p:spPr bwMode="auto">
          <a:xfrm>
            <a:off x="8337550" y="3352800"/>
            <a:ext cx="3544888" cy="2733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Rectangle 11">
            <a:extLst>
              <a:ext uri="{FF2B5EF4-FFF2-40B4-BE49-F238E27FC236}">
                <a16:creationId xmlns:a16="http://schemas.microsoft.com/office/drawing/2014/main" id="{8CC8465A-19F9-4E65-A1F2-99ED1D616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295400"/>
            <a:ext cx="80772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KRISTALNI  SUSTAV: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Tetragonski</a:t>
            </a:r>
            <a:endParaRPr lang="hr-HR" altLang="sr-Latn-RS" sz="22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KRISTALNI  RAZRED: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4/m 2/m 2/m</a:t>
            </a:r>
          </a:p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PROSTORNA  GRUPA: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P4/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mnc</a:t>
            </a:r>
            <a:endParaRPr lang="hr-HR" altLang="sr-Latn-RS" sz="22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marL="1203325" indent="-1203325" eaLnBrk="1" hangingPunct="1">
              <a:buFontTx/>
              <a:buNone/>
              <a:defRPr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HABITUS: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kristali kombinacija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tetragonske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 prizme,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dipiramide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 i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pinakoida</a:t>
            </a:r>
            <a:endParaRPr lang="hr-HR" altLang="sr-Latn-RS" sz="22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TVRDOĆA: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4</a:t>
            </a:r>
            <a:r>
              <a:rPr lang="en-US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½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-5</a:t>
            </a:r>
            <a:endParaRPr lang="en-US" altLang="sr-Latn-RS" sz="22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GUSTOĆA: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2.33-2.37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KALAVOST: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Savršena po </a:t>
            </a:r>
            <a:r>
              <a:rPr lang="en-US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{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001</a:t>
            </a:r>
            <a:r>
              <a:rPr lang="en-US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}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 i nesavršena po </a:t>
            </a:r>
            <a:r>
              <a:rPr lang="en-US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{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110</a:t>
            </a:r>
            <a:r>
              <a:rPr lang="en-US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}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. </a:t>
            </a:r>
            <a:endParaRPr lang="en-US" altLang="sr-Latn-RS" sz="22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LOM: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Neravan.</a:t>
            </a:r>
          </a:p>
          <a:p>
            <a:pPr marL="742950" indent="-742950" eaLnBrk="1" hangingPunct="1">
              <a:buFontTx/>
              <a:buNone/>
              <a:defRPr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BOJA: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Kristali su prozirni, a mogu biti bezbojni, bijeli, ružičasti, žuti i zeleni.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Crt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 je bijel.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SJAJ: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Staklast do sedefast.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POJAVLJIVANJE: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sekundarni mineral, u šupljinama u bazaltu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DCE55734-A5F3-4E09-8F49-05E6C7672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450"/>
            <a:ext cx="8229600" cy="1143000"/>
          </a:xfrm>
        </p:spPr>
        <p:txBody>
          <a:bodyPr/>
          <a:lstStyle/>
          <a:p>
            <a:r>
              <a:rPr lang="en-US" altLang="sr-Latn-RS" dirty="0">
                <a:latin typeface="Garamond" panose="02020404030301010803" pitchFamily="18" charset="0"/>
                <a:cs typeface="Calibri" panose="020F0502020204030204" pitchFamily="34" charset="0"/>
              </a:rPr>
              <a:t>2:1</a:t>
            </a:r>
            <a:r>
              <a:rPr lang="hr-HR" altLang="sr-Latn-RS" dirty="0">
                <a:latin typeface="Garamond" panose="02020404030301010803" pitchFamily="18" charset="0"/>
                <a:cs typeface="Calibri" panose="020F0502020204030204" pitchFamily="34" charset="0"/>
              </a:rPr>
              <a:t> (T-O-T)</a:t>
            </a:r>
            <a:r>
              <a:rPr lang="en-US" altLang="sr-Latn-RS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r-HR" altLang="sr-Latn-RS" dirty="0" err="1">
                <a:latin typeface="Garamond" panose="02020404030301010803" pitchFamily="18" charset="0"/>
                <a:cs typeface="Calibri" panose="020F0502020204030204" pitchFamily="34" charset="0"/>
              </a:rPr>
              <a:t>filosilikati</a:t>
            </a:r>
            <a:endParaRPr lang="en-US" altLang="sr-Latn-RS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3FD1C-2CFC-43EF-B425-8AC952BCC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196975"/>
            <a:ext cx="10972800" cy="3052763"/>
          </a:xfrm>
        </p:spPr>
        <p:txBody>
          <a:bodyPr>
            <a:normAutofit/>
          </a:bodyPr>
          <a:lstStyle/>
          <a:p>
            <a:pPr algn="just"/>
            <a:r>
              <a:rPr lang="en-US" altLang="en-US" sz="24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en-US" sz="2400" dirty="0">
                <a:latin typeface="Garamond" panose="02020404030301010803" pitchFamily="18" charset="0"/>
                <a:cs typeface="Calibri" panose="020F0502020204030204" pitchFamily="34" charset="0"/>
              </a:rPr>
              <a:t>tetraedarska sloja i </a:t>
            </a:r>
            <a:r>
              <a:rPr lang="en-US" altLang="en-US" sz="2400" dirty="0">
                <a:latin typeface="Garamond" panose="02020404030301010803" pitchFamily="18" charset="0"/>
                <a:cs typeface="Calibri" panose="020F0502020204030204" pitchFamily="34" charset="0"/>
              </a:rPr>
              <a:t>1 </a:t>
            </a:r>
            <a:r>
              <a:rPr lang="hr-HR" altLang="en-U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oktaedarski</a:t>
            </a:r>
            <a:r>
              <a:rPr lang="hr-HR" altLang="en-US" sz="2400" dirty="0">
                <a:latin typeface="Garamond" panose="02020404030301010803" pitchFamily="18" charset="0"/>
                <a:cs typeface="Calibri" panose="020F0502020204030204" pitchFamily="34" charset="0"/>
              </a:rPr>
              <a:t> sloj između njih čine T-O-T paket</a:t>
            </a:r>
            <a:endParaRPr lang="en-US" altLang="en-U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algn="just">
              <a:buFontTx/>
              <a:buNone/>
            </a:pPr>
            <a:r>
              <a:rPr lang="hr-HR" altLang="en-U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Npr. talk i </a:t>
            </a:r>
            <a:r>
              <a:rPr lang="hr-HR" altLang="en-U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pirofilit</a:t>
            </a:r>
            <a:endParaRPr lang="en-US" altLang="en-US" sz="2400" b="1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algn="just">
              <a:buFontTx/>
              <a:buNone/>
            </a:pPr>
            <a:r>
              <a:rPr lang="en-US" altLang="en-US" sz="2400" dirty="0">
                <a:latin typeface="Garamond" panose="02020404030301010803" pitchFamily="18" charset="0"/>
                <a:cs typeface="Calibri" panose="020F0502020204030204" pitchFamily="34" charset="0"/>
              </a:rPr>
              <a:t>Tal</a:t>
            </a:r>
            <a:r>
              <a:rPr lang="hr-HR" altLang="en-US" sz="2400" dirty="0">
                <a:latin typeface="Garamond" panose="02020404030301010803" pitchFamily="18" charset="0"/>
                <a:cs typeface="Calibri" panose="020F0502020204030204" pitchFamily="34" charset="0"/>
              </a:rPr>
              <a:t>k</a:t>
            </a:r>
            <a:r>
              <a:rPr lang="en-US" altLang="en-US" sz="2400" dirty="0">
                <a:latin typeface="Garamond" panose="02020404030301010803" pitchFamily="18" charset="0"/>
                <a:cs typeface="Calibri" panose="020F0502020204030204" pitchFamily="34" charset="0"/>
              </a:rPr>
              <a:t>, Mg</a:t>
            </a:r>
            <a:r>
              <a:rPr lang="en-US" altLang="en-U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</a:t>
            </a:r>
            <a:r>
              <a:rPr lang="en-US" altLang="en-US" sz="2400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en-US" altLang="en-U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</a:t>
            </a:r>
            <a:r>
              <a:rPr lang="en-US" altLang="en-US" sz="2400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en-US" altLang="en-U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</a:t>
            </a:r>
            <a:r>
              <a:rPr lang="en-US" altLang="en-US" sz="2400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en-US" altLang="en-U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en-US" sz="2400" dirty="0">
                <a:latin typeface="Garamond" panose="02020404030301010803" pitchFamily="18" charset="0"/>
                <a:cs typeface="Calibri" panose="020F0502020204030204" pitchFamily="34" charset="0"/>
              </a:rPr>
              <a:t>- </a:t>
            </a:r>
            <a:r>
              <a:rPr lang="hr-HR" altLang="en-U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trioktaedarski</a:t>
            </a:r>
            <a:r>
              <a:rPr lang="hr-HR" altLang="en-US" sz="24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r-HR" altLang="en-U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filosilikat</a:t>
            </a:r>
            <a:endParaRPr lang="en-US" altLang="en-U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algn="just">
              <a:buFontTx/>
              <a:buNone/>
            </a:pPr>
            <a:r>
              <a:rPr lang="hr-HR" altLang="en-U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Pirofilit</a:t>
            </a:r>
            <a:r>
              <a:rPr lang="hr-HR" altLang="en-US" sz="2400" dirty="0">
                <a:latin typeface="Garamond" panose="02020404030301010803" pitchFamily="18" charset="0"/>
                <a:cs typeface="Calibri" panose="020F0502020204030204" pitchFamily="34" charset="0"/>
              </a:rPr>
              <a:t>,</a:t>
            </a:r>
            <a:r>
              <a:rPr lang="en-US" altLang="en-US" sz="2400" dirty="0">
                <a:latin typeface="Garamond" panose="02020404030301010803" pitchFamily="18" charset="0"/>
                <a:cs typeface="Calibri" panose="020F0502020204030204" pitchFamily="34" charset="0"/>
              </a:rPr>
              <a:t> Al</a:t>
            </a:r>
            <a:r>
              <a:rPr lang="en-US" altLang="en-U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en-US" altLang="en-US" sz="2400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en-US" altLang="en-U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</a:t>
            </a:r>
            <a:r>
              <a:rPr lang="en-US" altLang="en-US" sz="2400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en-US" altLang="en-U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</a:t>
            </a:r>
            <a:r>
              <a:rPr lang="en-US" altLang="en-US" sz="2400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en-US" altLang="en-U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en-US" sz="2400" dirty="0">
                <a:latin typeface="Garamond" panose="02020404030301010803" pitchFamily="18" charset="0"/>
                <a:cs typeface="Calibri" panose="020F0502020204030204" pitchFamily="34" charset="0"/>
              </a:rPr>
              <a:t> – </a:t>
            </a:r>
            <a:r>
              <a:rPr lang="hr-HR" altLang="en-U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dioktaedarski</a:t>
            </a:r>
            <a:r>
              <a:rPr lang="hr-HR" altLang="en-US" sz="24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r-HR" altLang="en-U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filosilikat</a:t>
            </a:r>
            <a:endParaRPr lang="en-US" altLang="en-U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algn="just">
              <a:buFontTx/>
              <a:buNone/>
            </a:pPr>
            <a:endParaRPr lang="en-US" altLang="en-U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7172" name="Picture 2" descr="G:\Agronomija\Predavanja\Strukture\pyrophyllite.jpg">
            <a:extLst>
              <a:ext uri="{FF2B5EF4-FFF2-40B4-BE49-F238E27FC236}">
                <a16:creationId xmlns:a16="http://schemas.microsoft.com/office/drawing/2014/main" id="{6C45BCCD-E9FC-45D8-AFD9-CBFBC76F7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114800"/>
            <a:ext cx="8486775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021825-3D6D-4F01-8A0C-67EB8ADB8651}"/>
              </a:ext>
            </a:extLst>
          </p:cNvPr>
          <p:cNvSpPr txBox="1"/>
          <p:nvPr/>
        </p:nvSpPr>
        <p:spPr>
          <a:xfrm>
            <a:off x="9677400" y="6096000"/>
            <a:ext cx="1944688" cy="33813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600" b="1" dirty="0">
                <a:latin typeface="+mj-lt"/>
              </a:rPr>
              <a:t>struktura </a:t>
            </a:r>
            <a:r>
              <a:rPr lang="hr-HR" sz="1600" b="1" dirty="0" err="1">
                <a:latin typeface="+mj-lt"/>
              </a:rPr>
              <a:t>pirofilita</a:t>
            </a:r>
            <a:endParaRPr lang="en-US" sz="1600" b="1" dirty="0">
              <a:latin typeface="+mj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6">
            <a:extLst>
              <a:ext uri="{FF2B5EF4-FFF2-40B4-BE49-F238E27FC236}">
                <a16:creationId xmlns:a16="http://schemas.microsoft.com/office/drawing/2014/main" id="{C9360D4F-522E-4CD0-AADA-FB23D80634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4800" y="152400"/>
            <a:ext cx="8089900" cy="701675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3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  <a:endParaRPr lang="en-US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8195" name="Rectangle 7">
            <a:extLst>
              <a:ext uri="{FF2B5EF4-FFF2-40B4-BE49-F238E27FC236}">
                <a16:creationId xmlns:a16="http://schemas.microsoft.com/office/drawing/2014/main" id="{B297A2EC-A010-4C15-847C-220EFD70D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914400"/>
            <a:ext cx="115062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5. 1. 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Grupa  talka-</a:t>
            </a:r>
            <a:r>
              <a:rPr lang="hr-HR" altLang="sr-Latn-RS" sz="2800" b="1" dirty="0" err="1">
                <a:latin typeface="Garamond" panose="02020404030301010803" pitchFamily="18" charset="0"/>
                <a:cs typeface="Calibri" panose="020F0502020204030204" pitchFamily="34" charset="0"/>
              </a:rPr>
              <a:t>pirofilita</a:t>
            </a:r>
            <a:endParaRPr lang="hr-HR" altLang="sr-Latn-RS" sz="2800" b="1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5. 2. 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Grupa  tinjaca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	</a:t>
            </a:r>
            <a:r>
              <a:rPr lang="hr-HR" altLang="sr-Latn-RS" sz="2800" i="1" dirty="0">
                <a:latin typeface="Garamond" panose="02020404030301010803" pitchFamily="18" charset="0"/>
                <a:cs typeface="Calibri" panose="020F0502020204030204" pitchFamily="34" charset="0"/>
              </a:rPr>
              <a:t>5. 2. 1. </a:t>
            </a:r>
            <a:r>
              <a:rPr lang="hr-HR" altLang="sr-Latn-RS" sz="2800" i="1" u="sng" dirty="0">
                <a:latin typeface="Garamond" panose="02020404030301010803" pitchFamily="18" charset="0"/>
                <a:cs typeface="Calibri" panose="020F0502020204030204" pitchFamily="34" charset="0"/>
              </a:rPr>
              <a:t>Pravi  tinjci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		5. 2. 1. 1. </a:t>
            </a:r>
            <a:r>
              <a:rPr lang="hr-HR" altLang="sr-Latn-RS" sz="2800" dirty="0" err="1">
                <a:latin typeface="Garamond" panose="02020404030301010803" pitchFamily="18" charset="0"/>
                <a:cs typeface="Calibri" panose="020F0502020204030204" pitchFamily="34" charset="0"/>
              </a:rPr>
              <a:t>Dioktaedrijski</a:t>
            </a: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  pravi  tinjci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		5. 2. 1. 2. </a:t>
            </a:r>
            <a:r>
              <a:rPr lang="hr-HR" altLang="sr-Latn-RS" sz="2800" dirty="0" err="1">
                <a:latin typeface="Garamond" panose="02020404030301010803" pitchFamily="18" charset="0"/>
                <a:cs typeface="Calibri" panose="020F0502020204030204" pitchFamily="34" charset="0"/>
              </a:rPr>
              <a:t>Trioktaedrijski</a:t>
            </a: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  pravi  tinjci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800" i="1" dirty="0">
                <a:latin typeface="Garamond" panose="02020404030301010803" pitchFamily="18" charset="0"/>
                <a:cs typeface="Calibri" panose="020F0502020204030204" pitchFamily="34" charset="0"/>
              </a:rPr>
              <a:t>	5. 2. 2. </a:t>
            </a:r>
            <a:r>
              <a:rPr lang="hr-HR" altLang="sr-Latn-RS" sz="2800" i="1" u="sng" dirty="0">
                <a:latin typeface="Garamond" panose="02020404030301010803" pitchFamily="18" charset="0"/>
                <a:cs typeface="Calibri" panose="020F0502020204030204" pitchFamily="34" charset="0"/>
              </a:rPr>
              <a:t>Krti  tinjci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		5. 2. 2. 1. </a:t>
            </a:r>
            <a:r>
              <a:rPr lang="hr-HR" altLang="sr-Latn-RS" sz="2800" dirty="0" err="1">
                <a:latin typeface="Garamond" panose="02020404030301010803" pitchFamily="18" charset="0"/>
                <a:cs typeface="Calibri" panose="020F0502020204030204" pitchFamily="34" charset="0"/>
              </a:rPr>
              <a:t>Dioktaedrijski</a:t>
            </a: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  krti  tinjci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		5. 2. 2. 1. </a:t>
            </a:r>
            <a:r>
              <a:rPr lang="hr-HR" altLang="sr-Latn-RS" sz="2800" dirty="0" err="1">
                <a:latin typeface="Garamond" panose="02020404030301010803" pitchFamily="18" charset="0"/>
                <a:cs typeface="Calibri" panose="020F0502020204030204" pitchFamily="34" charset="0"/>
              </a:rPr>
              <a:t>Trioktaedrijski</a:t>
            </a: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  krti  tinjci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	</a:t>
            </a:r>
            <a:r>
              <a:rPr lang="hr-HR" altLang="sr-Latn-RS" sz="2800" i="1" dirty="0">
                <a:latin typeface="Garamond" panose="02020404030301010803" pitchFamily="18" charset="0"/>
                <a:cs typeface="Calibri" panose="020F0502020204030204" pitchFamily="34" charset="0"/>
              </a:rPr>
              <a:t>5. 2. 3. </a:t>
            </a:r>
            <a:r>
              <a:rPr lang="hr-HR" altLang="sr-Latn-RS" sz="2800" i="1" u="sng" dirty="0">
                <a:latin typeface="Garamond" panose="02020404030301010803" pitchFamily="18" charset="0"/>
                <a:cs typeface="Calibri" panose="020F0502020204030204" pitchFamily="34" charset="0"/>
              </a:rPr>
              <a:t>Tinjci  s  manjkom  </a:t>
            </a:r>
            <a:r>
              <a:rPr lang="hr-HR" altLang="sr-Latn-RS" sz="2800" i="1" u="sng" dirty="0" err="1">
                <a:latin typeface="Garamond" panose="02020404030301010803" pitchFamily="18" charset="0"/>
                <a:cs typeface="Calibri" panose="020F0502020204030204" pitchFamily="34" charset="0"/>
              </a:rPr>
              <a:t>međuslojnih</a:t>
            </a:r>
            <a:r>
              <a:rPr lang="hr-HR" altLang="sr-Latn-RS" sz="2800" i="1" u="sng" dirty="0">
                <a:latin typeface="Garamond" panose="02020404030301010803" pitchFamily="18" charset="0"/>
                <a:cs typeface="Calibri" panose="020F0502020204030204" pitchFamily="34" charset="0"/>
              </a:rPr>
              <a:t>  kationa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		5. 2. 3. 1. </a:t>
            </a:r>
            <a:r>
              <a:rPr lang="hr-HR" altLang="sr-Latn-RS" sz="2800" dirty="0" err="1">
                <a:latin typeface="Garamond" panose="02020404030301010803" pitchFamily="18" charset="0"/>
                <a:cs typeface="Calibri" panose="020F0502020204030204" pitchFamily="34" charset="0"/>
              </a:rPr>
              <a:t>Dioktaedrijski</a:t>
            </a: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  tinjci  s  manjkom  </a:t>
            </a:r>
            <a:r>
              <a:rPr lang="hr-HR" altLang="sr-Latn-RS" sz="2800" dirty="0" err="1">
                <a:latin typeface="Garamond" panose="02020404030301010803" pitchFamily="18" charset="0"/>
                <a:cs typeface="Calibri" panose="020F0502020204030204" pitchFamily="34" charset="0"/>
              </a:rPr>
              <a:t>međuslojnih</a:t>
            </a: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  kationa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		5. 2. 3. 1. </a:t>
            </a:r>
            <a:r>
              <a:rPr lang="hr-HR" altLang="sr-Latn-RS" sz="2800" dirty="0" err="1">
                <a:latin typeface="Garamond" panose="02020404030301010803" pitchFamily="18" charset="0"/>
                <a:cs typeface="Calibri" panose="020F0502020204030204" pitchFamily="34" charset="0"/>
              </a:rPr>
              <a:t>Trioktaedrijski</a:t>
            </a: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  tinjci  s  manjkom  </a:t>
            </a:r>
            <a:r>
              <a:rPr lang="hr-HR" altLang="sr-Latn-RS" sz="2800" dirty="0" err="1">
                <a:latin typeface="Garamond" panose="02020404030301010803" pitchFamily="18" charset="0"/>
                <a:cs typeface="Calibri" panose="020F0502020204030204" pitchFamily="34" charset="0"/>
              </a:rPr>
              <a:t>međuslojnih</a:t>
            </a: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  kationa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4">
            <a:extLst>
              <a:ext uri="{FF2B5EF4-FFF2-40B4-BE49-F238E27FC236}">
                <a16:creationId xmlns:a16="http://schemas.microsoft.com/office/drawing/2014/main" id="{C131B62E-93DE-45B8-976D-36CE767CD9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8600" y="228600"/>
            <a:ext cx="8475663" cy="735013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  <a:endParaRPr lang="en-US" altLang="sr-Latn-RS" sz="28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9219" name="Rectangle 5">
            <a:extLst>
              <a:ext uri="{FF2B5EF4-FFF2-40B4-BE49-F238E27FC236}">
                <a16:creationId xmlns:a16="http://schemas.microsoft.com/office/drawing/2014/main" id="{69A84A0A-58D6-41C6-BA74-212A390F7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985838"/>
            <a:ext cx="10545763" cy="502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5. 3. 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Grupa  </a:t>
            </a: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vermikulita</a:t>
            </a: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5. 4. 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Grupa  </a:t>
            </a: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smektita</a:t>
            </a:r>
            <a:endParaRPr lang="hr-HR" altLang="sr-Latn-RS" sz="2400" b="1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	5. 4. 1.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Dioktaedrijski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smektiti</a:t>
            </a: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	5. 4. 2.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Trioktaedrijski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smektiti</a:t>
            </a: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5. 5. 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Grupa  </a:t>
            </a: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klorita</a:t>
            </a:r>
            <a:endParaRPr lang="hr-HR" altLang="sr-Latn-RS" sz="2400" b="1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	5. 5. 1.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Dioktaedrijski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kloriti</a:t>
            </a: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	5. 5. 2.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Di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,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trioktaedrijski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kloriti</a:t>
            </a: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	5. 5. 3.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Trioktaedrijski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kloriti</a:t>
            </a: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5. 6. 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Grupa  kaolina-serpentina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	5. 6. 1. Kaolinski  minerali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	5. 6. 2.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Serpentinski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 minerali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5. 7. </a:t>
            </a: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Cymrit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 (</a:t>
            </a: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kamrit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5. 8. 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Grupa  </a:t>
            </a: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apofilita</a:t>
            </a:r>
            <a:endParaRPr lang="hr-HR" altLang="sr-Latn-RS" sz="2400" b="1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6">
            <a:extLst>
              <a:ext uri="{FF2B5EF4-FFF2-40B4-BE49-F238E27FC236}">
                <a16:creationId xmlns:a16="http://schemas.microsoft.com/office/drawing/2014/main" id="{A7AB7FDB-9103-4575-AADC-CA34601808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" y="166688"/>
            <a:ext cx="8089900" cy="701675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FILOSILIKATI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5. 1. GRUPA  TALKA – PIROFILITA</a:t>
            </a:r>
            <a:endParaRPr lang="en-US" altLang="sr-Latn-RS" sz="16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10243" name="Rectangle 7">
            <a:extLst>
              <a:ext uri="{FF2B5EF4-FFF2-40B4-BE49-F238E27FC236}">
                <a16:creationId xmlns:a16="http://schemas.microsoft.com/office/drawing/2014/main" id="{7EA94E70-21AC-414A-9C29-D468F8687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9906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5. 1. 1. 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Talk  Mg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en-US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 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5. 1. 2. </a:t>
            </a:r>
            <a:r>
              <a:rPr lang="hr-HR" altLang="sr-Latn-RS" sz="2800" b="1" dirty="0" err="1">
                <a:latin typeface="Garamond" panose="02020404030301010803" pitchFamily="18" charset="0"/>
                <a:cs typeface="Calibri" panose="020F0502020204030204" pitchFamily="34" charset="0"/>
              </a:rPr>
              <a:t>Pirofilit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  Al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en-US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 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(OH)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10244" name="Picture 8" descr="K:\zbirka_cijela\ZBIRKA_CROPANA\1855_talk.jpg">
            <a:extLst>
              <a:ext uri="{FF2B5EF4-FFF2-40B4-BE49-F238E27FC236}">
                <a16:creationId xmlns:a16="http://schemas.microsoft.com/office/drawing/2014/main" id="{1BCD434D-2172-4881-9F9A-20E622DFB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69163" y="685800"/>
            <a:ext cx="4273550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9" descr="K:\zbirka_cijela\2066_talk.JPG">
            <a:extLst>
              <a:ext uri="{FF2B5EF4-FFF2-40B4-BE49-F238E27FC236}">
                <a16:creationId xmlns:a16="http://schemas.microsoft.com/office/drawing/2014/main" id="{641D058C-EF90-4DF2-8BB9-109FDD921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286000"/>
            <a:ext cx="5410200" cy="4057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og od drveta">
  <a:themeElements>
    <a:clrScheme name="Slog od drveta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Prilagođeno 2">
      <a:majorFont>
        <a:latin typeface="Garamond"/>
        <a:ea typeface=""/>
        <a:cs typeface=""/>
      </a:majorFont>
      <a:minorFont>
        <a:latin typeface="Palatino Linotype"/>
        <a:ea typeface=""/>
        <a:cs typeface=""/>
      </a:minorFont>
    </a:fontScheme>
    <a:fmtScheme name="Slog od drvet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BE1B6DD8-9976-4550-A6F4-B2DD4EA939D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TM03090434[[fn=Slog od drveta]]</Template>
  <TotalTime>715</TotalTime>
  <Words>3012</Words>
  <Application>Microsoft Office PowerPoint</Application>
  <PresentationFormat>Široki zaslon</PresentationFormat>
  <Paragraphs>459</Paragraphs>
  <Slides>52</Slides>
  <Notes>0</Notes>
  <HiddenSlides>2</HiddenSlides>
  <MMClips>0</MMClips>
  <ScaleCrop>false</ScaleCrop>
  <HeadingPairs>
    <vt:vector size="6" baseType="variant">
      <vt:variant>
        <vt:lpstr>Korišteni fontovi</vt:lpstr>
      </vt:variant>
      <vt:variant>
        <vt:i4>8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52</vt:i4>
      </vt:variant>
    </vt:vector>
  </HeadingPairs>
  <TitlesOfParts>
    <vt:vector size="61" baseType="lpstr">
      <vt:lpstr>Arial</vt:lpstr>
      <vt:lpstr>Calibri</vt:lpstr>
      <vt:lpstr>Century Gothic</vt:lpstr>
      <vt:lpstr>Garamond</vt:lpstr>
      <vt:lpstr>Palatino Linotype</vt:lpstr>
      <vt:lpstr>Symbol</vt:lpstr>
      <vt:lpstr>Times New Roman</vt:lpstr>
      <vt:lpstr>Wingdings</vt:lpstr>
      <vt:lpstr>Slog od drveta</vt:lpstr>
      <vt:lpstr>Sistematska mineralogija XIII.5. filoSILIKATI</vt:lpstr>
      <vt:lpstr>Filosilikati</vt:lpstr>
      <vt:lpstr>1:1 (T-O) filosilikati</vt:lpstr>
      <vt:lpstr>Struktura filosilikata</vt:lpstr>
      <vt:lpstr>PowerPoint prezentacija</vt:lpstr>
      <vt:lpstr>2:1 (T-O-T) filosilikati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XIII. 5. FILOSILIKATI XIII. 5. 5. GRUPA  KLORITA </vt:lpstr>
      <vt:lpstr>PowerPoint prezentacija</vt:lpstr>
      <vt:lpstr>PowerPoint prezentacija</vt:lpstr>
      <vt:lpstr>PowerPoint prezentacija</vt:lpstr>
      <vt:lpstr>XIII. 5. FILOSILIKATI XIII. 5. 6. GRUPA  KAOLINA – SERPENTINA XIII. 5. 6. 1. KAOLINSKI  MINERALI Kaolinit  Al2 [Si2 O5 ](OH)4 </vt:lpstr>
      <vt:lpstr>PowerPoint prezentacija</vt:lpstr>
      <vt:lpstr>PowerPoint prezentacija</vt:lpstr>
      <vt:lpstr>XIII. 5. FILOSILIKATI XIII. 5. 6. GRUPA  KAOLINA – SERPENTINA XIII. 5. 6. 2. SERPENTINSKI  MINERALI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I. Samorodni elementi</dc:title>
  <dc:creator>ancobic</dc:creator>
  <cp:lastModifiedBy>Andrea Čobić</cp:lastModifiedBy>
  <cp:revision>100</cp:revision>
  <dcterms:created xsi:type="dcterms:W3CDTF">2021-02-10T09:32:21Z</dcterms:created>
  <dcterms:modified xsi:type="dcterms:W3CDTF">2025-05-14T09:32:14Z</dcterms:modified>
</cp:coreProperties>
</file>