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85" r:id="rId1"/>
    <p:sldMasterId id="2147483997" r:id="rId2"/>
  </p:sldMasterIdLst>
  <p:notesMasterIdLst>
    <p:notesMasterId r:id="rId43"/>
  </p:notesMasterIdLst>
  <p:sldIdLst>
    <p:sldId id="256" r:id="rId3"/>
    <p:sldId id="277" r:id="rId4"/>
    <p:sldId id="308" r:id="rId5"/>
    <p:sldId id="309" r:id="rId6"/>
    <p:sldId id="257" r:id="rId7"/>
    <p:sldId id="314" r:id="rId8"/>
    <p:sldId id="260" r:id="rId9"/>
    <p:sldId id="259" r:id="rId10"/>
    <p:sldId id="262" r:id="rId11"/>
    <p:sldId id="261" r:id="rId12"/>
    <p:sldId id="333" r:id="rId13"/>
    <p:sldId id="539" r:id="rId14"/>
    <p:sldId id="264" r:id="rId15"/>
    <p:sldId id="537" r:id="rId16"/>
    <p:sldId id="267" r:id="rId17"/>
    <p:sldId id="300" r:id="rId18"/>
    <p:sldId id="330" r:id="rId19"/>
    <p:sldId id="331" r:id="rId20"/>
    <p:sldId id="541" r:id="rId21"/>
    <p:sldId id="540" r:id="rId22"/>
    <p:sldId id="318" r:id="rId23"/>
    <p:sldId id="332" r:id="rId24"/>
    <p:sldId id="538" r:id="rId25"/>
    <p:sldId id="315" r:id="rId26"/>
    <p:sldId id="322" r:id="rId27"/>
    <p:sldId id="550" r:id="rId28"/>
    <p:sldId id="317" r:id="rId29"/>
    <p:sldId id="303" r:id="rId30"/>
    <p:sldId id="545" r:id="rId31"/>
    <p:sldId id="310" r:id="rId32"/>
    <p:sldId id="551" r:id="rId33"/>
    <p:sldId id="552" r:id="rId34"/>
    <p:sldId id="327" r:id="rId35"/>
    <p:sldId id="328" r:id="rId36"/>
    <p:sldId id="311" r:id="rId37"/>
    <p:sldId id="325" r:id="rId38"/>
    <p:sldId id="312" r:id="rId39"/>
    <p:sldId id="326" r:id="rId40"/>
    <p:sldId id="313" r:id="rId41"/>
    <p:sldId id="32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F"/>
    <a:srgbClr val="7F7F7F"/>
    <a:srgbClr val="6C7273"/>
    <a:srgbClr val="FF9966"/>
    <a:srgbClr val="E5E6A9"/>
    <a:srgbClr val="DB8631"/>
    <a:srgbClr val="9D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rednji stil 2 - Isticanj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rednji stil 4 - Isticanj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-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panose="02020404030301010803" pitchFamily="18" charset="0"/>
              </a:defRPr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68A393E6-0B65-4FCC-860F-7F087FCB7FE1}" type="datetimeFigureOut">
              <a:rPr lang="hr-HR" smtClean="0"/>
              <a:pPr/>
              <a:t>13.5.2025.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panose="02020404030301010803" pitchFamily="18" charset="0"/>
              </a:defRPr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1EEDFF99-575F-496B-A92F-D1F1339156D8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151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288F8-E811-4995-89B7-9B5E41E8C28D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72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288F8-E811-4995-89B7-9B5E41E8C28D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14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288F8-E811-4995-89B7-9B5E41E8C28D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27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288F8-E811-4995-89B7-9B5E41E8C28D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4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288F8-E811-4995-89B7-9B5E41E8C28D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93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288F8-E811-4995-89B7-9B5E41E8C28D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52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A507E6E7-01C8-4F4A-9D47-E930F16970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F4A9BA8A-CD0B-454A-9495-BF726DCCE3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FE69E071-A7B3-48F5-9576-AE41E1553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CE4978-6C7E-417A-B59E-A5B48472C914}" type="slidenum">
              <a:rPr lang="hr-HR" altLang="sr-Latn-RS" smtClean="0"/>
              <a:pPr/>
              <a:t>39</a:t>
            </a:fld>
            <a:endParaRPr lang="hr-HR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E67-4229-41BB-8AC6-68575D22A775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A138-61EB-4A56-99E6-D1D335F751E1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1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DF36B-474E-4F8F-9835-91D71617377D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93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1139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0184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087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4914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8941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6949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3566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559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C9A9-43E5-439F-962E-D09251ACBF7A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210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8232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7403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158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6543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3527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431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674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33D7566-5D89-413A-A9AE-09D03F3AD872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4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2D9C-7D3B-433C-B1FE-DBCEAB82F319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045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2A9-3F5C-435C-8BBE-ACDDE59CA7F6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197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2D1F-155D-4E2B-B380-A9ED3049B386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4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9701-CA2F-4919-A34B-6C17FF628BE8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1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D5F-93C7-4F02-A79A-B9E40793B137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206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C4E5-7796-4DA4-9E16-087AA0A1278C}" type="datetime1">
              <a:rPr lang="en-US" smtClean="0"/>
              <a:t>5/13/2025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3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191E765-FDF6-41F6-A4AD-4478F8745817}" type="datetime1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1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64C986-480A-44FE-811C-7335EF63CC47}" type="datetimeFigureOut">
              <a:rPr lang="hr-HR" smtClean="0"/>
              <a:pPr>
                <a:defRPr/>
              </a:pPr>
              <a:t>13.5.2025.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C83BA99F-56C6-4A20-A421-9CB885B3A95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509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E8AC26-0F98-45AD-95CC-B9B902255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  <a:t>Sistematska mineralogija</a:t>
            </a:r>
            <a:b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  <a:t>XIII.6. TEKTOSILIKATI</a:t>
            </a:r>
            <a:endParaRPr lang="en-US" sz="6000" b="1" cap="small" dirty="0">
              <a:latin typeface="Garamond" panose="02020404030301010803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258D70-7672-4541-B6B8-D0A343ED6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7" y="5162836"/>
            <a:ext cx="10164209" cy="1278435"/>
          </a:xfrm>
        </p:spPr>
        <p:txBody>
          <a:bodyPr>
            <a:normAutofit lnSpcReduction="10000"/>
          </a:bodyPr>
          <a:lstStyle/>
          <a:p>
            <a:r>
              <a:rPr lang="hr-HR" dirty="0">
                <a:latin typeface="Palatino Linotype" panose="02040502050505030304" pitchFamily="18" charset="0"/>
              </a:rPr>
              <a:t>Doc. dr. </a:t>
            </a:r>
            <a:r>
              <a:rPr lang="hr-HR" dirty="0" err="1">
                <a:latin typeface="Palatino Linotype" panose="02040502050505030304" pitchFamily="18" charset="0"/>
              </a:rPr>
              <a:t>sc</a:t>
            </a:r>
            <a:r>
              <a:rPr lang="hr-HR" dirty="0">
                <a:latin typeface="Palatino Linotype" panose="02040502050505030304" pitchFamily="18" charset="0"/>
              </a:rPr>
              <a:t>. Andrea Čobić </a:t>
            </a:r>
          </a:p>
          <a:p>
            <a:r>
              <a:rPr lang="hr-HR" dirty="0">
                <a:latin typeface="Palatino Linotype" panose="02040502050505030304" pitchFamily="18" charset="0"/>
              </a:rPr>
              <a:t>Sistematska mineralogija (36213)</a:t>
            </a:r>
          </a:p>
          <a:p>
            <a:r>
              <a:rPr lang="hr-HR" dirty="0" err="1">
                <a:latin typeface="Palatino Linotype" panose="02040502050505030304" pitchFamily="18" charset="0"/>
              </a:rPr>
              <a:t>Akad</a:t>
            </a:r>
            <a:r>
              <a:rPr lang="hr-HR" dirty="0">
                <a:latin typeface="Palatino Linotype" panose="02040502050505030304" pitchFamily="18" charset="0"/>
              </a:rPr>
              <a:t>. god. 2024</a:t>
            </a:r>
            <a:r>
              <a:rPr lang="hr-HR">
                <a:latin typeface="Palatino Linotype" panose="02040502050505030304" pitchFamily="18" charset="0"/>
              </a:rPr>
              <a:t>./2025.</a:t>
            </a:r>
            <a:endParaRPr lang="hr-H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6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3">
            <a:extLst>
              <a:ext uri="{FF2B5EF4-FFF2-40B4-BE49-F238E27FC236}">
                <a16:creationId xmlns:a16="http://schemas.microsoft.com/office/drawing/2014/main" id="{8001F6E7-7EDF-4596-B00D-D6AFBAB91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1763"/>
            <a:ext cx="8089900" cy="1141412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ALKALIJSKI  FELDSPATI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ORTOKLAS  K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267" name="Picture 14" descr="736_ortoklas">
            <a:extLst>
              <a:ext uri="{FF2B5EF4-FFF2-40B4-BE49-F238E27FC236}">
                <a16:creationId xmlns:a16="http://schemas.microsoft.com/office/drawing/2014/main" id="{4D67EE0E-94F6-4669-BEBF-88748814E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 l="24960" t="28859" r="24979" b="29973"/>
          <a:stretch>
            <a:fillRect/>
          </a:stretch>
        </p:blipFill>
        <p:spPr bwMode="auto">
          <a:xfrm>
            <a:off x="8318500" y="284163"/>
            <a:ext cx="3525838" cy="217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5" descr="751_ortoklas">
            <a:extLst>
              <a:ext uri="{FF2B5EF4-FFF2-40B4-BE49-F238E27FC236}">
                <a16:creationId xmlns:a16="http://schemas.microsoft.com/office/drawing/2014/main" id="{D2526201-6E87-4E06-93C8-00AF82524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48000"/>
          </a:blip>
          <a:srcRect/>
          <a:stretch>
            <a:fillRect/>
          </a:stretch>
        </p:blipFill>
        <p:spPr bwMode="auto">
          <a:xfrm>
            <a:off x="8991600" y="3124200"/>
            <a:ext cx="29019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6">
            <a:extLst>
              <a:ext uri="{FF2B5EF4-FFF2-40B4-BE49-F238E27FC236}">
                <a16:creationId xmlns:a16="http://schemas.microsoft.com/office/drawing/2014/main" id="{A5930C89-452B-44B3-99C5-C32C9643C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10972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endParaRPr lang="hr-HR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2/m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C2/m</a:t>
            </a:r>
            <a:endParaRPr lang="hr-HR" altLang="sr-Latn-RS" sz="22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kratkoprizmatski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kristali izduženi duž osi </a:t>
            </a:r>
            <a:r>
              <a:rPr lang="hr-HR" altLang="sr-Latn-RS" sz="2200" i="1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spljošteni po {010}; često u kristalima, zrnast ili kalavim masama;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anhedralna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zrna u stijenama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6-6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2.55-2.63 (mjerena); 2.570 (izračunata)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 dobra 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010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Neravan do školjkast.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Bezbojan do bijel, sivkast, crvenkast, ružičast, zelenkast.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graniti,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granodioriti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sijeniti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; nastaje pri relativno brzom hlađenju na umjerenim dubinama u Zemljinoj kori.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3">
            <a:extLst>
              <a:ext uri="{FF2B5EF4-FFF2-40B4-BE49-F238E27FC236}">
                <a16:creationId xmlns:a16="http://schemas.microsoft.com/office/drawing/2014/main" id="{E4C1AD53-F371-4115-8629-43B8DF7DE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5088"/>
            <a:ext cx="8089900" cy="1141412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ALKALIJSKI  FELDSPATI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ORTOKLAS  K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291" name="Rectangle 16">
            <a:extLst>
              <a:ext uri="{FF2B5EF4-FFF2-40B4-BE49-F238E27FC236}">
                <a16:creationId xmlns:a16="http://schemas.microsoft.com/office/drawing/2014/main" id="{29D9B2DB-4778-4644-BEC9-2AB3FF75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676400"/>
            <a:ext cx="7924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endParaRPr lang="hr-HR" altLang="sr-Latn-RS" sz="1800" b="1">
              <a:latin typeface="Times New Roman" panose="02020603050405020304" pitchFamily="18" charset="0"/>
            </a:endParaRPr>
          </a:p>
        </p:txBody>
      </p:sp>
      <p:sp>
        <p:nvSpPr>
          <p:cNvPr id="12292" name="Rectangle 18">
            <a:extLst>
              <a:ext uri="{FF2B5EF4-FFF2-40B4-BE49-F238E27FC236}">
                <a16:creationId xmlns:a16="http://schemas.microsoft.com/office/drawing/2014/main" id="{1E4D1E75-23FB-44EF-B6CF-E41BBADFC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3434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hr-HR" altLang="sr-Latn-RS" sz="1400" b="1">
              <a:latin typeface="Times New Roman" panose="02020603050405020304" pitchFamily="18" charset="0"/>
            </a:endParaRPr>
          </a:p>
        </p:txBody>
      </p:sp>
      <p:pic>
        <p:nvPicPr>
          <p:cNvPr id="12293" name="Picture 2" descr="K:\zbirka_cijela\ZBIRKA_CROPANA\2134b_ortoklas.jpg">
            <a:extLst>
              <a:ext uri="{FF2B5EF4-FFF2-40B4-BE49-F238E27FC236}">
                <a16:creationId xmlns:a16="http://schemas.microsoft.com/office/drawing/2014/main" id="{AE1FDE84-E22E-4EDB-A936-139CD4071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817688"/>
            <a:ext cx="4029075" cy="4670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id="{C0426392-9933-4D98-9CC7-2AFEE691FCE1}"/>
              </a:ext>
            </a:extLst>
          </p:cNvPr>
          <p:cNvSpPr txBox="1">
            <a:spLocks/>
          </p:cNvSpPr>
          <p:nvPr/>
        </p:nvSpPr>
        <p:spPr>
          <a:xfrm>
            <a:off x="1526875" y="248268"/>
            <a:ext cx="10401773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30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Albit</a:t>
            </a:r>
            <a:r>
              <a:rPr kumimoji="0" lang="hr-HR" sz="3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+ </a:t>
            </a:r>
            <a:r>
              <a:rPr kumimoji="0" lang="hr-HR" sz="30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Ortoklas</a:t>
            </a:r>
            <a:r>
              <a:rPr kumimoji="0" lang="hr-HR" sz="3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(Na[AlSi</a:t>
            </a:r>
            <a:r>
              <a:rPr kumimoji="0" lang="hr-HR" sz="3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</a:t>
            </a:r>
            <a:r>
              <a:rPr kumimoji="0" lang="hr-HR" sz="3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 + K[AlSi</a:t>
            </a:r>
            <a:r>
              <a:rPr kumimoji="0" lang="hr-HR" sz="3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</a:t>
            </a:r>
            <a:r>
              <a:rPr kumimoji="0" lang="hr-HR" sz="3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])</a:t>
            </a:r>
            <a:endParaRPr kumimoji="0" lang="hr-HR" sz="30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A082D9-09A3-48A0-BB2F-2D0D1CF6191D}"/>
              </a:ext>
            </a:extLst>
          </p:cNvPr>
          <p:cNvSpPr txBox="1">
            <a:spLocks/>
          </p:cNvSpPr>
          <p:nvPr/>
        </p:nvSpPr>
        <p:spPr>
          <a:xfrm>
            <a:off x="1199456" y="1268760"/>
            <a:ext cx="9917411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Wingdings 3" charset="2"/>
              <a:buNone/>
              <a:tabLst/>
              <a:defRPr/>
            </a:pPr>
            <a:r>
              <a:rPr kumimoji="0" lang="hr-HR" sz="1800" b="1" i="0" u="none" strike="noStrike" kern="1200" cap="small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0E5D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Mjesečev kamen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moonstone</a:t>
            </a: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kamen gdje se izmjenjuju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pertitne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lamele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albita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ortoklasa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zbog čega se na njegovoj površini javlja </a:t>
            </a: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adulariziranje</a:t>
            </a: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adulariziranje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optički efekt; prelijevanje plavkastih i žućkastih nijansi boja koje se javlja na površini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adulara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(varijeteta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ortoklasa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a uzrok su mu difuzni refleksi i interferencija na tankim lamelama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albita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uklopljenog u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ortoklas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ovakvi primjerci mogu se naći u Burmi i Šri Lanki, a ima ih i na drugim lokalitetima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4FBB656-CE4D-47E2-837F-ACF24BF2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3415" y="3933056"/>
            <a:ext cx="3917161" cy="2664296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A34A9AC6-AA46-4604-87A4-AA48B38A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1462" y="3933056"/>
            <a:ext cx="3016666" cy="2664296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6B9665C-5AB4-45B5-B2B9-E1B706EE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0521" y="15609"/>
            <a:ext cx="1476375" cy="1844675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42CE96B-A0C7-4418-8AEC-09AA89444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5886" y="3933056"/>
            <a:ext cx="2662339" cy="2664296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22ADA8F1-2184-42EE-8409-98D6748B65B7}"/>
              </a:ext>
            </a:extLst>
          </p:cNvPr>
          <p:cNvSpPr txBox="1">
            <a:spLocks/>
          </p:cNvSpPr>
          <p:nvPr/>
        </p:nvSpPr>
        <p:spPr>
          <a:xfrm>
            <a:off x="0" y="672496"/>
            <a:ext cx="1407539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Grupa </a:t>
            </a:r>
            <a:r>
              <a:rPr kumimoji="0" lang="hr-HR" sz="18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feldspata</a:t>
            </a:r>
            <a:endParaRPr kumimoji="0" lang="hr-HR" sz="1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86CF013A-83D5-4994-A6EC-2D16CDD15B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31462" y="874680"/>
          <a:ext cx="6336703" cy="8890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555035">
                  <a:extLst>
                    <a:ext uri="{9D8B030D-6E8A-4147-A177-3AD203B41FA5}">
                      <a16:colId xmlns:a16="http://schemas.microsoft.com/office/drawing/2014/main" val="2610929395"/>
                    </a:ext>
                  </a:extLst>
                </a:gridCol>
                <a:gridCol w="1484224">
                  <a:extLst>
                    <a:ext uri="{9D8B030D-6E8A-4147-A177-3AD203B41FA5}">
                      <a16:colId xmlns:a16="http://schemas.microsoft.com/office/drawing/2014/main" val="2571537145"/>
                    </a:ext>
                  </a:extLst>
                </a:gridCol>
                <a:gridCol w="2297444">
                  <a:extLst>
                    <a:ext uri="{9D8B030D-6E8A-4147-A177-3AD203B41FA5}">
                      <a16:colId xmlns:a16="http://schemas.microsoft.com/office/drawing/2014/main" val="808234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kalavost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dobra u dva smjera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tvrdoća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1,52 – 1,54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2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stabilnost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čvrstoća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loša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0,004 - 0,009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Optička podjela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B-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9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864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0">
            <a:extLst>
              <a:ext uri="{FF2B5EF4-FFF2-40B4-BE49-F238E27FC236}">
                <a16:creationId xmlns:a16="http://schemas.microsoft.com/office/drawing/2014/main" id="{6C98E59B-55A2-448B-A732-E8E280603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1288"/>
            <a:ext cx="8089900" cy="1141412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ALKALIJSKI  FELDSPATI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MIKROKLIN  K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315" name="Picture 11" descr="430_2a_mikroklin">
            <a:extLst>
              <a:ext uri="{FF2B5EF4-FFF2-40B4-BE49-F238E27FC236}">
                <a16:creationId xmlns:a16="http://schemas.microsoft.com/office/drawing/2014/main" id="{2A2CBF47-0D6C-41C3-86AE-1E48D058E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0000"/>
          </a:blip>
          <a:srcRect l="24960" t="22183" r="26646" b="25522"/>
          <a:stretch>
            <a:fillRect/>
          </a:stretch>
        </p:blipFill>
        <p:spPr bwMode="auto">
          <a:xfrm>
            <a:off x="9220200" y="412750"/>
            <a:ext cx="2743200" cy="222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2" descr="745_mikroklin">
            <a:extLst>
              <a:ext uri="{FF2B5EF4-FFF2-40B4-BE49-F238E27FC236}">
                <a16:creationId xmlns:a16="http://schemas.microsoft.com/office/drawing/2014/main" id="{81D29317-426B-44A8-8E57-F143E4F1D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36000"/>
          </a:blip>
          <a:srcRect/>
          <a:stretch>
            <a:fillRect/>
          </a:stretch>
        </p:blipFill>
        <p:spPr bwMode="auto">
          <a:xfrm>
            <a:off x="9296400" y="3505200"/>
            <a:ext cx="2667000" cy="19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3">
            <a:extLst>
              <a:ext uri="{FF2B5EF4-FFF2-40B4-BE49-F238E27FC236}">
                <a16:creationId xmlns:a16="http://schemas.microsoft.com/office/drawing/2014/main" id="{7E8AEB71-3D3C-4D79-8344-CEAE944D3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524000"/>
            <a:ext cx="8839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1 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C1</a:t>
            </a:r>
            <a:endParaRPr lang="hr-HR" altLang="sr-Latn-RS" sz="20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sličan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ortoklasu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; često su prisutna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polisintetska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srastanja po dva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sraslačka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zakona: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albitni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periklinski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 lamele se sijeku gotovo pod 90° u presjeku II (001) (rešetkasta, „tartan” struktura).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6-6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2.55-2.63 (mjerena); 2.570 (izračunata) 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i dobra po 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010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Bijel, ili od fino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disperznih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primjesa siv ili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blijedocrvenkast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. Ulaskom olova na mjesto kationa u strukturi može biti zelen (varijetet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amazonit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). 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graniti,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sijeniti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; nastaje sporijim hlađenjem na većim dubinama.</a:t>
            </a:r>
          </a:p>
        </p:txBody>
      </p:sp>
      <p:sp>
        <p:nvSpPr>
          <p:cNvPr id="13318" name="Rectangle 16">
            <a:extLst>
              <a:ext uri="{FF2B5EF4-FFF2-40B4-BE49-F238E27FC236}">
                <a16:creationId xmlns:a16="http://schemas.microsoft.com/office/drawing/2014/main" id="{BC0B7EBD-2A31-4AC4-B868-1D2A3B8FB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770063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3319" name="Rectangle 17">
            <a:extLst>
              <a:ext uri="{FF2B5EF4-FFF2-40B4-BE49-F238E27FC236}">
                <a16:creationId xmlns:a16="http://schemas.microsoft.com/office/drawing/2014/main" id="{6DC15983-EDCA-4D14-9A0E-7213A96D5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id="{C0426392-9933-4D98-9CC7-2AFEE691FCE1}"/>
              </a:ext>
            </a:extLst>
          </p:cNvPr>
          <p:cNvSpPr txBox="1">
            <a:spLocks/>
          </p:cNvSpPr>
          <p:nvPr/>
        </p:nvSpPr>
        <p:spPr>
          <a:xfrm>
            <a:off x="1526875" y="248268"/>
            <a:ext cx="10401773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30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Mikroklin</a:t>
            </a:r>
            <a:r>
              <a:rPr kumimoji="0" lang="hr-HR" sz="3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(K[AlSi</a:t>
            </a:r>
            <a:r>
              <a:rPr kumimoji="0" lang="hr-HR" sz="3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</a:t>
            </a:r>
            <a:r>
              <a:rPr kumimoji="0" lang="hr-HR" sz="3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])</a:t>
            </a:r>
            <a:endParaRPr kumimoji="0" lang="hr-HR" sz="30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458814-D8DC-4D26-AAB1-0336B8D5291A}"/>
              </a:ext>
            </a:extLst>
          </p:cNvPr>
          <p:cNvSpPr txBox="1">
            <a:spLocks/>
          </p:cNvSpPr>
          <p:nvPr/>
        </p:nvSpPr>
        <p:spPr>
          <a:xfrm>
            <a:off x="335361" y="1268760"/>
            <a:ext cx="6696744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kristalizira u triklinskom sustavu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mikroklin dolazi u granitima i sijenitima koji su hlađeni polagano na većoj dubini, uobičajen u pegmatitima, a i u gnajsu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ime dolazi od grč. µ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ικρος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mikros) = malen i </a:t>
            </a: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κλιµο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klino) = nagibam; zbog toga što kut kalavosti odstupa tek neznatno od 90°.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dolazi u bijeloj, sivkastoj, blijedocrvenkastoj boji, a ako sadržava olovo kao primjesu, dolazi i u zelenoj boji (varijetet amazonit)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A082D9-09A3-48A0-BB2F-2D0D1CF6191D}"/>
              </a:ext>
            </a:extLst>
          </p:cNvPr>
          <p:cNvSpPr txBox="1">
            <a:spLocks/>
          </p:cNvSpPr>
          <p:nvPr/>
        </p:nvSpPr>
        <p:spPr>
          <a:xfrm>
            <a:off x="335361" y="3501008"/>
            <a:ext cx="6264695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Wingdings 3" charset="2"/>
              <a:buNone/>
              <a:tabLst/>
              <a:defRPr/>
            </a:pPr>
            <a:r>
              <a:rPr kumimoji="0" lang="hr-HR" sz="1800" b="1" i="0" u="none" strike="noStrike" kern="1200" cap="small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90E5D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Amazonit</a:t>
            </a:r>
            <a:endParaRPr kumimoji="0" lang="hr-HR" sz="1600" b="1" i="0" u="none" strike="noStrike" kern="1200" cap="small" spc="0" normalizeH="0" baseline="0" noProof="0" dirty="0">
              <a:ln>
                <a:solidFill>
                  <a:prstClr val="black"/>
                </a:solidFill>
              </a:ln>
              <a:solidFill>
                <a:srgbClr val="90E5D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varijetet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mikroklina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zelene boje kod kojeg je olovo ušlo na mjesto kationa u strukturi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ime je dobio po rijeci Amazoni jer je takve karakteristične zelene boje kao i rijeka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nalazišta: Brazil, Indija, Kanada, Rusija, Madagaskar, Tanzanija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9E23027-B14C-41AE-8BDC-6BBABB91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4" y="2281400"/>
            <a:ext cx="2852623" cy="2143386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4F4950F-6227-40E0-A4F4-6BEB65EB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104" y="713638"/>
            <a:ext cx="1753436" cy="1452085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30C77CD-9A4A-42CA-A8C9-C79780A71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7437" r="9448"/>
          <a:stretch/>
        </p:blipFill>
        <p:spPr bwMode="auto">
          <a:xfrm>
            <a:off x="10454923" y="701873"/>
            <a:ext cx="1609420" cy="1454596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01E2B3CF-6983-4D85-A2F0-B0AFC049F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94520" y="2276872"/>
            <a:ext cx="2078144" cy="2147913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39F32397-868F-4762-9F29-E2EC67A49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194" t="3118" b="4263"/>
          <a:stretch/>
        </p:blipFill>
        <p:spPr bwMode="auto">
          <a:xfrm>
            <a:off x="9994520" y="4485378"/>
            <a:ext cx="2078144" cy="2234994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BFF33203-1FC6-4211-8309-C99571DC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89876" y="709056"/>
            <a:ext cx="1454596" cy="1454596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247A6DE-E866-4D3A-B47B-44FA47C8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44077" y="4490235"/>
            <a:ext cx="2852624" cy="2234995"/>
          </a:xfrm>
          <a:prstGeom prst="rect">
            <a:avLst/>
          </a:prstGeom>
          <a:noFill/>
          <a:ln w="9525">
            <a:solidFill>
              <a:srgbClr val="90E5DF"/>
            </a:solidFill>
            <a:miter lim="800000"/>
            <a:headEnd/>
            <a:tailEnd/>
          </a:ln>
        </p:spPr>
      </p:pic>
      <p:graphicFrame>
        <p:nvGraphicFramePr>
          <p:cNvPr id="14" name="Tablica 13">
            <a:extLst>
              <a:ext uri="{FF2B5EF4-FFF2-40B4-BE49-F238E27FC236}">
                <a16:creationId xmlns:a16="http://schemas.microsoft.com/office/drawing/2014/main" id="{E828A8BB-DC28-4ABA-BF28-713191FCD7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7369" y="5805264"/>
          <a:ext cx="6336703" cy="8890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555035">
                  <a:extLst>
                    <a:ext uri="{9D8B030D-6E8A-4147-A177-3AD203B41FA5}">
                      <a16:colId xmlns:a16="http://schemas.microsoft.com/office/drawing/2014/main" val="2610929395"/>
                    </a:ext>
                  </a:extLst>
                </a:gridCol>
                <a:gridCol w="1484224">
                  <a:extLst>
                    <a:ext uri="{9D8B030D-6E8A-4147-A177-3AD203B41FA5}">
                      <a16:colId xmlns:a16="http://schemas.microsoft.com/office/drawing/2014/main" val="2571537145"/>
                    </a:ext>
                  </a:extLst>
                </a:gridCol>
                <a:gridCol w="2297444">
                  <a:extLst>
                    <a:ext uri="{9D8B030D-6E8A-4147-A177-3AD203B41FA5}">
                      <a16:colId xmlns:a16="http://schemas.microsoft.com/office/drawing/2014/main" val="808234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kalavost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dobra u dva smjera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tvrdoća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1,51 – 1,57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2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stabilnost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čvrstoća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loša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0,004 - 0,009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Optička podjela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B+/-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96694"/>
                  </a:ext>
                </a:extLst>
              </a:tr>
            </a:tbl>
          </a:graphicData>
        </a:graphic>
      </p:graphicFrame>
      <p:sp>
        <p:nvSpPr>
          <p:cNvPr id="19" name="Naslov 1">
            <a:extLst>
              <a:ext uri="{FF2B5EF4-FFF2-40B4-BE49-F238E27FC236}">
                <a16:creationId xmlns:a16="http://schemas.microsoft.com/office/drawing/2014/main" id="{1848BDC2-DA0B-4C56-8670-E46325052B97}"/>
              </a:ext>
            </a:extLst>
          </p:cNvPr>
          <p:cNvSpPr txBox="1">
            <a:spLocks/>
          </p:cNvSpPr>
          <p:nvPr/>
        </p:nvSpPr>
        <p:spPr>
          <a:xfrm>
            <a:off x="0" y="672496"/>
            <a:ext cx="1407539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Grupa </a:t>
            </a:r>
            <a:r>
              <a:rPr kumimoji="0" lang="hr-HR" sz="18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feldspata</a:t>
            </a:r>
            <a:endParaRPr kumimoji="0" lang="hr-HR" sz="1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66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8" descr="938_adular">
            <a:extLst>
              <a:ext uri="{FF2B5EF4-FFF2-40B4-BE49-F238E27FC236}">
                <a16:creationId xmlns:a16="http://schemas.microsoft.com/office/drawing/2014/main" id="{B78D6A2C-A643-46C5-9669-7A81BF28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/>
          <a:stretch>
            <a:fillRect/>
          </a:stretch>
        </p:blipFill>
        <p:spPr bwMode="auto">
          <a:xfrm>
            <a:off x="6781800" y="3254375"/>
            <a:ext cx="3276600" cy="291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9">
            <a:extLst>
              <a:ext uri="{FF2B5EF4-FFF2-40B4-BE49-F238E27FC236}">
                <a16:creationId xmlns:a16="http://schemas.microsoft.com/office/drawing/2014/main" id="{F3A0A27F-31C2-4C6A-8B65-ACE793B6D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1524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ALKALIJSKI  FELDSPATI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ANORTOKLAS</a:t>
            </a:r>
            <a:endParaRPr lang="en-US" altLang="sr-Latn-RS" sz="2800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5364" name="Rectangle 20">
            <a:extLst>
              <a:ext uri="{FF2B5EF4-FFF2-40B4-BE49-F238E27FC236}">
                <a16:creationId xmlns:a16="http://schemas.microsoft.com/office/drawing/2014/main" id="{C2028A1C-B379-4417-A9E1-54B2B3DE5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60513"/>
            <a:ext cx="10668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Anortoklas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predstavljaju članovi serije čvrstih otopina između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sanidina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visokotemperaturnog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albita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koji sadrži više od 65 mol. %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albitne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komponente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Ab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), a i članovi serije sastava od Ab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Or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35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do Ab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An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5365" name="Picture 21" descr="897_adular">
            <a:extLst>
              <a:ext uri="{FF2B5EF4-FFF2-40B4-BE49-F238E27FC236}">
                <a16:creationId xmlns:a16="http://schemas.microsoft.com/office/drawing/2014/main" id="{38E982B7-3F80-4FE9-9831-95795D04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36000"/>
          </a:blip>
          <a:srcRect/>
          <a:stretch>
            <a:fillRect/>
          </a:stretch>
        </p:blipFill>
        <p:spPr bwMode="auto">
          <a:xfrm>
            <a:off x="1905000" y="3236913"/>
            <a:ext cx="3810000" cy="293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9">
            <a:extLst>
              <a:ext uri="{FF2B5EF4-FFF2-40B4-BE49-F238E27FC236}">
                <a16:creationId xmlns:a16="http://schemas.microsoft.com/office/drawing/2014/main" id="{FF0623D0-F715-463F-943E-297E4F073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PLAGIOKLASI</a:t>
            </a:r>
          </a:p>
        </p:txBody>
      </p:sp>
      <p:sp>
        <p:nvSpPr>
          <p:cNvPr id="16387" name="Rectangle 20">
            <a:extLst>
              <a:ext uri="{FF2B5EF4-FFF2-40B4-BE49-F238E27FC236}">
                <a16:creationId xmlns:a16="http://schemas.microsoft.com/office/drawing/2014/main" id="{B9623123-837C-49D9-9917-02CF02D2C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524000"/>
            <a:ext cx="1059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Krajnji članovi ove serije su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6. 3. 5.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Albit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Na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6. 3. 6.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Anortit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Ca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  <a:p>
            <a:pPr eaLnBrk="1" hangingPunct="1"/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Između krajnjih članova niza postoje još i članovi niza koji su dobili imena zbog potreba u petrologiji, a i zbog svojih svojstava. Ti članovi nemaju puno opravdanje nositi posebna imena, ali se ona i danas koriste za određena područja sastava: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Oligoklas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(sadrži 10-30 mol. %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anortitne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komponente)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Andezin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(30-50 mol. %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Labrador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(50-70 mol. %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Bytownit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(70-90 mol. %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16388" name="Picture 21" descr="K:\zbirka_cijela\ZBIRKA_CROPANA\1910_albit.jpg">
            <a:extLst>
              <a:ext uri="{FF2B5EF4-FFF2-40B4-BE49-F238E27FC236}">
                <a16:creationId xmlns:a16="http://schemas.microsoft.com/office/drawing/2014/main" id="{3A278AF6-2B31-4316-9960-5A996BF2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230188"/>
            <a:ext cx="3328988" cy="26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7">
            <a:extLst>
              <a:ext uri="{FF2B5EF4-FFF2-40B4-BE49-F238E27FC236}">
                <a16:creationId xmlns:a16="http://schemas.microsoft.com/office/drawing/2014/main" id="{D956F084-8CCD-460C-88AD-E0DC0FFD2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8588"/>
            <a:ext cx="8089900" cy="1141412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u="sng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PLAGIOKLASI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ALBIT  Na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 - ANORTIT  Ca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7411" name="Picture 8" descr="738a_albit">
            <a:extLst>
              <a:ext uri="{FF2B5EF4-FFF2-40B4-BE49-F238E27FC236}">
                <a16:creationId xmlns:a16="http://schemas.microsoft.com/office/drawing/2014/main" id="{50804617-167F-4C6B-BCA7-C3AF898C4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</a:blip>
          <a:srcRect l="32773" t="32059" r="36417" b="32326"/>
          <a:stretch>
            <a:fillRect/>
          </a:stretch>
        </p:blipFill>
        <p:spPr bwMode="auto">
          <a:xfrm>
            <a:off x="7467600" y="1449388"/>
            <a:ext cx="4127500" cy="357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9">
            <a:extLst>
              <a:ext uri="{FF2B5EF4-FFF2-40B4-BE49-F238E27FC236}">
                <a16:creationId xmlns:a16="http://schemas.microsoft.com/office/drawing/2014/main" id="{950C7CC8-FC9A-485B-8397-F0D16A801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6858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Triklinski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1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C1</a:t>
            </a:r>
            <a:endParaRPr lang="hr-HR" altLang="sr-Latn-RS" sz="24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kristali pločasti II {010}; ponekad izdužen duž osi </a:t>
            </a:r>
            <a:r>
              <a:rPr lang="hr-HR" altLang="sr-Latn-RS" sz="2400" i="1" dirty="0">
                <a:latin typeface="Garamond" panose="02020404030301010803" pitchFamily="18" charset="0"/>
                <a:cs typeface="Calibri" panose="020F0502020204030204" pitchFamily="34" charset="0"/>
              </a:rPr>
              <a:t>b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; česti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sraslaci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po više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sraslačkih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zakona, npr.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albitni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zakon =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s.o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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(010)</a:t>
            </a:r>
          </a:p>
        </p:txBody>
      </p:sp>
      <p:sp>
        <p:nvSpPr>
          <p:cNvPr id="17413" name="Rectangle 12">
            <a:extLst>
              <a:ext uri="{FF2B5EF4-FFF2-40B4-BE49-F238E27FC236}">
                <a16:creationId xmlns:a16="http://schemas.microsoft.com/office/drawing/2014/main" id="{FA710568-EEDC-4FEE-B041-989C42C7A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996" y="23622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7414" name="Rectangle 13">
            <a:extLst>
              <a:ext uri="{FF2B5EF4-FFF2-40B4-BE49-F238E27FC236}">
                <a16:creationId xmlns:a16="http://schemas.microsoft.com/office/drawing/2014/main" id="{AB1E7915-62BD-4930-813A-BF1D8C69B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405" y="2743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7">
            <a:extLst>
              <a:ext uri="{FF2B5EF4-FFF2-40B4-BE49-F238E27FC236}">
                <a16:creationId xmlns:a16="http://schemas.microsoft.com/office/drawing/2014/main" id="{83043AE2-C288-4E0D-9748-DFDA41240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u="sng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PLAGIOKLASI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ALBIT  Na</a:t>
            </a:r>
            <a:r>
              <a:rPr lang="en-US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 - ANORTIT  Ca</a:t>
            </a:r>
            <a:r>
              <a:rPr lang="en-US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8435" name="Picture 8" descr="965b_albit">
            <a:extLst>
              <a:ext uri="{FF2B5EF4-FFF2-40B4-BE49-F238E27FC236}">
                <a16:creationId xmlns:a16="http://schemas.microsoft.com/office/drawing/2014/main" id="{4D226F81-5DBC-4DBE-8923-48BBD84B7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38" y="0"/>
            <a:ext cx="3408362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9">
            <a:extLst>
              <a:ext uri="{FF2B5EF4-FFF2-40B4-BE49-F238E27FC236}">
                <a16:creationId xmlns:a16="http://schemas.microsoft.com/office/drawing/2014/main" id="{195C6433-ABD4-4EDA-A78F-00B6397EE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9753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6-6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2.62-2.76 (povećava se sa sadržajem Ca)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010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 (Kut između ploha kalavosti iznosi </a:t>
            </a:r>
          </a:p>
          <a:p>
            <a:pPr eaLnBrk="1" hangingPunct="1"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≈ 86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º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.)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Neravan do školjkast.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Bijela, siva, ružičasta ili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zelenosiva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u nekih labradora plava do tamnosiva.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bijel. Na plohama labradora opaža se igra boja (žuta, zelena, plava, crvena) =&gt; </a:t>
            </a:r>
            <a:r>
              <a:rPr lang="hr-HR" altLang="sr-Latn-RS" sz="2400" i="1" dirty="0" err="1">
                <a:latin typeface="Garamond" panose="02020404030301010803" pitchFamily="18" charset="0"/>
                <a:cs typeface="Calibri" panose="020F0502020204030204" pitchFamily="34" charset="0"/>
              </a:rPr>
              <a:t>labradoriziranje</a:t>
            </a:r>
            <a:r>
              <a:rPr lang="hr-HR" altLang="sr-Latn-RS" sz="2400" i="1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400" i="1" dirty="0" err="1">
                <a:latin typeface="Garamond" panose="02020404030301010803" pitchFamily="18" charset="0"/>
                <a:cs typeface="Calibri" panose="020F0502020204030204" pitchFamily="34" charset="0"/>
              </a:rPr>
              <a:t>irizacija</a:t>
            </a:r>
            <a:r>
              <a:rPr lang="hr-HR" altLang="sr-Latn-RS" sz="2400" i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čiji je uzrok interferencija svijetla na tankim lamelama.</a:t>
            </a:r>
            <a:endParaRPr lang="hr-HR" altLang="sr-Latn-RS" sz="2400" i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Staklast, a na plohama kalavosti sedefast do dijamantan.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rasprostranjeni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petrogeni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minerali, pronalaze se svim vrstama stijena (rjeđe u sedimentnim)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id="{C0426392-9933-4D98-9CC7-2AFEE691FCE1}"/>
              </a:ext>
            </a:extLst>
          </p:cNvPr>
          <p:cNvSpPr txBox="1">
            <a:spLocks/>
          </p:cNvSpPr>
          <p:nvPr/>
        </p:nvSpPr>
        <p:spPr>
          <a:xfrm>
            <a:off x="1468626" y="55737"/>
            <a:ext cx="3928788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8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Plagioklas</a:t>
            </a:r>
            <a:r>
              <a:rPr kumimoji="0" lang="hr-HR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hr-HR" sz="2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labrador  50 – 70%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hr-HR" sz="2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A082D9-09A3-48A0-BB2F-2D0D1CF6191D}"/>
              </a:ext>
            </a:extLst>
          </p:cNvPr>
          <p:cNvSpPr txBox="1">
            <a:spLocks/>
          </p:cNvSpPr>
          <p:nvPr/>
        </p:nvSpPr>
        <p:spPr>
          <a:xfrm>
            <a:off x="983432" y="1124744"/>
            <a:ext cx="10637491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plagioklas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koji pokazuje svojstvo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labradorescencije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nalazišta: metamorfne 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magmatske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stijene na Labradoru (porijeklo imena), Finska (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spektrolit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pokazuju sve boje spektra), Norveška i Rusija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irizacija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unutrašnje svjetlucanje, </a:t>
            </a: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labradorescencija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Schiller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= prelijevanje boja uzrokovano lomom svjetlosti i refleksijom sa gusto raspoređenih prstena, listića, ploha kalavosti,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sraslačkih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eksolucijskih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lamela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6962351-84B4-4DDA-BF74-58D49BC66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916"/>
          <a:stretch/>
        </p:blipFill>
        <p:spPr bwMode="auto">
          <a:xfrm>
            <a:off x="9799011" y="2810510"/>
            <a:ext cx="1776977" cy="1938238"/>
          </a:xfrm>
          <a:prstGeom prst="rect">
            <a:avLst/>
          </a:prstGeom>
          <a:noFill/>
          <a:ln w="9525">
            <a:solidFill>
              <a:srgbClr val="5CBEB8"/>
            </a:solidFill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631882A-375F-4C77-936C-1AF5286F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0126" y="4833188"/>
            <a:ext cx="1775391" cy="1775391"/>
          </a:xfrm>
          <a:prstGeom prst="rect">
            <a:avLst/>
          </a:prstGeom>
          <a:noFill/>
          <a:ln w="9525">
            <a:solidFill>
              <a:srgbClr val="5CBEB8"/>
            </a:solidFill>
            <a:miter lim="800000"/>
            <a:headEnd/>
            <a:tailEnd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AFBE464-D7BC-4B83-804E-74CA3402F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553" r="7175"/>
          <a:stretch/>
        </p:blipFill>
        <p:spPr bwMode="auto">
          <a:xfrm>
            <a:off x="7899277" y="2810510"/>
            <a:ext cx="1786240" cy="1943247"/>
          </a:xfrm>
          <a:prstGeom prst="rect">
            <a:avLst/>
          </a:prstGeom>
          <a:noFill/>
          <a:ln w="9525">
            <a:solidFill>
              <a:srgbClr val="5CBEB8"/>
            </a:solidFill>
            <a:miter lim="800000"/>
            <a:headEnd/>
            <a:tailEnd/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9771BF5-CEAC-44E0-AEDB-2557ED23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08518" y="4841109"/>
            <a:ext cx="1767470" cy="1767470"/>
          </a:xfrm>
          <a:prstGeom prst="rect">
            <a:avLst/>
          </a:prstGeom>
          <a:noFill/>
          <a:ln w="9525">
            <a:solidFill>
              <a:srgbClr val="5CBEB8"/>
            </a:solidFill>
            <a:miter lim="800000"/>
            <a:headEnd/>
            <a:tailEnd/>
          </a:ln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49DB0E52-973F-49D1-8321-D69A357E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0391" y="4833188"/>
            <a:ext cx="1775390" cy="1775391"/>
          </a:xfrm>
          <a:prstGeom prst="rect">
            <a:avLst/>
          </a:prstGeom>
          <a:noFill/>
          <a:ln w="9525">
            <a:solidFill>
              <a:srgbClr val="5CBEB8"/>
            </a:solidFill>
            <a:miter lim="800000"/>
            <a:headEnd/>
            <a:tailEnd/>
          </a:ln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D5B7A3F-D4FB-47FB-82BA-06D378C14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t="-1" r="4434" b="1958"/>
          <a:stretch/>
        </p:blipFill>
        <p:spPr bwMode="auto">
          <a:xfrm>
            <a:off x="6009597" y="2807206"/>
            <a:ext cx="1786240" cy="1929386"/>
          </a:xfrm>
          <a:prstGeom prst="rect">
            <a:avLst/>
          </a:prstGeom>
          <a:noFill/>
          <a:ln w="9525">
            <a:solidFill>
              <a:srgbClr val="5CBEB8"/>
            </a:solidFill>
            <a:miter lim="800000"/>
            <a:headEnd/>
            <a:tailEnd/>
          </a:ln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C5E027BC-EA07-465D-9CC0-F06211325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2103"/>
          <a:stretch/>
        </p:blipFill>
        <p:spPr bwMode="auto">
          <a:xfrm>
            <a:off x="1271464" y="2810510"/>
            <a:ext cx="2622713" cy="3799221"/>
          </a:xfrm>
          <a:prstGeom prst="rect">
            <a:avLst/>
          </a:prstGeom>
          <a:noFill/>
          <a:ln w="9525">
            <a:solidFill>
              <a:srgbClr val="5CBEB8"/>
            </a:solidFill>
            <a:miter lim="800000"/>
            <a:headEnd/>
            <a:tailEnd/>
          </a:ln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A18B68E-4855-4827-88A6-F58568449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r="15201"/>
          <a:stretch/>
        </p:blipFill>
        <p:spPr bwMode="auto">
          <a:xfrm rot="5400000">
            <a:off x="3908413" y="4631743"/>
            <a:ext cx="2099461" cy="185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8BB394C9-B781-4A3D-AC7F-BC97BCA8C5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b="9264"/>
          <a:stretch/>
        </p:blipFill>
        <p:spPr>
          <a:xfrm>
            <a:off x="4016934" y="2810510"/>
            <a:ext cx="1869112" cy="1638300"/>
          </a:xfrm>
          <a:prstGeom prst="rect">
            <a:avLst/>
          </a:prstGeom>
          <a:ln>
            <a:solidFill>
              <a:srgbClr val="5CBEB8"/>
            </a:solidFill>
          </a:ln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id="{19FFED0C-0E4C-473D-8A33-A287A0B03F95}"/>
              </a:ext>
            </a:extLst>
          </p:cNvPr>
          <p:cNvSpPr txBox="1">
            <a:spLocks/>
          </p:cNvSpPr>
          <p:nvPr/>
        </p:nvSpPr>
        <p:spPr>
          <a:xfrm>
            <a:off x="0" y="672496"/>
            <a:ext cx="1407539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Grupa </a:t>
            </a:r>
            <a:r>
              <a:rPr kumimoji="0" lang="hr-HR" sz="18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feldspata</a:t>
            </a:r>
            <a:endParaRPr kumimoji="0" lang="hr-HR" sz="1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ica 20">
            <a:extLst>
              <a:ext uri="{FF2B5EF4-FFF2-40B4-BE49-F238E27FC236}">
                <a16:creationId xmlns:a16="http://schemas.microsoft.com/office/drawing/2014/main" id="{D0357CC8-95A1-4AFF-9CB3-6F31082F1B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84220" y="124985"/>
          <a:ext cx="6336703" cy="8890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555035">
                  <a:extLst>
                    <a:ext uri="{9D8B030D-6E8A-4147-A177-3AD203B41FA5}">
                      <a16:colId xmlns:a16="http://schemas.microsoft.com/office/drawing/2014/main" val="2610929395"/>
                    </a:ext>
                  </a:extLst>
                </a:gridCol>
                <a:gridCol w="1484224">
                  <a:extLst>
                    <a:ext uri="{9D8B030D-6E8A-4147-A177-3AD203B41FA5}">
                      <a16:colId xmlns:a16="http://schemas.microsoft.com/office/drawing/2014/main" val="2571537145"/>
                    </a:ext>
                  </a:extLst>
                </a:gridCol>
                <a:gridCol w="2297444">
                  <a:extLst>
                    <a:ext uri="{9D8B030D-6E8A-4147-A177-3AD203B41FA5}">
                      <a16:colId xmlns:a16="http://schemas.microsoft.com/office/drawing/2014/main" val="808234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kalavost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dobra u dva smjera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tvrdoća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1,55 – 1,57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2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stabilnost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čvrstoća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loša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0,004 - 0,009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Optička podjela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B+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9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249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Sl">
            <a:extLst>
              <a:ext uri="{FF2B5EF4-FFF2-40B4-BE49-F238E27FC236}">
                <a16:creationId xmlns:a16="http://schemas.microsoft.com/office/drawing/2014/main" id="{2E4F4A02-0987-4FC3-931C-99E5961DE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5457825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>
            <a:extLst>
              <a:ext uri="{FF2B5EF4-FFF2-40B4-BE49-F238E27FC236}">
                <a16:creationId xmlns:a16="http://schemas.microsoft.com/office/drawing/2014/main" id="{19A48F4F-0169-46D4-AB4F-4EC85DF26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14400"/>
            <a:ext cx="11125200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hr-HR" altLang="sr-Latn-RS" sz="2200" b="1" dirty="0" err="1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Tektosilikati</a:t>
            </a: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 (grč. </a:t>
            </a:r>
            <a:r>
              <a:rPr lang="el-G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τεκτονεια</a:t>
            </a: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 = pleter, rešetka)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silikati u kojima su svi tetraedri SiO</a:t>
            </a:r>
            <a:r>
              <a:rPr lang="hr-HR" altLang="sr-Latn-RS" sz="2200" baseline="-250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4</a:t>
            </a: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 međusobno povezani preko sva četiri vrha zajedničkim atomima kisika sa susjednim tetraedrima pa tvore trodimenzionalnu rešetku.</a:t>
            </a:r>
            <a:endParaRPr lang="hr-HR" altLang="sr-Latn-RS" sz="2200" baseline="-30000" dirty="0">
              <a:solidFill>
                <a:srgbClr val="000000"/>
              </a:solidFill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  <p:sp>
        <p:nvSpPr>
          <p:cNvPr id="12292" name="Rectangle 7">
            <a:extLst>
              <a:ext uri="{FF2B5EF4-FFF2-40B4-BE49-F238E27FC236}">
                <a16:creationId xmlns:a16="http://schemas.microsoft.com/office/drawing/2014/main" id="{E96D7EC2-12A3-4996-B7CD-0BC7E660C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2133600"/>
            <a:ext cx="513397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takva rešetka je električno neutralna pa, kako bi mogli nastati silikati, u dio tetraedara umjesto Si</a:t>
            </a:r>
            <a:r>
              <a:rPr lang="hr-HR" altLang="sr-Latn-RS" sz="2200" baseline="300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4+</a:t>
            </a: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 mora ući neki drugi kation s manjim nabojem – najčešće je to Al</a:t>
            </a:r>
            <a:r>
              <a:rPr lang="hr-HR" altLang="sr-Latn-RS" sz="2200" baseline="300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 =&gt; ALUMOSILIKATI</a:t>
            </a:r>
            <a:endParaRPr lang="hr-HR" altLang="sr-Latn-RS" sz="2200" baseline="30000" dirty="0">
              <a:solidFill>
                <a:srgbClr val="000000"/>
              </a:solidFill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ova djelomična zamjena omogućuje stvaranje tj. postojanje </a:t>
            </a:r>
            <a:r>
              <a:rPr lang="hr-HR" altLang="sr-Latn-RS" sz="2200" dirty="0" err="1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tektosilikata</a:t>
            </a: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, jer ulaskom Al</a:t>
            </a:r>
            <a:r>
              <a:rPr lang="hr-HR" altLang="sr-Latn-RS" sz="2200" baseline="300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3+</a:t>
            </a: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 umjesto Si</a:t>
            </a:r>
            <a:r>
              <a:rPr lang="hr-HR" altLang="sr-Latn-RS" sz="2200" baseline="300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4+</a:t>
            </a:r>
            <a:r>
              <a:rPr lang="hr-HR" altLang="sr-Latn-RS" sz="2200" dirty="0">
                <a:solidFill>
                  <a:srgbClr val="00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 nastaje višak negativnog naboja koji omogućava ulazak drugih kationa kako bi ponovno izjednačili naboje u strukturi</a:t>
            </a:r>
          </a:p>
        </p:txBody>
      </p:sp>
      <p:sp>
        <p:nvSpPr>
          <p:cNvPr id="12293" name="Title 1">
            <a:extLst>
              <a:ext uri="{FF2B5EF4-FFF2-40B4-BE49-F238E27FC236}">
                <a16:creationId xmlns:a16="http://schemas.microsoft.com/office/drawing/2014/main" id="{6367EA83-3DF9-4B25-8A26-DDE20F08BFFA}"/>
              </a:ext>
            </a:extLst>
          </p:cNvPr>
          <p:cNvSpPr txBox="1">
            <a:spLocks/>
          </p:cNvSpPr>
          <p:nvPr/>
        </p:nvSpPr>
        <p:spPr bwMode="auto">
          <a:xfrm>
            <a:off x="533400" y="207963"/>
            <a:ext cx="82296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3600" b="1" cap="small" dirty="0">
                <a:latin typeface="Palatino Linotype" panose="02040502050505030304" pitchFamily="18" charset="0"/>
                <a:cs typeface="Calibri" panose="020F0502020204030204" pitchFamily="34" charset="0"/>
              </a:rPr>
              <a:t>XIII.6. </a:t>
            </a:r>
            <a:r>
              <a:rPr lang="hr-HR" altLang="sr-Latn-RS" sz="3600" b="1" cap="small" dirty="0" err="1">
                <a:latin typeface="Palatino Linotype" panose="02040502050505030304" pitchFamily="18" charset="0"/>
                <a:cs typeface="Calibri" panose="020F0502020204030204" pitchFamily="34" charset="0"/>
              </a:rPr>
              <a:t>Tektosilikati</a:t>
            </a:r>
            <a:endParaRPr lang="hr-HR" altLang="sr-Latn-RS" sz="3600" b="1" cap="small" dirty="0"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id="{C0426392-9933-4D98-9CC7-2AFEE691FCE1}"/>
              </a:ext>
            </a:extLst>
          </p:cNvPr>
          <p:cNvSpPr txBox="1">
            <a:spLocks/>
          </p:cNvSpPr>
          <p:nvPr/>
        </p:nvSpPr>
        <p:spPr>
          <a:xfrm>
            <a:off x="1487488" y="422634"/>
            <a:ext cx="5721253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3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Sunčev kamen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A082D9-09A3-48A0-BB2F-2D0D1CF6191D}"/>
              </a:ext>
            </a:extLst>
          </p:cNvPr>
          <p:cNvSpPr txBox="1">
            <a:spLocks/>
          </p:cNvSpPr>
          <p:nvPr/>
        </p:nvSpPr>
        <p:spPr>
          <a:xfrm>
            <a:off x="1343472" y="1556792"/>
            <a:ext cx="9917411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hr-H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sunstone</a:t>
            </a: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prije: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oligoklas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(10 – 30%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u koji su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uklopljenje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sitne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ljuskice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hematita (i/ili)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goethita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koje mu daju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narančastosmeđu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boju 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metaličan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odsjaj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danas: svi varijeteti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feldspata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koji pokazuju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aventuriziranje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jedan od naziva ovog varijeteta je i “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aventurinski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feldspat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ovakvi varijeteti dolaze u metamorfnim 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magmatskim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stijenama Norveške, SAD-a, Indije, Rusije i Kanade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EF6D591-DEE1-47C7-ADDD-C43FD6B9E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4309276"/>
            <a:ext cx="2212683" cy="2214647"/>
          </a:xfrm>
          <a:prstGeom prst="rect">
            <a:avLst/>
          </a:prstGeom>
          <a:noFill/>
          <a:ln w="9525">
            <a:solidFill>
              <a:srgbClr val="DE795D"/>
            </a:solidFill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E57981A-2DF1-4924-B1C8-181FE9A42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7768" y="4319557"/>
            <a:ext cx="2779291" cy="2205787"/>
          </a:xfrm>
          <a:prstGeom prst="rect">
            <a:avLst/>
          </a:prstGeom>
          <a:noFill/>
          <a:ln w="9525">
            <a:solidFill>
              <a:srgbClr val="DE795D"/>
            </a:solidFill>
            <a:miter lim="800000"/>
            <a:headEnd/>
            <a:tailEnd/>
          </a:ln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8FD77BF8-6425-416D-A9CA-B146F1D6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0640" y="4319556"/>
            <a:ext cx="4250402" cy="2205787"/>
          </a:xfrm>
          <a:prstGeom prst="rect">
            <a:avLst/>
          </a:prstGeom>
          <a:noFill/>
          <a:ln w="9525">
            <a:solidFill>
              <a:srgbClr val="DE795D"/>
            </a:solidFill>
            <a:miter lim="800000"/>
            <a:headEnd/>
            <a:tailEnd/>
          </a:ln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3A8792A8-6AC1-4F59-8D6E-4BB8509EC34E}"/>
              </a:ext>
            </a:extLst>
          </p:cNvPr>
          <p:cNvSpPr txBox="1">
            <a:spLocks/>
          </p:cNvSpPr>
          <p:nvPr/>
        </p:nvSpPr>
        <p:spPr>
          <a:xfrm>
            <a:off x="0" y="672496"/>
            <a:ext cx="1407539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Grupa </a:t>
            </a:r>
            <a:r>
              <a:rPr kumimoji="0" lang="hr-HR" sz="18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feldspata</a:t>
            </a:r>
            <a:endParaRPr kumimoji="0" lang="hr-HR" sz="1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ica 10">
            <a:extLst>
              <a:ext uri="{FF2B5EF4-FFF2-40B4-BE49-F238E27FC236}">
                <a16:creationId xmlns:a16="http://schemas.microsoft.com/office/drawing/2014/main" id="{9DFBD14E-E2FA-4E96-9A77-B37C498B06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7413" y="504953"/>
          <a:ext cx="6336703" cy="8890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555035">
                  <a:extLst>
                    <a:ext uri="{9D8B030D-6E8A-4147-A177-3AD203B41FA5}">
                      <a16:colId xmlns:a16="http://schemas.microsoft.com/office/drawing/2014/main" val="2610929395"/>
                    </a:ext>
                  </a:extLst>
                </a:gridCol>
                <a:gridCol w="1484224">
                  <a:extLst>
                    <a:ext uri="{9D8B030D-6E8A-4147-A177-3AD203B41FA5}">
                      <a16:colId xmlns:a16="http://schemas.microsoft.com/office/drawing/2014/main" val="2571537145"/>
                    </a:ext>
                  </a:extLst>
                </a:gridCol>
                <a:gridCol w="2297444">
                  <a:extLst>
                    <a:ext uri="{9D8B030D-6E8A-4147-A177-3AD203B41FA5}">
                      <a16:colId xmlns:a16="http://schemas.microsoft.com/office/drawing/2014/main" val="808234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kalavost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dobra u dva smjera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tvrdoća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1,54 – 1,55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2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stabilnost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čvrstoća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loša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0,004 - 0,009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Optička podjela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B+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9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269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25a_hialofan">
            <a:extLst>
              <a:ext uri="{FF2B5EF4-FFF2-40B4-BE49-F238E27FC236}">
                <a16:creationId xmlns:a16="http://schemas.microsoft.com/office/drawing/2014/main" id="{C7A39234-EB7F-4762-90BB-D5E9DC2C8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6182" t="8498" r="10135" b="6384"/>
          <a:stretch>
            <a:fillRect/>
          </a:stretch>
        </p:blipFill>
        <p:spPr bwMode="auto">
          <a:xfrm>
            <a:off x="6248400" y="1293813"/>
            <a:ext cx="5097463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AutoShape 10">
            <a:extLst>
              <a:ext uri="{FF2B5EF4-FFF2-40B4-BE49-F238E27FC236}">
                <a16:creationId xmlns:a16="http://schemas.microsoft.com/office/drawing/2014/main" id="{E219E71C-93A5-485B-B36D-D153A12A7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" y="1524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u="sng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BARIJEVI  FELDSPATI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CELZIJAN  Ba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 - HIJALOFAN  (</a:t>
            </a:r>
            <a:r>
              <a:rPr lang="hr-HR" altLang="sr-Latn-RS" sz="16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K,Ba,Na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)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Al(</a:t>
            </a:r>
            <a:r>
              <a:rPr lang="hr-HR" altLang="sr-Latn-RS" sz="16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Al,Si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)Si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0484" name="Rectangle 11">
            <a:extLst>
              <a:ext uri="{FF2B5EF4-FFF2-40B4-BE49-F238E27FC236}">
                <a16:creationId xmlns:a16="http://schemas.microsoft.com/office/drawing/2014/main" id="{59DA155B-0C2D-4289-8140-0FBFF79F2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5562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2/m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I2/c</a:t>
            </a:r>
            <a:endParaRPr lang="hr-HR" altLang="sr-Latn-RS" sz="24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lijepi kristali, razvijena prizma {110}, obično bez {010}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7">
            <a:extLst>
              <a:ext uri="{FF2B5EF4-FFF2-40B4-BE49-F238E27FC236}">
                <a16:creationId xmlns:a16="http://schemas.microsoft.com/office/drawing/2014/main" id="{B1AA1E50-DEC9-40E4-8845-55E76AB52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1524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u="sng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BARIJEVI  FELDSPATI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CELZIJAN  Ba</a:t>
            </a:r>
            <a:r>
              <a:rPr lang="en-US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 - HIJALOFAN  (</a:t>
            </a:r>
            <a:r>
              <a:rPr lang="hr-HR" altLang="sr-Latn-RS" sz="1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K,Ba,Na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) </a:t>
            </a:r>
            <a:r>
              <a:rPr lang="en-US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Al(</a:t>
            </a:r>
            <a:r>
              <a:rPr lang="hr-HR" altLang="sr-Latn-RS" sz="1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Al,Si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)Si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1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1507" name="Rectangle 8">
            <a:extLst>
              <a:ext uri="{FF2B5EF4-FFF2-40B4-BE49-F238E27FC236}">
                <a16:creationId xmlns:a16="http://schemas.microsoft.com/office/drawing/2014/main" id="{461B2874-D8BF-4546-BB17-43E901D62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57325"/>
            <a:ext cx="5562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6-6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3.2-3.45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celzijan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); 2.6-2.8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hijalofan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010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Neravan do školjkast.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Bezbojan, rjeđe žućkast.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Staklast.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hidrotermalne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žile </a:t>
            </a:r>
          </a:p>
          <a:p>
            <a:pPr eaLnBrk="1" hangingPunct="1">
              <a:buFontTx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Goms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Valais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CH;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Busovača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BiH)</a:t>
            </a:r>
          </a:p>
        </p:txBody>
      </p:sp>
      <p:pic>
        <p:nvPicPr>
          <p:cNvPr id="21508" name="Picture 9" descr="426b_hialofan">
            <a:extLst>
              <a:ext uri="{FF2B5EF4-FFF2-40B4-BE49-F238E27FC236}">
                <a16:creationId xmlns:a16="http://schemas.microsoft.com/office/drawing/2014/main" id="{7BB8E919-0B13-47A4-87ED-4FDEE0B8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42000"/>
          </a:blip>
          <a:srcRect/>
          <a:stretch>
            <a:fillRect/>
          </a:stretch>
        </p:blipFill>
        <p:spPr bwMode="auto">
          <a:xfrm>
            <a:off x="8158163" y="188913"/>
            <a:ext cx="3048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K:\zbirka_cijela\ZBIRKA_CROPANA\2081b_hijalofan.jpg">
            <a:extLst>
              <a:ext uri="{FF2B5EF4-FFF2-40B4-BE49-F238E27FC236}">
                <a16:creationId xmlns:a16="http://schemas.microsoft.com/office/drawing/2014/main" id="{99597C69-A946-41C7-9866-7D0C302F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2738" y="3695700"/>
            <a:ext cx="4579937" cy="275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id="{C0426392-9933-4D98-9CC7-2AFEE691FCE1}"/>
              </a:ext>
            </a:extLst>
          </p:cNvPr>
          <p:cNvSpPr txBox="1">
            <a:spLocks/>
          </p:cNvSpPr>
          <p:nvPr/>
        </p:nvSpPr>
        <p:spPr>
          <a:xfrm>
            <a:off x="1094828" y="145677"/>
            <a:ext cx="10401773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30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Hijalofan</a:t>
            </a:r>
            <a:r>
              <a:rPr kumimoji="0" lang="hr-HR" sz="3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((</a:t>
            </a:r>
            <a:r>
              <a:rPr kumimoji="0" lang="hr-H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K,Ba,Na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)[Al(</a:t>
            </a:r>
            <a:r>
              <a:rPr kumimoji="0" lang="hr-H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Al,Si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)Si</a:t>
            </a:r>
            <a:r>
              <a:rPr kumimoji="0" lang="hr-HR" sz="3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</a:t>
            </a:r>
            <a:r>
              <a:rPr kumimoji="0" lang="hr-HR" sz="3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</a:t>
            </a: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])</a:t>
            </a:r>
            <a:endParaRPr kumimoji="0" lang="hr-HR" sz="30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458814-D8DC-4D26-AAB1-0336B8D5291A}"/>
              </a:ext>
            </a:extLst>
          </p:cNvPr>
          <p:cNvSpPr txBox="1">
            <a:spLocks/>
          </p:cNvSpPr>
          <p:nvPr/>
        </p:nvSpPr>
        <p:spPr>
          <a:xfrm>
            <a:off x="1492523" y="1229672"/>
            <a:ext cx="4065071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ime dolazi od grč. 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s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hialos) = staklo i 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s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fanes) = sličan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Busovača, BiH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87DCC5B2-1A5C-47DF-96EC-060A1BEC6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6874" y="2852936"/>
            <a:ext cx="6022966" cy="3667833"/>
          </a:xfrm>
          <a:prstGeom prst="rect">
            <a:avLst/>
          </a:prstGeom>
          <a:ln>
            <a:solidFill>
              <a:srgbClr val="D4D0B1"/>
            </a:solidFill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033FF10-C77E-460C-B799-736A44B3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8769" y="2857512"/>
            <a:ext cx="3667832" cy="3667832"/>
          </a:xfrm>
          <a:prstGeom prst="rect">
            <a:avLst/>
          </a:prstGeom>
          <a:noFill/>
          <a:ln w="9525">
            <a:solidFill>
              <a:srgbClr val="D4D0B1"/>
            </a:solidFill>
            <a:miter lim="800000"/>
            <a:headEnd/>
            <a:tailEnd/>
          </a:ln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7928A4F8-4D33-4FDE-9224-68D9C94909FB}"/>
              </a:ext>
            </a:extLst>
          </p:cNvPr>
          <p:cNvSpPr txBox="1">
            <a:spLocks/>
          </p:cNvSpPr>
          <p:nvPr/>
        </p:nvSpPr>
        <p:spPr>
          <a:xfrm>
            <a:off x="0" y="672496"/>
            <a:ext cx="1407539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Grupa </a:t>
            </a:r>
            <a:r>
              <a:rPr kumimoji="0" lang="hr-HR" sz="18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feldspata</a:t>
            </a:r>
            <a:endParaRPr kumimoji="0" lang="hr-HR" sz="1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EDBAE04F-861E-4069-94D2-0C9FCCB279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63952" y="1218521"/>
          <a:ext cx="5832649" cy="10363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61092939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571537145"/>
                    </a:ext>
                  </a:extLst>
                </a:gridCol>
                <a:gridCol w="1872209">
                  <a:extLst>
                    <a:ext uri="{9D8B030D-6E8A-4147-A177-3AD203B41FA5}">
                      <a16:colId xmlns:a16="http://schemas.microsoft.com/office/drawing/2014/main" val="808234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kalavost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savršena u dva smjera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tvrdoća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½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1,518 – 1,576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2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stabilnost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čvrstoća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loša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0,006 - 0,010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Optička podjela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B-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9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375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6">
            <a:extLst>
              <a:ext uri="{FF2B5EF4-FFF2-40B4-BE49-F238E27FC236}">
                <a16:creationId xmlns:a16="http://schemas.microsoft.com/office/drawing/2014/main" id="{AC086BB5-4660-47A7-9F07-A7E7E0FEAE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233363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4. GRUPA  SODALITA - NOSEANA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2531" name="Rectangle 7">
            <a:extLst>
              <a:ext uri="{FF2B5EF4-FFF2-40B4-BE49-F238E27FC236}">
                <a16:creationId xmlns:a16="http://schemas.microsoft.com/office/drawing/2014/main" id="{B56EC1BA-79BD-46B9-BEA1-B400181C5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43000"/>
            <a:ext cx="9448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6. 4. 1.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Sodalit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 Na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(AlSiO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Cl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6. 4. 2.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Nosean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 Na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(AlSiO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SO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6. 4. 3.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Ha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ü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yn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haijin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  (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Na,Ca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4-8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(O,S)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24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(SO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,Cl)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1-2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6. 4. 4.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Lazurit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Na,Ca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7-8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12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(O,S)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24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(SO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)(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Cl,OH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800" b="1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2532" name="Picture 8" descr="K:\zbirka_cijela\1252_sodalit.JPG">
            <a:extLst>
              <a:ext uri="{FF2B5EF4-FFF2-40B4-BE49-F238E27FC236}">
                <a16:creationId xmlns:a16="http://schemas.microsoft.com/office/drawing/2014/main" id="{51E8F993-606E-42E4-B971-8C476E7DD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0529" t="24883" r="18661" b="27839"/>
          <a:stretch/>
        </p:blipFill>
        <p:spPr bwMode="auto">
          <a:xfrm>
            <a:off x="3581400" y="3484563"/>
            <a:ext cx="4835525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1167a_sodalit">
            <a:extLst>
              <a:ext uri="{FF2B5EF4-FFF2-40B4-BE49-F238E27FC236}">
                <a16:creationId xmlns:a16="http://schemas.microsoft.com/office/drawing/2014/main" id="{0C93ED7E-63FD-437A-9736-C44744F5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2000" contrast="54000"/>
          </a:blip>
          <a:srcRect l="17772" t="19333" r="9430" b="14368"/>
          <a:stretch>
            <a:fillRect/>
          </a:stretch>
        </p:blipFill>
        <p:spPr bwMode="auto">
          <a:xfrm>
            <a:off x="8686800" y="136525"/>
            <a:ext cx="3084513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8">
            <a:extLst>
              <a:ext uri="{FF2B5EF4-FFF2-40B4-BE49-F238E27FC236}">
                <a16:creationId xmlns:a16="http://schemas.microsoft.com/office/drawing/2014/main" id="{4DD2850D-D23A-4687-B3BF-11AABED8D9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750" y="265113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4. GRUPA  SODALITA - NOSEANA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3556" name="Rectangle 11">
            <a:extLst>
              <a:ext uri="{FF2B5EF4-FFF2-40B4-BE49-F238E27FC236}">
                <a16:creationId xmlns:a16="http://schemas.microsoft.com/office/drawing/2014/main" id="{44C2150C-39A7-47EC-92C8-E1A8D33A1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1131888"/>
            <a:ext cx="112776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Kubični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43m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P43n</a:t>
            </a:r>
            <a:endParaRPr lang="hr-HR" altLang="sr-Latn-RS" sz="22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rijetki kristali, zrnast, masivan</a:t>
            </a:r>
            <a:endParaRPr lang="hr-HR" altLang="sr-Latn-RS" sz="22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5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-6</a:t>
            </a:r>
            <a:endParaRPr lang="en-US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2.30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sodalit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), 2.40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nosean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lazurit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), </a:t>
            </a:r>
          </a:p>
          <a:p>
            <a:pPr eaLnBrk="1" hangingPunct="1">
              <a:buFontTx/>
              <a:buNone/>
            </a:pP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                     2.50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haüyn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Slaba do nejasna 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110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Ljušturast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do neravan</a:t>
            </a: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Tamnoplava, žuta, zelena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sodalit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), siva sa žućkastim, zelenkastim ili plavkastim odsjajem, rjeđe bijela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nosean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jarkoplava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nebeskoplava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zelenoplava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rijeđe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žuta ili crvena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haüyn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lazurnoplava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ljubičastoplava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ili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zelenoplava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lazurit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).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Staklast.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 ostalim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feldspatoidima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u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nefelinskim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sijenitima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trahitima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fonolitima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557" name="Rectangle 12">
            <a:extLst>
              <a:ext uri="{FF2B5EF4-FFF2-40B4-BE49-F238E27FC236}">
                <a16:creationId xmlns:a16="http://schemas.microsoft.com/office/drawing/2014/main" id="{95B38C8A-B705-4D3D-89F6-21D33D753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638" y="1371600"/>
            <a:ext cx="609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3558" name="Rectangle 13">
            <a:extLst>
              <a:ext uri="{FF2B5EF4-FFF2-40B4-BE49-F238E27FC236}">
                <a16:creationId xmlns:a16="http://schemas.microsoft.com/office/drawing/2014/main" id="{59199A0C-E447-495C-BBEA-7EE728396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70" y="1783030"/>
            <a:ext cx="609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pic>
        <p:nvPicPr>
          <p:cNvPr id="23559" name="Picture 14" descr="K:\zbirka_cijela\ZBIRKA_CROPANA\433_sodalit.jpg">
            <a:extLst>
              <a:ext uri="{FF2B5EF4-FFF2-40B4-BE49-F238E27FC236}">
                <a16:creationId xmlns:a16="http://schemas.microsoft.com/office/drawing/2014/main" id="{BC2BC727-300B-4170-B9DA-56D0FBD6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7800" y="2390775"/>
            <a:ext cx="2703513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3C9605-D4B2-4987-98D4-3056F3964A1F}"/>
              </a:ext>
            </a:extLst>
          </p:cNvPr>
          <p:cNvSpPr txBox="1">
            <a:spLocks/>
          </p:cNvSpPr>
          <p:nvPr/>
        </p:nvSpPr>
        <p:spPr>
          <a:xfrm>
            <a:off x="198852" y="620688"/>
            <a:ext cx="9589710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Wingdings 3" charset="2"/>
              <a:buNone/>
              <a:tabLst/>
              <a:defRPr/>
            </a:pPr>
            <a:r>
              <a:rPr kumimoji="0" lang="hr-HR" sz="2000" b="1" i="0" u="none" strike="noStrike" kern="1200" cap="small" spc="0" normalizeH="0" baseline="0" noProof="0" dirty="0">
                <a:ln>
                  <a:noFill/>
                </a:ln>
                <a:solidFill>
                  <a:srgbClr val="2F399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Lapis </a:t>
            </a:r>
            <a:r>
              <a:rPr kumimoji="0" lang="hr-HR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2F399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lazuli</a:t>
            </a:r>
            <a:endParaRPr kumimoji="0" lang="hr-HR" sz="2000" b="1" i="0" u="none" strike="noStrike" kern="1200" cap="small" spc="0" normalizeH="0" baseline="0" noProof="0" dirty="0">
              <a:ln>
                <a:noFill/>
              </a:ln>
              <a:solidFill>
                <a:srgbClr val="2F399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stijena sastavljena uglavnom od: </a:t>
            </a:r>
            <a:r>
              <a:rPr kumimoji="0" lang="hr-H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lazurita</a:t>
            </a:r>
            <a:r>
              <a:rPr kumimoji="0" lang="hr-H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hr-H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sodalita</a:t>
            </a:r>
            <a:r>
              <a:rPr kumimoji="0" lang="hr-H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hr-H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haüyna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uz nešto </a:t>
            </a:r>
            <a:r>
              <a:rPr kumimoji="0" lang="hr-H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kalcita i pirita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ime: prema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arap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hr-HR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</a:t>
            </a:r>
            <a:r>
              <a:rPr kumimoji="0" lang="hr-HR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azurd</a:t>
            </a:r>
            <a:r>
              <a:rPr kumimoji="0" lang="hr-HR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plav i lat. </a:t>
            </a:r>
            <a:r>
              <a:rPr kumimoji="0" lang="hr-HR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lapis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kamen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stijena lapis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lazuli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kao i sam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lazurit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zbog svoje lijepe plave boje odavna je poznat kao ukrasni kamen, a služio je i za pripravu plave boje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poznatija nalazišta su u Turkmenistanu, Afganistanu, Iranu, pokraj Bajkalskog jezera u Rusiji i u Čileu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vrlo cijenjeni lapis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lazuli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iz Afganistana upotrijebljen je, između ostaloga, i pri izradi poznate maske faraona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Tutankamona</a:t>
            </a:r>
            <a:endParaRPr kumimoji="0" lang="hr-H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umjetno se lapis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lazuli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odnosno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lazurit</a:t>
            </a:r>
            <a:r>
              <a:rPr kumimoji="0" lang="hr-H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može proizvesti sintezom po </a:t>
            </a:r>
            <a:r>
              <a:rPr kumimoji="0" lang="hr-H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Gilsonu</a:t>
            </a:r>
            <a:endParaRPr kumimoji="0" lang="hr-H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FBFF1222-8BC3-44A3-81CC-F1345237F579}"/>
              </a:ext>
            </a:extLst>
          </p:cNvPr>
          <p:cNvSpPr txBox="1">
            <a:spLocks/>
          </p:cNvSpPr>
          <p:nvPr/>
        </p:nvSpPr>
        <p:spPr>
          <a:xfrm>
            <a:off x="163533" y="79406"/>
            <a:ext cx="9465369" cy="5270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8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Polimineralni</a:t>
            </a:r>
            <a:r>
              <a:rPr kumimoji="0" lang="hr-HR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agregati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7D88B04-DF3F-41BB-80BE-21B2457F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42906" y="4268976"/>
            <a:ext cx="2868612" cy="2192734"/>
          </a:xfrm>
          <a:prstGeom prst="rect">
            <a:avLst/>
          </a:prstGeom>
          <a:noFill/>
          <a:ln w="9525">
            <a:solidFill>
              <a:srgbClr val="2F39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5A3A99D-B19B-4FAB-9338-22B2B2864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32" y="3931037"/>
            <a:ext cx="2160240" cy="2882338"/>
          </a:xfrm>
          <a:prstGeom prst="rect">
            <a:avLst/>
          </a:prstGeom>
          <a:noFill/>
          <a:ln w="9525">
            <a:solidFill>
              <a:srgbClr val="2F39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1">
            <a:extLst>
              <a:ext uri="{FF2B5EF4-FFF2-40B4-BE49-F238E27FC236}">
                <a16:creationId xmlns:a16="http://schemas.microsoft.com/office/drawing/2014/main" id="{0C28B06F-9A4D-4BB3-96D3-BA2BD4B0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80" y="3931038"/>
            <a:ext cx="1920916" cy="2882338"/>
          </a:xfrm>
          <a:prstGeom prst="rect">
            <a:avLst/>
          </a:prstGeom>
          <a:noFill/>
          <a:ln w="9525">
            <a:solidFill>
              <a:srgbClr val="2F39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AAB6F0F-D47C-48DA-AF7C-FD3DF1F3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04" y="3931037"/>
            <a:ext cx="1613034" cy="2868610"/>
          </a:xfrm>
          <a:prstGeom prst="rect">
            <a:avLst/>
          </a:prstGeom>
          <a:noFill/>
          <a:ln w="9525">
            <a:solidFill>
              <a:srgbClr val="2F39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7B355E3-AE4D-4BF2-89D9-B9F0591B2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749" y="2492896"/>
            <a:ext cx="1361810" cy="13631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7A0B679-00A9-4E4C-9A45-BD22694B0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7501" y="4559339"/>
            <a:ext cx="2869639" cy="1613034"/>
          </a:xfrm>
          <a:prstGeom prst="rect">
            <a:avLst/>
          </a:prstGeom>
          <a:noFill/>
          <a:ln w="9525">
            <a:solidFill>
              <a:srgbClr val="2F39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B5F3B26F-45F8-4BF6-86B5-198C7A47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8" y="3933056"/>
            <a:ext cx="1288636" cy="12424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DEE748D-441F-42C3-8D46-FED330B6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>
            <a:fillRect/>
          </a:stretch>
        </p:blipFill>
        <p:spPr bwMode="auto">
          <a:xfrm>
            <a:off x="10192749" y="1137416"/>
            <a:ext cx="1361810" cy="1280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226B825-603E-4148-A25C-A306333C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330838"/>
            <a:ext cx="1323955" cy="14372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ica 17">
            <a:extLst>
              <a:ext uri="{FF2B5EF4-FFF2-40B4-BE49-F238E27FC236}">
                <a16:creationId xmlns:a16="http://schemas.microsoft.com/office/drawing/2014/main" id="{4FEC05EF-277B-48D1-8552-4DFBA228CD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12430" y="79406"/>
          <a:ext cx="6480719" cy="8890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988402">
                  <a:extLst>
                    <a:ext uri="{9D8B030D-6E8A-4147-A177-3AD203B41FA5}">
                      <a16:colId xmlns:a16="http://schemas.microsoft.com/office/drawing/2014/main" val="2610929395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571537145"/>
                    </a:ext>
                  </a:extLst>
                </a:gridCol>
                <a:gridCol w="2872137">
                  <a:extLst>
                    <a:ext uri="{9D8B030D-6E8A-4147-A177-3AD203B41FA5}">
                      <a16:colId xmlns:a16="http://schemas.microsoft.com/office/drawing/2014/main" val="808234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kalavost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nema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tvrdoća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5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½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1,50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2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stabilnost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prosječna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čvrstoća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nema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Optička podjela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nije </a:t>
                      </a:r>
                      <a:r>
                        <a:rPr lang="hr-H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primijenjivo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9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725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4">
            <a:extLst>
              <a:ext uri="{FF2B5EF4-FFF2-40B4-BE49-F238E27FC236}">
                <a16:creationId xmlns:a16="http://schemas.microsoft.com/office/drawing/2014/main" id="{83CB3DE6-11DE-47D6-B591-70429C75B2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5. NIZ  SKAPOLITA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9CAE2C0E-2257-4461-8824-198355B07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9906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Dva krajnja člana NIZA  SKAPOLITA su: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6. 5. 1.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Marijalit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Na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[AlSi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NaCl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6. 5. 2.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Meionit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C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en-US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en-US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CaCO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endParaRPr lang="hr-HR" altLang="sr-Latn-RS" sz="2400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4580" name="Picture 6" descr="K:\zbirka_cijela\769b_skapolit.JPG">
            <a:extLst>
              <a:ext uri="{FF2B5EF4-FFF2-40B4-BE49-F238E27FC236}">
                <a16:creationId xmlns:a16="http://schemas.microsoft.com/office/drawing/2014/main" id="{426A1AAB-375C-4FC8-9BC1-94B4D6DF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7200" t="16053" r="20021" b="20639"/>
          <a:stretch/>
        </p:blipFill>
        <p:spPr bwMode="auto">
          <a:xfrm>
            <a:off x="1524000" y="2667000"/>
            <a:ext cx="4516438" cy="341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K:\zbirka_cijela\ZBIRKA_CROPANA\435_skapolit.jpg">
            <a:extLst>
              <a:ext uri="{FF2B5EF4-FFF2-40B4-BE49-F238E27FC236}">
                <a16:creationId xmlns:a16="http://schemas.microsoft.com/office/drawing/2014/main" id="{A24F7966-9D41-4E12-8FFF-07A0B2C7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2667000"/>
            <a:ext cx="3368675" cy="341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3">
            <a:extLst>
              <a:ext uri="{FF2B5EF4-FFF2-40B4-BE49-F238E27FC236}">
                <a16:creationId xmlns:a16="http://schemas.microsoft.com/office/drawing/2014/main" id="{A5E89C94-DF10-4C5B-9E48-46732CA7C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35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5. NIZ  SKAPOLITA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MARIJALIT Na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[AlSi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16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NaCl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 – MEIONIT C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en-US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[Al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en-US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1600" b="1" dirty="0">
                <a:latin typeface="Garamond" panose="02020404030301010803" pitchFamily="18" charset="0"/>
                <a:cs typeface="Calibri" panose="020F0502020204030204" pitchFamily="34" charset="0"/>
              </a:rPr>
              <a:t>CaCO</a:t>
            </a:r>
            <a:r>
              <a:rPr lang="hr-HR" altLang="sr-Latn-RS" sz="16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endParaRPr lang="en-US" altLang="sr-Latn-RS" sz="16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5603" name="Picture 14" descr="1074_skapolit">
            <a:extLst>
              <a:ext uri="{FF2B5EF4-FFF2-40B4-BE49-F238E27FC236}">
                <a16:creationId xmlns:a16="http://schemas.microsoft.com/office/drawing/2014/main" id="{7E874A02-BF73-4657-A057-F2320CDD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36000"/>
          </a:blip>
          <a:srcRect l="22639" t="13884" r="21823" b="26878"/>
          <a:stretch>
            <a:fillRect/>
          </a:stretch>
        </p:blipFill>
        <p:spPr bwMode="auto">
          <a:xfrm>
            <a:off x="7861300" y="381000"/>
            <a:ext cx="4038600" cy="323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5" descr="434_skapolit">
            <a:extLst>
              <a:ext uri="{FF2B5EF4-FFF2-40B4-BE49-F238E27FC236}">
                <a16:creationId xmlns:a16="http://schemas.microsoft.com/office/drawing/2014/main" id="{124364AC-15F4-4E51-8081-0429D6A2C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54000"/>
          </a:blip>
          <a:srcRect/>
          <a:stretch>
            <a:fillRect/>
          </a:stretch>
        </p:blipFill>
        <p:spPr bwMode="auto">
          <a:xfrm>
            <a:off x="7861300" y="3738563"/>
            <a:ext cx="3994150" cy="294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16">
            <a:extLst>
              <a:ext uri="{FF2B5EF4-FFF2-40B4-BE49-F238E27FC236}">
                <a16:creationId xmlns:a16="http://schemas.microsoft.com/office/drawing/2014/main" id="{3CB2ED98-48FF-4D1F-8B8A-E09C7500C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55725"/>
            <a:ext cx="8077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Tetragonski</a:t>
            </a: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endParaRPr lang="en-US" altLang="sr-Latn-RS" sz="22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4/mmm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I4/m</a:t>
            </a:r>
            <a:endParaRPr lang="hr-HR" altLang="sr-Latn-RS" sz="22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200" dirty="0" err="1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prizmatski</a:t>
            </a:r>
            <a:r>
              <a:rPr lang="hr-HR" altLang="sr-Latn-RS" sz="22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 kristali; grubi kristali s vlaknastom</a:t>
            </a:r>
          </a:p>
          <a:p>
            <a:pPr marL="1141413" indent="61913" eaLnBrk="1" hangingPunct="1">
              <a:buFontTx/>
              <a:buNone/>
              <a:defRPr/>
            </a:pPr>
            <a:r>
              <a:rPr lang="hr-HR" altLang="sr-Latn-RS" sz="22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pojavom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5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-6</a:t>
            </a:r>
            <a:endParaRPr lang="en-US" altLang="sr-Latn-RS" sz="22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2.58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marijalit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); 2.75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meionit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Jasna 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100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Neravan do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ljušturast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Bijela, siva, crvena, ponekad plava.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Staklast, sedefast.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metamorfni minerali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škriljavci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gnajsevi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amfiboliti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granuliti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); mramori (kontaktna metamorfoza)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id="{C0426392-9933-4D98-9CC7-2AFEE691FCE1}"/>
              </a:ext>
            </a:extLst>
          </p:cNvPr>
          <p:cNvSpPr txBox="1">
            <a:spLocks/>
          </p:cNvSpPr>
          <p:nvPr/>
        </p:nvSpPr>
        <p:spPr>
          <a:xfrm>
            <a:off x="1487488" y="721560"/>
            <a:ext cx="10401773" cy="5268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3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Niz </a:t>
            </a:r>
            <a:r>
              <a:rPr kumimoji="0" lang="hr-HR" sz="30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Skapolita</a:t>
            </a:r>
            <a:r>
              <a:rPr kumimoji="0" lang="hr-HR" sz="3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serija </a:t>
            </a:r>
            <a:r>
              <a:rPr kumimoji="0" lang="hr-HR" sz="24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Marijalit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(Na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[(AlSi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NaCl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– </a:t>
            </a:r>
            <a:r>
              <a:rPr kumimoji="0" lang="hr-HR" sz="24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Meionit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(Ca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[(Al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]CaCO</a:t>
            </a:r>
            <a:r>
              <a:rPr kumimoji="0" lang="hr-HR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</a:t>
            </a:r>
            <a:endParaRPr kumimoji="0" lang="hr-HR" sz="24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A082D9-09A3-48A0-BB2F-2D0D1CF6191D}"/>
              </a:ext>
            </a:extLst>
          </p:cNvPr>
          <p:cNvSpPr txBox="1">
            <a:spLocks/>
          </p:cNvSpPr>
          <p:nvPr/>
        </p:nvSpPr>
        <p:spPr>
          <a:xfrm>
            <a:off x="1363165" y="1844824"/>
            <a:ext cx="9917411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minerali iz niza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skapolita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 po kemijskom sastavu analogni seriji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plagioklasa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no sadrže dodatne anione Cl</a:t>
            </a:r>
            <a:r>
              <a:rPr kumimoji="0" lang="hr-H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CO</a:t>
            </a:r>
            <a:r>
              <a:rPr kumimoji="0" lang="hr-H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hr-H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kristaliziraju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tetragonski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predstavljaju niz između dva krajnja člana,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marijalita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meionita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naziv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skapolit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dolazi od grč. 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σκαπυς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skapus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= držak, osovina; zbog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stupićastog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izgleda kristala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marijalit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je dobio ime po Mariji, kćeri mineraloga G.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Rosea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meionit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dolazi od grč. µ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ειον (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meion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= manji; jer su kristali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skapolita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manji od kristala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vezuvijana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kojima sliče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F284A21-5D00-4B36-BCF4-74638482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5322" y="4509121"/>
            <a:ext cx="1484374" cy="2160589"/>
          </a:xfrm>
          <a:prstGeom prst="rect">
            <a:avLst/>
          </a:prstGeom>
          <a:noFill/>
          <a:ln w="9525">
            <a:solidFill>
              <a:srgbClr val="B84F92"/>
            </a:solidFill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1534BC4-828D-4A56-83E6-16242A4F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9976" y="4510711"/>
            <a:ext cx="2855912" cy="2159000"/>
          </a:xfrm>
          <a:prstGeom prst="rect">
            <a:avLst/>
          </a:prstGeom>
          <a:noFill/>
          <a:ln w="9525">
            <a:solidFill>
              <a:srgbClr val="B84F92"/>
            </a:solidFill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B835576-5D30-4B43-8649-ACE026BFB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1744" y="4510711"/>
            <a:ext cx="1692275" cy="2160588"/>
          </a:xfrm>
          <a:prstGeom prst="rect">
            <a:avLst/>
          </a:prstGeom>
          <a:noFill/>
          <a:ln w="9525">
            <a:solidFill>
              <a:srgbClr val="B84F92"/>
            </a:solidFill>
            <a:miter lim="800000"/>
            <a:headEnd/>
            <a:tailEnd/>
          </a:ln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345F4C1-E78D-4903-AEED-4DDE4EE25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0336" y="4509120"/>
            <a:ext cx="1693567" cy="2158999"/>
          </a:xfrm>
          <a:prstGeom prst="rect">
            <a:avLst/>
          </a:prstGeom>
          <a:noFill/>
          <a:ln w="9525">
            <a:solidFill>
              <a:srgbClr val="B84F92"/>
            </a:solidFill>
            <a:miter lim="800000"/>
            <a:headEnd/>
            <a:tailEnd/>
          </a:ln>
        </p:spPr>
      </p:pic>
      <p:graphicFrame>
        <p:nvGraphicFramePr>
          <p:cNvPr id="10" name="Tablica 9">
            <a:extLst>
              <a:ext uri="{FF2B5EF4-FFF2-40B4-BE49-F238E27FC236}">
                <a16:creationId xmlns:a16="http://schemas.microsoft.com/office/drawing/2014/main" id="{0CF8CF8D-0474-40CB-AB37-87D403249F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03913" y="124985"/>
          <a:ext cx="6336701" cy="8890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610929395"/>
                    </a:ext>
                  </a:extLst>
                </a:gridCol>
                <a:gridCol w="1872207">
                  <a:extLst>
                    <a:ext uri="{9D8B030D-6E8A-4147-A177-3AD203B41FA5}">
                      <a16:colId xmlns:a16="http://schemas.microsoft.com/office/drawing/2014/main" val="2571537145"/>
                    </a:ext>
                  </a:extLst>
                </a:gridCol>
                <a:gridCol w="1872206">
                  <a:extLst>
                    <a:ext uri="{9D8B030D-6E8A-4147-A177-3AD203B41FA5}">
                      <a16:colId xmlns:a16="http://schemas.microsoft.com/office/drawing/2014/main" val="808234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kalavost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laka u tri smjera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tvrdoća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krt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1,54 – 1,58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21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stabilnost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čvrstoća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prosječna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0,009 - 0,026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1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Optička podjela</a:t>
                      </a:r>
                      <a:r>
                        <a:rPr lang="hr-H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U-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9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6">
            <a:extLst>
              <a:ext uri="{FF2B5EF4-FFF2-40B4-BE49-F238E27FC236}">
                <a16:creationId xmlns:a16="http://schemas.microsoft.com/office/drawing/2014/main" id="{26523453-E58B-4628-AA9B-2FDCAA2901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2286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4099" name="Rectangle 7">
            <a:extLst>
              <a:ext uri="{FF2B5EF4-FFF2-40B4-BE49-F238E27FC236}">
                <a16:creationId xmlns:a16="http://schemas.microsoft.com/office/drawing/2014/main" id="{BBD46CED-1819-4D9B-9E01-CD41AE914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43000"/>
            <a:ext cx="7467600" cy="487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6. 1. Grupa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nefelina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-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kaliofilita</a:t>
            </a:r>
            <a:endParaRPr lang="hr-HR" altLang="sr-Latn-RS" sz="28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6. 2. Grupa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leucita</a:t>
            </a:r>
            <a:endParaRPr lang="hr-HR" altLang="sr-Latn-RS" sz="28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6. 3.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Feldspati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      Alkalijski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feldspati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     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Plagioklasi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      Barijevi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feldspati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      Ostali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feldspati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6. 4. Grupa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sodalita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–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noseana</a:t>
            </a:r>
            <a:endParaRPr lang="hr-HR" altLang="sr-Latn-RS" sz="28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6. 5. Niz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skapolita</a:t>
            </a:r>
            <a:endParaRPr lang="hr-HR" altLang="sr-Latn-RS" sz="2800" b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6. 6.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Zeoliti</a:t>
            </a:r>
            <a:endParaRPr lang="hr-HR" altLang="sr-Latn-RS" sz="2800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6">
            <a:extLst>
              <a:ext uri="{FF2B5EF4-FFF2-40B4-BE49-F238E27FC236}">
                <a16:creationId xmlns:a16="http://schemas.microsoft.com/office/drawing/2014/main" id="{7C913D68-7954-4116-B44F-4BF43AE03F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47638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Obitelj </a:t>
            </a:r>
            <a:r>
              <a:rPr lang="hr-HR" altLang="sr-Latn-RS" b="1" dirty="0" err="1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zeolita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85BA233E-64E7-4833-9226-F9D1A8DBB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85838"/>
            <a:ext cx="8229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Zeoliti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se prema morfologiji mogu podijeliti na:</a:t>
            </a:r>
          </a:p>
          <a:p>
            <a:pPr eaLnBrk="1" hangingPunct="1"/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Vlaknaste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zeolite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/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Listaste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zeolite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/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Izometrične (kockaste)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zeolite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6628" name="Picture 10" descr="K:\zbirka_cijela\ZBIRKA_CROPANA\892_natrolit.jpg">
            <a:extLst>
              <a:ext uri="{FF2B5EF4-FFF2-40B4-BE49-F238E27FC236}">
                <a16:creationId xmlns:a16="http://schemas.microsoft.com/office/drawing/2014/main" id="{96F65688-3C70-4429-8CC7-B7CD6B85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1936" y="3218995"/>
            <a:ext cx="2304535" cy="325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1" descr="K:\zbirka_cijela\ZBIRKA_CROPANA\1446b_stilbit.jpg">
            <a:extLst>
              <a:ext uri="{FF2B5EF4-FFF2-40B4-BE49-F238E27FC236}">
                <a16:creationId xmlns:a16="http://schemas.microsoft.com/office/drawing/2014/main" id="{94D32916-77E3-4C91-B705-04B576E20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253" y="505281"/>
            <a:ext cx="4707147" cy="234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2" descr="K:\zbirka_cijela\ZBIRKA_CROPANA\437a_analcim.jpg">
            <a:extLst>
              <a:ext uri="{FF2B5EF4-FFF2-40B4-BE49-F238E27FC236}">
                <a16:creationId xmlns:a16="http://schemas.microsoft.com/office/drawing/2014/main" id="{E1453CBE-9B3F-44B6-BFEE-433EE14B9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4575" y="3226280"/>
            <a:ext cx="5416579" cy="325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6">
            <a:extLst>
              <a:ext uri="{FF2B5EF4-FFF2-40B4-BE49-F238E27FC236}">
                <a16:creationId xmlns:a16="http://schemas.microsoft.com/office/drawing/2014/main" id="{7C913D68-7954-4116-B44F-4BF43AE03F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47638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85BA233E-64E7-4833-9226-F9D1A8DBB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038" y="1115235"/>
            <a:ext cx="5382883" cy="525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SVOJSTVA: </a:t>
            </a:r>
          </a:p>
          <a:p>
            <a:r>
              <a:rPr lang="sv-SE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kristaln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sv-SE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struktur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sv-SE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koja stvara sustav šupljina i kanala mikroskopskih dimenzija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dirty="0">
                <a:latin typeface="Century Gothic" panose="020B0502020202020204" pitchFamily="34" charset="0"/>
                <a:cs typeface="Calibri" panose="020F0502020204030204" pitchFamily="34" charset="0"/>
              </a:rPr>
              <a:t>→ </a:t>
            </a:r>
            <a:r>
              <a:rPr lang="hr-HR" altLang="sr-Latn-RS" sz="2000" i="1" dirty="0">
                <a:latin typeface="+mj-lt"/>
                <a:cs typeface="Calibri" panose="020F0502020204030204" pitchFamily="34" charset="0"/>
              </a:rPr>
              <a:t>molekularna sita</a:t>
            </a:r>
          </a:p>
          <a:p>
            <a:r>
              <a:rPr lang="hr-HR" altLang="sr-Latn-RS" sz="2000" dirty="0">
                <a:latin typeface="+mj-lt"/>
                <a:cs typeface="Calibri" panose="020F0502020204030204" pitchFamily="34" charset="0"/>
              </a:rPr>
              <a:t>sadrže katione koji nisu trajno vezani za kristalnu rešetku već se mogu izmjenjivati s drugim ionima iz okoline što predstavlja jedno od ključnih fizikalno-kemijskih svojstava </a:t>
            </a:r>
            <a:r>
              <a:rPr lang="hr-HR" altLang="sr-Latn-RS" sz="2000" dirty="0" err="1">
                <a:latin typeface="+mj-lt"/>
                <a:cs typeface="Calibri" panose="020F0502020204030204" pitchFamily="34" charset="0"/>
              </a:rPr>
              <a:t>zeolita</a:t>
            </a:r>
            <a:endParaRPr lang="hr-HR" altLang="sr-Latn-RS" sz="2000" dirty="0">
              <a:latin typeface="+mj-lt"/>
              <a:cs typeface="Calibri" panose="020F0502020204030204" pitchFamily="34" charset="0"/>
            </a:endParaRPr>
          </a:p>
          <a:p>
            <a:r>
              <a:rPr lang="hr-HR" altLang="sr-Latn-RS" sz="2000" dirty="0">
                <a:latin typeface="+mj-lt"/>
                <a:cs typeface="Calibri" panose="020F0502020204030204" pitchFamily="34" charset="0"/>
              </a:rPr>
              <a:t>imaju veliku specifičnu površinu što dodatno doprinosi njihovoj učinkovitosti u adsorpcijskim i katalitičkim procesima.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FFE506A-4CA1-4025-A338-BDBCD232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642" y="1346807"/>
            <a:ext cx="3897702" cy="41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5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6">
            <a:extLst>
              <a:ext uri="{FF2B5EF4-FFF2-40B4-BE49-F238E27FC236}">
                <a16:creationId xmlns:a16="http://schemas.microsoft.com/office/drawing/2014/main" id="{7C913D68-7954-4116-B44F-4BF43AE03F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47638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85BA233E-64E7-4833-9226-F9D1A8DBB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46" y="1115235"/>
            <a:ext cx="6625087" cy="567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PRIMJENA: 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kontrola zagađenja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zbrinjavanje radioaktivnog otpada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tretiranje otpadnih voda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zaštita okoliša, proizvodnja kisika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proizvodnja energije i pročišćavanje plinova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u solarnoj energiji, preradi nafte i katalizi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poljoprivredi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u pesticidima i uklanjanju teških metala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u prehrani životinja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u akvakulturi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u industriji papira i građevinarstvu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medicinske primjene</a:t>
            </a:r>
          </a:p>
          <a:p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rudarske i metalurške primjene</a:t>
            </a:r>
            <a:endParaRPr lang="hr-HR" altLang="sr-Latn-RS" sz="2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FFE506A-4CA1-4025-A338-BDBCD232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642" y="1346807"/>
            <a:ext cx="3897702" cy="41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79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4">
            <a:extLst>
              <a:ext uri="{FF2B5EF4-FFF2-40B4-BE49-F238E27FC236}">
                <a16:creationId xmlns:a16="http://schemas.microsoft.com/office/drawing/2014/main" id="{7C428152-4A17-4E4E-AD06-C46C50D93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49225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7651" name="Picture 6" descr="zeol_tab1">
            <a:extLst>
              <a:ext uri="{FF2B5EF4-FFF2-40B4-BE49-F238E27FC236}">
                <a16:creationId xmlns:a16="http://schemas.microsoft.com/office/drawing/2014/main" id="{EB4D1C86-53A3-4341-90BE-BC5173C24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03"/>
          <a:stretch>
            <a:fillRect/>
          </a:stretch>
        </p:blipFill>
        <p:spPr bwMode="auto">
          <a:xfrm>
            <a:off x="425450" y="958850"/>
            <a:ext cx="51069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zeol_tab1">
            <a:extLst>
              <a:ext uri="{FF2B5EF4-FFF2-40B4-BE49-F238E27FC236}">
                <a16:creationId xmlns:a16="http://schemas.microsoft.com/office/drawing/2014/main" id="{4FF3D9E1-5277-48EF-9769-BD1EF432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/>
          <a:stretch>
            <a:fillRect/>
          </a:stretch>
        </p:blipFill>
        <p:spPr bwMode="auto">
          <a:xfrm>
            <a:off x="304800" y="1636713"/>
            <a:ext cx="4953000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zeol_tab2">
            <a:extLst>
              <a:ext uri="{FF2B5EF4-FFF2-40B4-BE49-F238E27FC236}">
                <a16:creationId xmlns:a16="http://schemas.microsoft.com/office/drawing/2014/main" id="{BF3B4502-7D72-447F-B695-D1C08A97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50292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4">
            <a:extLst>
              <a:ext uri="{FF2B5EF4-FFF2-40B4-BE49-F238E27FC236}">
                <a16:creationId xmlns:a16="http://schemas.microsoft.com/office/drawing/2014/main" id="{90537AA5-D47F-4099-995D-A7D8E3A86D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250825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8675" name="Picture 5" descr="zeol_tab3">
            <a:extLst>
              <a:ext uri="{FF2B5EF4-FFF2-40B4-BE49-F238E27FC236}">
                <a16:creationId xmlns:a16="http://schemas.microsoft.com/office/drawing/2014/main" id="{E5091A15-8F1C-4FF8-A6D3-2ACAFF20B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533400"/>
            <a:ext cx="61722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zeol_tab4">
            <a:extLst>
              <a:ext uri="{FF2B5EF4-FFF2-40B4-BE49-F238E27FC236}">
                <a16:creationId xmlns:a16="http://schemas.microsoft.com/office/drawing/2014/main" id="{DAA42C71-947F-4432-981E-24671B659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6324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6">
            <a:extLst>
              <a:ext uri="{FF2B5EF4-FFF2-40B4-BE49-F238E27FC236}">
                <a16:creationId xmlns:a16="http://schemas.microsoft.com/office/drawing/2014/main" id="{6869DE0E-7D5D-459B-A3B3-67453A9A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VLAKNASTI  ZEOLITI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9699" name="Rectangle 7">
            <a:extLst>
              <a:ext uri="{FF2B5EF4-FFF2-40B4-BE49-F238E27FC236}">
                <a16:creationId xmlns:a16="http://schemas.microsoft.com/office/drawing/2014/main" id="{D20A4D3E-658A-4FAC-88DE-83514215F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481138"/>
            <a:ext cx="8229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Natrolit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Na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2H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Skolecit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Ca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3H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Mezolit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Na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Ca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8H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Mordenit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(Ca,Na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K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24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7H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Thomsonit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Na Ca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20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6H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29700" name="Picture 8" descr="K:\zbirka_cijela\ZBIRKA_CROPANA\1410_natrolit.jpg">
            <a:extLst>
              <a:ext uri="{FF2B5EF4-FFF2-40B4-BE49-F238E27FC236}">
                <a16:creationId xmlns:a16="http://schemas.microsoft.com/office/drawing/2014/main" id="{7CC94609-E07D-4302-ADEA-D3887E51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750" y="2971800"/>
            <a:ext cx="492125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7">
            <a:extLst>
              <a:ext uri="{FF2B5EF4-FFF2-40B4-BE49-F238E27FC236}">
                <a16:creationId xmlns:a16="http://schemas.microsoft.com/office/drawing/2014/main" id="{2EFC9983-BDD7-404D-838F-1753A2B3B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24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VLAKNASTI 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NATROLIT 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Na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10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2H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30723" name="Picture 8" descr="natrolit2">
            <a:extLst>
              <a:ext uri="{FF2B5EF4-FFF2-40B4-BE49-F238E27FC236}">
                <a16:creationId xmlns:a16="http://schemas.microsoft.com/office/drawing/2014/main" id="{1456DA5E-E088-4754-A28E-E2E0B6C5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29282" b="15439"/>
          <a:stretch>
            <a:fillRect/>
          </a:stretch>
        </p:blipFill>
        <p:spPr bwMode="auto">
          <a:xfrm>
            <a:off x="8077200" y="350838"/>
            <a:ext cx="3733800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9" descr="natrolit1">
            <a:extLst>
              <a:ext uri="{FF2B5EF4-FFF2-40B4-BE49-F238E27FC236}">
                <a16:creationId xmlns:a16="http://schemas.microsoft.com/office/drawing/2014/main" id="{0B2607BA-5646-4664-8A5C-6ED53D01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8800" y="3581400"/>
            <a:ext cx="49149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10">
            <a:extLst>
              <a:ext uri="{FF2B5EF4-FFF2-40B4-BE49-F238E27FC236}">
                <a16:creationId xmlns:a16="http://schemas.microsoft.com/office/drawing/2014/main" id="{87D5DCF4-54BF-4E28-BF91-67DB33519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77963"/>
            <a:ext cx="807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Rompski 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mm2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Fdd2</a:t>
            </a:r>
            <a:endParaRPr lang="hr-HR" altLang="sr-Latn-RS" sz="24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prizmatski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kristali; igličast; radijalno-zrakasti</a:t>
            </a:r>
          </a:p>
          <a:p>
            <a:pPr marL="398463" indent="860425" eaLnBrk="1" hangingPunct="1">
              <a:buFontTx/>
              <a:buNone/>
              <a:defRPr/>
            </a:pPr>
            <a:r>
              <a:rPr lang="hr-HR" altLang="sr-Latn-RS" sz="2400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agregati; vlaknast, zrnast, masivan.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5-5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2.2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110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Bezbojan ili bijel.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u šupljinama u bazaltu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5">
            <a:extLst>
              <a:ext uri="{FF2B5EF4-FFF2-40B4-BE49-F238E27FC236}">
                <a16:creationId xmlns:a16="http://schemas.microsoft.com/office/drawing/2014/main" id="{F2F8F25D-F89E-4464-9A49-0755F82C6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LISTASTI  ZEOLITI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93D92F2B-253F-4668-8BA9-FD0C8EDB3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143000"/>
            <a:ext cx="8915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Laumontit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Ca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4,5H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Heulandit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(niz)  (Ca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,Sr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,Ba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Na,K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9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9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27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72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≈ 24H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Klinoptilolit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(Na,K,Ca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,Sr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,Ba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,Mg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30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72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≈ 20H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Stilbit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(niz)  (Ca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Na,K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9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9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27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72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28H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31748" name="Picture 8" descr="K:\zbirka_cijela\ZBIRKA_CROPANA\2091_heulandit.jpg">
            <a:extLst>
              <a:ext uri="{FF2B5EF4-FFF2-40B4-BE49-F238E27FC236}">
                <a16:creationId xmlns:a16="http://schemas.microsoft.com/office/drawing/2014/main" id="{5A86B3FB-0354-47EB-8D4B-D761F6D3A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124200"/>
            <a:ext cx="4321175" cy="345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>
            <a:extLst>
              <a:ext uri="{FF2B5EF4-FFF2-40B4-BE49-F238E27FC236}">
                <a16:creationId xmlns:a16="http://schemas.microsoft.com/office/drawing/2014/main" id="{2D14CB78-B6DD-491E-BA4B-5BE58E58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2667000"/>
            <a:ext cx="3859213" cy="376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6">
            <a:extLst>
              <a:ext uri="{FF2B5EF4-FFF2-40B4-BE49-F238E27FC236}">
                <a16:creationId xmlns:a16="http://schemas.microsoft.com/office/drawing/2014/main" id="{F256255C-A00B-4958-A2EB-C8BEE500E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LISTASTI 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LAUMONTIT 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Ca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 4,5H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endParaRPr lang="en-US" altLang="sr-Latn-RS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FB76DCB5-B6E3-42A9-91CC-5DE5FDF50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1158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2/m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C2/c</a:t>
            </a:r>
            <a:endParaRPr lang="hr-HR" altLang="sr-Latn-RS" sz="24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prizmatski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kristali; masivni agregati</a:t>
            </a:r>
            <a:endParaRPr lang="hr-HR" altLang="sr-Latn-RS" sz="24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3-4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2.25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010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110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Bijel, smećkast, sivkast, žućkast, blago ružičast.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sedefast.</a:t>
            </a:r>
          </a:p>
          <a:p>
            <a:pPr marL="2055813" indent="-2055813" eaLnBrk="1" hangingPunct="1">
              <a:buFontTx/>
              <a:buNone/>
              <a:defRPr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magmatskim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stijenama kao produkt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hidrotermalnih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izmjena; u sedimentnim stijenama izmjenom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analcima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plagioklasa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5">
            <a:extLst>
              <a:ext uri="{FF2B5EF4-FFF2-40B4-BE49-F238E27FC236}">
                <a16:creationId xmlns:a16="http://schemas.microsoft.com/office/drawing/2014/main" id="{5AACFE83-D4C1-4D6A-B266-17DA8DC13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IZOMETRIČNI  (KOCKASTI)  ZEOLITI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3795" name="Rectangle 6">
            <a:extLst>
              <a:ext uri="{FF2B5EF4-FFF2-40B4-BE49-F238E27FC236}">
                <a16:creationId xmlns:a16="http://schemas.microsoft.com/office/drawing/2014/main" id="{1A62EFB9-5985-41A6-ABCD-2D7A02D78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676400"/>
            <a:ext cx="8229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Analcim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Na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H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Phillipsit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(niz)  (K,Na,Ca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,Ba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x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 err="1">
                <a:latin typeface="Garamond" panose="02020404030301010803" pitchFamily="18" charset="0"/>
                <a:cs typeface="Calibri" panose="020F0502020204030204" pitchFamily="34" charset="0"/>
              </a:rPr>
              <a:t>x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16-x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32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12H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Harmotom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(Ba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,Ca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K,Na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11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32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12H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Kabazit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(niz)  (Ca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0,5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Na,K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24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12H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6">
            <a:extLst>
              <a:ext uri="{FF2B5EF4-FFF2-40B4-BE49-F238E27FC236}">
                <a16:creationId xmlns:a16="http://schemas.microsoft.com/office/drawing/2014/main" id="{565D2AF0-B16A-47CD-B7F2-84D9569104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8" y="212725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1. GRUPA  NEFELINA - KALIOFILITA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5123" name="Rectangle 7">
            <a:extLst>
              <a:ext uri="{FF2B5EF4-FFF2-40B4-BE49-F238E27FC236}">
                <a16:creationId xmlns:a16="http://schemas.microsoft.com/office/drawing/2014/main" id="{04795483-C75B-4142-AE60-186D1A892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143000"/>
            <a:ext cx="8229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6. 1. 1. </a:t>
            </a:r>
            <a:r>
              <a:rPr lang="hr-HR" altLang="sr-Latn-RS" sz="2400" b="1" dirty="0" err="1">
                <a:latin typeface="Garamond" panose="02020404030301010803" pitchFamily="18" charset="0"/>
                <a:cs typeface="Calibri" panose="020F0502020204030204" pitchFamily="34" charset="0"/>
              </a:rPr>
              <a:t>Nefelin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  KNa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AlSiO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6. 1. 2.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Yoshiokait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jošiokait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 Ca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Al,Si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6. 1. 3.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Kalsilit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K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AlSiO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koji je polimorfan s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trikalsilitom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K,Na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AlSiO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kaliofilitom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K,Na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AlSiO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panunzitom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,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K,Na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AlSiO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124" name="Picture 9" descr="K:\zbirka_cijela\1847_nefelin.JPG">
            <a:extLst>
              <a:ext uri="{FF2B5EF4-FFF2-40B4-BE49-F238E27FC236}">
                <a16:creationId xmlns:a16="http://schemas.microsoft.com/office/drawing/2014/main" id="{0390CBDF-7F18-45E1-9936-4B33C78BA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2184" t="25880" r="24411" b="18662"/>
          <a:stretch/>
        </p:blipFill>
        <p:spPr bwMode="auto">
          <a:xfrm>
            <a:off x="2590800" y="3238500"/>
            <a:ext cx="4038600" cy="314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>
            <a:extLst>
              <a:ext uri="{FF2B5EF4-FFF2-40B4-BE49-F238E27FC236}">
                <a16:creationId xmlns:a16="http://schemas.microsoft.com/office/drawing/2014/main" id="{5BC8D46C-7F4A-4B7D-BF90-DAC20F2D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3048000"/>
            <a:ext cx="3811588" cy="352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7">
            <a:extLst>
              <a:ext uri="{FF2B5EF4-FFF2-40B4-BE49-F238E27FC236}">
                <a16:creationId xmlns:a16="http://schemas.microsoft.com/office/drawing/2014/main" id="{98739E40-9184-4513-8C2E-80FA06731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5725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6.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IZOMETRIČNI  (KOCKASTI)  ZEOLITI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ANALCIM 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Na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·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H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35843" name="Picture 8" descr="437b_analcim">
            <a:extLst>
              <a:ext uri="{FF2B5EF4-FFF2-40B4-BE49-F238E27FC236}">
                <a16:creationId xmlns:a16="http://schemas.microsoft.com/office/drawing/2014/main" id="{7A92FF97-D982-4913-A7BF-4138DDC7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936" t="9944" r="8292" b="12170"/>
          <a:stretch>
            <a:fillRect/>
          </a:stretch>
        </p:blipFill>
        <p:spPr bwMode="auto">
          <a:xfrm>
            <a:off x="8110538" y="2035175"/>
            <a:ext cx="3776662" cy="254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9" descr="771_analcim">
            <a:extLst>
              <a:ext uri="{FF2B5EF4-FFF2-40B4-BE49-F238E27FC236}">
                <a16:creationId xmlns:a16="http://schemas.microsoft.com/office/drawing/2014/main" id="{9076E1AD-4949-47CF-8181-5E00565AD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1200" y="4781550"/>
            <a:ext cx="2284413" cy="187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0" descr="772_analcim">
            <a:extLst>
              <a:ext uri="{FF2B5EF4-FFF2-40B4-BE49-F238E27FC236}">
                <a16:creationId xmlns:a16="http://schemas.microsoft.com/office/drawing/2014/main" id="{9FA7EEEF-689C-4C8D-968F-957728CB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42000"/>
          </a:blip>
          <a:srcRect/>
          <a:stretch>
            <a:fillRect/>
          </a:stretch>
        </p:blipFill>
        <p:spPr bwMode="auto">
          <a:xfrm>
            <a:off x="10058400" y="152400"/>
            <a:ext cx="18288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11">
            <a:extLst>
              <a:ext uri="{FF2B5EF4-FFF2-40B4-BE49-F238E27FC236}">
                <a16:creationId xmlns:a16="http://schemas.microsoft.com/office/drawing/2014/main" id="{2C5E94F1-1589-4654-ACAC-9E56FB923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227138"/>
            <a:ext cx="922178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Vanjski izgled kristala je kubičan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Simetrija je promjenljiva, ovisno o sređenosti i deformacijama strukture (m3m, 4/mmm, mmm, 2/m, 1)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česti kristali s formom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deltoidskog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ikositetraedra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zrnast, masivan.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5-5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2.29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Vrlo slaba po 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100</a:t>
            </a:r>
            <a:r>
              <a:rPr lang="en-US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Poluškoljkast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Bezbojan ili bijel, a od mehaničkih primjesa može biti siv ili zelenkast.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Staklast.</a:t>
            </a:r>
          </a:p>
          <a:p>
            <a:pPr eaLnBrk="1" hangingPunct="1">
              <a:buFontTx/>
              <a:buNone/>
            </a:pPr>
            <a:r>
              <a:rPr lang="hr-HR" altLang="sr-Latn-RS" sz="22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kao primarni mineral u nekim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magmatskim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stijenama </a:t>
            </a:r>
          </a:p>
          <a:p>
            <a:pPr eaLnBrk="1" hangingPunct="1">
              <a:buFontTx/>
              <a:buNone/>
            </a:pP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(neki bazalti, 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sijeniti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); ispuna šupljina u bazaltu (</a:t>
            </a:r>
            <a:r>
              <a:rPr lang="hr-HR" altLang="sr-Latn-RS" sz="2200" dirty="0" err="1">
                <a:latin typeface="Garamond" panose="02020404030301010803" pitchFamily="18" charset="0"/>
                <a:cs typeface="Calibri" panose="020F0502020204030204" pitchFamily="34" charset="0"/>
              </a:rPr>
              <a:t>hidrotermalnom</a:t>
            </a:r>
            <a:r>
              <a:rPr lang="hr-HR" altLang="sr-Latn-RS" sz="2200" dirty="0">
                <a:latin typeface="Garamond" panose="02020404030301010803" pitchFamily="18" charset="0"/>
                <a:cs typeface="Calibri" panose="020F0502020204030204" pitchFamily="34" charset="0"/>
              </a:rPr>
              <a:t> izmjenom)</a:t>
            </a:r>
          </a:p>
          <a:p>
            <a:pPr eaLnBrk="1" hangingPunct="1">
              <a:buFontTx/>
              <a:buNone/>
            </a:pPr>
            <a:endParaRPr lang="hr-HR" altLang="sr-Latn-RS" sz="2200" b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35847" name="TextBox 1">
            <a:extLst>
              <a:ext uri="{FF2B5EF4-FFF2-40B4-BE49-F238E27FC236}">
                <a16:creationId xmlns:a16="http://schemas.microsoft.com/office/drawing/2014/main" id="{D9A67D4E-BD48-4C37-9A72-792B711DB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733" y="1751942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 dirty="0"/>
              <a:t>_</a:t>
            </a:r>
          </a:p>
        </p:txBody>
      </p:sp>
      <p:sp>
        <p:nvSpPr>
          <p:cNvPr id="35848" name="TextBox 7">
            <a:extLst>
              <a:ext uri="{FF2B5EF4-FFF2-40B4-BE49-F238E27FC236}">
                <a16:creationId xmlns:a16="http://schemas.microsoft.com/office/drawing/2014/main" id="{70136F35-A94D-4E8A-8A3F-9641922F4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966" y="1743316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 dirty="0"/>
              <a:t>_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0">
            <a:extLst>
              <a:ext uri="{FF2B5EF4-FFF2-40B4-BE49-F238E27FC236}">
                <a16:creationId xmlns:a16="http://schemas.microsoft.com/office/drawing/2014/main" id="{38213F60-E92D-4499-9AA6-40C509725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0813"/>
            <a:ext cx="8089900" cy="1068387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1. GRUPA  NEFELINA – KALIOFILITA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NEFELIN  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KNa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AlSiO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en-US" altLang="sr-Latn-RS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r>
              <a:rPr lang="hr-HR" altLang="sr-Latn-RS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6147" name="Picture 11" descr="419_nefelin">
            <a:extLst>
              <a:ext uri="{FF2B5EF4-FFF2-40B4-BE49-F238E27FC236}">
                <a16:creationId xmlns:a16="http://schemas.microsoft.com/office/drawing/2014/main" id="{10049242-9F2C-48F6-B5E2-C2323804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 contrast="36000"/>
          </a:blip>
          <a:srcRect l="6390" t="3552" r="19041" b="11191"/>
          <a:stretch>
            <a:fillRect/>
          </a:stretch>
        </p:blipFill>
        <p:spPr bwMode="auto">
          <a:xfrm>
            <a:off x="8001000" y="1219200"/>
            <a:ext cx="3810000" cy="326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12">
            <a:extLst>
              <a:ext uri="{FF2B5EF4-FFF2-40B4-BE49-F238E27FC236}">
                <a16:creationId xmlns:a16="http://schemas.microsoft.com/office/drawing/2014/main" id="{ECFF9EDD-26B2-4720-AD60-065DE5AB0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06513"/>
            <a:ext cx="8610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Heksagonski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P6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rijetki mali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prizmatski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kristali; zrnast, masivan</a:t>
            </a:r>
            <a:endParaRPr lang="hr-HR" altLang="sr-Latn-RS" sz="24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: 5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-6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2.60-2.63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Slabo izražena.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Ljušturast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do neravan.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Bezbojan do bijel, ponekad sivkast do zelenkast. Narančasta boja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nefelina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obično je rezultat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alteracija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Sedefast, na prijelomu mastan.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u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magmatskim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stijenama s manje SiO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>
            <a:extLst>
              <a:ext uri="{FF2B5EF4-FFF2-40B4-BE49-F238E27FC236}">
                <a16:creationId xmlns:a16="http://schemas.microsoft.com/office/drawing/2014/main" id="{B34C988C-95A4-414D-A03C-AD484AD9CA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296863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2. GRUPA  LEUCITA</a:t>
            </a:r>
            <a:endParaRPr lang="en-US" altLang="sr-Latn-RS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7B912F7D-643C-4A60-BCCB-6CC34D00C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54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6. 2. 1. 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Leucit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  K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800" b="1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6. 2. 2. </a:t>
            </a:r>
            <a:r>
              <a:rPr lang="hr-HR" altLang="sr-Latn-RS" sz="2800" dirty="0" err="1">
                <a:latin typeface="Garamond" panose="02020404030301010803" pitchFamily="18" charset="0"/>
                <a:cs typeface="Calibri" panose="020F0502020204030204" pitchFamily="34" charset="0"/>
              </a:rPr>
              <a:t>Amonioleucit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  (NH</a:t>
            </a:r>
            <a:r>
              <a:rPr lang="hr-HR" altLang="sr-Latn-RS" sz="28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4 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K)</a:t>
            </a:r>
            <a:r>
              <a:rPr lang="en-US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8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7172" name="Picture 8" descr="K:\zbirka_cijela\ZBIRKA_CROPANA\1116a_leucit.jpg">
            <a:extLst>
              <a:ext uri="{FF2B5EF4-FFF2-40B4-BE49-F238E27FC236}">
                <a16:creationId xmlns:a16="http://schemas.microsoft.com/office/drawing/2014/main" id="{6F1EA11C-24F2-4107-8DF8-93EF3B36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3399021" cy="38100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9">
            <a:extLst>
              <a:ext uri="{FF2B5EF4-FFF2-40B4-BE49-F238E27FC236}">
                <a16:creationId xmlns:a16="http://schemas.microsoft.com/office/drawing/2014/main" id="{C32DCF1B-C0B8-4362-AB87-7FA1639F5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52400"/>
            <a:ext cx="8089900" cy="1068388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2. GRUPA  LEUCITA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LEUCIT 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K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6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en-US" altLang="sr-Latn-RS" b="1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8195" name="Picture 10" descr="1116_leucit">
            <a:extLst>
              <a:ext uri="{FF2B5EF4-FFF2-40B4-BE49-F238E27FC236}">
                <a16:creationId xmlns:a16="http://schemas.microsoft.com/office/drawing/2014/main" id="{996226FF-5C37-4BB3-AFAA-A56D432B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6000" contrast="36000"/>
          </a:blip>
          <a:srcRect l="34348" t="34952" r="38692" b="33112"/>
          <a:stretch>
            <a:fillRect/>
          </a:stretch>
        </p:blipFill>
        <p:spPr bwMode="auto">
          <a:xfrm>
            <a:off x="9448800" y="304800"/>
            <a:ext cx="254317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11">
            <a:extLst>
              <a:ext uri="{FF2B5EF4-FFF2-40B4-BE49-F238E27FC236}">
                <a16:creationId xmlns:a16="http://schemas.microsoft.com/office/drawing/2014/main" id="{72D1BDF1-732B-4EB4-AF33-60AAE803F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57300"/>
            <a:ext cx="1096168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Kubičan (iznad 605°C),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tetragonski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(ispod 605°C) 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m3m (kubičan), 4/m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tetragonski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Ia3d (kubičan), I4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1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/a</a:t>
            </a:r>
            <a:endParaRPr lang="hr-HR" altLang="sr-Latn-RS" sz="24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česti kristali s formom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deltoidskog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ikositetraedra</a:t>
            </a:r>
            <a:endParaRPr lang="hr-HR" altLang="sr-Latn-RS" sz="24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5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½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-6</a:t>
            </a:r>
            <a:endParaRPr lang="en-US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2.47-2.50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Slabo izražena. 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Ljušturast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Bijel do svijetlosiv.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Staklast.</a:t>
            </a:r>
          </a:p>
          <a:p>
            <a:pPr eaLnBrk="1" hangingPunct="1">
              <a:buFontTx/>
              <a:buNone/>
            </a:pPr>
            <a:r>
              <a:rPr lang="hr-HR" altLang="sr-Latn-RS" sz="24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općenito dosta rijedak mineral, no često se nađe u većim količinama u recentnim lavama, u stijenama osiromašenim SiO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(stijene bez kvarca). </a:t>
            </a:r>
          </a:p>
        </p:txBody>
      </p:sp>
      <p:pic>
        <p:nvPicPr>
          <p:cNvPr id="8197" name="Picture 16" descr="K:\zbirka_cijela\ZBIRKA_CROPANA\420b_leucit.jpg">
            <a:extLst>
              <a:ext uri="{FF2B5EF4-FFF2-40B4-BE49-F238E27FC236}">
                <a16:creationId xmlns:a16="http://schemas.microsoft.com/office/drawing/2014/main" id="{28FB3322-8084-40D0-A3BB-CEB5F13D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2971800"/>
            <a:ext cx="2543175" cy="264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1">
            <a:extLst>
              <a:ext uri="{FF2B5EF4-FFF2-40B4-BE49-F238E27FC236}">
                <a16:creationId xmlns:a16="http://schemas.microsoft.com/office/drawing/2014/main" id="{D7584BC2-023C-43D9-A7C7-70A9D9DB0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664" y="14478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 dirty="0"/>
              <a:t>_</a:t>
            </a:r>
          </a:p>
        </p:txBody>
      </p:sp>
      <p:sp>
        <p:nvSpPr>
          <p:cNvPr id="8199" name="TextBox 6">
            <a:extLst>
              <a:ext uri="{FF2B5EF4-FFF2-40B4-BE49-F238E27FC236}">
                <a16:creationId xmlns:a16="http://schemas.microsoft.com/office/drawing/2014/main" id="{588DBB8D-3BB5-4FF0-B804-EBE94F34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320" y="1901616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/>
              <a:t>_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5">
            <a:extLst>
              <a:ext uri="{FF2B5EF4-FFF2-40B4-BE49-F238E27FC236}">
                <a16:creationId xmlns:a16="http://schemas.microsoft.com/office/drawing/2014/main" id="{EE67C431-A319-49EA-ADB4-5D3F6E238E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524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  <a:endParaRPr lang="en-US" altLang="sr-Latn-RS" sz="2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9219" name="Rectangle 16">
            <a:extLst>
              <a:ext uri="{FF2B5EF4-FFF2-40B4-BE49-F238E27FC236}">
                <a16:creationId xmlns:a16="http://schemas.microsoft.com/office/drawing/2014/main" id="{C7BC3D88-BEA4-4010-9324-AAF1AA358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914400"/>
            <a:ext cx="952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i="1" dirty="0">
                <a:latin typeface="Garamond" panose="02020404030301010803" pitchFamily="18" charset="0"/>
                <a:cs typeface="Calibri" panose="020F0502020204030204" pitchFamily="34" charset="0"/>
              </a:rPr>
              <a:t>Alkalijski </a:t>
            </a:r>
            <a:r>
              <a:rPr lang="hr-HR" altLang="sr-Latn-RS" sz="2400" b="1" i="1" dirty="0" err="1">
                <a:latin typeface="Garamond" panose="02020404030301010803" pitchFamily="18" charset="0"/>
                <a:cs typeface="Calibri" panose="020F0502020204030204" pitchFamily="34" charset="0"/>
              </a:rPr>
              <a:t>feldspati</a:t>
            </a:r>
            <a:endParaRPr lang="hr-HR" altLang="sr-Latn-RS" sz="2400" b="1" i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6. 3. 1.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Sanidin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K,Na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6. 3. 2.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Ortoklas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K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6. 3. 3.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Mikroklin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K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6. 3. 4.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Anortoklas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i="1" dirty="0" err="1">
                <a:latin typeface="Garamond" panose="02020404030301010803" pitchFamily="18" charset="0"/>
                <a:cs typeface="Calibri" panose="020F0502020204030204" pitchFamily="34" charset="0"/>
              </a:rPr>
              <a:t>Plagioklasi</a:t>
            </a:r>
            <a:endParaRPr lang="hr-HR" altLang="sr-Latn-RS" sz="2400" b="1" i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6. 3. 5.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Albit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Na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6. 3. 6.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Anortit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Ca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i="1" dirty="0">
                <a:latin typeface="Garamond" panose="02020404030301010803" pitchFamily="18" charset="0"/>
                <a:cs typeface="Calibri" panose="020F0502020204030204" pitchFamily="34" charset="0"/>
              </a:rPr>
              <a:t>Barijevi </a:t>
            </a:r>
            <a:r>
              <a:rPr lang="hr-HR" altLang="sr-Latn-RS" sz="2400" b="1" i="1" dirty="0" err="1">
                <a:latin typeface="Garamond" panose="02020404030301010803" pitchFamily="18" charset="0"/>
                <a:cs typeface="Calibri" panose="020F0502020204030204" pitchFamily="34" charset="0"/>
              </a:rPr>
              <a:t>feldspati</a:t>
            </a:r>
            <a:endParaRPr lang="hr-HR" altLang="sr-Latn-RS" sz="2400" b="1" i="1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6. 3. 7.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Celzijan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Ba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6. 3. 8. 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Hijalofan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  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K,Ba,Na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Al(</a:t>
            </a:r>
            <a:r>
              <a:rPr lang="hr-HR" altLang="sr-Latn-RS" sz="2400" dirty="0" err="1">
                <a:latin typeface="Garamond" panose="02020404030301010803" pitchFamily="18" charset="0"/>
                <a:cs typeface="Calibri" panose="020F0502020204030204" pitchFamily="34" charset="0"/>
              </a:rPr>
              <a:t>Al,Si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)Si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2 </a:t>
            </a:r>
            <a:r>
              <a:rPr lang="hr-HR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400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400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  <a:endParaRPr lang="hr-HR" altLang="sr-Latn-R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400" b="1" i="1" dirty="0">
                <a:latin typeface="Garamond" panose="02020404030301010803" pitchFamily="18" charset="0"/>
                <a:cs typeface="Calibri" panose="020F0502020204030204" pitchFamily="34" charset="0"/>
              </a:rPr>
              <a:t>Ostali </a:t>
            </a:r>
            <a:r>
              <a:rPr lang="hr-HR" altLang="sr-Latn-RS" sz="2400" b="1" i="1" dirty="0" err="1">
                <a:latin typeface="Garamond" panose="02020404030301010803" pitchFamily="18" charset="0"/>
                <a:cs typeface="Calibri" panose="020F0502020204030204" pitchFamily="34" charset="0"/>
              </a:rPr>
              <a:t>feldspati</a:t>
            </a:r>
            <a:endParaRPr lang="en-US" altLang="sr-Latn-RS" sz="2400" b="1" i="1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pic>
        <p:nvPicPr>
          <p:cNvPr id="9220" name="Picture 17" descr="K:\zbirka_cijela\ZBIRKA_CROPANA\432_2b_sanidin.jpg">
            <a:extLst>
              <a:ext uri="{FF2B5EF4-FFF2-40B4-BE49-F238E27FC236}">
                <a16:creationId xmlns:a16="http://schemas.microsoft.com/office/drawing/2014/main" id="{62F10A68-FE2F-4736-9F40-B1A8081F1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219200"/>
            <a:ext cx="479425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">
            <a:extLst>
              <a:ext uri="{FF2B5EF4-FFF2-40B4-BE49-F238E27FC236}">
                <a16:creationId xmlns:a16="http://schemas.microsoft.com/office/drawing/2014/main" id="{4DC8F466-95ED-4417-9F56-271C95B57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089900" cy="1141413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TEKTOSILIKATI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XIII. 6. 3. FELDSPATI (GLINENCI)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rgbClr val="00000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ALKALIJSKI  FELDSPATI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SANIDIN  (</a:t>
            </a:r>
            <a:r>
              <a:rPr lang="hr-HR" altLang="sr-Latn-RS" sz="2800" b="1" dirty="0" err="1">
                <a:latin typeface="Garamond" panose="02020404030301010803" pitchFamily="18" charset="0"/>
                <a:cs typeface="Calibri" panose="020F0502020204030204" pitchFamily="34" charset="0"/>
              </a:rPr>
              <a:t>K,Na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)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[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AlSi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3 </a:t>
            </a:r>
            <a:r>
              <a:rPr lang="hr-HR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hr-HR" altLang="sr-Latn-RS" sz="2800" b="1" baseline="-25000" dirty="0">
                <a:latin typeface="Garamond" panose="02020404030301010803" pitchFamily="18" charset="0"/>
                <a:cs typeface="Calibri" panose="020F0502020204030204" pitchFamily="34" charset="0"/>
              </a:rPr>
              <a:t>8 </a:t>
            </a:r>
            <a:r>
              <a:rPr lang="en-US" altLang="sr-Latn-RS" sz="2800" b="1" dirty="0">
                <a:latin typeface="Garamond" panose="02020404030301010803" pitchFamily="18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243" name="Picture 10" descr="725a_sanidin">
            <a:extLst>
              <a:ext uri="{FF2B5EF4-FFF2-40B4-BE49-F238E27FC236}">
                <a16:creationId xmlns:a16="http://schemas.microsoft.com/office/drawing/2014/main" id="{21B0A759-C877-440F-A80F-D28625DB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42000"/>
          </a:blip>
          <a:srcRect/>
          <a:stretch>
            <a:fillRect/>
          </a:stretch>
        </p:blipFill>
        <p:spPr bwMode="auto">
          <a:xfrm>
            <a:off x="8458200" y="3505200"/>
            <a:ext cx="2762250" cy="290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11">
            <a:extLst>
              <a:ext uri="{FF2B5EF4-FFF2-40B4-BE49-F238E27FC236}">
                <a16:creationId xmlns:a16="http://schemas.microsoft.com/office/drawing/2014/main" id="{961720B8-AEC8-4291-B8CD-D0C766818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5565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SUSTAV: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Monoklinski</a:t>
            </a:r>
            <a:endParaRPr lang="hr-HR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KRISTALNI  RAZRED: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2/m 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PROSTORNA  GRUPA: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C2/m</a:t>
            </a:r>
            <a:endParaRPr lang="hr-HR" altLang="sr-Latn-RS" sz="2000" baseline="-25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HABITUS: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pločasti kristali II {010}; izduženi kristali duž osi </a:t>
            </a:r>
            <a:r>
              <a:rPr lang="hr-HR" altLang="sr-Latn-RS" sz="2000" i="1" dirty="0"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; česti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karlovarski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sraslaci</a:t>
            </a:r>
            <a:endParaRPr lang="en-US" altLang="sr-Latn-RS" sz="2000" dirty="0">
              <a:solidFill>
                <a:srgbClr val="00000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TVRDOĆA: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6</a:t>
            </a:r>
            <a:endParaRPr lang="en-US" altLang="sr-Latn-RS" sz="2000" dirty="0">
              <a:latin typeface="Garamond" panose="02020404030301010803" pitchFamily="18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GUSTOĆA: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2.52</a:t>
            </a: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KALAVOST: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Savršena po 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001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, dobra po 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{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010</a:t>
            </a:r>
            <a:r>
              <a:rPr lang="en-US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}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LOM: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Neravan.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BOJA: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Bezbojan do bijel.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Crt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je bijel.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SJAJ: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Staklast do sedefast.</a:t>
            </a:r>
          </a:p>
          <a:p>
            <a:pPr eaLnBrk="1" hangingPunct="1">
              <a:buFontTx/>
              <a:buNone/>
            </a:pPr>
            <a:r>
              <a:rPr lang="hr-HR" altLang="sr-Latn-RS" sz="2000" b="1" dirty="0">
                <a:latin typeface="Garamond" panose="02020404030301010803" pitchFamily="18" charset="0"/>
                <a:cs typeface="Calibri" panose="020F0502020204030204" pitchFamily="34" charset="0"/>
              </a:rPr>
              <a:t>POJAVLJIVANJE: 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kao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fenokristali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utrusci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 u efuzivnim stijenama (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riolit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, </a:t>
            </a:r>
            <a:r>
              <a:rPr lang="hr-HR" altLang="sr-Latn-RS" sz="2000" dirty="0" err="1">
                <a:latin typeface="Garamond" panose="02020404030301010803" pitchFamily="18" charset="0"/>
                <a:cs typeface="Calibri" panose="020F0502020204030204" pitchFamily="34" charset="0"/>
              </a:rPr>
              <a:t>trahit</a:t>
            </a:r>
            <a:r>
              <a:rPr lang="hr-HR" altLang="sr-Latn-RS" sz="2000" dirty="0">
                <a:latin typeface="Garamond" panose="02020404030301010803" pitchFamily="18" charset="0"/>
                <a:cs typeface="Calibri" panose="020F0502020204030204" pitchFamily="34" charset="0"/>
              </a:rPr>
              <a:t>), nastalim naglim hlađenjem lave</a:t>
            </a:r>
          </a:p>
        </p:txBody>
      </p:sp>
      <p:pic>
        <p:nvPicPr>
          <p:cNvPr id="10245" name="Picture 14" descr="K:\zbirka_cijela\ZBIRKA_CROPANA\1988b_sanidin.jpg">
            <a:extLst>
              <a:ext uri="{FF2B5EF4-FFF2-40B4-BE49-F238E27FC236}">
                <a16:creationId xmlns:a16="http://schemas.microsoft.com/office/drawing/2014/main" id="{96709F73-3D5A-4F5D-A4E8-CF8067075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0" y="609600"/>
            <a:ext cx="1695450" cy="263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og od drveta">
  <a:themeElements>
    <a:clrScheme name="Slog od drvet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Prilagođeno 2">
      <a:majorFont>
        <a:latin typeface="Garamond"/>
        <a:ea typeface=""/>
        <a:cs typeface=""/>
      </a:majorFont>
      <a:minorFont>
        <a:latin typeface="Palatino Linotype"/>
        <a:ea typeface=""/>
        <a:cs typeface=""/>
      </a:minorFont>
    </a:fontScheme>
    <a:fmtScheme name="Slog od drvet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Pramen">
  <a:themeElements>
    <a:clrScheme name="Plavo-zelena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TM03090434[[fn=Slog od drveta]]</Template>
  <TotalTime>688</TotalTime>
  <Words>3762</Words>
  <Application>Microsoft Office PowerPoint</Application>
  <PresentationFormat>Široki zaslon</PresentationFormat>
  <Paragraphs>435</Paragraphs>
  <Slides>40</Slides>
  <Notes>7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40</vt:i4>
      </vt:variant>
    </vt:vector>
  </HeadingPairs>
  <TitlesOfParts>
    <vt:vector size="51" baseType="lpstr">
      <vt:lpstr>Arial</vt:lpstr>
      <vt:lpstr>Calibri</vt:lpstr>
      <vt:lpstr>Century Gothic</vt:lpstr>
      <vt:lpstr>Garamond</vt:lpstr>
      <vt:lpstr>Palatino Linotype</vt:lpstr>
      <vt:lpstr>Symbol</vt:lpstr>
      <vt:lpstr>Times New Roman</vt:lpstr>
      <vt:lpstr>Wingdings</vt:lpstr>
      <vt:lpstr>Wingdings 3</vt:lpstr>
      <vt:lpstr>Slog od drveta</vt:lpstr>
      <vt:lpstr>Pramen</vt:lpstr>
      <vt:lpstr>Sistematska mineralogija XIII.6. TEKTOSILIKATI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Samorodni elementi</dc:title>
  <dc:creator>ancobic</dc:creator>
  <cp:lastModifiedBy>Andrea Čobić</cp:lastModifiedBy>
  <cp:revision>102</cp:revision>
  <dcterms:created xsi:type="dcterms:W3CDTF">2021-02-10T09:32:21Z</dcterms:created>
  <dcterms:modified xsi:type="dcterms:W3CDTF">2025-05-13T09:50:32Z</dcterms:modified>
</cp:coreProperties>
</file>