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474" r:id="rId2"/>
    <p:sldId id="338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492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97" r:id="rId24"/>
    <p:sldId id="420" r:id="rId25"/>
    <p:sldId id="358" r:id="rId26"/>
    <p:sldId id="359" r:id="rId27"/>
    <p:sldId id="360" r:id="rId28"/>
    <p:sldId id="494" r:id="rId29"/>
    <p:sldId id="570" r:id="rId30"/>
    <p:sldId id="495" r:id="rId31"/>
    <p:sldId id="569" r:id="rId32"/>
    <p:sldId id="365" r:id="rId33"/>
    <p:sldId id="417" r:id="rId34"/>
    <p:sldId id="362" r:id="rId35"/>
    <p:sldId id="497" r:id="rId36"/>
    <p:sldId id="499" r:id="rId37"/>
    <p:sldId id="500" r:id="rId38"/>
    <p:sldId id="501" r:id="rId39"/>
    <p:sldId id="502" r:id="rId40"/>
    <p:sldId id="503" r:id="rId41"/>
    <p:sldId id="504" r:id="rId42"/>
    <p:sldId id="505" r:id="rId43"/>
    <p:sldId id="506" r:id="rId44"/>
    <p:sldId id="507" r:id="rId45"/>
    <p:sldId id="508" r:id="rId46"/>
    <p:sldId id="509" r:id="rId47"/>
    <p:sldId id="510" r:id="rId48"/>
    <p:sldId id="511" r:id="rId49"/>
    <p:sldId id="512" r:id="rId50"/>
    <p:sldId id="513" r:id="rId51"/>
    <p:sldId id="514" r:id="rId52"/>
    <p:sldId id="515" r:id="rId53"/>
    <p:sldId id="366" r:id="rId54"/>
    <p:sldId id="367" r:id="rId55"/>
    <p:sldId id="368" r:id="rId56"/>
    <p:sldId id="369" r:id="rId57"/>
    <p:sldId id="370" r:id="rId58"/>
    <p:sldId id="371" r:id="rId59"/>
    <p:sldId id="540" r:id="rId60"/>
    <p:sldId id="543" r:id="rId61"/>
    <p:sldId id="544" r:id="rId62"/>
    <p:sldId id="546" r:id="rId63"/>
    <p:sldId id="547" r:id="rId64"/>
    <p:sldId id="548" r:id="rId65"/>
    <p:sldId id="549" r:id="rId66"/>
    <p:sldId id="550" r:id="rId67"/>
    <p:sldId id="562" r:id="rId68"/>
    <p:sldId id="552" r:id="rId69"/>
    <p:sldId id="553" r:id="rId70"/>
    <p:sldId id="554" r:id="rId71"/>
    <p:sldId id="555" r:id="rId72"/>
    <p:sldId id="571" r:id="rId73"/>
    <p:sldId id="496" r:id="rId74"/>
    <p:sldId id="472" r:id="rId7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386" autoAdjust="0"/>
    <p:restoredTop sz="80482" autoAdjust="0"/>
  </p:normalViewPr>
  <p:slideViewPr>
    <p:cSldViewPr>
      <p:cViewPr>
        <p:scale>
          <a:sx n="100" d="100"/>
          <a:sy n="100" d="100"/>
        </p:scale>
        <p:origin x="-13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36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smtClean="0"/>
              <a:t>Click to edit Master text styles</a:t>
            </a:r>
          </a:p>
          <a:p>
            <a:pPr lvl="1"/>
            <a:r>
              <a:rPr lang="hr-HR" noProof="0" smtClean="0"/>
              <a:t>Second level</a:t>
            </a:r>
          </a:p>
          <a:p>
            <a:pPr lvl="2"/>
            <a:r>
              <a:rPr lang="hr-HR" noProof="0" smtClean="0"/>
              <a:t>Third level</a:t>
            </a:r>
          </a:p>
          <a:p>
            <a:pPr lvl="3"/>
            <a:r>
              <a:rPr lang="hr-HR" noProof="0" smtClean="0"/>
              <a:t>Fourth level</a:t>
            </a:r>
          </a:p>
          <a:p>
            <a:pPr lvl="4"/>
            <a:r>
              <a:rPr lang="hr-HR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2F0A8F4-F4C7-4AE1-AC6A-BF4A908CF7D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6474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642-16483-5_5593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bc.org/cgi/redirect-inline?ad=Invitroge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8237BB-DFE9-4BB5-9532-86EDC7D5D8DC}" type="slidenum">
              <a:rPr lang="hr-HR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hr-HR" alt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embrionalno: mekše, dediferencirane i stem, sterilno</a:t>
            </a:r>
          </a:p>
          <a:p>
            <a:pPr eaLnBrk="1" hangingPunct="1"/>
            <a:r>
              <a:rPr lang="hr-HR" altLang="en-US" smtClean="0"/>
              <a:t>drugačije osobine, pileći embriji - prvi</a:t>
            </a:r>
          </a:p>
          <a:p>
            <a:pPr eaLnBrk="1" hangingPunct="1"/>
            <a:r>
              <a:rPr lang="hr-HR" altLang="en-US" smtClean="0"/>
              <a:t>normalno: rijetke stem, konačno, diferencirane se samo prihvate, teža izolacija, specifični uvjeti</a:t>
            </a:r>
          </a:p>
          <a:p>
            <a:pPr eaLnBrk="1" hangingPunct="1"/>
            <a:r>
              <a:rPr lang="hr-HR" altLang="en-US" smtClean="0"/>
              <a:t>dobivanje: humano: operacije, biopsije, krv, decidualno tkivo: placenta, obrezivanje</a:t>
            </a:r>
          </a:p>
          <a:p>
            <a:pPr eaLnBrk="1" hangingPunct="1"/>
            <a:r>
              <a:rPr lang="hr-HR" altLang="en-US" smtClean="0"/>
              <a:t>tumorsko: biopsije, operacije, beskonačno, drugačiji uvjeti, lakše se prihvaća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B02F49-D125-48FB-9F85-9741DF370EBE}" type="slidenum">
              <a:rPr lang="hr-HR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hr-HR" alt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dirty="0" smtClean="0"/>
              <a:t>primarne kulture, klonovi, varijabilnost, provjera</a:t>
            </a:r>
          </a:p>
          <a:p>
            <a:r>
              <a:rPr lang="en-US" b="1" dirty="0" smtClean="0"/>
              <a:t>Authentication of Human Cell Lines by STR DNA Profiling Analysis</a:t>
            </a:r>
          </a:p>
          <a:p>
            <a:r>
              <a:rPr lang="en-US" dirty="0" smtClean="0"/>
              <a:t>Yvonne Reid, PhD, Douglas </a:t>
            </a:r>
            <a:r>
              <a:rPr lang="en-US" dirty="0" err="1" smtClean="0"/>
              <a:t>Storts</a:t>
            </a:r>
            <a:r>
              <a:rPr lang="en-US" dirty="0" smtClean="0"/>
              <a:t>, PhD, Terry </a:t>
            </a:r>
            <a:r>
              <a:rPr lang="en-US" dirty="0" err="1" smtClean="0"/>
              <a:t>Riss</a:t>
            </a:r>
            <a:r>
              <a:rPr lang="en-US" dirty="0" smtClean="0"/>
              <a:t>, and Lisa Minor.</a:t>
            </a:r>
          </a:p>
          <a:p>
            <a:pPr eaLnBrk="1" hangingPunct="1"/>
            <a:endParaRPr lang="hr-HR" alt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633E5B-5E28-4E9A-AF04-62564F5393F6}" type="slidenum">
              <a:rPr lang="hr-HR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hr-HR" altLang="en-US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-protočni citometar: detekcija CD – klastera diferencijacije – pojedinih tipova leukocita</a:t>
            </a:r>
          </a:p>
          <a:p>
            <a:pPr eaLnBrk="1" hangingPunct="1"/>
            <a:r>
              <a:rPr lang="hr-HR" altLang="en-US" smtClean="0"/>
              <a:t>anti-vrsta AT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CD antigens are a diverse group of  </a:t>
            </a:r>
            <a:r>
              <a:rPr lang="en-US" altLang="en-US" smtClean="0">
                <a:hlinkClick r:id="rId3"/>
              </a:rPr>
              <a:t>surface glycoproteins</a:t>
            </a:r>
            <a:r>
              <a:rPr lang="en-US" altLang="en-US" smtClean="0"/>
              <a:t> with a multitude of functions, providing the interface between a cell and the external environment that includes other cells. The CD antigens may be cell-cell or cell-matrix adhesion molecules, cytokine recep</a:t>
            </a:r>
            <a:endParaRPr lang="hr-HR" altLang="en-US" smtClean="0"/>
          </a:p>
          <a:p>
            <a:r>
              <a:rPr lang="en-US" altLang="en-US" smtClean="0"/>
              <a:t>Bone marrow mapping with polychromatic flow cytometry. Reactive bone marrow sample from a young patient was analyzed with a screening ten-color 14 MAb panel on a Navios flow cytometer and Kaluza software (Beckman Coulter). The MAb panel consisted of kappa+CD4 FITC/Lambda+CD8-PE/CD3 + CD14 ECD/CD34 APC/CD20+CD56-PC7/CD10-APC-A750/CD19-APC-A700/CD33 PC5.5/CD5-Pac Blue/CD45 Krom Orange. Analysis starts with the creating of the “live cells” gate by removal of dead cells, erythrocyte, and platelet aggregates on FS/SS plot (A). A CD45/SS plot is created within the live cell gate (B). Regions for lymphocytes (CD45bright/low SS), monocytes (CD45 bright/high SS), granulopoietic cells (CD45 dim/high SS), CD45dim/low SS blasts, and CD45-low SS erythropoietic cells are determined. The B-cell gate is created from the live cell gate on the CD19/SC plot (C). Presence of CD5 positive B-cells is investigated using a CD5/CD19 plot (D). The presence of CD10+ B-cells is looked for by analysis of CD20 and CD10 expression within the B-cell gate (E). In this patient, no CD5+ B-cells were detected but a significant fraction of B-cells showed B-precursor immunophenotype with normal maturation pattern (E). If a CD5+ or CD10+ B-cell population is present, a new gate can be created within plot D or E. B-cell clonality is analyzed within the B-cell gate (F). In this patient most B-cells are negative for light chain expression, consistent with B-cell precursors. Note that most of CD10+/CD20 dim B-cell precursors (cyan dots) fall into the blast gate in the CD45/SS plot (B). Kappa and lambda positive B-cells have normal kappa to lambda ratio. If CD5 and/or aberrant CD10+ B-cells were present, clonality of B-cells would be analyzed within the specific CD5+/CD19+ or CD10+/CD19+ gate. The fraction of CD34+ cells (red dots) is estimated within the live cell gate on the CD34/SS plot (G). If increased numbers of CD34+ cells are found, they are further analyzed for CD33, CD19, and CD10 expression. CD3+ T-cell and CD14+ monocyte gates are created on the CD45/CD3+CD14 plot within the live cell gate (H). Fractions of CD4+ (violet dots) and CD8+ T-cells (light green dots) are estimated within the CD3+ gate (I). CD4/CD8 ration was normal (1.16). Granulopoietic cells are analyzed on CD33/CD10 plot within the “Gran” gate and fractions of mature neutrophils (CD33+CD10, orange dots) and granulopoietic precursors (CD33+ CD10, brown dots) are estimated (J). CD14-CD33bright monocytic precursors can also be enumerated (green dots). Finally the fraction of CD56+ NK cells (dark blue dots) can be evaluated on a CD20+56/SS plot using the Boolean gate of live cells + non-B-cells to exclude CD20+ B-cell from analysis (K). Various cell populations are back-gated and visualized on both FS/SS and CD45/SS plots (A and B).tors, ion pores, or nutrient transporters. The CD antigens perform a variety of roles in immune system function. </a:t>
            </a: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6955EF-D428-401F-BD9D-7E98D7D768AC}" type="slidenum">
              <a:rPr lang="hr-HR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hr-HR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7AB306-8244-40AD-A778-60642F6BFB68}" type="slidenum">
              <a:rPr lang="hr-HR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hr-HR" altLang="en-US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stanični lizat se na gelu nakon elektroforeze prelije supstratom – drugačije obojeni “izjedeni” dio</a:t>
            </a:r>
          </a:p>
          <a:p>
            <a:pPr eaLnBrk="1" hangingPunct="1"/>
            <a:r>
              <a:rPr lang="hr-HR" altLang="en-US" smtClean="0"/>
              <a:t>posttranslacijske promjene, aleli, više lokusa</a:t>
            </a:r>
          </a:p>
          <a:p>
            <a:pPr eaLnBrk="1" hangingPunct="1"/>
            <a:r>
              <a:rPr lang="hr-HR" altLang="en-US" smtClean="0"/>
              <a:t>standardi na gel</a:t>
            </a:r>
          </a:p>
          <a:p>
            <a:pPr eaLnBrk="1" hangingPunct="1"/>
            <a:r>
              <a:rPr lang="hr-HR" altLang="en-US" smtClean="0"/>
              <a:t>G6P: Crnci i bijelci tip A i B</a:t>
            </a:r>
          </a:p>
          <a:p>
            <a:pPr eaLnBrk="1" hangingPunct="1"/>
            <a:r>
              <a:rPr lang="hr-HR" altLang="en-US" smtClean="0"/>
              <a:t>nukleozid fosforilaza: različita udaljenost putovanja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A53A08-6097-46DA-995F-ABC94D9DDEFA}" type="slidenum">
              <a:rPr lang="hr-HR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hr-HR" alt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vjerojatnost CA: 1 na 30000 pb. sponatano nastaju umnažanjem sekvenci od 4-5 jedinica.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5C058E-79F1-4305-8EF6-2ECACAC7F429}" type="slidenum">
              <a:rPr lang="hr-HR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hr-HR" altLang="en-US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subtelomerna npr.</a:t>
            </a:r>
          </a:p>
          <a:p>
            <a:pPr eaLnBrk="1" hangingPunct="1"/>
            <a:r>
              <a:rPr lang="hr-HR" altLang="en-US" smtClean="0"/>
              <a:t>specifičnosti: stanice, vrste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D53215-E514-4BB7-8D86-8206A45773C1}" type="slidenum">
              <a:rPr lang="hr-HR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hr-HR" altLang="en-US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dirty="0" smtClean="0"/>
              <a:t>“profil” – dvije vrpce</a:t>
            </a:r>
          </a:p>
          <a:p>
            <a:pPr eaLnBrk="1" hangingPunct="1"/>
            <a:r>
              <a:rPr lang="hr-HR" altLang="en-US" dirty="0" err="1" smtClean="0"/>
              <a:t>mikrosateliti</a:t>
            </a:r>
            <a:r>
              <a:rPr lang="hr-HR" altLang="en-US" dirty="0" smtClean="0"/>
              <a:t> – specifične bočne sekvence </a:t>
            </a:r>
            <a:r>
              <a:rPr lang="hr-HR" altLang="en-US" dirty="0" err="1" smtClean="0"/>
              <a:t>trinukleotidi</a:t>
            </a:r>
            <a:r>
              <a:rPr lang="hr-HR" altLang="en-US" dirty="0" smtClean="0"/>
              <a:t>, 100-200 </a:t>
            </a:r>
            <a:r>
              <a:rPr lang="hr-HR" altLang="en-US" dirty="0" err="1" smtClean="0"/>
              <a:t>pb</a:t>
            </a:r>
            <a:r>
              <a:rPr lang="hr-HR" altLang="en-US" dirty="0" smtClean="0"/>
              <a:t> vel. bendova, razlika u jednom ponavljanju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4C5031-B473-4EC4-BEA0-A05CCE9B6044}" type="slidenum">
              <a:rPr lang="hr-HR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hr-HR" altLang="en-US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dirty="0" err="1" smtClean="0"/>
              <a:t>izoenzimi</a:t>
            </a:r>
            <a:r>
              <a:rPr lang="hr-HR" altLang="en-US" dirty="0" smtClean="0"/>
              <a:t>: jednaki za vrstu, u istom tkivu</a:t>
            </a:r>
          </a:p>
          <a:p>
            <a:pPr eaLnBrk="1" hangingPunct="1"/>
            <a:r>
              <a:rPr lang="hr-HR" altLang="en-US" dirty="0" smtClean="0"/>
              <a:t>DNA </a:t>
            </a:r>
            <a:r>
              <a:rPr lang="hr-HR" altLang="en-US" dirty="0" err="1" smtClean="0"/>
              <a:t>lokusi</a:t>
            </a:r>
            <a:r>
              <a:rPr lang="hr-HR" altLang="en-US" dirty="0" smtClean="0"/>
              <a:t>: različiti za jedinke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866581-92FB-47A1-B35B-AB8F1ECC9E6E}" type="slidenum">
              <a:rPr lang="hr-HR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hr-HR" altLang="en-US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kontinuirane: tumorske, imortalne-transformirane, matične stanice, transformacija klona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8712BC-DD5F-4512-AC56-2F91C421B409}" type="slidenum">
              <a:rPr lang="hr-HR" altLang="en-US"/>
              <a:pPr/>
              <a:t>61</a:t>
            </a:fld>
            <a:endParaRPr lang="hr-HR" alt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en-US"/>
              <a:t>McClintoc, Miller - sprečavanje fuzije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F86493-CCD3-49E0-8B41-645A5B966D1B}" type="slidenum">
              <a:rPr lang="hr-HR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hr-HR" alt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migracija stanica uvjet, prve kulture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74B557-B81D-4D00-AB11-A4466D10E899}" type="slidenum">
              <a:rPr lang="hr-HR" altLang="en-US"/>
              <a:pPr/>
              <a:t>62</a:t>
            </a:fld>
            <a:endParaRPr lang="hr-HR" alt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en-US"/>
              <a:t>Griffith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204FB7-16C9-41E6-A577-0CABD051DFF3}" type="slidenum">
              <a:rPr lang="hr-HR" altLang="en-US"/>
              <a:pPr/>
              <a:t>66</a:t>
            </a:fld>
            <a:endParaRPr lang="hr-HR" alt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en-US"/>
              <a:t>necijepanje tel. sekv.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34FD2A-4127-428A-928A-7B053FB86AB9}" type="slidenum">
              <a:rPr lang="hr-HR" altLang="en-US"/>
              <a:pPr/>
              <a:t>71</a:t>
            </a:fld>
            <a:endParaRPr lang="hr-HR" alt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en-US"/>
              <a:t>Tetrahymena Blackburn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510E5C-7C26-4E71-875E-F4AD4A229134}" type="slidenum">
              <a:rPr lang="hr-HR" altLang="en-US" smtClean="0"/>
              <a:pPr eaLnBrk="1" hangingPunct="1">
                <a:spcBef>
                  <a:spcPct val="0"/>
                </a:spcBef>
              </a:pPr>
              <a:t>73</a:t>
            </a:fld>
            <a:endParaRPr lang="hr-H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B347EC-4386-4894-A896-5AEEF209538B}" type="slidenum">
              <a:rPr lang="hr-HR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hr-HR" alt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tripsin Ser, karboksi kraj iza Arg i Lys</a:t>
            </a:r>
          </a:p>
          <a:p>
            <a:pPr eaLnBrk="1" hangingPunct="1"/>
            <a:r>
              <a:rPr lang="hr-HR" altLang="en-US" smtClean="0"/>
              <a:t>kolagenaza: Clostridium i tkivo sisavaca, razni stupnjevi razgradnje kolagena</a:t>
            </a:r>
          </a:p>
          <a:p>
            <a:pPr eaLnBrk="1" hangingPunct="1"/>
            <a:r>
              <a:rPr lang="hr-HR" altLang="en-US" smtClean="0"/>
              <a:t>elastaza susjedne neutralne amk</a:t>
            </a:r>
          </a:p>
          <a:p>
            <a:pPr eaLnBrk="1" hangingPunct="1"/>
            <a:r>
              <a:rPr lang="hr-HR" altLang="en-US" smtClean="0"/>
              <a:t>hijaluronidaza polisaharidaza</a:t>
            </a:r>
          </a:p>
          <a:p>
            <a:pPr eaLnBrk="1" hangingPunct="1"/>
            <a:r>
              <a:rPr lang="hr-HR" altLang="en-US" smtClean="0"/>
              <a:t>papain sulfhidrilna proteinaza, široka specifičnost i ne oštećuje tkivo</a:t>
            </a:r>
          </a:p>
          <a:p>
            <a:pPr eaLnBrk="1" hangingPunct="1"/>
            <a:r>
              <a:rPr lang="hr-HR" altLang="en-US" smtClean="0"/>
              <a:t>pronaza Streptomyces frisenes, blago, kombinacije</a:t>
            </a:r>
          </a:p>
          <a:p>
            <a:pPr eaLnBrk="1" hangingPunct="1"/>
            <a:r>
              <a:rPr lang="hr-HR" altLang="en-US" smtClean="0"/>
              <a:t>dispaza Bacillus polymyxa, neutralna metaloproteaza, treba Ca, za tkivo s malo hijaluronske kiseline, nije za kombinaciju</a:t>
            </a:r>
          </a:p>
          <a:p>
            <a:pPr eaLnBrk="1" hangingPunct="1"/>
            <a:r>
              <a:rPr lang="hr-HR" altLang="en-US" smtClean="0"/>
              <a:t>inaktivacija!</a:t>
            </a:r>
          </a:p>
          <a:p>
            <a:pPr eaLnBrk="1" hangingPunct="1"/>
            <a:r>
              <a:rPr lang="hr-HR" altLang="en-US" smtClean="0"/>
              <a:t>V8, kimotripsin</a:t>
            </a:r>
          </a:p>
          <a:p>
            <a:pPr eaLnBrk="1" hangingPunct="1"/>
            <a:r>
              <a:rPr lang="hr-HR" altLang="en-US" smtClean="0"/>
              <a:t>različite inaktivacije, vrijeme inkubacije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r-HR" altLang="en-US" smtClean="0"/>
              <a:t>-mrežica - slezena</a:t>
            </a:r>
            <a:endParaRPr lang="en-US" alt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38768B-7A64-4452-81D0-BF9D7C360CC6}" type="slidenum">
              <a:rPr lang="hr-HR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hr-HR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91C4B3-E5B7-4E56-A255-9952AB2B4E39}" type="slidenum">
              <a:rPr lang="hr-HR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hr-HR" altLang="en-US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Metode: sedimentacija: po veličini</a:t>
            </a:r>
          </a:p>
          <a:p>
            <a:pPr eaLnBrk="1" hangingPunct="1"/>
            <a:r>
              <a:rPr lang="hr-HR" altLang="en-US" smtClean="0"/>
              <a:t>centrifugiranje u gradijentu tvari inertna, neviskozna, Fikol</a:t>
            </a:r>
          </a:p>
          <a:p>
            <a:pPr eaLnBrk="1" hangingPunct="1"/>
            <a:r>
              <a:rPr lang="hr-HR" altLang="en-US" smtClean="0"/>
              <a:t>metode afinitetne panning, MACS, FACS - površinski at s obilježjem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8A9B3F-000E-4B2F-B2B9-2DD57BC9A139}" type="slidenum">
              <a:rPr lang="hr-HR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hr-HR" alt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B i T limfociti MACS</a:t>
            </a:r>
          </a:p>
          <a:p>
            <a:pPr eaLnBrk="1" hangingPunct="1"/>
            <a:r>
              <a:rPr lang="hr-HR" altLang="en-US" smtClean="0">
                <a:latin typeface="Arial" charset="0"/>
              </a:rPr>
              <a:t>"elutrijacija" - specifično centrifugiranje (veličina, gustoća, površina)</a:t>
            </a:r>
          </a:p>
          <a:p>
            <a:pPr eaLnBrk="1" hangingPunct="1"/>
            <a:endParaRPr lang="hr-HR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A8157F-4CB7-4853-BC81-48F299B927FE}" type="slidenum">
              <a:rPr lang="hr-HR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hr-HR" alt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odvajanje stanica piezoelektricitetom na osnovi različitog zakretanja u jakom električnom polju (naboj ovisan o fluorescenciji)</a:t>
            </a:r>
          </a:p>
          <a:p>
            <a:pPr eaLnBrk="1" hangingPunct="1"/>
            <a:endParaRPr lang="hr-HR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1FFAF6-EF05-49A0-9C1B-0161FCE161FB}" type="slidenum">
              <a:rPr lang="hr-HR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hr-HR" alt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selekcija: osjetljivost na mehaničku disocijaciju, enzime, brzina rasta, selektivni medij D valin kod epitela bubrega, keratinociti</a:t>
            </a:r>
          </a:p>
          <a:p>
            <a:pPr eaLnBrk="1" hangingPunct="1"/>
            <a:r>
              <a:rPr lang="hr-HR" altLang="en-US" smtClean="0"/>
              <a:t>selektivne podloge diferencirane</a:t>
            </a:r>
          </a:p>
          <a:p>
            <a:pPr eaLnBrk="1" hangingPunct="1"/>
            <a:endParaRPr lang="hr-HR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40CC53-AD27-42BB-A237-B9BD527A9CB8}" type="slidenum">
              <a:rPr lang="hr-HR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hr-HR" alt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Primary cultures of mixed cerebellar cells were prepared as described by Cambray-Deakin (</a:t>
            </a:r>
            <a:r>
              <a:rPr lang="hr-HR" altLang="en-US" b="1" smtClean="0">
                <a:hlinkClick r:id="" action="ppaction://noaction"/>
              </a:rPr>
              <a:t>19</a:t>
            </a:r>
            <a:r>
              <a:rPr lang="hr-HR" altLang="en-US" smtClean="0"/>
              <a:t>), with the following modifications. Cerebelli (4–6 per culture) from 7–9-day-old Long Evans rats were isolated and minced with fine scissors. The tissue was transferred to buffer A (0.25 mg/ml trypsin and 200 μl of solution 4 (BSA fraction V (150 mg/ml), 0.7 glucose, 75 mMgSO4·7H2O) in 10 ml of Earle's balanced salt solution) and incubated for 15 min in a shaking water bath at 37 °C. Buffer B (0.4 mg/ml soybean trypsin inhibitor, 200 μl of solution 4, 25 units of DNase I, and 6 mMgSO4·7H2O in 10 ml of Earle's balanced salt solution) was then added to the tissue mixture, and the suspension was centrifuged for 10 s at 180 × </a:t>
            </a:r>
            <a:r>
              <a:rPr lang="hr-HR" altLang="en-US" i="1" smtClean="0"/>
              <a:t>g</a:t>
            </a:r>
            <a:r>
              <a:rPr lang="hr-HR" altLang="en-US" smtClean="0"/>
              <a:t> to pellet the tissue chunks. The cells were then dispersed mechanically by repeated gentle pipetting through a sterile siliconized Pasteur pipette in 1.5 ml of buffer C (0.4 mg/ml soybean trypsin inhibitor, 200 μl of solution 4, 75 units of DNase I, and 6 mMgSO4·7H2O in 10 ml of Earle's balanced salt solution). After 1–2 min of settling time, the supernatant was passed through a 4% BSA gradient and then centrifuged at 180 ×</a:t>
            </a:r>
            <a:r>
              <a:rPr lang="hr-HR" altLang="en-US" i="1" smtClean="0"/>
              <a:t>g</a:t>
            </a:r>
            <a:r>
              <a:rPr lang="hr-HR" altLang="en-US" smtClean="0"/>
              <a:t> for 5 min at room temperature. The cell pellet was suspended in culture medium (minimum essential medium containing 10% horse serum, 0.4 m -glutamine, 1.2 mg/ml glucose, 0.36 mg/ml KCl, and 0.25% penicillin-streptomycin (</a:t>
            </a:r>
            <a:r>
              <a:rPr lang="hr-HR" altLang="en-US" b="1" smtClean="0">
                <a:hlinkClick r:id="rId3" tooltip="[opens in a new window]"/>
              </a:rPr>
              <a:t>Invitrogen</a:t>
            </a:r>
            <a:r>
              <a:rPr lang="hr-HR" altLang="en-US" smtClean="0"/>
              <a:t>)) and seeded into Petri dishes precoated with poly--Lysine (0.1 mg/ml) at an initial plating density of 1000 cells/mm2. The cells were grown in a humidified atmosphere of 95% air, 5% CO2, at 37 °C and used for experiments after 20 days in culture.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072F2-81D1-4E59-9C9A-5F59CE456A2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618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87284-9BAA-4476-A1D4-3D7D649A328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637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E814E-4436-4BD6-B9AB-63C3778FF37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065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64428-0959-4BC8-A686-F7C6699CC78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808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84BB-37A1-488F-9A61-38329EE27A7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102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BCD07-782E-4F76-BDB3-4F3206B49E0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335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4D8CE-71DE-4179-AF2D-E70475E52D5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669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1D6EE-80B4-4905-8A95-8235A8B3A51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967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46DCE-7049-46FD-B162-35B0B88E8B9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120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1DCD1-7EAD-45B7-8FF7-DCD93111D1D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8814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DF284-FC45-41F1-B9C0-DBC31875CF0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064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 smtClean="0"/>
              <a:t>Click to edit Master text styles</a:t>
            </a:r>
          </a:p>
          <a:p>
            <a:pPr lvl="1"/>
            <a:r>
              <a:rPr lang="hr-HR" altLang="en-US" smtClean="0"/>
              <a:t>Second level</a:t>
            </a:r>
          </a:p>
          <a:p>
            <a:pPr lvl="2"/>
            <a:r>
              <a:rPr lang="hr-HR" altLang="en-US" smtClean="0"/>
              <a:t>Third level</a:t>
            </a:r>
          </a:p>
          <a:p>
            <a:pPr lvl="3"/>
            <a:r>
              <a:rPr lang="hr-HR" altLang="en-US" smtClean="0"/>
              <a:t>Fourth level</a:t>
            </a:r>
          </a:p>
          <a:p>
            <a:pPr lvl="4"/>
            <a:r>
              <a:rPr lang="hr-HR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7FA5491-E2F2-4AA9-A933-6F459D864E6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0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5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N5nJC6JWGw" TargetMode="External"/><Relationship Id="rId3" Type="http://schemas.openxmlformats.org/officeDocument/2006/relationships/hyperlink" Target="http://www.jove.com/video/3854/preparation-mouse-embryonic-fibroblast-cells-suitable-for-culturing" TargetMode="External"/><Relationship Id="rId7" Type="http://schemas.openxmlformats.org/officeDocument/2006/relationships/hyperlink" Target="https://promocell.com/hr_hr/videos/cells-in-action-membrane-protrusions-in-huvecs-human-umbilical-vein-endothelial-cells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H9h19iG3ytM" TargetMode="External"/><Relationship Id="rId5" Type="http://schemas.openxmlformats.org/officeDocument/2006/relationships/hyperlink" Target="https://www.youtube.com/watch?v=CPPxCr5DQr4" TargetMode="External"/><Relationship Id="rId4" Type="http://schemas.openxmlformats.org/officeDocument/2006/relationships/hyperlink" Target="http://www.youtube.com/watch?v=N0jftyYqM38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WS9sZbGj6A" TargetMode="External"/><Relationship Id="rId2" Type="http://schemas.openxmlformats.org/officeDocument/2006/relationships/hyperlink" Target="https://www.youtube.com/watch?v=9eE9grrj3rI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BeJu5Qj6JL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875104" y="2636838"/>
            <a:ext cx="3385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en-US" sz="2400" dirty="0" smtClean="0">
                <a:latin typeface="Arial" charset="0"/>
              </a:rPr>
              <a:t>Početna kultura stanica</a:t>
            </a:r>
            <a:endParaRPr lang="hr-HR" altLang="en-US" sz="24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971550" y="908050"/>
          <a:ext cx="3275013" cy="339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4" name="Photo Editor Photo" r:id="rId3" imgW="2104762" imgH="2180952" progId="MSPhotoEd.3">
                  <p:embed/>
                </p:oleObj>
              </mc:Choice>
              <mc:Fallback>
                <p:oleObj name="Photo Editor Photo" r:id="rId3" imgW="2104762" imgH="21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908050"/>
                        <a:ext cx="3275013" cy="339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827088" y="5229225"/>
            <a:ext cx="45608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Vezivno tkivo - </a:t>
            </a:r>
            <a:r>
              <a:rPr lang="hr-HR" altLang="en-US" sz="2000" dirty="0" err="1">
                <a:solidFill>
                  <a:schemeClr val="accent2"/>
                </a:solidFill>
                <a:latin typeface="Arial" charset="0"/>
              </a:rPr>
              <a:t>izvanstanični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  <a:latin typeface="Arial" charset="0"/>
              </a:rPr>
              <a:t>matriks</a:t>
            </a:r>
            <a:endParaRPr lang="hr-HR" altLang="en-US" sz="2000" dirty="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Fibroblasti</a:t>
            </a:r>
            <a:r>
              <a:rPr lang="hr-HR" altLang="en-US" sz="2000" dirty="0">
                <a:latin typeface="Arial" charset="0"/>
              </a:rPr>
              <a:t> rožnice u kolagenskoj mreži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35718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"/>
          <p:cNvSpPr>
            <a:spLocks noChangeArrowheads="1"/>
          </p:cNvSpPr>
          <p:nvPr/>
        </p:nvSpPr>
        <p:spPr bwMode="auto">
          <a:xfrm>
            <a:off x="4932363" y="4076700"/>
            <a:ext cx="35718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  <a:cs typeface="Arial" charset="0"/>
              </a:rPr>
              <a:t>Primarni fibroblasti u kulturi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Arial" charset="0"/>
                <a:cs typeface="Arial" charset="0"/>
              </a:rPr>
              <a:t>https://www.phenion.com/products/primary-human-skin-cells#lightbox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196975"/>
            <a:ext cx="22606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3657600" y="5159375"/>
            <a:ext cx="162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  <a:cs typeface="Arial" charset="0"/>
              </a:rPr>
              <a:t>pileći embrio</a:t>
            </a:r>
            <a:endParaRPr lang="en-US" altLang="en-US" sz="20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484438" y="3284538"/>
            <a:ext cx="3816350" cy="283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666800" bIns="802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331913" y="812800"/>
            <a:ext cx="54467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b="1">
                <a:latin typeface="Arial" charset="0"/>
              </a:rPr>
              <a:t>Osnovne tehnike dobivanja početne kulture</a:t>
            </a: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eksplantati - nasađeni komadići tkiva ili stanice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nasađivanje pojedinačnih stanica</a:t>
            </a:r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2484438" y="3284538"/>
            <a:ext cx="3816350" cy="2835275"/>
            <a:chOff x="1565" y="2069"/>
            <a:chExt cx="2404" cy="1786"/>
          </a:xfrm>
        </p:grpSpPr>
        <p:sp>
          <p:nvSpPr>
            <p:cNvPr id="28678" name="Text Box 5"/>
            <p:cNvSpPr txBox="1">
              <a:spLocks noChangeArrowheads="1"/>
            </p:cNvSpPr>
            <p:nvPr/>
          </p:nvSpPr>
          <p:spPr bwMode="auto">
            <a:xfrm>
              <a:off x="1565" y="2069"/>
              <a:ext cx="2404" cy="1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666800" bIns="802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hr-HR" altLang="en-US" sz="2400">
                <a:latin typeface="Arial" charset="0"/>
              </a:endParaRPr>
            </a:p>
          </p:txBody>
        </p:sp>
        <p:pic>
          <p:nvPicPr>
            <p:cNvPr id="2867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2160"/>
              <a:ext cx="1948" cy="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 Box 7"/>
            <p:cNvSpPr txBox="1">
              <a:spLocks noChangeArrowheads="1"/>
            </p:cNvSpPr>
            <p:nvPr/>
          </p:nvSpPr>
          <p:spPr bwMode="auto">
            <a:xfrm>
              <a:off x="1655" y="2251"/>
              <a:ext cx="99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eksplantat</a:t>
              </a:r>
            </a:p>
          </p:txBody>
        </p:sp>
        <p:sp>
          <p:nvSpPr>
            <p:cNvPr id="28681" name="Text Box 8"/>
            <p:cNvSpPr txBox="1">
              <a:spLocks noChangeArrowheads="1"/>
            </p:cNvSpPr>
            <p:nvPr/>
          </p:nvSpPr>
          <p:spPr bwMode="auto">
            <a:xfrm>
              <a:off x="2517" y="2115"/>
              <a:ext cx="1316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kultura disociranih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stanica</a:t>
              </a:r>
            </a:p>
          </p:txBody>
        </p:sp>
      </p:grp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2411413" y="2332038"/>
            <a:ext cx="381635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450800" bIns="910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476375" y="4786313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971550" y="620713"/>
            <a:ext cx="3960813" cy="3390900"/>
            <a:chOff x="930" y="482"/>
            <a:chExt cx="3447" cy="2883"/>
          </a:xfrm>
        </p:grpSpPr>
        <p:pic>
          <p:nvPicPr>
            <p:cNvPr id="29703" name="Picture 4" descr="2735f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482"/>
              <a:ext cx="3221" cy="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Text Box 5"/>
            <p:cNvSpPr txBox="1">
              <a:spLocks noChangeArrowheads="1"/>
            </p:cNvSpPr>
            <p:nvPr/>
          </p:nvSpPr>
          <p:spPr bwMode="auto">
            <a:xfrm>
              <a:off x="930" y="2976"/>
              <a:ext cx="3447" cy="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hr-HR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65625"/>
            <a:ext cx="561657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5003800" y="2252663"/>
            <a:ext cx="323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eksplantati (komadići tkiva)</a:t>
            </a:r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6208713" y="4864100"/>
            <a:ext cx="19192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izrast stanica iz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eksplantata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539750" y="333375"/>
            <a:ext cx="7850188" cy="6269038"/>
            <a:chOff x="340" y="210"/>
            <a:chExt cx="4945" cy="3949"/>
          </a:xfrm>
        </p:grpSpPr>
        <p:sp>
          <p:nvSpPr>
            <p:cNvPr id="30723" name="Text Box 3"/>
            <p:cNvSpPr txBox="1">
              <a:spLocks noChangeArrowheads="1"/>
            </p:cNvSpPr>
            <p:nvPr/>
          </p:nvSpPr>
          <p:spPr bwMode="auto">
            <a:xfrm>
              <a:off x="2925" y="890"/>
              <a:ext cx="21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>
                  <a:latin typeface="Arial" charset="0"/>
                </a:rPr>
                <a:t>mehaničko usitnjavanje tkiva</a:t>
              </a:r>
            </a:p>
          </p:txBody>
        </p:sp>
        <p:sp>
          <p:nvSpPr>
            <p:cNvPr id="30724" name="Text Box 4"/>
            <p:cNvSpPr txBox="1">
              <a:spLocks noChangeArrowheads="1"/>
            </p:cNvSpPr>
            <p:nvPr/>
          </p:nvSpPr>
          <p:spPr bwMode="auto">
            <a:xfrm>
              <a:off x="2925" y="1933"/>
              <a:ext cx="159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 dirty="0">
                  <a:solidFill>
                    <a:schemeClr val="accent2"/>
                  </a:solidFill>
                  <a:latin typeface="Arial" charset="0"/>
                </a:rPr>
                <a:t>enzimska </a:t>
              </a:r>
              <a:r>
                <a:rPr lang="hr-HR" altLang="en-US" sz="2000" dirty="0">
                  <a:latin typeface="Arial" charset="0"/>
                </a:rPr>
                <a:t>razgradnja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r-HR" altLang="en-US" sz="2400" dirty="0">
                <a:latin typeface="Arial" charset="0"/>
              </a:endParaRPr>
            </a:p>
          </p:txBody>
        </p:sp>
        <p:grpSp>
          <p:nvGrpSpPr>
            <p:cNvPr id="30725" name="Group 5"/>
            <p:cNvGrpSpPr>
              <a:grpSpLocks/>
            </p:cNvGrpSpPr>
            <p:nvPr/>
          </p:nvGrpSpPr>
          <p:grpSpPr bwMode="auto">
            <a:xfrm>
              <a:off x="340" y="210"/>
              <a:ext cx="2633" cy="3949"/>
              <a:chOff x="340" y="210"/>
              <a:chExt cx="2633" cy="3949"/>
            </a:xfrm>
          </p:grpSpPr>
          <p:graphicFrame>
            <p:nvGraphicFramePr>
              <p:cNvPr id="30730" name="Object 6"/>
              <p:cNvGraphicFramePr>
                <a:graphicFrameLocks noChangeAspect="1"/>
              </p:cNvGraphicFramePr>
              <p:nvPr/>
            </p:nvGraphicFramePr>
            <p:xfrm>
              <a:off x="340" y="210"/>
              <a:ext cx="2633" cy="39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7" name="Photo Editor Photo" r:id="rId3" imgW="14609524" imgH="21914286" progId="MSPhotoEd.3">
                      <p:embed/>
                    </p:oleObj>
                  </mc:Choice>
                  <mc:Fallback>
                    <p:oleObj name="Photo Editor Photo" r:id="rId3" imgW="14609524" imgH="21914286" progId="MSPhotoEd.3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0" y="210"/>
                            <a:ext cx="2633" cy="394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731" name="Text Box 7"/>
              <p:cNvSpPr txBox="1">
                <a:spLocks noChangeArrowheads="1"/>
              </p:cNvSpPr>
              <p:nvPr/>
            </p:nvSpPr>
            <p:spPr bwMode="auto">
              <a:xfrm>
                <a:off x="703" y="1298"/>
                <a:ext cx="28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>
                    <a:latin typeface="Arial" charset="0"/>
                  </a:rPr>
                  <a:t>led</a:t>
                </a:r>
              </a:p>
            </p:txBody>
          </p:sp>
          <p:sp>
            <p:nvSpPr>
              <p:cNvPr id="30732" name="Text Box 8"/>
              <p:cNvSpPr txBox="1">
                <a:spLocks noChangeArrowheads="1"/>
              </p:cNvSpPr>
              <p:nvPr/>
            </p:nvSpPr>
            <p:spPr bwMode="auto">
              <a:xfrm>
                <a:off x="521" y="3203"/>
                <a:ext cx="603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>
                    <a:latin typeface="Arial" charset="0"/>
                  </a:rPr>
                  <a:t>brojanje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>
                    <a:latin typeface="Arial" charset="0"/>
                  </a:rPr>
                  <a:t>stanica</a:t>
                </a:r>
              </a:p>
            </p:txBody>
          </p:sp>
        </p:grpSp>
        <p:sp>
          <p:nvSpPr>
            <p:cNvPr id="30726" name="Text Box 9"/>
            <p:cNvSpPr txBox="1">
              <a:spLocks noChangeArrowheads="1"/>
            </p:cNvSpPr>
            <p:nvPr/>
          </p:nvSpPr>
          <p:spPr bwMode="auto">
            <a:xfrm>
              <a:off x="2472" y="3249"/>
              <a:ext cx="265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>
                  <a:latin typeface="Arial" charset="0"/>
                </a:rPr>
                <a:t>sakupljanje stanica centrifugiranjem</a:t>
              </a:r>
            </a:p>
          </p:txBody>
        </p:sp>
        <p:sp>
          <p:nvSpPr>
            <p:cNvPr id="30727" name="Text Box 10"/>
            <p:cNvSpPr txBox="1">
              <a:spLocks noChangeArrowheads="1"/>
            </p:cNvSpPr>
            <p:nvPr/>
          </p:nvSpPr>
          <p:spPr bwMode="auto">
            <a:xfrm>
              <a:off x="2653" y="3778"/>
              <a:ext cx="208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>
                  <a:latin typeface="Arial" charset="0"/>
                </a:rPr>
                <a:t>nasađivanje u hranjivi medij</a:t>
              </a:r>
            </a:p>
          </p:txBody>
        </p:sp>
        <p:sp>
          <p:nvSpPr>
            <p:cNvPr id="30728" name="Text Box 11"/>
            <p:cNvSpPr txBox="1">
              <a:spLocks noChangeArrowheads="1"/>
            </p:cNvSpPr>
            <p:nvPr/>
          </p:nvSpPr>
          <p:spPr bwMode="auto">
            <a:xfrm>
              <a:off x="2381" y="255"/>
              <a:ext cx="29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400">
                  <a:latin typeface="Arial" charset="0"/>
                </a:rPr>
                <a:t>Shema pripreme početne kulture</a:t>
              </a:r>
            </a:p>
          </p:txBody>
        </p:sp>
        <p:sp>
          <p:nvSpPr>
            <p:cNvPr id="30729" name="Text Box 12"/>
            <p:cNvSpPr txBox="1">
              <a:spLocks noChangeArrowheads="1"/>
            </p:cNvSpPr>
            <p:nvPr/>
          </p:nvSpPr>
          <p:spPr bwMode="auto">
            <a:xfrm>
              <a:off x="748" y="2614"/>
              <a:ext cx="318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37</a:t>
              </a:r>
              <a:r>
                <a:rPr lang="hr-HR" altLang="en-US" sz="1600" baseline="30000">
                  <a:latin typeface="Arial" charset="0"/>
                </a:rPr>
                <a:t>o</a:t>
              </a:r>
              <a:r>
                <a:rPr lang="hr-HR" altLang="en-US" sz="1600">
                  <a:latin typeface="Arial" charset="0"/>
                </a:rPr>
                <a:t>C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763713" y="1125538"/>
            <a:ext cx="499903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Osnovni enzimi za razgradnju tkiva: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solidFill>
                  <a:schemeClr val="accent2"/>
                </a:solidFill>
                <a:latin typeface="Arial" charset="0"/>
              </a:rPr>
              <a:t>tripsin</a:t>
            </a:r>
            <a:endParaRPr lang="hr-HR" altLang="en-US" sz="2000" dirty="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solidFill>
                  <a:schemeClr val="accent2"/>
                </a:solidFill>
                <a:latin typeface="Arial" charset="0"/>
              </a:rPr>
              <a:t>kolagenaza</a:t>
            </a:r>
            <a:endParaRPr lang="hr-HR" altLang="en-US" sz="2000" dirty="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elastaza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hijaluronidaza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papain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pronaza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dispaza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</a:rPr>
              <a:t>EDTA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</a:rPr>
              <a:t>kombinacije enzima</a:t>
            </a:r>
            <a:endParaRPr lang="hr-HR" altLang="en-US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755650" y="404813"/>
          <a:ext cx="7418388" cy="596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6" name="Image" r:id="rId3" imgW="11326984" imgH="11606349" progId="Photoshop.Image.7">
                  <p:embed/>
                </p:oleObj>
              </mc:Choice>
              <mc:Fallback>
                <p:oleObj name="Image" r:id="rId3" imgW="11326984" imgH="11606349" progId="Photoshop.Image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04813"/>
                        <a:ext cx="7418388" cy="596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63575" y="471488"/>
            <a:ext cx="3711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Aktivnost enzima za razgradnju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331913" y="260350"/>
            <a:ext cx="6048375" cy="6219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10800" bIns="4042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pic>
        <p:nvPicPr>
          <p:cNvPr id="33795" name="Picture 3" descr="priprava pr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76250"/>
            <a:ext cx="351472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219700" y="2133600"/>
            <a:ext cx="19907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stanice se nasade 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hranjivi medij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348038" y="2349500"/>
            <a:ext cx="1141412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suspenzija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stanica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132138" y="2997200"/>
            <a:ext cx="13906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tekući medij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5724525" y="3092450"/>
            <a:ext cx="985838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primarna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kultura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5795963" y="5734050"/>
            <a:ext cx="1244600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sekundarna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kultura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1331913" y="5013325"/>
            <a:ext cx="3455987" cy="560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72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stanice se odlijepe i presade u manjoj gustoći - sekundarna kultura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1692275" y="3573463"/>
            <a:ext cx="2951163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stanice primarne kulture 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prihvate za podlogu i rastu dok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ne prekriju površinu zdjelice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2555875" y="1412875"/>
            <a:ext cx="16859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komadić tkiva 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razbije u stanice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2608263" y="304800"/>
            <a:ext cx="60166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tkivo</a:t>
            </a:r>
          </a:p>
        </p:txBody>
      </p:sp>
      <p:grpSp>
        <p:nvGrpSpPr>
          <p:cNvPr id="33805" name="Group 13"/>
          <p:cNvGrpSpPr>
            <a:grpSpLocks/>
          </p:cNvGrpSpPr>
          <p:nvPr/>
        </p:nvGrpSpPr>
        <p:grpSpPr bwMode="auto">
          <a:xfrm>
            <a:off x="1331913" y="260350"/>
            <a:ext cx="5878512" cy="6181725"/>
            <a:chOff x="839" y="192"/>
            <a:chExt cx="3703" cy="3894"/>
          </a:xfrm>
        </p:grpSpPr>
        <p:pic>
          <p:nvPicPr>
            <p:cNvPr id="33809" name="Picture 14" descr="priprava pri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300"/>
              <a:ext cx="2214" cy="3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0" name="Text Box 15"/>
            <p:cNvSpPr txBox="1">
              <a:spLocks noChangeArrowheads="1"/>
            </p:cNvSpPr>
            <p:nvPr/>
          </p:nvSpPr>
          <p:spPr bwMode="auto">
            <a:xfrm>
              <a:off x="3288" y="1344"/>
              <a:ext cx="1254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stanice se nasade u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hranjivi medij</a:t>
              </a:r>
            </a:p>
          </p:txBody>
        </p:sp>
        <p:sp>
          <p:nvSpPr>
            <p:cNvPr id="33811" name="Text Box 16"/>
            <p:cNvSpPr txBox="1">
              <a:spLocks noChangeArrowheads="1"/>
            </p:cNvSpPr>
            <p:nvPr/>
          </p:nvSpPr>
          <p:spPr bwMode="auto">
            <a:xfrm>
              <a:off x="2109" y="1480"/>
              <a:ext cx="719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suspenzija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stanica</a:t>
              </a:r>
            </a:p>
          </p:txBody>
        </p:sp>
        <p:sp>
          <p:nvSpPr>
            <p:cNvPr id="33812" name="Text Box 17"/>
            <p:cNvSpPr txBox="1">
              <a:spLocks noChangeArrowheads="1"/>
            </p:cNvSpPr>
            <p:nvPr/>
          </p:nvSpPr>
          <p:spPr bwMode="auto">
            <a:xfrm>
              <a:off x="1973" y="1888"/>
              <a:ext cx="87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tekući medij</a:t>
              </a:r>
            </a:p>
          </p:txBody>
        </p:sp>
        <p:sp>
          <p:nvSpPr>
            <p:cNvPr id="33813" name="Text Box 18"/>
            <p:cNvSpPr txBox="1">
              <a:spLocks noChangeArrowheads="1"/>
            </p:cNvSpPr>
            <p:nvPr/>
          </p:nvSpPr>
          <p:spPr bwMode="auto">
            <a:xfrm>
              <a:off x="3606" y="1948"/>
              <a:ext cx="621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primarna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kultura</a:t>
              </a:r>
            </a:p>
          </p:txBody>
        </p:sp>
        <p:sp>
          <p:nvSpPr>
            <p:cNvPr id="33814" name="Text Box 19"/>
            <p:cNvSpPr txBox="1">
              <a:spLocks noChangeArrowheads="1"/>
            </p:cNvSpPr>
            <p:nvPr/>
          </p:nvSpPr>
          <p:spPr bwMode="auto">
            <a:xfrm>
              <a:off x="3651" y="3612"/>
              <a:ext cx="784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sekundarna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kultura</a:t>
              </a:r>
            </a:p>
          </p:txBody>
        </p:sp>
        <p:sp>
          <p:nvSpPr>
            <p:cNvPr id="33815" name="Text Box 20"/>
            <p:cNvSpPr txBox="1">
              <a:spLocks noChangeArrowheads="1"/>
            </p:cNvSpPr>
            <p:nvPr/>
          </p:nvSpPr>
          <p:spPr bwMode="auto">
            <a:xfrm>
              <a:off x="839" y="3158"/>
              <a:ext cx="2177" cy="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72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stanice se odlijepe i presade u manjoj gustoći - sekundarna kultura</a:t>
              </a:r>
            </a:p>
          </p:txBody>
        </p:sp>
        <p:sp>
          <p:nvSpPr>
            <p:cNvPr id="33816" name="Text Box 21"/>
            <p:cNvSpPr txBox="1">
              <a:spLocks noChangeArrowheads="1"/>
            </p:cNvSpPr>
            <p:nvPr/>
          </p:nvSpPr>
          <p:spPr bwMode="auto">
            <a:xfrm>
              <a:off x="1066" y="2251"/>
              <a:ext cx="1859" cy="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stanice primarne kulture 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prihvate za podlogu i rastu dok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ne prekriju površinu zdjelice</a:t>
              </a:r>
            </a:p>
          </p:txBody>
        </p:sp>
        <p:sp>
          <p:nvSpPr>
            <p:cNvPr id="33817" name="Text Box 22"/>
            <p:cNvSpPr txBox="1">
              <a:spLocks noChangeArrowheads="1"/>
            </p:cNvSpPr>
            <p:nvPr/>
          </p:nvSpPr>
          <p:spPr bwMode="auto">
            <a:xfrm>
              <a:off x="1610" y="890"/>
              <a:ext cx="1062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komadić tkiva 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razbije u stanice</a:t>
              </a:r>
            </a:p>
          </p:txBody>
        </p:sp>
        <p:sp>
          <p:nvSpPr>
            <p:cNvPr id="33818" name="Text Box 23"/>
            <p:cNvSpPr txBox="1">
              <a:spLocks noChangeArrowheads="1"/>
            </p:cNvSpPr>
            <p:nvPr/>
          </p:nvSpPr>
          <p:spPr bwMode="auto">
            <a:xfrm>
              <a:off x="1643" y="192"/>
              <a:ext cx="379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tkivo</a:t>
              </a:r>
            </a:p>
          </p:txBody>
        </p:sp>
      </p:grpSp>
      <p:sp>
        <p:nvSpPr>
          <p:cNvPr id="33806" name="Text Box 24"/>
          <p:cNvSpPr txBox="1">
            <a:spLocks noChangeArrowheads="1"/>
          </p:cNvSpPr>
          <p:nvPr/>
        </p:nvSpPr>
        <p:spPr bwMode="auto">
          <a:xfrm>
            <a:off x="376238" y="5895975"/>
            <a:ext cx="3354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>
                <a:latin typeface="Arial" charset="0"/>
              </a:rPr>
              <a:t>Početna kultura stanica</a:t>
            </a:r>
          </a:p>
        </p:txBody>
      </p:sp>
      <p:sp>
        <p:nvSpPr>
          <p:cNvPr id="33807" name="Text Box 25"/>
          <p:cNvSpPr txBox="1">
            <a:spLocks noChangeArrowheads="1"/>
          </p:cNvSpPr>
          <p:nvPr/>
        </p:nvSpPr>
        <p:spPr bwMode="auto">
          <a:xfrm>
            <a:off x="1187450" y="-133350"/>
            <a:ext cx="65532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502800" bIns="2314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sp>
        <p:nvSpPr>
          <p:cNvPr id="33808" name="Text Box 26"/>
          <p:cNvSpPr txBox="1">
            <a:spLocks noChangeArrowheads="1"/>
          </p:cNvSpPr>
          <p:nvPr/>
        </p:nvSpPr>
        <p:spPr bwMode="auto">
          <a:xfrm>
            <a:off x="1331913" y="-1914525"/>
            <a:ext cx="6553200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82800" bIns="2782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684213" y="1196975"/>
            <a:ext cx="7920037" cy="4325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00000" bIns="2160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827088" y="1196975"/>
            <a:ext cx="7693025" cy="4206875"/>
            <a:chOff x="521" y="754"/>
            <a:chExt cx="4846" cy="2650"/>
          </a:xfrm>
        </p:grpSpPr>
        <p:graphicFrame>
          <p:nvGraphicFramePr>
            <p:cNvPr id="34821" name="Object 4"/>
            <p:cNvGraphicFramePr>
              <a:graphicFrameLocks noChangeAspect="1"/>
            </p:cNvGraphicFramePr>
            <p:nvPr/>
          </p:nvGraphicFramePr>
          <p:xfrm>
            <a:off x="703" y="754"/>
            <a:ext cx="4551" cy="2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45" name="Photo Editor Photo" r:id="rId3" imgW="17828571" imgH="10383699" progId="MSPhotoEd.3">
                    <p:embed/>
                  </p:oleObj>
                </mc:Choice>
                <mc:Fallback>
                  <p:oleObj name="Photo Editor Photo" r:id="rId3" imgW="17828571" imgH="10383699" progId="MSPhotoEd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" y="754"/>
                          <a:ext cx="4551" cy="2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22" name="Text Box 5"/>
            <p:cNvSpPr txBox="1">
              <a:spLocks noChangeArrowheads="1"/>
            </p:cNvSpPr>
            <p:nvPr/>
          </p:nvSpPr>
          <p:spPr bwMode="auto">
            <a:xfrm>
              <a:off x="3560" y="1979"/>
              <a:ext cx="54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tripsin</a:t>
              </a:r>
            </a:p>
          </p:txBody>
        </p:sp>
        <p:sp>
          <p:nvSpPr>
            <p:cNvPr id="34823" name="Text Box 6"/>
            <p:cNvSpPr txBox="1">
              <a:spLocks noChangeArrowheads="1"/>
            </p:cNvSpPr>
            <p:nvPr/>
          </p:nvSpPr>
          <p:spPr bwMode="auto">
            <a:xfrm>
              <a:off x="2290" y="754"/>
              <a:ext cx="1905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konfluentni sloj stanica nakon tjedan dana rasta</a:t>
              </a:r>
            </a:p>
          </p:txBody>
        </p:sp>
        <p:sp>
          <p:nvSpPr>
            <p:cNvPr id="34824" name="Text Box 7"/>
            <p:cNvSpPr txBox="1">
              <a:spLocks noChangeArrowheads="1"/>
            </p:cNvSpPr>
            <p:nvPr/>
          </p:nvSpPr>
          <p:spPr bwMode="auto">
            <a:xfrm>
              <a:off x="3923" y="1162"/>
              <a:ext cx="1444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medij se ukloni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stanice isperu s PBS</a:t>
              </a:r>
            </a:p>
          </p:txBody>
        </p:sp>
        <p:sp>
          <p:nvSpPr>
            <p:cNvPr id="34825" name="Text Box 8"/>
            <p:cNvSpPr txBox="1">
              <a:spLocks noChangeArrowheads="1"/>
            </p:cNvSpPr>
            <p:nvPr/>
          </p:nvSpPr>
          <p:spPr bwMode="auto">
            <a:xfrm>
              <a:off x="3107" y="2341"/>
              <a:ext cx="817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hr-HR" altLang="en-US" sz="2400">
                <a:latin typeface="Arial" charset="0"/>
              </a:endParaRPr>
            </a:p>
          </p:txBody>
        </p:sp>
        <p:sp>
          <p:nvSpPr>
            <p:cNvPr id="34826" name="Text Box 9"/>
            <p:cNvSpPr txBox="1">
              <a:spLocks noChangeArrowheads="1"/>
            </p:cNvSpPr>
            <p:nvPr/>
          </p:nvSpPr>
          <p:spPr bwMode="auto">
            <a:xfrm>
              <a:off x="2789" y="2478"/>
              <a:ext cx="771" cy="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stanice se zaokruže i odlijepe</a:t>
              </a:r>
            </a:p>
          </p:txBody>
        </p:sp>
        <p:sp>
          <p:nvSpPr>
            <p:cNvPr id="34827" name="Text Box 10"/>
            <p:cNvSpPr txBox="1">
              <a:spLocks noChangeArrowheads="1"/>
            </p:cNvSpPr>
            <p:nvPr/>
          </p:nvSpPr>
          <p:spPr bwMode="auto">
            <a:xfrm>
              <a:off x="521" y="2704"/>
              <a:ext cx="1679" cy="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800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stanice se resuspendiraju u mediju za brojanje i nasađivanje</a:t>
              </a:r>
            </a:p>
          </p:txBody>
        </p:sp>
        <p:sp>
          <p:nvSpPr>
            <p:cNvPr id="34828" name="Text Box 11"/>
            <p:cNvSpPr txBox="1">
              <a:spLocks noChangeArrowheads="1"/>
            </p:cNvSpPr>
            <p:nvPr/>
          </p:nvSpPr>
          <p:spPr bwMode="auto">
            <a:xfrm>
              <a:off x="657" y="2251"/>
              <a:ext cx="1225" cy="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stanice se presade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 u svježi medij</a:t>
              </a:r>
            </a:p>
          </p:txBody>
        </p:sp>
        <p:sp>
          <p:nvSpPr>
            <p:cNvPr id="34829" name="Text Box 12"/>
            <p:cNvSpPr txBox="1">
              <a:spLocks noChangeArrowheads="1"/>
            </p:cNvSpPr>
            <p:nvPr/>
          </p:nvSpPr>
          <p:spPr bwMode="auto">
            <a:xfrm>
              <a:off x="1882" y="2251"/>
              <a:ext cx="181" cy="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800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hr-HR" altLang="en-US" sz="2400">
                <a:latin typeface="Arial" charset="0"/>
              </a:endParaRPr>
            </a:p>
          </p:txBody>
        </p:sp>
        <p:sp>
          <p:nvSpPr>
            <p:cNvPr id="34830" name="Text Box 13"/>
            <p:cNvSpPr txBox="1">
              <a:spLocks noChangeArrowheads="1"/>
            </p:cNvSpPr>
            <p:nvPr/>
          </p:nvSpPr>
          <p:spPr bwMode="auto">
            <a:xfrm>
              <a:off x="748" y="1071"/>
              <a:ext cx="1612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stanice se prihvate 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šire nakon nekoliko sati</a:t>
              </a:r>
            </a:p>
          </p:txBody>
        </p:sp>
      </p:grpSp>
      <p:sp>
        <p:nvSpPr>
          <p:cNvPr id="34820" name="Text Box 14"/>
          <p:cNvSpPr txBox="1">
            <a:spLocks noChangeArrowheads="1"/>
          </p:cNvSpPr>
          <p:nvPr/>
        </p:nvSpPr>
        <p:spPr bwMode="auto">
          <a:xfrm>
            <a:off x="3111500" y="5895975"/>
            <a:ext cx="2613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Presađivanje stanica</a:t>
            </a:r>
            <a:r>
              <a:rPr lang="hr-HR" altLang="en-US" sz="240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L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3175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4932363" y="1111250"/>
          <a:ext cx="3384550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9" name="Photo Editor Photo" r:id="rId4" imgW="1905266" imgH="1448002" progId="MSPhotoEd.3">
                  <p:embed/>
                </p:oleObj>
              </mc:Choice>
              <mc:Fallback>
                <p:oleObj name="Photo Editor Photo" r:id="rId4" imgW="1905266" imgH="144800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111250"/>
                        <a:ext cx="3384550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276600" y="4845050"/>
            <a:ext cx="2530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Tripsinizacija stanica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476375" y="1989138"/>
            <a:ext cx="57839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 dirty="0">
                <a:latin typeface="Arial" charset="0"/>
              </a:rPr>
              <a:t>Početna kultura 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uspostavljanje stanične kulture iz uzorka organa,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tkiva ili stanica dobivenih direktno iz organizma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258888" y="1773238"/>
            <a:ext cx="735329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b="1" dirty="0">
                <a:latin typeface="Arial" charset="0"/>
              </a:rPr>
              <a:t>Metode razdvajanja 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</a:rPr>
              <a:t>sedimentacija (po veličini)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centrifugiranje u gradijentu </a:t>
            </a:r>
            <a:r>
              <a:rPr lang="hr-HR" altLang="en-US" sz="2000" dirty="0" smtClean="0">
                <a:solidFill>
                  <a:schemeClr val="accent2"/>
                </a:solidFill>
                <a:latin typeface="Arial" charset="0"/>
              </a:rPr>
              <a:t>gustoće (</a:t>
            </a:r>
            <a:r>
              <a:rPr lang="hr-HR" altLang="en-US" sz="2000" dirty="0" err="1" smtClean="0">
                <a:solidFill>
                  <a:schemeClr val="accent2"/>
                </a:solidFill>
                <a:latin typeface="Arial" charset="0"/>
              </a:rPr>
              <a:t>izopikničko</a:t>
            </a:r>
            <a:r>
              <a:rPr lang="hr-HR" altLang="en-US" sz="2000" dirty="0" smtClean="0">
                <a:solidFill>
                  <a:schemeClr val="accent2"/>
                </a:solidFill>
                <a:latin typeface="Arial" charset="0"/>
              </a:rPr>
              <a:t> centrifugiranje)</a:t>
            </a:r>
            <a:endParaRPr lang="hr-HR" altLang="en-US" sz="2000" dirty="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metode razdvajanja na osnovi specifičnih površinskih molekula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3"/>
          <p:cNvGrpSpPr>
            <a:grpSpLocks/>
          </p:cNvGrpSpPr>
          <p:nvPr/>
        </p:nvGrpSpPr>
        <p:grpSpPr bwMode="auto">
          <a:xfrm>
            <a:off x="0" y="2636838"/>
            <a:ext cx="4283075" cy="2879725"/>
            <a:chOff x="-159" y="1434"/>
            <a:chExt cx="2812" cy="1814"/>
          </a:xfrm>
        </p:grpSpPr>
        <p:graphicFrame>
          <p:nvGraphicFramePr>
            <p:cNvPr id="37893" name="Object 3"/>
            <p:cNvGraphicFramePr>
              <a:graphicFrameLocks noChangeAspect="1"/>
            </p:cNvGraphicFramePr>
            <p:nvPr/>
          </p:nvGraphicFramePr>
          <p:xfrm>
            <a:off x="-159" y="1434"/>
            <a:ext cx="2812" cy="18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12" name="Photo Editor Photo" r:id="rId4" imgW="8523810" imgH="6904762" progId="MSPhotoEd.3">
                    <p:embed/>
                  </p:oleObj>
                </mc:Choice>
                <mc:Fallback>
                  <p:oleObj name="Photo Editor Photo" r:id="rId4" imgW="8523810" imgH="6904762" progId="MSPhotoEd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59" y="1434"/>
                          <a:ext cx="2812" cy="18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894" name="Text Box 4"/>
            <p:cNvSpPr txBox="1">
              <a:spLocks noChangeArrowheads="1"/>
            </p:cNvSpPr>
            <p:nvPr/>
          </p:nvSpPr>
          <p:spPr bwMode="auto">
            <a:xfrm>
              <a:off x="113" y="1706"/>
              <a:ext cx="748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plazma</a:t>
              </a:r>
            </a:p>
          </p:txBody>
        </p:sp>
        <p:sp>
          <p:nvSpPr>
            <p:cNvPr id="37895" name="Text Box 5"/>
            <p:cNvSpPr txBox="1">
              <a:spLocks noChangeArrowheads="1"/>
            </p:cNvSpPr>
            <p:nvPr/>
          </p:nvSpPr>
          <p:spPr bwMode="auto">
            <a:xfrm>
              <a:off x="158" y="2205"/>
              <a:ext cx="68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limfociti</a:t>
              </a:r>
            </a:p>
          </p:txBody>
        </p:sp>
        <p:sp>
          <p:nvSpPr>
            <p:cNvPr id="37896" name="Text Box 6"/>
            <p:cNvSpPr txBox="1">
              <a:spLocks noChangeArrowheads="1"/>
            </p:cNvSpPr>
            <p:nvPr/>
          </p:nvSpPr>
          <p:spPr bwMode="auto">
            <a:xfrm>
              <a:off x="113" y="2523"/>
              <a:ext cx="625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Fikol</a:t>
              </a:r>
            </a:p>
          </p:txBody>
        </p:sp>
        <p:sp>
          <p:nvSpPr>
            <p:cNvPr id="37897" name="Text Box 7"/>
            <p:cNvSpPr txBox="1">
              <a:spLocks noChangeArrowheads="1"/>
            </p:cNvSpPr>
            <p:nvPr/>
          </p:nvSpPr>
          <p:spPr bwMode="auto">
            <a:xfrm>
              <a:off x="158" y="2931"/>
              <a:ext cx="72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eritrociti</a:t>
              </a:r>
            </a:p>
          </p:txBody>
        </p:sp>
      </p:grpSp>
      <p:sp>
        <p:nvSpPr>
          <p:cNvPr id="37891" name="Text Box 8"/>
          <p:cNvSpPr txBox="1">
            <a:spLocks noChangeArrowheads="1"/>
          </p:cNvSpPr>
          <p:nvPr/>
        </p:nvSpPr>
        <p:spPr bwMode="auto">
          <a:xfrm>
            <a:off x="971550" y="5876925"/>
            <a:ext cx="4052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Izolacija leukocita centrifugiranjem</a:t>
            </a:r>
          </a:p>
        </p:txBody>
      </p:sp>
      <p:pic>
        <p:nvPicPr>
          <p:cNvPr id="37892" name="Picture 10" descr="mca04c-fig-0002-1-fu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33375"/>
            <a:ext cx="50958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7778091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</a:rPr>
              <a:t>Razdvajanja prema specifičnim molekulama: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sortiranje pomoću magnetskih zrnaca (MACS) (površinski antigeni)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"</a:t>
            </a:r>
            <a:r>
              <a:rPr lang="hr-HR" altLang="en-US" sz="2000" dirty="0" err="1">
                <a:latin typeface="Arial" charset="0"/>
              </a:rPr>
              <a:t>panning</a:t>
            </a:r>
            <a:r>
              <a:rPr lang="hr-HR" altLang="en-US" sz="2000" dirty="0">
                <a:latin typeface="Arial" charset="0"/>
              </a:rPr>
              <a:t>" - odvajanje pomoću specifičnih antitijela na </a:t>
            </a:r>
            <a:r>
              <a:rPr lang="hr-HR" altLang="en-US" sz="2000" dirty="0" err="1">
                <a:latin typeface="Arial" charset="0"/>
              </a:rPr>
              <a:t>petrijevki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protočni </a:t>
            </a:r>
            <a:r>
              <a:rPr lang="hr-HR" altLang="en-US" sz="2000" dirty="0" err="1">
                <a:latin typeface="Arial" charset="0"/>
              </a:rPr>
              <a:t>citometar</a:t>
            </a:r>
            <a:r>
              <a:rPr lang="hr-HR" altLang="en-US" sz="2000" dirty="0">
                <a:latin typeface="Arial" charset="0"/>
              </a:rPr>
              <a:t> - stanična površina, specifični markeri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- pozitivna i negativna selekcija antitijelima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3375"/>
            <a:ext cx="2246313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827089" y="4122738"/>
            <a:ext cx="792137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MACS: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sortiranje stanica pomoću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specifičnih antitijela obilježenih magnetskim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</a:rPr>
              <a:t>zrncima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</a:rPr>
              <a:t>antitijela se vežu za antigene prisutne na jednoj, a ne na drugoj vrsti stanica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</p:txBody>
      </p:sp>
      <p:sp>
        <p:nvSpPr>
          <p:cNvPr id="40964" name="Line 6"/>
          <p:cNvSpPr>
            <a:spLocks noChangeShapeType="1"/>
          </p:cNvSpPr>
          <p:nvPr/>
        </p:nvSpPr>
        <p:spPr bwMode="auto">
          <a:xfrm flipH="1">
            <a:off x="4500563" y="2708275"/>
            <a:ext cx="194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1042988" y="2205038"/>
            <a:ext cx="36560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magnetsko polje zadrži stanice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obilježene antitijelom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5" descr="Diagram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sp>
        <p:nvSpPr>
          <p:cNvPr id="41987" name="AutoShape 7" descr="Diagram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sp>
        <p:nvSpPr>
          <p:cNvPr id="41988" name="AutoShape 9" descr="Diagram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sp>
        <p:nvSpPr>
          <p:cNvPr id="41989" name="AutoShape 11" descr="Diagram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sp>
        <p:nvSpPr>
          <p:cNvPr id="41990" name="AutoShape 13" descr="Diagram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pic>
        <p:nvPicPr>
          <p:cNvPr id="41991" name="Picture 15" descr="20061229108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496252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7" descr="0890-3670-040719-37-1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20938"/>
            <a:ext cx="28575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 Box 18"/>
          <p:cNvSpPr txBox="1">
            <a:spLocks noChangeArrowheads="1"/>
          </p:cNvSpPr>
          <p:nvPr/>
        </p:nvSpPr>
        <p:spPr bwMode="auto">
          <a:xfrm>
            <a:off x="3635375" y="5132388"/>
            <a:ext cx="49577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Magnetsko sortiranje: specifično antitijelo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konjugirano s feritinskim zrncima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- pozitivna i negativna selekcija antitijelima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827088" y="260350"/>
            <a:ext cx="7921625" cy="6064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880000" bIns="2880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6084888" y="3213100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  <p:grpSp>
        <p:nvGrpSpPr>
          <p:cNvPr id="43012" name="Group 4"/>
          <p:cNvGrpSpPr>
            <a:grpSpLocks/>
          </p:cNvGrpSpPr>
          <p:nvPr/>
        </p:nvGrpSpPr>
        <p:grpSpPr bwMode="auto">
          <a:xfrm>
            <a:off x="1331913" y="333375"/>
            <a:ext cx="7005637" cy="5729288"/>
            <a:chOff x="295" y="300"/>
            <a:chExt cx="4413" cy="3609"/>
          </a:xfrm>
        </p:grpSpPr>
        <p:pic>
          <p:nvPicPr>
            <p:cNvPr id="43023" name="Picture 5" descr="FAC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300"/>
              <a:ext cx="2668" cy="3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4" name="Text Box 6"/>
            <p:cNvSpPr txBox="1">
              <a:spLocks noChangeArrowheads="1"/>
            </p:cNvSpPr>
            <p:nvPr/>
          </p:nvSpPr>
          <p:spPr bwMode="auto">
            <a:xfrm>
              <a:off x="2608" y="2160"/>
              <a:ext cx="2100" cy="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pozitivno nabijene kapi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zbog detekcije nefluorescentne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stanice</a:t>
              </a:r>
            </a:p>
          </p:txBody>
        </p:sp>
        <p:sp>
          <p:nvSpPr>
            <p:cNvPr id="43025" name="Text Box 7"/>
            <p:cNvSpPr txBox="1">
              <a:spLocks noChangeArrowheads="1"/>
            </p:cNvSpPr>
            <p:nvPr/>
          </p:nvSpPr>
          <p:spPr bwMode="auto">
            <a:xfrm>
              <a:off x="295" y="1797"/>
              <a:ext cx="1496" cy="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negativno nabijene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kapi zbog fluorescentno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obilježene stanice</a:t>
              </a:r>
            </a:p>
          </p:txBody>
        </p:sp>
      </p:grpSp>
      <p:sp>
        <p:nvSpPr>
          <p:cNvPr id="43013" name="Text Box 8"/>
          <p:cNvSpPr txBox="1">
            <a:spLocks noChangeArrowheads="1"/>
          </p:cNvSpPr>
          <p:nvPr/>
        </p:nvSpPr>
        <p:spPr bwMode="auto">
          <a:xfrm>
            <a:off x="4500563" y="5300663"/>
            <a:ext cx="1822450" cy="403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82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stanični kolektor</a:t>
            </a:r>
          </a:p>
        </p:txBody>
      </p:sp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3203575" y="5805488"/>
            <a:ext cx="2433638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ostale stanice</a:t>
            </a:r>
          </a:p>
        </p:txBody>
      </p:sp>
      <p:sp>
        <p:nvSpPr>
          <p:cNvPr id="43015" name="Text Box 10"/>
          <p:cNvSpPr txBox="1">
            <a:spLocks noChangeArrowheads="1"/>
          </p:cNvSpPr>
          <p:nvPr/>
        </p:nvSpPr>
        <p:spPr bwMode="auto">
          <a:xfrm>
            <a:off x="2843213" y="5300663"/>
            <a:ext cx="720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4932363" y="549275"/>
            <a:ext cx="2178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stanična suspenzija</a:t>
            </a:r>
          </a:p>
        </p:txBody>
      </p:sp>
      <p:sp>
        <p:nvSpPr>
          <p:cNvPr id="43017" name="Text Box 12"/>
          <p:cNvSpPr txBox="1">
            <a:spLocks noChangeArrowheads="1"/>
          </p:cNvSpPr>
          <p:nvPr/>
        </p:nvSpPr>
        <p:spPr bwMode="auto">
          <a:xfrm>
            <a:off x="4787900" y="260350"/>
            <a:ext cx="2101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ultrazvučni vibrator</a:t>
            </a:r>
          </a:p>
        </p:txBody>
      </p:sp>
      <p:sp>
        <p:nvSpPr>
          <p:cNvPr id="43018" name="Text Box 13"/>
          <p:cNvSpPr txBox="1">
            <a:spLocks noChangeArrowheads="1"/>
          </p:cNvSpPr>
          <p:nvPr/>
        </p:nvSpPr>
        <p:spPr bwMode="auto">
          <a:xfrm>
            <a:off x="4984750" y="928688"/>
            <a:ext cx="1035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tekućina</a:t>
            </a:r>
          </a:p>
        </p:txBody>
      </p:sp>
      <p:sp>
        <p:nvSpPr>
          <p:cNvPr id="43019" name="Text Box 14"/>
          <p:cNvSpPr txBox="1">
            <a:spLocks noChangeArrowheads="1"/>
          </p:cNvSpPr>
          <p:nvPr/>
        </p:nvSpPr>
        <p:spPr bwMode="auto">
          <a:xfrm>
            <a:off x="6588125" y="5013325"/>
            <a:ext cx="23685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Fluorescencijski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razvrstavač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(protočni citometar)</a:t>
            </a:r>
          </a:p>
        </p:txBody>
      </p:sp>
      <p:sp>
        <p:nvSpPr>
          <p:cNvPr id="43020" name="Text Box 15"/>
          <p:cNvSpPr txBox="1">
            <a:spLocks noChangeArrowheads="1"/>
          </p:cNvSpPr>
          <p:nvPr/>
        </p:nvSpPr>
        <p:spPr bwMode="auto">
          <a:xfrm>
            <a:off x="1692275" y="-1628775"/>
            <a:ext cx="6983413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160000" bIns="2160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  <p:sp>
        <p:nvSpPr>
          <p:cNvPr id="43021" name="Text Box 16"/>
          <p:cNvSpPr txBox="1">
            <a:spLocks noChangeArrowheads="1"/>
          </p:cNvSpPr>
          <p:nvPr/>
        </p:nvSpPr>
        <p:spPr bwMode="auto">
          <a:xfrm>
            <a:off x="684213" y="-1108075"/>
            <a:ext cx="7129462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520000" bIns="3240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  <p:sp>
        <p:nvSpPr>
          <p:cNvPr id="27662" name="TextBox 1"/>
          <p:cNvSpPr txBox="1">
            <a:spLocks noChangeArrowheads="1"/>
          </p:cNvSpPr>
          <p:nvPr/>
        </p:nvSpPr>
        <p:spPr bwMode="auto">
          <a:xfrm>
            <a:off x="6084888" y="1246188"/>
            <a:ext cx="3917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en-US" sz="16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detektor i analizator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en-US" sz="16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omogućuju „prepoznavanje” fluorescencije stanica nakon osvjetljavanja laserskim svjetlom,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en-US" sz="16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kao i veličinu i strukturu stanice </a:t>
            </a:r>
            <a:endParaRPr lang="en-US" altLang="en-US" sz="1600" dirty="0" smtClean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563" y="333375"/>
            <a:ext cx="3312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stanice se „obilježe” fluorescentnim antitijelom specifičnim za antigen na</a:t>
            </a:r>
          </a:p>
          <a:p>
            <a:r>
              <a:rPr lang="hr-H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površini jedne vrste stanica</a:t>
            </a:r>
            <a:endParaRPr lang="en-US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115616" y="548680"/>
            <a:ext cx="722826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Nastanak stanične linije iz primarne kulture</a:t>
            </a:r>
            <a:r>
              <a:rPr lang="hr-HR" altLang="en-US" sz="2000" dirty="0" smtClean="0"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</a:rPr>
              <a:t>- </a:t>
            </a:r>
            <a:r>
              <a:rPr lang="hr-HR" altLang="en-US" sz="2000" dirty="0" smtClean="0">
                <a:solidFill>
                  <a:schemeClr val="accent2"/>
                </a:solidFill>
                <a:latin typeface="Arial" charset="0"/>
              </a:rPr>
              <a:t>početna kultura sadrži smjesu različitih 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porast broja stanica kroz više generacija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dominacija jednog tipa stanica ili stanične linije koja brzo raste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selekcija</a:t>
            </a:r>
            <a:r>
              <a:rPr lang="hr-HR" altLang="en-US" sz="2000" dirty="0">
                <a:latin typeface="Arial" charset="0"/>
              </a:rPr>
              <a:t> (medij, podloga, specifični uvjeti)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uniformnost stanične populacije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karakterizacija linije - osobine tijekom većeg dijela života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68227" y="1268760"/>
            <a:ext cx="8675773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Metode selekcije jednog tipa 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selektivni mediji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specifični dodatci faktora rasta (npr. FGF)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desne aminokiseline, </a:t>
            </a:r>
            <a:r>
              <a:rPr lang="hr-HR" altLang="en-US" sz="2000" dirty="0" err="1">
                <a:latin typeface="Arial" charset="0"/>
              </a:rPr>
              <a:t>deoksi</a:t>
            </a:r>
            <a:r>
              <a:rPr lang="hr-HR" altLang="en-US" sz="2000" dirty="0">
                <a:latin typeface="Arial" charset="0"/>
              </a:rPr>
              <a:t> </a:t>
            </a:r>
            <a:r>
              <a:rPr lang="hr-HR" altLang="en-US" sz="2000" dirty="0" smtClean="0">
                <a:latin typeface="Arial" charset="0"/>
              </a:rPr>
              <a:t>glukoza (neke stanice ne rastu u tim uvjetima)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selektivne </a:t>
            </a:r>
            <a:r>
              <a:rPr lang="hr-HR" altLang="en-US" sz="2000" dirty="0" smtClean="0">
                <a:latin typeface="Arial" charset="0"/>
              </a:rPr>
              <a:t>podloge (npr. hranidbeni sloj, sloj želatine, kolagena itd.)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-specifični antibiotici (kod unosa </a:t>
            </a:r>
            <a:r>
              <a:rPr lang="hr-HR" altLang="en-US" sz="2000" dirty="0" err="1">
                <a:latin typeface="Arial" charset="0"/>
              </a:rPr>
              <a:t>plazmida</a:t>
            </a:r>
            <a:r>
              <a:rPr lang="hr-HR" altLang="en-US" sz="2000" dirty="0"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534988" y="1341438"/>
            <a:ext cx="82854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  <a:cs typeface="Arial" charset="0"/>
              </a:rPr>
              <a:t>Primjeri specifičnih medija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charset="0"/>
                <a:cs typeface="Arial" charset="0"/>
              </a:rPr>
              <a:t>Airway </a:t>
            </a:r>
            <a:r>
              <a:rPr lang="en-US" altLang="en-US" sz="2000" dirty="0">
                <a:latin typeface="Arial" charset="0"/>
                <a:cs typeface="Arial" charset="0"/>
              </a:rPr>
              <a:t>Epithelial Cell Basal</a:t>
            </a:r>
            <a:r>
              <a:rPr lang="hr-HR" altLang="en-US" sz="2000" dirty="0">
                <a:latin typeface="Arial" charset="0"/>
                <a:cs typeface="Arial" charset="0"/>
              </a:rPr>
              <a:t> </a:t>
            </a:r>
            <a:r>
              <a:rPr lang="en-US" altLang="en-US" sz="2000" dirty="0">
                <a:latin typeface="Arial" charset="0"/>
                <a:cs typeface="Arial" charset="0"/>
              </a:rPr>
              <a:t>Medium</a:t>
            </a:r>
            <a:r>
              <a:rPr lang="hr-HR" altLang="en-US" sz="2000" dirty="0">
                <a:latin typeface="Arial" charset="0"/>
                <a:cs typeface="Arial" charset="0"/>
              </a:rPr>
              <a:t> </a:t>
            </a:r>
            <a:r>
              <a:rPr lang="en-US" altLang="en-US" sz="2000" dirty="0">
                <a:latin typeface="Arial" charset="0"/>
                <a:cs typeface="Arial" charset="0"/>
              </a:rPr>
              <a:t>(</a:t>
            </a:r>
            <a:r>
              <a:rPr lang="en-US" altLang="en-US" sz="2000" dirty="0" smtClean="0">
                <a:latin typeface="Arial" charset="0"/>
                <a:cs typeface="Arial" charset="0"/>
              </a:rPr>
              <a:t>ATCC®PCS300030™</a:t>
            </a:r>
            <a:r>
              <a:rPr lang="en-US" altLang="en-US" sz="2000" dirty="0">
                <a:latin typeface="Arial" charset="0"/>
                <a:cs typeface="Arial" charset="0"/>
              </a:rPr>
              <a:t>)</a:t>
            </a: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cs typeface="Arial" charset="0"/>
              </a:rPr>
              <a:t>-human serum albumin, </a:t>
            </a:r>
            <a:r>
              <a:rPr lang="hr-HR" altLang="en-US" sz="2000" dirty="0" err="1">
                <a:latin typeface="Arial" charset="0"/>
                <a:cs typeface="Arial" charset="0"/>
              </a:rPr>
              <a:t>linolenska</a:t>
            </a:r>
            <a:r>
              <a:rPr lang="hr-HR" altLang="en-US" sz="2000" dirty="0">
                <a:latin typeface="Arial" charset="0"/>
                <a:cs typeface="Arial" charset="0"/>
              </a:rPr>
              <a:t> kiselina, lecitin, </a:t>
            </a:r>
            <a:r>
              <a:rPr lang="hr-HR" altLang="en-US" sz="2000" dirty="0" err="1">
                <a:latin typeface="Arial" charset="0"/>
                <a:cs typeface="Arial" charset="0"/>
              </a:rPr>
              <a:t>epinefrin</a:t>
            </a:r>
            <a:r>
              <a:rPr lang="hr-HR" altLang="en-US" sz="2000" dirty="0">
                <a:latin typeface="Arial" charset="0"/>
                <a:cs typeface="Arial" charset="0"/>
              </a:rPr>
              <a:t>, </a:t>
            </a:r>
            <a:r>
              <a:rPr lang="hr-HR" altLang="en-US" sz="2000" dirty="0" err="1">
                <a:latin typeface="Arial" charset="0"/>
                <a:cs typeface="Arial" charset="0"/>
              </a:rPr>
              <a:t>transferin</a:t>
            </a:r>
            <a:r>
              <a:rPr lang="hr-HR" altLang="en-US" sz="2000" dirty="0">
                <a:latin typeface="Arial" charset="0"/>
                <a:cs typeface="Arial" charset="0"/>
              </a:rPr>
              <a:t>, T3, </a:t>
            </a:r>
            <a:r>
              <a:rPr lang="hr-HR" altLang="en-US" sz="2000" dirty="0" err="1">
                <a:latin typeface="Arial" charset="0"/>
                <a:cs typeface="Arial" charset="0"/>
              </a:rPr>
              <a:t>hidrokortizon</a:t>
            </a:r>
            <a:r>
              <a:rPr lang="hr-HR" altLang="en-US" sz="2000" dirty="0">
                <a:latin typeface="Arial" charset="0"/>
                <a:cs typeface="Arial" charset="0"/>
              </a:rPr>
              <a:t>, EGF, inzulin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charset="0"/>
                <a:cs typeface="Arial" charset="0"/>
              </a:rPr>
              <a:t>Vascular Smooth Muscle Cell Growth Kit (ATCC</a:t>
            </a:r>
            <a:r>
              <a:rPr lang="en-US" altLang="en-US" sz="2000" baseline="30000" dirty="0">
                <a:latin typeface="Arial" charset="0"/>
                <a:cs typeface="Arial" charset="0"/>
              </a:rPr>
              <a:t>®</a:t>
            </a:r>
            <a:r>
              <a:rPr lang="en-US" altLang="en-US" sz="2000" dirty="0">
                <a:latin typeface="Arial" charset="0"/>
                <a:cs typeface="Arial" charset="0"/>
              </a:rPr>
              <a:t> PCS-100-042</a:t>
            </a:r>
            <a:r>
              <a:rPr lang="en-US" altLang="en-US" sz="2000" baseline="30000" dirty="0">
                <a:latin typeface="Arial" charset="0"/>
                <a:cs typeface="Arial" charset="0"/>
              </a:rPr>
              <a:t>™</a:t>
            </a:r>
            <a:r>
              <a:rPr lang="en-US" altLang="en-US" sz="2000" dirty="0">
                <a:latin typeface="Arial" charset="0"/>
                <a:cs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  <a:cs typeface="Arial" charset="0"/>
              </a:rPr>
              <a:t>FGF</a:t>
            </a:r>
            <a:r>
              <a:rPr lang="hr-HR" altLang="en-US" sz="2000" dirty="0">
                <a:latin typeface="Arial" charset="0"/>
                <a:cs typeface="Arial" charset="0"/>
              </a:rPr>
              <a:t>, EGF, inzulin, askorbinska kiselina, fetalni goveđi </a:t>
            </a:r>
            <a:r>
              <a:rPr lang="hr-HR" altLang="en-US" sz="2000" dirty="0" smtClean="0">
                <a:latin typeface="Arial" charset="0"/>
                <a:cs typeface="Arial" charset="0"/>
              </a:rPr>
              <a:t>serum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  <a:cs typeface="Arial" charset="0"/>
              </a:rPr>
              <a:t>mediji za matične stanice</a:t>
            </a:r>
            <a:endParaRPr lang="en-US" altLang="en-US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154383"/>
              </p:ext>
            </p:extLst>
          </p:nvPr>
        </p:nvGraphicFramePr>
        <p:xfrm>
          <a:off x="539552" y="836712"/>
          <a:ext cx="7772400" cy="3383280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0"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Mesenchymal Stem Cell Growth Medium 2 (optimized low-serum formulation)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Mesenchymal Stem Cell Growth Medium DXF (defined, </a:t>
                      </a:r>
                      <a:r>
                        <a:rPr lang="en-US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xeno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-free formulation, which requires fibronectin-coated vessels)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Mesenchymal Stem Cell </a:t>
                      </a:r>
                      <a:r>
                        <a:rPr lang="en-US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Adipogenic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Differentiation Medium 2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Mesenchymal Stem Cell Osteogenic Differentiation Medium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Mesenchymal Stem Cell </a:t>
                      </a:r>
                      <a:r>
                        <a:rPr lang="en-US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Chondrogenic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Differentiation Medium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Mesenchymal Stem Cell </a:t>
                      </a:r>
                      <a:r>
                        <a:rPr lang="en-US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Chondrogenic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Differentiation Medium w/o Inducers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Mesenchymal Stem Cell Neurogenic Differentiation Medium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AutoShape 2" descr="Mesenchymal Stem Cell Chondrogenic Differentiation Medium Ready-to use kit including Basal Medium and SupplementMix (with Inducers), 100 ml"/>
          <p:cNvSpPr>
            <a:spLocks noChangeAspect="1" noChangeArrowheads="1"/>
          </p:cNvSpPr>
          <p:nvPr/>
        </p:nvSpPr>
        <p:spPr bwMode="auto">
          <a:xfrm>
            <a:off x="155575" y="-274638"/>
            <a:ext cx="16002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89" y="2852936"/>
            <a:ext cx="26479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4653136"/>
            <a:ext cx="4176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specifični mediji za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matične stanice</a:t>
            </a: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mediji za diferencijaciju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68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42988" y="1484313"/>
            <a:ext cx="74168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Stanice u kulturi rastu pod promijenjenim uvjetima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u odnosu na uvjete </a:t>
            </a:r>
            <a:r>
              <a:rPr lang="hr-HR" altLang="en-US" sz="2000" i="1">
                <a:latin typeface="Arial" charset="0"/>
              </a:rPr>
              <a:t>in vivo </a:t>
            </a:r>
            <a:r>
              <a:rPr lang="hr-HR" altLang="en-US" sz="2000">
                <a:latin typeface="Arial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priroda supstrata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priroda hranjivog medija i zračne faze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temperatura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utjecaj drugih stanica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3D cell culture: (A) Respiratory epithelium obtained from normal or diseased mucosa. (B) Dissociated epithelial cells are placed in a culture flask after treatment with a protease. (C) Continuous shaking of the culture flask on a gyratory shaker allows the cells to curl up in a spherule with the apical surface of the cells pointing outwards and the basolateral membranes inwards. Cells cultured in this configuration kept their cilia even after 7 months in culture.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6250"/>
            <a:ext cx="6100762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1"/>
          <p:cNvSpPr txBox="1">
            <a:spLocks noChangeArrowheads="1"/>
          </p:cNvSpPr>
          <p:nvPr/>
        </p:nvSpPr>
        <p:spPr bwMode="auto">
          <a:xfrm>
            <a:off x="7432675" y="6488113"/>
            <a:ext cx="1574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  <a:cs typeface="Arial" charset="0"/>
              </a:rPr>
              <a:t>Al Sayed, 2017</a:t>
            </a:r>
            <a:endParaRPr lang="en-US" altLang="en-US" sz="1600">
              <a:latin typeface="Arial" charset="0"/>
              <a:cs typeface="Arial" charset="0"/>
            </a:endParaRPr>
          </a:p>
        </p:txBody>
      </p:sp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5408613" y="2060575"/>
            <a:ext cx="35766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  <a:cs typeface="Arial" charset="0"/>
              </a:rPr>
              <a:t>kultura stanica nosnog epitela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  <a:cs typeface="Arial" charset="0"/>
              </a:rPr>
              <a:t>uz trešenje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  <a:cs typeface="Arial" charset="0"/>
              </a:rPr>
              <a:t>-specifični uvjeti</a:t>
            </a:r>
            <a:endParaRPr lang="en-US" altLang="en-US" sz="20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47625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5651500" y="1125538"/>
            <a:ext cx="34925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Rast keratinocita na plastici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posebnom umjetnom matriksu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-keratinocitima je „prirodno” rasti na sloju fibroblasta odnosno ekstracelularnom matriksu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3132138" y="6021388"/>
            <a:ext cx="882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rast 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plastici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211638" y="5942013"/>
            <a:ext cx="16319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rast 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prilagođenom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matriksu</a:t>
            </a:r>
          </a:p>
        </p:txBody>
      </p:sp>
    </p:spTree>
    <p:extLst>
      <p:ext uri="{BB962C8B-B14F-4D97-AF65-F5344CB8AC3E}">
        <p14:creationId xmlns:p14="http://schemas.microsoft.com/office/powerpoint/2010/main" val="790224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195513" y="692150"/>
            <a:ext cx="447357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Stanične linije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-prema “životnom vijeku”: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kontinuirane (imortalne, beskonačne):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imortalne, tumorske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konačne (mortalne)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-prema načinu rasta: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suspenzijske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adherirane: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ovisnost o usidrenju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" descr="Keratinocyte 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2160587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11"/>
          <p:cNvSpPr txBox="1">
            <a:spLocks noChangeArrowheads="1"/>
          </p:cNvSpPr>
          <p:nvPr/>
        </p:nvSpPr>
        <p:spPr bwMode="auto">
          <a:xfrm>
            <a:off x="611188" y="2538413"/>
            <a:ext cx="24860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humani keratinociti (HEK)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400" i="1">
                <a:latin typeface="Arial" charset="0"/>
              </a:rPr>
              <a:t>(Invitrogen)</a:t>
            </a:r>
          </a:p>
        </p:txBody>
      </p:sp>
      <p:sp>
        <p:nvSpPr>
          <p:cNvPr id="50180" name="Text Box 12"/>
          <p:cNvSpPr txBox="1">
            <a:spLocks noChangeArrowheads="1"/>
          </p:cNvSpPr>
          <p:nvPr/>
        </p:nvSpPr>
        <p:spPr bwMode="auto">
          <a:xfrm>
            <a:off x="1166813" y="255588"/>
            <a:ext cx="2046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Primarne kulture</a:t>
            </a:r>
          </a:p>
        </p:txBody>
      </p:sp>
      <p:pic>
        <p:nvPicPr>
          <p:cNvPr id="50181" name="Picture 14" descr="180_w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836613"/>
            <a:ext cx="2074862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15"/>
          <p:cNvSpPr txBox="1">
            <a:spLocks noChangeArrowheads="1"/>
          </p:cNvSpPr>
          <p:nvPr/>
        </p:nvSpPr>
        <p:spPr bwMode="auto">
          <a:xfrm>
            <a:off x="3492500" y="2516188"/>
            <a:ext cx="2101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stanice glatkih mišića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 i="1"/>
              <a:t>(Invitrogen)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600">
              <a:latin typeface="Arial" charset="0"/>
            </a:endParaRPr>
          </a:p>
        </p:txBody>
      </p:sp>
      <p:pic>
        <p:nvPicPr>
          <p:cNvPr id="50183" name="Picture 17" descr="011-0000002029-01-134x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0859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 Box 18"/>
          <p:cNvSpPr txBox="1">
            <a:spLocks noChangeArrowheads="1"/>
          </p:cNvSpPr>
          <p:nvPr/>
        </p:nvSpPr>
        <p:spPr bwMode="auto">
          <a:xfrm>
            <a:off x="684213" y="5202238"/>
            <a:ext cx="1955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prekursori adipocita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400" i="1">
                <a:latin typeface="Arial" charset="0"/>
              </a:rPr>
              <a:t>(Biocompare.com)</a:t>
            </a:r>
          </a:p>
        </p:txBody>
      </p:sp>
      <p:pic>
        <p:nvPicPr>
          <p:cNvPr id="50185" name="Picture 20" descr="F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500438"/>
            <a:ext cx="204946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 Box 21"/>
          <p:cNvSpPr txBox="1">
            <a:spLocks noChangeArrowheads="1"/>
          </p:cNvSpPr>
          <p:nvPr/>
        </p:nvSpPr>
        <p:spPr bwMode="auto">
          <a:xfrm>
            <a:off x="3348038" y="5300663"/>
            <a:ext cx="28273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stanice malog mozga štakora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400">
                <a:latin typeface="Arial" charset="0"/>
              </a:rPr>
              <a:t>(Sarret, JBC 277, 36233, 2002)</a:t>
            </a:r>
          </a:p>
        </p:txBody>
      </p:sp>
      <p:pic>
        <p:nvPicPr>
          <p:cNvPr id="50187" name="Picture 23" descr="Dermal Fibroblast Culture System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836613"/>
            <a:ext cx="2074863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8" name="Text Box 24"/>
          <p:cNvSpPr txBox="1">
            <a:spLocks noChangeArrowheads="1"/>
          </p:cNvSpPr>
          <p:nvPr/>
        </p:nvSpPr>
        <p:spPr bwMode="auto">
          <a:xfrm>
            <a:off x="6588125" y="2492375"/>
            <a:ext cx="1774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humani fibroblasti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400" i="1"/>
              <a:t>(Invitrogen)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400">
              <a:latin typeface="Arial" charset="0"/>
            </a:endParaRPr>
          </a:p>
        </p:txBody>
      </p:sp>
      <p:pic>
        <p:nvPicPr>
          <p:cNvPr id="50189" name="Picture 26" descr="2f26816b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573463"/>
            <a:ext cx="2265362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0" name="Text Box 27"/>
          <p:cNvSpPr txBox="1">
            <a:spLocks noChangeArrowheads="1"/>
          </p:cNvSpPr>
          <p:nvPr/>
        </p:nvSpPr>
        <p:spPr bwMode="auto">
          <a:xfrm>
            <a:off x="6351588" y="5272088"/>
            <a:ext cx="18764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>
                <a:latin typeface="Arial" charset="0"/>
              </a:rPr>
              <a:t>humani osteoblasti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400" i="1">
                <a:latin typeface="Arial" charset="0"/>
              </a:rPr>
              <a:t>(provitro.com)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367183" y="5289520"/>
            <a:ext cx="24096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</a:rPr>
              <a:t>stanice u suspenziji</a:t>
            </a:r>
            <a:endParaRPr lang="hr-HR" altLang="en-US" sz="2000" dirty="0">
              <a:latin typeface="Arial" charset="0"/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1985963"/>
            <a:ext cx="41243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093296"/>
            <a:ext cx="85689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https://cellculturedish.com/a-new-chemically-defined-medium-for-use-with-suspension-adapted-avian-cells-in-vaccine-manufacturing</a:t>
            </a:r>
            <a:r>
              <a:rPr lang="en-US" dirty="0"/>
              <a:t>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83568" y="908720"/>
            <a:ext cx="7848871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 dirty="0">
                <a:latin typeface="Arial" charset="0"/>
              </a:rPr>
              <a:t>Karakterizacija i </a:t>
            </a:r>
            <a:r>
              <a:rPr lang="hr-HR" altLang="en-US" sz="2400" dirty="0" err="1">
                <a:latin typeface="Arial" charset="0"/>
              </a:rPr>
              <a:t>autentizacija</a:t>
            </a:r>
            <a:r>
              <a:rPr lang="hr-HR" altLang="en-US" sz="2400" dirty="0">
                <a:latin typeface="Arial" charset="0"/>
              </a:rPr>
              <a:t> </a:t>
            </a:r>
            <a:r>
              <a:rPr lang="hr-HR" altLang="en-US" sz="2400" dirty="0" smtClean="0">
                <a:latin typeface="Arial" charset="0"/>
              </a:rPr>
              <a:t>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hr-HR" altLang="en-US" sz="2000" dirty="0" smtClean="0">
                <a:latin typeface="Arial" charset="0"/>
              </a:rPr>
              <a:t>nakon uspostave homogene stanične kulture, potrebna je </a:t>
            </a:r>
            <a:r>
              <a:rPr lang="hr-HR" altLang="en-US" sz="2000" dirty="0" smtClean="0">
                <a:solidFill>
                  <a:schemeClr val="accent2"/>
                </a:solidFill>
                <a:latin typeface="Arial" charset="0"/>
              </a:rPr>
              <a:t>karakterizacija</a:t>
            </a:r>
            <a:r>
              <a:rPr lang="hr-HR" altLang="en-US" sz="2000" dirty="0" smtClean="0">
                <a:latin typeface="Arial" charset="0"/>
              </a:rPr>
              <a:t> stanica – određivanje osnovnih svojstava linije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endParaRPr lang="hr-HR" altLang="en-US" sz="2000" dirty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hr-HR" altLang="en-US" sz="2000" dirty="0" smtClean="0">
                <a:latin typeface="Arial" charset="0"/>
              </a:rPr>
              <a:t>određivanje specifičnih molekula – dokaz vrste stanica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endParaRPr lang="hr-HR" altLang="en-US" sz="2000" dirty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hr-HR" altLang="en-US" sz="2000" dirty="0" smtClean="0">
                <a:latin typeface="Arial" charset="0"/>
              </a:rPr>
              <a:t>karakteristike i brzina rasta (vrijeme duplikacije)</a:t>
            </a:r>
            <a:endParaRPr lang="hr-HR" altLang="en-US" sz="2000" dirty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hr-HR" altLang="en-US" sz="2000" dirty="0" smtClean="0">
                <a:latin typeface="Arial" charset="0"/>
              </a:rPr>
              <a:t>morfologija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hr-HR" altLang="en-US" sz="2000" dirty="0" smtClean="0">
                <a:latin typeface="Arial" charset="0"/>
              </a:rPr>
              <a:t>stanične aktivnosti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hr-HR" altLang="en-US" sz="2000" dirty="0" err="1" smtClean="0">
                <a:latin typeface="Arial" charset="0"/>
              </a:rPr>
              <a:t>kariogram</a:t>
            </a:r>
            <a:endParaRPr lang="hr-HR" altLang="en-US" sz="2000" dirty="0" smtClean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hr-HR" altLang="en-US" sz="2000" dirty="0" err="1" smtClean="0">
                <a:solidFill>
                  <a:schemeClr val="accent2"/>
                </a:solidFill>
                <a:latin typeface="Arial" charset="0"/>
              </a:rPr>
              <a:t>Autentizacija</a:t>
            </a:r>
            <a:r>
              <a:rPr lang="hr-HR" alt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hr-HR" altLang="en-US" sz="2000" dirty="0" smtClean="0">
                <a:latin typeface="Arial" charset="0"/>
              </a:rPr>
              <a:t>stanica: identifikacija već postojećih stanica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r-HR" altLang="en-US" sz="2000" dirty="0">
                <a:latin typeface="Arial" charset="0"/>
              </a:rPr>
              <a:t>provjera kontaminacije drugom staničnom </a:t>
            </a:r>
            <a:r>
              <a:rPr lang="hr-HR" altLang="en-US" sz="2000" dirty="0" smtClean="0">
                <a:latin typeface="Arial" charset="0"/>
              </a:rPr>
              <a:t>linijom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hr-HR" altLang="en-US" sz="2000" dirty="0" smtClean="0">
                <a:latin typeface="Arial" charset="0"/>
              </a:rPr>
              <a:t>određivanje profila kratkih tandemskih ponavljanja (STR)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hr-HR" alt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1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95536" y="1772816"/>
            <a:ext cx="83534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Metode </a:t>
            </a:r>
            <a:r>
              <a:rPr lang="hr-HR" altLang="en-US" sz="2000" dirty="0" smtClean="0">
                <a:latin typeface="Arial" charset="0"/>
              </a:rPr>
              <a:t>karakterizacije staničnih linija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kriterij                                  </a:t>
            </a:r>
            <a:r>
              <a:rPr lang="hr-HR" altLang="en-US" sz="2000" dirty="0" smtClean="0">
                <a:latin typeface="Arial" charset="0"/>
              </a:rPr>
              <a:t>metoda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površinski antigeni             </a:t>
            </a:r>
            <a:r>
              <a:rPr lang="hr-HR" altLang="en-US" sz="2000" dirty="0" err="1" smtClean="0">
                <a:latin typeface="Arial" charset="0"/>
              </a:rPr>
              <a:t>imunohistokemija</a:t>
            </a:r>
            <a:endParaRPr lang="hr-HR" altLang="en-US" sz="2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 smtClean="0">
                <a:solidFill>
                  <a:schemeClr val="accent2"/>
                </a:solidFill>
                <a:latin typeface="Arial" charset="0"/>
              </a:rPr>
              <a:t>citoskelet</a:t>
            </a:r>
            <a:r>
              <a:rPr lang="hr-HR" altLang="en-US" sz="2000" dirty="0" smtClean="0">
                <a:solidFill>
                  <a:schemeClr val="accent2"/>
                </a:solidFill>
                <a:latin typeface="Arial" charset="0"/>
              </a:rPr>
              <a:t>  </a:t>
            </a:r>
            <a:r>
              <a:rPr lang="hr-HR" altLang="en-US" sz="2000" dirty="0" smtClean="0">
                <a:latin typeface="Arial" charset="0"/>
              </a:rPr>
              <a:t>                          </a:t>
            </a:r>
            <a:r>
              <a:rPr lang="hr-HR" altLang="en-US" sz="2000" dirty="0" err="1">
                <a:latin typeface="Arial" charset="0"/>
              </a:rPr>
              <a:t>imunocitokemija</a:t>
            </a:r>
            <a:r>
              <a:rPr lang="hr-HR" altLang="en-US" sz="2000" dirty="0">
                <a:latin typeface="Arial" charset="0"/>
              </a:rPr>
              <a:t> sa 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specifičnim antitijelima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                                           detekcija protočnim </a:t>
            </a:r>
            <a:r>
              <a:rPr lang="hr-HR" altLang="en-US" sz="2000" dirty="0" err="1">
                <a:latin typeface="Arial" charset="0"/>
              </a:rPr>
              <a:t>citometrom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kariotip</a:t>
            </a:r>
            <a:r>
              <a:rPr lang="hr-HR" altLang="en-US" sz="2000" dirty="0">
                <a:latin typeface="Arial" charset="0"/>
              </a:rPr>
              <a:t>                               vrpce na kromosomima (G, R, </a:t>
            </a:r>
            <a:r>
              <a:rPr lang="hr-HR" altLang="en-US" sz="2000" dirty="0" err="1">
                <a:latin typeface="Arial" charset="0"/>
              </a:rPr>
              <a:t>C</a:t>
            </a:r>
            <a:r>
              <a:rPr lang="hr-HR" altLang="en-US" sz="2000" dirty="0">
                <a:latin typeface="Arial" charset="0"/>
              </a:rPr>
              <a:t> "</a:t>
            </a:r>
            <a:r>
              <a:rPr lang="hr-HR" altLang="en-US" sz="2000" dirty="0" err="1">
                <a:latin typeface="Arial" charset="0"/>
              </a:rPr>
              <a:t>banding</a:t>
            </a:r>
            <a:r>
              <a:rPr lang="hr-HR" altLang="en-US" sz="2000" dirty="0" smtClean="0">
                <a:latin typeface="Arial" charset="0"/>
              </a:rPr>
              <a:t>")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9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476375" y="476250"/>
            <a:ext cx="6684963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Primjeri specifičnih markera za neke tipove 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epitelne stanice: </a:t>
            </a:r>
            <a:r>
              <a:rPr lang="hr-HR" altLang="en-US" sz="2000" dirty="0" err="1">
                <a:latin typeface="Arial" charset="0"/>
              </a:rPr>
              <a:t>citokeratini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mezodermalne</a:t>
            </a:r>
            <a:r>
              <a:rPr lang="hr-HR" altLang="en-US" sz="2000" dirty="0">
                <a:latin typeface="Arial" charset="0"/>
              </a:rPr>
              <a:t> stanice: </a:t>
            </a:r>
            <a:r>
              <a:rPr lang="hr-HR" altLang="en-US" sz="2000" dirty="0" err="1">
                <a:latin typeface="Arial" charset="0"/>
              </a:rPr>
              <a:t>vimentin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miociti</a:t>
            </a:r>
            <a:r>
              <a:rPr lang="hr-HR" altLang="en-US" sz="2000" dirty="0">
                <a:latin typeface="Arial" charset="0"/>
              </a:rPr>
              <a:t>: </a:t>
            </a:r>
            <a:r>
              <a:rPr lang="hr-HR" altLang="en-US" sz="2000" dirty="0" err="1">
                <a:latin typeface="Arial" charset="0"/>
              </a:rPr>
              <a:t>dezmin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neuroni i </a:t>
            </a:r>
            <a:r>
              <a:rPr lang="hr-HR" altLang="en-US" sz="2000" dirty="0" err="1">
                <a:latin typeface="Arial" charset="0"/>
              </a:rPr>
              <a:t>neuroendokrine</a:t>
            </a:r>
            <a:r>
              <a:rPr lang="hr-HR" altLang="en-US" sz="2000" dirty="0">
                <a:latin typeface="Arial" charset="0"/>
              </a:rPr>
              <a:t> stanice: </a:t>
            </a:r>
            <a:r>
              <a:rPr lang="hr-HR" altLang="en-US" sz="2000" dirty="0" err="1">
                <a:latin typeface="Arial" charset="0"/>
              </a:rPr>
              <a:t>neurofilamenti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astrociti</a:t>
            </a:r>
            <a:r>
              <a:rPr lang="hr-HR" altLang="en-US" sz="2000" dirty="0">
                <a:latin typeface="Arial" charset="0"/>
              </a:rPr>
              <a:t>: </a:t>
            </a:r>
            <a:r>
              <a:rPr lang="hr-HR" altLang="en-US" sz="2000" dirty="0" err="1">
                <a:latin typeface="Arial" charset="0"/>
              </a:rPr>
              <a:t>glijalni</a:t>
            </a:r>
            <a:r>
              <a:rPr lang="hr-HR" altLang="en-US" sz="2000" dirty="0">
                <a:latin typeface="Arial" charset="0"/>
              </a:rPr>
              <a:t> </a:t>
            </a:r>
            <a:r>
              <a:rPr lang="hr-HR" altLang="en-US" sz="2000" dirty="0" err="1">
                <a:latin typeface="Arial" charset="0"/>
              </a:rPr>
              <a:t>fibrilarni</a:t>
            </a:r>
            <a:r>
              <a:rPr lang="hr-HR" altLang="en-US" sz="2000" dirty="0">
                <a:latin typeface="Arial" charset="0"/>
              </a:rPr>
              <a:t> kiseli protein GFAP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neuralne</a:t>
            </a:r>
            <a:r>
              <a:rPr lang="hr-HR" altLang="en-US" sz="2000" dirty="0">
                <a:latin typeface="Arial" charset="0"/>
              </a:rPr>
              <a:t> stanice: N-CAM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specifični produkti: hemoglobin, melanin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leukociti: CD </a:t>
            </a:r>
            <a:r>
              <a:rPr lang="hr-HR" altLang="en-US" sz="2000" i="1" dirty="0" err="1">
                <a:latin typeface="Arial" charset="0"/>
              </a:rPr>
              <a:t>clusters</a:t>
            </a:r>
            <a:r>
              <a:rPr lang="hr-HR" altLang="en-US" sz="2000" i="1" dirty="0">
                <a:latin typeface="Arial" charset="0"/>
              </a:rPr>
              <a:t> of </a:t>
            </a:r>
            <a:r>
              <a:rPr lang="hr-HR" altLang="en-US" sz="2000" i="1" dirty="0" err="1">
                <a:latin typeface="Arial" charset="0"/>
              </a:rPr>
              <a:t>differentiation</a:t>
            </a:r>
            <a:r>
              <a:rPr lang="hr-HR" altLang="en-US" sz="2000" i="1" dirty="0">
                <a:latin typeface="Arial" charset="0"/>
              </a:rPr>
              <a:t> </a:t>
            </a:r>
            <a:r>
              <a:rPr lang="hr-HR" altLang="en-US" sz="2000" dirty="0">
                <a:latin typeface="Arial" charset="0"/>
              </a:rPr>
              <a:t>(protočni </a:t>
            </a:r>
            <a:r>
              <a:rPr lang="hr-HR" altLang="en-US" sz="2000" dirty="0" err="1">
                <a:latin typeface="Arial" charset="0"/>
              </a:rPr>
              <a:t>citometar</a:t>
            </a:r>
            <a:r>
              <a:rPr lang="hr-HR" altLang="en-US" sz="2000" dirty="0"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0152" y="908720"/>
            <a:ext cx="2751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intermedijarni</a:t>
            </a:r>
            <a:r>
              <a:rPr lang="hr-H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filamenti</a:t>
            </a:r>
            <a:endParaRPr lang="hr-HR" sz="2000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specifični proizvodi</a:t>
            </a:r>
          </a:p>
          <a:p>
            <a:r>
              <a:rPr lang="hr-H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molekule CD</a:t>
            </a:r>
            <a:endParaRPr lang="en-US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337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623888"/>
            <a:ext cx="2346325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49275"/>
            <a:ext cx="23368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6"/>
          <p:cNvSpPr txBox="1">
            <a:spLocks noChangeArrowheads="1"/>
          </p:cNvSpPr>
          <p:nvPr/>
        </p:nvSpPr>
        <p:spPr bwMode="auto">
          <a:xfrm>
            <a:off x="1476375" y="6165850"/>
            <a:ext cx="64844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Markeri pojedinih slojeva kod </a:t>
            </a:r>
            <a:r>
              <a:rPr lang="hr-HR" altLang="en-US" sz="2000" dirty="0" err="1" smtClean="0">
                <a:latin typeface="Arial" charset="0"/>
              </a:rPr>
              <a:t>organotipske</a:t>
            </a:r>
            <a:r>
              <a:rPr lang="hr-HR" altLang="en-US" sz="2000" dirty="0" smtClean="0">
                <a:latin typeface="Arial" charset="0"/>
              </a:rPr>
              <a:t> </a:t>
            </a:r>
            <a:r>
              <a:rPr lang="hr-HR" altLang="en-US" sz="2000" dirty="0">
                <a:latin typeface="Arial" charset="0"/>
              </a:rPr>
              <a:t>kulture kože</a:t>
            </a:r>
          </a:p>
        </p:txBody>
      </p:sp>
    </p:spTree>
    <p:extLst>
      <p:ext uri="{BB962C8B-B14F-4D97-AF65-F5344CB8AC3E}">
        <p14:creationId xmlns:p14="http://schemas.microsoft.com/office/powerpoint/2010/main" val="69314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F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25538"/>
            <a:ext cx="24765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555875" y="4914900"/>
            <a:ext cx="4098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glijalni fibrilarni kiseli protein GFAP</a:t>
            </a:r>
          </a:p>
        </p:txBody>
      </p:sp>
    </p:spTree>
    <p:extLst>
      <p:ext uri="{BB962C8B-B14F-4D97-AF65-F5344CB8AC3E}">
        <p14:creationId xmlns:p14="http://schemas.microsoft.com/office/powerpoint/2010/main" val="272789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403350" y="1196975"/>
            <a:ext cx="6645275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početna kultura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cs typeface="Arial" charset="0"/>
              </a:rPr>
              <a:t>            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cs typeface="Arial" charset="0"/>
              </a:rPr>
              <a:t>sekundarna kultura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cs typeface="Arial" charset="0"/>
              </a:rPr>
              <a:t>            </a:t>
            </a:r>
            <a:r>
              <a:rPr lang="hr-HR" altLang="en-US" sz="2400" dirty="0">
                <a:latin typeface="Arial" charset="0"/>
              </a:rPr>
              <a:t>↓                      </a:t>
            </a:r>
            <a:r>
              <a:rPr lang="hr-HR" altLang="en-US" sz="2000" dirty="0" err="1">
                <a:latin typeface="Arial" charset="0"/>
              </a:rPr>
              <a:t>supkultiviranje</a:t>
            </a:r>
            <a:r>
              <a:rPr lang="hr-HR" altLang="en-US" sz="2000" dirty="0">
                <a:latin typeface="Arial" charset="0"/>
              </a:rPr>
              <a:t> stanične linije: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cs typeface="Arial" charset="0"/>
              </a:rPr>
              <a:t>tercijarna kultura             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homogena stanična populacija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cs typeface="Arial" charset="0"/>
              </a:rPr>
              <a:t>            </a:t>
            </a:r>
            <a:r>
              <a:rPr lang="hr-HR" altLang="en-US" sz="2400" dirty="0">
                <a:latin typeface="Arial" charset="0"/>
              </a:rPr>
              <a:t>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karakterizacija 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cs typeface="Arial" charset="0"/>
              </a:rPr>
              <a:t>smrzavanje uzorka stanica  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900113" y="41497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Slikovni rezultat za CD characterization leukocytes f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73050"/>
            <a:ext cx="38989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https://oncohemakey.com/wp-content/uploads/2016/10/C2-FF2-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5078413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2"/>
          <p:cNvSpPr txBox="1">
            <a:spLocks noChangeArrowheads="1"/>
          </p:cNvSpPr>
          <p:nvPr/>
        </p:nvSpPr>
        <p:spPr bwMode="auto">
          <a:xfrm>
            <a:off x="455613" y="5661025"/>
            <a:ext cx="3608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  <a:cs typeface="Arial" charset="0"/>
              </a:rPr>
              <a:t>Analiza uzorka koštane srži pomoću protočne citometrije</a:t>
            </a:r>
            <a:endParaRPr lang="en-US" altLang="en-US" sz="20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4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G ban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43910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258888" y="5661025"/>
            <a:ext cx="24272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G banding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Giemsa boja /tripsin</a:t>
            </a:r>
          </a:p>
        </p:txBody>
      </p:sp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5003800" y="3573463"/>
          <a:ext cx="3714750" cy="221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1" name="Photo Editor Photo" r:id="rId4" imgW="3715269" imgH="2219635" progId="MSPhotoEd.3">
                  <p:embed/>
                </p:oleObj>
              </mc:Choice>
              <mc:Fallback>
                <p:oleObj name="Photo Editor Photo" r:id="rId4" imgW="3715269" imgH="221963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573463"/>
                        <a:ext cx="3714750" cy="221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4382" y="4581128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Analiza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kariotipa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1236663" y="836613"/>
          <a:ext cx="3921125" cy="476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4" name="Image" r:id="rId3" imgW="7954818" imgH="9670314" progId="Photoshop.Image.5">
                  <p:embed/>
                </p:oleObj>
              </mc:Choice>
              <mc:Fallback>
                <p:oleObj name="Image" r:id="rId3" imgW="7954818" imgH="967031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663" y="836613"/>
                        <a:ext cx="3921125" cy="4767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305425" y="2062163"/>
            <a:ext cx="20304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HeLa stanice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(73 kromosoma)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372100" y="4195763"/>
            <a:ext cx="2117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normalne stanice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(46 kromosoma)</a:t>
            </a:r>
          </a:p>
        </p:txBody>
      </p:sp>
    </p:spTree>
    <p:extLst>
      <p:ext uri="{BB962C8B-B14F-4D97-AF65-F5344CB8AC3E}">
        <p14:creationId xmlns:p14="http://schemas.microsoft.com/office/powerpoint/2010/main" val="13058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2195513" y="4941888"/>
            <a:ext cx="54721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Hibridizacija SKY kromosoma tumora.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detekcija translokacija</a:t>
            </a:r>
          </a:p>
        </p:txBody>
      </p:sp>
      <p:pic>
        <p:nvPicPr>
          <p:cNvPr id="72707" name="Picture 3" descr="kromosomskan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557338"/>
            <a:ext cx="43703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124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2204864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en-US" sz="2000" dirty="0">
                <a:latin typeface="Arial" charset="0"/>
              </a:rPr>
              <a:t>Metode </a:t>
            </a:r>
            <a:r>
              <a:rPr lang="hr-HR" altLang="en-US" sz="2000" dirty="0" err="1">
                <a:latin typeface="Arial" charset="0"/>
              </a:rPr>
              <a:t>autentizacije</a:t>
            </a:r>
            <a:r>
              <a:rPr lang="hr-HR" altLang="en-US" sz="2000" dirty="0">
                <a:latin typeface="Arial" charset="0"/>
              </a:rPr>
              <a:t> staničnih linija</a:t>
            </a:r>
          </a:p>
          <a:p>
            <a:endParaRPr lang="hr-HR" altLang="en-US" sz="2000" dirty="0">
              <a:latin typeface="Arial" charset="0"/>
            </a:endParaRPr>
          </a:p>
          <a:p>
            <a:r>
              <a:rPr lang="hr-HR" altLang="en-US" sz="2000" dirty="0">
                <a:latin typeface="Arial" charset="0"/>
              </a:rPr>
              <a:t>analiza </a:t>
            </a:r>
            <a:r>
              <a:rPr lang="hr-HR" altLang="en-US" sz="2000" dirty="0" err="1">
                <a:latin typeface="Arial" charset="0"/>
              </a:rPr>
              <a:t>izoenzima</a:t>
            </a:r>
            <a:r>
              <a:rPr lang="hr-HR" altLang="en-US" sz="2000" dirty="0">
                <a:latin typeface="Arial" charset="0"/>
              </a:rPr>
              <a:t>              </a:t>
            </a:r>
            <a:r>
              <a:rPr lang="hr-HR" altLang="en-US" sz="2000" dirty="0" err="1">
                <a:latin typeface="Arial" charset="0"/>
              </a:rPr>
              <a:t>elektroforeza</a:t>
            </a:r>
            <a:r>
              <a:rPr lang="hr-HR" altLang="en-US" sz="2000" dirty="0">
                <a:latin typeface="Arial" charset="0"/>
              </a:rPr>
              <a:t> u </a:t>
            </a:r>
            <a:r>
              <a:rPr lang="hr-HR" altLang="en-US" sz="2000" dirty="0" err="1">
                <a:latin typeface="Arial" charset="0"/>
              </a:rPr>
              <a:t>agaroznom</a:t>
            </a:r>
            <a:r>
              <a:rPr lang="hr-HR" altLang="en-US" sz="2000" dirty="0">
                <a:latin typeface="Arial" charset="0"/>
              </a:rPr>
              <a:t> gelu</a:t>
            </a:r>
          </a:p>
          <a:p>
            <a:endParaRPr lang="hr-HR" altLang="en-US" sz="2000" dirty="0">
              <a:latin typeface="Arial" charset="0"/>
            </a:endParaRPr>
          </a:p>
          <a:p>
            <a:r>
              <a:rPr lang="hr-HR" altLang="en-US" sz="2000" dirty="0">
                <a:latin typeface="Arial" charset="0"/>
              </a:rPr>
              <a:t>otisak (</a:t>
            </a:r>
            <a:r>
              <a:rPr lang="hr-HR" altLang="en-US" sz="2000" i="1" dirty="0" err="1">
                <a:latin typeface="Arial" charset="0"/>
              </a:rPr>
              <a:t>footprint</a:t>
            </a:r>
            <a:r>
              <a:rPr lang="hr-HR" altLang="en-US" sz="2000" i="1" dirty="0">
                <a:latin typeface="Arial" charset="0"/>
              </a:rPr>
              <a:t>)</a:t>
            </a:r>
            <a:r>
              <a:rPr lang="hr-HR" altLang="en-US" sz="2000" dirty="0">
                <a:latin typeface="Arial" charset="0"/>
              </a:rPr>
              <a:t>                 hibridizacija specifičnim probama</a:t>
            </a:r>
          </a:p>
          <a:p>
            <a:r>
              <a:rPr lang="hr-HR" altLang="en-US" sz="2000" dirty="0">
                <a:latin typeface="Arial" charset="0"/>
              </a:rPr>
              <a:t>/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profil DNA                          umnožavanje </a:t>
            </a:r>
            <a:r>
              <a:rPr lang="hr-HR" altLang="en-US" sz="2000" dirty="0" err="1">
                <a:solidFill>
                  <a:schemeClr val="accent2"/>
                </a:solidFill>
                <a:latin typeface="Arial" charset="0"/>
              </a:rPr>
              <a:t>mikrosatelita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 (STR)</a:t>
            </a:r>
          </a:p>
        </p:txBody>
      </p:sp>
    </p:spTree>
    <p:extLst>
      <p:ext uri="{BB962C8B-B14F-4D97-AF65-F5344CB8AC3E}">
        <p14:creationId xmlns:p14="http://schemas.microsoft.com/office/powerpoint/2010/main" val="389907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258888" y="1268413"/>
            <a:ext cx="6911975" cy="3905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160000" bIns="1440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  <p:graphicFrame>
        <p:nvGraphicFramePr>
          <p:cNvPr id="74755" name="Object 3"/>
          <p:cNvGraphicFramePr>
            <a:graphicFrameLocks noChangeAspect="1"/>
          </p:cNvGraphicFramePr>
          <p:nvPr/>
        </p:nvGraphicFramePr>
        <p:xfrm>
          <a:off x="1524000" y="1709738"/>
          <a:ext cx="6096000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4" name="Photo Editor Photo" r:id="rId4" imgW="12761905" imgH="7201905" progId="MSPhotoEd.3">
                  <p:embed/>
                </p:oleObj>
              </mc:Choice>
              <mc:Fallback>
                <p:oleObj name="Photo Editor Photo" r:id="rId4" imgW="12761905" imgH="720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9738"/>
                        <a:ext cx="6096000" cy="343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4"/>
          <p:cNvGraphicFramePr>
            <a:graphicFrameLocks noChangeAspect="1"/>
          </p:cNvGraphicFramePr>
          <p:nvPr/>
        </p:nvGraphicFramePr>
        <p:xfrm>
          <a:off x="1379538" y="1349375"/>
          <a:ext cx="6096000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5" name="Photo Editor Photo" r:id="rId6" imgW="12761905" imgH="7201905" progId="MSPhotoEd.3">
                  <p:embed/>
                </p:oleObj>
              </mc:Choice>
              <mc:Fallback>
                <p:oleObj name="Photo Editor Photo" r:id="rId6" imgW="12761905" imgH="720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1349375"/>
                        <a:ext cx="6096000" cy="343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1619250" y="4076700"/>
            <a:ext cx="6380163" cy="1006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Različit uzorak "vrpci" enzima laktat dehidrogenaze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glukoza 6-fosfat dehidrogenaze dobivene kod staničnih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linija </a:t>
            </a:r>
            <a:r>
              <a:rPr lang="hr-HR" altLang="en-US" sz="2000">
                <a:solidFill>
                  <a:schemeClr val="accent2"/>
                </a:solidFill>
                <a:latin typeface="Arial" charset="0"/>
              </a:rPr>
              <a:t>različitih animalnih vrsta 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3924300" y="5734050"/>
            <a:ext cx="1257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Izoenzimi</a:t>
            </a:r>
          </a:p>
        </p:txBody>
      </p:sp>
    </p:spTree>
    <p:extLst>
      <p:ext uri="{BB962C8B-B14F-4D97-AF65-F5344CB8AC3E}">
        <p14:creationId xmlns:p14="http://schemas.microsoft.com/office/powerpoint/2010/main" val="24424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250825" y="765175"/>
            <a:ext cx="8569325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Analiza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-tandemski ponavljajuće sekvence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-minisateliti: 20-100 pb ponavljanja do 1000 x (ukupna duljina 0,5-20 kb)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(VNTR: variable number of tandem repeats)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-mikrosateliti (SSR: simple sequence repeat; STR: short tandem r.):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ponavljanja sekvenci od 1 do 3 pb, obično CA, ukupne veličine 100-500 pb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ponavljanje 15-100x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često multipli aleli, (novi aleli 10</a:t>
            </a:r>
            <a:r>
              <a:rPr lang="hr-HR" altLang="en-US" sz="1400" baseline="30000">
                <a:latin typeface="Arial" charset="0"/>
              </a:rPr>
              <a:t>-3</a:t>
            </a:r>
            <a:r>
              <a:rPr lang="hr-HR" altLang="en-US" sz="2000">
                <a:latin typeface="Arial" charset="0"/>
              </a:rPr>
              <a:t> po lokusu po gameti)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95288" y="333375"/>
            <a:ext cx="8277225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Metode: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RFLP: </a:t>
            </a:r>
            <a:r>
              <a:rPr lang="hr-HR" altLang="en-US" sz="2000" dirty="0" err="1">
                <a:latin typeface="Arial" charset="0"/>
              </a:rPr>
              <a:t>restriction</a:t>
            </a:r>
            <a:r>
              <a:rPr lang="hr-HR" altLang="en-US" sz="2000" dirty="0">
                <a:latin typeface="Arial" charset="0"/>
              </a:rPr>
              <a:t> fragment </a:t>
            </a:r>
            <a:r>
              <a:rPr lang="hr-HR" altLang="en-US" sz="2000" dirty="0" err="1">
                <a:latin typeface="Arial" charset="0"/>
              </a:rPr>
              <a:t>length</a:t>
            </a:r>
            <a:r>
              <a:rPr lang="hr-HR" altLang="en-US" sz="2000" dirty="0">
                <a:latin typeface="Arial" charset="0"/>
              </a:rPr>
              <a:t> </a:t>
            </a:r>
            <a:r>
              <a:rPr lang="hr-HR" altLang="en-US" sz="2000" dirty="0" err="1" smtClean="0">
                <a:latin typeface="Arial" charset="0"/>
              </a:rPr>
              <a:t>polymorphism</a:t>
            </a:r>
            <a:r>
              <a:rPr lang="hr-HR" altLang="en-US" sz="2000" dirty="0" smtClean="0">
                <a:latin typeface="Arial" charset="0"/>
              </a:rPr>
              <a:t> </a:t>
            </a:r>
            <a:r>
              <a:rPr lang="hr-HR" altLang="en-US" sz="2000" dirty="0">
                <a:latin typeface="Arial" charset="0"/>
              </a:rPr>
              <a:t>(analiza VNTR):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          </a:t>
            </a:r>
            <a:r>
              <a:rPr lang="hr-HR" altLang="en-US" sz="2000" dirty="0">
                <a:latin typeface="Arial" charset="0"/>
                <a:sym typeface="Wingdings 2" pitchFamily="18" charset="2"/>
              </a:rPr>
              <a:t></a:t>
            </a:r>
            <a:r>
              <a:rPr lang="hr-HR" altLang="en-US" sz="2000" dirty="0" err="1">
                <a:solidFill>
                  <a:schemeClr val="accent2"/>
                </a:solidFill>
                <a:latin typeface="Arial" charset="0"/>
              </a:rPr>
              <a:t>ctgatct</a:t>
            </a:r>
            <a:r>
              <a:rPr lang="hr-HR" altLang="en-US" sz="2000" dirty="0">
                <a:latin typeface="Arial" charset="0"/>
              </a:rPr>
              <a:t> </a:t>
            </a:r>
            <a:r>
              <a:rPr lang="hr-HR" altLang="en-US" sz="2000" dirty="0">
                <a:latin typeface="Arial" charset="0"/>
                <a:sym typeface="Wingdings 2" pitchFamily="18" charset="2"/>
              </a:rPr>
              <a:t>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sym typeface="Wingdings 2" pitchFamily="18" charset="2"/>
              </a:rPr>
              <a:t>          </a:t>
            </a:r>
            <a:r>
              <a:rPr lang="hr-HR" altLang="en-US" sz="2000" dirty="0" err="1">
                <a:solidFill>
                  <a:schemeClr val="accent2"/>
                </a:solidFill>
                <a:latin typeface="Arial" charset="0"/>
              </a:rPr>
              <a:t>ctgatct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  <a:latin typeface="Arial" charset="0"/>
              </a:rPr>
              <a:t>ctgatct</a:t>
            </a:r>
            <a:r>
              <a:rPr lang="hr-HR" altLang="en-US" sz="2000" dirty="0">
                <a:latin typeface="Arial" charset="0"/>
              </a:rPr>
              <a:t> </a:t>
            </a:r>
            <a:r>
              <a:rPr lang="hr-HR" altLang="en-US" sz="2000" dirty="0">
                <a:latin typeface="Arial" charset="0"/>
                <a:sym typeface="Wingdings 2" pitchFamily="18" charset="2"/>
              </a:rPr>
              <a:t>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sym typeface="Wingdings 2" pitchFamily="18" charset="2"/>
              </a:rPr>
              <a:t>          </a:t>
            </a:r>
            <a:r>
              <a:rPr lang="hr-HR" altLang="en-US" sz="2000" dirty="0" err="1">
                <a:solidFill>
                  <a:schemeClr val="accent2"/>
                </a:solidFill>
                <a:latin typeface="Arial" charset="0"/>
              </a:rPr>
              <a:t>ctgatct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  <a:latin typeface="Arial" charset="0"/>
              </a:rPr>
              <a:t>ctgatct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  <a:latin typeface="Arial" charset="0"/>
              </a:rPr>
              <a:t>ctgatct</a:t>
            </a:r>
            <a:r>
              <a:rPr lang="hr-HR" altLang="en-US" sz="2000" dirty="0">
                <a:latin typeface="Arial" charset="0"/>
              </a:rPr>
              <a:t> </a:t>
            </a:r>
            <a:r>
              <a:rPr lang="hr-HR" altLang="en-US" sz="2000" dirty="0">
                <a:latin typeface="Arial" charset="0"/>
                <a:sym typeface="Wingdings 2" pitchFamily="18" charset="2"/>
              </a:rPr>
              <a:t>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sym typeface="Wingdings 2" pitchFamily="18" charset="2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r-HR" altLang="en-US" sz="2000" dirty="0">
                <a:latin typeface="Arial" charset="0"/>
                <a:sym typeface="Wingdings 2" pitchFamily="18" charset="2"/>
              </a:rPr>
              <a:t>različita duljina odsječaka dobivenih cijepanjem restrikcijskim enzimima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r-HR" altLang="en-US" sz="2000" dirty="0" err="1">
                <a:latin typeface="Arial" charset="0"/>
                <a:sym typeface="Wingdings 2" pitchFamily="18" charset="2"/>
              </a:rPr>
              <a:t>elektroforeza</a:t>
            </a:r>
            <a:r>
              <a:rPr lang="hr-HR" altLang="en-US" sz="2000" dirty="0">
                <a:latin typeface="Arial" charset="0"/>
                <a:sym typeface="Wingdings 2" pitchFamily="18" charset="2"/>
              </a:rPr>
              <a:t>, hibridizacija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sym typeface="Wingdings 2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sym typeface="Wingdings 2" pitchFamily="18" charset="2"/>
              </a:rPr>
              <a:t>PCR: analiza </a:t>
            </a:r>
            <a:r>
              <a:rPr lang="hr-HR" altLang="en-US" sz="2000" dirty="0" err="1">
                <a:latin typeface="Arial" charset="0"/>
                <a:sym typeface="Wingdings 2" pitchFamily="18" charset="2"/>
              </a:rPr>
              <a:t>mikrosatelita</a:t>
            </a:r>
            <a:endParaRPr lang="hr-HR" altLang="en-US" sz="2000" dirty="0">
              <a:latin typeface="Arial" charset="0"/>
              <a:sym typeface="Wingdings 2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sym typeface="Wingdings 2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sym typeface="Wingdings 2" pitchFamily="18" charset="2"/>
              </a:rPr>
              <a:t>PCR </a:t>
            </a:r>
            <a:r>
              <a:rPr lang="hr-HR" altLang="en-US" sz="2000" dirty="0" err="1">
                <a:latin typeface="Arial" charset="0"/>
                <a:sym typeface="Wingdings 2" pitchFamily="18" charset="2"/>
              </a:rPr>
              <a:t>primer</a:t>
            </a:r>
            <a:r>
              <a:rPr lang="hr-HR" altLang="en-US" sz="2000" dirty="0">
                <a:latin typeface="Arial" charset="0"/>
                <a:sym typeface="Wingdings 2" pitchFamily="18" charset="2"/>
              </a:rPr>
              <a:t> 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  <a:sym typeface="Wingdings 2" pitchFamily="18" charset="2"/>
              </a:rPr>
              <a:t>CTACTA</a:t>
            </a:r>
            <a:r>
              <a:rPr lang="hr-HR" altLang="en-US" sz="2000" dirty="0">
                <a:latin typeface="Arial" charset="0"/>
                <a:sym typeface="Wingdings 2" pitchFamily="18" charset="2"/>
              </a:rPr>
              <a:t> PCR </a:t>
            </a:r>
            <a:r>
              <a:rPr lang="hr-HR" altLang="en-US" sz="2000" dirty="0" err="1">
                <a:latin typeface="Arial" charset="0"/>
                <a:sym typeface="Wingdings 2" pitchFamily="18" charset="2"/>
              </a:rPr>
              <a:t>primer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sym typeface="Wingdings 2" pitchFamily="18" charset="2"/>
              </a:rPr>
              <a:t>PCR </a:t>
            </a:r>
            <a:r>
              <a:rPr lang="hr-HR" altLang="en-US" sz="2000" dirty="0" err="1">
                <a:latin typeface="Arial" charset="0"/>
                <a:sym typeface="Wingdings 2" pitchFamily="18" charset="2"/>
              </a:rPr>
              <a:t>primer</a:t>
            </a:r>
            <a:r>
              <a:rPr lang="hr-HR" altLang="en-US" sz="2000" dirty="0">
                <a:latin typeface="Arial" charset="0"/>
                <a:sym typeface="Wingdings 2" pitchFamily="18" charset="2"/>
              </a:rPr>
              <a:t> 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  <a:sym typeface="Wingdings 2" pitchFamily="18" charset="2"/>
              </a:rPr>
              <a:t>CTACTA CTACTA</a:t>
            </a:r>
            <a:r>
              <a:rPr lang="hr-HR" altLang="en-US" sz="2000" dirty="0">
                <a:latin typeface="Arial" charset="0"/>
                <a:sym typeface="Wingdings 2" pitchFamily="18" charset="2"/>
              </a:rPr>
              <a:t> PCR </a:t>
            </a:r>
            <a:r>
              <a:rPr lang="hr-HR" altLang="en-US" sz="2000" dirty="0" err="1">
                <a:latin typeface="Arial" charset="0"/>
                <a:sym typeface="Wingdings 2" pitchFamily="18" charset="2"/>
              </a:rPr>
              <a:t>primer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sym typeface="Wingdings 2" pitchFamily="18" charset="2"/>
              </a:rPr>
              <a:t>PCR </a:t>
            </a:r>
            <a:r>
              <a:rPr lang="hr-HR" altLang="en-US" sz="2000" dirty="0" err="1">
                <a:latin typeface="Arial" charset="0"/>
                <a:sym typeface="Wingdings 2" pitchFamily="18" charset="2"/>
              </a:rPr>
              <a:t>primer</a:t>
            </a:r>
            <a:r>
              <a:rPr lang="hr-HR" altLang="en-US" sz="2000" dirty="0">
                <a:latin typeface="Arial" charset="0"/>
                <a:sym typeface="Wingdings 2" pitchFamily="18" charset="2"/>
              </a:rPr>
              <a:t> 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  <a:sym typeface="Wingdings 2" pitchFamily="18" charset="2"/>
              </a:rPr>
              <a:t>CTACTA CTACTA </a:t>
            </a:r>
            <a:r>
              <a:rPr lang="hr-HR" altLang="en-US" sz="2000" dirty="0" err="1">
                <a:solidFill>
                  <a:schemeClr val="accent2"/>
                </a:solidFill>
                <a:latin typeface="Arial" charset="0"/>
                <a:sym typeface="Wingdings 2" pitchFamily="18" charset="2"/>
              </a:rPr>
              <a:t>CTACTA</a:t>
            </a:r>
            <a:r>
              <a:rPr lang="hr-HR" altLang="en-US" sz="2000" dirty="0">
                <a:latin typeface="Arial" charset="0"/>
                <a:sym typeface="Wingdings 2" pitchFamily="18" charset="2"/>
              </a:rPr>
              <a:t> PCR </a:t>
            </a:r>
            <a:r>
              <a:rPr lang="hr-HR" altLang="en-US" sz="2000" dirty="0" err="1">
                <a:latin typeface="Arial" charset="0"/>
                <a:sym typeface="Wingdings 2" pitchFamily="18" charset="2"/>
              </a:rPr>
              <a:t>primer</a:t>
            </a:r>
            <a:endParaRPr lang="hr-HR" altLang="en-US" sz="2000" dirty="0">
              <a:latin typeface="Arial" charset="0"/>
              <a:sym typeface="Wingdings 2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sym typeface="Wingdings 2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sym typeface="Wingdings 2" pitchFamily="18" charset="2"/>
              </a:rPr>
              <a:t>-različita duljina umnoženih sekvenci DNA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1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2484438" y="620713"/>
            <a:ext cx="3333750" cy="3362325"/>
            <a:chOff x="1383" y="1117"/>
            <a:chExt cx="2100" cy="2118"/>
          </a:xfrm>
        </p:grpSpPr>
        <p:sp>
          <p:nvSpPr>
            <p:cNvPr id="77828" name="Rectangle 3"/>
            <p:cNvSpPr>
              <a:spLocks noChangeArrowheads="1"/>
            </p:cNvSpPr>
            <p:nvPr/>
          </p:nvSpPr>
          <p:spPr bwMode="auto">
            <a:xfrm>
              <a:off x="1483" y="2073"/>
              <a:ext cx="88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330099"/>
                  </a:solidFill>
                  <a:latin typeface="Arial" charset="0"/>
                  <a:cs typeface="Arial" charset="0"/>
                </a:rPr>
                <a:t>Multi Locus DNA</a:t>
              </a:r>
              <a:endParaRPr lang="en-US" altLang="en-US" sz="2400"/>
            </a:p>
          </p:txBody>
        </p:sp>
        <p:pic>
          <p:nvPicPr>
            <p:cNvPr id="77829" name="Picture 4" descr="figure_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117"/>
              <a:ext cx="2100" cy="2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2051050" y="4508500"/>
            <a:ext cx="51403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Multilokusni</a:t>
            </a:r>
            <a:r>
              <a:rPr lang="hr-HR" altLang="en-US" sz="2000" dirty="0">
                <a:latin typeface="Arial" charset="0"/>
              </a:rPr>
              <a:t> otisak (</a:t>
            </a:r>
            <a:r>
              <a:rPr lang="hr-HR" altLang="en-US" sz="2000" dirty="0" err="1">
                <a:latin typeface="Arial" charset="0"/>
              </a:rPr>
              <a:t>fingerprinting</a:t>
            </a:r>
            <a:r>
              <a:rPr lang="hr-HR" altLang="en-US" sz="2000" dirty="0">
                <a:latin typeface="Arial" charset="0"/>
              </a:rPr>
              <a:t>)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univerzalne probe s više mjesta 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hibridizacije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npr. više kopija satelitske DNA (</a:t>
            </a:r>
            <a:r>
              <a:rPr lang="hr-HR" altLang="en-US" sz="2000" dirty="0" err="1">
                <a:latin typeface="Arial" charset="0"/>
              </a:rPr>
              <a:t>minisateliti</a:t>
            </a:r>
            <a:r>
              <a:rPr lang="hr-HR" altLang="en-US" sz="2000" dirty="0"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VNT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0350"/>
            <a:ext cx="5545138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323850" y="5373688"/>
            <a:ext cx="59451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usporedba mikrosatelita različitog broja ponavljanja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-”profil”: dvije vrpce (jedan lokus)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-”otisak”: puno vrpci (više lokusa)</a:t>
            </a:r>
          </a:p>
        </p:txBody>
      </p:sp>
    </p:spTree>
    <p:extLst>
      <p:ext uri="{BB962C8B-B14F-4D97-AF65-F5344CB8AC3E}">
        <p14:creationId xmlns:p14="http://schemas.microsoft.com/office/powerpoint/2010/main" val="41265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971600" y="1052736"/>
            <a:ext cx="7019925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b="1" dirty="0">
                <a:latin typeface="Arial" charset="0"/>
              </a:rPr>
              <a:t>stanična linija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definirana homogena populacija stanica dobivena iz početne kulture prilagođena rastu u kulturi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b="1" dirty="0">
                <a:latin typeface="Arial" charset="0"/>
              </a:rPr>
              <a:t>stanični soj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istovrsne stanice izolirane iz primarne kulture ili stanične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linije sa specifičnim osobinama ili </a:t>
            </a:r>
            <a:r>
              <a:rPr lang="hr-HR" altLang="en-US" sz="2000" dirty="0" err="1">
                <a:latin typeface="Arial" charset="0"/>
              </a:rPr>
              <a:t>markerskim</a:t>
            </a:r>
            <a:r>
              <a:rPr lang="hr-HR" altLang="en-US" sz="2000" dirty="0">
                <a:latin typeface="Arial" charset="0"/>
              </a:rPr>
              <a:t> molekulama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b="1" dirty="0">
                <a:latin typeface="Arial" charset="0"/>
              </a:rPr>
              <a:t>klon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populacija stanica dobivenih dijeljenjem jedne stanice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igure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052513"/>
            <a:ext cx="33337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111500" y="579913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771775" y="5300663"/>
            <a:ext cx="3671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Fluorescenti PCR mikrosatelita</a:t>
            </a:r>
          </a:p>
        </p:txBody>
      </p:sp>
    </p:spTree>
    <p:extLst>
      <p:ext uri="{BB962C8B-B14F-4D97-AF65-F5344CB8AC3E}">
        <p14:creationId xmlns:p14="http://schemas.microsoft.com/office/powerpoint/2010/main" val="2505854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824163" y="24399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pic>
        <p:nvPicPr>
          <p:cNvPr id="80899" name="Picture 3" descr="An external file that holds a picture, illustration, etc., usually as some form of binary object. The name of referred object is ch17f20.jpg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65175"/>
            <a:ext cx="2528887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06324" y="3356992"/>
            <a:ext cx="883767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Mikrosateliti</a:t>
            </a:r>
            <a:r>
              <a:rPr lang="hr-HR" altLang="en-US" sz="2000" dirty="0">
                <a:latin typeface="Arial" charset="0"/>
              </a:rPr>
              <a:t> u utvrđivanju očinstva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400" dirty="0">
                <a:latin typeface="Arial" charset="0"/>
              </a:rPr>
              <a:t>(</a:t>
            </a:r>
            <a:r>
              <a:rPr lang="hr-HR" altLang="en-US" sz="1400" dirty="0" err="1">
                <a:latin typeface="Arial" charset="0"/>
              </a:rPr>
              <a:t>Strachan</a:t>
            </a:r>
            <a:r>
              <a:rPr lang="hr-HR" altLang="en-US" sz="1400" dirty="0">
                <a:latin typeface="Arial" charset="0"/>
              </a:rPr>
              <a:t> i </a:t>
            </a:r>
            <a:r>
              <a:rPr lang="hr-HR" altLang="en-US" sz="1400" dirty="0" err="1">
                <a:latin typeface="Arial" charset="0"/>
              </a:rPr>
              <a:t>Read</a:t>
            </a:r>
            <a:r>
              <a:rPr lang="hr-HR" altLang="en-US" sz="1400" dirty="0">
                <a:latin typeface="Arial" charset="0"/>
              </a:rPr>
              <a:t>, Human Molecular </a:t>
            </a:r>
            <a:r>
              <a:rPr lang="hr-HR" altLang="en-US" sz="1400" dirty="0" err="1">
                <a:latin typeface="Arial" charset="0"/>
              </a:rPr>
              <a:t>Genetics</a:t>
            </a:r>
            <a:r>
              <a:rPr lang="hr-HR" altLang="en-US" sz="1400" dirty="0">
                <a:latin typeface="Arial" charset="0"/>
              </a:rPr>
              <a:t> 2, 1999</a:t>
            </a:r>
            <a:r>
              <a:rPr lang="hr-HR" altLang="en-US" sz="1400" dirty="0" smtClean="0"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4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400" dirty="0" smtClean="0">
                <a:latin typeface="Arial" charset="0"/>
              </a:rPr>
              <a:t>- </a:t>
            </a:r>
            <a:r>
              <a:rPr lang="hr-HR" altLang="en-US" sz="2000" dirty="0" smtClean="0">
                <a:latin typeface="Arial" charset="0"/>
              </a:rPr>
              <a:t>utvrđivanje očinstva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-forenzika: vjerojatnost pojave određenih </a:t>
            </a:r>
            <a:r>
              <a:rPr lang="hr-HR" altLang="en-US" sz="2000" dirty="0" err="1">
                <a:latin typeface="Arial" charset="0"/>
              </a:rPr>
              <a:t>alela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-”</a:t>
            </a:r>
            <a:r>
              <a:rPr lang="hr-HR" altLang="en-US" sz="2000" dirty="0" err="1">
                <a:latin typeface="Arial" charset="0"/>
              </a:rPr>
              <a:t>linkage</a:t>
            </a:r>
            <a:r>
              <a:rPr lang="hr-HR" altLang="en-US" sz="2000" dirty="0">
                <a:latin typeface="Arial" charset="0"/>
              </a:rPr>
              <a:t> </a:t>
            </a:r>
            <a:r>
              <a:rPr lang="hr-HR" altLang="en-US" sz="2000" dirty="0" err="1">
                <a:latin typeface="Arial" charset="0"/>
              </a:rPr>
              <a:t>mapping</a:t>
            </a:r>
            <a:r>
              <a:rPr lang="hr-HR" altLang="en-US" sz="2000" dirty="0">
                <a:latin typeface="Arial" charset="0"/>
              </a:rPr>
              <a:t>”: pronalaženje </a:t>
            </a:r>
            <a:r>
              <a:rPr lang="hr-HR" altLang="en-US" sz="2000" dirty="0" err="1">
                <a:latin typeface="Arial" charset="0"/>
              </a:rPr>
              <a:t>lokusa</a:t>
            </a:r>
            <a:r>
              <a:rPr lang="hr-HR" altLang="en-US" sz="2000" dirty="0">
                <a:latin typeface="Arial" charset="0"/>
              </a:rPr>
              <a:t> nasljednih </a:t>
            </a:r>
            <a:r>
              <a:rPr lang="hr-HR" altLang="en-US" sz="2000" dirty="0" smtClean="0">
                <a:latin typeface="Arial" charset="0"/>
              </a:rPr>
              <a:t>bolesti – unutar porodica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- ovisni o 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jedinki</a:t>
            </a:r>
            <a:r>
              <a:rPr lang="hr-HR" altLang="en-US" sz="2000" dirty="0">
                <a:latin typeface="Arial" charset="0"/>
              </a:rPr>
              <a:t>, samo moguća usporedba 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unutar vrste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1258888" y="2708275"/>
            <a:ext cx="160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A1, A2...aleli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6135688" y="855663"/>
            <a:ext cx="2468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>
                <a:latin typeface="Arial" charset="0"/>
              </a:rPr>
              <a:t> </a:t>
            </a: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4787900" y="981075"/>
            <a:ext cx="576263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4787900" y="1844675"/>
            <a:ext cx="576263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5724525" y="981075"/>
            <a:ext cx="576263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5724525" y="1412875"/>
            <a:ext cx="576263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6588125" y="1412875"/>
            <a:ext cx="576263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6588125" y="1916113"/>
            <a:ext cx="576263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5148263" y="2492375"/>
            <a:ext cx="1652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-primjer alela</a:t>
            </a: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4840288" y="27940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>
                <a:latin typeface="Arial" charset="0"/>
              </a:rPr>
              <a:t>m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5795963" y="26035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>
                <a:latin typeface="Arial" charset="0"/>
              </a:rPr>
              <a:t>o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6659563" y="260350"/>
            <a:ext cx="1081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400">
                <a:latin typeface="Arial" charset="0"/>
              </a:rPr>
              <a:t>d</a:t>
            </a:r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7524750" y="981075"/>
            <a:ext cx="576263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>
            <a:off x="7524750" y="981075"/>
            <a:ext cx="576263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7524750" y="260350"/>
            <a:ext cx="50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>
                <a:latin typeface="Arial" charset="0"/>
              </a:rPr>
              <a:t>dx</a:t>
            </a:r>
          </a:p>
        </p:txBody>
      </p:sp>
      <p:sp>
        <p:nvSpPr>
          <p:cNvPr id="80916" name="Rectangle 20"/>
          <p:cNvSpPr>
            <a:spLocks noChangeArrowheads="1"/>
          </p:cNvSpPr>
          <p:nvPr/>
        </p:nvSpPr>
        <p:spPr bwMode="auto">
          <a:xfrm>
            <a:off x="7524750" y="2276475"/>
            <a:ext cx="576263" cy="1444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r-HR" altLang="en-US" sz="24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395288" y="549275"/>
            <a:ext cx="8064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Usporedba osobina tehnika autentizacije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                          citogenetika        izoenzimi          DNA profil/otisak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određivanje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vrste                              +                 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brza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identifikacija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st. linije                                                                            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detekcija varijacija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st. linije                          +                                                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/>
          </a:p>
        </p:txBody>
      </p:sp>
    </p:spTree>
    <p:extLst>
      <p:ext uri="{BB962C8B-B14F-4D97-AF65-F5344CB8AC3E}">
        <p14:creationId xmlns:p14="http://schemas.microsoft.com/office/powerpoint/2010/main" val="272997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755650" y="692150"/>
            <a:ext cx="7704138" cy="5045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520000" bIns="2160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grpSp>
        <p:nvGrpSpPr>
          <p:cNvPr id="55299" name="Group 3"/>
          <p:cNvGrpSpPr>
            <a:grpSpLocks/>
          </p:cNvGrpSpPr>
          <p:nvPr/>
        </p:nvGrpSpPr>
        <p:grpSpPr bwMode="auto">
          <a:xfrm>
            <a:off x="1187450" y="765175"/>
            <a:ext cx="7172325" cy="4978400"/>
            <a:chOff x="748" y="482"/>
            <a:chExt cx="4518" cy="3136"/>
          </a:xfrm>
        </p:grpSpPr>
        <p:pic>
          <p:nvPicPr>
            <p:cNvPr id="55301" name="Picture 4" descr="Sep21&amp;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527"/>
              <a:ext cx="4129" cy="3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2" name="Text Box 5"/>
            <p:cNvSpPr txBox="1">
              <a:spLocks noChangeArrowheads="1"/>
            </p:cNvSpPr>
            <p:nvPr/>
          </p:nvSpPr>
          <p:spPr bwMode="auto">
            <a:xfrm>
              <a:off x="2200" y="3385"/>
              <a:ext cx="1951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tjedni u kulturi</a:t>
              </a:r>
            </a:p>
          </p:txBody>
        </p:sp>
        <p:sp>
          <p:nvSpPr>
            <p:cNvPr id="55303" name="Text Box 6"/>
            <p:cNvSpPr txBox="1">
              <a:spLocks noChangeArrowheads="1"/>
            </p:cNvSpPr>
            <p:nvPr/>
          </p:nvSpPr>
          <p:spPr bwMode="auto">
            <a:xfrm>
              <a:off x="793" y="3339"/>
              <a:ext cx="94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eksplantacija</a:t>
              </a:r>
            </a:p>
          </p:txBody>
        </p:sp>
        <p:sp>
          <p:nvSpPr>
            <p:cNvPr id="55304" name="Text Box 7"/>
            <p:cNvSpPr txBox="1">
              <a:spLocks noChangeArrowheads="1"/>
            </p:cNvSpPr>
            <p:nvPr/>
          </p:nvSpPr>
          <p:spPr bwMode="auto">
            <a:xfrm rot="-5400000">
              <a:off x="103" y="1852"/>
              <a:ext cx="161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kumulativni broj stanica</a:t>
              </a:r>
            </a:p>
          </p:txBody>
        </p:sp>
        <p:sp>
          <p:nvSpPr>
            <p:cNvPr id="55305" name="Text Box 8"/>
            <p:cNvSpPr txBox="1">
              <a:spLocks noChangeArrowheads="1"/>
            </p:cNvSpPr>
            <p:nvPr/>
          </p:nvSpPr>
          <p:spPr bwMode="auto">
            <a:xfrm>
              <a:off x="1338" y="663"/>
              <a:ext cx="1044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početna kultura</a:t>
              </a:r>
            </a:p>
          </p:txBody>
        </p:sp>
        <p:sp>
          <p:nvSpPr>
            <p:cNvPr id="55306" name="Text Box 9"/>
            <p:cNvSpPr txBox="1">
              <a:spLocks noChangeArrowheads="1"/>
            </p:cNvSpPr>
            <p:nvPr/>
          </p:nvSpPr>
          <p:spPr bwMode="auto">
            <a:xfrm>
              <a:off x="2109" y="799"/>
              <a:ext cx="1451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stanična linija</a:t>
              </a:r>
            </a:p>
          </p:txBody>
        </p:sp>
        <p:sp>
          <p:nvSpPr>
            <p:cNvPr id="55307" name="Text Box 10"/>
            <p:cNvSpPr txBox="1">
              <a:spLocks noChangeArrowheads="1"/>
            </p:cNvSpPr>
            <p:nvPr/>
          </p:nvSpPr>
          <p:spPr bwMode="auto">
            <a:xfrm>
              <a:off x="1837" y="1389"/>
              <a:ext cx="1034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1. supkultivacija</a:t>
              </a:r>
            </a:p>
          </p:txBody>
        </p:sp>
        <p:sp>
          <p:nvSpPr>
            <p:cNvPr id="55308" name="Text Box 11"/>
            <p:cNvSpPr txBox="1">
              <a:spLocks noChangeArrowheads="1"/>
            </p:cNvSpPr>
            <p:nvPr/>
          </p:nvSpPr>
          <p:spPr bwMode="auto">
            <a:xfrm>
              <a:off x="2006" y="1552"/>
              <a:ext cx="101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2. supkultivacija</a:t>
              </a:r>
            </a:p>
          </p:txBody>
        </p:sp>
        <p:sp>
          <p:nvSpPr>
            <p:cNvPr id="55309" name="Text Box 12"/>
            <p:cNvSpPr txBox="1">
              <a:spLocks noChangeArrowheads="1"/>
            </p:cNvSpPr>
            <p:nvPr/>
          </p:nvSpPr>
          <p:spPr bwMode="auto">
            <a:xfrm>
              <a:off x="3243" y="2024"/>
              <a:ext cx="131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starenje i smrt</a:t>
              </a:r>
            </a:p>
          </p:txBody>
        </p:sp>
        <p:sp>
          <p:nvSpPr>
            <p:cNvPr id="55310" name="Text Box 13"/>
            <p:cNvSpPr txBox="1">
              <a:spLocks noChangeArrowheads="1"/>
            </p:cNvSpPr>
            <p:nvPr/>
          </p:nvSpPr>
          <p:spPr bwMode="auto">
            <a:xfrm>
              <a:off x="3696" y="482"/>
              <a:ext cx="102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transformacija</a:t>
              </a:r>
            </a:p>
          </p:txBody>
        </p:sp>
        <p:sp>
          <p:nvSpPr>
            <p:cNvPr id="55311" name="Text Box 14"/>
            <p:cNvSpPr txBox="1">
              <a:spLocks noChangeArrowheads="1"/>
            </p:cNvSpPr>
            <p:nvPr/>
          </p:nvSpPr>
          <p:spPr bwMode="auto">
            <a:xfrm>
              <a:off x="4286" y="709"/>
              <a:ext cx="980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kontinuirana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stanična linija</a:t>
              </a:r>
            </a:p>
          </p:txBody>
        </p:sp>
        <p:sp>
          <p:nvSpPr>
            <p:cNvPr id="55312" name="Text Box 15"/>
            <p:cNvSpPr txBox="1">
              <a:spLocks noChangeArrowheads="1"/>
            </p:cNvSpPr>
            <p:nvPr/>
          </p:nvSpPr>
          <p:spPr bwMode="auto">
            <a:xfrm>
              <a:off x="2517" y="2568"/>
              <a:ext cx="1154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interval supkulture</a:t>
              </a:r>
            </a:p>
          </p:txBody>
        </p:sp>
        <p:sp>
          <p:nvSpPr>
            <p:cNvPr id="55313" name="Text Box 16"/>
            <p:cNvSpPr txBox="1">
              <a:spLocks noChangeArrowheads="1"/>
            </p:cNvSpPr>
            <p:nvPr/>
          </p:nvSpPr>
          <p:spPr bwMode="auto">
            <a:xfrm>
              <a:off x="2336" y="2886"/>
              <a:ext cx="111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serijski "pasaži"</a:t>
              </a:r>
            </a:p>
          </p:txBody>
        </p:sp>
      </p:grpSp>
      <p:sp>
        <p:nvSpPr>
          <p:cNvPr id="55300" name="Text Box 17"/>
          <p:cNvSpPr txBox="1">
            <a:spLocks noChangeArrowheads="1"/>
          </p:cNvSpPr>
          <p:nvPr/>
        </p:nvSpPr>
        <p:spPr bwMode="auto">
          <a:xfrm>
            <a:off x="2843213" y="6021388"/>
            <a:ext cx="354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>
                <a:latin typeface="Arial" charset="0"/>
              </a:rPr>
              <a:t>"Evolucija" stanične linije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042988" y="1989138"/>
            <a:ext cx="722788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Duljina života konačne stanične linije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određuje se brojem dioba populacije stanica prije nego prestanu rasti.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Starenje je proces određen intrinzičnim faktorima: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regulatorima staničnog ciklusa i skraćivanjem telomera.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250825" y="836613"/>
            <a:ext cx="8675688" cy="5407025"/>
            <a:chOff x="295" y="255"/>
            <a:chExt cx="5465" cy="3406"/>
          </a:xfrm>
        </p:grpSpPr>
        <p:pic>
          <p:nvPicPr>
            <p:cNvPr id="57350" name="Picture 3"/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55"/>
              <a:ext cx="5465" cy="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1" name="Text Box 4"/>
            <p:cNvSpPr txBox="1">
              <a:spLocks noChangeArrowheads="1"/>
            </p:cNvSpPr>
            <p:nvPr/>
          </p:nvSpPr>
          <p:spPr bwMode="auto">
            <a:xfrm>
              <a:off x="2290" y="935"/>
              <a:ext cx="145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2000">
                  <a:latin typeface="Arial" charset="0"/>
                </a:rPr>
                <a:t>broj generacija</a:t>
              </a:r>
            </a:p>
          </p:txBody>
        </p:sp>
        <p:sp>
          <p:nvSpPr>
            <p:cNvPr id="57352" name="Text Box 5"/>
            <p:cNvSpPr txBox="1">
              <a:spLocks noChangeArrowheads="1"/>
            </p:cNvSpPr>
            <p:nvPr/>
          </p:nvSpPr>
          <p:spPr bwMode="auto">
            <a:xfrm>
              <a:off x="2381" y="2840"/>
              <a:ext cx="216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2000">
                  <a:latin typeface="Arial" charset="0"/>
                </a:rPr>
                <a:t>broj "pasaža" ili presađivanja</a:t>
              </a:r>
            </a:p>
          </p:txBody>
        </p:sp>
        <p:sp>
          <p:nvSpPr>
            <p:cNvPr id="57353" name="Text Box 6"/>
            <p:cNvSpPr txBox="1">
              <a:spLocks noChangeArrowheads="1"/>
            </p:cNvSpPr>
            <p:nvPr/>
          </p:nvSpPr>
          <p:spPr bwMode="auto">
            <a:xfrm>
              <a:off x="2200" y="3385"/>
              <a:ext cx="2177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2000">
                  <a:latin typeface="Arial" charset="0"/>
                </a:rPr>
                <a:t>dani supkultivacije</a:t>
              </a:r>
            </a:p>
          </p:txBody>
        </p:sp>
        <p:sp>
          <p:nvSpPr>
            <p:cNvPr id="57354" name="Text Box 7"/>
            <p:cNvSpPr txBox="1">
              <a:spLocks noChangeArrowheads="1"/>
            </p:cNvSpPr>
            <p:nvPr/>
          </p:nvSpPr>
          <p:spPr bwMode="auto">
            <a:xfrm>
              <a:off x="2789" y="2341"/>
              <a:ext cx="635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interval</a:t>
              </a:r>
            </a:p>
          </p:txBody>
        </p:sp>
        <p:sp>
          <p:nvSpPr>
            <p:cNvPr id="57355" name="Text Box 8"/>
            <p:cNvSpPr txBox="1">
              <a:spLocks noChangeArrowheads="1"/>
            </p:cNvSpPr>
            <p:nvPr/>
          </p:nvSpPr>
          <p:spPr bwMode="auto">
            <a:xfrm>
              <a:off x="2608" y="2523"/>
              <a:ext cx="856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supkultivacije</a:t>
              </a:r>
            </a:p>
          </p:txBody>
        </p:sp>
        <p:sp>
          <p:nvSpPr>
            <p:cNvPr id="57356" name="Text Box 9"/>
            <p:cNvSpPr txBox="1">
              <a:spLocks noChangeArrowheads="1"/>
            </p:cNvSpPr>
            <p:nvPr/>
          </p:nvSpPr>
          <p:spPr bwMode="auto">
            <a:xfrm rot="-5400000">
              <a:off x="-80" y="1764"/>
              <a:ext cx="1815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2000">
                  <a:latin typeface="Arial" charset="0"/>
                </a:rPr>
                <a:t>broj stanica/cm</a:t>
              </a:r>
              <a:r>
                <a:rPr lang="hr-HR" altLang="en-US" sz="2000" baseline="30000">
                  <a:latin typeface="Arial" charset="0"/>
                </a:rPr>
                <a:t>2</a:t>
              </a:r>
            </a:p>
          </p:txBody>
        </p:sp>
        <p:sp>
          <p:nvSpPr>
            <p:cNvPr id="57357" name="Text Box 10"/>
            <p:cNvSpPr txBox="1">
              <a:spLocks noChangeArrowheads="1"/>
            </p:cNvSpPr>
            <p:nvPr/>
          </p:nvSpPr>
          <p:spPr bwMode="auto">
            <a:xfrm>
              <a:off x="4377" y="1797"/>
              <a:ext cx="1225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 b="1">
                  <a:latin typeface="Arial" charset="0"/>
                </a:rPr>
                <a:t>omjer nasađivanja 1:8</a:t>
              </a:r>
            </a:p>
          </p:txBody>
        </p:sp>
      </p:grpSp>
      <p:sp>
        <p:nvSpPr>
          <p:cNvPr id="57347" name="Text Box 11"/>
          <p:cNvSpPr txBox="1">
            <a:spLocks noChangeArrowheads="1"/>
          </p:cNvSpPr>
          <p:nvPr/>
        </p:nvSpPr>
        <p:spPr bwMode="auto">
          <a:xfrm>
            <a:off x="827088" y="2492375"/>
            <a:ext cx="72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sp>
        <p:nvSpPr>
          <p:cNvPr id="57348" name="Text Box 12"/>
          <p:cNvSpPr txBox="1">
            <a:spLocks noChangeArrowheads="1"/>
          </p:cNvSpPr>
          <p:nvPr/>
        </p:nvSpPr>
        <p:spPr bwMode="auto">
          <a:xfrm>
            <a:off x="827088" y="549275"/>
            <a:ext cx="43783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Mjerenje "starosti" kulture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omjer nasađivanja i broj presađivanja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                                            </a:t>
            </a:r>
          </a:p>
        </p:txBody>
      </p:sp>
      <p:sp>
        <p:nvSpPr>
          <p:cNvPr id="57349" name="Text Box 13"/>
          <p:cNvSpPr txBox="1">
            <a:spLocks noChangeArrowheads="1"/>
          </p:cNvSpPr>
          <p:nvPr/>
        </p:nvSpPr>
        <p:spPr bwMode="auto">
          <a:xfrm>
            <a:off x="447675" y="6256338"/>
            <a:ext cx="6915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-stanice se presađuju kad popune petrijevku – kad je “konfluentna”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051050" y="2708275"/>
            <a:ext cx="434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4211638" y="18446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84213" y="1844675"/>
            <a:ext cx="78486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broj udvostručenja populacije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PD = population doublings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N = N</a:t>
            </a:r>
            <a:r>
              <a:rPr lang="hr-HR" altLang="en-US" sz="2000" baseline="-25000">
                <a:latin typeface="Arial" charset="0"/>
              </a:rPr>
              <a:t>0</a:t>
            </a:r>
            <a:r>
              <a:rPr lang="hr-HR" altLang="en-US" sz="2000">
                <a:latin typeface="Arial" charset="0"/>
              </a:rPr>
              <a:t> x 2</a:t>
            </a:r>
            <a:r>
              <a:rPr lang="hr-HR" altLang="en-US" sz="2000" baseline="30000">
                <a:latin typeface="Arial" charset="0"/>
              </a:rPr>
              <a:t>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x=PD</a:t>
            </a:r>
            <a:endParaRPr lang="hr-HR" altLang="en-US" sz="2000" baseline="30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                  N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PD = log ------- : log2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                  N</a:t>
            </a:r>
            <a:r>
              <a:rPr lang="hr-HR" altLang="en-US" sz="2000" baseline="-25000">
                <a:latin typeface="Arial" charset="0"/>
              </a:rPr>
              <a:t>0</a:t>
            </a: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N broj naraslih stanica (broj nakon određenog vremena rasta)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N</a:t>
            </a:r>
            <a:r>
              <a:rPr lang="hr-HR" altLang="en-US" sz="2000" baseline="-25000">
                <a:latin typeface="Arial" charset="0"/>
              </a:rPr>
              <a:t>0</a:t>
            </a:r>
            <a:r>
              <a:rPr lang="hr-HR" altLang="en-US" sz="2000">
                <a:latin typeface="Arial" charset="0"/>
              </a:rPr>
              <a:t>broj nasađenih stanica (početni broj nasađenih stanica)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>
            <a:off x="1692275" y="35734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323850" y="692150"/>
            <a:ext cx="598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-drugi način izračuna broja udvostručenja populacije (PD)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740817" y="1268760"/>
            <a:ext cx="77041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Normalne stanice u kulturi stare: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životni vijek humanih </a:t>
            </a:r>
            <a:r>
              <a:rPr lang="hr-HR" altLang="en-US" sz="2000" dirty="0" err="1">
                <a:latin typeface="Arial" charset="0"/>
              </a:rPr>
              <a:t>fibroblasta</a:t>
            </a:r>
            <a:r>
              <a:rPr lang="hr-HR" altLang="en-US" sz="2000" dirty="0">
                <a:latin typeface="Arial" charset="0"/>
              </a:rPr>
              <a:t> 60-70 populacijskih dioba (PD)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humani </a:t>
            </a:r>
            <a:r>
              <a:rPr lang="hr-HR" altLang="en-US" sz="2000" dirty="0" err="1">
                <a:latin typeface="Arial" charset="0"/>
              </a:rPr>
              <a:t>keratinociti</a:t>
            </a:r>
            <a:r>
              <a:rPr lang="hr-HR" altLang="en-US" sz="2000" dirty="0">
                <a:latin typeface="Arial" charset="0"/>
              </a:rPr>
              <a:t> 25-30 PD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mišji embrionalni </a:t>
            </a:r>
            <a:r>
              <a:rPr lang="hr-HR" altLang="en-US" sz="2000" dirty="0" err="1">
                <a:latin typeface="Arial" charset="0"/>
              </a:rPr>
              <a:t>fibroblasti</a:t>
            </a:r>
            <a:r>
              <a:rPr lang="hr-HR" altLang="en-US" sz="2000" dirty="0">
                <a:latin typeface="Arial" charset="0"/>
              </a:rPr>
              <a:t> 15-35 </a:t>
            </a:r>
            <a:r>
              <a:rPr lang="hr-HR" altLang="en-US" sz="2000" dirty="0" smtClean="0">
                <a:latin typeface="Arial" charset="0"/>
              </a:rPr>
              <a:t>PD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 smtClean="0">
                <a:latin typeface="Arial" charset="0"/>
              </a:rPr>
              <a:t>Hayflickov</a:t>
            </a:r>
            <a:r>
              <a:rPr lang="hr-HR" altLang="en-US" sz="2000" dirty="0" smtClean="0">
                <a:latin typeface="Arial" charset="0"/>
              </a:rPr>
              <a:t> limit</a:t>
            </a:r>
            <a:endParaRPr lang="hr-HR" altLang="en-US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908844" y="1196975"/>
            <a:ext cx="7416800" cy="4706938"/>
            <a:chOff x="748" y="754"/>
            <a:chExt cx="4672" cy="2965"/>
          </a:xfrm>
        </p:grpSpPr>
        <p:sp>
          <p:nvSpPr>
            <p:cNvPr id="60419" name="Text Box 3"/>
            <p:cNvSpPr txBox="1">
              <a:spLocks noChangeArrowheads="1"/>
            </p:cNvSpPr>
            <p:nvPr/>
          </p:nvSpPr>
          <p:spPr bwMode="auto">
            <a:xfrm>
              <a:off x="748" y="754"/>
              <a:ext cx="4672" cy="2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00000" bIns="1080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hr-HR" altLang="en-US" sz="2400">
                <a:latin typeface="Arial" charset="0"/>
              </a:endParaRPr>
            </a:p>
          </p:txBody>
        </p:sp>
        <p:graphicFrame>
          <p:nvGraphicFramePr>
            <p:cNvPr id="60420" name="Object 4"/>
            <p:cNvGraphicFramePr>
              <a:graphicFrameLocks noChangeAspect="1"/>
            </p:cNvGraphicFramePr>
            <p:nvPr/>
          </p:nvGraphicFramePr>
          <p:xfrm>
            <a:off x="839" y="981"/>
            <a:ext cx="4369" cy="17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50" name="Photo Editor Photo" r:id="rId3" imgW="14676190" imgH="4885714" progId="MSPhotoEd.3">
                    <p:embed/>
                  </p:oleObj>
                </mc:Choice>
                <mc:Fallback>
                  <p:oleObj name="Photo Editor Photo" r:id="rId3" imgW="14676190" imgH="4885714" progId="MSPhotoEd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9" y="981"/>
                          <a:ext cx="4369" cy="17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421" name="Text Box 5"/>
            <p:cNvSpPr txBox="1">
              <a:spLocks noChangeArrowheads="1"/>
            </p:cNvSpPr>
            <p:nvPr/>
          </p:nvSpPr>
          <p:spPr bwMode="auto">
            <a:xfrm>
              <a:off x="1157" y="3431"/>
              <a:ext cx="35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400">
                  <a:latin typeface="Arial" charset="0"/>
                </a:rPr>
                <a:t>Rast humanih i mišjih normalnih stanica</a:t>
              </a:r>
            </a:p>
          </p:txBody>
        </p:sp>
        <p:sp>
          <p:nvSpPr>
            <p:cNvPr id="60422" name="Text Box 6"/>
            <p:cNvSpPr txBox="1">
              <a:spLocks noChangeArrowheads="1"/>
            </p:cNvSpPr>
            <p:nvPr/>
          </p:nvSpPr>
          <p:spPr bwMode="auto">
            <a:xfrm>
              <a:off x="1157" y="1027"/>
              <a:ext cx="1941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 b="1">
                  <a:latin typeface="Arial" charset="0"/>
                </a:rPr>
                <a:t>primarne humane stanice</a:t>
              </a:r>
            </a:p>
          </p:txBody>
        </p:sp>
        <p:sp>
          <p:nvSpPr>
            <p:cNvPr id="60423" name="Text Box 7"/>
            <p:cNvSpPr txBox="1">
              <a:spLocks noChangeArrowheads="1"/>
            </p:cNvSpPr>
            <p:nvPr/>
          </p:nvSpPr>
          <p:spPr bwMode="auto">
            <a:xfrm>
              <a:off x="3379" y="981"/>
              <a:ext cx="203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 b="1">
                  <a:latin typeface="Arial" charset="0"/>
                </a:rPr>
                <a:t>mišji embrionalni fibroblasti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1338" y="2478"/>
              <a:ext cx="1440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600" b="1">
                  <a:latin typeface="Arial" charset="0"/>
                </a:rPr>
                <a:t>broj dioba  populacije</a:t>
              </a:r>
            </a:p>
          </p:txBody>
        </p:sp>
        <p:sp>
          <p:nvSpPr>
            <p:cNvPr id="60425" name="Rectangle 9"/>
            <p:cNvSpPr>
              <a:spLocks noChangeArrowheads="1"/>
            </p:cNvSpPr>
            <p:nvPr/>
          </p:nvSpPr>
          <p:spPr bwMode="auto">
            <a:xfrm>
              <a:off x="3606" y="2478"/>
              <a:ext cx="1404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 b="1">
                  <a:latin typeface="Arial" charset="0"/>
                </a:rPr>
                <a:t>broj dioba populacije</a:t>
              </a:r>
            </a:p>
          </p:txBody>
        </p:sp>
        <p:sp>
          <p:nvSpPr>
            <p:cNvPr id="60426" name="Text Box 10"/>
            <p:cNvSpPr txBox="1">
              <a:spLocks noChangeArrowheads="1"/>
            </p:cNvSpPr>
            <p:nvPr/>
          </p:nvSpPr>
          <p:spPr bwMode="auto">
            <a:xfrm rot="-5400000">
              <a:off x="709" y="1747"/>
              <a:ext cx="835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 b="1">
                  <a:latin typeface="Arial" charset="0"/>
                </a:rPr>
                <a:t>broj stanica</a:t>
              </a:r>
            </a:p>
          </p:txBody>
        </p:sp>
        <p:sp>
          <p:nvSpPr>
            <p:cNvPr id="60427" name="Text Box 11"/>
            <p:cNvSpPr txBox="1">
              <a:spLocks noChangeArrowheads="1"/>
            </p:cNvSpPr>
            <p:nvPr/>
          </p:nvSpPr>
          <p:spPr bwMode="auto">
            <a:xfrm rot="-5400000">
              <a:off x="2853" y="1780"/>
              <a:ext cx="835" cy="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bIns="82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 b="1">
                  <a:latin typeface="Arial" charset="0"/>
                </a:rPr>
                <a:t>broj stanica</a:t>
              </a:r>
            </a:p>
          </p:txBody>
        </p:sp>
        <p:sp>
          <p:nvSpPr>
            <p:cNvPr id="60428" name="Text Box 12"/>
            <p:cNvSpPr txBox="1">
              <a:spLocks noChangeArrowheads="1"/>
            </p:cNvSpPr>
            <p:nvPr/>
          </p:nvSpPr>
          <p:spPr bwMode="auto">
            <a:xfrm>
              <a:off x="2472" y="1298"/>
              <a:ext cx="515" cy="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Arial" charset="0"/>
                </a:rPr>
                <a:t>besmrtne</a:t>
              </a:r>
            </a:p>
          </p:txBody>
        </p:sp>
        <p:sp>
          <p:nvSpPr>
            <p:cNvPr id="60429" name="Text Box 13"/>
            <p:cNvSpPr txBox="1">
              <a:spLocks noChangeArrowheads="1"/>
            </p:cNvSpPr>
            <p:nvPr/>
          </p:nvSpPr>
          <p:spPr bwMode="auto">
            <a:xfrm>
              <a:off x="2200" y="1526"/>
              <a:ext cx="281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12600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Arial" charset="0"/>
                </a:rPr>
                <a:t>kriza</a:t>
              </a:r>
            </a:p>
          </p:txBody>
        </p:sp>
        <p:sp>
          <p:nvSpPr>
            <p:cNvPr id="60430" name="Text Box 14"/>
            <p:cNvSpPr txBox="1">
              <a:spLocks noChangeArrowheads="1"/>
            </p:cNvSpPr>
            <p:nvPr/>
          </p:nvSpPr>
          <p:spPr bwMode="auto">
            <a:xfrm>
              <a:off x="2155" y="1798"/>
              <a:ext cx="602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000" t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Arial" charset="0"/>
                </a:rPr>
                <a:t>starenje</a:t>
              </a:r>
            </a:p>
          </p:txBody>
        </p:sp>
        <p:sp>
          <p:nvSpPr>
            <p:cNvPr id="60431" name="Text Box 15"/>
            <p:cNvSpPr txBox="1">
              <a:spLocks noChangeArrowheads="1"/>
            </p:cNvSpPr>
            <p:nvPr/>
          </p:nvSpPr>
          <p:spPr bwMode="auto">
            <a:xfrm>
              <a:off x="1384" y="1888"/>
              <a:ext cx="488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Arial" charset="0"/>
                </a:rPr>
                <a:t>(onkogen)</a:t>
              </a:r>
            </a:p>
          </p:txBody>
        </p:sp>
        <p:sp>
          <p:nvSpPr>
            <p:cNvPr id="60432" name="Text Box 16"/>
            <p:cNvSpPr txBox="1">
              <a:spLocks noChangeArrowheads="1"/>
            </p:cNvSpPr>
            <p:nvPr/>
          </p:nvSpPr>
          <p:spPr bwMode="auto">
            <a:xfrm>
              <a:off x="3833" y="1888"/>
              <a:ext cx="632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Arial" charset="0"/>
                </a:rPr>
                <a:t>opadanje rasta</a:t>
              </a:r>
            </a:p>
          </p:txBody>
        </p:sp>
        <p:sp>
          <p:nvSpPr>
            <p:cNvPr id="60433" name="Text Box 17"/>
            <p:cNvSpPr txBox="1">
              <a:spLocks noChangeArrowheads="1"/>
            </p:cNvSpPr>
            <p:nvPr/>
          </p:nvSpPr>
          <p:spPr bwMode="auto">
            <a:xfrm>
              <a:off x="4332" y="1480"/>
              <a:ext cx="845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Arial" charset="0"/>
                </a:rPr>
                <a:t>besmrtne stanice</a:t>
              </a:r>
            </a:p>
          </p:txBody>
        </p:sp>
        <p:sp>
          <p:nvSpPr>
            <p:cNvPr id="60434" name="Freeform 18"/>
            <p:cNvSpPr>
              <a:spLocks/>
            </p:cNvSpPr>
            <p:nvPr/>
          </p:nvSpPr>
          <p:spPr bwMode="auto">
            <a:xfrm>
              <a:off x="2232" y="1892"/>
              <a:ext cx="457" cy="37"/>
            </a:xfrm>
            <a:custGeom>
              <a:avLst/>
              <a:gdLst>
                <a:gd name="T0" fmla="*/ 0 w 457"/>
                <a:gd name="T1" fmla="*/ 28 h 37"/>
                <a:gd name="T2" fmla="*/ 338 w 457"/>
                <a:gd name="T3" fmla="*/ 37 h 37"/>
                <a:gd name="T4" fmla="*/ 457 w 457"/>
                <a:gd name="T5" fmla="*/ 28 h 37"/>
                <a:gd name="T6" fmla="*/ 0 60000 65536"/>
                <a:gd name="T7" fmla="*/ 0 60000 65536"/>
                <a:gd name="T8" fmla="*/ 0 60000 65536"/>
                <a:gd name="T9" fmla="*/ 0 w 457"/>
                <a:gd name="T10" fmla="*/ 0 h 37"/>
                <a:gd name="T11" fmla="*/ 457 w 457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" h="37">
                  <a:moveTo>
                    <a:pt x="0" y="28"/>
                  </a:moveTo>
                  <a:cubicBezTo>
                    <a:pt x="113" y="0"/>
                    <a:pt x="223" y="24"/>
                    <a:pt x="338" y="37"/>
                  </a:cubicBezTo>
                  <a:cubicBezTo>
                    <a:pt x="432" y="27"/>
                    <a:pt x="393" y="28"/>
                    <a:pt x="457" y="2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2339975" y="765175"/>
          <a:ext cx="4165600" cy="347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1" name="Photo Editor Photo" r:id="rId3" imgW="19019048" imgH="15857143" progId="MSPhotoEd.3">
                  <p:embed/>
                </p:oleObj>
              </mc:Choice>
              <mc:Fallback>
                <p:oleObj name="Photo Editor Photo" r:id="rId3" imgW="19019048" imgH="158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765175"/>
                        <a:ext cx="4165600" cy="347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403350" y="4868863"/>
            <a:ext cx="67881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Stare stanice obojene plavo </a:t>
            </a:r>
          </a:p>
          <a:p>
            <a:r>
              <a:rPr lang="hr-HR" altLang="en-US" sz="2000">
                <a:latin typeface="Arial" pitchFamily="34" charset="0"/>
              </a:rPr>
              <a:t>Stanice u ciklusu: tamne jezgre nakon autoradiografije</a:t>
            </a:r>
          </a:p>
          <a:p>
            <a:endParaRPr lang="hr-HR" altLang="en-US" sz="2000">
              <a:latin typeface="Arial" pitchFamily="34" charset="0"/>
            </a:endParaRPr>
          </a:p>
          <a:p>
            <a:r>
              <a:rPr lang="hr-HR" altLang="en-US" sz="2000">
                <a:latin typeface="Arial" pitchFamily="34" charset="0"/>
              </a:rPr>
              <a:t>-SA beta gal: specifična reakcija starih stanica koje imaju u</a:t>
            </a:r>
          </a:p>
          <a:p>
            <a:r>
              <a:rPr lang="hr-HR" altLang="en-US" sz="2000">
                <a:latin typeface="Arial" pitchFamily="34" charset="0"/>
              </a:rPr>
              <a:t>citoplazmi galaktozidazu koja dovodi do plavog obojenja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6064250" y="515143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r-HR" alt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37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771775" y="1628775"/>
            <a:ext cx="43402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Primarne kulture: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embrionalno tkivo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normalno tkivo jedinke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tumorsko tkivo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971550" y="692150"/>
          <a:ext cx="3749675" cy="381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9" name="Photo Editor Photo" r:id="rId3" imgW="3115110" imgH="3172268" progId="MSPhotoEd.3">
                  <p:embed/>
                </p:oleObj>
              </mc:Choice>
              <mc:Fallback>
                <p:oleObj name="Photo Editor Photo" r:id="rId3" imgW="3115110" imgH="317226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692150"/>
                        <a:ext cx="3749675" cy="381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619250" y="4724400"/>
            <a:ext cx="273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Replikacijska viljuška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900113" y="5373688"/>
            <a:ext cx="5616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Replikativno starenje: Hayflick 1965</a:t>
            </a:r>
          </a:p>
          <a:p>
            <a:r>
              <a:rPr lang="hr-HR" altLang="en-US" sz="2000">
                <a:latin typeface="Arial" pitchFamily="34" charset="0"/>
              </a:rPr>
              <a:t>“problem replikacije krajeva” (Olovnikov)</a:t>
            </a:r>
          </a:p>
        </p:txBody>
      </p:sp>
      <p:pic>
        <p:nvPicPr>
          <p:cNvPr id="70661" name="Picture 5" descr="prim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25538"/>
            <a:ext cx="316865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3" name="Line 7"/>
          <p:cNvSpPr>
            <a:spLocks noChangeShapeType="1"/>
          </p:cNvSpPr>
          <p:nvPr/>
        </p:nvSpPr>
        <p:spPr bwMode="auto">
          <a:xfrm flipH="1">
            <a:off x="3059113" y="404813"/>
            <a:ext cx="576262" cy="50323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36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898" name="Object 2"/>
          <p:cNvGraphicFramePr>
            <a:graphicFrameLocks noChangeAspect="1"/>
          </p:cNvGraphicFramePr>
          <p:nvPr/>
        </p:nvGraphicFramePr>
        <p:xfrm>
          <a:off x="1835150" y="476250"/>
          <a:ext cx="4752975" cy="341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3" name="Image" r:id="rId4" imgW="17663492" imgH="12088889" progId="Photoshop.Image.7">
                  <p:embed/>
                </p:oleObj>
              </mc:Choice>
              <mc:Fallback>
                <p:oleObj name="Image" r:id="rId4" imgW="17663492" imgH="1208888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76250"/>
                        <a:ext cx="4752975" cy="341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1476375" y="4221163"/>
            <a:ext cx="6332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Telomere: posebne strukture na krajevima kromosoma</a:t>
            </a: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1692275" y="4941888"/>
            <a:ext cx="4572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sisavci: ttaggg</a:t>
            </a:r>
          </a:p>
          <a:p>
            <a:r>
              <a:rPr lang="hr-HR" altLang="en-US" sz="2000">
                <a:latin typeface="Arial" pitchFamily="34" charset="0"/>
              </a:rPr>
              <a:t>Tetrahymena (Ciliata): ttgggg</a:t>
            </a:r>
          </a:p>
          <a:p>
            <a:r>
              <a:rPr lang="hr-HR" altLang="en-US" sz="2000">
                <a:latin typeface="Arial" pitchFamily="34" charset="0"/>
              </a:rPr>
              <a:t>kvasac: gtgtgtgggtgt</a:t>
            </a:r>
          </a:p>
          <a:p>
            <a:r>
              <a:rPr lang="hr-HR" altLang="en-US" sz="2000">
                <a:latin typeface="Arial" pitchFamily="34" charset="0"/>
              </a:rPr>
              <a:t>vinska mušica: retrotranspozoni</a:t>
            </a:r>
          </a:p>
          <a:p>
            <a:r>
              <a:rPr lang="hr-HR" altLang="en-US" sz="2000">
                <a:latin typeface="Arial" pitchFamily="34" charset="0"/>
              </a:rPr>
              <a:t>biljke: tttaggg</a:t>
            </a:r>
          </a:p>
        </p:txBody>
      </p:sp>
    </p:spTree>
    <p:extLst>
      <p:ext uri="{BB962C8B-B14F-4D97-AF65-F5344CB8AC3E}">
        <p14:creationId xmlns:p14="http://schemas.microsoft.com/office/powerpoint/2010/main" val="331230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T lo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3375"/>
            <a:ext cx="3313112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827088" y="5445125"/>
            <a:ext cx="7610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T petlja telomere - zaštita krajeva:</a:t>
            </a:r>
          </a:p>
          <a:p>
            <a:r>
              <a:rPr lang="hr-HR" altLang="en-US" sz="2000">
                <a:latin typeface="Arial" pitchFamily="34" charset="0"/>
              </a:rPr>
              <a:t>DNA: posebna ponavljajuća sekvenca i oblik petlje</a:t>
            </a:r>
          </a:p>
          <a:p>
            <a:r>
              <a:rPr lang="hr-HR" altLang="en-US" sz="2000">
                <a:solidFill>
                  <a:schemeClr val="accent2"/>
                </a:solidFill>
                <a:latin typeface="Arial" pitchFamily="34" charset="0"/>
              </a:rPr>
              <a:t>specifični telomerni proteini</a:t>
            </a:r>
            <a:r>
              <a:rPr lang="hr-HR" altLang="en-US" sz="2000">
                <a:latin typeface="Arial" pitchFamily="34" charset="0"/>
              </a:rPr>
              <a:t> koji se vežu za ponavljajuću sekvencu</a:t>
            </a: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6084888" y="3689350"/>
            <a:ext cx="14144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1600">
                <a:latin typeface="Arial" pitchFamily="34" charset="0"/>
              </a:rPr>
              <a:t>suptelomerna</a:t>
            </a:r>
          </a:p>
          <a:p>
            <a:r>
              <a:rPr lang="hr-HR" altLang="en-US" sz="1600">
                <a:latin typeface="Arial" pitchFamily="34" charset="0"/>
              </a:rPr>
              <a:t>regija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4427538" y="4437063"/>
            <a:ext cx="3995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r-HR" altLang="en-US" sz="2000">
              <a:latin typeface="Arial" pitchFamily="34" charset="0"/>
            </a:endParaRP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1835150" y="3284538"/>
            <a:ext cx="992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en-US" sz="1600">
                <a:latin typeface="Arial" pitchFamily="34" charset="0"/>
              </a:rPr>
              <a:t>telomera</a:t>
            </a:r>
          </a:p>
        </p:txBody>
      </p:sp>
    </p:spTree>
    <p:extLst>
      <p:ext uri="{BB962C8B-B14F-4D97-AF65-F5344CB8AC3E}">
        <p14:creationId xmlns:p14="http://schemas.microsoft.com/office/powerpoint/2010/main" val="36023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1187450" y="404813"/>
          <a:ext cx="4462463" cy="552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7" name="Photo Editor Photo" r:id="rId3" imgW="4734586" imgH="5858693" progId="MSPhotoEd.3">
                  <p:embed/>
                </p:oleObj>
              </mc:Choice>
              <mc:Fallback>
                <p:oleObj name="Photo Editor Photo" r:id="rId3" imgW="4734586" imgH="585869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04813"/>
                        <a:ext cx="4462463" cy="552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042988" y="6035675"/>
            <a:ext cx="2665412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r-HR" altLang="en-US">
              <a:latin typeface="Arial" pitchFamily="34" charset="0"/>
            </a:endParaRPr>
          </a:p>
          <a:p>
            <a:r>
              <a:rPr lang="hr-HR" altLang="en-US" sz="1400">
                <a:latin typeface="Arial" pitchFamily="34" charset="0"/>
              </a:rPr>
              <a:t>(Griffith Cell 97, 503-514,1999.)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6496050" y="831850"/>
            <a:ext cx="1017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T petlja</a:t>
            </a:r>
          </a:p>
        </p:txBody>
      </p:sp>
    </p:spTree>
    <p:extLst>
      <p:ext uri="{BB962C8B-B14F-4D97-AF65-F5344CB8AC3E}">
        <p14:creationId xmlns:p14="http://schemas.microsoft.com/office/powerpoint/2010/main" val="27529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547813" y="1844675"/>
            <a:ext cx="640873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Funkcije telomera:</a:t>
            </a:r>
          </a:p>
          <a:p>
            <a:endParaRPr lang="hr-HR" altLang="en-US" sz="2000">
              <a:latin typeface="Arial" pitchFamily="34" charset="0"/>
            </a:endParaRPr>
          </a:p>
          <a:p>
            <a:r>
              <a:rPr lang="hr-HR" altLang="en-US" sz="2000">
                <a:latin typeface="Arial" pitchFamily="34" charset="0"/>
              </a:rPr>
              <a:t>zaštita krajeva kromosoma od egzonukleaza i nehomolognog spajanja krajeva kromosoma (NHEJ)</a:t>
            </a:r>
          </a:p>
          <a:p>
            <a:r>
              <a:rPr lang="hr-HR" altLang="en-US" sz="2000">
                <a:latin typeface="Arial" pitchFamily="34" charset="0"/>
              </a:rPr>
              <a:t>-zaštitni proteini i struktura i oblik DNA kraja</a:t>
            </a:r>
          </a:p>
          <a:p>
            <a:endParaRPr lang="hr-HR" altLang="en-US" sz="2000">
              <a:latin typeface="Arial" pitchFamily="34" charset="0"/>
            </a:endParaRPr>
          </a:p>
          <a:p>
            <a:r>
              <a:rPr lang="hr-HR" altLang="en-US" sz="2000">
                <a:latin typeface="Arial" pitchFamily="34" charset="0"/>
              </a:rPr>
              <a:t>replikativno starenje ("brojanje dioba")</a:t>
            </a:r>
          </a:p>
          <a:p>
            <a:endParaRPr lang="hr-HR" altLang="en-US" sz="2000">
              <a:latin typeface="Arial" pitchFamily="34" charset="0"/>
            </a:endParaRPr>
          </a:p>
          <a:p>
            <a:r>
              <a:rPr lang="hr-HR" altLang="en-US" sz="2000">
                <a:latin typeface="Arial" pitchFamily="34" charset="0"/>
              </a:rPr>
              <a:t>mehanizam replikacije DNA krajeva</a:t>
            </a:r>
          </a:p>
        </p:txBody>
      </p:sp>
    </p:spTree>
    <p:extLst>
      <p:ext uri="{BB962C8B-B14F-4D97-AF65-F5344CB8AC3E}">
        <p14:creationId xmlns:p14="http://schemas.microsoft.com/office/powerpoint/2010/main" val="183369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619672" y="1124744"/>
            <a:ext cx="698477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r-HR" altLang="en-US" sz="2000" dirty="0">
                <a:latin typeface="Arial" pitchFamily="34" charset="0"/>
              </a:rPr>
              <a:t>humane </a:t>
            </a:r>
            <a:r>
              <a:rPr lang="hr-HR" altLang="en-US" sz="2000" dirty="0" err="1">
                <a:latin typeface="Arial" pitchFamily="34" charset="0"/>
              </a:rPr>
              <a:t>telomere</a:t>
            </a:r>
            <a:r>
              <a:rPr lang="hr-HR" altLang="en-US" sz="2000" dirty="0">
                <a:latin typeface="Arial" pitchFamily="34" charset="0"/>
              </a:rPr>
              <a:t>: 15 </a:t>
            </a:r>
            <a:r>
              <a:rPr lang="hr-HR" altLang="en-US" sz="2000" dirty="0" err="1">
                <a:latin typeface="Arial" pitchFamily="34" charset="0"/>
              </a:rPr>
              <a:t>kb</a:t>
            </a:r>
            <a:r>
              <a:rPr lang="hr-HR" altLang="en-US" sz="2000" dirty="0">
                <a:latin typeface="Arial" pitchFamily="34" charset="0"/>
              </a:rPr>
              <a:t> </a:t>
            </a:r>
            <a:r>
              <a:rPr lang="hr-HR" altLang="en-US" sz="2000" dirty="0">
                <a:latin typeface="Arial" pitchFamily="34" charset="0"/>
                <a:cs typeface="Arial" pitchFamily="34" charset="0"/>
              </a:rPr>
              <a:t>→ 3 </a:t>
            </a:r>
            <a:r>
              <a:rPr lang="hr-HR" altLang="en-US" sz="2000" dirty="0" err="1">
                <a:latin typeface="Arial" pitchFamily="34" charset="0"/>
                <a:cs typeface="Arial" pitchFamily="34" charset="0"/>
              </a:rPr>
              <a:t>kb</a:t>
            </a:r>
            <a:endParaRPr lang="hr-HR" altLang="en-US" sz="2000" dirty="0">
              <a:latin typeface="Arial" pitchFamily="34" charset="0"/>
              <a:cs typeface="Arial" pitchFamily="34" charset="0"/>
            </a:endParaRPr>
          </a:p>
          <a:p>
            <a:endParaRPr lang="hr-HR" altLang="en-US" sz="2000" dirty="0">
              <a:latin typeface="Arial" pitchFamily="34" charset="0"/>
              <a:cs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  <a:cs typeface="Arial" pitchFamily="34" charset="0"/>
              </a:rPr>
              <a:t>mišje </a:t>
            </a:r>
            <a:r>
              <a:rPr lang="hr-HR" altLang="en-US" sz="2000" dirty="0" err="1">
                <a:latin typeface="Arial" pitchFamily="34" charset="0"/>
                <a:cs typeface="Arial" pitchFamily="34" charset="0"/>
              </a:rPr>
              <a:t>telomere</a:t>
            </a:r>
            <a:r>
              <a:rPr lang="hr-HR" altLang="en-US" sz="2000" dirty="0">
                <a:latin typeface="Arial" pitchFamily="34" charset="0"/>
                <a:cs typeface="Arial" pitchFamily="34" charset="0"/>
              </a:rPr>
              <a:t>: do 50 </a:t>
            </a:r>
            <a:r>
              <a:rPr lang="hr-HR" altLang="en-US" sz="2000" dirty="0" err="1">
                <a:latin typeface="Arial" pitchFamily="34" charset="0"/>
                <a:cs typeface="Arial" pitchFamily="34" charset="0"/>
              </a:rPr>
              <a:t>kb</a:t>
            </a:r>
            <a:r>
              <a:rPr lang="hr-HR" alt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hr-HR" altLang="en-US" sz="2000" dirty="0">
                <a:latin typeface="Arial" pitchFamily="34" charset="0"/>
                <a:cs typeface="Arial" pitchFamily="34" charset="0"/>
              </a:rPr>
              <a:t>drugi mehanizmi starenja: </a:t>
            </a:r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p53</a:t>
            </a:r>
          </a:p>
          <a:p>
            <a:endParaRPr lang="hr-HR" altLang="en-US" sz="2000" dirty="0">
              <a:latin typeface="Arial" pitchFamily="34" charset="0"/>
              <a:cs typeface="Arial" pitchFamily="34" charset="0"/>
            </a:endParaRPr>
          </a:p>
          <a:p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starenje je ireverzibilna inhibicija proliferacije</a:t>
            </a:r>
          </a:p>
          <a:p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„program” koji zaustavlja stanični ciklus</a:t>
            </a:r>
          </a:p>
          <a:p>
            <a:endParaRPr lang="hr-HR" altLang="en-US" sz="2000" dirty="0">
              <a:latin typeface="Arial" pitchFamily="34" charset="0"/>
              <a:cs typeface="Arial" pitchFamily="34" charset="0"/>
            </a:endParaRPr>
          </a:p>
          <a:p>
            <a:r>
              <a:rPr lang="hr-HR" altLang="en-US" sz="2000" dirty="0" err="1" smtClean="0">
                <a:latin typeface="Arial" pitchFamily="34" charset="0"/>
                <a:cs typeface="Arial" pitchFamily="34" charset="0"/>
              </a:rPr>
              <a:t>replikativno</a:t>
            </a:r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 starenje</a:t>
            </a:r>
          </a:p>
          <a:p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iznenadno starenje izazvano stresom</a:t>
            </a:r>
            <a:endParaRPr lang="hr-HR" alt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82" name="Group 2"/>
          <p:cNvGrpSpPr>
            <a:grpSpLocks/>
          </p:cNvGrpSpPr>
          <p:nvPr/>
        </p:nvGrpSpPr>
        <p:grpSpPr bwMode="auto">
          <a:xfrm>
            <a:off x="1403350" y="188913"/>
            <a:ext cx="3959225" cy="4824412"/>
            <a:chOff x="1474" y="618"/>
            <a:chExt cx="2268" cy="2948"/>
          </a:xfrm>
        </p:grpSpPr>
        <p:pic>
          <p:nvPicPr>
            <p:cNvPr id="2252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754"/>
              <a:ext cx="2204" cy="2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5284" name="Rectangle 4"/>
            <p:cNvSpPr>
              <a:spLocks noChangeArrowheads="1"/>
            </p:cNvSpPr>
            <p:nvPr/>
          </p:nvSpPr>
          <p:spPr bwMode="auto">
            <a:xfrm>
              <a:off x="1474" y="663"/>
              <a:ext cx="2222" cy="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85" name="Rectangle 5"/>
            <p:cNvSpPr>
              <a:spLocks noChangeArrowheads="1"/>
            </p:cNvSpPr>
            <p:nvPr/>
          </p:nvSpPr>
          <p:spPr bwMode="auto">
            <a:xfrm>
              <a:off x="2562" y="618"/>
              <a:ext cx="1180" cy="2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r-HR" altLang="en-US"/>
            </a:p>
          </p:txBody>
        </p:sp>
      </p:grp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2247900" y="5440362"/>
            <a:ext cx="5518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Skraćivanje telomera diobama stanice: starenje</a:t>
            </a:r>
          </a:p>
          <a:p>
            <a:r>
              <a:rPr lang="hr-HR" altLang="en-US" sz="2000">
                <a:latin typeface="Arial" pitchFamily="34" charset="0"/>
              </a:rPr>
              <a:t>Southern blot analiza telomernom sekvencom</a:t>
            </a:r>
          </a:p>
        </p:txBody>
      </p:sp>
      <p:sp>
        <p:nvSpPr>
          <p:cNvPr id="225289" name="Text Box 9"/>
          <p:cNvSpPr txBox="1">
            <a:spLocks noChangeArrowheads="1"/>
          </p:cNvSpPr>
          <p:nvPr/>
        </p:nvSpPr>
        <p:spPr bwMode="auto">
          <a:xfrm>
            <a:off x="4140200" y="549275"/>
            <a:ext cx="44704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1800">
                <a:latin typeface="Arial" pitchFamily="34" charset="0"/>
                <a:cs typeface="Times New Roman" pitchFamily="18" charset="0"/>
              </a:rPr>
              <a:t>duge telomere</a:t>
            </a:r>
          </a:p>
          <a:p>
            <a:r>
              <a:rPr lang="hr-HR" altLang="en-US" sz="1800">
                <a:latin typeface="Arial" pitchFamily="34" charset="0"/>
                <a:cs typeface="Times New Roman" pitchFamily="18" charset="0"/>
              </a:rPr>
              <a:t>subtelomerna s.         telomerna s.</a:t>
            </a:r>
          </a:p>
          <a:p>
            <a:r>
              <a:rPr lang="hr-HR" altLang="en-US" sz="1800" b="1">
                <a:latin typeface="Arial" pitchFamily="34" charset="0"/>
                <a:cs typeface="Times New Roman" pitchFamily="18" charset="0"/>
              </a:rPr>
              <a:t>→ </a:t>
            </a:r>
            <a:r>
              <a:rPr lang="hr-HR" altLang="en-US" sz="1800" b="1">
                <a:latin typeface="Arial" pitchFamily="34" charset="0"/>
              </a:rPr>
              <a:t>→ → → </a:t>
            </a:r>
            <a:r>
              <a:rPr lang="hr-HR" altLang="en-US" sz="1800" b="1">
                <a:solidFill>
                  <a:schemeClr val="accent2"/>
                </a:solidFill>
                <a:latin typeface="Arial" pitchFamily="34" charset="0"/>
              </a:rPr>
              <a:t>→</a:t>
            </a:r>
            <a:r>
              <a:rPr lang="hr-HR" altLang="en-US" sz="1800" b="1">
                <a:latin typeface="Arial" pitchFamily="34" charset="0"/>
              </a:rPr>
              <a:t> → → </a:t>
            </a:r>
            <a:r>
              <a:rPr lang="hr-HR" altLang="en-US" sz="1800" b="1">
                <a:solidFill>
                  <a:srgbClr val="FF0066"/>
                </a:solidFill>
                <a:latin typeface="Arial" pitchFamily="34" charset="0"/>
              </a:rPr>
              <a:t>→ → → → → →</a:t>
            </a:r>
          </a:p>
          <a:p>
            <a:r>
              <a:rPr lang="hr-HR" altLang="en-US" sz="1800" b="1"/>
              <a:t>→ 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→ </a:t>
            </a:r>
            <a:r>
              <a:rPr lang="hr-HR" altLang="en-US" sz="1800" b="1">
                <a:solidFill>
                  <a:srgbClr val="FF0066"/>
                </a:solidFill>
              </a:rPr>
              <a:t>→ → → → → →</a:t>
            </a:r>
          </a:p>
          <a:p>
            <a:r>
              <a:rPr lang="hr-HR" altLang="en-US" sz="1800" b="1"/>
              <a:t>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→ → </a:t>
            </a:r>
            <a:r>
              <a:rPr lang="hr-HR" altLang="en-US" sz="1800" b="1">
                <a:solidFill>
                  <a:srgbClr val="FF0066"/>
                </a:solidFill>
              </a:rPr>
              <a:t>→ → → → → →</a:t>
            </a:r>
          </a:p>
          <a:p>
            <a:r>
              <a:rPr lang="hr-HR" altLang="en-US" sz="1800" b="1"/>
              <a:t>→ → 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</a:t>
            </a:r>
            <a:r>
              <a:rPr lang="hr-HR" altLang="en-US" sz="1800" b="1">
                <a:solidFill>
                  <a:srgbClr val="FF0066"/>
                </a:solidFill>
              </a:rPr>
              <a:t>→ → → → → →</a:t>
            </a:r>
          </a:p>
          <a:p>
            <a:r>
              <a:rPr lang="hr-HR" altLang="en-US" sz="1800" b="1"/>
              <a:t>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→ → </a:t>
            </a:r>
            <a:r>
              <a:rPr lang="hr-HR" altLang="en-US" sz="1800" b="1">
                <a:solidFill>
                  <a:srgbClr val="FF0066"/>
                </a:solidFill>
              </a:rPr>
              <a:t>→ → → → → →</a:t>
            </a:r>
          </a:p>
          <a:p>
            <a:endParaRPr lang="hr-HR" altLang="en-US" sz="1800" b="1">
              <a:solidFill>
                <a:srgbClr val="FF0066"/>
              </a:solidFill>
            </a:endParaRPr>
          </a:p>
          <a:p>
            <a:r>
              <a:rPr lang="hr-HR" altLang="en-US" sz="1800" b="1">
                <a:solidFill>
                  <a:schemeClr val="accent2"/>
                </a:solidFill>
              </a:rPr>
              <a:t>→ </a:t>
            </a:r>
            <a:r>
              <a:rPr lang="hr-HR" altLang="en-US" sz="1800">
                <a:solidFill>
                  <a:schemeClr val="accent2"/>
                </a:solidFill>
                <a:latin typeface="Arial" pitchFamily="34" charset="0"/>
              </a:rPr>
              <a:t>mjesto cijepanja restrikcijskim enzimom</a:t>
            </a:r>
          </a:p>
          <a:p>
            <a:endParaRPr lang="hr-HR" altLang="en-US" sz="1800">
              <a:solidFill>
                <a:schemeClr val="accent2"/>
              </a:solidFill>
            </a:endParaRPr>
          </a:p>
          <a:p>
            <a:r>
              <a:rPr lang="hr-HR" altLang="en-US" sz="1800">
                <a:latin typeface="Arial" pitchFamily="34" charset="0"/>
              </a:rPr>
              <a:t>kratke telomere</a:t>
            </a:r>
          </a:p>
          <a:p>
            <a:r>
              <a:rPr lang="hr-HR" altLang="en-US" sz="1800" b="1"/>
              <a:t>→ → 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</a:t>
            </a:r>
            <a:r>
              <a:rPr lang="hr-HR" altLang="en-US" sz="1800" b="1">
                <a:solidFill>
                  <a:srgbClr val="FF0066"/>
                </a:solidFill>
              </a:rPr>
              <a:t>→</a:t>
            </a:r>
          </a:p>
          <a:p>
            <a:r>
              <a:rPr lang="hr-HR" altLang="en-US" sz="1800" b="1"/>
              <a:t>→ 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→ </a:t>
            </a:r>
            <a:r>
              <a:rPr lang="hr-HR" altLang="en-US" sz="1800" b="1">
                <a:solidFill>
                  <a:srgbClr val="FF0066"/>
                </a:solidFill>
              </a:rPr>
              <a:t>→ → </a:t>
            </a:r>
          </a:p>
          <a:p>
            <a:r>
              <a:rPr lang="hr-HR" altLang="en-US" sz="1800" b="1"/>
              <a:t>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→ → </a:t>
            </a:r>
            <a:r>
              <a:rPr lang="hr-HR" altLang="en-US" sz="1800" b="1">
                <a:solidFill>
                  <a:srgbClr val="FF0066"/>
                </a:solidFill>
              </a:rPr>
              <a:t>→</a:t>
            </a:r>
          </a:p>
          <a:p>
            <a:r>
              <a:rPr lang="hr-HR" altLang="en-US" sz="1800" b="1"/>
              <a:t>→ → 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</a:t>
            </a:r>
            <a:r>
              <a:rPr lang="hr-HR" altLang="en-US" sz="1800" b="1">
                <a:solidFill>
                  <a:srgbClr val="FF0066"/>
                </a:solidFill>
              </a:rPr>
              <a:t>→ → </a:t>
            </a:r>
          </a:p>
          <a:p>
            <a:r>
              <a:rPr lang="hr-HR" altLang="en-US" sz="1800" b="1"/>
              <a:t>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→ → </a:t>
            </a:r>
            <a:r>
              <a:rPr lang="hr-HR" altLang="en-US" sz="1800" b="1">
                <a:solidFill>
                  <a:srgbClr val="FF0066"/>
                </a:solidFill>
              </a:rPr>
              <a:t>→</a:t>
            </a:r>
          </a:p>
          <a:p>
            <a:endParaRPr lang="hr-HR" altLang="en-US" sz="1800" b="1">
              <a:solidFill>
                <a:srgbClr val="FF0066"/>
              </a:solidFill>
              <a:latin typeface="Arial" pitchFamily="34" charset="0"/>
            </a:endParaRPr>
          </a:p>
          <a:p>
            <a:endParaRPr lang="hr-HR" altLang="en-US" sz="1800" b="1">
              <a:solidFill>
                <a:srgbClr val="FF006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52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2967038" y="27749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r-HR" altLang="en-US" sz="2000">
              <a:latin typeface="Arial" pitchFamily="34" charset="0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79512" y="836712"/>
            <a:ext cx="853244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r-HR" altLang="en-US" sz="2000" dirty="0">
                <a:latin typeface="Arial" pitchFamily="34" charset="0"/>
              </a:rPr>
              <a:t>                           Starenje</a:t>
            </a:r>
          </a:p>
          <a:p>
            <a:endParaRPr lang="hr-HR" altLang="en-US" sz="2000" dirty="0">
              <a:latin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</a:rPr>
              <a:t>                skraćivanje </a:t>
            </a:r>
            <a:r>
              <a:rPr lang="hr-HR" altLang="en-US" sz="2000" dirty="0" err="1">
                <a:latin typeface="Arial" pitchFamily="34" charset="0"/>
              </a:rPr>
              <a:t>telomera</a:t>
            </a:r>
            <a:r>
              <a:rPr lang="hr-HR" altLang="en-US" sz="2000" dirty="0">
                <a:latin typeface="Arial" pitchFamily="34" charset="0"/>
              </a:rPr>
              <a:t> </a:t>
            </a:r>
            <a:r>
              <a:rPr lang="hr-HR" altLang="en-US" sz="2000" dirty="0" smtClean="0">
                <a:latin typeface="Arial" pitchFamily="34" charset="0"/>
              </a:rPr>
              <a:t>( 3 </a:t>
            </a:r>
            <a:r>
              <a:rPr lang="hr-HR" altLang="en-US" sz="2000" dirty="0" err="1" smtClean="0">
                <a:latin typeface="Arial" pitchFamily="34" charset="0"/>
              </a:rPr>
              <a:t>kb</a:t>
            </a:r>
            <a:r>
              <a:rPr lang="hr-HR" altLang="en-US" sz="2000" dirty="0" smtClean="0">
                <a:latin typeface="Arial" pitchFamily="34" charset="0"/>
              </a:rPr>
              <a:t> </a:t>
            </a:r>
            <a:r>
              <a:rPr lang="hr-HR" altLang="en-US" sz="2000" dirty="0">
                <a:latin typeface="Arial" pitchFamily="34" charset="0"/>
              </a:rPr>
              <a:t>krajevi) </a:t>
            </a:r>
          </a:p>
          <a:p>
            <a:endParaRPr lang="hr-HR" altLang="en-US" sz="2000" dirty="0">
              <a:latin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</a:rPr>
              <a:t>                p53 i </a:t>
            </a:r>
            <a:r>
              <a:rPr lang="hr-HR" altLang="en-US" sz="2000" dirty="0" err="1">
                <a:latin typeface="Arial" pitchFamily="34" charset="0"/>
              </a:rPr>
              <a:t>pRB</a:t>
            </a:r>
            <a:r>
              <a:rPr lang="hr-HR" altLang="en-US" sz="2000" dirty="0">
                <a:latin typeface="Arial" pitchFamily="34" charset="0"/>
              </a:rPr>
              <a:t> zaustavljaju ciklus</a:t>
            </a:r>
          </a:p>
          <a:p>
            <a:endParaRPr lang="hr-HR" altLang="en-US" sz="2000" dirty="0">
              <a:latin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</a:rPr>
              <a:t>                p21 </a:t>
            </a:r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↑ (</a:t>
            </a:r>
            <a:r>
              <a:rPr lang="hr-HR" altLang="en-US" sz="2000" dirty="0" err="1" smtClean="0">
                <a:latin typeface="Arial" pitchFamily="34" charset="0"/>
                <a:cs typeface="Arial" pitchFamily="34" charset="0"/>
              </a:rPr>
              <a:t>inhibitor</a:t>
            </a:r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 staničnog ciklusa)</a:t>
            </a:r>
            <a:endParaRPr lang="hr-HR" altLang="en-US" sz="2000" dirty="0">
              <a:latin typeface="Arial" pitchFamily="34" charset="0"/>
              <a:cs typeface="Arial" pitchFamily="34" charset="0"/>
            </a:endParaRPr>
          </a:p>
          <a:p>
            <a:endParaRPr lang="hr-HR" altLang="en-US" sz="2000" dirty="0">
              <a:latin typeface="Arial" pitchFamily="34" charset="0"/>
              <a:cs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  <a:cs typeface="Arial" pitchFamily="34" charset="0"/>
              </a:rPr>
              <a:t>                dugotrajno zaustavljanje ciklusa p16 </a:t>
            </a:r>
            <a:r>
              <a:rPr lang="hr-HR" altLang="en-US" sz="2000" dirty="0" smtClean="0">
                <a:latin typeface="Arial" pitchFamily="34" charset="0"/>
              </a:rPr>
              <a:t>↑</a:t>
            </a:r>
            <a:r>
              <a:rPr lang="hr-HR" altLang="en-US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hr-HR" altLang="en-US" sz="2000" dirty="0" err="1">
                <a:latin typeface="Arial" pitchFamily="34" charset="0"/>
                <a:cs typeface="Arial" pitchFamily="34" charset="0"/>
              </a:rPr>
              <a:t>inhibitor</a:t>
            </a:r>
            <a:r>
              <a:rPr lang="hr-HR" altLang="en-US" sz="2000" dirty="0">
                <a:latin typeface="Arial" pitchFamily="34" charset="0"/>
                <a:cs typeface="Arial" pitchFamily="34" charset="0"/>
              </a:rPr>
              <a:t> staničnog </a:t>
            </a:r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                 ciklusa</a:t>
            </a:r>
            <a:r>
              <a:rPr lang="hr-HR" altLang="en-US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hr-HR" altLang="en-US" sz="2000" dirty="0">
              <a:latin typeface="Arial" pitchFamily="34" charset="0"/>
            </a:endParaRPr>
          </a:p>
          <a:p>
            <a:endParaRPr lang="hr-HR" altLang="en-US" sz="2000" dirty="0">
              <a:latin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</a:rPr>
              <a:t>                dugotrajna aktivacija p16:  </a:t>
            </a:r>
          </a:p>
          <a:p>
            <a:r>
              <a:rPr lang="hr-HR" altLang="en-US" sz="2000" dirty="0">
                <a:latin typeface="Arial" pitchFamily="34" charset="0"/>
              </a:rPr>
              <a:t>                                         ireverzibilna promjena </a:t>
            </a:r>
            <a:r>
              <a:rPr lang="hr-HR" altLang="en-US" sz="2000" dirty="0" err="1" smtClean="0">
                <a:latin typeface="Arial" pitchFamily="34" charset="0"/>
              </a:rPr>
              <a:t>heterokromatina</a:t>
            </a:r>
            <a:endParaRPr lang="hr-HR" altLang="en-US" sz="2000" dirty="0" smtClean="0">
              <a:latin typeface="Arial" pitchFamily="34" charset="0"/>
            </a:endParaRPr>
          </a:p>
          <a:p>
            <a:endParaRPr lang="hr-HR" altLang="en-US" sz="2000" dirty="0">
              <a:latin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</a:rPr>
              <a:t>                 posljedica: morfološke </a:t>
            </a:r>
            <a:r>
              <a:rPr lang="hr-HR" altLang="en-US" sz="2000" dirty="0" smtClean="0">
                <a:latin typeface="Arial" pitchFamily="34" charset="0"/>
              </a:rPr>
              <a:t>promjene (velike stanice i citoplazma, male jezgre)  i </a:t>
            </a:r>
            <a:r>
              <a:rPr lang="hr-HR" altLang="en-US" sz="2000" dirty="0">
                <a:latin typeface="Arial" pitchFamily="34" charset="0"/>
              </a:rPr>
              <a:t>nakupljanje </a:t>
            </a:r>
            <a:r>
              <a:rPr lang="hr-HR" altLang="en-US" sz="2000" dirty="0" smtClean="0">
                <a:latin typeface="Arial" pitchFamily="34" charset="0"/>
              </a:rPr>
              <a:t>proteina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stanice ne moraju odmah umrijeti ili ići u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apoptozu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alt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2268538" y="333375"/>
          <a:ext cx="5157787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1" name="Photo Editor Photo" r:id="rId3" imgW="5590476" imgH="5191850" progId="MSPhotoEd.3">
                  <p:embed/>
                </p:oleObj>
              </mc:Choice>
              <mc:Fallback>
                <p:oleObj name="Photo Editor Photo" r:id="rId3" imgW="5590476" imgH="519185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33375"/>
                        <a:ext cx="5157787" cy="478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258888" y="5373688"/>
            <a:ext cx="64087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en-US" sz="2000">
                <a:latin typeface="Arial" pitchFamily="34" charset="0"/>
              </a:rPr>
              <a:t>Regulacija telomerne duljine kod normalnih i tumorskih stanica</a:t>
            </a:r>
          </a:p>
          <a:p>
            <a:pPr algn="ctr">
              <a:spcBef>
                <a:spcPct val="50000"/>
              </a:spcBef>
            </a:pPr>
            <a:r>
              <a:rPr lang="hr-HR" altLang="en-US" sz="2000">
                <a:latin typeface="Arial" pitchFamily="34" charset="0"/>
              </a:rPr>
              <a:t>Telomeraza produžuje telomere</a:t>
            </a:r>
          </a:p>
        </p:txBody>
      </p:sp>
    </p:spTree>
    <p:extLst>
      <p:ext uri="{BB962C8B-B14F-4D97-AF65-F5344CB8AC3E}">
        <p14:creationId xmlns:p14="http://schemas.microsoft.com/office/powerpoint/2010/main" val="41851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utjecaj na proliferacij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20713"/>
            <a:ext cx="5957887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1476375" y="4508500"/>
            <a:ext cx="22320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Djelovanje broja </a:t>
            </a:r>
          </a:p>
          <a:p>
            <a:r>
              <a:rPr lang="hr-HR" altLang="en-US" sz="2000">
                <a:latin typeface="Arial" pitchFamily="34" charset="0"/>
              </a:rPr>
              <a:t>staničnih dioba na</a:t>
            </a:r>
          </a:p>
          <a:p>
            <a:r>
              <a:rPr lang="hr-HR" altLang="en-US" sz="2000">
                <a:latin typeface="Arial" pitchFamily="34" charset="0"/>
              </a:rPr>
              <a:t>duljinu telomera</a:t>
            </a: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4500563" y="4508500"/>
            <a:ext cx="32972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en-US" sz="2000">
                <a:latin typeface="Arial" pitchFamily="34" charset="0"/>
              </a:rPr>
              <a:t>Djelovanje duljine telomera na proliferativni potencijal</a:t>
            </a:r>
          </a:p>
        </p:txBody>
      </p:sp>
    </p:spTree>
    <p:extLst>
      <p:ext uri="{BB962C8B-B14F-4D97-AF65-F5344CB8AC3E}">
        <p14:creationId xmlns:p14="http://schemas.microsoft.com/office/powerpoint/2010/main" val="1022610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258888" y="908050"/>
            <a:ext cx="585311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b="1" dirty="0">
                <a:latin typeface="Arial" charset="0"/>
              </a:rPr>
              <a:t>Epitelne stanice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epiderma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žljezdano tkivo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vanjski dio rožnice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epitel probavnog i reproduktivnog trakta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opna </a:t>
            </a:r>
            <a:r>
              <a:rPr lang="hr-HR" altLang="en-US" sz="2000" dirty="0" err="1">
                <a:latin typeface="Arial" charset="0"/>
              </a:rPr>
              <a:t>peritonealne</a:t>
            </a:r>
            <a:r>
              <a:rPr lang="hr-HR" altLang="en-US" sz="2000" dirty="0">
                <a:latin typeface="Arial" charset="0"/>
              </a:rPr>
              <a:t> i serozne </a:t>
            </a:r>
            <a:r>
              <a:rPr lang="hr-HR" altLang="en-US" sz="2000" dirty="0" smtClean="0">
                <a:latin typeface="Arial" charset="0"/>
              </a:rPr>
              <a:t>šupljine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endotel</a:t>
            </a:r>
            <a:r>
              <a:rPr lang="hr-HR" altLang="en-US" sz="2000" dirty="0">
                <a:latin typeface="Arial" charset="0"/>
              </a:rPr>
              <a:t> krvnih i limfnih žila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1887538" y="2055813"/>
            <a:ext cx="54927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en-US" sz="2000" dirty="0" err="1">
                <a:latin typeface="Arial" pitchFamily="34" charset="0"/>
              </a:rPr>
              <a:t>Telomeraza</a:t>
            </a:r>
            <a:r>
              <a:rPr lang="hr-HR" altLang="en-US" sz="2000" dirty="0">
                <a:latin typeface="Arial" pitchFamily="34" charset="0"/>
              </a:rPr>
              <a:t> je aktivna kod:</a:t>
            </a:r>
          </a:p>
          <a:p>
            <a:endParaRPr lang="hr-HR" altLang="en-US" sz="2000" dirty="0">
              <a:latin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</a:rPr>
              <a:t>matičnih stanica </a:t>
            </a:r>
          </a:p>
          <a:p>
            <a:endParaRPr lang="hr-HR" altLang="en-US" sz="2000" dirty="0" smtClean="0">
              <a:latin typeface="Arial" pitchFamily="34" charset="0"/>
            </a:endParaRPr>
          </a:p>
          <a:p>
            <a:r>
              <a:rPr lang="hr-HR" altLang="en-US" sz="2000" dirty="0" smtClean="0">
                <a:latin typeface="Arial" pitchFamily="34" charset="0"/>
              </a:rPr>
              <a:t>tumorskih </a:t>
            </a:r>
            <a:r>
              <a:rPr lang="hr-HR" altLang="en-US" sz="2000" dirty="0">
                <a:latin typeface="Arial" pitchFamily="34" charset="0"/>
              </a:rPr>
              <a:t>stanica</a:t>
            </a:r>
          </a:p>
          <a:p>
            <a:endParaRPr lang="hr-HR" alt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9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replikacija telo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833438"/>
            <a:ext cx="5472112" cy="41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2051050" y="5661025"/>
            <a:ext cx="533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Telomeraza produžuje telomere Tetrahymene</a:t>
            </a:r>
          </a:p>
          <a:p>
            <a:r>
              <a:rPr lang="hr-HR" altLang="en-US" sz="1800">
                <a:latin typeface="Arial" pitchFamily="34" charset="0"/>
              </a:rPr>
              <a:t>telomeraza – reverzna transkriptaza</a:t>
            </a:r>
          </a:p>
        </p:txBody>
      </p:sp>
    </p:spTree>
    <p:extLst>
      <p:ext uri="{BB962C8B-B14F-4D97-AF65-F5344CB8AC3E}">
        <p14:creationId xmlns:p14="http://schemas.microsoft.com/office/powerpoint/2010/main" val="34586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13690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Metode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imortalizacije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stanica</a:t>
            </a:r>
          </a:p>
          <a:p>
            <a:pPr>
              <a:lnSpc>
                <a:spcPct val="150000"/>
              </a:lnSpc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stanična „transformacija”</a:t>
            </a: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inaktivacija p53 i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pRb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kao kontrolora ciklusa (virusnim proteinima npr.)</a:t>
            </a: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nakupljanje mutacija dovodi do ekspresije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telomeraze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kod rijetkih stanica</a:t>
            </a: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uspostava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imortalne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linije koja nema kontrole proliferacije</a:t>
            </a:r>
          </a:p>
          <a:p>
            <a:pPr>
              <a:lnSpc>
                <a:spcPct val="150000"/>
              </a:lnSpc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unos sekvence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telomeraze</a:t>
            </a:r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ako su stanice „normalne” (imaju regulaciju staničnog ciklusa)</a:t>
            </a: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stanice su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imortalne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/besmrtne, ali i dalje imaju sustave regulacije proliferacije </a:t>
            </a:r>
          </a:p>
          <a:p>
            <a:pPr>
              <a:lnSpc>
                <a:spcPct val="150000"/>
              </a:lnSpc>
            </a:pP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imortalizacija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≠ transformacija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6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ChangeArrowheads="1"/>
          </p:cNvSpPr>
          <p:nvPr/>
        </p:nvSpPr>
        <p:spPr bwMode="auto">
          <a:xfrm>
            <a:off x="395536" y="260648"/>
            <a:ext cx="7704137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>
                <a:cs typeface="Rod" pitchFamily="49" charset="-79"/>
                <a:hlinkClick r:id="rId3"/>
              </a:rPr>
              <a:t>http://www.abnova.com/</a:t>
            </a:r>
            <a:r>
              <a:rPr lang="hr-HR" altLang="en-US" sz="1800" dirty="0" err="1">
                <a:cs typeface="Rod" pitchFamily="49" charset="-79"/>
                <a:hlinkClick r:id="rId3"/>
              </a:rPr>
              <a:t>abvideo</a:t>
            </a:r>
            <a:r>
              <a:rPr lang="hr-HR" altLang="en-US" sz="1800" dirty="0">
                <a:cs typeface="Rod" pitchFamily="49" charset="-79"/>
                <a:hlinkClick r:id="rId3"/>
              </a:rPr>
              <a:t>/</a:t>
            </a:r>
            <a:r>
              <a:rPr lang="hr-HR" altLang="en-US" sz="1800" dirty="0" err="1">
                <a:cs typeface="Rod" pitchFamily="49" charset="-79"/>
                <a:hlinkClick r:id="rId3"/>
              </a:rPr>
              <a:t>Derivation</a:t>
            </a:r>
            <a:r>
              <a:rPr lang="hr-HR" altLang="en-US" sz="1800" dirty="0">
                <a:cs typeface="Rod" pitchFamily="49" charset="-79"/>
                <a:hlinkClick r:id="rId3"/>
              </a:rPr>
              <a:t>-of-Human-</a:t>
            </a:r>
            <a:r>
              <a:rPr lang="hr-HR" altLang="en-US" sz="1800" dirty="0" err="1">
                <a:cs typeface="Rod" pitchFamily="49" charset="-79"/>
                <a:hlinkClick r:id="rId3"/>
              </a:rPr>
              <a:t>Umbilical</a:t>
            </a:r>
            <a:r>
              <a:rPr lang="hr-HR" altLang="en-US" sz="1800" dirty="0">
                <a:cs typeface="Rod" pitchFamily="49" charset="-79"/>
                <a:hlinkClick r:id="rId3"/>
              </a:rPr>
              <a:t>-</a:t>
            </a:r>
            <a:r>
              <a:rPr lang="hr-HR" altLang="en-US" sz="1800" dirty="0" err="1">
                <a:cs typeface="Rod" pitchFamily="49" charset="-79"/>
                <a:hlinkClick r:id="rId3"/>
              </a:rPr>
              <a:t>Vein</a:t>
            </a:r>
            <a:r>
              <a:rPr lang="hr-HR" altLang="en-US" sz="1800" dirty="0">
                <a:cs typeface="Rod" pitchFamily="49" charset="-79"/>
                <a:hlinkClick r:id="rId3"/>
              </a:rPr>
              <a:t>-</a:t>
            </a:r>
            <a:r>
              <a:rPr lang="hr-HR" altLang="en-US" sz="1800" dirty="0" err="1">
                <a:cs typeface="Rod" pitchFamily="49" charset="-79"/>
                <a:hlinkClick r:id="rId3"/>
              </a:rPr>
              <a:t>Endothelial</a:t>
            </a:r>
            <a:r>
              <a:rPr lang="hr-HR" altLang="en-US" sz="1800" dirty="0">
                <a:cs typeface="Rod" pitchFamily="49" charset="-79"/>
                <a:hlinkClick r:id="rId3"/>
              </a:rPr>
              <a:t>-Cells-</a:t>
            </a:r>
            <a:r>
              <a:rPr lang="hr-HR" altLang="en-US" sz="1800" dirty="0" err="1">
                <a:cs typeface="Rod" pitchFamily="49" charset="-79"/>
                <a:hlinkClick r:id="rId3"/>
              </a:rPr>
              <a:t>HUVEC.html</a:t>
            </a:r>
            <a:endParaRPr lang="hr-HR" altLang="en-US" sz="1800" dirty="0">
              <a:cs typeface="Rod" pitchFamily="49" charset="-79"/>
              <a:hlinkClick r:id="rId3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  <a:hlinkClick r:id="rId3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Rod" pitchFamily="49" charset="-79"/>
                <a:hlinkClick r:id="rId3"/>
              </a:rPr>
              <a:t>http://www.jove.com/video/3854/preparation-mouse-embryonic-fibroblast-cells-suitable-for-culturing</a:t>
            </a: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Rod" pitchFamily="49" charset="-79"/>
                <a:hlinkClick r:id="rId4"/>
              </a:rPr>
              <a:t>http://</a:t>
            </a:r>
            <a:r>
              <a:rPr lang="en-US" altLang="en-US" sz="1800" dirty="0" smtClean="0">
                <a:cs typeface="Rod" pitchFamily="49" charset="-79"/>
                <a:hlinkClick r:id="rId4"/>
              </a:rPr>
              <a:t>www.youtube.com/watch?v=N0jftyYqM38</a:t>
            </a:r>
            <a:r>
              <a:rPr lang="hr-HR" altLang="en-US" sz="1800" dirty="0" smtClean="0">
                <a:cs typeface="Rod" pitchFamily="49" charset="-79"/>
              </a:rPr>
              <a:t> slezena</a:t>
            </a: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cs typeface="Rod" pitchFamily="49" charset="-79"/>
                <a:hlinkClick r:id="rId5"/>
              </a:rPr>
              <a:t>https</a:t>
            </a:r>
            <a:r>
              <a:rPr lang="en-US" altLang="en-US" sz="1800" dirty="0">
                <a:cs typeface="Rod" pitchFamily="49" charset="-79"/>
                <a:hlinkClick r:id="rId5"/>
              </a:rPr>
              <a:t>://</a:t>
            </a:r>
            <a:r>
              <a:rPr lang="en-US" altLang="en-US" sz="1800" dirty="0" smtClean="0">
                <a:cs typeface="Rod" pitchFamily="49" charset="-79"/>
                <a:hlinkClick r:id="rId5"/>
              </a:rPr>
              <a:t>www.youtube.com/watch?v=CPPxCr5DQr4</a:t>
            </a:r>
            <a:r>
              <a:rPr lang="hr-HR" altLang="en-US" sz="1800" dirty="0" smtClean="0">
                <a:cs typeface="Rod" pitchFamily="49" charset="-79"/>
              </a:rPr>
              <a:t> </a:t>
            </a:r>
            <a:r>
              <a:rPr lang="hr-HR" altLang="en-US" sz="1800" dirty="0" err="1" smtClean="0">
                <a:cs typeface="Rod" pitchFamily="49" charset="-79"/>
              </a:rPr>
              <a:t>miociti</a:t>
            </a: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Rod" pitchFamily="49" charset="-79"/>
                <a:hlinkClick r:id="rId6"/>
              </a:rPr>
              <a:t>https://</a:t>
            </a:r>
            <a:r>
              <a:rPr lang="en-US" altLang="en-US" sz="1800" dirty="0" smtClean="0">
                <a:cs typeface="Rod" pitchFamily="49" charset="-79"/>
                <a:hlinkClick r:id="rId6"/>
              </a:rPr>
              <a:t>www.youtube.com/watch?v=H9h19iG3ytM</a:t>
            </a:r>
            <a:endParaRPr lang="hr-HR" altLang="en-US" sz="1800" dirty="0" smtClean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>
                <a:cs typeface="Rod" pitchFamily="49" charset="-79"/>
                <a:hlinkClick r:id="rId7"/>
              </a:rPr>
              <a:t>https://promocell.com/hr_hr/videos/cells-in-action-membrane-protrusions-in-huvecs-human-umbilical-vein-endothelial-cells</a:t>
            </a:r>
            <a:r>
              <a:rPr lang="hr-HR" altLang="en-US" sz="1800" dirty="0" smtClean="0">
                <a:cs typeface="Rod" pitchFamily="49" charset="-79"/>
                <a:hlinkClick r:id="rId7"/>
              </a:rPr>
              <a:t>/</a:t>
            </a:r>
            <a:endParaRPr lang="hr-HR" altLang="en-US" sz="1800" dirty="0" smtClean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>
                <a:cs typeface="Rod" pitchFamily="49" charset="-79"/>
                <a:hlinkClick r:id="rId8"/>
              </a:rPr>
              <a:t>https://</a:t>
            </a:r>
            <a:r>
              <a:rPr lang="hr-HR" altLang="en-US" sz="1800" dirty="0" smtClean="0">
                <a:cs typeface="Rod" pitchFamily="49" charset="-79"/>
                <a:hlinkClick r:id="rId8"/>
              </a:rPr>
              <a:t>www.youtube.com/watch?v=RN5nJC6JWGw</a:t>
            </a:r>
            <a:r>
              <a:rPr lang="hr-HR" altLang="en-US" sz="1800" dirty="0" smtClean="0">
                <a:cs typeface="Rod" pitchFamily="49" charset="-79"/>
              </a:rPr>
              <a:t> mišji </a:t>
            </a:r>
            <a:r>
              <a:rPr lang="hr-HR" altLang="en-US" sz="1800" dirty="0" err="1" smtClean="0">
                <a:cs typeface="Rod" pitchFamily="49" charset="-79"/>
              </a:rPr>
              <a:t>miociti</a:t>
            </a:r>
            <a:endParaRPr lang="hr-HR" altLang="en-US" sz="1800" dirty="0" smtClean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cs typeface="Rod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395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Box 1"/>
          <p:cNvSpPr txBox="1">
            <a:spLocks noChangeArrowheads="1"/>
          </p:cNvSpPr>
          <p:nvPr/>
        </p:nvSpPr>
        <p:spPr bwMode="auto">
          <a:xfrm>
            <a:off x="900113" y="1125538"/>
            <a:ext cx="5608587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2"/>
              </a:rPr>
              <a:t>https://www.youtube.com/watch?v=9eE9grrj3rI</a:t>
            </a: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/>
              <a:t>kontaminacija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https://www.youtube.com/watch?v=WWS9sZbGj6A</a:t>
            </a: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/>
              <a:t>hemocitometar</a:t>
            </a: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4"/>
              </a:rPr>
              <a:t>https://www.youtube.com/watch?v=BeJu5Qj6JLc</a:t>
            </a: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/>
              <a:t>odmrzavanje 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684213" y="1908175"/>
          <a:ext cx="4248150" cy="210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Photo Editor Photo" r:id="rId3" imgW="2857899" imgH="1419048" progId="MSPhotoEd.3">
                  <p:embed/>
                </p:oleObj>
              </mc:Choice>
              <mc:Fallback>
                <p:oleObj name="Photo Editor Photo" r:id="rId3" imgW="2857899" imgH="141904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908175"/>
                        <a:ext cx="4248150" cy="210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187450" y="4730750"/>
            <a:ext cx="61912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Epitelne stanice: </a:t>
            </a:r>
            <a:r>
              <a:rPr lang="hr-HR" altLang="en-US" sz="2000" dirty="0">
                <a:solidFill>
                  <a:schemeClr val="accent2"/>
                </a:solidFill>
                <a:latin typeface="Arial" charset="0"/>
              </a:rPr>
              <a:t>čvrste veze </a:t>
            </a:r>
            <a:r>
              <a:rPr lang="hr-HR" altLang="en-US" sz="2000" dirty="0">
                <a:latin typeface="Arial" charset="0"/>
              </a:rPr>
              <a:t>između 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A obilježen protein </a:t>
            </a:r>
            <a:r>
              <a:rPr lang="hr-HR" altLang="en-US" sz="2000" dirty="0" err="1">
                <a:latin typeface="Arial" charset="0"/>
              </a:rPr>
              <a:t>aktin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B obilježen protein </a:t>
            </a:r>
            <a:r>
              <a:rPr lang="hr-HR" altLang="en-US" sz="2000" dirty="0" err="1">
                <a:latin typeface="Arial" charset="0"/>
              </a:rPr>
              <a:t>kadherin</a:t>
            </a:r>
            <a:endParaRPr lang="hr-HR" altLang="en-US" sz="2000" dirty="0">
              <a:latin typeface="Arial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39775" y="13716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>
                <a:latin typeface="Arial" charset="0"/>
              </a:rPr>
              <a:t>A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879725" y="14097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>
                <a:latin typeface="Arial" charset="0"/>
              </a:rPr>
              <a:t>B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076825" y="51577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438150"/>
            <a:ext cx="337661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1"/>
          <p:cNvSpPr>
            <a:spLocks noChangeArrowheads="1"/>
          </p:cNvSpPr>
          <p:nvPr/>
        </p:nvSpPr>
        <p:spPr bwMode="auto">
          <a:xfrm>
            <a:off x="5286375" y="296227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charset="0"/>
                <a:cs typeface="Arial" charset="0"/>
              </a:rPr>
              <a:t>Breast epithelial cell in tissue culture</a:t>
            </a:r>
            <a:endParaRPr lang="hr-HR" altLang="en-US" sz="160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100">
                <a:latin typeface="Arial" charset="0"/>
                <a:cs typeface="Arial" charset="0"/>
              </a:rPr>
              <a:t>https://cps.med.ubc.ca/faculty/emerman/</a:t>
            </a:r>
            <a:r>
              <a:rPr lang="en-US" altLang="en-US" sz="1100"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843213" y="765175"/>
            <a:ext cx="262572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b="1">
                <a:latin typeface="Arial" charset="0"/>
              </a:rPr>
              <a:t>Vezivno tkivo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mezenhimske stanice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dermis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stroma organa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masno tkivo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mišićne stanice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hrskavica, kost, tetive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b="1">
                <a:latin typeface="Arial" charset="0"/>
              </a:rPr>
              <a:t>živčane stanice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1442</TotalTime>
  <Words>2696</Words>
  <Application>Microsoft Office PowerPoint</Application>
  <PresentationFormat>On-screen Show (4:3)</PresentationFormat>
  <Paragraphs>722</Paragraphs>
  <Slides>74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Default Design</vt:lpstr>
      <vt:lpstr>Photo Editor Photo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Maja</dc:creator>
  <cp:lastModifiedBy>Maja</cp:lastModifiedBy>
  <cp:revision>75</cp:revision>
  <dcterms:created xsi:type="dcterms:W3CDTF">1601-01-01T00:00:00Z</dcterms:created>
  <dcterms:modified xsi:type="dcterms:W3CDTF">2025-03-25T12:43:48Z</dcterms:modified>
</cp:coreProperties>
</file>