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4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3" r:id="rId9"/>
    <p:sldId id="276" r:id="rId10"/>
    <p:sldId id="275" r:id="rId11"/>
    <p:sldId id="274" r:id="rId12"/>
    <p:sldId id="278" r:id="rId13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2CA4"/>
    <a:srgbClr val="D88CE0"/>
    <a:srgbClr val="D99FDA"/>
    <a:srgbClr val="008000"/>
    <a:srgbClr val="FFFF99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8DC6BD40-7FF8-4EE2-ACE4-DC11984344FC}" type="datetimeFigureOut">
              <a:rPr lang="hr-HR"/>
              <a:pPr>
                <a:defRPr/>
              </a:pPr>
              <a:t>15.10.2021.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70A806F5-5D90-408B-B04B-FA8D979FB0E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8000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r-HR"/>
              <a:t>Niti jedan organizam ne živi sam, odvojen od ostalih. Najčešće se jedinke iste vrste drže zajedno.</a:t>
            </a:r>
            <a:r>
              <a:rPr lang="hr-HR" b="1"/>
              <a:t> </a:t>
            </a:r>
            <a:r>
              <a:rPr lang="hr-HR"/>
              <a:t>Stoga bismo mogli reći da je  populacija prostorno i vremenski udružena grupa jedinki iste vrste, koja raspolaže zajedničkim skupom nasljednih čimbenika, naseljava određeni prostor, pripadaju određenom ekosustavu, a jedinke su povezane međusobno u prvom redu odnosima razmnožavanja. Zapravo pod pojmom populacije podrazumijevamo skup jedinki iste vrste na nekom području.</a:t>
            </a:r>
          </a:p>
          <a:p>
            <a:pPr>
              <a:spcBef>
                <a:spcPct val="0"/>
              </a:spcBef>
            </a:pPr>
            <a:r>
              <a:rPr lang="hr-HR"/>
              <a:t>Veličina populacije izražava se brojem ili biomasom na jedinicu površine ili volumena. Ona ovisi o nekoliko bitnih svojstava populacije: natalitetu, mortalitetu, stopi preživljavanja, te o potencijalu razmnožavanja.</a:t>
            </a:r>
          </a:p>
          <a:p>
            <a:pPr>
              <a:spcBef>
                <a:spcPct val="0"/>
              </a:spcBef>
            </a:pPr>
            <a:r>
              <a:rPr lang="hr-HR" b="1"/>
              <a:t> </a:t>
            </a:r>
            <a:endParaRPr lang="hr-HR"/>
          </a:p>
          <a:p>
            <a:pPr>
              <a:spcBef>
                <a:spcPct val="0"/>
              </a:spcBef>
            </a:pPr>
            <a:endParaRPr lang="hr-HR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844447-471F-4045-B1B8-ED03A5988C5B}" type="slidenum">
              <a:rPr lang="hr-HR">
                <a:latin typeface="Tahoma" charset="0"/>
              </a:rPr>
              <a:pPr/>
              <a:t>2</a:t>
            </a:fld>
            <a:endParaRPr lang="hr-HR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r-HR"/>
              <a:t>Dem – objasniti na primjeru vodenih kukaca i lokvi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0F5824-9611-490C-B522-1243FAB80515}" type="slidenum">
              <a:rPr lang="hr-HR">
                <a:latin typeface="Tahoma" charset="0"/>
              </a:rPr>
              <a:pPr/>
              <a:t>3</a:t>
            </a:fld>
            <a:endParaRPr lang="hr-HR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r-Latn-C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960E13-A052-4290-ADEE-9190BFB34FD7}" type="slidenum">
              <a:rPr lang="hr-HR">
                <a:latin typeface="Tahoma" charset="0"/>
              </a:rPr>
              <a:pPr/>
              <a:t>9</a:t>
            </a:fld>
            <a:endParaRPr lang="hr-HR">
              <a:latin typeface="Tahom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32933-593C-4097-B4B1-2F3AB1B95627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8E36-B198-4137-B6D7-44D27E4BCE08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5C3B-F71C-44B3-812A-DE6F1EE70341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4266D-E19B-436B-9FD6-25EB62B5C34A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C574C-B45C-4B6C-898A-687926CDD4A5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A013-BAB7-4304-A4E3-784F0874DFD9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08597-8340-4AB4-BE86-DD378C8A3A30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54E9E-39BA-4453-9183-576E26BAB079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B1B37-F232-41EB-91F6-8A593EF44799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DC04-2DEF-479B-BB68-F2F812ECFCEC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A0D7C-D51B-43FF-976F-699EEC21F02E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hr-H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pPr>
              <a:defRPr/>
            </a:pPr>
            <a:fld id="{A7FA4934-9ABC-4521-8BFA-C9C5F8638D4D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965200"/>
          </a:xfrm>
        </p:spPr>
        <p:txBody>
          <a:bodyPr/>
          <a:lstStyle/>
          <a:p>
            <a:pPr eaLnBrk="1" hangingPunct="1"/>
            <a:r>
              <a:rPr lang="hr-HR" b="1">
                <a:solidFill>
                  <a:srgbClr val="000000"/>
                </a:solidFill>
              </a:rPr>
              <a:t>DEMOGRAFIJA S GROBLJA</a:t>
            </a:r>
          </a:p>
        </p:txBody>
      </p:sp>
      <p:pic>
        <p:nvPicPr>
          <p:cNvPr id="2051" name="Picture 5" descr="Death-Knocking-Cartoon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349500"/>
            <a:ext cx="7415212" cy="24304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520950" y="6524625"/>
            <a:ext cx="64436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4427538" y="6518275"/>
            <a:ext cx="45370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AU" sz="1100">
                <a:latin typeface="Arial" charset="0"/>
                <a:cs typeface="Arial" charset="0"/>
              </a:rPr>
              <a:t>Southwood</a:t>
            </a:r>
            <a:r>
              <a:rPr lang="hr-HR" sz="1100">
                <a:latin typeface="Arial" charset="0"/>
                <a:cs typeface="Arial" charset="0"/>
              </a:rPr>
              <a:t> </a:t>
            </a:r>
            <a:r>
              <a:rPr lang="en-AU" sz="1100">
                <a:latin typeface="Arial" charset="0"/>
                <a:cs typeface="Arial" charset="0"/>
              </a:rPr>
              <a:t>&amp; Henderson 2000</a:t>
            </a:r>
            <a:r>
              <a:rPr lang="hr-HR" sz="1100">
                <a:latin typeface="Arial" charset="0"/>
                <a:cs typeface="Arial" charset="0"/>
              </a:rPr>
              <a:t>; Krebs 1999</a:t>
            </a:r>
            <a:endParaRPr lang="en-GB" sz="1100">
              <a:latin typeface="Arial" charset="0"/>
              <a:cs typeface="Arial" charset="0"/>
            </a:endParaRPr>
          </a:p>
        </p:txBody>
      </p: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7543800" y="241300"/>
            <a:ext cx="144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>
                <a:latin typeface="Arial" charset="0"/>
              </a:rPr>
              <a:t>Vježba</a:t>
            </a:r>
          </a:p>
        </p:txBody>
      </p:sp>
      <p:sp>
        <p:nvSpPr>
          <p:cNvPr id="5" name="Rectangle 4"/>
          <p:cNvSpPr/>
          <p:nvPr/>
        </p:nvSpPr>
        <p:spPr>
          <a:xfrm>
            <a:off x="87313" y="800100"/>
            <a:ext cx="8985250" cy="38608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hr-HR" altLang="x-none" dirty="0">
                <a:latin typeface="Calibri" panose="020F0502020204030204" pitchFamily="34" charset="0"/>
              </a:rPr>
              <a:t>U treći stupac Tablice 2. unosite podatke o preživljavanju (</a:t>
            </a:r>
            <a:r>
              <a:rPr lang="hr-HR" altLang="x-none" i="1" dirty="0">
                <a:latin typeface="Calibri" panose="020F0502020204030204" pitchFamily="34" charset="0"/>
              </a:rPr>
              <a:t>lx</a:t>
            </a:r>
            <a:r>
              <a:rPr lang="hr-HR" altLang="x-none" dirty="0">
                <a:latin typeface="Calibri" panose="020F0502020204030204" pitchFamily="34" charset="0"/>
              </a:rPr>
              <a:t>). Oni su kumulativna vrijednost izračunata na temelju podataka o smrtnosti. Stupac započnite ispunjavati u redu najveće dobne kategorije (110+). Na to mjesto upišite nulu (0). Da bi ste izračunali broj za sljedeću dobnu kategoriju (prema gore: 100-109), pribrojite nuli broj umrlih (</a:t>
            </a:r>
            <a:r>
              <a:rPr lang="hr-HR" altLang="x-none" i="1" dirty="0" err="1">
                <a:latin typeface="Calibri" panose="020F0502020204030204" pitchFamily="34" charset="0"/>
              </a:rPr>
              <a:t>dx</a:t>
            </a:r>
            <a:r>
              <a:rPr lang="hr-HR" altLang="x-none" dirty="0">
                <a:latin typeface="Calibri" panose="020F0502020204030204" pitchFamily="34" charset="0"/>
              </a:rPr>
              <a:t>) iduće dobne kategorije (100-109). Ponavljajte postupak do vrha stupca. Vrijednost u zadnjem redu (0-9) trebala bi odgovarati ukupnom broju grobnih mjesta koje ste originalno izbrojali (UKUPNO). Za bolje razumijevanje pogledajte Tablicu 5 </a:t>
            </a:r>
          </a:p>
          <a:p>
            <a:pPr>
              <a:lnSpc>
                <a:spcPct val="80000"/>
              </a:lnSpc>
              <a:defRPr/>
            </a:pPr>
            <a:r>
              <a:rPr lang="hr-HR" altLang="x-none" dirty="0"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hr-HR" altLang="x-none" dirty="0">
                <a:latin typeface="Calibri" panose="020F0502020204030204" pitchFamily="34" charset="0"/>
              </a:rPr>
              <a:t>Standardizirajte podatke o preživljavanju na 1000 (S1000) zbog lakše usporedbe podataka različitih kohorti (dekada). Upotrijebite slijedeću jednadžbu: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hr-HR" altLang="x-none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altLang="x-none" dirty="0">
                <a:latin typeface="Calibri" panose="020F0502020204030204" pitchFamily="34" charset="0"/>
              </a:rPr>
              <a:t>	preživljavanje na 1000 = lx x 1000/ ukupno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hr-HR" altLang="x-none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hr-HR" altLang="x-none" dirty="0">
                <a:latin typeface="Calibri" panose="020F0502020204030204" pitchFamily="34" charset="0"/>
              </a:rPr>
              <a:t>Kako bi podatke lakše grafički prikazali u posljednjem stupcu logaritmirajte vrijednosti iz prethodnog (S1000). Obratite pozornost da logaritam od 0 nije definiran, za taj broj ostavite vrijednost 0.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hr-HR" altLang="x-none" dirty="0">
              <a:latin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608CB1-6440-4839-9B3C-64F5981A783C}"/>
              </a:ext>
            </a:extLst>
          </p:cNvPr>
          <p:cNvCxnSpPr/>
          <p:nvPr/>
        </p:nvCxnSpPr>
        <p:spPr>
          <a:xfrm>
            <a:off x="4067175" y="549275"/>
            <a:ext cx="4932363" cy="0"/>
          </a:xfrm>
          <a:prstGeom prst="line">
            <a:avLst/>
          </a:prstGeom>
          <a:ln w="63500">
            <a:solidFill>
              <a:srgbClr val="992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520950" y="6524625"/>
            <a:ext cx="64436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4427538" y="6518275"/>
            <a:ext cx="45370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AU" sz="1100">
                <a:latin typeface="Arial" charset="0"/>
                <a:cs typeface="Arial" charset="0"/>
              </a:rPr>
              <a:t>Southwood</a:t>
            </a:r>
            <a:r>
              <a:rPr lang="hr-HR" sz="1100">
                <a:latin typeface="Arial" charset="0"/>
                <a:cs typeface="Arial" charset="0"/>
              </a:rPr>
              <a:t> </a:t>
            </a:r>
            <a:r>
              <a:rPr lang="en-AU" sz="1100">
                <a:latin typeface="Arial" charset="0"/>
                <a:cs typeface="Arial" charset="0"/>
              </a:rPr>
              <a:t>&amp; Henderson 2000</a:t>
            </a:r>
            <a:r>
              <a:rPr lang="hr-HR" sz="1100">
                <a:latin typeface="Arial" charset="0"/>
                <a:cs typeface="Arial" charset="0"/>
              </a:rPr>
              <a:t>; Krebs 1999</a:t>
            </a:r>
            <a:endParaRPr lang="en-GB" sz="1100">
              <a:latin typeface="Arial" charset="0"/>
              <a:cs typeface="Arial" charset="0"/>
            </a:endParaRPr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7543800" y="241300"/>
            <a:ext cx="144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>
                <a:latin typeface="Arial" charset="0"/>
              </a:rPr>
              <a:t>Vježba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idx="1"/>
          </p:nvPr>
        </p:nvSpPr>
        <p:spPr>
          <a:xfrm>
            <a:off x="71438" y="827088"/>
            <a:ext cx="8301037" cy="17732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 altLang="x-none" sz="1800" dirty="0"/>
              <a:t>Nacrtajte graf (Slika 3). Na x-osi uvrstite vrijeme (godine), a na y-osi logaritam proporcije pojedinačnih preživljavanja (log S1000). Vidi primjer na slici 6.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r-HR" altLang="x-none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hr-HR" altLang="x-none" sz="1800" dirty="0"/>
              <a:t>Nacrtajte „piramidu smrtnosti“ za svaki spol (Slika 4, Tablica 3). Koristite podatke iz tablice 1, te za svaku dobnu kategoriju utvrdite smrtnost (</a:t>
            </a:r>
            <a:r>
              <a:rPr lang="hr-HR" altLang="x-none" sz="1800" i="1" dirty="0" err="1"/>
              <a:t>dx</a:t>
            </a:r>
            <a:r>
              <a:rPr lang="hr-HR" altLang="x-none" sz="1800" dirty="0"/>
              <a:t>). Vidi primjer u tablici 4 i na slici 5.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r-HR" altLang="x-none" sz="1800" dirty="0"/>
          </a:p>
        </p:txBody>
      </p:sp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363" y="2924175"/>
            <a:ext cx="57531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1630363" y="5913438"/>
            <a:ext cx="5843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b="1">
                <a:latin typeface="Calibri" pitchFamily="34" charset="0"/>
              </a:rPr>
              <a:t>Slika 6.</a:t>
            </a:r>
            <a:r>
              <a:rPr lang="hr-HR">
                <a:latin typeface="Calibri" pitchFamily="34" charset="0"/>
              </a:rPr>
              <a:t> Primjer izračunavanja krivulje preživljavanja.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E97C1D-EA6A-416F-BBFB-AE835E7390F1}"/>
              </a:ext>
            </a:extLst>
          </p:cNvPr>
          <p:cNvCxnSpPr/>
          <p:nvPr/>
        </p:nvCxnSpPr>
        <p:spPr>
          <a:xfrm>
            <a:off x="4067175" y="549275"/>
            <a:ext cx="4932363" cy="0"/>
          </a:xfrm>
          <a:prstGeom prst="line">
            <a:avLst/>
          </a:prstGeom>
          <a:ln w="63500">
            <a:solidFill>
              <a:srgbClr val="992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520950" y="6524625"/>
            <a:ext cx="64436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4427538" y="6518275"/>
            <a:ext cx="45370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AU" sz="1100">
                <a:latin typeface="Arial" charset="0"/>
                <a:cs typeface="Arial" charset="0"/>
              </a:rPr>
              <a:t>Southwood</a:t>
            </a:r>
            <a:r>
              <a:rPr lang="hr-HR" sz="1100">
                <a:latin typeface="Arial" charset="0"/>
                <a:cs typeface="Arial" charset="0"/>
              </a:rPr>
              <a:t> </a:t>
            </a:r>
            <a:r>
              <a:rPr lang="en-AU" sz="1100">
                <a:latin typeface="Arial" charset="0"/>
                <a:cs typeface="Arial" charset="0"/>
              </a:rPr>
              <a:t>&amp; Henderson 2000</a:t>
            </a:r>
            <a:r>
              <a:rPr lang="hr-HR" sz="1100">
                <a:latin typeface="Arial" charset="0"/>
                <a:cs typeface="Arial" charset="0"/>
              </a:rPr>
              <a:t>; Krebs 1999</a:t>
            </a:r>
            <a:endParaRPr lang="en-GB" sz="1100">
              <a:latin typeface="Arial" charset="0"/>
              <a:cs typeface="Arial" charset="0"/>
            </a:endParaRPr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7543800" y="241300"/>
            <a:ext cx="144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 dirty="0">
                <a:latin typeface="Arial" charset="0"/>
              </a:rPr>
              <a:t>Vježba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16732"/>
            <a:ext cx="8064500" cy="403244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sz="2200" b="1" dirty="0"/>
              <a:t>Pitanja: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2200" dirty="0"/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hr-HR" sz="2200" dirty="0"/>
              <a:t>Postoje li razlike između krivulja preživljavanja pojedinih kohorti i u čemu se očituju?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endParaRPr lang="en-AU" sz="2200" dirty="0"/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hr-HR" sz="2200" dirty="0"/>
              <a:t>Navedite moguća objašnjenja!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endParaRPr lang="en-AU" sz="2200" dirty="0"/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hr-HR" sz="2200" dirty="0"/>
              <a:t>Na temelju ovih podataka pokušajte predvidjeti kakva će biti stopa preživljavanja populacije u budućnosti, zašto?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endParaRPr lang="en-AU" sz="2200" dirty="0"/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hr-HR" sz="2200" dirty="0"/>
              <a:t>Što vam ukazuje izgled „piramide smrtnosti“? Postoje li razlike s obzirom na spol? Zašto?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1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4642EE-00F7-468F-AF43-8EC9CD288937}"/>
              </a:ext>
            </a:extLst>
          </p:cNvPr>
          <p:cNvCxnSpPr/>
          <p:nvPr/>
        </p:nvCxnSpPr>
        <p:spPr>
          <a:xfrm>
            <a:off x="4067175" y="549275"/>
            <a:ext cx="4932363" cy="0"/>
          </a:xfrm>
          <a:prstGeom prst="line">
            <a:avLst/>
          </a:prstGeom>
          <a:ln w="63500">
            <a:solidFill>
              <a:srgbClr val="992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http://s2.pticica.com/foto/0001121784_l_0_pqpnh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100" y="4223313"/>
            <a:ext cx="30448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2" descr="http://upload.wikimedia.org/wikipedia/commons/thumb/0/00/Wildebeest-during-Great-Migration.JPG/1920px-Wildebeest-during-Great-Migr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075" y="4229101"/>
            <a:ext cx="4595334" cy="227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511175"/>
            <a:ext cx="8642350" cy="370998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r-HR" altLang="x-none" sz="2400" b="1" dirty="0"/>
              <a:t>Populacija</a:t>
            </a:r>
            <a:endParaRPr lang="hr-HR" altLang="x-none" sz="2400" dirty="0"/>
          </a:p>
          <a:p>
            <a:pPr eaLnBrk="1" fontAlgn="auto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r-HR" altLang="x-none" sz="2000" dirty="0"/>
              <a:t>prostorno i vremenski udružena grupa jedinki iste vrste - raspolaže zajedničkim skupom nasljednih čimbenika - naseljava određeni prostor, pripada određenom ekosustavu -jedinke međusobno povezane prvenstveno odnosima razmnožavanja                  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hr-HR" altLang="x-none" sz="2000" b="1" dirty="0"/>
              <a:t>	skup jedinki iste vrste na nekom području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altLang="x-none" sz="2000" dirty="0"/>
              <a:t>veličina populacije (</a:t>
            </a:r>
            <a:r>
              <a:rPr lang="hr-HR" altLang="x-none" sz="2000" b="1" dirty="0"/>
              <a:t>gustoća populacije</a:t>
            </a:r>
            <a:r>
              <a:rPr lang="hr-HR" altLang="x-none" sz="2000" dirty="0"/>
              <a:t>)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altLang="x-none" sz="2000" dirty="0"/>
              <a:t>broj ili biomasa na jedinicu površine ili volumena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altLang="x-none" sz="2000" dirty="0"/>
              <a:t>ovisi o nekoliko bitnih svojstava: 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r-HR" altLang="x-none" sz="1600" dirty="0"/>
              <a:t>natalitet	stopa preživljavanja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altLang="x-none" sz="1600" dirty="0"/>
              <a:t>mortalitet	potencijal razmnožavanja (</a:t>
            </a:r>
            <a:r>
              <a:rPr lang="hr-HR" altLang="x-none" sz="1600" dirty="0" err="1"/>
              <a:t>fekunditet</a:t>
            </a:r>
            <a:r>
              <a:rPr lang="hr-HR" altLang="x-none" sz="1600" dirty="0"/>
              <a:t> i fertilitet)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altLang="x-none" sz="1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067175" y="549275"/>
            <a:ext cx="4932363" cy="0"/>
          </a:xfrm>
          <a:prstGeom prst="line">
            <a:avLst/>
          </a:prstGeom>
          <a:ln w="63500">
            <a:solidFill>
              <a:srgbClr val="992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7558088" y="203200"/>
            <a:ext cx="144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>
                <a:latin typeface="Arial" charset="0"/>
              </a:rPr>
              <a:t>Uvod u vježbu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20950" y="6561138"/>
            <a:ext cx="64436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755650" y="2384425"/>
            <a:ext cx="395288" cy="179388"/>
          </a:xfrm>
          <a:prstGeom prst="rightArrow">
            <a:avLst/>
          </a:prstGeom>
          <a:solidFill>
            <a:srgbClr val="992CA4"/>
          </a:solidFill>
          <a:ln>
            <a:solidFill>
              <a:srgbClr val="992C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6084888" y="6553200"/>
            <a:ext cx="2879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AU" sz="1100">
                <a:latin typeface="Arial" charset="0"/>
                <a:cs typeface="Arial" charset="0"/>
              </a:rPr>
              <a:t>Southwood</a:t>
            </a:r>
            <a:r>
              <a:rPr lang="hr-HR" sz="1100">
                <a:latin typeface="Arial" charset="0"/>
                <a:cs typeface="Arial" charset="0"/>
              </a:rPr>
              <a:t> </a:t>
            </a:r>
            <a:r>
              <a:rPr lang="en-AU" sz="1100">
                <a:latin typeface="Arial" charset="0"/>
                <a:cs typeface="Arial" charset="0"/>
              </a:rPr>
              <a:t>&amp; Henderson 2000</a:t>
            </a:r>
            <a:r>
              <a:rPr lang="hr-HR" sz="1100">
                <a:latin typeface="Arial" charset="0"/>
                <a:cs typeface="Arial" charset="0"/>
              </a:rPr>
              <a:t>; Krebs 1999</a:t>
            </a:r>
            <a:endParaRPr lang="en-GB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8"/>
          <p:cNvSpPr txBox="1">
            <a:spLocks noChangeArrowheads="1"/>
          </p:cNvSpPr>
          <p:nvPr/>
        </p:nvSpPr>
        <p:spPr bwMode="auto">
          <a:xfrm>
            <a:off x="7558088" y="203200"/>
            <a:ext cx="144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>
                <a:latin typeface="Arial" charset="0"/>
              </a:rPr>
              <a:t>Uvod u vježbu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20950" y="6524625"/>
            <a:ext cx="64436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Text Box 5"/>
          <p:cNvSpPr txBox="1">
            <a:spLocks noChangeArrowheads="1"/>
          </p:cNvSpPr>
          <p:nvPr/>
        </p:nvSpPr>
        <p:spPr bwMode="auto">
          <a:xfrm>
            <a:off x="107950" y="620713"/>
            <a:ext cx="6840538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62050" indent="-1162050">
              <a:spcBef>
                <a:spcPts val="600"/>
              </a:spcBef>
              <a:buFont typeface="Arial" charset="0"/>
              <a:buNone/>
              <a:defRPr/>
            </a:pPr>
            <a:r>
              <a:rPr lang="hr-HR" sz="2400" b="1" dirty="0" err="1">
                <a:latin typeface="Calibri" pitchFamily="34" charset="0"/>
              </a:rPr>
              <a:t>Metapopulacija</a:t>
            </a:r>
            <a:endParaRPr lang="hr-HR" sz="2400" dirty="0">
              <a:latin typeface="Calibri" pitchFamily="34" charset="0"/>
            </a:endParaRPr>
          </a:p>
          <a:p>
            <a:pPr marL="355600" indent="-3556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hr-HR" sz="2200" dirty="0">
                <a:latin typeface="Calibri" pitchFamily="34" charset="0"/>
              </a:rPr>
              <a:t>skup lokalnih populacija (</a:t>
            </a:r>
            <a:r>
              <a:rPr lang="hr-HR" sz="2200" dirty="0" err="1">
                <a:latin typeface="Calibri" pitchFamily="34" charset="0"/>
              </a:rPr>
              <a:t>subpopulacija</a:t>
            </a:r>
            <a:r>
              <a:rPr lang="hr-HR" sz="2200" dirty="0">
                <a:latin typeface="Calibri" pitchFamily="34" charset="0"/>
              </a:rPr>
              <a:t>) koje su povezane jedinkama koje migriraju među njima</a:t>
            </a:r>
          </a:p>
          <a:p>
            <a:pPr marL="1162050" indent="-1162050">
              <a:spcBef>
                <a:spcPct val="50000"/>
              </a:spcBef>
              <a:defRPr/>
            </a:pPr>
            <a:r>
              <a:rPr lang="hr-HR" sz="2400" b="1" dirty="0">
                <a:latin typeface="Calibri" pitchFamily="34" charset="0"/>
              </a:rPr>
              <a:t>Dem</a:t>
            </a:r>
            <a:r>
              <a:rPr lang="hr-HR" sz="2400" dirty="0">
                <a:latin typeface="Calibri" pitchFamily="34" charset="0"/>
              </a:rPr>
              <a:t> </a:t>
            </a:r>
          </a:p>
          <a:p>
            <a:pPr marL="355600" indent="-3556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r-HR" sz="2200" dirty="0">
                <a:latin typeface="Calibri" pitchFamily="34" charset="0"/>
              </a:rPr>
              <a:t>lokalna, izolirana grupa jedinki jedne populacije, s jako ograničenom ili nikakvom  izmjenom gena s drugim </a:t>
            </a:r>
            <a:r>
              <a:rPr lang="hr-HR" sz="2200" dirty="0" err="1">
                <a:latin typeface="Calibri" pitchFamily="34" charset="0"/>
              </a:rPr>
              <a:t>demovima</a:t>
            </a:r>
            <a:r>
              <a:rPr lang="hr-HR" sz="2200" dirty="0">
                <a:latin typeface="Calibri" pitchFamily="34" charset="0"/>
              </a:rPr>
              <a:t> (</a:t>
            </a:r>
            <a:r>
              <a:rPr lang="hr-HR" sz="2200" dirty="0" err="1">
                <a:latin typeface="Calibri" pitchFamily="34" charset="0"/>
              </a:rPr>
              <a:t>inbreeding</a:t>
            </a:r>
            <a:r>
              <a:rPr lang="hr-HR" sz="2200" dirty="0">
                <a:latin typeface="Calibri" pitchFamily="34" charset="0"/>
              </a:rPr>
              <a:t>) </a:t>
            </a:r>
          </a:p>
          <a:p>
            <a:pPr marL="1162050" indent="-1162050">
              <a:spcBef>
                <a:spcPct val="50000"/>
              </a:spcBef>
              <a:defRPr/>
            </a:pPr>
            <a:endParaRPr lang="hr-HR" sz="2200" dirty="0">
              <a:latin typeface="Calibri" pitchFamily="34" charset="0"/>
            </a:endParaRPr>
          </a:p>
          <a:p>
            <a:pPr marL="1162050" indent="-1162050">
              <a:spcBef>
                <a:spcPct val="50000"/>
              </a:spcBef>
              <a:defRPr/>
            </a:pPr>
            <a:endParaRPr lang="hr-HR" sz="2200" dirty="0">
              <a:latin typeface="Calibri" pitchFamily="34" charset="0"/>
            </a:endParaRPr>
          </a:p>
          <a:p>
            <a:pPr marL="1162050" indent="-1162050">
              <a:spcBef>
                <a:spcPct val="50000"/>
              </a:spcBef>
              <a:defRPr/>
            </a:pPr>
            <a:endParaRPr lang="hr-HR" sz="2200" dirty="0">
              <a:latin typeface="Calibri" pitchFamily="34" charset="0"/>
            </a:endParaRPr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6084888" y="6518275"/>
            <a:ext cx="2879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AU" sz="1100">
                <a:latin typeface="Arial" charset="0"/>
                <a:cs typeface="Arial" charset="0"/>
              </a:rPr>
              <a:t>Southwood</a:t>
            </a:r>
            <a:r>
              <a:rPr lang="hr-HR" sz="1100">
                <a:latin typeface="Arial" charset="0"/>
                <a:cs typeface="Arial" charset="0"/>
              </a:rPr>
              <a:t> </a:t>
            </a:r>
            <a:r>
              <a:rPr lang="en-AU" sz="1100">
                <a:latin typeface="Arial" charset="0"/>
                <a:cs typeface="Arial" charset="0"/>
              </a:rPr>
              <a:t>&amp; Henderson 2000</a:t>
            </a:r>
            <a:r>
              <a:rPr lang="hr-HR" sz="1100">
                <a:latin typeface="Arial" charset="0"/>
                <a:cs typeface="Arial" charset="0"/>
              </a:rPr>
              <a:t>; Krebs 1999</a:t>
            </a:r>
            <a:endParaRPr lang="en-GB" sz="1100">
              <a:latin typeface="Arial" charset="0"/>
              <a:cs typeface="Arial" charset="0"/>
            </a:endParaRPr>
          </a:p>
        </p:txBody>
      </p:sp>
      <p:grpSp>
        <p:nvGrpSpPr>
          <p:cNvPr id="4103" name="Group 59"/>
          <p:cNvGrpSpPr>
            <a:grpSpLocks/>
          </p:cNvGrpSpPr>
          <p:nvPr/>
        </p:nvGrpSpPr>
        <p:grpSpPr bwMode="auto">
          <a:xfrm>
            <a:off x="647700" y="3392488"/>
            <a:ext cx="7885113" cy="2916237"/>
            <a:chOff x="467544" y="3248980"/>
            <a:chExt cx="7884876" cy="2916324"/>
          </a:xfrm>
        </p:grpSpPr>
        <p:sp>
          <p:nvSpPr>
            <p:cNvPr id="11" name="Rounded Rectangle 10"/>
            <p:cNvSpPr/>
            <p:nvPr/>
          </p:nvSpPr>
          <p:spPr>
            <a:xfrm>
              <a:off x="3455129" y="3248980"/>
              <a:ext cx="2304981" cy="57627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r-HR" sz="1600" dirty="0">
                  <a:solidFill>
                    <a:schemeClr val="tx1"/>
                  </a:solidFill>
                </a:rPr>
                <a:t>METAPOPULACIJA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67544" y="4509493"/>
              <a:ext cx="2304981" cy="57627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r-HR" sz="1600" dirty="0">
                  <a:solidFill>
                    <a:schemeClr val="tx1"/>
                  </a:solidFill>
                </a:rPr>
                <a:t>SUBPOPULACIJA 1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75748" y="4509493"/>
              <a:ext cx="2304981" cy="57627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r-HR" sz="1600" dirty="0">
                  <a:solidFill>
                    <a:schemeClr val="tx1"/>
                  </a:solidFill>
                </a:rPr>
                <a:t>SUBPOPULACIJA 2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047439" y="4509493"/>
              <a:ext cx="2304981" cy="57627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r-HR" sz="1600" dirty="0">
                  <a:solidFill>
                    <a:schemeClr val="tx1"/>
                  </a:solidFill>
                </a:rPr>
                <a:t>SUBPOPULACIJA 3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04056" y="5589025"/>
              <a:ext cx="2303393" cy="57627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r-HR" sz="1600" dirty="0">
                  <a:solidFill>
                    <a:schemeClr val="tx1"/>
                  </a:solidFill>
                </a:rPr>
                <a:t>DEM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023342" y="5589025"/>
              <a:ext cx="2304981" cy="57627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r-HR" sz="1600" dirty="0">
                  <a:solidFill>
                    <a:schemeClr val="tx1"/>
                  </a:solidFill>
                </a:rPr>
                <a:t>DEM</a:t>
              </a:r>
            </a:p>
          </p:txBody>
        </p:sp>
        <p:grpSp>
          <p:nvGrpSpPr>
            <p:cNvPr id="4111" name="Group 53"/>
            <p:cNvGrpSpPr>
              <a:grpSpLocks/>
            </p:cNvGrpSpPr>
            <p:nvPr/>
          </p:nvGrpSpPr>
          <p:grpSpPr bwMode="auto">
            <a:xfrm>
              <a:off x="1583668" y="4041068"/>
              <a:ext cx="5724636" cy="468052"/>
              <a:chOff x="1583668" y="4077072"/>
              <a:chExt cx="5724636" cy="468052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583523" y="4077170"/>
                <a:ext cx="572435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1583523" y="4077170"/>
                <a:ext cx="0" cy="4683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4463161" y="4077170"/>
                <a:ext cx="0" cy="4683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7307876" y="4077170"/>
                <a:ext cx="0" cy="4683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12" name="Group 50"/>
            <p:cNvGrpSpPr>
              <a:grpSpLocks/>
            </p:cNvGrpSpPr>
            <p:nvPr/>
          </p:nvGrpSpPr>
          <p:grpSpPr bwMode="auto">
            <a:xfrm>
              <a:off x="1943708" y="5301208"/>
              <a:ext cx="1800200" cy="288032"/>
              <a:chOff x="1583668" y="5337212"/>
              <a:chExt cx="1800200" cy="28803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583835" y="5337682"/>
                <a:ext cx="180017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1583835" y="5337682"/>
                <a:ext cx="0" cy="2873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3384006" y="5337682"/>
                <a:ext cx="0" cy="2873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flipV="1">
              <a:off x="2520120" y="5085772"/>
              <a:ext cx="0" cy="2159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607620" y="3825259"/>
              <a:ext cx="0" cy="2159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4" name="Picture 26" descr="Content Cover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938" y="657225"/>
            <a:ext cx="2225675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1F8C00-67FF-4E91-A39A-66C966D5251A}"/>
              </a:ext>
            </a:extLst>
          </p:cNvPr>
          <p:cNvCxnSpPr/>
          <p:nvPr/>
        </p:nvCxnSpPr>
        <p:spPr>
          <a:xfrm>
            <a:off x="4067175" y="549275"/>
            <a:ext cx="4932363" cy="0"/>
          </a:xfrm>
          <a:prstGeom prst="line">
            <a:avLst/>
          </a:prstGeom>
          <a:ln w="63500">
            <a:solidFill>
              <a:srgbClr val="992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8"/>
          <p:cNvSpPr txBox="1">
            <a:spLocks noChangeArrowheads="1"/>
          </p:cNvSpPr>
          <p:nvPr/>
        </p:nvSpPr>
        <p:spPr bwMode="auto">
          <a:xfrm>
            <a:off x="7558088" y="203200"/>
            <a:ext cx="144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>
                <a:latin typeface="Arial" charset="0"/>
              </a:rPr>
              <a:t>Uvod u vježbu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20950" y="6524625"/>
            <a:ext cx="64436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Rectangle 4"/>
          <p:cNvSpPr>
            <a:spLocks noGrp="1" noChangeArrowheads="1"/>
          </p:cNvSpPr>
          <p:nvPr>
            <p:ph idx="1"/>
          </p:nvPr>
        </p:nvSpPr>
        <p:spPr>
          <a:xfrm>
            <a:off x="309563" y="692150"/>
            <a:ext cx="8691562" cy="20875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hr-HR" altLang="x-none" sz="2200" b="1" dirty="0"/>
              <a:t>Svojstva populacije</a:t>
            </a:r>
            <a:endParaRPr lang="hr-HR" altLang="x-none" sz="2200" dirty="0"/>
          </a:p>
          <a:p>
            <a:pPr eaLnBrk="1" hangingPunct="1">
              <a:defRPr/>
            </a:pPr>
            <a:r>
              <a:rPr lang="hr-HR" altLang="x-none" sz="2200" dirty="0"/>
              <a:t>grupna, statistička svojstva koja nemaju pojedine jedinke</a:t>
            </a:r>
          </a:p>
          <a:p>
            <a:pPr marL="712788" lvl="1" indent="-255588" eaLnBrk="1" hangingPunct="1">
              <a:buFont typeface="Courier New" pitchFamily="49" charset="0"/>
              <a:buChar char="o"/>
              <a:defRPr/>
            </a:pPr>
            <a:r>
              <a:rPr lang="hr-HR" altLang="x-none" sz="1800" b="1" dirty="0"/>
              <a:t> </a:t>
            </a:r>
            <a:r>
              <a:rPr lang="hr-HR" altLang="x-none" sz="1800" dirty="0"/>
              <a:t>gustoća populacije</a:t>
            </a:r>
          </a:p>
          <a:p>
            <a:pPr marL="712788" lvl="1" indent="-255588" eaLnBrk="1" hangingPunct="1">
              <a:buFont typeface="Courier New" pitchFamily="49" charset="0"/>
              <a:buChar char="o"/>
              <a:defRPr/>
            </a:pPr>
            <a:r>
              <a:rPr lang="hr-HR" altLang="x-none" sz="1800" dirty="0"/>
              <a:t> natalitet, mortalitet, imigracija i emigracija</a:t>
            </a:r>
          </a:p>
          <a:p>
            <a:pPr marL="712788" lvl="1" indent="-255588" eaLnBrk="1" hangingPunct="1">
              <a:buFont typeface="Courier New" pitchFamily="49" charset="0"/>
              <a:buChar char="o"/>
              <a:defRPr/>
            </a:pPr>
            <a:r>
              <a:rPr lang="hr-HR" altLang="x-none" sz="1800" dirty="0"/>
              <a:t> dobna i spolna struktura, genetički sastav i prostorni raspored </a:t>
            </a: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6084888" y="6518275"/>
            <a:ext cx="2879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AU" sz="1100">
                <a:latin typeface="Arial" charset="0"/>
                <a:cs typeface="Arial" charset="0"/>
              </a:rPr>
              <a:t>Southwood</a:t>
            </a:r>
            <a:r>
              <a:rPr lang="hr-HR" sz="1100">
                <a:latin typeface="Arial" charset="0"/>
                <a:cs typeface="Arial" charset="0"/>
              </a:rPr>
              <a:t> </a:t>
            </a:r>
            <a:r>
              <a:rPr lang="en-AU" sz="1100">
                <a:latin typeface="Arial" charset="0"/>
                <a:cs typeface="Arial" charset="0"/>
              </a:rPr>
              <a:t>&amp; Henderson 2000</a:t>
            </a:r>
            <a:r>
              <a:rPr lang="hr-HR" sz="1100">
                <a:latin typeface="Arial" charset="0"/>
                <a:cs typeface="Arial" charset="0"/>
              </a:rPr>
              <a:t>; Krebs 1999</a:t>
            </a:r>
            <a:endParaRPr lang="en-GB" sz="1100">
              <a:latin typeface="Arial" charset="0"/>
              <a:cs typeface="Arial" charset="0"/>
            </a:endParaRPr>
          </a:p>
        </p:txBody>
      </p:sp>
      <p:grpSp>
        <p:nvGrpSpPr>
          <p:cNvPr id="5127" name="Group 33"/>
          <p:cNvGrpSpPr>
            <a:grpSpLocks/>
          </p:cNvGrpSpPr>
          <p:nvPr/>
        </p:nvGrpSpPr>
        <p:grpSpPr bwMode="auto">
          <a:xfrm>
            <a:off x="215900" y="2708275"/>
            <a:ext cx="8712200" cy="3492500"/>
            <a:chOff x="215516" y="2708920"/>
            <a:chExt cx="8712968" cy="3492388"/>
          </a:xfrm>
        </p:grpSpPr>
        <p:sp>
          <p:nvSpPr>
            <p:cNvPr id="9" name="Rounded Rectangle 8"/>
            <p:cNvSpPr/>
            <p:nvPr/>
          </p:nvSpPr>
          <p:spPr>
            <a:xfrm>
              <a:off x="3419373" y="2708920"/>
              <a:ext cx="2305253" cy="576245"/>
            </a:xfrm>
            <a:prstGeom prst="roundRect">
              <a:avLst/>
            </a:prstGeom>
            <a:noFill/>
            <a:ln>
              <a:solidFill>
                <a:srgbClr val="992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r-HR" sz="1600" dirty="0">
                  <a:solidFill>
                    <a:schemeClr val="tx1"/>
                  </a:solidFill>
                </a:rPr>
                <a:t>IMIGRACIJA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15516" y="4113813"/>
              <a:ext cx="2303666" cy="574657"/>
            </a:xfrm>
            <a:prstGeom prst="roundRect">
              <a:avLst/>
            </a:prstGeom>
            <a:noFill/>
            <a:ln>
              <a:solidFill>
                <a:srgbClr val="992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r-HR" sz="1600" dirty="0">
                  <a:solidFill>
                    <a:schemeClr val="tx1"/>
                  </a:solidFill>
                </a:rPr>
                <a:t>NATALITET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384445" y="4148737"/>
              <a:ext cx="2303666" cy="576244"/>
            </a:xfrm>
            <a:prstGeom prst="roundRect">
              <a:avLst/>
            </a:prstGeom>
            <a:solidFill>
              <a:srgbClr val="D88CE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r-HR" sz="1600" b="1" dirty="0">
                  <a:solidFill>
                    <a:schemeClr val="tx1"/>
                  </a:solidFill>
                </a:rPr>
                <a:t>GUSTOĆA POPULACIJE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624819" y="4148737"/>
              <a:ext cx="2303665" cy="576244"/>
            </a:xfrm>
            <a:prstGeom prst="roundRect">
              <a:avLst/>
            </a:prstGeom>
            <a:noFill/>
            <a:ln>
              <a:solidFill>
                <a:srgbClr val="992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r-HR" sz="1600" dirty="0">
                  <a:solidFill>
                    <a:schemeClr val="tx1"/>
                  </a:solidFill>
                </a:rPr>
                <a:t>MORTALITET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419373" y="5625064"/>
              <a:ext cx="2305253" cy="576244"/>
            </a:xfrm>
            <a:prstGeom prst="roundRect">
              <a:avLst/>
            </a:prstGeom>
            <a:noFill/>
            <a:ln>
              <a:solidFill>
                <a:srgbClr val="992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r-HR" sz="1600" dirty="0">
                  <a:solidFill>
                    <a:schemeClr val="tx1"/>
                  </a:solidFill>
                </a:rPr>
                <a:t>EMIGRACIJA</a:t>
              </a: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2592213" y="4293194"/>
              <a:ext cx="611241" cy="252405"/>
            </a:xfrm>
            <a:prstGeom prst="rightArrow">
              <a:avLst/>
            </a:prstGeom>
            <a:solidFill>
              <a:srgbClr val="992CA4"/>
            </a:solidFill>
            <a:ln>
              <a:solidFill>
                <a:srgbClr val="992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Right Arrow 26"/>
            <p:cNvSpPr/>
            <p:nvPr/>
          </p:nvSpPr>
          <p:spPr>
            <a:xfrm rot="10800000">
              <a:off x="5940546" y="4329706"/>
              <a:ext cx="611242" cy="250817"/>
            </a:xfrm>
            <a:prstGeom prst="rightArrow">
              <a:avLst/>
            </a:prstGeom>
            <a:solidFill>
              <a:srgbClr val="992CA4"/>
            </a:solidFill>
            <a:ln>
              <a:solidFill>
                <a:srgbClr val="992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Right Arrow 27"/>
            <p:cNvSpPr/>
            <p:nvPr/>
          </p:nvSpPr>
          <p:spPr>
            <a:xfrm rot="16200000">
              <a:off x="4284674" y="5085316"/>
              <a:ext cx="611168" cy="252435"/>
            </a:xfrm>
            <a:prstGeom prst="rightArrow">
              <a:avLst/>
            </a:prstGeom>
            <a:solidFill>
              <a:srgbClr val="992CA4"/>
            </a:solidFill>
            <a:ln>
              <a:solidFill>
                <a:srgbClr val="992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Right Arrow 28"/>
            <p:cNvSpPr/>
            <p:nvPr/>
          </p:nvSpPr>
          <p:spPr>
            <a:xfrm rot="5400000">
              <a:off x="4283880" y="3536759"/>
              <a:ext cx="612755" cy="252435"/>
            </a:xfrm>
            <a:prstGeom prst="rightArrow">
              <a:avLst/>
            </a:prstGeom>
            <a:solidFill>
              <a:srgbClr val="992CA4"/>
            </a:solidFill>
            <a:ln>
              <a:solidFill>
                <a:srgbClr val="992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37" name="TextBox 29"/>
            <p:cNvSpPr txBox="1">
              <a:spLocks noChangeArrowheads="1"/>
            </p:cNvSpPr>
            <p:nvPr/>
          </p:nvSpPr>
          <p:spPr bwMode="auto">
            <a:xfrm>
              <a:off x="2663788" y="3933056"/>
              <a:ext cx="2520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r-HR" b="1" dirty="0">
                  <a:solidFill>
                    <a:srgbClr val="992CA4"/>
                  </a:solidFill>
                </a:rPr>
                <a:t>+</a:t>
              </a:r>
            </a:p>
          </p:txBody>
        </p:sp>
        <p:sp>
          <p:nvSpPr>
            <p:cNvPr id="5138" name="TextBox 30"/>
            <p:cNvSpPr txBox="1">
              <a:spLocks noChangeArrowheads="1"/>
            </p:cNvSpPr>
            <p:nvPr/>
          </p:nvSpPr>
          <p:spPr bwMode="auto">
            <a:xfrm>
              <a:off x="4680012" y="3392996"/>
              <a:ext cx="2520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r-HR" b="1" dirty="0">
                  <a:solidFill>
                    <a:srgbClr val="992CA4"/>
                  </a:solidFill>
                </a:rPr>
                <a:t>+</a:t>
              </a:r>
            </a:p>
          </p:txBody>
        </p:sp>
        <p:sp>
          <p:nvSpPr>
            <p:cNvPr id="5139" name="TextBox 31"/>
            <p:cNvSpPr txBox="1">
              <a:spLocks noChangeArrowheads="1"/>
            </p:cNvSpPr>
            <p:nvPr/>
          </p:nvSpPr>
          <p:spPr bwMode="auto">
            <a:xfrm>
              <a:off x="6192180" y="3933056"/>
              <a:ext cx="2520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r-HR" b="1">
                  <a:solidFill>
                    <a:srgbClr val="992CA4"/>
                  </a:solidFill>
                </a:rPr>
                <a:t>-</a:t>
              </a:r>
            </a:p>
          </p:txBody>
        </p:sp>
        <p:sp>
          <p:nvSpPr>
            <p:cNvPr id="5140" name="TextBox 32"/>
            <p:cNvSpPr txBox="1">
              <a:spLocks noChangeArrowheads="1"/>
            </p:cNvSpPr>
            <p:nvPr/>
          </p:nvSpPr>
          <p:spPr bwMode="auto">
            <a:xfrm>
              <a:off x="4752020" y="5085184"/>
              <a:ext cx="2520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r-HR" b="1">
                  <a:solidFill>
                    <a:srgbClr val="992CA4"/>
                  </a:solidFill>
                </a:rPr>
                <a:t>-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7C21DD-23BD-4BC8-9ED1-A2C2ADC1CE7D}"/>
              </a:ext>
            </a:extLst>
          </p:cNvPr>
          <p:cNvCxnSpPr/>
          <p:nvPr/>
        </p:nvCxnSpPr>
        <p:spPr>
          <a:xfrm>
            <a:off x="4067175" y="549275"/>
            <a:ext cx="4932363" cy="0"/>
          </a:xfrm>
          <a:prstGeom prst="line">
            <a:avLst/>
          </a:prstGeom>
          <a:ln w="63500">
            <a:solidFill>
              <a:srgbClr val="992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8"/>
          <p:cNvSpPr txBox="1">
            <a:spLocks noChangeArrowheads="1"/>
          </p:cNvSpPr>
          <p:nvPr/>
        </p:nvSpPr>
        <p:spPr bwMode="auto">
          <a:xfrm>
            <a:off x="7558088" y="203200"/>
            <a:ext cx="144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>
                <a:latin typeface="Arial" charset="0"/>
              </a:rPr>
              <a:t>Uvod u vježbu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20950" y="6524625"/>
            <a:ext cx="64436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6084888" y="6518275"/>
            <a:ext cx="2879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AU" sz="1100">
                <a:latin typeface="Arial" charset="0"/>
                <a:cs typeface="Arial" charset="0"/>
              </a:rPr>
              <a:t>Southwood</a:t>
            </a:r>
            <a:r>
              <a:rPr lang="hr-HR" sz="1100">
                <a:latin typeface="Arial" charset="0"/>
                <a:cs typeface="Arial" charset="0"/>
              </a:rPr>
              <a:t> </a:t>
            </a:r>
            <a:r>
              <a:rPr lang="en-AU" sz="1100">
                <a:latin typeface="Arial" charset="0"/>
                <a:cs typeface="Arial" charset="0"/>
              </a:rPr>
              <a:t>&amp; Henderson 2000</a:t>
            </a:r>
            <a:r>
              <a:rPr lang="hr-HR" sz="1100">
                <a:latin typeface="Arial" charset="0"/>
                <a:cs typeface="Arial" charset="0"/>
              </a:rPr>
              <a:t>; Krebs 1999</a:t>
            </a:r>
            <a:endParaRPr lang="en-GB" sz="1100">
              <a:latin typeface="Arial" charset="0"/>
              <a:cs typeface="Arial" charset="0"/>
            </a:endParaRPr>
          </a:p>
        </p:txBody>
      </p:sp>
      <p:sp>
        <p:nvSpPr>
          <p:cNvPr id="6151" name="Rectangle 3"/>
          <p:cNvSpPr>
            <a:spLocks noGrp="1" noChangeArrowheads="1"/>
          </p:cNvSpPr>
          <p:nvPr>
            <p:ph idx="1"/>
          </p:nvPr>
        </p:nvSpPr>
        <p:spPr>
          <a:xfrm>
            <a:off x="49213" y="620713"/>
            <a:ext cx="8229600" cy="21605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hr-HR" altLang="x-none" sz="2400" b="1" dirty="0"/>
              <a:t>Stopa</a:t>
            </a:r>
            <a:r>
              <a:rPr lang="hr-HR" altLang="x-none" sz="2200" b="1" dirty="0"/>
              <a:t> preživljavanja</a:t>
            </a:r>
            <a:endParaRPr lang="hr-HR" altLang="x-none" sz="220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hr-HR" altLang="x-none" sz="2000" dirty="0"/>
              <a:t>važno znati smrtnost (mortalitet) u određenim dobnim kategorijama - kolika je stopa preživljavanja organizama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hr-HR" altLang="x-none" sz="2000" dirty="0"/>
              <a:t>stopa preživljavanja različita za pojedine organizme - najčešće se prikazuje kao logaritam broja preživjelih nasuprot vremenu (uzrastu) </a:t>
            </a:r>
          </a:p>
        </p:txBody>
      </p:sp>
      <p:pic>
        <p:nvPicPr>
          <p:cNvPr id="2" name="Picture 4" descr="prezivljavanj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63" y="2544663"/>
            <a:ext cx="43529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EC1DD3-8312-426D-A1F3-CCF184281A23}"/>
              </a:ext>
            </a:extLst>
          </p:cNvPr>
          <p:cNvCxnSpPr/>
          <p:nvPr/>
        </p:nvCxnSpPr>
        <p:spPr>
          <a:xfrm>
            <a:off x="4067175" y="549275"/>
            <a:ext cx="4932363" cy="0"/>
          </a:xfrm>
          <a:prstGeom prst="line">
            <a:avLst/>
          </a:prstGeom>
          <a:ln w="63500">
            <a:solidFill>
              <a:srgbClr val="992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5ACEDC4-2774-4F6F-B2BD-908E9830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50" y="2558174"/>
            <a:ext cx="2863153" cy="1908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24B86F-68AE-4384-AF75-6B5475A5D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805" y="3354211"/>
            <a:ext cx="1880195" cy="18801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19D530-89FE-46E4-B861-F6ACC523B6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50" y="4569720"/>
            <a:ext cx="2861755" cy="1908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8"/>
          <p:cNvSpPr txBox="1">
            <a:spLocks noChangeArrowheads="1"/>
          </p:cNvSpPr>
          <p:nvPr/>
        </p:nvSpPr>
        <p:spPr bwMode="auto">
          <a:xfrm>
            <a:off x="7558088" y="203200"/>
            <a:ext cx="144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>
                <a:latin typeface="Arial" charset="0"/>
              </a:rPr>
              <a:t>Uvod u vježbu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20950" y="6524625"/>
            <a:ext cx="64436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6084888" y="6518275"/>
            <a:ext cx="2879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AU" sz="1100">
                <a:latin typeface="Arial" charset="0"/>
                <a:cs typeface="Arial" charset="0"/>
              </a:rPr>
              <a:t>Southwood</a:t>
            </a:r>
            <a:r>
              <a:rPr lang="hr-HR" sz="1100">
                <a:latin typeface="Arial" charset="0"/>
                <a:cs typeface="Arial" charset="0"/>
              </a:rPr>
              <a:t> </a:t>
            </a:r>
            <a:r>
              <a:rPr lang="en-AU" sz="1100">
                <a:latin typeface="Arial" charset="0"/>
                <a:cs typeface="Arial" charset="0"/>
              </a:rPr>
              <a:t>&amp; Henderson 2000</a:t>
            </a:r>
            <a:r>
              <a:rPr lang="hr-HR" sz="1100">
                <a:latin typeface="Arial" charset="0"/>
                <a:cs typeface="Arial" charset="0"/>
              </a:rPr>
              <a:t>; Krebs 1999</a:t>
            </a:r>
            <a:endParaRPr lang="en-GB" sz="1100">
              <a:latin typeface="Arial" charset="0"/>
              <a:cs typeface="Arial" charset="0"/>
            </a:endParaRPr>
          </a:p>
        </p:txBody>
      </p:sp>
      <p:sp>
        <p:nvSpPr>
          <p:cNvPr id="7175" name="Rectangle 3"/>
          <p:cNvSpPr>
            <a:spLocks noGrp="1" noChangeArrowheads="1"/>
          </p:cNvSpPr>
          <p:nvPr>
            <p:ph idx="1"/>
          </p:nvPr>
        </p:nvSpPr>
        <p:spPr>
          <a:xfrm>
            <a:off x="71438" y="855663"/>
            <a:ext cx="9144000" cy="18891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hr-HR" altLang="x-none" sz="2400" b="1" dirty="0"/>
              <a:t>Dobna</a:t>
            </a:r>
            <a:r>
              <a:rPr lang="hr-HR" altLang="x-none" sz="2200" b="1" dirty="0"/>
              <a:t> struktura</a:t>
            </a:r>
            <a:endParaRPr lang="hr-HR" altLang="x-none" sz="2200" dirty="0"/>
          </a:p>
          <a:p>
            <a:pPr eaLnBrk="1" hangingPunct="1">
              <a:lnSpc>
                <a:spcPct val="80000"/>
              </a:lnSpc>
              <a:defRPr/>
            </a:pPr>
            <a:r>
              <a:rPr lang="hr-HR" altLang="x-none" sz="2200" dirty="0"/>
              <a:t>udio pojedinih dobnih kategorija u populaciji - uzrasne piramide (ljudska populacija)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altLang="x-none" sz="2200" dirty="0"/>
              <a:t>na temelju uzrasnih piramida može se doći do zaključka o kretanju veličine populacije</a:t>
            </a:r>
          </a:p>
        </p:txBody>
      </p:sp>
      <p:pic>
        <p:nvPicPr>
          <p:cNvPr id="2" name="Picture 4" descr="piramida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813" y="2776538"/>
            <a:ext cx="53054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25BC16-79FA-4429-BE59-8015E7E06D9F}"/>
              </a:ext>
            </a:extLst>
          </p:cNvPr>
          <p:cNvCxnSpPr/>
          <p:nvPr/>
        </p:nvCxnSpPr>
        <p:spPr>
          <a:xfrm>
            <a:off x="4067175" y="549275"/>
            <a:ext cx="4932363" cy="0"/>
          </a:xfrm>
          <a:prstGeom prst="line">
            <a:avLst/>
          </a:prstGeom>
          <a:ln w="63500">
            <a:solidFill>
              <a:srgbClr val="992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7558088" y="203200"/>
            <a:ext cx="144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>
                <a:latin typeface="Arial" charset="0"/>
              </a:rPr>
              <a:t>Uvod u vježbu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20950" y="6524625"/>
            <a:ext cx="64436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3923928" y="6518275"/>
            <a:ext cx="504068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AU" sz="1100" dirty="0">
                <a:latin typeface="Arial" charset="0"/>
                <a:cs typeface="Arial" charset="0"/>
              </a:rPr>
              <a:t>Southwood</a:t>
            </a:r>
            <a:r>
              <a:rPr lang="hr-HR" sz="1100" dirty="0">
                <a:latin typeface="Arial" charset="0"/>
                <a:cs typeface="Arial" charset="0"/>
              </a:rPr>
              <a:t> </a:t>
            </a:r>
            <a:r>
              <a:rPr lang="en-AU" sz="1100" dirty="0">
                <a:latin typeface="Arial" charset="0"/>
                <a:cs typeface="Arial" charset="0"/>
              </a:rPr>
              <a:t>&amp; Henderson 2000</a:t>
            </a:r>
            <a:r>
              <a:rPr lang="hr-HR" sz="1100" dirty="0">
                <a:latin typeface="Arial" charset="0"/>
                <a:cs typeface="Arial" charset="0"/>
              </a:rPr>
              <a:t>; </a:t>
            </a:r>
            <a:r>
              <a:rPr lang="hr-HR" sz="1100" dirty="0" err="1">
                <a:latin typeface="Arial" charset="0"/>
                <a:cs typeface="Arial" charset="0"/>
              </a:rPr>
              <a:t>Krebs</a:t>
            </a:r>
            <a:r>
              <a:rPr lang="hr-HR" sz="1100" dirty="0">
                <a:latin typeface="Arial" charset="0"/>
                <a:cs typeface="Arial" charset="0"/>
              </a:rPr>
              <a:t> 1999;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https://statisticstimes.com/</a:t>
            </a:r>
          </a:p>
          <a:p>
            <a:pPr algn="r"/>
            <a:endParaRPr lang="en-GB" sz="1100" dirty="0"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9475" y="5049838"/>
            <a:ext cx="1873250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3D9CEE-8DC5-4B7D-9BCF-6F234C0C9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469"/>
            <a:ext cx="9144000" cy="5079061"/>
          </a:xfrm>
          <a:prstGeom prst="rect">
            <a:avLst/>
          </a:prstGeom>
        </p:spPr>
      </p:pic>
      <p:sp>
        <p:nvSpPr>
          <p:cNvPr id="8200" name="TextBox 6"/>
          <p:cNvSpPr txBox="1">
            <a:spLocks noChangeArrowheads="1"/>
          </p:cNvSpPr>
          <p:nvPr/>
        </p:nvSpPr>
        <p:spPr bwMode="auto">
          <a:xfrm>
            <a:off x="3498056" y="851368"/>
            <a:ext cx="525913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 dirty="0">
                <a:latin typeface="Calibri" pitchFamily="34" charset="0"/>
              </a:rPr>
              <a:t>Globalna raspodjela po dobnim kategorijama (2020.)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13EF59-B693-435D-A031-F6C67DE0474C}"/>
              </a:ext>
            </a:extLst>
          </p:cNvPr>
          <p:cNvSpPr txBox="1"/>
          <p:nvPr/>
        </p:nvSpPr>
        <p:spPr>
          <a:xfrm>
            <a:off x="8044657" y="1520788"/>
            <a:ext cx="109934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900" b="1" dirty="0">
                <a:latin typeface="Arial" panose="020B0604020202020204" pitchFamily="34" charset="0"/>
                <a:cs typeface="Arial" panose="020B0604020202020204" pitchFamily="34" charset="0"/>
              </a:rPr>
              <a:t>Iznad 45 godina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0AB584-F967-42AF-A39F-6A7A71A0496D}"/>
              </a:ext>
            </a:extLst>
          </p:cNvPr>
          <p:cNvSpPr txBox="1"/>
          <p:nvPr/>
        </p:nvSpPr>
        <p:spPr>
          <a:xfrm>
            <a:off x="8044657" y="1743726"/>
            <a:ext cx="102784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900" b="1" dirty="0">
                <a:latin typeface="Arial" panose="020B0604020202020204" pitchFamily="34" charset="0"/>
                <a:cs typeface="Arial" panose="020B0604020202020204" pitchFamily="34" charset="0"/>
              </a:rPr>
              <a:t>40 - 45 godina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121517-3B7D-4442-8E29-549E2B32C177}"/>
              </a:ext>
            </a:extLst>
          </p:cNvPr>
          <p:cNvSpPr txBox="1"/>
          <p:nvPr/>
        </p:nvSpPr>
        <p:spPr>
          <a:xfrm>
            <a:off x="8036267" y="1989255"/>
            <a:ext cx="111612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900" b="1" dirty="0">
                <a:latin typeface="Arial" panose="020B0604020202020204" pitchFamily="34" charset="0"/>
                <a:cs typeface="Arial" panose="020B0604020202020204" pitchFamily="34" charset="0"/>
              </a:rPr>
              <a:t>35 - 40 godina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BDA334-ECA3-4605-B06F-294A26BA8977}"/>
              </a:ext>
            </a:extLst>
          </p:cNvPr>
          <p:cNvSpPr txBox="1"/>
          <p:nvPr/>
        </p:nvSpPr>
        <p:spPr>
          <a:xfrm>
            <a:off x="8053054" y="2234784"/>
            <a:ext cx="99294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900" b="1" dirty="0">
                <a:latin typeface="Arial" panose="020B0604020202020204" pitchFamily="34" charset="0"/>
                <a:cs typeface="Arial" panose="020B0604020202020204" pitchFamily="34" charset="0"/>
              </a:rPr>
              <a:t>30 - 35 godina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E618E7-F249-4A69-BCDE-4D8799E4C9F9}"/>
              </a:ext>
            </a:extLst>
          </p:cNvPr>
          <p:cNvSpPr txBox="1"/>
          <p:nvPr/>
        </p:nvSpPr>
        <p:spPr>
          <a:xfrm>
            <a:off x="8053054" y="2480313"/>
            <a:ext cx="11161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900" b="1" dirty="0">
                <a:latin typeface="Arial" panose="020B0604020202020204" pitchFamily="34" charset="0"/>
                <a:cs typeface="Arial" panose="020B0604020202020204" pitchFamily="34" charset="0"/>
              </a:rPr>
              <a:t>25 - 30 godina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C2806B-1CFC-4BE5-85EC-AE01864D638A}"/>
              </a:ext>
            </a:extLst>
          </p:cNvPr>
          <p:cNvSpPr txBox="1"/>
          <p:nvPr/>
        </p:nvSpPr>
        <p:spPr>
          <a:xfrm>
            <a:off x="8044657" y="2690393"/>
            <a:ext cx="111612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900" b="1" dirty="0">
                <a:latin typeface="Arial" panose="020B0604020202020204" pitchFamily="34" charset="0"/>
                <a:cs typeface="Arial" panose="020B0604020202020204" pitchFamily="34" charset="0"/>
              </a:rPr>
              <a:t>20 - 25 godina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CC6A42-BBEA-4597-B853-B2FF3719E261}"/>
              </a:ext>
            </a:extLst>
          </p:cNvPr>
          <p:cNvSpPr txBox="1"/>
          <p:nvPr/>
        </p:nvSpPr>
        <p:spPr>
          <a:xfrm>
            <a:off x="8048856" y="2920670"/>
            <a:ext cx="11161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900" b="1" dirty="0">
                <a:latin typeface="Arial" panose="020B0604020202020204" pitchFamily="34" charset="0"/>
                <a:cs typeface="Arial" panose="020B0604020202020204" pitchFamily="34" charset="0"/>
              </a:rPr>
              <a:t>15 - 20 godina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D768FB9-E3D8-4047-A295-9AE7E9EF0D1F}"/>
              </a:ext>
            </a:extLst>
          </p:cNvPr>
          <p:cNvCxnSpPr/>
          <p:nvPr/>
        </p:nvCxnSpPr>
        <p:spPr>
          <a:xfrm>
            <a:off x="4067175" y="549275"/>
            <a:ext cx="4932363" cy="0"/>
          </a:xfrm>
          <a:prstGeom prst="line">
            <a:avLst/>
          </a:prstGeom>
          <a:ln w="63500">
            <a:solidFill>
              <a:srgbClr val="992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520950" y="6524625"/>
            <a:ext cx="64436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4427538" y="6518275"/>
            <a:ext cx="45370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AU" sz="1100">
                <a:latin typeface="Arial" charset="0"/>
                <a:cs typeface="Arial" charset="0"/>
              </a:rPr>
              <a:t>Southwood</a:t>
            </a:r>
            <a:r>
              <a:rPr lang="hr-HR" sz="1100">
                <a:latin typeface="Arial" charset="0"/>
                <a:cs typeface="Arial" charset="0"/>
              </a:rPr>
              <a:t> </a:t>
            </a:r>
            <a:r>
              <a:rPr lang="en-AU" sz="1100">
                <a:latin typeface="Arial" charset="0"/>
                <a:cs typeface="Arial" charset="0"/>
              </a:rPr>
              <a:t>&amp; Henderson 2000</a:t>
            </a:r>
            <a:r>
              <a:rPr lang="hr-HR" sz="1100">
                <a:latin typeface="Arial" charset="0"/>
                <a:cs typeface="Arial" charset="0"/>
              </a:rPr>
              <a:t>; Krebs 1999</a:t>
            </a:r>
            <a:endParaRPr lang="en-GB" sz="1100">
              <a:latin typeface="Arial" charset="0"/>
              <a:cs typeface="Arial" charset="0"/>
            </a:endParaRPr>
          </a:p>
        </p:txBody>
      </p:sp>
      <p:sp>
        <p:nvSpPr>
          <p:cNvPr id="9221" name="TextBox 8"/>
          <p:cNvSpPr txBox="1">
            <a:spLocks noChangeArrowheads="1"/>
          </p:cNvSpPr>
          <p:nvPr/>
        </p:nvSpPr>
        <p:spPr bwMode="auto">
          <a:xfrm>
            <a:off x="7543800" y="241300"/>
            <a:ext cx="144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>
                <a:latin typeface="Arial" charset="0"/>
              </a:rPr>
              <a:t>Vježba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60325" y="765175"/>
            <a:ext cx="8507413" cy="270033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altLang="x-none" sz="2200" b="1" dirty="0"/>
              <a:t>Vježba 4. Demografija s groblja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r-HR" altLang="x-none" sz="2200" b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altLang="x-none" sz="2200" b="1" i="1" dirty="0"/>
              <a:t>Materijali i metode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r-HR" altLang="x-none" sz="22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altLang="x-none" sz="1800" dirty="0"/>
              <a:t>Zadano vam je nekoliko različitih kohorti (definirane su različitim dekadama za ovo istraživanje) na nekom od obližnjih groblja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altLang="x-none" sz="1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altLang="x-none" sz="1800" dirty="0"/>
              <a:t>Zabilježite godinu rođenja i smrti svakog pojedinca u tablicu 1. Potrebni su podaci za najmanje 100 pojedinaca</a:t>
            </a:r>
          </a:p>
        </p:txBody>
      </p:sp>
      <p:grpSp>
        <p:nvGrpSpPr>
          <p:cNvPr id="9223" name="Group 12"/>
          <p:cNvGrpSpPr>
            <a:grpSpLocks/>
          </p:cNvGrpSpPr>
          <p:nvPr/>
        </p:nvGrpSpPr>
        <p:grpSpPr bwMode="auto">
          <a:xfrm>
            <a:off x="679450" y="3771900"/>
            <a:ext cx="3384550" cy="2536825"/>
            <a:chOff x="431540" y="3681028"/>
            <a:chExt cx="3383868" cy="2537901"/>
          </a:xfrm>
        </p:grpSpPr>
        <p:pic>
          <p:nvPicPr>
            <p:cNvPr id="9227" name="Picture 10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540" y="3681028"/>
              <a:ext cx="3383868" cy="2537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8" name="TextBox 11"/>
            <p:cNvSpPr txBox="1">
              <a:spLocks noChangeArrowheads="1"/>
            </p:cNvSpPr>
            <p:nvPr/>
          </p:nvSpPr>
          <p:spPr bwMode="auto">
            <a:xfrm>
              <a:off x="431540" y="5897898"/>
              <a:ext cx="7736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1400">
                  <a:solidFill>
                    <a:schemeClr val="bg1"/>
                  </a:solidFill>
                  <a:latin typeface="Calibri" pitchFamily="34" charset="0"/>
                </a:rPr>
                <a:t>Mirogoj</a:t>
              </a:r>
              <a:endParaRPr lang="en-GB" sz="14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9224" name="Group 15"/>
          <p:cNvGrpSpPr>
            <a:grpSpLocks/>
          </p:cNvGrpSpPr>
          <p:nvPr/>
        </p:nvGrpSpPr>
        <p:grpSpPr bwMode="auto">
          <a:xfrm>
            <a:off x="4464050" y="3663950"/>
            <a:ext cx="4043363" cy="2644775"/>
            <a:chOff x="4316568" y="3663407"/>
            <a:chExt cx="4043973" cy="2645913"/>
          </a:xfrm>
        </p:grpSpPr>
        <p:pic>
          <p:nvPicPr>
            <p:cNvPr id="9225" name="Picture 1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6568" y="3663407"/>
              <a:ext cx="4043973" cy="264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6" name="TextBox 14"/>
            <p:cNvSpPr txBox="1">
              <a:spLocks noChangeArrowheads="1"/>
            </p:cNvSpPr>
            <p:nvPr/>
          </p:nvSpPr>
          <p:spPr bwMode="auto">
            <a:xfrm>
              <a:off x="4316568" y="5990699"/>
              <a:ext cx="15959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1400">
                  <a:solidFill>
                    <a:schemeClr val="bg1"/>
                  </a:solidFill>
                  <a:latin typeface="Calibri" pitchFamily="34" charset="0"/>
                </a:rPr>
                <a:t>Varaždinsko groblje</a:t>
              </a:r>
              <a:endParaRPr lang="en-GB" sz="14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85B51D-82FF-4692-BACB-DBD3FA2A5955}"/>
              </a:ext>
            </a:extLst>
          </p:cNvPr>
          <p:cNvCxnSpPr/>
          <p:nvPr/>
        </p:nvCxnSpPr>
        <p:spPr>
          <a:xfrm>
            <a:off x="4067175" y="549275"/>
            <a:ext cx="4932363" cy="0"/>
          </a:xfrm>
          <a:prstGeom prst="line">
            <a:avLst/>
          </a:prstGeom>
          <a:ln w="63500">
            <a:solidFill>
              <a:srgbClr val="992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520950" y="6524625"/>
            <a:ext cx="64436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4427538" y="6518275"/>
            <a:ext cx="45370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AU" sz="1100">
                <a:latin typeface="Arial" charset="0"/>
                <a:cs typeface="Arial" charset="0"/>
              </a:rPr>
              <a:t>Southwood</a:t>
            </a:r>
            <a:r>
              <a:rPr lang="hr-HR" sz="1100">
                <a:latin typeface="Arial" charset="0"/>
                <a:cs typeface="Arial" charset="0"/>
              </a:rPr>
              <a:t> </a:t>
            </a:r>
            <a:r>
              <a:rPr lang="en-AU" sz="1100">
                <a:latin typeface="Arial" charset="0"/>
                <a:cs typeface="Arial" charset="0"/>
              </a:rPr>
              <a:t>&amp; Henderson 2000</a:t>
            </a:r>
            <a:r>
              <a:rPr lang="hr-HR" sz="1100">
                <a:latin typeface="Arial" charset="0"/>
                <a:cs typeface="Arial" charset="0"/>
              </a:rPr>
              <a:t>; Krebs 1999</a:t>
            </a:r>
            <a:endParaRPr lang="en-GB" sz="1100">
              <a:latin typeface="Arial" charset="0"/>
              <a:cs typeface="Arial" charset="0"/>
            </a:endParaRPr>
          </a:p>
        </p:txBody>
      </p: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7543800" y="241300"/>
            <a:ext cx="144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400">
                <a:latin typeface="Arial" charset="0"/>
              </a:rPr>
              <a:t>Vježba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692150"/>
            <a:ext cx="8748712" cy="28082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altLang="x-none" sz="2200" b="1" dirty="0"/>
              <a:t>Analiza podataka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r-HR" altLang="x-none" sz="1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altLang="x-none" sz="1800" dirty="0"/>
              <a:t>Za svakog pojedinca izračunajte godine prilikom smrti (Tablica 1)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altLang="x-none" sz="1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altLang="x-none" sz="1800" dirty="0"/>
              <a:t>Sumirajte podatke u tablicu 2. Zamijetite da su podaci grupirani u grupe od po 10 godina. Za grupu od 0-9 godina, izbrojite sve pojedince koji su umrli do 9. godine života. Nastavite bilježiti podatke za sve ostale grupe, te ih upišite u drugi stupac pod oznakom (</a:t>
            </a:r>
            <a:r>
              <a:rPr lang="hr-HR" altLang="x-none" sz="1800" i="1" dirty="0" err="1"/>
              <a:t>dx</a:t>
            </a:r>
            <a:r>
              <a:rPr lang="hr-HR" altLang="x-none" sz="1800" dirty="0"/>
              <a:t>). Na kraju stupca sve podatke o smrtnosti zbrojite (UKUPNO). Ova vrijednost trebala bi odgovarati ukupnom broju grobnih mjesta koje ste originalno izbrojali za pojedinu kohortu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altLang="x-none" sz="1000" b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altLang="x-none" sz="1800" b="1" dirty="0"/>
              <a:t>Tablica 2. </a:t>
            </a:r>
            <a:r>
              <a:rPr lang="hr-HR" sz="1800" dirty="0"/>
              <a:t>Izračun krivulje preživljavanja.</a:t>
            </a:r>
            <a:endParaRPr lang="hr-HR" altLang="x-none" sz="1800" b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r-HR" altLang="x-none" sz="1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r-HR" altLang="x-none" sz="1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r-HR" altLang="x-none" sz="1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r-HR" altLang="x-none" sz="1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r-HR" altLang="x-none" sz="1800" dirty="0"/>
          </a:p>
        </p:txBody>
      </p:sp>
      <p:pic>
        <p:nvPicPr>
          <p:cNvPr id="1024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475" y="3500438"/>
            <a:ext cx="39243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0625B4-F283-4BB9-8CC6-D74CB601D3FE}"/>
              </a:ext>
            </a:extLst>
          </p:cNvPr>
          <p:cNvCxnSpPr/>
          <p:nvPr/>
        </p:nvCxnSpPr>
        <p:spPr>
          <a:xfrm>
            <a:off x="4067175" y="549275"/>
            <a:ext cx="4932363" cy="0"/>
          </a:xfrm>
          <a:prstGeom prst="line">
            <a:avLst/>
          </a:prstGeom>
          <a:ln w="63500">
            <a:solidFill>
              <a:srgbClr val="992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944</Words>
  <Application>Microsoft Office PowerPoint</Application>
  <PresentationFormat>On-screen Show (4:3)</PresentationFormat>
  <Paragraphs>116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Tahoma</vt:lpstr>
      <vt:lpstr>Wingdings</vt:lpstr>
      <vt:lpstr>Office Theme</vt:lpstr>
      <vt:lpstr>DEMOGRAFIJA S GROBLJA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Demografija s groblja</dc:title>
  <dc:creator>Biologija</dc:creator>
  <cp:lastModifiedBy>Valentina Dorić</cp:lastModifiedBy>
  <cp:revision>83</cp:revision>
  <dcterms:created xsi:type="dcterms:W3CDTF">2009-11-26T09:21:22Z</dcterms:created>
  <dcterms:modified xsi:type="dcterms:W3CDTF">2021-10-15T07:56:45Z</dcterms:modified>
</cp:coreProperties>
</file>