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notesMasterIdLst>
    <p:notesMasterId r:id="rId58"/>
  </p:notesMasterIdLst>
  <p:handoutMasterIdLst>
    <p:handoutMasterId r:id="rId59"/>
  </p:handoutMasterIdLst>
  <p:sldIdLst>
    <p:sldId id="256" r:id="rId2"/>
    <p:sldId id="270" r:id="rId3"/>
    <p:sldId id="415" r:id="rId4"/>
    <p:sldId id="347" r:id="rId5"/>
    <p:sldId id="374" r:id="rId6"/>
    <p:sldId id="375" r:id="rId7"/>
    <p:sldId id="275" r:id="rId8"/>
    <p:sldId id="348" r:id="rId9"/>
    <p:sldId id="376" r:id="rId10"/>
    <p:sldId id="351" r:id="rId11"/>
    <p:sldId id="352" r:id="rId12"/>
    <p:sldId id="350" r:id="rId13"/>
    <p:sldId id="349" r:id="rId14"/>
    <p:sldId id="390" r:id="rId15"/>
    <p:sldId id="391" r:id="rId16"/>
    <p:sldId id="414" r:id="rId17"/>
    <p:sldId id="278" r:id="rId18"/>
    <p:sldId id="279" r:id="rId19"/>
    <p:sldId id="354" r:id="rId20"/>
    <p:sldId id="280" r:id="rId21"/>
    <p:sldId id="355" r:id="rId22"/>
    <p:sldId id="288" r:id="rId23"/>
    <p:sldId id="392" r:id="rId24"/>
    <p:sldId id="384" r:id="rId25"/>
    <p:sldId id="399" r:id="rId26"/>
    <p:sldId id="394" r:id="rId27"/>
    <p:sldId id="395" r:id="rId28"/>
    <p:sldId id="398" r:id="rId29"/>
    <p:sldId id="416" r:id="rId30"/>
    <p:sldId id="360" r:id="rId31"/>
    <p:sldId id="383" r:id="rId32"/>
    <p:sldId id="400" r:id="rId33"/>
    <p:sldId id="401" r:id="rId34"/>
    <p:sldId id="402" r:id="rId35"/>
    <p:sldId id="404" r:id="rId36"/>
    <p:sldId id="403" r:id="rId37"/>
    <p:sldId id="364" r:id="rId38"/>
    <p:sldId id="388" r:id="rId39"/>
    <p:sldId id="335" r:id="rId40"/>
    <p:sldId id="338" r:id="rId41"/>
    <p:sldId id="341" r:id="rId42"/>
    <p:sldId id="342" r:id="rId43"/>
    <p:sldId id="405" r:id="rId44"/>
    <p:sldId id="418" r:id="rId45"/>
    <p:sldId id="406" r:id="rId46"/>
    <p:sldId id="336" r:id="rId47"/>
    <p:sldId id="408" r:id="rId48"/>
    <p:sldId id="409" r:id="rId49"/>
    <p:sldId id="410" r:id="rId50"/>
    <p:sldId id="417" r:id="rId51"/>
    <p:sldId id="411" r:id="rId52"/>
    <p:sldId id="413" r:id="rId53"/>
    <p:sldId id="343" r:id="rId54"/>
    <p:sldId id="326" r:id="rId55"/>
    <p:sldId id="327" r:id="rId56"/>
    <p:sldId id="363" r:id="rId57"/>
  </p:sldIdLst>
  <p:sldSz cx="9144000" cy="6858000" type="screen4x3"/>
  <p:notesSz cx="9144000" cy="6858000"/>
  <p:defaultTextStyle>
    <a:defPPr>
      <a:defRPr lang="hr-HR"/>
    </a:defPPr>
    <a:lvl1pPr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Tw Cen MT" panose="020B0602020104020603" pitchFamily="34" charset="-1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00CC66"/>
    <a:srgbClr val="6DDB6D"/>
    <a:srgbClr val="339933"/>
    <a:srgbClr val="00CC00"/>
    <a:srgbClr val="0000FF"/>
    <a:srgbClr val="FF0000"/>
    <a:srgbClr val="FA7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9898" autoAdjust="0"/>
    <p:restoredTop sz="94660"/>
  </p:normalViewPr>
  <p:slideViewPr>
    <p:cSldViewPr>
      <p:cViewPr varScale="1">
        <p:scale>
          <a:sx n="107" d="100"/>
          <a:sy n="107" d="100"/>
        </p:scale>
        <p:origin x="133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682AA375-5BC7-42BB-B85F-47A1CF4878C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Futura Lt BT" pitchFamily="34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7F31666E-E016-4077-9EF3-F9AE35BD545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Futura Lt BT" pitchFamily="34" charset="0"/>
              </a:defRPr>
            </a:lvl1pPr>
          </a:lstStyle>
          <a:p>
            <a:pPr>
              <a:defRPr/>
            </a:pPr>
            <a:fld id="{1C76EBFF-6F2C-4694-955B-5269F789DB16}" type="datetime1">
              <a:rPr lang="hr-HR"/>
              <a:pPr>
                <a:defRPr/>
              </a:pPr>
              <a:t>6.3.2026.</a:t>
            </a:fld>
            <a:endParaRPr lang="hr-HR"/>
          </a:p>
        </p:txBody>
      </p:sp>
      <p:sp>
        <p:nvSpPr>
          <p:cNvPr id="79876" name="Rectangle 4">
            <a:extLst>
              <a:ext uri="{FF2B5EF4-FFF2-40B4-BE49-F238E27FC236}">
                <a16:creationId xmlns:a16="http://schemas.microsoft.com/office/drawing/2014/main" id="{D1E36840-A210-409A-8F2C-F83C860D6FC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Futura Lt BT" pitchFamily="34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F5FB2F92-97E9-4DF2-A3FE-321BADC4280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Futura Lt BT" pitchFamily="34" charset="0"/>
              </a:defRPr>
            </a:lvl1pPr>
          </a:lstStyle>
          <a:p>
            <a:pPr>
              <a:defRPr/>
            </a:pPr>
            <a:fld id="{00E63636-C7C5-48BD-9491-19BB37CA27C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F472E034-BC51-47F9-8761-618F4BE95C2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Futura Lt BT" pitchFamily="34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98DBBF60-5B29-4D81-976B-499314065D5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Futura Lt BT" pitchFamily="34" charset="0"/>
              </a:defRPr>
            </a:lvl1pPr>
          </a:lstStyle>
          <a:p>
            <a:pPr>
              <a:defRPr/>
            </a:pPr>
            <a:fld id="{8B9E2EB9-8676-4CE1-83C4-EED263278B96}" type="datetime1">
              <a:rPr lang="hr-HR"/>
              <a:pPr>
                <a:defRPr/>
              </a:pPr>
              <a:t>6.3.2026.</a:t>
            </a:fld>
            <a:endParaRPr lang="hr-H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B717AA4-9135-4A86-A8B2-FBFE237F7E2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AFEE1D9A-D533-40A1-8D90-971F7749B1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Kliknite da biste uredili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16E09B38-F927-4DF3-B24B-CD68115B38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Futura Lt BT" pitchFamily="34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F5EC06FB-98F0-4EC7-992C-6B5EF4CD59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Futura Lt BT" pitchFamily="34" charset="0"/>
              </a:defRPr>
            </a:lvl1pPr>
          </a:lstStyle>
          <a:p>
            <a:pPr>
              <a:defRPr/>
            </a:pPr>
            <a:fld id="{058705A4-4ACD-4FD1-A6D2-279E684E9E8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A42A324D-DD21-464D-A968-90D5C470E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fld id="{9239D4E4-947C-4177-AC67-193ED796198C}" type="slidenum">
              <a:rPr lang="hr-HR" altLang="sr-Latn-RS" sz="1200" smtClean="0">
                <a:latin typeface="Futura Lt BT" pitchFamily="34" charset="0"/>
              </a:rPr>
              <a:pPr/>
              <a:t>1</a:t>
            </a:fld>
            <a:endParaRPr lang="hr-HR" altLang="sr-Latn-RS" sz="1200">
              <a:latin typeface="Futura Lt BT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FD13055C-FC27-467F-A2BB-2BBB9A5018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EA2B67E5-873B-481D-9808-529EB373A3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 sz="1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D21FEA-0728-47D0-9812-3B754F03EE77}"/>
              </a:ext>
            </a:extLst>
          </p:cNvPr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 sz="21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289A4C-6342-4F68-AD2C-80F80A2882D8}"/>
              </a:ext>
            </a:extLst>
          </p:cNvPr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 sz="21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C8A66C-6FEC-48DB-9F34-AD0BF31C71B6}"/>
              </a:ext>
            </a:extLst>
          </p:cNvPr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 sz="21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27">
            <a:extLst>
              <a:ext uri="{FF2B5EF4-FFF2-40B4-BE49-F238E27FC236}">
                <a16:creationId xmlns:a16="http://schemas.microsoft.com/office/drawing/2014/main" id="{77EAF382-A193-41F8-AA06-EDFF0135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B0B3BB1-7219-491B-ADEA-63FB5ED83207}" type="datetime1">
              <a:rPr lang="sr-Latn-CS"/>
              <a:pPr>
                <a:defRPr/>
              </a:pPr>
              <a:t>6.3.2026.</a:t>
            </a:fld>
            <a:endParaRPr lang="hr-HR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63E65410-3CD9-4E8D-B2C4-EFB788912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28">
            <a:extLst>
              <a:ext uri="{FF2B5EF4-FFF2-40B4-BE49-F238E27FC236}">
                <a16:creationId xmlns:a16="http://schemas.microsoft.com/office/drawing/2014/main" id="{D1255309-5F08-4DC3-8956-7D2E7903F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A816A5-E488-463C-AAC0-141E25DF6D3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9987238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E9165E5C-7D31-4FD2-8E27-BA035D855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0FBA7-7BA3-40F7-81E6-621975AB6C82}" type="datetime1">
              <a:rPr lang="sr-Latn-CS"/>
              <a:pPr>
                <a:defRPr/>
              </a:pPr>
              <a:t>6.3.2026.</a:t>
            </a:fld>
            <a:endParaRPr lang="hr-H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27A73D08-0FB0-4C52-A519-A692C2A0B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BD4ED91D-DF29-4102-8F15-9FB043D79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2BCCF-142A-4789-A801-66EBD2F58AF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0166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468BFA33-1602-49A7-8DB3-6F67BB88C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39C1C-6530-42B5-8500-E38B2B82EE23}" type="datetime1">
              <a:rPr lang="sr-Latn-CS"/>
              <a:pPr>
                <a:defRPr/>
              </a:pPr>
              <a:t>6.3.2026.</a:t>
            </a:fld>
            <a:endParaRPr lang="hr-HR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A9B120E0-A672-4EF9-998F-EC4A1320E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3A1C2101-0DC0-4659-8F76-CB90BFDA7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6545D-0373-4972-9452-55A9C6D08DD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91324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5D2BA55A-25B2-4009-B614-CE7E38E49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8C738-9C12-4E2E-9861-F2A0FEC2AB15}" type="datetime1">
              <a:rPr lang="sr-Latn-CS"/>
              <a:pPr>
                <a:defRPr/>
              </a:pPr>
              <a:t>6.3.2026.</a:t>
            </a:fld>
            <a:endParaRPr lang="hr-HR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F9D7130A-4A1A-4925-8238-DABD8BF6E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94D8E079-7F18-49DA-B701-DA0B9191B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2B805-DA0A-4D1B-84FE-AE6859705AE4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45156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34C4AF9D-F6D6-472A-B70B-2C1032701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98611-3F17-4171-913A-C1680CC0CB5E}" type="datetime1">
              <a:rPr lang="sr-Latn-CS"/>
              <a:pPr>
                <a:defRPr/>
              </a:pPr>
              <a:t>6.3.2026.</a:t>
            </a:fld>
            <a:endParaRPr lang="hr-H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5E52D83E-3272-4D32-B45E-86C101E9B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EE25B32E-23A7-487B-93D4-9D270DABF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4BDD9-8A53-4FA4-AC9A-5C2CB5D5232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35498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4CB9476D-BC1B-4A6E-831C-E8EEE32D8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EC08F-D3BD-41E9-8537-EA6BFF5D61DA}" type="datetime1">
              <a:rPr lang="sr-Latn-CS"/>
              <a:pPr>
                <a:defRPr/>
              </a:pPr>
              <a:t>6.3.2026.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7A8AE-11AA-4963-8735-E9720B0E5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EF442CAA-E43C-4E6B-87DA-09B0C8AAA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21977-FC60-4EA7-A20F-2F6DEC83CB4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1792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21A4B070-7F70-470B-82D2-AB329400A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D2DD3-0D6A-48E5-AA44-4F405A97D4EB}" type="datetime1">
              <a:rPr lang="sr-Latn-CS"/>
              <a:pPr>
                <a:defRPr/>
              </a:pPr>
              <a:t>6.3.2026.</a:t>
            </a:fld>
            <a:endParaRPr lang="hr-H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F8F0B13-312B-4767-8237-6D914DAAF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5830DA75-6BC1-451A-82BC-F8CB43170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C862F-90F2-490C-AD8C-FE6328455C1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09390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28600"/>
            <a:ext cx="8156575" cy="5897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D0BFF629-6F92-4352-ACE8-29BDCDF0B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1BE68-A510-42F7-A718-3FED78B9C50B}" type="datetime1">
              <a:rPr lang="sr-Latn-CS"/>
              <a:pPr>
                <a:defRPr/>
              </a:pPr>
              <a:t>6.3.2026.</a:t>
            </a:fld>
            <a:endParaRPr lang="hr-HR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7CA93B71-23C6-44A1-BDC1-21336D5B5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4ED87164-F7F9-41F6-8968-416F62D21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ADE04-3060-45A4-A569-EDBC327DC64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208874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>
            <a:extLst>
              <a:ext uri="{FF2B5EF4-FFF2-40B4-BE49-F238E27FC236}">
                <a16:creationId xmlns:a16="http://schemas.microsoft.com/office/drawing/2014/main" id="{8CC9922C-E34D-44ED-AB28-53BF00F1E86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title style</a:t>
            </a:r>
          </a:p>
        </p:txBody>
      </p:sp>
      <p:sp>
        <p:nvSpPr>
          <p:cNvPr id="1027" name="Text Placeholder 12">
            <a:extLst>
              <a:ext uri="{FF2B5EF4-FFF2-40B4-BE49-F238E27FC236}">
                <a16:creationId xmlns:a16="http://schemas.microsoft.com/office/drawing/2014/main" id="{1410AE6B-2F7B-4053-97A8-6D743DF0A38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E9902019-1D3D-4014-B506-8950BF81D0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kumimoji="0" sz="1400">
                <a:solidFill>
                  <a:schemeClr val="tx2"/>
                </a:solidFill>
                <a:latin typeface="Futura Lt BT" pitchFamily="34" charset="0"/>
              </a:defRPr>
            </a:lvl1pPr>
          </a:lstStyle>
          <a:p>
            <a:pPr>
              <a:defRPr/>
            </a:pPr>
            <a:fld id="{F5DB6C98-D2D1-4DAB-B498-A26B6509AA8A}" type="datetime1">
              <a:rPr lang="sr-Latn-CS"/>
              <a:pPr>
                <a:defRPr/>
              </a:pPr>
              <a:t>6.3.2026.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06111F-12D5-410E-B1D7-B26B05EB99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1400">
                <a:solidFill>
                  <a:schemeClr val="tx2"/>
                </a:solidFill>
                <a:latin typeface="Futura Lt BT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EF544A-1DB4-48DB-84E1-95391E4866B3}"/>
              </a:ext>
            </a:extLst>
          </p:cNvPr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 sz="21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C7D3F5-B1DF-421E-B1AA-E35F8282DC4E}"/>
              </a:ext>
            </a:extLst>
          </p:cNvPr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 sz="21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CA63DE-17BB-4334-9E99-0FF9EF665137}"/>
              </a:ext>
            </a:extLst>
          </p:cNvPr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 sz="210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52A445A4-82AC-47AE-A4FB-198C7A9FA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1400" b="1">
                <a:solidFill>
                  <a:srgbClr val="FFFFFF"/>
                </a:solidFill>
                <a:latin typeface="Futura Lt BT" pitchFamily="34" charset="0"/>
              </a:defRPr>
            </a:lvl1pPr>
          </a:lstStyle>
          <a:p>
            <a:pPr>
              <a:defRPr/>
            </a:pPr>
            <a:fld id="{73CDF26B-3A07-4937-9244-441C2B81AF1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jpeg"/><Relationship Id="rId5" Type="http://schemas.openxmlformats.org/officeDocument/2006/relationships/image" Target="../media/image79.png"/><Relationship Id="rId4" Type="http://schemas.openxmlformats.org/officeDocument/2006/relationships/image" Target="../media/image7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4.jpeg"/><Relationship Id="rId5" Type="http://schemas.openxmlformats.org/officeDocument/2006/relationships/image" Target="../media/image93.png"/><Relationship Id="rId4" Type="http://schemas.openxmlformats.org/officeDocument/2006/relationships/image" Target="../media/image9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14FB2DED-99EE-4CF2-8973-07181551EDF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5288" y="1628775"/>
            <a:ext cx="8229600" cy="1008063"/>
          </a:xfrm>
        </p:spPr>
        <p:txBody>
          <a:bodyPr/>
          <a:lstStyle/>
          <a:p>
            <a:pPr eaLnBrk="1" hangingPunct="1"/>
            <a:r>
              <a:rPr lang="hr-HR" altLang="sr-Latn-RS" b="1" cap="none">
                <a:solidFill>
                  <a:srgbClr val="CC0099"/>
                </a:solidFill>
                <a:latin typeface="Arial" panose="020B0604020202020204" pitchFamily="34" charset="0"/>
              </a:rPr>
              <a:t>MEZOZOIK</a:t>
            </a:r>
            <a:br>
              <a:rPr lang="hr-HR" altLang="sr-Latn-RS" b="1" cap="none">
                <a:solidFill>
                  <a:srgbClr val="CC0099"/>
                </a:solidFill>
                <a:latin typeface="Arial" panose="020B0604020202020204" pitchFamily="34" charset="0"/>
              </a:rPr>
            </a:br>
            <a:r>
              <a:rPr lang="hr-HR" altLang="sr-Latn-RS" sz="3200" b="1" cap="none">
                <a:solidFill>
                  <a:srgbClr val="CC0099"/>
                </a:solidFill>
                <a:latin typeface="Arial" panose="020B0604020202020204" pitchFamily="34" charset="0"/>
              </a:rPr>
              <a:t>Razvoj flore i faune tijekom trijasa</a:t>
            </a:r>
            <a:br>
              <a:rPr lang="hr-HR" altLang="sr-Latn-RS" sz="2200" b="1" cap="none">
                <a:solidFill>
                  <a:srgbClr val="CC0099"/>
                </a:solidFill>
                <a:latin typeface="Arial" panose="020B0604020202020204" pitchFamily="34" charset="0"/>
              </a:rPr>
            </a:br>
            <a:endParaRPr lang="hr-HR" altLang="sr-Latn-RS" sz="2200" b="1" cap="none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5123" name="Picture 6">
            <a:extLst>
              <a:ext uri="{FF2B5EF4-FFF2-40B4-BE49-F238E27FC236}">
                <a16:creationId xmlns:a16="http://schemas.microsoft.com/office/drawing/2014/main" id="{469248F7-997C-4497-AAE3-99D6EF70F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6"/>
          <a:stretch>
            <a:fillRect/>
          </a:stretch>
        </p:blipFill>
        <p:spPr bwMode="auto">
          <a:xfrm>
            <a:off x="500063" y="3143250"/>
            <a:ext cx="3160712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8">
            <a:extLst>
              <a:ext uri="{FF2B5EF4-FFF2-40B4-BE49-F238E27FC236}">
                <a16:creationId xmlns:a16="http://schemas.microsoft.com/office/drawing/2014/main" id="{23E4A072-297F-408E-B943-10BC20990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141663"/>
            <a:ext cx="4248150" cy="243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>
            <a:extLst>
              <a:ext uri="{FF2B5EF4-FFF2-40B4-BE49-F238E27FC236}">
                <a16:creationId xmlns:a16="http://schemas.microsoft.com/office/drawing/2014/main" id="{E36D60C7-E0AC-4104-8C43-C5698DFFA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EFAB608B-4368-4F44-AD28-7DE9DB390A1E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7171" name="Rectangle 1026">
            <a:extLst>
              <a:ext uri="{FF2B5EF4-FFF2-40B4-BE49-F238E27FC236}">
                <a16:creationId xmlns:a16="http://schemas.microsoft.com/office/drawing/2014/main" id="{4051DF6D-FFD3-4641-BDAF-901571565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617663"/>
            <a:ext cx="8229600" cy="4403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2000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Za mezozoik karakterističan je nagli i raznovrstan </a:t>
            </a:r>
            <a:r>
              <a:rPr lang="hr-HR" altLang="sr-Latn-RS" sz="1800" b="1">
                <a:solidFill>
                  <a:srgbClr val="CC0099"/>
                </a:solidFill>
                <a:latin typeface="Arial" panose="020B0604020202020204" pitchFamily="34" charset="0"/>
              </a:rPr>
              <a:t>razvoj dinosaura</a:t>
            </a:r>
            <a:r>
              <a:rPr lang="hr-HR" altLang="sr-Latn-RS" sz="1800">
                <a:latin typeface="Arial" panose="020B0604020202020204" pitchFamily="34" charset="0"/>
              </a:rPr>
              <a:t>, koji </a:t>
            </a:r>
            <a:r>
              <a:rPr lang="hr-HR" altLang="sr-Latn-RS" sz="1800" b="1">
                <a:solidFill>
                  <a:srgbClr val="CC0099"/>
                </a:solidFill>
                <a:latin typeface="Arial" panose="020B0604020202020204" pitchFamily="34" charset="0"/>
              </a:rPr>
              <a:t>započinje u mlađem trijasu</a:t>
            </a:r>
          </a:p>
          <a:p>
            <a:pPr eaLnBrk="1" hangingPunct="1">
              <a:spcBef>
                <a:spcPct val="2000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U mlađem trijasu javili su se i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leteći gmazovi</a:t>
            </a:r>
          </a:p>
          <a:p>
            <a:pPr eaLnBrk="1" hangingPunct="1">
              <a:spcBef>
                <a:spcPct val="2000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U trijaskim morima glavni grabežljivci postaju morski gmazovi</a:t>
            </a:r>
          </a:p>
          <a:p>
            <a:pPr eaLnBrk="1" hangingPunct="1">
              <a:spcBef>
                <a:spcPct val="2000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Krajem trijasa javljaju se i prvi sisavci</a:t>
            </a:r>
            <a:r>
              <a:rPr lang="hr-HR" altLang="sr-Latn-RS" sz="1800">
                <a:latin typeface="Arial" panose="020B0604020202020204" pitchFamily="34" charset="0"/>
              </a:rPr>
              <a:t>, koji su sitni i kroz cijeli mezozoik ostaju podređeni ostalim skupinama organizama</a:t>
            </a:r>
          </a:p>
          <a:p>
            <a:pPr eaLnBrk="1" hangingPunct="1">
              <a:spcBef>
                <a:spcPct val="20000"/>
              </a:spcBef>
              <a:buSzPct val="70000"/>
              <a:buFont typeface="Wingdings" panose="05000000000000000000" pitchFamily="2" charset="2"/>
              <a:buChar char="p"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Tijekom srednjeg trijasa vapnenačke alge doživljavaju svoj drugi maksimum razvoja</a:t>
            </a:r>
          </a:p>
          <a:p>
            <a:pPr eaLnBrk="1" hangingPunct="1">
              <a:spcBef>
                <a:spcPct val="2000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Bentičke foraminifere se, nakon nepovoljnih uvjeta na prijelazu perm – trijas, počinju oporavljati, kao i koralji, amoniti, bodljikaši</a:t>
            </a:r>
          </a:p>
          <a:p>
            <a:pPr eaLnBrk="1" hangingPunct="1">
              <a:spcBef>
                <a:spcPct val="20000"/>
              </a:spcBef>
              <a:buSzPct val="70000"/>
              <a:buFont typeface="Wingdings" panose="05000000000000000000" pitchFamily="2" charset="2"/>
              <a:buChar char="p"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 b="1">
                <a:solidFill>
                  <a:srgbClr val="339933"/>
                </a:solidFill>
                <a:latin typeface="Arial" panose="020B0604020202020204" pitchFamily="34" charset="0"/>
              </a:rPr>
              <a:t>Na kopnu </a:t>
            </a:r>
            <a:r>
              <a:rPr lang="hr-HR" altLang="sr-Latn-RS" sz="1800">
                <a:latin typeface="Arial" panose="020B0604020202020204" pitchFamily="34" charset="0"/>
              </a:rPr>
              <a:t>tijekom trijasa </a:t>
            </a:r>
            <a:r>
              <a:rPr lang="hr-HR" altLang="sr-Latn-RS" sz="1800" b="1">
                <a:solidFill>
                  <a:srgbClr val="339933"/>
                </a:solidFill>
                <a:latin typeface="Arial" panose="020B0604020202020204" pitchFamily="34" charset="0"/>
              </a:rPr>
              <a:t>prevladavaju golosjemenjače</a:t>
            </a:r>
          </a:p>
          <a:p>
            <a:pPr eaLnBrk="1" hangingPunct="1">
              <a:spcBef>
                <a:spcPct val="20000"/>
              </a:spcBef>
              <a:buSzPct val="70000"/>
              <a:buFont typeface="Wingdings" panose="05000000000000000000" pitchFamily="2" charset="2"/>
              <a:buNone/>
            </a:pP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7172" name="Text Box 34">
            <a:extLst>
              <a:ext uri="{FF2B5EF4-FFF2-40B4-BE49-F238E27FC236}">
                <a16:creationId xmlns:a16="http://schemas.microsoft.com/office/drawing/2014/main" id="{52CC9784-E15E-44D3-9416-15D66E30B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09600"/>
            <a:ext cx="533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CC0099"/>
                </a:solidFill>
                <a:latin typeface="Arial" panose="020B0604020202020204" pitchFamily="34" charset="0"/>
              </a:rPr>
              <a:t>Trijas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B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>
            <a:extLst>
              <a:ext uri="{FF2B5EF4-FFF2-40B4-BE49-F238E27FC236}">
                <a16:creationId xmlns:a16="http://schemas.microsoft.com/office/drawing/2014/main" id="{44166FD7-6077-4916-9259-DE62DD846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B6C27AAC-EBE9-4CFE-B356-37F7ED705A28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422B7AB5-B457-4C9E-80B9-E73276756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997200"/>
            <a:ext cx="86407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600" b="1">
                <a:solidFill>
                  <a:srgbClr val="CC0000"/>
                </a:solidFill>
                <a:latin typeface="Arial" panose="020B0604020202020204" pitchFamily="34" charset="0"/>
              </a:rPr>
              <a:t>ŽIVOT U MORU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>
            <a:extLst>
              <a:ext uri="{FF2B5EF4-FFF2-40B4-BE49-F238E27FC236}">
                <a16:creationId xmlns:a16="http://schemas.microsoft.com/office/drawing/2014/main" id="{65E4B268-7D34-43AD-BDB1-C90DC2303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3AEF5DC3-75E3-47B1-9F16-DBBE7EBC524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9219" name="Picture 2" descr="G37 - Triasina hantkeni (Ret)">
            <a:extLst>
              <a:ext uri="{FF2B5EF4-FFF2-40B4-BE49-F238E27FC236}">
                <a16:creationId xmlns:a16="http://schemas.microsoft.com/office/drawing/2014/main" id="{3D66B9FB-56E8-4303-9677-B0EA5BD41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19088"/>
            <a:ext cx="3208338" cy="637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3" descr="G34 - Meandrospira dinarica (Anizik)">
            <a:extLst>
              <a:ext uri="{FF2B5EF4-FFF2-40B4-BE49-F238E27FC236}">
                <a16:creationId xmlns:a16="http://schemas.microsoft.com/office/drawing/2014/main" id="{1836B2ED-CFD9-4422-BB8E-78C905165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5" t="13356" r="9055" b="13356"/>
          <a:stretch>
            <a:fillRect/>
          </a:stretch>
        </p:blipFill>
        <p:spPr bwMode="auto">
          <a:xfrm>
            <a:off x="1835150" y="4005263"/>
            <a:ext cx="3255963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4">
            <a:extLst>
              <a:ext uri="{FF2B5EF4-FFF2-40B4-BE49-F238E27FC236}">
                <a16:creationId xmlns:a16="http://schemas.microsoft.com/office/drawing/2014/main" id="{A463F5DE-1998-4901-A179-BA86194F3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28775"/>
            <a:ext cx="4746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Najčešće su aglutinirane foraminifere</a:t>
            </a:r>
          </a:p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endParaRPr lang="hr-HR" altLang="sr-Latn-RS" sz="1800" b="1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Važna porodica </a:t>
            </a:r>
            <a:r>
              <a:rPr lang="hr-HR" altLang="sr-Latn-RS" sz="1800" b="1" u="sng">
                <a:solidFill>
                  <a:srgbClr val="0000FF"/>
                </a:solidFill>
                <a:latin typeface="Arial" panose="020B0604020202020204" pitchFamily="34" charset="0"/>
              </a:rPr>
              <a:t>Involutinidae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s rodovima </a:t>
            </a:r>
            <a:r>
              <a:rPr lang="hr-HR" altLang="sr-Latn-RS" sz="1800" i="1">
                <a:latin typeface="Arial" panose="020B0604020202020204" pitchFamily="34" charset="0"/>
              </a:rPr>
              <a:t>Meandrospira</a:t>
            </a:r>
            <a:r>
              <a:rPr lang="hr-HR" altLang="sr-Latn-RS" sz="1800">
                <a:latin typeface="Arial" panose="020B0604020202020204" pitchFamily="34" charset="0"/>
              </a:rPr>
              <a:t>, </a:t>
            </a:r>
            <a:r>
              <a:rPr lang="hr-HR" altLang="sr-Latn-RS" sz="1800" i="1">
                <a:latin typeface="Arial" panose="020B0604020202020204" pitchFamily="34" charset="0"/>
              </a:rPr>
              <a:t>Pilammina, Triasina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99311A6B-AEFD-48DA-AAC1-ECBC90CD1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4357688"/>
            <a:ext cx="2224088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chemeClr val="accent2"/>
                </a:solidFill>
                <a:latin typeface="Arial" panose="020B0604020202020204" pitchFamily="34" charset="0"/>
              </a:rPr>
              <a:t>Triasina hantkeni</a:t>
            </a:r>
            <a:r>
              <a:rPr lang="hr-HR" altLang="sr-Latn-RS" sz="1600">
                <a:latin typeface="Arial" panose="020B0604020202020204" pitchFamily="34" charset="0"/>
              </a:rPr>
              <a:t>, ret</a:t>
            </a:r>
          </a:p>
        </p:txBody>
      </p:sp>
      <p:pic>
        <p:nvPicPr>
          <p:cNvPr id="9223" name="Picture 8" descr="meandrospira">
            <a:extLst>
              <a:ext uri="{FF2B5EF4-FFF2-40B4-BE49-F238E27FC236}">
                <a16:creationId xmlns:a16="http://schemas.microsoft.com/office/drawing/2014/main" id="{364766DC-2FA4-459B-8FFE-BC92F1EDE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716338"/>
            <a:ext cx="2151063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 Box 5">
            <a:extLst>
              <a:ext uri="{FF2B5EF4-FFF2-40B4-BE49-F238E27FC236}">
                <a16:creationId xmlns:a16="http://schemas.microsoft.com/office/drawing/2014/main" id="{74198BFF-2DDB-4939-A202-143392354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3500438"/>
            <a:ext cx="301307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chemeClr val="accent2"/>
                </a:solidFill>
                <a:latin typeface="Arial" panose="020B0604020202020204" pitchFamily="34" charset="0"/>
              </a:rPr>
              <a:t>Meandrospira dinarica</a:t>
            </a:r>
            <a:r>
              <a:rPr lang="hr-HR" altLang="sr-Latn-RS" sz="1600">
                <a:latin typeface="Arial" panose="020B0604020202020204" pitchFamily="34" charset="0"/>
              </a:rPr>
              <a:t>, anizik</a:t>
            </a:r>
          </a:p>
        </p:txBody>
      </p:sp>
      <p:sp>
        <p:nvSpPr>
          <p:cNvPr id="9225" name="Rectangle 2">
            <a:extLst>
              <a:ext uri="{FF2B5EF4-FFF2-40B4-BE49-F238E27FC236}">
                <a16:creationId xmlns:a16="http://schemas.microsoft.com/office/drawing/2014/main" id="{087E03BD-E451-4305-8BAB-7079F1849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68338"/>
            <a:ext cx="5691188" cy="457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BENTIČKE FORAMINIFERE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>
            <a:extLst>
              <a:ext uri="{FF2B5EF4-FFF2-40B4-BE49-F238E27FC236}">
                <a16:creationId xmlns:a16="http://schemas.microsoft.com/office/drawing/2014/main" id="{E63301C1-0B70-498A-9C7E-DF9DC6A83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5906BAE7-FDFB-4548-8462-AED4281BD365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74036F73-6D5C-468A-9F45-7989B7C25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295275"/>
            <a:ext cx="8032750" cy="1262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Arial" panose="020B0604020202020204" pitchFamily="34" charset="0"/>
              </a:rPr>
              <a:t>		Zelene vapnenačke alge prisutne su od kambrija!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Prvi maksimum razvoja &gt; perm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 u="sng">
                <a:solidFill>
                  <a:srgbClr val="0000FF"/>
                </a:solidFill>
                <a:latin typeface="Arial" panose="020B0604020202020204" pitchFamily="34" charset="0"/>
              </a:rPr>
              <a:t>Drugi maksimum razvoja &gt; srednji trijas</a:t>
            </a:r>
            <a:r>
              <a:rPr lang="hr-HR" altLang="sr-Latn-RS" sz="2000" b="1">
                <a:solidFill>
                  <a:srgbClr val="0000FF"/>
                </a:solidFill>
                <a:latin typeface="Arial" panose="020B0604020202020204" pitchFamily="34" charset="0"/>
              </a:rPr>
              <a:t>!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Treći maksimum razvoja &gt; mlađa jura – starija kreda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sp>
        <p:nvSpPr>
          <p:cNvPr id="10244" name="Text Box 5">
            <a:extLst>
              <a:ext uri="{FF2B5EF4-FFF2-40B4-BE49-F238E27FC236}">
                <a16:creationId xmlns:a16="http://schemas.microsoft.com/office/drawing/2014/main" id="{3B3B544F-7E10-45D3-AC79-41B84D43C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6813" y="6151563"/>
            <a:ext cx="22860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chemeClr val="accent2"/>
                </a:solidFill>
                <a:latin typeface="Arial" panose="020B0604020202020204" pitchFamily="34" charset="0"/>
              </a:rPr>
              <a:t>Diplopora annulata</a:t>
            </a:r>
            <a:endParaRPr lang="hr-HR" altLang="sr-Latn-RS" sz="1600" b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(gornji anizik – ladinik)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910AABC1-A47F-40BC-B1D0-04C49F59E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693738"/>
            <a:ext cx="1800225" cy="923925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Srednjotrijaski diploporni vapnenci!!</a:t>
            </a:r>
            <a:endParaRPr lang="hr-HR" altLang="sr-Latn-RS" sz="18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pic>
        <p:nvPicPr>
          <p:cNvPr id="10246" name="Picture 2">
            <a:extLst>
              <a:ext uri="{FF2B5EF4-FFF2-40B4-BE49-F238E27FC236}">
                <a16:creationId xmlns:a16="http://schemas.microsoft.com/office/drawing/2014/main" id="{7E42AC5C-59D1-4302-A944-96F826DAD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" y="2268538"/>
            <a:ext cx="2459037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 Box 5">
            <a:extLst>
              <a:ext uri="{FF2B5EF4-FFF2-40B4-BE49-F238E27FC236}">
                <a16:creationId xmlns:a16="http://schemas.microsoft.com/office/drawing/2014/main" id="{5B42752F-ABF6-44B3-A522-24C173610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8" y="6124575"/>
            <a:ext cx="2609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chemeClr val="accent2"/>
                </a:solidFill>
                <a:latin typeface="Arial" panose="020B0604020202020204" pitchFamily="34" charset="0"/>
              </a:rPr>
              <a:t>Diplopora annulatissima</a:t>
            </a:r>
            <a:endParaRPr lang="hr-HR" altLang="sr-Latn-RS" sz="1600" b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(anizik)</a:t>
            </a:r>
          </a:p>
        </p:txBody>
      </p:sp>
      <p:pic>
        <p:nvPicPr>
          <p:cNvPr id="10248" name="Picture 3">
            <a:extLst>
              <a:ext uri="{FF2B5EF4-FFF2-40B4-BE49-F238E27FC236}">
                <a16:creationId xmlns:a16="http://schemas.microsoft.com/office/drawing/2014/main" id="{0BB8ACB6-8622-4072-BD97-6A120A7E2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450" y="2341563"/>
            <a:ext cx="2489200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Text Box 5">
            <a:extLst>
              <a:ext uri="{FF2B5EF4-FFF2-40B4-BE49-F238E27FC236}">
                <a16:creationId xmlns:a16="http://schemas.microsoft.com/office/drawing/2014/main" id="{68CC1D84-B3D2-42E2-BB55-54FF73A7F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6425" y="6157913"/>
            <a:ext cx="26654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chemeClr val="accent2"/>
                </a:solidFill>
                <a:latin typeface="Arial" panose="020B0604020202020204" pitchFamily="34" charset="0"/>
              </a:rPr>
              <a:t>Teutloporella herculea</a:t>
            </a:r>
            <a:endParaRPr lang="hr-HR" altLang="sr-Latn-RS" sz="1600" b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(gornji anizik – ladinik)</a:t>
            </a:r>
          </a:p>
        </p:txBody>
      </p:sp>
      <p:sp>
        <p:nvSpPr>
          <p:cNvPr id="10250" name="Text Box 5">
            <a:extLst>
              <a:ext uri="{FF2B5EF4-FFF2-40B4-BE49-F238E27FC236}">
                <a16:creationId xmlns:a16="http://schemas.microsoft.com/office/drawing/2014/main" id="{51BF5D0E-9D93-4EEC-9076-1DBEFEDB0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763713"/>
            <a:ext cx="7345362" cy="369887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339933"/>
                </a:solidFill>
                <a:latin typeface="Arial" panose="020B0604020202020204" pitchFamily="34" charset="0"/>
              </a:rPr>
              <a:t>Rodovi: </a:t>
            </a:r>
            <a:r>
              <a:rPr lang="hr-HR" altLang="sr-Latn-RS" sz="1800" b="1" i="1" u="sng">
                <a:solidFill>
                  <a:srgbClr val="339933"/>
                </a:solidFill>
                <a:latin typeface="Arial" panose="020B0604020202020204" pitchFamily="34" charset="0"/>
              </a:rPr>
              <a:t>Diplopora</a:t>
            </a: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, Teutloporella, Physoporella, Oligoporella</a:t>
            </a:r>
            <a:endParaRPr lang="hr-HR" altLang="sr-Latn-RS" sz="1800">
              <a:solidFill>
                <a:srgbClr val="339933"/>
              </a:solidFill>
              <a:latin typeface="Arial" panose="020B0604020202020204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F702D3A-2F6D-49E9-AD57-508DBA21F960}"/>
              </a:ext>
            </a:extLst>
          </p:cNvPr>
          <p:cNvCxnSpPr/>
          <p:nvPr/>
        </p:nvCxnSpPr>
        <p:spPr>
          <a:xfrm>
            <a:off x="5724525" y="1052513"/>
            <a:ext cx="1223963" cy="0"/>
          </a:xfrm>
          <a:prstGeom prst="straightConnector1">
            <a:avLst/>
          </a:prstGeom>
          <a:ln w="412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52" name="Picture 4">
            <a:extLst>
              <a:ext uri="{FF2B5EF4-FFF2-40B4-BE49-F238E27FC236}">
                <a16:creationId xmlns:a16="http://schemas.microsoft.com/office/drawing/2014/main" id="{57DE9258-974B-42B1-920A-7479F04EB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3" y="2374900"/>
            <a:ext cx="2520950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15AE615-EC7C-4D87-808C-1E7AAC506491}"/>
              </a:ext>
            </a:extLst>
          </p:cNvPr>
          <p:cNvCxnSpPr/>
          <p:nvPr/>
        </p:nvCxnSpPr>
        <p:spPr>
          <a:xfrm>
            <a:off x="8316913" y="1628775"/>
            <a:ext cx="0" cy="865188"/>
          </a:xfrm>
          <a:prstGeom prst="straightConnector1">
            <a:avLst/>
          </a:prstGeom>
          <a:ln w="41275">
            <a:solidFill>
              <a:srgbClr val="CC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4" name="Rectangle 2">
            <a:extLst>
              <a:ext uri="{FF2B5EF4-FFF2-40B4-BE49-F238E27FC236}">
                <a16:creationId xmlns:a16="http://schemas.microsoft.com/office/drawing/2014/main" id="{6C798FAE-8C0B-484A-9218-E0581D2B7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63513"/>
            <a:ext cx="1370013" cy="457200"/>
          </a:xfrm>
          <a:prstGeom prst="rect">
            <a:avLst/>
          </a:prstGeom>
          <a:solidFill>
            <a:srgbClr val="92D05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ALGE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VJEZBE\Historijska geologija\Historijska II_Vjezbe_Maja\Prezentacije\dplopora annulata_Sokac_Lika.jpg">
            <a:extLst>
              <a:ext uri="{FF2B5EF4-FFF2-40B4-BE49-F238E27FC236}">
                <a16:creationId xmlns:a16="http://schemas.microsoft.com/office/drawing/2014/main" id="{959DDA1F-706F-4331-ACB8-FDCD4D52F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79400"/>
            <a:ext cx="8137525" cy="607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Slide Number Placeholder 3">
            <a:extLst>
              <a:ext uri="{FF2B5EF4-FFF2-40B4-BE49-F238E27FC236}">
                <a16:creationId xmlns:a16="http://schemas.microsoft.com/office/drawing/2014/main" id="{AC7A1D28-C9A6-41FB-A6F1-F57353F1C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CC1E4BC-21AF-44F6-A37E-086DF396AA0D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1268" name="Text Box 5">
            <a:extLst>
              <a:ext uri="{FF2B5EF4-FFF2-40B4-BE49-F238E27FC236}">
                <a16:creationId xmlns:a16="http://schemas.microsoft.com/office/drawing/2014/main" id="{862C6D56-295E-4357-8044-41C8203F4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5589588"/>
            <a:ext cx="3240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6DDB6D"/>
                </a:solidFill>
                <a:latin typeface="Arial" panose="020B0604020202020204" pitchFamily="34" charset="0"/>
              </a:rPr>
              <a:t>Diplopora annulata,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>
                <a:solidFill>
                  <a:srgbClr val="6DDB6D"/>
                </a:solidFill>
                <a:latin typeface="Arial" panose="020B0604020202020204" pitchFamily="34" charset="0"/>
              </a:rPr>
              <a:t>Lika, foto. B. Sokač</a:t>
            </a:r>
          </a:p>
        </p:txBody>
      </p:sp>
      <p:pic>
        <p:nvPicPr>
          <p:cNvPr id="11269" name="Picture 3">
            <a:extLst>
              <a:ext uri="{FF2B5EF4-FFF2-40B4-BE49-F238E27FC236}">
                <a16:creationId xmlns:a16="http://schemas.microsoft.com/office/drawing/2014/main" id="{A0AFC4A2-7668-40D3-B0C3-EECC106B0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868863"/>
            <a:ext cx="19907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 Box 5">
            <a:extLst>
              <a:ext uri="{FF2B5EF4-FFF2-40B4-BE49-F238E27FC236}">
                <a16:creationId xmlns:a16="http://schemas.microsoft.com/office/drawing/2014/main" id="{B2CDD002-D111-40B6-95C6-8A1376F2E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476250"/>
            <a:ext cx="1368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6DDB6D"/>
                </a:solidFill>
                <a:latin typeface="Arial" panose="020B0604020202020204" pitchFamily="34" charset="0"/>
              </a:rPr>
              <a:t>Diploporni vapnenac</a:t>
            </a:r>
            <a:endParaRPr lang="hr-HR" altLang="sr-Latn-RS" sz="1800">
              <a:solidFill>
                <a:srgbClr val="6DDB6D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Fotografije\Fotografije_tereni\Sv brdo i Vaganski vrh_2013_09_28-29\Vaganski vrh - Sv brdo_2013_09_28-29_mm\IMG_1927 copy_smanj.jpg">
            <a:extLst>
              <a:ext uri="{FF2B5EF4-FFF2-40B4-BE49-F238E27FC236}">
                <a16:creationId xmlns:a16="http://schemas.microsoft.com/office/drawing/2014/main" id="{B04AF5B6-619E-440E-9861-E05F02FE1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11"/>
          <a:stretch>
            <a:fillRect/>
          </a:stretch>
        </p:blipFill>
        <p:spPr bwMode="auto">
          <a:xfrm>
            <a:off x="1258888" y="2492375"/>
            <a:ext cx="6351587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Slide Number Placeholder 3">
            <a:extLst>
              <a:ext uri="{FF2B5EF4-FFF2-40B4-BE49-F238E27FC236}">
                <a16:creationId xmlns:a16="http://schemas.microsoft.com/office/drawing/2014/main" id="{C7B58A1B-5CA3-407A-B4C0-0C107607E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DFA07E3E-8FAE-4E45-B782-C851C0731778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2292" name="Text Box 3">
            <a:extLst>
              <a:ext uri="{FF2B5EF4-FFF2-40B4-BE49-F238E27FC236}">
                <a16:creationId xmlns:a16="http://schemas.microsoft.com/office/drawing/2014/main" id="{62326C6F-62C9-47FF-B1CD-E2B774688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231900"/>
            <a:ext cx="8032750" cy="1476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U srednjem trijasu česte su i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crvene alge </a:t>
            </a:r>
            <a:r>
              <a:rPr lang="hr-HR" altLang="sr-Latn-RS" sz="1800">
                <a:latin typeface="Arial" panose="020B0604020202020204" pitchFamily="34" charset="0"/>
              </a:rPr>
              <a:t>(rod </a:t>
            </a:r>
            <a:r>
              <a:rPr lang="hr-HR" altLang="sr-Latn-RS" sz="1800" i="1">
                <a:latin typeface="Arial" panose="020B0604020202020204" pitchFamily="34" charset="0"/>
              </a:rPr>
              <a:t>Solenopora</a:t>
            </a:r>
            <a:r>
              <a:rPr lang="hr-HR" altLang="sr-Latn-RS" sz="1800">
                <a:latin typeface="Arial" panose="020B0604020202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Tijekom mlađeg trijasa osobito su česte cijanobakterije &gt;&gt;</a:t>
            </a:r>
            <a:r>
              <a:rPr lang="hr-HR" altLang="sr-Latn-RS" sz="1800" b="1"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stromatoliti </a:t>
            </a:r>
            <a:r>
              <a:rPr lang="hr-HR" altLang="sr-Latn-RS" sz="1800">
                <a:latin typeface="Arial" panose="020B0604020202020204" pitchFamily="34" charset="0"/>
              </a:rPr>
              <a:t>&gt;&gt; “</a:t>
            </a:r>
            <a:r>
              <a:rPr lang="hr-HR" altLang="sr-Latn-RS" sz="1800" b="1">
                <a:latin typeface="Arial" panose="020B0604020202020204" pitchFamily="34" charset="0"/>
              </a:rPr>
              <a:t>Hauptdolomit”</a:t>
            </a:r>
            <a:endParaRPr lang="en-US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sr-Latn-RS" sz="1800">
              <a:latin typeface="Arial" panose="020B0604020202020204" pitchFamily="34" charset="0"/>
            </a:endParaRPr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211F419C-5457-4564-B8C1-9D9F1CB4B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2851150"/>
            <a:ext cx="2016125" cy="647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hr-HR" altLang="sr-Latn-RS" sz="1800" b="1" i="1">
                <a:solidFill>
                  <a:schemeClr val="accent2"/>
                </a:solidFill>
                <a:latin typeface="Arial" panose="020B0604020202020204" pitchFamily="34" charset="0"/>
              </a:rPr>
              <a:t>Hauptdolomit</a:t>
            </a:r>
            <a:r>
              <a:rPr lang="hr-HR" altLang="sr-Latn-RS" sz="1800" b="1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chemeClr val="accent2"/>
                </a:solidFill>
                <a:latin typeface="Arial" panose="020B0604020202020204" pitchFamily="34" charset="0"/>
              </a:rPr>
              <a:t>gornji trijas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12294" name="Rectangle 2">
            <a:extLst>
              <a:ext uri="{FF2B5EF4-FFF2-40B4-BE49-F238E27FC236}">
                <a16:creationId xmlns:a16="http://schemas.microsoft.com/office/drawing/2014/main" id="{FBF3FDAF-16EE-4808-9ED4-3E0D07DA9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68338"/>
            <a:ext cx="1370013" cy="457200"/>
          </a:xfrm>
          <a:prstGeom prst="rect">
            <a:avLst/>
          </a:prstGeom>
          <a:solidFill>
            <a:srgbClr val="92D05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ALGE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>
            <a:extLst>
              <a:ext uri="{FF2B5EF4-FFF2-40B4-BE49-F238E27FC236}">
                <a16:creationId xmlns:a16="http://schemas.microsoft.com/office/drawing/2014/main" id="{2E04C64E-514C-4461-A137-F9BB4F030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83F8D219-3975-4417-8CC1-D92BF05F19B0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13315" name="Picture 10">
            <a:extLst>
              <a:ext uri="{FF2B5EF4-FFF2-40B4-BE49-F238E27FC236}">
                <a16:creationId xmlns:a16="http://schemas.microsoft.com/office/drawing/2014/main" id="{68F1D1E8-F4FD-4835-8DE5-584AA1B34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602038"/>
            <a:ext cx="3851275" cy="249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3">
            <a:extLst>
              <a:ext uri="{FF2B5EF4-FFF2-40B4-BE49-F238E27FC236}">
                <a16:creationId xmlns:a16="http://schemas.microsoft.com/office/drawing/2014/main" id="{CCDC2806-41E6-4EA6-ADA8-DB8D5AC22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557338"/>
            <a:ext cx="80010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 dirty="0">
                <a:latin typeface="Arial" panose="020B0604020202020204" pitchFamily="34" charset="0"/>
              </a:rPr>
              <a:t> </a:t>
            </a: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Pojavljuju se moderniji koralji skupine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b="1" dirty="0" err="1">
                <a:solidFill>
                  <a:srgbClr val="0000FF"/>
                </a:solidFill>
                <a:latin typeface="Arial" panose="020B0604020202020204" pitchFamily="34" charset="0"/>
              </a:rPr>
              <a:t>Hexacorallia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dirty="0">
                <a:latin typeface="Arial" panose="020B0604020202020204" pitchFamily="34" charset="0"/>
              </a:rPr>
              <a:t>(</a:t>
            </a:r>
            <a:r>
              <a:rPr lang="hr-HR" altLang="sr-Latn-RS" sz="1800" dirty="0" err="1">
                <a:latin typeface="Arial" panose="020B0604020202020204" pitchFamily="34" charset="0"/>
              </a:rPr>
              <a:t>skleraktinijski</a:t>
            </a:r>
            <a:r>
              <a:rPr lang="hr-HR" altLang="sr-Latn-RS" sz="1800" dirty="0">
                <a:latin typeface="Arial" panose="020B0604020202020204" pitchFamily="34" charset="0"/>
              </a:rPr>
              <a:t> koralji)</a:t>
            </a:r>
          </a:p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None/>
            </a:pP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	</a:t>
            </a:r>
            <a:r>
              <a:rPr lang="hr-HR" altLang="sr-Latn-RS" sz="1800" i="1" dirty="0">
                <a:latin typeface="Arial" panose="020B0604020202020204" pitchFamily="34" charset="0"/>
              </a:rPr>
              <a:t>(</a:t>
            </a:r>
            <a:r>
              <a:rPr lang="hr-HR" altLang="sr-Latn-RS" sz="1800" i="1" u="sng" dirty="0" err="1">
                <a:latin typeface="Arial" panose="020B0604020202020204" pitchFamily="34" charset="0"/>
              </a:rPr>
              <a:t>rugozni</a:t>
            </a:r>
            <a:r>
              <a:rPr lang="hr-HR" altLang="sr-Latn-RS" sz="1800" i="1" u="sng" dirty="0">
                <a:latin typeface="Arial" panose="020B0604020202020204" pitchFamily="34" charset="0"/>
              </a:rPr>
              <a:t> i </a:t>
            </a:r>
            <a:r>
              <a:rPr lang="hr-HR" altLang="sr-Latn-RS" sz="1800" i="1" u="sng" dirty="0" err="1">
                <a:latin typeface="Arial" panose="020B0604020202020204" pitchFamily="34" charset="0"/>
              </a:rPr>
              <a:t>tabulatni</a:t>
            </a:r>
            <a:r>
              <a:rPr lang="hr-HR" altLang="sr-Latn-RS" sz="1800" i="1" u="sng" dirty="0">
                <a:latin typeface="Arial" panose="020B0604020202020204" pitchFamily="34" charset="0"/>
              </a:rPr>
              <a:t> koralji su izumrli krajem </a:t>
            </a:r>
            <a:r>
              <a:rPr lang="hr-HR" altLang="sr-Latn-RS" sz="1800" i="1" u="sng" dirty="0" err="1">
                <a:latin typeface="Arial" panose="020B0604020202020204" pitchFamily="34" charset="0"/>
              </a:rPr>
              <a:t>perma</a:t>
            </a:r>
            <a:r>
              <a:rPr lang="hr-HR" altLang="sr-Latn-RS" sz="1800" i="1" dirty="0">
                <a:latin typeface="Arial" panose="020B0604020202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 dirty="0">
                <a:latin typeface="Arial" panose="020B0604020202020204" pitchFamily="34" charset="0"/>
              </a:rPr>
              <a:t> Gradili male koraljne humke (veličine do 3 m)</a:t>
            </a:r>
          </a:p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 dirty="0">
                <a:latin typeface="Arial" panose="020B0604020202020204" pitchFamily="34" charset="0"/>
              </a:rPr>
              <a:t> Od kraja trijasa žive u simbiozi s algama (</a:t>
            </a:r>
            <a:r>
              <a:rPr lang="hr-HR" altLang="sr-Latn-RS" sz="1800" dirty="0" err="1">
                <a:latin typeface="Arial" panose="020B0604020202020204" pitchFamily="34" charset="0"/>
              </a:rPr>
              <a:t>humčasti</a:t>
            </a:r>
            <a:r>
              <a:rPr lang="hr-HR" altLang="sr-Latn-RS" sz="1800" dirty="0">
                <a:latin typeface="Arial" panose="020B0604020202020204" pitchFamily="34" charset="0"/>
              </a:rPr>
              <a:t> grebeni postaju veći)</a:t>
            </a:r>
          </a:p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 dirty="0">
                <a:latin typeface="Arial" panose="020B0604020202020204" pitchFamily="34" charset="0"/>
              </a:rPr>
              <a:t> U mlađem trijasu osobito čest rod</a:t>
            </a:r>
            <a:r>
              <a:rPr lang="hr-HR" altLang="sr-Latn-RS" sz="1800" i="1" dirty="0">
                <a:latin typeface="Arial" panose="020B0604020202020204" pitchFamily="34" charset="0"/>
              </a:rPr>
              <a:t> </a:t>
            </a:r>
            <a:r>
              <a:rPr lang="hr-HR" altLang="sr-Latn-RS" sz="1800" i="1" dirty="0" err="1">
                <a:latin typeface="Arial" panose="020B0604020202020204" pitchFamily="34" charset="0"/>
              </a:rPr>
              <a:t>Thecosmilia</a:t>
            </a:r>
            <a:endParaRPr lang="en-US" altLang="sr-Latn-RS" sz="1800" i="1" dirty="0">
              <a:latin typeface="Arial" panose="020B0604020202020204" pitchFamily="34" charset="0"/>
            </a:endParaRPr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86EAA376-3E60-4BEA-95B6-6B58335E2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3746500"/>
            <a:ext cx="131603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latin typeface="Arial" panose="020B0604020202020204" pitchFamily="34" charset="0"/>
              </a:rPr>
              <a:t>Montlivaltia</a:t>
            </a:r>
          </a:p>
        </p:txBody>
      </p:sp>
      <p:pic>
        <p:nvPicPr>
          <p:cNvPr id="13318" name="Picture 8">
            <a:extLst>
              <a:ext uri="{FF2B5EF4-FFF2-40B4-BE49-F238E27FC236}">
                <a16:creationId xmlns:a16="http://schemas.microsoft.com/office/drawing/2014/main" id="{9132C6A0-9840-4A2A-9994-6A99F934A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602038"/>
            <a:ext cx="476250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Text Box 9">
            <a:extLst>
              <a:ext uri="{FF2B5EF4-FFF2-40B4-BE49-F238E27FC236}">
                <a16:creationId xmlns:a16="http://schemas.microsoft.com/office/drawing/2014/main" id="{3277D58A-84BC-498C-95E6-A21DF6C8C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3746500"/>
            <a:ext cx="135890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chemeClr val="accent2"/>
                </a:solidFill>
                <a:latin typeface="Arial" panose="020B0604020202020204" pitchFamily="34" charset="0"/>
              </a:rPr>
              <a:t>Thecosmilia</a:t>
            </a:r>
            <a:endParaRPr lang="hr-HR" altLang="sr-Latn-RS" sz="16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3320" name="Rectangle 2">
            <a:extLst>
              <a:ext uri="{FF2B5EF4-FFF2-40B4-BE49-F238E27FC236}">
                <a16:creationId xmlns:a16="http://schemas.microsoft.com/office/drawing/2014/main" id="{D487DA17-65FF-40DA-A1DE-DF4881678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68338"/>
            <a:ext cx="2090738" cy="457200"/>
          </a:xfrm>
          <a:prstGeom prst="rect">
            <a:avLst/>
          </a:prstGeom>
          <a:solidFill>
            <a:srgbClr val="00B0F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KORALJI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VJEZBE\Historijska geologija\Historijska II_Vjezbe_Maja\Prezentacije\03_Mezozoik\Koraljni vapn_Sokac_Lika.jpg">
            <a:extLst>
              <a:ext uri="{FF2B5EF4-FFF2-40B4-BE49-F238E27FC236}">
                <a16:creationId xmlns:a16="http://schemas.microsoft.com/office/drawing/2014/main" id="{942480AA-5D4F-428F-8139-AE551C785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4" b="2531"/>
          <a:stretch>
            <a:fillRect/>
          </a:stretch>
        </p:blipFill>
        <p:spPr bwMode="auto">
          <a:xfrm>
            <a:off x="1020763" y="620713"/>
            <a:ext cx="7729537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Slide Number Placeholder 3">
            <a:extLst>
              <a:ext uri="{FF2B5EF4-FFF2-40B4-BE49-F238E27FC236}">
                <a16:creationId xmlns:a16="http://schemas.microsoft.com/office/drawing/2014/main" id="{0EC92723-2533-4DAA-95F1-4CA5A87D1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3D165A3E-ABE2-4E7B-A4F9-2D9BD5A8F00B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4340" name="Text Box 5">
            <a:extLst>
              <a:ext uri="{FF2B5EF4-FFF2-40B4-BE49-F238E27FC236}">
                <a16:creationId xmlns:a16="http://schemas.microsoft.com/office/drawing/2014/main" id="{9E83BFE1-C7AA-4797-9D9D-B5A793073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5538788"/>
            <a:ext cx="50403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>
                <a:solidFill>
                  <a:srgbClr val="6DDB6D"/>
                </a:solidFill>
                <a:latin typeface="Arial" panose="020B0604020202020204" pitchFamily="34" charset="0"/>
              </a:rPr>
              <a:t>Trijaski koraljni vapnenac, Lika, foto. B. Sokač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>
            <a:extLst>
              <a:ext uri="{FF2B5EF4-FFF2-40B4-BE49-F238E27FC236}">
                <a16:creationId xmlns:a16="http://schemas.microsoft.com/office/drawing/2014/main" id="{866D3D3B-2E95-44E5-89A2-A65AB9190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10D3A8F0-E0C4-4FBE-A357-CBA0B8E4AAA6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15363" name="Picture 1038" descr="Daonella">
            <a:extLst>
              <a:ext uri="{FF2B5EF4-FFF2-40B4-BE49-F238E27FC236}">
                <a16:creationId xmlns:a16="http://schemas.microsoft.com/office/drawing/2014/main" id="{C4B93C4C-7DBB-45AB-BB89-1C8D9107E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2349500"/>
            <a:ext cx="3270250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033" descr="G54 - Neki fosili gornjeg Trijasa">
            <a:extLst>
              <a:ext uri="{FF2B5EF4-FFF2-40B4-BE49-F238E27FC236}">
                <a16:creationId xmlns:a16="http://schemas.microsoft.com/office/drawing/2014/main" id="{25F77F5A-0204-4775-A1D1-8D7D2CACF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8" t="37004" r="64951" b="51028"/>
          <a:stretch>
            <a:fillRect/>
          </a:stretch>
        </p:blipFill>
        <p:spPr bwMode="auto">
          <a:xfrm>
            <a:off x="4071938" y="5214938"/>
            <a:ext cx="23764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037">
            <a:extLst>
              <a:ext uri="{FF2B5EF4-FFF2-40B4-BE49-F238E27FC236}">
                <a16:creationId xmlns:a16="http://schemas.microsoft.com/office/drawing/2014/main" id="{E859510B-7298-4952-B320-393D98025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5" y="4905375"/>
            <a:ext cx="2114550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027" descr="claraia">
            <a:extLst>
              <a:ext uri="{FF2B5EF4-FFF2-40B4-BE49-F238E27FC236}">
                <a16:creationId xmlns:a16="http://schemas.microsoft.com/office/drawing/2014/main" id="{9ECE8D59-6E25-4DA1-B7BB-2D534F165C9C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2540000"/>
            <a:ext cx="2857500" cy="2174875"/>
          </a:xfrm>
          <a:noFill/>
        </p:spPr>
      </p:pic>
      <p:pic>
        <p:nvPicPr>
          <p:cNvPr id="15367" name="Picture 1028" descr="G48 - Neki fosili donjeg Trijasa">
            <a:extLst>
              <a:ext uri="{FF2B5EF4-FFF2-40B4-BE49-F238E27FC236}">
                <a16:creationId xmlns:a16="http://schemas.microsoft.com/office/drawing/2014/main" id="{D8F92B0E-48CC-4BF5-81FA-5A5E0D06B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5" t="65063" r="29482" b="24724"/>
          <a:stretch>
            <a:fillRect/>
          </a:stretch>
        </p:blipFill>
        <p:spPr bwMode="auto">
          <a:xfrm>
            <a:off x="1281113" y="5043488"/>
            <a:ext cx="2362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 Box 1030">
            <a:extLst>
              <a:ext uri="{FF2B5EF4-FFF2-40B4-BE49-F238E27FC236}">
                <a16:creationId xmlns:a16="http://schemas.microsoft.com/office/drawing/2014/main" id="{3E2F5A4A-72A2-4A52-9252-77305B43D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2324100"/>
            <a:ext cx="19431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accent2"/>
                </a:solidFill>
                <a:latin typeface="Arial" panose="020B0604020202020204" pitchFamily="34" charset="0"/>
              </a:rPr>
              <a:t>Claraia clarai</a:t>
            </a:r>
            <a:r>
              <a:rPr lang="hr-HR" altLang="sr-Latn-RS" sz="1800">
                <a:solidFill>
                  <a:schemeClr val="tx2"/>
                </a:solidFill>
                <a:latin typeface="Arial" panose="020B0604020202020204" pitchFamily="34" charset="0"/>
              </a:rPr>
              <a:t>,</a:t>
            </a:r>
            <a:r>
              <a:rPr lang="hr-HR" altLang="sr-Latn-RS" sz="1800">
                <a:latin typeface="Arial" panose="020B0604020202020204" pitchFamily="34" charset="0"/>
              </a:rPr>
              <a:t> T</a:t>
            </a:r>
            <a:r>
              <a:rPr lang="hr-HR" altLang="sr-Latn-RS" sz="1800" b="1" baseline="-25000">
                <a:latin typeface="Arial" panose="020B0604020202020204" pitchFamily="34" charset="0"/>
              </a:rPr>
              <a:t>1</a:t>
            </a:r>
            <a:endParaRPr lang="en-US" altLang="sr-Latn-RS" sz="1800" b="1" baseline="-25000">
              <a:latin typeface="Arial" panose="020B0604020202020204" pitchFamily="34" charset="0"/>
            </a:endParaRPr>
          </a:p>
        </p:txBody>
      </p:sp>
      <p:sp>
        <p:nvSpPr>
          <p:cNvPr id="15369" name="Text Box 1031">
            <a:extLst>
              <a:ext uri="{FF2B5EF4-FFF2-40B4-BE49-F238E27FC236}">
                <a16:creationId xmlns:a16="http://schemas.microsoft.com/office/drawing/2014/main" id="{7E4E588F-941B-4C62-A87C-DF3ED4B4A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913" y="4891088"/>
            <a:ext cx="24018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accent2"/>
                </a:solidFill>
                <a:latin typeface="Arial" panose="020B0604020202020204" pitchFamily="34" charset="0"/>
              </a:rPr>
              <a:t>Myophoria costata</a:t>
            </a:r>
            <a:r>
              <a:rPr lang="hr-HR" altLang="sr-Latn-RS" sz="1800">
                <a:latin typeface="Arial" panose="020B0604020202020204" pitchFamily="34" charset="0"/>
              </a:rPr>
              <a:t>, T</a:t>
            </a:r>
            <a:r>
              <a:rPr lang="hr-HR" altLang="sr-Latn-RS" sz="1800" b="1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5370" name="Text Box 1032">
            <a:extLst>
              <a:ext uri="{FF2B5EF4-FFF2-40B4-BE49-F238E27FC236}">
                <a16:creationId xmlns:a16="http://schemas.microsoft.com/office/drawing/2014/main" id="{44ABF319-3EF9-49B5-9911-2626B553B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7913" y="4221163"/>
            <a:ext cx="2304477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 err="1">
                <a:solidFill>
                  <a:schemeClr val="tx2"/>
                </a:solidFill>
                <a:latin typeface="Arial" panose="020B0604020202020204" pitchFamily="34" charset="0"/>
              </a:rPr>
              <a:t>Daonella</a:t>
            </a:r>
            <a:r>
              <a:rPr lang="en-US" altLang="sr-Latn-RS" sz="1800" i="1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  <a:r>
              <a:rPr lang="en-US" altLang="sr-Latn-RS" sz="1800" i="1" dirty="0" err="1">
                <a:solidFill>
                  <a:schemeClr val="tx2"/>
                </a:solidFill>
                <a:latin typeface="Arial" panose="020B0604020202020204" pitchFamily="34" charset="0"/>
              </a:rPr>
              <a:t>lommeli</a:t>
            </a:r>
            <a:r>
              <a:rPr lang="hr-HR" altLang="sr-Latn-RS" sz="1800" dirty="0">
                <a:latin typeface="Arial" panose="020B0604020202020204" pitchFamily="34" charset="0"/>
              </a:rPr>
              <a:t>, T</a:t>
            </a:r>
            <a:r>
              <a:rPr lang="hr-HR" altLang="sr-Latn-RS" sz="1800" b="1" baseline="-2500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5371" name="Text Box 1034">
            <a:extLst>
              <a:ext uri="{FF2B5EF4-FFF2-40B4-BE49-F238E27FC236}">
                <a16:creationId xmlns:a16="http://schemas.microsoft.com/office/drawing/2014/main" id="{8C05DDE9-3E74-477F-A697-767F622F9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7688" y="4929188"/>
            <a:ext cx="4500562" cy="1785937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accent2"/>
                </a:solidFill>
                <a:latin typeface="Arial" panose="020B0604020202020204" pitchFamily="34" charset="0"/>
              </a:rPr>
              <a:t>Avicula</a:t>
            </a:r>
            <a:r>
              <a:rPr lang="hr-HR" altLang="sr-Latn-RS" sz="1800">
                <a:latin typeface="Arial" panose="020B0604020202020204" pitchFamily="34" charset="0"/>
              </a:rPr>
              <a:t>, T</a:t>
            </a:r>
            <a:r>
              <a:rPr lang="hr-HR" altLang="sr-Latn-RS" sz="1800" b="1" baseline="-2500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5372" name="Text Box 1035">
            <a:extLst>
              <a:ext uri="{FF2B5EF4-FFF2-40B4-BE49-F238E27FC236}">
                <a16:creationId xmlns:a16="http://schemas.microsoft.com/office/drawing/2014/main" id="{C5006452-6F7A-4AED-B9B7-8656002B1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557338"/>
            <a:ext cx="8153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 Manja im je raznolikost od amonita, no ima provodnih rodova: </a:t>
            </a:r>
            <a:r>
              <a:rPr lang="hr-HR" altLang="sr-Latn-RS" sz="1800" b="1" i="1">
                <a:latin typeface="Arial" panose="020B0604020202020204" pitchFamily="34" charset="0"/>
              </a:rPr>
              <a:t>Myophoria</a:t>
            </a:r>
            <a:r>
              <a:rPr lang="hr-HR" altLang="sr-Latn-RS" sz="1800" b="1">
                <a:latin typeface="Arial" panose="020B0604020202020204" pitchFamily="34" charset="0"/>
              </a:rPr>
              <a:t>, </a:t>
            </a:r>
            <a:r>
              <a:rPr lang="hr-HR" altLang="sr-Latn-RS" sz="1800" b="1" i="1">
                <a:latin typeface="Arial" panose="020B0604020202020204" pitchFamily="34" charset="0"/>
              </a:rPr>
              <a:t>Claraia, Daonella, Avicula</a:t>
            </a:r>
            <a:r>
              <a:rPr lang="hr-HR" altLang="sr-Latn-RS" sz="1800" i="1">
                <a:latin typeface="Arial" panose="020B0604020202020204" pitchFamily="34" charset="0"/>
              </a:rPr>
              <a:t>…</a:t>
            </a:r>
            <a:endParaRPr lang="en-US" altLang="sr-Latn-RS" sz="1800" i="1">
              <a:latin typeface="Arial" panose="020B0604020202020204" pitchFamily="34" charset="0"/>
            </a:endParaRPr>
          </a:p>
        </p:txBody>
      </p:sp>
      <p:sp>
        <p:nvSpPr>
          <p:cNvPr id="15373" name="Text Box 1029">
            <a:extLst>
              <a:ext uri="{FF2B5EF4-FFF2-40B4-BE49-F238E27FC236}">
                <a16:creationId xmlns:a16="http://schemas.microsoft.com/office/drawing/2014/main" id="{D72F0EDF-B3EF-45D4-9BE3-6982365A1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39750"/>
            <a:ext cx="2736850" cy="58578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ŠKOLJKAŠI</a:t>
            </a:r>
            <a:endParaRPr lang="en-US" altLang="sr-Latn-RS" sz="3200" i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031">
            <a:extLst>
              <a:ext uri="{FF2B5EF4-FFF2-40B4-BE49-F238E27FC236}">
                <a16:creationId xmlns:a16="http://schemas.microsoft.com/office/drawing/2014/main" id="{E460DEEE-1E10-4AC5-8CC1-2F4D185D1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2214563"/>
            <a:ext cx="4214813" cy="43576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Worthenia</a:t>
            </a:r>
            <a:r>
              <a:rPr lang="hr-HR" altLang="sr-Latn-RS" sz="1800">
                <a:latin typeface="Arial" panose="020B0604020202020204" pitchFamily="34" charset="0"/>
              </a:rPr>
              <a:t>, T</a:t>
            </a:r>
            <a:r>
              <a:rPr lang="hr-HR" altLang="sr-Latn-RS" sz="1800" b="1" baseline="-2500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EF1B95D6-15C3-4982-AB72-BED06C1C5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4F7DF75-B6EF-4E68-B7C7-37B86E8FF199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16388" name="Picture 1038" descr="http://www.humboldt.edu/~natmus/lifeThroughTime/Pennsylvanian.web/252.jpg">
            <a:extLst>
              <a:ext uri="{FF2B5EF4-FFF2-40B4-BE49-F238E27FC236}">
                <a16:creationId xmlns:a16="http://schemas.microsoft.com/office/drawing/2014/main" id="{774BDAC3-2E46-4DB5-9162-71C7AB6C5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4437063"/>
            <a:ext cx="4064000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1026" descr="G48 - Neki fosili donjeg Trijasa">
            <a:extLst>
              <a:ext uri="{FF2B5EF4-FFF2-40B4-BE49-F238E27FC236}">
                <a16:creationId xmlns:a16="http://schemas.microsoft.com/office/drawing/2014/main" id="{52A33FEA-3DA7-4152-8F46-F597F7A2F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" t="74860" r="69785" b="7460"/>
          <a:stretch>
            <a:fillRect/>
          </a:stretch>
        </p:blipFill>
        <p:spPr bwMode="auto">
          <a:xfrm>
            <a:off x="1763713" y="2492375"/>
            <a:ext cx="2860675" cy="247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1027" descr="G54 - Neki fosili gornjeg Trijasa">
            <a:extLst>
              <a:ext uri="{FF2B5EF4-FFF2-40B4-BE49-F238E27FC236}">
                <a16:creationId xmlns:a16="http://schemas.microsoft.com/office/drawing/2014/main" id="{2564F3E4-DF4C-4F5D-A82F-A3BAE90FD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64" t="31090" r="38681" b="51028"/>
          <a:stretch>
            <a:fillRect/>
          </a:stretch>
        </p:blipFill>
        <p:spPr bwMode="auto">
          <a:xfrm>
            <a:off x="7092950" y="2924175"/>
            <a:ext cx="1601788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028" descr="G48 - Neki fosili donjeg Trijasa">
            <a:extLst>
              <a:ext uri="{FF2B5EF4-FFF2-40B4-BE49-F238E27FC236}">
                <a16:creationId xmlns:a16="http://schemas.microsoft.com/office/drawing/2014/main" id="{2E30BE98-EA12-4B92-ACF5-CEDBE1763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93" t="76274" r="1872" b="10161"/>
          <a:stretch>
            <a:fillRect/>
          </a:stretch>
        </p:blipFill>
        <p:spPr bwMode="auto">
          <a:xfrm>
            <a:off x="2411413" y="5013325"/>
            <a:ext cx="2030412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Text Box 1029">
            <a:extLst>
              <a:ext uri="{FF2B5EF4-FFF2-40B4-BE49-F238E27FC236}">
                <a16:creationId xmlns:a16="http://schemas.microsoft.com/office/drawing/2014/main" id="{9B96B737-3FCA-4500-97F3-AD84939DD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571625"/>
            <a:ext cx="6111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 Brojni, ali manjeg stratigrafskog značenja nego školjkaši</a:t>
            </a:r>
          </a:p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 Važniji rodovi </a:t>
            </a:r>
            <a:r>
              <a:rPr lang="hr-HR" altLang="sr-Latn-RS" sz="1800" b="1" i="1">
                <a:latin typeface="Arial" panose="020B0604020202020204" pitchFamily="34" charset="0"/>
              </a:rPr>
              <a:t>Naticella, Worthenia, Turbo</a:t>
            </a:r>
            <a:r>
              <a:rPr lang="hr-HR" altLang="sr-Latn-RS" sz="1800">
                <a:latin typeface="Arial" panose="020B0604020202020204" pitchFamily="34" charset="0"/>
              </a:rPr>
              <a:t>… </a:t>
            </a:r>
          </a:p>
        </p:txBody>
      </p:sp>
      <p:sp>
        <p:nvSpPr>
          <p:cNvPr id="16393" name="Text Box 1030">
            <a:extLst>
              <a:ext uri="{FF2B5EF4-FFF2-40B4-BE49-F238E27FC236}">
                <a16:creationId xmlns:a16="http://schemas.microsoft.com/office/drawing/2014/main" id="{B3F677B1-F980-4D9F-A78D-F61F7B127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357563"/>
            <a:ext cx="22113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Naticella costata</a:t>
            </a:r>
            <a:r>
              <a:rPr lang="hr-HR" altLang="sr-Latn-RS" sz="1800">
                <a:latin typeface="Arial" panose="020B0604020202020204" pitchFamily="34" charset="0"/>
              </a:rPr>
              <a:t>, T</a:t>
            </a:r>
            <a:r>
              <a:rPr lang="hr-HR" altLang="sr-Latn-RS" sz="1800" b="1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6394" name="Text Box 1032">
            <a:extLst>
              <a:ext uri="{FF2B5EF4-FFF2-40B4-BE49-F238E27FC236}">
                <a16:creationId xmlns:a16="http://schemas.microsoft.com/office/drawing/2014/main" id="{408631ED-AACA-40BB-ABFD-AB395C4DA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229225"/>
            <a:ext cx="25542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Turbo rectecostatus</a:t>
            </a:r>
            <a:r>
              <a:rPr lang="hr-HR" altLang="sr-Latn-RS" sz="1800">
                <a:latin typeface="Arial" panose="020B0604020202020204" pitchFamily="34" charset="0"/>
              </a:rPr>
              <a:t>, T</a:t>
            </a:r>
            <a:r>
              <a:rPr lang="hr-HR" altLang="sr-Latn-RS" sz="1800" b="1" baseline="-25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6395" name="Text Box 1033">
            <a:extLst>
              <a:ext uri="{FF2B5EF4-FFF2-40B4-BE49-F238E27FC236}">
                <a16:creationId xmlns:a16="http://schemas.microsoft.com/office/drawing/2014/main" id="{616F4700-7742-47A6-A996-F10895656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20713"/>
            <a:ext cx="1781175" cy="584200"/>
          </a:xfrm>
          <a:prstGeom prst="rect">
            <a:avLst/>
          </a:prstGeom>
          <a:noFill/>
          <a:ln w="317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chemeClr val="accent2"/>
                </a:solidFill>
                <a:latin typeface="Arial" panose="020B0604020202020204" pitchFamily="34" charset="0"/>
              </a:rPr>
              <a:t>PUŽEVI </a:t>
            </a:r>
            <a:endParaRPr lang="hr-HR" altLang="sr-Latn-RS" sz="3200">
              <a:latin typeface="Arial" panose="020B0604020202020204" pitchFamily="34" charset="0"/>
            </a:endParaRPr>
          </a:p>
        </p:txBody>
      </p:sp>
      <p:pic>
        <p:nvPicPr>
          <p:cNvPr id="16396" name="Picture 1039">
            <a:extLst>
              <a:ext uri="{FF2B5EF4-FFF2-40B4-BE49-F238E27FC236}">
                <a16:creationId xmlns:a16="http://schemas.microsoft.com/office/drawing/2014/main" id="{0CEE6C15-AB46-4EB3-8726-310FCB798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276475"/>
            <a:ext cx="18288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030">
            <a:extLst>
              <a:ext uri="{FF2B5EF4-FFF2-40B4-BE49-F238E27FC236}">
                <a16:creationId xmlns:a16="http://schemas.microsoft.com/office/drawing/2014/main" id="{B97C50DE-919B-414B-8688-B76BBCA96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2349500"/>
            <a:ext cx="4032250" cy="4464050"/>
          </a:xfrm>
          <a:prstGeom prst="rect">
            <a:avLst/>
          </a:prstGeom>
          <a:solidFill>
            <a:schemeClr val="bg1"/>
          </a:solidFill>
          <a:ln w="9525">
            <a:solidFill>
              <a:srgbClr val="339933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accent2"/>
                </a:solidFill>
                <a:latin typeface="Arial" panose="020B0604020202020204" pitchFamily="34" charset="0"/>
              </a:rPr>
              <a:t>Spiriferina</a:t>
            </a:r>
            <a:r>
              <a:rPr lang="hr-HR" altLang="sr-Latn-RS" sz="1800" i="1">
                <a:solidFill>
                  <a:schemeClr val="tx2"/>
                </a:solidFill>
                <a:latin typeface="Arial" panose="020B0604020202020204" pitchFamily="34" charset="0"/>
              </a:rPr>
              <a:t> fragilis</a:t>
            </a:r>
            <a:r>
              <a:rPr lang="hr-HR" altLang="sr-Latn-RS" sz="1800">
                <a:solidFill>
                  <a:schemeClr val="tx2"/>
                </a:solidFill>
                <a:latin typeface="Arial" panose="020B0604020202020204" pitchFamily="34" charset="0"/>
              </a:rPr>
              <a:t>, T</a:t>
            </a:r>
            <a:r>
              <a:rPr lang="hr-HR" altLang="sr-Latn-RS" sz="1800" b="1" baseline="-25000">
                <a:solidFill>
                  <a:schemeClr val="tx2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7411" name="Slide Number Placeholder 3">
            <a:extLst>
              <a:ext uri="{FF2B5EF4-FFF2-40B4-BE49-F238E27FC236}">
                <a16:creationId xmlns:a16="http://schemas.microsoft.com/office/drawing/2014/main" id="{3AE17803-F945-499C-A636-24DA29C00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B85C0047-9FFA-4669-8E40-BEECFE2B5A5D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17412" name="Picture 1035">
            <a:extLst>
              <a:ext uri="{FF2B5EF4-FFF2-40B4-BE49-F238E27FC236}">
                <a16:creationId xmlns:a16="http://schemas.microsoft.com/office/drawing/2014/main" id="{807101A9-37FB-4BC9-99DE-C95D75729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"/>
          <a:stretch>
            <a:fillRect/>
          </a:stretch>
        </p:blipFill>
        <p:spPr bwMode="auto">
          <a:xfrm>
            <a:off x="4567238" y="4073525"/>
            <a:ext cx="3749675" cy="266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034">
            <a:extLst>
              <a:ext uri="{FF2B5EF4-FFF2-40B4-BE49-F238E27FC236}">
                <a16:creationId xmlns:a16="http://schemas.microsoft.com/office/drawing/2014/main" id="{D7A461E4-DA6E-4E4B-96EF-A16A87F18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997200"/>
            <a:ext cx="218122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027" descr="G50 - Neki fosili srednjeg Trijasa1">
            <a:extLst>
              <a:ext uri="{FF2B5EF4-FFF2-40B4-BE49-F238E27FC236}">
                <a16:creationId xmlns:a16="http://schemas.microsoft.com/office/drawing/2014/main" id="{135ACE3B-AA73-49DC-AC49-8B8E30FB1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77" r="13463" b="90012"/>
          <a:stretch>
            <a:fillRect/>
          </a:stretch>
        </p:blipFill>
        <p:spPr bwMode="auto">
          <a:xfrm>
            <a:off x="4621213" y="2795588"/>
            <a:ext cx="3373437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ext Box 1029">
            <a:extLst>
              <a:ext uri="{FF2B5EF4-FFF2-40B4-BE49-F238E27FC236}">
                <a16:creationId xmlns:a16="http://schemas.microsoft.com/office/drawing/2014/main" id="{70C35959-ED13-400E-8F88-3CD2FF684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557338"/>
            <a:ext cx="84248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Relativno česti, ali im raznovrsnost pada tijekom Mz i Kz</a:t>
            </a:r>
            <a:r>
              <a:rPr lang="hr-HR" altLang="sr-Latn-RS" sz="1800">
                <a:latin typeface="Arial" panose="020B0604020202020204" pitchFamily="34" charset="0"/>
              </a:rPr>
              <a:t>, danas su rijetki</a:t>
            </a:r>
          </a:p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Provodni rodovi: </a:t>
            </a:r>
            <a:r>
              <a:rPr lang="hr-HR" altLang="sr-Latn-RS" sz="1800" i="1">
                <a:latin typeface="Arial" panose="020B0604020202020204" pitchFamily="34" charset="0"/>
              </a:rPr>
              <a:t>Spiriferina</a:t>
            </a:r>
            <a:r>
              <a:rPr lang="hr-HR" altLang="sr-Latn-RS" sz="1800">
                <a:latin typeface="Arial" panose="020B0604020202020204" pitchFamily="34" charset="0"/>
              </a:rPr>
              <a:t>, </a:t>
            </a:r>
            <a:r>
              <a:rPr lang="hr-HR" altLang="sr-Latn-RS" sz="1800" i="1">
                <a:latin typeface="Arial" panose="020B0604020202020204" pitchFamily="34" charset="0"/>
              </a:rPr>
              <a:t>Spirigera</a:t>
            </a:r>
            <a:r>
              <a:rPr lang="hr-HR" altLang="sr-Latn-RS" sz="1800">
                <a:latin typeface="Arial" panose="020B0604020202020204" pitchFamily="34" charset="0"/>
              </a:rPr>
              <a:t>, </a:t>
            </a:r>
            <a:r>
              <a:rPr lang="hr-HR" altLang="sr-Latn-RS" sz="1800" i="1">
                <a:latin typeface="Arial" panose="020B0604020202020204" pitchFamily="34" charset="0"/>
              </a:rPr>
              <a:t>Terebratula</a:t>
            </a:r>
            <a:endParaRPr lang="en-US" altLang="sr-Latn-RS" sz="1800" i="1">
              <a:latin typeface="Arial" panose="020B0604020202020204" pitchFamily="34" charset="0"/>
            </a:endParaRPr>
          </a:p>
        </p:txBody>
      </p:sp>
      <p:sp>
        <p:nvSpPr>
          <p:cNvPr id="17416" name="Text Box 1031">
            <a:extLst>
              <a:ext uri="{FF2B5EF4-FFF2-40B4-BE49-F238E27FC236}">
                <a16:creationId xmlns:a16="http://schemas.microsoft.com/office/drawing/2014/main" id="{F6312670-A5C5-4B0C-8CC6-DDE039106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636838"/>
            <a:ext cx="28368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 err="1">
                <a:solidFill>
                  <a:schemeClr val="accent2"/>
                </a:solidFill>
                <a:latin typeface="Arial" panose="020B0604020202020204" pitchFamily="34" charset="0"/>
              </a:rPr>
              <a:t>Terebratula</a:t>
            </a:r>
            <a:r>
              <a:rPr lang="en-US" altLang="sr-Latn-RS" sz="1800" b="1" i="1" dirty="0">
                <a:solidFill>
                  <a:schemeClr val="accent2"/>
                </a:solidFill>
                <a:latin typeface="Arial" panose="020B0604020202020204" pitchFamily="34" charset="0"/>
              </a:rPr>
              <a:t> vulgaris</a:t>
            </a:r>
            <a:r>
              <a:rPr lang="hr-HR" altLang="sr-Latn-RS" sz="1800" dirty="0">
                <a:latin typeface="Arial" panose="020B0604020202020204" pitchFamily="34" charset="0"/>
              </a:rPr>
              <a:t>, T</a:t>
            </a:r>
            <a:r>
              <a:rPr lang="en-US" altLang="sr-Latn-RS" sz="1800" b="1" baseline="-25000" dirty="0">
                <a:latin typeface="Arial" panose="020B0604020202020204" pitchFamily="34" charset="0"/>
              </a:rPr>
              <a:t>1</a:t>
            </a:r>
            <a:endParaRPr lang="hr-HR" altLang="sr-Latn-RS" sz="1800" b="1" baseline="-25000" dirty="0">
              <a:latin typeface="Arial" panose="020B0604020202020204" pitchFamily="34" charset="0"/>
            </a:endParaRPr>
          </a:p>
        </p:txBody>
      </p:sp>
      <p:sp>
        <p:nvSpPr>
          <p:cNvPr id="17417" name="Text Box 1033">
            <a:extLst>
              <a:ext uri="{FF2B5EF4-FFF2-40B4-BE49-F238E27FC236}">
                <a16:creationId xmlns:a16="http://schemas.microsoft.com/office/drawing/2014/main" id="{D36EF4B4-BA23-4A89-9AAB-99D0D40D3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20713"/>
            <a:ext cx="3455987" cy="584200"/>
          </a:xfrm>
          <a:prstGeom prst="rect">
            <a:avLst/>
          </a:prstGeom>
          <a:noFill/>
          <a:ln w="349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chemeClr val="accent1"/>
                </a:solidFill>
                <a:latin typeface="Arial" panose="020B0604020202020204" pitchFamily="34" charset="0"/>
              </a:rPr>
              <a:t>RAMENONOŠCI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>
            <a:extLst>
              <a:ext uri="{FF2B5EF4-FFF2-40B4-BE49-F238E27FC236}">
                <a16:creationId xmlns:a16="http://schemas.microsoft.com/office/drawing/2014/main" id="{779CD88B-4ECC-4682-9000-9882DA79F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CAEB844-A9C7-4A5E-9D6B-70A8266E807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18435" name="Text Box 2">
            <a:extLst>
              <a:ext uri="{FF2B5EF4-FFF2-40B4-BE49-F238E27FC236}">
                <a16:creationId xmlns:a16="http://schemas.microsoft.com/office/drawing/2014/main" id="{7C21C8CB-9B14-4E46-975A-AA9DDB0F8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71625"/>
            <a:ext cx="81692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Ježinci, zvjezdače i zmijače postepeno zamjenjuju krinoide</a:t>
            </a:r>
            <a:r>
              <a:rPr lang="hr-HR" altLang="sr-Latn-RS" sz="1800" dirty="0">
                <a:latin typeface="Arial" panose="020B0604020202020204" pitchFamily="34" charset="0"/>
              </a:rPr>
              <a:t>, no nisu tako značajni i brojni u trijasu</a:t>
            </a:r>
          </a:p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 dirty="0">
                <a:latin typeface="Arial" panose="020B0604020202020204" pitchFamily="34" charset="0"/>
              </a:rPr>
              <a:t>Od ježinaca javlja se rod </a:t>
            </a:r>
            <a:r>
              <a:rPr lang="hr-HR" altLang="sr-Latn-RS" sz="1800" b="1" i="1" dirty="0">
                <a:solidFill>
                  <a:schemeClr val="hlink"/>
                </a:solidFill>
                <a:latin typeface="Arial" panose="020B0604020202020204" pitchFamily="34" charset="0"/>
              </a:rPr>
              <a:t>Cidaris</a:t>
            </a:r>
          </a:p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 dirty="0">
                <a:latin typeface="Arial" panose="020B0604020202020204" pitchFamily="34" charset="0"/>
              </a:rPr>
              <a:t>Među krinoidima poznatiji su rodovi </a:t>
            </a:r>
            <a:r>
              <a:rPr lang="hr-HR" altLang="sr-Latn-RS" sz="1800" b="1" i="1" dirty="0">
                <a:solidFill>
                  <a:schemeClr val="hlink"/>
                </a:solidFill>
                <a:latin typeface="Arial" panose="020B0604020202020204" pitchFamily="34" charset="0"/>
              </a:rPr>
              <a:t>Encrinus</a:t>
            </a:r>
            <a:r>
              <a:rPr lang="hr-HR" altLang="sr-Latn-RS" sz="1800" dirty="0">
                <a:latin typeface="Arial" panose="020B0604020202020204" pitchFamily="34" charset="0"/>
              </a:rPr>
              <a:t> i </a:t>
            </a:r>
            <a:r>
              <a:rPr lang="hr-HR" altLang="sr-Latn-RS" sz="1800" b="1" i="1" dirty="0">
                <a:solidFill>
                  <a:schemeClr val="hlink"/>
                </a:solidFill>
                <a:latin typeface="Arial" panose="020B0604020202020204" pitchFamily="34" charset="0"/>
              </a:rPr>
              <a:t>Dadocrinus</a:t>
            </a:r>
          </a:p>
        </p:txBody>
      </p:sp>
      <p:sp>
        <p:nvSpPr>
          <p:cNvPr id="12292" name="Text Box 7">
            <a:extLst>
              <a:ext uri="{FF2B5EF4-FFF2-40B4-BE49-F238E27FC236}">
                <a16:creationId xmlns:a16="http://schemas.microsoft.com/office/drawing/2014/main" id="{E7ED3D42-5307-4369-B2FE-2EC87DFF2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20713"/>
            <a:ext cx="2881312" cy="584200"/>
          </a:xfrm>
          <a:prstGeom prst="rect">
            <a:avLst/>
          </a:prstGeom>
          <a:noFill/>
          <a:ln w="349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3200" b="1" dirty="0">
                <a:solidFill>
                  <a:schemeClr val="accent2"/>
                </a:solidFill>
                <a:latin typeface="Arial" charset="0"/>
              </a:rPr>
              <a:t>BODLJIKAŠI</a:t>
            </a:r>
            <a:endParaRPr lang="hr-HR" sz="3200" dirty="0">
              <a:solidFill>
                <a:schemeClr val="accent2"/>
              </a:solidFill>
              <a:latin typeface="Arial" charset="0"/>
            </a:endParaRPr>
          </a:p>
        </p:txBody>
      </p:sp>
      <p:pic>
        <p:nvPicPr>
          <p:cNvPr id="18437" name="Picture 8">
            <a:extLst>
              <a:ext uri="{FF2B5EF4-FFF2-40B4-BE49-F238E27FC236}">
                <a16:creationId xmlns:a16="http://schemas.microsoft.com/office/drawing/2014/main" id="{67220D83-AB58-487B-B2A9-F64C60B01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068638"/>
            <a:ext cx="231457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9">
            <a:extLst>
              <a:ext uri="{FF2B5EF4-FFF2-40B4-BE49-F238E27FC236}">
                <a16:creationId xmlns:a16="http://schemas.microsoft.com/office/drawing/2014/main" id="{341C8F78-68FB-422D-8171-DB8E4A996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213100"/>
            <a:ext cx="873125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chemeClr val="accent2"/>
                </a:solidFill>
                <a:latin typeface="Arial" panose="020B0604020202020204" pitchFamily="34" charset="0"/>
              </a:rPr>
              <a:t>Cidaris</a:t>
            </a:r>
            <a:endParaRPr lang="hr-HR" altLang="sr-Latn-RS" sz="16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pic>
        <p:nvPicPr>
          <p:cNvPr id="18439" name="Picture 10">
            <a:extLst>
              <a:ext uri="{FF2B5EF4-FFF2-40B4-BE49-F238E27FC236}">
                <a16:creationId xmlns:a16="http://schemas.microsoft.com/office/drawing/2014/main" id="{BA184029-77C1-4137-9143-4BD4C2223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3068638"/>
            <a:ext cx="3262312" cy="365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Text Box 11">
            <a:extLst>
              <a:ext uri="{FF2B5EF4-FFF2-40B4-BE49-F238E27FC236}">
                <a16:creationId xmlns:a16="http://schemas.microsoft.com/office/drawing/2014/main" id="{5B065E7B-76A6-4B9F-B0D4-F41FC2BC8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141663"/>
            <a:ext cx="1052512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chemeClr val="accent2"/>
                </a:solidFill>
                <a:latin typeface="Arial" panose="020B0604020202020204" pitchFamily="34" charset="0"/>
              </a:rPr>
              <a:t>Encrinus</a:t>
            </a:r>
            <a:endParaRPr lang="hr-HR" altLang="sr-Latn-RS" sz="16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pic>
        <p:nvPicPr>
          <p:cNvPr id="18441" name="Picture 12">
            <a:extLst>
              <a:ext uri="{FF2B5EF4-FFF2-40B4-BE49-F238E27FC236}">
                <a16:creationId xmlns:a16="http://schemas.microsoft.com/office/drawing/2014/main" id="{16C8CE22-725C-4278-B738-CD033F2CA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52" r="10188" b="9152"/>
          <a:stretch>
            <a:fillRect/>
          </a:stretch>
        </p:blipFill>
        <p:spPr bwMode="auto">
          <a:xfrm>
            <a:off x="5940425" y="3068638"/>
            <a:ext cx="3059113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" name="Text Box 13">
            <a:extLst>
              <a:ext uri="{FF2B5EF4-FFF2-40B4-BE49-F238E27FC236}">
                <a16:creationId xmlns:a16="http://schemas.microsoft.com/office/drawing/2014/main" id="{63FE5139-AA2F-4A3B-80BB-D96119198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3141663"/>
            <a:ext cx="108585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zvjezdača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8">
            <a:extLst>
              <a:ext uri="{FF2B5EF4-FFF2-40B4-BE49-F238E27FC236}">
                <a16:creationId xmlns:a16="http://schemas.microsoft.com/office/drawing/2014/main" id="{02E593E0-BA15-45C8-A098-99F9A01C1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563" y="3429000"/>
            <a:ext cx="7715250" cy="328612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accent2"/>
                </a:solidFill>
                <a:latin typeface="Arial" panose="020B0604020202020204" pitchFamily="34" charset="0"/>
              </a:rPr>
              <a:t>Orthoceras, </a:t>
            </a:r>
            <a:r>
              <a:rPr lang="hr-HR" altLang="sr-Latn-RS" sz="1800" b="1">
                <a:solidFill>
                  <a:schemeClr val="accent2"/>
                </a:solidFill>
                <a:latin typeface="Arial" panose="020B0604020202020204" pitchFamily="34" charset="0"/>
              </a:rPr>
              <a:t>nautilid</a:t>
            </a:r>
            <a:endParaRPr lang="en-US" altLang="sr-Latn-RS" sz="18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9459" name="Slide Number Placeholder 22">
            <a:extLst>
              <a:ext uri="{FF2B5EF4-FFF2-40B4-BE49-F238E27FC236}">
                <a16:creationId xmlns:a16="http://schemas.microsoft.com/office/drawing/2014/main" id="{5AD5B1FB-088D-4D40-AAA9-04B0561B0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CC912D45-2B87-477E-A356-4333964A7491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19460" name="Picture 9">
            <a:extLst>
              <a:ext uri="{FF2B5EF4-FFF2-40B4-BE49-F238E27FC236}">
                <a16:creationId xmlns:a16="http://schemas.microsoft.com/office/drawing/2014/main" id="{5D26E920-7BBD-44C8-9183-1110B38BB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142875"/>
            <a:ext cx="28575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3">
            <a:extLst>
              <a:ext uri="{FF2B5EF4-FFF2-40B4-BE49-F238E27FC236}">
                <a16:creationId xmlns:a16="http://schemas.microsoft.com/office/drawing/2014/main" id="{A25869BA-3245-4A9A-817D-5E1EE4D66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750" y="1500188"/>
            <a:ext cx="6000750" cy="1785937"/>
          </a:xfrm>
        </p:spPr>
        <p:txBody>
          <a:bodyPr/>
          <a:lstStyle/>
          <a:p>
            <a:pPr marL="176213" indent="-176213"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Predstavljeni su nautilidima, amonitima i belemnitima</a:t>
            </a:r>
          </a:p>
          <a:p>
            <a:pPr marL="176213" indent="-176213"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Belemniti su vrlo rijetki, nemaju vanjski skelet, sačuva se samo unutrašnja kost, kao kod današnjih sipa</a:t>
            </a:r>
          </a:p>
          <a:p>
            <a:pPr marL="176213" indent="-176213"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Među nautilidima nastavljaju se </a:t>
            </a:r>
            <a:r>
              <a:rPr lang="hr-HR" altLang="sr-Latn-RS" sz="1800" i="1">
                <a:latin typeface="Arial" panose="020B0604020202020204" pitchFamily="34" charset="0"/>
              </a:rPr>
              <a:t>Orthoceras</a:t>
            </a:r>
            <a:r>
              <a:rPr lang="hr-HR" altLang="sr-Latn-RS" sz="1800">
                <a:latin typeface="Arial" panose="020B0604020202020204" pitchFamily="34" charset="0"/>
              </a:rPr>
              <a:t> i </a:t>
            </a:r>
            <a:r>
              <a:rPr lang="hr-HR" altLang="sr-Latn-RS" sz="1800" i="1">
                <a:latin typeface="Arial" panose="020B0604020202020204" pitchFamily="34" charset="0"/>
              </a:rPr>
              <a:t>Nautilus</a:t>
            </a:r>
          </a:p>
        </p:txBody>
      </p:sp>
      <p:pic>
        <p:nvPicPr>
          <p:cNvPr id="19462" name="Picture 5">
            <a:extLst>
              <a:ext uri="{FF2B5EF4-FFF2-40B4-BE49-F238E27FC236}">
                <a16:creationId xmlns:a16="http://schemas.microsoft.com/office/drawing/2014/main" id="{7AFD3989-7C74-4186-AF1B-7EC0BF225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00438"/>
            <a:ext cx="4032250" cy="311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7">
            <a:extLst>
              <a:ext uri="{FF2B5EF4-FFF2-40B4-BE49-F238E27FC236}">
                <a16:creationId xmlns:a16="http://schemas.microsoft.com/office/drawing/2014/main" id="{A438A897-3B4E-4122-9639-0DE9E88D5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495800"/>
            <a:ext cx="3313112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Text Box 10">
            <a:extLst>
              <a:ext uri="{FF2B5EF4-FFF2-40B4-BE49-F238E27FC236}">
                <a16:creationId xmlns:a16="http://schemas.microsoft.com/office/drawing/2014/main" id="{7E25CF93-1282-4E49-8DA1-DD7B77C32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938" y="2286000"/>
            <a:ext cx="1296987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rostrum belemnita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sp>
        <p:nvSpPr>
          <p:cNvPr id="19465" name="Text Box 1029">
            <a:extLst>
              <a:ext uri="{FF2B5EF4-FFF2-40B4-BE49-F238E27FC236}">
                <a16:creationId xmlns:a16="http://schemas.microsoft.com/office/drawing/2014/main" id="{A1A11917-4DA4-4C0C-A7A7-D90809B02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39750"/>
            <a:ext cx="3168650" cy="58578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GLAVONOŠCI</a:t>
            </a:r>
            <a:endParaRPr lang="en-US" altLang="sr-Latn-RS" sz="3200" i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imagel051">
            <a:extLst>
              <a:ext uri="{FF2B5EF4-FFF2-40B4-BE49-F238E27FC236}">
                <a16:creationId xmlns:a16="http://schemas.microsoft.com/office/drawing/2014/main" id="{040B8114-6EC6-46E6-B4D9-BDBAF898D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763" y="981075"/>
            <a:ext cx="467995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Slide Number Placeholder 22">
            <a:extLst>
              <a:ext uri="{FF2B5EF4-FFF2-40B4-BE49-F238E27FC236}">
                <a16:creationId xmlns:a16="http://schemas.microsoft.com/office/drawing/2014/main" id="{DBE59100-D61F-41FF-9483-9B99BF73B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611AA4B0-93B5-4878-953B-AA01F7D3568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13DC00C-CD23-4DDC-867B-104C092F6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50" y="1700213"/>
            <a:ext cx="3384550" cy="1296987"/>
          </a:xfrm>
        </p:spPr>
        <p:txBody>
          <a:bodyPr/>
          <a:lstStyle/>
          <a:p>
            <a:pPr marL="176213" indent="-176213"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Glavonošci su se javili u kambriju, i to najprije nautilidi, a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početkom devona se iz nautilida razvijaju prvi amoniti</a:t>
            </a:r>
          </a:p>
        </p:txBody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F0E645CC-2C4E-4F48-B241-E91BF9E397C4}"/>
              </a:ext>
            </a:extLst>
          </p:cNvPr>
          <p:cNvSpPr txBox="1">
            <a:spLocks/>
          </p:cNvSpPr>
          <p:nvPr/>
        </p:nvSpPr>
        <p:spPr bwMode="auto">
          <a:xfrm>
            <a:off x="611188" y="4294188"/>
            <a:ext cx="8208962" cy="15827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Permsko izumiranje preživjelo je nekoliko rodova amonita iz kojih se razvija 100-injak novih &gt; </a:t>
            </a:r>
            <a:r>
              <a:rPr lang="hr-HR" altLang="sr-Latn-RS" sz="1800">
                <a:solidFill>
                  <a:srgbClr val="0000FF"/>
                </a:solidFill>
                <a:latin typeface="Arial" panose="020B0604020202020204" pitchFamily="34" charset="0"/>
              </a:rPr>
              <a:t>tijekom mezozoika imali izrazito brzu evoluciju zbog čega ih smatramo najboljim provodnim fosilima unutar životinjskog carstva</a:t>
            </a:r>
          </a:p>
          <a:p>
            <a:pPr eaLnBrk="1" hangingPunct="1"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Većina ih vuče porijeklo iz roda </a:t>
            </a:r>
            <a:r>
              <a:rPr lang="hr-HR" altLang="sr-Latn-RS" sz="1800" i="1">
                <a:latin typeface="Arial" panose="020B0604020202020204" pitchFamily="34" charset="0"/>
              </a:rPr>
              <a:t>Ophiceras</a:t>
            </a:r>
            <a:r>
              <a:rPr lang="hr-HR" altLang="sr-Latn-RS" sz="1800">
                <a:latin typeface="Arial" panose="020B0604020202020204" pitchFamily="34" charset="0"/>
              </a:rPr>
              <a:t>, koji se razvio iz gornjopermskog roda </a:t>
            </a:r>
            <a:r>
              <a:rPr lang="hr-HR" altLang="sr-Latn-RS" sz="1800" i="1">
                <a:latin typeface="Arial" panose="020B0604020202020204" pitchFamily="34" charset="0"/>
              </a:rPr>
              <a:t>Xenodiscus</a:t>
            </a:r>
          </a:p>
          <a:p>
            <a:pPr eaLnBrk="1" hangingPunct="1"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</a:pPr>
            <a:endParaRPr lang="hr-HR" altLang="sr-Latn-RS" sz="18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0486" name="Text Box 1029">
            <a:extLst>
              <a:ext uri="{FF2B5EF4-FFF2-40B4-BE49-F238E27FC236}">
                <a16:creationId xmlns:a16="http://schemas.microsoft.com/office/drawing/2014/main" id="{B6790794-25B7-4035-8A46-E3E23EBD5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39750"/>
            <a:ext cx="1873250" cy="58578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Amoniti</a:t>
            </a:r>
            <a:endParaRPr lang="en-US" altLang="sr-Latn-RS" sz="3200" i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7" descr="cefalopodne suture">
            <a:extLst>
              <a:ext uri="{FF2B5EF4-FFF2-40B4-BE49-F238E27FC236}">
                <a16:creationId xmlns:a16="http://schemas.microsoft.com/office/drawing/2014/main" id="{936FCCC3-A94D-4FA9-99FA-C7D0C4885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5" t="57202" r="16225" b="18784"/>
          <a:stretch>
            <a:fillRect/>
          </a:stretch>
        </p:blipFill>
        <p:spPr bwMode="auto">
          <a:xfrm>
            <a:off x="5864225" y="3573463"/>
            <a:ext cx="1947863" cy="202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7" descr="cefalopodne suture">
            <a:extLst>
              <a:ext uri="{FF2B5EF4-FFF2-40B4-BE49-F238E27FC236}">
                <a16:creationId xmlns:a16="http://schemas.microsoft.com/office/drawing/2014/main" id="{F63B053A-F9F1-489F-8568-F3F9E15AD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5" t="40553" r="16225" b="43542"/>
          <a:stretch>
            <a:fillRect/>
          </a:stretch>
        </p:blipFill>
        <p:spPr bwMode="auto">
          <a:xfrm>
            <a:off x="3132138" y="3667125"/>
            <a:ext cx="2300287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7" descr="cefalopodne suture">
            <a:extLst>
              <a:ext uri="{FF2B5EF4-FFF2-40B4-BE49-F238E27FC236}">
                <a16:creationId xmlns:a16="http://schemas.microsoft.com/office/drawing/2014/main" id="{F68A8BB3-A147-4433-ACA5-70C291F86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5" t="20490" r="18721" b="60617"/>
          <a:stretch>
            <a:fillRect/>
          </a:stretch>
        </p:blipFill>
        <p:spPr bwMode="auto">
          <a:xfrm>
            <a:off x="898525" y="3667125"/>
            <a:ext cx="1876425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Slide Number Placeholder 22">
            <a:extLst>
              <a:ext uri="{FF2B5EF4-FFF2-40B4-BE49-F238E27FC236}">
                <a16:creationId xmlns:a16="http://schemas.microsoft.com/office/drawing/2014/main" id="{7F0B4907-6AB4-436A-90A6-B4164146C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13D81B43-C482-4D77-820E-C5A97ECF286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1510" name="Rectangle 3">
            <a:extLst>
              <a:ext uri="{FF2B5EF4-FFF2-40B4-BE49-F238E27FC236}">
                <a16:creationId xmlns:a16="http://schemas.microsoft.com/office/drawing/2014/main" id="{256B65E5-E452-46F9-ABA6-B4924FB6B028}"/>
              </a:ext>
            </a:extLst>
          </p:cNvPr>
          <p:cNvSpPr txBox="1">
            <a:spLocks/>
          </p:cNvSpPr>
          <p:nvPr/>
        </p:nvSpPr>
        <p:spPr bwMode="auto">
          <a:xfrm>
            <a:off x="539750" y="1628775"/>
            <a:ext cx="84248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Kućica amonita najčešće je planispiralna, ima glatke ili ukrašene vanjske površine (javljaju se radijalna, rjeđe spiralna rebra; razni ukrasi, itd.)</a:t>
            </a:r>
          </a:p>
          <a:p>
            <a:pPr eaLnBrk="1" hangingPunct="1"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Za </a:t>
            </a:r>
            <a:r>
              <a:rPr lang="hr-HR" altLang="sr-Latn-RS" sz="1800">
                <a:solidFill>
                  <a:srgbClr val="FF0000"/>
                </a:solidFill>
                <a:latin typeface="Arial" panose="020B0604020202020204" pitchFamily="34" charset="0"/>
              </a:rPr>
              <a:t>određivanje amonita važan je izgled lobne linije (suture)</a:t>
            </a:r>
          </a:p>
          <a:p>
            <a:pPr eaLnBrk="1" hangingPunct="1"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Paleozojski amoniti imali su gonijatitnu suturu, a od kraja perma, osobito </a:t>
            </a:r>
            <a:r>
              <a:rPr lang="hr-HR" altLang="sr-Latn-RS" sz="1800">
                <a:solidFill>
                  <a:srgbClr val="FF0000"/>
                </a:solidFill>
                <a:latin typeface="Arial" panose="020B0604020202020204" pitchFamily="34" charset="0"/>
              </a:rPr>
              <a:t>u trijasu javlja se ceratitna sutura, a tijekom krede i najsloženija, filoidna (amonitna) sutura</a:t>
            </a:r>
            <a:endParaRPr lang="en-US" altLang="sr-Latn-R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1511" name="Rectangle 8">
            <a:extLst>
              <a:ext uri="{FF2B5EF4-FFF2-40B4-BE49-F238E27FC236}">
                <a16:creationId xmlns:a16="http://schemas.microsoft.com/office/drawing/2014/main" id="{6A309079-46EA-451A-929E-37D7604C1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525" y="5516563"/>
            <a:ext cx="20161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" panose="05000000000000000000" pitchFamily="2" charset="2"/>
              <a:buNone/>
            </a:pPr>
            <a:r>
              <a:rPr lang="hr-HR" altLang="sr-Latn-RS" sz="1600">
                <a:latin typeface="Arial" panose="020B0604020202020204" pitchFamily="34" charset="0"/>
              </a:rPr>
              <a:t>gonijatitna sutura</a:t>
            </a:r>
          </a:p>
        </p:txBody>
      </p:sp>
      <p:sp>
        <p:nvSpPr>
          <p:cNvPr id="21512" name="Rectangle 8">
            <a:extLst>
              <a:ext uri="{FF2B5EF4-FFF2-40B4-BE49-F238E27FC236}">
                <a16:creationId xmlns:a16="http://schemas.microsoft.com/office/drawing/2014/main" id="{91C7DA93-1C30-4A31-846E-BE7719FF1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5467350"/>
            <a:ext cx="1943100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" panose="05000000000000000000" pitchFamily="2" charset="2"/>
              <a:buNone/>
            </a:pPr>
            <a:r>
              <a:rPr lang="hr-HR" altLang="sr-Latn-RS" sz="1600">
                <a:latin typeface="Arial" panose="020B0604020202020204" pitchFamily="34" charset="0"/>
              </a:rPr>
              <a:t>ceratitna sutura</a:t>
            </a:r>
          </a:p>
        </p:txBody>
      </p:sp>
      <p:sp>
        <p:nvSpPr>
          <p:cNvPr id="21513" name="Rectangle 8">
            <a:extLst>
              <a:ext uri="{FF2B5EF4-FFF2-40B4-BE49-F238E27FC236}">
                <a16:creationId xmlns:a16="http://schemas.microsoft.com/office/drawing/2014/main" id="{CA39A6CA-CD56-4FC9-8818-59075EE09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661025"/>
            <a:ext cx="17287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hlink"/>
              </a:buClr>
              <a:buFont typeface="Wingdings" panose="05000000000000000000" pitchFamily="2" charset="2"/>
              <a:buNone/>
            </a:pPr>
            <a:r>
              <a:rPr lang="hr-HR" altLang="sr-Latn-RS" sz="1600">
                <a:latin typeface="Arial" panose="020B0604020202020204" pitchFamily="34" charset="0"/>
              </a:rPr>
              <a:t>filoidna</a:t>
            </a:r>
          </a:p>
          <a:p>
            <a:pPr algn="ctr" eaLnBrk="1" hangingPunct="1">
              <a:spcBef>
                <a:spcPct val="0"/>
              </a:spcBef>
              <a:buClr>
                <a:schemeClr val="hlink"/>
              </a:buClr>
              <a:buFont typeface="Wingdings" panose="05000000000000000000" pitchFamily="2" charset="2"/>
              <a:buNone/>
            </a:pPr>
            <a:r>
              <a:rPr lang="hr-HR" altLang="sr-Latn-RS" sz="1600">
                <a:latin typeface="Arial" panose="020B0604020202020204" pitchFamily="34" charset="0"/>
              </a:rPr>
              <a:t>ili amonitna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0" descr="D:\Svasta\Otvoreni dan PMF-a 2010\fotogr za otvorene dane\Trijaski_amoniti_na_Svilaji.jpg">
            <a:extLst>
              <a:ext uri="{FF2B5EF4-FFF2-40B4-BE49-F238E27FC236}">
                <a16:creationId xmlns:a16="http://schemas.microsoft.com/office/drawing/2014/main" id="{F1AB9266-830A-4D1F-AC51-B1F3EC9BA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782638"/>
            <a:ext cx="45212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Slide Number Placeholder 3">
            <a:extLst>
              <a:ext uri="{FF2B5EF4-FFF2-40B4-BE49-F238E27FC236}">
                <a16:creationId xmlns:a16="http://schemas.microsoft.com/office/drawing/2014/main" id="{6A6465D4-9B84-4DB8-BACE-645D27D26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F0846F8-1D1E-4305-B074-2E376F96434D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22532" name="Picture 7" descr="The image “http://www.ammonoid.com/tirolites.jpg” cannot be displayed, because it contains errors.">
            <a:extLst>
              <a:ext uri="{FF2B5EF4-FFF2-40B4-BE49-F238E27FC236}">
                <a16:creationId xmlns:a16="http://schemas.microsoft.com/office/drawing/2014/main" id="{E3CD93CB-CFFE-4D75-9C4F-087D4E629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321175"/>
            <a:ext cx="27051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2" descr="G48 - Neki fosili donjeg Trijasa">
            <a:extLst>
              <a:ext uri="{FF2B5EF4-FFF2-40B4-BE49-F238E27FC236}">
                <a16:creationId xmlns:a16="http://schemas.microsoft.com/office/drawing/2014/main" id="{1B17EC56-4150-4844-BF28-24270005D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95" r="6595" b="35049"/>
          <a:stretch>
            <a:fillRect/>
          </a:stretch>
        </p:blipFill>
        <p:spPr bwMode="auto">
          <a:xfrm>
            <a:off x="609600" y="1524000"/>
            <a:ext cx="277495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 Box 3">
            <a:extLst>
              <a:ext uri="{FF2B5EF4-FFF2-40B4-BE49-F238E27FC236}">
                <a16:creationId xmlns:a16="http://schemas.microsoft.com/office/drawing/2014/main" id="{D783C437-B8BD-4980-B5B2-22628B54C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838200"/>
            <a:ext cx="324167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chemeClr val="accent2"/>
                </a:solidFill>
                <a:latin typeface="Arial" panose="020B0604020202020204" pitchFamily="34" charset="0"/>
              </a:rPr>
              <a:t>Amoniti starijeg trijasa</a:t>
            </a:r>
            <a:r>
              <a:rPr lang="hr-HR" altLang="sr-Latn-RS" sz="18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2535" name="Text Box 4">
            <a:extLst>
              <a:ext uri="{FF2B5EF4-FFF2-40B4-BE49-F238E27FC236}">
                <a16:creationId xmlns:a16="http://schemas.microsoft.com/office/drawing/2014/main" id="{1A68F038-1B22-48C0-B656-ACE261265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565400"/>
            <a:ext cx="2432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accent2"/>
                </a:solidFill>
                <a:latin typeface="Arial" panose="020B0604020202020204" pitchFamily="34" charset="0"/>
              </a:rPr>
              <a:t>Dinarites </a:t>
            </a:r>
            <a:r>
              <a:rPr lang="hr-HR" altLang="sr-Latn-RS" sz="1800" b="1" i="1">
                <a:solidFill>
                  <a:schemeClr val="bg1"/>
                </a:solidFill>
                <a:latin typeface="Arial" panose="020B0604020202020204" pitchFamily="34" charset="0"/>
              </a:rPr>
              <a:t>dalmatinus</a:t>
            </a:r>
          </a:p>
        </p:txBody>
      </p:sp>
      <p:sp>
        <p:nvSpPr>
          <p:cNvPr id="22536" name="Text Box 5">
            <a:extLst>
              <a:ext uri="{FF2B5EF4-FFF2-40B4-BE49-F238E27FC236}">
                <a16:creationId xmlns:a16="http://schemas.microsoft.com/office/drawing/2014/main" id="{CE72D9B0-8E11-494F-B462-7F35AA651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229225"/>
            <a:ext cx="2152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accent2"/>
                </a:solidFill>
                <a:latin typeface="Arial" panose="020B0604020202020204" pitchFamily="34" charset="0"/>
              </a:rPr>
              <a:t>Tirolites</a:t>
            </a:r>
            <a:r>
              <a:rPr lang="hr-HR" altLang="sr-Latn-RS" sz="1800" i="1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i="1">
                <a:latin typeface="Arial" panose="020B0604020202020204" pitchFamily="34" charset="0"/>
              </a:rPr>
              <a:t>cassianus</a:t>
            </a:r>
          </a:p>
        </p:txBody>
      </p:sp>
      <p:sp>
        <p:nvSpPr>
          <p:cNvPr id="22537" name="Rectangle 9">
            <a:extLst>
              <a:ext uri="{FF2B5EF4-FFF2-40B4-BE49-F238E27FC236}">
                <a16:creationId xmlns:a16="http://schemas.microsoft.com/office/drawing/2014/main" id="{95BC29D1-C298-4AA4-91AA-863E5FDC0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663" y="115888"/>
            <a:ext cx="7786687" cy="5857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66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>
                <a:solidFill>
                  <a:srgbClr val="339933"/>
                </a:solidFill>
                <a:latin typeface="Arial" panose="020B0604020202020204" pitchFamily="34" charset="0"/>
              </a:rPr>
              <a:t>U Hrvatskoj su nađeni primitivni gonijatitni amoniti u Gorskom kotaru</a:t>
            </a:r>
          </a:p>
          <a:p>
            <a:pPr eaLnBrk="1" hangingPunct="1">
              <a:spcBef>
                <a:spcPct val="0"/>
              </a:spcBef>
              <a:buClr>
                <a:srgbClr val="FF6600"/>
              </a:buClr>
              <a:buFont typeface="Wingdings 3" panose="05040102010807070707" pitchFamily="18" charset="2"/>
              <a:buChar char="u"/>
            </a:pPr>
            <a:r>
              <a:rPr lang="hr-HR" altLang="sr-Latn-RS" sz="1600" b="1">
                <a:solidFill>
                  <a:srgbClr val="339933"/>
                </a:solidFill>
                <a:latin typeface="Arial" panose="020B0604020202020204" pitchFamily="34" charset="0"/>
              </a:rPr>
              <a:t> Osobito je bogato nalazište T</a:t>
            </a:r>
            <a:r>
              <a:rPr lang="hr-HR" altLang="sr-Latn-RS" sz="1600" b="1" baseline="-25000">
                <a:solidFill>
                  <a:srgbClr val="339933"/>
                </a:solidFill>
                <a:latin typeface="Arial" panose="020B0604020202020204" pitchFamily="34" charset="0"/>
              </a:rPr>
              <a:t>1</a:t>
            </a:r>
            <a:r>
              <a:rPr lang="hr-HR" altLang="sr-Latn-RS" sz="1600" b="1">
                <a:solidFill>
                  <a:srgbClr val="339933"/>
                </a:solidFill>
                <a:latin typeface="Arial" panose="020B0604020202020204" pitchFamily="34" charset="0"/>
              </a:rPr>
              <a:t> amonita Muć, a T</a:t>
            </a:r>
            <a:r>
              <a:rPr lang="hr-HR" altLang="sr-Latn-RS" sz="1600" b="1" baseline="-25000">
                <a:solidFill>
                  <a:srgbClr val="339933"/>
                </a:solidFill>
                <a:latin typeface="Arial" panose="020B0604020202020204" pitchFamily="34" charset="0"/>
              </a:rPr>
              <a:t>2</a:t>
            </a:r>
            <a:r>
              <a:rPr lang="hr-HR" altLang="sr-Latn-RS" sz="1600" b="1">
                <a:solidFill>
                  <a:srgbClr val="339933"/>
                </a:solidFill>
                <a:latin typeface="Arial" panose="020B0604020202020204" pitchFamily="34" charset="0"/>
              </a:rPr>
              <a:t> amonita okolica Samobora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0">
            <a:extLst>
              <a:ext uri="{FF2B5EF4-FFF2-40B4-BE49-F238E27FC236}">
                <a16:creationId xmlns:a16="http://schemas.microsoft.com/office/drawing/2014/main" id="{B73133CE-F513-4E80-8644-3F141CAF8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9188" y="928688"/>
            <a:ext cx="3286125" cy="564356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accent2"/>
                </a:solidFill>
                <a:latin typeface="Arial" panose="020B0604020202020204" pitchFamily="34" charset="0"/>
              </a:rPr>
              <a:t>Ptychites</a:t>
            </a:r>
          </a:p>
        </p:txBody>
      </p:sp>
      <p:sp>
        <p:nvSpPr>
          <p:cNvPr id="23555" name="Slide Number Placeholder 3">
            <a:extLst>
              <a:ext uri="{FF2B5EF4-FFF2-40B4-BE49-F238E27FC236}">
                <a16:creationId xmlns:a16="http://schemas.microsoft.com/office/drawing/2014/main" id="{2A1368D6-D65B-4676-8B99-42383BA81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BBFA5315-B94D-4706-91D5-FA23B88BA4EB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23556" name="Text Box 3">
            <a:extLst>
              <a:ext uri="{FF2B5EF4-FFF2-40B4-BE49-F238E27FC236}">
                <a16:creationId xmlns:a16="http://schemas.microsoft.com/office/drawing/2014/main" id="{188D055D-E26E-4DF7-B377-CD4CC1C0B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14313"/>
            <a:ext cx="30829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chemeClr val="accent2"/>
                </a:solidFill>
                <a:latin typeface="Arial" panose="020B0604020202020204" pitchFamily="34" charset="0"/>
              </a:rPr>
              <a:t>Amoniti srednjeg trijasa</a:t>
            </a:r>
          </a:p>
        </p:txBody>
      </p:sp>
      <p:pic>
        <p:nvPicPr>
          <p:cNvPr id="23557" name="Picture 5">
            <a:extLst>
              <a:ext uri="{FF2B5EF4-FFF2-40B4-BE49-F238E27FC236}">
                <a16:creationId xmlns:a16="http://schemas.microsoft.com/office/drawing/2014/main" id="{9F55021E-97BB-45D6-8352-5A088B9BB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928688"/>
            <a:ext cx="3887788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 Box 6">
            <a:extLst>
              <a:ext uri="{FF2B5EF4-FFF2-40B4-BE49-F238E27FC236}">
                <a16:creationId xmlns:a16="http://schemas.microsoft.com/office/drawing/2014/main" id="{92F16C25-8600-49CA-A06A-57D76D0D3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963" y="1000125"/>
            <a:ext cx="1162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accent2"/>
                </a:solidFill>
                <a:latin typeface="Arial" panose="020B0604020202020204" pitchFamily="34" charset="0"/>
              </a:rPr>
              <a:t>Ceratites</a:t>
            </a:r>
          </a:p>
        </p:txBody>
      </p:sp>
      <p:pic>
        <p:nvPicPr>
          <p:cNvPr id="23559" name="Picture 7" descr="Ptychites">
            <a:extLst>
              <a:ext uri="{FF2B5EF4-FFF2-40B4-BE49-F238E27FC236}">
                <a16:creationId xmlns:a16="http://schemas.microsoft.com/office/drawing/2014/main" id="{85F62412-6F6F-4425-A8BC-12A1C54B7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4429125"/>
            <a:ext cx="184308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8" descr="Ptychites_2">
            <a:extLst>
              <a:ext uri="{FF2B5EF4-FFF2-40B4-BE49-F238E27FC236}">
                <a16:creationId xmlns:a16="http://schemas.microsoft.com/office/drawing/2014/main" id="{E09CA44F-83D6-462B-953C-A8020B84B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1000125"/>
            <a:ext cx="2967037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11" descr="Gymnites">
            <a:extLst>
              <a:ext uri="{FF2B5EF4-FFF2-40B4-BE49-F238E27FC236}">
                <a16:creationId xmlns:a16="http://schemas.microsoft.com/office/drawing/2014/main" id="{66BF1B77-181C-42DB-A6FE-6D46671C4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4143375"/>
            <a:ext cx="2592387" cy="231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2" name="Text Box 12">
            <a:extLst>
              <a:ext uri="{FF2B5EF4-FFF2-40B4-BE49-F238E27FC236}">
                <a16:creationId xmlns:a16="http://schemas.microsoft.com/office/drawing/2014/main" id="{56B31BAC-C696-4C1F-A903-4C6239525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4071938"/>
            <a:ext cx="3929063" cy="250031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accent2"/>
                </a:solidFill>
                <a:latin typeface="Arial" panose="020B0604020202020204" pitchFamily="34" charset="0"/>
              </a:rPr>
              <a:t>Gymnites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7">
            <a:extLst>
              <a:ext uri="{FF2B5EF4-FFF2-40B4-BE49-F238E27FC236}">
                <a16:creationId xmlns:a16="http://schemas.microsoft.com/office/drawing/2014/main" id="{2EC5A9EA-A424-402C-BFDC-3E47B56ED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043363"/>
            <a:ext cx="5072062" cy="26431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accent2"/>
                </a:solidFill>
                <a:latin typeface="Arial" panose="020B0604020202020204" pitchFamily="34" charset="0"/>
              </a:rPr>
              <a:t>Sturia</a:t>
            </a:r>
          </a:p>
        </p:txBody>
      </p:sp>
      <p:sp>
        <p:nvSpPr>
          <p:cNvPr id="24579" name="Text Box 13">
            <a:extLst>
              <a:ext uri="{FF2B5EF4-FFF2-40B4-BE49-F238E27FC236}">
                <a16:creationId xmlns:a16="http://schemas.microsoft.com/office/drawing/2014/main" id="{259876C3-02E2-4E93-B16E-5A0F3F5F4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1590675"/>
            <a:ext cx="3043238" cy="225425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accent2"/>
                </a:solidFill>
                <a:latin typeface="Arial" panose="020B0604020202020204" pitchFamily="34" charset="0"/>
              </a:rPr>
              <a:t>Atractites</a:t>
            </a:r>
          </a:p>
        </p:txBody>
      </p:sp>
      <p:sp>
        <p:nvSpPr>
          <p:cNvPr id="24580" name="Slide Number Placeholder 22">
            <a:extLst>
              <a:ext uri="{FF2B5EF4-FFF2-40B4-BE49-F238E27FC236}">
                <a16:creationId xmlns:a16="http://schemas.microsoft.com/office/drawing/2014/main" id="{A447736D-B9E3-448D-8D31-2F82E7C7D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0715A0C5-5A7F-49C3-B3CE-E7994E50A356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19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24581" name="Picture 9" descr="Protrachyceras">
            <a:extLst>
              <a:ext uri="{FF2B5EF4-FFF2-40B4-BE49-F238E27FC236}">
                <a16:creationId xmlns:a16="http://schemas.microsoft.com/office/drawing/2014/main" id="{2533886E-5BAA-4A25-B72B-8CCD85703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0" y="673100"/>
            <a:ext cx="2152650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11">
            <a:extLst>
              <a:ext uri="{FF2B5EF4-FFF2-40B4-BE49-F238E27FC236}">
                <a16:creationId xmlns:a16="http://schemas.microsoft.com/office/drawing/2014/main" id="{354070E3-1838-4DA4-AF49-3454B9EF9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813" y="571500"/>
            <a:ext cx="2389187" cy="284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xt Box 4">
            <a:extLst>
              <a:ext uri="{FF2B5EF4-FFF2-40B4-BE49-F238E27FC236}">
                <a16:creationId xmlns:a16="http://schemas.microsoft.com/office/drawing/2014/main" id="{01CFBD18-7EDA-4534-8621-182A0CD19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808038"/>
            <a:ext cx="30829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chemeClr val="accent2"/>
                </a:solidFill>
                <a:latin typeface="Arial" panose="020B0604020202020204" pitchFamily="34" charset="0"/>
              </a:rPr>
              <a:t>Amoniti srednjeg trijasa</a:t>
            </a:r>
          </a:p>
        </p:txBody>
      </p:sp>
      <p:pic>
        <p:nvPicPr>
          <p:cNvPr id="24584" name="Picture 5" descr="Sturia">
            <a:extLst>
              <a:ext uri="{FF2B5EF4-FFF2-40B4-BE49-F238E27FC236}">
                <a16:creationId xmlns:a16="http://schemas.microsoft.com/office/drawing/2014/main" id="{9F65754E-6ACA-4EBB-9207-B00186D4E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25" y="4471988"/>
            <a:ext cx="1914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6" descr="Sturia_2">
            <a:extLst>
              <a:ext uri="{FF2B5EF4-FFF2-40B4-BE49-F238E27FC236}">
                <a16:creationId xmlns:a16="http://schemas.microsoft.com/office/drawing/2014/main" id="{6FA898BA-E37B-4731-A0BE-3E8D0A4FF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4071938"/>
            <a:ext cx="3097213" cy="256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6" name="Text Box 10">
            <a:extLst>
              <a:ext uri="{FF2B5EF4-FFF2-40B4-BE49-F238E27FC236}">
                <a16:creationId xmlns:a16="http://schemas.microsoft.com/office/drawing/2014/main" id="{F27C913A-EF2C-44FB-9173-57A39B170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0" y="3143250"/>
            <a:ext cx="18478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accent2"/>
                </a:solidFill>
                <a:latin typeface="Arial" panose="020B0604020202020204" pitchFamily="34" charset="0"/>
              </a:rPr>
              <a:t>Protrachyceras</a:t>
            </a:r>
          </a:p>
        </p:txBody>
      </p:sp>
      <p:pic>
        <p:nvPicPr>
          <p:cNvPr id="24587" name="Picture 12" descr="Atractites">
            <a:extLst>
              <a:ext uri="{FF2B5EF4-FFF2-40B4-BE49-F238E27FC236}">
                <a16:creationId xmlns:a16="http://schemas.microsoft.com/office/drawing/2014/main" id="{BF857719-DA15-4471-8484-96799B03D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99"/>
          <a:stretch>
            <a:fillRect/>
          </a:stretch>
        </p:blipFill>
        <p:spPr bwMode="auto">
          <a:xfrm>
            <a:off x="928688" y="1643063"/>
            <a:ext cx="1204912" cy="211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5">
            <a:extLst>
              <a:ext uri="{FF2B5EF4-FFF2-40B4-BE49-F238E27FC236}">
                <a16:creationId xmlns:a16="http://schemas.microsoft.com/office/drawing/2014/main" id="{59A77D2A-B6AE-4422-BC08-289D94E2E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25" y="1571625"/>
            <a:ext cx="5715000" cy="492918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 dirty="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 dirty="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 dirty="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 dirty="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 dirty="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 dirty="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 err="1">
                <a:solidFill>
                  <a:schemeClr val="accent2"/>
                </a:solidFill>
                <a:latin typeface="Arial" panose="020B0604020202020204" pitchFamily="34" charset="0"/>
              </a:rPr>
              <a:t>Monophyllites</a:t>
            </a:r>
            <a:endParaRPr lang="hr-HR" altLang="sr-Latn-RS" sz="1800" i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5603" name="Text Box 13">
            <a:extLst>
              <a:ext uri="{FF2B5EF4-FFF2-40B4-BE49-F238E27FC236}">
                <a16:creationId xmlns:a16="http://schemas.microsoft.com/office/drawing/2014/main" id="{5683C088-E461-48D9-B5B7-43027208B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1571625"/>
            <a:ext cx="3071813" cy="492918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accent2"/>
                </a:solidFill>
                <a:latin typeface="Arial" panose="020B0604020202020204" pitchFamily="34" charset="0"/>
              </a:rPr>
              <a:t>Tropites</a:t>
            </a:r>
            <a:r>
              <a:rPr lang="hr-HR" altLang="sr-Latn-RS" sz="1800" i="1">
                <a:solidFill>
                  <a:schemeClr val="tx2"/>
                </a:solidFill>
                <a:latin typeface="Arial" panose="020B0604020202020204" pitchFamily="34" charset="0"/>
              </a:rPr>
              <a:t> subbulatus</a:t>
            </a: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9E3F45E9-4C81-4817-A13E-4E1B1C9F0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1F124C21-1207-426C-BE1E-5D18FF7CC08F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25605" name="Picture 11">
            <a:extLst>
              <a:ext uri="{FF2B5EF4-FFF2-40B4-BE49-F238E27FC236}">
                <a16:creationId xmlns:a16="http://schemas.microsoft.com/office/drawing/2014/main" id="{F9F42050-3B85-4924-B389-5A827943E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3849688"/>
            <a:ext cx="2965450" cy="257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2" descr="G53 - Neki fosili gornjeg Trijasa">
            <a:extLst>
              <a:ext uri="{FF2B5EF4-FFF2-40B4-BE49-F238E27FC236}">
                <a16:creationId xmlns:a16="http://schemas.microsoft.com/office/drawing/2014/main" id="{D5D28370-64C5-428E-AE17-D856D3CBD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0" r="14250" b="58249"/>
          <a:stretch>
            <a:fillRect/>
          </a:stretch>
        </p:blipFill>
        <p:spPr bwMode="auto">
          <a:xfrm>
            <a:off x="214313" y="1641475"/>
            <a:ext cx="2860675" cy="171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9" descr="G54 - Neki fosili gornjeg Trijasa">
            <a:extLst>
              <a:ext uri="{FF2B5EF4-FFF2-40B4-BE49-F238E27FC236}">
                <a16:creationId xmlns:a16="http://schemas.microsoft.com/office/drawing/2014/main" id="{7240381D-0D83-466F-AC07-1182D3FF3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4" r="53242" b="66832"/>
          <a:stretch>
            <a:fillRect/>
          </a:stretch>
        </p:blipFill>
        <p:spPr bwMode="auto">
          <a:xfrm>
            <a:off x="6072188" y="1597025"/>
            <a:ext cx="2133600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Text Box 8">
            <a:extLst>
              <a:ext uri="{FF2B5EF4-FFF2-40B4-BE49-F238E27FC236}">
                <a16:creationId xmlns:a16="http://schemas.microsoft.com/office/drawing/2014/main" id="{D26F1785-4A24-4659-BBB6-3EE6C5962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812800"/>
            <a:ext cx="3102131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 dirty="0" err="1">
                <a:solidFill>
                  <a:schemeClr val="accent2"/>
                </a:solidFill>
                <a:latin typeface="Arial" panose="020B0604020202020204" pitchFamily="34" charset="0"/>
              </a:rPr>
              <a:t>Amoniti</a:t>
            </a:r>
            <a:r>
              <a:rPr lang="hr-HR" altLang="sr-Latn-RS" sz="2000" b="1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en-US" altLang="sr-Latn-RS" sz="2000" b="1" dirty="0" err="1">
                <a:solidFill>
                  <a:schemeClr val="accent2"/>
                </a:solidFill>
                <a:latin typeface="Arial" panose="020B0604020202020204" pitchFamily="34" charset="0"/>
              </a:rPr>
              <a:t>srednjeg</a:t>
            </a:r>
            <a:r>
              <a:rPr lang="hr-HR" altLang="sr-Latn-RS" sz="2000" b="1" dirty="0">
                <a:solidFill>
                  <a:schemeClr val="accent2"/>
                </a:solidFill>
                <a:latin typeface="Arial" panose="020B0604020202020204" pitchFamily="34" charset="0"/>
              </a:rPr>
              <a:t> trijasa</a:t>
            </a:r>
          </a:p>
        </p:txBody>
      </p:sp>
      <p:pic>
        <p:nvPicPr>
          <p:cNvPr id="25609" name="Picture 12" descr="Monophyllites simonyi">
            <a:extLst>
              <a:ext uri="{FF2B5EF4-FFF2-40B4-BE49-F238E27FC236}">
                <a16:creationId xmlns:a16="http://schemas.microsoft.com/office/drawing/2014/main" id="{07619DB2-31E7-4B98-B9F9-6F6794DD0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" r="2182"/>
          <a:stretch>
            <a:fillRect/>
          </a:stretch>
        </p:blipFill>
        <p:spPr bwMode="auto">
          <a:xfrm>
            <a:off x="3317875" y="3663950"/>
            <a:ext cx="5662613" cy="278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1">
            <a:extLst>
              <a:ext uri="{FF2B5EF4-FFF2-40B4-BE49-F238E27FC236}">
                <a16:creationId xmlns:a16="http://schemas.microsoft.com/office/drawing/2014/main" id="{06D25C13-4CD1-41CB-A818-C9FC4C1EE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8213" y="1571625"/>
            <a:ext cx="4071937" cy="478631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accent2"/>
                </a:solidFill>
                <a:latin typeface="Arial" panose="020B0604020202020204" pitchFamily="34" charset="0"/>
              </a:rPr>
              <a:t>Pinacoceras</a:t>
            </a:r>
            <a:endParaRPr lang="hr-HR" altLang="sr-Latn-RS" sz="1800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accent2"/>
                </a:solidFill>
                <a:latin typeface="Arial" panose="020B0604020202020204" pitchFamily="34" charset="0"/>
              </a:rPr>
              <a:t>metternichi</a:t>
            </a:r>
          </a:p>
        </p:txBody>
      </p:sp>
      <p:pic>
        <p:nvPicPr>
          <p:cNvPr id="26627" name="Picture 10" descr="G54 - Neki fosili gornjeg Trijasa">
            <a:extLst>
              <a:ext uri="{FF2B5EF4-FFF2-40B4-BE49-F238E27FC236}">
                <a16:creationId xmlns:a16="http://schemas.microsoft.com/office/drawing/2014/main" id="{966436A4-5980-426A-8D72-6B55D6A6C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19" r="10867" b="68971"/>
          <a:stretch>
            <a:fillRect/>
          </a:stretch>
        </p:blipFill>
        <p:spPr bwMode="auto">
          <a:xfrm>
            <a:off x="6472238" y="1662113"/>
            <a:ext cx="2133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Text Box 7">
            <a:extLst>
              <a:ext uri="{FF2B5EF4-FFF2-40B4-BE49-F238E27FC236}">
                <a16:creationId xmlns:a16="http://schemas.microsoft.com/office/drawing/2014/main" id="{0868A62D-99FF-4DEA-BBE2-FF98E17E6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8" y="1571625"/>
            <a:ext cx="4214812" cy="478631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chemeClr val="accent2"/>
                </a:solidFill>
                <a:latin typeface="Arial" panose="020B0604020202020204" pitchFamily="34" charset="0"/>
              </a:rPr>
              <a:t>Trachyceras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 i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26629" name="Slide Number Placeholder 22">
            <a:extLst>
              <a:ext uri="{FF2B5EF4-FFF2-40B4-BE49-F238E27FC236}">
                <a16:creationId xmlns:a16="http://schemas.microsoft.com/office/drawing/2014/main" id="{6AA47008-A8EE-43F7-9BF4-F9867D56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07F92D4-80DC-4437-B89A-27E99A7A3789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26630" name="Picture 9">
            <a:extLst>
              <a:ext uri="{FF2B5EF4-FFF2-40B4-BE49-F238E27FC236}">
                <a16:creationId xmlns:a16="http://schemas.microsoft.com/office/drawing/2014/main" id="{6AD60916-2F34-4835-9D4F-32B638C09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571875"/>
            <a:ext cx="3095625" cy="269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 Box 4">
            <a:extLst>
              <a:ext uri="{FF2B5EF4-FFF2-40B4-BE49-F238E27FC236}">
                <a16:creationId xmlns:a16="http://schemas.microsoft.com/office/drawing/2014/main" id="{DE3AE2DB-DFD6-405E-ADCD-6E9099724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812800"/>
            <a:ext cx="2930525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chemeClr val="accent2"/>
                </a:solidFill>
                <a:latin typeface="Arial" panose="020B0604020202020204" pitchFamily="34" charset="0"/>
              </a:rPr>
              <a:t>Amoniti mlađeg trijasa</a:t>
            </a:r>
          </a:p>
        </p:txBody>
      </p:sp>
      <p:pic>
        <p:nvPicPr>
          <p:cNvPr id="26632" name="Picture 6" descr="Trachyceras">
            <a:extLst>
              <a:ext uri="{FF2B5EF4-FFF2-40B4-BE49-F238E27FC236}">
                <a16:creationId xmlns:a16="http://schemas.microsoft.com/office/drawing/2014/main" id="{DFBC0CB4-2D30-4893-BC3B-B59ECF50E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388" y="1628775"/>
            <a:ext cx="2016125" cy="163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8">
            <a:extLst>
              <a:ext uri="{FF2B5EF4-FFF2-40B4-BE49-F238E27FC236}">
                <a16:creationId xmlns:a16="http://schemas.microsoft.com/office/drawing/2014/main" id="{5BCF9ACD-193D-4D9C-9005-ED6E9316A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8" y="3284538"/>
            <a:ext cx="3960812" cy="299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>
            <a:extLst>
              <a:ext uri="{FF2B5EF4-FFF2-40B4-BE49-F238E27FC236}">
                <a16:creationId xmlns:a16="http://schemas.microsoft.com/office/drawing/2014/main" id="{B6E90CC4-A459-4D87-9F38-D4F65839A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C354D750-B999-4B57-BEFF-0415A26EA124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27651" name="Picture 2" descr="bezkralješnjaci - razvoj kroz geološka razdoblja">
            <a:extLst>
              <a:ext uri="{FF2B5EF4-FFF2-40B4-BE49-F238E27FC236}">
                <a16:creationId xmlns:a16="http://schemas.microsoft.com/office/drawing/2014/main" id="{EDFEFE57-15C4-47DE-9BAC-67D208117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"/>
          <a:stretch>
            <a:fillRect/>
          </a:stretch>
        </p:blipFill>
        <p:spPr bwMode="auto">
          <a:xfrm>
            <a:off x="566738" y="1214438"/>
            <a:ext cx="7862887" cy="544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 Box 3">
            <a:extLst>
              <a:ext uri="{FF2B5EF4-FFF2-40B4-BE49-F238E27FC236}">
                <a16:creationId xmlns:a16="http://schemas.microsoft.com/office/drawing/2014/main" id="{6CDD0824-0DD5-4E42-869B-B216DE99F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00063"/>
            <a:ext cx="75041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chemeClr val="tx2"/>
                </a:solidFill>
                <a:latin typeface="Arial" panose="020B0604020202020204" pitchFamily="34" charset="0"/>
              </a:rPr>
              <a:t>Geološki raspon i rasprostranjenost skupina bezkralježnjaka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>
            <a:extLst>
              <a:ext uri="{FF2B5EF4-FFF2-40B4-BE49-F238E27FC236}">
                <a16:creationId xmlns:a16="http://schemas.microsoft.com/office/drawing/2014/main" id="{09CEF4B3-C5EB-4098-B0C5-75E7BA61B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9035A523-1264-4574-ABAE-93F9F8613D7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28675" name="Picture 11" descr="morski gmazovi">
            <a:extLst>
              <a:ext uri="{FF2B5EF4-FFF2-40B4-BE49-F238E27FC236}">
                <a16:creationId xmlns:a16="http://schemas.microsoft.com/office/drawing/2014/main" id="{F07E25AC-5CDB-40A5-AA34-1F2422439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23"/>
          <a:stretch>
            <a:fillRect/>
          </a:stretch>
        </p:blipFill>
        <p:spPr bwMode="auto">
          <a:xfrm>
            <a:off x="0" y="2420938"/>
            <a:ext cx="6300788" cy="394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 Box 2">
            <a:extLst>
              <a:ext uri="{FF2B5EF4-FFF2-40B4-BE49-F238E27FC236}">
                <a16:creationId xmlns:a16="http://schemas.microsoft.com/office/drawing/2014/main" id="{B181AEC9-206D-49C9-ADD5-98C385020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74688"/>
            <a:ext cx="7705725" cy="522287"/>
          </a:xfrm>
          <a:prstGeom prst="rect">
            <a:avLst/>
          </a:prstGeom>
          <a:solidFill>
            <a:srgbClr val="FFC000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0000FF"/>
                </a:solidFill>
                <a:latin typeface="Arial" panose="020B0604020202020204" pitchFamily="34" charset="0"/>
              </a:rPr>
              <a:t>MORSKI KRALJEŽNJACI - RIBE i GMAZOVI</a:t>
            </a:r>
            <a:endParaRPr lang="hr-HR" altLang="sr-Latn-RS" sz="28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28677" name="Text Box 3">
            <a:extLst>
              <a:ext uri="{FF2B5EF4-FFF2-40B4-BE49-F238E27FC236}">
                <a16:creationId xmlns:a16="http://schemas.microsoft.com/office/drawing/2014/main" id="{196DFD1B-1F31-4E74-92A0-7AF2B6F14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2357438"/>
            <a:ext cx="2735262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>
                <a:solidFill>
                  <a:srgbClr val="FF0000"/>
                </a:solidFill>
                <a:latin typeface="Arial" panose="020B0604020202020204" pitchFamily="34" charset="0"/>
              </a:rPr>
              <a:t>(1) Placodontia</a:t>
            </a:r>
            <a:endParaRPr lang="hr-HR" altLang="sr-Latn-RS" sz="16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>
                <a:solidFill>
                  <a:srgbClr val="FF0000"/>
                </a:solidFill>
                <a:latin typeface="Arial" panose="020B0604020202020204" pitchFamily="34" charset="0"/>
              </a:rPr>
              <a:t>(2) Nothosauria</a:t>
            </a:r>
            <a:endParaRPr lang="hr-HR" altLang="sr-Latn-RS" sz="16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>
                <a:solidFill>
                  <a:srgbClr val="FF0000"/>
                </a:solidFill>
                <a:latin typeface="Arial" panose="020B0604020202020204" pitchFamily="34" charset="0"/>
              </a:rPr>
              <a:t>(3) Plesiosauria</a:t>
            </a:r>
            <a:endParaRPr lang="hr-HR" altLang="sr-Latn-RS" sz="16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>
                <a:solidFill>
                  <a:srgbClr val="FF0000"/>
                </a:solidFill>
                <a:latin typeface="Arial" panose="020B0604020202020204" pitchFamily="34" charset="0"/>
              </a:rPr>
              <a:t>(4) Ichthyosauria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&gt; ove skupine morskih gmazova pripadaju euriapsidnim gmazovima </a:t>
            </a:r>
            <a:r>
              <a:rPr lang="hr-HR" altLang="sr-Latn-RS" sz="1800">
                <a:latin typeface="Arial" panose="020B0604020202020204" pitchFamily="34" charset="0"/>
              </a:rPr>
              <a:t>(imaju jedan, gornji par sljepoočnih otvora)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koji su tijekom trijasa prešli “s kopna u more”</a:t>
            </a:r>
            <a:endParaRPr lang="en-US" altLang="sr-Latn-RS" sz="1800">
              <a:solidFill>
                <a:srgbClr val="0000FF"/>
              </a:solidFill>
            </a:endParaRPr>
          </a:p>
        </p:txBody>
      </p:sp>
      <p:sp>
        <p:nvSpPr>
          <p:cNvPr id="28678" name="Text Box 9">
            <a:extLst>
              <a:ext uri="{FF2B5EF4-FFF2-40B4-BE49-F238E27FC236}">
                <a16:creationId xmlns:a16="http://schemas.microsoft.com/office/drawing/2014/main" id="{B361DA3E-304C-444A-B621-3835C54FF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28775"/>
            <a:ext cx="83216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Od kralježnjaka i dalje su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brojne RIBE </a:t>
            </a:r>
            <a:r>
              <a:rPr lang="hr-HR" altLang="sr-Latn-RS" sz="1800">
                <a:latin typeface="Arial" panose="020B0604020202020204" pitchFamily="34" charset="0"/>
              </a:rPr>
              <a:t>– posebno morski psi </a:t>
            </a:r>
            <a:r>
              <a:rPr lang="hr-HR" altLang="sr-Latn-RS" sz="1800" i="1">
                <a:latin typeface="Arial" panose="020B0604020202020204" pitchFamily="34" charset="0"/>
              </a:rPr>
              <a:t>(Selachii),</a:t>
            </a:r>
            <a:r>
              <a:rPr lang="hr-HR" altLang="sr-Latn-RS" sz="1800">
                <a:latin typeface="Arial" panose="020B0604020202020204" pitchFamily="34" charset="0"/>
              </a:rPr>
              <a:t> no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u trijasu se javljaju i MORSKI GMAZOVI</a:t>
            </a:r>
            <a:r>
              <a:rPr lang="hr-HR" altLang="sr-Latn-RS" sz="1800">
                <a:latin typeface="Arial" panose="020B0604020202020204" pitchFamily="34" charset="0"/>
              </a:rPr>
              <a:t>, koji se razvijaju u nekoliko skupina: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1F5B0BFB-D73C-47DD-AE52-8E977DA5523F}"/>
              </a:ext>
            </a:extLst>
          </p:cNvPr>
          <p:cNvSpPr/>
          <p:nvPr/>
        </p:nvSpPr>
        <p:spPr>
          <a:xfrm rot="15402191">
            <a:off x="3464719" y="5557044"/>
            <a:ext cx="376238" cy="76200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015C156-2705-4829-B444-1F124EC46A1C}"/>
              </a:ext>
            </a:extLst>
          </p:cNvPr>
          <p:cNvSpPr>
            <a:spLocks noChangeArrowheads="1"/>
          </p:cNvSpPr>
          <p:nvPr/>
        </p:nvSpPr>
        <p:spPr bwMode="auto">
          <a:xfrm rot="1359949">
            <a:off x="4294188" y="3595688"/>
            <a:ext cx="293687" cy="841375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79145E2-A731-4018-A973-8AA655EC87A5}"/>
              </a:ext>
            </a:extLst>
          </p:cNvPr>
          <p:cNvSpPr>
            <a:spLocks noChangeArrowheads="1"/>
          </p:cNvSpPr>
          <p:nvPr/>
        </p:nvSpPr>
        <p:spPr bwMode="auto">
          <a:xfrm rot="9093783">
            <a:off x="2166938" y="4354513"/>
            <a:ext cx="293687" cy="841375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>
              <a:solidFill>
                <a:schemeClr val="lt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>
            <a:extLst>
              <a:ext uri="{FF2B5EF4-FFF2-40B4-BE49-F238E27FC236}">
                <a16:creationId xmlns:a16="http://schemas.microsoft.com/office/drawing/2014/main" id="{1795FD7F-550F-44FF-BDA9-8F7A9FA8F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39D6147-7685-4FB3-9DBE-CA7E14E6CE1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29699" name="Picture 2" descr="evolucija i klasifikacija gmazova">
            <a:extLst>
              <a:ext uri="{FF2B5EF4-FFF2-40B4-BE49-F238E27FC236}">
                <a16:creationId xmlns:a16="http://schemas.microsoft.com/office/drawing/2014/main" id="{73819ACE-C1E7-40D6-BFFA-20E655D28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73"/>
          <a:stretch>
            <a:fillRect/>
          </a:stretch>
        </p:blipFill>
        <p:spPr bwMode="auto">
          <a:xfrm>
            <a:off x="1377950" y="0"/>
            <a:ext cx="63261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 Box 3">
            <a:extLst>
              <a:ext uri="{FF2B5EF4-FFF2-40B4-BE49-F238E27FC236}">
                <a16:creationId xmlns:a16="http://schemas.microsoft.com/office/drawing/2014/main" id="{B610B1F6-9E87-48E0-985E-EEB1CBD2F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643063"/>
            <a:ext cx="19288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chemeClr val="accent2"/>
                </a:solidFill>
                <a:latin typeface="Arial" panose="020B0604020202020204" pitchFamily="34" charset="0"/>
              </a:rPr>
              <a:t>Evolucija i klasifikacija gmazova</a:t>
            </a:r>
          </a:p>
        </p:txBody>
      </p:sp>
      <p:pic>
        <p:nvPicPr>
          <p:cNvPr id="29701" name="Picture 7" descr="anapsid">
            <a:extLst>
              <a:ext uri="{FF2B5EF4-FFF2-40B4-BE49-F238E27FC236}">
                <a16:creationId xmlns:a16="http://schemas.microsoft.com/office/drawing/2014/main" id="{37A62800-AEF0-4611-9A8D-337DB1138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463" y="5572125"/>
            <a:ext cx="165735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8" descr="sinapsid">
            <a:extLst>
              <a:ext uri="{FF2B5EF4-FFF2-40B4-BE49-F238E27FC236}">
                <a16:creationId xmlns:a16="http://schemas.microsoft.com/office/drawing/2014/main" id="{7026E5C0-4E8D-467C-B302-821EF7B5A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3956050"/>
            <a:ext cx="17478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9" descr="euripsid">
            <a:extLst>
              <a:ext uri="{FF2B5EF4-FFF2-40B4-BE49-F238E27FC236}">
                <a16:creationId xmlns:a16="http://schemas.microsoft.com/office/drawing/2014/main" id="{6377CDB4-744F-49F4-BB78-BE4FD7325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650" y="5357813"/>
            <a:ext cx="1687513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10" descr="diapsid">
            <a:extLst>
              <a:ext uri="{FF2B5EF4-FFF2-40B4-BE49-F238E27FC236}">
                <a16:creationId xmlns:a16="http://schemas.microsoft.com/office/drawing/2014/main" id="{E9A5CD50-05AE-4B56-9B48-6A7EC269B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79388"/>
            <a:ext cx="1665288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5" name="Text Box 6">
            <a:extLst>
              <a:ext uri="{FF2B5EF4-FFF2-40B4-BE49-F238E27FC236}">
                <a16:creationId xmlns:a16="http://schemas.microsoft.com/office/drawing/2014/main" id="{2E9972D6-25C9-49BB-8552-966C5422C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9488" y="4076700"/>
            <a:ext cx="16351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200">
                <a:latin typeface="Arial" panose="020B0604020202020204" pitchFamily="34" charset="0"/>
              </a:rPr>
              <a:t>Sauropterygia &gt; naziv kojim su obuhvaćeni plesiosaurusi i notosauri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FD42200-E08E-4744-956E-E35DF3BAEBEE}"/>
              </a:ext>
            </a:extLst>
          </p:cNvPr>
          <p:cNvSpPr>
            <a:spLocks noChangeArrowheads="1"/>
          </p:cNvSpPr>
          <p:nvPr/>
        </p:nvSpPr>
        <p:spPr bwMode="auto">
          <a:xfrm rot="2470739">
            <a:off x="4818063" y="3254375"/>
            <a:ext cx="2478087" cy="2552700"/>
          </a:xfrm>
          <a:prstGeom prst="ellipse">
            <a:avLst/>
          </a:prstGeom>
          <a:noFill/>
          <a:ln w="41275" algn="ctr">
            <a:solidFill>
              <a:srgbClr val="0000FF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>
              <a:solidFill>
                <a:schemeClr val="lt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22">
            <a:extLst>
              <a:ext uri="{FF2B5EF4-FFF2-40B4-BE49-F238E27FC236}">
                <a16:creationId xmlns:a16="http://schemas.microsoft.com/office/drawing/2014/main" id="{D3C1CAF6-6CE7-4235-B7AD-FBE01EC84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5C3D7F4E-19D2-4C7A-A837-5BAA63E149A8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0723" name="Text Box 4">
            <a:extLst>
              <a:ext uri="{FF2B5EF4-FFF2-40B4-BE49-F238E27FC236}">
                <a16:creationId xmlns:a16="http://schemas.microsoft.com/office/drawing/2014/main" id="{09B687C1-F9BA-429B-96CC-39DF78CC7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5438" y="620713"/>
            <a:ext cx="2092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Arial" panose="020B0604020202020204" pitchFamily="34" charset="0"/>
              </a:rPr>
              <a:t>(1) Placodontia </a:t>
            </a:r>
          </a:p>
        </p:txBody>
      </p:sp>
      <p:pic>
        <p:nvPicPr>
          <p:cNvPr id="30724" name="Picture 5" descr="G24 - Placodus">
            <a:extLst>
              <a:ext uri="{FF2B5EF4-FFF2-40B4-BE49-F238E27FC236}">
                <a16:creationId xmlns:a16="http://schemas.microsoft.com/office/drawing/2014/main" id="{00B60A76-A3CB-4618-9E5E-3B7C7EF1C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61"/>
          <a:stretch>
            <a:fillRect/>
          </a:stretch>
        </p:blipFill>
        <p:spPr bwMode="auto">
          <a:xfrm>
            <a:off x="684213" y="3789363"/>
            <a:ext cx="4176712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 Box 6">
            <a:extLst>
              <a:ext uri="{FF2B5EF4-FFF2-40B4-BE49-F238E27FC236}">
                <a16:creationId xmlns:a16="http://schemas.microsoft.com/office/drawing/2014/main" id="{FBD9ED36-378E-472E-B14E-B08E2974A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75" y="4500563"/>
            <a:ext cx="5176838" cy="1477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latin typeface="Arial" panose="020B0604020202020204" pitchFamily="34" charset="0"/>
              </a:rPr>
              <a:t>Slični kornjačama</a:t>
            </a:r>
            <a:r>
              <a:rPr lang="hr-HR" altLang="sr-Latn-RS" sz="1800">
                <a:latin typeface="Arial" panose="020B0604020202020204" pitchFamily="34" charset="0"/>
              </a:rPr>
              <a:t>, imali </a:t>
            </a:r>
            <a:r>
              <a:rPr lang="hr-HR" altLang="sr-Latn-RS" sz="1800" b="1">
                <a:latin typeface="Arial" panose="020B0604020202020204" pitchFamily="34" charset="0"/>
              </a:rPr>
              <a:t>udove nalik pedalama </a:t>
            </a:r>
            <a:r>
              <a:rPr lang="hr-HR" altLang="sr-Latn-RS" sz="1800">
                <a:latin typeface="Arial" panose="020B0604020202020204" pitchFamily="34" charset="0"/>
              </a:rPr>
              <a:t>prilagođene plivanju, hranili se mekušcima s dna; primjer na slici (</a:t>
            </a:r>
            <a:r>
              <a:rPr lang="hr-HR" altLang="sr-Latn-RS" sz="1800" i="1">
                <a:latin typeface="Arial" panose="020B0604020202020204" pitchFamily="34" charset="0"/>
              </a:rPr>
              <a:t>Plakodus</a:t>
            </a:r>
            <a:r>
              <a:rPr lang="hr-HR" altLang="sr-Latn-RS" sz="1800">
                <a:latin typeface="Arial" panose="020B0604020202020204" pitchFamily="34" charset="0"/>
              </a:rPr>
              <a:t>) veličine do 3,5 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Plakodonti izumrli krajem trijasa.</a:t>
            </a:r>
          </a:p>
        </p:txBody>
      </p:sp>
      <p:pic>
        <p:nvPicPr>
          <p:cNvPr id="30726" name="Picture 8" descr="Placodus">
            <a:extLst>
              <a:ext uri="{FF2B5EF4-FFF2-40B4-BE49-F238E27FC236}">
                <a16:creationId xmlns:a16="http://schemas.microsoft.com/office/drawing/2014/main" id="{C7D0F15C-CF38-49A0-9878-ABEB27D04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557338"/>
            <a:ext cx="6119812" cy="21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7" descr="placodontia svi">
            <a:extLst>
              <a:ext uri="{FF2B5EF4-FFF2-40B4-BE49-F238E27FC236}">
                <a16:creationId xmlns:a16="http://schemas.microsoft.com/office/drawing/2014/main" id="{00CC6A6A-07FA-47E4-A9EA-57898470C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00"/>
          <a:stretch>
            <a:fillRect/>
          </a:stretch>
        </p:blipFill>
        <p:spPr bwMode="auto">
          <a:xfrm>
            <a:off x="6286500" y="2428875"/>
            <a:ext cx="2449513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8" name="Text Box 2">
            <a:extLst>
              <a:ext uri="{FF2B5EF4-FFF2-40B4-BE49-F238E27FC236}">
                <a16:creationId xmlns:a16="http://schemas.microsoft.com/office/drawing/2014/main" id="{DD945E73-7CC7-4F6F-9FD4-66C0548CA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30225"/>
            <a:ext cx="3455987" cy="522288"/>
          </a:xfrm>
          <a:prstGeom prst="rect">
            <a:avLst/>
          </a:prstGeom>
          <a:solidFill>
            <a:srgbClr val="FFCCCC"/>
          </a:solidFill>
          <a:ln w="31750">
            <a:solidFill>
              <a:srgbClr val="9900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990099"/>
                </a:solidFill>
                <a:latin typeface="Arial" panose="020B0604020202020204" pitchFamily="34" charset="0"/>
              </a:rPr>
              <a:t>MORSKI GMAZOVI</a:t>
            </a:r>
            <a:endParaRPr lang="hr-HR" altLang="sr-Latn-RS" sz="2800">
              <a:solidFill>
                <a:srgbClr val="9900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 descr="G22 - Ceresiosaurus">
            <a:extLst>
              <a:ext uri="{FF2B5EF4-FFF2-40B4-BE49-F238E27FC236}">
                <a16:creationId xmlns:a16="http://schemas.microsoft.com/office/drawing/2014/main" id="{4187861C-8543-4FD7-B2B4-7B47EF4F7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363" y="147638"/>
            <a:ext cx="3378200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 Box 4">
            <a:extLst>
              <a:ext uri="{FF2B5EF4-FFF2-40B4-BE49-F238E27FC236}">
                <a16:creationId xmlns:a16="http://schemas.microsoft.com/office/drawing/2014/main" id="{943AB7F7-C8C2-42A5-B2F0-2B984BF33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5438" y="620713"/>
            <a:ext cx="20653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Arial" panose="020B0604020202020204" pitchFamily="34" charset="0"/>
              </a:rPr>
              <a:t>(2) Nothosauria</a:t>
            </a:r>
          </a:p>
        </p:txBody>
      </p:sp>
      <p:sp>
        <p:nvSpPr>
          <p:cNvPr id="31748" name="Slide Number Placeholder 22">
            <a:extLst>
              <a:ext uri="{FF2B5EF4-FFF2-40B4-BE49-F238E27FC236}">
                <a16:creationId xmlns:a16="http://schemas.microsoft.com/office/drawing/2014/main" id="{A339D279-1144-4BE4-ADD3-9F2D8B358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ECC2AA31-F5E8-4895-8203-8817125AA0A5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31749" name="Picture 7">
            <a:extLst>
              <a:ext uri="{FF2B5EF4-FFF2-40B4-BE49-F238E27FC236}">
                <a16:creationId xmlns:a16="http://schemas.microsoft.com/office/drawing/2014/main" id="{79E1019F-A648-412C-B476-CE224ED3C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1547813"/>
            <a:ext cx="5654675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Text Box 6">
            <a:extLst>
              <a:ext uri="{FF2B5EF4-FFF2-40B4-BE49-F238E27FC236}">
                <a16:creationId xmlns:a16="http://schemas.microsoft.com/office/drawing/2014/main" id="{29900BC1-7B2D-4F05-AA6A-7BF600607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571625"/>
            <a:ext cx="4537075" cy="486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Živjeli na kopnu i prvi gmazovi koji žive i u moru, imali kratke noge s prstima i dugi vrat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CC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CC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CC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CC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CC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CC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CC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CC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CC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CC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CC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endParaRPr lang="hr-HR" altLang="sr-Latn-RS" sz="1600" b="1" i="1">
              <a:solidFill>
                <a:srgbClr val="CC0099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- </a:t>
            </a:r>
            <a:r>
              <a:rPr lang="hr-HR" altLang="sr-Latn-RS" sz="1600">
                <a:latin typeface="Arial" panose="020B0604020202020204" pitchFamily="34" charset="0"/>
              </a:rPr>
              <a:t>na slikama: </a:t>
            </a:r>
            <a:r>
              <a:rPr lang="hr-HR" altLang="sr-Latn-RS" sz="1600" i="1">
                <a:latin typeface="Arial" panose="020B0604020202020204" pitchFamily="34" charset="0"/>
              </a:rPr>
              <a:t>Ceresiosaurus</a:t>
            </a:r>
            <a:endParaRPr lang="hr-HR" altLang="sr-Latn-R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notosaur, dužeg vrata i vrlo oštrih zubiju,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kojima je hvatao ribe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>
              <a:latin typeface="Arial" panose="020B0604020202020204" pitchFamily="34" charset="0"/>
            </a:endParaRPr>
          </a:p>
        </p:txBody>
      </p:sp>
      <p:sp>
        <p:nvSpPr>
          <p:cNvPr id="31751" name="Text Box 2">
            <a:extLst>
              <a:ext uri="{FF2B5EF4-FFF2-40B4-BE49-F238E27FC236}">
                <a16:creationId xmlns:a16="http://schemas.microsoft.com/office/drawing/2014/main" id="{0A1E9049-788C-4F52-82A5-3417A8441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30225"/>
            <a:ext cx="3455987" cy="522288"/>
          </a:xfrm>
          <a:prstGeom prst="rect">
            <a:avLst/>
          </a:prstGeom>
          <a:solidFill>
            <a:srgbClr val="FFCCCC"/>
          </a:solidFill>
          <a:ln w="31750">
            <a:solidFill>
              <a:srgbClr val="9900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990099"/>
                </a:solidFill>
                <a:latin typeface="Arial" panose="020B0604020202020204" pitchFamily="34" charset="0"/>
              </a:rPr>
              <a:t>MORSKI GMAZOVI</a:t>
            </a:r>
            <a:endParaRPr lang="hr-HR" altLang="sr-Latn-RS" sz="2800">
              <a:solidFill>
                <a:srgbClr val="990099"/>
              </a:solidFill>
              <a:latin typeface="Arial" panose="020B0604020202020204" pitchFamily="34" charset="0"/>
            </a:endParaRPr>
          </a:p>
        </p:txBody>
      </p:sp>
      <p:sp>
        <p:nvSpPr>
          <p:cNvPr id="31752" name="Text Box 6">
            <a:extLst>
              <a:ext uri="{FF2B5EF4-FFF2-40B4-BE49-F238E27FC236}">
                <a16:creationId xmlns:a16="http://schemas.microsoft.com/office/drawing/2014/main" id="{1E7D220A-B791-4C20-BDED-6F44101BC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492375"/>
            <a:ext cx="3735388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Prisutni tijekom trijasa i jure.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:\VJEZBE\Historijska geologija\Historijska II_Vjezbe_Maja\Prezentacije\03_Mezozoik\034a Natural History Museum Mary Anning fossil.JPG">
            <a:extLst>
              <a:ext uri="{FF2B5EF4-FFF2-40B4-BE49-F238E27FC236}">
                <a16:creationId xmlns:a16="http://schemas.microsoft.com/office/drawing/2014/main" id="{B45FD2DC-D650-446E-936C-B63EB5068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7" b="11137"/>
          <a:stretch>
            <a:fillRect/>
          </a:stretch>
        </p:blipFill>
        <p:spPr bwMode="auto">
          <a:xfrm>
            <a:off x="684213" y="3644900"/>
            <a:ext cx="5472112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14" descr="Plesiosauria1">
            <a:extLst>
              <a:ext uri="{FF2B5EF4-FFF2-40B4-BE49-F238E27FC236}">
                <a16:creationId xmlns:a16="http://schemas.microsoft.com/office/drawing/2014/main" id="{DAD40429-7FBC-46CA-9044-8A6F3E690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3"/>
          <a:stretch>
            <a:fillRect/>
          </a:stretch>
        </p:blipFill>
        <p:spPr bwMode="auto">
          <a:xfrm>
            <a:off x="5937250" y="115888"/>
            <a:ext cx="3171825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6">
            <a:extLst>
              <a:ext uri="{FF2B5EF4-FFF2-40B4-BE49-F238E27FC236}">
                <a16:creationId xmlns:a16="http://schemas.microsoft.com/office/drawing/2014/main" id="{AE530871-9EA2-493C-837C-204A63D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628775"/>
            <a:ext cx="626427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70C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Prisutni tijekom cijelog mezozoika</a:t>
            </a: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0070C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Tijekom Mz bili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jedni od glavnih morskih predatora</a:t>
            </a:r>
          </a:p>
          <a:p>
            <a:pPr eaLnBrk="1" hangingPunct="1">
              <a:spcBef>
                <a:spcPct val="0"/>
              </a:spcBef>
              <a:buClr>
                <a:srgbClr val="0070C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Smatra se da su se plesiosauri razvili iz trijaskog roda </a:t>
            </a:r>
            <a:r>
              <a:rPr lang="hr-HR" altLang="sr-Latn-RS" sz="1800" i="1">
                <a:latin typeface="Arial" panose="020B0604020202020204" pitchFamily="34" charset="0"/>
              </a:rPr>
              <a:t>Pistosaurus</a:t>
            </a:r>
            <a:r>
              <a:rPr lang="hr-HR" altLang="sr-Latn-RS" sz="1800">
                <a:latin typeface="Arial" panose="020B0604020202020204" pitchFamily="34" charset="0"/>
              </a:rPr>
              <a:t> koji je morfološki prijelazni oblik između notosaura i plesiosaura</a:t>
            </a:r>
          </a:p>
          <a:p>
            <a:pPr eaLnBrk="1" hangingPunct="1">
              <a:spcBef>
                <a:spcPct val="0"/>
              </a:spcBef>
              <a:buClr>
                <a:srgbClr val="0070C0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latin typeface="Arial" panose="020B0604020202020204" pitchFamily="34" charset="0"/>
              </a:rPr>
              <a:t>Za razliku od prethodnika notosaura imali su razvijene peraje</a:t>
            </a:r>
          </a:p>
        </p:txBody>
      </p:sp>
      <p:sp>
        <p:nvSpPr>
          <p:cNvPr id="32773" name="Slide Number Placeholder 22">
            <a:extLst>
              <a:ext uri="{FF2B5EF4-FFF2-40B4-BE49-F238E27FC236}">
                <a16:creationId xmlns:a16="http://schemas.microsoft.com/office/drawing/2014/main" id="{019F0F19-8695-45EB-90EB-49789E383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12C62EC5-B842-4880-9BD4-1EEFC7EA6AC0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2774" name="Text Box 6">
            <a:extLst>
              <a:ext uri="{FF2B5EF4-FFF2-40B4-BE49-F238E27FC236}">
                <a16:creationId xmlns:a16="http://schemas.microsoft.com/office/drawing/2014/main" id="{CB74E2F9-16D0-430B-8BB0-DFA33B114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928688"/>
            <a:ext cx="28479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...plesiosaur ... “near lizard”</a:t>
            </a:r>
          </a:p>
        </p:txBody>
      </p:sp>
      <p:sp>
        <p:nvSpPr>
          <p:cNvPr id="32775" name="Text Box 4">
            <a:extLst>
              <a:ext uri="{FF2B5EF4-FFF2-40B4-BE49-F238E27FC236}">
                <a16:creationId xmlns:a16="http://schemas.microsoft.com/office/drawing/2014/main" id="{8514FE41-D837-4BFA-AA01-1CCDA73A3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5438" y="476250"/>
            <a:ext cx="2078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Arial" panose="020B0604020202020204" pitchFamily="34" charset="0"/>
              </a:rPr>
              <a:t>(3) Plesiosauria</a:t>
            </a:r>
          </a:p>
        </p:txBody>
      </p:sp>
      <p:sp>
        <p:nvSpPr>
          <p:cNvPr id="32776" name="Text Box 2">
            <a:extLst>
              <a:ext uri="{FF2B5EF4-FFF2-40B4-BE49-F238E27FC236}">
                <a16:creationId xmlns:a16="http://schemas.microsoft.com/office/drawing/2014/main" id="{D44ABE0A-98B4-44C4-A1DD-AC0FEE787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30225"/>
            <a:ext cx="3455987" cy="522288"/>
          </a:xfrm>
          <a:prstGeom prst="rect">
            <a:avLst/>
          </a:prstGeom>
          <a:solidFill>
            <a:srgbClr val="FFCCCC"/>
          </a:solidFill>
          <a:ln w="31750">
            <a:solidFill>
              <a:srgbClr val="9900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990099"/>
                </a:solidFill>
                <a:latin typeface="Arial" panose="020B0604020202020204" pitchFamily="34" charset="0"/>
              </a:rPr>
              <a:t>MORSKI GMAZOVI</a:t>
            </a:r>
            <a:endParaRPr lang="hr-HR" altLang="sr-Latn-RS" sz="2800">
              <a:solidFill>
                <a:srgbClr val="990099"/>
              </a:solidFill>
              <a:latin typeface="Arial" panose="020B0604020202020204" pitchFamily="34" charset="0"/>
            </a:endParaRPr>
          </a:p>
        </p:txBody>
      </p:sp>
      <p:sp>
        <p:nvSpPr>
          <p:cNvPr id="32777" name="Text Box 7">
            <a:extLst>
              <a:ext uri="{FF2B5EF4-FFF2-40B4-BE49-F238E27FC236}">
                <a16:creationId xmlns:a16="http://schemas.microsoft.com/office/drawing/2014/main" id="{FF165354-DC64-4ADB-8807-056054EE7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6237288"/>
            <a:ext cx="1871662" cy="4318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700" i="1">
                <a:solidFill>
                  <a:srgbClr val="0066FF"/>
                </a:solidFill>
                <a:latin typeface="Arial" panose="020B0604020202020204" pitchFamily="34" charset="0"/>
              </a:rPr>
              <a:t>Rhomaleosaurus</a:t>
            </a:r>
            <a:endParaRPr lang="hr-HR" altLang="sr-Latn-RS" sz="17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3">
            <a:extLst>
              <a:ext uri="{FF2B5EF4-FFF2-40B4-BE49-F238E27FC236}">
                <a16:creationId xmlns:a16="http://schemas.microsoft.com/office/drawing/2014/main" id="{1CBEEF1A-DA7E-462E-9D25-D62235EF8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5ACC998A-EA2C-4015-A498-776393CAE131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3795" name="Text Box 6">
            <a:extLst>
              <a:ext uri="{FF2B5EF4-FFF2-40B4-BE49-F238E27FC236}">
                <a16:creationId xmlns:a16="http://schemas.microsoft.com/office/drawing/2014/main" id="{D9D932E9-A827-4EDC-8A3A-642C25FE8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628775"/>
            <a:ext cx="4721225" cy="842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Ihtiosauri - riboliki gušteri</a:t>
            </a:r>
            <a:r>
              <a:rPr lang="hr-HR" altLang="sr-Latn-RS" sz="1800">
                <a:latin typeface="Arial" panose="020B0604020202020204" pitchFamily="34" charset="0"/>
              </a:rPr>
              <a:t>, nalik dupinima,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najbolje prilagođeni plivanju i životu u vodi</a:t>
            </a:r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245479AC-A77F-469F-80D6-343714CE5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5438" y="422275"/>
            <a:ext cx="2078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Arial" panose="020B0604020202020204" pitchFamily="34" charset="0"/>
              </a:rPr>
              <a:t>(4) Ichtyosauria</a:t>
            </a:r>
          </a:p>
        </p:txBody>
      </p:sp>
      <p:sp>
        <p:nvSpPr>
          <p:cNvPr id="33797" name="Text Box 2">
            <a:extLst>
              <a:ext uri="{FF2B5EF4-FFF2-40B4-BE49-F238E27FC236}">
                <a16:creationId xmlns:a16="http://schemas.microsoft.com/office/drawing/2014/main" id="{B19823FC-5195-4E6B-A69F-BC1CA83F9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84175"/>
            <a:ext cx="3455987" cy="523875"/>
          </a:xfrm>
          <a:prstGeom prst="rect">
            <a:avLst/>
          </a:prstGeom>
          <a:solidFill>
            <a:srgbClr val="FFCCCC"/>
          </a:solidFill>
          <a:ln w="31750">
            <a:solidFill>
              <a:srgbClr val="9900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990099"/>
                </a:solidFill>
                <a:latin typeface="Arial" panose="020B0604020202020204" pitchFamily="34" charset="0"/>
              </a:rPr>
              <a:t>MORSKI GMAZOVI</a:t>
            </a:r>
            <a:endParaRPr lang="hr-HR" altLang="sr-Latn-RS" sz="2800">
              <a:solidFill>
                <a:srgbClr val="990099"/>
              </a:solidFill>
              <a:latin typeface="Arial" panose="020B0604020202020204" pitchFamily="34" charset="0"/>
            </a:endParaRPr>
          </a:p>
        </p:txBody>
      </p:sp>
      <p:sp>
        <p:nvSpPr>
          <p:cNvPr id="33798" name="Text Box 5">
            <a:extLst>
              <a:ext uri="{FF2B5EF4-FFF2-40B4-BE49-F238E27FC236}">
                <a16:creationId xmlns:a16="http://schemas.microsoft.com/office/drawing/2014/main" id="{A2EE610B-F375-4FA6-B2DD-1B34E956A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2876550"/>
            <a:ext cx="50784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Tijekom jure doživljavaju vrhunac razvoja</a:t>
            </a:r>
          </a:p>
          <a:p>
            <a:pPr eaLnBrk="1" hangingPunct="1">
              <a:spcBef>
                <a:spcPct val="0"/>
              </a:spcBef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Smatra da su rađali žive mlade</a:t>
            </a:r>
          </a:p>
          <a:p>
            <a:pPr eaLnBrk="1" hangingPunct="1">
              <a:spcBef>
                <a:spcPct val="0"/>
              </a:spcBef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Najznačajniji rod </a:t>
            </a:r>
            <a:r>
              <a:rPr lang="hr-HR" altLang="sr-Latn-RS" sz="1800" b="1" i="1" dirty="0">
                <a:solidFill>
                  <a:srgbClr val="0066FF"/>
                </a:solidFill>
                <a:latin typeface="Arial" panose="020B0604020202020204" pitchFamily="34" charset="0"/>
              </a:rPr>
              <a:t>Icht</a:t>
            </a:r>
            <a:r>
              <a:rPr lang="en-US" altLang="sr-Latn-RS" sz="1800" b="1" i="1">
                <a:solidFill>
                  <a:srgbClr val="0066FF"/>
                </a:solidFill>
                <a:latin typeface="Arial" panose="020B0604020202020204" pitchFamily="34" charset="0"/>
              </a:rPr>
              <a:t>h</a:t>
            </a:r>
            <a:r>
              <a:rPr lang="hr-HR" altLang="sr-Latn-RS" sz="1800" b="1" i="1">
                <a:solidFill>
                  <a:srgbClr val="0066FF"/>
                </a:solidFill>
                <a:latin typeface="Arial" panose="020B0604020202020204" pitchFamily="34" charset="0"/>
              </a:rPr>
              <a:t>yosaurus</a:t>
            </a:r>
            <a:r>
              <a:rPr lang="hr-HR" altLang="sr-Latn-RS" sz="1800" i="1">
                <a:solidFill>
                  <a:srgbClr val="0099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i="1" dirty="0">
                <a:latin typeface="Arial" panose="020B0604020202020204" pitchFamily="34" charset="0"/>
              </a:rPr>
              <a:t>&gt; </a:t>
            </a:r>
            <a:r>
              <a:rPr lang="hr-HR" altLang="sr-Latn-RS" sz="1800" dirty="0">
                <a:latin typeface="Arial" panose="020B0604020202020204" pitchFamily="34" charset="0"/>
              </a:rPr>
              <a:t>konvergentan ribama</a:t>
            </a:r>
          </a:p>
        </p:txBody>
      </p:sp>
      <p:pic>
        <p:nvPicPr>
          <p:cNvPr id="33799" name="Picture 10">
            <a:extLst>
              <a:ext uri="{FF2B5EF4-FFF2-40B4-BE49-F238E27FC236}">
                <a16:creationId xmlns:a16="http://schemas.microsoft.com/office/drawing/2014/main" id="{45C02835-9DFB-4752-9F1C-4E2A19003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146675"/>
            <a:ext cx="6691313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 Box 7">
            <a:extLst>
              <a:ext uri="{FF2B5EF4-FFF2-40B4-BE49-F238E27FC236}">
                <a16:creationId xmlns:a16="http://schemas.microsoft.com/office/drawing/2014/main" id="{BB0E0277-44D2-4D86-9326-3B9689124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510088"/>
            <a:ext cx="6734175" cy="2279650"/>
          </a:xfrm>
          <a:prstGeom prst="rect">
            <a:avLst/>
          </a:prstGeom>
          <a:noFill/>
          <a:ln w="19050">
            <a:solidFill>
              <a:srgbClr val="00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 typeface="Wingdings" panose="05000000000000000000" pitchFamily="2" charset="2"/>
              <a:buNone/>
            </a:pPr>
            <a:r>
              <a:rPr lang="hr-HR" altLang="sr-Latn-RS" sz="1800" i="1">
                <a:latin typeface="Arial" panose="020B0604020202020204" pitchFamily="34" charset="0"/>
                <a:cs typeface="Arial" panose="020B0604020202020204" pitchFamily="34" charset="0"/>
              </a:rPr>
              <a:t>Stenopterygius hauffianus, 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jurski ihtiosaur</a:t>
            </a:r>
          </a:p>
          <a:p>
            <a:pPr eaLnBrk="1" hangingPunct="1">
              <a:spcBef>
                <a:spcPct val="0"/>
              </a:spcBef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nađen u Holzmadenu, duljine do oko 2 m</a:t>
            </a:r>
            <a:endParaRPr lang="hr-HR" altLang="sr-Latn-R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801" name="Picture 6" descr="ihthiosauri trijasa i jure">
            <a:extLst>
              <a:ext uri="{FF2B5EF4-FFF2-40B4-BE49-F238E27FC236}">
                <a16:creationId xmlns:a16="http://schemas.microsoft.com/office/drawing/2014/main" id="{5F449794-616A-41F9-969F-2D7D9B750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73125"/>
            <a:ext cx="3851275" cy="406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3">
            <a:extLst>
              <a:ext uri="{FF2B5EF4-FFF2-40B4-BE49-F238E27FC236}">
                <a16:creationId xmlns:a16="http://schemas.microsoft.com/office/drawing/2014/main" id="{F791D0BC-E4A5-466A-A485-7F22A909A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FC149994-1C4D-41D8-A5C2-2F23A4BCD466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29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F59B61A3-C6D4-4139-9DB1-352F36A40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997200"/>
            <a:ext cx="86407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600" b="1">
                <a:solidFill>
                  <a:srgbClr val="CC0000"/>
                </a:solidFill>
                <a:latin typeface="Arial" panose="020B0604020202020204" pitchFamily="34" charset="0"/>
              </a:rPr>
              <a:t>ŽIVOT NA KOPNU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3">
            <a:extLst>
              <a:ext uri="{FF2B5EF4-FFF2-40B4-BE49-F238E27FC236}">
                <a16:creationId xmlns:a16="http://schemas.microsoft.com/office/drawing/2014/main" id="{1EDBB088-C2D0-451C-9B01-BFFF06E27F5A}"/>
              </a:ext>
            </a:extLst>
          </p:cNvPr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901467DF-D615-4DB3-8AA7-44AC81F5451D}" type="slidenum">
              <a:rPr lang="hr-HR" altLang="sr-Latn-RS" sz="1200" b="1">
                <a:solidFill>
                  <a:srgbClr val="FFFFFF"/>
                </a:solidFill>
                <a:latin typeface="Futura Lt BT" pitchFamily="34" charset="0"/>
              </a:rPr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30</a:t>
            </a:fld>
            <a:endParaRPr lang="hr-HR" altLang="sr-Latn-RS" sz="1200" b="1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54168DE1-F563-4CC2-8A3C-1763E3C40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57338"/>
            <a:ext cx="84582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Kopneni biljni svijet je lakše podnio permsko izumiranje</a:t>
            </a:r>
          </a:p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 b="1">
                <a:solidFill>
                  <a:srgbClr val="339933"/>
                </a:solidFill>
                <a:latin typeface="Arial" panose="020B0604020202020204" pitchFamily="34" charset="0"/>
              </a:rPr>
              <a:t>Od biljaka prisutne su PAPRATNJAČE i GOLOSJEMENJAČE</a:t>
            </a:r>
            <a:r>
              <a:rPr lang="hr-HR" altLang="sr-Latn-RS" sz="1800">
                <a:latin typeface="Arial" panose="020B0604020202020204" pitchFamily="34" charset="0"/>
              </a:rPr>
              <a:t> (</a:t>
            </a:r>
            <a:r>
              <a:rPr lang="hr-HR" altLang="sr-Latn-RS" sz="1800" b="1" i="1">
                <a:solidFill>
                  <a:srgbClr val="FF0000"/>
                </a:solidFill>
                <a:latin typeface="Arial" panose="020B0604020202020204" pitchFamily="34" charset="0"/>
              </a:rPr>
              <a:t>Cycadinae</a:t>
            </a:r>
            <a:r>
              <a:rPr lang="hr-HR" altLang="sr-Latn-RS" sz="1800">
                <a:latin typeface="Arial" panose="020B0604020202020204" pitchFamily="34" charset="0"/>
              </a:rPr>
              <a:t> – danas rijetke i slične palmama, </a:t>
            </a:r>
            <a:r>
              <a:rPr lang="hr-HR" altLang="sr-Latn-RS" sz="1800" b="1" i="1">
                <a:solidFill>
                  <a:srgbClr val="FF0000"/>
                </a:solidFill>
                <a:latin typeface="Arial" panose="020B0604020202020204" pitchFamily="34" charset="0"/>
              </a:rPr>
              <a:t>Coniferae </a:t>
            </a:r>
            <a:r>
              <a:rPr lang="hr-HR" altLang="sr-Latn-RS" sz="1800">
                <a:latin typeface="Arial" panose="020B0604020202020204" pitchFamily="34" charset="0"/>
              </a:rPr>
              <a:t>(četinjače) i </a:t>
            </a:r>
            <a:r>
              <a:rPr lang="hr-HR" altLang="sr-Latn-RS" sz="1800" b="1" i="1">
                <a:solidFill>
                  <a:srgbClr val="FF0000"/>
                </a:solidFill>
                <a:latin typeface="Arial" panose="020B0604020202020204" pitchFamily="34" charset="0"/>
              </a:rPr>
              <a:t>Gingkoinae</a:t>
            </a:r>
            <a:r>
              <a:rPr lang="hr-HR" altLang="sr-Latn-RS" sz="180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(kao npr. današnji </a:t>
            </a:r>
            <a:r>
              <a:rPr lang="hr-HR" altLang="sr-Latn-RS" sz="1800" i="1">
                <a:latin typeface="Arial" panose="020B0604020202020204" pitchFamily="34" charset="0"/>
              </a:rPr>
              <a:t>Gingko biloba</a:t>
            </a:r>
            <a:r>
              <a:rPr lang="hr-HR" altLang="sr-Latn-RS" sz="1800">
                <a:latin typeface="Arial" panose="020B0604020202020204" pitchFamily="34" charset="0"/>
              </a:rPr>
              <a:t>))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pic>
        <p:nvPicPr>
          <p:cNvPr id="35844" name="Picture 2" descr="skupine biljaka - razvoj kroz geološka razdoblja">
            <a:extLst>
              <a:ext uri="{FF2B5EF4-FFF2-40B4-BE49-F238E27FC236}">
                <a16:creationId xmlns:a16="http://schemas.microsoft.com/office/drawing/2014/main" id="{3A815677-E368-4C86-BDE0-C2E5E2A06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80"/>
          <a:stretch>
            <a:fillRect/>
          </a:stretch>
        </p:blipFill>
        <p:spPr bwMode="auto">
          <a:xfrm>
            <a:off x="755650" y="2878138"/>
            <a:ext cx="7272338" cy="357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15A1A04-C02B-4F49-9878-3A2E7777C463}"/>
              </a:ext>
            </a:extLst>
          </p:cNvPr>
          <p:cNvSpPr/>
          <p:nvPr/>
        </p:nvSpPr>
        <p:spPr>
          <a:xfrm>
            <a:off x="2555875" y="5157788"/>
            <a:ext cx="4176713" cy="287337"/>
          </a:xfrm>
          <a:prstGeom prst="roundRect">
            <a:avLst/>
          </a:prstGeom>
          <a:noFill/>
          <a:ln w="34925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  <p:sp>
        <p:nvSpPr>
          <p:cNvPr id="35846" name="Text Box 2">
            <a:extLst>
              <a:ext uri="{FF2B5EF4-FFF2-40B4-BE49-F238E27FC236}">
                <a16:creationId xmlns:a16="http://schemas.microsoft.com/office/drawing/2014/main" id="{0D0B68D5-508A-4873-A235-341A6B74E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44513"/>
            <a:ext cx="3749675" cy="584200"/>
          </a:xfrm>
          <a:prstGeom prst="rect">
            <a:avLst/>
          </a:prstGeom>
          <a:solidFill>
            <a:srgbClr val="FFFF00"/>
          </a:solidFill>
          <a:ln w="34925">
            <a:solidFill>
              <a:srgbClr val="008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8000"/>
                </a:solidFill>
                <a:latin typeface="Arial" panose="020B0604020202020204" pitchFamily="34" charset="0"/>
              </a:rPr>
              <a:t>KOPNENA FLORA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3">
            <a:extLst>
              <a:ext uri="{FF2B5EF4-FFF2-40B4-BE49-F238E27FC236}">
                <a16:creationId xmlns:a16="http://schemas.microsoft.com/office/drawing/2014/main" id="{0DF94926-9FF2-4D87-BA75-F2816F446B31}"/>
              </a:ext>
            </a:extLst>
          </p:cNvPr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EB0D6170-75B6-4515-A575-07BF7A7A6F3C}" type="slidenum">
              <a:rPr lang="hr-HR" altLang="sr-Latn-RS" sz="1200" b="1">
                <a:solidFill>
                  <a:srgbClr val="FFFFFF"/>
                </a:solidFill>
                <a:latin typeface="Futura Lt BT" pitchFamily="34" charset="0"/>
              </a:rPr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31</a:t>
            </a:fld>
            <a:endParaRPr lang="hr-HR" altLang="sr-Latn-RS" sz="1200" b="1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6867" name="Text Box 3">
            <a:extLst>
              <a:ext uri="{FF2B5EF4-FFF2-40B4-BE49-F238E27FC236}">
                <a16:creationId xmlns:a16="http://schemas.microsoft.com/office/drawing/2014/main" id="{714279BD-8327-4B95-8C8C-2E58B4140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557338"/>
            <a:ext cx="3455987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 Tijekom trijasa na južnoj hemisferi  </a:t>
            </a:r>
            <a:r>
              <a:rPr lang="hr-HR" altLang="sr-Latn-RS" sz="1800" i="1">
                <a:latin typeface="Arial" panose="020B0604020202020204" pitchFamily="34" charset="0"/>
              </a:rPr>
              <a:t>Glossopteris</a:t>
            </a:r>
            <a:r>
              <a:rPr lang="hr-HR" altLang="sr-Latn-RS" sz="1800">
                <a:latin typeface="Arial" panose="020B0604020202020204" pitchFamily="34" charset="0"/>
              </a:rPr>
              <a:t> floru zamjenjuje </a:t>
            </a:r>
            <a:r>
              <a:rPr lang="hr-HR" altLang="sr-Latn-RS" sz="1800" b="1" i="1">
                <a:latin typeface="Arial" panose="020B0604020202020204" pitchFamily="34" charset="0"/>
              </a:rPr>
              <a:t>Dicroidium</a:t>
            </a:r>
            <a:r>
              <a:rPr lang="hr-HR" altLang="sr-Latn-RS" sz="1800">
                <a:latin typeface="Arial" panose="020B0604020202020204" pitchFamily="34" charset="0"/>
              </a:rPr>
              <a:t> flora, dok su na sjevernoj  u potpunosti prevladale golosjemenjače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pic>
        <p:nvPicPr>
          <p:cNvPr id="36868" name="Picture 9" descr="dicroidium 1">
            <a:extLst>
              <a:ext uri="{FF2B5EF4-FFF2-40B4-BE49-F238E27FC236}">
                <a16:creationId xmlns:a16="http://schemas.microsoft.com/office/drawing/2014/main" id="{D409BD44-6497-4001-8EB9-8DED5782E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713" y="682625"/>
            <a:ext cx="2284412" cy="345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12" descr="dicroidium biljka">
            <a:extLst>
              <a:ext uri="{FF2B5EF4-FFF2-40B4-BE49-F238E27FC236}">
                <a16:creationId xmlns:a16="http://schemas.microsoft.com/office/drawing/2014/main" id="{1D1ED59A-BE9A-4A77-B14B-C68796B17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714375"/>
            <a:ext cx="23050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 Box 16">
            <a:extLst>
              <a:ext uri="{FF2B5EF4-FFF2-40B4-BE49-F238E27FC236}">
                <a16:creationId xmlns:a16="http://schemas.microsoft.com/office/drawing/2014/main" id="{39261E27-654C-4AFE-B11B-72E7F6096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1188" y="4283075"/>
            <a:ext cx="2625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hr-HR" altLang="sr-Latn-RS" sz="1800" i="1">
                <a:latin typeface="Arial" panose="020B0604020202020204" pitchFamily="34" charset="0"/>
                <a:cs typeface="Arial" panose="020B0604020202020204" pitchFamily="34" charset="0"/>
              </a:rPr>
              <a:t>Dicroidium 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(paprat)</a:t>
            </a:r>
            <a:endParaRPr lang="en-US" altLang="sr-Latn-RS" sz="18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871" name="Picture 5">
            <a:extLst>
              <a:ext uri="{FF2B5EF4-FFF2-40B4-BE49-F238E27FC236}">
                <a16:creationId xmlns:a16="http://schemas.microsoft.com/office/drawing/2014/main" id="{4A009D34-5A64-4AD9-8190-0E7E70B2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573463"/>
            <a:ext cx="4105275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2" name="Text Box 16">
            <a:extLst>
              <a:ext uri="{FF2B5EF4-FFF2-40B4-BE49-F238E27FC236}">
                <a16:creationId xmlns:a16="http://schemas.microsoft.com/office/drawing/2014/main" id="{1C16DC97-1396-4D4B-BEA4-B4A284F0C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165850"/>
            <a:ext cx="21605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hr-HR" altLang="sr-Latn-RS" sz="1800" i="1">
                <a:latin typeface="Arial" panose="020B0604020202020204" pitchFamily="34" charset="0"/>
                <a:cs typeface="Arial" panose="020B0604020202020204" pitchFamily="34" charset="0"/>
              </a:rPr>
              <a:t>Glossopteris</a:t>
            </a:r>
            <a:r>
              <a:rPr lang="hr-HR" altLang="sr-Latn-RS" sz="1800">
                <a:latin typeface="Arial" panose="020B0604020202020204" pitchFamily="34" charset="0"/>
                <a:cs typeface="Arial" panose="020B0604020202020204" pitchFamily="34" charset="0"/>
              </a:rPr>
              <a:t> flora </a:t>
            </a:r>
            <a:endParaRPr lang="en-US" altLang="sr-Latn-R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0D657FD-34FD-4B5F-B32E-AB1BADE3AB3B}"/>
              </a:ext>
            </a:extLst>
          </p:cNvPr>
          <p:cNvCxnSpPr/>
          <p:nvPr/>
        </p:nvCxnSpPr>
        <p:spPr>
          <a:xfrm flipV="1">
            <a:off x="1835150" y="5732463"/>
            <a:ext cx="215900" cy="504825"/>
          </a:xfrm>
          <a:prstGeom prst="straightConnector1">
            <a:avLst/>
          </a:prstGeom>
          <a:ln w="34925">
            <a:solidFill>
              <a:srgbClr val="CC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4" name="Text Box 6">
            <a:extLst>
              <a:ext uri="{FF2B5EF4-FFF2-40B4-BE49-F238E27FC236}">
                <a16:creationId xmlns:a16="http://schemas.microsoft.com/office/drawing/2014/main" id="{699FB70A-AA9A-4CFC-85B8-44F7372E3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133600"/>
            <a:ext cx="3240088" cy="4608513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hr-HR" sz="1800" dirty="0">
                <a:latin typeface="Arial" charset="0"/>
              </a:rPr>
              <a:t>recentne paprati</a:t>
            </a:r>
            <a:endParaRPr lang="en-US" sz="1800" b="1" i="1" dirty="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37891" name="Slide Number Placeholder 3">
            <a:extLst>
              <a:ext uri="{FF2B5EF4-FFF2-40B4-BE49-F238E27FC236}">
                <a16:creationId xmlns:a16="http://schemas.microsoft.com/office/drawing/2014/main" id="{A94B2F28-80A0-4250-9FF8-E9A59A33F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71DB899-FA1A-4D51-986A-2A542F89A855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37892" name="Text Box 3">
            <a:extLst>
              <a:ext uri="{FF2B5EF4-FFF2-40B4-BE49-F238E27FC236}">
                <a16:creationId xmlns:a16="http://schemas.microsoft.com/office/drawing/2014/main" id="{D0FD69AA-6589-4B7C-9F78-E960C1B0A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765175"/>
            <a:ext cx="86042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Od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papratnjača (Pteridophyta) </a:t>
            </a:r>
            <a:r>
              <a:rPr lang="hr-HR" altLang="sr-Latn-RS" sz="1800" b="1">
                <a:solidFill>
                  <a:srgbClr val="CC0099"/>
                </a:solidFill>
                <a:latin typeface="Arial" panose="020B0604020202020204" pitchFamily="34" charset="0"/>
              </a:rPr>
              <a:t>tijekom trijasa </a:t>
            </a:r>
            <a:r>
              <a:rPr lang="hr-HR" altLang="sr-Latn-RS" sz="1800">
                <a:latin typeface="Arial" panose="020B0604020202020204" pitchFamily="34" charset="0"/>
              </a:rPr>
              <a:t>prisutne su skupine</a:t>
            </a:r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2C448E92-62A8-4674-B813-CB93092FD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196975"/>
            <a:ext cx="7416800" cy="922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 3" panose="05040102010807070707" pitchFamily="18" charset="2"/>
              <a:buChar char="u"/>
            </a:pPr>
            <a:r>
              <a:rPr lang="hr-HR" altLang="sr-Latn-RS" sz="1800" dirty="0">
                <a:latin typeface="Arial" panose="020B0604020202020204" pitchFamily="34" charset="0"/>
              </a:rPr>
              <a:t> </a:t>
            </a:r>
            <a:r>
              <a:rPr lang="hr-HR" altLang="sr-Latn-RS" sz="1800" b="1" dirty="0">
                <a:solidFill>
                  <a:srgbClr val="FA7100"/>
                </a:solidFill>
                <a:latin typeface="Arial" panose="020B0604020202020204" pitchFamily="34" charset="0"/>
              </a:rPr>
              <a:t>Preslice</a:t>
            </a:r>
            <a:r>
              <a:rPr lang="hr-HR" altLang="sr-Latn-RS" sz="1800" dirty="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dirty="0">
                <a:latin typeface="Arial" panose="020B0604020202020204" pitchFamily="34" charset="0"/>
              </a:rPr>
              <a:t>(</a:t>
            </a:r>
            <a:r>
              <a:rPr lang="hr-HR" altLang="sr-Latn-RS" sz="1800" dirty="0" err="1">
                <a:latin typeface="Arial" panose="020B0604020202020204" pitchFamily="34" charset="0"/>
              </a:rPr>
              <a:t>Equisetatae</a:t>
            </a:r>
            <a:r>
              <a:rPr lang="hr-HR" altLang="sr-Latn-RS" sz="1800" dirty="0">
                <a:latin typeface="Arial" panose="020B0604020202020204" pitchFamily="34" charset="0"/>
              </a:rPr>
              <a:t>) </a:t>
            </a:r>
            <a:r>
              <a:rPr lang="hr-HR" altLang="sr-Latn-RS" sz="1600" dirty="0">
                <a:latin typeface="Arial" panose="020B0604020202020204" pitchFamily="34" charset="0"/>
              </a:rPr>
              <a:t>- rodovi: </a:t>
            </a:r>
            <a:r>
              <a:rPr lang="hr-HR" altLang="sr-Latn-RS" sz="1600" i="1" dirty="0" err="1">
                <a:latin typeface="Arial" panose="020B0604020202020204" pitchFamily="34" charset="0"/>
              </a:rPr>
              <a:t>Schizoneura</a:t>
            </a:r>
            <a:r>
              <a:rPr lang="hr-HR" altLang="sr-Latn-RS" sz="1600" i="1" dirty="0">
                <a:latin typeface="Arial" panose="020B0604020202020204" pitchFamily="34" charset="0"/>
              </a:rPr>
              <a:t>, </a:t>
            </a:r>
            <a:r>
              <a:rPr lang="hr-HR" altLang="sr-Latn-RS" sz="1600" i="1" dirty="0" err="1">
                <a:latin typeface="Arial" panose="020B0604020202020204" pitchFamily="34" charset="0"/>
              </a:rPr>
              <a:t>Neocalamites</a:t>
            </a:r>
            <a:r>
              <a:rPr lang="hr-HR" altLang="sr-Latn-RS" sz="1600" i="1" dirty="0">
                <a:latin typeface="Arial" panose="020B0604020202020204" pitchFamily="34" charset="0"/>
              </a:rPr>
              <a:t>, </a:t>
            </a:r>
            <a:r>
              <a:rPr lang="hr-HR" altLang="sr-Latn-RS" sz="1600" i="1" dirty="0" err="1">
                <a:latin typeface="Arial" panose="020B0604020202020204" pitchFamily="34" charset="0"/>
              </a:rPr>
              <a:t>Equisetites</a:t>
            </a:r>
            <a:endParaRPr lang="hr-HR" altLang="sr-Latn-RS" sz="1600" i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 3" panose="05040102010807070707" pitchFamily="18" charset="2"/>
              <a:buChar char="u"/>
            </a:pPr>
            <a:r>
              <a:rPr lang="hr-HR" altLang="sr-Latn-RS" sz="1800" dirty="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b="1" dirty="0">
                <a:solidFill>
                  <a:srgbClr val="FA7100"/>
                </a:solidFill>
                <a:latin typeface="Arial" panose="020B0604020202020204" pitchFamily="34" charset="0"/>
              </a:rPr>
              <a:t>Paprati</a:t>
            </a:r>
            <a:r>
              <a:rPr lang="hr-HR" altLang="sr-Latn-RS" sz="1800" dirty="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dirty="0">
                <a:latin typeface="Arial" panose="020B0604020202020204" pitchFamily="34" charset="0"/>
              </a:rPr>
              <a:t>(</a:t>
            </a:r>
            <a:r>
              <a:rPr lang="hr-HR" altLang="sr-Latn-RS" sz="1800" dirty="0" err="1">
                <a:latin typeface="Arial" panose="020B0604020202020204" pitchFamily="34" charset="0"/>
              </a:rPr>
              <a:t>Filicatae</a:t>
            </a:r>
            <a:r>
              <a:rPr lang="hr-HR" altLang="sr-Latn-RS" sz="1800" dirty="0">
                <a:latin typeface="Arial" panose="020B0604020202020204" pitchFamily="34" charset="0"/>
              </a:rPr>
              <a:t>)</a:t>
            </a:r>
            <a:r>
              <a:rPr lang="hr-HR" altLang="sr-Latn-RS" sz="1800" dirty="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600" dirty="0">
                <a:latin typeface="Arial" panose="020B0604020202020204" pitchFamily="34" charset="0"/>
              </a:rPr>
              <a:t>- rodovi: </a:t>
            </a:r>
            <a:r>
              <a:rPr lang="hr-HR" altLang="sr-Latn-RS" sz="1600" i="1" dirty="0" err="1">
                <a:latin typeface="Arial" panose="020B0604020202020204" pitchFamily="34" charset="0"/>
              </a:rPr>
              <a:t>Todites</a:t>
            </a:r>
            <a:r>
              <a:rPr lang="hr-HR" altLang="sr-Latn-RS" sz="1600" i="1" dirty="0">
                <a:latin typeface="Arial" panose="020B0604020202020204" pitchFamily="34" charset="0"/>
              </a:rPr>
              <a:t>, </a:t>
            </a:r>
            <a:r>
              <a:rPr lang="hr-HR" altLang="sr-Latn-RS" sz="1600" i="1" dirty="0" err="1">
                <a:latin typeface="Arial" panose="020B0604020202020204" pitchFamily="34" charset="0"/>
              </a:rPr>
              <a:t>Dictyophyllum</a:t>
            </a:r>
            <a:endParaRPr lang="hr-HR" altLang="sr-Latn-RS" sz="1600" i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 3" panose="05040102010807070707" pitchFamily="18" charset="2"/>
              <a:buChar char="u"/>
            </a:pPr>
            <a:r>
              <a:rPr lang="hr-HR" altLang="sr-Latn-RS" sz="1800" dirty="0">
                <a:latin typeface="Arial" panose="020B0604020202020204" pitchFamily="34" charset="0"/>
              </a:rPr>
              <a:t> </a:t>
            </a:r>
            <a:r>
              <a:rPr lang="hr-HR" altLang="sr-Latn-RS" sz="1800" b="1" dirty="0">
                <a:solidFill>
                  <a:srgbClr val="FA7100"/>
                </a:solidFill>
                <a:latin typeface="Arial" panose="020B0604020202020204" pitchFamily="34" charset="0"/>
              </a:rPr>
              <a:t>Crvotočine</a:t>
            </a:r>
            <a:r>
              <a:rPr lang="hr-HR" altLang="sr-Latn-RS" sz="1800" dirty="0">
                <a:solidFill>
                  <a:schemeClr val="hlink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dirty="0">
                <a:latin typeface="Arial" panose="020B0604020202020204" pitchFamily="34" charset="0"/>
              </a:rPr>
              <a:t>(</a:t>
            </a:r>
            <a:r>
              <a:rPr lang="hr-HR" altLang="sr-Latn-RS" sz="1800" dirty="0" err="1">
                <a:latin typeface="Arial" panose="020B0604020202020204" pitchFamily="34" charset="0"/>
              </a:rPr>
              <a:t>Lychopodiatae</a:t>
            </a:r>
            <a:r>
              <a:rPr lang="hr-HR" altLang="sr-Latn-RS" sz="1800" dirty="0">
                <a:latin typeface="Arial" panose="020B0604020202020204" pitchFamily="34" charset="0"/>
              </a:rPr>
              <a:t>) - </a:t>
            </a:r>
            <a:r>
              <a:rPr lang="hr-HR" altLang="sr-Latn-RS" sz="1600" dirty="0">
                <a:latin typeface="Arial" panose="020B0604020202020204" pitchFamily="34" charset="0"/>
              </a:rPr>
              <a:t>rod </a:t>
            </a:r>
            <a:r>
              <a:rPr lang="hr-HR" altLang="sr-Latn-RS" sz="1600" i="1" dirty="0" err="1">
                <a:latin typeface="Arial" panose="020B0604020202020204" pitchFamily="34" charset="0"/>
              </a:rPr>
              <a:t>Pleuromeia</a:t>
            </a:r>
            <a:endParaRPr lang="hr-HR" altLang="sr-Latn-RS" sz="1600" b="1" i="1" dirty="0">
              <a:solidFill>
                <a:srgbClr val="CC0099"/>
              </a:solidFill>
              <a:latin typeface="Arial" panose="020B0604020202020204" pitchFamily="34" charset="0"/>
            </a:endParaRPr>
          </a:p>
        </p:txBody>
      </p:sp>
      <p:pic>
        <p:nvPicPr>
          <p:cNvPr id="37894" name="Picture 11">
            <a:extLst>
              <a:ext uri="{FF2B5EF4-FFF2-40B4-BE49-F238E27FC236}">
                <a16:creationId xmlns:a16="http://schemas.microsoft.com/office/drawing/2014/main" id="{2A48A84B-9BA4-4CB9-8312-8E5F3BD34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7" r="35905"/>
          <a:stretch>
            <a:fillRect/>
          </a:stretch>
        </p:blipFill>
        <p:spPr bwMode="auto">
          <a:xfrm>
            <a:off x="179388" y="2492375"/>
            <a:ext cx="2447925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13">
            <a:extLst>
              <a:ext uri="{FF2B5EF4-FFF2-40B4-BE49-F238E27FC236}">
                <a16:creationId xmlns:a16="http://schemas.microsoft.com/office/drawing/2014/main" id="{0C658FC4-115D-420D-AA57-120EF444B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652963"/>
            <a:ext cx="3090862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6" name="Rectangle 2">
            <a:extLst>
              <a:ext uri="{FF2B5EF4-FFF2-40B4-BE49-F238E27FC236}">
                <a16:creationId xmlns:a16="http://schemas.microsoft.com/office/drawing/2014/main" id="{569F1709-F9DE-44F8-8496-8B721E49B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82550"/>
            <a:ext cx="53292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 u="sng">
                <a:solidFill>
                  <a:srgbClr val="CC0099"/>
                </a:solidFill>
                <a:latin typeface="Arial" panose="020B0604020202020204" pitchFamily="34" charset="0"/>
              </a:rPr>
              <a:t>Papratnjače</a:t>
            </a:r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0C69E7A2-704C-48AB-A4DE-A37EF9DF3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913" y="2133600"/>
            <a:ext cx="2881312" cy="4105275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hr-HR" sz="1800" dirty="0" err="1">
                <a:latin typeface="Arial" charset="0"/>
              </a:rPr>
              <a:t>trijaska</a:t>
            </a:r>
            <a:r>
              <a:rPr lang="hr-HR" sz="1800" dirty="0">
                <a:latin typeface="Arial" charset="0"/>
              </a:rPr>
              <a:t> paprat</a:t>
            </a:r>
          </a:p>
          <a:p>
            <a:pPr eaLnBrk="1" hangingPunct="1">
              <a:defRPr/>
            </a:pPr>
            <a:r>
              <a:rPr lang="hr-HR" sz="1800" b="1" i="1" dirty="0">
                <a:solidFill>
                  <a:srgbClr val="CC0099"/>
                </a:solidFill>
                <a:latin typeface="Arial" charset="0"/>
              </a:rPr>
              <a:t>Dictyophyllum</a:t>
            </a:r>
            <a:endParaRPr lang="en-US" sz="1800" b="1" i="1" dirty="0">
              <a:solidFill>
                <a:srgbClr val="CC0099"/>
              </a:solidFill>
              <a:latin typeface="Arial" charset="0"/>
            </a:endParaRPr>
          </a:p>
        </p:txBody>
      </p:sp>
      <p:pic>
        <p:nvPicPr>
          <p:cNvPr id="37898" name="Picture 13">
            <a:extLst>
              <a:ext uri="{FF2B5EF4-FFF2-40B4-BE49-F238E27FC236}">
                <a16:creationId xmlns:a16="http://schemas.microsoft.com/office/drawing/2014/main" id="{01503E9C-EB13-48FE-8ACE-2C0CE2B64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9"/>
          <a:stretch>
            <a:fillRect/>
          </a:stretch>
        </p:blipFill>
        <p:spPr bwMode="auto">
          <a:xfrm>
            <a:off x="3635375" y="2781300"/>
            <a:ext cx="2620963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6">
            <a:extLst>
              <a:ext uri="{FF2B5EF4-FFF2-40B4-BE49-F238E27FC236}">
                <a16:creationId xmlns:a16="http://schemas.microsoft.com/office/drawing/2014/main" id="{4622D178-A57D-49FB-A497-D73E61B63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2133600"/>
            <a:ext cx="2449512" cy="4608513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hr-HR" sz="1800" dirty="0" err="1">
                <a:latin typeface="Arial" charset="0"/>
              </a:rPr>
              <a:t>trijaska</a:t>
            </a:r>
            <a:r>
              <a:rPr lang="hr-HR" sz="1800" dirty="0">
                <a:latin typeface="Arial" charset="0"/>
              </a:rPr>
              <a:t> paprat</a:t>
            </a:r>
          </a:p>
          <a:p>
            <a:pPr eaLnBrk="1" hangingPunct="1">
              <a:defRPr/>
            </a:pPr>
            <a:r>
              <a:rPr lang="hr-HR" sz="1800" b="1" i="1" dirty="0" err="1">
                <a:solidFill>
                  <a:srgbClr val="CC0099"/>
                </a:solidFill>
                <a:latin typeface="Arial" charset="0"/>
              </a:rPr>
              <a:t>Todites</a:t>
            </a:r>
            <a:endParaRPr lang="en-US" sz="1800" b="1" i="1" dirty="0">
              <a:solidFill>
                <a:srgbClr val="CC0099"/>
              </a:solidFill>
              <a:latin typeface="Arial" charset="0"/>
            </a:endParaRPr>
          </a:p>
        </p:txBody>
      </p:sp>
      <p:pic>
        <p:nvPicPr>
          <p:cNvPr id="37900" name="Picture 14">
            <a:extLst>
              <a:ext uri="{FF2B5EF4-FFF2-40B4-BE49-F238E27FC236}">
                <a16:creationId xmlns:a16="http://schemas.microsoft.com/office/drawing/2014/main" id="{36A08C76-6EC5-4372-80E6-4417F96A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0" t="2362" r="14281" b="4726"/>
          <a:stretch>
            <a:fillRect/>
          </a:stretch>
        </p:blipFill>
        <p:spPr bwMode="auto">
          <a:xfrm>
            <a:off x="6516688" y="2824163"/>
            <a:ext cx="2303462" cy="382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6">
            <a:extLst>
              <a:ext uri="{FF2B5EF4-FFF2-40B4-BE49-F238E27FC236}">
                <a16:creationId xmlns:a16="http://schemas.microsoft.com/office/drawing/2014/main" id="{BBB9821A-3FC0-4249-9B76-AAB373039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075" y="2636838"/>
            <a:ext cx="4752975" cy="4105275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algn="r" eaLnBrk="1" hangingPunct="1">
              <a:defRPr/>
            </a:pPr>
            <a:r>
              <a:rPr lang="hr-HR" sz="1800" dirty="0" err="1">
                <a:latin typeface="Arial" charset="0"/>
              </a:rPr>
              <a:t>trijaska</a:t>
            </a:r>
            <a:r>
              <a:rPr lang="hr-HR" sz="1800" dirty="0">
                <a:latin typeface="Arial" charset="0"/>
              </a:rPr>
              <a:t> preslica</a:t>
            </a:r>
          </a:p>
          <a:p>
            <a:pPr algn="r" eaLnBrk="1" hangingPunct="1">
              <a:defRPr/>
            </a:pPr>
            <a:r>
              <a:rPr lang="hr-HR" sz="1800" b="1" i="1" dirty="0" err="1">
                <a:solidFill>
                  <a:srgbClr val="CC0099"/>
                </a:solidFill>
                <a:latin typeface="Arial" charset="0"/>
              </a:rPr>
              <a:t>Neocalamites</a:t>
            </a:r>
            <a:endParaRPr lang="en-US" sz="1800" b="1" i="1" dirty="0">
              <a:solidFill>
                <a:srgbClr val="CC0099"/>
              </a:solidFill>
              <a:latin typeface="Arial" charset="0"/>
            </a:endParaRPr>
          </a:p>
        </p:txBody>
      </p:sp>
      <p:sp>
        <p:nvSpPr>
          <p:cNvPr id="38915" name="Text Box 7">
            <a:extLst>
              <a:ext uri="{FF2B5EF4-FFF2-40B4-BE49-F238E27FC236}">
                <a16:creationId xmlns:a16="http://schemas.microsoft.com/office/drawing/2014/main" id="{8B7317A8-6CB8-4984-BE89-770137397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141663"/>
            <a:ext cx="3168650" cy="3600450"/>
          </a:xfrm>
          <a:prstGeom prst="rect">
            <a:avLst/>
          </a:prstGeom>
          <a:solidFill>
            <a:schemeClr val="bg1"/>
          </a:solidFill>
          <a:ln w="22225">
            <a:solidFill>
              <a:srgbClr val="339933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recentne preslice</a:t>
            </a:r>
          </a:p>
        </p:txBody>
      </p:sp>
      <p:sp>
        <p:nvSpPr>
          <p:cNvPr id="38916" name="Slide Number Placeholder 1">
            <a:extLst>
              <a:ext uri="{FF2B5EF4-FFF2-40B4-BE49-F238E27FC236}">
                <a16:creationId xmlns:a16="http://schemas.microsoft.com/office/drawing/2014/main" id="{4A100E91-B5E5-4C54-A5D9-1294836FE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804A817D-71BC-47E1-864A-61416213CB16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38917" name="Picture 14">
            <a:extLst>
              <a:ext uri="{FF2B5EF4-FFF2-40B4-BE49-F238E27FC236}">
                <a16:creationId xmlns:a16="http://schemas.microsoft.com/office/drawing/2014/main" id="{E5B59A53-1031-453B-B39A-D3F2B9AE2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265488"/>
            <a:ext cx="4537075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16">
            <a:extLst>
              <a:ext uri="{FF2B5EF4-FFF2-40B4-BE49-F238E27FC236}">
                <a16:creationId xmlns:a16="http://schemas.microsoft.com/office/drawing/2014/main" id="{23B1D9C6-6423-4D25-9E4D-B8C83E685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1"/>
          <a:stretch>
            <a:fillRect/>
          </a:stretch>
        </p:blipFill>
        <p:spPr bwMode="auto">
          <a:xfrm>
            <a:off x="339725" y="3536950"/>
            <a:ext cx="194151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18">
            <a:extLst>
              <a:ext uri="{FF2B5EF4-FFF2-40B4-BE49-F238E27FC236}">
                <a16:creationId xmlns:a16="http://schemas.microsoft.com/office/drawing/2014/main" id="{031C3AE1-AE8B-4D67-88D1-81759C87C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01" r="4726"/>
          <a:stretch>
            <a:fillRect/>
          </a:stretch>
        </p:blipFill>
        <p:spPr bwMode="auto">
          <a:xfrm>
            <a:off x="1930400" y="3516313"/>
            <a:ext cx="1417638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6">
            <a:extLst>
              <a:ext uri="{FF2B5EF4-FFF2-40B4-BE49-F238E27FC236}">
                <a16:creationId xmlns:a16="http://schemas.microsoft.com/office/drawing/2014/main" id="{6932DF0D-C6E2-4DED-AEA2-753A6D0D8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88913"/>
            <a:ext cx="7416378" cy="2663825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hr-HR" sz="1800" dirty="0" err="1">
                <a:latin typeface="Arial" charset="0"/>
              </a:rPr>
              <a:t>trijaska</a:t>
            </a:r>
            <a:r>
              <a:rPr lang="hr-HR" sz="1800" dirty="0">
                <a:latin typeface="Arial" charset="0"/>
              </a:rPr>
              <a:t> preslica</a:t>
            </a:r>
          </a:p>
          <a:p>
            <a:pPr eaLnBrk="1" hangingPunct="1">
              <a:defRPr/>
            </a:pPr>
            <a:r>
              <a:rPr lang="hr-HR" sz="1800" b="1" i="1" dirty="0" err="1">
                <a:solidFill>
                  <a:srgbClr val="CC0099"/>
                </a:solidFill>
                <a:latin typeface="Arial" charset="0"/>
              </a:rPr>
              <a:t>Equisetites</a:t>
            </a:r>
            <a:r>
              <a:rPr lang="en-US" sz="1800" b="1" i="1" dirty="0">
                <a:solidFill>
                  <a:srgbClr val="CC0099"/>
                </a:solidFill>
                <a:latin typeface="Arial" charset="0"/>
              </a:rPr>
              <a:t> (</a:t>
            </a:r>
            <a:r>
              <a:rPr lang="en-US" sz="1800" b="1" i="1" dirty="0" err="1">
                <a:solidFill>
                  <a:srgbClr val="CC0099"/>
                </a:solidFill>
                <a:latin typeface="Arial" charset="0"/>
              </a:rPr>
              <a:t>gornji</a:t>
            </a:r>
            <a:r>
              <a:rPr lang="en-US" sz="1800" b="1" i="1" dirty="0">
                <a:solidFill>
                  <a:srgbClr val="CC0099"/>
                </a:solidFill>
                <a:latin typeface="Arial" charset="0"/>
              </a:rPr>
              <a:t> T)</a:t>
            </a:r>
          </a:p>
        </p:txBody>
      </p:sp>
      <p:pic>
        <p:nvPicPr>
          <p:cNvPr id="38921" name="Picture 13">
            <a:extLst>
              <a:ext uri="{FF2B5EF4-FFF2-40B4-BE49-F238E27FC236}">
                <a16:creationId xmlns:a16="http://schemas.microsoft.com/office/drawing/2014/main" id="{6708E8FC-78AB-4A76-8FD5-B80142F98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02" y="334963"/>
            <a:ext cx="31432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2" name="Picture 15" descr="equisetites">
            <a:extLst>
              <a:ext uri="{FF2B5EF4-FFF2-40B4-BE49-F238E27FC236}">
                <a16:creationId xmlns:a16="http://schemas.microsoft.com/office/drawing/2014/main" id="{48AC2464-C0A4-4D62-874B-EF7054993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9" t="2446" r="4369" b="2446"/>
          <a:stretch>
            <a:fillRect/>
          </a:stretch>
        </p:blipFill>
        <p:spPr bwMode="auto">
          <a:xfrm>
            <a:off x="2598472" y="279775"/>
            <a:ext cx="135572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5">
            <a:extLst>
              <a:ext uri="{FF2B5EF4-FFF2-40B4-BE49-F238E27FC236}">
                <a16:creationId xmlns:a16="http://schemas.microsoft.com/office/drawing/2014/main" id="{D870D59E-10D3-436D-BDDF-8D88BBBBA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5463" y="3001963"/>
            <a:ext cx="2017712" cy="3595687"/>
          </a:xfrm>
          <a:prstGeom prst="rect">
            <a:avLst/>
          </a:prstGeom>
          <a:solidFill>
            <a:schemeClr val="bg1"/>
          </a:solidFill>
          <a:ln w="22225">
            <a:solidFill>
              <a:srgbClr val="339933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recentne crvotočine</a:t>
            </a:r>
            <a:endParaRPr lang="en-US" altLang="sr-Latn-RS" sz="1800" i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pic>
        <p:nvPicPr>
          <p:cNvPr id="39939" name="Picture 4" descr="D:\Printscreen\Untitled-2 copy.jpg">
            <a:extLst>
              <a:ext uri="{FF2B5EF4-FFF2-40B4-BE49-F238E27FC236}">
                <a16:creationId xmlns:a16="http://schemas.microsoft.com/office/drawing/2014/main" id="{EAF44423-6376-4734-B64C-BA30791B5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714375"/>
            <a:ext cx="1871663" cy="481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3" descr="D:\Printscreen\Untitled-1 copy.jpg">
            <a:extLst>
              <a:ext uri="{FF2B5EF4-FFF2-40B4-BE49-F238E27FC236}">
                <a16:creationId xmlns:a16="http://schemas.microsoft.com/office/drawing/2014/main" id="{80633F7A-C41C-4BCC-B1C2-8A71C0207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0"/>
            <a:ext cx="2360613" cy="567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Slide Number Placeholder 3">
            <a:extLst>
              <a:ext uri="{FF2B5EF4-FFF2-40B4-BE49-F238E27FC236}">
                <a16:creationId xmlns:a16="http://schemas.microsoft.com/office/drawing/2014/main" id="{BB0D9CD6-58B7-487F-9C8C-BF28B526A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0450253-B75A-48CF-A87F-A423A739168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39942" name="Picture 14">
            <a:extLst>
              <a:ext uri="{FF2B5EF4-FFF2-40B4-BE49-F238E27FC236}">
                <a16:creationId xmlns:a16="http://schemas.microsoft.com/office/drawing/2014/main" id="{CD441F36-DF3A-485D-BF27-9FD89546E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525" y="192088"/>
            <a:ext cx="3641725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5">
            <a:extLst>
              <a:ext uri="{FF2B5EF4-FFF2-40B4-BE49-F238E27FC236}">
                <a16:creationId xmlns:a16="http://schemas.microsoft.com/office/drawing/2014/main" id="{388E8B10-6F27-49B0-B62F-1B4CB2F44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3"/>
          <a:stretch>
            <a:fillRect/>
          </a:stretch>
        </p:blipFill>
        <p:spPr bwMode="auto">
          <a:xfrm>
            <a:off x="7002463" y="3644900"/>
            <a:ext cx="1751012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4" name="Text Box 7">
            <a:extLst>
              <a:ext uri="{FF2B5EF4-FFF2-40B4-BE49-F238E27FC236}">
                <a16:creationId xmlns:a16="http://schemas.microsoft.com/office/drawing/2014/main" id="{5497C434-F160-4FFA-9E8A-4D1D0AABD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13" y="5694363"/>
            <a:ext cx="2157412" cy="830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Lepidodendron</a:t>
            </a:r>
            <a:r>
              <a:rPr lang="hr-HR" altLang="sr-Latn-RS" sz="1600">
                <a:latin typeface="Arial" panose="020B06040202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karbonska crvotočina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visina oko 50 m</a:t>
            </a:r>
          </a:p>
        </p:txBody>
      </p:sp>
      <p:sp>
        <p:nvSpPr>
          <p:cNvPr id="39945" name="Text Box 15">
            <a:extLst>
              <a:ext uri="{FF2B5EF4-FFF2-40B4-BE49-F238E27FC236}">
                <a16:creationId xmlns:a16="http://schemas.microsoft.com/office/drawing/2014/main" id="{EB61F474-62A9-460B-9333-B4399CCB3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8063" y="165100"/>
            <a:ext cx="1511300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trijaska crvotočina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CC0099"/>
                </a:solidFill>
                <a:latin typeface="Arial" panose="020B0604020202020204" pitchFamily="34" charset="0"/>
              </a:rPr>
              <a:t>Pleuromeia</a:t>
            </a:r>
            <a:endParaRPr lang="en-US" altLang="sr-Latn-RS" sz="1800" b="1" i="1">
              <a:solidFill>
                <a:srgbClr val="CC0099"/>
              </a:solidFill>
              <a:latin typeface="Arial" panose="020B0604020202020204" pitchFamily="34" charset="0"/>
            </a:endParaRPr>
          </a:p>
        </p:txBody>
      </p:sp>
      <p:sp>
        <p:nvSpPr>
          <p:cNvPr id="39946" name="Text Box 7">
            <a:extLst>
              <a:ext uri="{FF2B5EF4-FFF2-40B4-BE49-F238E27FC236}">
                <a16:creationId xmlns:a16="http://schemas.microsoft.com/office/drawing/2014/main" id="{8A83E1F1-7F18-4B0A-9C28-A272465C4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5694363"/>
            <a:ext cx="24479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Sigillaria</a:t>
            </a:r>
            <a:r>
              <a:rPr lang="hr-HR" altLang="sr-Latn-RS" sz="1600">
                <a:latin typeface="Arial" panose="020B06040202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>
                <a:latin typeface="Arial" panose="020B0604020202020204" pitchFamily="34" charset="0"/>
              </a:rPr>
              <a:t>karbonska crvotočina,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visina oko 40 m</a:t>
            </a:r>
          </a:p>
        </p:txBody>
      </p:sp>
      <p:sp>
        <p:nvSpPr>
          <p:cNvPr id="39947" name="Text Box 7">
            <a:extLst>
              <a:ext uri="{FF2B5EF4-FFF2-40B4-BE49-F238E27FC236}">
                <a16:creationId xmlns:a16="http://schemas.microsoft.com/office/drawing/2014/main" id="{A8F5187F-4F8F-471A-B746-9CC3F8C6F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4538" y="5649913"/>
            <a:ext cx="2101850" cy="830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CC0099"/>
                </a:solidFill>
                <a:latin typeface="Arial" panose="020B0604020202020204" pitchFamily="34" charset="0"/>
              </a:rPr>
              <a:t>Pleuromeia</a:t>
            </a:r>
            <a:r>
              <a:rPr lang="hr-HR" altLang="sr-Latn-RS" sz="1600">
                <a:latin typeface="Arial" panose="020B06040202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>
                <a:solidFill>
                  <a:srgbClr val="CC0099"/>
                </a:solidFill>
                <a:latin typeface="Arial" panose="020B0604020202020204" pitchFamily="34" charset="0"/>
              </a:rPr>
              <a:t>trijaska crvotočina</a:t>
            </a:r>
            <a:r>
              <a:rPr lang="hr-HR" altLang="sr-Latn-RS" sz="1600">
                <a:latin typeface="Arial" panose="020B06040202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visina oko 2 m</a:t>
            </a:r>
          </a:p>
        </p:txBody>
      </p:sp>
      <p:pic>
        <p:nvPicPr>
          <p:cNvPr id="39948" name="Picture 5" descr="D:\Printscreen\Untitled-3 copy.jpg">
            <a:extLst>
              <a:ext uri="{FF2B5EF4-FFF2-40B4-BE49-F238E27FC236}">
                <a16:creationId xmlns:a16="http://schemas.microsoft.com/office/drawing/2014/main" id="{5FF113B7-68E8-471A-A829-23331BF0A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525" y="3919538"/>
            <a:ext cx="508000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4">
            <a:extLst>
              <a:ext uri="{FF2B5EF4-FFF2-40B4-BE49-F238E27FC236}">
                <a16:creationId xmlns:a16="http://schemas.microsoft.com/office/drawing/2014/main" id="{8F43D159-0857-4F82-8158-DE29B1C16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357563"/>
            <a:ext cx="2303463" cy="337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Slide Number Placeholder 3">
            <a:extLst>
              <a:ext uri="{FF2B5EF4-FFF2-40B4-BE49-F238E27FC236}">
                <a16:creationId xmlns:a16="http://schemas.microsoft.com/office/drawing/2014/main" id="{4FA28660-32C9-4EB2-9E54-7CE6A3887070}"/>
              </a:ext>
            </a:extLst>
          </p:cNvPr>
          <p:cNvSpPr txBox="1">
            <a:spLocks noGrp="1"/>
          </p:cNvSpPr>
          <p:nvPr/>
        </p:nvSpPr>
        <p:spPr bwMode="auto">
          <a:xfrm>
            <a:off x="0" y="12715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D38E894F-67D0-47C1-8F27-0CC5C33E93D0}" type="slidenum">
              <a:rPr lang="hr-HR" altLang="sr-Latn-RS" sz="1200" b="1">
                <a:solidFill>
                  <a:srgbClr val="FFFFFF"/>
                </a:solidFill>
              </a:rPr>
              <a:pPr algn="ctr" eaLnBrk="1" hangingPunct="1"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35</a:t>
            </a:fld>
            <a:endParaRPr lang="hr-HR" altLang="sr-Latn-RS" sz="1200" b="1">
              <a:solidFill>
                <a:srgbClr val="FFFFFF"/>
              </a:solidFill>
            </a:endParaRPr>
          </a:p>
        </p:txBody>
      </p:sp>
      <p:sp>
        <p:nvSpPr>
          <p:cNvPr id="41988" name="Rectangle 14">
            <a:extLst>
              <a:ext uri="{FF2B5EF4-FFF2-40B4-BE49-F238E27FC236}">
                <a16:creationId xmlns:a16="http://schemas.microsoft.com/office/drawing/2014/main" id="{82A6B5DC-3429-47B9-A233-1698323CEA03}"/>
              </a:ext>
            </a:extLst>
          </p:cNvPr>
          <p:cNvSpPr>
            <a:spLocks/>
          </p:cNvSpPr>
          <p:nvPr/>
        </p:nvSpPr>
        <p:spPr bwMode="auto">
          <a:xfrm>
            <a:off x="576263" y="765175"/>
            <a:ext cx="4283075" cy="8382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33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Od golosjemenjača </a:t>
            </a:r>
            <a:r>
              <a:rPr lang="hr-HR" altLang="sr-Latn-RS" sz="1800" b="1">
                <a:solidFill>
                  <a:srgbClr val="CC0099"/>
                </a:solidFill>
                <a:latin typeface="Arial" panose="020B0604020202020204" pitchFamily="34" charset="0"/>
              </a:rPr>
              <a:t>tijekom trijasa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česte su i cikadine.</a:t>
            </a:r>
            <a:endParaRPr lang="hr-HR" altLang="sr-Latn-R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41989" name="Text Box 16">
            <a:extLst>
              <a:ext uri="{FF2B5EF4-FFF2-40B4-BE49-F238E27FC236}">
                <a16:creationId xmlns:a16="http://schemas.microsoft.com/office/drawing/2014/main" id="{0ABD1628-D263-4950-8440-C89E16C66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6302375"/>
            <a:ext cx="1584325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accent2"/>
                </a:solidFill>
                <a:latin typeface="Arial" panose="020B0604020202020204" pitchFamily="34" charset="0"/>
              </a:rPr>
              <a:t>Pterophyllum</a:t>
            </a:r>
            <a:endParaRPr lang="en-US" altLang="sr-Latn-RS" sz="1800" i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pic>
        <p:nvPicPr>
          <p:cNvPr id="41990" name="Picture 10">
            <a:extLst>
              <a:ext uri="{FF2B5EF4-FFF2-40B4-BE49-F238E27FC236}">
                <a16:creationId xmlns:a16="http://schemas.microsoft.com/office/drawing/2014/main" id="{9A82D6F9-55A2-46FF-AA9B-4B609A7F5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974850"/>
            <a:ext cx="2724150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Text Box 7">
            <a:extLst>
              <a:ext uri="{FF2B5EF4-FFF2-40B4-BE49-F238E27FC236}">
                <a16:creationId xmlns:a16="http://schemas.microsoft.com/office/drawing/2014/main" id="{046F7AA7-D721-4180-8C82-FD1C88EAD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940425"/>
            <a:ext cx="2232025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recentna cikadina</a:t>
            </a:r>
          </a:p>
        </p:txBody>
      </p:sp>
      <p:pic>
        <p:nvPicPr>
          <p:cNvPr id="41992" name="Picture 12">
            <a:extLst>
              <a:ext uri="{FF2B5EF4-FFF2-40B4-BE49-F238E27FC236}">
                <a16:creationId xmlns:a16="http://schemas.microsoft.com/office/drawing/2014/main" id="{58FF9F19-FF65-4F6E-BC9F-728456777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813" y="2924175"/>
            <a:ext cx="2398712" cy="351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3" name="Text Box 16">
            <a:extLst>
              <a:ext uri="{FF2B5EF4-FFF2-40B4-BE49-F238E27FC236}">
                <a16:creationId xmlns:a16="http://schemas.microsoft.com/office/drawing/2014/main" id="{C5ED92DB-8B40-4CC8-A38E-96E320E83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7250" y="3068638"/>
            <a:ext cx="1223963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accent2"/>
                </a:solidFill>
                <a:latin typeface="Arial" panose="020B0604020202020204" pitchFamily="34" charset="0"/>
              </a:rPr>
              <a:t>Nilssonia</a:t>
            </a:r>
            <a:endParaRPr lang="en-US" altLang="sr-Latn-RS" sz="1800" i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pic>
        <p:nvPicPr>
          <p:cNvPr id="41994" name="Picture 17">
            <a:extLst>
              <a:ext uri="{FF2B5EF4-FFF2-40B4-BE49-F238E27FC236}">
                <a16:creationId xmlns:a16="http://schemas.microsoft.com/office/drawing/2014/main" id="{EA14E1B2-CA24-4C82-8A7C-F9FF60A81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338" y="188913"/>
            <a:ext cx="2111375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5" name="Text Box 16">
            <a:extLst>
              <a:ext uri="{FF2B5EF4-FFF2-40B4-BE49-F238E27FC236}">
                <a16:creationId xmlns:a16="http://schemas.microsoft.com/office/drawing/2014/main" id="{E9CC307D-6E29-4A9E-AB0F-BCDFF5E7A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550" y="827088"/>
            <a:ext cx="18002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chemeClr val="accent2"/>
                </a:solidFill>
                <a:latin typeface="Arial" panose="020B0604020202020204" pitchFamily="34" charset="0"/>
              </a:rPr>
              <a:t>Pseudoctenis &gt;</a:t>
            </a:r>
            <a:endParaRPr lang="en-US" altLang="sr-Latn-RS" sz="1800" i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41996" name="Rectangle 2">
            <a:extLst>
              <a:ext uri="{FF2B5EF4-FFF2-40B4-BE49-F238E27FC236}">
                <a16:creationId xmlns:a16="http://schemas.microsoft.com/office/drawing/2014/main" id="{DAF9904C-86ED-47BB-A5BD-CE659D5FA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88913"/>
            <a:ext cx="53292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CC0099"/>
                </a:solidFill>
                <a:latin typeface="Arial" panose="020B0604020202020204" pitchFamily="34" charset="0"/>
              </a:rPr>
              <a:t>Golosjemenjače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AC8F717-B819-4097-A05A-E77D620B7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5888"/>
            <a:ext cx="53292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 u="sng">
                <a:solidFill>
                  <a:srgbClr val="CC0099"/>
                </a:solidFill>
                <a:latin typeface="Arial" panose="020B0604020202020204" pitchFamily="34" charset="0"/>
              </a:rPr>
              <a:t>Golosjemenjače</a:t>
            </a:r>
          </a:p>
        </p:txBody>
      </p:sp>
      <p:sp>
        <p:nvSpPr>
          <p:cNvPr id="40963" name="Text Box 7">
            <a:extLst>
              <a:ext uri="{FF2B5EF4-FFF2-40B4-BE49-F238E27FC236}">
                <a16:creationId xmlns:a16="http://schemas.microsoft.com/office/drawing/2014/main" id="{60B9A0FE-E766-4C88-B370-BEDED1B59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333375"/>
            <a:ext cx="4032250" cy="6408738"/>
          </a:xfrm>
          <a:prstGeom prst="rect">
            <a:avLst/>
          </a:prstGeom>
          <a:solidFill>
            <a:schemeClr val="bg1"/>
          </a:solidFill>
          <a:ln w="19050">
            <a:solidFill>
              <a:srgbClr val="339933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recentne četinjače</a:t>
            </a:r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DE6EB8B9-CB66-453A-9092-7773D6734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F8AF2F78-B741-43F5-B1FF-3D259B991779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40965" name="Picture 19">
            <a:extLst>
              <a:ext uri="{FF2B5EF4-FFF2-40B4-BE49-F238E27FC236}">
                <a16:creationId xmlns:a16="http://schemas.microsoft.com/office/drawing/2014/main" id="{7A1B113D-11A2-4026-9FE9-41AB6B7B3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535113"/>
            <a:ext cx="2190750" cy="44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Rectangle 14">
            <a:extLst>
              <a:ext uri="{FF2B5EF4-FFF2-40B4-BE49-F238E27FC236}">
                <a16:creationId xmlns:a16="http://schemas.microsoft.com/office/drawing/2014/main" id="{9DD61E51-7707-49F3-AC04-EEF10946713F}"/>
              </a:ext>
            </a:extLst>
          </p:cNvPr>
          <p:cNvSpPr>
            <a:spLocks/>
          </p:cNvSpPr>
          <p:nvPr/>
        </p:nvSpPr>
        <p:spPr bwMode="auto">
          <a:xfrm>
            <a:off x="539750" y="692150"/>
            <a:ext cx="4392613" cy="571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Tijekom trijasa glavni predstavnik </a:t>
            </a:r>
            <a:r>
              <a:rPr lang="hr-HR" altLang="sr-Latn-RS" sz="1800" b="1">
                <a:solidFill>
                  <a:srgbClr val="CC0099"/>
                </a:solidFill>
                <a:latin typeface="Arial" panose="020B0604020202020204" pitchFamily="34" charset="0"/>
              </a:rPr>
              <a:t>golosjemenjača</a:t>
            </a:r>
            <a:r>
              <a:rPr lang="hr-HR" altLang="sr-Latn-RS" sz="1800">
                <a:latin typeface="Arial" panose="020B0604020202020204" pitchFamily="34" charset="0"/>
              </a:rPr>
              <a:t> je rod </a:t>
            </a:r>
            <a:r>
              <a:rPr lang="hr-HR" altLang="sr-Latn-RS" sz="1800" b="1">
                <a:solidFill>
                  <a:srgbClr val="339933"/>
                </a:solidFill>
                <a:latin typeface="Arial" panose="020B0604020202020204" pitchFamily="34" charset="0"/>
              </a:rPr>
              <a:t>četinjača </a:t>
            </a:r>
            <a:r>
              <a:rPr lang="hr-HR" altLang="sr-Latn-RS" sz="1800" b="1" i="1">
                <a:solidFill>
                  <a:srgbClr val="FF0000"/>
                </a:solidFill>
                <a:latin typeface="Arial" panose="020B0604020202020204" pitchFamily="34" charset="0"/>
              </a:rPr>
              <a:t>Voltzia </a:t>
            </a:r>
          </a:p>
        </p:txBody>
      </p:sp>
      <p:pic>
        <p:nvPicPr>
          <p:cNvPr id="40967" name="Picture 11">
            <a:extLst>
              <a:ext uri="{FF2B5EF4-FFF2-40B4-BE49-F238E27FC236}">
                <a16:creationId xmlns:a16="http://schemas.microsoft.com/office/drawing/2014/main" id="{171E9C37-200A-4943-8E97-A2CD67245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r="6497"/>
          <a:stretch>
            <a:fillRect/>
          </a:stretch>
        </p:blipFill>
        <p:spPr bwMode="auto">
          <a:xfrm>
            <a:off x="5051425" y="1052513"/>
            <a:ext cx="3878263" cy="560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Picture 8" descr="conifera">
            <a:extLst>
              <a:ext uri="{FF2B5EF4-FFF2-40B4-BE49-F238E27FC236}">
                <a16:creationId xmlns:a16="http://schemas.microsoft.com/office/drawing/2014/main" id="{78FB069A-070A-4118-9E89-BD2C2A674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/>
          <a:stretch>
            <a:fillRect/>
          </a:stretch>
        </p:blipFill>
        <p:spPr bwMode="auto">
          <a:xfrm>
            <a:off x="1473200" y="1571625"/>
            <a:ext cx="13843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9" name="Picture 13">
            <a:extLst>
              <a:ext uri="{FF2B5EF4-FFF2-40B4-BE49-F238E27FC236}">
                <a16:creationId xmlns:a16="http://schemas.microsoft.com/office/drawing/2014/main" id="{88249E6B-626E-416A-B40A-226B80CF9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450" y="558800"/>
            <a:ext cx="1482725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0" name="Picture 14">
            <a:extLst>
              <a:ext uri="{FF2B5EF4-FFF2-40B4-BE49-F238E27FC236}">
                <a16:creationId xmlns:a16="http://schemas.microsoft.com/office/drawing/2014/main" id="{9813C4FF-18C1-433C-812B-8C6012350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4071938"/>
            <a:ext cx="2782887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22">
            <a:extLst>
              <a:ext uri="{FF2B5EF4-FFF2-40B4-BE49-F238E27FC236}">
                <a16:creationId xmlns:a16="http://schemas.microsoft.com/office/drawing/2014/main" id="{6EECB6CA-7F1A-47B6-BCAF-C06213448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A21E401E-ACD0-4BE2-ABCA-0ED367898424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45059" name="Picture 6" descr="ScreenShot004">
            <a:extLst>
              <a:ext uri="{FF2B5EF4-FFF2-40B4-BE49-F238E27FC236}">
                <a16:creationId xmlns:a16="http://schemas.microsoft.com/office/drawing/2014/main" id="{DF7DA4D3-FF09-4C57-9AF6-3A89A21E9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15888"/>
            <a:ext cx="5080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Text Box 7">
            <a:extLst>
              <a:ext uri="{FF2B5EF4-FFF2-40B4-BE49-F238E27FC236}">
                <a16:creationId xmlns:a16="http://schemas.microsoft.com/office/drawing/2014/main" id="{CA0D3B6B-1375-4B29-89A9-CAE2CAB79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739775"/>
            <a:ext cx="3816350" cy="17541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latin typeface="Arial" panose="020B0604020202020204" pitchFamily="34" charset="0"/>
              </a:rPr>
              <a:t>Petrificirana šuma u Arizoni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- starost – mlađi trijas, 225 mln. god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- bogato nalazište papratnjača, konifera, ginkoina, cikada...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</p:txBody>
      </p:sp>
      <p:pic>
        <p:nvPicPr>
          <p:cNvPr id="45061" name="Picture 9" descr="ScreenShot007">
            <a:extLst>
              <a:ext uri="{FF2B5EF4-FFF2-40B4-BE49-F238E27FC236}">
                <a16:creationId xmlns:a16="http://schemas.microsoft.com/office/drawing/2014/main" id="{0B8002BB-8CDC-4410-82BE-F5F7074BC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767013"/>
            <a:ext cx="5616575" cy="375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949BC1B-C57F-4126-BAC1-3DF5EE242A4F}"/>
              </a:ext>
            </a:extLst>
          </p:cNvPr>
          <p:cNvCxnSpPr/>
          <p:nvPr/>
        </p:nvCxnSpPr>
        <p:spPr>
          <a:xfrm rot="16200000" flipV="1">
            <a:off x="7273925" y="2024063"/>
            <a:ext cx="358775" cy="288925"/>
          </a:xfrm>
          <a:prstGeom prst="straightConnector1">
            <a:avLst/>
          </a:prstGeom>
          <a:ln w="444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22">
            <a:extLst>
              <a:ext uri="{FF2B5EF4-FFF2-40B4-BE49-F238E27FC236}">
                <a16:creationId xmlns:a16="http://schemas.microsoft.com/office/drawing/2014/main" id="{7F556B54-9BC4-4E05-82F2-30B34D879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4416BD40-2FB7-4D6B-8896-BC9AB0E93E65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46083" name="Picture 4">
            <a:extLst>
              <a:ext uri="{FF2B5EF4-FFF2-40B4-BE49-F238E27FC236}">
                <a16:creationId xmlns:a16="http://schemas.microsoft.com/office/drawing/2014/main" id="{AD3C3EE1-B0C5-4A30-999F-9967CF843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557338"/>
            <a:ext cx="7724775" cy="514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Text Box 7">
            <a:extLst>
              <a:ext uri="{FF2B5EF4-FFF2-40B4-BE49-F238E27FC236}">
                <a16:creationId xmlns:a16="http://schemas.microsoft.com/office/drawing/2014/main" id="{25184F49-562A-4F99-94B3-7C7A7C127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755650"/>
            <a:ext cx="6624637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latin typeface="Arial" panose="020B0604020202020204" pitchFamily="34" charset="0"/>
              </a:rPr>
              <a:t>Petrificirana šuma u Arizoni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22">
            <a:extLst>
              <a:ext uri="{FF2B5EF4-FFF2-40B4-BE49-F238E27FC236}">
                <a16:creationId xmlns:a16="http://schemas.microsoft.com/office/drawing/2014/main" id="{1EF87720-EA87-4B73-B271-AC8176661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B305A9B9-C8DB-41FE-8B43-AC03D0016A20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39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3EE19D65-163B-439C-83D8-498E02C2D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75" y="1600200"/>
            <a:ext cx="8153400" cy="41338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p"/>
            </a:pPr>
            <a:r>
              <a:rPr lang="hr-HR" altLang="sr-Latn-RS" sz="1800" dirty="0">
                <a:latin typeface="Arial" panose="020B0604020202020204" pitchFamily="34" charset="0"/>
              </a:rPr>
              <a:t>Dalje se razvijaju vodozemci i gmazovi, kukci, slatkovodne ribe, a </a:t>
            </a:r>
            <a:r>
              <a:rPr lang="hr-HR" altLang="sr-Latn-RS" sz="1800" b="1" dirty="0">
                <a:solidFill>
                  <a:srgbClr val="339933"/>
                </a:solidFill>
                <a:latin typeface="Arial" panose="020B0604020202020204" pitchFamily="34" charset="0"/>
              </a:rPr>
              <a:t>krajem trijasa se javljaju sisavci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hr-HR" altLang="sr-Latn-RS" sz="1800" dirty="0">
                <a:latin typeface="Arial" panose="020B0604020202020204" pitchFamily="34" charset="0"/>
              </a:rPr>
              <a:t>U </a:t>
            </a:r>
            <a:r>
              <a:rPr lang="hr-HR" altLang="sr-Latn-RS" sz="1800" dirty="0" err="1">
                <a:latin typeface="Arial" panose="020B0604020202020204" pitchFamily="34" charset="0"/>
              </a:rPr>
              <a:t>Karoo</a:t>
            </a:r>
            <a:r>
              <a:rPr lang="hr-HR" altLang="sr-Latn-RS" sz="1800" dirty="0">
                <a:latin typeface="Arial" panose="020B0604020202020204" pitchFamily="34" charset="0"/>
              </a:rPr>
              <a:t> naslagama (Južna Afrika)  i u uralskim naslagama postoje fosilni ostaci </a:t>
            </a:r>
            <a:r>
              <a:rPr lang="hr-HR" altLang="sr-Latn-RS" sz="1800" dirty="0" err="1">
                <a:latin typeface="Arial" panose="020B0604020202020204" pitchFamily="34" charset="0"/>
              </a:rPr>
              <a:t>trijaskih</a:t>
            </a:r>
            <a:r>
              <a:rPr lang="hr-HR" altLang="sr-Latn-RS" sz="1800" dirty="0">
                <a:latin typeface="Arial" panose="020B0604020202020204" pitchFamily="34" charset="0"/>
              </a:rPr>
              <a:t> gmazova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hr-HR" altLang="sr-Latn-RS" sz="1800" dirty="0">
                <a:latin typeface="Arial" panose="020B0604020202020204" pitchFamily="34" charset="0"/>
              </a:rPr>
              <a:t>U trijasu su nam </a:t>
            </a:r>
            <a:r>
              <a:rPr lang="hr-HR" altLang="sr-Latn-RS" sz="1800" dirty="0" err="1">
                <a:latin typeface="Arial" panose="020B0604020202020204" pitchFamily="34" charset="0"/>
              </a:rPr>
              <a:t>značane</a:t>
            </a:r>
            <a:r>
              <a:rPr lang="hr-HR" altLang="sr-Latn-RS" sz="1800" dirty="0">
                <a:latin typeface="Arial" panose="020B0604020202020204" pitchFamily="34" charset="0"/>
              </a:rPr>
              <a:t> skupine </a:t>
            </a:r>
            <a:r>
              <a:rPr lang="hr-HR" altLang="sr-Latn-RS" sz="1800" dirty="0" err="1">
                <a:latin typeface="Arial" panose="020B0604020202020204" pitchFamily="34" charset="0"/>
              </a:rPr>
              <a:t>Therapsida</a:t>
            </a:r>
            <a:r>
              <a:rPr lang="hr-HR" altLang="sr-Latn-RS" sz="1800" dirty="0">
                <a:latin typeface="Arial" panose="020B0604020202020204" pitchFamily="34" charset="0"/>
              </a:rPr>
              <a:t> i </a:t>
            </a:r>
            <a:r>
              <a:rPr lang="hr-HR" altLang="sr-Latn-RS" sz="1800" dirty="0" err="1">
                <a:latin typeface="Arial" panose="020B0604020202020204" pitchFamily="34" charset="0"/>
              </a:rPr>
              <a:t>Tecodontia</a:t>
            </a:r>
            <a:endParaRPr lang="hr-HR" altLang="sr-Latn-RS" sz="1800" dirty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p"/>
            </a:pPr>
            <a:r>
              <a:rPr lang="hr-HR" altLang="sr-Latn-RS" sz="1800" dirty="0">
                <a:latin typeface="Arial" panose="020B0604020202020204" pitchFamily="34" charset="0"/>
              </a:rPr>
              <a:t>Ispod granice P-T primjetan je nestanak većine gmazova skupine </a:t>
            </a:r>
            <a:r>
              <a:rPr lang="hr-HR" altLang="sr-Latn-RS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Therapsida</a:t>
            </a:r>
            <a:r>
              <a:rPr lang="hr-HR" altLang="sr-Latn-RS" sz="1800" dirty="0">
                <a:latin typeface="Arial" panose="020B0604020202020204" pitchFamily="34" charset="0"/>
              </a:rPr>
              <a:t>, koji se kasnije tijekom T obnavljaju, a krajem T iz njih se razvijaju prvi sisavci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hr-HR" altLang="sr-Latn-RS" sz="1800" dirty="0">
                <a:latin typeface="Arial" panose="020B0604020202020204" pitchFamily="34" charset="0"/>
              </a:rPr>
              <a:t>Skupina </a:t>
            </a:r>
            <a:r>
              <a:rPr lang="hr-HR" altLang="sr-Latn-RS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Tecodontia</a:t>
            </a:r>
            <a:r>
              <a:rPr lang="hr-HR" altLang="sr-Latn-RS" sz="1800" dirty="0">
                <a:latin typeface="Arial" panose="020B0604020202020204" pitchFamily="34" charset="0"/>
              </a:rPr>
              <a:t> važna je za razvoj krokodila, </a:t>
            </a:r>
            <a:r>
              <a:rPr lang="hr-HR" altLang="sr-Latn-RS" sz="1800" dirty="0" err="1">
                <a:latin typeface="Arial" panose="020B0604020202020204" pitchFamily="34" charset="0"/>
              </a:rPr>
              <a:t>pterosaura</a:t>
            </a:r>
            <a:r>
              <a:rPr lang="hr-HR" altLang="sr-Latn-RS" sz="1800" dirty="0">
                <a:latin typeface="Arial" panose="020B0604020202020204" pitchFamily="34" charset="0"/>
              </a:rPr>
              <a:t> i </a:t>
            </a:r>
            <a:r>
              <a:rPr lang="hr-HR" altLang="sr-Latn-RS" sz="1800" dirty="0" err="1">
                <a:latin typeface="Arial" panose="020B0604020202020204" pitchFamily="34" charset="0"/>
              </a:rPr>
              <a:t>dinosaura</a:t>
            </a:r>
            <a:endParaRPr lang="hr-HR" altLang="sr-Latn-RS" sz="1800" dirty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p"/>
            </a:pPr>
            <a:r>
              <a:rPr lang="hr-HR" altLang="sr-Latn-RS" sz="1800" dirty="0">
                <a:latin typeface="Arial" panose="020B0604020202020204" pitchFamily="34" charset="0"/>
              </a:rPr>
              <a:t>Glavne skupine </a:t>
            </a:r>
            <a:r>
              <a:rPr lang="hr-HR" altLang="sr-Latn-RS" sz="1800" dirty="0" err="1">
                <a:latin typeface="Arial" panose="020B0604020202020204" pitchFamily="34" charset="0"/>
              </a:rPr>
              <a:t>trijaskih</a:t>
            </a:r>
            <a:r>
              <a:rPr lang="hr-HR" altLang="sr-Latn-RS" sz="1800" dirty="0">
                <a:latin typeface="Arial" panose="020B0604020202020204" pitchFamily="34" charset="0"/>
              </a:rPr>
              <a:t> gmazova (kornjače, </a:t>
            </a:r>
            <a:r>
              <a:rPr lang="hr-HR" altLang="sr-Latn-RS" sz="1800" dirty="0" err="1">
                <a:latin typeface="Arial" panose="020B0604020202020204" pitchFamily="34" charset="0"/>
              </a:rPr>
              <a:t>ihtiosauri</a:t>
            </a:r>
            <a:r>
              <a:rPr lang="hr-HR" altLang="sr-Latn-RS" sz="1800" dirty="0">
                <a:latin typeface="Arial" panose="020B0604020202020204" pitchFamily="34" charset="0"/>
              </a:rPr>
              <a:t>, </a:t>
            </a:r>
            <a:r>
              <a:rPr lang="hr-HR" altLang="sr-Latn-RS" sz="1800" dirty="0" err="1">
                <a:latin typeface="Arial" panose="020B0604020202020204" pitchFamily="34" charset="0"/>
              </a:rPr>
              <a:t>terapsidi</a:t>
            </a:r>
            <a:r>
              <a:rPr lang="hr-HR" altLang="sr-Latn-RS" sz="1800" dirty="0">
                <a:latin typeface="Arial" panose="020B0604020202020204" pitchFamily="34" charset="0"/>
              </a:rPr>
              <a:t>, </a:t>
            </a:r>
            <a:r>
              <a:rPr lang="hr-HR" altLang="sr-Latn-RS" sz="1800" dirty="0" err="1">
                <a:latin typeface="Arial" panose="020B0604020202020204" pitchFamily="34" charset="0"/>
              </a:rPr>
              <a:t>tekodonti</a:t>
            </a:r>
            <a:r>
              <a:rPr lang="hr-HR" altLang="sr-Latn-RS" sz="1800" dirty="0">
                <a:latin typeface="Arial" panose="020B0604020202020204" pitchFamily="34" charset="0"/>
              </a:rPr>
              <a:t>, gušteri i zmije) imaju zajedničke </a:t>
            </a:r>
            <a:r>
              <a:rPr lang="hr-HR" altLang="sr-Latn-RS" sz="1800" dirty="0" err="1">
                <a:latin typeface="Arial" panose="020B0604020202020204" pitchFamily="34" charset="0"/>
              </a:rPr>
              <a:t>permske</a:t>
            </a:r>
            <a:r>
              <a:rPr lang="hr-HR" altLang="sr-Latn-RS" sz="1800" dirty="0">
                <a:latin typeface="Arial" panose="020B0604020202020204" pitchFamily="34" charset="0"/>
              </a:rPr>
              <a:t> pretke</a:t>
            </a:r>
          </a:p>
          <a:p>
            <a:pPr>
              <a:buFont typeface="Wingdings" panose="05000000000000000000" pitchFamily="2" charset="2"/>
              <a:buChar char="p"/>
            </a:pP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Ptice su se razvile iz </a:t>
            </a:r>
            <a:r>
              <a:rPr lang="hr-HR" altLang="sr-Latn-RS" sz="1800" b="1" dirty="0" err="1">
                <a:solidFill>
                  <a:srgbClr val="0000FF"/>
                </a:solidFill>
                <a:latin typeface="Arial" panose="020B0604020202020204" pitchFamily="34" charset="0"/>
              </a:rPr>
              <a:t>teropodnih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 gmazova krajem jure</a:t>
            </a:r>
          </a:p>
        </p:txBody>
      </p:sp>
      <p:sp>
        <p:nvSpPr>
          <p:cNvPr id="47108" name="Text Box 2">
            <a:extLst>
              <a:ext uri="{FF2B5EF4-FFF2-40B4-BE49-F238E27FC236}">
                <a16:creationId xmlns:a16="http://schemas.microsoft.com/office/drawing/2014/main" id="{7AB1E849-A140-4490-84A7-F465FC7A4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49275"/>
            <a:ext cx="3749675" cy="584200"/>
          </a:xfrm>
          <a:prstGeom prst="rect">
            <a:avLst/>
          </a:prstGeom>
          <a:solidFill>
            <a:srgbClr val="FFFF00"/>
          </a:solidFill>
          <a:ln w="34925">
            <a:solidFill>
              <a:srgbClr val="008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8000"/>
                </a:solidFill>
                <a:latin typeface="Arial" panose="020B0604020202020204" pitchFamily="34" charset="0"/>
              </a:rPr>
              <a:t>KOPNENA FAUNA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7" descr="D:\VJEZBE\Historijska geologija\Historijska II_Vjezbe_Maja\Prezentacije\Mezozoik\prilozi_trijas\razvojni niz gmazova_moj_ispravlj.jpg">
            <a:extLst>
              <a:ext uri="{FF2B5EF4-FFF2-40B4-BE49-F238E27FC236}">
                <a16:creationId xmlns:a16="http://schemas.microsoft.com/office/drawing/2014/main" id="{3223CF81-783D-44E4-AC34-B7B6159DC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3"/>
          <a:stretch>
            <a:fillRect/>
          </a:stretch>
        </p:blipFill>
        <p:spPr bwMode="auto">
          <a:xfrm>
            <a:off x="385763" y="1571625"/>
            <a:ext cx="8472487" cy="462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Slide Number Placeholder 22">
            <a:extLst>
              <a:ext uri="{FF2B5EF4-FFF2-40B4-BE49-F238E27FC236}">
                <a16:creationId xmlns:a16="http://schemas.microsoft.com/office/drawing/2014/main" id="{DAFFDC04-7556-4379-B11D-C5F245ED8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E3DC8304-A544-466A-ABDD-772722A78D7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48132" name="Text Box 5">
            <a:extLst>
              <a:ext uri="{FF2B5EF4-FFF2-40B4-BE49-F238E27FC236}">
                <a16:creationId xmlns:a16="http://schemas.microsoft.com/office/drawing/2014/main" id="{A91834C5-C261-482C-92DD-CF804A158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836613"/>
            <a:ext cx="30972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chemeClr val="accent2"/>
                </a:solidFill>
                <a:latin typeface="Arial" panose="020B0604020202020204" pitchFamily="34" charset="0"/>
              </a:rPr>
              <a:t>Razvojni niz gmazova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6FD697C-2021-450C-8357-19EE7D702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341438"/>
            <a:ext cx="4537075" cy="5357812"/>
          </a:xfrm>
          <a:prstGeom prst="ellipse">
            <a:avLst/>
          </a:prstGeom>
          <a:solidFill>
            <a:srgbClr val="FF99CC">
              <a:alpha val="10001"/>
            </a:srgbClr>
          </a:solidFill>
          <a:ln w="19050" algn="ctr">
            <a:solidFill>
              <a:srgbClr val="CC99FF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Oval 4">
            <a:extLst>
              <a:ext uri="{FF2B5EF4-FFF2-40B4-BE49-F238E27FC236}">
                <a16:creationId xmlns:a16="http://schemas.microsoft.com/office/drawing/2014/main" id="{C570E621-590D-4A99-8DA6-D86D500C66D2}"/>
              </a:ext>
            </a:extLst>
          </p:cNvPr>
          <p:cNvSpPr/>
          <p:nvPr/>
        </p:nvSpPr>
        <p:spPr>
          <a:xfrm>
            <a:off x="250825" y="2997200"/>
            <a:ext cx="3384550" cy="2087563"/>
          </a:xfrm>
          <a:prstGeom prst="ellipse">
            <a:avLst/>
          </a:prstGeom>
          <a:solidFill>
            <a:schemeClr val="accent3">
              <a:lumMod val="75000"/>
              <a:alpha val="2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endParaRPr lang="sr-Latn-C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3">
            <a:extLst>
              <a:ext uri="{FF2B5EF4-FFF2-40B4-BE49-F238E27FC236}">
                <a16:creationId xmlns:a16="http://schemas.microsoft.com/office/drawing/2014/main" id="{8D36D69E-3C84-4476-B34A-9016E44C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4E419148-736A-4014-A4B0-A943404AEDC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49155" name="Picture 2" descr="evolucija i klasifikacija gmazova">
            <a:extLst>
              <a:ext uri="{FF2B5EF4-FFF2-40B4-BE49-F238E27FC236}">
                <a16:creationId xmlns:a16="http://schemas.microsoft.com/office/drawing/2014/main" id="{EA418E13-FA8F-4C2B-8CC2-D15281D6A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73"/>
          <a:stretch>
            <a:fillRect/>
          </a:stretch>
        </p:blipFill>
        <p:spPr bwMode="auto">
          <a:xfrm>
            <a:off x="2051050" y="0"/>
            <a:ext cx="63261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Text Box 3">
            <a:extLst>
              <a:ext uri="{FF2B5EF4-FFF2-40B4-BE49-F238E27FC236}">
                <a16:creationId xmlns:a16="http://schemas.microsoft.com/office/drawing/2014/main" id="{DC1F297F-B05F-4F09-9DEE-64BAA2F39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643063"/>
            <a:ext cx="1928812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C00000"/>
                </a:solidFill>
                <a:latin typeface="Arial" panose="020B0604020202020204" pitchFamily="34" charset="0"/>
              </a:rPr>
              <a:t>Evolucija i klasifikacija gmazova na temelju tipova lubanja </a:t>
            </a:r>
            <a:r>
              <a:rPr lang="hr-HR" altLang="sr-Latn-RS" sz="1800">
                <a:latin typeface="Arial" panose="020B0604020202020204" pitchFamily="34" charset="0"/>
              </a:rPr>
              <a:t>(podjela na temelju broja i pozicije sljepoočnih otvora)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pic>
        <p:nvPicPr>
          <p:cNvPr id="49157" name="Picture 7" descr="anapsid">
            <a:extLst>
              <a:ext uri="{FF2B5EF4-FFF2-40B4-BE49-F238E27FC236}">
                <a16:creationId xmlns:a16="http://schemas.microsoft.com/office/drawing/2014/main" id="{91B5770F-2CAC-44F5-997E-773555C65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5572125"/>
            <a:ext cx="165735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8" descr="sinapsid">
            <a:extLst>
              <a:ext uri="{FF2B5EF4-FFF2-40B4-BE49-F238E27FC236}">
                <a16:creationId xmlns:a16="http://schemas.microsoft.com/office/drawing/2014/main" id="{29790049-95A2-4204-928B-F95E27ABC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63" y="3956050"/>
            <a:ext cx="1747837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9" descr="euripsid">
            <a:extLst>
              <a:ext uri="{FF2B5EF4-FFF2-40B4-BE49-F238E27FC236}">
                <a16:creationId xmlns:a16="http://schemas.microsoft.com/office/drawing/2014/main" id="{2F0B2B1D-E23A-473E-BE91-9BDEAC390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5357813"/>
            <a:ext cx="1687513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10" descr="diapsid">
            <a:extLst>
              <a:ext uri="{FF2B5EF4-FFF2-40B4-BE49-F238E27FC236}">
                <a16:creationId xmlns:a16="http://schemas.microsoft.com/office/drawing/2014/main" id="{45DA2ADC-4241-4FBA-8299-BFE7DCEBD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79388"/>
            <a:ext cx="1665288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1" name="Text Box 6">
            <a:extLst>
              <a:ext uri="{FF2B5EF4-FFF2-40B4-BE49-F238E27FC236}">
                <a16:creationId xmlns:a16="http://schemas.microsoft.com/office/drawing/2014/main" id="{263A50FE-EEB0-45F2-A144-339A97454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25" y="4143375"/>
            <a:ext cx="12144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200">
                <a:latin typeface="Arial" panose="020B0604020202020204" pitchFamily="34" charset="0"/>
              </a:rPr>
              <a:t>Sauropterygia &gt; naziv kojim su obuhvaćeni plesiosaurusi i notosauri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A0D1B520-A0B9-4113-873C-29A694B254A9}"/>
              </a:ext>
            </a:extLst>
          </p:cNvPr>
          <p:cNvSpPr/>
          <p:nvPr/>
        </p:nvSpPr>
        <p:spPr>
          <a:xfrm rot="1504019">
            <a:off x="7570788" y="4219575"/>
            <a:ext cx="374650" cy="76200"/>
          </a:xfrm>
          <a:prstGeom prst="rightArrow">
            <a:avLst/>
          </a:prstGeom>
          <a:solidFill>
            <a:srgbClr val="339933"/>
          </a:solidFill>
          <a:ln>
            <a:solidFill>
              <a:srgbClr val="33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C8C48D8-3541-4DA7-AD68-C3C00B5FDB5D}"/>
              </a:ext>
            </a:extLst>
          </p:cNvPr>
          <p:cNvSpPr>
            <a:spLocks noChangeArrowheads="1"/>
          </p:cNvSpPr>
          <p:nvPr/>
        </p:nvSpPr>
        <p:spPr bwMode="auto">
          <a:xfrm rot="8895755">
            <a:off x="3824288" y="3700463"/>
            <a:ext cx="649287" cy="841375"/>
          </a:xfrm>
          <a:prstGeom prst="ellipse">
            <a:avLst/>
          </a:prstGeom>
          <a:noFill/>
          <a:ln w="19050" algn="ctr">
            <a:solidFill>
              <a:srgbClr val="339933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363CFCA-7AB1-4976-A436-86B242F44DB1}"/>
              </a:ext>
            </a:extLst>
          </p:cNvPr>
          <p:cNvSpPr>
            <a:spLocks noChangeArrowheads="1"/>
          </p:cNvSpPr>
          <p:nvPr/>
        </p:nvSpPr>
        <p:spPr bwMode="auto">
          <a:xfrm rot="14479225">
            <a:off x="4337050" y="1809750"/>
            <a:ext cx="876300" cy="1174750"/>
          </a:xfrm>
          <a:prstGeom prst="ellipse">
            <a:avLst/>
          </a:prstGeom>
          <a:noFill/>
          <a:ln w="19050" algn="ctr">
            <a:solidFill>
              <a:srgbClr val="339933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 dirty="0">
              <a:solidFill>
                <a:schemeClr val="lt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2">
            <a:extLst>
              <a:ext uri="{FF2B5EF4-FFF2-40B4-BE49-F238E27FC236}">
                <a16:creationId xmlns:a16="http://schemas.microsoft.com/office/drawing/2014/main" id="{2A54AB19-3C6B-4935-8BF9-B785A3A8B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3286125"/>
            <a:ext cx="2454275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Slide Number Placeholder 22">
            <a:extLst>
              <a:ext uri="{FF2B5EF4-FFF2-40B4-BE49-F238E27FC236}">
                <a16:creationId xmlns:a16="http://schemas.microsoft.com/office/drawing/2014/main" id="{358832FC-18AF-4C10-8AEA-ECEBA281E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82D92D90-799F-4531-860B-225CFE29444A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0180" name="Rectangle 5">
            <a:extLst>
              <a:ext uri="{FF2B5EF4-FFF2-40B4-BE49-F238E27FC236}">
                <a16:creationId xmlns:a16="http://schemas.microsoft.com/office/drawing/2014/main" id="{CF859580-3B2C-45E1-96BE-A2335E99A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75" y="1600200"/>
            <a:ext cx="8153400" cy="315913"/>
          </a:xfrm>
        </p:spPr>
        <p:txBody>
          <a:bodyPr/>
          <a:lstStyle/>
          <a:p>
            <a:r>
              <a:rPr lang="hr-HR" altLang="sr-Latn-RS" sz="1800">
                <a:latin typeface="Arial" panose="020B0604020202020204" pitchFamily="34" charset="0"/>
              </a:rPr>
              <a:t>Danas postoje 4 reda gmazova:</a:t>
            </a:r>
          </a:p>
        </p:txBody>
      </p:sp>
      <p:sp>
        <p:nvSpPr>
          <p:cNvPr id="50181" name="Text Box 6">
            <a:extLst>
              <a:ext uri="{FF2B5EF4-FFF2-40B4-BE49-F238E27FC236}">
                <a16:creationId xmlns:a16="http://schemas.microsoft.com/office/drawing/2014/main" id="{27CCC711-C11A-48C2-8226-8A098A811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836613"/>
            <a:ext cx="30972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chemeClr val="accent2"/>
                </a:solidFill>
                <a:latin typeface="Arial" panose="020B0604020202020204" pitchFamily="34" charset="0"/>
              </a:rPr>
              <a:t>Recentni gmazovi</a:t>
            </a:r>
          </a:p>
        </p:txBody>
      </p:sp>
      <p:sp>
        <p:nvSpPr>
          <p:cNvPr id="50182" name="Rectangle 7">
            <a:extLst>
              <a:ext uri="{FF2B5EF4-FFF2-40B4-BE49-F238E27FC236}">
                <a16:creationId xmlns:a16="http://schemas.microsoft.com/office/drawing/2014/main" id="{4B4FA066-707B-4D92-A034-2BAFCB1FF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1916113"/>
            <a:ext cx="496887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 3" panose="05040102010807070707" pitchFamily="18" charset="2"/>
              <a:buChar char="u"/>
            </a:pPr>
            <a:r>
              <a:rPr lang="hr-HR" altLang="sr-Latn-RS" sz="1600">
                <a:latin typeface="Arial" panose="020B0604020202020204" pitchFamily="34" charset="0"/>
              </a:rPr>
              <a:t> </a:t>
            </a:r>
            <a:r>
              <a:rPr lang="hr-HR" altLang="sr-Latn-RS" sz="1600" b="1">
                <a:solidFill>
                  <a:srgbClr val="339933"/>
                </a:solidFill>
                <a:latin typeface="Arial" panose="020B0604020202020204" pitchFamily="34" charset="0"/>
              </a:rPr>
              <a:t>kornjače</a:t>
            </a:r>
          </a:p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 3" panose="05040102010807070707" pitchFamily="18" charset="2"/>
              <a:buChar char="u"/>
            </a:pPr>
            <a:r>
              <a:rPr lang="hr-HR" altLang="sr-Latn-RS" sz="1600">
                <a:latin typeface="Arial" panose="020B0604020202020204" pitchFamily="34" charset="0"/>
              </a:rPr>
              <a:t> </a:t>
            </a:r>
            <a:r>
              <a:rPr lang="hr-HR" altLang="sr-Latn-RS" sz="1600" b="1">
                <a:solidFill>
                  <a:srgbClr val="339933"/>
                </a:solidFill>
                <a:latin typeface="Arial" panose="020B0604020202020204" pitchFamily="34" charset="0"/>
              </a:rPr>
              <a:t>krokodili</a:t>
            </a:r>
          </a:p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 3" panose="05040102010807070707" pitchFamily="18" charset="2"/>
              <a:buChar char="u"/>
            </a:pPr>
            <a:r>
              <a:rPr lang="hr-HR" altLang="sr-Latn-RS" sz="1600">
                <a:latin typeface="Arial" panose="020B0604020202020204" pitchFamily="34" charset="0"/>
              </a:rPr>
              <a:t> ljuskaši (Squamata): </a:t>
            </a:r>
            <a:r>
              <a:rPr lang="hr-HR" altLang="sr-Latn-RS" sz="1600" b="1">
                <a:solidFill>
                  <a:srgbClr val="339933"/>
                </a:solidFill>
                <a:latin typeface="Arial" panose="020B0604020202020204" pitchFamily="34" charset="0"/>
              </a:rPr>
              <a:t>zmije i gušteri</a:t>
            </a:r>
            <a:endParaRPr lang="hr-HR" altLang="sr-Latn-R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 3" panose="05040102010807070707" pitchFamily="18" charset="2"/>
              <a:buChar char="u"/>
            </a:pPr>
            <a:r>
              <a:rPr lang="hr-HR" altLang="sr-Latn-RS" sz="1600">
                <a:latin typeface="Arial" panose="020B0604020202020204" pitchFamily="34" charset="0"/>
              </a:rPr>
              <a:t> </a:t>
            </a:r>
            <a:r>
              <a:rPr lang="hr-HR" altLang="sr-Latn-RS" sz="1600" b="1">
                <a:solidFill>
                  <a:srgbClr val="339933"/>
                </a:solidFill>
                <a:latin typeface="Arial" panose="020B0604020202020204" pitchFamily="34" charset="0"/>
              </a:rPr>
              <a:t>premosnici</a:t>
            </a:r>
            <a:r>
              <a:rPr lang="hr-HR" altLang="sr-Latn-RS" sz="1600">
                <a:latin typeface="Arial" panose="020B0604020202020204" pitchFamily="34" charset="0"/>
              </a:rPr>
              <a:t> (Rhynchocephalia): starodrevni rod, danas živi samo </a:t>
            </a:r>
            <a:r>
              <a:rPr lang="hr-HR" altLang="sr-Latn-RS" sz="1600" i="1">
                <a:latin typeface="Arial" panose="020B0604020202020204" pitchFamily="34" charset="0"/>
              </a:rPr>
              <a:t>Sphenodon</a:t>
            </a:r>
            <a:r>
              <a:rPr lang="hr-HR" altLang="sr-Latn-RS" sz="1600">
                <a:latin typeface="Arial" panose="020B0604020202020204" pitchFamily="34" charset="0"/>
              </a:rPr>
              <a:t> na Novom Zelandu</a:t>
            </a:r>
            <a:endParaRPr lang="hr-HR" altLang="sr-Latn-RS" sz="1800" b="1" i="1">
              <a:solidFill>
                <a:srgbClr val="CC0099"/>
              </a:solidFill>
              <a:latin typeface="Arial" panose="020B0604020202020204" pitchFamily="34" charset="0"/>
            </a:endParaRPr>
          </a:p>
        </p:txBody>
      </p:sp>
      <p:pic>
        <p:nvPicPr>
          <p:cNvPr id="50183" name="Picture 9" descr="Untitled-1 copy">
            <a:extLst>
              <a:ext uri="{FF2B5EF4-FFF2-40B4-BE49-F238E27FC236}">
                <a16:creationId xmlns:a16="http://schemas.microsoft.com/office/drawing/2014/main" id="{186A87BB-FD5B-4776-858F-8C32B042E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284538"/>
            <a:ext cx="3432175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10" descr="Untitled-2 copy">
            <a:extLst>
              <a:ext uri="{FF2B5EF4-FFF2-40B4-BE49-F238E27FC236}">
                <a16:creationId xmlns:a16="http://schemas.microsoft.com/office/drawing/2014/main" id="{BD6C6128-380B-4E1D-8D80-138870ED4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00" y="3286125"/>
            <a:ext cx="221615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5" name="Picture 11" descr="Untitled-3 copy">
            <a:extLst>
              <a:ext uri="{FF2B5EF4-FFF2-40B4-BE49-F238E27FC236}">
                <a16:creationId xmlns:a16="http://schemas.microsoft.com/office/drawing/2014/main" id="{E4794F3C-DBD5-4D6B-B237-9CF4CF017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1455738"/>
            <a:ext cx="2600325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6" name="Picture 11">
            <a:extLst>
              <a:ext uri="{FF2B5EF4-FFF2-40B4-BE49-F238E27FC236}">
                <a16:creationId xmlns:a16="http://schemas.microsoft.com/office/drawing/2014/main" id="{66A857F3-6BC6-4B49-A8A4-5050E8BE8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1"/>
          <a:stretch>
            <a:fillRect/>
          </a:stretch>
        </p:blipFill>
        <p:spPr bwMode="auto">
          <a:xfrm>
            <a:off x="2462213" y="5294313"/>
            <a:ext cx="3538537" cy="150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2">
            <a:extLst>
              <a:ext uri="{FF2B5EF4-FFF2-40B4-BE49-F238E27FC236}">
                <a16:creationId xmlns:a16="http://schemas.microsoft.com/office/drawing/2014/main" id="{17ED946F-0F2B-4EA4-99BB-160F6724B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9363"/>
            <a:ext cx="4321175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Picture 15">
            <a:extLst>
              <a:ext uri="{FF2B5EF4-FFF2-40B4-BE49-F238E27FC236}">
                <a16:creationId xmlns:a16="http://schemas.microsoft.com/office/drawing/2014/main" id="{22239725-CE7B-424B-BFC6-7BDCB8206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513" y="1844675"/>
            <a:ext cx="3646487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36E99749-CDE0-4704-BC43-0F2DF017F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0CCFE053-50B8-4788-B69C-40E94E85D28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1205" name="Text Box 8">
            <a:extLst>
              <a:ext uri="{FF2B5EF4-FFF2-40B4-BE49-F238E27FC236}">
                <a16:creationId xmlns:a16="http://schemas.microsoft.com/office/drawing/2014/main" id="{A2E8D285-C535-49E2-9F3E-C1B40AEFA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63575"/>
            <a:ext cx="3533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>
                <a:solidFill>
                  <a:srgbClr val="990099"/>
                </a:solidFill>
                <a:latin typeface="Arial" panose="020B0604020202020204" pitchFamily="34" charset="0"/>
              </a:rPr>
              <a:t>GMAZOVI - Therapsida</a:t>
            </a:r>
          </a:p>
        </p:txBody>
      </p:sp>
      <p:sp>
        <p:nvSpPr>
          <p:cNvPr id="51206" name="Rectangle 9">
            <a:extLst>
              <a:ext uri="{FF2B5EF4-FFF2-40B4-BE49-F238E27FC236}">
                <a16:creationId xmlns:a16="http://schemas.microsoft.com/office/drawing/2014/main" id="{60E7161F-5120-48C9-815B-8DFA8A6AF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1500188"/>
            <a:ext cx="8208963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 3" panose="05040102010807070707" pitchFamily="18" charset="2"/>
              <a:buChar char="u"/>
            </a:pPr>
            <a:r>
              <a:rPr lang="hr-HR" altLang="sr-Latn-RS" sz="1800" b="1">
                <a:latin typeface="Arial" panose="020B0604020202020204" pitchFamily="34" charset="0"/>
              </a:rPr>
              <a:t>Zvjeroliki gmazovi s diferenciranim zubima </a:t>
            </a:r>
            <a:r>
              <a:rPr lang="hr-HR" altLang="sr-Latn-RS" sz="1800">
                <a:latin typeface="Arial" panose="020B0604020202020204" pitchFamily="34" charset="0"/>
              </a:rPr>
              <a:t>(sjekutići, očnjaci i kutnjaci)</a:t>
            </a:r>
          </a:p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 3" panose="05040102010807070707" pitchFamily="18" charset="2"/>
              <a:buChar char="u"/>
            </a:pPr>
            <a:r>
              <a:rPr lang="hr-HR" altLang="sr-Latn-RS" sz="1800" b="1">
                <a:latin typeface="Arial" panose="020B0604020202020204" pitchFamily="34" charset="0"/>
              </a:rPr>
              <a:t>Noge vertikalno položene u odnosu na trup</a:t>
            </a:r>
          </a:p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 3" panose="05040102010807070707" pitchFamily="18" charset="2"/>
              <a:buChar char="u"/>
            </a:pPr>
            <a:r>
              <a:rPr lang="hr-HR" altLang="sr-Latn-RS" sz="1800" b="1">
                <a:latin typeface="Arial" panose="020B0604020202020204" pitchFamily="34" charset="0"/>
              </a:rPr>
              <a:t>Slični sisavcima</a:t>
            </a:r>
            <a:r>
              <a:rPr lang="hr-HR" altLang="sr-Latn-RS" sz="1800">
                <a:latin typeface="Arial" panose="020B0604020202020204" pitchFamily="34" charset="0"/>
              </a:rPr>
              <a:t>, smatra se da su bili najvjerojatnije toplokrvni (dlake na tijelu)</a:t>
            </a:r>
          </a:p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 3" panose="05040102010807070707" pitchFamily="18" charset="2"/>
              <a:buChar char="u"/>
            </a:pPr>
            <a:r>
              <a:rPr lang="hr-HR" altLang="sr-Latn-RS" sz="1800">
                <a:latin typeface="Arial" panose="020B0604020202020204" pitchFamily="34" charset="0"/>
              </a:rPr>
              <a:t>Razvili su se sredinom perma, a </a:t>
            </a:r>
            <a:r>
              <a:rPr lang="hr-HR" altLang="sr-Latn-RS" sz="1800" b="1">
                <a:latin typeface="Arial" panose="020B0604020202020204" pitchFamily="34" charset="0"/>
              </a:rPr>
              <a:t>značajni su tijekom trijasa</a:t>
            </a:r>
          </a:p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 3" panose="05040102010807070707" pitchFamily="18" charset="2"/>
              <a:buChar char="u"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Filogenetski značajni zbog razvoja sisavaca</a:t>
            </a:r>
            <a:endParaRPr lang="hr-HR" altLang="sr-Latn-RS" sz="18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51207" name="Text Box 13">
            <a:extLst>
              <a:ext uri="{FF2B5EF4-FFF2-40B4-BE49-F238E27FC236}">
                <a16:creationId xmlns:a16="http://schemas.microsoft.com/office/drawing/2014/main" id="{5887C9AD-3D0D-489D-A0DE-40E16480A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2588" y="3284538"/>
            <a:ext cx="16954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 u="sng">
                <a:solidFill>
                  <a:srgbClr val="CC0099"/>
                </a:solidFill>
                <a:latin typeface="Arial" panose="020B0604020202020204" pitchFamily="34" charset="0"/>
              </a:rPr>
              <a:t>Cynognathus</a:t>
            </a:r>
            <a:r>
              <a:rPr lang="hr-HR" altLang="sr-Latn-RS" sz="1600">
                <a:latin typeface="Arial" panose="020B0604020202020204" pitchFamily="34" charset="0"/>
              </a:rPr>
              <a:t>, T</a:t>
            </a:r>
            <a:r>
              <a:rPr lang="hr-HR" altLang="sr-Latn-RS" sz="1600" b="1" baseline="-25000">
                <a:latin typeface="Arial" panose="020B0604020202020204" pitchFamily="34" charset="0"/>
              </a:rPr>
              <a:t>1</a:t>
            </a:r>
            <a:endParaRPr lang="hr-HR" altLang="sr-Latn-RS" sz="16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Južna Afrika</a:t>
            </a:r>
          </a:p>
        </p:txBody>
      </p:sp>
      <p:pic>
        <p:nvPicPr>
          <p:cNvPr id="51208" name="Picture 14">
            <a:extLst>
              <a:ext uri="{FF2B5EF4-FFF2-40B4-BE49-F238E27FC236}">
                <a16:creationId xmlns:a16="http://schemas.microsoft.com/office/drawing/2014/main" id="{35B8DF53-E27A-4000-A4BA-78A3EE023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2" t="14868" r="6902" b="9912"/>
          <a:stretch>
            <a:fillRect/>
          </a:stretch>
        </p:blipFill>
        <p:spPr bwMode="auto">
          <a:xfrm>
            <a:off x="4356100" y="4581525"/>
            <a:ext cx="3597275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9" name="Text Box 15">
            <a:extLst>
              <a:ext uri="{FF2B5EF4-FFF2-40B4-BE49-F238E27FC236}">
                <a16:creationId xmlns:a16="http://schemas.microsoft.com/office/drawing/2014/main" id="{F7A44E90-5966-40C8-8283-2ECE59744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4437063"/>
            <a:ext cx="1290638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solidFill>
                  <a:srgbClr val="CC0099"/>
                </a:solidFill>
                <a:latin typeface="Arial" panose="020B0604020202020204" pitchFamily="34" charset="0"/>
              </a:rPr>
              <a:t>Mesosaurus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Map showing where in the world fossils of this animal were found. It indicates that the animal's range extended to South Africa, India, and Antarctica. Other animals include a land reptile, swimming reptile, and a plant, and show that the continents were all joined together once.">
            <a:extLst>
              <a:ext uri="{FF2B5EF4-FFF2-40B4-BE49-F238E27FC236}">
                <a16:creationId xmlns:a16="http://schemas.microsoft.com/office/drawing/2014/main" id="{77AE0A26-D6B2-4148-8576-F32B419EA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486150"/>
            <a:ext cx="4392613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6" descr="A fossil skeleton on display at a museum. It is brown in color and the eye socket is facing right.">
            <a:extLst>
              <a:ext uri="{FF2B5EF4-FFF2-40B4-BE49-F238E27FC236}">
                <a16:creationId xmlns:a16="http://schemas.microsoft.com/office/drawing/2014/main" id="{54CB4530-58A8-4570-A051-68CD43A0E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8738"/>
            <a:ext cx="532765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Slide Number Placeholder 1">
            <a:extLst>
              <a:ext uri="{FF2B5EF4-FFF2-40B4-BE49-F238E27FC236}">
                <a16:creationId xmlns:a16="http://schemas.microsoft.com/office/drawing/2014/main" id="{6400AB0F-E204-4362-8028-19FD424A0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51D694A1-587A-41B7-8AC4-82F0D13F568D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2229" name="Text Box 13">
            <a:extLst>
              <a:ext uri="{FF2B5EF4-FFF2-40B4-BE49-F238E27FC236}">
                <a16:creationId xmlns:a16="http://schemas.microsoft.com/office/drawing/2014/main" id="{01B14465-107E-493F-BC4C-27A1A5BD4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362200"/>
            <a:ext cx="317341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u="sng">
                <a:solidFill>
                  <a:srgbClr val="CC0099"/>
                </a:solidFill>
                <a:latin typeface="Arial" panose="020B0604020202020204" pitchFamily="34" charset="0"/>
              </a:rPr>
              <a:t>Lystrosaurus</a:t>
            </a:r>
            <a:r>
              <a:rPr lang="hr-HR" altLang="sr-Latn-RS" sz="1800">
                <a:latin typeface="Arial" panose="020B0604020202020204" pitchFamily="34" charset="0"/>
              </a:rPr>
              <a:t>, T</a:t>
            </a:r>
            <a:r>
              <a:rPr lang="hr-HR" altLang="sr-Latn-RS" sz="1800" b="1" baseline="-25000">
                <a:latin typeface="Arial" panose="020B0604020202020204" pitchFamily="34" charset="0"/>
              </a:rPr>
              <a:t>1</a:t>
            </a:r>
            <a:endParaRPr lang="hr-HR" altLang="sr-Latn-RS" sz="18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Jedan od najčešćih terapsida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>
              <a:latin typeface="Arial" panose="020B0604020202020204" pitchFamily="34" charset="0"/>
            </a:endParaRPr>
          </a:p>
        </p:txBody>
      </p:sp>
      <p:pic>
        <p:nvPicPr>
          <p:cNvPr id="52230" name="Picture 4" descr="A yellow four-footed animal. Its mouth is closed but contains a horny beak and tusks protruding. It is colored light green/dark yellow and is walking with its legs spread apart.">
            <a:extLst>
              <a:ext uri="{FF2B5EF4-FFF2-40B4-BE49-F238E27FC236}">
                <a16:creationId xmlns:a16="http://schemas.microsoft.com/office/drawing/2014/main" id="{6342E67F-008F-4254-9866-940D23465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" r="5669"/>
          <a:stretch>
            <a:fillRect/>
          </a:stretch>
        </p:blipFill>
        <p:spPr bwMode="auto">
          <a:xfrm>
            <a:off x="4775200" y="3789363"/>
            <a:ext cx="42418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1DC28F86-8665-4525-A6FD-ADC98005A056}"/>
              </a:ext>
            </a:extLst>
          </p:cNvPr>
          <p:cNvSpPr/>
          <p:nvPr/>
        </p:nvSpPr>
        <p:spPr>
          <a:xfrm>
            <a:off x="3492500" y="3933825"/>
            <a:ext cx="1295400" cy="574675"/>
          </a:xfrm>
          <a:prstGeom prst="ellipse">
            <a:avLst/>
          </a:prstGeom>
          <a:noFill/>
          <a:ln w="28575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8D849E9-2DC7-4A5B-8106-D505401041CF}"/>
              </a:ext>
            </a:extLst>
          </p:cNvPr>
          <p:cNvSpPr/>
          <p:nvPr/>
        </p:nvSpPr>
        <p:spPr>
          <a:xfrm>
            <a:off x="323850" y="5732463"/>
            <a:ext cx="1368425" cy="792162"/>
          </a:xfrm>
          <a:prstGeom prst="ellipse">
            <a:avLst/>
          </a:prstGeom>
          <a:noFill/>
          <a:ln w="28575"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12">
            <a:extLst>
              <a:ext uri="{FF2B5EF4-FFF2-40B4-BE49-F238E27FC236}">
                <a16:creationId xmlns:a16="http://schemas.microsoft.com/office/drawing/2014/main" id="{3F24FA00-60B3-40D6-BBA7-DA0311B0B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194050"/>
            <a:ext cx="4070350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Slide Number Placeholder 3">
            <a:extLst>
              <a:ext uri="{FF2B5EF4-FFF2-40B4-BE49-F238E27FC236}">
                <a16:creationId xmlns:a16="http://schemas.microsoft.com/office/drawing/2014/main" id="{FB6E3D14-2300-48A3-BB2F-58624721D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150875B3-717D-44E5-94C8-94EA654045EB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3252" name="Text Box 6">
            <a:extLst>
              <a:ext uri="{FF2B5EF4-FFF2-40B4-BE49-F238E27FC236}">
                <a16:creationId xmlns:a16="http://schemas.microsoft.com/office/drawing/2014/main" id="{0376AD90-BEF0-4897-8781-107455C9A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61988"/>
            <a:ext cx="371951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>
                <a:solidFill>
                  <a:srgbClr val="990099"/>
                </a:solidFill>
                <a:latin typeface="Arial" panose="020B0604020202020204" pitchFamily="34" charset="0"/>
              </a:rPr>
              <a:t>GMAZOVI - Thecodontia</a:t>
            </a:r>
          </a:p>
        </p:txBody>
      </p:sp>
      <p:sp>
        <p:nvSpPr>
          <p:cNvPr id="53253" name="Rectangle 8">
            <a:extLst>
              <a:ext uri="{FF2B5EF4-FFF2-40B4-BE49-F238E27FC236}">
                <a16:creationId xmlns:a16="http://schemas.microsoft.com/office/drawing/2014/main" id="{CE2BE261-EDEB-4E1C-8122-810EE0AA6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500188"/>
            <a:ext cx="81788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 3" panose="05040102010807070707" pitchFamily="18" charset="2"/>
              <a:buChar char="u"/>
            </a:pPr>
            <a:r>
              <a:rPr lang="hr-HR" altLang="sr-Latn-RS" sz="1800" b="1">
                <a:latin typeface="Arial" panose="020B0604020202020204" pitchFamily="34" charset="0"/>
              </a:rPr>
              <a:t>Dvonožni i četveronožni način kretanja </a:t>
            </a:r>
            <a:r>
              <a:rPr lang="hr-HR" altLang="sr-Latn-RS" sz="1800">
                <a:latin typeface="Arial" panose="020B0604020202020204" pitchFamily="34" charset="0"/>
              </a:rPr>
              <a:t>(stražnje noge bile su im snažne i jače, a prednje noge manje i slabije razvijene)</a:t>
            </a:r>
          </a:p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 3" panose="05040102010807070707" pitchFamily="18" charset="2"/>
              <a:buChar char="u"/>
            </a:pPr>
            <a:r>
              <a:rPr lang="hr-HR" altLang="sr-Latn-RS" sz="1800">
                <a:latin typeface="Arial" panose="020B0604020202020204" pitchFamily="34" charset="0"/>
              </a:rPr>
              <a:t>Bili </a:t>
            </a:r>
            <a:r>
              <a:rPr lang="hr-HR" altLang="sr-Latn-RS" sz="1800" b="1">
                <a:latin typeface="Arial" panose="020B0604020202020204" pitchFamily="34" charset="0"/>
              </a:rPr>
              <a:t>uglavnom manjih dimenzija </a:t>
            </a:r>
            <a:r>
              <a:rPr lang="hr-HR" altLang="sr-Latn-RS" sz="1800">
                <a:latin typeface="Arial" panose="020B0604020202020204" pitchFamily="34" charset="0"/>
              </a:rPr>
              <a:t>(od 20-ak cm do 1 m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), prisutni tijekom trijasa</a:t>
            </a:r>
            <a:endParaRPr lang="hr-HR" altLang="sr-Latn-RS" sz="1800" b="1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>
                <a:schemeClr val="hlink"/>
              </a:buClr>
              <a:buFont typeface="Wingdings 3" panose="05040102010807070707" pitchFamily="18" charset="2"/>
              <a:buChar char="u"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Filogenetski značajni zbog razvoja krokodila, dinosaura i letećih gmazova (Pterosauria)</a:t>
            </a:r>
          </a:p>
        </p:txBody>
      </p:sp>
      <p:pic>
        <p:nvPicPr>
          <p:cNvPr id="53254" name="Picture 9" descr="Pelvis of Lagosuchus">
            <a:extLst>
              <a:ext uri="{FF2B5EF4-FFF2-40B4-BE49-F238E27FC236}">
                <a16:creationId xmlns:a16="http://schemas.microsoft.com/office/drawing/2014/main" id="{EFA8B81C-024A-4E1B-B4D1-23D9A6D9B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451225"/>
            <a:ext cx="17145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22">
            <a:extLst>
              <a:ext uri="{FF2B5EF4-FFF2-40B4-BE49-F238E27FC236}">
                <a16:creationId xmlns:a16="http://schemas.microsoft.com/office/drawing/2014/main" id="{8502B0B6-F1B5-40A5-AD34-4020BBA03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7CD05C6E-71A1-455E-B396-3734235D79B2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3E523C06-927D-4C9A-B55C-274E5C4EF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75" y="1600200"/>
            <a:ext cx="8153400" cy="1185863"/>
          </a:xfrm>
        </p:spPr>
        <p:txBody>
          <a:bodyPr/>
          <a:lstStyle/>
          <a:p>
            <a:r>
              <a:rPr lang="hr-HR" altLang="sr-Latn-RS" sz="1800" b="1" dirty="0">
                <a:solidFill>
                  <a:srgbClr val="339933"/>
                </a:solidFill>
                <a:latin typeface="Arial" panose="020B0604020202020204" pitchFamily="34" charset="0"/>
              </a:rPr>
              <a:t>Iz skupine </a:t>
            </a:r>
            <a:r>
              <a:rPr lang="hr-HR" altLang="sr-Latn-RS" sz="1800" b="1" dirty="0" err="1">
                <a:solidFill>
                  <a:srgbClr val="339933"/>
                </a:solidFill>
                <a:latin typeface="Arial" panose="020B0604020202020204" pitchFamily="34" charset="0"/>
              </a:rPr>
              <a:t>Thecodontia</a:t>
            </a:r>
            <a:r>
              <a:rPr lang="hr-HR" altLang="sr-Latn-RS" sz="1800" b="1" dirty="0">
                <a:solidFill>
                  <a:srgbClr val="339933"/>
                </a:solidFill>
                <a:latin typeface="Arial" panose="020B0604020202020204" pitchFamily="34" charset="0"/>
              </a:rPr>
              <a:t> razvili su se tijekom mlađeg trijasa i “pravi” </a:t>
            </a:r>
            <a:r>
              <a:rPr lang="hr-HR" altLang="sr-Latn-RS" sz="1800" b="1" dirty="0" err="1">
                <a:solidFill>
                  <a:srgbClr val="339933"/>
                </a:solidFill>
                <a:latin typeface="Arial" panose="020B0604020202020204" pitchFamily="34" charset="0"/>
              </a:rPr>
              <a:t>dinosauri</a:t>
            </a:r>
            <a:r>
              <a:rPr lang="hr-HR" altLang="sr-Latn-RS" sz="1800" b="1" dirty="0">
                <a:solidFill>
                  <a:srgbClr val="339933"/>
                </a:solidFill>
                <a:latin typeface="Arial" panose="020B0604020202020204" pitchFamily="34" charset="0"/>
              </a:rPr>
              <a:t>, koji su imali razvijeniju čeljust i </a:t>
            </a:r>
            <a:r>
              <a:rPr lang="hr-HR" altLang="sr-Latn-RS" sz="1800" b="1" dirty="0" err="1">
                <a:solidFill>
                  <a:srgbClr val="339933"/>
                </a:solidFill>
                <a:latin typeface="Arial" panose="020B0604020202020204" pitchFamily="34" charset="0"/>
              </a:rPr>
              <a:t>diapsidnu</a:t>
            </a:r>
            <a:r>
              <a:rPr lang="hr-HR" altLang="sr-Latn-RS" sz="1800" b="1" dirty="0">
                <a:solidFill>
                  <a:srgbClr val="339933"/>
                </a:solidFill>
                <a:latin typeface="Arial" panose="020B0604020202020204" pitchFamily="34" charset="0"/>
              </a:rPr>
              <a:t> lubanju</a:t>
            </a:r>
          </a:p>
          <a:p>
            <a:r>
              <a:rPr lang="hr-HR" altLang="sr-Latn-RS" sz="1800" dirty="0" err="1">
                <a:latin typeface="Arial" panose="020B0604020202020204" pitchFamily="34" charset="0"/>
              </a:rPr>
              <a:t>Dinosauri</a:t>
            </a:r>
            <a:r>
              <a:rPr lang="hr-HR" altLang="sr-Latn-RS" sz="1800" dirty="0">
                <a:latin typeface="Arial" panose="020B0604020202020204" pitchFamily="34" charset="0"/>
              </a:rPr>
              <a:t> se prema građi kostiju </a:t>
            </a:r>
            <a:r>
              <a:rPr lang="hr-HR" altLang="sr-Latn-RS" sz="1800" dirty="0" err="1">
                <a:latin typeface="Arial" panose="020B0604020202020204" pitchFamily="34" charset="0"/>
              </a:rPr>
              <a:t>kukovlja</a:t>
            </a:r>
            <a:r>
              <a:rPr lang="hr-HR" altLang="sr-Latn-RS" sz="1800" dirty="0">
                <a:latin typeface="Arial" panose="020B0604020202020204" pitchFamily="34" charset="0"/>
              </a:rPr>
              <a:t> dijele na dvije glavne skupine:</a:t>
            </a:r>
          </a:p>
        </p:txBody>
      </p:sp>
      <p:sp>
        <p:nvSpPr>
          <p:cNvPr id="54276" name="Text Box 4">
            <a:extLst>
              <a:ext uri="{FF2B5EF4-FFF2-40B4-BE49-F238E27FC236}">
                <a16:creationId xmlns:a16="http://schemas.microsoft.com/office/drawing/2014/main" id="{C1FEA603-55EA-4BD2-8CF1-6C7F10E96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765175"/>
            <a:ext cx="3481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>
                <a:solidFill>
                  <a:schemeClr val="accent2"/>
                </a:solidFill>
                <a:latin typeface="Arial" panose="020B0604020202020204" pitchFamily="34" charset="0"/>
              </a:rPr>
              <a:t>GMAZOVI - Dinosauria</a:t>
            </a:r>
          </a:p>
        </p:txBody>
      </p:sp>
      <p:pic>
        <p:nvPicPr>
          <p:cNvPr id="54277" name="Picture 5" descr="osnovne razlike za podjelu dinosaura u dvije grupe">
            <a:extLst>
              <a:ext uri="{FF2B5EF4-FFF2-40B4-BE49-F238E27FC236}">
                <a16:creationId xmlns:a16="http://schemas.microsoft.com/office/drawing/2014/main" id="{E7155315-FD8C-4CDC-A637-D9D8242C6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71"/>
          <a:stretch>
            <a:fillRect/>
          </a:stretch>
        </p:blipFill>
        <p:spPr bwMode="auto">
          <a:xfrm>
            <a:off x="1928813" y="2997200"/>
            <a:ext cx="4895850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8" name="Text Box 6">
            <a:extLst>
              <a:ext uri="{FF2B5EF4-FFF2-40B4-BE49-F238E27FC236}">
                <a16:creationId xmlns:a16="http://schemas.microsoft.com/office/drawing/2014/main" id="{F3479495-D36D-467F-A57D-1DB0B1048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563" y="3143250"/>
            <a:ext cx="2038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CC0099"/>
                </a:solidFill>
                <a:latin typeface="Arial" panose="020B0604020202020204" pitchFamily="34" charset="0"/>
              </a:rPr>
              <a:t>Ornitischia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solidFill>
                  <a:srgbClr val="CC0099"/>
                </a:solidFill>
                <a:latin typeface="Arial" panose="020B0604020202020204" pitchFamily="34" charset="0"/>
              </a:rPr>
              <a:t>&gt; imaju “ptičji kuk”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54279" name="Text Box 7">
            <a:extLst>
              <a:ext uri="{FF2B5EF4-FFF2-40B4-BE49-F238E27FC236}">
                <a16:creationId xmlns:a16="http://schemas.microsoft.com/office/drawing/2014/main" id="{2081903B-39A2-4FEF-B9DF-9B2399749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3071813"/>
            <a:ext cx="24018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dirty="0" err="1">
                <a:solidFill>
                  <a:srgbClr val="CC0099"/>
                </a:solidFill>
                <a:latin typeface="Arial" panose="020B0604020202020204" pitchFamily="34" charset="0"/>
              </a:rPr>
              <a:t>Saurischia</a:t>
            </a:r>
            <a:endParaRPr lang="hr-HR" altLang="sr-Latn-RS" sz="1800" b="1" dirty="0">
              <a:solidFill>
                <a:srgbClr val="CC0099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dirty="0">
                <a:solidFill>
                  <a:srgbClr val="CC0099"/>
                </a:solidFill>
                <a:latin typeface="Arial" panose="020B0604020202020204" pitchFamily="34" charset="0"/>
              </a:rPr>
              <a:t>&gt;imaju “gušterov kuk”</a:t>
            </a:r>
            <a:endParaRPr lang="hr-HR" altLang="sr-Latn-RS" sz="1800" dirty="0">
              <a:latin typeface="Arial" panose="020B0604020202020204" pitchFamily="34" charset="0"/>
            </a:endParaRPr>
          </a:p>
        </p:txBody>
      </p:sp>
      <p:pic>
        <p:nvPicPr>
          <p:cNvPr id="54280" name="Picture 10" descr="Untitled-2 copy">
            <a:extLst>
              <a:ext uri="{FF2B5EF4-FFF2-40B4-BE49-F238E27FC236}">
                <a16:creationId xmlns:a16="http://schemas.microsoft.com/office/drawing/2014/main" id="{771FB56F-C653-4DE6-9C53-E1A3E3531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3375"/>
            <a:ext cx="2197100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1" name="Picture 11" descr="Untitled-1 copy">
            <a:extLst>
              <a:ext uri="{FF2B5EF4-FFF2-40B4-BE49-F238E27FC236}">
                <a16:creationId xmlns:a16="http://schemas.microsoft.com/office/drawing/2014/main" id="{46835C91-5544-4D04-8137-00611FC66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4214813"/>
            <a:ext cx="2305050" cy="189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BA6E4595-D630-4072-9AB5-31DA02EE9033}"/>
              </a:ext>
            </a:extLst>
          </p:cNvPr>
          <p:cNvSpPr/>
          <p:nvPr/>
        </p:nvSpPr>
        <p:spPr>
          <a:xfrm rot="8718721">
            <a:off x="2363788" y="2757488"/>
            <a:ext cx="642937" cy="28575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ABAEA7CC-C2CD-433F-87E8-04FE2A2F1838}"/>
              </a:ext>
            </a:extLst>
          </p:cNvPr>
          <p:cNvSpPr/>
          <p:nvPr/>
        </p:nvSpPr>
        <p:spPr>
          <a:xfrm rot="2583244">
            <a:off x="6654800" y="2728913"/>
            <a:ext cx="642938" cy="28575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 dirty="0"/>
          </a:p>
        </p:txBody>
      </p:sp>
      <p:sp>
        <p:nvSpPr>
          <p:cNvPr id="54284" name="Text Box 6">
            <a:extLst>
              <a:ext uri="{FF2B5EF4-FFF2-40B4-BE49-F238E27FC236}">
                <a16:creationId xmlns:a16="http://schemas.microsoft.com/office/drawing/2014/main" id="{DCCE04F4-B383-4A63-B93E-F1AF41A6C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6072188"/>
            <a:ext cx="2786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>
                <a:latin typeface="Arial" panose="020B0604020202020204" pitchFamily="34" charset="0"/>
              </a:rPr>
              <a:t>Pubična kost je okrenuta prema naprijed, prema glavi</a:t>
            </a:r>
          </a:p>
        </p:txBody>
      </p:sp>
      <p:sp>
        <p:nvSpPr>
          <p:cNvPr id="54285" name="Text Box 6">
            <a:extLst>
              <a:ext uri="{FF2B5EF4-FFF2-40B4-BE49-F238E27FC236}">
                <a16:creationId xmlns:a16="http://schemas.microsoft.com/office/drawing/2014/main" id="{E0E88221-5F3B-4731-B1AD-3E2828C5A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6375" y="6072188"/>
            <a:ext cx="3571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400">
                <a:latin typeface="Arial" panose="020B0604020202020204" pitchFamily="34" charset="0"/>
              </a:rPr>
              <a:t>Pubična kost je okrenuta prema nazad, prema repu i paralelna je sa sjednom kosti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22">
            <a:extLst>
              <a:ext uri="{FF2B5EF4-FFF2-40B4-BE49-F238E27FC236}">
                <a16:creationId xmlns:a16="http://schemas.microsoft.com/office/drawing/2014/main" id="{8DC3E073-37AA-4140-A431-54D0698E0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950D5197-2521-4B47-AB70-E45E39971EC4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47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5299" name="Text Box 10">
            <a:extLst>
              <a:ext uri="{FF2B5EF4-FFF2-40B4-BE49-F238E27FC236}">
                <a16:creationId xmlns:a16="http://schemas.microsoft.com/office/drawing/2014/main" id="{4F71839B-984D-46C8-828C-C83881F93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92150"/>
            <a:ext cx="5311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990099"/>
                </a:solidFill>
                <a:latin typeface="Arial" panose="020B0604020202020204" pitchFamily="34" charset="0"/>
              </a:rPr>
              <a:t>GMAZOVI - Dinosauria </a:t>
            </a:r>
            <a:r>
              <a:rPr lang="hr-HR" altLang="sr-Latn-RS" sz="2400" b="1">
                <a:solidFill>
                  <a:schemeClr val="accent2"/>
                </a:solidFill>
                <a:latin typeface="Arial" panose="020B0604020202020204" pitchFamily="34" charset="0"/>
              </a:rPr>
              <a:t>-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Saurischia</a:t>
            </a:r>
          </a:p>
        </p:txBody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BA5CA91-8E18-426A-9BBD-6F7C84C66149}"/>
              </a:ext>
            </a:extLst>
          </p:cNvPr>
          <p:cNvSpPr txBox="1">
            <a:spLocks/>
          </p:cNvSpPr>
          <p:nvPr/>
        </p:nvSpPr>
        <p:spPr bwMode="auto">
          <a:xfrm>
            <a:off x="595313" y="1628775"/>
            <a:ext cx="8153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r>
              <a:rPr lang="hr-HR" altLang="sr-Latn-RS" sz="1800">
                <a:latin typeface="Arial" panose="020B0604020202020204" pitchFamily="34" charset="0"/>
              </a:rPr>
              <a:t>Najstariji primjerci pravih dinosaura nađenu u trijaskim naslagama Ischigualasto Formacije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u Argentini</a:t>
            </a:r>
            <a:r>
              <a:rPr lang="hr-HR" altLang="sr-Latn-RS" sz="1800">
                <a:latin typeface="Arial" panose="020B0604020202020204" pitchFamily="34" charset="0"/>
              </a:rPr>
              <a:t> &gt; </a:t>
            </a:r>
            <a:r>
              <a:rPr lang="hr-HR" altLang="sr-Latn-RS" sz="1800" b="1" i="1">
                <a:latin typeface="Arial" panose="020B0604020202020204" pitchFamily="34" charset="0"/>
              </a:rPr>
              <a:t>Herrerasurus</a:t>
            </a:r>
          </a:p>
        </p:txBody>
      </p:sp>
      <p:pic>
        <p:nvPicPr>
          <p:cNvPr id="55301" name="Picture 7" descr="Pelvis of Herrerasaurus">
            <a:extLst>
              <a:ext uri="{FF2B5EF4-FFF2-40B4-BE49-F238E27FC236}">
                <a16:creationId xmlns:a16="http://schemas.microsoft.com/office/drawing/2014/main" id="{C9138B41-1FD6-49FB-9350-A936D0691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681288"/>
            <a:ext cx="2089150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Rectangle 3">
            <a:extLst>
              <a:ext uri="{FF2B5EF4-FFF2-40B4-BE49-F238E27FC236}">
                <a16:creationId xmlns:a16="http://schemas.microsoft.com/office/drawing/2014/main" id="{41E51D49-4914-473C-95B0-D1590D3ED79E}"/>
              </a:ext>
            </a:extLst>
          </p:cNvPr>
          <p:cNvSpPr txBox="1">
            <a:spLocks/>
          </p:cNvSpPr>
          <p:nvPr/>
        </p:nvSpPr>
        <p:spPr bwMode="auto">
          <a:xfrm>
            <a:off x="3475038" y="3068638"/>
            <a:ext cx="50577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&lt; kosti kukovlja hererasaurusa – za razliku od ostalih gmazova nedostaje mu kost u središtu acetabuluma </a:t>
            </a:r>
          </a:p>
          <a:p>
            <a:pPr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- ostaci hererasaurusa datirani na 228 mln god</a:t>
            </a:r>
          </a:p>
          <a:p>
            <a:pPr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- drugi najpoznatiji rod prvih “pravih dinosaura” je </a:t>
            </a:r>
            <a:r>
              <a:rPr lang="hr-HR" altLang="sr-Latn-RS" sz="1800" i="1">
                <a:latin typeface="Arial" panose="020B0604020202020204" pitchFamily="34" charset="0"/>
              </a:rPr>
              <a:t>Coelophysis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EAC6FC3-904E-4C9E-9F12-6B10E41380C9}"/>
              </a:ext>
            </a:extLst>
          </p:cNvPr>
          <p:cNvCxnSpPr/>
          <p:nvPr/>
        </p:nvCxnSpPr>
        <p:spPr>
          <a:xfrm rot="10800000" flipV="1">
            <a:off x="1692275" y="3357563"/>
            <a:ext cx="503238" cy="71437"/>
          </a:xfrm>
          <a:prstGeom prst="straightConnector1">
            <a:avLst/>
          </a:prstGeom>
          <a:ln w="476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3" descr="D:\VJEZBE\Historijska geologija\Historijska II_Vjezbe_Maja\Prezentacije\IMG_2673.jpg">
            <a:extLst>
              <a:ext uri="{FF2B5EF4-FFF2-40B4-BE49-F238E27FC236}">
                <a16:creationId xmlns:a16="http://schemas.microsoft.com/office/drawing/2014/main" id="{476A1A99-BDAE-41D3-8C19-F0B93FE58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Slide Number Placeholder 22">
            <a:extLst>
              <a:ext uri="{FF2B5EF4-FFF2-40B4-BE49-F238E27FC236}">
                <a16:creationId xmlns:a16="http://schemas.microsoft.com/office/drawing/2014/main" id="{1838B6EF-B209-4A4C-92B0-FB6A5177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81A3A5E4-3CE9-47F6-9BFD-E44D1AE1A0AF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48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52227" name="Picture 11">
            <a:extLst>
              <a:ext uri="{FF2B5EF4-FFF2-40B4-BE49-F238E27FC236}">
                <a16:creationId xmlns:a16="http://schemas.microsoft.com/office/drawing/2014/main" id="{1C1EDA4D-09E0-4943-9436-290268005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28775"/>
            <a:ext cx="8651875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Text Box 10">
            <a:extLst>
              <a:ext uri="{FF2B5EF4-FFF2-40B4-BE49-F238E27FC236}">
                <a16:creationId xmlns:a16="http://schemas.microsoft.com/office/drawing/2014/main" id="{4C945706-6268-4FE0-8C0A-99C06DDA3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92150"/>
            <a:ext cx="5311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990099"/>
                </a:solidFill>
                <a:latin typeface="Arial" panose="020B0604020202020204" pitchFamily="34" charset="0"/>
              </a:rPr>
              <a:t>GMAZOVI - Dinosauria </a:t>
            </a:r>
            <a:r>
              <a:rPr lang="hr-HR" altLang="sr-Latn-RS" sz="2400" b="1">
                <a:solidFill>
                  <a:schemeClr val="accent2"/>
                </a:solidFill>
                <a:latin typeface="Arial" panose="020B0604020202020204" pitchFamily="34" charset="0"/>
              </a:rPr>
              <a:t>-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Saurischia</a:t>
            </a:r>
          </a:p>
        </p:txBody>
      </p:sp>
      <p:sp>
        <p:nvSpPr>
          <p:cNvPr id="56326" name="Text Box 6">
            <a:extLst>
              <a:ext uri="{FF2B5EF4-FFF2-40B4-BE49-F238E27FC236}">
                <a16:creationId xmlns:a16="http://schemas.microsoft.com/office/drawing/2014/main" id="{82D505E5-B1EF-45B2-BFC8-5BA4859480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44450"/>
            <a:ext cx="2786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chemeClr val="bg1"/>
                </a:solidFill>
                <a:latin typeface="Arial" panose="020B0604020202020204" pitchFamily="34" charset="0"/>
              </a:rPr>
              <a:t>Ischigualasto Fm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10">
            <a:extLst>
              <a:ext uri="{FF2B5EF4-FFF2-40B4-BE49-F238E27FC236}">
                <a16:creationId xmlns:a16="http://schemas.microsoft.com/office/drawing/2014/main" id="{C9D6D948-702E-406F-B96A-6CA466AA9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63"/>
          <a:stretch>
            <a:fillRect/>
          </a:stretch>
        </p:blipFill>
        <p:spPr bwMode="auto">
          <a:xfrm>
            <a:off x="571500" y="142875"/>
            <a:ext cx="8008938" cy="382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Picture 9">
            <a:extLst>
              <a:ext uri="{FF2B5EF4-FFF2-40B4-BE49-F238E27FC236}">
                <a16:creationId xmlns:a16="http://schemas.microsoft.com/office/drawing/2014/main" id="{CE6304C9-45FF-4331-AA3E-4586F5FE8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74" b="4079"/>
          <a:stretch>
            <a:fillRect/>
          </a:stretch>
        </p:blipFill>
        <p:spPr bwMode="auto">
          <a:xfrm>
            <a:off x="5143500" y="4000500"/>
            <a:ext cx="3286125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7AFECDAC-226A-4E31-AEE4-00CA8C2A5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A1DB2811-4A4E-4B72-856D-8E69811C18CB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49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57349" name="Picture 11" descr="D:\Printscreen\ScreenShot002.jpg">
            <a:extLst>
              <a:ext uri="{FF2B5EF4-FFF2-40B4-BE49-F238E27FC236}">
                <a16:creationId xmlns:a16="http://schemas.microsoft.com/office/drawing/2014/main" id="{3C0E2EAA-2C1F-4398-9704-DD716BAD0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000500"/>
            <a:ext cx="3844925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12" descr="D:\Printscreen\ScreenShot003.jpg">
            <a:extLst>
              <a:ext uri="{FF2B5EF4-FFF2-40B4-BE49-F238E27FC236}">
                <a16:creationId xmlns:a16="http://schemas.microsoft.com/office/drawing/2014/main" id="{57F1E23B-B923-4656-909A-B1F4C0EE1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429250"/>
            <a:ext cx="4357688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1" name="Text Box 6">
            <a:extLst>
              <a:ext uri="{FF2B5EF4-FFF2-40B4-BE49-F238E27FC236}">
                <a16:creationId xmlns:a16="http://schemas.microsoft.com/office/drawing/2014/main" id="{1BF3CF69-A32B-483A-9673-48A936F53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373688"/>
            <a:ext cx="4535487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Jedan od najstarijih dinosaura Sj.  Amerike. Malih je dimenzija, okretan, šupljih kostiju, sličnih pticama. Vjerojatno živio u krdima.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Nađen u naslagama Chinle Formacije.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1">
            <a:extLst>
              <a:ext uri="{FF2B5EF4-FFF2-40B4-BE49-F238E27FC236}">
                <a16:creationId xmlns:a16="http://schemas.microsoft.com/office/drawing/2014/main" id="{32F9BEFD-81B8-46EC-AF70-33B83F5F5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3AE5B95F-E7D3-4C67-B253-940FC1FD4F07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50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58371" name="Picture 4" descr="THE LATE TRIASSIC WORLD">
            <a:extLst>
              <a:ext uri="{FF2B5EF4-FFF2-40B4-BE49-F238E27FC236}">
                <a16:creationId xmlns:a16="http://schemas.microsoft.com/office/drawing/2014/main" id="{3983A41B-7DD4-4074-9952-FEC43D883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981075"/>
            <a:ext cx="755967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 Box 6">
            <a:extLst>
              <a:ext uri="{FF2B5EF4-FFF2-40B4-BE49-F238E27FC236}">
                <a16:creationId xmlns:a16="http://schemas.microsoft.com/office/drawing/2014/main" id="{E42BE41F-ACD5-42EE-ACB1-583DE253E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5661025"/>
            <a:ext cx="21605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Herrerasaurus</a:t>
            </a:r>
          </a:p>
        </p:txBody>
      </p:sp>
      <p:sp>
        <p:nvSpPr>
          <p:cNvPr id="58373" name="Text Box 6">
            <a:extLst>
              <a:ext uri="{FF2B5EF4-FFF2-40B4-BE49-F238E27FC236}">
                <a16:creationId xmlns:a16="http://schemas.microsoft.com/office/drawing/2014/main" id="{CD2AC4A5-8763-4B7C-99D9-EA9E4665E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620713"/>
            <a:ext cx="21605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Coelophysis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9">
            <a:extLst>
              <a:ext uri="{FF2B5EF4-FFF2-40B4-BE49-F238E27FC236}">
                <a16:creationId xmlns:a16="http://schemas.microsoft.com/office/drawing/2014/main" id="{D82D4389-8430-4474-9985-165275E78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15888"/>
            <a:ext cx="7788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 u="sng">
                <a:solidFill>
                  <a:srgbClr val="990099"/>
                </a:solidFill>
                <a:latin typeface="Arial" panose="020B0604020202020204" pitchFamily="34" charset="0"/>
              </a:rPr>
              <a:t>Trijaski “LEBDEĆI GMAZOVI” - Lepidosauria</a:t>
            </a:r>
          </a:p>
        </p:txBody>
      </p:sp>
      <p:pic>
        <p:nvPicPr>
          <p:cNvPr id="59395" name="Picture 7">
            <a:extLst>
              <a:ext uri="{FF2B5EF4-FFF2-40B4-BE49-F238E27FC236}">
                <a16:creationId xmlns:a16="http://schemas.microsoft.com/office/drawing/2014/main" id="{FB4656E7-64B5-409C-A969-9533AE2B3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3071813"/>
            <a:ext cx="3857625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6">
            <a:extLst>
              <a:ext uri="{FF2B5EF4-FFF2-40B4-BE49-F238E27FC236}">
                <a16:creationId xmlns:a16="http://schemas.microsoft.com/office/drawing/2014/main" id="{98E10CDE-50D7-42F2-A414-A9127BB71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8" t="1761" r="4199" b="1761"/>
          <a:stretch>
            <a:fillRect/>
          </a:stretch>
        </p:blipFill>
        <p:spPr bwMode="auto">
          <a:xfrm>
            <a:off x="4857750" y="654050"/>
            <a:ext cx="3890963" cy="591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Slide Number Placeholder 3">
            <a:extLst>
              <a:ext uri="{FF2B5EF4-FFF2-40B4-BE49-F238E27FC236}">
                <a16:creationId xmlns:a16="http://schemas.microsoft.com/office/drawing/2014/main" id="{CA6977BD-9A3A-4E08-A8CA-238C742F9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96C9ADCD-FA1B-4230-A81E-CAC31F0378E4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51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59398" name="Text Box 2">
            <a:extLst>
              <a:ext uri="{FF2B5EF4-FFF2-40B4-BE49-F238E27FC236}">
                <a16:creationId xmlns:a16="http://schemas.microsoft.com/office/drawing/2014/main" id="{73AA84BA-FD91-4FAB-A6D7-F633C88BB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642938"/>
            <a:ext cx="4286250" cy="17541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None/>
            </a:pP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U gornjem trijasu javljaju se i “lebdeći” gušteri (Lepidosauria)</a:t>
            </a:r>
            <a:r>
              <a:rPr lang="hr-HR" altLang="sr-Latn-RS" sz="1800">
                <a:latin typeface="Arial" panose="020B0604020202020204" pitchFamily="34" charset="0"/>
              </a:rPr>
              <a:t>, čiji je predstavnik rod </a:t>
            </a:r>
            <a:r>
              <a:rPr lang="hr-HR" altLang="sr-Latn-RS" sz="1800" b="1" i="1">
                <a:solidFill>
                  <a:srgbClr val="CC0099"/>
                </a:solidFill>
                <a:latin typeface="Arial" panose="020B0604020202020204" pitchFamily="34" charset="0"/>
              </a:rPr>
              <a:t>Sharovipteryx</a:t>
            </a:r>
            <a:r>
              <a:rPr lang="hr-HR" altLang="sr-Latn-RS" sz="1800">
                <a:latin typeface="Arial" panose="020B0604020202020204" pitchFamily="34" charset="0"/>
              </a:rPr>
              <a:t> – od glave do kraja repa bio je dugačak samo 24 cm i više je lebdio na vjetru, nego što je stvarno letio</a:t>
            </a:r>
          </a:p>
        </p:txBody>
      </p:sp>
      <p:sp>
        <p:nvSpPr>
          <p:cNvPr id="59399" name="Text Box 11">
            <a:extLst>
              <a:ext uri="{FF2B5EF4-FFF2-40B4-BE49-F238E27FC236}">
                <a16:creationId xmlns:a16="http://schemas.microsoft.com/office/drawing/2014/main" id="{1F46E726-35F8-4269-AEE8-2612D30BA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2311400"/>
            <a:ext cx="40719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Sharovipterix mirabilis</a:t>
            </a:r>
            <a:endParaRPr lang="hr-HR" altLang="sr-Latn-RS" sz="1600"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“Sharov`s Wondrous Wing”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- jedini primjerak nađen u Kirgistanu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3">
            <a:extLst>
              <a:ext uri="{FF2B5EF4-FFF2-40B4-BE49-F238E27FC236}">
                <a16:creationId xmlns:a16="http://schemas.microsoft.com/office/drawing/2014/main" id="{39023EE5-13D3-422D-A6DF-CB163374F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A438EF84-60AE-404F-B092-D427A66E9059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52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61443" name="Picture 10" descr="Untitled-1 copy">
            <a:extLst>
              <a:ext uri="{FF2B5EF4-FFF2-40B4-BE49-F238E27FC236}">
                <a16:creationId xmlns:a16="http://schemas.microsoft.com/office/drawing/2014/main" id="{6A4CE488-0380-4819-B8E2-309839722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4276725"/>
            <a:ext cx="351472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Text Box 3">
            <a:extLst>
              <a:ext uri="{FF2B5EF4-FFF2-40B4-BE49-F238E27FC236}">
                <a16:creationId xmlns:a16="http://schemas.microsoft.com/office/drawing/2014/main" id="{60831E70-1491-4940-9FD1-D28623512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2286000"/>
            <a:ext cx="8786812" cy="4214813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 err="1">
                <a:solidFill>
                  <a:srgbClr val="CC0099"/>
                </a:solidFill>
                <a:latin typeface="Arial" panose="020B0604020202020204" pitchFamily="34" charset="0"/>
              </a:rPr>
              <a:t>Eudimorphodon</a:t>
            </a:r>
            <a:r>
              <a:rPr lang="hr-HR" altLang="sr-Latn-RS" sz="1800" dirty="0">
                <a:latin typeface="Arial" panose="020B0604020202020204" pitchFamily="34" charset="0"/>
              </a:rPr>
              <a:t>, T</a:t>
            </a:r>
            <a:r>
              <a:rPr lang="hr-HR" altLang="sr-Latn-RS" sz="1800" b="1" baseline="-25000" dirty="0">
                <a:latin typeface="Arial" panose="020B0604020202020204" pitchFamily="34" charset="0"/>
              </a:rPr>
              <a:t>3</a:t>
            </a:r>
            <a:r>
              <a:rPr lang="hr-HR" altLang="sr-Latn-RS" sz="1800" dirty="0">
                <a:latin typeface="Arial" panose="020B0604020202020204" pitchFamily="34" charset="0"/>
              </a:rPr>
              <a:t> – J</a:t>
            </a:r>
            <a:r>
              <a:rPr lang="hr-HR" altLang="sr-Latn-RS" sz="1800" b="1" baseline="-25000" dirty="0">
                <a:latin typeface="Arial" panose="020B0604020202020204" pitchFamily="34" charset="0"/>
              </a:rPr>
              <a:t>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hr-HR" altLang="sr-Latn-RS" sz="1800" dirty="0">
                <a:latin typeface="Arial" panose="020B0604020202020204" pitchFamily="34" charset="0"/>
                <a:cs typeface="Arial" panose="020B0604020202020204" pitchFamily="34" charset="0"/>
              </a:rPr>
              <a:t> raspon krila oko 1 m, na vrhu repa imao proširenje vjerojatno za lakše upravljanje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hr-HR" altLang="sr-Latn-R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800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najstariji poznati </a:t>
            </a:r>
            <a:r>
              <a:rPr lang="hr-HR" altLang="sr-Latn-RS" sz="1800" dirty="0" err="1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pterosaur</a:t>
            </a:r>
            <a:endParaRPr lang="hr-HR" altLang="sr-Latn-RS" sz="1800" dirty="0">
              <a:solidFill>
                <a:srgbClr val="CC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hr-HR" altLang="sr-Latn-RS" sz="1800" dirty="0">
                <a:latin typeface="Arial" panose="020B0604020202020204" pitchFamily="34" charset="0"/>
                <a:cs typeface="Arial" panose="020B0604020202020204" pitchFamily="34" charset="0"/>
              </a:rPr>
              <a:t> ostaci nađeni u Italiji</a:t>
            </a:r>
          </a:p>
        </p:txBody>
      </p:sp>
      <p:sp>
        <p:nvSpPr>
          <p:cNvPr id="61445" name="Text Box 9">
            <a:extLst>
              <a:ext uri="{FF2B5EF4-FFF2-40B4-BE49-F238E27FC236}">
                <a16:creationId xmlns:a16="http://schemas.microsoft.com/office/drawing/2014/main" id="{B0C5EF97-2285-478F-A905-7C230B79F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052513"/>
            <a:ext cx="8321675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CC0099"/>
                </a:solidFill>
                <a:latin typeface="Arial" panose="020B0604020202020204" pitchFamily="34" charset="0"/>
              </a:rPr>
              <a:t>Pterosauria</a:t>
            </a:r>
            <a:r>
              <a:rPr lang="hr-HR" altLang="sr-Latn-RS" sz="1800">
                <a:latin typeface="Arial" panose="020B0604020202020204" pitchFamily="34" charset="0"/>
              </a:rPr>
              <a:t> – leteći gmazovi, imali su rep i zube u čeljusti, ali i kosti šuplje poput ptičjih</a:t>
            </a:r>
          </a:p>
          <a:p>
            <a:pPr eaLnBrk="1" hangingPunct="1">
              <a:spcBef>
                <a:spcPct val="0"/>
              </a:spcBef>
              <a:buClr>
                <a:srgbClr val="CC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Javljaju se tijekom mlađeg trijasa, a tijekom jure i krede doživljavaju svoj puni razvoj</a:t>
            </a:r>
            <a:endParaRPr lang="en-US" altLang="sr-Latn-RS" sz="1800" b="1" i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61446" name="Picture 10">
            <a:extLst>
              <a:ext uri="{FF2B5EF4-FFF2-40B4-BE49-F238E27FC236}">
                <a16:creationId xmlns:a16="http://schemas.microsoft.com/office/drawing/2014/main" id="{292D3F16-1622-411E-981E-DD599DFEA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3001963"/>
            <a:ext cx="5072063" cy="337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7" name="Text Box 9">
            <a:extLst>
              <a:ext uri="{FF2B5EF4-FFF2-40B4-BE49-F238E27FC236}">
                <a16:creationId xmlns:a16="http://schemas.microsoft.com/office/drawing/2014/main" id="{9C7B5318-0CF6-49D5-B22A-33FBFDB81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57200"/>
            <a:ext cx="568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 u="sng">
                <a:solidFill>
                  <a:srgbClr val="990099"/>
                </a:solidFill>
                <a:latin typeface="Arial" panose="020B0604020202020204" pitchFamily="34" charset="0"/>
              </a:rPr>
              <a:t>LETEĆI GMAZOVI – Pterosauria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22">
            <a:extLst>
              <a:ext uri="{FF2B5EF4-FFF2-40B4-BE49-F238E27FC236}">
                <a16:creationId xmlns:a16="http://schemas.microsoft.com/office/drawing/2014/main" id="{14BE6707-68BC-46F1-A290-C848DE005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9138D253-A5C9-4DDB-BC88-88B47AE5DB6B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53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62467" name="Text Box 4">
            <a:extLst>
              <a:ext uri="{FF2B5EF4-FFF2-40B4-BE49-F238E27FC236}">
                <a16:creationId xmlns:a16="http://schemas.microsoft.com/office/drawing/2014/main" id="{FBDE5B6B-F9C9-4A67-BF30-4FB8FFBD5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57188"/>
            <a:ext cx="1501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chemeClr val="accent2"/>
                </a:solidFill>
                <a:latin typeface="Arial" panose="020B0604020202020204" pitchFamily="34" charset="0"/>
              </a:rPr>
              <a:t>Kornjače</a:t>
            </a:r>
          </a:p>
        </p:txBody>
      </p:sp>
      <p:sp>
        <p:nvSpPr>
          <p:cNvPr id="62468" name="Text Box 5">
            <a:extLst>
              <a:ext uri="{FF2B5EF4-FFF2-40B4-BE49-F238E27FC236}">
                <a16:creationId xmlns:a16="http://schemas.microsoft.com/office/drawing/2014/main" id="{CE604A01-DCBB-41C5-9D94-A62199C64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928688"/>
            <a:ext cx="3786188" cy="2308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CC0099"/>
                </a:solidFill>
                <a:latin typeface="Arial" panose="020B0604020202020204" pitchFamily="34" charset="0"/>
              </a:rPr>
              <a:t>Proganochelys quenstedi</a:t>
            </a: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- najstarija poznata kornjača (dosad), datirana na oko 205 mln. god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hr-HR" altLang="sr-Latn-RS" sz="1800">
                <a:latin typeface="Arial" panose="020B0604020202020204" pitchFamily="34" charset="0"/>
              </a:rPr>
              <a:t> nađena u Njemačkoj, stari naziv </a:t>
            </a:r>
            <a:r>
              <a:rPr lang="hr-HR" altLang="sr-Latn-RS" sz="1800" i="1">
                <a:latin typeface="Arial" panose="020B0604020202020204" pitchFamily="34" charset="0"/>
              </a:rPr>
              <a:t>Triassochelys</a:t>
            </a: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hr-HR" altLang="sr-Latn-RS" sz="1800">
                <a:latin typeface="Arial" panose="020B0604020202020204" pitchFamily="34" charset="0"/>
              </a:rPr>
              <a:t> imala potpuno formiran oklop i zube u čeljustima</a:t>
            </a:r>
          </a:p>
        </p:txBody>
      </p:sp>
      <p:pic>
        <p:nvPicPr>
          <p:cNvPr id="62469" name="Picture 6">
            <a:extLst>
              <a:ext uri="{FF2B5EF4-FFF2-40B4-BE49-F238E27FC236}">
                <a16:creationId xmlns:a16="http://schemas.microsoft.com/office/drawing/2014/main" id="{3EB3695F-39B8-49CD-A327-A7A5A4338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357563"/>
            <a:ext cx="3857625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 Box 5">
            <a:extLst>
              <a:ext uri="{FF2B5EF4-FFF2-40B4-BE49-F238E27FC236}">
                <a16:creationId xmlns:a16="http://schemas.microsoft.com/office/drawing/2014/main" id="{342E88AF-9BA3-469D-BCCC-C77BA1BD6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25" y="2143125"/>
            <a:ext cx="3786188" cy="2032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CC0099"/>
                </a:solidFill>
                <a:latin typeface="Arial" panose="020B0604020202020204" pitchFamily="34" charset="0"/>
              </a:rPr>
              <a:t>Odontochelys semitestacea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hr-HR" altLang="sr-Latn-RS" sz="1800">
                <a:latin typeface="Arial" panose="020B0604020202020204" pitchFamily="34" charset="0"/>
              </a:rPr>
              <a:t> fosil kornjače nađen u Kini, datiran na oko 220 mln god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hr-HR" altLang="sr-Latn-RS" sz="1800">
                <a:latin typeface="Arial" panose="020B0604020202020204" pitchFamily="34" charset="0"/>
              </a:rPr>
              <a:t> “poluoklopljena kornjača” (ima plastron) sa zubima u čeljustima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=&gt; oklop nastaje od produžetaka i proširenja rebara i kralježnice</a:t>
            </a:r>
          </a:p>
        </p:txBody>
      </p:sp>
      <p:pic>
        <p:nvPicPr>
          <p:cNvPr id="62471" name="Picture 6">
            <a:extLst>
              <a:ext uri="{FF2B5EF4-FFF2-40B4-BE49-F238E27FC236}">
                <a16:creationId xmlns:a16="http://schemas.microsoft.com/office/drawing/2014/main" id="{24608638-E9BA-458E-975D-AE264DC95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5" y="4214813"/>
            <a:ext cx="4405313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7">
            <a:extLst>
              <a:ext uri="{FF2B5EF4-FFF2-40B4-BE49-F238E27FC236}">
                <a16:creationId xmlns:a16="http://schemas.microsoft.com/office/drawing/2014/main" id="{DCAF3546-C222-4C63-A89B-819C2B729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42875"/>
            <a:ext cx="3238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11">
            <a:extLst>
              <a:ext uri="{FF2B5EF4-FFF2-40B4-BE49-F238E27FC236}">
                <a16:creationId xmlns:a16="http://schemas.microsoft.com/office/drawing/2014/main" id="{E7E5CBE1-1740-4B46-AA3E-67689E299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8" y="2500313"/>
            <a:ext cx="2970212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Slide Number Placeholder 3">
            <a:extLst>
              <a:ext uri="{FF2B5EF4-FFF2-40B4-BE49-F238E27FC236}">
                <a16:creationId xmlns:a16="http://schemas.microsoft.com/office/drawing/2014/main" id="{D66AB577-5745-4C6D-B17B-3B9CFBEAD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43CA6D46-B343-40A4-8C28-C938AC6D888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54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63492" name="Picture 7">
            <a:extLst>
              <a:ext uri="{FF2B5EF4-FFF2-40B4-BE49-F238E27FC236}">
                <a16:creationId xmlns:a16="http://schemas.microsoft.com/office/drawing/2014/main" id="{D7731ED9-9557-4F1C-A236-8C7CCA513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4084638"/>
            <a:ext cx="3500438" cy="22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3" name="Text Box 5">
            <a:extLst>
              <a:ext uri="{FF2B5EF4-FFF2-40B4-BE49-F238E27FC236}">
                <a16:creationId xmlns:a16="http://schemas.microsoft.com/office/drawing/2014/main" id="{FAB56EF6-ECC0-4E9C-9E74-EBADE6E58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4938" y="2571750"/>
            <a:ext cx="3643312" cy="3786188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CC0099"/>
                </a:solidFill>
                <a:latin typeface="Arial" panose="020B0604020202020204" pitchFamily="34" charset="0"/>
              </a:rPr>
              <a:t>Triadobatrachus</a:t>
            </a:r>
            <a:r>
              <a:rPr lang="hr-HR" altLang="sr-Latn-RS" sz="1800">
                <a:latin typeface="Arial" panose="020B0604020202020204" pitchFamily="34" charset="0"/>
              </a:rPr>
              <a:t>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- trijaski predak žaba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hr-HR" altLang="sr-Latn-RS" sz="1800">
                <a:latin typeface="Arial" panose="020B0604020202020204" pitchFamily="34" charset="0"/>
              </a:rPr>
              <a:t> duga 10 cm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- nađena na Madagaskaru ( istočno od Karroo bazena)</a:t>
            </a:r>
          </a:p>
        </p:txBody>
      </p:sp>
      <p:sp>
        <p:nvSpPr>
          <p:cNvPr id="63494" name="Text Box 6">
            <a:extLst>
              <a:ext uri="{FF2B5EF4-FFF2-40B4-BE49-F238E27FC236}">
                <a16:creationId xmlns:a16="http://schemas.microsoft.com/office/drawing/2014/main" id="{92F3CE50-A010-4C2F-8E11-CABF5D01F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14313"/>
            <a:ext cx="3117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chemeClr val="accent2"/>
                </a:solidFill>
                <a:latin typeface="Arial" panose="020B0604020202020204" pitchFamily="34" charset="0"/>
              </a:rPr>
              <a:t>VODOZEMCI (Amphibia)</a:t>
            </a:r>
          </a:p>
        </p:txBody>
      </p:sp>
      <p:sp>
        <p:nvSpPr>
          <p:cNvPr id="63495" name="Text Box 10">
            <a:extLst>
              <a:ext uri="{FF2B5EF4-FFF2-40B4-BE49-F238E27FC236}">
                <a16:creationId xmlns:a16="http://schemas.microsoft.com/office/drawing/2014/main" id="{278B5262-722F-44D1-BFA1-F50FF6DD8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785813"/>
            <a:ext cx="8281988" cy="17541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Vodozemci su u trijasu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zastupani predstavnicima skupine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Stegocephalia</a:t>
            </a:r>
            <a:r>
              <a:rPr lang="hr-HR" altLang="sr-Latn-RS" sz="1800">
                <a:latin typeface="Arial" panose="020B0604020202020204" pitchFamily="34" charset="0"/>
              </a:rPr>
              <a:t>, koja je bila brojna i u paleozoiku</a:t>
            </a:r>
          </a:p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U naslagama starijeg trijasa nađeni ostaci roda </a:t>
            </a:r>
            <a:r>
              <a:rPr lang="hr-HR" altLang="sr-Latn-RS" sz="1800" i="1">
                <a:latin typeface="Arial" panose="020B0604020202020204" pitchFamily="34" charset="0"/>
              </a:rPr>
              <a:t>Mastodonsaurus</a:t>
            </a:r>
            <a:r>
              <a:rPr lang="hr-HR" altLang="sr-Latn-RS" sz="1800">
                <a:latin typeface="Arial" panose="020B0604020202020204" pitchFamily="34" charset="0"/>
              </a:rPr>
              <a:t>, najvećeg vodozemca svih vremena</a:t>
            </a:r>
          </a:p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U trijasu se pojavljuju i </a:t>
            </a:r>
            <a:r>
              <a:rPr lang="hr-HR" altLang="sr-Latn-RS" sz="1800" b="1">
                <a:solidFill>
                  <a:srgbClr val="339933"/>
                </a:solidFill>
                <a:latin typeface="Arial" panose="020B0604020202020204" pitchFamily="34" charset="0"/>
              </a:rPr>
              <a:t>prvi predstavnici bezrepih vodozemaca </a:t>
            </a:r>
            <a:r>
              <a:rPr lang="hr-HR" altLang="sr-Latn-RS" sz="1800">
                <a:latin typeface="Arial" panose="020B0604020202020204" pitchFamily="34" charset="0"/>
              </a:rPr>
              <a:t>(Anura), pretci žaba</a:t>
            </a:r>
          </a:p>
        </p:txBody>
      </p:sp>
      <p:sp>
        <p:nvSpPr>
          <p:cNvPr id="63496" name="Text Box 12">
            <a:extLst>
              <a:ext uri="{FF2B5EF4-FFF2-40B4-BE49-F238E27FC236}">
                <a16:creationId xmlns:a16="http://schemas.microsoft.com/office/drawing/2014/main" id="{09A8EEE5-9B5F-4739-A06E-C9B844020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2500313"/>
            <a:ext cx="5000625" cy="4214812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CC0099"/>
                </a:solidFill>
                <a:latin typeface="Arial" panose="020B0604020202020204" pitchFamily="34" charset="0"/>
              </a:rPr>
              <a:t>Mastodonsaurus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- duljine 4-5 m </a:t>
            </a:r>
          </a:p>
        </p:txBody>
      </p:sp>
      <p:pic>
        <p:nvPicPr>
          <p:cNvPr id="63497" name="Picture 10" descr="D:\Printscreen\ScreenShot005.jpg">
            <a:extLst>
              <a:ext uri="{FF2B5EF4-FFF2-40B4-BE49-F238E27FC236}">
                <a16:creationId xmlns:a16="http://schemas.microsoft.com/office/drawing/2014/main" id="{638FC461-9BA8-4F01-8194-4EA6E0364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3357563"/>
            <a:ext cx="1928812" cy="26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3">
            <a:extLst>
              <a:ext uri="{FF2B5EF4-FFF2-40B4-BE49-F238E27FC236}">
                <a16:creationId xmlns:a16="http://schemas.microsoft.com/office/drawing/2014/main" id="{5B996DFE-0358-471D-960F-A64DDE6C9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2055F817-4547-4635-BECA-08A0F27FB316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55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sp>
        <p:nvSpPr>
          <p:cNvPr id="64515" name="Text Box 2">
            <a:extLst>
              <a:ext uri="{FF2B5EF4-FFF2-40B4-BE49-F238E27FC236}">
                <a16:creationId xmlns:a16="http://schemas.microsoft.com/office/drawing/2014/main" id="{8AB5102E-7E63-45C9-AFD6-9B7E89FDB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836613"/>
            <a:ext cx="2808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chemeClr val="accent2"/>
                </a:solidFill>
                <a:latin typeface="Arial" panose="020B0604020202020204" pitchFamily="34" charset="0"/>
              </a:rPr>
              <a:t>SISAVCI </a:t>
            </a:r>
            <a:r>
              <a:rPr lang="hr-HR" altLang="sr-Latn-RS" sz="2000">
                <a:solidFill>
                  <a:schemeClr val="accent2"/>
                </a:solidFill>
                <a:latin typeface="Arial" panose="020B0604020202020204" pitchFamily="34" charset="0"/>
              </a:rPr>
              <a:t>(</a:t>
            </a:r>
            <a:r>
              <a:rPr lang="hr-HR" altLang="sr-Latn-RS" sz="2000" b="1">
                <a:solidFill>
                  <a:schemeClr val="accent2"/>
                </a:solidFill>
                <a:latin typeface="Arial" panose="020B0604020202020204" pitchFamily="34" charset="0"/>
              </a:rPr>
              <a:t>Mammalia</a:t>
            </a:r>
            <a:r>
              <a:rPr lang="hr-HR" altLang="sr-Latn-RS" sz="2000">
                <a:solidFill>
                  <a:schemeClr val="accent2"/>
                </a:solidFill>
                <a:latin typeface="Arial" panose="020B0604020202020204" pitchFamily="34" charset="0"/>
              </a:rPr>
              <a:t>)</a:t>
            </a:r>
          </a:p>
        </p:txBody>
      </p:sp>
      <p:pic>
        <p:nvPicPr>
          <p:cNvPr id="64516" name="Picture 5" descr="Morganucodon, donji trijas, Vel">
            <a:extLst>
              <a:ext uri="{FF2B5EF4-FFF2-40B4-BE49-F238E27FC236}">
                <a16:creationId xmlns:a16="http://schemas.microsoft.com/office/drawing/2014/main" id="{C05003A3-E469-42C6-8FCE-A006D77FD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0" r="12482" b="28687"/>
          <a:stretch>
            <a:fillRect/>
          </a:stretch>
        </p:blipFill>
        <p:spPr bwMode="auto">
          <a:xfrm>
            <a:off x="857250" y="3343275"/>
            <a:ext cx="32004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7" name="Text Box 11">
            <a:extLst>
              <a:ext uri="{FF2B5EF4-FFF2-40B4-BE49-F238E27FC236}">
                <a16:creationId xmlns:a16="http://schemas.microsoft.com/office/drawing/2014/main" id="{4B78C235-7FEB-426D-B992-08A725E09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28775"/>
            <a:ext cx="83216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U mlađem trijasu javljaju se i prvi sisavci</a:t>
            </a:r>
            <a:r>
              <a:rPr lang="hr-HR" altLang="sr-Latn-RS" sz="1800">
                <a:latin typeface="Arial" panose="020B0604020202020204" pitchFamily="34" charset="0"/>
              </a:rPr>
              <a:t>, no oni su tijekom cijelog mezozoika ostali malih dimenzija i podređeni gmazovima</a:t>
            </a:r>
          </a:p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solidFill>
                  <a:srgbClr val="339933"/>
                </a:solidFill>
                <a:latin typeface="Arial" panose="020B0604020202020204" pitchFamily="34" charset="0"/>
              </a:rPr>
              <a:t>Prvi primitivni sisavci poznati su pod nazivom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cinodonti</a:t>
            </a:r>
            <a:r>
              <a:rPr lang="hr-HR" altLang="sr-Latn-RS" sz="1800" b="1">
                <a:solidFill>
                  <a:srgbClr val="339933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(Cynodonts: </a:t>
            </a:r>
            <a:r>
              <a:rPr lang="hr-HR" altLang="sr-Latn-RS" sz="1800" i="1">
                <a:latin typeface="Arial" panose="020B0604020202020204" pitchFamily="34" charset="0"/>
              </a:rPr>
              <a:t>Triconodonta, Morganucodon</a:t>
            </a:r>
            <a:r>
              <a:rPr lang="hr-HR" altLang="sr-Latn-RS" sz="1800">
                <a:latin typeface="Arial" panose="020B0604020202020204" pitchFamily="34" charset="0"/>
              </a:rPr>
              <a:t>, ..)</a:t>
            </a:r>
          </a:p>
          <a:p>
            <a:pPr eaLnBrk="1" hangingPunct="1">
              <a:spcBef>
                <a:spcPct val="0"/>
              </a:spcBef>
              <a:buSzPct val="70000"/>
              <a:buFont typeface="Wingdings" panose="05000000000000000000" pitchFamily="2" charset="2"/>
              <a:buChar char="p"/>
            </a:pPr>
            <a:r>
              <a:rPr lang="hr-HR" altLang="sr-Latn-RS" sz="1800">
                <a:latin typeface="Arial" panose="020B0604020202020204" pitchFamily="34" charset="0"/>
              </a:rPr>
              <a:t> Ostaci cinodonata nađeni u Južnoj Africi i petrificiranoj šumi u Arizoni</a:t>
            </a:r>
          </a:p>
        </p:txBody>
      </p:sp>
      <p:pic>
        <p:nvPicPr>
          <p:cNvPr id="64518" name="Picture 12">
            <a:extLst>
              <a:ext uri="{FF2B5EF4-FFF2-40B4-BE49-F238E27FC236}">
                <a16:creationId xmlns:a16="http://schemas.microsoft.com/office/drawing/2014/main" id="{1565D37C-BB16-458A-A309-514A873D8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3357563"/>
            <a:ext cx="34290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22">
            <a:extLst>
              <a:ext uri="{FF2B5EF4-FFF2-40B4-BE49-F238E27FC236}">
                <a16:creationId xmlns:a16="http://schemas.microsoft.com/office/drawing/2014/main" id="{A8AB9C1C-EAC5-45DB-A650-D4142E7C6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fld id="{EA58B17E-492A-4D14-9C2C-881864B0D50C}" type="slidenum">
              <a:rPr lang="hr-HR" altLang="sr-Latn-RS" sz="1200" smtClean="0">
                <a:solidFill>
                  <a:srgbClr val="FFFFFF"/>
                </a:solidFill>
                <a:latin typeface="Futura Lt BT" pitchFamily="34" charset="0"/>
              </a:rPr>
              <a:pPr>
                <a:lnSpc>
                  <a:spcPct val="80000"/>
                </a:lnSpc>
                <a:spcBef>
                  <a:spcPct val="20000"/>
                </a:spcBef>
                <a:buClr>
                  <a:schemeClr val="bg2"/>
                </a:buClr>
                <a:buSzPct val="75000"/>
                <a:buFont typeface="Wingdings" panose="05000000000000000000" pitchFamily="2" charset="2"/>
                <a:buChar char="p"/>
              </a:pPr>
              <a:t>56</a:t>
            </a:fld>
            <a:endParaRPr lang="hr-HR" altLang="sr-Latn-RS" sz="1200">
              <a:solidFill>
                <a:srgbClr val="FFFFFF"/>
              </a:solidFill>
              <a:latin typeface="Futura Lt BT" pitchFamily="34" charset="0"/>
            </a:endParaRPr>
          </a:p>
        </p:txBody>
      </p:sp>
      <p:pic>
        <p:nvPicPr>
          <p:cNvPr id="65539" name="Picture 4">
            <a:extLst>
              <a:ext uri="{FF2B5EF4-FFF2-40B4-BE49-F238E27FC236}">
                <a16:creationId xmlns:a16="http://schemas.microsoft.com/office/drawing/2014/main" id="{7AA7A072-C565-4A55-A81D-828DB6F86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7463"/>
            <a:ext cx="5286375" cy="684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0" name="Text Box 11">
            <a:extLst>
              <a:ext uri="{FF2B5EF4-FFF2-40B4-BE49-F238E27FC236}">
                <a16:creationId xmlns:a16="http://schemas.microsoft.com/office/drawing/2014/main" id="{860A80CE-1D0C-4400-8766-30B5A52B04FD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348456" y="3491707"/>
            <a:ext cx="3206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Rekonstrukcija života u trijasu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>
        <a:spAutoFit/>
      </a:bodyPr>
      <a:lstStyle>
        <a:defPPr eaLnBrk="1" hangingPunct="1">
          <a:spcBef>
            <a:spcPct val="0"/>
          </a:spcBef>
          <a:buClrTx/>
          <a:buSzTx/>
          <a:buFontTx/>
          <a:buNone/>
          <a:defRPr sz="1600" b="1" i="1" dirty="0">
            <a:solidFill>
              <a:srgbClr val="CC0099"/>
            </a:solidFill>
            <a:latin typeface="Arial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6841</TotalTime>
  <Words>2054</Words>
  <Application>Microsoft Office PowerPoint</Application>
  <PresentationFormat>On-screen Show (4:3)</PresentationFormat>
  <Paragraphs>389</Paragraphs>
  <Slides>56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5" baseType="lpstr">
      <vt:lpstr>Arial</vt:lpstr>
      <vt:lpstr>Calibri</vt:lpstr>
      <vt:lpstr>Futura Lt BT</vt:lpstr>
      <vt:lpstr>Times New Roman</vt:lpstr>
      <vt:lpstr>Tw Cen MT</vt:lpstr>
      <vt:lpstr>Wingdings</vt:lpstr>
      <vt:lpstr>Wingdings 2</vt:lpstr>
      <vt:lpstr>Wingdings 3</vt:lpstr>
      <vt:lpstr>Median</vt:lpstr>
      <vt:lpstr>MEZOZOIK Razvoj flore i faune tijekom trijasa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pmf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Historijska geologija - trijas</dc:title>
  <dc:creator>Maja Martinus</dc:creator>
  <cp:lastModifiedBy>Matej Pavlović</cp:lastModifiedBy>
  <cp:revision>1180</cp:revision>
  <dcterms:created xsi:type="dcterms:W3CDTF">2007-10-05T08:55:39Z</dcterms:created>
  <dcterms:modified xsi:type="dcterms:W3CDTF">2026-03-06T09:50:40Z</dcterms:modified>
</cp:coreProperties>
</file>