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2"/>
  </p:notesMasterIdLst>
  <p:sldIdLst>
    <p:sldId id="525" r:id="rId2"/>
    <p:sldId id="698" r:id="rId3"/>
    <p:sldId id="699" r:id="rId4"/>
    <p:sldId id="700" r:id="rId5"/>
    <p:sldId id="701" r:id="rId6"/>
    <p:sldId id="702" r:id="rId7"/>
    <p:sldId id="703" r:id="rId8"/>
    <p:sldId id="704" r:id="rId9"/>
    <p:sldId id="705" r:id="rId10"/>
    <p:sldId id="706" r:id="rId11"/>
    <p:sldId id="707" r:id="rId12"/>
    <p:sldId id="708" r:id="rId13"/>
    <p:sldId id="709" r:id="rId14"/>
    <p:sldId id="710" r:id="rId15"/>
    <p:sldId id="711" r:id="rId16"/>
    <p:sldId id="712" r:id="rId17"/>
    <p:sldId id="713" r:id="rId18"/>
    <p:sldId id="714" r:id="rId19"/>
    <p:sldId id="715" r:id="rId20"/>
    <p:sldId id="716" r:id="rId21"/>
    <p:sldId id="718" r:id="rId22"/>
    <p:sldId id="719" r:id="rId23"/>
    <p:sldId id="426" r:id="rId24"/>
    <p:sldId id="427" r:id="rId25"/>
    <p:sldId id="428" r:id="rId26"/>
    <p:sldId id="430" r:id="rId27"/>
    <p:sldId id="526" r:id="rId28"/>
    <p:sldId id="530" r:id="rId29"/>
    <p:sldId id="531" r:id="rId30"/>
    <p:sldId id="532" r:id="rId31"/>
    <p:sldId id="533" r:id="rId32"/>
    <p:sldId id="534" r:id="rId33"/>
    <p:sldId id="535" r:id="rId34"/>
    <p:sldId id="536" r:id="rId35"/>
    <p:sldId id="537" r:id="rId36"/>
    <p:sldId id="539" r:id="rId37"/>
    <p:sldId id="540" r:id="rId38"/>
    <p:sldId id="541" r:id="rId39"/>
    <p:sldId id="544" r:id="rId40"/>
    <p:sldId id="546" r:id="rId41"/>
    <p:sldId id="549" r:id="rId42"/>
    <p:sldId id="550" r:id="rId43"/>
    <p:sldId id="551" r:id="rId44"/>
    <p:sldId id="553" r:id="rId45"/>
    <p:sldId id="554" r:id="rId46"/>
    <p:sldId id="555" r:id="rId47"/>
    <p:sldId id="556" r:id="rId48"/>
    <p:sldId id="557" r:id="rId49"/>
    <p:sldId id="558" r:id="rId50"/>
    <p:sldId id="559" r:id="rId51"/>
    <p:sldId id="570" r:id="rId52"/>
    <p:sldId id="572" r:id="rId53"/>
    <p:sldId id="573" r:id="rId54"/>
    <p:sldId id="574" r:id="rId55"/>
    <p:sldId id="575" r:id="rId56"/>
    <p:sldId id="576" r:id="rId57"/>
    <p:sldId id="577" r:id="rId58"/>
    <p:sldId id="578" r:id="rId59"/>
    <p:sldId id="584" r:id="rId60"/>
    <p:sldId id="585" r:id="rId61"/>
    <p:sldId id="586" r:id="rId62"/>
    <p:sldId id="587" r:id="rId63"/>
    <p:sldId id="588" r:id="rId64"/>
    <p:sldId id="590" r:id="rId65"/>
    <p:sldId id="591" r:id="rId66"/>
    <p:sldId id="592" r:id="rId67"/>
    <p:sldId id="593" r:id="rId68"/>
    <p:sldId id="594" r:id="rId69"/>
    <p:sldId id="595" r:id="rId70"/>
    <p:sldId id="437" r:id="rId71"/>
    <p:sldId id="431" r:id="rId72"/>
    <p:sldId id="438" r:id="rId73"/>
    <p:sldId id="459" r:id="rId74"/>
    <p:sldId id="433" r:id="rId75"/>
    <p:sldId id="435" r:id="rId76"/>
    <p:sldId id="720" r:id="rId77"/>
    <p:sldId id="439" r:id="rId78"/>
    <p:sldId id="644" r:id="rId79"/>
    <p:sldId id="645" r:id="rId80"/>
    <p:sldId id="643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3" autoAdjust="0"/>
    <p:restoredTop sz="72074" autoAdjust="0"/>
  </p:normalViewPr>
  <p:slideViewPr>
    <p:cSldViewPr>
      <p:cViewPr varScale="1">
        <p:scale>
          <a:sx n="70" d="100"/>
          <a:sy n="70" d="100"/>
        </p:scale>
        <p:origin x="-2820" y="-10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38" d="100"/>
        <a:sy n="38" d="100"/>
      </p:scale>
      <p:origin x="0" y="14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01AF8F-F183-4E10-8DB3-9D60D145457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8486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books/n/mboc4/A4754/def-item/A5568/" TargetMode="External"/><Relationship Id="rId13" Type="http://schemas.openxmlformats.org/officeDocument/2006/relationships/hyperlink" Target="http://www.ncbi.nlm.nih.gov/books/n/mboc4/A4754/def-item/A5438/" TargetMode="External"/><Relationship Id="rId3" Type="http://schemas.openxmlformats.org/officeDocument/2006/relationships/hyperlink" Target="http://www.ncbi.nlm.nih.gov/books/n/mboc4/A4754/def-item/A5215/" TargetMode="External"/><Relationship Id="rId7" Type="http://schemas.openxmlformats.org/officeDocument/2006/relationships/hyperlink" Target="http://www.ncbi.nlm.nih.gov/books/n/mboc4/A4754/def-item/A5055/" TargetMode="External"/><Relationship Id="rId12" Type="http://schemas.openxmlformats.org/officeDocument/2006/relationships/hyperlink" Target="http://www.ncbi.nlm.nih.gov/books/NBK26813/figure/A2769/?report=objectonly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cbi.nlm.nih.gov/books/n/mboc4/A4754/def-item/A5213/" TargetMode="External"/><Relationship Id="rId11" Type="http://schemas.openxmlformats.org/officeDocument/2006/relationships/hyperlink" Target="http://www.ncbi.nlm.nih.gov/books/n/mboc4/A4754/def-item/A5137/" TargetMode="External"/><Relationship Id="rId5" Type="http://schemas.openxmlformats.org/officeDocument/2006/relationships/hyperlink" Target="http://www.ncbi.nlm.nih.gov/books/NBK26813/figure/A2755/?report=objectonly" TargetMode="External"/><Relationship Id="rId15" Type="http://schemas.openxmlformats.org/officeDocument/2006/relationships/hyperlink" Target="http://www.ncbi.nlm.nih.gov/books/n/mboc4/A4754/def-item/A5014/" TargetMode="External"/><Relationship Id="rId10" Type="http://schemas.openxmlformats.org/officeDocument/2006/relationships/hyperlink" Target="http://www.ncbi.nlm.nih.gov/books/n/mboc4/A4754/def-item/A5355/" TargetMode="External"/><Relationship Id="rId4" Type="http://schemas.openxmlformats.org/officeDocument/2006/relationships/hyperlink" Target="http://www.ncbi.nlm.nih.gov/books/n/mboc4/A4754/def-item/A5163/" TargetMode="External"/><Relationship Id="rId9" Type="http://schemas.openxmlformats.org/officeDocument/2006/relationships/hyperlink" Target="http://www.ncbi.nlm.nih.gov/books/n/mboc4/A4754/def-item/A5688/" TargetMode="External"/><Relationship Id="rId14" Type="http://schemas.openxmlformats.org/officeDocument/2006/relationships/hyperlink" Target="http://www.ncbi.nlm.nih.gov/books/n/mboc4/A4754/def-item/A5054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866581-92FB-47A1-B35B-AB8F1ECC9E6E}" type="slidenum">
              <a:rPr lang="hr-HR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hr-HR" alt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kontinuirane: tumorske, imortalne-transformirane, matične stanice, transformacija klona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b="1" dirty="0" smtClean="0"/>
              <a:t>Figure 15-16Different kinds of intracellular signaling proteins along a signaling pathway from a cell-surface receptor to the nucleus</a:t>
            </a:r>
          </a:p>
          <a:p>
            <a:pPr eaLnBrk="1" hangingPunct="1">
              <a:defRPr/>
            </a:pPr>
            <a:r>
              <a:rPr lang="en-US" dirty="0" smtClean="0"/>
              <a:t>In this example, a series of signaling proteins and small intracellular mediators relay the extracellular signal into the cell, causing a change in </a:t>
            </a:r>
            <a:r>
              <a:rPr lang="en-US" dirty="0" smtClean="0">
                <a:hlinkClick r:id="rId3" action="ppaction://hlinkfile"/>
              </a:rPr>
              <a:t>gene</a:t>
            </a:r>
            <a:r>
              <a:rPr lang="en-US" dirty="0" smtClean="0"/>
              <a:t> </a:t>
            </a:r>
            <a:r>
              <a:rPr lang="en-US" dirty="0" smtClean="0">
                <a:hlinkClick r:id="rId4" action="ppaction://hlinkfile"/>
              </a:rPr>
              <a:t>expression</a:t>
            </a:r>
            <a:r>
              <a:rPr lang="en-US" dirty="0" smtClean="0"/>
              <a:t>. The signal is amplified, altered (</a:t>
            </a:r>
            <a:r>
              <a:rPr lang="en-US" dirty="0" err="1" smtClean="0"/>
              <a:t>transduced</a:t>
            </a:r>
            <a:r>
              <a:rPr lang="en-US" dirty="0" smtClean="0"/>
              <a:t>), and distributed </a:t>
            </a:r>
            <a:r>
              <a:rPr lang="en-US" i="1" dirty="0" smtClean="0"/>
              <a:t>en route.</a:t>
            </a:r>
            <a:r>
              <a:rPr lang="en-US" dirty="0" smtClean="0"/>
              <a:t> Many of the steps can be modulated by other extracellular and intracellular signals, so that the final result of one signal depends on other factors affecting the cell (see </a:t>
            </a:r>
            <a:r>
              <a:rPr lang="en-US" dirty="0" smtClean="0">
                <a:hlinkClick r:id="rId5" action="ppaction://hlinkfile"/>
              </a:rPr>
              <a:t>Figure 15-8</a:t>
            </a:r>
            <a:r>
              <a:rPr lang="en-US" dirty="0" smtClean="0"/>
              <a:t>). Ultimately, the signaling pathway activates (or inactivates) target proteins that alter cell behavior. In this example, the target is a </a:t>
            </a:r>
            <a:r>
              <a:rPr lang="en-US" dirty="0" smtClean="0">
                <a:hlinkClick r:id="rId6" action="ppaction://hlinkfile"/>
              </a:rPr>
              <a:t>gene regulatory protein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smtClean="0"/>
              <a:t>From: General Principles of Cell Communication</a:t>
            </a:r>
          </a:p>
          <a:p>
            <a:pPr eaLnBrk="1" hangingPunct="1">
              <a:defRPr/>
            </a:pPr>
            <a:r>
              <a:rPr lang="en-US" dirty="0" smtClean="0"/>
              <a:t>1. </a:t>
            </a:r>
            <a:r>
              <a:rPr lang="en-US" i="1" dirty="0" smtClean="0"/>
              <a:t>Relay proteins</a:t>
            </a:r>
            <a:r>
              <a:rPr lang="en-US" dirty="0" smtClean="0"/>
              <a:t> simply pass the message to the next </a:t>
            </a:r>
            <a:r>
              <a:rPr lang="en-US" b="1" dirty="0" smtClean="0"/>
              <a:t>signaling</a:t>
            </a:r>
            <a:r>
              <a:rPr lang="en-US" dirty="0" smtClean="0"/>
              <a:t> component in the chain.</a:t>
            </a:r>
          </a:p>
          <a:p>
            <a:pPr eaLnBrk="1" hangingPunct="1">
              <a:defRPr/>
            </a:pPr>
            <a:r>
              <a:rPr lang="en-US" dirty="0" smtClean="0"/>
              <a:t>2. </a:t>
            </a:r>
            <a:r>
              <a:rPr lang="en-US" i="1" dirty="0" smtClean="0"/>
              <a:t>Messenger proteins</a:t>
            </a:r>
            <a:r>
              <a:rPr lang="en-US" dirty="0" smtClean="0"/>
              <a:t> carry the </a:t>
            </a:r>
            <a:r>
              <a:rPr lang="en-US" b="1" dirty="0" smtClean="0"/>
              <a:t>signal</a:t>
            </a:r>
            <a:r>
              <a:rPr lang="en-US" dirty="0" smtClean="0"/>
              <a:t> from one part of the cell to another, such as from the </a:t>
            </a:r>
            <a:r>
              <a:rPr lang="en-US" dirty="0" err="1" smtClean="0">
                <a:hlinkClick r:id="rId7" action="ppaction://hlinkfile"/>
              </a:rPr>
              <a:t>cytosol</a:t>
            </a:r>
            <a:r>
              <a:rPr lang="en-US" dirty="0" smtClean="0"/>
              <a:t> to the </a:t>
            </a:r>
            <a:r>
              <a:rPr lang="en-US" dirty="0" smtClean="0">
                <a:hlinkClick r:id="rId8" action="ppaction://hlinkfile"/>
              </a:rPr>
              <a:t>nucleus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smtClean="0"/>
              <a:t>3. </a:t>
            </a:r>
            <a:r>
              <a:rPr lang="en-US" i="1" dirty="0" smtClean="0"/>
              <a:t>Adaptor proteins</a:t>
            </a:r>
            <a:r>
              <a:rPr lang="en-US" dirty="0" smtClean="0"/>
              <a:t> link one </a:t>
            </a:r>
            <a:r>
              <a:rPr lang="en-US" b="1" dirty="0" smtClean="0"/>
              <a:t>signaling</a:t>
            </a:r>
            <a:r>
              <a:rPr lang="en-US" dirty="0" smtClean="0"/>
              <a:t> </a:t>
            </a:r>
            <a:r>
              <a:rPr lang="en-US" dirty="0" smtClean="0">
                <a:hlinkClick r:id="rId9" action="ppaction://hlinkfile"/>
              </a:rPr>
              <a:t>protein</a:t>
            </a:r>
            <a:r>
              <a:rPr lang="en-US" dirty="0" smtClean="0"/>
              <a:t> to another, without themselves conveying a </a:t>
            </a:r>
            <a:r>
              <a:rPr lang="en-US" b="1" dirty="0" smtClean="0"/>
              <a:t>signal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smtClean="0"/>
              <a:t>4. </a:t>
            </a:r>
            <a:r>
              <a:rPr lang="en-US" i="1" dirty="0" smtClean="0"/>
              <a:t>Amplifier proteins,</a:t>
            </a:r>
            <a:r>
              <a:rPr lang="en-US" dirty="0" smtClean="0"/>
              <a:t> which are usually either enzymes or </a:t>
            </a:r>
            <a:r>
              <a:rPr lang="en-US" dirty="0" smtClean="0">
                <a:hlinkClick r:id="rId10" action="ppaction://hlinkfile"/>
              </a:rPr>
              <a:t>ion</a:t>
            </a:r>
            <a:r>
              <a:rPr lang="en-US" dirty="0" smtClean="0"/>
              <a:t> channels, greatly increase the </a:t>
            </a:r>
            <a:r>
              <a:rPr lang="en-US" b="1" dirty="0" smtClean="0"/>
              <a:t>signal</a:t>
            </a:r>
            <a:r>
              <a:rPr lang="en-US" dirty="0" smtClean="0"/>
              <a:t> they receive, either by producing large amounts of small intracellular mediators or by activating large numbers of downstream intracellular </a:t>
            </a:r>
            <a:r>
              <a:rPr lang="en-US" b="1" dirty="0" smtClean="0"/>
              <a:t>signaling</a:t>
            </a:r>
            <a:r>
              <a:rPr lang="en-US" dirty="0" smtClean="0"/>
              <a:t> proteins. When there are multiple amplification steps in a relay chain, the chain is often referred to as a </a:t>
            </a:r>
            <a:r>
              <a:rPr lang="en-US" b="1" dirty="0" smtClean="0"/>
              <a:t>signaling cascade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smtClean="0"/>
              <a:t>5. </a:t>
            </a:r>
            <a:r>
              <a:rPr lang="en-US" i="1" dirty="0" smtClean="0"/>
              <a:t>Transducer proteins</a:t>
            </a:r>
            <a:r>
              <a:rPr lang="en-US" dirty="0" smtClean="0"/>
              <a:t> convert the </a:t>
            </a:r>
            <a:r>
              <a:rPr lang="en-US" b="1" dirty="0" smtClean="0"/>
              <a:t>signal</a:t>
            </a:r>
            <a:r>
              <a:rPr lang="en-US" dirty="0" smtClean="0"/>
              <a:t> into a different form. The </a:t>
            </a:r>
            <a:r>
              <a:rPr lang="en-US" dirty="0" smtClean="0">
                <a:hlinkClick r:id="rId11" action="ppaction://hlinkfile"/>
              </a:rPr>
              <a:t>enzyme</a:t>
            </a:r>
            <a:r>
              <a:rPr lang="en-US" dirty="0" smtClean="0"/>
              <a:t> that makes cyclic AMP is an example: it both converts the </a:t>
            </a:r>
            <a:r>
              <a:rPr lang="en-US" b="1" dirty="0" smtClean="0"/>
              <a:t>signal</a:t>
            </a:r>
            <a:r>
              <a:rPr lang="en-US" dirty="0" smtClean="0"/>
              <a:t> and amplifies it, thus acting as both a transducer and an amplifier.</a:t>
            </a:r>
          </a:p>
          <a:p>
            <a:pPr eaLnBrk="1" hangingPunct="1">
              <a:defRPr/>
            </a:pPr>
            <a:r>
              <a:rPr lang="en-US" dirty="0" smtClean="0"/>
              <a:t>6. </a:t>
            </a:r>
            <a:r>
              <a:rPr lang="en-US" i="1" dirty="0" smtClean="0"/>
              <a:t>Bifurcation proteins</a:t>
            </a:r>
            <a:r>
              <a:rPr lang="en-US" dirty="0" smtClean="0"/>
              <a:t> spread the </a:t>
            </a:r>
            <a:r>
              <a:rPr lang="en-US" b="1" dirty="0" smtClean="0"/>
              <a:t>signal</a:t>
            </a:r>
            <a:r>
              <a:rPr lang="en-US" dirty="0" smtClean="0"/>
              <a:t> from one </a:t>
            </a:r>
            <a:r>
              <a:rPr lang="en-US" b="1" dirty="0" smtClean="0"/>
              <a:t>signaling</a:t>
            </a:r>
            <a:r>
              <a:rPr lang="en-US" dirty="0" smtClean="0"/>
              <a:t> pathway to another.</a:t>
            </a:r>
          </a:p>
          <a:p>
            <a:pPr eaLnBrk="1" hangingPunct="1">
              <a:defRPr/>
            </a:pPr>
            <a:r>
              <a:rPr lang="en-US" dirty="0" smtClean="0"/>
              <a:t>7. </a:t>
            </a:r>
            <a:r>
              <a:rPr lang="en-US" i="1" dirty="0" smtClean="0"/>
              <a:t>Integrator proteins</a:t>
            </a:r>
            <a:r>
              <a:rPr lang="en-US" dirty="0" smtClean="0"/>
              <a:t> receive signals from two or more </a:t>
            </a:r>
            <a:r>
              <a:rPr lang="en-US" b="1" dirty="0" smtClean="0"/>
              <a:t>signaling</a:t>
            </a:r>
            <a:r>
              <a:rPr lang="en-US" dirty="0" smtClean="0"/>
              <a:t> pathways and integrate them before relaying a </a:t>
            </a:r>
            <a:r>
              <a:rPr lang="en-US" b="1" dirty="0" smtClean="0"/>
              <a:t>signal</a:t>
            </a:r>
            <a:r>
              <a:rPr lang="en-US" dirty="0" smtClean="0"/>
              <a:t> onward.</a:t>
            </a:r>
          </a:p>
          <a:p>
            <a:pPr eaLnBrk="1" hangingPunct="1">
              <a:defRPr/>
            </a:pPr>
            <a:r>
              <a:rPr lang="en-US" dirty="0" smtClean="0"/>
              <a:t>8. </a:t>
            </a:r>
            <a:r>
              <a:rPr lang="en-US" i="1" dirty="0" smtClean="0"/>
              <a:t>Latent </a:t>
            </a:r>
            <a:r>
              <a:rPr lang="en-US" i="1" dirty="0" smtClean="0">
                <a:hlinkClick r:id="rId3" action="ppaction://hlinkfile"/>
              </a:rPr>
              <a:t>gene</a:t>
            </a:r>
            <a:r>
              <a:rPr lang="en-US" i="1" dirty="0" smtClean="0"/>
              <a:t> regulatory proteins</a:t>
            </a:r>
            <a:r>
              <a:rPr lang="en-US" dirty="0" smtClean="0"/>
              <a:t> are activated at the cell surface by activated receptors and then migrate to the </a:t>
            </a:r>
            <a:r>
              <a:rPr lang="en-US" dirty="0" smtClean="0">
                <a:hlinkClick r:id="rId8" action="ppaction://hlinkfile"/>
              </a:rPr>
              <a:t>nucleus</a:t>
            </a:r>
            <a:r>
              <a:rPr lang="en-US" dirty="0" smtClean="0"/>
              <a:t> to stimulate gene transcription.</a:t>
            </a:r>
          </a:p>
          <a:p>
            <a:pPr eaLnBrk="1" hangingPunct="1">
              <a:defRPr/>
            </a:pPr>
            <a:r>
              <a:rPr lang="en-US" dirty="0" smtClean="0"/>
              <a:t>As shown in </a:t>
            </a:r>
            <a:r>
              <a:rPr lang="en-US" i="1" dirty="0" smtClean="0"/>
              <a:t>blue</a:t>
            </a:r>
            <a:r>
              <a:rPr lang="en-US" dirty="0" smtClean="0"/>
              <a:t> in </a:t>
            </a:r>
            <a:r>
              <a:rPr lang="en-US" dirty="0" smtClean="0">
                <a:hlinkClick r:id="rId12" action="ppaction://hlinkfile"/>
              </a:rPr>
              <a:t>Figure 15-16</a:t>
            </a:r>
            <a:r>
              <a:rPr lang="en-US" dirty="0" smtClean="0"/>
              <a:t>, other types of intracellular proteins also have important roles in intracellular </a:t>
            </a:r>
            <a:r>
              <a:rPr lang="en-US" b="1" dirty="0" smtClean="0"/>
              <a:t>signaling</a:t>
            </a:r>
            <a:r>
              <a:rPr lang="en-US" dirty="0" smtClean="0"/>
              <a:t>. </a:t>
            </a:r>
            <a:r>
              <a:rPr lang="en-US" i="1" dirty="0" smtClean="0"/>
              <a:t>Modulator proteins</a:t>
            </a:r>
            <a:r>
              <a:rPr lang="en-US" dirty="0" smtClean="0"/>
              <a:t> modify the activity of intracellular </a:t>
            </a:r>
            <a:r>
              <a:rPr lang="en-US" b="1" dirty="0" smtClean="0"/>
              <a:t>signaling</a:t>
            </a:r>
            <a:r>
              <a:rPr lang="en-US" dirty="0" smtClean="0"/>
              <a:t> proteins and thereby regulate the strength of </a:t>
            </a:r>
            <a:r>
              <a:rPr lang="en-US" b="1" dirty="0" smtClean="0"/>
              <a:t>signaling</a:t>
            </a:r>
            <a:r>
              <a:rPr lang="en-US" dirty="0" smtClean="0"/>
              <a:t> along the pathway. </a:t>
            </a:r>
            <a:r>
              <a:rPr lang="en-US" i="1" dirty="0" smtClean="0"/>
              <a:t>Anchoring proteins</a:t>
            </a:r>
            <a:r>
              <a:rPr lang="en-US" dirty="0" smtClean="0"/>
              <a:t> maintain specific </a:t>
            </a:r>
            <a:r>
              <a:rPr lang="en-US" b="1" dirty="0" smtClean="0"/>
              <a:t>signaling</a:t>
            </a:r>
            <a:r>
              <a:rPr lang="en-US" dirty="0" smtClean="0"/>
              <a:t> proteins at a precise location in the cell by tethering them to a </a:t>
            </a:r>
            <a:r>
              <a:rPr lang="en-US" dirty="0" smtClean="0">
                <a:hlinkClick r:id="rId13" action="ppaction://hlinkfile"/>
              </a:rPr>
              <a:t>membrane</a:t>
            </a:r>
            <a:r>
              <a:rPr lang="en-US" dirty="0" smtClean="0"/>
              <a:t> or the </a:t>
            </a:r>
            <a:r>
              <a:rPr lang="en-US" dirty="0" smtClean="0">
                <a:hlinkClick r:id="rId14" action="ppaction://hlinkfile"/>
              </a:rPr>
              <a:t>cytoskeleton</a:t>
            </a:r>
            <a:r>
              <a:rPr lang="en-US" dirty="0" smtClean="0"/>
              <a:t>. </a:t>
            </a:r>
            <a:r>
              <a:rPr lang="en-US" i="1" dirty="0" smtClean="0"/>
              <a:t>Scaffold proteins</a:t>
            </a:r>
            <a:r>
              <a:rPr lang="en-US" dirty="0" smtClean="0"/>
              <a:t> are adaptor and/or anchoring proteins that bind multiple </a:t>
            </a:r>
            <a:r>
              <a:rPr lang="en-US" b="1" dirty="0" smtClean="0"/>
              <a:t>signaling</a:t>
            </a:r>
            <a:r>
              <a:rPr lang="en-US" dirty="0" smtClean="0"/>
              <a:t> proteins together in a functional </a:t>
            </a:r>
            <a:r>
              <a:rPr lang="en-US" dirty="0" smtClean="0">
                <a:hlinkClick r:id="rId15" action="ppaction://hlinkfile"/>
              </a:rPr>
              <a:t>complex</a:t>
            </a:r>
            <a:r>
              <a:rPr lang="en-US" dirty="0" smtClean="0"/>
              <a:t> and often hold them at a specific location.</a:t>
            </a:r>
          </a:p>
          <a:p>
            <a:pPr eaLnBrk="1" hangingPunct="1">
              <a:defRPr/>
            </a:pPr>
            <a:endParaRPr lang="hr-HR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A9F29B-13E3-466C-AC18-05882B326584}" type="slidenum">
              <a:rPr lang="hr-HR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55A39E-54C7-4161-ABCA-465A44B2D7FC}" type="slidenum">
              <a:rPr lang="hr-HR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hr-HR" alt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signalne molekule, receptori, unutarstanični milje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C275C8-4AF8-4F20-AFF6-15E3C6133F38}" type="slidenum">
              <a:rPr lang="hr-HR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hr-HR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male hidrofilne molekule</a:t>
            </a:r>
          </a:p>
          <a:p>
            <a:pPr eaLnBrk="1" hangingPunct="1"/>
            <a:r>
              <a:rPr lang="hr-HR" altLang="en-US" smtClean="0"/>
              <a:t>neki su hormoni</a:t>
            </a:r>
          </a:p>
          <a:p>
            <a:pPr eaLnBrk="1" hangingPunct="1"/>
            <a:r>
              <a:rPr lang="hr-HR" altLang="en-US" smtClean="0"/>
              <a:t>djeluju kao ligandi kanala</a:t>
            </a:r>
          </a:p>
          <a:p>
            <a:pPr eaLnBrk="1" hangingPunct="1"/>
            <a:r>
              <a:rPr lang="hr-HR" altLang="en-US" smtClean="0"/>
              <a:t>udaljenost-lokalno djelovanje-mali afinitet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65E38E-C275-4D07-B64B-031BCBA39F0F}" type="slidenum">
              <a:rPr lang="hr-HR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hr-HR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PDGF: plazma i serum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6BB994-EF98-4610-B8C6-F6D7666016A5}" type="slidenum">
              <a:rPr lang="hr-HR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hr-HR" alt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utjecaj na preživljenje, fibroblasti proliferacija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CC40D3-D5BD-4233-82AC-A8A9912DC8BF}" type="slidenum">
              <a:rPr lang="hr-HR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hr-HR" alt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dirty="0" smtClean="0"/>
              <a:t>domene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5B8C05-9702-40FF-B933-84820FBC9B66}" type="slidenum">
              <a:rPr lang="hr-HR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hr-HR" alt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dimerizacija: ECM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BE63EF-DEB7-46BA-99F9-A77FD8BEC42E}" type="slidenum">
              <a:rPr lang="hr-HR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hr-HR" alt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SH2</a:t>
            </a:r>
          </a:p>
          <a:p>
            <a:pPr eaLnBrk="1" hangingPunct="1"/>
            <a:r>
              <a:rPr lang="hr-HR" altLang="en-US" smtClean="0"/>
              <a:t>SH3 - Pro</a:t>
            </a:r>
          </a:p>
          <a:p>
            <a:pPr eaLnBrk="1" hangingPunct="1"/>
            <a:r>
              <a:rPr lang="hr-HR" altLang="en-US" smtClean="0"/>
              <a:t>PH</a:t>
            </a:r>
          </a:p>
          <a:p>
            <a:pPr eaLnBrk="1" hangingPunct="1"/>
            <a:endParaRPr lang="hr-HR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C5CB30-54D8-4614-BE4C-AE0A09AE1C32}" type="slidenum">
              <a:rPr lang="hr-HR" altLang="en-US" smtClean="0"/>
              <a:pPr eaLnBrk="1" hangingPunct="1">
                <a:spcBef>
                  <a:spcPct val="0"/>
                </a:spcBef>
              </a:pPr>
              <a:t>50</a:t>
            </a:fld>
            <a:endParaRPr lang="hr-HR" alt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q aktivacija fosfolipaze</a:t>
            </a:r>
          </a:p>
          <a:p>
            <a:pPr eaLnBrk="1" hangingPunct="1"/>
            <a:r>
              <a:rPr lang="hr-HR" altLang="en-US" smtClean="0"/>
              <a:t>G transducin: aktivacija diesteraze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1E3D52-700A-474E-8039-6582B83E7847}" type="slidenum">
              <a:rPr lang="hr-HR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hr-HR" alt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Grb-2 - adaptorski protein</a:t>
            </a:r>
          </a:p>
          <a:p>
            <a:pPr eaLnBrk="1" hangingPunct="1"/>
            <a:r>
              <a:rPr lang="hr-HR" altLang="en-US" smtClean="0"/>
              <a:t>Raf prva MAP</a:t>
            </a:r>
          </a:p>
          <a:p>
            <a:pPr eaLnBrk="1" hangingPunct="1"/>
            <a:r>
              <a:rPr lang="hr-HR" altLang="en-US" smtClean="0"/>
              <a:t>spec na Tyr i Ser</a:t>
            </a:r>
          </a:p>
          <a:p>
            <a:pPr eaLnBrk="1" hangingPunct="1"/>
            <a:r>
              <a:rPr lang="hr-HR" altLang="en-US" smtClean="0"/>
              <a:t>SOS GEF</a:t>
            </a:r>
          </a:p>
          <a:p>
            <a:pPr eaLnBrk="1" hangingPunct="1"/>
            <a:r>
              <a:rPr lang="hr-HR" altLang="en-US" smtClean="0"/>
              <a:t>samo jedan primjer puteva EGFR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712BC-DD5F-4512-AC56-2F91C421B409}" type="slidenum">
              <a:rPr lang="hr-HR" altLang="en-US"/>
              <a:pPr/>
              <a:t>10</a:t>
            </a:fld>
            <a:endParaRPr lang="hr-HR" alt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McClintoc, Miller - sprečavanje fuzije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0A8F07-0F9C-42D4-8DAF-E8409B498D53}" type="slidenum">
              <a:rPr lang="hr-HR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hr-HR" alt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ras, rho, rab: vezikule, citoskelet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97A920-22EA-4600-8B74-E707A1523B1D}" type="slidenum">
              <a:rPr lang="hr-HR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hr-HR" alt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dualne kinaze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1A5567-D3A8-4485-8B2F-D4F685D73888}" type="slidenum">
              <a:rPr lang="hr-HR" altLang="en-US" smtClean="0"/>
              <a:pPr eaLnBrk="1" hangingPunct="1">
                <a:spcBef>
                  <a:spcPct val="0"/>
                </a:spcBef>
              </a:pPr>
              <a:t>57</a:t>
            </a:fld>
            <a:endParaRPr lang="hr-HR" alt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Tyr i Thr/Ser za jednu amk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DED465-4664-464F-91DC-F5DBDFC0976F}" type="slidenum">
              <a:rPr lang="hr-HR" altLang="en-US" smtClean="0"/>
              <a:pPr eaLnBrk="1" hangingPunct="1">
                <a:spcBef>
                  <a:spcPct val="0"/>
                </a:spcBef>
              </a:pPr>
              <a:t>61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00DE55-19D9-4510-808B-9FF8F50F1906}" type="slidenum">
              <a:rPr lang="hr-HR" altLang="en-US" smtClean="0"/>
              <a:pPr eaLnBrk="1" hangingPunct="1">
                <a:spcBef>
                  <a:spcPct val="0"/>
                </a:spcBef>
              </a:pPr>
              <a:t>66</a:t>
            </a:fld>
            <a:endParaRPr lang="hr-HR" alt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ras, rho, rab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BFDD46-8B96-4018-A355-6FAFEBF259D7}" type="slidenum">
              <a:rPr lang="hr-HR" altLang="en-US" smtClean="0"/>
              <a:pPr eaLnBrk="1" hangingPunct="1">
                <a:spcBef>
                  <a:spcPct val="0"/>
                </a:spcBef>
              </a:pPr>
              <a:t>70</a:t>
            </a:fld>
            <a:endParaRPr lang="hr-HR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i="1" smtClean="0"/>
              <a:t>-</a:t>
            </a:r>
            <a:r>
              <a:rPr lang="hr-HR" altLang="en-US" smtClean="0"/>
              <a:t>mutageneza: izmjena sestrinskih kromatida – SCE</a:t>
            </a:r>
          </a:p>
          <a:p>
            <a:pPr eaLnBrk="1" hangingPunct="1"/>
            <a:r>
              <a:rPr lang="hr-HR" altLang="en-US" smtClean="0"/>
              <a:t>(recipročna izmjena DNA segmenata između sestrinskih kromatida </a:t>
            </a:r>
          </a:p>
          <a:p>
            <a:pPr eaLnBrk="1" hangingPunct="1"/>
            <a:r>
              <a:rPr lang="hr-HR" altLang="en-US" smtClean="0"/>
              <a:t>na istim lokusima tijekom S faze staničnog ciklusa)</a:t>
            </a:r>
            <a:endParaRPr lang="hr-HR" altLang="en-US" i="1" smtClean="0"/>
          </a:p>
          <a:p>
            <a:pPr eaLnBrk="1" hangingPunct="1">
              <a:spcBef>
                <a:spcPct val="0"/>
              </a:spcBef>
            </a:pPr>
            <a:r>
              <a:rPr lang="hr-HR" altLang="en-US" smtClean="0"/>
              <a:t>na istim lokusima tijekom S faze staničnog ciklusa) – BrdU: kroz dva ciklusa se doda BrdU i zatim se bojaju s Hoechstom mitotski kromosomi</a:t>
            </a:r>
          </a:p>
          <a:p>
            <a:pPr eaLnBrk="1" hangingPunct="1">
              <a:spcBef>
                <a:spcPct val="0"/>
              </a:spcBef>
            </a:pPr>
            <a:r>
              <a:rPr lang="hr-HR" altLang="en-US" smtClean="0"/>
              <a:t>BUdr se degradira s UV svjetlom i oboja se Giemsom. Kromatide koje imaju brdu u obje niti slabo se bojaju, a one s Brdu u samo jednoj niti jače se bojaju. Ako je došlo do SCE šareni su -harlekinski</a:t>
            </a:r>
            <a:endParaRPr lang="hr-HR" altLang="en-US" i="1" smtClean="0"/>
          </a:p>
          <a:p>
            <a:pPr eaLnBrk="1" hangingPunct="1"/>
            <a:endParaRPr lang="hr-HR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en-US" smtClean="0"/>
              <a:t>Stanice se nasade u meki agar, agarozu ili metacel, posebne polimere koji imobiliziraju stanice, ali im ne sprječavaju rast. Normalne stanice slabo rastu jer nemaju dodir s podlogom, dok tumorske stvaraju kolonije</a:t>
            </a:r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7F4CAE-2D1A-482E-8346-F2C96C3DBA08}" type="slidenum">
              <a:rPr lang="hr-HR" altLang="en-US" smtClean="0"/>
              <a:pPr eaLnBrk="1" hangingPunct="1">
                <a:spcBef>
                  <a:spcPct val="0"/>
                </a:spcBef>
              </a:pPr>
              <a:t>71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87633E-C9F7-4DD1-951A-FC639173FCDB}" type="slidenum">
              <a:rPr lang="hr-HR" altLang="en-US" smtClean="0"/>
              <a:pPr eaLnBrk="1" hangingPunct="1">
                <a:spcBef>
                  <a:spcPct val="0"/>
                </a:spcBef>
              </a:pPr>
              <a:t>72</a:t>
            </a:fld>
            <a:endParaRPr lang="hr-HR" alt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Fig. 17.3. Transformation Foci. A monolayer of normal, contact-inhibited NIH 3T3 mouse</a:t>
            </a:r>
          </a:p>
          <a:p>
            <a:pPr eaLnBrk="1" hangingPunct="1"/>
            <a:r>
              <a:rPr lang="hr-HR" altLang="en-US" smtClean="0"/>
              <a:t>ﬁbroblasts left at conﬂuence for 2 weeks. (a) 75-cm2</a:t>
            </a:r>
          </a:p>
          <a:p>
            <a:pPr eaLnBrk="1" hangingPunct="1"/>
            <a:r>
              <a:rPr lang="hr-HR" altLang="en-US" smtClean="0"/>
              <a:t>ﬂask stained with Giemsa. (b) Phase-contrast</a:t>
            </a:r>
          </a:p>
          <a:p>
            <a:pPr eaLnBrk="1" hangingPunct="1"/>
            <a:r>
              <a:rPr lang="hr-HR" altLang="en-US" smtClean="0"/>
              <a:t>image of focus of transformed cells overgrowing normal monolayer (10× objective). (See also Plate</a:t>
            </a:r>
          </a:p>
          <a:p>
            <a:pPr eaLnBrk="1" hangingPunct="1"/>
            <a:r>
              <a:rPr lang="hr-HR" altLang="en-US" smtClean="0"/>
              <a:t>14c.)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7A7222-E3A7-47D8-B9C9-455FE3A22EA9}" type="slidenum">
              <a:rPr lang="hr-HR" altLang="en-US" smtClean="0"/>
              <a:pPr eaLnBrk="1" hangingPunct="1">
                <a:spcBef>
                  <a:spcPct val="0"/>
                </a:spcBef>
              </a:pPr>
              <a:t>73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en-US" smtClean="0"/>
              <a:t>Testiranje migracije stanica: napravi se oštećenje konfluentnog sloja stanica i zatim prati „zarašćivanje” u kontrolnim uvjetima i kod tretirane ili promijenjene linije stanica.</a:t>
            </a:r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EE3534-E6DD-4B01-BC97-784FAACAF628}" type="slidenum">
              <a:rPr lang="hr-HR" altLang="en-US" smtClean="0"/>
              <a:pPr eaLnBrk="1" hangingPunct="1">
                <a:spcBef>
                  <a:spcPct val="0"/>
                </a:spcBef>
              </a:pPr>
              <a:t>78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74B557-B81D-4D00-AB11-A4466D10E899}" type="slidenum">
              <a:rPr lang="hr-HR" altLang="en-US"/>
              <a:pPr/>
              <a:t>11</a:t>
            </a:fld>
            <a:endParaRPr lang="hr-HR" alt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Griffith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en-US" smtClean="0"/>
              <a:t>Stanice se nasade u komorice – umetke koje na dnu imaju polupropusnu membranu s porama. sve je uronjeno u medij. Membrana može biti netretirana ili tretirana nekom komponentom ekstracelularnog matriksa (npr. lamininom). Stanice ako imaju sposobnost migracije ili kemotaksije (ako je laminin na membrani), prolaze kroz pore. Nakon 24 h membrane se fiksiraju i oboje. Uklone se stanice s gornje strane, tako da se analizira samo količina stanica s donje strane, tj. one koje su migrirale.</a:t>
            </a:r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C836A7-68BA-44C8-8B27-174266C907F2}" type="slidenum">
              <a:rPr lang="hr-HR" altLang="en-US" smtClean="0"/>
              <a:pPr eaLnBrk="1" hangingPunct="1">
                <a:spcBef>
                  <a:spcPct val="0"/>
                </a:spcBef>
              </a:pPr>
              <a:t>79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04FB7-16C9-41E6-A577-0CABD051DFF3}" type="slidenum">
              <a:rPr lang="hr-HR" altLang="en-US"/>
              <a:pPr/>
              <a:t>15</a:t>
            </a:fld>
            <a:endParaRPr lang="hr-HR" alt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necijepanje tel. sekv.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4FD2A-4127-428A-928A-7B053FB86AB9}" type="slidenum">
              <a:rPr lang="hr-HR" altLang="en-US"/>
              <a:pPr/>
              <a:t>20</a:t>
            </a:fld>
            <a:endParaRPr lang="hr-HR" alt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en-US"/>
              <a:t>Tetrahymena Blackburn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510E5C-7C26-4E71-875E-F4AD4A229134}" type="slidenum">
              <a:rPr lang="hr-HR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hr-H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8833C-6B29-4BD3-9DB9-626E8735852E}" type="slidenum">
              <a:rPr lang="hr-HR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hr-HR" alt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udaljenost, specifičnost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09B11D-FA14-46CA-BD50-F8B06E4C4C7C}" type="slidenum">
              <a:rPr lang="hr-HR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hr-HR" alt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en-US" smtClean="0"/>
              <a:t>peptidi – kratkotrajni</a:t>
            </a:r>
          </a:p>
          <a:p>
            <a:pPr eaLnBrk="1" hangingPunct="1"/>
            <a:r>
              <a:rPr lang="hr-HR" altLang="en-US" smtClean="0"/>
              <a:t>steroidi – dugoživući u krvi – tiroidni – tjedan dana</a:t>
            </a:r>
          </a:p>
          <a:p>
            <a:pPr eaLnBrk="1" hangingPunct="1"/>
            <a:endParaRPr lang="hr-H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en-US" dirty="0" err="1" smtClean="0"/>
              <a:t>such</a:t>
            </a:r>
            <a:r>
              <a:rPr lang="hr-HR" altLang="en-US" dirty="0" smtClean="0"/>
              <a:t> as </a:t>
            </a:r>
            <a:r>
              <a:rPr lang="hr-HR" altLang="en-US" dirty="0" err="1" smtClean="0"/>
              <a:t>energy</a:t>
            </a:r>
            <a:r>
              <a:rPr lang="hr-HR" altLang="en-US" dirty="0" smtClean="0"/>
              <a:t> status and </a:t>
            </a:r>
            <a:r>
              <a:rPr lang="hr-HR" altLang="en-US" dirty="0" err="1" smtClean="0"/>
              <a:t>cell</a:t>
            </a:r>
            <a:r>
              <a:rPr lang="hr-HR" altLang="en-US" dirty="0" smtClean="0"/>
              <a:t> </a:t>
            </a:r>
            <a:r>
              <a:rPr lang="hr-HR" altLang="en-US" dirty="0" err="1" smtClean="0"/>
              <a:t>cycle</a:t>
            </a:r>
            <a:r>
              <a:rPr lang="hr-HR" altLang="en-US" dirty="0" smtClean="0"/>
              <a:t> </a:t>
            </a:r>
            <a:r>
              <a:rPr lang="hr-HR" altLang="en-US" dirty="0" err="1" smtClean="0"/>
              <a:t>phase</a:t>
            </a:r>
            <a:endParaRPr lang="hr-HR" altLang="en-US" dirty="0" smtClean="0"/>
          </a:p>
          <a:p>
            <a:r>
              <a:rPr lang="hr-HR" altLang="en-US" dirty="0" smtClean="0"/>
              <a:t>Stanica mora integrirati </a:t>
            </a:r>
            <a:r>
              <a:rPr lang="hr-HR" altLang="en-US" dirty="0" smtClean="0">
                <a:solidFill>
                  <a:schemeClr val="accent1"/>
                </a:solidFill>
              </a:rPr>
              <a:t>mnoge ulazne signale</a:t>
            </a:r>
            <a:r>
              <a:rPr lang="hr-HR" altLang="en-US" dirty="0" smtClean="0"/>
              <a:t>, </a:t>
            </a:r>
            <a:r>
              <a:rPr lang="hr-HR" altLang="en-US" dirty="0" err="1" smtClean="0"/>
              <a:t>aktivirajuće</a:t>
            </a:r>
            <a:r>
              <a:rPr lang="hr-HR" altLang="en-US" dirty="0" smtClean="0"/>
              <a:t> i </a:t>
            </a:r>
            <a:r>
              <a:rPr lang="hr-HR" altLang="en-US" dirty="0" err="1" smtClean="0"/>
              <a:t>reprimirajuće</a:t>
            </a:r>
            <a:endParaRPr lang="hr-HR" altLang="en-US" dirty="0" smtClean="0"/>
          </a:p>
          <a:p>
            <a:r>
              <a:rPr lang="hr-HR" altLang="en-US" dirty="0" smtClean="0"/>
              <a:t>treba uzeti u obzir vanjske uvjete i uvjete u stanici (npr. status energije, fazu staničnog ciklusa) </a:t>
            </a:r>
          </a:p>
          <a:p>
            <a:r>
              <a:rPr lang="hr-HR" altLang="en-US" dirty="0" smtClean="0"/>
              <a:t>-djeluje kao stroj s više ulaznih signala (</a:t>
            </a:r>
            <a:r>
              <a:rPr lang="hr-HR" altLang="en-US" i="1" dirty="0" err="1" smtClean="0"/>
              <a:t>multi</a:t>
            </a:r>
            <a:r>
              <a:rPr lang="hr-HR" altLang="en-US" i="1" dirty="0" smtClean="0"/>
              <a:t>-</a:t>
            </a:r>
            <a:r>
              <a:rPr lang="hr-HR" altLang="en-US" i="1" dirty="0" err="1" smtClean="0"/>
              <a:t>input</a:t>
            </a:r>
            <a:r>
              <a:rPr lang="hr-HR" altLang="en-US" i="1" dirty="0" smtClean="0"/>
              <a:t> </a:t>
            </a:r>
            <a:r>
              <a:rPr lang="hr-HR" altLang="en-US" i="1" dirty="0" err="1" smtClean="0"/>
              <a:t>state</a:t>
            </a:r>
            <a:r>
              <a:rPr lang="hr-HR" altLang="en-US" i="1" dirty="0" smtClean="0"/>
              <a:t> </a:t>
            </a:r>
            <a:r>
              <a:rPr lang="hr-HR" altLang="en-US" i="1" dirty="0" err="1" smtClean="0"/>
              <a:t>machine</a:t>
            </a:r>
            <a:r>
              <a:rPr lang="hr-HR" altLang="en-US" dirty="0" smtClean="0"/>
              <a:t>) koji se integriraju u </a:t>
            </a:r>
            <a:r>
              <a:rPr lang="hr-HR" altLang="en-US" dirty="0" smtClean="0">
                <a:solidFill>
                  <a:schemeClr val="accent1"/>
                </a:solidFill>
              </a:rPr>
              <a:t>signalizacijskom čvorištu</a:t>
            </a:r>
          </a:p>
          <a:p>
            <a:endParaRPr lang="en-US" alt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472485-6313-4FA9-9E5E-D0D25CA11832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715E6-50AA-4CF7-B6A1-7E14E1DA347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679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07ED7-8B23-414F-B59C-485BE34D41C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758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3B4CE-BB00-43AE-919B-79880D9DB82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125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8060-AFD2-42B0-8ABD-17DE0099A47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147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1AA1C-79B6-495B-BAFE-D24E5304BC1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798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69D5-CC97-4182-9BC1-0507657BFBC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635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268F-1491-4A45-868C-FFE67F04520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212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0791E-3C52-46A2-BBF8-AD890F59C5B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973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B694-03E9-481D-8DDF-5F1E2A9472E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600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D0F88-FE1D-4EBF-9346-4FA0DFAE456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4469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E9061-085A-4747-9975-6044FD978E6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112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5AA595-D653-4623-8C86-373909C0EBB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N5nJC6JWGw" TargetMode="External"/><Relationship Id="rId3" Type="http://schemas.openxmlformats.org/officeDocument/2006/relationships/hyperlink" Target="http://www.jove.com/video/3854/preparation-mouse-embryonic-fibroblast-cells-suitable-for-culturing" TargetMode="External"/><Relationship Id="rId7" Type="http://schemas.openxmlformats.org/officeDocument/2006/relationships/hyperlink" Target="https://promocell.com/hr_hr/videos/cells-in-action-membrane-protrusions-in-huvecs-human-umbilical-vein-endothelial-cell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9h19iG3ytM" TargetMode="External"/><Relationship Id="rId5" Type="http://schemas.openxmlformats.org/officeDocument/2006/relationships/hyperlink" Target="https://www.youtube.com/watch?v=CPPxCr5DQr4" TargetMode="External"/><Relationship Id="rId4" Type="http://schemas.openxmlformats.org/officeDocument/2006/relationships/hyperlink" Target="http://www.youtube.com/watch?v=N0jftyYqM3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WS9sZbGj6A" TargetMode="External"/><Relationship Id="rId2" Type="http://schemas.openxmlformats.org/officeDocument/2006/relationships/hyperlink" Target="https://www.youtube.com/watch?v=9eE9grrj3rI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eJu5Qj6JLc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9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7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vjXFh4P08I" TargetMode="External"/><Relationship Id="rId2" Type="http://schemas.openxmlformats.org/officeDocument/2006/relationships/hyperlink" Target="https://www.youtube.com/watch?v=89W6uACEb7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TY6_LRtUEE" TargetMode="External"/><Relationship Id="rId5" Type="http://schemas.openxmlformats.org/officeDocument/2006/relationships/hyperlink" Target="https://www.youtube.com/watch?v=Glu_T6DQuLU" TargetMode="External"/><Relationship Id="rId4" Type="http://schemas.openxmlformats.org/officeDocument/2006/relationships/hyperlink" Target="https://www.youtube.com/watch?v=qOVkedxDqQ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29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hyperlink" Target="https://www.youtube.com/watch?v=vQVr094fLkg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2003648"/>
            <a:ext cx="40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Tumorigeneza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 starenje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2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898" name="Object 2"/>
          <p:cNvGraphicFramePr>
            <a:graphicFrameLocks noChangeAspect="1"/>
          </p:cNvGraphicFramePr>
          <p:nvPr/>
        </p:nvGraphicFramePr>
        <p:xfrm>
          <a:off x="1835150" y="476250"/>
          <a:ext cx="4752975" cy="341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2" name="Image" r:id="rId4" imgW="17663492" imgH="12088889" progId="Photoshop.Image.7">
                  <p:embed/>
                </p:oleObj>
              </mc:Choice>
              <mc:Fallback>
                <p:oleObj name="Image" r:id="rId4" imgW="17663492" imgH="1208888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76250"/>
                        <a:ext cx="4752975" cy="341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1476375" y="4221163"/>
            <a:ext cx="6332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Telomere: posebne strukture na krajevima kromosoma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1692275" y="4941888"/>
            <a:ext cx="4572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sisavci: ttaggg</a:t>
            </a:r>
          </a:p>
          <a:p>
            <a:r>
              <a:rPr lang="hr-HR" altLang="en-US" sz="2000">
                <a:latin typeface="Arial" pitchFamily="34" charset="0"/>
              </a:rPr>
              <a:t>Tetrahymena (Ciliata): ttgggg</a:t>
            </a:r>
          </a:p>
          <a:p>
            <a:r>
              <a:rPr lang="hr-HR" altLang="en-US" sz="2000">
                <a:latin typeface="Arial" pitchFamily="34" charset="0"/>
              </a:rPr>
              <a:t>kvasac: gtgtgtgggtgt</a:t>
            </a:r>
          </a:p>
          <a:p>
            <a:r>
              <a:rPr lang="hr-HR" altLang="en-US" sz="2000">
                <a:latin typeface="Arial" pitchFamily="34" charset="0"/>
              </a:rPr>
              <a:t>vinska mušica: retrotranspozoni</a:t>
            </a:r>
          </a:p>
          <a:p>
            <a:r>
              <a:rPr lang="hr-HR" altLang="en-US" sz="2000">
                <a:latin typeface="Arial" pitchFamily="34" charset="0"/>
              </a:rPr>
              <a:t>biljke: tttaggg</a:t>
            </a:r>
          </a:p>
        </p:txBody>
      </p:sp>
    </p:spTree>
    <p:extLst>
      <p:ext uri="{BB962C8B-B14F-4D97-AF65-F5344CB8AC3E}">
        <p14:creationId xmlns:p14="http://schemas.microsoft.com/office/powerpoint/2010/main" val="32439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T l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3313112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827088" y="5445125"/>
            <a:ext cx="7610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 petlja telomere - zaštita krajeva:</a:t>
            </a:r>
          </a:p>
          <a:p>
            <a:r>
              <a:rPr lang="hr-HR" altLang="en-US" sz="2000">
                <a:latin typeface="Arial" pitchFamily="34" charset="0"/>
              </a:rPr>
              <a:t>DNA: posebna ponavljajuća sekvenca i oblik petlje</a:t>
            </a:r>
          </a:p>
          <a:p>
            <a:r>
              <a:rPr lang="hr-HR" altLang="en-US" sz="2000">
                <a:solidFill>
                  <a:schemeClr val="accent2"/>
                </a:solidFill>
                <a:latin typeface="Arial" pitchFamily="34" charset="0"/>
              </a:rPr>
              <a:t>specifični telomerni proteini</a:t>
            </a:r>
            <a:r>
              <a:rPr lang="hr-HR" altLang="en-US" sz="2000">
                <a:latin typeface="Arial" pitchFamily="34" charset="0"/>
              </a:rPr>
              <a:t> koji se vežu za ponavljajuću sekvencu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6084888" y="3689350"/>
            <a:ext cx="14144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1600">
                <a:latin typeface="Arial" pitchFamily="34" charset="0"/>
              </a:rPr>
              <a:t>suptelomerna</a:t>
            </a:r>
          </a:p>
          <a:p>
            <a:r>
              <a:rPr lang="hr-HR" altLang="en-US" sz="1600">
                <a:latin typeface="Arial" pitchFamily="34" charset="0"/>
              </a:rPr>
              <a:t>regija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4427538" y="4437063"/>
            <a:ext cx="3995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r-HR" altLang="en-US" sz="2000">
              <a:latin typeface="Arial" pitchFamily="34" charset="0"/>
            </a:endParaRP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1835150" y="3284538"/>
            <a:ext cx="992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en-US" sz="1600">
                <a:latin typeface="Arial" pitchFamily="34" charset="0"/>
              </a:rPr>
              <a:t>telomera</a:t>
            </a:r>
          </a:p>
        </p:txBody>
      </p:sp>
    </p:spTree>
    <p:extLst>
      <p:ext uri="{BB962C8B-B14F-4D97-AF65-F5344CB8AC3E}">
        <p14:creationId xmlns:p14="http://schemas.microsoft.com/office/powerpoint/2010/main" val="366477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1187450" y="404813"/>
          <a:ext cx="4462463" cy="552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6" name="Photo Editor Photo" r:id="rId3" imgW="4734586" imgH="5858693" progId="MSPhotoEd.3">
                  <p:embed/>
                </p:oleObj>
              </mc:Choice>
              <mc:Fallback>
                <p:oleObj name="Photo Editor Photo" r:id="rId3" imgW="4734586" imgH="585869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04813"/>
                        <a:ext cx="4462463" cy="552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042988" y="6035675"/>
            <a:ext cx="266541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r-HR" altLang="en-US">
              <a:latin typeface="Arial" pitchFamily="34" charset="0"/>
            </a:endParaRPr>
          </a:p>
          <a:p>
            <a:r>
              <a:rPr lang="hr-HR" altLang="en-US" sz="1400">
                <a:latin typeface="Arial" pitchFamily="34" charset="0"/>
              </a:rPr>
              <a:t>(Griffith Cell 97, 503-514,1999.)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496050" y="831850"/>
            <a:ext cx="1017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 petlja</a:t>
            </a:r>
          </a:p>
        </p:txBody>
      </p:sp>
    </p:spTree>
    <p:extLst>
      <p:ext uri="{BB962C8B-B14F-4D97-AF65-F5344CB8AC3E}">
        <p14:creationId xmlns:p14="http://schemas.microsoft.com/office/powerpoint/2010/main" val="140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547813" y="1844675"/>
            <a:ext cx="64087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Funkcije telomera: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zaštita krajeva kromosoma od egzonukleaza i nehomolognog spajanja krajeva kromosoma (NHEJ)</a:t>
            </a:r>
          </a:p>
          <a:p>
            <a:r>
              <a:rPr lang="hr-HR" altLang="en-US" sz="2000">
                <a:latin typeface="Arial" pitchFamily="34" charset="0"/>
              </a:rPr>
              <a:t>-zaštitni proteini i struktura i oblik DNA kraja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replikativno starenje ("brojanje dioba")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mehanizam replikacije DNA krajeva</a:t>
            </a:r>
          </a:p>
        </p:txBody>
      </p:sp>
    </p:spTree>
    <p:extLst>
      <p:ext uri="{BB962C8B-B14F-4D97-AF65-F5344CB8AC3E}">
        <p14:creationId xmlns:p14="http://schemas.microsoft.com/office/powerpoint/2010/main" val="34305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619672" y="1124744"/>
            <a:ext cx="698477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r-HR" altLang="en-US" sz="2000" dirty="0">
                <a:latin typeface="Arial" pitchFamily="34" charset="0"/>
              </a:rPr>
              <a:t>humane </a:t>
            </a:r>
            <a:r>
              <a:rPr lang="hr-HR" altLang="en-US" sz="2000" dirty="0" err="1">
                <a:latin typeface="Arial" pitchFamily="34" charset="0"/>
              </a:rPr>
              <a:t>telomere</a:t>
            </a:r>
            <a:r>
              <a:rPr lang="hr-HR" altLang="en-US" sz="2000" dirty="0">
                <a:latin typeface="Arial" pitchFamily="34" charset="0"/>
              </a:rPr>
              <a:t>: 15 </a:t>
            </a:r>
            <a:r>
              <a:rPr lang="hr-HR" altLang="en-US" sz="2000" dirty="0" err="1">
                <a:latin typeface="Arial" pitchFamily="34" charset="0"/>
              </a:rPr>
              <a:t>kb</a:t>
            </a:r>
            <a:r>
              <a:rPr lang="hr-HR" altLang="en-US" sz="2000" dirty="0">
                <a:latin typeface="Arial" pitchFamily="34" charset="0"/>
              </a:rPr>
              <a:t> 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→ 3 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kb</a:t>
            </a:r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  <a:cs typeface="Arial" pitchFamily="34" charset="0"/>
              </a:rPr>
              <a:t>mišje 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telomere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: do 50 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kb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r-HR" altLang="en-US" sz="2000" dirty="0">
                <a:latin typeface="Arial" pitchFamily="34" charset="0"/>
                <a:cs typeface="Arial" pitchFamily="34" charset="0"/>
              </a:rPr>
              <a:t>drugi mehanizmi starenja: 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p53</a:t>
            </a: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starenje je ireverzibilna inhibicija proliferacije</a:t>
            </a:r>
          </a:p>
          <a:p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„program” koji zaustavlja stanični ciklus</a:t>
            </a: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 err="1" smtClean="0">
                <a:latin typeface="Arial" pitchFamily="34" charset="0"/>
                <a:cs typeface="Arial" pitchFamily="34" charset="0"/>
              </a:rPr>
              <a:t>replikativno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 starenje</a:t>
            </a:r>
          </a:p>
          <a:p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iznenadno starenje izazvano stresom</a:t>
            </a:r>
            <a:endParaRPr lang="hr-HR" alt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Group 2"/>
          <p:cNvGrpSpPr>
            <a:grpSpLocks/>
          </p:cNvGrpSpPr>
          <p:nvPr/>
        </p:nvGrpSpPr>
        <p:grpSpPr bwMode="auto">
          <a:xfrm>
            <a:off x="1403350" y="188913"/>
            <a:ext cx="3959225" cy="4824412"/>
            <a:chOff x="1474" y="618"/>
            <a:chExt cx="2268" cy="2948"/>
          </a:xfrm>
        </p:grpSpPr>
        <p:pic>
          <p:nvPicPr>
            <p:cNvPr id="2252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754"/>
              <a:ext cx="2204" cy="2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284" name="Rectangle 4"/>
            <p:cNvSpPr>
              <a:spLocks noChangeArrowheads="1"/>
            </p:cNvSpPr>
            <p:nvPr/>
          </p:nvSpPr>
          <p:spPr bwMode="auto">
            <a:xfrm>
              <a:off x="1474" y="663"/>
              <a:ext cx="2222" cy="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85" name="Rectangle 5"/>
            <p:cNvSpPr>
              <a:spLocks noChangeArrowheads="1"/>
            </p:cNvSpPr>
            <p:nvPr/>
          </p:nvSpPr>
          <p:spPr bwMode="auto">
            <a:xfrm>
              <a:off x="2562" y="618"/>
              <a:ext cx="1180" cy="2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r-HR" altLang="en-US"/>
            </a:p>
          </p:txBody>
        </p:sp>
      </p:grp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2247900" y="5440362"/>
            <a:ext cx="5518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Skraćivanje telomera diobama stanice: starenje</a:t>
            </a:r>
          </a:p>
          <a:p>
            <a:r>
              <a:rPr lang="hr-HR" altLang="en-US" sz="2000">
                <a:latin typeface="Arial" pitchFamily="34" charset="0"/>
              </a:rPr>
              <a:t>Southern blot analiza telomernom sekvencom</a:t>
            </a: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4140200" y="549275"/>
            <a:ext cx="44704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1800">
                <a:latin typeface="Arial" pitchFamily="34" charset="0"/>
                <a:cs typeface="Times New Roman" pitchFamily="18" charset="0"/>
              </a:rPr>
              <a:t>duge telomere</a:t>
            </a:r>
          </a:p>
          <a:p>
            <a:r>
              <a:rPr lang="hr-HR" altLang="en-US" sz="1800">
                <a:latin typeface="Arial" pitchFamily="34" charset="0"/>
                <a:cs typeface="Times New Roman" pitchFamily="18" charset="0"/>
              </a:rPr>
              <a:t>subtelomerna s.         telomerna s.</a:t>
            </a:r>
          </a:p>
          <a:p>
            <a:r>
              <a:rPr lang="hr-HR" altLang="en-US" sz="1800" b="1">
                <a:latin typeface="Arial" pitchFamily="34" charset="0"/>
                <a:cs typeface="Times New Roman" pitchFamily="18" charset="0"/>
              </a:rPr>
              <a:t>→ </a:t>
            </a:r>
            <a:r>
              <a:rPr lang="hr-HR" altLang="en-US" sz="1800" b="1">
                <a:latin typeface="Arial" pitchFamily="34" charset="0"/>
              </a:rPr>
              <a:t>→ → → </a:t>
            </a:r>
            <a:r>
              <a:rPr lang="hr-HR" altLang="en-US" sz="1800" b="1">
                <a:solidFill>
                  <a:schemeClr val="accent2"/>
                </a:solidFill>
                <a:latin typeface="Arial" pitchFamily="34" charset="0"/>
              </a:rPr>
              <a:t>→</a:t>
            </a:r>
            <a:r>
              <a:rPr lang="hr-HR" altLang="en-US" sz="1800" b="1">
                <a:latin typeface="Arial" pitchFamily="34" charset="0"/>
              </a:rPr>
              <a:t> → → </a:t>
            </a:r>
            <a:r>
              <a:rPr lang="hr-HR" altLang="en-US" sz="1800" b="1">
                <a:solidFill>
                  <a:srgbClr val="FF0066"/>
                </a:solidFill>
                <a:latin typeface="Arial" pitchFamily="34" charset="0"/>
              </a:rPr>
              <a:t>→ → → → → →</a:t>
            </a:r>
          </a:p>
          <a:p>
            <a:r>
              <a:rPr lang="hr-HR" altLang="en-US" sz="1800" b="1"/>
              <a:t>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r>
              <a:rPr lang="hr-HR" altLang="en-US" sz="1800" b="1"/>
              <a:t>→ 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 → → → → →</a:t>
            </a:r>
          </a:p>
          <a:p>
            <a:endParaRPr lang="hr-HR" altLang="en-US" sz="1800" b="1">
              <a:solidFill>
                <a:srgbClr val="FF0066"/>
              </a:solidFill>
            </a:endParaRPr>
          </a:p>
          <a:p>
            <a:r>
              <a:rPr lang="hr-HR" altLang="en-US" sz="1800" b="1">
                <a:solidFill>
                  <a:schemeClr val="accent2"/>
                </a:solidFill>
              </a:rPr>
              <a:t>→ </a:t>
            </a:r>
            <a:r>
              <a:rPr lang="hr-HR" altLang="en-US" sz="1800">
                <a:solidFill>
                  <a:schemeClr val="accent2"/>
                </a:solidFill>
                <a:latin typeface="Arial" pitchFamily="34" charset="0"/>
              </a:rPr>
              <a:t>mjesto cijepanja restrikcijskim enzimom</a:t>
            </a:r>
          </a:p>
          <a:p>
            <a:endParaRPr lang="hr-HR" altLang="en-US" sz="1800">
              <a:solidFill>
                <a:schemeClr val="accent2"/>
              </a:solidFill>
            </a:endParaRPr>
          </a:p>
          <a:p>
            <a:r>
              <a:rPr lang="hr-HR" altLang="en-US" sz="1800">
                <a:latin typeface="Arial" pitchFamily="34" charset="0"/>
              </a:rPr>
              <a:t>kratke telomere</a:t>
            </a:r>
          </a:p>
          <a:p>
            <a:r>
              <a:rPr lang="hr-HR" altLang="en-US" sz="1800" b="1"/>
              <a:t>→ 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</a:t>
            </a:r>
            <a:r>
              <a:rPr lang="hr-HR" altLang="en-US" sz="1800" b="1">
                <a:solidFill>
                  <a:srgbClr val="FF0066"/>
                </a:solidFill>
              </a:rPr>
              <a:t>→</a:t>
            </a:r>
          </a:p>
          <a:p>
            <a:r>
              <a:rPr lang="hr-HR" altLang="en-US" sz="1800" b="1"/>
              <a:t>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</a:t>
            </a:r>
            <a:r>
              <a:rPr lang="hr-HR" altLang="en-US" sz="1800" b="1">
                <a:solidFill>
                  <a:srgbClr val="FF0066"/>
                </a:solidFill>
              </a:rPr>
              <a:t>→ → 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</a:t>
            </a:r>
          </a:p>
          <a:p>
            <a:r>
              <a:rPr lang="hr-HR" altLang="en-US" sz="1800" b="1"/>
              <a:t>→ → 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</a:t>
            </a:r>
            <a:r>
              <a:rPr lang="hr-HR" altLang="en-US" sz="1800" b="1">
                <a:solidFill>
                  <a:srgbClr val="FF0066"/>
                </a:solidFill>
              </a:rPr>
              <a:t>→ → </a:t>
            </a:r>
          </a:p>
          <a:p>
            <a:r>
              <a:rPr lang="hr-HR" altLang="en-US" sz="1800" b="1"/>
              <a:t>→ → </a:t>
            </a:r>
            <a:r>
              <a:rPr lang="hr-HR" altLang="en-US" sz="1800" b="1">
                <a:solidFill>
                  <a:schemeClr val="accent2"/>
                </a:solidFill>
              </a:rPr>
              <a:t>→</a:t>
            </a:r>
            <a:r>
              <a:rPr lang="hr-HR" altLang="en-US" sz="1800" b="1"/>
              <a:t> → → → → </a:t>
            </a:r>
            <a:r>
              <a:rPr lang="hr-HR" altLang="en-US" sz="1800" b="1">
                <a:solidFill>
                  <a:srgbClr val="FF0066"/>
                </a:solidFill>
              </a:rPr>
              <a:t>→</a:t>
            </a:r>
          </a:p>
          <a:p>
            <a:endParaRPr lang="hr-HR" altLang="en-US" sz="1800" b="1">
              <a:solidFill>
                <a:srgbClr val="FF0066"/>
              </a:solidFill>
              <a:latin typeface="Arial" pitchFamily="34" charset="0"/>
            </a:endParaRPr>
          </a:p>
          <a:p>
            <a:endParaRPr lang="hr-HR" altLang="en-US" sz="1800" b="1">
              <a:solidFill>
                <a:srgbClr val="FF00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967038" y="27749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r-HR" altLang="en-US" sz="2000">
              <a:latin typeface="Arial" pitchFamily="34" charset="0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79512" y="836712"/>
            <a:ext cx="853244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r-HR" altLang="en-US" sz="2000" dirty="0">
                <a:latin typeface="Arial" pitchFamily="34" charset="0"/>
              </a:rPr>
              <a:t>                           Starenje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skraćivanje </a:t>
            </a:r>
            <a:r>
              <a:rPr lang="hr-HR" altLang="en-US" sz="2000" dirty="0" err="1">
                <a:latin typeface="Arial" pitchFamily="34" charset="0"/>
              </a:rPr>
              <a:t>telomera</a:t>
            </a:r>
            <a:r>
              <a:rPr lang="hr-HR" altLang="en-US" sz="2000" dirty="0">
                <a:latin typeface="Arial" pitchFamily="34" charset="0"/>
              </a:rPr>
              <a:t> </a:t>
            </a:r>
            <a:r>
              <a:rPr lang="hr-HR" altLang="en-US" sz="2000" dirty="0" smtClean="0">
                <a:latin typeface="Arial" pitchFamily="34" charset="0"/>
              </a:rPr>
              <a:t>(3 </a:t>
            </a:r>
            <a:r>
              <a:rPr lang="hr-HR" altLang="en-US" sz="2000" dirty="0" err="1" smtClean="0">
                <a:latin typeface="Arial" pitchFamily="34" charset="0"/>
              </a:rPr>
              <a:t>kb</a:t>
            </a:r>
            <a:r>
              <a:rPr lang="hr-HR" altLang="en-US" sz="2000" dirty="0" smtClean="0">
                <a:latin typeface="Arial" pitchFamily="34" charset="0"/>
              </a:rPr>
              <a:t> </a:t>
            </a:r>
            <a:r>
              <a:rPr lang="hr-HR" altLang="en-US" sz="2000" dirty="0">
                <a:latin typeface="Arial" pitchFamily="34" charset="0"/>
              </a:rPr>
              <a:t>krajevi) 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p53 i </a:t>
            </a:r>
            <a:r>
              <a:rPr lang="hr-HR" altLang="en-US" sz="2000" dirty="0" err="1">
                <a:latin typeface="Arial" pitchFamily="34" charset="0"/>
              </a:rPr>
              <a:t>pRB</a:t>
            </a:r>
            <a:r>
              <a:rPr lang="hr-HR" altLang="en-US" sz="2000" dirty="0">
                <a:latin typeface="Arial" pitchFamily="34" charset="0"/>
              </a:rPr>
              <a:t> zaustavljaju ciklus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p21 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↑ (</a:t>
            </a:r>
            <a:r>
              <a:rPr lang="hr-HR" altLang="en-US" sz="2000" dirty="0" err="1" smtClean="0">
                <a:latin typeface="Arial" pitchFamily="34" charset="0"/>
                <a:cs typeface="Arial" pitchFamily="34" charset="0"/>
              </a:rPr>
              <a:t>inhibitor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 staničnog ciklusa)</a:t>
            </a:r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endParaRPr lang="hr-HR" altLang="en-US" sz="2000" dirty="0">
              <a:latin typeface="Arial" pitchFamily="34" charset="0"/>
              <a:cs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  <a:cs typeface="Arial" pitchFamily="34" charset="0"/>
              </a:rPr>
              <a:t>                dugotrajno zaustavljanje ciklusa p16 </a:t>
            </a:r>
            <a:r>
              <a:rPr lang="hr-HR" altLang="en-US" sz="2000" dirty="0" smtClean="0">
                <a:latin typeface="Arial" pitchFamily="34" charset="0"/>
              </a:rPr>
              <a:t>↑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hr-HR" altLang="en-US" sz="2000" dirty="0" err="1">
                <a:latin typeface="Arial" pitchFamily="34" charset="0"/>
                <a:cs typeface="Arial" pitchFamily="34" charset="0"/>
              </a:rPr>
              <a:t>inhibitor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 staničnog </a:t>
            </a:r>
            <a:r>
              <a:rPr lang="hr-HR" altLang="en-US" sz="2000" dirty="0" smtClean="0">
                <a:latin typeface="Arial" pitchFamily="34" charset="0"/>
                <a:cs typeface="Arial" pitchFamily="34" charset="0"/>
              </a:rPr>
              <a:t>                 ciklusa</a:t>
            </a:r>
            <a:r>
              <a:rPr lang="hr-HR" altLang="en-US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dugotrajna aktivacija p16:  </a:t>
            </a:r>
          </a:p>
          <a:p>
            <a:r>
              <a:rPr lang="hr-HR" altLang="en-US" sz="2000" dirty="0">
                <a:latin typeface="Arial" pitchFamily="34" charset="0"/>
              </a:rPr>
              <a:t>                                         ireverzibilna promjena </a:t>
            </a:r>
            <a:r>
              <a:rPr lang="hr-HR" altLang="en-US" sz="2000" dirty="0" err="1" smtClean="0">
                <a:latin typeface="Arial" pitchFamily="34" charset="0"/>
              </a:rPr>
              <a:t>heterokromatina</a:t>
            </a:r>
            <a:endParaRPr lang="hr-HR" altLang="en-US" sz="2000" dirty="0" smtClean="0">
              <a:latin typeface="Arial" pitchFamily="34" charset="0"/>
            </a:endParaRP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                 posljedica: morfološke </a:t>
            </a:r>
            <a:r>
              <a:rPr lang="hr-HR" altLang="en-US" sz="2000" dirty="0" smtClean="0">
                <a:latin typeface="Arial" pitchFamily="34" charset="0"/>
              </a:rPr>
              <a:t>promjene (velike stanice i citoplazma, male jezgre)  i </a:t>
            </a:r>
            <a:r>
              <a:rPr lang="hr-HR" altLang="en-US" sz="2000" dirty="0">
                <a:latin typeface="Arial" pitchFamily="34" charset="0"/>
              </a:rPr>
              <a:t>nakupljanje </a:t>
            </a:r>
            <a:r>
              <a:rPr lang="hr-HR" altLang="en-US" sz="2000" dirty="0" smtClean="0">
                <a:latin typeface="Arial" pitchFamily="34" charset="0"/>
              </a:rPr>
              <a:t>proteina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stanice ne moraju odmah umrijeti ili ići u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apoptozu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alt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2268538" y="333375"/>
          <a:ext cx="5157787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0" name="Photo Editor Photo" r:id="rId3" imgW="5590476" imgH="5191850" progId="MSPhotoEd.3">
                  <p:embed/>
                </p:oleObj>
              </mc:Choice>
              <mc:Fallback>
                <p:oleObj name="Photo Editor Photo" r:id="rId3" imgW="5590476" imgH="519185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33375"/>
                        <a:ext cx="5157787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258888" y="5373688"/>
            <a:ext cx="64087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2000">
                <a:latin typeface="Arial" pitchFamily="34" charset="0"/>
              </a:rPr>
              <a:t>Regulacija telomerne duljine kod normalnih i tumorskih stanica</a:t>
            </a:r>
          </a:p>
          <a:p>
            <a:pPr algn="ctr">
              <a:spcBef>
                <a:spcPct val="50000"/>
              </a:spcBef>
            </a:pPr>
            <a:r>
              <a:rPr lang="hr-HR" altLang="en-US" sz="2000">
                <a:latin typeface="Arial" pitchFamily="34" charset="0"/>
              </a:rPr>
              <a:t>Telomeraza produžuje telomere</a:t>
            </a:r>
          </a:p>
        </p:txBody>
      </p:sp>
    </p:spTree>
    <p:extLst>
      <p:ext uri="{BB962C8B-B14F-4D97-AF65-F5344CB8AC3E}">
        <p14:creationId xmlns:p14="http://schemas.microsoft.com/office/powerpoint/2010/main" val="4161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utjecaj na proliferacij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5957887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476375" y="4508500"/>
            <a:ext cx="22320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Djelovanje broja </a:t>
            </a:r>
          </a:p>
          <a:p>
            <a:r>
              <a:rPr lang="hr-HR" altLang="en-US" sz="2000">
                <a:latin typeface="Arial" pitchFamily="34" charset="0"/>
              </a:rPr>
              <a:t>staničnih dioba na</a:t>
            </a:r>
          </a:p>
          <a:p>
            <a:r>
              <a:rPr lang="hr-HR" altLang="en-US" sz="2000">
                <a:latin typeface="Arial" pitchFamily="34" charset="0"/>
              </a:rPr>
              <a:t>duljinu telomera</a:t>
            </a: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4500563" y="4508500"/>
            <a:ext cx="32972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en-US" sz="2000">
                <a:latin typeface="Arial" pitchFamily="34" charset="0"/>
              </a:rPr>
              <a:t>Djelovanje duljine telomera na proliferativni potencijal</a:t>
            </a:r>
          </a:p>
        </p:txBody>
      </p:sp>
    </p:spTree>
    <p:extLst>
      <p:ext uri="{BB962C8B-B14F-4D97-AF65-F5344CB8AC3E}">
        <p14:creationId xmlns:p14="http://schemas.microsoft.com/office/powerpoint/2010/main" val="3791165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887538" y="2055813"/>
            <a:ext cx="54927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 dirty="0" err="1">
                <a:latin typeface="Arial" pitchFamily="34" charset="0"/>
              </a:rPr>
              <a:t>Telomeraza</a:t>
            </a:r>
            <a:r>
              <a:rPr lang="hr-HR" altLang="en-US" sz="2000" dirty="0">
                <a:latin typeface="Arial" pitchFamily="34" charset="0"/>
              </a:rPr>
              <a:t> je aktivna kod:</a:t>
            </a:r>
          </a:p>
          <a:p>
            <a:endParaRPr lang="hr-HR" altLang="en-US" sz="2000" dirty="0">
              <a:latin typeface="Arial" pitchFamily="34" charset="0"/>
            </a:endParaRPr>
          </a:p>
          <a:p>
            <a:r>
              <a:rPr lang="hr-HR" altLang="en-US" sz="2000" dirty="0">
                <a:latin typeface="Arial" pitchFamily="34" charset="0"/>
              </a:rPr>
              <a:t>matičnih stanica </a:t>
            </a:r>
          </a:p>
          <a:p>
            <a:endParaRPr lang="hr-HR" altLang="en-US" sz="2000" dirty="0" smtClean="0">
              <a:latin typeface="Arial" pitchFamily="34" charset="0"/>
            </a:endParaRPr>
          </a:p>
          <a:p>
            <a:r>
              <a:rPr lang="hr-HR" altLang="en-US" sz="2000" dirty="0" smtClean="0">
                <a:latin typeface="Arial" pitchFamily="34" charset="0"/>
              </a:rPr>
              <a:t>tumorskih </a:t>
            </a:r>
            <a:r>
              <a:rPr lang="hr-HR" altLang="en-US" sz="2000" dirty="0">
                <a:latin typeface="Arial" pitchFamily="34" charset="0"/>
              </a:rPr>
              <a:t>stanica</a:t>
            </a:r>
          </a:p>
          <a:p>
            <a:endParaRPr lang="hr-HR" alt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755650" y="692150"/>
            <a:ext cx="7704138" cy="5045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520000" bIns="2160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1187450" y="765175"/>
            <a:ext cx="7172325" cy="4978400"/>
            <a:chOff x="748" y="482"/>
            <a:chExt cx="4518" cy="3136"/>
          </a:xfrm>
        </p:grpSpPr>
        <p:pic>
          <p:nvPicPr>
            <p:cNvPr id="55301" name="Picture 4" descr="Sep21&amp;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527"/>
              <a:ext cx="4129" cy="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2" name="Text Box 5"/>
            <p:cNvSpPr txBox="1">
              <a:spLocks noChangeArrowheads="1"/>
            </p:cNvSpPr>
            <p:nvPr/>
          </p:nvSpPr>
          <p:spPr bwMode="auto">
            <a:xfrm>
              <a:off x="2200" y="3385"/>
              <a:ext cx="195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tjedni u kulturi</a:t>
              </a:r>
            </a:p>
          </p:txBody>
        </p:sp>
        <p:sp>
          <p:nvSpPr>
            <p:cNvPr id="55303" name="Text Box 6"/>
            <p:cNvSpPr txBox="1">
              <a:spLocks noChangeArrowheads="1"/>
            </p:cNvSpPr>
            <p:nvPr/>
          </p:nvSpPr>
          <p:spPr bwMode="auto">
            <a:xfrm>
              <a:off x="793" y="3339"/>
              <a:ext cx="94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eksplantacija</a:t>
              </a:r>
            </a:p>
          </p:txBody>
        </p:sp>
        <p:sp>
          <p:nvSpPr>
            <p:cNvPr id="55304" name="Text Box 7"/>
            <p:cNvSpPr txBox="1">
              <a:spLocks noChangeArrowheads="1"/>
            </p:cNvSpPr>
            <p:nvPr/>
          </p:nvSpPr>
          <p:spPr bwMode="auto">
            <a:xfrm rot="-5400000">
              <a:off x="103" y="1852"/>
              <a:ext cx="161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kumulativni broj stanica</a:t>
              </a:r>
            </a:p>
          </p:txBody>
        </p:sp>
        <p:sp>
          <p:nvSpPr>
            <p:cNvPr id="55305" name="Text Box 8"/>
            <p:cNvSpPr txBox="1">
              <a:spLocks noChangeArrowheads="1"/>
            </p:cNvSpPr>
            <p:nvPr/>
          </p:nvSpPr>
          <p:spPr bwMode="auto">
            <a:xfrm>
              <a:off x="1338" y="663"/>
              <a:ext cx="1044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početna kultura</a:t>
              </a:r>
            </a:p>
          </p:txBody>
        </p:sp>
        <p:sp>
          <p:nvSpPr>
            <p:cNvPr id="55306" name="Text Box 9"/>
            <p:cNvSpPr txBox="1">
              <a:spLocks noChangeArrowheads="1"/>
            </p:cNvSpPr>
            <p:nvPr/>
          </p:nvSpPr>
          <p:spPr bwMode="auto">
            <a:xfrm>
              <a:off x="2109" y="799"/>
              <a:ext cx="145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stanična linija</a:t>
              </a:r>
            </a:p>
          </p:txBody>
        </p:sp>
        <p:sp>
          <p:nvSpPr>
            <p:cNvPr id="55307" name="Text Box 10"/>
            <p:cNvSpPr txBox="1">
              <a:spLocks noChangeArrowheads="1"/>
            </p:cNvSpPr>
            <p:nvPr/>
          </p:nvSpPr>
          <p:spPr bwMode="auto">
            <a:xfrm>
              <a:off x="1837" y="1389"/>
              <a:ext cx="1034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1. supkultivacija</a:t>
              </a:r>
            </a:p>
          </p:txBody>
        </p:sp>
        <p:sp>
          <p:nvSpPr>
            <p:cNvPr id="55308" name="Text Box 11"/>
            <p:cNvSpPr txBox="1">
              <a:spLocks noChangeArrowheads="1"/>
            </p:cNvSpPr>
            <p:nvPr/>
          </p:nvSpPr>
          <p:spPr bwMode="auto">
            <a:xfrm>
              <a:off x="2006" y="1552"/>
              <a:ext cx="101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2. supkultivacija</a:t>
              </a:r>
            </a:p>
          </p:txBody>
        </p:sp>
        <p:sp>
          <p:nvSpPr>
            <p:cNvPr id="55309" name="Text Box 12"/>
            <p:cNvSpPr txBox="1">
              <a:spLocks noChangeArrowheads="1"/>
            </p:cNvSpPr>
            <p:nvPr/>
          </p:nvSpPr>
          <p:spPr bwMode="auto">
            <a:xfrm>
              <a:off x="3243" y="2024"/>
              <a:ext cx="131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starenje i smrt</a:t>
              </a:r>
            </a:p>
          </p:txBody>
        </p:sp>
        <p:sp>
          <p:nvSpPr>
            <p:cNvPr id="55310" name="Text Box 13"/>
            <p:cNvSpPr txBox="1">
              <a:spLocks noChangeArrowheads="1"/>
            </p:cNvSpPr>
            <p:nvPr/>
          </p:nvSpPr>
          <p:spPr bwMode="auto">
            <a:xfrm>
              <a:off x="3696" y="482"/>
              <a:ext cx="10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transformacija</a:t>
              </a:r>
            </a:p>
          </p:txBody>
        </p:sp>
        <p:sp>
          <p:nvSpPr>
            <p:cNvPr id="55311" name="Text Box 14"/>
            <p:cNvSpPr txBox="1">
              <a:spLocks noChangeArrowheads="1"/>
            </p:cNvSpPr>
            <p:nvPr/>
          </p:nvSpPr>
          <p:spPr bwMode="auto">
            <a:xfrm>
              <a:off x="4286" y="709"/>
              <a:ext cx="98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kontinuirana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stanična linija</a:t>
              </a:r>
            </a:p>
          </p:txBody>
        </p:sp>
        <p:sp>
          <p:nvSpPr>
            <p:cNvPr id="55312" name="Text Box 15"/>
            <p:cNvSpPr txBox="1">
              <a:spLocks noChangeArrowheads="1"/>
            </p:cNvSpPr>
            <p:nvPr/>
          </p:nvSpPr>
          <p:spPr bwMode="auto">
            <a:xfrm>
              <a:off x="2517" y="2568"/>
              <a:ext cx="115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latin typeface="Arial" charset="0"/>
                </a:rPr>
                <a:t>interval supkulture</a:t>
              </a:r>
            </a:p>
          </p:txBody>
        </p:sp>
        <p:sp>
          <p:nvSpPr>
            <p:cNvPr id="55313" name="Text Box 16"/>
            <p:cNvSpPr txBox="1">
              <a:spLocks noChangeArrowheads="1"/>
            </p:cNvSpPr>
            <p:nvPr/>
          </p:nvSpPr>
          <p:spPr bwMode="auto">
            <a:xfrm>
              <a:off x="2336" y="2886"/>
              <a:ext cx="111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serijski "pasaži"</a:t>
              </a:r>
            </a:p>
          </p:txBody>
        </p:sp>
      </p:grpSp>
      <p:sp>
        <p:nvSpPr>
          <p:cNvPr id="55300" name="Text Box 17"/>
          <p:cNvSpPr txBox="1">
            <a:spLocks noChangeArrowheads="1"/>
          </p:cNvSpPr>
          <p:nvPr/>
        </p:nvSpPr>
        <p:spPr bwMode="auto">
          <a:xfrm>
            <a:off x="2843213" y="6021388"/>
            <a:ext cx="354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>
                <a:latin typeface="Arial" charset="0"/>
              </a:rPr>
              <a:t>"Evolucija" stanične linije</a:t>
            </a:r>
          </a:p>
        </p:txBody>
      </p:sp>
    </p:spTree>
    <p:extLst>
      <p:ext uri="{BB962C8B-B14F-4D97-AF65-F5344CB8AC3E}">
        <p14:creationId xmlns:p14="http://schemas.microsoft.com/office/powerpoint/2010/main" val="1259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replikacija telo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33438"/>
            <a:ext cx="5472112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2051050" y="5661025"/>
            <a:ext cx="533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Telomeraza produžuje telomere Tetrahymene</a:t>
            </a:r>
          </a:p>
          <a:p>
            <a:r>
              <a:rPr lang="hr-HR" altLang="en-US" sz="1800">
                <a:latin typeface="Arial" pitchFamily="34" charset="0"/>
              </a:rPr>
              <a:t>telomeraza – reverzna transkriptaza</a:t>
            </a:r>
          </a:p>
        </p:txBody>
      </p:sp>
    </p:spTree>
    <p:extLst>
      <p:ext uri="{BB962C8B-B14F-4D97-AF65-F5344CB8AC3E}">
        <p14:creationId xmlns:p14="http://schemas.microsoft.com/office/powerpoint/2010/main" val="6356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395536" y="260648"/>
            <a:ext cx="770413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>
                <a:cs typeface="Rod" pitchFamily="49" charset="-79"/>
                <a:hlinkClick r:id="rId3"/>
              </a:rPr>
              <a:t>http://www.abnova.com/</a:t>
            </a:r>
            <a:r>
              <a:rPr lang="hr-HR" altLang="en-US" sz="1800" dirty="0" err="1">
                <a:cs typeface="Rod" pitchFamily="49" charset="-79"/>
                <a:hlinkClick r:id="rId3"/>
              </a:rPr>
              <a:t>abvideo</a:t>
            </a:r>
            <a:r>
              <a:rPr lang="hr-HR" altLang="en-US" sz="1800" dirty="0">
                <a:cs typeface="Rod" pitchFamily="49" charset="-79"/>
                <a:hlinkClick r:id="rId3"/>
              </a:rPr>
              <a:t>/</a:t>
            </a:r>
            <a:r>
              <a:rPr lang="hr-HR" altLang="en-US" sz="1800" dirty="0" err="1">
                <a:cs typeface="Rod" pitchFamily="49" charset="-79"/>
                <a:hlinkClick r:id="rId3"/>
              </a:rPr>
              <a:t>Derivation</a:t>
            </a:r>
            <a:r>
              <a:rPr lang="hr-HR" altLang="en-US" sz="1800" dirty="0">
                <a:cs typeface="Rod" pitchFamily="49" charset="-79"/>
                <a:hlinkClick r:id="rId3"/>
              </a:rPr>
              <a:t>-of-Human-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Umbilical</a:t>
            </a:r>
            <a:r>
              <a:rPr lang="hr-HR" altLang="en-US" sz="1800" dirty="0">
                <a:cs typeface="Rod" pitchFamily="49" charset="-79"/>
                <a:hlinkClick r:id="rId3"/>
              </a:rPr>
              <a:t>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Vein</a:t>
            </a:r>
            <a:r>
              <a:rPr lang="hr-HR" altLang="en-US" sz="1800" dirty="0">
                <a:cs typeface="Rod" pitchFamily="49" charset="-79"/>
                <a:hlinkClick r:id="rId3"/>
              </a:rPr>
              <a:t>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Endothelial</a:t>
            </a:r>
            <a:r>
              <a:rPr lang="hr-HR" altLang="en-US" sz="1800" dirty="0">
                <a:cs typeface="Rod" pitchFamily="49" charset="-79"/>
                <a:hlinkClick r:id="rId3"/>
              </a:rPr>
              <a:t>-Cells-</a:t>
            </a:r>
            <a:r>
              <a:rPr lang="hr-HR" altLang="en-US" sz="1800" dirty="0" err="1">
                <a:cs typeface="Rod" pitchFamily="49" charset="-79"/>
                <a:hlinkClick r:id="rId3"/>
              </a:rPr>
              <a:t>HUVEC.html</a:t>
            </a:r>
            <a:endParaRPr lang="hr-HR" altLang="en-US" sz="1800" dirty="0">
              <a:cs typeface="Rod" pitchFamily="49" charset="-79"/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Rod" pitchFamily="49" charset="-79"/>
                <a:hlinkClick r:id="rId3"/>
              </a:rPr>
              <a:t>http://www.jove.com/video/3854/preparation-mouse-embryonic-fibroblast-cells-suitable-for-culturing</a:t>
            </a: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Rod" pitchFamily="49" charset="-79"/>
                <a:hlinkClick r:id="rId4"/>
              </a:rPr>
              <a:t>http://</a:t>
            </a:r>
            <a:r>
              <a:rPr lang="en-US" altLang="en-US" sz="1800" dirty="0" smtClean="0">
                <a:cs typeface="Rod" pitchFamily="49" charset="-79"/>
                <a:hlinkClick r:id="rId4"/>
              </a:rPr>
              <a:t>www.youtube.com/watch?v=N0jftyYqM38</a:t>
            </a:r>
            <a:r>
              <a:rPr lang="hr-HR" altLang="en-US" sz="1800" dirty="0" smtClean="0">
                <a:cs typeface="Rod" pitchFamily="49" charset="-79"/>
              </a:rPr>
              <a:t> slezena</a:t>
            </a: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cs typeface="Rod" pitchFamily="49" charset="-79"/>
                <a:hlinkClick r:id="rId5"/>
              </a:rPr>
              <a:t>https</a:t>
            </a:r>
            <a:r>
              <a:rPr lang="en-US" altLang="en-US" sz="1800" dirty="0">
                <a:cs typeface="Rod" pitchFamily="49" charset="-79"/>
                <a:hlinkClick r:id="rId5"/>
              </a:rPr>
              <a:t>://</a:t>
            </a:r>
            <a:r>
              <a:rPr lang="en-US" altLang="en-US" sz="1800" dirty="0" smtClean="0">
                <a:cs typeface="Rod" pitchFamily="49" charset="-79"/>
                <a:hlinkClick r:id="rId5"/>
              </a:rPr>
              <a:t>www.youtube.com/watch?v=CPPxCr5DQr4</a:t>
            </a:r>
            <a:r>
              <a:rPr lang="hr-HR" altLang="en-US" sz="1800" dirty="0" smtClean="0">
                <a:cs typeface="Rod" pitchFamily="49" charset="-79"/>
              </a:rPr>
              <a:t> </a:t>
            </a:r>
            <a:r>
              <a:rPr lang="hr-HR" altLang="en-US" sz="1800" dirty="0" err="1" smtClean="0">
                <a:cs typeface="Rod" pitchFamily="49" charset="-79"/>
              </a:rPr>
              <a:t>miociti</a:t>
            </a: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Rod" pitchFamily="49" charset="-79"/>
                <a:hlinkClick r:id="rId6"/>
              </a:rPr>
              <a:t>https://</a:t>
            </a:r>
            <a:r>
              <a:rPr lang="en-US" altLang="en-US" sz="1800" dirty="0" smtClean="0">
                <a:cs typeface="Rod" pitchFamily="49" charset="-79"/>
                <a:hlinkClick r:id="rId6"/>
              </a:rPr>
              <a:t>www.youtube.com/watch?v=H9h19iG3ytM</a:t>
            </a:r>
            <a:endParaRPr lang="hr-HR" altLang="en-US" sz="1800" dirty="0" smtClean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>
                <a:cs typeface="Rod" pitchFamily="49" charset="-79"/>
                <a:hlinkClick r:id="rId7"/>
              </a:rPr>
              <a:t>https://promocell.com/hr_hr/videos/cells-in-action-membrane-protrusions-in-huvecs-human-umbilical-vein-endothelial-cells</a:t>
            </a:r>
            <a:r>
              <a:rPr lang="hr-HR" altLang="en-US" sz="1800" dirty="0" smtClean="0">
                <a:cs typeface="Rod" pitchFamily="49" charset="-79"/>
                <a:hlinkClick r:id="rId7"/>
              </a:rPr>
              <a:t>/</a:t>
            </a:r>
            <a:endParaRPr lang="hr-HR" altLang="en-US" sz="1800" dirty="0" smtClean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>
                <a:cs typeface="Rod" pitchFamily="49" charset="-79"/>
                <a:hlinkClick r:id="rId8"/>
              </a:rPr>
              <a:t>https://</a:t>
            </a:r>
            <a:r>
              <a:rPr lang="hr-HR" altLang="en-US" sz="1800" dirty="0" smtClean="0">
                <a:cs typeface="Rod" pitchFamily="49" charset="-79"/>
                <a:hlinkClick r:id="rId8"/>
              </a:rPr>
              <a:t>www.youtube.com/watch?v=RN5nJC6JWGw</a:t>
            </a:r>
            <a:r>
              <a:rPr lang="hr-HR" altLang="en-US" sz="1800" dirty="0" smtClean="0">
                <a:cs typeface="Rod" pitchFamily="49" charset="-79"/>
              </a:rPr>
              <a:t> mišji </a:t>
            </a:r>
            <a:r>
              <a:rPr lang="hr-HR" altLang="en-US" sz="1800" dirty="0" err="1" smtClean="0">
                <a:cs typeface="Rod" pitchFamily="49" charset="-79"/>
              </a:rPr>
              <a:t>miociti</a:t>
            </a:r>
            <a:endParaRPr lang="hr-HR" altLang="en-US" sz="1800" dirty="0" smtClean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>
              <a:cs typeface="Rod" pitchFamily="49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36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Box 1"/>
          <p:cNvSpPr txBox="1">
            <a:spLocks noChangeArrowheads="1"/>
          </p:cNvSpPr>
          <p:nvPr/>
        </p:nvSpPr>
        <p:spPr bwMode="auto">
          <a:xfrm>
            <a:off x="900113" y="1125538"/>
            <a:ext cx="560858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2"/>
              </a:rPr>
              <a:t>https://www.youtube.com/watch?v=9eE9grrj3rI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kontaminacija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https://www.youtube.com/watch?v=WWS9sZbGj6A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/>
              <a:t>hemocitometar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4"/>
              </a:rPr>
              <a:t>https://www.youtube.com/watch?v=BeJu5Qj6JLc</a:t>
            </a: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odmrzavanje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088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380162" y="1484784"/>
            <a:ext cx="3890809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Biološki procesi u kulturi stanica: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transformacija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apoptoza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starenje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diferencijacija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</a:rPr>
              <a:t>migracija i invazija</a:t>
            </a: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979613" y="620713"/>
            <a:ext cx="45307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"normalne stanice":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mehanizmi kontrole: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gustoća - dodirna (kontaktna) inhibicija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dodir s podlogom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nedostatak seruma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                  faktora rasta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                  aminokiselina - mirovanje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starenje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tumorske stanice: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nemaju mehanizama kontrole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imortalne</a:t>
            </a: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11187" y="620688"/>
            <a:ext cx="794543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Transformacija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 smtClean="0">
                <a:latin typeface="Arial" charset="0"/>
              </a:rPr>
              <a:t>eukariotskih</a:t>
            </a:r>
            <a:r>
              <a:rPr lang="hr-HR" altLang="en-US" sz="2000" dirty="0" smtClean="0">
                <a:latin typeface="Arial" charset="0"/>
              </a:rPr>
              <a:t> stanica </a:t>
            </a:r>
            <a:r>
              <a:rPr lang="hr-HR" altLang="en-US" sz="2000" dirty="0">
                <a:latin typeface="Arial" charset="0"/>
              </a:rPr>
              <a:t>u kulturi je spontana ili inducirana trajna </a:t>
            </a:r>
            <a:r>
              <a:rPr lang="hr-HR" altLang="en-US" sz="2000" dirty="0" err="1">
                <a:latin typeface="Arial" charset="0"/>
              </a:rPr>
              <a:t>fenotipska</a:t>
            </a:r>
            <a:r>
              <a:rPr lang="hr-HR" altLang="en-US" sz="2000" dirty="0">
                <a:latin typeface="Arial" charset="0"/>
              </a:rPr>
              <a:t> promjena </a:t>
            </a:r>
            <a:r>
              <a:rPr lang="hr-HR" altLang="en-US" sz="2000" dirty="0" smtClean="0">
                <a:latin typeface="Arial" charset="0"/>
              </a:rPr>
              <a:t>kao </a:t>
            </a:r>
            <a:r>
              <a:rPr lang="hr-HR" altLang="en-US" sz="2000" dirty="0">
                <a:latin typeface="Arial" charset="0"/>
              </a:rPr>
              <a:t>posljedica nasljednih promjena u DNA i genskoj ekspresiji.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Transformacija je povezana s genetskom nestabilnošću i tri grupe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fenotipskih</a:t>
            </a:r>
            <a:r>
              <a:rPr lang="hr-HR" altLang="en-US" sz="2000" dirty="0">
                <a:latin typeface="Arial" charset="0"/>
              </a:rPr>
              <a:t> promjena, od kojih je jedna ili više njih </a:t>
            </a:r>
            <a:r>
              <a:rPr lang="hr-HR" altLang="en-US" sz="2000" dirty="0" err="1">
                <a:latin typeface="Arial" charset="0"/>
              </a:rPr>
              <a:t>eksprimirana</a:t>
            </a:r>
            <a:r>
              <a:rPr lang="hr-HR" altLang="en-US" sz="2000" dirty="0">
                <a:latin typeface="Arial" charset="0"/>
              </a:rPr>
              <a:t> 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staničnom soju: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imortalizacija</a:t>
            </a:r>
            <a:r>
              <a:rPr lang="hr-HR" altLang="en-US" sz="20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- besmrtnost</a:t>
            </a: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poremećaj kontrole rasta </a:t>
            </a:r>
            <a:r>
              <a:rPr lang="hr-HR" altLang="en-US" sz="2000" dirty="0">
                <a:latin typeface="Arial" charset="0"/>
              </a:rPr>
              <a:t>(gubitak dodirne inhibicije 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                                          ovisnosti o usidrenju)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malignost</a:t>
            </a:r>
            <a:r>
              <a:rPr lang="hr-HR" altLang="en-US" sz="2000" dirty="0">
                <a:latin typeface="Arial" charset="0"/>
              </a:rPr>
              <a:t> (</a:t>
            </a:r>
            <a:r>
              <a:rPr lang="hr-HR" altLang="en-US" sz="2000" dirty="0" err="1">
                <a:latin typeface="Arial" charset="0"/>
              </a:rPr>
              <a:t>tumorigeničnost</a:t>
            </a:r>
            <a:r>
              <a:rPr lang="hr-HR" altLang="en-US" sz="2000" dirty="0">
                <a:latin typeface="Arial" charset="0"/>
              </a:rPr>
              <a:t>: sposobnost nastanka tumora </a:t>
            </a:r>
            <a:r>
              <a:rPr lang="hr-HR" altLang="en-US" sz="2000" i="1" dirty="0" err="1">
                <a:latin typeface="Arial" charset="0"/>
              </a:rPr>
              <a:t>in</a:t>
            </a:r>
            <a:r>
              <a:rPr lang="hr-HR" altLang="en-US" sz="2000" i="1" dirty="0">
                <a:latin typeface="Arial" charset="0"/>
              </a:rPr>
              <a:t> vivo</a:t>
            </a:r>
            <a:r>
              <a:rPr lang="hr-HR" altLang="en-US" sz="2000" dirty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1331913" y="1412875"/>
            <a:ext cx="7629525" cy="4256088"/>
            <a:chOff x="960" y="754"/>
            <a:chExt cx="4806" cy="2681"/>
          </a:xfrm>
        </p:grpSpPr>
        <p:graphicFrame>
          <p:nvGraphicFramePr>
            <p:cNvPr id="39940" name="Object 3"/>
            <p:cNvGraphicFramePr>
              <a:graphicFrameLocks noChangeAspect="1"/>
            </p:cNvGraphicFramePr>
            <p:nvPr/>
          </p:nvGraphicFramePr>
          <p:xfrm>
            <a:off x="975" y="754"/>
            <a:ext cx="3936" cy="16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63" name="Image" r:id="rId3" imgW="7599012" imgH="2897282" progId="Photoshop.Image.7">
                    <p:embed/>
                  </p:oleObj>
                </mc:Choice>
                <mc:Fallback>
                  <p:oleObj name="Image" r:id="rId3" imgW="7599012" imgH="2897282" progId="Photoshop.Image.7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754"/>
                          <a:ext cx="3936" cy="16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1" name="Text Box 4"/>
            <p:cNvSpPr txBox="1">
              <a:spLocks noChangeArrowheads="1"/>
            </p:cNvSpPr>
            <p:nvPr/>
          </p:nvSpPr>
          <p:spPr bwMode="auto">
            <a:xfrm>
              <a:off x="960" y="2736"/>
              <a:ext cx="36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Arial" charset="0"/>
                </a:rPr>
                <a:t>Transformacija stanica Rousovim virusom sarkoma</a:t>
              </a:r>
            </a:p>
          </p:txBody>
        </p:sp>
        <p:sp>
          <p:nvSpPr>
            <p:cNvPr id="39942" name="Text Box 5"/>
            <p:cNvSpPr txBox="1">
              <a:spLocks noChangeArrowheads="1"/>
            </p:cNvSpPr>
            <p:nvPr/>
          </p:nvSpPr>
          <p:spPr bwMode="auto">
            <a:xfrm>
              <a:off x="1056" y="2993"/>
              <a:ext cx="471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Arial" charset="0"/>
                </a:rPr>
                <a:t>A: virus aktivan na permisivnoj temperaturi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Arial" charset="0"/>
                </a:rPr>
                <a:t>B: virus inaktivan na nepermisivnoj temperaturi; normalan fenotip</a:t>
              </a:r>
            </a:p>
          </p:txBody>
        </p:sp>
      </p:grp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1311275" y="5872163"/>
            <a:ext cx="4110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 CEF: pileći embrionalni fibroblasti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476672"/>
            <a:ext cx="5471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Povijest istraživanja tumorskih stanica u kulturi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2627313" y="692150"/>
          <a:ext cx="4005262" cy="425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7" name="Photo Editor Photo" r:id="rId3" imgW="3400900" imgH="3610479" progId="MSPhotoEd.3">
                  <p:embed/>
                </p:oleObj>
              </mc:Choice>
              <mc:Fallback>
                <p:oleObj name="Photo Editor Photo" r:id="rId3" imgW="3400900" imgH="361047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692150"/>
                        <a:ext cx="4005262" cy="425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916238" y="5734050"/>
            <a:ext cx="3544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Život stanice ovisi o signalima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03213" y="255588"/>
            <a:ext cx="187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-signalni </a:t>
            </a:r>
            <a:r>
              <a:rPr lang="hr-HR" alt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putevi</a:t>
            </a:r>
            <a:endParaRPr lang="hr-HR" altLang="en-US" sz="20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6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611188" y="333375"/>
          <a:ext cx="6572250" cy="571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Photo Editor Photo" r:id="rId4" imgW="4648849" imgH="4038095" progId="MSPhotoEd.3">
                  <p:embed/>
                </p:oleObj>
              </mc:Choice>
              <mc:Fallback>
                <p:oleObj name="Photo Editor Photo" r:id="rId4" imgW="4648849" imgH="40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33375"/>
                        <a:ext cx="6572250" cy="571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879475" y="6184900"/>
            <a:ext cx="741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Način komuniciranja među stanicama: direktan (A) i indirektan (B, C, D)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7359650" y="1360488"/>
            <a:ext cx="1212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-autokrino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-parakrino</a:t>
            </a:r>
          </a:p>
        </p:txBody>
      </p:sp>
    </p:spTree>
    <p:extLst>
      <p:ext uri="{BB962C8B-B14F-4D97-AF65-F5344CB8AC3E}">
        <p14:creationId xmlns:p14="http://schemas.microsoft.com/office/powerpoint/2010/main" val="1990585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external file that holds a picture, illustration, etc., usually as some form of binary object. The name of referred object is ch15f6.jpg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7338"/>
            <a:ext cx="4948238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35013" y="4864100"/>
            <a:ext cx="82121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Autokrino signaliziranje: skupina jednakih stanica proizvodi višu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koncentraciju signalnih molekula nego pojedinačna; povratnom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spregom vezanje za receptor može potaknuti još veće lučenje molekula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-diferencijacija, tumorske stanice </a:t>
            </a:r>
          </a:p>
        </p:txBody>
      </p:sp>
    </p:spTree>
    <p:extLst>
      <p:ext uri="{BB962C8B-B14F-4D97-AF65-F5344CB8AC3E}">
        <p14:creationId xmlns:p14="http://schemas.microsoft.com/office/powerpoint/2010/main" val="156892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042988" y="1989138"/>
            <a:ext cx="72278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Duljina života konačne stanične linije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određuje se brojem dioba populacije stanica prije nego prestanu rasti.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Starenje je proces određen intrinzičnim faktorima: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regulatorima staničnog ciklusa i skraćivanjem telomera.</a:t>
            </a:r>
          </a:p>
        </p:txBody>
      </p:sp>
    </p:spTree>
    <p:extLst>
      <p:ext uri="{BB962C8B-B14F-4D97-AF65-F5344CB8AC3E}">
        <p14:creationId xmlns:p14="http://schemas.microsoft.com/office/powerpoint/2010/main" val="6723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5076825" y="908050"/>
          <a:ext cx="2593975" cy="474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5" name="Photo Editor Photo" r:id="rId3" imgW="1724266" imgH="3153215" progId="MSPhotoEd.3">
                  <p:embed/>
                </p:oleObj>
              </mc:Choice>
              <mc:Fallback>
                <p:oleObj name="Photo Editor Photo" r:id="rId3" imgW="1724266" imgH="31532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908050"/>
                        <a:ext cx="2593975" cy="474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Picture 5" descr="ch15f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36004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611188" y="5516563"/>
            <a:ext cx="4391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Pukotinaste veze - gap junction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direktna komunikacija između stanica</a:t>
            </a:r>
          </a:p>
        </p:txBody>
      </p:sp>
    </p:spTree>
    <p:extLst>
      <p:ext uri="{BB962C8B-B14F-4D97-AF65-F5344CB8AC3E}">
        <p14:creationId xmlns:p14="http://schemas.microsoft.com/office/powerpoint/2010/main" val="2699521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755888"/>
              </p:ext>
            </p:extLst>
          </p:nvPr>
        </p:nvGraphicFramePr>
        <p:xfrm>
          <a:off x="683568" y="260648"/>
          <a:ext cx="4137819" cy="630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9" name="Image" r:id="rId4" imgW="3494529" imgH="5324391" progId="Photoshop.Image.7">
                  <p:embed/>
                </p:oleObj>
              </mc:Choice>
              <mc:Fallback>
                <p:oleObj name="Image" r:id="rId4" imgW="3494529" imgH="532439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60648"/>
                        <a:ext cx="4137819" cy="6305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211960" y="6102811"/>
            <a:ext cx="4062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Dva tipa receptora "prvih glasnika"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0072" y="1916832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hidrofilne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molekule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4509120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steroidni hormoni </a:t>
            </a:r>
          </a:p>
          <a:p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lipofilne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molekule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67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95438" y="638175"/>
            <a:ext cx="6337300" cy="5792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962800" bIns="2556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r-Latn-CS" altLang="en-US" sz="1800"/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566738" y="-422275"/>
            <a:ext cx="7129462" cy="7219950"/>
            <a:chOff x="896" y="-257"/>
            <a:chExt cx="4491" cy="4548"/>
          </a:xfrm>
        </p:grpSpPr>
        <p:graphicFrame>
          <p:nvGraphicFramePr>
            <p:cNvPr id="8197" name="Object 4"/>
            <p:cNvGraphicFramePr>
              <a:graphicFrameLocks noChangeAspect="1"/>
            </p:cNvGraphicFramePr>
            <p:nvPr/>
          </p:nvGraphicFramePr>
          <p:xfrm>
            <a:off x="1350" y="152"/>
            <a:ext cx="3306" cy="34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23" name="Photo Editor Photo" r:id="rId3" imgW="3704762" imgH="3847619" progId="MSPhotoEd.3">
                    <p:embed/>
                  </p:oleObj>
                </mc:Choice>
                <mc:Fallback>
                  <p:oleObj name="Photo Editor Photo" r:id="rId3" imgW="3704762" imgH="384761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0" y="152"/>
                          <a:ext cx="3306" cy="34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8" name="Text Box 5"/>
            <p:cNvSpPr txBox="1">
              <a:spLocks noChangeArrowheads="1"/>
            </p:cNvSpPr>
            <p:nvPr/>
          </p:nvSpPr>
          <p:spPr bwMode="auto">
            <a:xfrm>
              <a:off x="2508" y="4060"/>
              <a:ext cx="1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Shema signalnih puteva</a:t>
              </a:r>
            </a:p>
          </p:txBody>
        </p:sp>
        <p:sp>
          <p:nvSpPr>
            <p:cNvPr id="8199" name="Text Box 6"/>
            <p:cNvSpPr txBox="1">
              <a:spLocks noChangeArrowheads="1"/>
            </p:cNvSpPr>
            <p:nvPr/>
          </p:nvSpPr>
          <p:spPr bwMode="auto">
            <a:xfrm>
              <a:off x="2756" y="198"/>
              <a:ext cx="217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/>
                <a:t>izvanstanična signalna molekula</a:t>
              </a:r>
            </a:p>
          </p:txBody>
        </p:sp>
        <p:sp>
          <p:nvSpPr>
            <p:cNvPr id="8200" name="Text Box 7"/>
            <p:cNvSpPr txBox="1">
              <a:spLocks noChangeArrowheads="1"/>
            </p:cNvSpPr>
            <p:nvPr/>
          </p:nvSpPr>
          <p:spPr bwMode="auto">
            <a:xfrm>
              <a:off x="2698" y="437"/>
              <a:ext cx="1963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receptorski protein</a:t>
              </a:r>
            </a:p>
          </p:txBody>
        </p:sp>
        <p:sp>
          <p:nvSpPr>
            <p:cNvPr id="8201" name="Text Box 8"/>
            <p:cNvSpPr txBox="1">
              <a:spLocks noChangeArrowheads="1"/>
            </p:cNvSpPr>
            <p:nvPr/>
          </p:nvSpPr>
          <p:spPr bwMode="auto">
            <a:xfrm>
              <a:off x="2698" y="1389"/>
              <a:ext cx="196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unutarstanični signalni putevi</a:t>
              </a:r>
            </a:p>
          </p:txBody>
        </p:sp>
        <p:sp>
          <p:nvSpPr>
            <p:cNvPr id="8202" name="Text Box 9"/>
            <p:cNvSpPr txBox="1">
              <a:spLocks noChangeArrowheads="1"/>
            </p:cNvSpPr>
            <p:nvPr/>
          </p:nvSpPr>
          <p:spPr bwMode="auto">
            <a:xfrm>
              <a:off x="3334" y="2523"/>
              <a:ext cx="132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ciljni protein</a:t>
              </a:r>
            </a:p>
          </p:txBody>
        </p:sp>
        <p:sp>
          <p:nvSpPr>
            <p:cNvPr id="8203" name="Text Box 10"/>
            <p:cNvSpPr txBox="1">
              <a:spLocks noChangeArrowheads="1"/>
            </p:cNvSpPr>
            <p:nvPr/>
          </p:nvSpPr>
          <p:spPr bwMode="auto">
            <a:xfrm>
              <a:off x="1078" y="3191"/>
              <a:ext cx="932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promjena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metabolizma</a:t>
              </a:r>
            </a:p>
          </p:txBody>
        </p:sp>
        <p:sp>
          <p:nvSpPr>
            <p:cNvPr id="8204" name="Text Box 11"/>
            <p:cNvSpPr txBox="1">
              <a:spLocks noChangeArrowheads="1"/>
            </p:cNvSpPr>
            <p:nvPr/>
          </p:nvSpPr>
          <p:spPr bwMode="auto">
            <a:xfrm>
              <a:off x="1940" y="3191"/>
              <a:ext cx="764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promjena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ekspresije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gena</a:t>
              </a:r>
            </a:p>
          </p:txBody>
        </p:sp>
        <p:sp>
          <p:nvSpPr>
            <p:cNvPr id="8205" name="Text Box 12"/>
            <p:cNvSpPr txBox="1">
              <a:spLocks noChangeArrowheads="1"/>
            </p:cNvSpPr>
            <p:nvPr/>
          </p:nvSpPr>
          <p:spPr bwMode="auto">
            <a:xfrm>
              <a:off x="2665" y="3191"/>
              <a:ext cx="1261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/>
                <a:t>   promjena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  oblika ili migracija</a:t>
              </a:r>
            </a:p>
          </p:txBody>
        </p:sp>
        <p:sp>
          <p:nvSpPr>
            <p:cNvPr id="8206" name="Text Box 13"/>
            <p:cNvSpPr txBox="1">
              <a:spLocks noChangeArrowheads="1"/>
            </p:cNvSpPr>
            <p:nvPr/>
          </p:nvSpPr>
          <p:spPr bwMode="auto">
            <a:xfrm>
              <a:off x="896" y="-257"/>
              <a:ext cx="4491" cy="1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bIns="1908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sr-Latn-CS" altLang="en-US" sz="1800"/>
            </a:p>
          </p:txBody>
        </p:sp>
      </p:grpSp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6264275" y="3990975"/>
            <a:ext cx="28797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-</a:t>
            </a:r>
            <a:r>
              <a:rPr lang="hr-HR" altLang="en-US" sz="1800"/>
              <a:t>unutarstanični signali: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-promjena metabolizma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-stres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-diferencijacija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-povezanost izvan i unutarstaničnih signala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831308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1042988" y="692150"/>
            <a:ext cx="6786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Osnovni princip signaliziranja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-princip sklopke koja ima dva stanja: uključeno i isključeno</a:t>
            </a:r>
            <a:endParaRPr lang="en-US" altLang="en-US" sz="2000"/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474663" y="2130425"/>
            <a:ext cx="8693150" cy="2276475"/>
            <a:chOff x="607238" y="3104964"/>
            <a:chExt cx="8162065" cy="2277544"/>
          </a:xfrm>
        </p:grpSpPr>
        <p:sp>
          <p:nvSpPr>
            <p:cNvPr id="6" name="Rectangle 5"/>
            <p:cNvSpPr/>
            <p:nvPr/>
          </p:nvSpPr>
          <p:spPr>
            <a:xfrm>
              <a:off x="1547753" y="3106553"/>
              <a:ext cx="1943633" cy="1296008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dirty="0" err="1"/>
                <a:t>power</a:t>
              </a:r>
              <a:r>
                <a:rPr lang="hr-HR" dirty="0"/>
                <a:t> </a:t>
              </a:r>
              <a:r>
                <a:rPr lang="hr-HR" dirty="0" err="1"/>
                <a:t>off</a:t>
              </a:r>
              <a:endParaRPr lang="hr-HR" dirty="0"/>
            </a:p>
            <a:p>
              <a:pPr algn="ctr">
                <a:defRPr/>
              </a:pPr>
              <a:r>
                <a:rPr lang="hr-HR" dirty="0" err="1"/>
                <a:t>state</a:t>
              </a:r>
              <a:r>
                <a:rPr lang="hr-HR" dirty="0"/>
                <a:t> 0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725397" y="3597320"/>
              <a:ext cx="1368294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725397" y="4005500"/>
              <a:ext cx="1368294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5291929" y="3104964"/>
              <a:ext cx="1943633" cy="1296008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dirty="0" err="1"/>
                <a:t>power</a:t>
              </a:r>
              <a:r>
                <a:rPr lang="hr-HR" dirty="0"/>
                <a:t> on</a:t>
              </a:r>
            </a:p>
            <a:p>
              <a:pPr algn="ctr">
                <a:defRPr/>
              </a:pPr>
              <a:r>
                <a:rPr lang="hr-HR" dirty="0" err="1"/>
                <a:t>state</a:t>
              </a:r>
              <a:r>
                <a:rPr lang="hr-HR" dirty="0"/>
                <a:t> 1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827834" y="3860969"/>
              <a:ext cx="43225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6" name="TextBox 10"/>
            <p:cNvSpPr txBox="1">
              <a:spLocks noChangeArrowheads="1"/>
            </p:cNvSpPr>
            <p:nvPr/>
          </p:nvSpPr>
          <p:spPr bwMode="auto">
            <a:xfrm>
              <a:off x="607238" y="3383704"/>
              <a:ext cx="692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input</a:t>
              </a:r>
              <a:endParaRPr lang="en-US" altLang="en-US" sz="200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520251" y="3860969"/>
              <a:ext cx="43225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TextBox 12"/>
            <p:cNvSpPr txBox="1">
              <a:spLocks noChangeArrowheads="1"/>
            </p:cNvSpPr>
            <p:nvPr/>
          </p:nvSpPr>
          <p:spPr bwMode="auto">
            <a:xfrm>
              <a:off x="7500663" y="3383704"/>
              <a:ext cx="825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output</a:t>
              </a:r>
              <a:endParaRPr lang="en-US" altLang="en-US" sz="2000"/>
            </a:p>
          </p:txBody>
        </p:sp>
        <p:sp>
          <p:nvSpPr>
            <p:cNvPr id="9229" name="TextBox 13"/>
            <p:cNvSpPr txBox="1">
              <a:spLocks noChangeArrowheads="1"/>
            </p:cNvSpPr>
            <p:nvPr/>
          </p:nvSpPr>
          <p:spPr bwMode="auto">
            <a:xfrm>
              <a:off x="683568" y="5013176"/>
              <a:ext cx="1518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growth factor</a:t>
              </a:r>
              <a:endParaRPr lang="en-US" altLang="en-US" sz="200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32441" y="5017212"/>
              <a:ext cx="52764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669302" y="5010859"/>
              <a:ext cx="52764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2" name="TextBox 16"/>
            <p:cNvSpPr txBox="1">
              <a:spLocks noChangeArrowheads="1"/>
            </p:cNvSpPr>
            <p:nvPr/>
          </p:nvSpPr>
          <p:spPr bwMode="auto">
            <a:xfrm>
              <a:off x="7392003" y="5010622"/>
              <a:ext cx="1377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cell survival</a:t>
              </a:r>
              <a:endParaRPr lang="en-US" altLang="en-US" sz="200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6888" y="5170488"/>
            <a:ext cx="845295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za provođenje signala/informacije potrebna je energija</a:t>
            </a:r>
          </a:p>
          <a:p>
            <a:pPr marL="342900" indent="-342900">
              <a:buFontTx/>
              <a:buChar char="-"/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smanjenje entropije</a:t>
            </a:r>
          </a:p>
          <a:p>
            <a:pPr marL="342900" indent="-342900">
              <a:buFontTx/>
              <a:buChar char="-"/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signal – „čitač signala” – „brisanje signala”/povratak na početno stanje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93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619250" y="260350"/>
            <a:ext cx="6337300" cy="5792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962800" bIns="2556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r-Latn-CS" altLang="en-US" sz="1800"/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258888" y="-315913"/>
            <a:ext cx="7129462" cy="6781801"/>
            <a:chOff x="896" y="-257"/>
            <a:chExt cx="4491" cy="4272"/>
          </a:xfrm>
        </p:grpSpPr>
        <p:graphicFrame>
          <p:nvGraphicFramePr>
            <p:cNvPr id="10246" name="Object 4"/>
            <p:cNvGraphicFramePr>
              <a:graphicFrameLocks noChangeAspect="1"/>
            </p:cNvGraphicFramePr>
            <p:nvPr/>
          </p:nvGraphicFramePr>
          <p:xfrm>
            <a:off x="1350" y="152"/>
            <a:ext cx="3306" cy="34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47" name="Photo Editor Photo" r:id="rId3" imgW="3704762" imgH="3847619" progId="MSPhotoEd.3">
                    <p:embed/>
                  </p:oleObj>
                </mc:Choice>
                <mc:Fallback>
                  <p:oleObj name="Photo Editor Photo" r:id="rId3" imgW="3704762" imgH="384761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0" y="152"/>
                          <a:ext cx="3306" cy="34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7" name="Text Box 5"/>
            <p:cNvSpPr txBox="1">
              <a:spLocks noChangeArrowheads="1"/>
            </p:cNvSpPr>
            <p:nvPr/>
          </p:nvSpPr>
          <p:spPr bwMode="auto">
            <a:xfrm>
              <a:off x="2393" y="3765"/>
              <a:ext cx="1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Shema signalnih puteva</a:t>
              </a:r>
            </a:p>
          </p:txBody>
        </p:sp>
        <p:sp>
          <p:nvSpPr>
            <p:cNvPr id="10248" name="Text Box 6"/>
            <p:cNvSpPr txBox="1">
              <a:spLocks noChangeArrowheads="1"/>
            </p:cNvSpPr>
            <p:nvPr/>
          </p:nvSpPr>
          <p:spPr bwMode="auto">
            <a:xfrm>
              <a:off x="2756" y="106"/>
              <a:ext cx="2178" cy="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4400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/>
                <a:t>izvanstanična signalna molekula</a:t>
              </a:r>
            </a:p>
          </p:txBody>
        </p:sp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2698" y="437"/>
              <a:ext cx="1963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receptorski protein</a:t>
              </a:r>
            </a:p>
          </p:txBody>
        </p:sp>
        <p:sp>
          <p:nvSpPr>
            <p:cNvPr id="10250" name="Text Box 8"/>
            <p:cNvSpPr txBox="1">
              <a:spLocks noChangeArrowheads="1"/>
            </p:cNvSpPr>
            <p:nvPr/>
          </p:nvSpPr>
          <p:spPr bwMode="auto">
            <a:xfrm>
              <a:off x="2698" y="1389"/>
              <a:ext cx="196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unutarstanični signalni putevi</a:t>
              </a:r>
            </a:p>
          </p:txBody>
        </p:sp>
        <p:sp>
          <p:nvSpPr>
            <p:cNvPr id="10251" name="Text Box 9"/>
            <p:cNvSpPr txBox="1">
              <a:spLocks noChangeArrowheads="1"/>
            </p:cNvSpPr>
            <p:nvPr/>
          </p:nvSpPr>
          <p:spPr bwMode="auto">
            <a:xfrm>
              <a:off x="3334" y="2523"/>
              <a:ext cx="132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ciljni protein</a:t>
              </a:r>
            </a:p>
          </p:txBody>
        </p:sp>
        <p:sp>
          <p:nvSpPr>
            <p:cNvPr id="10252" name="Text Box 10"/>
            <p:cNvSpPr txBox="1">
              <a:spLocks noChangeArrowheads="1"/>
            </p:cNvSpPr>
            <p:nvPr/>
          </p:nvSpPr>
          <p:spPr bwMode="auto">
            <a:xfrm>
              <a:off x="1078" y="3191"/>
              <a:ext cx="932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promjena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metabolizma</a:t>
              </a:r>
            </a:p>
          </p:txBody>
        </p:sp>
        <p:sp>
          <p:nvSpPr>
            <p:cNvPr id="10253" name="Text Box 11"/>
            <p:cNvSpPr txBox="1">
              <a:spLocks noChangeArrowheads="1"/>
            </p:cNvSpPr>
            <p:nvPr/>
          </p:nvSpPr>
          <p:spPr bwMode="auto">
            <a:xfrm>
              <a:off x="1940" y="3191"/>
              <a:ext cx="764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promjena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ekspresije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gena</a:t>
              </a:r>
            </a:p>
          </p:txBody>
        </p:sp>
        <p:sp>
          <p:nvSpPr>
            <p:cNvPr id="10254" name="Text Box 12"/>
            <p:cNvSpPr txBox="1">
              <a:spLocks noChangeArrowheads="1"/>
            </p:cNvSpPr>
            <p:nvPr/>
          </p:nvSpPr>
          <p:spPr bwMode="auto">
            <a:xfrm>
              <a:off x="2665" y="3191"/>
              <a:ext cx="1261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/>
                <a:t>   promjena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/>
                <a:t>  oblika ili migracija</a:t>
              </a:r>
            </a:p>
          </p:txBody>
        </p:sp>
        <p:sp>
          <p:nvSpPr>
            <p:cNvPr id="10255" name="Text Box 13"/>
            <p:cNvSpPr txBox="1">
              <a:spLocks noChangeArrowheads="1"/>
            </p:cNvSpPr>
            <p:nvPr/>
          </p:nvSpPr>
          <p:spPr bwMode="auto">
            <a:xfrm>
              <a:off x="896" y="-257"/>
              <a:ext cx="4491" cy="1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bIns="1908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sr-Latn-CS" altLang="en-US" sz="1800"/>
            </a:p>
          </p:txBody>
        </p:sp>
      </p:grpSp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463550" y="741363"/>
            <a:ext cx="21685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chemeClr val="accent2"/>
                </a:solidFill>
              </a:rPr>
              <a:t>primanje signala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rgbClr val="0070C0"/>
                </a:solidFill>
              </a:rPr>
              <a:t>provođenje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chemeClr val="accent2"/>
                </a:solidFill>
              </a:rPr>
              <a:t>„čitanje signala”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chemeClr val="accent2"/>
                </a:solidFill>
              </a:rPr>
              <a:t>odgovor stanice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rgbClr val="0070C0"/>
                </a:solidFill>
              </a:rPr>
              <a:t>dokidanje signala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solidFill>
                <a:srgbClr val="0070C0"/>
              </a:solidFill>
            </a:endParaRPr>
          </a:p>
        </p:txBody>
      </p:sp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6530975" y="4970463"/>
            <a:ext cx="25320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rgbClr val="0070C0"/>
                </a:solidFill>
              </a:rPr>
              <a:t>odgovor: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rgbClr val="0070C0"/>
                </a:solidFill>
              </a:rPr>
              <a:t>trenutačan (proteini)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rgbClr val="0070C0"/>
                </a:solidFill>
              </a:rPr>
              <a:t>kasni (transkripcija)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rgbClr val="0070C0"/>
                </a:solidFill>
              </a:rPr>
              <a:t>          -diferencijacija</a:t>
            </a:r>
            <a:endParaRPr lang="en-US" altLang="en-US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17566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8"/>
          <p:cNvGrpSpPr>
            <a:grpSpLocks/>
          </p:cNvGrpSpPr>
          <p:nvPr/>
        </p:nvGrpSpPr>
        <p:grpSpPr bwMode="auto">
          <a:xfrm>
            <a:off x="1452563" y="592138"/>
            <a:ext cx="5875337" cy="2338387"/>
            <a:chOff x="84089" y="514066"/>
            <a:chExt cx="5875274" cy="2338870"/>
          </a:xfrm>
        </p:grpSpPr>
        <p:sp>
          <p:nvSpPr>
            <p:cNvPr id="3" name="Oval 2"/>
            <p:cNvSpPr/>
            <p:nvPr/>
          </p:nvSpPr>
          <p:spPr>
            <a:xfrm>
              <a:off x="2484363" y="2349595"/>
              <a:ext cx="647693" cy="5033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692209" y="1268284"/>
              <a:ext cx="576257" cy="792327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484363" y="1125379"/>
              <a:ext cx="142873" cy="935231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3132056" y="1125379"/>
              <a:ext cx="719129" cy="935231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3276517" y="1773213"/>
              <a:ext cx="792155" cy="435065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275" name="TextBox 11"/>
            <p:cNvSpPr txBox="1">
              <a:spLocks noChangeArrowheads="1"/>
            </p:cNvSpPr>
            <p:nvPr/>
          </p:nvSpPr>
          <p:spPr bwMode="auto">
            <a:xfrm>
              <a:off x="84089" y="2416242"/>
              <a:ext cx="16113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signalni čvor</a:t>
              </a:r>
              <a:endParaRPr lang="en-US" altLang="en-US" sz="2000"/>
            </a:p>
          </p:txBody>
        </p:sp>
        <p:sp>
          <p:nvSpPr>
            <p:cNvPr id="11276" name="TextBox 12"/>
            <p:cNvSpPr txBox="1">
              <a:spLocks noChangeArrowheads="1"/>
            </p:cNvSpPr>
            <p:nvPr/>
          </p:nvSpPr>
          <p:spPr bwMode="auto">
            <a:xfrm>
              <a:off x="1328019" y="901281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a</a:t>
              </a:r>
              <a:endParaRPr lang="en-US" altLang="en-US" sz="2000"/>
            </a:p>
          </p:txBody>
        </p:sp>
        <p:sp>
          <p:nvSpPr>
            <p:cNvPr id="11277" name="TextBox 14"/>
            <p:cNvSpPr txBox="1">
              <a:spLocks noChangeArrowheads="1"/>
            </p:cNvSpPr>
            <p:nvPr/>
          </p:nvSpPr>
          <p:spPr bwMode="auto">
            <a:xfrm>
              <a:off x="2262425" y="801063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b</a:t>
              </a:r>
              <a:endParaRPr lang="en-US" altLang="en-US" sz="2000"/>
            </a:p>
          </p:txBody>
        </p:sp>
        <p:sp>
          <p:nvSpPr>
            <p:cNvPr id="11278" name="TextBox 15"/>
            <p:cNvSpPr txBox="1">
              <a:spLocks noChangeArrowheads="1"/>
            </p:cNvSpPr>
            <p:nvPr/>
          </p:nvSpPr>
          <p:spPr bwMode="auto">
            <a:xfrm>
              <a:off x="3845508" y="792879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c</a:t>
              </a:r>
              <a:endParaRPr lang="en-US" altLang="en-US" sz="2000"/>
            </a:p>
          </p:txBody>
        </p:sp>
        <p:sp>
          <p:nvSpPr>
            <p:cNvPr id="11279" name="TextBox 16"/>
            <p:cNvSpPr txBox="1">
              <a:spLocks noChangeArrowheads="1"/>
            </p:cNvSpPr>
            <p:nvPr/>
          </p:nvSpPr>
          <p:spPr bwMode="auto">
            <a:xfrm>
              <a:off x="4203223" y="1480138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d</a:t>
              </a:r>
              <a:endParaRPr lang="en-US" altLang="en-US" sz="2000"/>
            </a:p>
          </p:txBody>
        </p:sp>
        <p:sp>
          <p:nvSpPr>
            <p:cNvPr id="11280" name="TextBox 13"/>
            <p:cNvSpPr txBox="1">
              <a:spLocks noChangeArrowheads="1"/>
            </p:cNvSpPr>
            <p:nvPr/>
          </p:nvSpPr>
          <p:spPr bwMode="auto">
            <a:xfrm>
              <a:off x="1167015" y="525456"/>
              <a:ext cx="21836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aktivirajući signali</a:t>
              </a:r>
              <a:endParaRPr lang="en-US" altLang="en-US" sz="2000"/>
            </a:p>
          </p:txBody>
        </p:sp>
        <p:sp>
          <p:nvSpPr>
            <p:cNvPr id="11281" name="TextBox 17"/>
            <p:cNvSpPr txBox="1">
              <a:spLocks noChangeArrowheads="1"/>
            </p:cNvSpPr>
            <p:nvPr/>
          </p:nvSpPr>
          <p:spPr bwMode="auto">
            <a:xfrm>
              <a:off x="3775752" y="514066"/>
              <a:ext cx="21836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/>
                <a:t>utišavajući signali</a:t>
              </a:r>
              <a:endParaRPr lang="en-US" altLang="en-US" sz="2000"/>
            </a:p>
          </p:txBody>
        </p:sp>
      </p:grpSp>
      <p:sp>
        <p:nvSpPr>
          <p:cNvPr id="11267" name="TextBox 25"/>
          <p:cNvSpPr txBox="1">
            <a:spLocks noChangeArrowheads="1"/>
          </p:cNvSpPr>
          <p:nvPr/>
        </p:nvSpPr>
        <p:spPr bwMode="auto">
          <a:xfrm>
            <a:off x="503238" y="5056188"/>
            <a:ext cx="79930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Stanica integrira ulazne signale koji dolaze iz okoliša i iz same stanice.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Djeluje kao stroj s više ulaznih signala koji se integriraju u signalizacijskom čvorištu </a:t>
            </a:r>
            <a:r>
              <a:rPr lang="hr-HR" altLang="en-US" sz="2000" i="1" dirty="0"/>
              <a:t>„</a:t>
            </a:r>
            <a:r>
              <a:rPr lang="hr-HR" altLang="en-US" sz="2000" i="1" dirty="0" err="1"/>
              <a:t>multi</a:t>
            </a:r>
            <a:r>
              <a:rPr lang="hr-HR" altLang="en-US" sz="2000" i="1" dirty="0"/>
              <a:t>-</a:t>
            </a:r>
            <a:r>
              <a:rPr lang="hr-HR" altLang="en-US" sz="2000" i="1" dirty="0" err="1"/>
              <a:t>input</a:t>
            </a:r>
            <a:r>
              <a:rPr lang="hr-HR" altLang="en-US" sz="2000" i="1" dirty="0"/>
              <a:t> </a:t>
            </a:r>
            <a:r>
              <a:rPr lang="hr-HR" altLang="en-US" sz="2000" i="1" dirty="0" err="1"/>
              <a:t>state</a:t>
            </a:r>
            <a:r>
              <a:rPr lang="hr-HR" altLang="en-US" sz="2000" i="1" dirty="0"/>
              <a:t> </a:t>
            </a:r>
            <a:r>
              <a:rPr lang="hr-HR" altLang="en-US" sz="2000" i="1" dirty="0" err="1"/>
              <a:t>machine</a:t>
            </a:r>
            <a:r>
              <a:rPr lang="hr-HR" altLang="en-US" sz="2000" dirty="0"/>
              <a:t>”</a:t>
            </a:r>
            <a:endParaRPr lang="en-US" alt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76713" y="3213100"/>
            <a:ext cx="0" cy="6477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3435350" y="4070350"/>
            <a:ext cx="152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izlazni efekt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4908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 15-16. Different kinds of intracellular signaling proteins along a signaling pathway from a cell-surface receptor to the nucleu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4408487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028992" y="332656"/>
            <a:ext cx="421163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proteini – prenosioci signala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proteini glasnici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 err="1"/>
              <a:t>adaptorski</a:t>
            </a:r>
            <a:r>
              <a:rPr lang="hr-HR" altLang="en-US" sz="1800" dirty="0"/>
              <a:t> proteini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amplificirajući proteini - pojačivači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proteini </a:t>
            </a:r>
            <a:r>
              <a:rPr lang="hr-HR" altLang="en-US" sz="1800" dirty="0" err="1"/>
              <a:t>transduktori</a:t>
            </a:r>
            <a:r>
              <a:rPr lang="hr-HR" altLang="en-US" sz="1800" dirty="0"/>
              <a:t>-pretvarači jednog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             signala u drugi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 err="1"/>
              <a:t>bifurkatori</a:t>
            </a:r>
            <a:r>
              <a:rPr lang="hr-HR" altLang="en-US" sz="1800" dirty="0"/>
              <a:t> – širenje signala na drugi put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integratori – integracija dvaju </a:t>
            </a:r>
            <a:r>
              <a:rPr lang="hr-HR" altLang="en-US" sz="1800" dirty="0" err="1"/>
              <a:t>puteva</a:t>
            </a:r>
            <a:endParaRPr lang="hr-H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latentni regulatorski proteini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 err="1"/>
              <a:t>modulatori</a:t>
            </a:r>
            <a:endParaRPr lang="hr-H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usidravajući proteini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/>
              <a:t>proteini skele u nastanku kompleksa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5003800" y="4797425"/>
            <a:ext cx="40687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-</a:t>
            </a: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relativno malen broj putova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elemenata puta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-postoji niz „</a:t>
            </a:r>
            <a:r>
              <a:rPr lang="hr-HR" altLang="en-US" sz="2000" dirty="0" err="1">
                <a:solidFill>
                  <a:schemeClr val="accent1">
                    <a:lumMod val="75000"/>
                  </a:schemeClr>
                </a:solidFill>
              </a:rPr>
              <a:t>modulatora</a:t>
            </a: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” signalnog puta koji dovode do stanične </a:t>
            </a:r>
            <a:r>
              <a:rPr lang="hr-HR" altLang="en-US" sz="2000" dirty="0" smtClean="0">
                <a:solidFill>
                  <a:schemeClr val="accent1">
                    <a:lumMod val="75000"/>
                  </a:schemeClr>
                </a:solidFill>
              </a:rPr>
              <a:t>specifičnosti, kombinatorika</a:t>
            </a:r>
            <a:endParaRPr lang="en-US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08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15f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847012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492500" y="5445125"/>
            <a:ext cx="3390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Različiti efekti acetilkolina: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različiti receptori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različiti unutarstanični putevi</a:t>
            </a: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385763" y="4259263"/>
            <a:ext cx="468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osim o samom signalu,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odgovor ovisi o </a:t>
            </a:r>
            <a:r>
              <a:rPr lang="hr-HR" altLang="en-US" sz="2000">
                <a:solidFill>
                  <a:schemeClr val="accent2"/>
                </a:solidFill>
              </a:rPr>
              <a:t>„unutarstaničnoj okolini</a:t>
            </a:r>
            <a:r>
              <a:rPr lang="hr-HR" altLang="en-US" sz="2000"/>
              <a:t>“</a:t>
            </a: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453576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rimarni i s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8865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347788" y="5151438"/>
            <a:ext cx="6648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Rani primarni odgovor i odgođeni sekundarni odgovor 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signalnu molekulu</a:t>
            </a:r>
          </a:p>
        </p:txBody>
      </p:sp>
    </p:spTree>
    <p:extLst>
      <p:ext uri="{BB962C8B-B14F-4D97-AF65-F5344CB8AC3E}">
        <p14:creationId xmlns:p14="http://schemas.microsoft.com/office/powerpoint/2010/main" val="1967472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3djelovanjestero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341438"/>
            <a:ext cx="27749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268538" y="836613"/>
            <a:ext cx="4349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Signalne molekule: steroidni hormoni</a:t>
            </a:r>
          </a:p>
        </p:txBody>
      </p:sp>
    </p:spTree>
    <p:extLst>
      <p:ext uri="{BB962C8B-B14F-4D97-AF65-F5344CB8AC3E}">
        <p14:creationId xmlns:p14="http://schemas.microsoft.com/office/powerpoint/2010/main" val="10541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250825" y="836613"/>
            <a:ext cx="8675688" cy="5407025"/>
            <a:chOff x="295" y="255"/>
            <a:chExt cx="5465" cy="3406"/>
          </a:xfrm>
        </p:grpSpPr>
        <p:pic>
          <p:nvPicPr>
            <p:cNvPr id="57350" name="Picture 3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55"/>
              <a:ext cx="5465" cy="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1" name="Text Box 4"/>
            <p:cNvSpPr txBox="1">
              <a:spLocks noChangeArrowheads="1"/>
            </p:cNvSpPr>
            <p:nvPr/>
          </p:nvSpPr>
          <p:spPr bwMode="auto">
            <a:xfrm>
              <a:off x="2290" y="935"/>
              <a:ext cx="145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broj generacija</a:t>
              </a:r>
            </a:p>
          </p:txBody>
        </p:sp>
        <p:sp>
          <p:nvSpPr>
            <p:cNvPr id="57352" name="Text Box 5"/>
            <p:cNvSpPr txBox="1">
              <a:spLocks noChangeArrowheads="1"/>
            </p:cNvSpPr>
            <p:nvPr/>
          </p:nvSpPr>
          <p:spPr bwMode="auto">
            <a:xfrm>
              <a:off x="2381" y="2840"/>
              <a:ext cx="216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broj "pasaža" ili presađivanja</a:t>
              </a:r>
            </a:p>
          </p:txBody>
        </p:sp>
        <p:sp>
          <p:nvSpPr>
            <p:cNvPr id="57353" name="Text Box 6"/>
            <p:cNvSpPr txBox="1">
              <a:spLocks noChangeArrowheads="1"/>
            </p:cNvSpPr>
            <p:nvPr/>
          </p:nvSpPr>
          <p:spPr bwMode="auto">
            <a:xfrm>
              <a:off x="2200" y="3385"/>
              <a:ext cx="2177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dani supkultivacije</a:t>
              </a:r>
            </a:p>
          </p:txBody>
        </p:sp>
        <p:sp>
          <p:nvSpPr>
            <p:cNvPr id="57354" name="Text Box 7"/>
            <p:cNvSpPr txBox="1">
              <a:spLocks noChangeArrowheads="1"/>
            </p:cNvSpPr>
            <p:nvPr/>
          </p:nvSpPr>
          <p:spPr bwMode="auto">
            <a:xfrm>
              <a:off x="2789" y="2341"/>
              <a:ext cx="635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interval</a:t>
              </a:r>
            </a:p>
          </p:txBody>
        </p:sp>
        <p:sp>
          <p:nvSpPr>
            <p:cNvPr id="57355" name="Text Box 8"/>
            <p:cNvSpPr txBox="1">
              <a:spLocks noChangeArrowheads="1"/>
            </p:cNvSpPr>
            <p:nvPr/>
          </p:nvSpPr>
          <p:spPr bwMode="auto">
            <a:xfrm>
              <a:off x="2608" y="2523"/>
              <a:ext cx="85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Arial" charset="0"/>
                </a:rPr>
                <a:t>supkultivacije</a:t>
              </a:r>
            </a:p>
          </p:txBody>
        </p:sp>
        <p:sp>
          <p:nvSpPr>
            <p:cNvPr id="57356" name="Text Box 9"/>
            <p:cNvSpPr txBox="1">
              <a:spLocks noChangeArrowheads="1"/>
            </p:cNvSpPr>
            <p:nvPr/>
          </p:nvSpPr>
          <p:spPr bwMode="auto">
            <a:xfrm rot="-5400000">
              <a:off x="-80" y="1764"/>
              <a:ext cx="1815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2000">
                  <a:latin typeface="Arial" charset="0"/>
                </a:rPr>
                <a:t>broj stanica/cm</a:t>
              </a:r>
              <a:r>
                <a:rPr lang="hr-HR" altLang="en-US" sz="2000" baseline="30000">
                  <a:latin typeface="Arial" charset="0"/>
                </a:rPr>
                <a:t>2</a:t>
              </a:r>
            </a:p>
          </p:txBody>
        </p:sp>
        <p:sp>
          <p:nvSpPr>
            <p:cNvPr id="57357" name="Text Box 10"/>
            <p:cNvSpPr txBox="1">
              <a:spLocks noChangeArrowheads="1"/>
            </p:cNvSpPr>
            <p:nvPr/>
          </p:nvSpPr>
          <p:spPr bwMode="auto">
            <a:xfrm>
              <a:off x="4377" y="1797"/>
              <a:ext cx="1225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 b="1">
                  <a:latin typeface="Arial" charset="0"/>
                </a:rPr>
                <a:t>omjer nasađivanja 1:8</a:t>
              </a:r>
            </a:p>
          </p:txBody>
        </p:sp>
      </p:grpSp>
      <p:sp>
        <p:nvSpPr>
          <p:cNvPr id="57347" name="Text Box 11"/>
          <p:cNvSpPr txBox="1">
            <a:spLocks noChangeArrowheads="1"/>
          </p:cNvSpPr>
          <p:nvPr/>
        </p:nvSpPr>
        <p:spPr bwMode="auto">
          <a:xfrm>
            <a:off x="827088" y="2492375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sp>
        <p:nvSpPr>
          <p:cNvPr id="57348" name="Text Box 12"/>
          <p:cNvSpPr txBox="1">
            <a:spLocks noChangeArrowheads="1"/>
          </p:cNvSpPr>
          <p:nvPr/>
        </p:nvSpPr>
        <p:spPr bwMode="auto">
          <a:xfrm>
            <a:off x="827088" y="549275"/>
            <a:ext cx="4378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Mjerenje "starosti" kulture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omjer nasađivanja i broj presađivanja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                                           </a:t>
            </a:r>
          </a:p>
        </p:txBody>
      </p:sp>
      <p:sp>
        <p:nvSpPr>
          <p:cNvPr id="57349" name="Text Box 13"/>
          <p:cNvSpPr txBox="1">
            <a:spLocks noChangeArrowheads="1"/>
          </p:cNvSpPr>
          <p:nvPr/>
        </p:nvSpPr>
        <p:spPr bwMode="auto">
          <a:xfrm>
            <a:off x="447675" y="6256338"/>
            <a:ext cx="691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-stanice se presađuju kad popune petrijevku – kad je “konfluentna”</a:t>
            </a:r>
          </a:p>
        </p:txBody>
      </p:sp>
    </p:spTree>
    <p:extLst>
      <p:ext uri="{BB962C8B-B14F-4D97-AF65-F5344CB8AC3E}">
        <p14:creationId xmlns:p14="http://schemas.microsoft.com/office/powerpoint/2010/main" val="16501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h11f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33375"/>
            <a:ext cx="313372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3" name="Object 5"/>
          <p:cNvGraphicFramePr>
            <a:graphicFrameLocks noChangeAspect="1"/>
          </p:cNvGraphicFramePr>
          <p:nvPr/>
        </p:nvGraphicFramePr>
        <p:xfrm>
          <a:off x="755650" y="1125538"/>
          <a:ext cx="3448050" cy="417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1" name="Photo Editor Photo" r:id="rId5" imgW="2200582" imgH="2666667" progId="MSPhotoEd.3">
                  <p:embed/>
                </p:oleObj>
              </mc:Choice>
              <mc:Fallback>
                <p:oleObj name="Photo Editor Photo" r:id="rId5" imgW="2200582" imgH="26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25538"/>
                        <a:ext cx="3448050" cy="417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50825" y="5656263"/>
            <a:ext cx="4235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Prijenos signala neurotransmiterima</a:t>
            </a: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3995738" y="6273800"/>
            <a:ext cx="5035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- egzocitoza kao posljedica oslobađanja kalcija,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a on se oslobađa kao posljedica akcijskog potencijala</a:t>
            </a:r>
          </a:p>
        </p:txBody>
      </p:sp>
    </p:spTree>
    <p:extLst>
      <p:ext uri="{BB962C8B-B14F-4D97-AF65-F5344CB8AC3E}">
        <p14:creationId xmlns:p14="http://schemas.microsoft.com/office/powerpoint/2010/main" val="363752194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88900" y="1196975"/>
            <a:ext cx="90551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Signalna molekula            veličina   (ak)                    aktivnost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Faktori rasta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faktor rasta neurona             118                  diferencijacija i preživljenje neurona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epidermalni faktor rasta        53                    proliferacija mnogih tipova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trombocitni faktor rasta      125 + 109          proliferacija fibroblasta i drugih 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interleukin 2                         133                  proliferacija T limfocita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eritropoietin                          166                  razvoj eritrocita</a:t>
            </a:r>
          </a:p>
        </p:txBody>
      </p:sp>
    </p:spTree>
    <p:extLst>
      <p:ext uri="{BB962C8B-B14F-4D97-AF65-F5344CB8AC3E}">
        <p14:creationId xmlns:p14="http://schemas.microsoft.com/office/powerpoint/2010/main" val="3464657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GF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2638425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851275" y="692150"/>
            <a:ext cx="51355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Izrast neurita na simpatičkom gangliju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uzgajanom 48 sati sa ili bez nervnog faktora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rasta NGF </a:t>
            </a:r>
            <a:r>
              <a:rPr lang="hr-HR" altLang="en-US" sz="1600"/>
              <a:t>(Alberts 2002)</a:t>
            </a:r>
          </a:p>
        </p:txBody>
      </p:sp>
      <p:graphicFrame>
        <p:nvGraphicFramePr>
          <p:cNvPr id="24580" name="Object 6"/>
          <p:cNvGraphicFramePr>
            <a:graphicFrameLocks noChangeAspect="1"/>
          </p:cNvGraphicFramePr>
          <p:nvPr/>
        </p:nvGraphicFramePr>
        <p:xfrm>
          <a:off x="4427538" y="2492375"/>
          <a:ext cx="3760787" cy="295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5" name="Bitmap Image" r:id="rId5" imgW="4552381" imgH="3572374" progId="Paint.Picture">
                  <p:embed/>
                </p:oleObj>
              </mc:Choice>
              <mc:Fallback>
                <p:oleObj name="Bitmap Image" r:id="rId5" imgW="4552381" imgH="357237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492375"/>
                        <a:ext cx="3760787" cy="295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4376738" y="5661025"/>
            <a:ext cx="47672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Preživljenje neurona u ovisnosti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NGF (</a:t>
            </a:r>
            <a:r>
              <a:rPr lang="hr-HR" altLang="en-US" sz="1400"/>
              <a:t>www.md.ucl.ac.be/didac/anat110/Brain/NGF.png)</a:t>
            </a:r>
            <a:br>
              <a:rPr lang="hr-HR" altLang="en-US" sz="1400"/>
            </a:br>
            <a:endParaRPr lang="hr-HR" altLang="en-US" sz="1400"/>
          </a:p>
        </p:txBody>
      </p:sp>
    </p:spTree>
    <p:extLst>
      <p:ext uri="{BB962C8B-B14F-4D97-AF65-F5344CB8AC3E}">
        <p14:creationId xmlns:p14="http://schemas.microsoft.com/office/powerpoint/2010/main" val="3157048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2195513" y="549275"/>
            <a:ext cx="5399087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/>
              <a:t>Faktori rasta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nervni faktor rasta (NGF)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epidermalni faktor rasta (EGF)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trombocitni faktor rasta (PDGF)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fibroblastni faktor rasta (FGF)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faktor rasta vaskularnog endotela (VEGF)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inzulinu sličan faktor rasta (IGF-1, IGF-2)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citokini (IL-2)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eritropoietin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faktori rasta vezani za membranu</a:t>
            </a:r>
          </a:p>
        </p:txBody>
      </p:sp>
    </p:spTree>
    <p:extLst>
      <p:ext uri="{BB962C8B-B14F-4D97-AF65-F5344CB8AC3E}">
        <p14:creationId xmlns:p14="http://schemas.microsoft.com/office/powerpoint/2010/main" val="447794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619250" y="1052513"/>
            <a:ext cx="62642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b="1"/>
              <a:t>Stanični membranski receptori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receptori vezani za G proteine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receptorske tirozinske kinaze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citokinski receptori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receptori povezani s drugim enzimatskim aktivnostima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nereceptorske tirozinske kinaze</a:t>
            </a:r>
          </a:p>
        </p:txBody>
      </p:sp>
    </p:spTree>
    <p:extLst>
      <p:ext uri="{BB962C8B-B14F-4D97-AF65-F5344CB8AC3E}">
        <p14:creationId xmlns:p14="http://schemas.microsoft.com/office/powerpoint/2010/main" val="5266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258888" y="266700"/>
          <a:ext cx="6769100" cy="603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9" name="Photo Editor Photo" r:id="rId3" imgW="4676190" imgH="4172532" progId="MSPhotoEd.3">
                  <p:embed/>
                </p:oleObj>
              </mc:Choice>
              <mc:Fallback>
                <p:oleObj name="Photo Editor Photo" r:id="rId3" imgW="4676190" imgH="417253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66700"/>
                        <a:ext cx="6769100" cy="6037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471863" y="6303963"/>
            <a:ext cx="2795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Mreža signalnih puteva</a:t>
            </a:r>
          </a:p>
        </p:txBody>
      </p:sp>
    </p:spTree>
    <p:extLst>
      <p:ext uri="{BB962C8B-B14F-4D97-AF65-F5344CB8AC3E}">
        <p14:creationId xmlns:p14="http://schemas.microsoft.com/office/powerpoint/2010/main" val="3220168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9275"/>
            <a:ext cx="568801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1979613" y="5516563"/>
            <a:ext cx="505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/>
              <a:t>Organizacija receptorskih tirozinskih kinaza</a:t>
            </a:r>
          </a:p>
        </p:txBody>
      </p:sp>
    </p:spTree>
    <p:extLst>
      <p:ext uri="{BB962C8B-B14F-4D97-AF65-F5344CB8AC3E}">
        <p14:creationId xmlns:p14="http://schemas.microsoft.com/office/powerpoint/2010/main" val="1976820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utofosfor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632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258888" y="5084763"/>
            <a:ext cx="6989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Dimerizacija i autofosforilacija receptorskih tirozinskih kinaza</a:t>
            </a:r>
          </a:p>
        </p:txBody>
      </p:sp>
    </p:spTree>
    <p:extLst>
      <p:ext uri="{BB962C8B-B14F-4D97-AF65-F5344CB8AC3E}">
        <p14:creationId xmlns:p14="http://schemas.microsoft.com/office/powerpoint/2010/main" val="13656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258888" y="4437063"/>
            <a:ext cx="71294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/>
              <a:t>Primjer domena u intracelularnom dijelu receptora: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/>
              <a:t>prijenos signala nizvodno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/>
              <a:t>-nizvodni proteini prepoznaju specifične sljedove aminokiselina (domene) koje su na određenoj ak. fosforilirane</a:t>
            </a:r>
          </a:p>
        </p:txBody>
      </p:sp>
      <p:graphicFrame>
        <p:nvGraphicFramePr>
          <p:cNvPr id="31747" name="Object 4"/>
          <p:cNvGraphicFramePr>
            <a:graphicFrameLocks noChangeAspect="1"/>
          </p:cNvGraphicFramePr>
          <p:nvPr/>
        </p:nvGraphicFramePr>
        <p:xfrm>
          <a:off x="1908175" y="692150"/>
          <a:ext cx="5616575" cy="347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Photo Editor Photo" r:id="rId4" imgW="3191320" imgH="1971950" progId="MSPhotoEd.3">
                  <p:embed/>
                </p:oleObj>
              </mc:Choice>
              <mc:Fallback>
                <p:oleObj name="Photo Editor Photo" r:id="rId4" imgW="3191320" imgH="197195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692150"/>
                        <a:ext cx="5616575" cy="347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311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/>
        </p:nvGraphicFramePr>
        <p:xfrm>
          <a:off x="827088" y="260350"/>
          <a:ext cx="4638675" cy="611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" name="Photo Editor Photo" r:id="rId3" imgW="3343742" imgH="4409524" progId="MSPhotoEd.3">
                  <p:embed/>
                </p:oleObj>
              </mc:Choice>
              <mc:Fallback>
                <p:oleObj name="Photo Editor Photo" r:id="rId3" imgW="3343742" imgH="4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60350"/>
                        <a:ext cx="4638675" cy="611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6084888" y="5589588"/>
            <a:ext cx="251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Aktivacija G proteina</a:t>
            </a:r>
          </a:p>
        </p:txBody>
      </p:sp>
    </p:spTree>
    <p:extLst>
      <p:ext uri="{BB962C8B-B14F-4D97-AF65-F5344CB8AC3E}">
        <p14:creationId xmlns:p14="http://schemas.microsoft.com/office/powerpoint/2010/main" val="59916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051050" y="2708275"/>
            <a:ext cx="434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400">
              <a:latin typeface="Arial" charset="0"/>
            </a:endParaRP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211638" y="18446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4213" y="1844675"/>
            <a:ext cx="7848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broj udvostručenja populacije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PD = population doublings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 = N</a:t>
            </a:r>
            <a:r>
              <a:rPr lang="hr-HR" altLang="en-US" sz="2000" baseline="-25000">
                <a:latin typeface="Arial" charset="0"/>
              </a:rPr>
              <a:t>0</a:t>
            </a:r>
            <a:r>
              <a:rPr lang="hr-HR" altLang="en-US" sz="2000">
                <a:latin typeface="Arial" charset="0"/>
              </a:rPr>
              <a:t> x 2</a:t>
            </a:r>
            <a:r>
              <a:rPr lang="hr-HR" altLang="en-US" sz="2000" baseline="30000">
                <a:latin typeface="Arial" charset="0"/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x=PD</a:t>
            </a:r>
            <a:endParaRPr lang="hr-HR" altLang="en-US" sz="2000" baseline="30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                 N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PD = log ------- : log2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                 N</a:t>
            </a:r>
            <a:r>
              <a:rPr lang="hr-HR" altLang="en-US" sz="2000" baseline="-25000">
                <a:latin typeface="Arial" charset="0"/>
              </a:rPr>
              <a:t>0</a:t>
            </a: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 broj naraslih stanica (broj nakon određenog vremena rasta)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</a:t>
            </a:r>
            <a:r>
              <a:rPr lang="hr-HR" altLang="en-US" sz="2000" baseline="-25000">
                <a:latin typeface="Arial" charset="0"/>
              </a:rPr>
              <a:t>0</a:t>
            </a:r>
            <a:r>
              <a:rPr lang="hr-HR" altLang="en-US" sz="2000">
                <a:latin typeface="Arial" charset="0"/>
              </a:rPr>
              <a:t>broj nasađenih stanica (početni broj nasađenih stanica)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1692275" y="3573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323850" y="692150"/>
            <a:ext cx="598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-drugi način izračuna broja udvostručenja populacije (PD)</a:t>
            </a:r>
          </a:p>
        </p:txBody>
      </p:sp>
    </p:spTree>
    <p:extLst>
      <p:ext uri="{BB962C8B-B14F-4D97-AF65-F5344CB8AC3E}">
        <p14:creationId xmlns:p14="http://schemas.microsoft.com/office/powerpoint/2010/main" val="1904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1116013" y="476250"/>
          <a:ext cx="7273925" cy="511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1" name="Photo Editor Photo" r:id="rId4" imgW="4686954" imgH="3296110" progId="MSPhotoEd.3">
                  <p:embed/>
                </p:oleObj>
              </mc:Choice>
              <mc:Fallback>
                <p:oleObj name="Photo Editor Photo" r:id="rId4" imgW="4686954" imgH="32961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76250"/>
                        <a:ext cx="7273925" cy="511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195513" y="5949950"/>
            <a:ext cx="528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Razni oblici G alfa podjedinica: različite uloge</a:t>
            </a:r>
          </a:p>
        </p:txBody>
      </p:sp>
    </p:spTree>
    <p:extLst>
      <p:ext uri="{BB962C8B-B14F-4D97-AF65-F5344CB8AC3E}">
        <p14:creationId xmlns:p14="http://schemas.microsoft.com/office/powerpoint/2010/main" val="378104233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763713" y="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/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0"/>
            <a:ext cx="862965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/>
              <a:t>Metabolički odgovor na porast cAMP u tkivima induciran hormonom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tkivo                          hormon                        metabolički odgovor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masno tkivo             epinefrin, glukagon,      porast hidrolize triglicerida  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                                 ACTH                           smanjenje uzimanja aminokiselina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jetra                      epinefrin, norepinefrin,     </a:t>
            </a:r>
            <a:r>
              <a:rPr lang="hr-HR" altLang="en-US" sz="1800" b="1"/>
              <a:t>konverzija glikogena u glukozu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                                  glukagon                     </a:t>
            </a:r>
            <a:r>
              <a:rPr lang="hr-HR" altLang="en-US" sz="1800" b="1"/>
              <a:t>inhibicija sinteze glikogena</a:t>
            </a:r>
            <a:r>
              <a:rPr lang="hr-HR" altLang="en-US" sz="1800"/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                                                                      porast uzimanja amk., glukoneogeneza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folikul ovarija              FSH, LH                     porast sinteze estrogene i progesterona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adrenalni korteks        ACTH                        porast sinteze aldosterona kortizola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srčani mišić                epinefrin                    porast stupnja kontrakcije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štitnjača                       TSH                         sekrecija tiroksina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koštane stanice          paratiroidni h.           porast resorpcije Ca iz kosti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skeletni mišić              epinefrin                   konverzija glikogena u glukozu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crijevo                         epinefrin                   sekrecija tekućine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bubreg                     vazopresin                   resorpcija vode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1800"/>
              <a:t>trombociti               prostaglandin I             inhibicija agregacije i sekrecije</a:t>
            </a:r>
          </a:p>
        </p:txBody>
      </p:sp>
    </p:spTree>
    <p:extLst>
      <p:ext uri="{BB962C8B-B14F-4D97-AF65-F5344CB8AC3E}">
        <p14:creationId xmlns:p14="http://schemas.microsoft.com/office/powerpoint/2010/main" val="3454755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691680" y="1828800"/>
            <a:ext cx="54737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aktivirani  receptor (</a:t>
            </a:r>
            <a:r>
              <a:rPr lang="hr-HR" altLang="en-US" sz="2000" dirty="0" err="1">
                <a:solidFill>
                  <a:schemeClr val="accent1">
                    <a:lumMod val="75000"/>
                  </a:schemeClr>
                </a:solidFill>
              </a:rPr>
              <a:t>Tyr</a:t>
            </a: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                 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kaskada aktivacija nizvodnih </a:t>
            </a:r>
            <a:r>
              <a:rPr lang="hr-HR" altLang="en-US" sz="2000" dirty="0" err="1">
                <a:solidFill>
                  <a:schemeClr val="accent1">
                    <a:lumMod val="75000"/>
                  </a:schemeClr>
                </a:solidFill>
              </a:rPr>
              <a:t>kinaza</a:t>
            </a: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hr-HR" altLang="en-US" sz="2000" dirty="0" err="1">
                <a:solidFill>
                  <a:schemeClr val="accent1">
                    <a:lumMod val="75000"/>
                  </a:schemeClr>
                </a:solidFill>
              </a:rPr>
              <a:t>Ser</a:t>
            </a: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hr-HR" altLang="en-US" sz="2000" dirty="0" err="1">
                <a:solidFill>
                  <a:schemeClr val="accent1">
                    <a:lumMod val="75000"/>
                  </a:schemeClr>
                </a:solidFill>
              </a:rPr>
              <a:t>Thr</a:t>
            </a: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                 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solidFill>
                  <a:schemeClr val="accent1">
                    <a:lumMod val="75000"/>
                  </a:schemeClr>
                </a:solidFill>
              </a:rPr>
              <a:t>aktivacija transkripcijskih faktora i drugi procesi</a:t>
            </a:r>
          </a:p>
        </p:txBody>
      </p:sp>
    </p:spTree>
    <p:extLst>
      <p:ext uri="{BB962C8B-B14F-4D97-AF65-F5344CB8AC3E}">
        <p14:creationId xmlns:p14="http://schemas.microsoft.com/office/powerpoint/2010/main" val="2541571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4"/>
          <p:cNvGraphicFramePr>
            <a:graphicFrameLocks noChangeAspect="1"/>
          </p:cNvGraphicFramePr>
          <p:nvPr/>
        </p:nvGraphicFramePr>
        <p:xfrm>
          <a:off x="2190750" y="615950"/>
          <a:ext cx="5549900" cy="492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1" name="Photo Editor Photo" r:id="rId4" imgW="4761905" imgH="4229690" progId="MSPhotoEd.3">
                  <p:embed/>
                </p:oleObj>
              </mc:Choice>
              <mc:Fallback>
                <p:oleObj name="Photo Editor Photo" r:id="rId4" imgW="4761905" imgH="42296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615950"/>
                        <a:ext cx="5549900" cy="492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331913" y="5949950"/>
            <a:ext cx="6937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Epidermalni faktor rasta – EGF receptor – Ras – MAPK - TF</a:t>
            </a: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7575550" y="2990850"/>
            <a:ext cx="124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Raf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MAPKKK</a:t>
            </a:r>
          </a:p>
        </p:txBody>
      </p:sp>
    </p:spTree>
    <p:extLst>
      <p:ext uri="{BB962C8B-B14F-4D97-AF65-F5344CB8AC3E}">
        <p14:creationId xmlns:p14="http://schemas.microsoft.com/office/powerpoint/2010/main" val="1313428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2124075" y="765175"/>
          <a:ext cx="4751388" cy="409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5" name="Photo Editor Photo" r:id="rId4" imgW="2876190" imgH="2476190" progId="MSPhotoEd.3">
                  <p:embed/>
                </p:oleObj>
              </mc:Choice>
              <mc:Fallback>
                <p:oleObj name="Photo Editor Photo" r:id="rId4" imgW="2876190" imgH="24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765175"/>
                        <a:ext cx="4751388" cy="409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763713" y="5516563"/>
            <a:ext cx="57165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Aktivacija Ras proteina (mali GTP-vežući protein)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GAP: GTPazni aktivirajući protein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/>
              <a:t>GEF: GTP exchange protein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092950" y="1844675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SOS</a:t>
            </a:r>
          </a:p>
        </p:txBody>
      </p:sp>
    </p:spTree>
    <p:extLst>
      <p:ext uri="{BB962C8B-B14F-4D97-AF65-F5344CB8AC3E}">
        <p14:creationId xmlns:p14="http://schemas.microsoft.com/office/powerpoint/2010/main" val="4062840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2987675" y="6165850"/>
            <a:ext cx="2684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Aktivacija MAP kinaza</a:t>
            </a:r>
          </a:p>
        </p:txBody>
      </p:sp>
      <p:pic>
        <p:nvPicPr>
          <p:cNvPr id="50179" name="Picture 6" descr="ch15f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11175"/>
            <a:ext cx="5903913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611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h15f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0713"/>
            <a:ext cx="7272337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258888" y="5229225"/>
            <a:ext cx="7705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Primjer "proteina-skela" kod kvasca: usmjeruju različite puteve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-MAP kinaze: stres i rast stanice</a:t>
            </a:r>
          </a:p>
        </p:txBody>
      </p:sp>
    </p:spTree>
    <p:extLst>
      <p:ext uri="{BB962C8B-B14F-4D97-AF65-F5344CB8AC3E}">
        <p14:creationId xmlns:p14="http://schemas.microsoft.com/office/powerpoint/2010/main" val="2528963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RK%2012%20FITC%20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41656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979613" y="5084763"/>
            <a:ext cx="618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Analiza "Western blotom" aktivacije MAP kinaze ERK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 rot="-2548357">
            <a:off x="4284663" y="1052513"/>
            <a:ext cx="1087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induktor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 rot="-2595259">
            <a:off x="5076825" y="981075"/>
            <a:ext cx="107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inhibitor</a:t>
            </a:r>
          </a:p>
        </p:txBody>
      </p:sp>
    </p:spTree>
    <p:extLst>
      <p:ext uri="{BB962C8B-B14F-4D97-AF65-F5344CB8AC3E}">
        <p14:creationId xmlns:p14="http://schemas.microsoft.com/office/powerpoint/2010/main" val="20513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4"/>
          <p:cNvGraphicFramePr>
            <a:graphicFrameLocks noChangeAspect="1"/>
          </p:cNvGraphicFramePr>
          <p:nvPr/>
        </p:nvGraphicFramePr>
        <p:xfrm>
          <a:off x="838200" y="1295400"/>
          <a:ext cx="7588250" cy="280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9" name="Image" r:id="rId3" imgW="7586304" imgH="2808330" progId="Photoshop.Image.7">
                  <p:embed/>
                </p:oleObj>
              </mc:Choice>
              <mc:Fallback>
                <p:oleObj name="Image" r:id="rId3" imgW="7586304" imgH="280833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7588250" cy="280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2268538" y="5300663"/>
            <a:ext cx="4594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/>
              <a:t>Model promotorske regije gena</a:t>
            </a:r>
          </a:p>
        </p:txBody>
      </p:sp>
    </p:spTree>
    <p:extLst>
      <p:ext uri="{BB962C8B-B14F-4D97-AF65-F5344CB8AC3E}">
        <p14:creationId xmlns:p14="http://schemas.microsoft.com/office/powerpoint/2010/main" val="4179890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25" y="34925"/>
            <a:ext cx="8569325" cy="72943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signalni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putevi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reguliraju život stanice:</a:t>
            </a:r>
          </a:p>
          <a:p>
            <a:pPr>
              <a:defRPr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odgovor na vanjske „podražaje”: hranu, faktore rasta, ione, pH, kisik….</a:t>
            </a: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</a:t>
            </a:r>
            <a:r>
              <a:rPr lang="hr-H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i promjenu uvjeta</a:t>
            </a: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stanica „odgovara”: raste ili stane u ciklusu da bi popravila oštećenje  DNA, ulazi u ciklus i diobu</a:t>
            </a: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migrira, mijenja oblik – regulira </a:t>
            </a:r>
            <a:r>
              <a:rPr lang="hr-HR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citoskelet</a:t>
            </a:r>
            <a:endParaRPr lang="hr-H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raste samo u odgovarajućem okolišu: </a:t>
            </a:r>
            <a:r>
              <a:rPr lang="hr-H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kontakti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s drugim stanicama ili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ekstracelularnim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matriksom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preko specifičnih površinskih molekula</a:t>
            </a:r>
          </a:p>
          <a:p>
            <a:pPr>
              <a:defRPr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 usklađuju metabolizam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, procese u pojedinim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organelima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(npr. mitohondrijima), veza sinteze proteina i metaboličkih potreba (stanice i organizma)</a:t>
            </a: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stanica reagira na procese u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endoplazmatskom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retikulu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ili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Golgiju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(npr. njihova lokalizacija za vrijeme diobe, potrebe za npr.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šaperonima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kontrola rasta i veličine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organela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  <a:defRPr/>
            </a:pPr>
            <a:endParaRPr lang="hr-HR" dirty="0"/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regulacija u vremenu i prostoru: razvoj i </a:t>
            </a:r>
            <a:r>
              <a:rPr lang="hr-H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diferencijacija</a:t>
            </a: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starenje, </a:t>
            </a:r>
            <a:r>
              <a:rPr lang="hr-HR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apoptoza</a:t>
            </a:r>
            <a:endParaRPr lang="hr-H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  <a:defRPr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- složen sustav „povratnih veza” i regulacijskih krugova koji održavaju „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homeostazu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>
              <a:buFontTx/>
              <a:buChar char="-"/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510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740817" y="1268760"/>
            <a:ext cx="77041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Normalne stanice u kulturi stare: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životni vijek humanih </a:t>
            </a:r>
            <a:r>
              <a:rPr lang="hr-HR" altLang="en-US" sz="2000" dirty="0" err="1">
                <a:latin typeface="Arial" charset="0"/>
              </a:rPr>
              <a:t>fibroblasta</a:t>
            </a:r>
            <a:r>
              <a:rPr lang="hr-HR" altLang="en-US" sz="2000" dirty="0">
                <a:latin typeface="Arial" charset="0"/>
              </a:rPr>
              <a:t> 60-70 populacijskih dioba (PD)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humani </a:t>
            </a:r>
            <a:r>
              <a:rPr lang="hr-HR" altLang="en-US" sz="2000" dirty="0" err="1">
                <a:latin typeface="Arial" charset="0"/>
              </a:rPr>
              <a:t>keratinociti</a:t>
            </a:r>
            <a:r>
              <a:rPr lang="hr-HR" altLang="en-US" sz="2000" dirty="0">
                <a:latin typeface="Arial" charset="0"/>
              </a:rPr>
              <a:t> 25-30 PD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mišji embrionalni </a:t>
            </a:r>
            <a:r>
              <a:rPr lang="hr-HR" altLang="en-US" sz="2000" dirty="0" err="1">
                <a:latin typeface="Arial" charset="0"/>
              </a:rPr>
              <a:t>fibroblasti</a:t>
            </a:r>
            <a:r>
              <a:rPr lang="hr-HR" altLang="en-US" sz="2000" dirty="0">
                <a:latin typeface="Arial" charset="0"/>
              </a:rPr>
              <a:t> 15-35 </a:t>
            </a:r>
            <a:r>
              <a:rPr lang="hr-HR" altLang="en-US" sz="2000" dirty="0" smtClean="0">
                <a:latin typeface="Arial" charset="0"/>
              </a:rPr>
              <a:t>PD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 smtClean="0">
                <a:latin typeface="Arial" charset="0"/>
              </a:rPr>
              <a:t>Hayflickov</a:t>
            </a:r>
            <a:r>
              <a:rPr lang="hr-HR" altLang="en-US" sz="2000" dirty="0" smtClean="0">
                <a:latin typeface="Arial" charset="0"/>
              </a:rPr>
              <a:t> limit</a:t>
            </a:r>
            <a:endParaRPr lang="hr-HR" alt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nature.com/nchembio/journal/v4/n11/images/nchembio.119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548"/>
            <a:ext cx="5020072" cy="61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4767940" y="4995685"/>
            <a:ext cx="43873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/>
              <a:t>analiza međusobnih veza pojedinih proteina u stanici: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/>
              <a:t>interaktomi</a:t>
            </a:r>
            <a:r>
              <a:rPr lang="hr-HR" altLang="en-US" sz="2000" dirty="0"/>
              <a:t> – globalne analize stanice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516055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ancer Cell Signalling by Hopeless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72707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2627313" y="6237288"/>
            <a:ext cx="4433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shema regulacijskih krugova u stanici</a:t>
            </a: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892078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971550" y="908050"/>
          <a:ext cx="7200900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5" name="Image" r:id="rId3" imgW="6315567" imgH="3392870" progId="Photoshop.Image.7">
                  <p:embed/>
                </p:oleObj>
              </mc:Choice>
              <mc:Fallback>
                <p:oleObj name="Image" r:id="rId3" imgW="6315567" imgH="339287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908050"/>
                        <a:ext cx="7200900" cy="386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19250" y="5229225"/>
            <a:ext cx="6008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Nastanak tumora: "hiperaktivnost" gena proliferacije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                              "neaktivnost" supresorskih gena</a:t>
            </a:r>
          </a:p>
        </p:txBody>
      </p:sp>
    </p:spTree>
    <p:extLst>
      <p:ext uri="{BB962C8B-B14F-4D97-AF65-F5344CB8AC3E}">
        <p14:creationId xmlns:p14="http://schemas.microsoft.com/office/powerpoint/2010/main" val="28505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250825" y="692150"/>
            <a:ext cx="8893175" cy="5670550"/>
            <a:chOff x="0" y="482"/>
            <a:chExt cx="5602" cy="3572"/>
          </a:xfrm>
        </p:grpSpPr>
        <p:sp>
          <p:nvSpPr>
            <p:cNvPr id="63505" name="Rectangle 3"/>
            <p:cNvSpPr>
              <a:spLocks noChangeArrowheads="1"/>
            </p:cNvSpPr>
            <p:nvPr/>
          </p:nvSpPr>
          <p:spPr bwMode="auto">
            <a:xfrm>
              <a:off x="0" y="482"/>
              <a:ext cx="5602" cy="2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63506" name="Rectangle 4"/>
            <p:cNvSpPr>
              <a:spLocks noChangeArrowheads="1"/>
            </p:cNvSpPr>
            <p:nvPr/>
          </p:nvSpPr>
          <p:spPr bwMode="auto">
            <a:xfrm>
              <a:off x="3243" y="572"/>
              <a:ext cx="272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grpSp>
          <p:nvGrpSpPr>
            <p:cNvPr id="63507" name="Group 5"/>
            <p:cNvGrpSpPr>
              <a:grpSpLocks/>
            </p:cNvGrpSpPr>
            <p:nvPr/>
          </p:nvGrpSpPr>
          <p:grpSpPr bwMode="auto">
            <a:xfrm>
              <a:off x="113" y="572"/>
              <a:ext cx="5414" cy="3482"/>
              <a:chOff x="158" y="663"/>
              <a:chExt cx="5414" cy="3482"/>
            </a:xfrm>
          </p:grpSpPr>
          <p:sp>
            <p:nvSpPr>
              <p:cNvPr id="63508" name="Rectangle 6"/>
              <p:cNvSpPr>
                <a:spLocks noChangeArrowheads="1"/>
              </p:cNvSpPr>
              <p:nvPr/>
            </p:nvSpPr>
            <p:spPr bwMode="auto">
              <a:xfrm>
                <a:off x="4240" y="799"/>
                <a:ext cx="681" cy="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graphicFrame>
            <p:nvGraphicFramePr>
              <p:cNvPr id="63509" name="Object 7"/>
              <p:cNvGraphicFramePr>
                <a:graphicFrameLocks noChangeAspect="1"/>
              </p:cNvGraphicFramePr>
              <p:nvPr/>
            </p:nvGraphicFramePr>
            <p:xfrm>
              <a:off x="158" y="663"/>
              <a:ext cx="5414" cy="25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980" name="Image" r:id="rId3" imgW="7573597" imgH="3570773" progId="Photoshop.Image.5">
                      <p:embed/>
                    </p:oleObj>
                  </mc:Choice>
                  <mc:Fallback>
                    <p:oleObj name="Image" r:id="rId3" imgW="7573597" imgH="3570773" progId="Photoshop.Image.5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" y="663"/>
                            <a:ext cx="5414" cy="255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510" name="Text Box 8"/>
              <p:cNvSpPr txBox="1">
                <a:spLocks noChangeArrowheads="1"/>
              </p:cNvSpPr>
              <p:nvPr/>
            </p:nvSpPr>
            <p:spPr bwMode="auto">
              <a:xfrm>
                <a:off x="1338" y="3703"/>
                <a:ext cx="28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r-HR" altLang="en-US" sz="2000" dirty="0"/>
                  <a:t>Osnovne skupine </a:t>
                </a:r>
                <a:r>
                  <a:rPr lang="hr-HR" altLang="en-US" sz="2000" dirty="0" err="1"/>
                  <a:t>onkogenih</a:t>
                </a:r>
                <a:r>
                  <a:rPr lang="hr-HR" altLang="en-US" sz="2000" dirty="0"/>
                  <a:t> proteina: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r-HR" altLang="en-US" sz="2000" dirty="0"/>
                  <a:t>poticanje stanice na proliferaciju</a:t>
                </a:r>
                <a:endParaRPr lang="en-US" altLang="en-US" sz="2000" dirty="0"/>
              </a:p>
            </p:txBody>
          </p:sp>
          <p:sp>
            <p:nvSpPr>
              <p:cNvPr id="63511" name="Text Box 9"/>
              <p:cNvSpPr txBox="1">
                <a:spLocks noChangeArrowheads="1"/>
              </p:cNvSpPr>
              <p:nvPr/>
            </p:nvSpPr>
            <p:spPr bwMode="auto">
              <a:xfrm>
                <a:off x="2935" y="1518"/>
                <a:ext cx="11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hr-HR" altLang="en-US" sz="2000"/>
                  <a:t>pr</a:t>
                </a:r>
              </a:p>
            </p:txBody>
          </p:sp>
          <p:sp>
            <p:nvSpPr>
              <p:cNvPr id="63512" name="Rectangle 10"/>
              <p:cNvSpPr>
                <a:spLocks noChangeArrowheads="1"/>
              </p:cNvSpPr>
              <p:nvPr/>
            </p:nvSpPr>
            <p:spPr bwMode="auto">
              <a:xfrm>
                <a:off x="1836" y="799"/>
                <a:ext cx="590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63513" name="Rectangle 11"/>
              <p:cNvSpPr>
                <a:spLocks noChangeArrowheads="1"/>
              </p:cNvSpPr>
              <p:nvPr/>
            </p:nvSpPr>
            <p:spPr bwMode="auto">
              <a:xfrm>
                <a:off x="2744" y="935"/>
                <a:ext cx="816" cy="3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63514" name="Text Box 12"/>
              <p:cNvSpPr txBox="1">
                <a:spLocks noChangeArrowheads="1"/>
              </p:cNvSpPr>
              <p:nvPr/>
            </p:nvSpPr>
            <p:spPr bwMode="auto">
              <a:xfrm>
                <a:off x="385" y="663"/>
                <a:ext cx="1134" cy="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receptori faktora rasta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tirozinske kinaze</a:t>
                </a:r>
              </a:p>
            </p:txBody>
          </p:sp>
          <p:sp>
            <p:nvSpPr>
              <p:cNvPr id="63515" name="Text Box 13"/>
              <p:cNvSpPr txBox="1">
                <a:spLocks noChangeArrowheads="1"/>
              </p:cNvSpPr>
              <p:nvPr/>
            </p:nvSpPr>
            <p:spPr bwMode="auto">
              <a:xfrm>
                <a:off x="1791" y="754"/>
                <a:ext cx="771" cy="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proteini koji vežu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GTP</a:t>
                </a:r>
              </a:p>
            </p:txBody>
          </p:sp>
          <p:sp>
            <p:nvSpPr>
              <p:cNvPr id="63516" name="Text Box 14"/>
              <p:cNvSpPr txBox="1">
                <a:spLocks noChangeArrowheads="1"/>
              </p:cNvSpPr>
              <p:nvPr/>
            </p:nvSpPr>
            <p:spPr bwMode="auto">
              <a:xfrm>
                <a:off x="2698" y="799"/>
                <a:ext cx="1441" cy="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tirozinske proteinske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kinaze vezane za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membranu ili citoskelet</a:t>
                </a:r>
              </a:p>
            </p:txBody>
          </p:sp>
          <p:sp>
            <p:nvSpPr>
              <p:cNvPr id="63517" name="Text Box 15"/>
              <p:cNvSpPr txBox="1">
                <a:spLocks noChangeArrowheads="1"/>
              </p:cNvSpPr>
              <p:nvPr/>
            </p:nvSpPr>
            <p:spPr bwMode="auto">
              <a:xfrm>
                <a:off x="340" y="2613"/>
                <a:ext cx="1197" cy="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citoplazmatske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tirozinske kinaze</a:t>
                </a:r>
              </a:p>
            </p:txBody>
          </p:sp>
          <p:sp>
            <p:nvSpPr>
              <p:cNvPr id="63518" name="Rectangle 16"/>
              <p:cNvSpPr>
                <a:spLocks noChangeArrowheads="1"/>
              </p:cNvSpPr>
              <p:nvPr/>
            </p:nvSpPr>
            <p:spPr bwMode="auto">
              <a:xfrm>
                <a:off x="385" y="1615"/>
                <a:ext cx="1044" cy="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63519" name="Rectangle 17"/>
              <p:cNvSpPr>
                <a:spLocks noChangeArrowheads="1"/>
              </p:cNvSpPr>
              <p:nvPr/>
            </p:nvSpPr>
            <p:spPr bwMode="auto">
              <a:xfrm>
                <a:off x="1791" y="1615"/>
                <a:ext cx="2041" cy="4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63520" name="Text Box 18"/>
              <p:cNvSpPr txBox="1">
                <a:spLocks noChangeArrowheads="1"/>
              </p:cNvSpPr>
              <p:nvPr/>
            </p:nvSpPr>
            <p:spPr bwMode="auto">
              <a:xfrm>
                <a:off x="1700" y="2659"/>
                <a:ext cx="907" cy="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hr-HR" altLang="en-US" sz="1600"/>
                  <a:t>receptori steroidnih faktora rasta</a:t>
                </a:r>
              </a:p>
            </p:txBody>
          </p:sp>
          <p:sp>
            <p:nvSpPr>
              <p:cNvPr id="63521" name="Rectangle 19"/>
              <p:cNvSpPr>
                <a:spLocks noChangeArrowheads="1"/>
              </p:cNvSpPr>
              <p:nvPr/>
            </p:nvSpPr>
            <p:spPr bwMode="auto">
              <a:xfrm>
                <a:off x="1655" y="2069"/>
                <a:ext cx="816" cy="3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63522" name="Text Box 20"/>
              <p:cNvSpPr txBox="1">
                <a:spLocks noChangeArrowheads="1"/>
              </p:cNvSpPr>
              <p:nvPr/>
            </p:nvSpPr>
            <p:spPr bwMode="auto">
              <a:xfrm>
                <a:off x="2744" y="2704"/>
                <a:ext cx="1224" cy="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serinske/treoninske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kinaze</a:t>
                </a:r>
              </a:p>
            </p:txBody>
          </p:sp>
          <p:sp>
            <p:nvSpPr>
              <p:cNvPr id="63523" name="Rectangle 21"/>
              <p:cNvSpPr>
                <a:spLocks noChangeArrowheads="1"/>
              </p:cNvSpPr>
              <p:nvPr/>
            </p:nvSpPr>
            <p:spPr bwMode="auto">
              <a:xfrm>
                <a:off x="748" y="2205"/>
                <a:ext cx="272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63524" name="Rectangle 22"/>
              <p:cNvSpPr>
                <a:spLocks noChangeArrowheads="1"/>
              </p:cNvSpPr>
              <p:nvPr/>
            </p:nvSpPr>
            <p:spPr bwMode="auto">
              <a:xfrm>
                <a:off x="2970" y="2160"/>
                <a:ext cx="318" cy="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800"/>
                  <a:t>Raf</a:t>
                </a:r>
              </a:p>
            </p:txBody>
          </p:sp>
          <p:sp>
            <p:nvSpPr>
              <p:cNvPr id="63525" name="Text Box 23"/>
              <p:cNvSpPr txBox="1">
                <a:spLocks noChangeArrowheads="1"/>
              </p:cNvSpPr>
              <p:nvPr/>
            </p:nvSpPr>
            <p:spPr bwMode="auto">
              <a:xfrm>
                <a:off x="4195" y="2341"/>
                <a:ext cx="816" cy="61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jezgreni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proteini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transkripcijski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600"/>
                  <a:t>faktori</a:t>
                </a:r>
              </a:p>
            </p:txBody>
          </p:sp>
          <p:sp>
            <p:nvSpPr>
              <p:cNvPr id="63526" name="Rectangle 24"/>
              <p:cNvSpPr>
                <a:spLocks noChangeArrowheads="1"/>
              </p:cNvSpPr>
              <p:nvPr/>
            </p:nvSpPr>
            <p:spPr bwMode="auto">
              <a:xfrm>
                <a:off x="4195" y="845"/>
                <a:ext cx="726" cy="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63527" name="Text Box 25"/>
              <p:cNvSpPr txBox="1">
                <a:spLocks noChangeArrowheads="1"/>
              </p:cNvSpPr>
              <p:nvPr/>
            </p:nvSpPr>
            <p:spPr bwMode="auto">
              <a:xfrm>
                <a:off x="4241" y="935"/>
                <a:ext cx="997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hr-HR" altLang="en-US" sz="1600"/>
                  <a:t>faktori rasta</a:t>
                </a:r>
              </a:p>
            </p:txBody>
          </p:sp>
        </p:grpSp>
      </p:grpSp>
      <p:sp>
        <p:nvSpPr>
          <p:cNvPr id="63491" name="Rectangle 26"/>
          <p:cNvSpPr>
            <a:spLocks noChangeArrowheads="1"/>
          </p:cNvSpPr>
          <p:nvPr/>
        </p:nvSpPr>
        <p:spPr bwMode="auto">
          <a:xfrm>
            <a:off x="6588125" y="3284538"/>
            <a:ext cx="3603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2" name="Rectangle 27"/>
          <p:cNvSpPr>
            <a:spLocks noChangeArrowheads="1"/>
          </p:cNvSpPr>
          <p:nvPr/>
        </p:nvSpPr>
        <p:spPr bwMode="auto">
          <a:xfrm>
            <a:off x="6804025" y="3500438"/>
            <a:ext cx="3603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3" name="Rectangle 28"/>
          <p:cNvSpPr>
            <a:spLocks noChangeArrowheads="1"/>
          </p:cNvSpPr>
          <p:nvPr/>
        </p:nvSpPr>
        <p:spPr bwMode="auto">
          <a:xfrm>
            <a:off x="6516688" y="3213100"/>
            <a:ext cx="431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4" name="Rectangle 29"/>
          <p:cNvSpPr>
            <a:spLocks noChangeArrowheads="1"/>
          </p:cNvSpPr>
          <p:nvPr/>
        </p:nvSpPr>
        <p:spPr bwMode="auto">
          <a:xfrm>
            <a:off x="6732588" y="2924175"/>
            <a:ext cx="504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5" name="Rectangle 30"/>
          <p:cNvSpPr>
            <a:spLocks noChangeArrowheads="1"/>
          </p:cNvSpPr>
          <p:nvPr/>
        </p:nvSpPr>
        <p:spPr bwMode="auto">
          <a:xfrm>
            <a:off x="6516688" y="692150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6" name="Rectangle 31"/>
          <p:cNvSpPr>
            <a:spLocks noChangeArrowheads="1"/>
          </p:cNvSpPr>
          <p:nvPr/>
        </p:nvSpPr>
        <p:spPr bwMode="auto">
          <a:xfrm>
            <a:off x="5651500" y="692150"/>
            <a:ext cx="21590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7" name="Text Box 32"/>
          <p:cNvSpPr txBox="1">
            <a:spLocks noChangeArrowheads="1"/>
          </p:cNvSpPr>
          <p:nvPr/>
        </p:nvSpPr>
        <p:spPr bwMode="auto">
          <a:xfrm>
            <a:off x="7539038" y="9699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r-Latn-CS" altLang="en-US" sz="2000"/>
          </a:p>
        </p:txBody>
      </p:sp>
      <p:sp>
        <p:nvSpPr>
          <p:cNvPr id="63498" name="Text Box 33"/>
          <p:cNvSpPr txBox="1">
            <a:spLocks noChangeArrowheads="1"/>
          </p:cNvSpPr>
          <p:nvPr/>
        </p:nvSpPr>
        <p:spPr bwMode="auto">
          <a:xfrm>
            <a:off x="8034338" y="908050"/>
            <a:ext cx="11096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PDGF, 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EGF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M-CSF</a:t>
            </a:r>
          </a:p>
        </p:txBody>
      </p:sp>
      <p:sp>
        <p:nvSpPr>
          <p:cNvPr id="63499" name="Text Box 34"/>
          <p:cNvSpPr txBox="1">
            <a:spLocks noChangeArrowheads="1"/>
          </p:cNvSpPr>
          <p:nvPr/>
        </p:nvSpPr>
        <p:spPr bwMode="auto">
          <a:xfrm>
            <a:off x="5127625" y="736600"/>
            <a:ext cx="4889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Src</a:t>
            </a:r>
          </a:p>
        </p:txBody>
      </p:sp>
      <p:sp>
        <p:nvSpPr>
          <p:cNvPr id="63500" name="Text Box 35"/>
          <p:cNvSpPr txBox="1">
            <a:spLocks noChangeArrowheads="1"/>
          </p:cNvSpPr>
          <p:nvPr/>
        </p:nvSpPr>
        <p:spPr bwMode="auto">
          <a:xfrm>
            <a:off x="2967038" y="663575"/>
            <a:ext cx="544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Ras</a:t>
            </a:r>
          </a:p>
        </p:txBody>
      </p:sp>
      <p:sp>
        <p:nvSpPr>
          <p:cNvPr id="63501" name="Text Box 36"/>
          <p:cNvSpPr txBox="1">
            <a:spLocks noChangeArrowheads="1"/>
          </p:cNvSpPr>
          <p:nvPr/>
        </p:nvSpPr>
        <p:spPr bwMode="auto">
          <a:xfrm>
            <a:off x="519113" y="2320925"/>
            <a:ext cx="17700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ErbB:         EGFR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PDGFR</a:t>
            </a:r>
          </a:p>
        </p:txBody>
      </p:sp>
      <p:sp>
        <p:nvSpPr>
          <p:cNvPr id="63502" name="Text Box 37"/>
          <p:cNvSpPr txBox="1">
            <a:spLocks noChangeArrowheads="1"/>
          </p:cNvSpPr>
          <p:nvPr/>
        </p:nvSpPr>
        <p:spPr bwMode="auto">
          <a:xfrm>
            <a:off x="735013" y="4408488"/>
            <a:ext cx="522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Fes</a:t>
            </a:r>
          </a:p>
        </p:txBody>
      </p:sp>
      <p:sp>
        <p:nvSpPr>
          <p:cNvPr id="63503" name="Text Box 38"/>
          <p:cNvSpPr txBox="1">
            <a:spLocks noChangeArrowheads="1"/>
          </p:cNvSpPr>
          <p:nvPr/>
        </p:nvSpPr>
        <p:spPr bwMode="auto">
          <a:xfrm>
            <a:off x="2987675" y="3141663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ErbA</a:t>
            </a:r>
          </a:p>
        </p:txBody>
      </p:sp>
      <p:sp>
        <p:nvSpPr>
          <p:cNvPr id="63504" name="Text Box 39"/>
          <p:cNvSpPr txBox="1">
            <a:spLocks noChangeArrowheads="1"/>
          </p:cNvSpPr>
          <p:nvPr/>
        </p:nvSpPr>
        <p:spPr bwMode="auto">
          <a:xfrm>
            <a:off x="7092950" y="2276475"/>
            <a:ext cx="847725" cy="825500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Myc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Jun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/>
              <a:t>Fos</a:t>
            </a:r>
          </a:p>
        </p:txBody>
      </p:sp>
    </p:spTree>
    <p:extLst>
      <p:ext uri="{BB962C8B-B14F-4D97-AF65-F5344CB8AC3E}">
        <p14:creationId xmlns:p14="http://schemas.microsoft.com/office/powerpoint/2010/main" val="27561111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809625" y="900113"/>
          <a:ext cx="7507288" cy="386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7" name="Image" r:id="rId3" imgW="7522767" imgH="2681257" progId="Photoshop.Image.5">
                  <p:embed/>
                </p:oleObj>
              </mc:Choice>
              <mc:Fallback>
                <p:oleObj name="Image" r:id="rId3" imgW="7522767" imgH="2681257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900113"/>
                        <a:ext cx="7507288" cy="386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9750" y="5229225"/>
            <a:ext cx="8116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Načini aktivacije onkogena: mutacija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                                             amplifikacija gena ili pojačana transkripcija</a:t>
            </a:r>
          </a:p>
        </p:txBody>
      </p:sp>
    </p:spTree>
    <p:extLst>
      <p:ext uri="{BB962C8B-B14F-4D97-AF65-F5344CB8AC3E}">
        <p14:creationId xmlns:p14="http://schemas.microsoft.com/office/powerpoint/2010/main" val="2024046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411413" y="620713"/>
          <a:ext cx="3673475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1" name="Image" r:id="rId3" imgW="4447582" imgH="7065302" progId="Photoshop.Image.5">
                  <p:embed/>
                </p:oleObj>
              </mc:Choice>
              <mc:Fallback>
                <p:oleObj name="Image" r:id="rId3" imgW="4447582" imgH="706530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620713"/>
                        <a:ext cx="3673475" cy="484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268538" y="5876925"/>
            <a:ext cx="4164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Nastanak Neu i Erb B onkoproteina</a:t>
            </a:r>
          </a:p>
        </p:txBody>
      </p:sp>
    </p:spTree>
    <p:extLst>
      <p:ext uri="{BB962C8B-B14F-4D97-AF65-F5344CB8AC3E}">
        <p14:creationId xmlns:p14="http://schemas.microsoft.com/office/powerpoint/2010/main" val="8326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2124075" y="765175"/>
          <a:ext cx="4751388" cy="409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5" name="Photo Editor Photo" r:id="rId4" imgW="2876190" imgH="2476190" progId="MSPhotoEd.3">
                  <p:embed/>
                </p:oleObj>
              </mc:Choice>
              <mc:Fallback>
                <p:oleObj name="Photo Editor Photo" r:id="rId4" imgW="2876190" imgH="24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765175"/>
                        <a:ext cx="4751388" cy="409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763713" y="5516563"/>
            <a:ext cx="570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Aktivacija Ras proteina (mali GTP vežući protein)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-točkaste mutacije na određenim mjestima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7092950" y="1844675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SOS</a:t>
            </a:r>
          </a:p>
        </p:txBody>
      </p:sp>
    </p:spTree>
    <p:extLst>
      <p:ext uri="{BB962C8B-B14F-4D97-AF65-F5344CB8AC3E}">
        <p14:creationId xmlns:p14="http://schemas.microsoft.com/office/powerpoint/2010/main" val="17493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1258888" y="866775"/>
          <a:ext cx="7058025" cy="427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9" name="Image" r:id="rId3" imgW="17777621" imgH="12326156" progId="Photoshop.Image.7">
                  <p:embed/>
                </p:oleObj>
              </mc:Choice>
              <mc:Fallback>
                <p:oleObj name="Image" r:id="rId3" imgW="17777621" imgH="1232615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866775"/>
                        <a:ext cx="7058025" cy="427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547813" y="5876925"/>
            <a:ext cx="6819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Translokacije kod leukemija - pojačana aktivnost onkogena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195513" y="5300663"/>
            <a:ext cx="763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c-Abl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643438" y="5300663"/>
            <a:ext cx="860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c-Myc</a:t>
            </a:r>
          </a:p>
        </p:txBody>
      </p:sp>
    </p:spTree>
    <p:extLst>
      <p:ext uri="{BB962C8B-B14F-4D97-AF65-F5344CB8AC3E}">
        <p14:creationId xmlns:p14="http://schemas.microsoft.com/office/powerpoint/2010/main" val="27037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403648" y="404664"/>
            <a:ext cx="5631670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hr-HR" altLang="en-US" sz="2000" dirty="0"/>
              <a:t>Osnovne osobine tumora</a:t>
            </a:r>
          </a:p>
          <a:p>
            <a:pPr eaLnBrk="1" hangingPunct="1">
              <a:buFontTx/>
              <a:buNone/>
            </a:pPr>
            <a:endParaRPr lang="hr-HR" altLang="en-US" sz="2000" dirty="0"/>
          </a:p>
          <a:p>
            <a:pPr eaLnBrk="1" hangingPunct="1">
              <a:buFontTx/>
              <a:buNone/>
            </a:pPr>
            <a:r>
              <a:rPr lang="hr-HR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samodovoljnost signala rasta</a:t>
            </a:r>
          </a:p>
          <a:p>
            <a:pPr eaLnBrk="1" hangingPunct="1">
              <a:buFontTx/>
              <a:buNone/>
            </a:pPr>
            <a:r>
              <a:rPr lang="hr-HR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neosjetljivost na signale inhibicije</a:t>
            </a:r>
          </a:p>
          <a:p>
            <a:pPr eaLnBrk="1" hangingPunct="1">
              <a:buFontTx/>
              <a:buNone/>
            </a:pPr>
            <a:r>
              <a:rPr lang="hr-HR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izbjegavanje stanične smrti</a:t>
            </a:r>
          </a:p>
          <a:p>
            <a:pPr eaLnBrk="1" hangingPunct="1">
              <a:buFontTx/>
              <a:buNone/>
            </a:pPr>
            <a:r>
              <a:rPr lang="hr-HR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neograničeni </a:t>
            </a:r>
            <a:r>
              <a:rPr lang="hr-HR" alt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replikativni</a:t>
            </a:r>
            <a:r>
              <a:rPr lang="hr-HR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potencijal </a:t>
            </a:r>
            <a:r>
              <a:rPr lang="hr-HR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</a:t>
            </a:r>
            <a:r>
              <a:rPr lang="hr-HR" alt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imortalnost</a:t>
            </a:r>
            <a:endParaRPr lang="hr-HR" alt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eaLnBrk="1" hangingPunct="1">
              <a:buFontTx/>
              <a:buNone/>
            </a:pPr>
            <a:r>
              <a:rPr lang="hr-HR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poremećena diferencijacija</a:t>
            </a:r>
            <a:endParaRPr lang="hr-HR" alt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eaLnBrk="1" hangingPunct="1">
              <a:buFontTx/>
              <a:buNone/>
            </a:pPr>
            <a:r>
              <a:rPr lang="hr-HR" alt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angiogeneza</a:t>
            </a:r>
            <a:endParaRPr lang="hr-HR" alt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eaLnBrk="1" hangingPunct="1">
              <a:buFontTx/>
              <a:buNone/>
            </a:pPr>
            <a:r>
              <a:rPr lang="hr-HR" alt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invazivnost</a:t>
            </a:r>
            <a:r>
              <a:rPr lang="hr-HR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 </a:t>
            </a:r>
            <a:r>
              <a:rPr lang="hr-HR" alt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metastaziranje</a:t>
            </a:r>
            <a:endParaRPr lang="hr-HR" alt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hr-HR" altLang="en-US" sz="2000" dirty="0"/>
          </a:p>
          <a:p>
            <a:pPr eaLnBrk="1" hangingPunct="1">
              <a:buFontTx/>
              <a:buNone/>
            </a:pPr>
            <a:r>
              <a:rPr lang="hr-HR" alt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genomska</a:t>
            </a:r>
            <a:r>
              <a:rPr lang="hr-HR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 kromosomska </a:t>
            </a:r>
            <a:r>
              <a:rPr lang="hr-HR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nestabilnost</a:t>
            </a:r>
          </a:p>
          <a:p>
            <a:pPr eaLnBrk="1" hangingPunct="1">
              <a:buFontTx/>
              <a:buNone/>
            </a:pPr>
            <a:endParaRPr lang="hr-HR" altLang="en-US" sz="2000" dirty="0"/>
          </a:p>
          <a:p>
            <a:pPr eaLnBrk="1" hangingPunct="1">
              <a:buFontTx/>
              <a:buNone/>
            </a:pPr>
            <a:r>
              <a:rPr lang="hr-HR" altLang="en-US" sz="2000" dirty="0" smtClean="0"/>
              <a:t>„dodatna svojstva”</a:t>
            </a:r>
          </a:p>
          <a:p>
            <a:pPr eaLnBrk="1" hangingPunct="1">
              <a:buFontTx/>
              <a:buNone/>
            </a:pPr>
            <a:endParaRPr lang="hr-HR" altLang="en-US" sz="2000" dirty="0" smtClean="0"/>
          </a:p>
          <a:p>
            <a:pPr eaLnBrk="1" hangingPunct="1">
              <a:buFontTx/>
              <a:buNone/>
            </a:pPr>
            <a:r>
              <a:rPr lang="hr-HR" altLang="en-US" sz="2000" dirty="0" smtClean="0"/>
              <a:t>promjena metabolizma</a:t>
            </a:r>
          </a:p>
          <a:p>
            <a:pPr eaLnBrk="1" hangingPunct="1">
              <a:buFontTx/>
              <a:buNone/>
            </a:pPr>
            <a:r>
              <a:rPr lang="hr-HR" altLang="en-US" sz="2000" dirty="0" smtClean="0"/>
              <a:t>utjecaj </a:t>
            </a:r>
            <a:r>
              <a:rPr lang="hr-HR" altLang="en-US" sz="2000" dirty="0" err="1" smtClean="0"/>
              <a:t>mikrookoliša</a:t>
            </a:r>
            <a:endParaRPr lang="hr-HR" altLang="en-US" sz="2000" dirty="0" smtClean="0"/>
          </a:p>
          <a:p>
            <a:pPr eaLnBrk="1" hangingPunct="1">
              <a:buFontTx/>
              <a:buNone/>
            </a:pPr>
            <a:r>
              <a:rPr lang="hr-HR" altLang="en-US" sz="2000" dirty="0" smtClean="0"/>
              <a:t>izbjegavanje imunološkog odgovora</a:t>
            </a:r>
            <a:endParaRPr lang="hr-HR" altLang="en-US" sz="2000" dirty="0"/>
          </a:p>
          <a:p>
            <a:pPr eaLnBrk="1" hangingPunct="1">
              <a:buFontTx/>
              <a:buNone/>
            </a:pPr>
            <a:endParaRPr lang="hr-H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49951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331913" y="549275"/>
            <a:ext cx="74882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hlinkClick r:id="rId2"/>
              </a:rPr>
              <a:t>https://www.youtube.com/watch?v=89W6uACEb7M</a:t>
            </a: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/>
              <a:t>https://www.youtube.com/watch?v=5ejPI6QqKBU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hlinkClick r:id="rId3"/>
              </a:rPr>
              <a:t>https://www.youtube.com/watch?v=mvjXFh4P08I</a:t>
            </a: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hlinkClick r:id="rId4"/>
              </a:rPr>
              <a:t>https://www.youtube.com/watch?v=qOVkedxDqQo</a:t>
            </a: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hlinkClick r:id="rId5"/>
              </a:rPr>
              <a:t>https://www.youtube.com/watch?v=Glu_T6DQuLU</a:t>
            </a:r>
            <a:r>
              <a:rPr lang="hr-HR" altLang="en-US" sz="2000"/>
              <a:t> G protein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hlinkClick r:id="rId6"/>
              </a:rPr>
              <a:t>https://www.youtube.com/watch?v=JTY6_LRtUEE</a:t>
            </a:r>
            <a:r>
              <a:rPr lang="hr-HR" altLang="en-US" sz="2000"/>
              <a:t> MAPK</a:t>
            </a:r>
          </a:p>
        </p:txBody>
      </p:sp>
    </p:spTree>
    <p:extLst>
      <p:ext uri="{BB962C8B-B14F-4D97-AF65-F5344CB8AC3E}">
        <p14:creationId xmlns:p14="http://schemas.microsoft.com/office/powerpoint/2010/main" val="8649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908844" y="1196975"/>
            <a:ext cx="7416800" cy="4706938"/>
            <a:chOff x="748" y="754"/>
            <a:chExt cx="4672" cy="2965"/>
          </a:xfrm>
        </p:grpSpPr>
        <p:sp>
          <p:nvSpPr>
            <p:cNvPr id="60419" name="Text Box 3"/>
            <p:cNvSpPr txBox="1">
              <a:spLocks noChangeArrowheads="1"/>
            </p:cNvSpPr>
            <p:nvPr/>
          </p:nvSpPr>
          <p:spPr bwMode="auto">
            <a:xfrm>
              <a:off x="748" y="754"/>
              <a:ext cx="4672" cy="2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00000" bIns="1080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r-HR" altLang="en-US" sz="2400">
                <a:latin typeface="Arial" charset="0"/>
              </a:endParaRPr>
            </a:p>
          </p:txBody>
        </p:sp>
        <p:graphicFrame>
          <p:nvGraphicFramePr>
            <p:cNvPr id="60420" name="Object 4"/>
            <p:cNvGraphicFramePr>
              <a:graphicFrameLocks noChangeAspect="1"/>
            </p:cNvGraphicFramePr>
            <p:nvPr/>
          </p:nvGraphicFramePr>
          <p:xfrm>
            <a:off x="839" y="981"/>
            <a:ext cx="4369" cy="1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10" name="Photo Editor Photo" r:id="rId3" imgW="14676190" imgH="4885714" progId="MSPhotoEd.3">
                    <p:embed/>
                  </p:oleObj>
                </mc:Choice>
                <mc:Fallback>
                  <p:oleObj name="Photo Editor Photo" r:id="rId3" imgW="14676190" imgH="48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" y="981"/>
                          <a:ext cx="4369" cy="17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1157" y="3431"/>
              <a:ext cx="35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400">
                  <a:latin typeface="Arial" charset="0"/>
                </a:rPr>
                <a:t>Rast humanih i mišjih normalnih stanica</a:t>
              </a:r>
            </a:p>
          </p:txBody>
        </p:sp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1157" y="1027"/>
              <a:ext cx="194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800" b="1">
                  <a:latin typeface="Arial" charset="0"/>
                </a:rPr>
                <a:t>primarne humane stanice</a:t>
              </a:r>
            </a:p>
          </p:txBody>
        </p:sp>
        <p:sp>
          <p:nvSpPr>
            <p:cNvPr id="60423" name="Text Box 7"/>
            <p:cNvSpPr txBox="1">
              <a:spLocks noChangeArrowheads="1"/>
            </p:cNvSpPr>
            <p:nvPr/>
          </p:nvSpPr>
          <p:spPr bwMode="auto">
            <a:xfrm>
              <a:off x="3379" y="981"/>
              <a:ext cx="203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 b="1">
                  <a:latin typeface="Arial" charset="0"/>
                </a:rPr>
                <a:t>mišji embrionalni fibroblasti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1338" y="2478"/>
              <a:ext cx="144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dioba  populacije</a:t>
              </a:r>
            </a:p>
          </p:txBody>
        </p:sp>
        <p:sp>
          <p:nvSpPr>
            <p:cNvPr id="60425" name="Rectangle 9"/>
            <p:cNvSpPr>
              <a:spLocks noChangeArrowheads="1"/>
            </p:cNvSpPr>
            <p:nvPr/>
          </p:nvSpPr>
          <p:spPr bwMode="auto">
            <a:xfrm>
              <a:off x="3606" y="2478"/>
              <a:ext cx="140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dioba populacije</a:t>
              </a:r>
            </a:p>
          </p:txBody>
        </p:sp>
        <p:sp>
          <p:nvSpPr>
            <p:cNvPr id="60426" name="Text Box 10"/>
            <p:cNvSpPr txBox="1">
              <a:spLocks noChangeArrowheads="1"/>
            </p:cNvSpPr>
            <p:nvPr/>
          </p:nvSpPr>
          <p:spPr bwMode="auto">
            <a:xfrm rot="-5400000">
              <a:off x="709" y="1747"/>
              <a:ext cx="835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stanica</a:t>
              </a:r>
            </a:p>
          </p:txBody>
        </p:sp>
        <p:sp>
          <p:nvSpPr>
            <p:cNvPr id="60427" name="Text Box 11"/>
            <p:cNvSpPr txBox="1">
              <a:spLocks noChangeArrowheads="1"/>
            </p:cNvSpPr>
            <p:nvPr/>
          </p:nvSpPr>
          <p:spPr bwMode="auto">
            <a:xfrm rot="-5400000">
              <a:off x="2853" y="1780"/>
              <a:ext cx="835" cy="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bIns="82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600" b="1">
                  <a:latin typeface="Arial" charset="0"/>
                </a:rPr>
                <a:t>broj stanica</a:t>
              </a:r>
            </a:p>
          </p:txBody>
        </p:sp>
        <p:sp>
          <p:nvSpPr>
            <p:cNvPr id="60428" name="Text Box 12"/>
            <p:cNvSpPr txBox="1">
              <a:spLocks noChangeArrowheads="1"/>
            </p:cNvSpPr>
            <p:nvPr/>
          </p:nvSpPr>
          <p:spPr bwMode="auto">
            <a:xfrm>
              <a:off x="2472" y="1298"/>
              <a:ext cx="515" cy="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besmrtne</a:t>
              </a:r>
            </a:p>
          </p:txBody>
        </p:sp>
        <p:sp>
          <p:nvSpPr>
            <p:cNvPr id="60429" name="Text Box 13"/>
            <p:cNvSpPr txBox="1">
              <a:spLocks noChangeArrowheads="1"/>
            </p:cNvSpPr>
            <p:nvPr/>
          </p:nvSpPr>
          <p:spPr bwMode="auto">
            <a:xfrm>
              <a:off x="2200" y="1526"/>
              <a:ext cx="281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1260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kriza</a:t>
              </a:r>
            </a:p>
          </p:txBody>
        </p:sp>
        <p:sp>
          <p:nvSpPr>
            <p:cNvPr id="60430" name="Text Box 14"/>
            <p:cNvSpPr txBox="1">
              <a:spLocks noChangeArrowheads="1"/>
            </p:cNvSpPr>
            <p:nvPr/>
          </p:nvSpPr>
          <p:spPr bwMode="auto">
            <a:xfrm>
              <a:off x="2155" y="1798"/>
              <a:ext cx="60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000" t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starenje</a:t>
              </a:r>
            </a:p>
          </p:txBody>
        </p:sp>
        <p:sp>
          <p:nvSpPr>
            <p:cNvPr id="60431" name="Text Box 15"/>
            <p:cNvSpPr txBox="1">
              <a:spLocks noChangeArrowheads="1"/>
            </p:cNvSpPr>
            <p:nvPr/>
          </p:nvSpPr>
          <p:spPr bwMode="auto">
            <a:xfrm>
              <a:off x="1384" y="1888"/>
              <a:ext cx="488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(onkogen)</a:t>
              </a:r>
            </a:p>
          </p:txBody>
        </p:sp>
        <p:sp>
          <p:nvSpPr>
            <p:cNvPr id="60432" name="Text Box 16"/>
            <p:cNvSpPr txBox="1">
              <a:spLocks noChangeArrowheads="1"/>
            </p:cNvSpPr>
            <p:nvPr/>
          </p:nvSpPr>
          <p:spPr bwMode="auto">
            <a:xfrm>
              <a:off x="3833" y="1888"/>
              <a:ext cx="63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opadanje rasta</a:t>
              </a:r>
            </a:p>
          </p:txBody>
        </p:sp>
        <p:sp>
          <p:nvSpPr>
            <p:cNvPr id="60433" name="Text Box 17"/>
            <p:cNvSpPr txBox="1">
              <a:spLocks noChangeArrowheads="1"/>
            </p:cNvSpPr>
            <p:nvPr/>
          </p:nvSpPr>
          <p:spPr bwMode="auto">
            <a:xfrm>
              <a:off x="4332" y="1480"/>
              <a:ext cx="845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Arial" charset="0"/>
                </a:rPr>
                <a:t>besmrtne stanice</a:t>
              </a:r>
            </a:p>
          </p:txBody>
        </p:sp>
        <p:sp>
          <p:nvSpPr>
            <p:cNvPr id="60434" name="Freeform 18"/>
            <p:cNvSpPr>
              <a:spLocks/>
            </p:cNvSpPr>
            <p:nvPr/>
          </p:nvSpPr>
          <p:spPr bwMode="auto">
            <a:xfrm>
              <a:off x="2232" y="1892"/>
              <a:ext cx="457" cy="37"/>
            </a:xfrm>
            <a:custGeom>
              <a:avLst/>
              <a:gdLst>
                <a:gd name="T0" fmla="*/ 0 w 457"/>
                <a:gd name="T1" fmla="*/ 28 h 37"/>
                <a:gd name="T2" fmla="*/ 338 w 457"/>
                <a:gd name="T3" fmla="*/ 37 h 37"/>
                <a:gd name="T4" fmla="*/ 457 w 457"/>
                <a:gd name="T5" fmla="*/ 28 h 37"/>
                <a:gd name="T6" fmla="*/ 0 60000 65536"/>
                <a:gd name="T7" fmla="*/ 0 60000 65536"/>
                <a:gd name="T8" fmla="*/ 0 60000 65536"/>
                <a:gd name="T9" fmla="*/ 0 w 457"/>
                <a:gd name="T10" fmla="*/ 0 h 37"/>
                <a:gd name="T11" fmla="*/ 457 w 457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" h="37">
                  <a:moveTo>
                    <a:pt x="0" y="28"/>
                  </a:moveTo>
                  <a:cubicBezTo>
                    <a:pt x="113" y="0"/>
                    <a:pt x="223" y="24"/>
                    <a:pt x="338" y="37"/>
                  </a:cubicBezTo>
                  <a:cubicBezTo>
                    <a:pt x="432" y="27"/>
                    <a:pt x="393" y="28"/>
                    <a:pt x="457" y="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9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908175" y="1484313"/>
            <a:ext cx="55276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Tumorigeničnost: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sposobnost nastanka tumora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rast fokusa (gubitak dodirne inhibicije)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rast kolonija u mekom agaru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(neovisnost o usidrenju)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rast tumora u imunosuprimiranom mišu - </a:t>
            </a:r>
            <a:r>
              <a:rPr lang="hr-HR" altLang="en-US" sz="2000" i="1">
                <a:latin typeface="Arial" charset="0"/>
              </a:rPr>
              <a:t>in vivo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i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i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i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i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195513" y="908050"/>
          <a:ext cx="50387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8" name="Photo Editor Photo" r:id="rId4" imgW="17533333" imgH="14146600" progId="MSPhotoEd.3">
                  <p:embed/>
                </p:oleObj>
              </mc:Choice>
              <mc:Fallback>
                <p:oleObj name="Photo Editor Photo" r:id="rId4" imgW="17533333" imgH="141466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908050"/>
                        <a:ext cx="503872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268538" y="5734050"/>
            <a:ext cx="46720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Kolonija u mekom agaru: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neovisnost rasta o usidrenju na podlogu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7015162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68313" y="4797425"/>
            <a:ext cx="79914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Mišji fibroblasti NIH 3T3 u uvjetima niske gustoće rasta imaju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normalnu morfologiju; kad su duži period u većoj gustoći transformiraju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 stvaraju fokuse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Fokusi su nakupine stanica u 2D kulturi u kojima stanice rastu jedna preko druge (gubitak kontaktne inhibicije)                              </a:t>
            </a:r>
            <a:r>
              <a:rPr lang="hr-HR" altLang="en-US" sz="1200">
                <a:latin typeface="Arial" charset="0"/>
              </a:rPr>
              <a:t>(Freshney)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50825" y="365125"/>
            <a:ext cx="8893175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Osobine transformiranih stanica               metoda detekcije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poremećaj rasta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imortalizacija                                             rast preko 100 PD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neovisnost o podlozi                                 rast u agaru i suspenziji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gubitak dodirne inhibicije                          mikroskopiranje, fokusi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rast u velikoj gustoći                                 brojanje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smanjene potrebe za serumom                rast s malo seruma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neovisnost o faktorima rasta                     analiza specifičnim antitijelima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visoka efikasnost nasađivanja                  rast s malo seruma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kratko duplikacijsko vrijeme                      krivulja rasta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latin typeface="Arial" charset="0"/>
              </a:rPr>
              <a:t>-omjer jezgra:citoplazma velik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23850" y="620713"/>
            <a:ext cx="837247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Osobine transformiranih stanica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genetske osobine                                     metoda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visoka mutabilnost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aneuploidija, heteroploidija                      analiza kromosoma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genske i kromosomske translokacije       analiza kromosoma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ekspresija onkogena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poremećeni tumorski supresorski geni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en-US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68313" y="836613"/>
            <a:ext cx="84248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Osobine transformiranih stanica                      metoda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neoplastičke</a:t>
            </a: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>
                <a:latin typeface="Arial" charset="0"/>
              </a:rPr>
              <a:t>tumorigenost</a:t>
            </a:r>
            <a:r>
              <a:rPr lang="hr-HR" altLang="en-US" sz="2000" dirty="0">
                <a:latin typeface="Arial" charset="0"/>
              </a:rPr>
              <a:t>                                   rast kalema 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                                                        </a:t>
            </a:r>
            <a:r>
              <a:rPr lang="hr-HR" altLang="en-US" sz="2000" dirty="0" err="1">
                <a:latin typeface="Arial" charset="0"/>
              </a:rPr>
              <a:t>imunosuprimiranom</a:t>
            </a:r>
            <a:r>
              <a:rPr lang="hr-HR" altLang="en-US" sz="2000" dirty="0">
                <a:latin typeface="Arial" charset="0"/>
              </a:rPr>
              <a:t> mišu </a:t>
            </a:r>
            <a:r>
              <a:rPr lang="hr-HR" altLang="en-US" sz="2000" i="1" dirty="0">
                <a:latin typeface="Arial" charset="0"/>
              </a:rPr>
              <a:t>(</a:t>
            </a:r>
            <a:r>
              <a:rPr lang="hr-HR" altLang="en-US" sz="2000" i="1" dirty="0" err="1">
                <a:latin typeface="Arial" charset="0"/>
              </a:rPr>
              <a:t>in</a:t>
            </a:r>
            <a:r>
              <a:rPr lang="hr-HR" altLang="en-US" sz="2000" i="1" dirty="0">
                <a:latin typeface="Arial" charset="0"/>
              </a:rPr>
              <a:t> vivo)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i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</a:rPr>
              <a:t>povećanje proizvodnje </a:t>
            </a:r>
            <a:r>
              <a:rPr lang="hr-HR" altLang="en-US" sz="2000" dirty="0" err="1">
                <a:latin typeface="Arial" charset="0"/>
              </a:rPr>
              <a:t>proteaza</a:t>
            </a:r>
            <a:r>
              <a:rPr lang="hr-HR" altLang="en-US" sz="2000" dirty="0">
                <a:latin typeface="Arial" charset="0"/>
              </a:rPr>
              <a:t> - invazivan rast tumora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136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Metode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imortalizacije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stanica</a:t>
            </a:r>
          </a:p>
          <a:p>
            <a:pPr>
              <a:lnSpc>
                <a:spcPct val="150000"/>
              </a:lnSpc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stanična „transformacija”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inaktivacija p53 i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pRb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kao kontrolora ciklusa (virusnim proteinima npr.)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nakupljanje mutacija dovodi do ekspresije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telomeraze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kod rijetkih stanica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uspostava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imortalne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linije koja nema kontrole proliferacije</a:t>
            </a:r>
          </a:p>
          <a:p>
            <a:pPr>
              <a:lnSpc>
                <a:spcPct val="150000"/>
              </a:lnSpc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unos sekvence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telomeraze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ako su stanice „normalne” (imaju regulaciju staničnog ciklusa)</a:t>
            </a:r>
          </a:p>
          <a:p>
            <a:pPr>
              <a:lnSpc>
                <a:spcPct val="150000"/>
              </a:lnSpc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stanice su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imortalne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/besmrtne, ali i dalje imaju sustave regulacije proliferacije </a:t>
            </a:r>
          </a:p>
          <a:p>
            <a:pPr>
              <a:lnSpc>
                <a:spcPct val="150000"/>
              </a:lnSpc>
            </a:pP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imortalizacija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≠ transformacija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95288" y="882650"/>
            <a:ext cx="7599362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Imortalizacija i transformacija stanica u kulturi:</a:t>
            </a:r>
          </a:p>
          <a:p>
            <a:pPr eaLnBrk="1" hangingPunct="1"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buFontTx/>
              <a:buChar char="-"/>
            </a:pPr>
            <a:r>
              <a:rPr lang="hr-HR" altLang="en-US" sz="2000">
                <a:latin typeface="Arial" charset="0"/>
              </a:rPr>
              <a:t>transfekcija ili infekcija plazmidima/virusima koji nose</a:t>
            </a:r>
          </a:p>
          <a:p>
            <a:pPr eaLnBrk="1" hangingPunct="1">
              <a:buFontTx/>
              <a:buNone/>
            </a:pPr>
            <a:r>
              <a:rPr lang="hr-HR" altLang="en-US" sz="2000">
                <a:latin typeface="Arial" charset="0"/>
              </a:rPr>
              <a:t>LT SV40, HPV E6 i E7, adenovirusni onkogeni</a:t>
            </a:r>
          </a:p>
          <a:p>
            <a:pPr eaLnBrk="1" hangingPunct="1">
              <a:buFontTx/>
              <a:buChar char="-"/>
            </a:pPr>
            <a:r>
              <a:rPr lang="hr-HR" altLang="en-US" sz="2000">
                <a:latin typeface="Arial" charset="0"/>
              </a:rPr>
              <a:t> inaktivacija pRb i p53</a:t>
            </a:r>
          </a:p>
          <a:p>
            <a:pPr eaLnBrk="1" hangingPunct="1">
              <a:buFontTx/>
              <a:buChar char="-"/>
            </a:pPr>
            <a:r>
              <a:rPr lang="hr-HR" altLang="en-US" sz="2000">
                <a:latin typeface="Arial" charset="0"/>
              </a:rPr>
              <a:t>inaktiviraju kontrolu staničnog ciklusa; povećavaju nestabilnost</a:t>
            </a:r>
          </a:p>
          <a:p>
            <a:pPr eaLnBrk="1" hangingPunct="1">
              <a:buFontTx/>
              <a:buNone/>
            </a:pPr>
            <a:r>
              <a:rPr lang="hr-HR" altLang="en-US" sz="2000">
                <a:latin typeface="Arial" charset="0"/>
              </a:rPr>
              <a:t>genoma i tako mogućnost daljnjih mutacija – do aktivacije</a:t>
            </a:r>
          </a:p>
          <a:p>
            <a:pPr eaLnBrk="1" hangingPunct="1">
              <a:buFontTx/>
              <a:buNone/>
            </a:pPr>
            <a:r>
              <a:rPr lang="hr-HR" altLang="en-US" sz="2000">
                <a:latin typeface="Arial" charset="0"/>
              </a:rPr>
              <a:t>telomeraze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EBV (Epstein-Barr virus) kod limfoblastoidnih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solidFill>
                  <a:srgbClr val="0070C0"/>
                </a:solidFill>
                <a:latin typeface="Arial" charset="0"/>
              </a:rPr>
              <a:t>hTERT – humana telomeraza: imortalizacija, ali ne transformacija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</a:rPr>
              <a:t>-izolacija tumorskih stanica iz tumora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Image result for scratch assay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2916237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2"/>
          <p:cNvSpPr>
            <a:spLocks noChangeArrowheads="1"/>
          </p:cNvSpPr>
          <p:nvPr/>
        </p:nvSpPr>
        <p:spPr bwMode="auto">
          <a:xfrm>
            <a:off x="496888" y="2674938"/>
            <a:ext cx="653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Times New Roman" pitchFamily="18" charset="0"/>
                <a:hlinkClick r:id="rId4"/>
              </a:rPr>
              <a:t>https://www.youtube.com/watch?v=vQVr094fLkg</a:t>
            </a:r>
            <a:endParaRPr lang="hr-HR" altLang="en-US" sz="12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200" dirty="0">
                <a:latin typeface="Times New Roman" pitchFamily="18" charset="0"/>
              </a:rPr>
              <a:t>¸</a:t>
            </a:r>
            <a:endParaRPr lang="en-US" altLang="en-US" sz="1200" dirty="0">
              <a:latin typeface="Times New Roman" pitchFamily="18" charset="0"/>
            </a:endParaRP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3763963" y="548680"/>
            <a:ext cx="561726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Migracija stanica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-testiranje epitelno-</a:t>
            </a:r>
            <a:r>
              <a:rPr lang="hr-HR" altLang="en-US" sz="2000" dirty="0" err="1">
                <a:latin typeface="Arial" charset="0"/>
                <a:cs typeface="Arial" charset="0"/>
              </a:rPr>
              <a:t>mezenhimske</a:t>
            </a:r>
            <a:r>
              <a:rPr lang="hr-HR" altLang="en-US" sz="2000" dirty="0">
                <a:latin typeface="Arial" charset="0"/>
                <a:cs typeface="Arial" charset="0"/>
              </a:rPr>
              <a:t> </a:t>
            </a:r>
            <a:r>
              <a:rPr lang="hr-HR" altLang="en-US" sz="2000" dirty="0" smtClean="0">
                <a:latin typeface="Arial" charset="0"/>
                <a:cs typeface="Arial" charset="0"/>
              </a:rPr>
              <a:t>tranzicije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smtClean="0">
                <a:latin typeface="Arial" charset="0"/>
                <a:cs typeface="Arial" charset="0"/>
              </a:rPr>
              <a:t>promjene fenotipa stanice iz epitelnih u </a:t>
            </a:r>
            <a:r>
              <a:rPr lang="hr-HR" altLang="en-US" sz="2000" dirty="0" err="1" smtClean="0">
                <a:latin typeface="Arial" charset="0"/>
                <a:cs typeface="Arial" charset="0"/>
              </a:rPr>
              <a:t>mezenhimski</a:t>
            </a:r>
            <a:endParaRPr lang="hr-HR" altLang="en-US" sz="20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 err="1" smtClean="0">
                <a:latin typeface="Arial" charset="0"/>
                <a:cs typeface="Arial" charset="0"/>
              </a:rPr>
              <a:t>mehenzimski</a:t>
            </a:r>
            <a:r>
              <a:rPr lang="hr-HR" altLang="en-US" sz="2000" dirty="0" smtClean="0">
                <a:latin typeface="Arial" charset="0"/>
                <a:cs typeface="Arial" charset="0"/>
              </a:rPr>
              <a:t> fenotip – sposobnost migracije</a:t>
            </a: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u prisutnosti pojedinih tvari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-utjecaj na </a:t>
            </a:r>
            <a:r>
              <a:rPr lang="hr-HR" altLang="en-US" sz="2000" dirty="0" err="1">
                <a:latin typeface="Arial" charset="0"/>
                <a:cs typeface="Arial" charset="0"/>
              </a:rPr>
              <a:t>metastaziranje</a:t>
            </a:r>
            <a:endParaRPr lang="hr-HR" altLang="en-US" sz="2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 dirty="0">
                <a:latin typeface="Arial" charset="0"/>
                <a:cs typeface="Arial" charset="0"/>
              </a:rPr>
              <a:t>-utjecaj proliferacije</a:t>
            </a:r>
            <a:endParaRPr lang="en-US" altLang="en-US" sz="2000" dirty="0">
              <a:latin typeface="Arial" charset="0"/>
              <a:cs typeface="Arial" charset="0"/>
            </a:endParaRPr>
          </a:p>
        </p:txBody>
      </p:sp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933825"/>
            <a:ext cx="462915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4404" y="5455111"/>
            <a:ext cx="3751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mogućnost snimanja „time-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lapse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 mikroskopom u inkubatoru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446088" y="723900"/>
            <a:ext cx="8066087" cy="5087938"/>
            <a:chOff x="179512" y="440668"/>
            <a:chExt cx="8964488" cy="6157437"/>
          </a:xfrm>
        </p:grpSpPr>
        <p:pic>
          <p:nvPicPr>
            <p:cNvPr id="4915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40668"/>
              <a:ext cx="8793299" cy="5185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2" descr="Image result for transwell ass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154723"/>
              <a:ext cx="6202193" cy="3443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227587" y="3034284"/>
              <a:ext cx="2916413" cy="3490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323850" y="193675"/>
            <a:ext cx="366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  <a:cs typeface="Arial" charset="0"/>
              </a:rPr>
              <a:t>„Transwell” (Boyden) komorice</a:t>
            </a:r>
            <a:endParaRPr lang="en-US" altLang="en-US" sz="2000">
              <a:latin typeface="Arial" charset="0"/>
              <a:cs typeface="Arial" charset="0"/>
            </a:endParaRPr>
          </a:p>
        </p:txBody>
      </p:sp>
      <p:sp>
        <p:nvSpPr>
          <p:cNvPr id="49156" name="TextBox 2"/>
          <p:cNvSpPr txBox="1">
            <a:spLocks noChangeArrowheads="1"/>
          </p:cNvSpPr>
          <p:nvPr/>
        </p:nvSpPr>
        <p:spPr bwMode="auto">
          <a:xfrm>
            <a:off x="468313" y="6211888"/>
            <a:ext cx="832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000">
                <a:latin typeface="Arial" charset="0"/>
                <a:cs typeface="Arial" charset="0"/>
              </a:rPr>
              <a:t>Primjer utjecaja tretmana nekom tvari na sposobnost migracije i invazije</a:t>
            </a:r>
            <a:endParaRPr lang="en-US" altLang="en-US" sz="2000">
              <a:latin typeface="Arial" charset="0"/>
              <a:cs typeface="Arial" charset="0"/>
            </a:endParaRPr>
          </a:p>
        </p:txBody>
      </p:sp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6045200" y="3808413"/>
            <a:ext cx="3151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migracija – samo membrana s porama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invazija – sloj ekstracelularnog matriksa</a:t>
            </a: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339975" y="765175"/>
          <a:ext cx="4165600" cy="347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4" name="Photo Editor Photo" r:id="rId3" imgW="19019048" imgH="15857143" progId="MSPhotoEd.3">
                  <p:embed/>
                </p:oleObj>
              </mc:Choice>
              <mc:Fallback>
                <p:oleObj name="Photo Editor Photo" r:id="rId3" imgW="19019048" imgH="158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765175"/>
                        <a:ext cx="4165600" cy="347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403350" y="4868863"/>
            <a:ext cx="67881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Stare stanice obojene plavo </a:t>
            </a:r>
          </a:p>
          <a:p>
            <a:r>
              <a:rPr lang="hr-HR" altLang="en-US" sz="2000">
                <a:latin typeface="Arial" pitchFamily="34" charset="0"/>
              </a:rPr>
              <a:t>Stanice u ciklusu: tamne jezgre nakon autoradiografije</a:t>
            </a:r>
          </a:p>
          <a:p>
            <a:endParaRPr lang="hr-HR" altLang="en-US" sz="2000">
              <a:latin typeface="Arial" pitchFamily="34" charset="0"/>
            </a:endParaRPr>
          </a:p>
          <a:p>
            <a:r>
              <a:rPr lang="hr-HR" altLang="en-US" sz="2000">
                <a:latin typeface="Arial" pitchFamily="34" charset="0"/>
              </a:rPr>
              <a:t>-SA beta gal: specifična reakcija starih stanica koje imaju u</a:t>
            </a:r>
          </a:p>
          <a:p>
            <a:r>
              <a:rPr lang="hr-HR" altLang="en-US" sz="2000">
                <a:latin typeface="Arial" pitchFamily="34" charset="0"/>
              </a:rPr>
              <a:t>citoplazmi galaktozidazu koja dovodi do plavog obojenja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6064250" y="51514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r-HR" alt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764704"/>
            <a:ext cx="690285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Stanična kultura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istraživanje procesa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tumorigeneze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starenja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model istraživanja: inaktivacija/aktivacija pojedine molekule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signalnog puta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djelovanje nekog agensa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analiza proliferacije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vijabilnosti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migracije</a:t>
            </a:r>
          </a:p>
          <a:p>
            <a:r>
              <a:rPr lang="hr-HR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smtClean="0">
                <a:latin typeface="Arial" panose="020B0604020202020204" pitchFamily="34" charset="0"/>
                <a:cs typeface="Arial" panose="020B0604020202020204" pitchFamily="34" charset="0"/>
              </a:rPr>
              <a:t>            invazije</a:t>
            </a:r>
            <a:endParaRPr lang="hr-H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971550" y="692150"/>
          <a:ext cx="3749675" cy="381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8" name="Photo Editor Photo" r:id="rId3" imgW="3115110" imgH="3172268" progId="MSPhotoEd.3">
                  <p:embed/>
                </p:oleObj>
              </mc:Choice>
              <mc:Fallback>
                <p:oleObj name="Photo Editor Photo" r:id="rId3" imgW="3115110" imgH="317226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692150"/>
                        <a:ext cx="3749675" cy="381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19250" y="472440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Replikacijska viljuška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900113" y="5373688"/>
            <a:ext cx="5616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altLang="en-US" sz="2000">
                <a:latin typeface="Arial" pitchFamily="34" charset="0"/>
              </a:rPr>
              <a:t>Replikativno starenje: Hayflick 1965</a:t>
            </a:r>
          </a:p>
          <a:p>
            <a:r>
              <a:rPr lang="hr-HR" altLang="en-US" sz="2000">
                <a:latin typeface="Arial" pitchFamily="34" charset="0"/>
              </a:rPr>
              <a:t>“problem replikacije krajeva” (Olovnikov)</a:t>
            </a:r>
          </a:p>
        </p:txBody>
      </p:sp>
      <p:pic>
        <p:nvPicPr>
          <p:cNvPr id="70661" name="Picture 5" descr="prim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25538"/>
            <a:ext cx="316865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3" name="Line 7"/>
          <p:cNvSpPr>
            <a:spLocks noChangeShapeType="1"/>
          </p:cNvSpPr>
          <p:nvPr/>
        </p:nvSpPr>
        <p:spPr bwMode="auto">
          <a:xfrm flipH="1">
            <a:off x="3059113" y="404813"/>
            <a:ext cx="576262" cy="5032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03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3366</Words>
  <Application>Microsoft Office PowerPoint</Application>
  <PresentationFormat>On-screen Show (4:3)</PresentationFormat>
  <Paragraphs>719</Paragraphs>
  <Slides>80</Slides>
  <Notes>30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Office Theme</vt:lpstr>
      <vt:lpstr>Photo Editor Photo</vt:lpstr>
      <vt:lpstr>Image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Maja</dc:creator>
  <cp:lastModifiedBy>Maja</cp:lastModifiedBy>
  <cp:revision>129</cp:revision>
  <dcterms:created xsi:type="dcterms:W3CDTF">1601-01-01T00:00:00Z</dcterms:created>
  <dcterms:modified xsi:type="dcterms:W3CDTF">2025-05-28T08:49:30Z</dcterms:modified>
</cp:coreProperties>
</file>