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66"/>
  </p:notesMasterIdLst>
  <p:handoutMasterIdLst>
    <p:handoutMasterId r:id="rId67"/>
  </p:handoutMasterIdLst>
  <p:sldIdLst>
    <p:sldId id="256" r:id="rId2"/>
    <p:sldId id="259" r:id="rId3"/>
    <p:sldId id="375" r:id="rId4"/>
    <p:sldId id="464" r:id="rId5"/>
    <p:sldId id="465" r:id="rId6"/>
    <p:sldId id="278" r:id="rId7"/>
    <p:sldId id="467" r:id="rId8"/>
    <p:sldId id="468" r:id="rId9"/>
    <p:sldId id="283" r:id="rId10"/>
    <p:sldId id="272" r:id="rId11"/>
    <p:sldId id="376" r:id="rId12"/>
    <p:sldId id="285" r:id="rId13"/>
    <p:sldId id="287" r:id="rId14"/>
    <p:sldId id="288" r:id="rId15"/>
    <p:sldId id="289" r:id="rId16"/>
    <p:sldId id="426" r:id="rId17"/>
    <p:sldId id="377" r:id="rId18"/>
    <p:sldId id="378" r:id="rId19"/>
    <p:sldId id="469" r:id="rId20"/>
    <p:sldId id="449" r:id="rId21"/>
    <p:sldId id="295" r:id="rId22"/>
    <p:sldId id="385" r:id="rId23"/>
    <p:sldId id="386" r:id="rId24"/>
    <p:sldId id="387" r:id="rId25"/>
    <p:sldId id="380" r:id="rId26"/>
    <p:sldId id="381" r:id="rId27"/>
    <p:sldId id="382" r:id="rId28"/>
    <p:sldId id="383" r:id="rId29"/>
    <p:sldId id="384" r:id="rId30"/>
    <p:sldId id="471" r:id="rId31"/>
    <p:sldId id="474" r:id="rId32"/>
    <p:sldId id="475" r:id="rId33"/>
    <p:sldId id="390" r:id="rId34"/>
    <p:sldId id="470" r:id="rId35"/>
    <p:sldId id="393" r:id="rId36"/>
    <p:sldId id="452" r:id="rId37"/>
    <p:sldId id="493" r:id="rId38"/>
    <p:sldId id="394" r:id="rId39"/>
    <p:sldId id="476" r:id="rId40"/>
    <p:sldId id="477" r:id="rId41"/>
    <p:sldId id="400" r:id="rId42"/>
    <p:sldId id="480" r:id="rId43"/>
    <p:sldId id="481" r:id="rId44"/>
    <p:sldId id="482" r:id="rId45"/>
    <p:sldId id="403" r:id="rId46"/>
    <p:sldId id="404" r:id="rId47"/>
    <p:sldId id="405" r:id="rId48"/>
    <p:sldId id="407" r:id="rId49"/>
    <p:sldId id="408" r:id="rId50"/>
    <p:sldId id="409" r:id="rId51"/>
    <p:sldId id="427" r:id="rId52"/>
    <p:sldId id="483" r:id="rId53"/>
    <p:sldId id="484" r:id="rId54"/>
    <p:sldId id="485" r:id="rId55"/>
    <p:sldId id="486" r:id="rId56"/>
    <p:sldId id="487" r:id="rId57"/>
    <p:sldId id="488" r:id="rId58"/>
    <p:sldId id="415" r:id="rId59"/>
    <p:sldId id="490" r:id="rId60"/>
    <p:sldId id="491" r:id="rId61"/>
    <p:sldId id="492" r:id="rId62"/>
    <p:sldId id="434" r:id="rId63"/>
    <p:sldId id="419" r:id="rId64"/>
    <p:sldId id="420" r:id="rId65"/>
  </p:sldIdLst>
  <p:sldSz cx="9144000" cy="6858000" type="screen4x3"/>
  <p:notesSz cx="10234613" cy="7099300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Futura Lt BT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  <a:srgbClr val="0099FF"/>
    <a:srgbClr val="FF0000"/>
    <a:srgbClr val="339933"/>
    <a:srgbClr val="00CC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1129" autoAdjust="0"/>
  </p:normalViewPr>
  <p:slideViewPr>
    <p:cSldViewPr>
      <p:cViewPr varScale="1">
        <p:scale>
          <a:sx n="103" d="100"/>
          <a:sy n="103" d="100"/>
        </p:scale>
        <p:origin x="181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2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052D3AE7-20BC-41B3-931C-5C1BECEEB6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605A7D0E-9F10-456E-9C77-BFBA26C2200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fld id="{CDC6C08F-12C3-49DF-AF77-FBD2ACD8682A}" type="datetime1">
              <a:rPr lang="hr-HR"/>
              <a:pPr>
                <a:defRPr/>
              </a:pPr>
              <a:t>20.3.2026.</a:t>
            </a:fld>
            <a:endParaRPr lang="hr-HR"/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ED750C07-265F-4028-8E4A-C135A87F29F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BF6AD1AC-1A9A-476C-8A5F-83FEDF07508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300" smtClean="0"/>
            </a:lvl1pPr>
          </a:lstStyle>
          <a:p>
            <a:pPr>
              <a:defRPr/>
            </a:pPr>
            <a:fld id="{B7FFDEBD-2A40-4129-8708-07F9D6110BD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553D8CE-B373-4C60-B8E3-71BF70FF5DF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D93265C9-7988-4094-8CFA-AF538B7D77E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fld id="{B771B647-C8AB-45DA-835B-07EB5220D84C}" type="datetime1">
              <a:rPr lang="hr-HR"/>
              <a:pPr>
                <a:defRPr/>
              </a:pPr>
              <a:t>20.3.2026.</a:t>
            </a:fld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6552985-F1D2-4E8A-B438-8C5F64A2211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1688" y="531813"/>
            <a:ext cx="3551237" cy="2662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3A2164E8-87DC-4C76-A211-439AC0C9EE6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38" y="3371850"/>
            <a:ext cx="8186737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Kliknite da biste uredili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8270EC9B-B479-4DEB-93CD-1A5317A7ABE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BF69372E-7AB5-4497-AF27-57EBD293DB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300" smtClean="0"/>
            </a:lvl1pPr>
          </a:lstStyle>
          <a:p>
            <a:pPr>
              <a:defRPr/>
            </a:pPr>
            <a:fld id="{D111F036-8179-4D3F-9C1D-9E0E5AE2305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B87BB94C-876A-42E7-B58D-06BEB7A451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A47691D-D37D-4AE6-AF82-2F08CE53F30E}" type="slidenum">
              <a:rPr lang="hr-HR" altLang="sr-Latn-RS" sz="1300"/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hr-HR" altLang="sr-Latn-RS" sz="1300"/>
          </a:p>
        </p:txBody>
      </p:sp>
      <p:sp>
        <p:nvSpPr>
          <p:cNvPr id="6147" name="Rectangle 7">
            <a:extLst>
              <a:ext uri="{FF2B5EF4-FFF2-40B4-BE49-F238E27FC236}">
                <a16:creationId xmlns:a16="http://schemas.microsoft.com/office/drawing/2014/main" id="{B4406C08-5F07-46D7-BC2A-31AFCC44F83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48" tIns="49524" rIns="99048" bIns="49524" anchor="b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CCCA8628-5A7F-4E95-BFF9-F86E35E305CA}" type="slidenum">
              <a:rPr lang="hr-HR" altLang="sr-Latn-RS" sz="1300"/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hr-HR" altLang="sr-Latn-RS" sz="1300"/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583030AE-AA02-48FF-9DE6-FCB74B64C4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8CAF4ED5-45FA-4D38-9070-C3D66C9279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AB316A-6265-4EE9-838A-9099C352187F}"/>
              </a:ext>
            </a:extLst>
          </p:cNvPr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5BCEA6-4F58-4575-8213-0003DA8538FF}"/>
              </a:ext>
            </a:extLst>
          </p:cNvPr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780AFB-562F-4ABE-B1B5-1B94DD4257CE}"/>
              </a:ext>
            </a:extLst>
          </p:cNvPr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27">
            <a:extLst>
              <a:ext uri="{FF2B5EF4-FFF2-40B4-BE49-F238E27FC236}">
                <a16:creationId xmlns:a16="http://schemas.microsoft.com/office/drawing/2014/main" id="{4D88DDAC-5A50-40C4-991F-A4409162C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36C310B-6990-4F2E-BADD-A8A85A2E35F0}" type="datetime1">
              <a:rPr lang="sr-Latn-CS"/>
              <a:pPr>
                <a:defRPr/>
              </a:pPr>
              <a:t>20.3.2026.</a:t>
            </a:fld>
            <a:endParaRPr lang="hr-HR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20AD2EF8-732A-4B63-811C-346D2E7D6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28">
            <a:extLst>
              <a:ext uri="{FF2B5EF4-FFF2-40B4-BE49-F238E27FC236}">
                <a16:creationId xmlns:a16="http://schemas.microsoft.com/office/drawing/2014/main" id="{9CCD67CC-2AE5-4762-9C8F-07579BA50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608413E-D137-43AB-BE3E-AF520F2F336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915761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B6AD4192-379D-4AEC-9620-A97AEA43C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F978C-D386-4203-AB66-A9D6680558C6}" type="datetime1">
              <a:rPr lang="sr-Latn-CS"/>
              <a:pPr>
                <a:defRPr/>
              </a:pPr>
              <a:t>20.3.2026.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FCBEABE-5D01-4E87-8A8A-3395B2083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E3A5D9E7-61BF-4D57-B330-75F1EABF3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2A817-A2A7-40D3-8582-9CAB4EE645F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13372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3166B400-3EE4-43E3-A34E-C7AE84709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686DA-8FF4-42AB-9F16-9FBACEACB740}" type="datetime1">
              <a:rPr lang="sr-Latn-CS"/>
              <a:pPr>
                <a:defRPr/>
              </a:pPr>
              <a:t>20.3.2026.</a:t>
            </a:fld>
            <a:endParaRPr lang="hr-H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86559E49-DFEB-47F2-9C96-87DD80ED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0D49ED36-7E50-406B-B629-0D060E271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9C9BF-D1DF-4688-84BE-B07F1EB1F5F8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0130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747FCBFE-EE7B-4187-830C-2BE8EC4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058F0-EF6B-43F8-B9F7-15CB1057D9A7}" type="datetime1">
              <a:rPr lang="sr-Latn-CS"/>
              <a:pPr>
                <a:defRPr/>
              </a:pPr>
              <a:t>20.3.2026.</a:t>
            </a:fld>
            <a:endParaRPr lang="hr-H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81D50E8-5295-4395-AB90-7B63635FD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2AFAFEE7-A9CC-49EF-964D-038D37300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84A3B-6932-4CAA-8A80-848E481226F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207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54AEECB3-B8BF-4531-BF55-D067F88F1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B985A-A1AE-43B4-A9F8-0F08611607F1}" type="datetime1">
              <a:rPr lang="sr-Latn-CS"/>
              <a:pPr>
                <a:defRPr/>
              </a:pPr>
              <a:t>20.3.2026.</a:t>
            </a:fld>
            <a:endParaRPr lang="hr-HR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7513824-C1BF-4672-BC98-B725EC375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3C472010-41EB-4301-9B39-17CFB6F46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C416B-F5DB-45A6-BA6E-19C72031319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973119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84D11DCD-A914-48BF-A41F-D92486C2E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A0192-B78D-4362-93E3-F9A5A5C3F64C}" type="datetime1">
              <a:rPr lang="sr-Latn-CS"/>
              <a:pPr>
                <a:defRPr/>
              </a:pPr>
              <a:t>20.3.2026.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3FAC01-0FAB-4F0A-85A0-F878B0962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80700769-06B8-4421-A9DE-C3D1AAF94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90491-EB70-415F-894F-2C2BA81714B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733580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28600"/>
            <a:ext cx="8156575" cy="5897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CB891F7F-2D33-4A16-9871-3C0CBE369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D9829-CB9B-4B95-BA30-D633263944E9}" type="datetime1">
              <a:rPr lang="sr-Latn-CS"/>
              <a:pPr>
                <a:defRPr/>
              </a:pPr>
              <a:t>20.3.2026.</a:t>
            </a:fld>
            <a:endParaRPr lang="hr-HR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106D374-1482-4103-801F-5A18306EC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C5F6624F-7ADC-4CC1-854F-50952FCC7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E8CC4-3B8C-43E5-B1FF-B8BAA0AB7B1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09722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0650E1DE-3007-412D-BC68-D18172DD2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0C21A-C814-4127-B354-296476AD73C6}" type="datetime1">
              <a:rPr lang="sr-Latn-CS"/>
              <a:pPr>
                <a:defRPr/>
              </a:pPr>
              <a:t>20.3.2026.</a:t>
            </a:fld>
            <a:endParaRPr lang="hr-HR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86F2876-0ECC-42AB-A641-37040B9CC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F5B2FB4D-947F-4DE3-9C84-A0A668E7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194E1-E5D6-4B23-BC39-49A8EE5FD34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07680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>
            <a:extLst>
              <a:ext uri="{FF2B5EF4-FFF2-40B4-BE49-F238E27FC236}">
                <a16:creationId xmlns:a16="http://schemas.microsoft.com/office/drawing/2014/main" id="{BECD75B1-EF7C-470B-9511-1F0D492653C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title style</a:t>
            </a:r>
          </a:p>
        </p:txBody>
      </p:sp>
      <p:sp>
        <p:nvSpPr>
          <p:cNvPr id="1027" name="Text Placeholder 12">
            <a:extLst>
              <a:ext uri="{FF2B5EF4-FFF2-40B4-BE49-F238E27FC236}">
                <a16:creationId xmlns:a16="http://schemas.microsoft.com/office/drawing/2014/main" id="{72B2AB35-1794-441B-BC5C-CAA4FB009C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94C2BA8-D9BB-4F19-94CC-B9E11DE376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4F95A9F-1308-4299-B048-3692E38BD8B6}" type="datetime1">
              <a:rPr lang="sr-Latn-CS"/>
              <a:pPr>
                <a:defRPr/>
              </a:pPr>
              <a:t>20.3.2026.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B797B3-082B-445F-9A9E-A351B439F8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F3D3BA-F229-41C7-A6A7-D7D2D27C3864}"/>
              </a:ext>
            </a:extLst>
          </p:cNvPr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182D88-FA4F-4B50-8848-9170592A7881}"/>
              </a:ext>
            </a:extLst>
          </p:cNvPr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7890A2-9C97-41CC-B385-DB33C2D5FD28}"/>
              </a:ext>
            </a:extLst>
          </p:cNvPr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FB7EEEAC-8107-401C-8763-9F44A2286E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1400" b="1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480643-67F2-4D79-A1FE-CE2B824A0C3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leotax.de/rudists/images/phylo.jpg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hyperlink" Target="http://www.paleotax.de/rudists/images/skelton-3.jp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jpeg"/><Relationship Id="rId4" Type="http://schemas.openxmlformats.org/officeDocument/2006/relationships/image" Target="../media/image1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jpeg"/><Relationship Id="rId4" Type="http://schemas.openxmlformats.org/officeDocument/2006/relationships/image" Target="../media/image1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png"/><Relationship Id="rId4" Type="http://schemas.openxmlformats.org/officeDocument/2006/relationships/image" Target="../media/image13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4.png"/><Relationship Id="rId4" Type="http://schemas.openxmlformats.org/officeDocument/2006/relationships/image" Target="../media/image15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jpeg"/><Relationship Id="rId5" Type="http://schemas.openxmlformats.org/officeDocument/2006/relationships/image" Target="../media/image158.jpeg"/><Relationship Id="rId4" Type="http://schemas.openxmlformats.org/officeDocument/2006/relationships/image" Target="../media/image1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454EE81-AEE0-4911-BF67-38213928F7D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288" y="1628775"/>
            <a:ext cx="8229600" cy="936625"/>
          </a:xfrm>
        </p:spPr>
        <p:txBody>
          <a:bodyPr/>
          <a:lstStyle/>
          <a:p>
            <a:pPr eaLnBrk="1" hangingPunct="1"/>
            <a:r>
              <a:rPr lang="hr-HR" altLang="sr-Latn-RS" b="1" cap="none">
                <a:solidFill>
                  <a:schemeClr val="accent1"/>
                </a:solidFill>
                <a:latin typeface="Arial" panose="020B0604020202020204" pitchFamily="34" charset="0"/>
              </a:rPr>
              <a:t>MEZOZOIK</a:t>
            </a:r>
            <a:br>
              <a:rPr lang="hr-HR" altLang="sr-Latn-RS" b="1" cap="none">
                <a:solidFill>
                  <a:schemeClr val="accent1"/>
                </a:solidFill>
                <a:latin typeface="Arial" panose="020B0604020202020204" pitchFamily="34" charset="0"/>
              </a:rPr>
            </a:br>
            <a:r>
              <a:rPr lang="hr-HR" altLang="sr-Latn-RS" sz="3200" b="1" cap="none">
                <a:solidFill>
                  <a:schemeClr val="accent1"/>
                </a:solidFill>
                <a:latin typeface="Arial" panose="020B0604020202020204" pitchFamily="34" charset="0"/>
              </a:rPr>
              <a:t>Razvoj flore i faune tijekom jure</a:t>
            </a:r>
            <a:br>
              <a:rPr lang="hr-HR" altLang="sr-Latn-RS" b="1" cap="none">
                <a:latin typeface="Arial" panose="020B0604020202020204" pitchFamily="34" charset="0"/>
              </a:rPr>
            </a:br>
            <a:endParaRPr lang="hr-HR" altLang="sr-Latn-RS" sz="2200" b="1" cap="none">
              <a:latin typeface="Arial" panose="020B0604020202020204" pitchFamily="34" charset="0"/>
            </a:endParaRPr>
          </a:p>
        </p:txBody>
      </p:sp>
      <p:pic>
        <p:nvPicPr>
          <p:cNvPr id="5123" name="Picture 7" descr="027">
            <a:extLst>
              <a:ext uri="{FF2B5EF4-FFF2-40B4-BE49-F238E27FC236}">
                <a16:creationId xmlns:a16="http://schemas.microsoft.com/office/drawing/2014/main" id="{53F769E6-B65C-4A20-9094-212D4917C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6" b="3006"/>
          <a:stretch>
            <a:fillRect/>
          </a:stretch>
        </p:blipFill>
        <p:spPr bwMode="auto">
          <a:xfrm>
            <a:off x="611188" y="2997200"/>
            <a:ext cx="2159000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2">
            <a:extLst>
              <a:ext uri="{FF2B5EF4-FFF2-40B4-BE49-F238E27FC236}">
                <a16:creationId xmlns:a16="http://schemas.microsoft.com/office/drawing/2014/main" id="{B45360DD-9A9F-40B1-8C84-E607BF9AA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013075"/>
            <a:ext cx="3816350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2">
            <a:extLst>
              <a:ext uri="{FF2B5EF4-FFF2-40B4-BE49-F238E27FC236}">
                <a16:creationId xmlns:a16="http://schemas.microsoft.com/office/drawing/2014/main" id="{3E83772E-3EC9-40DF-9854-A8F003C3D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13DE1116-2771-4D81-8A42-9F4F6338A6E0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2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CDF9FF66-3D64-4E60-B552-C2302B9E8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6400"/>
            <a:ext cx="8229600" cy="408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Vrijeme tople klime</a:t>
            </a:r>
            <a:r>
              <a:rPr lang="hr-HR" altLang="sr-Latn-RS" sz="1800" dirty="0">
                <a:latin typeface="Arial" panose="020B0604020202020204" pitchFamily="34" charset="0"/>
              </a:rPr>
              <a:t> (gotovo staklenički uvjeti) </a:t>
            </a: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bez polarnih ledenih kapa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Brojna epikontinentska mora </a:t>
            </a:r>
            <a:r>
              <a:rPr lang="hr-HR" altLang="sr-Latn-RS" sz="1800" dirty="0">
                <a:latin typeface="Arial" panose="020B0604020202020204" pitchFamily="34" charset="0"/>
              </a:rPr>
              <a:t>zbog raspada Pangee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Kao u trijasu, i u juri se razlikuju kontinentski (Ruska ploča), epikontinentski (srednja Europa) i marinski (alpski ili mediteranski ili tetiski) razvoj jure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Tijekom jure globalni morski nivo raste, tek krajem jure (u kimeridžu) lagano opada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Tetiski razvoj jure karakteriziraju se uglavnom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karbonati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Topla plitka mora pogoduju bujnom </a:t>
            </a:r>
            <a:r>
              <a:rPr lang="hr-HR" altLang="sr-Latn-RS" sz="1800" b="1" dirty="0">
                <a:solidFill>
                  <a:srgbClr val="339933"/>
                </a:solidFill>
                <a:latin typeface="Arial" panose="020B0604020202020204" pitchFamily="34" charset="0"/>
              </a:rPr>
              <a:t>razvoju fitoplanktona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U morima se i dalje razvijaju amoniti i belemniti, te ribe i morski gmazovi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Pojava pahiodontnih školjkaša (rudista) tijekom mlađe jure</a:t>
            </a:r>
            <a:endParaRPr lang="en-US" altLang="sr-Latn-RS" sz="1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642C356A-3500-4088-BC91-E338F1A38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" y="609600"/>
            <a:ext cx="8153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chemeClr val="tx2"/>
                </a:solidFill>
                <a:latin typeface="Arial" panose="020B0604020202020204" pitchFamily="34" charset="0"/>
              </a:rPr>
              <a:t>Jura </a:t>
            </a:r>
            <a:r>
              <a:rPr lang="hr-HR" altLang="sr-Latn-RS" sz="2000" b="1">
                <a:solidFill>
                  <a:schemeClr val="tx2"/>
                </a:solidFill>
                <a:latin typeface="Arial" panose="020B0604020202020204" pitchFamily="34" charset="0"/>
              </a:rPr>
              <a:t>&gt; razdoblje prije 201 – 145 milijuna god.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22">
            <a:extLst>
              <a:ext uri="{FF2B5EF4-FFF2-40B4-BE49-F238E27FC236}">
                <a16:creationId xmlns:a16="http://schemas.microsoft.com/office/drawing/2014/main" id="{84A0E4D1-E869-4FB2-970B-2C9F668F3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81630382-C9BF-4DA9-B0D7-01B1CC5889D1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92E6214F-3F36-4E84-8E03-F2343E36F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00200"/>
            <a:ext cx="8229600" cy="374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Razvoj </a:t>
            </a: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bentičkih foraminifera</a:t>
            </a:r>
            <a:r>
              <a:rPr lang="en-US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sr-Latn-RS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i</a:t>
            </a:r>
            <a:r>
              <a:rPr lang="en-US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sr-Latn-RS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pojava</a:t>
            </a:r>
            <a:r>
              <a:rPr lang="en-US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en-US" altLang="sr-Latn-RS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planktonskih</a:t>
            </a:r>
            <a:r>
              <a:rPr lang="en-US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foraminifera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Grebeni</a:t>
            </a:r>
            <a:r>
              <a:rPr lang="hr-HR" altLang="sr-Latn-RS" sz="18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– koralji iz skupine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Hexacorallia</a:t>
            </a:r>
            <a:r>
              <a:rPr lang="hr-HR" altLang="sr-Latn-RS" sz="1800" dirty="0">
                <a:latin typeface="Arial" panose="020B0604020202020204" pitchFamily="34" charset="0"/>
              </a:rPr>
              <a:t>, a u blizini grebena i brojni drugi bezkralješnjaci: </a:t>
            </a:r>
            <a:r>
              <a:rPr lang="hr-HR" altLang="sr-Latn-RS" sz="1800" b="1" dirty="0">
                <a:latin typeface="Arial" panose="020B0604020202020204" pitchFamily="34" charset="0"/>
              </a:rPr>
              <a:t>mekušci, bodljikaši, člankonošci</a:t>
            </a:r>
            <a:r>
              <a:rPr lang="hr-HR" altLang="sr-Latn-RS" sz="1800" dirty="0">
                <a:latin typeface="Arial" panose="020B0604020202020204" pitchFamily="34" charset="0"/>
              </a:rPr>
              <a:t>…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008000"/>
                </a:solidFill>
                <a:latin typeface="Arial" panose="020B0604020202020204" pitchFamily="34" charset="0"/>
              </a:rPr>
              <a:t>Na kopnu</a:t>
            </a:r>
            <a:r>
              <a:rPr lang="hr-HR" altLang="sr-Latn-RS" sz="1800" dirty="0">
                <a:latin typeface="Arial" panose="020B0604020202020204" pitchFamily="34" charset="0"/>
              </a:rPr>
              <a:t> prevladavaju primitivne golosjemenjače </a:t>
            </a:r>
            <a:r>
              <a:rPr lang="hr-HR" altLang="sr-Latn-RS" sz="1800" b="1" dirty="0">
                <a:solidFill>
                  <a:srgbClr val="339933"/>
                </a:solidFill>
                <a:latin typeface="Arial" panose="020B0604020202020204" pitchFamily="34" charset="0"/>
              </a:rPr>
              <a:t>cikadine i gmazovi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800" b="1" dirty="0">
              <a:solidFill>
                <a:srgbClr val="339933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Gmazovi doživljavaju maksimum razvoja i na kopnu i u moru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Dinosauri doživljavaju maksimum razvoja </a:t>
            </a:r>
            <a:r>
              <a:rPr lang="hr-HR" altLang="sr-Latn-RS" sz="1800" dirty="0">
                <a:latin typeface="Arial" panose="020B0604020202020204" pitchFamily="34" charset="0"/>
              </a:rPr>
              <a:t>i najveće dimenzije, a značajnije se razvijaju i skupine Crocodilia i Pterosauria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339933"/>
                </a:solidFill>
                <a:latin typeface="Arial" panose="020B0604020202020204" pitchFamily="34" charset="0"/>
              </a:rPr>
              <a:t>Prvi nalazi praptice </a:t>
            </a:r>
            <a:r>
              <a:rPr lang="hr-HR" altLang="sr-Latn-RS" sz="1800" i="1" dirty="0">
                <a:latin typeface="Arial" panose="020B0604020202020204" pitchFamily="34" charset="0"/>
              </a:rPr>
              <a:t>Archaeopteryx</a:t>
            </a:r>
            <a:r>
              <a:rPr lang="hr-HR" altLang="sr-Latn-RS" sz="1800" dirty="0">
                <a:latin typeface="Arial" panose="020B0604020202020204" pitchFamily="34" charset="0"/>
              </a:rPr>
              <a:t> u Solnhofen vapnencima</a:t>
            </a:r>
            <a:endParaRPr lang="en-US" altLang="sr-Latn-R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>
            <a:extLst>
              <a:ext uri="{FF2B5EF4-FFF2-40B4-BE49-F238E27FC236}">
                <a16:creationId xmlns:a16="http://schemas.microsoft.com/office/drawing/2014/main" id="{08255562-C2A1-4753-884F-EDF6CA31A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5AB4C584-510B-482C-9B55-224677FA3C93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DB79E977-3594-4418-9D19-64F372918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997200"/>
            <a:ext cx="86407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600" b="1">
                <a:solidFill>
                  <a:srgbClr val="CC0000"/>
                </a:solidFill>
                <a:latin typeface="Arial" panose="020B0604020202020204" pitchFamily="34" charset="0"/>
              </a:rPr>
              <a:t>ŽIVOT U MORU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>
            <a:extLst>
              <a:ext uri="{FF2B5EF4-FFF2-40B4-BE49-F238E27FC236}">
                <a16:creationId xmlns:a16="http://schemas.microsoft.com/office/drawing/2014/main" id="{64262ADF-BD0E-4798-8552-0DFFFCAD5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87CF3092-352A-474D-9D06-4A577A68E7AE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5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10243" name="Picture 2" descr="razvoj fitoplanktona tijekom geoloških razdoblja">
            <a:extLst>
              <a:ext uri="{FF2B5EF4-FFF2-40B4-BE49-F238E27FC236}">
                <a16:creationId xmlns:a16="http://schemas.microsoft.com/office/drawing/2014/main" id="{90BFD509-9129-44DB-B314-89AAE13D9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" r="26938" b="4701"/>
          <a:stretch>
            <a:fillRect/>
          </a:stretch>
        </p:blipFill>
        <p:spPr bwMode="auto">
          <a:xfrm>
            <a:off x="3636963" y="1571625"/>
            <a:ext cx="5435600" cy="497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3">
            <a:extLst>
              <a:ext uri="{FF2B5EF4-FFF2-40B4-BE49-F238E27FC236}">
                <a16:creationId xmlns:a16="http://schemas.microsoft.com/office/drawing/2014/main" id="{3862161A-B9E6-4528-8376-C4A3A78F7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214438"/>
            <a:ext cx="50736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008000"/>
                </a:solidFill>
                <a:latin typeface="Arial" panose="020B0604020202020204" pitchFamily="34" charset="0"/>
              </a:rPr>
              <a:t>Razvoj fitoplanktona kroz geološka razdoblja</a:t>
            </a:r>
          </a:p>
        </p:txBody>
      </p:sp>
      <p:sp>
        <p:nvSpPr>
          <p:cNvPr id="10245" name="Rectangle 2">
            <a:extLst>
              <a:ext uri="{FF2B5EF4-FFF2-40B4-BE49-F238E27FC236}">
                <a16:creationId xmlns:a16="http://schemas.microsoft.com/office/drawing/2014/main" id="{946A76A9-3EB0-4046-B1FE-7FDBCC3DB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811213"/>
            <a:ext cx="2438400" cy="457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PLANKTON</a:t>
            </a:r>
            <a:r>
              <a:rPr lang="hr-HR" altLang="sr-Latn-RS" sz="3200" b="1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0246" name="Text Box 5">
            <a:extLst>
              <a:ext uri="{FF2B5EF4-FFF2-40B4-BE49-F238E27FC236}">
                <a16:creationId xmlns:a16="http://schemas.microsoft.com/office/drawing/2014/main" id="{9B58321E-9789-4B53-B448-D3105226A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00200"/>
            <a:ext cx="3241675" cy="466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Topla tropska mora tijekom mezozoika bila su pogodna za razvoj planktonskih organizama: fitoplanktona i zooplanktona, osobito od jure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Fitoplankton</a:t>
            </a:r>
            <a:r>
              <a:rPr lang="hr-HR" altLang="sr-Latn-RS" sz="1800" dirty="0">
                <a:latin typeface="Arial" panose="020B0604020202020204" pitchFamily="34" charset="0"/>
              </a:rPr>
              <a:t>: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b="1" dirty="0">
                <a:latin typeface="Arial" panose="020B0604020202020204" pitchFamily="34" charset="0"/>
              </a:rPr>
              <a:t>	dinoflagelati,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b="1" dirty="0">
                <a:latin typeface="Arial" panose="020B0604020202020204" pitchFamily="34" charset="0"/>
              </a:rPr>
              <a:t>	kokolitoforidi </a:t>
            </a:r>
            <a:r>
              <a:rPr lang="hr-HR" altLang="sr-Latn-RS" sz="1800" dirty="0">
                <a:latin typeface="Arial" panose="020B0604020202020204" pitchFamily="34" charset="0"/>
              </a:rPr>
              <a:t>(razvijaju se od jure)</a:t>
            </a:r>
            <a:r>
              <a:rPr lang="hr-HR" altLang="sr-Latn-RS" sz="1800" b="1" dirty="0">
                <a:latin typeface="Arial" panose="020B0604020202020204" pitchFamily="34" charset="0"/>
              </a:rPr>
              <a:t> i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b="1" dirty="0">
                <a:latin typeface="Arial" panose="020B0604020202020204" pitchFamily="34" charset="0"/>
              </a:rPr>
              <a:t>	akritarhe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 Zooplankton</a:t>
            </a:r>
            <a:r>
              <a:rPr lang="hr-HR" altLang="sr-Latn-RS" sz="1800" b="1" dirty="0">
                <a:latin typeface="Arial" panose="020B0604020202020204" pitchFamily="34" charset="0"/>
              </a:rPr>
              <a:t>: kalpionelida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3F35071-4476-40FB-919E-F1F2E20A0A70}"/>
              </a:ext>
            </a:extLst>
          </p:cNvPr>
          <p:cNvSpPr/>
          <p:nvPr/>
        </p:nvSpPr>
        <p:spPr>
          <a:xfrm>
            <a:off x="7596188" y="4581525"/>
            <a:ext cx="360362" cy="935038"/>
          </a:xfrm>
          <a:prstGeom prst="round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>
            <a:extLst>
              <a:ext uri="{FF2B5EF4-FFF2-40B4-BE49-F238E27FC236}">
                <a16:creationId xmlns:a16="http://schemas.microsoft.com/office/drawing/2014/main" id="{8F6ACC51-2A99-4B03-8160-DA8911575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1DED2ABA-2C59-4D13-89EF-252214C05547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6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11267" name="Text Box 6">
            <a:extLst>
              <a:ext uri="{FF2B5EF4-FFF2-40B4-BE49-F238E27FC236}">
                <a16:creationId xmlns:a16="http://schemas.microsoft.com/office/drawing/2014/main" id="{EABE864E-C7BB-4317-AC23-E3127A481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867400"/>
            <a:ext cx="24050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Prionodinium alveolatum</a:t>
            </a:r>
            <a:endParaRPr lang="hr-HR" altLang="sr-Latn-RS" sz="1600">
              <a:latin typeface="Arial" panose="020B0604020202020204" pitchFamily="34" charset="0"/>
            </a:endParaRPr>
          </a:p>
        </p:txBody>
      </p:sp>
      <p:sp>
        <p:nvSpPr>
          <p:cNvPr id="11268" name="Text Box 7">
            <a:extLst>
              <a:ext uri="{FF2B5EF4-FFF2-40B4-BE49-F238E27FC236}">
                <a16:creationId xmlns:a16="http://schemas.microsoft.com/office/drawing/2014/main" id="{08C3538C-9F5A-4AA4-9289-AEB0B6D74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1524000"/>
            <a:ext cx="55022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Jednostanični organizmi, fotosintezom stvaraju hranu, imaju stanicu obavijenu sporopoleninom (tvar vrlo otporna na raspadanje), za kretanje su koristili 2 biča (</a:t>
            </a:r>
            <a:r>
              <a:rPr lang="hr-HR" altLang="sr-Latn-RS" sz="1800" i="1">
                <a:latin typeface="Arial" panose="020B0604020202020204" pitchFamily="34" charset="0"/>
              </a:rPr>
              <a:t>lat</a:t>
            </a:r>
            <a:r>
              <a:rPr lang="hr-HR" altLang="sr-Latn-RS" sz="1800">
                <a:latin typeface="Arial" panose="020B0604020202020204" pitchFamily="34" charset="0"/>
              </a:rPr>
              <a:t>: flagellum)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Javljaju se od silura, nešto su značajniji od trijasa, ali tek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u juri doživljavaju procvat s mnoštvom raznolikih oblika</a:t>
            </a:r>
          </a:p>
        </p:txBody>
      </p:sp>
      <p:sp>
        <p:nvSpPr>
          <p:cNvPr id="11269" name="Rectangle 2">
            <a:extLst>
              <a:ext uri="{FF2B5EF4-FFF2-40B4-BE49-F238E27FC236}">
                <a16:creationId xmlns:a16="http://schemas.microsoft.com/office/drawing/2014/main" id="{AD589C2C-7E83-4D93-80FF-45077FB1F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320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DINOFLAGELATA </a:t>
            </a:r>
          </a:p>
        </p:txBody>
      </p:sp>
      <p:pic>
        <p:nvPicPr>
          <p:cNvPr id="11270" name="Picture 9" descr="dinoflagelata">
            <a:extLst>
              <a:ext uri="{FF2B5EF4-FFF2-40B4-BE49-F238E27FC236}">
                <a16:creationId xmlns:a16="http://schemas.microsoft.com/office/drawing/2014/main" id="{96F73BA0-4F27-4B4B-847E-6BB093033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752600"/>
            <a:ext cx="2727325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1">
            <a:extLst>
              <a:ext uri="{FF2B5EF4-FFF2-40B4-BE49-F238E27FC236}">
                <a16:creationId xmlns:a16="http://schemas.microsoft.com/office/drawing/2014/main" id="{D49C900E-E6ED-4480-9AEA-EA2823694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9" r="2953" b="1999"/>
          <a:stretch>
            <a:fillRect/>
          </a:stretch>
        </p:blipFill>
        <p:spPr bwMode="auto">
          <a:xfrm>
            <a:off x="4413250" y="4286250"/>
            <a:ext cx="1609725" cy="235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Text Box 6">
            <a:extLst>
              <a:ext uri="{FF2B5EF4-FFF2-40B4-BE49-F238E27FC236}">
                <a16:creationId xmlns:a16="http://schemas.microsoft.com/office/drawing/2014/main" id="{0EE7A392-26FE-47D1-8491-3FEA27448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7688" y="3714750"/>
            <a:ext cx="1714500" cy="30003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Gonyaulacysta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jurassica</a:t>
            </a:r>
            <a:r>
              <a:rPr lang="hr-HR" altLang="sr-Latn-RS" sz="1600"/>
              <a:t> </a:t>
            </a:r>
          </a:p>
        </p:txBody>
      </p:sp>
      <p:pic>
        <p:nvPicPr>
          <p:cNvPr id="11273" name="Picture 13">
            <a:extLst>
              <a:ext uri="{FF2B5EF4-FFF2-40B4-BE49-F238E27FC236}">
                <a16:creationId xmlns:a16="http://schemas.microsoft.com/office/drawing/2014/main" id="{497FFFC4-02A0-489D-AAAB-CF1C83FD2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4486275"/>
            <a:ext cx="1760538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 Box 6">
            <a:extLst>
              <a:ext uri="{FF2B5EF4-FFF2-40B4-BE49-F238E27FC236}">
                <a16:creationId xmlns:a16="http://schemas.microsoft.com/office/drawing/2014/main" id="{2055B62C-69AD-4512-905D-1AC8FA308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75" y="3714750"/>
            <a:ext cx="1857375" cy="27717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Stephanelytron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redcliffense</a:t>
            </a:r>
            <a:r>
              <a:rPr lang="hr-HR" altLang="sr-Latn-RS"/>
              <a:t> </a:t>
            </a:r>
          </a:p>
        </p:txBody>
      </p:sp>
      <p:pic>
        <p:nvPicPr>
          <p:cNvPr id="11275" name="Picture 15">
            <a:extLst>
              <a:ext uri="{FF2B5EF4-FFF2-40B4-BE49-F238E27FC236}">
                <a16:creationId xmlns:a16="http://schemas.microsoft.com/office/drawing/2014/main" id="{AEACEAE2-A779-458B-88E2-DFCEA458D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529138"/>
            <a:ext cx="2106612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6" name="Text Box 6">
            <a:extLst>
              <a:ext uri="{FF2B5EF4-FFF2-40B4-BE49-F238E27FC236}">
                <a16:creationId xmlns:a16="http://schemas.microsoft.com/office/drawing/2014/main" id="{53A65A86-AF77-4E68-9B6E-D68726C14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3716338"/>
            <a:ext cx="2214563" cy="271303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Ysematophora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penicillata</a:t>
            </a:r>
            <a:r>
              <a:rPr lang="hr-HR" altLang="sr-Latn-RS"/>
              <a:t> </a:t>
            </a:r>
          </a:p>
        </p:txBody>
      </p:sp>
      <p:sp>
        <p:nvSpPr>
          <p:cNvPr id="11277" name="Rectangle 2">
            <a:extLst>
              <a:ext uri="{FF2B5EF4-FFF2-40B4-BE49-F238E27FC236}">
                <a16:creationId xmlns:a16="http://schemas.microsoft.com/office/drawing/2014/main" id="{F0F8C741-E1CD-439D-AC3D-9F44B071E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88913"/>
            <a:ext cx="3241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008000"/>
                </a:solidFill>
                <a:latin typeface="Arial" panose="020B0604020202020204" pitchFamily="34" charset="0"/>
              </a:rPr>
              <a:t>FITOPLANKTON: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3" descr="These calcium shell-forming 'coccolithophorids' are an important component of the plankton in the ocean. A number of intact coccolithophorids (magnified 3300X) can be seen amongst the individual plates. ">
            <a:extLst>
              <a:ext uri="{FF2B5EF4-FFF2-40B4-BE49-F238E27FC236}">
                <a16:creationId xmlns:a16="http://schemas.microsoft.com/office/drawing/2014/main" id="{FA0CDCDB-8286-4A92-8F4A-A620032BB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3" r="8315"/>
          <a:stretch>
            <a:fillRect/>
          </a:stretch>
        </p:blipFill>
        <p:spPr bwMode="auto">
          <a:xfrm>
            <a:off x="5219700" y="1628775"/>
            <a:ext cx="374650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Slide Number Placeholder 3">
            <a:extLst>
              <a:ext uri="{FF2B5EF4-FFF2-40B4-BE49-F238E27FC236}">
                <a16:creationId xmlns:a16="http://schemas.microsoft.com/office/drawing/2014/main" id="{EBAE76F7-7650-4F58-8329-A97FB218D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48015741-98A7-4630-BB2A-AA7A92F74371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7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12292" name="Text Box 7">
            <a:extLst>
              <a:ext uri="{FF2B5EF4-FFF2-40B4-BE49-F238E27FC236}">
                <a16:creationId xmlns:a16="http://schemas.microsoft.com/office/drawing/2014/main" id="{569D1F14-1C21-48FC-BBB4-15B23D3EF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3763" y="1652588"/>
            <a:ext cx="2097087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nakupina kokosfera</a:t>
            </a:r>
          </a:p>
        </p:txBody>
      </p:sp>
      <p:sp>
        <p:nvSpPr>
          <p:cNvPr id="12293" name="Text Box 8">
            <a:extLst>
              <a:ext uri="{FF2B5EF4-FFF2-40B4-BE49-F238E27FC236}">
                <a16:creationId xmlns:a16="http://schemas.microsoft.com/office/drawing/2014/main" id="{BB53D3FA-8F11-416F-8C47-2A5D73FD0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628775"/>
            <a:ext cx="4968875" cy="220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Kokolitoforidi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se razvijaju od jure</a:t>
            </a:r>
            <a:r>
              <a:rPr lang="hr-HR" altLang="sr-Latn-RS" sz="1800">
                <a:latin typeface="Arial" panose="020B0604020202020204" pitchFamily="34" charset="0"/>
              </a:rPr>
              <a:t>, njihova stanica obavijena je pločicama (</a:t>
            </a:r>
            <a:r>
              <a:rPr lang="hr-HR" altLang="sr-Latn-RS" sz="1800" b="1">
                <a:latin typeface="Arial" panose="020B0604020202020204" pitchFamily="34" charset="0"/>
              </a:rPr>
              <a:t>kokolitima</a:t>
            </a:r>
            <a:r>
              <a:rPr lang="hr-HR" altLang="sr-Latn-RS" sz="1800">
                <a:latin typeface="Arial" panose="020B0604020202020204" pitchFamily="34" charset="0"/>
              </a:rPr>
              <a:t>) </a:t>
            </a:r>
            <a:r>
              <a:rPr lang="hr-HR" altLang="sr-Latn-RS" sz="1800" b="1">
                <a:latin typeface="Arial" panose="020B0604020202020204" pitchFamily="34" charset="0"/>
              </a:rPr>
              <a:t>od CaCO</a:t>
            </a:r>
            <a:r>
              <a:rPr lang="hr-HR" altLang="sr-Latn-RS" sz="1800" b="1" baseline="-25000">
                <a:latin typeface="Arial" panose="020B0604020202020204" pitchFamily="34" charset="0"/>
              </a:rPr>
              <a:t>3</a:t>
            </a:r>
            <a:r>
              <a:rPr lang="hr-HR" altLang="sr-Latn-RS" sz="1800" b="1"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i tvori kokosferu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Nakupine kokolita često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izgrađuju dubokomorske sedimente</a:t>
            </a:r>
            <a:r>
              <a:rPr lang="hr-HR" altLang="sr-Latn-RS" sz="1800">
                <a:latin typeface="Arial" panose="020B0604020202020204" pitchFamily="34" charset="0"/>
              </a:rPr>
              <a:t>, tzv. kokolitne vapnence</a:t>
            </a:r>
          </a:p>
        </p:txBody>
      </p:sp>
      <p:sp>
        <p:nvSpPr>
          <p:cNvPr id="12294" name="Rectangle 2">
            <a:extLst>
              <a:ext uri="{FF2B5EF4-FFF2-40B4-BE49-F238E27FC236}">
                <a16:creationId xmlns:a16="http://schemas.microsoft.com/office/drawing/2014/main" id="{C9010892-6743-445C-8909-50D6FA823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441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COCCOLITHOPHORIDACEA</a:t>
            </a:r>
            <a:r>
              <a:rPr lang="hr-HR" altLang="sr-Latn-RS" sz="2400" b="1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2295" name="Rectangle 2">
            <a:extLst>
              <a:ext uri="{FF2B5EF4-FFF2-40B4-BE49-F238E27FC236}">
                <a16:creationId xmlns:a16="http://schemas.microsoft.com/office/drawing/2014/main" id="{A2C81650-1885-4CE2-84E3-2E0B086D0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88913"/>
            <a:ext cx="3241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008000"/>
                </a:solidFill>
                <a:latin typeface="Arial" panose="020B0604020202020204" pitchFamily="34" charset="0"/>
              </a:rPr>
              <a:t>FITOPLANKTON:</a:t>
            </a:r>
          </a:p>
        </p:txBody>
      </p:sp>
      <p:sp>
        <p:nvSpPr>
          <p:cNvPr id="12296" name="Text Box 5">
            <a:extLst>
              <a:ext uri="{FF2B5EF4-FFF2-40B4-BE49-F238E27FC236}">
                <a16:creationId xmlns:a16="http://schemas.microsoft.com/office/drawing/2014/main" id="{92694196-A906-4823-A552-525A3F71B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365625"/>
            <a:ext cx="4752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&gt;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Procvat u mlađoj kredi </a:t>
            </a:r>
            <a:r>
              <a:rPr lang="hr-HR" altLang="sr-Latn-RS" sz="1800">
                <a:latin typeface="Arial" panose="020B0604020202020204" pitchFamily="34" charset="0"/>
              </a:rPr>
              <a:t>&gt; nastanak sedimenata pisaće krede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>
            <a:extLst>
              <a:ext uri="{FF2B5EF4-FFF2-40B4-BE49-F238E27FC236}">
                <a16:creationId xmlns:a16="http://schemas.microsoft.com/office/drawing/2014/main" id="{55620D37-EF5C-4A97-98A6-D33DAB469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2CE26DAC-EEBC-4D0A-8C05-8494FE2605C0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8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13315" name="Text Box 2">
            <a:extLst>
              <a:ext uri="{FF2B5EF4-FFF2-40B4-BE49-F238E27FC236}">
                <a16:creationId xmlns:a16="http://schemas.microsoft.com/office/drawing/2014/main" id="{C56FC948-0E1E-480F-8BE4-85C04D942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6400"/>
            <a:ext cx="37465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Kalpionelida – čaškaste forme s vijencem trepetljika na vrhu čašice i ovojnicom od hitina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Dobri provodni fosili za dubokovodne naslage </a:t>
            </a:r>
            <a:r>
              <a:rPr lang="hr-HR" altLang="sr-Latn-RS" sz="1800" b="1" u="sng">
                <a:solidFill>
                  <a:srgbClr val="FF0000"/>
                </a:solidFill>
                <a:latin typeface="Arial" panose="020B0604020202020204" pitchFamily="34" charset="0"/>
              </a:rPr>
              <a:t>mlađe jure i starije krede</a:t>
            </a:r>
          </a:p>
        </p:txBody>
      </p:sp>
      <p:pic>
        <p:nvPicPr>
          <p:cNvPr id="13316" name="Picture 3" descr="H55 - Calpionella alpina (Titon-Berijas)">
            <a:extLst>
              <a:ext uri="{FF2B5EF4-FFF2-40B4-BE49-F238E27FC236}">
                <a16:creationId xmlns:a16="http://schemas.microsoft.com/office/drawing/2014/main" id="{92E3AD8B-B64A-48DC-8423-FE2A06121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7" r="1866" b="4752"/>
          <a:stretch>
            <a:fillRect/>
          </a:stretch>
        </p:blipFill>
        <p:spPr bwMode="auto">
          <a:xfrm>
            <a:off x="4211638" y="452438"/>
            <a:ext cx="4824412" cy="604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Rectangle 2">
            <a:extLst>
              <a:ext uri="{FF2B5EF4-FFF2-40B4-BE49-F238E27FC236}">
                <a16:creationId xmlns:a16="http://schemas.microsoft.com/office/drawing/2014/main" id="{4FF1CF85-A95F-449F-9783-4B7D7BECD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CALPIONELIDA</a:t>
            </a:r>
            <a:r>
              <a:rPr lang="hr-HR" altLang="sr-Latn-RS" sz="2400" b="1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3318" name="Picture 9">
            <a:extLst>
              <a:ext uri="{FF2B5EF4-FFF2-40B4-BE49-F238E27FC236}">
                <a16:creationId xmlns:a16="http://schemas.microsoft.com/office/drawing/2014/main" id="{8334083A-2C79-4474-A2E1-24F4128FA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4484688"/>
            <a:ext cx="15748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Rectangle 2">
            <a:extLst>
              <a:ext uri="{FF2B5EF4-FFF2-40B4-BE49-F238E27FC236}">
                <a16:creationId xmlns:a16="http://schemas.microsoft.com/office/drawing/2014/main" id="{B8F1EA51-5CD4-4AED-9A15-CF478D0DC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60350"/>
            <a:ext cx="3241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 u="sng">
                <a:solidFill>
                  <a:srgbClr val="0000FF"/>
                </a:solidFill>
                <a:latin typeface="Arial" panose="020B0604020202020204" pitchFamily="34" charset="0"/>
              </a:rPr>
              <a:t>ZOOPLANKTON</a:t>
            </a:r>
          </a:p>
        </p:txBody>
      </p:sp>
      <p:sp>
        <p:nvSpPr>
          <p:cNvPr id="13320" name="Text Box 4">
            <a:extLst>
              <a:ext uri="{FF2B5EF4-FFF2-40B4-BE49-F238E27FC236}">
                <a16:creationId xmlns:a16="http://schemas.microsoft.com/office/drawing/2014/main" id="{0D3CCDC3-3D2D-47EF-BC67-5465308DE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870450"/>
            <a:ext cx="2087563" cy="862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700">
                <a:latin typeface="Arial" panose="020B0604020202020204" pitchFamily="34" charset="0"/>
              </a:rPr>
              <a:t>Na slikama: </a:t>
            </a:r>
            <a:r>
              <a:rPr lang="hr-HR" altLang="sr-Latn-RS" sz="1700" i="1">
                <a:solidFill>
                  <a:srgbClr val="3333FF"/>
                </a:solidFill>
                <a:latin typeface="Arial" panose="020B0604020202020204" pitchFamily="34" charset="0"/>
              </a:rPr>
              <a:t>Calpionella alpina</a:t>
            </a:r>
            <a:r>
              <a:rPr lang="hr-HR" altLang="sr-Latn-RS" sz="1600">
                <a:latin typeface="Arial" panose="020B0604020202020204" pitchFamily="34" charset="0"/>
              </a:rPr>
              <a:t>, titon - berijas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>
            <a:extLst>
              <a:ext uri="{FF2B5EF4-FFF2-40B4-BE49-F238E27FC236}">
                <a16:creationId xmlns:a16="http://schemas.microsoft.com/office/drawing/2014/main" id="{FEDB8150-E610-4093-AB1C-146EE5D3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8BF54BFD-7B6C-4BC2-B632-9C5491736437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9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14339" name="Text Box 2">
            <a:extLst>
              <a:ext uri="{FF2B5EF4-FFF2-40B4-BE49-F238E27FC236}">
                <a16:creationId xmlns:a16="http://schemas.microsoft.com/office/drawing/2014/main" id="{B7BECF1A-CC2C-4020-B009-3BA557EAB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00200"/>
            <a:ext cx="3457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Praživotinje, imaju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skelete od kremena</a:t>
            </a:r>
            <a:r>
              <a:rPr lang="hr-HR" altLang="sr-Latn-RS" sz="1800">
                <a:latin typeface="Arial" panose="020B0604020202020204" pitchFamily="34" charset="0"/>
              </a:rPr>
              <a:t> (SiO</a:t>
            </a:r>
            <a:r>
              <a:rPr lang="hr-HR" altLang="sr-Latn-RS" sz="1800" baseline="-25000">
                <a:latin typeface="Arial" panose="020B0604020202020204" pitchFamily="34" charset="0"/>
              </a:rPr>
              <a:t>2</a:t>
            </a:r>
            <a:r>
              <a:rPr lang="hr-HR" altLang="sr-Latn-RS" sz="1800">
                <a:latin typeface="Arial" panose="020B0604020202020204" pitchFamily="34" charset="0"/>
              </a:rPr>
              <a:t>), postoje još od kambrija,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no intenzivnije se razvijaju tijekom mezozoika</a:t>
            </a:r>
          </a:p>
        </p:txBody>
      </p:sp>
      <p:pic>
        <p:nvPicPr>
          <p:cNvPr id="14340" name="Picture 3" descr="H33 - Jurske Radiolarije">
            <a:extLst>
              <a:ext uri="{FF2B5EF4-FFF2-40B4-BE49-F238E27FC236}">
                <a16:creationId xmlns:a16="http://schemas.microsoft.com/office/drawing/2014/main" id="{1C6D902A-838F-4E3E-9D7F-C3BC89C10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76"/>
          <a:stretch>
            <a:fillRect/>
          </a:stretch>
        </p:blipFill>
        <p:spPr bwMode="auto">
          <a:xfrm>
            <a:off x="4067175" y="188913"/>
            <a:ext cx="498475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4">
            <a:extLst>
              <a:ext uri="{FF2B5EF4-FFF2-40B4-BE49-F238E27FC236}">
                <a16:creationId xmlns:a16="http://schemas.microsoft.com/office/drawing/2014/main" id="{877CF2E7-5509-4323-AF10-E0F0587FB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916113"/>
            <a:ext cx="18478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jurske radiolarije</a:t>
            </a:r>
          </a:p>
        </p:txBody>
      </p:sp>
      <p:pic>
        <p:nvPicPr>
          <p:cNvPr id="14342" name="Picture 5" descr="Pantanellium, spumellarian, radiolarians, jura">
            <a:extLst>
              <a:ext uri="{FF2B5EF4-FFF2-40B4-BE49-F238E27FC236}">
                <a16:creationId xmlns:a16="http://schemas.microsoft.com/office/drawing/2014/main" id="{B1784F74-68BD-468A-8B06-2AB82776E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25813"/>
            <a:ext cx="1982788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Rectangle 2">
            <a:extLst>
              <a:ext uri="{FF2B5EF4-FFF2-40B4-BE49-F238E27FC236}">
                <a16:creationId xmlns:a16="http://schemas.microsoft.com/office/drawing/2014/main" id="{BC4AB95E-620C-409F-8BBC-0A8CEB40C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FF0000"/>
                </a:solidFill>
                <a:latin typeface="Arial" panose="020B0604020202020204" pitchFamily="34" charset="0"/>
              </a:rPr>
              <a:t>RADIOLARIA </a:t>
            </a:r>
          </a:p>
        </p:txBody>
      </p:sp>
      <p:pic>
        <p:nvPicPr>
          <p:cNvPr id="14344" name="Picture 11">
            <a:extLst>
              <a:ext uri="{FF2B5EF4-FFF2-40B4-BE49-F238E27FC236}">
                <a16:creationId xmlns:a16="http://schemas.microsoft.com/office/drawing/2014/main" id="{E6044D0D-0533-4F4A-8534-9BA9A8B80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4437063"/>
            <a:ext cx="979488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Text Box 4">
            <a:extLst>
              <a:ext uri="{FF2B5EF4-FFF2-40B4-BE49-F238E27FC236}">
                <a16:creationId xmlns:a16="http://schemas.microsoft.com/office/drawing/2014/main" id="{386312ED-DCEE-48B5-ABD7-4C3FE3930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581525"/>
            <a:ext cx="15621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&lt; Lithocampe</a:t>
            </a:r>
          </a:p>
        </p:txBody>
      </p:sp>
      <p:pic>
        <p:nvPicPr>
          <p:cNvPr id="14346" name="Picture 14">
            <a:extLst>
              <a:ext uri="{FF2B5EF4-FFF2-40B4-BE49-F238E27FC236}">
                <a16:creationId xmlns:a16="http://schemas.microsoft.com/office/drawing/2014/main" id="{E68BAAD0-BAB9-443E-ABD0-C7BB959D2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325813"/>
            <a:ext cx="142240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7" name="Text Box 4">
            <a:extLst>
              <a:ext uri="{FF2B5EF4-FFF2-40B4-BE49-F238E27FC236}">
                <a16:creationId xmlns:a16="http://schemas.microsoft.com/office/drawing/2014/main" id="{3739B1F0-011D-438B-8A43-8E4268609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6062663"/>
            <a:ext cx="13779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Eucyrtidium</a:t>
            </a:r>
          </a:p>
        </p:txBody>
      </p:sp>
      <p:pic>
        <p:nvPicPr>
          <p:cNvPr id="14348" name="Picture 16">
            <a:extLst>
              <a:ext uri="{FF2B5EF4-FFF2-40B4-BE49-F238E27FC236}">
                <a16:creationId xmlns:a16="http://schemas.microsoft.com/office/drawing/2014/main" id="{9672DE47-F110-49BA-8A67-A4D154B07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763" y="4437063"/>
            <a:ext cx="1760537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9" name="Text Box 4">
            <a:extLst>
              <a:ext uri="{FF2B5EF4-FFF2-40B4-BE49-F238E27FC236}">
                <a16:creationId xmlns:a16="http://schemas.microsoft.com/office/drawing/2014/main" id="{0AB28AE3-566E-490E-B0AD-FE682D1E6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5949950"/>
            <a:ext cx="17780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Lophophaena &gt;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>
            <a:extLst>
              <a:ext uri="{FF2B5EF4-FFF2-40B4-BE49-F238E27FC236}">
                <a16:creationId xmlns:a16="http://schemas.microsoft.com/office/drawing/2014/main" id="{BB9EBD53-B0E0-4714-9DD4-4E8AFCEFB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45F250D6-6133-4203-8D1A-6F252E2C7C16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10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15363" name="Text Box 1026">
            <a:extLst>
              <a:ext uri="{FF2B5EF4-FFF2-40B4-BE49-F238E27FC236}">
                <a16:creationId xmlns:a16="http://schemas.microsoft.com/office/drawing/2014/main" id="{C72D6836-4B04-4DD3-B27F-685139CFD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93863"/>
            <a:ext cx="8070850" cy="3748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dirty="0">
                <a:latin typeface="Arial" panose="020B0604020202020204" pitchFamily="34" charset="0"/>
              </a:rPr>
              <a:t>Najznačajnije su zelene (dazikladalne) i crvene alge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 Među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dazikladalnim algama</a:t>
            </a:r>
            <a:r>
              <a:rPr lang="hr-HR" altLang="sr-Latn-RS" sz="1800" dirty="0">
                <a:latin typeface="Arial" panose="020B0604020202020204" pitchFamily="34" charset="0"/>
              </a:rPr>
              <a:t> ističu se rodovi </a:t>
            </a:r>
            <a:r>
              <a:rPr lang="hr-HR" altLang="sr-Latn-RS" sz="1800" b="1" i="1" dirty="0">
                <a:solidFill>
                  <a:srgbClr val="339933"/>
                </a:solidFill>
                <a:latin typeface="Arial" panose="020B0604020202020204" pitchFamily="34" charset="0"/>
              </a:rPr>
              <a:t>Paleodasycladus, Clypeina, Salpingoporella, Macroporella,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800" b="1" i="1" dirty="0">
              <a:solidFill>
                <a:srgbClr val="339933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b="1" i="1" dirty="0">
                <a:solidFill>
                  <a:srgbClr val="339933"/>
                </a:solidFill>
                <a:latin typeface="Arial" panose="020B0604020202020204" pitchFamily="34" charset="0"/>
              </a:rPr>
              <a:t>Tijekom mlađe jure i starije krede vapnenačke alge “doživljavaju “ svoj 3. maksimum razvoja.</a:t>
            </a:r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4CDFB4C5-4EA7-4188-B2DC-746299099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68338"/>
            <a:ext cx="1370013" cy="457200"/>
          </a:xfrm>
          <a:prstGeom prst="rect">
            <a:avLst/>
          </a:prstGeom>
          <a:solidFill>
            <a:srgbClr val="92D05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ALGE</a:t>
            </a:r>
          </a:p>
        </p:txBody>
      </p:sp>
      <p:sp>
        <p:nvSpPr>
          <p:cNvPr id="15365" name="Text Box 4">
            <a:extLst>
              <a:ext uri="{FF2B5EF4-FFF2-40B4-BE49-F238E27FC236}">
                <a16:creationId xmlns:a16="http://schemas.microsoft.com/office/drawing/2014/main" id="{E39A245F-F11C-4754-8F9F-21A5B1410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138488"/>
            <a:ext cx="6923088" cy="122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1"/>
              </a:buClr>
              <a:buFont typeface="Wingdings 3" panose="05040102010807070707" pitchFamily="18" charset="2"/>
              <a:buChar char="u"/>
            </a:pPr>
            <a:r>
              <a:rPr lang="hr-HR" altLang="sr-Latn-RS" sz="1700" dirty="0">
                <a:latin typeface="Arial" panose="020B0604020202020204" pitchFamily="34" charset="0"/>
              </a:rPr>
              <a:t> </a:t>
            </a:r>
            <a:r>
              <a:rPr lang="hr-HR" altLang="sr-Latn-RS" sz="1700" b="1" dirty="0">
                <a:solidFill>
                  <a:srgbClr val="0000FF"/>
                </a:solidFill>
                <a:latin typeface="Arial" panose="020B0604020202020204" pitchFamily="34" charset="0"/>
              </a:rPr>
              <a:t>DONJA JURA</a:t>
            </a:r>
            <a:r>
              <a:rPr lang="hr-HR" altLang="sr-Latn-RS" sz="1700" dirty="0">
                <a:latin typeface="Arial" panose="020B0604020202020204" pitchFamily="34" charset="0"/>
              </a:rPr>
              <a:t>: </a:t>
            </a:r>
            <a:r>
              <a:rPr lang="hr-HR" altLang="sr-Latn-RS" sz="1600" i="1" dirty="0">
                <a:latin typeface="Arial" panose="020B0604020202020204" pitchFamily="34" charset="0"/>
              </a:rPr>
              <a:t>Palaeodasycladus mediterraneus</a:t>
            </a:r>
            <a:endParaRPr lang="hr-HR" altLang="sr-Latn-RS" sz="1700" i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1"/>
              </a:buClr>
              <a:buFont typeface="Wingdings 3" panose="05040102010807070707" pitchFamily="18" charset="2"/>
              <a:buChar char="u"/>
            </a:pPr>
            <a:r>
              <a:rPr lang="hr-HR" altLang="sr-Latn-RS" sz="1700" dirty="0">
                <a:latin typeface="Arial" panose="020B0604020202020204" pitchFamily="34" charset="0"/>
              </a:rPr>
              <a:t> </a:t>
            </a:r>
            <a:r>
              <a:rPr lang="hr-HR" altLang="sr-Latn-RS" sz="1700" b="1" dirty="0">
                <a:solidFill>
                  <a:srgbClr val="0066FF"/>
                </a:solidFill>
                <a:latin typeface="Arial" panose="020B0604020202020204" pitchFamily="34" charset="0"/>
              </a:rPr>
              <a:t>SREDNJA JURA</a:t>
            </a:r>
            <a:r>
              <a:rPr lang="hr-HR" altLang="sr-Latn-RS" sz="1700" dirty="0">
                <a:latin typeface="Arial" panose="020B0604020202020204" pitchFamily="34" charset="0"/>
              </a:rPr>
              <a:t>: </a:t>
            </a:r>
            <a:r>
              <a:rPr lang="hr-HR" altLang="sr-Latn-RS" sz="1600" i="1" dirty="0">
                <a:latin typeface="Arial" panose="020B0604020202020204" pitchFamily="34" charset="0"/>
              </a:rPr>
              <a:t>Selliporella donzellii</a:t>
            </a:r>
            <a:endParaRPr lang="hr-HR" altLang="sr-Latn-RS" sz="1700" b="1" i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1"/>
              </a:buClr>
              <a:buFont typeface="Wingdings 3" panose="05040102010807070707" pitchFamily="18" charset="2"/>
              <a:buChar char="u"/>
            </a:pPr>
            <a:r>
              <a:rPr lang="hr-HR" altLang="sr-Latn-RS" sz="1700" i="1" dirty="0">
                <a:latin typeface="Arial" panose="020B0604020202020204" pitchFamily="34" charset="0"/>
              </a:rPr>
              <a:t> </a:t>
            </a:r>
            <a:r>
              <a:rPr lang="hr-HR" altLang="sr-Latn-RS" sz="1700" b="1" u="sng" dirty="0">
                <a:solidFill>
                  <a:srgbClr val="0099FF"/>
                </a:solidFill>
                <a:latin typeface="Arial" panose="020B0604020202020204" pitchFamily="34" charset="0"/>
              </a:rPr>
              <a:t>GORNJA JURA</a:t>
            </a:r>
            <a:r>
              <a:rPr lang="hr-HR" altLang="sr-Latn-RS" sz="1700" dirty="0">
                <a:latin typeface="Arial" panose="020B0604020202020204" pitchFamily="34" charset="0"/>
              </a:rPr>
              <a:t>: </a:t>
            </a:r>
            <a:r>
              <a:rPr lang="hr-HR" altLang="sr-Latn-RS" sz="1600" i="1" dirty="0">
                <a:latin typeface="Arial" panose="020B0604020202020204" pitchFamily="34" charset="0"/>
              </a:rPr>
              <a:t>Salpingoporella sellii</a:t>
            </a:r>
            <a:r>
              <a:rPr lang="hr-HR" altLang="sr-Latn-RS" sz="1600" dirty="0">
                <a:latin typeface="Arial" panose="020B0604020202020204" pitchFamily="34" charset="0"/>
              </a:rPr>
              <a:t>, </a:t>
            </a:r>
            <a:r>
              <a:rPr lang="hr-HR" altLang="sr-Latn-RS" sz="1600" i="1" dirty="0">
                <a:latin typeface="Arial" panose="020B0604020202020204" pitchFamily="34" charset="0"/>
              </a:rPr>
              <a:t>Salpingoporella annulata, Clypeina jurassica, Campbelliella striata</a:t>
            </a:r>
            <a:endParaRPr lang="en-US" altLang="sr-Latn-RS" sz="1700" b="1" i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>
            <a:extLst>
              <a:ext uri="{FF2B5EF4-FFF2-40B4-BE49-F238E27FC236}">
                <a16:creationId xmlns:a16="http://schemas.microsoft.com/office/drawing/2014/main" id="{EC2C54F8-B1A8-4A2E-8E48-237715BC1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E8651C19-7C5C-454B-9DAD-257C39F4B79E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11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E488BF77-4FC4-4C8E-A61E-BE04FA70B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643063"/>
            <a:ext cx="80010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Intenzivniji razvoj bentičkih formi počinje tijekom starije jure uslijed stvaranja brojnih plitkih mora,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značajna je porodica </a:t>
            </a:r>
            <a:r>
              <a:rPr lang="hr-HR" altLang="sr-Latn-RS" sz="1800" b="1" i="1">
                <a:solidFill>
                  <a:srgbClr val="0000FF"/>
                </a:solidFill>
                <a:latin typeface="Arial" panose="020B0604020202020204" pitchFamily="34" charset="0"/>
              </a:rPr>
              <a:t>Lituolidae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800" b="1" i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i="1">
                <a:solidFill>
                  <a:srgbClr val="990033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Značajniji rodovi: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A14BAF63-EA7F-452E-BA2B-83FDB8AC3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068638"/>
            <a:ext cx="6996113" cy="342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buClr>
                <a:schemeClr val="accent1"/>
              </a:buClr>
              <a:buSzPct val="75000"/>
              <a:buFont typeface="Wingdings 3" pitchFamily="18" charset="2"/>
              <a:buChar char="u"/>
              <a:defRPr/>
            </a:pPr>
            <a:r>
              <a:rPr lang="hr-HR" sz="1700" dirty="0">
                <a:latin typeface="Arial" charset="0"/>
              </a:rPr>
              <a:t> </a:t>
            </a:r>
            <a:r>
              <a:rPr lang="hr-HR" sz="1700" b="1" dirty="0">
                <a:solidFill>
                  <a:srgbClr val="0000FF"/>
                </a:solidFill>
                <a:latin typeface="Arial" charset="0"/>
              </a:rPr>
              <a:t>DONJA JURA</a:t>
            </a:r>
            <a:r>
              <a:rPr lang="hr-HR" sz="1700" dirty="0">
                <a:latin typeface="Arial" charset="0"/>
              </a:rPr>
              <a:t>: </a:t>
            </a:r>
            <a:r>
              <a:rPr lang="hr-HR" sz="1700" b="1" i="1" dirty="0">
                <a:latin typeface="Arial" charset="0"/>
              </a:rPr>
              <a:t>Orbitopsella, </a:t>
            </a:r>
            <a:r>
              <a:rPr lang="hr-HR" sz="1700" b="1" i="1" dirty="0" err="1">
                <a:latin typeface="Arial" charset="0"/>
              </a:rPr>
              <a:t>Involutina</a:t>
            </a:r>
            <a:r>
              <a:rPr lang="hr-HR" sz="1700" b="1" i="1" dirty="0">
                <a:latin typeface="Arial" charset="0"/>
              </a:rPr>
              <a:t>, </a:t>
            </a:r>
            <a:r>
              <a:rPr lang="hr-HR" sz="1700" b="1" i="1" dirty="0" err="1">
                <a:latin typeface="Arial" charset="0"/>
              </a:rPr>
              <a:t>Haurania</a:t>
            </a:r>
            <a:r>
              <a:rPr lang="hr-HR" sz="1700" b="1" i="1" dirty="0">
                <a:latin typeface="Arial" charset="0"/>
              </a:rPr>
              <a:t>, </a:t>
            </a:r>
            <a:r>
              <a:rPr lang="hr-HR" sz="1700" b="1" i="1" dirty="0" err="1">
                <a:latin typeface="Arial" charset="0"/>
              </a:rPr>
              <a:t>Dentalina</a:t>
            </a:r>
            <a:endParaRPr lang="hr-HR" sz="1700" b="1" i="1" dirty="0">
              <a:latin typeface="Arial" charset="0"/>
            </a:endParaRPr>
          </a:p>
          <a:p>
            <a:pPr marL="896938" indent="-896938" eaLnBrk="1" hangingPunct="1">
              <a:lnSpc>
                <a:spcPct val="110000"/>
              </a:lnSpc>
              <a:buClr>
                <a:schemeClr val="accent1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hr-HR" sz="1600" b="1" i="1" dirty="0">
                <a:solidFill>
                  <a:srgbClr val="0066FF"/>
                </a:solidFill>
                <a:latin typeface="Arial" charset="0"/>
              </a:rPr>
              <a:t>	</a:t>
            </a:r>
            <a:r>
              <a:rPr lang="hr-HR" sz="1600" dirty="0">
                <a:solidFill>
                  <a:srgbClr val="0066FF"/>
                </a:solidFill>
                <a:latin typeface="Arial" charset="0"/>
              </a:rPr>
              <a:t>(provodne vrste: </a:t>
            </a:r>
            <a:r>
              <a:rPr lang="hr-HR" sz="1600" i="1" dirty="0">
                <a:solidFill>
                  <a:srgbClr val="0066FF"/>
                </a:solidFill>
                <a:latin typeface="Arial" charset="0"/>
              </a:rPr>
              <a:t>Orbitopsella praecursor, Lituosepta recoarensis, </a:t>
            </a:r>
            <a:r>
              <a:rPr lang="hr-HR" sz="1600" i="1" dirty="0" err="1">
                <a:solidFill>
                  <a:srgbClr val="0066FF"/>
                </a:solidFill>
                <a:latin typeface="Arial" charset="0"/>
              </a:rPr>
              <a:t>Haurania</a:t>
            </a:r>
            <a:r>
              <a:rPr lang="hr-HR" sz="1600" i="1" dirty="0">
                <a:solidFill>
                  <a:srgbClr val="0066FF"/>
                </a:solidFill>
                <a:latin typeface="Arial" charset="0"/>
              </a:rPr>
              <a:t> deserta, </a:t>
            </a:r>
            <a:r>
              <a:rPr lang="hr-HR" sz="1600" i="1" dirty="0" err="1">
                <a:solidFill>
                  <a:srgbClr val="0066FF"/>
                </a:solidFill>
                <a:latin typeface="Arial" charset="0"/>
              </a:rPr>
              <a:t>Planisepta</a:t>
            </a:r>
            <a:r>
              <a:rPr lang="hr-HR" sz="1600" i="1" dirty="0">
                <a:solidFill>
                  <a:srgbClr val="0066FF"/>
                </a:solidFill>
                <a:latin typeface="Arial" charset="0"/>
              </a:rPr>
              <a:t> compressa)</a:t>
            </a:r>
            <a:endParaRPr lang="hr-HR" sz="1700" i="1" dirty="0">
              <a:solidFill>
                <a:srgbClr val="0066FF"/>
              </a:solidFill>
              <a:latin typeface="Arial" charset="0"/>
            </a:endParaRPr>
          </a:p>
          <a:p>
            <a:pPr eaLnBrk="1" hangingPunct="1">
              <a:lnSpc>
                <a:spcPct val="110000"/>
              </a:lnSpc>
              <a:buClr>
                <a:schemeClr val="accent1"/>
              </a:buClr>
              <a:buSzPct val="75000"/>
              <a:buFont typeface="Wingdings 3" pitchFamily="18" charset="2"/>
              <a:buChar char="u"/>
              <a:defRPr/>
            </a:pPr>
            <a:endParaRPr lang="hr-HR" sz="1700" i="1" dirty="0">
              <a:latin typeface="Arial" charset="0"/>
            </a:endParaRPr>
          </a:p>
          <a:p>
            <a:pPr eaLnBrk="1" hangingPunct="1">
              <a:lnSpc>
                <a:spcPct val="110000"/>
              </a:lnSpc>
              <a:buClr>
                <a:schemeClr val="accent1"/>
              </a:buClr>
              <a:buSzPct val="75000"/>
              <a:buFont typeface="Wingdings 3" pitchFamily="18" charset="2"/>
              <a:buChar char="u"/>
              <a:defRPr/>
            </a:pPr>
            <a:r>
              <a:rPr lang="hr-HR" sz="1700" dirty="0">
                <a:latin typeface="Arial" charset="0"/>
              </a:rPr>
              <a:t> </a:t>
            </a:r>
            <a:r>
              <a:rPr lang="hr-HR" sz="1700" b="1" dirty="0">
                <a:solidFill>
                  <a:srgbClr val="0066FF"/>
                </a:solidFill>
                <a:latin typeface="Arial" charset="0"/>
              </a:rPr>
              <a:t>SREDNJA JURA</a:t>
            </a:r>
            <a:r>
              <a:rPr lang="hr-HR" sz="1700" dirty="0">
                <a:latin typeface="Arial" charset="0"/>
              </a:rPr>
              <a:t>: </a:t>
            </a:r>
            <a:r>
              <a:rPr lang="hr-HR" sz="1700" b="1" i="1" dirty="0" err="1">
                <a:latin typeface="Arial" charset="0"/>
              </a:rPr>
              <a:t>Pfenderina</a:t>
            </a:r>
            <a:r>
              <a:rPr lang="hr-HR" sz="1700" b="1" i="1" dirty="0">
                <a:latin typeface="Arial" charset="0"/>
              </a:rPr>
              <a:t>, </a:t>
            </a:r>
            <a:r>
              <a:rPr lang="hr-HR" sz="1700" b="1" i="1" dirty="0" err="1">
                <a:latin typeface="Arial" charset="0"/>
              </a:rPr>
              <a:t>Meyendorfina</a:t>
            </a:r>
            <a:r>
              <a:rPr lang="hr-HR" sz="1700" b="1" i="1" dirty="0">
                <a:latin typeface="Arial" charset="0"/>
              </a:rPr>
              <a:t>, Mesoendothyra</a:t>
            </a:r>
          </a:p>
          <a:p>
            <a:pPr marL="896938" indent="-896938" eaLnBrk="1" hangingPunct="1">
              <a:lnSpc>
                <a:spcPct val="110000"/>
              </a:lnSpc>
              <a:buClr>
                <a:schemeClr val="accent1"/>
              </a:buClr>
              <a:buSzPct val="75000"/>
              <a:buFont typeface="Wingdings" panose="05000000000000000000" pitchFamily="2" charset="2"/>
              <a:buNone/>
              <a:defRPr/>
            </a:pPr>
            <a:r>
              <a:rPr lang="hr-HR" sz="1600" b="1" i="1" dirty="0">
                <a:solidFill>
                  <a:srgbClr val="0066FF"/>
                </a:solidFill>
                <a:latin typeface="Arial" charset="0"/>
              </a:rPr>
              <a:t>	</a:t>
            </a:r>
            <a:r>
              <a:rPr lang="hr-HR" sz="1600" dirty="0">
                <a:solidFill>
                  <a:srgbClr val="0066FF"/>
                </a:solidFill>
                <a:latin typeface="Arial" charset="0"/>
              </a:rPr>
              <a:t>(provodne vrste: </a:t>
            </a:r>
            <a:r>
              <a:rPr lang="hr-HR" sz="1600" i="1" dirty="0" err="1">
                <a:solidFill>
                  <a:srgbClr val="0066FF"/>
                </a:solidFill>
                <a:latin typeface="Arial" charset="0"/>
              </a:rPr>
              <a:t>Pfenderina</a:t>
            </a:r>
            <a:r>
              <a:rPr lang="hr-HR" sz="1600" i="1" dirty="0">
                <a:solidFill>
                  <a:srgbClr val="0066FF"/>
                </a:solidFill>
                <a:latin typeface="Arial" charset="0"/>
              </a:rPr>
              <a:t> </a:t>
            </a:r>
            <a:r>
              <a:rPr lang="hr-HR" sz="1600" i="1" dirty="0" err="1">
                <a:solidFill>
                  <a:srgbClr val="0066FF"/>
                </a:solidFill>
                <a:latin typeface="Arial" charset="0"/>
              </a:rPr>
              <a:t>trochoidea</a:t>
            </a:r>
            <a:r>
              <a:rPr lang="hr-HR" sz="1600" dirty="0">
                <a:latin typeface="Arial" charset="0"/>
              </a:rPr>
              <a:t>, </a:t>
            </a:r>
            <a:r>
              <a:rPr lang="hr-HR" sz="1600" i="1" dirty="0" err="1">
                <a:solidFill>
                  <a:srgbClr val="0066FF"/>
                </a:solidFill>
                <a:latin typeface="Arial" charset="0"/>
              </a:rPr>
              <a:t>Paleopfenderina</a:t>
            </a:r>
            <a:r>
              <a:rPr lang="hr-HR" sz="1600" i="1" dirty="0">
                <a:solidFill>
                  <a:srgbClr val="0066FF"/>
                </a:solidFill>
                <a:latin typeface="Arial" charset="0"/>
              </a:rPr>
              <a:t> </a:t>
            </a:r>
            <a:r>
              <a:rPr lang="hr-HR" sz="1600" i="1" dirty="0" err="1">
                <a:solidFill>
                  <a:srgbClr val="0066FF"/>
                </a:solidFill>
                <a:latin typeface="Arial" charset="0"/>
              </a:rPr>
              <a:t>salernitana</a:t>
            </a:r>
            <a:r>
              <a:rPr lang="hr-HR" sz="1600" dirty="0">
                <a:latin typeface="Arial" charset="0"/>
              </a:rPr>
              <a:t>, </a:t>
            </a:r>
            <a:r>
              <a:rPr lang="hr-HR" sz="1600" i="1" dirty="0">
                <a:solidFill>
                  <a:srgbClr val="0066FF"/>
                </a:solidFill>
                <a:latin typeface="Arial" charset="0"/>
              </a:rPr>
              <a:t>Mesoendothyra </a:t>
            </a:r>
            <a:r>
              <a:rPr lang="hr-HR" sz="1600" i="1" dirty="0" err="1">
                <a:solidFill>
                  <a:srgbClr val="0066FF"/>
                </a:solidFill>
                <a:latin typeface="Arial" charset="0"/>
              </a:rPr>
              <a:t>croatica</a:t>
            </a:r>
            <a:r>
              <a:rPr lang="hr-HR" sz="1600" i="1" dirty="0">
                <a:solidFill>
                  <a:srgbClr val="0066FF"/>
                </a:solidFill>
                <a:latin typeface="Arial" charset="0"/>
              </a:rPr>
              <a:t>)</a:t>
            </a:r>
            <a:endParaRPr lang="hr-HR" sz="1700" i="1" dirty="0">
              <a:latin typeface="Arial" charset="0"/>
            </a:endParaRPr>
          </a:p>
          <a:p>
            <a:pPr eaLnBrk="1" hangingPunct="1">
              <a:lnSpc>
                <a:spcPct val="110000"/>
              </a:lnSpc>
              <a:buClr>
                <a:schemeClr val="accent1"/>
              </a:buClr>
              <a:buSzPct val="75000"/>
              <a:buFont typeface="Wingdings 3" pitchFamily="18" charset="2"/>
              <a:buChar char="u"/>
              <a:defRPr/>
            </a:pPr>
            <a:endParaRPr lang="hr-HR" sz="1700" b="1" i="1" dirty="0">
              <a:latin typeface="Arial" charset="0"/>
            </a:endParaRPr>
          </a:p>
          <a:p>
            <a:pPr eaLnBrk="1" hangingPunct="1">
              <a:lnSpc>
                <a:spcPct val="110000"/>
              </a:lnSpc>
              <a:buClr>
                <a:schemeClr val="accent1"/>
              </a:buClr>
              <a:buSzPct val="75000"/>
              <a:buFont typeface="Wingdings 3" pitchFamily="18" charset="2"/>
              <a:buChar char="u"/>
              <a:defRPr/>
            </a:pPr>
            <a:r>
              <a:rPr lang="hr-HR" sz="1700" i="1" dirty="0">
                <a:latin typeface="Arial" charset="0"/>
              </a:rPr>
              <a:t> </a:t>
            </a:r>
            <a:r>
              <a:rPr lang="hr-HR" sz="1700" b="1" dirty="0">
                <a:solidFill>
                  <a:srgbClr val="0099FF"/>
                </a:solidFill>
                <a:latin typeface="Arial" charset="0"/>
              </a:rPr>
              <a:t>GORNJA JURA</a:t>
            </a:r>
            <a:r>
              <a:rPr lang="hr-HR" sz="1700" dirty="0">
                <a:latin typeface="Arial" charset="0"/>
              </a:rPr>
              <a:t>: </a:t>
            </a:r>
            <a:r>
              <a:rPr lang="hr-HR" sz="1700" b="1" i="1" dirty="0" err="1">
                <a:latin typeface="Arial" charset="0"/>
              </a:rPr>
              <a:t>Kurnubia</a:t>
            </a:r>
            <a:r>
              <a:rPr lang="hr-HR" sz="1700" b="1" i="1" dirty="0">
                <a:latin typeface="Arial" charset="0"/>
              </a:rPr>
              <a:t>, </a:t>
            </a:r>
            <a:r>
              <a:rPr lang="hr-HR" sz="1700" b="1" i="1" dirty="0" err="1">
                <a:latin typeface="Arial" charset="0"/>
              </a:rPr>
              <a:t>Nautiloculina</a:t>
            </a:r>
            <a:r>
              <a:rPr lang="hr-HR" sz="1700" b="1" i="1" dirty="0">
                <a:latin typeface="Arial" charset="0"/>
              </a:rPr>
              <a:t>, </a:t>
            </a:r>
            <a:r>
              <a:rPr lang="hr-HR" sz="1700" b="1" i="1" dirty="0" err="1">
                <a:latin typeface="Arial" charset="0"/>
              </a:rPr>
              <a:t>Trocholina</a:t>
            </a:r>
            <a:endParaRPr lang="hr-HR" sz="1700" b="1" i="1" dirty="0">
              <a:latin typeface="Arial" charset="0"/>
            </a:endParaRPr>
          </a:p>
          <a:p>
            <a:pPr marL="896938" indent="-896938" eaLnBrk="1" hangingPunct="1">
              <a:lnSpc>
                <a:spcPct val="110000"/>
              </a:lnSpc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r>
              <a:rPr lang="hr-HR" sz="1600" b="1" i="1" dirty="0">
                <a:solidFill>
                  <a:srgbClr val="0066FF"/>
                </a:solidFill>
                <a:latin typeface="Arial" charset="0"/>
              </a:rPr>
              <a:t>	</a:t>
            </a:r>
            <a:r>
              <a:rPr lang="hr-HR" sz="1600" dirty="0">
                <a:solidFill>
                  <a:srgbClr val="0066FF"/>
                </a:solidFill>
                <a:latin typeface="Arial" charset="0"/>
              </a:rPr>
              <a:t>(provodne vrste: </a:t>
            </a:r>
            <a:r>
              <a:rPr lang="hr-HR" sz="1600" i="1" dirty="0">
                <a:solidFill>
                  <a:srgbClr val="0066FF"/>
                </a:solidFill>
                <a:latin typeface="Arial" charset="0"/>
              </a:rPr>
              <a:t>Kurnubia palastiniensis</a:t>
            </a:r>
            <a:r>
              <a:rPr lang="hr-HR" sz="1600" dirty="0">
                <a:solidFill>
                  <a:srgbClr val="0066FF"/>
                </a:solidFill>
                <a:latin typeface="Arial" charset="0"/>
              </a:rPr>
              <a:t>,</a:t>
            </a:r>
            <a:r>
              <a:rPr lang="hr-HR" sz="1600" i="1" dirty="0">
                <a:solidFill>
                  <a:srgbClr val="0066FF"/>
                </a:solidFill>
                <a:latin typeface="Arial" charset="0"/>
              </a:rPr>
              <a:t> Alveosepta jacardi</a:t>
            </a:r>
            <a:r>
              <a:rPr lang="hr-HR" sz="1600" dirty="0">
                <a:solidFill>
                  <a:srgbClr val="0066FF"/>
                </a:solidFill>
                <a:latin typeface="Arial" charset="0"/>
              </a:rPr>
              <a:t>, </a:t>
            </a:r>
            <a:r>
              <a:rPr lang="hr-HR" sz="1600" i="1" dirty="0">
                <a:solidFill>
                  <a:srgbClr val="0066FF"/>
                </a:solidFill>
                <a:latin typeface="Arial" charset="0"/>
              </a:rPr>
              <a:t>Nautiloculina oolithica, Labyrinthina mirabilis,Trocholina elongata,…)</a:t>
            </a:r>
            <a:endParaRPr lang="en-US" sz="1700" i="1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17413" name="Rectangle 2">
            <a:extLst>
              <a:ext uri="{FF2B5EF4-FFF2-40B4-BE49-F238E27FC236}">
                <a16:creationId xmlns:a16="http://schemas.microsoft.com/office/drawing/2014/main" id="{48A074C9-E1D7-4706-B4A4-FC701274E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68338"/>
            <a:ext cx="5691188" cy="457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BENTIČKE FORAMINIFERE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9" descr="E:\DOC\04_Mali Alan_MA\Mali Alan_MIKROGRAFIJE_2014-08-15\MALI ALAN_mikrogr_A-1 do A-442\A-405b_IMG_0460 copy_smanj.jpg">
            <a:extLst>
              <a:ext uri="{FF2B5EF4-FFF2-40B4-BE49-F238E27FC236}">
                <a16:creationId xmlns:a16="http://schemas.microsoft.com/office/drawing/2014/main" id="{0E7DEE3F-BE96-43B1-AAB0-9FA088A3D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7" t="30078" r="21526" b="15952"/>
          <a:stretch>
            <a:fillRect/>
          </a:stretch>
        </p:blipFill>
        <p:spPr bwMode="auto">
          <a:xfrm>
            <a:off x="4211638" y="3209925"/>
            <a:ext cx="4738687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8" descr="E:\Printscreen\ScreenShot066.jpg">
            <a:extLst>
              <a:ext uri="{FF2B5EF4-FFF2-40B4-BE49-F238E27FC236}">
                <a16:creationId xmlns:a16="http://schemas.microsoft.com/office/drawing/2014/main" id="{EE66AA83-07CF-4E2D-9FBB-4C424F63D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686175"/>
            <a:ext cx="392430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D77F6A59-E32B-4254-8041-EDF7F0ED8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81BF0719-8610-4E60-80BC-E4ACFEF2B1D8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12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18437" name="Text Box 4">
            <a:extLst>
              <a:ext uri="{FF2B5EF4-FFF2-40B4-BE49-F238E27FC236}">
                <a16:creationId xmlns:a16="http://schemas.microsoft.com/office/drawing/2014/main" id="{C912423C-BB96-48E6-B555-44497A12F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6022975"/>
            <a:ext cx="1865312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Apocladophyllia,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Velebit</a:t>
            </a:r>
          </a:p>
        </p:txBody>
      </p:sp>
      <p:sp>
        <p:nvSpPr>
          <p:cNvPr id="18438" name="Text Box 2">
            <a:extLst>
              <a:ext uri="{FF2B5EF4-FFF2-40B4-BE49-F238E27FC236}">
                <a16:creationId xmlns:a16="http://schemas.microsoft.com/office/drawing/2014/main" id="{C9097AD0-A4CC-44EB-9B98-5EDFF30A2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00188"/>
            <a:ext cx="827881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Zastupani hermatipnim koraljima iz skupine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Hexacorallia</a:t>
            </a:r>
            <a:endParaRPr lang="hr-HR" altLang="sr-Latn-RS" sz="1800" b="1" i="1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Manje pogodni za stratigrafsku razdiobu jer isti oblici traju tijekom većeg dijela jure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Živjeli isključivo u čistim i toplim morima normalnog saliniteta u simbiozi s algama (temp. &gt; 20°C, dubina &lt; 50m)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- najvažniji grebenotvorci 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Mezozojski heksakoralji imali aragonitni skelet i za podlogu su prirasli bazom čaške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sp>
        <p:nvSpPr>
          <p:cNvPr id="18439" name="Rectangle 2">
            <a:extLst>
              <a:ext uri="{FF2B5EF4-FFF2-40B4-BE49-F238E27FC236}">
                <a16:creationId xmlns:a16="http://schemas.microsoft.com/office/drawing/2014/main" id="{330A5C59-8163-4D0E-841E-7429D1A0F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68338"/>
            <a:ext cx="2090738" cy="457200"/>
          </a:xfrm>
          <a:prstGeom prst="rect">
            <a:avLst/>
          </a:prstGeom>
          <a:solidFill>
            <a:srgbClr val="00B0F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KORALJI</a:t>
            </a:r>
          </a:p>
        </p:txBody>
      </p:sp>
      <p:sp>
        <p:nvSpPr>
          <p:cNvPr id="18440" name="Text Box 4">
            <a:extLst>
              <a:ext uri="{FF2B5EF4-FFF2-40B4-BE49-F238E27FC236}">
                <a16:creationId xmlns:a16="http://schemas.microsoft.com/office/drawing/2014/main" id="{D8C38427-795B-490C-A833-C28E7F8F4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716338"/>
            <a:ext cx="3313112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hr-HR" altLang="sr-Latn-RS" sz="1800" i="1"/>
              <a:t>Phacelophyllia, </a:t>
            </a:r>
            <a:r>
              <a:rPr lang="hr-HR" altLang="sr-Latn-RS" sz="1800"/>
              <a:t>Trnovski gozd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7">
            <a:extLst>
              <a:ext uri="{FF2B5EF4-FFF2-40B4-BE49-F238E27FC236}">
                <a16:creationId xmlns:a16="http://schemas.microsoft.com/office/drawing/2014/main" id="{072B04E3-C87B-4570-B357-9531FE68C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152400"/>
            <a:ext cx="4267200" cy="647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3333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solidFill>
                  <a:srgbClr val="3333FF"/>
                </a:solidFill>
                <a:latin typeface="Arial" panose="020B0604020202020204" pitchFamily="34" charset="0"/>
              </a:rPr>
              <a:t>Cladocoropsis mirabilis</a:t>
            </a:r>
            <a:r>
              <a:rPr lang="hr-HR" altLang="sr-Latn-RS" sz="1800" dirty="0">
                <a:latin typeface="Arial" panose="020B0604020202020204" pitchFamily="34" charset="0"/>
              </a:rPr>
              <a:t>, gornja jura</a:t>
            </a:r>
          </a:p>
        </p:txBody>
      </p:sp>
      <p:sp>
        <p:nvSpPr>
          <p:cNvPr id="19459" name="Slide Number Placeholder 6">
            <a:extLst>
              <a:ext uri="{FF2B5EF4-FFF2-40B4-BE49-F238E27FC236}">
                <a16:creationId xmlns:a16="http://schemas.microsoft.com/office/drawing/2014/main" id="{C9648E8B-9EF8-419A-8E0E-8F0794067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D9F26A3F-74EB-45C0-8677-BCF073571A7F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13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19460" name="Text Box 2">
            <a:extLst>
              <a:ext uri="{FF2B5EF4-FFF2-40B4-BE49-F238E27FC236}">
                <a16:creationId xmlns:a16="http://schemas.microsoft.com/office/drawing/2014/main" id="{EE0FDD8E-0D02-44FD-9892-346E33C54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34575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Uz koralje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važni grebenotvorci </a:t>
            </a:r>
            <a:r>
              <a:rPr lang="hr-HR" altLang="sr-Latn-RS" sz="1800">
                <a:latin typeface="Arial" panose="020B0604020202020204" pitchFamily="34" charset="0"/>
              </a:rPr>
              <a:t>su i hidrozoi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Značajni rodovi: </a:t>
            </a:r>
            <a:r>
              <a:rPr lang="hr-HR" altLang="sr-Latn-RS" sz="1800" i="1">
                <a:solidFill>
                  <a:srgbClr val="3333FF"/>
                </a:solidFill>
                <a:latin typeface="Arial" panose="020B0604020202020204" pitchFamily="34" charset="0"/>
              </a:rPr>
              <a:t>Sphaeractinia, Ellipsactinia, 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i="1">
                <a:solidFill>
                  <a:srgbClr val="3333FF"/>
                </a:solidFill>
                <a:latin typeface="Arial" panose="020B0604020202020204" pitchFamily="34" charset="0"/>
              </a:rPr>
              <a:t>Cladocoropsis </a:t>
            </a:r>
            <a:r>
              <a:rPr lang="hr-HR" altLang="sr-Latn-RS" sz="1600">
                <a:latin typeface="Arial" panose="020B0604020202020204" pitchFamily="34" charset="0"/>
              </a:rPr>
              <a:t>&gt;&gt; kladokoropsis vapnenci u ml. juri</a:t>
            </a:r>
            <a:endParaRPr lang="en-US" altLang="sr-Latn-RS" sz="1600">
              <a:latin typeface="Arial" panose="020B0604020202020204" pitchFamily="34" charset="0"/>
            </a:endParaRPr>
          </a:p>
        </p:txBody>
      </p:sp>
      <p:pic>
        <p:nvPicPr>
          <p:cNvPr id="19461" name="Picture 4" descr="ellipsactinia">
            <a:extLst>
              <a:ext uri="{FF2B5EF4-FFF2-40B4-BE49-F238E27FC236}">
                <a16:creationId xmlns:a16="http://schemas.microsoft.com/office/drawing/2014/main" id="{6E26E39F-2194-4CCB-BFAF-B5151F52EEE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53" b="7953"/>
          <a:stretch>
            <a:fillRect/>
          </a:stretch>
        </p:blipFill>
        <p:spPr>
          <a:xfrm>
            <a:off x="395288" y="3998913"/>
            <a:ext cx="3733800" cy="2071687"/>
          </a:xfrm>
          <a:noFill/>
        </p:spPr>
      </p:pic>
      <p:sp>
        <p:nvSpPr>
          <p:cNvPr id="19462" name="Text Box 5">
            <a:extLst>
              <a:ext uri="{FF2B5EF4-FFF2-40B4-BE49-F238E27FC236}">
                <a16:creationId xmlns:a16="http://schemas.microsoft.com/office/drawing/2014/main" id="{B0857D40-7F39-41D7-80B2-019690923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8" y="6157913"/>
            <a:ext cx="2557462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3333FF"/>
                </a:solidFill>
                <a:latin typeface="Arial" panose="020B0604020202020204" pitchFamily="34" charset="0"/>
              </a:rPr>
              <a:t>Ellipsactinia ellipsoidea</a:t>
            </a:r>
            <a:endParaRPr lang="en-US" altLang="sr-Latn-RS" sz="1800" i="1">
              <a:solidFill>
                <a:srgbClr val="3333FF"/>
              </a:solidFill>
              <a:latin typeface="Arial" panose="020B0604020202020204" pitchFamily="34" charset="0"/>
            </a:endParaRPr>
          </a:p>
        </p:txBody>
      </p:sp>
      <p:pic>
        <p:nvPicPr>
          <p:cNvPr id="19463" name="Picture 6" descr="H49 - Cladocoropsis mirabilis (Malm)">
            <a:extLst>
              <a:ext uri="{FF2B5EF4-FFF2-40B4-BE49-F238E27FC236}">
                <a16:creationId xmlns:a16="http://schemas.microsoft.com/office/drawing/2014/main" id="{7A806F0B-EA05-4B4E-B258-B2216066C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20"/>
          <a:stretch>
            <a:fillRect/>
          </a:stretch>
        </p:blipFill>
        <p:spPr bwMode="auto">
          <a:xfrm>
            <a:off x="4287838" y="2895600"/>
            <a:ext cx="41275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0">
            <a:extLst>
              <a:ext uri="{FF2B5EF4-FFF2-40B4-BE49-F238E27FC236}">
                <a16:creationId xmlns:a16="http://schemas.microsoft.com/office/drawing/2014/main" id="{88461D1A-9E63-4EDB-9037-8ECFD4EB8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3" b="5785"/>
          <a:stretch>
            <a:fillRect/>
          </a:stretch>
        </p:blipFill>
        <p:spPr bwMode="auto">
          <a:xfrm>
            <a:off x="4287838" y="260350"/>
            <a:ext cx="40957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2" descr="image013 copy">
            <a:extLst>
              <a:ext uri="{FF2B5EF4-FFF2-40B4-BE49-F238E27FC236}">
                <a16:creationId xmlns:a16="http://schemas.microsoft.com/office/drawing/2014/main" id="{CAF9EEC8-FBF2-4918-8D26-2BC9EAC5F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9"/>
          <a:stretch>
            <a:fillRect/>
          </a:stretch>
        </p:blipFill>
        <p:spPr bwMode="auto">
          <a:xfrm>
            <a:off x="7956550" y="115888"/>
            <a:ext cx="1152525" cy="663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Rectangle 2">
            <a:extLst>
              <a:ext uri="{FF2B5EF4-FFF2-40B4-BE49-F238E27FC236}">
                <a16:creationId xmlns:a16="http://schemas.microsoft.com/office/drawing/2014/main" id="{B4B12B50-D0ED-4A85-A06B-AF9B3F8B0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620713"/>
            <a:ext cx="3024187" cy="457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OBRUBNJACI</a:t>
            </a:r>
          </a:p>
        </p:txBody>
      </p:sp>
      <p:sp>
        <p:nvSpPr>
          <p:cNvPr id="19467" name="Text Box 6">
            <a:extLst>
              <a:ext uri="{FF2B5EF4-FFF2-40B4-BE49-F238E27FC236}">
                <a16:creationId xmlns:a16="http://schemas.microsoft.com/office/drawing/2014/main" id="{31D0F456-D1CA-4611-B6A2-0570B5FE710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668419" y="764381"/>
            <a:ext cx="1728788" cy="1152525"/>
          </a:xfrm>
          <a:prstGeom prst="rect">
            <a:avLst/>
          </a:prstGeom>
          <a:noFill/>
          <a:ln w="476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sr-Latn-CS" altLang="sr-Latn-RS" sz="16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5">
            <a:extLst>
              <a:ext uri="{FF2B5EF4-FFF2-40B4-BE49-F238E27FC236}">
                <a16:creationId xmlns:a16="http://schemas.microsoft.com/office/drawing/2014/main" id="{9977CCB1-4530-4051-BB2B-ED263723C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619375"/>
            <a:ext cx="4648200" cy="381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			Stauroderma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3AEBDCA4-8B78-4AB7-9F3D-0E1B97EE6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0543D9A8-941D-4A3F-841C-B8B47F5CF979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14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20484" name="Picture 2" descr="silicijske spužve, jura">
            <a:extLst>
              <a:ext uri="{FF2B5EF4-FFF2-40B4-BE49-F238E27FC236}">
                <a16:creationId xmlns:a16="http://schemas.microsoft.com/office/drawing/2014/main" id="{7C71B3BD-5B36-436A-9ED5-16C2EC2B2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95575"/>
            <a:ext cx="2273300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7" descr="Stellispongia stellata, jurska spužva">
            <a:extLst>
              <a:ext uri="{FF2B5EF4-FFF2-40B4-BE49-F238E27FC236}">
                <a16:creationId xmlns:a16="http://schemas.microsoft.com/office/drawing/2014/main" id="{4FFA243C-21DF-472C-B7CD-0B7DD8EC2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152775"/>
            <a:ext cx="19907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8" descr="Stelllispongia stellata, jurska spužva 2">
            <a:extLst>
              <a:ext uri="{FF2B5EF4-FFF2-40B4-BE49-F238E27FC236}">
                <a16:creationId xmlns:a16="http://schemas.microsoft.com/office/drawing/2014/main" id="{34D20D50-98BA-4505-A0AE-E40A3FE18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152775"/>
            <a:ext cx="15621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 Box 9">
            <a:extLst>
              <a:ext uri="{FF2B5EF4-FFF2-40B4-BE49-F238E27FC236}">
                <a16:creationId xmlns:a16="http://schemas.microsoft.com/office/drawing/2014/main" id="{D99D6224-D4E9-4627-903D-E4D944568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619375"/>
            <a:ext cx="3733800" cy="3810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Stellispongia stellata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20488" name="Rectangle 2">
            <a:extLst>
              <a:ext uri="{FF2B5EF4-FFF2-40B4-BE49-F238E27FC236}">
                <a16:creationId xmlns:a16="http://schemas.microsoft.com/office/drawing/2014/main" id="{0F87D7B0-D48E-4A68-8BB1-EA5EC8E11A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FF0000"/>
                </a:solidFill>
                <a:latin typeface="Arial" panose="020B0604020202020204" pitchFamily="34" charset="0"/>
              </a:rPr>
              <a:t>SPUŽVE</a:t>
            </a:r>
          </a:p>
        </p:txBody>
      </p:sp>
      <p:sp>
        <p:nvSpPr>
          <p:cNvPr id="20489" name="Text Box 11">
            <a:extLst>
              <a:ext uri="{FF2B5EF4-FFF2-40B4-BE49-F238E27FC236}">
                <a16:creationId xmlns:a16="http://schemas.microsoft.com/office/drawing/2014/main" id="{5DEE4A70-1752-4520-AFF1-18952B99A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80645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U morskim plićacima jure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silicijske spužve </a:t>
            </a:r>
            <a:r>
              <a:rPr lang="hr-HR" altLang="sr-Latn-RS" sz="1800">
                <a:latin typeface="Arial" panose="020B0604020202020204" pitchFamily="34" charset="0"/>
              </a:rPr>
              <a:t>(Silicispongiae)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sudjelovale u gradnji grebena </a:t>
            </a:r>
            <a:r>
              <a:rPr lang="hr-HR" altLang="sr-Latn-RS" sz="1800">
                <a:latin typeface="Arial" panose="020B0604020202020204" pitchFamily="34" charset="0"/>
              </a:rPr>
              <a:t>(osobito u kimeridžu)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Akumulacijom spikula nastale naslage spongoliti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20490" name="Picture 13">
            <a:extLst>
              <a:ext uri="{FF2B5EF4-FFF2-40B4-BE49-F238E27FC236}">
                <a16:creationId xmlns:a16="http://schemas.microsoft.com/office/drawing/2014/main" id="{B2C13600-5F23-4618-B78D-42251895B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670175"/>
            <a:ext cx="2109787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>
            <a:extLst>
              <a:ext uri="{FF2B5EF4-FFF2-40B4-BE49-F238E27FC236}">
                <a16:creationId xmlns:a16="http://schemas.microsoft.com/office/drawing/2014/main" id="{6002D2A2-1812-47CE-884B-3C6399C8C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CA214C30-A749-4879-8745-16D758EC6A3B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15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32772" name="Text Box 5">
            <a:extLst>
              <a:ext uri="{FF2B5EF4-FFF2-40B4-BE49-F238E27FC236}">
                <a16:creationId xmlns:a16="http://schemas.microsoft.com/office/drawing/2014/main" id="{A0233D65-0A72-49FC-B376-2773FA2FB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8064500" cy="344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hr-HR" sz="1800" dirty="0">
                <a:latin typeface="Arial" charset="0"/>
              </a:rPr>
              <a:t> </a:t>
            </a:r>
            <a:r>
              <a:rPr lang="hr-HR" sz="1800" b="1" dirty="0">
                <a:solidFill>
                  <a:srgbClr val="0000FF"/>
                </a:solidFill>
                <a:latin typeface="Arial" charset="0"/>
              </a:rPr>
              <a:t>U juri</a:t>
            </a:r>
            <a:r>
              <a:rPr lang="hr-HR" sz="1800" dirty="0">
                <a:latin typeface="Arial" charset="0"/>
              </a:rPr>
              <a:t> su česti i važni kao tvorci vapnenačkih stijena i kao provodni fosili</a:t>
            </a:r>
          </a:p>
          <a:p>
            <a:pPr eaLnBrk="1" hangingPunct="1">
              <a:lnSpc>
                <a:spcPct val="11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endParaRPr lang="hr-HR" sz="1800" dirty="0">
              <a:latin typeface="Arial" charset="0"/>
            </a:endParaRPr>
          </a:p>
          <a:p>
            <a:pPr eaLnBrk="1" hangingPunct="1">
              <a:lnSpc>
                <a:spcPct val="11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hr-HR" sz="1800" dirty="0">
                <a:latin typeface="Arial" charset="0"/>
              </a:rPr>
              <a:t> Važniji rodovi:</a:t>
            </a:r>
          </a:p>
          <a:p>
            <a:pPr marL="1704975" indent="-177800" eaLnBrk="1" hangingPunct="1">
              <a:lnSpc>
                <a:spcPct val="11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hr-HR" sz="1800" b="1" i="1" dirty="0" err="1">
                <a:solidFill>
                  <a:srgbClr val="0066FF"/>
                </a:solidFill>
                <a:latin typeface="Arial" charset="0"/>
              </a:rPr>
              <a:t>Posidonia</a:t>
            </a:r>
            <a:r>
              <a:rPr lang="hr-HR" sz="1800" b="1" i="1" dirty="0">
                <a:solidFill>
                  <a:srgbClr val="0066FF"/>
                </a:solidFill>
                <a:latin typeface="Arial" charset="0"/>
              </a:rPr>
              <a:t>, Lima</a:t>
            </a:r>
            <a:r>
              <a:rPr lang="hr-HR" sz="1800" b="1" i="1" dirty="0">
                <a:latin typeface="Arial" charset="0"/>
              </a:rPr>
              <a:t>,</a:t>
            </a:r>
          </a:p>
          <a:p>
            <a:pPr marL="1704975" indent="-177800" eaLnBrk="1" hangingPunct="1">
              <a:lnSpc>
                <a:spcPct val="11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endParaRPr lang="hr-HR" sz="1800" b="1" i="1" dirty="0">
              <a:latin typeface="Arial" charset="0"/>
            </a:endParaRPr>
          </a:p>
          <a:p>
            <a:pPr marL="1704975" indent="-177800" eaLnBrk="1" hangingPunct="1">
              <a:lnSpc>
                <a:spcPct val="11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hr-HR" sz="1800" b="1" i="1" dirty="0" err="1">
                <a:solidFill>
                  <a:srgbClr val="FF0000"/>
                </a:solidFill>
                <a:latin typeface="Arial" charset="0"/>
              </a:rPr>
              <a:t>Gryphea</a:t>
            </a:r>
            <a:r>
              <a:rPr lang="hr-HR" sz="1800" b="1" i="1" dirty="0">
                <a:solidFill>
                  <a:srgbClr val="FF0000"/>
                </a:solidFill>
                <a:latin typeface="Arial" charset="0"/>
              </a:rPr>
              <a:t>, </a:t>
            </a:r>
            <a:r>
              <a:rPr lang="hr-HR" sz="1800" b="1" i="1" dirty="0" err="1">
                <a:solidFill>
                  <a:srgbClr val="FF0000"/>
                </a:solidFill>
                <a:latin typeface="Arial" charset="0"/>
              </a:rPr>
              <a:t>Exogyra</a:t>
            </a:r>
            <a:r>
              <a:rPr lang="hr-HR" sz="1800" b="1" i="1" dirty="0">
                <a:latin typeface="Arial" charset="0"/>
              </a:rPr>
              <a:t>,  </a:t>
            </a:r>
            <a:r>
              <a:rPr lang="hr-HR" sz="1800" dirty="0">
                <a:latin typeface="Arial" charset="0"/>
              </a:rPr>
              <a:t>&gt; oštrige</a:t>
            </a:r>
          </a:p>
          <a:p>
            <a:pPr marL="1704975" indent="-177800" eaLnBrk="1" hangingPunct="1">
              <a:lnSpc>
                <a:spcPct val="11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endParaRPr lang="hr-HR" sz="1800" dirty="0">
              <a:latin typeface="Arial" charset="0"/>
            </a:endParaRPr>
          </a:p>
          <a:p>
            <a:pPr marL="1704975" indent="-177800" eaLnBrk="1" hangingPunct="1">
              <a:lnSpc>
                <a:spcPct val="11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hr-HR" sz="1800" b="1" i="1" dirty="0">
                <a:solidFill>
                  <a:srgbClr val="0000FF"/>
                </a:solidFill>
                <a:latin typeface="Arial" charset="0"/>
              </a:rPr>
              <a:t>litiotidni školjkaši</a:t>
            </a:r>
            <a:r>
              <a:rPr lang="hr-HR" sz="18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hr-HR" sz="1800" dirty="0">
                <a:solidFill>
                  <a:srgbClr val="0000FF"/>
                </a:solidFill>
                <a:latin typeface="Arial" charset="0"/>
              </a:rPr>
              <a:t>(specifični za srednji dio starije jure)</a:t>
            </a:r>
            <a:r>
              <a:rPr lang="hr-HR" sz="1800" i="1" dirty="0">
                <a:latin typeface="Arial" charset="0"/>
              </a:rPr>
              <a:t>,</a:t>
            </a:r>
          </a:p>
          <a:p>
            <a:pPr marL="1704975" indent="-177800" eaLnBrk="1" hangingPunct="1">
              <a:lnSpc>
                <a:spcPct val="11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endParaRPr lang="hr-HR" sz="1800" i="1" dirty="0">
              <a:latin typeface="Arial" charset="0"/>
            </a:endParaRPr>
          </a:p>
          <a:p>
            <a:pPr marL="1704975" indent="-177800" eaLnBrk="1" hangingPunct="1">
              <a:lnSpc>
                <a:spcPct val="11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hr-HR" sz="1800" b="1" dirty="0">
                <a:solidFill>
                  <a:srgbClr val="FF0000"/>
                </a:solidFill>
                <a:latin typeface="Arial" charset="0"/>
              </a:rPr>
              <a:t>školjkaši s </a:t>
            </a:r>
            <a:r>
              <a:rPr lang="hr-HR" sz="1800" b="1" dirty="0" err="1">
                <a:solidFill>
                  <a:srgbClr val="FF0000"/>
                </a:solidFill>
                <a:latin typeface="Arial" charset="0"/>
              </a:rPr>
              <a:t>pahiodontnom</a:t>
            </a:r>
            <a:r>
              <a:rPr lang="hr-HR" sz="1800" b="1" dirty="0">
                <a:solidFill>
                  <a:srgbClr val="FF0000"/>
                </a:solidFill>
                <a:latin typeface="Arial" charset="0"/>
              </a:rPr>
              <a:t> bravom - </a:t>
            </a:r>
            <a:r>
              <a:rPr lang="hr-HR" sz="1800" b="1" dirty="0" err="1">
                <a:solidFill>
                  <a:srgbClr val="FF0000"/>
                </a:solidFill>
                <a:latin typeface="Arial" charset="0"/>
              </a:rPr>
              <a:t>rudisti</a:t>
            </a:r>
            <a:r>
              <a:rPr lang="hr-HR" sz="1800" b="1" dirty="0">
                <a:solidFill>
                  <a:srgbClr val="FF0000"/>
                </a:solidFill>
                <a:latin typeface="Arial" charset="0"/>
              </a:rPr>
              <a:t>: </a:t>
            </a:r>
            <a:r>
              <a:rPr lang="hr-HR" sz="1800" b="1" i="1" dirty="0" err="1">
                <a:solidFill>
                  <a:srgbClr val="339933"/>
                </a:solidFill>
                <a:latin typeface="Arial" charset="0"/>
              </a:rPr>
              <a:t>Diceras</a:t>
            </a:r>
            <a:r>
              <a:rPr lang="hr-HR" sz="1800" b="1" i="1" dirty="0">
                <a:solidFill>
                  <a:srgbClr val="339933"/>
                </a:solidFill>
                <a:latin typeface="Arial" charset="0"/>
              </a:rPr>
              <a:t>,</a:t>
            </a:r>
            <a:r>
              <a:rPr lang="hr-HR" sz="1800" b="1" i="1" dirty="0">
                <a:latin typeface="Times New Roman" pitchFamily="18" charset="0"/>
              </a:rPr>
              <a:t> </a:t>
            </a:r>
            <a:r>
              <a:rPr lang="hr-HR" sz="1800" b="1" i="1" dirty="0" err="1">
                <a:solidFill>
                  <a:srgbClr val="339933"/>
                </a:solidFill>
                <a:latin typeface="Arial" charset="0"/>
              </a:rPr>
              <a:t>Hippurites</a:t>
            </a:r>
            <a:r>
              <a:rPr lang="hr-HR" sz="1800" b="1" i="1" dirty="0">
                <a:solidFill>
                  <a:srgbClr val="339933"/>
                </a:solidFill>
                <a:latin typeface="Arial" charset="0"/>
              </a:rPr>
              <a:t>, </a:t>
            </a:r>
            <a:r>
              <a:rPr lang="hr-HR" sz="1800" b="1" i="1" dirty="0" err="1">
                <a:solidFill>
                  <a:srgbClr val="339933"/>
                </a:solidFill>
                <a:latin typeface="Arial" charset="0"/>
              </a:rPr>
              <a:t>Requienia</a:t>
            </a:r>
            <a:r>
              <a:rPr lang="hr-HR" sz="1800" dirty="0">
                <a:latin typeface="Arial" charset="0"/>
              </a:rPr>
              <a:t> (od mlađe jure)</a:t>
            </a:r>
          </a:p>
        </p:txBody>
      </p:sp>
      <p:sp>
        <p:nvSpPr>
          <p:cNvPr id="21508" name="Text Box 1029">
            <a:extLst>
              <a:ext uri="{FF2B5EF4-FFF2-40B4-BE49-F238E27FC236}">
                <a16:creationId xmlns:a16="http://schemas.microsoft.com/office/drawing/2014/main" id="{677204ED-C0D8-4D85-AE4A-523C94117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9750"/>
            <a:ext cx="2736850" cy="58578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00FF"/>
                </a:solidFill>
                <a:latin typeface="Arial" panose="020B0604020202020204" pitchFamily="34" charset="0"/>
              </a:rPr>
              <a:t>ŠKOLJKAŠI</a:t>
            </a:r>
            <a:endParaRPr lang="en-US" altLang="sr-Latn-RS" sz="3200" i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7">
            <a:extLst>
              <a:ext uri="{FF2B5EF4-FFF2-40B4-BE49-F238E27FC236}">
                <a16:creationId xmlns:a16="http://schemas.microsoft.com/office/drawing/2014/main" id="{89070801-7341-4FA6-9069-457452FBB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260350"/>
            <a:ext cx="4319588" cy="30241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Posidonia</a:t>
            </a:r>
            <a:r>
              <a:rPr lang="hr-HR" altLang="sr-Latn-RS" sz="1800">
                <a:latin typeface="Arial" panose="020B0604020202020204" pitchFamily="34" charset="0"/>
              </a:rPr>
              <a:t>, starija jura</a:t>
            </a:r>
            <a:endParaRPr lang="en-US" altLang="sr-Latn-RS" sz="1800" i="1">
              <a:latin typeface="Arial" panose="020B0604020202020204" pitchFamily="34" charset="0"/>
            </a:endParaRPr>
          </a:p>
        </p:txBody>
      </p:sp>
      <p:sp>
        <p:nvSpPr>
          <p:cNvPr id="22531" name="Slide Number Placeholder 22">
            <a:extLst>
              <a:ext uri="{FF2B5EF4-FFF2-40B4-BE49-F238E27FC236}">
                <a16:creationId xmlns:a16="http://schemas.microsoft.com/office/drawing/2014/main" id="{31759092-FF7C-4615-9C71-8E9B3E0D9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723C1309-3C0A-48F3-BB2F-4BD6932DC560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16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780C7DF5-320E-4840-B9BA-396A4439F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ŠKOLJKAŠI</a:t>
            </a:r>
          </a:p>
        </p:txBody>
      </p:sp>
      <p:pic>
        <p:nvPicPr>
          <p:cNvPr id="22533" name="Picture 6" descr="posidonia">
            <a:extLst>
              <a:ext uri="{FF2B5EF4-FFF2-40B4-BE49-F238E27FC236}">
                <a16:creationId xmlns:a16="http://schemas.microsoft.com/office/drawing/2014/main" id="{500A789E-3A96-4978-90AC-31A53C05D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3" y="404813"/>
            <a:ext cx="2519362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8" descr="Bositra sp">
            <a:extLst>
              <a:ext uri="{FF2B5EF4-FFF2-40B4-BE49-F238E27FC236}">
                <a16:creationId xmlns:a16="http://schemas.microsoft.com/office/drawing/2014/main" id="{3C01DBD3-D99A-49CB-80FC-DF96BADE5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54" t="32396" b="30446"/>
          <a:stretch>
            <a:fillRect/>
          </a:stretch>
        </p:blipFill>
        <p:spPr bwMode="auto">
          <a:xfrm>
            <a:off x="7092950" y="404813"/>
            <a:ext cx="1479550" cy="28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12" descr="modiolus minimus, donja jura, školjka">
            <a:extLst>
              <a:ext uri="{FF2B5EF4-FFF2-40B4-BE49-F238E27FC236}">
                <a16:creationId xmlns:a16="http://schemas.microsoft.com/office/drawing/2014/main" id="{55358662-558A-4786-8276-1752F9157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73463"/>
            <a:ext cx="3995737" cy="299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Text Box 13">
            <a:extLst>
              <a:ext uri="{FF2B5EF4-FFF2-40B4-BE49-F238E27FC236}">
                <a16:creationId xmlns:a16="http://schemas.microsoft.com/office/drawing/2014/main" id="{2C5C5B96-CB9E-43D6-8D2E-B13426410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3644900"/>
            <a:ext cx="2089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Modiolus minimus</a:t>
            </a:r>
            <a:r>
              <a:rPr lang="hr-HR" altLang="sr-Latn-RS" sz="1800">
                <a:latin typeface="Arial" panose="020B0604020202020204" pitchFamily="34" charset="0"/>
              </a:rPr>
              <a:t>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starija jura</a:t>
            </a:r>
            <a:endParaRPr lang="hr-HR" altLang="sr-Latn-R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537" name="Picture 14" descr="lima_lima">
            <a:extLst>
              <a:ext uri="{FF2B5EF4-FFF2-40B4-BE49-F238E27FC236}">
                <a16:creationId xmlns:a16="http://schemas.microsoft.com/office/drawing/2014/main" id="{2B37D8B8-8EEB-48E5-AFA6-581DB373B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221163"/>
            <a:ext cx="2736850" cy="236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10" descr="lima">
            <a:extLst>
              <a:ext uri="{FF2B5EF4-FFF2-40B4-BE49-F238E27FC236}">
                <a16:creationId xmlns:a16="http://schemas.microsoft.com/office/drawing/2014/main" id="{FC61E2EF-1C84-4476-AB14-CD9BB6634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844675"/>
            <a:ext cx="2339975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9" name="Text Box 11">
            <a:extLst>
              <a:ext uri="{FF2B5EF4-FFF2-40B4-BE49-F238E27FC236}">
                <a16:creationId xmlns:a16="http://schemas.microsoft.com/office/drawing/2014/main" id="{7F1C7D67-4F23-48F4-8FC4-58E1C378A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73238"/>
            <a:ext cx="3097212" cy="4895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Lima</a:t>
            </a:r>
            <a:r>
              <a:rPr lang="hr-HR" altLang="sr-Latn-RS" sz="1800">
                <a:latin typeface="Arial" panose="020B0604020202020204" pitchFamily="34" charset="0"/>
              </a:rPr>
              <a:t>, starija jura</a:t>
            </a:r>
            <a:endParaRPr lang="en-US" altLang="sr-Latn-RS" sz="1800" i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>
            <a:extLst>
              <a:ext uri="{FF2B5EF4-FFF2-40B4-BE49-F238E27FC236}">
                <a16:creationId xmlns:a16="http://schemas.microsoft.com/office/drawing/2014/main" id="{B628E643-72BE-42F5-A47B-F6630AC98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924DEF16-E747-4D22-8CEB-057D9820ABDB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17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23555" name="Picture 1031" descr="jurske oštrige">
            <a:extLst>
              <a:ext uri="{FF2B5EF4-FFF2-40B4-BE49-F238E27FC236}">
                <a16:creationId xmlns:a16="http://schemas.microsoft.com/office/drawing/2014/main" id="{BD5D65F1-0689-4388-A898-5E4C02C06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8208" b="23259"/>
          <a:stretch>
            <a:fillRect/>
          </a:stretch>
        </p:blipFill>
        <p:spPr bwMode="auto">
          <a:xfrm>
            <a:off x="539750" y="1989138"/>
            <a:ext cx="3529013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1029" descr="gryphea">
            <a:extLst>
              <a:ext uri="{FF2B5EF4-FFF2-40B4-BE49-F238E27FC236}">
                <a16:creationId xmlns:a16="http://schemas.microsoft.com/office/drawing/2014/main" id="{B628898A-005F-4168-AA5B-0B07731FA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791075"/>
            <a:ext cx="2459037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1033" descr="jurske oštrige">
            <a:extLst>
              <a:ext uri="{FF2B5EF4-FFF2-40B4-BE49-F238E27FC236}">
                <a16:creationId xmlns:a16="http://schemas.microsoft.com/office/drawing/2014/main" id="{5E3EDFE5-D527-4913-ABF9-459B461C4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" t="13992" r="51288" b="10451"/>
          <a:stretch>
            <a:fillRect/>
          </a:stretch>
        </p:blipFill>
        <p:spPr bwMode="auto">
          <a:xfrm>
            <a:off x="4932363" y="476250"/>
            <a:ext cx="3197225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2">
            <a:extLst>
              <a:ext uri="{FF2B5EF4-FFF2-40B4-BE49-F238E27FC236}">
                <a16:creationId xmlns:a16="http://schemas.microsoft.com/office/drawing/2014/main" id="{BA5253BA-9C8A-42AF-8AF6-A200F57A6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ŠKOLJKAŠI</a:t>
            </a:r>
          </a:p>
        </p:txBody>
      </p:sp>
      <p:sp>
        <p:nvSpPr>
          <p:cNvPr id="23559" name="Text Box 1027">
            <a:extLst>
              <a:ext uri="{FF2B5EF4-FFF2-40B4-BE49-F238E27FC236}">
                <a16:creationId xmlns:a16="http://schemas.microsoft.com/office/drawing/2014/main" id="{7A3A1B14-4DDF-4921-9B33-829A6484E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3890963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700">
                <a:latin typeface="Arial" panose="020B0604020202020204" pitchFamily="34" charset="0"/>
              </a:rPr>
              <a:t> Jurske oštrige: </a:t>
            </a:r>
            <a:r>
              <a:rPr lang="hr-HR" altLang="sr-Latn-RS" sz="1700" i="1">
                <a:latin typeface="Arial" panose="020B0604020202020204" pitchFamily="34" charset="0"/>
              </a:rPr>
              <a:t>Gryphea, Exogyra</a:t>
            </a:r>
            <a:r>
              <a:rPr lang="hr-HR" altLang="sr-Latn-RS" sz="1700">
                <a:latin typeface="Arial" panose="020B0604020202020204" pitchFamily="34" charset="0"/>
              </a:rPr>
              <a:t> </a:t>
            </a:r>
            <a:endParaRPr lang="en-US" altLang="sr-Latn-RS" sz="1700">
              <a:latin typeface="Arial" panose="020B0604020202020204" pitchFamily="34" charset="0"/>
            </a:endParaRPr>
          </a:p>
        </p:txBody>
      </p:sp>
      <p:pic>
        <p:nvPicPr>
          <p:cNvPr id="23560" name="Picture 1028" descr="Gryphaea arcuata, jura">
            <a:extLst>
              <a:ext uri="{FF2B5EF4-FFF2-40B4-BE49-F238E27FC236}">
                <a16:creationId xmlns:a16="http://schemas.microsoft.com/office/drawing/2014/main" id="{7CCA476B-C427-4B28-AEE8-33DBDA6C6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60800"/>
            <a:ext cx="3886200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1" name="Text Box 1030">
            <a:extLst>
              <a:ext uri="{FF2B5EF4-FFF2-40B4-BE49-F238E27FC236}">
                <a16:creationId xmlns:a16="http://schemas.microsoft.com/office/drawing/2014/main" id="{BE157F6E-A22E-464F-B6BA-8F6F86E97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573463"/>
            <a:ext cx="2447925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Gryphaea, </a:t>
            </a:r>
            <a:r>
              <a:rPr lang="hr-HR" altLang="sr-Latn-RS" sz="1800">
                <a:latin typeface="Arial" panose="020B0604020202020204" pitchFamily="34" charset="0"/>
              </a:rPr>
              <a:t>starija jura</a:t>
            </a:r>
          </a:p>
        </p:txBody>
      </p:sp>
      <p:sp>
        <p:nvSpPr>
          <p:cNvPr id="23562" name="Text Box 1032">
            <a:extLst>
              <a:ext uri="{FF2B5EF4-FFF2-40B4-BE49-F238E27FC236}">
                <a16:creationId xmlns:a16="http://schemas.microsoft.com/office/drawing/2014/main" id="{723D81C6-F996-415D-85A9-4584E3A2B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205038"/>
            <a:ext cx="10858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Exogyra</a:t>
            </a:r>
            <a:r>
              <a:rPr lang="hr-HR" altLang="sr-Latn-RS" sz="1800">
                <a:latin typeface="Arial" panose="020B0604020202020204" pitchFamily="34" charset="0"/>
              </a:rPr>
              <a:t> </a:t>
            </a:r>
            <a:endParaRPr lang="hr-HR" altLang="sr-Latn-R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63" name="Text Box 1030">
            <a:extLst>
              <a:ext uri="{FF2B5EF4-FFF2-40B4-BE49-F238E27FC236}">
                <a16:creationId xmlns:a16="http://schemas.microsoft.com/office/drawing/2014/main" id="{C7D8DB8E-2141-4DFB-87F9-E5AB45A9C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6165850"/>
            <a:ext cx="1223963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Gryphaea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>
            <a:extLst>
              <a:ext uri="{FF2B5EF4-FFF2-40B4-BE49-F238E27FC236}">
                <a16:creationId xmlns:a16="http://schemas.microsoft.com/office/drawing/2014/main" id="{54E94395-F63A-4B3A-B338-9727912B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CA458088-2466-410A-BB31-39EDA41D1E2A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18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B3A269AE-3A33-4B0C-8A96-3E80A0D35B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ŠKOLJKAŠI</a:t>
            </a:r>
          </a:p>
        </p:txBody>
      </p:sp>
      <p:sp>
        <p:nvSpPr>
          <p:cNvPr id="24580" name="Text Box 1027">
            <a:extLst>
              <a:ext uri="{FF2B5EF4-FFF2-40B4-BE49-F238E27FC236}">
                <a16:creationId xmlns:a16="http://schemas.microsoft.com/office/drawing/2014/main" id="{36123E21-DEE6-4DF1-A3D5-09D7DF27F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35306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Školjkaši porodice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Lithiotidae</a:t>
            </a:r>
            <a:r>
              <a:rPr lang="hr-HR" altLang="sr-Latn-RS" sz="1800">
                <a:latin typeface="Arial" panose="020B0604020202020204" pitchFamily="34" charset="0"/>
              </a:rPr>
              <a:t> živjeli u jurskim plitkim morima i gradili plitkovodne vapnence, tzv. litiotis ili litiotidne vapnence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latin typeface="Arial" panose="020B0604020202020204" pitchFamily="34" charset="0"/>
              </a:rPr>
              <a:t>Značajni su za srednji dio starije jure</a:t>
            </a:r>
            <a:endParaRPr lang="en-US" altLang="sr-Latn-RS" sz="1800" b="1">
              <a:latin typeface="Arial" panose="020B0604020202020204" pitchFamily="34" charset="0"/>
            </a:endParaRPr>
          </a:p>
        </p:txBody>
      </p:sp>
      <p:sp>
        <p:nvSpPr>
          <p:cNvPr id="24581" name="Rectangle 1030">
            <a:extLst>
              <a:ext uri="{FF2B5EF4-FFF2-40B4-BE49-F238E27FC236}">
                <a16:creationId xmlns:a16="http://schemas.microsoft.com/office/drawing/2014/main" id="{7F18CDE0-CD21-479D-8A2C-31B8BCEAF1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063" y="2409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endParaRPr lang="sr-Latn-CS" altLang="sr-Latn-RS"/>
          </a:p>
        </p:txBody>
      </p:sp>
      <p:pic>
        <p:nvPicPr>
          <p:cNvPr id="24582" name="Picture 2" descr="D:\VJEZBE\Historijska geologija\Historijska II_Vjezbe_Maja\Prezentacije\03_Mezozoik\354_IMG_273_9574.jpg">
            <a:extLst>
              <a:ext uri="{FF2B5EF4-FFF2-40B4-BE49-F238E27FC236}">
                <a16:creationId xmlns:a16="http://schemas.microsoft.com/office/drawing/2014/main" id="{39317963-C43E-44AF-937A-C2A836B47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9" r="48666"/>
          <a:stretch>
            <a:fillRect/>
          </a:stretch>
        </p:blipFill>
        <p:spPr bwMode="auto">
          <a:xfrm>
            <a:off x="4067175" y="688975"/>
            <a:ext cx="4752975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>
            <a:extLst>
              <a:ext uri="{FF2B5EF4-FFF2-40B4-BE49-F238E27FC236}">
                <a16:creationId xmlns:a16="http://schemas.microsoft.com/office/drawing/2014/main" id="{22A175C1-2880-4E29-BEA8-31EF7F6FF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E2FD4004-FAE2-4079-9DB5-6F951FB0E210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19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731F4FF6-DC27-442A-9AD9-71BBA7EFA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92150"/>
            <a:ext cx="5040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Prvi rudisti – mlađa jura </a:t>
            </a:r>
          </a:p>
        </p:txBody>
      </p:sp>
      <p:sp>
        <p:nvSpPr>
          <p:cNvPr id="27652" name="Text Box 6">
            <a:extLst>
              <a:ext uri="{FF2B5EF4-FFF2-40B4-BE49-F238E27FC236}">
                <a16:creationId xmlns:a16="http://schemas.microsoft.com/office/drawing/2014/main" id="{69AF64E0-2E31-49EC-8BD7-D16784EF8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628775"/>
            <a:ext cx="3887788" cy="4968875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Diceras</a:t>
            </a:r>
            <a:r>
              <a:rPr lang="hr-HR" altLang="sr-Latn-RS" sz="1800" i="1">
                <a:latin typeface="Arial" panose="020B0604020202020204" pitchFamily="34" charset="0"/>
              </a:rPr>
              <a:t>,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mlađa jura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pic>
        <p:nvPicPr>
          <p:cNvPr id="27653" name="Picture 4" descr="I30 - Diceras i Heterodiceras (Malm)">
            <a:extLst>
              <a:ext uri="{FF2B5EF4-FFF2-40B4-BE49-F238E27FC236}">
                <a16:creationId xmlns:a16="http://schemas.microsoft.com/office/drawing/2014/main" id="{43EE6295-BB04-431B-9411-F5D60B2D9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0" t="6096" r="5833" b="54309"/>
          <a:stretch>
            <a:fillRect/>
          </a:stretch>
        </p:blipFill>
        <p:spPr bwMode="auto">
          <a:xfrm>
            <a:off x="395288" y="1700213"/>
            <a:ext cx="2520950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4" descr="I30 - Diceras i Heterodiceras (Malm)">
            <a:extLst>
              <a:ext uri="{FF2B5EF4-FFF2-40B4-BE49-F238E27FC236}">
                <a16:creationId xmlns:a16="http://schemas.microsoft.com/office/drawing/2014/main" id="{EA5D093E-2868-4926-AE4D-0228DB78A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8" t="57634" r="9335" b="5542"/>
          <a:stretch>
            <a:fillRect/>
          </a:stretch>
        </p:blipFill>
        <p:spPr bwMode="auto">
          <a:xfrm>
            <a:off x="395288" y="4221163"/>
            <a:ext cx="25209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 Box 3">
            <a:extLst>
              <a:ext uri="{FF2B5EF4-FFF2-40B4-BE49-F238E27FC236}">
                <a16:creationId xmlns:a16="http://schemas.microsoft.com/office/drawing/2014/main" id="{5BB2FAD3-8C54-4CDB-8A50-B7FE17DE8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538" y="908050"/>
            <a:ext cx="4608512" cy="2225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latin typeface="Arial" panose="020B0604020202020204" pitchFamily="34" charset="0"/>
              </a:rPr>
              <a:t>Rudisti se javljaju tijekom mlađe jure i žive do kraja krede u toplim i plitkim morima niskih g.š., većinom u grebenskim uvjetima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800" b="1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Smatra se da su se razvili iz f.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Diceratidae</a:t>
            </a:r>
            <a:endParaRPr lang="hr-HR" altLang="sr-Latn-RS" sz="1800" b="1">
              <a:latin typeface="Arial" panose="020B0604020202020204" pitchFamily="34" charset="0"/>
            </a:endParaRPr>
          </a:p>
        </p:txBody>
      </p:sp>
      <p:pic>
        <p:nvPicPr>
          <p:cNvPr id="27656" name="Picture 8" descr="http://www.paleotax.de/rudists/rudipal-Dateien/image012.jpg">
            <a:hlinkClick r:id="rId3"/>
            <a:extLst>
              <a:ext uri="{FF2B5EF4-FFF2-40B4-BE49-F238E27FC236}">
                <a16:creationId xmlns:a16="http://schemas.microsoft.com/office/drawing/2014/main" id="{5347F29A-F268-4F08-943F-13C4C45E3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1" r="6371" b="11404"/>
          <a:stretch>
            <a:fillRect/>
          </a:stretch>
        </p:blipFill>
        <p:spPr bwMode="auto">
          <a:xfrm>
            <a:off x="4556125" y="3284538"/>
            <a:ext cx="3916363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BB5CB4D-350D-45BA-9145-56CB36D4B244}"/>
              </a:ext>
            </a:extLst>
          </p:cNvPr>
          <p:cNvSpPr/>
          <p:nvPr/>
        </p:nvSpPr>
        <p:spPr>
          <a:xfrm>
            <a:off x="5508625" y="5732463"/>
            <a:ext cx="1008063" cy="4333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 descr="F:\VJEZBE\Historijska geologija\Historijska II_Vjezbe_Maja\Picture8.jpg">
            <a:extLst>
              <a:ext uri="{FF2B5EF4-FFF2-40B4-BE49-F238E27FC236}">
                <a16:creationId xmlns:a16="http://schemas.microsoft.com/office/drawing/2014/main" id="{7CCE3934-E313-4D30-9B92-46F20DCF3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365625"/>
            <a:ext cx="4394200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ADFAE70A-E5BC-4396-9AF7-84AE9F3ED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F62F6E74-1D55-4578-BB8A-A338F954ADF8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20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D44FADA3-0EF7-48B0-A5AD-C981CC084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RUDISTI</a:t>
            </a:r>
          </a:p>
        </p:txBody>
      </p:sp>
      <p:sp>
        <p:nvSpPr>
          <p:cNvPr id="28677" name="Text Box 3">
            <a:extLst>
              <a:ext uri="{FF2B5EF4-FFF2-40B4-BE49-F238E27FC236}">
                <a16:creationId xmlns:a16="http://schemas.microsoft.com/office/drawing/2014/main" id="{1B389153-4B79-4FCC-ABBA-475D9E7F2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765675"/>
            <a:ext cx="5040313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Fosili rudista nađeni u području juž. dijela Sj. Amerike, Mediterana, Sj. Afrike, Bliskog istoka i Jugoistočne Azije.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Osobito su bili brojni tijekom razdoblja povišenog saliniteta i temperature morske vode.</a:t>
            </a:r>
          </a:p>
        </p:txBody>
      </p:sp>
      <p:sp>
        <p:nvSpPr>
          <p:cNvPr id="28678" name="Text Box 3">
            <a:extLst>
              <a:ext uri="{FF2B5EF4-FFF2-40B4-BE49-F238E27FC236}">
                <a16:creationId xmlns:a16="http://schemas.microsoft.com/office/drawing/2014/main" id="{8CA48728-B01E-458D-92DA-8F1A670D8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557338"/>
            <a:ext cx="482441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U početku su im obje ljušture savijene i podjednakog oblika, no tijekom krede jedna se ljuštura oblikuje u stožac i prirasta za podlogu, a druga poprima oblik poklopca.</a:t>
            </a:r>
          </a:p>
        </p:txBody>
      </p:sp>
      <p:pic>
        <p:nvPicPr>
          <p:cNvPr id="28679" name="Picture 2">
            <a:extLst>
              <a:ext uri="{FF2B5EF4-FFF2-40B4-BE49-F238E27FC236}">
                <a16:creationId xmlns:a16="http://schemas.microsoft.com/office/drawing/2014/main" id="{319B187D-2E6E-47D7-939C-4B904B011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2997200"/>
            <a:ext cx="45529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15" descr="http://www.paleotax.de/rudists/rudipal-Dateien/image004.jpg">
            <a:hlinkClick r:id="rId4"/>
            <a:extLst>
              <a:ext uri="{FF2B5EF4-FFF2-40B4-BE49-F238E27FC236}">
                <a16:creationId xmlns:a16="http://schemas.microsoft.com/office/drawing/2014/main" id="{6A1DEA3C-D067-48A6-A49D-D268A1249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60350"/>
            <a:ext cx="3600450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1" name="Text Box 7">
            <a:extLst>
              <a:ext uri="{FF2B5EF4-FFF2-40B4-BE49-F238E27FC236}">
                <a16:creationId xmlns:a16="http://schemas.microsoft.com/office/drawing/2014/main" id="{65D3F3A7-2571-44E7-8305-A5C3985BC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5388" y="3644900"/>
            <a:ext cx="4175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evolucija rudista – postupno “odvijanje” </a:t>
            </a:r>
            <a:endParaRPr lang="hr-HR" altLang="sr-Latn-RS" sz="2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3">
            <a:extLst>
              <a:ext uri="{FF2B5EF4-FFF2-40B4-BE49-F238E27FC236}">
                <a16:creationId xmlns:a16="http://schemas.microsoft.com/office/drawing/2014/main" id="{36FA99F8-76F1-41B7-8F3B-E418CECBF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211D7A71-5353-4CC6-ACB8-CECF9601F34A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21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29699" name="Text Box 2">
            <a:extLst>
              <a:ext uri="{FF2B5EF4-FFF2-40B4-BE49-F238E27FC236}">
                <a16:creationId xmlns:a16="http://schemas.microsoft.com/office/drawing/2014/main" id="{8FF37DD0-D83A-4FAF-BF6A-B709684A7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00200"/>
            <a:ext cx="8351838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700">
                <a:latin typeface="Arial" panose="020B0604020202020204" pitchFamily="34" charset="0"/>
              </a:rPr>
              <a:t> Prema važnosti zaostaju za školjkama, a češći su rodovi </a:t>
            </a:r>
            <a:r>
              <a:rPr lang="hr-HR" altLang="sr-Latn-RS" sz="1700" i="1">
                <a:solidFill>
                  <a:srgbClr val="0066FF"/>
                </a:solidFill>
                <a:latin typeface="Arial" panose="020B0604020202020204" pitchFamily="34" charset="0"/>
              </a:rPr>
              <a:t>Nerinea, Pleurotomaria</a:t>
            </a:r>
            <a:r>
              <a:rPr lang="hr-HR" altLang="sr-Latn-RS" sz="1700">
                <a:latin typeface="Arial" panose="020B0604020202020204" pitchFamily="34" charset="0"/>
              </a:rPr>
              <a:t>, ...</a:t>
            </a:r>
            <a:endParaRPr lang="en-US" altLang="sr-Latn-RS" sz="1700">
              <a:latin typeface="Arial" panose="020B0604020202020204" pitchFamily="34" charset="0"/>
            </a:endParaRPr>
          </a:p>
        </p:txBody>
      </p:sp>
      <p:pic>
        <p:nvPicPr>
          <p:cNvPr id="29700" name="Picture 3" descr="nerinea 2">
            <a:extLst>
              <a:ext uri="{FF2B5EF4-FFF2-40B4-BE49-F238E27FC236}">
                <a16:creationId xmlns:a16="http://schemas.microsoft.com/office/drawing/2014/main" id="{146BAD3F-7FFA-4B0C-9E1C-D78447058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54250"/>
            <a:ext cx="11811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5">
            <a:extLst>
              <a:ext uri="{FF2B5EF4-FFF2-40B4-BE49-F238E27FC236}">
                <a16:creationId xmlns:a16="http://schemas.microsoft.com/office/drawing/2014/main" id="{EDC99040-55A4-483B-BFE7-3A53193D9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185988"/>
            <a:ext cx="2663825" cy="36718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solidFill>
                  <a:srgbClr val="0066FF"/>
                </a:solidFill>
                <a:latin typeface="Arial" panose="020B0604020202020204" pitchFamily="34" charset="0"/>
              </a:rPr>
              <a:t>Nerinea</a:t>
            </a:r>
            <a:r>
              <a:rPr lang="en-US" altLang="sr-Latn-RS" sz="1800" i="1" dirty="0">
                <a:solidFill>
                  <a:srgbClr val="0066FF"/>
                </a:solidFill>
                <a:latin typeface="Arial" panose="020B0604020202020204" pitchFamily="34" charset="0"/>
              </a:rPr>
              <a:t> </a:t>
            </a:r>
            <a:r>
              <a:rPr lang="en-US" altLang="sr-Latn-RS" sz="1800" dirty="0">
                <a:solidFill>
                  <a:srgbClr val="0066FF"/>
                </a:solidFill>
                <a:latin typeface="Arial" panose="020B0604020202020204" pitchFamily="34" charset="0"/>
              </a:rPr>
              <a:t>(J-K)</a:t>
            </a:r>
          </a:p>
        </p:txBody>
      </p:sp>
      <p:pic>
        <p:nvPicPr>
          <p:cNvPr id="29702" name="Picture 9" descr="pleurotomaria sp">
            <a:extLst>
              <a:ext uri="{FF2B5EF4-FFF2-40B4-BE49-F238E27FC236}">
                <a16:creationId xmlns:a16="http://schemas.microsoft.com/office/drawing/2014/main" id="{AF29ED3B-F7ED-4B1B-B358-08FB4973A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8"/>
          <a:stretch>
            <a:fillRect/>
          </a:stretch>
        </p:blipFill>
        <p:spPr bwMode="auto">
          <a:xfrm>
            <a:off x="5391150" y="2209800"/>
            <a:ext cx="3563938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 Box 10">
            <a:extLst>
              <a:ext uri="{FF2B5EF4-FFF2-40B4-BE49-F238E27FC236}">
                <a16:creationId xmlns:a16="http://schemas.microsoft.com/office/drawing/2014/main" id="{4C8F455E-E1D4-41EB-9BAD-E74B1A93F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5157788"/>
            <a:ext cx="16065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Pleurotomaria</a:t>
            </a:r>
            <a:endParaRPr lang="en-US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pic>
        <p:nvPicPr>
          <p:cNvPr id="29704" name="Picture 11" descr="nerinea">
            <a:extLst>
              <a:ext uri="{FF2B5EF4-FFF2-40B4-BE49-F238E27FC236}">
                <a16:creationId xmlns:a16="http://schemas.microsoft.com/office/drawing/2014/main" id="{0FB9389C-0398-474A-B507-B1E9130FE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1" r="5734"/>
          <a:stretch>
            <a:fillRect/>
          </a:stretch>
        </p:blipFill>
        <p:spPr bwMode="auto">
          <a:xfrm>
            <a:off x="1524000" y="2254250"/>
            <a:ext cx="11620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12" descr="Pseudomelania, puž, jura">
            <a:extLst>
              <a:ext uri="{FF2B5EF4-FFF2-40B4-BE49-F238E27FC236}">
                <a16:creationId xmlns:a16="http://schemas.microsoft.com/office/drawing/2014/main" id="{1BADE5A2-E706-4721-8AEC-79EB38371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590800"/>
            <a:ext cx="2382837" cy="1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6" name="Text Box 13">
            <a:extLst>
              <a:ext uri="{FF2B5EF4-FFF2-40B4-BE49-F238E27FC236}">
                <a16:creationId xmlns:a16="http://schemas.microsoft.com/office/drawing/2014/main" id="{8832F04E-9CC3-4AD7-A91B-ADEF6FF46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491038"/>
            <a:ext cx="17589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Pseudomelania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29707" name="Text Box 1033">
            <a:extLst>
              <a:ext uri="{FF2B5EF4-FFF2-40B4-BE49-F238E27FC236}">
                <a16:creationId xmlns:a16="http://schemas.microsoft.com/office/drawing/2014/main" id="{45C2607C-D368-4BD0-B2F0-5B88DB140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20713"/>
            <a:ext cx="1781175" cy="584200"/>
          </a:xfrm>
          <a:prstGeom prst="rect">
            <a:avLst/>
          </a:prstGeom>
          <a:noFill/>
          <a:ln w="317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chemeClr val="accent2"/>
                </a:solidFill>
                <a:latin typeface="Arial" panose="020B0604020202020204" pitchFamily="34" charset="0"/>
              </a:rPr>
              <a:t>PUŽEVI </a:t>
            </a:r>
            <a:endParaRPr lang="hr-HR" altLang="sr-Latn-RS" sz="32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1" descr="jurski brahiopodi, Morocco, vrsta Gonniorhynchia boueti">
            <a:extLst>
              <a:ext uri="{FF2B5EF4-FFF2-40B4-BE49-F238E27FC236}">
                <a16:creationId xmlns:a16="http://schemas.microsoft.com/office/drawing/2014/main" id="{3CE6D113-2F55-4AC2-A50C-0CED1C447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038600"/>
            <a:ext cx="2944813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12">
            <a:extLst>
              <a:ext uri="{FF2B5EF4-FFF2-40B4-BE49-F238E27FC236}">
                <a16:creationId xmlns:a16="http://schemas.microsoft.com/office/drawing/2014/main" id="{CC9F3566-112D-464F-A914-3C24D1734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962400"/>
            <a:ext cx="3200400" cy="25908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Gonniorhynchia</a:t>
            </a:r>
            <a:r>
              <a:rPr lang="hr-HR" altLang="sr-Latn-RS" sz="1800">
                <a:latin typeface="Arial" panose="020B0604020202020204" pitchFamily="34" charset="0"/>
              </a:rPr>
              <a:t>, jura, Maroko</a:t>
            </a:r>
          </a:p>
        </p:txBody>
      </p:sp>
      <p:sp>
        <p:nvSpPr>
          <p:cNvPr id="30724" name="Text Box 5">
            <a:extLst>
              <a:ext uri="{FF2B5EF4-FFF2-40B4-BE49-F238E27FC236}">
                <a16:creationId xmlns:a16="http://schemas.microsoft.com/office/drawing/2014/main" id="{54C94AC8-75EB-4982-8EF2-CD4C9A093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752600"/>
            <a:ext cx="2895600" cy="21193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solidFill>
                  <a:srgbClr val="0066FF"/>
                </a:solidFill>
                <a:latin typeface="Arial" panose="020B0604020202020204" pitchFamily="34" charset="0"/>
              </a:rPr>
              <a:t>Terebratulla</a:t>
            </a:r>
            <a:r>
              <a:rPr lang="hr-HR" altLang="sr-Latn-RS" sz="1800" dirty="0">
                <a:latin typeface="Arial" panose="020B0604020202020204" pitchFamily="34" charset="0"/>
              </a:rPr>
              <a:t>, sinemurij</a:t>
            </a:r>
          </a:p>
        </p:txBody>
      </p:sp>
      <p:sp>
        <p:nvSpPr>
          <p:cNvPr id="30725" name="Text Box 8">
            <a:extLst>
              <a:ext uri="{FF2B5EF4-FFF2-40B4-BE49-F238E27FC236}">
                <a16:creationId xmlns:a16="http://schemas.microsoft.com/office/drawing/2014/main" id="{60DEFE1F-E972-4760-A952-32FCE8244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676400"/>
            <a:ext cx="2514600" cy="411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Pygope dypha</a:t>
            </a:r>
            <a:r>
              <a:rPr lang="hr-HR" altLang="sr-Latn-RS" sz="1800">
                <a:latin typeface="Arial" panose="020B0604020202020204" pitchFamily="34" charset="0"/>
              </a:rPr>
              <a:t>,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mlađa jura</a:t>
            </a:r>
          </a:p>
        </p:txBody>
      </p:sp>
      <p:sp>
        <p:nvSpPr>
          <p:cNvPr id="30726" name="Slide Number Placeholder 3">
            <a:extLst>
              <a:ext uri="{FF2B5EF4-FFF2-40B4-BE49-F238E27FC236}">
                <a16:creationId xmlns:a16="http://schemas.microsoft.com/office/drawing/2014/main" id="{D35A7010-1042-4279-9277-B5B7002D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DEC0D889-2F4E-41EA-85D3-7EE71CC620D6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22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30727" name="Text Box 3">
            <a:extLst>
              <a:ext uri="{FF2B5EF4-FFF2-40B4-BE49-F238E27FC236}">
                <a16:creationId xmlns:a16="http://schemas.microsoft.com/office/drawing/2014/main" id="{13A7092C-E212-48CE-B165-176DDE069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838200"/>
            <a:ext cx="6629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700" dirty="0">
                <a:latin typeface="Arial" panose="020B0604020202020204" pitchFamily="34" charset="0"/>
              </a:rPr>
              <a:t> Zastupani rodovima </a:t>
            </a:r>
            <a:r>
              <a:rPr lang="hr-HR" altLang="sr-Latn-RS" sz="1800" i="1" dirty="0">
                <a:solidFill>
                  <a:srgbClr val="0066FF"/>
                </a:solidFill>
                <a:latin typeface="Arial" panose="020B0604020202020204" pitchFamily="34" charset="0"/>
              </a:rPr>
              <a:t>Terebratulla, Rynchonella, Pygope</a:t>
            </a:r>
            <a:endParaRPr lang="en-US" altLang="sr-Latn-RS" sz="1800" i="1" dirty="0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pic>
        <p:nvPicPr>
          <p:cNvPr id="30728" name="Picture 4" descr="terebratula punctata, sinemurij">
            <a:extLst>
              <a:ext uri="{FF2B5EF4-FFF2-40B4-BE49-F238E27FC236}">
                <a16:creationId xmlns:a16="http://schemas.microsoft.com/office/drawing/2014/main" id="{C20387B3-0DA3-41D9-BB08-D86A2126D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2743200" cy="15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6" descr="Pygope dypha, brahiopod, titon (g">
            <a:extLst>
              <a:ext uri="{FF2B5EF4-FFF2-40B4-BE49-F238E27FC236}">
                <a16:creationId xmlns:a16="http://schemas.microsoft.com/office/drawing/2014/main" id="{91B6CD98-D673-4A1A-ABC4-0A85576D3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752600"/>
            <a:ext cx="180181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0" name="Picture 7" descr="pygope">
            <a:extLst>
              <a:ext uri="{FF2B5EF4-FFF2-40B4-BE49-F238E27FC236}">
                <a16:creationId xmlns:a16="http://schemas.microsoft.com/office/drawing/2014/main" id="{152F66A5-1BDA-4344-87E7-7C3D0F39F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267200"/>
            <a:ext cx="198913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1" name="Picture 9" descr="Rynchonella decorata, brahiopod, gornja jura, Francuska">
            <a:extLst>
              <a:ext uri="{FF2B5EF4-FFF2-40B4-BE49-F238E27FC236}">
                <a16:creationId xmlns:a16="http://schemas.microsoft.com/office/drawing/2014/main" id="{C6B750CE-815A-4316-987B-343BD76DD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525" y="1752600"/>
            <a:ext cx="2468563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2" name="Text Box 10">
            <a:extLst>
              <a:ext uri="{FF2B5EF4-FFF2-40B4-BE49-F238E27FC236}">
                <a16:creationId xmlns:a16="http://schemas.microsoft.com/office/drawing/2014/main" id="{F12A539C-D537-4F99-94B1-AD6F70721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1676400"/>
            <a:ext cx="2671763" cy="32766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Rynchonella decorata</a:t>
            </a:r>
            <a:r>
              <a:rPr lang="hr-HR" altLang="sr-Latn-RS" sz="1800">
                <a:latin typeface="Arial" panose="020B0604020202020204" pitchFamily="34" charset="0"/>
              </a:rPr>
              <a:t>, mlađa jura</a:t>
            </a:r>
          </a:p>
        </p:txBody>
      </p:sp>
      <p:sp>
        <p:nvSpPr>
          <p:cNvPr id="30733" name="Text Box 1033">
            <a:extLst>
              <a:ext uri="{FF2B5EF4-FFF2-40B4-BE49-F238E27FC236}">
                <a16:creationId xmlns:a16="http://schemas.microsoft.com/office/drawing/2014/main" id="{80A17932-2BC0-4972-9EB1-A11BAC0F6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60350"/>
            <a:ext cx="3455987" cy="585788"/>
          </a:xfrm>
          <a:prstGeom prst="rect">
            <a:avLst/>
          </a:prstGeom>
          <a:noFill/>
          <a:ln w="349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chemeClr val="accent1"/>
                </a:solidFill>
                <a:latin typeface="Arial" panose="020B0604020202020204" pitchFamily="34" charset="0"/>
              </a:rPr>
              <a:t>RAMENONOŠCI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9" descr="Acrosalenia pustulata, ježinac morski, jura">
            <a:extLst>
              <a:ext uri="{FF2B5EF4-FFF2-40B4-BE49-F238E27FC236}">
                <a16:creationId xmlns:a16="http://schemas.microsoft.com/office/drawing/2014/main" id="{B416499C-8FF1-47F3-A12E-7C01C5C93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268413"/>
            <a:ext cx="2220912" cy="196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14">
            <a:extLst>
              <a:ext uri="{FF2B5EF4-FFF2-40B4-BE49-F238E27FC236}">
                <a16:creationId xmlns:a16="http://schemas.microsoft.com/office/drawing/2014/main" id="{951F994A-1164-4A8E-AA43-8E3B14A55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9"/>
          <a:stretch>
            <a:fillRect/>
          </a:stretch>
        </p:blipFill>
        <p:spPr bwMode="auto">
          <a:xfrm>
            <a:off x="6054725" y="3357563"/>
            <a:ext cx="2957513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13">
            <a:extLst>
              <a:ext uri="{FF2B5EF4-FFF2-40B4-BE49-F238E27FC236}">
                <a16:creationId xmlns:a16="http://schemas.microsoft.com/office/drawing/2014/main" id="{FC6BE4FA-AC7E-427C-BAC7-0AD4CE9FE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9" r="3175"/>
          <a:stretch>
            <a:fillRect/>
          </a:stretch>
        </p:blipFill>
        <p:spPr bwMode="auto">
          <a:xfrm>
            <a:off x="2700338" y="2849563"/>
            <a:ext cx="3246437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Slide Number Placeholder 3">
            <a:extLst>
              <a:ext uri="{FF2B5EF4-FFF2-40B4-BE49-F238E27FC236}">
                <a16:creationId xmlns:a16="http://schemas.microsoft.com/office/drawing/2014/main" id="{B7D16B16-B82A-4B5F-8AD1-6038179CA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B20211F8-C149-4E45-B592-8BD8431D8CC4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23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31750" name="Text Box 3">
            <a:extLst>
              <a:ext uri="{FF2B5EF4-FFF2-40B4-BE49-F238E27FC236}">
                <a16:creationId xmlns:a16="http://schemas.microsoft.com/office/drawing/2014/main" id="{B37F5B9D-5BFE-4FC8-B9EA-D593BA912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524000"/>
            <a:ext cx="6267450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Brojni i raznovrsni, posebno ježinci i krinoidi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Od ježinaca značajniji su rodovi </a:t>
            </a: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Cidaris, Pseudocidaris, Acrosalenia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Značajniji rodovi krinoida:</a:t>
            </a: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 Pentacrinus, Isocrinus, Saccocoma</a:t>
            </a:r>
            <a:endParaRPr lang="en-US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pic>
        <p:nvPicPr>
          <p:cNvPr id="31751" name="Picture 5" descr="H36 - Cidaris">
            <a:extLst>
              <a:ext uri="{FF2B5EF4-FFF2-40B4-BE49-F238E27FC236}">
                <a16:creationId xmlns:a16="http://schemas.microsoft.com/office/drawing/2014/main" id="{4668449C-98F1-4E74-AA8F-176F751A0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73463"/>
            <a:ext cx="2547938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2" name="Text Box 6">
            <a:extLst>
              <a:ext uri="{FF2B5EF4-FFF2-40B4-BE49-F238E27FC236}">
                <a16:creationId xmlns:a16="http://schemas.microsoft.com/office/drawing/2014/main" id="{8404B02E-6CB4-46C3-963C-02563316A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716338"/>
            <a:ext cx="1283428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solidFill>
                  <a:srgbClr val="0066FF"/>
                </a:solidFill>
                <a:latin typeface="Arial" panose="020B0604020202020204" pitchFamily="34" charset="0"/>
              </a:rPr>
              <a:t>Cidaris</a:t>
            </a:r>
            <a:r>
              <a:rPr lang="en-US" altLang="sr-Latn-RS" sz="1800" dirty="0">
                <a:latin typeface="Arial" panose="020B0604020202020204" pitchFamily="34" charset="0"/>
              </a:rPr>
              <a:t> T-J</a:t>
            </a:r>
            <a:endParaRPr lang="hr-HR" altLang="sr-Latn-RS" sz="1800" dirty="0">
              <a:latin typeface="Arial" panose="020B0604020202020204" pitchFamily="34" charset="0"/>
            </a:endParaRPr>
          </a:p>
        </p:txBody>
      </p:sp>
      <p:sp>
        <p:nvSpPr>
          <p:cNvPr id="31753" name="Text Box 8">
            <a:extLst>
              <a:ext uri="{FF2B5EF4-FFF2-40B4-BE49-F238E27FC236}">
                <a16:creationId xmlns:a16="http://schemas.microsoft.com/office/drawing/2014/main" id="{CDC29C97-9367-4883-96DD-3E3D7BFA8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0200" y="5516563"/>
            <a:ext cx="16192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Pseudocidaris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31754" name="Text Box 10">
            <a:extLst>
              <a:ext uri="{FF2B5EF4-FFF2-40B4-BE49-F238E27FC236}">
                <a16:creationId xmlns:a16="http://schemas.microsoft.com/office/drawing/2014/main" id="{A3B9A7EA-415D-45B3-A576-148273927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950" y="3141663"/>
            <a:ext cx="1655763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Acrosalenia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A0103312-4C9D-4992-A89F-546A58306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20713"/>
            <a:ext cx="2881312" cy="584200"/>
          </a:xfrm>
          <a:prstGeom prst="rect">
            <a:avLst/>
          </a:prstGeom>
          <a:noFill/>
          <a:ln w="349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3200" b="1" dirty="0">
                <a:solidFill>
                  <a:schemeClr val="accent2"/>
                </a:solidFill>
                <a:latin typeface="Arial" charset="0"/>
              </a:rPr>
              <a:t>BODLJIKAŠI</a:t>
            </a:r>
            <a:endParaRPr lang="hr-HR" sz="3200" dirty="0">
              <a:solidFill>
                <a:schemeClr val="accent2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5">
            <a:extLst>
              <a:ext uri="{FF2B5EF4-FFF2-40B4-BE49-F238E27FC236}">
                <a16:creationId xmlns:a16="http://schemas.microsoft.com/office/drawing/2014/main" id="{F499CB05-377A-4D82-A21F-1735C4829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0"/>
          <a:stretch>
            <a:fillRect/>
          </a:stretch>
        </p:blipFill>
        <p:spPr bwMode="auto">
          <a:xfrm>
            <a:off x="4284663" y="44450"/>
            <a:ext cx="47371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17" descr="ScreenShot008">
            <a:extLst>
              <a:ext uri="{FF2B5EF4-FFF2-40B4-BE49-F238E27FC236}">
                <a16:creationId xmlns:a16="http://schemas.microsoft.com/office/drawing/2014/main" id="{A0039BBD-B63B-4316-BAED-43656EE0E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3171825" cy="664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Slide Number Placeholder 22">
            <a:extLst>
              <a:ext uri="{FF2B5EF4-FFF2-40B4-BE49-F238E27FC236}">
                <a16:creationId xmlns:a16="http://schemas.microsoft.com/office/drawing/2014/main" id="{9394CBD6-BB7E-4FA4-A43D-C54584847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157AC533-D38D-45B8-A9FC-98F73108B4B4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24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32773" name="Rectangle 2">
            <a:extLst>
              <a:ext uri="{FF2B5EF4-FFF2-40B4-BE49-F238E27FC236}">
                <a16:creationId xmlns:a16="http://schemas.microsoft.com/office/drawing/2014/main" id="{329231A7-3B47-44F9-B39B-8CA6A7646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8" y="260350"/>
            <a:ext cx="1585912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KRINOIDI</a:t>
            </a:r>
          </a:p>
        </p:txBody>
      </p:sp>
      <p:sp>
        <p:nvSpPr>
          <p:cNvPr id="32774" name="Text Box 6">
            <a:extLst>
              <a:ext uri="{FF2B5EF4-FFF2-40B4-BE49-F238E27FC236}">
                <a16:creationId xmlns:a16="http://schemas.microsoft.com/office/drawing/2014/main" id="{0145737B-C9B5-4A95-BE88-BBF92820A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" y="6143625"/>
            <a:ext cx="3059113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solidFill>
                  <a:srgbClr val="0066FF"/>
                </a:solidFill>
                <a:latin typeface="Arial" panose="020B0604020202020204" pitchFamily="34" charset="0"/>
              </a:rPr>
              <a:t>Pentacrinus subangularis</a:t>
            </a:r>
            <a:r>
              <a:rPr lang="hr-HR" altLang="sr-Latn-RS" sz="1600">
                <a:latin typeface="Arial" panose="020B0604020202020204" pitchFamily="34" charset="0"/>
              </a:rPr>
              <a:t>, starija jura</a:t>
            </a:r>
          </a:p>
        </p:txBody>
      </p:sp>
      <p:pic>
        <p:nvPicPr>
          <p:cNvPr id="32775" name="Picture 10" descr="floating crinoid Saccocoma pectinata, jura, Solnhofen, Njemačka">
            <a:extLst>
              <a:ext uri="{FF2B5EF4-FFF2-40B4-BE49-F238E27FC236}">
                <a16:creationId xmlns:a16="http://schemas.microsoft.com/office/drawing/2014/main" id="{C8727AB2-5323-4A40-8F45-61FBBE1C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508500"/>
            <a:ext cx="3132137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Text Box 11">
            <a:extLst>
              <a:ext uri="{FF2B5EF4-FFF2-40B4-BE49-F238E27FC236}">
                <a16:creationId xmlns:a16="http://schemas.microsoft.com/office/drawing/2014/main" id="{3E89CF59-0EC2-4AEE-A6DD-4E2A0BD6E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876925"/>
            <a:ext cx="2808288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Saccocoma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600">
                <a:latin typeface="Arial" panose="020B0604020202020204" pitchFamily="34" charset="0"/>
              </a:rPr>
              <a:t>pelagički krinoid koji je lebdio u moru; mlađa jura &gt;&gt;</a:t>
            </a:r>
          </a:p>
        </p:txBody>
      </p:sp>
      <p:pic>
        <p:nvPicPr>
          <p:cNvPr id="32777" name="Picture 16">
            <a:extLst>
              <a:ext uri="{FF2B5EF4-FFF2-40B4-BE49-F238E27FC236}">
                <a16:creationId xmlns:a16="http://schemas.microsoft.com/office/drawing/2014/main" id="{C14AB0EA-A39A-4DE0-8202-6EEB1058B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2917825"/>
            <a:ext cx="3273425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8" name="Text Box 8">
            <a:extLst>
              <a:ext uri="{FF2B5EF4-FFF2-40B4-BE49-F238E27FC236}">
                <a16:creationId xmlns:a16="http://schemas.microsoft.com/office/drawing/2014/main" id="{0ACEE90C-8989-470E-9B5C-7FE36B39F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650" y="2989263"/>
            <a:ext cx="24193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Isocrinus</a:t>
            </a:r>
            <a:r>
              <a:rPr lang="hr-HR" altLang="sr-Latn-RS" sz="1800">
                <a:latin typeface="Arial" panose="020B0604020202020204" pitchFamily="34" charset="0"/>
              </a:rPr>
              <a:t>, srednja jura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3">
            <a:extLst>
              <a:ext uri="{FF2B5EF4-FFF2-40B4-BE49-F238E27FC236}">
                <a16:creationId xmlns:a16="http://schemas.microsoft.com/office/drawing/2014/main" id="{0583AD91-C59E-422D-AD2B-D43A33B93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1FA8BC26-1868-47AA-9D80-399FAF666745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25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0A56F36E-77D5-4AB5-9034-ED35EA097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92150"/>
            <a:ext cx="2017713" cy="457200"/>
          </a:xfrm>
          <a:prstGeom prst="rect">
            <a:avLst/>
          </a:prstGeom>
          <a:noFill/>
          <a:ln w="349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FF0000"/>
                </a:solidFill>
                <a:latin typeface="Arial" panose="020B0604020202020204" pitchFamily="34" charset="0"/>
              </a:rPr>
              <a:t>AMONITI</a:t>
            </a:r>
          </a:p>
        </p:txBody>
      </p:sp>
      <p:sp>
        <p:nvSpPr>
          <p:cNvPr id="33796" name="Text Box 3">
            <a:extLst>
              <a:ext uri="{FF2B5EF4-FFF2-40B4-BE49-F238E27FC236}">
                <a16:creationId xmlns:a16="http://schemas.microsoft.com/office/drawing/2014/main" id="{06176216-87BA-47A3-87F8-71020CAD4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00200"/>
            <a:ext cx="5046663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Brojni, raznovrsni, kratkoživući (do 1 mln. god.), što ih čini dobrim provodnim fosilima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Temeljem amonita u juri uspostavljene 33 biozone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Kućice od aragonita, a poklopci kućica (aptihusi) od kalcita, pa su aptihusi česti fosilni nalazi u dubljevodnim sedimentima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Najznačajniji rodovi: </a:t>
            </a: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Arietites, Amaltheus, Lytoceras, Cardioceras, Kosmoceras, Creniceras, Pleuroceras, Perisphinctes</a:t>
            </a:r>
            <a:r>
              <a:rPr lang="hr-HR" altLang="sr-Latn-RS" sz="1800">
                <a:latin typeface="Arial" panose="020B0604020202020204" pitchFamily="34" charset="0"/>
              </a:rPr>
              <a:t>…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33797" name="Picture 6" descr="jurassicreconstruction99">
            <a:extLst>
              <a:ext uri="{FF2B5EF4-FFF2-40B4-BE49-F238E27FC236}">
                <a16:creationId xmlns:a16="http://schemas.microsoft.com/office/drawing/2014/main" id="{0BB6984A-9321-4892-9C71-037237B96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773238"/>
            <a:ext cx="3048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4">
            <a:extLst>
              <a:ext uri="{FF2B5EF4-FFF2-40B4-BE49-F238E27FC236}">
                <a16:creationId xmlns:a16="http://schemas.microsoft.com/office/drawing/2014/main" id="{1D596F45-A4FE-4631-A573-F2E230A8E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0"/>
          <a:stretch>
            <a:fillRect/>
          </a:stretch>
        </p:blipFill>
        <p:spPr bwMode="auto">
          <a:xfrm>
            <a:off x="0" y="1557338"/>
            <a:ext cx="3749675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ext Box 6">
            <a:extLst>
              <a:ext uri="{FF2B5EF4-FFF2-40B4-BE49-F238E27FC236}">
                <a16:creationId xmlns:a16="http://schemas.microsoft.com/office/drawing/2014/main" id="{C03DADBB-8EE7-42DF-9396-19EF091A7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3860800"/>
            <a:ext cx="5181600" cy="269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Amaltheus</a:t>
            </a:r>
            <a:endParaRPr lang="en-US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34820" name="Text Box 8">
            <a:extLst>
              <a:ext uri="{FF2B5EF4-FFF2-40B4-BE49-F238E27FC236}">
                <a16:creationId xmlns:a16="http://schemas.microsoft.com/office/drawing/2014/main" id="{C8FBA2B6-4471-4CF0-99C6-4841D60E1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4450" y="44450"/>
            <a:ext cx="5181600" cy="36718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Lythoceras,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nalazište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Holzmaden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sp>
        <p:nvSpPr>
          <p:cNvPr id="34821" name="Slide Number Placeholder 3">
            <a:extLst>
              <a:ext uri="{FF2B5EF4-FFF2-40B4-BE49-F238E27FC236}">
                <a16:creationId xmlns:a16="http://schemas.microsoft.com/office/drawing/2014/main" id="{51D5CFE9-8385-42C3-B0BF-B3EF74C42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D63FFCBB-236E-4277-8A5B-05E4447D6210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26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34822" name="Picture 10" descr="Almatheus margaritatus, amonit, lijas, Vel">
            <a:extLst>
              <a:ext uri="{FF2B5EF4-FFF2-40B4-BE49-F238E27FC236}">
                <a16:creationId xmlns:a16="http://schemas.microsoft.com/office/drawing/2014/main" id="{A7E94AB1-6C97-457C-9C22-F2DBC7B4B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933825"/>
            <a:ext cx="2055813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5" descr="amaltheus">
            <a:extLst>
              <a:ext uri="{FF2B5EF4-FFF2-40B4-BE49-F238E27FC236}">
                <a16:creationId xmlns:a16="http://schemas.microsoft.com/office/drawing/2014/main" id="{1C9F89F8-A1E1-4A03-B3C9-CD9B14CE0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2"/>
          <a:stretch>
            <a:fillRect/>
          </a:stretch>
        </p:blipFill>
        <p:spPr bwMode="auto">
          <a:xfrm>
            <a:off x="3995738" y="4252913"/>
            <a:ext cx="2360612" cy="227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Text Box 2">
            <a:extLst>
              <a:ext uri="{FF2B5EF4-FFF2-40B4-BE49-F238E27FC236}">
                <a16:creationId xmlns:a16="http://schemas.microsoft.com/office/drawing/2014/main" id="{5D65C9F0-6120-42DF-8D85-953939088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838200"/>
            <a:ext cx="2449513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amoniti starije jure</a:t>
            </a:r>
            <a:endParaRPr lang="en-US" altLang="sr-Latn-RS" sz="20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4825" name="Text Box 4">
            <a:extLst>
              <a:ext uri="{FF2B5EF4-FFF2-40B4-BE49-F238E27FC236}">
                <a16:creationId xmlns:a16="http://schemas.microsoft.com/office/drawing/2014/main" id="{2A61BBC7-B803-4FA3-A0A1-7EFC8DBF0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700213"/>
            <a:ext cx="10096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Arietites</a:t>
            </a:r>
            <a:endParaRPr lang="en-US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pic>
        <p:nvPicPr>
          <p:cNvPr id="34826" name="Picture 7" descr="lytoceras">
            <a:extLst>
              <a:ext uri="{FF2B5EF4-FFF2-40B4-BE49-F238E27FC236}">
                <a16:creationId xmlns:a16="http://schemas.microsoft.com/office/drawing/2014/main" id="{4D6F5324-E087-4336-B565-68C1992CD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725" y="1501775"/>
            <a:ext cx="1844675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7" name="Picture 18" descr="E:\VJEZBE\Historijska geologija\Historijska II_Vjezbe_Maja\Prezentacije\03_Mezozoik\Lytoceras_Holzmaden.jpg">
            <a:extLst>
              <a:ext uri="{FF2B5EF4-FFF2-40B4-BE49-F238E27FC236}">
                <a16:creationId xmlns:a16="http://schemas.microsoft.com/office/drawing/2014/main" id="{7DFB1DEF-8EAB-4159-8898-91CBD9BBE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0" t="4535" r="8516" b="3969"/>
          <a:stretch>
            <a:fillRect/>
          </a:stretch>
        </p:blipFill>
        <p:spPr bwMode="auto">
          <a:xfrm>
            <a:off x="6067425" y="96838"/>
            <a:ext cx="2968625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3">
            <a:extLst>
              <a:ext uri="{FF2B5EF4-FFF2-40B4-BE49-F238E27FC236}">
                <a16:creationId xmlns:a16="http://schemas.microsoft.com/office/drawing/2014/main" id="{E619A298-16EC-41B3-AB02-83BD6AC78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4C1C9CB1-C195-4A00-82FA-D48BF6ABEA56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27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35843" name="Picture 11" descr="parkinsonia">
            <a:extLst>
              <a:ext uri="{FF2B5EF4-FFF2-40B4-BE49-F238E27FC236}">
                <a16:creationId xmlns:a16="http://schemas.microsoft.com/office/drawing/2014/main" id="{3749E001-E108-4816-A13E-4C9BFA7E8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3810000"/>
            <a:ext cx="3284537" cy="271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" descr="perisphinctes, amonit, srednja jura">
            <a:extLst>
              <a:ext uri="{FF2B5EF4-FFF2-40B4-BE49-F238E27FC236}">
                <a16:creationId xmlns:a16="http://schemas.microsoft.com/office/drawing/2014/main" id="{4BEBD155-1C5A-4566-863B-720463BF3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8" y="2209800"/>
            <a:ext cx="23653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 Box 4">
            <a:extLst>
              <a:ext uri="{FF2B5EF4-FFF2-40B4-BE49-F238E27FC236}">
                <a16:creationId xmlns:a16="http://schemas.microsoft.com/office/drawing/2014/main" id="{4173DFDF-391E-46C7-8B04-5D80CF117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752600"/>
            <a:ext cx="18923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 dirty="0">
                <a:solidFill>
                  <a:srgbClr val="0066FF"/>
                </a:solidFill>
                <a:latin typeface="Arial" panose="020B0604020202020204" pitchFamily="34" charset="0"/>
              </a:rPr>
              <a:t>Perisphinctes</a:t>
            </a:r>
            <a:endParaRPr lang="hr-HR" altLang="sr-Latn-R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846" name="Picture 5" descr="kosmoceras, amonit, srednja jura">
            <a:extLst>
              <a:ext uri="{FF2B5EF4-FFF2-40B4-BE49-F238E27FC236}">
                <a16:creationId xmlns:a16="http://schemas.microsoft.com/office/drawing/2014/main" id="{2D90C79B-B8F8-4E01-9112-48BC125DD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05200"/>
            <a:ext cx="2667000" cy="319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Text Box 6">
            <a:extLst>
              <a:ext uri="{FF2B5EF4-FFF2-40B4-BE49-F238E27FC236}">
                <a16:creationId xmlns:a16="http://schemas.microsoft.com/office/drawing/2014/main" id="{CCBE12BC-EC11-4A5D-9175-A8379A06C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248400"/>
            <a:ext cx="14541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Kosmoceras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pic>
        <p:nvPicPr>
          <p:cNvPr id="35848" name="Picture 7" descr="cardioceras, amonit, srednja jura">
            <a:extLst>
              <a:ext uri="{FF2B5EF4-FFF2-40B4-BE49-F238E27FC236}">
                <a16:creationId xmlns:a16="http://schemas.microsoft.com/office/drawing/2014/main" id="{1CD5A8BB-92D7-48BB-832C-588FE33DC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52400"/>
            <a:ext cx="2414588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9" name="Text Box 8">
            <a:extLst>
              <a:ext uri="{FF2B5EF4-FFF2-40B4-BE49-F238E27FC236}">
                <a16:creationId xmlns:a16="http://schemas.microsoft.com/office/drawing/2014/main" id="{858BFD3A-CDA0-42F3-84E1-F84646554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2667000"/>
            <a:ext cx="14160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Cardioceras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pic>
        <p:nvPicPr>
          <p:cNvPr id="35850" name="Picture 9" descr="harpoceras">
            <a:extLst>
              <a:ext uri="{FF2B5EF4-FFF2-40B4-BE49-F238E27FC236}">
                <a16:creationId xmlns:a16="http://schemas.microsoft.com/office/drawing/2014/main" id="{953ECFC4-F40D-452B-9399-72E1F18ED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0"/>
            <a:ext cx="263048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1" name="Text Box 10">
            <a:extLst>
              <a:ext uri="{FF2B5EF4-FFF2-40B4-BE49-F238E27FC236}">
                <a16:creationId xmlns:a16="http://schemas.microsoft.com/office/drawing/2014/main" id="{63EA2515-BA92-467B-B6EA-92B8CDBEE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819400"/>
            <a:ext cx="13652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Harpoceras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35852" name="Text Box 12">
            <a:extLst>
              <a:ext uri="{FF2B5EF4-FFF2-40B4-BE49-F238E27FC236}">
                <a16:creationId xmlns:a16="http://schemas.microsoft.com/office/drawing/2014/main" id="{26965122-1474-4F73-8341-B5E6D4323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505200"/>
            <a:ext cx="13779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Parkinsonia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35853" name="Text Box 2">
            <a:extLst>
              <a:ext uri="{FF2B5EF4-FFF2-40B4-BE49-F238E27FC236}">
                <a16:creationId xmlns:a16="http://schemas.microsoft.com/office/drawing/2014/main" id="{95098540-4277-40D8-8960-25C2906AA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762000"/>
            <a:ext cx="2667000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amoniti srednje jure</a:t>
            </a:r>
            <a:endParaRPr lang="en-US" altLang="sr-Latn-RS" sz="20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6">
            <a:extLst>
              <a:ext uri="{FF2B5EF4-FFF2-40B4-BE49-F238E27FC236}">
                <a16:creationId xmlns:a16="http://schemas.microsoft.com/office/drawing/2014/main" id="{704545EE-32FE-43B4-8D2E-C8A9143D9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990600"/>
            <a:ext cx="4419600" cy="5715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Aspidoceras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sp>
        <p:nvSpPr>
          <p:cNvPr id="36867" name="Text Box 4">
            <a:extLst>
              <a:ext uri="{FF2B5EF4-FFF2-40B4-BE49-F238E27FC236}">
                <a16:creationId xmlns:a16="http://schemas.microsoft.com/office/drawing/2014/main" id="{42A28A4D-9EA9-4FDC-B2DA-463CC5FD3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90600"/>
            <a:ext cx="3733800" cy="57150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Virgatosphinctes</a:t>
            </a:r>
            <a:endParaRPr lang="hr-HR" altLang="sr-Latn-RS" sz="1800">
              <a:latin typeface="Arial" panose="020B0604020202020204" pitchFamily="34" charset="0"/>
            </a:endParaRPr>
          </a:p>
        </p:txBody>
      </p:sp>
      <p:pic>
        <p:nvPicPr>
          <p:cNvPr id="36868" name="Picture 10">
            <a:extLst>
              <a:ext uri="{FF2B5EF4-FFF2-40B4-BE49-F238E27FC236}">
                <a16:creationId xmlns:a16="http://schemas.microsoft.com/office/drawing/2014/main" id="{E46E48C7-8F5F-4460-A4E7-1F651319E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657600"/>
            <a:ext cx="3455988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Slide Number Placeholder 3">
            <a:extLst>
              <a:ext uri="{FF2B5EF4-FFF2-40B4-BE49-F238E27FC236}">
                <a16:creationId xmlns:a16="http://schemas.microsoft.com/office/drawing/2014/main" id="{EADE1772-B3ED-4240-B1B6-03DB3C8D7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F210BBB1-5ACF-4ED9-94E5-DE443EF027EC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28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36870" name="Text Box 2">
            <a:extLst>
              <a:ext uri="{FF2B5EF4-FFF2-40B4-BE49-F238E27FC236}">
                <a16:creationId xmlns:a16="http://schemas.microsoft.com/office/drawing/2014/main" id="{A023FAAA-5049-44DA-A926-D8AB5E269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1000"/>
            <a:ext cx="259397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amoniti mlađe jure</a:t>
            </a:r>
            <a:endParaRPr lang="en-US" altLang="sr-Latn-RS" sz="20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36871" name="Picture 3" descr="virgatosphinctes">
            <a:extLst>
              <a:ext uri="{FF2B5EF4-FFF2-40B4-BE49-F238E27FC236}">
                <a16:creationId xmlns:a16="http://schemas.microsoft.com/office/drawing/2014/main" id="{5E2085C6-535C-471F-BE6B-6AC0EF89B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3563938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5" descr="aspidoceras">
            <a:extLst>
              <a:ext uri="{FF2B5EF4-FFF2-40B4-BE49-F238E27FC236}">
                <a16:creationId xmlns:a16="http://schemas.microsoft.com/office/drawing/2014/main" id="{7BBFF33C-A131-4846-8098-6A2BA06B8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066800"/>
            <a:ext cx="3352800" cy="236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3" name="Picture 11">
            <a:extLst>
              <a:ext uri="{FF2B5EF4-FFF2-40B4-BE49-F238E27FC236}">
                <a16:creationId xmlns:a16="http://schemas.microsoft.com/office/drawing/2014/main" id="{9252A5E2-19EF-438D-8D71-94484A9FD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810000"/>
            <a:ext cx="3992563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3">
            <a:extLst>
              <a:ext uri="{FF2B5EF4-FFF2-40B4-BE49-F238E27FC236}">
                <a16:creationId xmlns:a16="http://schemas.microsoft.com/office/drawing/2014/main" id="{2E16807C-457F-473B-AE8F-EE7162C8E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33DEDA42-51DE-424F-B75F-8C8FE0B3C78A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29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3516357C-A5F2-4C5E-A832-4B4A578BF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FF0000"/>
                </a:solidFill>
                <a:latin typeface="Arial" panose="020B0604020202020204" pitchFamily="34" charset="0"/>
              </a:rPr>
              <a:t>BELEMNITI</a:t>
            </a:r>
          </a:p>
        </p:txBody>
      </p:sp>
      <p:sp>
        <p:nvSpPr>
          <p:cNvPr id="37892" name="Text Box 3">
            <a:extLst>
              <a:ext uri="{FF2B5EF4-FFF2-40B4-BE49-F238E27FC236}">
                <a16:creationId xmlns:a16="http://schemas.microsoft.com/office/drawing/2014/main" id="{3F219859-DA6F-4028-A866-F572CC57B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00200"/>
            <a:ext cx="7748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Naglo se razvijaju, dolaze u različitim facijesima, no za stratigrafiju manje upotrebljivi od amonita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37893" name="Picture 6" descr="belemniti, jura i kreda">
            <a:extLst>
              <a:ext uri="{FF2B5EF4-FFF2-40B4-BE49-F238E27FC236}">
                <a16:creationId xmlns:a16="http://schemas.microsoft.com/office/drawing/2014/main" id="{5624D2F1-2680-43E8-9CBE-3AD165756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49"/>
          <a:stretch>
            <a:fillRect/>
          </a:stretch>
        </p:blipFill>
        <p:spPr bwMode="auto">
          <a:xfrm>
            <a:off x="4286250" y="2339975"/>
            <a:ext cx="4332288" cy="335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8" descr="Cylindrotethis puzosiana, belemnit, oksford, Vel">
            <a:extLst>
              <a:ext uri="{FF2B5EF4-FFF2-40B4-BE49-F238E27FC236}">
                <a16:creationId xmlns:a16="http://schemas.microsoft.com/office/drawing/2014/main" id="{1EB504C6-ACDA-42C6-9D5F-4CCCC99C0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86063"/>
            <a:ext cx="3149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9" descr="Pachyteuthis densus, belemnit, Montana, jura">
            <a:extLst>
              <a:ext uri="{FF2B5EF4-FFF2-40B4-BE49-F238E27FC236}">
                <a16:creationId xmlns:a16="http://schemas.microsoft.com/office/drawing/2014/main" id="{7E979565-FB23-4065-8BF5-33E3D525B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624263"/>
            <a:ext cx="251618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10" descr="Salpingotheusis, belemnit, toarcij, Njemačka">
            <a:extLst>
              <a:ext uri="{FF2B5EF4-FFF2-40B4-BE49-F238E27FC236}">
                <a16:creationId xmlns:a16="http://schemas.microsoft.com/office/drawing/2014/main" id="{00878707-D7A4-4141-A86E-CA29C00C6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691063"/>
            <a:ext cx="31384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2">
            <a:extLst>
              <a:ext uri="{FF2B5EF4-FFF2-40B4-BE49-F238E27FC236}">
                <a16:creationId xmlns:a16="http://schemas.microsoft.com/office/drawing/2014/main" id="{1D75C789-44D0-4A6E-A4C5-E6FBC34B0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5567DC1E-33D2-4077-9A36-5C847E83AA28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30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52228" name="Text Box 5">
            <a:extLst>
              <a:ext uri="{FF2B5EF4-FFF2-40B4-BE49-F238E27FC236}">
                <a16:creationId xmlns:a16="http://schemas.microsoft.com/office/drawing/2014/main" id="{8B4917F4-DEEF-454D-9167-45891FBCD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557338"/>
            <a:ext cx="4752975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 eaLnBrk="1" hangingPunct="1"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hr-HR" sz="1800" b="1" dirty="0">
                <a:solidFill>
                  <a:srgbClr val="FF0000"/>
                </a:solidFill>
                <a:latin typeface="Arial" charset="0"/>
              </a:rPr>
              <a:t>Ribe su brojne i raznolike</a:t>
            </a:r>
          </a:p>
          <a:p>
            <a:pPr marL="176213" indent="-176213" eaLnBrk="1" hangingPunct="1"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hr-HR" sz="1800" dirty="0">
                <a:latin typeface="Arial" charset="0"/>
              </a:rPr>
              <a:t>Od </a:t>
            </a:r>
            <a:r>
              <a:rPr lang="hr-HR" sz="1800" b="1" dirty="0">
                <a:solidFill>
                  <a:srgbClr val="0000FF"/>
                </a:solidFill>
                <a:latin typeface="Arial" charset="0"/>
              </a:rPr>
              <a:t>hrskavičnjača</a:t>
            </a:r>
            <a:r>
              <a:rPr lang="hr-HR" sz="1800" dirty="0">
                <a:latin typeface="Arial" charset="0"/>
              </a:rPr>
              <a:t> (</a:t>
            </a:r>
            <a:r>
              <a:rPr lang="hr-HR" sz="1800" b="1" dirty="0">
                <a:latin typeface="Arial" charset="0"/>
              </a:rPr>
              <a:t>Chondrichtyes</a:t>
            </a:r>
            <a:r>
              <a:rPr lang="hr-HR" sz="1800" dirty="0">
                <a:latin typeface="Arial" charset="0"/>
              </a:rPr>
              <a:t>) ističu se:</a:t>
            </a:r>
          </a:p>
          <a:p>
            <a:pPr marL="630238" indent="-630238" eaLnBrk="1" hangingPunct="1"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r>
              <a:rPr lang="hr-HR" sz="1800" b="1" dirty="0">
                <a:solidFill>
                  <a:srgbClr val="339933"/>
                </a:solidFill>
                <a:latin typeface="Arial" charset="0"/>
              </a:rPr>
              <a:t>	morski psi (</a:t>
            </a:r>
            <a:r>
              <a:rPr lang="hr-HR" sz="1800" b="1" i="1" dirty="0">
                <a:solidFill>
                  <a:srgbClr val="339933"/>
                </a:solidFill>
                <a:latin typeface="Arial" charset="0"/>
              </a:rPr>
              <a:t>Selachii</a:t>
            </a:r>
            <a:r>
              <a:rPr lang="hr-HR" sz="1800" dirty="0">
                <a:latin typeface="Arial" charset="0"/>
              </a:rPr>
              <a:t> - najvažniji predstavnik rod </a:t>
            </a:r>
            <a:r>
              <a:rPr lang="hr-HR" sz="1800" i="1" dirty="0">
                <a:latin typeface="Arial" charset="0"/>
              </a:rPr>
              <a:t>Hybodus</a:t>
            </a:r>
            <a:r>
              <a:rPr lang="hr-HR" sz="1800" dirty="0">
                <a:latin typeface="Arial" charset="0"/>
              </a:rPr>
              <a:t>), a javljaju se i </a:t>
            </a:r>
            <a:r>
              <a:rPr lang="hr-HR" sz="1800" b="1" dirty="0">
                <a:solidFill>
                  <a:srgbClr val="339933"/>
                </a:solidFill>
                <a:latin typeface="Arial" charset="0"/>
              </a:rPr>
              <a:t>raže (</a:t>
            </a:r>
            <a:r>
              <a:rPr lang="hr-HR" sz="1800" b="1" i="1" dirty="0">
                <a:solidFill>
                  <a:srgbClr val="339933"/>
                </a:solidFill>
                <a:latin typeface="Arial" charset="0"/>
              </a:rPr>
              <a:t>Batoidea</a:t>
            </a:r>
            <a:r>
              <a:rPr lang="hr-HR" sz="1800" dirty="0">
                <a:latin typeface="Arial" charset="0"/>
              </a:rPr>
              <a:t>), srodnici morskih pasa</a:t>
            </a:r>
          </a:p>
        </p:txBody>
      </p:sp>
      <p:sp>
        <p:nvSpPr>
          <p:cNvPr id="39940" name="Text Box 2">
            <a:extLst>
              <a:ext uri="{FF2B5EF4-FFF2-40B4-BE49-F238E27FC236}">
                <a16:creationId xmlns:a16="http://schemas.microsoft.com/office/drawing/2014/main" id="{F00FD2E5-6204-461B-8D62-D13C0177F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0225"/>
            <a:ext cx="5689600" cy="522288"/>
          </a:xfrm>
          <a:prstGeom prst="rect">
            <a:avLst/>
          </a:prstGeom>
          <a:solidFill>
            <a:srgbClr val="00B0F0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chemeClr val="bg1"/>
                </a:solidFill>
                <a:latin typeface="Arial" panose="020B0604020202020204" pitchFamily="34" charset="0"/>
              </a:rPr>
              <a:t>MORSKI KRALJEŽNJACI - RIBE</a:t>
            </a:r>
            <a:endParaRPr lang="hr-HR" altLang="sr-Latn-RS" sz="2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9941" name="Text Box 2">
            <a:extLst>
              <a:ext uri="{FF2B5EF4-FFF2-40B4-BE49-F238E27FC236}">
                <a16:creationId xmlns:a16="http://schemas.microsoft.com/office/drawing/2014/main" id="{C81B3145-3FA1-421D-9B80-5F5C1BDE5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300663"/>
            <a:ext cx="52562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Rod </a:t>
            </a: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Hybodus</a:t>
            </a:r>
            <a:r>
              <a:rPr lang="hr-HR" altLang="sr-Latn-RS" sz="1800">
                <a:latin typeface="Arial" panose="020B0604020202020204" pitchFamily="34" charset="0"/>
              </a:rPr>
              <a:t> – ima durofagno zubalo (nekoliko nizova tupih plosnatih zubi koji su bili popločani po čitavom nepcu i u donjoj čeljusti) – služilo im je za drobljenje ljuštura mekušaca</a:t>
            </a:r>
          </a:p>
        </p:txBody>
      </p:sp>
      <p:pic>
        <p:nvPicPr>
          <p:cNvPr id="39942" name="Picture 11">
            <a:extLst>
              <a:ext uri="{FF2B5EF4-FFF2-40B4-BE49-F238E27FC236}">
                <a16:creationId xmlns:a16="http://schemas.microsoft.com/office/drawing/2014/main" id="{D47C4B54-69B3-4A11-9CBE-C419CA4D0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89"/>
          <a:stretch>
            <a:fillRect/>
          </a:stretch>
        </p:blipFill>
        <p:spPr bwMode="auto">
          <a:xfrm>
            <a:off x="5508625" y="1047750"/>
            <a:ext cx="3527425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4" descr="Hybodus">
            <a:extLst>
              <a:ext uri="{FF2B5EF4-FFF2-40B4-BE49-F238E27FC236}">
                <a16:creationId xmlns:a16="http://schemas.microsoft.com/office/drawing/2014/main" id="{9B616700-DA02-4935-BC06-65B0D0DDB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005263"/>
            <a:ext cx="35528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3" descr="H29 - Hybodus">
            <a:extLst>
              <a:ext uri="{FF2B5EF4-FFF2-40B4-BE49-F238E27FC236}">
                <a16:creationId xmlns:a16="http://schemas.microsoft.com/office/drawing/2014/main" id="{74EDA680-6DAE-42F9-A5A9-654132838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3683000"/>
            <a:ext cx="4268787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22">
            <a:extLst>
              <a:ext uri="{FF2B5EF4-FFF2-40B4-BE49-F238E27FC236}">
                <a16:creationId xmlns:a16="http://schemas.microsoft.com/office/drawing/2014/main" id="{622E080E-0BE7-4689-9ABA-9ADB6F4B2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7D39DFEC-6D22-4DD7-8625-2C9E991FE578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31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52228" name="Text Box 5">
            <a:extLst>
              <a:ext uri="{FF2B5EF4-FFF2-40B4-BE49-F238E27FC236}">
                <a16:creationId xmlns:a16="http://schemas.microsoft.com/office/drawing/2014/main" id="{F5BB35B5-CB37-4D6B-8D2D-3E07A7540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125538"/>
            <a:ext cx="8496300" cy="14763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 eaLnBrk="1" hangingPunct="1"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hr-HR" sz="1800" dirty="0">
                <a:latin typeface="Arial" charset="0"/>
              </a:rPr>
              <a:t>Od brojnih </a:t>
            </a:r>
            <a:r>
              <a:rPr lang="hr-HR" sz="1800" b="1" dirty="0" err="1">
                <a:solidFill>
                  <a:srgbClr val="0000FF"/>
                </a:solidFill>
                <a:latin typeface="Arial" charset="0"/>
              </a:rPr>
              <a:t>koštunjača</a:t>
            </a:r>
            <a:r>
              <a:rPr lang="hr-HR" sz="1800" dirty="0">
                <a:latin typeface="Arial" charset="0"/>
              </a:rPr>
              <a:t> (</a:t>
            </a:r>
            <a:r>
              <a:rPr lang="hr-HR" sz="1800" b="1" dirty="0">
                <a:latin typeface="Arial" charset="0"/>
              </a:rPr>
              <a:t>Osteichtyes</a:t>
            </a:r>
            <a:r>
              <a:rPr lang="hr-HR" sz="1800" dirty="0">
                <a:latin typeface="Arial" charset="0"/>
              </a:rPr>
              <a:t>) značajne su skupine </a:t>
            </a:r>
            <a:r>
              <a:rPr lang="hr-HR" sz="1800" dirty="0" err="1">
                <a:latin typeface="Arial" charset="0"/>
              </a:rPr>
              <a:t>Holostei</a:t>
            </a:r>
            <a:r>
              <a:rPr lang="hr-HR" sz="1800" dirty="0">
                <a:latin typeface="Arial" charset="0"/>
              </a:rPr>
              <a:t> i </a:t>
            </a:r>
            <a:r>
              <a:rPr lang="hr-HR" sz="1800" dirty="0" err="1">
                <a:latin typeface="Arial" charset="0"/>
              </a:rPr>
              <a:t>Teleostei</a:t>
            </a:r>
            <a:r>
              <a:rPr lang="hr-HR" sz="1800" dirty="0">
                <a:latin typeface="Arial" charset="0"/>
              </a:rPr>
              <a:t>:</a:t>
            </a:r>
          </a:p>
          <a:p>
            <a:pPr marL="719138" eaLnBrk="1" hangingPunct="1"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r>
              <a:rPr lang="hr-HR" sz="1800" b="1" dirty="0">
                <a:solidFill>
                  <a:srgbClr val="339933"/>
                </a:solidFill>
                <a:latin typeface="Arial" charset="0"/>
              </a:rPr>
              <a:t>(1) </a:t>
            </a:r>
            <a:r>
              <a:rPr lang="hr-HR" sz="1800" b="1" dirty="0" err="1">
                <a:solidFill>
                  <a:srgbClr val="339933"/>
                </a:solidFill>
                <a:latin typeface="Arial" charset="0"/>
              </a:rPr>
              <a:t>Holostei</a:t>
            </a:r>
            <a:r>
              <a:rPr lang="hr-HR" sz="1800" dirty="0">
                <a:latin typeface="Arial" charset="0"/>
              </a:rPr>
              <a:t> – imale maksimum razvoja u juri, u kredi uglavnom izumiru, imaju tzv. </a:t>
            </a:r>
            <a:r>
              <a:rPr lang="hr-HR" sz="1800" u="sng" dirty="0">
                <a:latin typeface="Arial" charset="0"/>
              </a:rPr>
              <a:t>ganoidne ljuskice glatke i sjajne površine, crne boje, rombična oblika </a:t>
            </a:r>
            <a:r>
              <a:rPr lang="hr-HR" sz="1800" dirty="0">
                <a:latin typeface="Arial" charset="0"/>
              </a:rPr>
              <a:t>i međusobno čvrsto spojene; predstavnici su rodovi </a:t>
            </a:r>
            <a:r>
              <a:rPr lang="hr-HR" sz="1800" i="1" dirty="0">
                <a:latin typeface="Arial" charset="0"/>
              </a:rPr>
              <a:t>Dapedius</a:t>
            </a:r>
            <a:r>
              <a:rPr lang="hr-HR" sz="1800" dirty="0">
                <a:latin typeface="Arial" charset="0"/>
              </a:rPr>
              <a:t> i </a:t>
            </a:r>
            <a:r>
              <a:rPr lang="hr-HR" sz="1800" i="1" dirty="0" err="1">
                <a:latin typeface="Arial" charset="0"/>
              </a:rPr>
              <a:t>Lepidotus</a:t>
            </a:r>
            <a:endParaRPr lang="hr-HR" sz="1800" i="1" dirty="0">
              <a:latin typeface="Arial" charset="0"/>
            </a:endParaRPr>
          </a:p>
        </p:txBody>
      </p:sp>
      <p:sp>
        <p:nvSpPr>
          <p:cNvPr id="40964" name="Text Box 2">
            <a:extLst>
              <a:ext uri="{FF2B5EF4-FFF2-40B4-BE49-F238E27FC236}">
                <a16:creationId xmlns:a16="http://schemas.microsoft.com/office/drawing/2014/main" id="{F6F4D9F8-F92C-403A-853E-CA53D0CC9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0225"/>
            <a:ext cx="5689600" cy="522288"/>
          </a:xfrm>
          <a:prstGeom prst="rect">
            <a:avLst/>
          </a:prstGeom>
          <a:solidFill>
            <a:srgbClr val="00B0F0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chemeClr val="bg1"/>
                </a:solidFill>
                <a:latin typeface="Arial" panose="020B0604020202020204" pitchFamily="34" charset="0"/>
              </a:rPr>
              <a:t>MORSKI KRALJEŽNJACI - RIBE</a:t>
            </a:r>
            <a:endParaRPr lang="hr-HR" altLang="sr-Latn-RS" sz="2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0965" name="Picture 3" descr="H30 - Dapedius">
            <a:extLst>
              <a:ext uri="{FF2B5EF4-FFF2-40B4-BE49-F238E27FC236}">
                <a16:creationId xmlns:a16="http://schemas.microsoft.com/office/drawing/2014/main" id="{1E900C9A-88FF-4C8A-A29D-4367F6BD1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725" y="2339975"/>
            <a:ext cx="3205163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 Box 4">
            <a:extLst>
              <a:ext uri="{FF2B5EF4-FFF2-40B4-BE49-F238E27FC236}">
                <a16:creationId xmlns:a16="http://schemas.microsoft.com/office/drawing/2014/main" id="{1D9E2FE2-8142-4DC0-A8E5-14B68F513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950" y="4221163"/>
            <a:ext cx="114935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Dapedius</a:t>
            </a:r>
          </a:p>
        </p:txBody>
      </p:sp>
      <p:pic>
        <p:nvPicPr>
          <p:cNvPr id="40967" name="Picture 5" descr="H31 - Lepidotus">
            <a:extLst>
              <a:ext uri="{FF2B5EF4-FFF2-40B4-BE49-F238E27FC236}">
                <a16:creationId xmlns:a16="http://schemas.microsoft.com/office/drawing/2014/main" id="{6A86D4EF-6737-4C40-A837-8D53013CB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708275"/>
            <a:ext cx="3459163" cy="18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8" name="Text Box 6">
            <a:extLst>
              <a:ext uri="{FF2B5EF4-FFF2-40B4-BE49-F238E27FC236}">
                <a16:creationId xmlns:a16="http://schemas.microsoft.com/office/drawing/2014/main" id="{8FE18FFE-66FF-4CA9-ADF6-58C08F7D2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4149725"/>
            <a:ext cx="117475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Lepidotus</a:t>
            </a:r>
          </a:p>
        </p:txBody>
      </p:sp>
      <p:pic>
        <p:nvPicPr>
          <p:cNvPr id="40969" name="Picture 7" descr="Lepidotes elvensis, riba, donja jura, Njemačka">
            <a:extLst>
              <a:ext uri="{FF2B5EF4-FFF2-40B4-BE49-F238E27FC236}">
                <a16:creationId xmlns:a16="http://schemas.microsoft.com/office/drawing/2014/main" id="{838D3FF4-078D-481B-878B-3F6C202B5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5" b="13075"/>
          <a:stretch>
            <a:fillRect/>
          </a:stretch>
        </p:blipFill>
        <p:spPr bwMode="auto">
          <a:xfrm>
            <a:off x="766763" y="4819650"/>
            <a:ext cx="5329237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0" name="Text Box 8">
            <a:extLst>
              <a:ext uri="{FF2B5EF4-FFF2-40B4-BE49-F238E27FC236}">
                <a16:creationId xmlns:a16="http://schemas.microsoft.com/office/drawing/2014/main" id="{B282B119-9DBA-427F-B838-E61A89087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8" y="4740275"/>
            <a:ext cx="7661275" cy="1928813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Lepidotus elvensis</a:t>
            </a:r>
            <a:r>
              <a:rPr lang="hr-HR" altLang="sr-Latn-RS" sz="1800">
                <a:latin typeface="Arial" panose="020B0604020202020204" pitchFamily="34" charset="0"/>
              </a:rPr>
              <a:t>,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lijas, Njemačka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22">
            <a:extLst>
              <a:ext uri="{FF2B5EF4-FFF2-40B4-BE49-F238E27FC236}">
                <a16:creationId xmlns:a16="http://schemas.microsoft.com/office/drawing/2014/main" id="{3D61E963-169C-409F-93D3-A1201B1EB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366C0F4F-DF59-4D52-B292-36AD3B0675E2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32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52228" name="Text Box 5">
            <a:extLst>
              <a:ext uri="{FF2B5EF4-FFF2-40B4-BE49-F238E27FC236}">
                <a16:creationId xmlns:a16="http://schemas.microsoft.com/office/drawing/2014/main" id="{910F980E-7E08-4B5C-B1CD-02FD6F0DF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628775"/>
            <a:ext cx="83724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6213" indent="-176213" eaLnBrk="1" hangingPunct="1"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hr-HR" sz="1800" dirty="0">
                <a:latin typeface="Arial" charset="0"/>
              </a:rPr>
              <a:t>Od brojnih </a:t>
            </a:r>
            <a:r>
              <a:rPr lang="hr-HR" sz="1800" b="1" dirty="0" err="1">
                <a:solidFill>
                  <a:srgbClr val="0000FF"/>
                </a:solidFill>
                <a:latin typeface="Arial" charset="0"/>
              </a:rPr>
              <a:t>koštunjača</a:t>
            </a:r>
            <a:r>
              <a:rPr lang="hr-HR" sz="1800" dirty="0">
                <a:latin typeface="Arial" charset="0"/>
              </a:rPr>
              <a:t> (</a:t>
            </a:r>
            <a:r>
              <a:rPr lang="hr-HR" sz="1800" b="1" dirty="0">
                <a:latin typeface="Arial" charset="0"/>
              </a:rPr>
              <a:t>Osteichtyes</a:t>
            </a:r>
            <a:r>
              <a:rPr lang="hr-HR" sz="1800" dirty="0">
                <a:latin typeface="Arial" charset="0"/>
              </a:rPr>
              <a:t>) značajne su skupine </a:t>
            </a:r>
            <a:r>
              <a:rPr lang="hr-HR" sz="1800" dirty="0" err="1">
                <a:latin typeface="Arial" charset="0"/>
              </a:rPr>
              <a:t>Holostei</a:t>
            </a:r>
            <a:r>
              <a:rPr lang="hr-HR" sz="1800" dirty="0">
                <a:latin typeface="Arial" charset="0"/>
              </a:rPr>
              <a:t> i </a:t>
            </a:r>
            <a:r>
              <a:rPr lang="hr-HR" sz="1800" dirty="0" err="1">
                <a:latin typeface="Arial" charset="0"/>
              </a:rPr>
              <a:t>Teleostei</a:t>
            </a:r>
            <a:r>
              <a:rPr lang="hr-HR" sz="1800" dirty="0">
                <a:latin typeface="Arial" charset="0"/>
              </a:rPr>
              <a:t>:</a:t>
            </a:r>
          </a:p>
          <a:p>
            <a:pPr marL="808038" eaLnBrk="1" hangingPunct="1"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endParaRPr lang="hr-HR" sz="1800" dirty="0">
              <a:latin typeface="Arial" charset="0"/>
            </a:endParaRPr>
          </a:p>
          <a:p>
            <a:pPr marL="719138" eaLnBrk="1" hangingPunct="1">
              <a:buClr>
                <a:schemeClr val="accent2"/>
              </a:buClr>
              <a:buFont typeface="Wingdings" panose="05000000000000000000" pitchFamily="2" charset="2"/>
              <a:buNone/>
              <a:defRPr/>
            </a:pPr>
            <a:r>
              <a:rPr lang="hr-HR" sz="1800" b="1" dirty="0">
                <a:solidFill>
                  <a:srgbClr val="339933"/>
                </a:solidFill>
                <a:latin typeface="Arial" charset="0"/>
              </a:rPr>
              <a:t>(2) Teleostei</a:t>
            </a:r>
            <a:r>
              <a:rPr lang="hr-HR" sz="1800" dirty="0">
                <a:latin typeface="Arial" charset="0"/>
              </a:rPr>
              <a:t> – </a:t>
            </a:r>
            <a:r>
              <a:rPr lang="hr-HR" sz="1800" u="sng" dirty="0">
                <a:latin typeface="Arial" charset="0"/>
              </a:rPr>
              <a:t>prave koštunjače, imaju cikloidne ljuskice</a:t>
            </a:r>
            <a:r>
              <a:rPr lang="hr-HR" sz="1800" dirty="0">
                <a:latin typeface="Arial" charset="0"/>
              </a:rPr>
              <a:t>, koje su okruglasta oblika i međusobno se crijepoliko prekrivaju; značajniji je rod </a:t>
            </a:r>
            <a:r>
              <a:rPr lang="hr-HR" sz="1800" i="1" dirty="0">
                <a:latin typeface="Arial" charset="0"/>
              </a:rPr>
              <a:t>Leptolepis</a:t>
            </a:r>
            <a:r>
              <a:rPr lang="hr-HR" sz="1800" dirty="0">
                <a:latin typeface="Arial" charset="0"/>
              </a:rPr>
              <a:t>; Teleostei su dominantna skupina riba tijekom krede</a:t>
            </a:r>
            <a:endParaRPr lang="hr-HR" sz="1800" i="1" dirty="0">
              <a:latin typeface="Arial" charset="0"/>
            </a:endParaRPr>
          </a:p>
        </p:txBody>
      </p:sp>
      <p:sp>
        <p:nvSpPr>
          <p:cNvPr id="41988" name="Text Box 2">
            <a:extLst>
              <a:ext uri="{FF2B5EF4-FFF2-40B4-BE49-F238E27FC236}">
                <a16:creationId xmlns:a16="http://schemas.microsoft.com/office/drawing/2014/main" id="{67A8C83C-70FC-4191-88C9-B833C5035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0225"/>
            <a:ext cx="5689600" cy="522288"/>
          </a:xfrm>
          <a:prstGeom prst="rect">
            <a:avLst/>
          </a:prstGeom>
          <a:solidFill>
            <a:srgbClr val="00B0F0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chemeClr val="bg1"/>
                </a:solidFill>
                <a:latin typeface="Arial" panose="020B0604020202020204" pitchFamily="34" charset="0"/>
              </a:rPr>
              <a:t>MORSKI KRALJEŽNJACI - RIBE</a:t>
            </a:r>
            <a:endParaRPr lang="hr-HR" altLang="sr-Latn-RS" sz="2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1989" name="Picture 3" descr="Leptolepis, riba, Teleostei, jura, Australija">
            <a:extLst>
              <a:ext uri="{FF2B5EF4-FFF2-40B4-BE49-F238E27FC236}">
                <a16:creationId xmlns:a16="http://schemas.microsoft.com/office/drawing/2014/main" id="{7B6C0085-8A61-46DF-B576-5322B631F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96"/>
          <a:stretch>
            <a:fillRect/>
          </a:stretch>
        </p:blipFill>
        <p:spPr bwMode="auto">
          <a:xfrm>
            <a:off x="839788" y="4013200"/>
            <a:ext cx="3705225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Text Box 4">
            <a:extLst>
              <a:ext uri="{FF2B5EF4-FFF2-40B4-BE49-F238E27FC236}">
                <a16:creationId xmlns:a16="http://schemas.microsoft.com/office/drawing/2014/main" id="{C5FC76D4-2833-42FB-A275-07821D3DD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3565525"/>
            <a:ext cx="2447925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Leptolepis</a:t>
            </a:r>
            <a:r>
              <a:rPr lang="hr-HR" altLang="sr-Latn-RS" sz="1800">
                <a:latin typeface="Arial" panose="020B0604020202020204" pitchFamily="34" charset="0"/>
              </a:rPr>
              <a:t>, starija jura</a:t>
            </a:r>
          </a:p>
        </p:txBody>
      </p:sp>
      <p:pic>
        <p:nvPicPr>
          <p:cNvPr id="41991" name="Picture 5" descr="Rhacholepis buchalis, riba zrakoperka teleostei, jura-kreda">
            <a:extLst>
              <a:ext uri="{FF2B5EF4-FFF2-40B4-BE49-F238E27FC236}">
                <a16:creationId xmlns:a16="http://schemas.microsoft.com/office/drawing/2014/main" id="{8F917B4D-DA10-4F36-91E2-770C5AA46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13" y="4005263"/>
            <a:ext cx="3698875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2" name="Text Box 6">
            <a:extLst>
              <a:ext uri="{FF2B5EF4-FFF2-40B4-BE49-F238E27FC236}">
                <a16:creationId xmlns:a16="http://schemas.microsoft.com/office/drawing/2014/main" id="{24E207A4-9317-4045-ACC5-6E5AB5D2C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5838" y="3570288"/>
            <a:ext cx="2597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Rhacholepis</a:t>
            </a:r>
            <a:r>
              <a:rPr lang="hr-HR" altLang="sr-Latn-RS" sz="1800">
                <a:latin typeface="Arial" panose="020B0604020202020204" pitchFamily="34" charset="0"/>
              </a:rPr>
              <a:t>, jura-kreda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22">
            <a:extLst>
              <a:ext uri="{FF2B5EF4-FFF2-40B4-BE49-F238E27FC236}">
                <a16:creationId xmlns:a16="http://schemas.microsoft.com/office/drawing/2014/main" id="{6F223756-315D-41A6-B5AD-8D53E5A4E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B4860308-F884-443A-9B51-6BE7F7B018CB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33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43011" name="Text Box 5">
            <a:extLst>
              <a:ext uri="{FF2B5EF4-FFF2-40B4-BE49-F238E27FC236}">
                <a16:creationId xmlns:a16="http://schemas.microsoft.com/office/drawing/2014/main" id="{48D40D28-1F8F-4EDF-AAA4-953F028F8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1590675"/>
            <a:ext cx="7921625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Među morskim gmazovima ističu se skupine (redovi)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Plesiosauria, Ichtyosauria i Crocodilia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Tijekom jure nastavljaju razvoj i diversifikaciju koja će potrajati do kraja krede</a:t>
            </a:r>
            <a:endParaRPr lang="hr-HR" altLang="sr-Latn-RS" sz="18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700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pic>
        <p:nvPicPr>
          <p:cNvPr id="43012" name="Picture 5" descr="morski gmazovi">
            <a:extLst>
              <a:ext uri="{FF2B5EF4-FFF2-40B4-BE49-F238E27FC236}">
                <a16:creationId xmlns:a16="http://schemas.microsoft.com/office/drawing/2014/main" id="{764241B3-4EBC-4267-B7A4-7A2858700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" t="5029" r="22417" b="3018"/>
          <a:stretch>
            <a:fillRect/>
          </a:stretch>
        </p:blipFill>
        <p:spPr bwMode="auto">
          <a:xfrm>
            <a:off x="1763713" y="2771775"/>
            <a:ext cx="6030912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 Box 2">
            <a:extLst>
              <a:ext uri="{FF2B5EF4-FFF2-40B4-BE49-F238E27FC236}">
                <a16:creationId xmlns:a16="http://schemas.microsoft.com/office/drawing/2014/main" id="{AF954380-1BA2-4C2D-AC24-8B8131EB7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74688"/>
            <a:ext cx="6553200" cy="522287"/>
          </a:xfrm>
          <a:prstGeom prst="rect">
            <a:avLst/>
          </a:prstGeom>
          <a:solidFill>
            <a:srgbClr val="FFC000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>
                <a:solidFill>
                  <a:srgbClr val="0000FF"/>
                </a:solidFill>
                <a:latin typeface="Arial" panose="020B0604020202020204" pitchFamily="34" charset="0"/>
              </a:rPr>
              <a:t>MORSKI KRALJEŽNJACI - GMAZOVI</a:t>
            </a:r>
            <a:endParaRPr lang="hr-HR" altLang="sr-Latn-RS" sz="2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43213FD-E398-46DF-BC07-6E093A9AF27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988469" y="3501231"/>
            <a:ext cx="719138" cy="1584325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>
              <a:solidFill>
                <a:schemeClr val="lt1"/>
              </a:solidFill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F411966-26AC-4926-8E62-3EAC6A746B91}"/>
              </a:ext>
            </a:extLst>
          </p:cNvPr>
          <p:cNvSpPr>
            <a:spLocks noChangeArrowheads="1"/>
          </p:cNvSpPr>
          <p:nvPr/>
        </p:nvSpPr>
        <p:spPr bwMode="auto">
          <a:xfrm rot="1638780">
            <a:off x="5911850" y="3624263"/>
            <a:ext cx="403225" cy="915987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>
              <a:solidFill>
                <a:schemeClr val="lt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:\VJEZBE\Historijska geologija\Historijska II_Vjezbe_Maja\Prezentacije\03_Mezozoik\034a Natural History Museum Mary Anning fossil.JPG">
            <a:extLst>
              <a:ext uri="{FF2B5EF4-FFF2-40B4-BE49-F238E27FC236}">
                <a16:creationId xmlns:a16="http://schemas.microsoft.com/office/drawing/2014/main" id="{BF567C63-3ED8-4380-B325-7307C66D2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7" b="11137"/>
          <a:stretch>
            <a:fillRect/>
          </a:stretch>
        </p:blipFill>
        <p:spPr bwMode="auto">
          <a:xfrm>
            <a:off x="2030413" y="2781300"/>
            <a:ext cx="7005637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Slide Number Placeholder 22">
            <a:extLst>
              <a:ext uri="{FF2B5EF4-FFF2-40B4-BE49-F238E27FC236}">
                <a16:creationId xmlns:a16="http://schemas.microsoft.com/office/drawing/2014/main" id="{09C23638-7620-4BC4-92D3-3757F925F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8B50A429-4BA3-4DF9-98EF-5241852B7A6B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34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D13B8BC1-2001-4668-813F-431AA83F9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5438" y="620713"/>
            <a:ext cx="1695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Plesiosauria</a:t>
            </a:r>
          </a:p>
        </p:txBody>
      </p:sp>
      <p:sp>
        <p:nvSpPr>
          <p:cNvPr id="44037" name="Text Box 5">
            <a:extLst>
              <a:ext uri="{FF2B5EF4-FFF2-40B4-BE49-F238E27FC236}">
                <a16:creationId xmlns:a16="http://schemas.microsoft.com/office/drawing/2014/main" id="{CBAB8A86-CD64-4086-B1E2-0DC6747E1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84963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latin typeface="Arial" panose="020B0604020202020204" pitchFamily="34" charset="0"/>
              </a:rPr>
              <a:t>Plesiosauri dugog “zmijolikog” vrata i male glave </a:t>
            </a:r>
            <a:r>
              <a:rPr lang="hr-HR" altLang="sr-Latn-RS" sz="1800">
                <a:latin typeface="Arial" panose="020B0604020202020204" pitchFamily="34" charset="0"/>
              </a:rPr>
              <a:t>nalik zmijama nastavljaju daljnji razvoj tijekom jure (npr. </a:t>
            </a:r>
            <a:r>
              <a:rPr lang="hr-HR" altLang="sr-Latn-RS" sz="1800" i="1">
                <a:latin typeface="Arial" panose="020B0604020202020204" pitchFamily="34" charset="0"/>
              </a:rPr>
              <a:t>Elasmosaurus</a:t>
            </a:r>
            <a:r>
              <a:rPr lang="hr-HR" altLang="sr-Latn-RS" sz="1800">
                <a:latin typeface="Arial" panose="020B0604020202020204" pitchFamily="34" charset="0"/>
              </a:rPr>
              <a:t>), kada se pojavljuju </a:t>
            </a:r>
            <a:r>
              <a:rPr lang="hr-HR" altLang="sr-Latn-RS" sz="1800" b="1">
                <a:latin typeface="Arial" panose="020B0604020202020204" pitchFamily="34" charset="0"/>
              </a:rPr>
              <a:t>plesiosauri kraćeg vrata</a:t>
            </a:r>
            <a:r>
              <a:rPr lang="hr-HR" altLang="sr-Latn-RS" sz="1800">
                <a:latin typeface="Arial" panose="020B0604020202020204" pitchFamily="34" charset="0"/>
              </a:rPr>
              <a:t>, snažnih čeljusti i izdužene masivnije glave </a:t>
            </a:r>
            <a:r>
              <a:rPr lang="hr-HR" altLang="sr-Latn-RS" sz="1800" b="1">
                <a:latin typeface="Arial" panose="020B0604020202020204" pitchFamily="34" charset="0"/>
              </a:rPr>
              <a:t>poznati pod nazivom pliosauri</a:t>
            </a:r>
            <a:r>
              <a:rPr lang="hr-HR" altLang="sr-Latn-RS" sz="1800">
                <a:latin typeface="Arial" panose="020B0604020202020204" pitchFamily="34" charset="0"/>
              </a:rPr>
              <a:t> (porodica Pliosauridae)</a:t>
            </a:r>
          </a:p>
        </p:txBody>
      </p:sp>
      <p:sp>
        <p:nvSpPr>
          <p:cNvPr id="47110" name="Text Box 2">
            <a:extLst>
              <a:ext uri="{FF2B5EF4-FFF2-40B4-BE49-F238E27FC236}">
                <a16:creationId xmlns:a16="http://schemas.microsoft.com/office/drawing/2014/main" id="{325E3740-268C-473C-962F-E30691063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0225"/>
            <a:ext cx="3455987" cy="5222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0">
            <a:solidFill>
              <a:srgbClr val="00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800" b="1" dirty="0">
                <a:solidFill>
                  <a:srgbClr val="0000FF"/>
                </a:solidFill>
                <a:latin typeface="Arial" charset="0"/>
              </a:rPr>
              <a:t>MORSKI GMAZOVI</a:t>
            </a:r>
            <a:endParaRPr lang="hr-HR" sz="2800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44039" name="Text Box 7">
            <a:extLst>
              <a:ext uri="{FF2B5EF4-FFF2-40B4-BE49-F238E27FC236}">
                <a16:creationId xmlns:a16="http://schemas.microsoft.com/office/drawing/2014/main" id="{90EF07A7-4856-45F5-85AE-BA15AB918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781300"/>
            <a:ext cx="8928100" cy="3960813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7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700" i="1">
                <a:solidFill>
                  <a:srgbClr val="0066FF"/>
                </a:solidFill>
                <a:latin typeface="Arial" panose="020B0604020202020204" pitchFamily="34" charset="0"/>
              </a:rPr>
              <a:t>Rhomaleosaurus</a:t>
            </a: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700">
                <a:latin typeface="Arial" panose="020B0604020202020204" pitchFamily="34" charset="0"/>
              </a:rPr>
              <a:t>jedan od prvih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700">
                <a:latin typeface="Arial" panose="020B0604020202020204" pitchFamily="34" charset="0"/>
              </a:rPr>
              <a:t>cjelovitih kostura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700">
                <a:latin typeface="Arial" panose="020B0604020202020204" pitchFamily="34" charset="0"/>
              </a:rPr>
              <a:t>plesiosaurusa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700">
                <a:latin typeface="Arial" panose="020B0604020202020204" pitchFamily="34" charset="0"/>
              </a:rPr>
              <a:t>nađenih u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700">
                <a:latin typeface="Arial" panose="020B0604020202020204" pitchFamily="34" charset="0"/>
              </a:rPr>
              <a:t>Engleskoj, otkrila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700">
                <a:latin typeface="Arial" panose="020B0604020202020204" pitchFamily="34" charset="0"/>
              </a:rPr>
              <a:t>ga Mary Anning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700">
                <a:latin typeface="Arial" panose="020B0604020202020204" pitchFamily="34" charset="0"/>
              </a:rPr>
              <a:t>(također našla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700">
                <a:latin typeface="Arial" panose="020B0604020202020204" pitchFamily="34" charset="0"/>
              </a:rPr>
              <a:t>prve ostatke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700">
                <a:latin typeface="Arial" panose="020B0604020202020204" pitchFamily="34" charset="0"/>
              </a:rPr>
              <a:t>ihtiosaurusa)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0">
            <a:extLst>
              <a:ext uri="{FF2B5EF4-FFF2-40B4-BE49-F238E27FC236}">
                <a16:creationId xmlns:a16="http://schemas.microsoft.com/office/drawing/2014/main" id="{21D0073E-2553-433C-B233-D93013426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929188"/>
            <a:ext cx="669131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Slide Number Placeholder 22">
            <a:extLst>
              <a:ext uri="{FF2B5EF4-FFF2-40B4-BE49-F238E27FC236}">
                <a16:creationId xmlns:a16="http://schemas.microsoft.com/office/drawing/2014/main" id="{E9CA635D-D235-4EA2-9391-08CD0E29E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94B0F874-1605-492E-98BB-730CE77FF516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35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46084" name="Text Box 5">
            <a:extLst>
              <a:ext uri="{FF2B5EF4-FFF2-40B4-BE49-F238E27FC236}">
                <a16:creationId xmlns:a16="http://schemas.microsoft.com/office/drawing/2014/main" id="{17EA6002-AEF4-43EE-8A02-879B0BB75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1624013"/>
            <a:ext cx="421481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Ihtiosauri &gt; riboliki gmazovi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Za razliku od trijaskih rodova, jurski bili bolje prilagođeni plivačkom načinu života na otvorenom oceanu &gt; vidljive razlike u obliku tijela i peraja, te građi kostiju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latin typeface="Arial" panose="020B0604020202020204" pitchFamily="34" charset="0"/>
              </a:rPr>
              <a:t>Tijekom jure doživljavaju vrhunac razvoja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“Nazaduju” tijekom krede, da bi prije kraja krede izumrli</a:t>
            </a:r>
          </a:p>
        </p:txBody>
      </p:sp>
      <p:pic>
        <p:nvPicPr>
          <p:cNvPr id="46085" name="Picture 6" descr="ihthiosauri trijasa i jure">
            <a:extLst>
              <a:ext uri="{FF2B5EF4-FFF2-40B4-BE49-F238E27FC236}">
                <a16:creationId xmlns:a16="http://schemas.microsoft.com/office/drawing/2014/main" id="{8C27CABE-F77F-46A4-A1B3-F576F512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214313"/>
            <a:ext cx="4259263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Text Box 7">
            <a:extLst>
              <a:ext uri="{FF2B5EF4-FFF2-40B4-BE49-F238E27FC236}">
                <a16:creationId xmlns:a16="http://schemas.microsoft.com/office/drawing/2014/main" id="{460E32B0-4BA6-4C8A-83AF-2A6C5B298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4929188"/>
            <a:ext cx="8643938" cy="1643062"/>
          </a:xfrm>
          <a:prstGeom prst="rect">
            <a:avLst/>
          </a:prstGeom>
          <a:noFill/>
          <a:ln w="19050">
            <a:solidFill>
              <a:srgbClr val="00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i="1"/>
              <a:t>Stenopterygius</a:t>
            </a:r>
          </a:p>
          <a:p>
            <a:pPr algn="r"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i="1"/>
              <a:t>hauffianus, </a:t>
            </a:r>
            <a:r>
              <a:rPr lang="hr-HR" altLang="sr-Latn-RS" sz="1800"/>
              <a:t>jurski</a:t>
            </a:r>
          </a:p>
          <a:p>
            <a:pPr algn="r"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/>
              <a:t>ihtiosaur nađen</a:t>
            </a:r>
          </a:p>
          <a:p>
            <a:pPr algn="r"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/>
              <a:t>u Holzmadenu,</a:t>
            </a:r>
          </a:p>
          <a:p>
            <a:pPr algn="r"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>
                <a:latin typeface="Arial" panose="020B0604020202020204" pitchFamily="34" charset="0"/>
              </a:rPr>
              <a:t>duljine do oko 2 m</a:t>
            </a:r>
            <a:endParaRPr lang="hr-HR" altLang="sr-Latn-RS" sz="1700">
              <a:latin typeface="Arial" panose="020B0604020202020204" pitchFamily="34" charset="0"/>
            </a:endParaRPr>
          </a:p>
        </p:txBody>
      </p:sp>
      <p:sp>
        <p:nvSpPr>
          <p:cNvPr id="46087" name="Text Box 4">
            <a:extLst>
              <a:ext uri="{FF2B5EF4-FFF2-40B4-BE49-F238E27FC236}">
                <a16:creationId xmlns:a16="http://schemas.microsoft.com/office/drawing/2014/main" id="{B8BA2DC7-6068-4256-A10B-97CA76063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213" y="836613"/>
            <a:ext cx="16954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Ichtyosauria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0D982CD3-BD8B-48B6-9F4E-E01F64923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8913"/>
            <a:ext cx="3455987" cy="5222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0">
            <a:solidFill>
              <a:srgbClr val="00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800" b="1" dirty="0">
                <a:solidFill>
                  <a:srgbClr val="0000FF"/>
                </a:solidFill>
                <a:latin typeface="Arial" charset="0"/>
              </a:rPr>
              <a:t>MORSKI GMAZOVI</a:t>
            </a:r>
            <a:endParaRPr lang="hr-HR" sz="2800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D9525D-69B1-48DF-A373-17227C88F60E}"/>
              </a:ext>
            </a:extLst>
          </p:cNvPr>
          <p:cNvSpPr/>
          <p:nvPr/>
        </p:nvSpPr>
        <p:spPr>
          <a:xfrm>
            <a:off x="4716463" y="2924175"/>
            <a:ext cx="4248150" cy="18002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9">
            <a:extLst>
              <a:ext uri="{FF2B5EF4-FFF2-40B4-BE49-F238E27FC236}">
                <a16:creationId xmlns:a16="http://schemas.microsoft.com/office/drawing/2014/main" id="{30DBD2F6-6CDC-46CB-85CE-5B221FC73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075" y="4149725"/>
            <a:ext cx="6654800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Slide Number Placeholder 22">
            <a:extLst>
              <a:ext uri="{FF2B5EF4-FFF2-40B4-BE49-F238E27FC236}">
                <a16:creationId xmlns:a16="http://schemas.microsoft.com/office/drawing/2014/main" id="{43094A11-2E81-4285-8712-635879FA2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A4045EAA-9BCD-4060-B1CD-E3F1B37898B9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36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47108" name="Text Box 5">
            <a:extLst>
              <a:ext uri="{FF2B5EF4-FFF2-40B4-BE49-F238E27FC236}">
                <a16:creationId xmlns:a16="http://schemas.microsoft.com/office/drawing/2014/main" id="{4CADE513-3440-44A7-8C9C-4E2233C86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1590675"/>
            <a:ext cx="288925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Krokodili</a:t>
            </a:r>
            <a:r>
              <a:rPr lang="hr-HR" altLang="sr-Latn-RS" sz="1800">
                <a:latin typeface="Arial" panose="020B0604020202020204" pitchFamily="34" charset="0"/>
              </a:rPr>
              <a:t> su živjeli u plitkim morima, bili ribolikog izgleda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700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pic>
        <p:nvPicPr>
          <p:cNvPr id="47109" name="Picture 7" descr="H17 - Steneosaurus">
            <a:extLst>
              <a:ext uri="{FF2B5EF4-FFF2-40B4-BE49-F238E27FC236}">
                <a16:creationId xmlns:a16="http://schemas.microsoft.com/office/drawing/2014/main" id="{B5EE853A-0501-4864-B932-AF58E076C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0" y="71438"/>
            <a:ext cx="3970338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8">
            <a:extLst>
              <a:ext uri="{FF2B5EF4-FFF2-40B4-BE49-F238E27FC236}">
                <a16:creationId xmlns:a16="http://schemas.microsoft.com/office/drawing/2014/main" id="{588E631F-408F-477C-8F65-40E678911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071813"/>
            <a:ext cx="8677275" cy="3629025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Teleosaurus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>
                <a:latin typeface="Arial" panose="020B0604020202020204" pitchFamily="34" charset="0"/>
              </a:rPr>
              <a:t> morski krokodil nađen u donjojurskim crnim šejlovima Holzmadena u Njemačkoj</a:t>
            </a:r>
          </a:p>
        </p:txBody>
      </p:sp>
      <p:sp>
        <p:nvSpPr>
          <p:cNvPr id="47111" name="Text Box 9">
            <a:extLst>
              <a:ext uri="{FF2B5EF4-FFF2-40B4-BE49-F238E27FC236}">
                <a16:creationId xmlns:a16="http://schemas.microsoft.com/office/drawing/2014/main" id="{28042AF5-C6E9-4896-B23C-6DC5D6AF7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2492375"/>
            <a:ext cx="160813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Steneosaurus</a:t>
            </a:r>
          </a:p>
        </p:txBody>
      </p:sp>
      <p:pic>
        <p:nvPicPr>
          <p:cNvPr id="47112" name="Picture 10">
            <a:extLst>
              <a:ext uri="{FF2B5EF4-FFF2-40B4-BE49-F238E27FC236}">
                <a16:creationId xmlns:a16="http://schemas.microsoft.com/office/drawing/2014/main" id="{93ECDEBF-F09C-4A7A-A749-F17867851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6" b="15205"/>
          <a:stretch>
            <a:fillRect/>
          </a:stretch>
        </p:blipFill>
        <p:spPr bwMode="auto">
          <a:xfrm>
            <a:off x="468313" y="3789363"/>
            <a:ext cx="314325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3" name="Text Box 4">
            <a:extLst>
              <a:ext uri="{FF2B5EF4-FFF2-40B4-BE49-F238E27FC236}">
                <a16:creationId xmlns:a16="http://schemas.microsoft.com/office/drawing/2014/main" id="{64C10665-C45D-4871-A000-4890DDE69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765175"/>
            <a:ext cx="1438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FF0000"/>
                </a:solidFill>
                <a:latin typeface="Arial" panose="020B0604020202020204" pitchFamily="34" charset="0"/>
              </a:rPr>
              <a:t>Crocodilia</a:t>
            </a: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B7B9A539-AA19-4E9B-A861-30D35E4D2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8913"/>
            <a:ext cx="3455987" cy="5222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0">
            <a:solidFill>
              <a:srgbClr val="00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r-HR" sz="2800" b="1" dirty="0">
                <a:solidFill>
                  <a:srgbClr val="0000FF"/>
                </a:solidFill>
                <a:latin typeface="Arial" charset="0"/>
              </a:rPr>
              <a:t>MORSKI GMAZOVI</a:t>
            </a:r>
            <a:endParaRPr lang="hr-HR" sz="2800" dirty="0">
              <a:solidFill>
                <a:srgbClr val="0000F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C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3">
            <a:extLst>
              <a:ext uri="{FF2B5EF4-FFF2-40B4-BE49-F238E27FC236}">
                <a16:creationId xmlns:a16="http://schemas.microsoft.com/office/drawing/2014/main" id="{F23FD22C-18FE-49D8-A8CB-2AEDD827B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95E3366D-ADE7-4151-A980-BD4E8E397D98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37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0CFD7A7F-F9E0-45C0-9614-960A8336E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997200"/>
            <a:ext cx="86407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600" b="1">
                <a:solidFill>
                  <a:srgbClr val="CC0000"/>
                </a:solidFill>
                <a:latin typeface="Arial" panose="020B0604020202020204" pitchFamily="34" charset="0"/>
              </a:rPr>
              <a:t>ŽIVOT NA KOPNU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6" descr="skupine biljaka - razvoj kroz geološka razdoblja">
            <a:extLst>
              <a:ext uri="{FF2B5EF4-FFF2-40B4-BE49-F238E27FC236}">
                <a16:creationId xmlns:a16="http://schemas.microsoft.com/office/drawing/2014/main" id="{C070E36A-1F29-4015-9E3E-D40F54D7E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2819400"/>
            <a:ext cx="71977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Slide Number Placeholder 22">
            <a:extLst>
              <a:ext uri="{FF2B5EF4-FFF2-40B4-BE49-F238E27FC236}">
                <a16:creationId xmlns:a16="http://schemas.microsoft.com/office/drawing/2014/main" id="{5C1655AC-EBE7-4D4D-8E7D-464BA198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9934A108-CD5C-49AA-9252-7E7CA683244D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38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49156" name="Text Box 5">
            <a:extLst>
              <a:ext uri="{FF2B5EF4-FFF2-40B4-BE49-F238E27FC236}">
                <a16:creationId xmlns:a16="http://schemas.microsoft.com/office/drawing/2014/main" id="{7B704DA2-3EE8-40A9-B99D-9F296AA8D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79200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700"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Flora je u juri mnogo bujnija od trijaske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Najznačajnije su </a:t>
            </a:r>
            <a:r>
              <a:rPr lang="hr-HR" altLang="sr-Latn-RS" sz="1800">
                <a:solidFill>
                  <a:srgbClr val="FF0000"/>
                </a:solidFill>
                <a:latin typeface="Arial" panose="020B0604020202020204" pitchFamily="34" charset="0"/>
              </a:rPr>
              <a:t>papratnjače</a:t>
            </a:r>
            <a:r>
              <a:rPr lang="hr-HR" altLang="sr-Latn-RS" sz="1800">
                <a:latin typeface="Arial" panose="020B0604020202020204" pitchFamily="34" charset="0"/>
              </a:rPr>
              <a:t> i</a:t>
            </a:r>
            <a:r>
              <a:rPr lang="hr-HR" altLang="sr-Latn-RS" sz="1800">
                <a:solidFill>
                  <a:srgbClr val="FF0000"/>
                </a:solidFill>
                <a:latin typeface="Arial" panose="020B0604020202020204" pitchFamily="34" charset="0"/>
              </a:rPr>
              <a:t> golosjemenjače</a:t>
            </a:r>
            <a:r>
              <a:rPr lang="hr-HR" altLang="sr-Latn-RS" sz="1800">
                <a:latin typeface="Arial" panose="020B0604020202020204" pitchFamily="34" charset="0"/>
              </a:rPr>
              <a:t> od kojih se i dalje posebno ističu cikadine, zbog čega se jura među paleobotaničarima naziva </a:t>
            </a: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"dobom cikadina"</a:t>
            </a:r>
            <a:endParaRPr lang="hr-HR" altLang="sr-Latn-RS" sz="1800" b="1" i="1">
              <a:solidFill>
                <a:srgbClr val="339933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700A0E-610D-4782-9223-6C6096DC3896}"/>
              </a:ext>
            </a:extLst>
          </p:cNvPr>
          <p:cNvSpPr/>
          <p:nvPr/>
        </p:nvSpPr>
        <p:spPr>
          <a:xfrm>
            <a:off x="5364163" y="4868863"/>
            <a:ext cx="576262" cy="28892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sp>
        <p:nvSpPr>
          <p:cNvPr id="49158" name="Text Box 2">
            <a:extLst>
              <a:ext uri="{FF2B5EF4-FFF2-40B4-BE49-F238E27FC236}">
                <a16:creationId xmlns:a16="http://schemas.microsoft.com/office/drawing/2014/main" id="{214EB2F4-89D1-4DA6-9589-4BF2DEC48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44513"/>
            <a:ext cx="3749675" cy="584200"/>
          </a:xfrm>
          <a:prstGeom prst="rect">
            <a:avLst/>
          </a:prstGeom>
          <a:solidFill>
            <a:srgbClr val="FFFF00"/>
          </a:solidFill>
          <a:ln w="34925">
            <a:solidFill>
              <a:srgbClr val="008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8000"/>
                </a:solidFill>
                <a:latin typeface="Arial" panose="020B0604020202020204" pitchFamily="34" charset="0"/>
              </a:rPr>
              <a:t>KOPNENA FLORA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2">
            <a:extLst>
              <a:ext uri="{FF2B5EF4-FFF2-40B4-BE49-F238E27FC236}">
                <a16:creationId xmlns:a16="http://schemas.microsoft.com/office/drawing/2014/main" id="{8C496027-88FD-45D7-8357-8EA4C3CDF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" r="8789" b="5038"/>
          <a:stretch>
            <a:fillRect/>
          </a:stretch>
        </p:blipFill>
        <p:spPr bwMode="auto">
          <a:xfrm>
            <a:off x="2873375" y="2952750"/>
            <a:ext cx="2173288" cy="335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Slide Number Placeholder 22">
            <a:extLst>
              <a:ext uri="{FF2B5EF4-FFF2-40B4-BE49-F238E27FC236}">
                <a16:creationId xmlns:a16="http://schemas.microsoft.com/office/drawing/2014/main" id="{5984257A-0ED0-4418-A5F4-B0F601041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922C9C9F-097B-460F-9ECC-65FB1A968257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39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50180" name="Picture 13" descr="thaumatopteris">
            <a:extLst>
              <a:ext uri="{FF2B5EF4-FFF2-40B4-BE49-F238E27FC236}">
                <a16:creationId xmlns:a16="http://schemas.microsoft.com/office/drawing/2014/main" id="{2C18C4D6-32E0-4325-A301-87288FFFC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4"/>
          <a:stretch>
            <a:fillRect/>
          </a:stretch>
        </p:blipFill>
        <p:spPr bwMode="auto">
          <a:xfrm>
            <a:off x="5292725" y="2519363"/>
            <a:ext cx="3529013" cy="422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Text Box 6">
            <a:extLst>
              <a:ext uri="{FF2B5EF4-FFF2-40B4-BE49-F238E27FC236}">
                <a16:creationId xmlns:a16="http://schemas.microsoft.com/office/drawing/2014/main" id="{A62E2BE5-5820-4D86-89F8-BCDEDFC09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836613"/>
            <a:ext cx="6480175" cy="12003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0066FF"/>
                </a:solidFill>
                <a:latin typeface="Arial" panose="020B0604020202020204" pitchFamily="34" charset="0"/>
              </a:rPr>
              <a:t>Tijekom jure </a:t>
            </a:r>
            <a:r>
              <a:rPr lang="hr-HR" altLang="sr-Latn-RS" sz="1800" dirty="0">
                <a:latin typeface="Arial" panose="020B0604020202020204" pitchFamily="34" charset="0"/>
              </a:rPr>
              <a:t>među papratnjačama se osobito </a:t>
            </a:r>
            <a:r>
              <a:rPr lang="hr-HR" altLang="sr-Latn-RS" sz="1800" b="1" dirty="0">
                <a:solidFill>
                  <a:srgbClr val="0066FF"/>
                </a:solidFill>
                <a:latin typeface="Arial" panose="020B0604020202020204" pitchFamily="34" charset="0"/>
              </a:rPr>
              <a:t>ističu</a:t>
            </a:r>
            <a:r>
              <a:rPr lang="hr-HR" altLang="sr-Latn-RS" sz="1800" dirty="0">
                <a:latin typeface="Arial" panose="020B0604020202020204" pitchFamily="34" charset="0"/>
              </a:rPr>
              <a:t> </a:t>
            </a:r>
            <a:r>
              <a:rPr lang="hr-HR" altLang="sr-Latn-RS" sz="1800" b="1" dirty="0">
                <a:solidFill>
                  <a:srgbClr val="0066FF"/>
                </a:solidFill>
                <a:latin typeface="Arial" panose="020B0604020202020204" pitchFamily="34" charset="0"/>
              </a:rPr>
              <a:t>paprati </a:t>
            </a:r>
            <a:r>
              <a:rPr lang="hr-HR" altLang="sr-Latn-RS" sz="1800" b="1" dirty="0">
                <a:latin typeface="Arial" panose="020B0604020202020204" pitchFamily="34" charset="0"/>
              </a:rPr>
              <a:t>i</a:t>
            </a:r>
            <a:r>
              <a:rPr lang="hr-HR" altLang="sr-Latn-RS" sz="1800" b="1" dirty="0">
                <a:solidFill>
                  <a:srgbClr val="0066FF"/>
                </a:solidFill>
                <a:latin typeface="Arial" panose="020B0604020202020204" pitchFamily="34" charset="0"/>
              </a:rPr>
              <a:t> preslice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Od paprati značajniji su rodovi </a:t>
            </a:r>
            <a:r>
              <a:rPr lang="hr-HR" altLang="sr-Latn-RS" sz="1800" i="1" dirty="0">
                <a:solidFill>
                  <a:srgbClr val="CC0000"/>
                </a:solidFill>
                <a:latin typeface="Arial" panose="020B0604020202020204" pitchFamily="34" charset="0"/>
              </a:rPr>
              <a:t>Dictyophyllum, Todites, Thaumatopteris, </a:t>
            </a:r>
            <a:r>
              <a:rPr lang="hr-HR" altLang="sr-Latn-RS" sz="1800" dirty="0">
                <a:latin typeface="Arial" panose="020B0604020202020204" pitchFamily="34" charset="0"/>
              </a:rPr>
              <a:t>slično kao i u trijasu</a:t>
            </a:r>
          </a:p>
        </p:txBody>
      </p:sp>
      <p:sp>
        <p:nvSpPr>
          <p:cNvPr id="50182" name="Text Box 8">
            <a:extLst>
              <a:ext uri="{FF2B5EF4-FFF2-40B4-BE49-F238E27FC236}">
                <a16:creationId xmlns:a16="http://schemas.microsoft.com/office/drawing/2014/main" id="{9C2637EF-46E5-4493-AD2B-B3681896A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94013"/>
            <a:ext cx="4702175" cy="34877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Todites</a:t>
            </a:r>
            <a:endParaRPr lang="en-US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50183" name="Text Box 12">
            <a:extLst>
              <a:ext uri="{FF2B5EF4-FFF2-40B4-BE49-F238E27FC236}">
                <a16:creationId xmlns:a16="http://schemas.microsoft.com/office/drawing/2014/main" id="{5F5EA499-DF1B-42C4-A090-88973B218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725" y="4430713"/>
            <a:ext cx="1871663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Thaumatopteris</a:t>
            </a:r>
            <a:endParaRPr lang="en-US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pic>
        <p:nvPicPr>
          <p:cNvPr id="50184" name="Picture 13" descr="ScreenShot003">
            <a:extLst>
              <a:ext uri="{FF2B5EF4-FFF2-40B4-BE49-F238E27FC236}">
                <a16:creationId xmlns:a16="http://schemas.microsoft.com/office/drawing/2014/main" id="{068105DE-CD56-4411-93FF-A0259FA9A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3486150"/>
            <a:ext cx="230505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5" name="Rectangle 2">
            <a:extLst>
              <a:ext uri="{FF2B5EF4-FFF2-40B4-BE49-F238E27FC236}">
                <a16:creationId xmlns:a16="http://schemas.microsoft.com/office/drawing/2014/main" id="{61E7DB9F-10AC-4D8E-93CB-097CF80C2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15888"/>
            <a:ext cx="532923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 u="sng">
                <a:solidFill>
                  <a:srgbClr val="0066FF"/>
                </a:solidFill>
                <a:latin typeface="Arial" panose="020B0604020202020204" pitchFamily="34" charset="0"/>
              </a:rPr>
              <a:t>Papratnjače</a:t>
            </a:r>
          </a:p>
        </p:txBody>
      </p:sp>
      <p:pic>
        <p:nvPicPr>
          <p:cNvPr id="50186" name="Picture 14">
            <a:extLst>
              <a:ext uri="{FF2B5EF4-FFF2-40B4-BE49-F238E27FC236}">
                <a16:creationId xmlns:a16="http://schemas.microsoft.com/office/drawing/2014/main" id="{9C8A10A1-A5BC-4C48-B1A9-A72FEB48D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2"/>
          <a:stretch>
            <a:fillRect/>
          </a:stretch>
        </p:blipFill>
        <p:spPr bwMode="auto">
          <a:xfrm>
            <a:off x="6948488" y="76200"/>
            <a:ext cx="1874837" cy="236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7" name="Text Box 10">
            <a:extLst>
              <a:ext uri="{FF2B5EF4-FFF2-40B4-BE49-F238E27FC236}">
                <a16:creationId xmlns:a16="http://schemas.microsoft.com/office/drawing/2014/main" id="{921C8B60-9070-4C31-A411-4A64945E9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763" y="2060575"/>
            <a:ext cx="1655762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Dictyophyllum</a:t>
            </a:r>
            <a:endParaRPr lang="en-US" altLang="sr-Latn-RS" sz="1800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6">
            <a:extLst>
              <a:ext uri="{FF2B5EF4-FFF2-40B4-BE49-F238E27FC236}">
                <a16:creationId xmlns:a16="http://schemas.microsoft.com/office/drawing/2014/main" id="{5560F993-4B20-473C-A6C3-1E55CE092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" y="1582738"/>
            <a:ext cx="3933825" cy="5159375"/>
          </a:xfrm>
          <a:prstGeom prst="rect">
            <a:avLst/>
          </a:prstGeom>
          <a:solidFill>
            <a:schemeClr val="bg1"/>
          </a:solidFill>
          <a:ln w="19050">
            <a:solidFill>
              <a:srgbClr val="0099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51203" name="Picture 10">
            <a:extLst>
              <a:ext uri="{FF2B5EF4-FFF2-40B4-BE49-F238E27FC236}">
                <a16:creationId xmlns:a16="http://schemas.microsoft.com/office/drawing/2014/main" id="{973A8211-0CDE-442A-AAF6-E2C3F4FB1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0"/>
          <a:stretch>
            <a:fillRect/>
          </a:stretch>
        </p:blipFill>
        <p:spPr bwMode="auto">
          <a:xfrm>
            <a:off x="250825" y="1628775"/>
            <a:ext cx="3862388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Slide Number Placeholder 22">
            <a:extLst>
              <a:ext uri="{FF2B5EF4-FFF2-40B4-BE49-F238E27FC236}">
                <a16:creationId xmlns:a16="http://schemas.microsoft.com/office/drawing/2014/main" id="{B6BCDFDF-D8E1-4F15-A16C-C5EFB657F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9192807A-8477-4569-A30A-86991D58347E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40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51205" name="Picture 6">
            <a:extLst>
              <a:ext uri="{FF2B5EF4-FFF2-40B4-BE49-F238E27FC236}">
                <a16:creationId xmlns:a16="http://schemas.microsoft.com/office/drawing/2014/main" id="{93077917-E289-4620-B693-89A046A9E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356100"/>
            <a:ext cx="3816350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Text Box 7">
            <a:extLst>
              <a:ext uri="{FF2B5EF4-FFF2-40B4-BE49-F238E27FC236}">
                <a16:creationId xmlns:a16="http://schemas.microsoft.com/office/drawing/2014/main" id="{EFB1887A-7845-4BB6-8CB8-AD75ADEEC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221163"/>
            <a:ext cx="3025775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Zamites</a:t>
            </a:r>
            <a:r>
              <a:rPr lang="hr-HR" altLang="sr-Latn-RS" sz="1800">
                <a:latin typeface="Arial" panose="020B0604020202020204" pitchFamily="34" charset="0"/>
              </a:rPr>
              <a:t>, donja-srednja jura, cikadina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sp>
        <p:nvSpPr>
          <p:cNvPr id="51207" name="Text Box 5">
            <a:extLst>
              <a:ext uri="{FF2B5EF4-FFF2-40B4-BE49-F238E27FC236}">
                <a16:creationId xmlns:a16="http://schemas.microsoft.com/office/drawing/2014/main" id="{0872CD7E-DDA1-40FA-81F0-4B3A76D7B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633413"/>
            <a:ext cx="5040312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Među golosjemenjačama </a:t>
            </a:r>
            <a:r>
              <a:rPr lang="hr-HR" altLang="sr-Latn-RS" sz="1800" b="1">
                <a:solidFill>
                  <a:srgbClr val="0000FF"/>
                </a:solidFill>
                <a:latin typeface="Arial" panose="020B0604020202020204" pitchFamily="34" charset="0"/>
              </a:rPr>
              <a:t>cikadine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doživljavaju maksimum razvoja</a:t>
            </a:r>
            <a:r>
              <a:rPr lang="hr-HR" altLang="sr-Latn-RS" sz="1800">
                <a:latin typeface="Arial" panose="020B0604020202020204" pitchFamily="34" charset="0"/>
              </a:rPr>
              <a:t>, slične su današnjim palmama</a:t>
            </a:r>
          </a:p>
        </p:txBody>
      </p:sp>
      <p:sp>
        <p:nvSpPr>
          <p:cNvPr id="51208" name="Text Box 8">
            <a:extLst>
              <a:ext uri="{FF2B5EF4-FFF2-40B4-BE49-F238E27FC236}">
                <a16:creationId xmlns:a16="http://schemas.microsoft.com/office/drawing/2014/main" id="{770FBBDF-2ECD-4FB6-95EB-FB1E0A24A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3068638"/>
            <a:ext cx="4645025" cy="3646487"/>
          </a:xfrm>
          <a:prstGeom prst="rect">
            <a:avLst/>
          </a:prstGeom>
          <a:solidFill>
            <a:schemeClr val="bg1"/>
          </a:solidFill>
          <a:ln w="19050">
            <a:solidFill>
              <a:srgbClr val="0099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 dirty="0">
                <a:solidFill>
                  <a:srgbClr val="339933"/>
                </a:solidFill>
                <a:latin typeface="Arial" panose="020B0604020202020204" pitchFamily="34" charset="0"/>
              </a:rPr>
              <a:t>Nilssonia, </a:t>
            </a:r>
            <a:r>
              <a:rPr lang="hr-HR" altLang="sr-Latn-RS" sz="1800" dirty="0">
                <a:latin typeface="Arial" panose="020B0604020202020204" pitchFamily="34" charset="0"/>
              </a:rPr>
              <a:t>cikadina</a:t>
            </a:r>
            <a:endParaRPr lang="en-US" altLang="sr-Latn-RS" sz="1800" dirty="0">
              <a:latin typeface="Arial" panose="020B0604020202020204" pitchFamily="34" charset="0"/>
            </a:endParaRPr>
          </a:p>
        </p:txBody>
      </p:sp>
      <p:pic>
        <p:nvPicPr>
          <p:cNvPr id="51209" name="Picture 11">
            <a:extLst>
              <a:ext uri="{FF2B5EF4-FFF2-40B4-BE49-F238E27FC236}">
                <a16:creationId xmlns:a16="http://schemas.microsoft.com/office/drawing/2014/main" id="{82BCED6A-2A47-46BA-A1B0-D8AAEDBE9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" b="3435"/>
          <a:stretch>
            <a:fillRect/>
          </a:stretch>
        </p:blipFill>
        <p:spPr bwMode="auto">
          <a:xfrm>
            <a:off x="4422775" y="3665538"/>
            <a:ext cx="2093913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10" name="Picture 12">
            <a:extLst>
              <a:ext uri="{FF2B5EF4-FFF2-40B4-BE49-F238E27FC236}">
                <a16:creationId xmlns:a16="http://schemas.microsoft.com/office/drawing/2014/main" id="{5C898159-901E-4A5B-85CC-12E14EA8E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" r="2519"/>
          <a:stretch>
            <a:fillRect/>
          </a:stretch>
        </p:blipFill>
        <p:spPr bwMode="auto">
          <a:xfrm>
            <a:off x="6556375" y="3213100"/>
            <a:ext cx="2328863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11" name="Text Box 6">
            <a:extLst>
              <a:ext uri="{FF2B5EF4-FFF2-40B4-BE49-F238E27FC236}">
                <a16:creationId xmlns:a16="http://schemas.microsoft.com/office/drawing/2014/main" id="{C230FED6-5D5E-4FE3-B3B7-5DA496963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5613" y="287338"/>
            <a:ext cx="3429000" cy="2565400"/>
          </a:xfrm>
          <a:prstGeom prst="rect">
            <a:avLst/>
          </a:prstGeom>
          <a:solidFill>
            <a:schemeClr val="bg1"/>
          </a:solidFill>
          <a:ln w="19050">
            <a:solidFill>
              <a:srgbClr val="0099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Podozamites, </a:t>
            </a:r>
            <a:r>
              <a:rPr lang="hr-HR" altLang="sr-Latn-RS" sz="1800">
                <a:latin typeface="Arial" panose="020B0604020202020204" pitchFamily="34" charset="0"/>
              </a:rPr>
              <a:t>cikadina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51212" name="Picture 14">
            <a:extLst>
              <a:ext uri="{FF2B5EF4-FFF2-40B4-BE49-F238E27FC236}">
                <a16:creationId xmlns:a16="http://schemas.microsoft.com/office/drawing/2014/main" id="{59E6AC48-0A6F-4173-9FF5-9F50851CF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" t="4498" r="3090" b="4498"/>
          <a:stretch>
            <a:fillRect/>
          </a:stretch>
        </p:blipFill>
        <p:spPr bwMode="auto">
          <a:xfrm>
            <a:off x="5597525" y="608013"/>
            <a:ext cx="3279775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13" name="Rectangle 2">
            <a:extLst>
              <a:ext uri="{FF2B5EF4-FFF2-40B4-BE49-F238E27FC236}">
                <a16:creationId xmlns:a16="http://schemas.microsoft.com/office/drawing/2014/main" id="{3C8D43BF-80D4-4C5F-8B57-796F3FF7C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-26988"/>
            <a:ext cx="5329238" cy="60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 u="sng">
                <a:solidFill>
                  <a:srgbClr val="0066FF"/>
                </a:solidFill>
                <a:latin typeface="Arial" panose="020B0604020202020204" pitchFamily="34" charset="0"/>
              </a:rPr>
              <a:t>Golosjemenjače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22">
            <a:extLst>
              <a:ext uri="{FF2B5EF4-FFF2-40B4-BE49-F238E27FC236}">
                <a16:creationId xmlns:a16="http://schemas.microsoft.com/office/drawing/2014/main" id="{2FF023A5-E613-48AE-AA4F-F50EB670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B7B302D3-28D6-450D-B8BD-51BC8B9FFE7C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41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54275" name="Text Box 5">
            <a:extLst>
              <a:ext uri="{FF2B5EF4-FFF2-40B4-BE49-F238E27FC236}">
                <a16:creationId xmlns:a16="http://schemas.microsoft.com/office/drawing/2014/main" id="{488CE6A3-8A29-4441-9712-42CA4C73F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557338"/>
            <a:ext cx="7889875" cy="3657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Jurska fauna bila iznimno bogata i raznovrsna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Prevladavaju</a:t>
            </a:r>
            <a:r>
              <a:rPr lang="hr-HR" altLang="sr-Latn-RS" sz="180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gmazovi</a:t>
            </a:r>
            <a:r>
              <a:rPr lang="hr-HR" altLang="sr-Latn-RS" sz="1800">
                <a:latin typeface="Arial" panose="020B0604020202020204" pitchFamily="34" charset="0"/>
              </a:rPr>
              <a:t> uz koje ima i člankonožaca, vodozemaca i sisavaca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 Važan događaj u kopnenoj fauni predstavlja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pojava ptica krajem jure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b="1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>
                <a:latin typeface="Arial" panose="020B0604020202020204" pitchFamily="34" charset="0"/>
              </a:rPr>
              <a:t>Od gmazova značajni su pterosauri, a </a:t>
            </a: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dinosauri doživljavaju najintenzivniji razvoj tijekom mlađe jure</a:t>
            </a:r>
            <a:endParaRPr lang="hr-HR" altLang="sr-Latn-RS" sz="1800" b="1" baseline="-25000">
              <a:solidFill>
                <a:srgbClr val="339933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600">
              <a:latin typeface="Arial" panose="020B0604020202020204" pitchFamily="34" charset="0"/>
            </a:endParaRPr>
          </a:p>
        </p:txBody>
      </p:sp>
      <p:sp>
        <p:nvSpPr>
          <p:cNvPr id="54276" name="Text Box 2">
            <a:extLst>
              <a:ext uri="{FF2B5EF4-FFF2-40B4-BE49-F238E27FC236}">
                <a16:creationId xmlns:a16="http://schemas.microsoft.com/office/drawing/2014/main" id="{ACD3923D-B841-4A6B-8F87-C574C9AC4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49275"/>
            <a:ext cx="3749675" cy="584200"/>
          </a:xfrm>
          <a:prstGeom prst="rect">
            <a:avLst/>
          </a:prstGeom>
          <a:solidFill>
            <a:srgbClr val="FFFF00"/>
          </a:solidFill>
          <a:ln w="34925">
            <a:solidFill>
              <a:srgbClr val="008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3200" b="1">
                <a:solidFill>
                  <a:srgbClr val="008000"/>
                </a:solidFill>
                <a:latin typeface="Arial" panose="020B0604020202020204" pitchFamily="34" charset="0"/>
              </a:rPr>
              <a:t>KOPNENA FAUNA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lado">
            <a:extLst>
              <a:ext uri="{FF2B5EF4-FFF2-40B4-BE49-F238E27FC236}">
                <a16:creationId xmlns:a16="http://schemas.microsoft.com/office/drawing/2014/main" id="{76160FCD-33AE-4258-8216-5E07FBC1B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-1588"/>
            <a:ext cx="84963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5" descr="osnovne razlike za podjelu dinosaura u dvije grupe">
            <a:extLst>
              <a:ext uri="{FF2B5EF4-FFF2-40B4-BE49-F238E27FC236}">
                <a16:creationId xmlns:a16="http://schemas.microsoft.com/office/drawing/2014/main" id="{B949ADFA-075C-4F94-8AA8-12B375849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" r="66876"/>
          <a:stretch>
            <a:fillRect/>
          </a:stretch>
        </p:blipFill>
        <p:spPr bwMode="auto">
          <a:xfrm>
            <a:off x="8128000" y="5589588"/>
            <a:ext cx="10160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AA659A9C-904A-40B8-B66B-6977E8FA8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360BE99E-9B30-4C9D-BACE-875FFF4C296B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42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55301" name="Text Box 6">
            <a:extLst>
              <a:ext uri="{FF2B5EF4-FFF2-40B4-BE49-F238E27FC236}">
                <a16:creationId xmlns:a16="http://schemas.microsoft.com/office/drawing/2014/main" id="{2960AABF-2486-4660-8326-6F4F0C51780E}"/>
              </a:ext>
            </a:extLst>
          </p:cNvPr>
          <p:cNvSpPr txBox="1">
            <a:spLocks noChangeArrowheads="1"/>
          </p:cNvSpPr>
          <p:nvPr/>
        </p:nvSpPr>
        <p:spPr bwMode="auto">
          <a:xfrm rot="1868481">
            <a:off x="4451350" y="2290763"/>
            <a:ext cx="1490663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sauropodi</a:t>
            </a:r>
            <a:endParaRPr lang="hr-HR" altLang="sr-Latn-RS" sz="1800" b="1" baseline="-25000">
              <a:solidFill>
                <a:srgbClr val="339933"/>
              </a:solidFill>
              <a:latin typeface="Arial" panose="020B0604020202020204" pitchFamily="34" charset="0"/>
            </a:endParaRPr>
          </a:p>
        </p:txBody>
      </p:sp>
      <p:sp>
        <p:nvSpPr>
          <p:cNvPr id="55302" name="Text Box 6">
            <a:extLst>
              <a:ext uri="{FF2B5EF4-FFF2-40B4-BE49-F238E27FC236}">
                <a16:creationId xmlns:a16="http://schemas.microsoft.com/office/drawing/2014/main" id="{4F25653D-3853-4C07-8425-69128516C64B}"/>
              </a:ext>
            </a:extLst>
          </p:cNvPr>
          <p:cNvSpPr txBox="1">
            <a:spLocks noChangeArrowheads="1"/>
          </p:cNvSpPr>
          <p:nvPr/>
        </p:nvSpPr>
        <p:spPr bwMode="auto">
          <a:xfrm rot="4148561">
            <a:off x="4439444" y="4434682"/>
            <a:ext cx="116840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teropodi</a:t>
            </a:r>
            <a:endParaRPr lang="hr-HR" altLang="sr-Latn-RS" sz="1800" b="1" baseline="-25000">
              <a:solidFill>
                <a:srgbClr val="339933"/>
              </a:solidFill>
              <a:latin typeface="Arial" panose="020B0604020202020204" pitchFamily="34" charset="0"/>
            </a:endParaRPr>
          </a:p>
        </p:txBody>
      </p:sp>
      <p:sp>
        <p:nvSpPr>
          <p:cNvPr id="55303" name="Rectangle 2">
            <a:extLst>
              <a:ext uri="{FF2B5EF4-FFF2-40B4-BE49-F238E27FC236}">
                <a16:creationId xmlns:a16="http://schemas.microsoft.com/office/drawing/2014/main" id="{0BDF4193-B15A-4434-9F54-7524D1600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44450"/>
            <a:ext cx="83534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800" b="1" u="sng">
                <a:solidFill>
                  <a:srgbClr val="0066FF"/>
                </a:solidFill>
                <a:latin typeface="Arial" panose="020B0604020202020204" pitchFamily="34" charset="0"/>
              </a:rPr>
              <a:t>JURA &gt; maksiumum razvoja dinosaura</a:t>
            </a:r>
          </a:p>
        </p:txBody>
      </p:sp>
      <p:pic>
        <p:nvPicPr>
          <p:cNvPr id="55304" name="Picture 5" descr="osnovne razlike za podjelu dinosaura u dvije grupe">
            <a:extLst>
              <a:ext uri="{FF2B5EF4-FFF2-40B4-BE49-F238E27FC236}">
                <a16:creationId xmlns:a16="http://schemas.microsoft.com/office/drawing/2014/main" id="{83F2FAB5-0C62-4647-B22F-837A27194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4" r="37971"/>
          <a:stretch>
            <a:fillRect/>
          </a:stretch>
        </p:blipFill>
        <p:spPr bwMode="auto">
          <a:xfrm>
            <a:off x="34925" y="5589588"/>
            <a:ext cx="122713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eft Brace 8">
            <a:extLst>
              <a:ext uri="{FF2B5EF4-FFF2-40B4-BE49-F238E27FC236}">
                <a16:creationId xmlns:a16="http://schemas.microsoft.com/office/drawing/2014/main" id="{87C0FC08-4614-457B-8990-2A172166C6EB}"/>
              </a:ext>
            </a:extLst>
          </p:cNvPr>
          <p:cNvSpPr/>
          <p:nvPr/>
        </p:nvSpPr>
        <p:spPr>
          <a:xfrm rot="21249237">
            <a:off x="5154613" y="3106738"/>
            <a:ext cx="655637" cy="3041650"/>
          </a:xfrm>
          <a:prstGeom prst="leftBrace">
            <a:avLst>
              <a:gd name="adj1" fmla="val 3451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8" descr="E:\VJEZBE\Historijska geologija\Historijska II_Vjezbe_Maja\Prezentacije\03_Mezozoik\prilozi_trijas\razvojni niz gmazova_moj_ispravlj.jpg">
            <a:extLst>
              <a:ext uri="{FF2B5EF4-FFF2-40B4-BE49-F238E27FC236}">
                <a16:creationId xmlns:a16="http://schemas.microsoft.com/office/drawing/2014/main" id="{8C3E1309-FA83-4290-9CEE-F9A5A7F7A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99"/>
          <a:stretch>
            <a:fillRect/>
          </a:stretch>
        </p:blipFill>
        <p:spPr bwMode="auto">
          <a:xfrm>
            <a:off x="1331913" y="1943100"/>
            <a:ext cx="6199187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 Box 5">
            <a:extLst>
              <a:ext uri="{FF2B5EF4-FFF2-40B4-BE49-F238E27FC236}">
                <a16:creationId xmlns:a16="http://schemas.microsoft.com/office/drawing/2014/main" id="{2C61CA7E-E036-4705-AECA-D46625710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692150"/>
            <a:ext cx="8572500" cy="14773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Tijekom jure i krede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u skupini </a:t>
            </a:r>
            <a:r>
              <a:rPr lang="en-US" altLang="sr-Latn-RS" sz="1800" b="1" dirty="0" err="1">
                <a:solidFill>
                  <a:srgbClr val="0000FF"/>
                </a:solidFill>
                <a:latin typeface="Arial" panose="020B0604020202020204" pitchFamily="34" charset="0"/>
              </a:rPr>
              <a:t>saurichia</a:t>
            </a:r>
            <a:r>
              <a:rPr lang="hr-HR" altLang="sr-Latn-RS" sz="1800" dirty="0">
                <a:latin typeface="Arial" panose="020B0604020202020204" pitchFamily="34" charset="0"/>
              </a:rPr>
              <a:t>, tzv. gušterokukih gmazova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razlikujemo</a:t>
            </a:r>
            <a:r>
              <a:rPr lang="hr-HR" altLang="sr-Latn-RS" sz="1800" dirty="0">
                <a:latin typeface="Arial" panose="020B0604020202020204" pitchFamily="34" charset="0"/>
              </a:rPr>
              <a:t> dvonožne mesojede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teropode</a:t>
            </a:r>
            <a:r>
              <a:rPr lang="hr-HR" altLang="sr-Latn-RS" sz="1800" dirty="0">
                <a:latin typeface="Arial" panose="020B0604020202020204" pitchFamily="34" charset="0"/>
              </a:rPr>
              <a:t> i uglavnom četveronožne biljojede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sauropode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Teropodni gmazovi bili su predatori, znatno veće glave od sauropoda i zakržljalih prednjih ekstremiteta</a:t>
            </a:r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269059EF-A1B9-486C-9D01-8CF56BB8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E6D8B265-1BC6-473E-8F0E-8551E29CDCB0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43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7914BC5-319E-4FA0-BEF0-4149D228FDC9}"/>
              </a:ext>
            </a:extLst>
          </p:cNvPr>
          <p:cNvSpPr/>
          <p:nvPr/>
        </p:nvSpPr>
        <p:spPr>
          <a:xfrm>
            <a:off x="4787900" y="3933825"/>
            <a:ext cx="936625" cy="4318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56BF5CE-0C89-4C04-B09B-DF9285C2D0B8}"/>
              </a:ext>
            </a:extLst>
          </p:cNvPr>
          <p:cNvSpPr/>
          <p:nvPr/>
        </p:nvSpPr>
        <p:spPr>
          <a:xfrm>
            <a:off x="4797425" y="4437063"/>
            <a:ext cx="927100" cy="4318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/>
            </a:pPr>
            <a:endParaRPr lang="hr-HR"/>
          </a:p>
        </p:txBody>
      </p:sp>
      <p:sp>
        <p:nvSpPr>
          <p:cNvPr id="56327" name="Text Box 5">
            <a:extLst>
              <a:ext uri="{FF2B5EF4-FFF2-40B4-BE49-F238E27FC236}">
                <a16:creationId xmlns:a16="http://schemas.microsoft.com/office/drawing/2014/main" id="{C394DF8A-CD5C-4795-A986-BE487D14F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540375"/>
            <a:ext cx="8604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Unutar </a:t>
            </a:r>
            <a:r>
              <a:rPr lang="en-US" altLang="sr-Latn-RS" sz="1800" b="1" dirty="0" err="1">
                <a:solidFill>
                  <a:srgbClr val="FF0000"/>
                </a:solidFill>
                <a:latin typeface="Arial" panose="020B0604020202020204" pitchFamily="34" charset="0"/>
              </a:rPr>
              <a:t>ornitichia</a:t>
            </a:r>
            <a:r>
              <a:rPr lang="hr-HR" altLang="sr-Latn-RS" sz="1800" dirty="0">
                <a:latin typeface="Arial" panose="020B0604020202020204" pitchFamily="34" charset="0"/>
              </a:rPr>
              <a:t>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tijekom jure </a:t>
            </a:r>
            <a:r>
              <a:rPr lang="hr-HR" altLang="sr-Latn-RS" sz="1800" dirty="0">
                <a:latin typeface="Arial" panose="020B0604020202020204" pitchFamily="34" charset="0"/>
              </a:rPr>
              <a:t>prisutne su skupine (1)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ornitopoda</a:t>
            </a:r>
            <a:r>
              <a:rPr lang="hr-HR" altLang="sr-Latn-RS" sz="1800" dirty="0">
                <a:latin typeface="Arial" panose="020B0604020202020204" pitchFamily="34" charset="0"/>
              </a:rPr>
              <a:t>, (2)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stegosauria</a:t>
            </a:r>
            <a:r>
              <a:rPr lang="hr-HR" altLang="sr-Latn-RS" sz="1800" dirty="0">
                <a:latin typeface="Arial" panose="020B0604020202020204" pitchFamily="34" charset="0"/>
              </a:rPr>
              <a:t>, (3) “oklopljenih”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ankilosauria</a:t>
            </a:r>
            <a:r>
              <a:rPr lang="hr-HR" altLang="sr-Latn-RS" sz="1800" dirty="0">
                <a:latin typeface="Arial" panose="020B0604020202020204" pitchFamily="34" charset="0"/>
              </a:rPr>
              <a:t> i (4) “patkokljunih”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hadrosauria</a:t>
            </a:r>
            <a:r>
              <a:rPr lang="hr-HR" altLang="sr-Latn-RS" sz="1800" dirty="0">
                <a:latin typeface="Arial" panose="020B0604020202020204" pitchFamily="34" charset="0"/>
              </a:rPr>
              <a:t> dok se </a:t>
            </a:r>
            <a:r>
              <a:rPr lang="hr-HR" altLang="sr-Latn-RS" sz="1800" b="1" dirty="0">
                <a:solidFill>
                  <a:srgbClr val="339933"/>
                </a:solidFill>
                <a:latin typeface="Arial" panose="020B0604020202020204" pitchFamily="34" charset="0"/>
              </a:rPr>
              <a:t>tijekom krede </a:t>
            </a:r>
            <a:r>
              <a:rPr lang="hr-HR" altLang="sr-Latn-RS" sz="1800" dirty="0">
                <a:latin typeface="Arial" panose="020B0604020202020204" pitchFamily="34" charset="0"/>
              </a:rPr>
              <a:t>javlja i skupina (5) "rogatih“ </a:t>
            </a:r>
            <a:r>
              <a:rPr lang="hr-HR" altLang="sr-Latn-RS" sz="1800" b="1" dirty="0">
                <a:solidFill>
                  <a:srgbClr val="339933"/>
                </a:solidFill>
                <a:latin typeface="Arial" panose="020B0604020202020204" pitchFamily="34" charset="0"/>
              </a:rPr>
              <a:t>ceratopsa </a:t>
            </a:r>
          </a:p>
        </p:txBody>
      </p:sp>
      <p:sp>
        <p:nvSpPr>
          <p:cNvPr id="56328" name="Text Box 10">
            <a:extLst>
              <a:ext uri="{FF2B5EF4-FFF2-40B4-BE49-F238E27FC236}">
                <a16:creationId xmlns:a16="http://schemas.microsoft.com/office/drawing/2014/main" id="{5F871025-DE1F-4C85-AD6C-3E8A9D21F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8913"/>
            <a:ext cx="3738562" cy="461962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latin typeface="Arial" panose="020B0604020202020204" pitchFamily="34" charset="0"/>
              </a:rPr>
              <a:t>Jurski i kredni dinosauri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22">
            <a:extLst>
              <a:ext uri="{FF2B5EF4-FFF2-40B4-BE49-F238E27FC236}">
                <a16:creationId xmlns:a16="http://schemas.microsoft.com/office/drawing/2014/main" id="{2623BB26-B784-4B36-A227-B846B0542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7FE7B904-89BA-4A5E-8E92-95D5DFA147CC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44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57347" name="Text Box 5">
            <a:extLst>
              <a:ext uri="{FF2B5EF4-FFF2-40B4-BE49-F238E27FC236}">
                <a16:creationId xmlns:a16="http://schemas.microsoft.com/office/drawing/2014/main" id="{A1CB2036-EE82-4B93-82FD-DEF8AEE3B9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73213"/>
            <a:ext cx="3816350" cy="244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700">
                <a:latin typeface="Arial" panose="020B0604020202020204" pitchFamily="34" charset="0"/>
              </a:rPr>
              <a:t> Značajniji </a:t>
            </a:r>
            <a:r>
              <a:rPr lang="hr-HR" altLang="sr-Latn-RS" sz="1700" b="1">
                <a:solidFill>
                  <a:srgbClr val="FF0000"/>
                </a:solidFill>
                <a:latin typeface="Arial" panose="020B0604020202020204" pitchFamily="34" charset="0"/>
              </a:rPr>
              <a:t>(1) teropodni rodovi</a:t>
            </a:r>
            <a:r>
              <a:rPr lang="hr-HR" altLang="sr-Latn-RS" sz="1700">
                <a:latin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700">
                <a:latin typeface="Arial" panose="020B0604020202020204" pitchFamily="34" charset="0"/>
              </a:rPr>
              <a:t> Značajniji </a:t>
            </a:r>
            <a:r>
              <a:rPr lang="hr-HR" altLang="sr-Latn-RS" sz="1700" b="1">
                <a:solidFill>
                  <a:srgbClr val="FF0000"/>
                </a:solidFill>
                <a:latin typeface="Arial" panose="020B0604020202020204" pitchFamily="34" charset="0"/>
              </a:rPr>
              <a:t>(2) sauropodni rodovi</a:t>
            </a:r>
            <a:r>
              <a:rPr lang="hr-HR" altLang="sr-Latn-RS" sz="1700"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57348" name="Rectangle 6">
            <a:extLst>
              <a:ext uri="{FF2B5EF4-FFF2-40B4-BE49-F238E27FC236}">
                <a16:creationId xmlns:a16="http://schemas.microsoft.com/office/drawing/2014/main" id="{5599C6A1-0581-499B-A60F-76A265E06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2214563"/>
            <a:ext cx="2160587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i="1">
                <a:solidFill>
                  <a:srgbClr val="0066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solidFill>
                  <a:srgbClr val="0066FF"/>
                </a:solidFill>
                <a:latin typeface="Arial" panose="020B0604020202020204" pitchFamily="34" charset="0"/>
              </a:rPr>
              <a:t>Allosaurus</a:t>
            </a:r>
            <a:endParaRPr lang="hr-HR" altLang="sr-Latn-RS" sz="16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i="1">
                <a:solidFill>
                  <a:srgbClr val="0066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solidFill>
                  <a:srgbClr val="0066FF"/>
                </a:solidFill>
                <a:latin typeface="Arial" panose="020B0604020202020204" pitchFamily="34" charset="0"/>
              </a:rPr>
              <a:t>Ceratosaurus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0066FF"/>
                </a:solidFill>
                <a:latin typeface="Arial" panose="020B0604020202020204" pitchFamily="34" charset="0"/>
              </a:rPr>
              <a:t> Deinonychus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0066FF"/>
                </a:solidFill>
                <a:latin typeface="Arial" panose="020B0604020202020204" pitchFamily="34" charset="0"/>
              </a:rPr>
              <a:t> Compsognathus</a:t>
            </a:r>
            <a:endParaRPr lang="hr-HR" altLang="sr-Latn-RS" sz="1800" b="1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57349" name="Rectangle 7">
            <a:extLst>
              <a:ext uri="{FF2B5EF4-FFF2-40B4-BE49-F238E27FC236}">
                <a16:creationId xmlns:a16="http://schemas.microsoft.com/office/drawing/2014/main" id="{FBAF30C8-B17D-41FE-816A-064A9A4EB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173538"/>
            <a:ext cx="1800225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i="1">
                <a:solidFill>
                  <a:srgbClr val="0066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solidFill>
                  <a:srgbClr val="0066FF"/>
                </a:solidFill>
                <a:latin typeface="Arial" panose="020B0604020202020204" pitchFamily="34" charset="0"/>
              </a:rPr>
              <a:t>Apatosaurus</a:t>
            </a:r>
            <a:endParaRPr lang="hr-HR" altLang="sr-Latn-RS" sz="1600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i="1">
                <a:solidFill>
                  <a:srgbClr val="0066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solidFill>
                  <a:srgbClr val="0066FF"/>
                </a:solidFill>
                <a:latin typeface="Arial" panose="020B0604020202020204" pitchFamily="34" charset="0"/>
              </a:rPr>
              <a:t>Seismosaurus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0066FF"/>
                </a:solidFill>
                <a:latin typeface="Arial" panose="020B0604020202020204" pitchFamily="34" charset="0"/>
              </a:rPr>
              <a:t> Ultrasaurus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0066FF"/>
                </a:solidFill>
                <a:latin typeface="Arial" panose="020B0604020202020204" pitchFamily="34" charset="0"/>
              </a:rPr>
              <a:t> Supersaurus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0066FF"/>
                </a:solidFill>
                <a:latin typeface="Arial" panose="020B0604020202020204" pitchFamily="34" charset="0"/>
              </a:rPr>
              <a:t> Diplodocus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0066FF"/>
                </a:solidFill>
                <a:latin typeface="Arial" panose="020B0604020202020204" pitchFamily="34" charset="0"/>
              </a:rPr>
              <a:t> Brachiosaurus</a:t>
            </a:r>
            <a:endParaRPr lang="hr-HR" altLang="sr-Latn-RS" sz="1800" b="1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57350" name="Text Box 10">
            <a:extLst>
              <a:ext uri="{FF2B5EF4-FFF2-40B4-BE49-F238E27FC236}">
                <a16:creationId xmlns:a16="http://schemas.microsoft.com/office/drawing/2014/main" id="{A4CF49F5-25C8-43BD-BEB1-58B6D8CCA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65125"/>
            <a:ext cx="29368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jurski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Saurischia</a:t>
            </a:r>
          </a:p>
        </p:txBody>
      </p:sp>
      <p:pic>
        <p:nvPicPr>
          <p:cNvPr id="57351" name="Picture 5" descr="osnovne razlike za podjelu dinosaura u dvije grupe">
            <a:extLst>
              <a:ext uri="{FF2B5EF4-FFF2-40B4-BE49-F238E27FC236}">
                <a16:creationId xmlns:a16="http://schemas.microsoft.com/office/drawing/2014/main" id="{9C8CE30D-3450-44E1-85BC-1F9E11D29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" t="9100" r="66876"/>
          <a:stretch>
            <a:fillRect/>
          </a:stretch>
        </p:blipFill>
        <p:spPr bwMode="auto">
          <a:xfrm>
            <a:off x="3708400" y="57150"/>
            <a:ext cx="1735138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2" name="Text Box 10">
            <a:extLst>
              <a:ext uri="{FF2B5EF4-FFF2-40B4-BE49-F238E27FC236}">
                <a16:creationId xmlns:a16="http://schemas.microsoft.com/office/drawing/2014/main" id="{1C9B2B18-7F18-4844-BDC5-732343597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7213" y="365125"/>
            <a:ext cx="30384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339933"/>
                </a:solidFill>
                <a:latin typeface="Arial" panose="020B0604020202020204" pitchFamily="34" charset="0"/>
              </a:rPr>
              <a:t>Dinosauria – kredni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Saurischia</a:t>
            </a:r>
          </a:p>
        </p:txBody>
      </p:sp>
      <p:sp>
        <p:nvSpPr>
          <p:cNvPr id="57353" name="Text Box 5">
            <a:extLst>
              <a:ext uri="{FF2B5EF4-FFF2-40B4-BE49-F238E27FC236}">
                <a16:creationId xmlns:a16="http://schemas.microsoft.com/office/drawing/2014/main" id="{70BDB6F3-10D2-445D-B268-77E3CD228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1557338"/>
            <a:ext cx="3816350" cy="244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700">
                <a:latin typeface="Arial" panose="020B0604020202020204" pitchFamily="34" charset="0"/>
              </a:rPr>
              <a:t> Značajniji </a:t>
            </a:r>
            <a:r>
              <a:rPr lang="hr-HR" altLang="sr-Latn-RS" sz="1700" b="1">
                <a:solidFill>
                  <a:srgbClr val="FF0000"/>
                </a:solidFill>
                <a:latin typeface="Arial" panose="020B0604020202020204" pitchFamily="34" charset="0"/>
              </a:rPr>
              <a:t>(1) teropodni rodovi</a:t>
            </a:r>
            <a:r>
              <a:rPr lang="hr-HR" altLang="sr-Latn-RS" sz="1700">
                <a:latin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700">
                <a:latin typeface="Arial" panose="020B0604020202020204" pitchFamily="34" charset="0"/>
              </a:rPr>
              <a:t> Značajniji </a:t>
            </a:r>
            <a:r>
              <a:rPr lang="hr-HR" altLang="sr-Latn-RS" sz="1700" b="1">
                <a:solidFill>
                  <a:srgbClr val="FF0000"/>
                </a:solidFill>
                <a:latin typeface="Arial" panose="020B0604020202020204" pitchFamily="34" charset="0"/>
              </a:rPr>
              <a:t>(2) sauropodni rodovi</a:t>
            </a:r>
            <a:r>
              <a:rPr lang="hr-HR" altLang="sr-Latn-RS" sz="1700"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57354" name="Rectangle 6">
            <a:extLst>
              <a:ext uri="{FF2B5EF4-FFF2-40B4-BE49-F238E27FC236}">
                <a16:creationId xmlns:a16="http://schemas.microsoft.com/office/drawing/2014/main" id="{474FDA90-7187-42A6-AC01-910E49B13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2205038"/>
            <a:ext cx="21605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i="1">
                <a:solidFill>
                  <a:srgbClr val="0066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Albertosaurus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 Tyrannosaurus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Deinonychus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52BF01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Oviraptor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 Velociraptor</a:t>
            </a:r>
          </a:p>
        </p:txBody>
      </p:sp>
      <p:sp>
        <p:nvSpPr>
          <p:cNvPr id="57355" name="Rectangle 7">
            <a:extLst>
              <a:ext uri="{FF2B5EF4-FFF2-40B4-BE49-F238E27FC236}">
                <a16:creationId xmlns:a16="http://schemas.microsoft.com/office/drawing/2014/main" id="{6981FF50-6ACF-4AF9-B0A4-374D6A087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4173538"/>
            <a:ext cx="20161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Char char="u"/>
            </a:pPr>
            <a:r>
              <a:rPr lang="hr-HR" altLang="sr-Latn-RS" sz="1600" i="1">
                <a:solidFill>
                  <a:srgbClr val="0066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Argentinosaurus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22">
            <a:extLst>
              <a:ext uri="{FF2B5EF4-FFF2-40B4-BE49-F238E27FC236}">
                <a16:creationId xmlns:a16="http://schemas.microsoft.com/office/drawing/2014/main" id="{16B026A8-3008-4980-98A4-5192445DC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54EE5434-6AB9-4C89-B816-62DEF37E4664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45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58371" name="Picture 5" descr="Allosaurus">
            <a:extLst>
              <a:ext uri="{FF2B5EF4-FFF2-40B4-BE49-F238E27FC236}">
                <a16:creationId xmlns:a16="http://schemas.microsoft.com/office/drawing/2014/main" id="{73018E06-CCF0-4220-907B-B4FC27623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8" y="3644900"/>
            <a:ext cx="44450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6">
            <a:extLst>
              <a:ext uri="{FF2B5EF4-FFF2-40B4-BE49-F238E27FC236}">
                <a16:creationId xmlns:a16="http://schemas.microsoft.com/office/drawing/2014/main" id="{E1AB6F23-4463-48B5-A002-39DDEB94E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644900"/>
            <a:ext cx="1703387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Allosaurus, </a:t>
            </a: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J</a:t>
            </a:r>
            <a:r>
              <a:rPr lang="hr-HR" altLang="sr-Latn-RS" sz="1800" b="1" baseline="-25000">
                <a:solidFill>
                  <a:srgbClr val="339933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8373" name="Text Box 8">
            <a:extLst>
              <a:ext uri="{FF2B5EF4-FFF2-40B4-BE49-F238E27FC236}">
                <a16:creationId xmlns:a16="http://schemas.microsoft.com/office/drawing/2014/main" id="{013D1C9E-B8F6-421F-A5E9-14D719310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1700213"/>
            <a:ext cx="2895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0066FF"/>
                </a:solidFill>
                <a:latin typeface="Arial" panose="020B0604020202020204" pitchFamily="34" charset="0"/>
              </a:rPr>
              <a:t>Allosaurus</a:t>
            </a:r>
            <a:r>
              <a:rPr lang="hr-HR" altLang="sr-Latn-RS" sz="1800">
                <a:latin typeface="Arial" panose="020B0604020202020204" pitchFamily="34" charset="0"/>
              </a:rPr>
              <a:t> - lubanja sa zubima i prednja pandža dokazuju da je on bio izraziti mesojed i predator</a:t>
            </a:r>
          </a:p>
        </p:txBody>
      </p:sp>
      <p:pic>
        <p:nvPicPr>
          <p:cNvPr id="58374" name="Picture 10" descr="allosaurus">
            <a:extLst>
              <a:ext uri="{FF2B5EF4-FFF2-40B4-BE49-F238E27FC236}">
                <a16:creationId xmlns:a16="http://schemas.microsoft.com/office/drawing/2014/main" id="{83F43BF6-5C40-414A-82F9-712A5C7FE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581525"/>
            <a:ext cx="442912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11">
            <a:extLst>
              <a:ext uri="{FF2B5EF4-FFF2-40B4-BE49-F238E27FC236}">
                <a16:creationId xmlns:a16="http://schemas.microsoft.com/office/drawing/2014/main" id="{A97121D1-6EC2-4765-9A3B-DED594602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628775"/>
            <a:ext cx="24003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12">
            <a:extLst>
              <a:ext uri="{FF2B5EF4-FFF2-40B4-BE49-F238E27FC236}">
                <a16:creationId xmlns:a16="http://schemas.microsoft.com/office/drawing/2014/main" id="{A13FC154-7572-4160-85DC-9E5C4E368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15888"/>
            <a:ext cx="3087688" cy="443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7" name="Text Box 10">
            <a:extLst>
              <a:ext uri="{FF2B5EF4-FFF2-40B4-BE49-F238E27FC236}">
                <a16:creationId xmlns:a16="http://schemas.microsoft.com/office/drawing/2014/main" id="{56B52726-05CC-4066-BB2B-5AA30FE5B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93688"/>
            <a:ext cx="4578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jurski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(1) teropodi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22">
            <a:extLst>
              <a:ext uri="{FF2B5EF4-FFF2-40B4-BE49-F238E27FC236}">
                <a16:creationId xmlns:a16="http://schemas.microsoft.com/office/drawing/2014/main" id="{8F3CF4C4-D6D5-42B5-B998-F853CCAE1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107DC0FA-5794-4600-8E38-7B9FF1740707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46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59395" name="Picture 8" descr="Ceratosaurus">
            <a:extLst>
              <a:ext uri="{FF2B5EF4-FFF2-40B4-BE49-F238E27FC236}">
                <a16:creationId xmlns:a16="http://schemas.microsoft.com/office/drawing/2014/main" id="{18EEAF0B-CD33-48E1-B39A-F851FB2A4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9" t="14174" r="12599" b="2362"/>
          <a:stretch>
            <a:fillRect/>
          </a:stretch>
        </p:blipFill>
        <p:spPr bwMode="auto">
          <a:xfrm>
            <a:off x="5715000" y="304800"/>
            <a:ext cx="3062288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5" descr="H5 - Ceratosaurus">
            <a:extLst>
              <a:ext uri="{FF2B5EF4-FFF2-40B4-BE49-F238E27FC236}">
                <a16:creationId xmlns:a16="http://schemas.microsoft.com/office/drawing/2014/main" id="{ADF4D7A1-4FF3-4A2A-BB88-33A7C1E18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557338"/>
            <a:ext cx="4048125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Text Box 6">
            <a:extLst>
              <a:ext uri="{FF2B5EF4-FFF2-40B4-BE49-F238E27FC236}">
                <a16:creationId xmlns:a16="http://schemas.microsoft.com/office/drawing/2014/main" id="{60CB4D0D-D4CB-4FA4-812A-CC1B141A5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700213"/>
            <a:ext cx="2087562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Ceratosaurus, </a:t>
            </a:r>
            <a:r>
              <a:rPr lang="hr-HR" altLang="sr-Latn-RS" sz="1800" b="1">
                <a:solidFill>
                  <a:srgbClr val="339933"/>
                </a:solidFill>
                <a:latin typeface="Arial" panose="020B0604020202020204" pitchFamily="34" charset="0"/>
              </a:rPr>
              <a:t>J</a:t>
            </a:r>
            <a:r>
              <a:rPr lang="hr-HR" altLang="sr-Latn-RS" sz="1800" b="1" baseline="-25000">
                <a:solidFill>
                  <a:srgbClr val="339933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9398" name="Text Box 7">
            <a:extLst>
              <a:ext uri="{FF2B5EF4-FFF2-40B4-BE49-F238E27FC236}">
                <a16:creationId xmlns:a16="http://schemas.microsoft.com/office/drawing/2014/main" id="{256DD0D7-341B-4B96-903F-DA346BFA3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200400"/>
            <a:ext cx="2470150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latin typeface="Arial" panose="020B0604020202020204" pitchFamily="34" charset="0"/>
              </a:rPr>
              <a:t>Ceratosaurus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(dug 6 m, težak do 1 t)</a:t>
            </a:r>
            <a:endParaRPr lang="en-US" altLang="sr-Latn-RS" sz="1800">
              <a:latin typeface="Arial" panose="020B0604020202020204" pitchFamily="34" charset="0"/>
            </a:endParaRPr>
          </a:p>
        </p:txBody>
      </p:sp>
      <p:pic>
        <p:nvPicPr>
          <p:cNvPr id="59399" name="Picture 9" descr="dilophosaurus, coelophysidae, dinosauri, sinemurij-plinsbah">
            <a:extLst>
              <a:ext uri="{FF2B5EF4-FFF2-40B4-BE49-F238E27FC236}">
                <a16:creationId xmlns:a16="http://schemas.microsoft.com/office/drawing/2014/main" id="{CB10B7DF-3F02-4E09-8441-6E8965396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960813"/>
            <a:ext cx="3162300" cy="289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0" name="Text Box 11">
            <a:extLst>
              <a:ext uri="{FF2B5EF4-FFF2-40B4-BE49-F238E27FC236}">
                <a16:creationId xmlns:a16="http://schemas.microsoft.com/office/drawing/2014/main" id="{FC619FB5-51DC-4E1A-8CC5-0A27CC740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6237288"/>
            <a:ext cx="38147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700" b="1" i="1">
                <a:solidFill>
                  <a:srgbClr val="339933"/>
                </a:solidFill>
                <a:latin typeface="Arial" panose="020B0604020202020204" pitchFamily="34" charset="0"/>
              </a:rPr>
              <a:t>Dilophosaurus</a:t>
            </a:r>
            <a:r>
              <a:rPr lang="hr-HR" altLang="sr-Latn-RS" sz="1800">
                <a:latin typeface="Arial" panose="020B0604020202020204" pitchFamily="34" charset="0"/>
              </a:rPr>
              <a:t>, starija jura, teropod</a:t>
            </a:r>
          </a:p>
        </p:txBody>
      </p:sp>
      <p:sp>
        <p:nvSpPr>
          <p:cNvPr id="59401" name="Text Box 10">
            <a:extLst>
              <a:ext uri="{FF2B5EF4-FFF2-40B4-BE49-F238E27FC236}">
                <a16:creationId xmlns:a16="http://schemas.microsoft.com/office/drawing/2014/main" id="{C6A3E15A-3471-40E7-8D8C-C9A675B11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93688"/>
            <a:ext cx="4578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jurski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(1) teropodi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22">
            <a:extLst>
              <a:ext uri="{FF2B5EF4-FFF2-40B4-BE49-F238E27FC236}">
                <a16:creationId xmlns:a16="http://schemas.microsoft.com/office/drawing/2014/main" id="{4C015FB4-F904-45A2-B84E-A3DC9923B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7B224D21-C7BC-495A-82EF-74B7502FDDCE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47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60419" name="Picture 5" descr="manji theropodi">
            <a:extLst>
              <a:ext uri="{FF2B5EF4-FFF2-40B4-BE49-F238E27FC236}">
                <a16:creationId xmlns:a16="http://schemas.microsoft.com/office/drawing/2014/main" id="{250A8901-E965-4BC9-A988-A35BBF380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86"/>
          <a:stretch>
            <a:fillRect/>
          </a:stretch>
        </p:blipFill>
        <p:spPr bwMode="auto">
          <a:xfrm>
            <a:off x="214313" y="1916113"/>
            <a:ext cx="4440237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Text Box 6">
            <a:extLst>
              <a:ext uri="{FF2B5EF4-FFF2-40B4-BE49-F238E27FC236}">
                <a16:creationId xmlns:a16="http://schemas.microsoft.com/office/drawing/2014/main" id="{5FDE57C6-B10C-43FD-B582-3726523F9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643063"/>
            <a:ext cx="4357687" cy="4786312"/>
          </a:xfrm>
          <a:prstGeom prst="rect">
            <a:avLst/>
          </a:prstGeom>
          <a:noFill/>
          <a:ln w="19050">
            <a:solidFill>
              <a:srgbClr val="00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Manji </a:t>
            </a:r>
            <a:r>
              <a:rPr lang="hr-HR" altLang="sr-Latn-RS" sz="1800" b="1">
                <a:solidFill>
                  <a:srgbClr val="990033"/>
                </a:solidFill>
                <a:latin typeface="Arial" panose="020B0604020202020204" pitchFamily="34" charset="0"/>
              </a:rPr>
              <a:t>THEROPODA</a:t>
            </a:r>
            <a:r>
              <a:rPr lang="hr-HR" altLang="sr-Latn-RS" sz="1800">
                <a:latin typeface="Arial" panose="020B0604020202020204" pitchFamily="34" charset="0"/>
              </a:rPr>
              <a:t>: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a) </a:t>
            </a: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Deinonychus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b) </a:t>
            </a: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Ornithomimus</a:t>
            </a:r>
          </a:p>
        </p:txBody>
      </p:sp>
      <p:pic>
        <p:nvPicPr>
          <p:cNvPr id="60421" name="Picture 7" descr="compsognathus, theropod, gornja jura">
            <a:extLst>
              <a:ext uri="{FF2B5EF4-FFF2-40B4-BE49-F238E27FC236}">
                <a16:creationId xmlns:a16="http://schemas.microsoft.com/office/drawing/2014/main" id="{297AE99C-F7A4-43EC-BCA5-43DF2EC58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938463"/>
            <a:ext cx="4210050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Text Box 8">
            <a:extLst>
              <a:ext uri="{FF2B5EF4-FFF2-40B4-BE49-F238E27FC236}">
                <a16:creationId xmlns:a16="http://schemas.microsoft.com/office/drawing/2014/main" id="{62CEAC92-D279-46E9-8905-8F1365174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643063"/>
            <a:ext cx="4429125" cy="3357562"/>
          </a:xfrm>
          <a:prstGeom prst="rect">
            <a:avLst/>
          </a:prstGeom>
          <a:noFill/>
          <a:ln w="19050">
            <a:solidFill>
              <a:srgbClr val="00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Compsognathus</a:t>
            </a:r>
            <a:r>
              <a:rPr lang="hr-HR" altLang="sr-Latn-RS" sz="1800">
                <a:latin typeface="Arial" panose="020B0604020202020204" pitchFamily="34" charset="0"/>
              </a:rPr>
              <a:t>, mlađa jura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teropod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hr-HR" altLang="sr-Latn-RS" sz="1800">
                <a:latin typeface="Arial" panose="020B0604020202020204" pitchFamily="34" charset="0"/>
              </a:rPr>
              <a:t> jedan od manjih dinosaura - do 60 cm dužine</a:t>
            </a:r>
          </a:p>
        </p:txBody>
      </p:sp>
      <p:sp>
        <p:nvSpPr>
          <p:cNvPr id="60423" name="Text Box 10">
            <a:extLst>
              <a:ext uri="{FF2B5EF4-FFF2-40B4-BE49-F238E27FC236}">
                <a16:creationId xmlns:a16="http://schemas.microsoft.com/office/drawing/2014/main" id="{719AD3EF-C871-475E-9C56-89240D26A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93688"/>
            <a:ext cx="4578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jurski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(1) teropodi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22">
            <a:extLst>
              <a:ext uri="{FF2B5EF4-FFF2-40B4-BE49-F238E27FC236}">
                <a16:creationId xmlns:a16="http://schemas.microsoft.com/office/drawing/2014/main" id="{7AD242D8-E5F4-4154-9DF9-7A4780FFD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D767B4B5-D322-4E55-8C26-07E0E17F0F0E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48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61443" name="Text Box 6">
            <a:extLst>
              <a:ext uri="{FF2B5EF4-FFF2-40B4-BE49-F238E27FC236}">
                <a16:creationId xmlns:a16="http://schemas.microsoft.com/office/drawing/2014/main" id="{A36E62E1-6C8D-4865-8B59-65F5CE18D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88" y="1643063"/>
            <a:ext cx="2808287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Apatosaurus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mlađa jura</a:t>
            </a:r>
            <a:endParaRPr lang="hr-HR" altLang="sr-Latn-RS" sz="180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duljine do 25 m, težine i preko 30-ak t</a:t>
            </a:r>
          </a:p>
        </p:txBody>
      </p:sp>
      <p:pic>
        <p:nvPicPr>
          <p:cNvPr id="61444" name="Picture 7" descr="apatosaur">
            <a:extLst>
              <a:ext uri="{FF2B5EF4-FFF2-40B4-BE49-F238E27FC236}">
                <a16:creationId xmlns:a16="http://schemas.microsoft.com/office/drawing/2014/main" id="{1B994CD4-266A-41ED-AC06-7D590DCA9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571500"/>
            <a:ext cx="38735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5" descr="apatosaurus, sauropod, dino, gornja jura">
            <a:extLst>
              <a:ext uri="{FF2B5EF4-FFF2-40B4-BE49-F238E27FC236}">
                <a16:creationId xmlns:a16="http://schemas.microsoft.com/office/drawing/2014/main" id="{8445F716-8AEA-466F-B6FF-D91D999E7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84538"/>
            <a:ext cx="5932488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 Box 10">
            <a:extLst>
              <a:ext uri="{FF2B5EF4-FFF2-40B4-BE49-F238E27FC236}">
                <a16:creationId xmlns:a16="http://schemas.microsoft.com/office/drawing/2014/main" id="{02515D25-0CB7-4FD4-8491-DCC18301F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93688"/>
            <a:ext cx="4578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jurski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(2) sauropodi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11">
            <a:extLst>
              <a:ext uri="{FF2B5EF4-FFF2-40B4-BE49-F238E27FC236}">
                <a16:creationId xmlns:a16="http://schemas.microsoft.com/office/drawing/2014/main" id="{293116C9-31E2-4EB5-B53C-7FA9E91ED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9"/>
          <a:stretch>
            <a:fillRect/>
          </a:stretch>
        </p:blipFill>
        <p:spPr bwMode="auto">
          <a:xfrm>
            <a:off x="285750" y="1643063"/>
            <a:ext cx="3209925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Text Box 6">
            <a:extLst>
              <a:ext uri="{FF2B5EF4-FFF2-40B4-BE49-F238E27FC236}">
                <a16:creationId xmlns:a16="http://schemas.microsoft.com/office/drawing/2014/main" id="{8138B011-3D57-4E77-982A-53529C3AB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554163"/>
            <a:ext cx="4929187" cy="4732337"/>
          </a:xfrm>
          <a:prstGeom prst="rect">
            <a:avLst/>
          </a:prstGeom>
          <a:noFill/>
          <a:ln w="19050">
            <a:solidFill>
              <a:srgbClr val="0099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339933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hr-HR" altLang="sr-Latn-RS" sz="1600" b="1" i="1">
              <a:solidFill>
                <a:srgbClr val="339933"/>
              </a:solidFill>
              <a:latin typeface="Arial" panose="020B0604020202020204" pitchFamily="34" charset="0"/>
            </a:endParaRP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Diplodocus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mlađa jura,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>
                <a:latin typeface="Arial" panose="020B0604020202020204" pitchFamily="34" charset="0"/>
              </a:rPr>
              <a:t>sličan apatosaurusu,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>
                <a:latin typeface="Arial" panose="020B0604020202020204" pitchFamily="34" charset="0"/>
              </a:rPr>
              <a:t>no malo je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hr-HR" altLang="sr-Latn-RS" sz="1600">
                <a:latin typeface="Arial" panose="020B0604020202020204" pitchFamily="34" charset="0"/>
              </a:rPr>
              <a:t>"aerodinamičniji"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duljine do 27 m</a:t>
            </a:r>
          </a:p>
        </p:txBody>
      </p:sp>
      <p:sp>
        <p:nvSpPr>
          <p:cNvPr id="62468" name="Slide Number Placeholder 22">
            <a:extLst>
              <a:ext uri="{FF2B5EF4-FFF2-40B4-BE49-F238E27FC236}">
                <a16:creationId xmlns:a16="http://schemas.microsoft.com/office/drawing/2014/main" id="{1C19032B-362E-4690-834E-636A80CBB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CFA34D4F-AB6F-4E7E-A76D-E7F37846D75B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49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62469" name="Picture 10" descr="brachiosaurus">
            <a:extLst>
              <a:ext uri="{FF2B5EF4-FFF2-40B4-BE49-F238E27FC236}">
                <a16:creationId xmlns:a16="http://schemas.microsoft.com/office/drawing/2014/main" id="{87B9B8F7-FF9C-4913-90E0-B49E2BEA3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2786063"/>
            <a:ext cx="3381375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7" descr="brachiosaurus">
            <a:extLst>
              <a:ext uri="{FF2B5EF4-FFF2-40B4-BE49-F238E27FC236}">
                <a16:creationId xmlns:a16="http://schemas.microsoft.com/office/drawing/2014/main" id="{8C5FCE88-CE08-49B5-8166-D5F6B80C2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363" y="306388"/>
            <a:ext cx="3306762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1" name="Text Box 8">
            <a:extLst>
              <a:ext uri="{FF2B5EF4-FFF2-40B4-BE49-F238E27FC236}">
                <a16:creationId xmlns:a16="http://schemas.microsoft.com/office/drawing/2014/main" id="{3A41A867-32C9-45AD-9369-9AA11014C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192088"/>
            <a:ext cx="1800225" cy="1076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b="1" i="1">
                <a:solidFill>
                  <a:srgbClr val="339933"/>
                </a:solidFill>
                <a:latin typeface="Arial" panose="020B0604020202020204" pitchFamily="34" charset="0"/>
              </a:rPr>
              <a:t>Brachiosaurus &gt;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- mlađa jura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- "žirafast"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- težine do 80 t</a:t>
            </a:r>
          </a:p>
        </p:txBody>
      </p:sp>
      <p:pic>
        <p:nvPicPr>
          <p:cNvPr id="62472" name="Picture 9" descr="diplodocus">
            <a:extLst>
              <a:ext uri="{FF2B5EF4-FFF2-40B4-BE49-F238E27FC236}">
                <a16:creationId xmlns:a16="http://schemas.microsoft.com/office/drawing/2014/main" id="{FE7A2061-3162-4341-8D00-D9187E474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214813"/>
            <a:ext cx="467677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3" name="Text Box 10">
            <a:extLst>
              <a:ext uri="{FF2B5EF4-FFF2-40B4-BE49-F238E27FC236}">
                <a16:creationId xmlns:a16="http://schemas.microsoft.com/office/drawing/2014/main" id="{4C06162E-48EF-445E-92A4-97FDC73A7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15888"/>
            <a:ext cx="3240087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jurski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(2) sauropodi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22">
            <a:extLst>
              <a:ext uri="{FF2B5EF4-FFF2-40B4-BE49-F238E27FC236}">
                <a16:creationId xmlns:a16="http://schemas.microsoft.com/office/drawing/2014/main" id="{A8FD136F-6ED0-434A-A7A6-B33E57463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4413544B-2462-4D75-85D5-E5B9DC2383FC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50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63491" name="Picture 7" descr="sauropodi - najveći predstavnici">
            <a:extLst>
              <a:ext uri="{FF2B5EF4-FFF2-40B4-BE49-F238E27FC236}">
                <a16:creationId xmlns:a16="http://schemas.microsoft.com/office/drawing/2014/main" id="{F486FD58-104A-41AA-A755-E3AA4E9D2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" b="23517"/>
          <a:stretch>
            <a:fillRect/>
          </a:stretch>
        </p:blipFill>
        <p:spPr bwMode="auto">
          <a:xfrm>
            <a:off x="947738" y="1916113"/>
            <a:ext cx="7656512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Text Box 8">
            <a:extLst>
              <a:ext uri="{FF2B5EF4-FFF2-40B4-BE49-F238E27FC236}">
                <a16:creationId xmlns:a16="http://schemas.microsoft.com/office/drawing/2014/main" id="{F8128C8F-3EEA-4563-A3DB-E5448D18F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8169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hr-HR" altLang="sr-Latn-RS" sz="1800" b="1">
                <a:solidFill>
                  <a:srgbClr val="CC6600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Najveći jurski sauropodi</a:t>
            </a:r>
            <a:r>
              <a:rPr lang="hr-HR" altLang="sr-Latn-RS" sz="1800">
                <a:latin typeface="Arial" panose="020B0604020202020204" pitchFamily="34" charset="0"/>
              </a:rPr>
              <a:t>: </a:t>
            </a: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Seismosaurus</a:t>
            </a:r>
            <a:r>
              <a:rPr lang="hr-HR" altLang="sr-Latn-RS" sz="1800">
                <a:latin typeface="Arial" panose="020B0604020202020204" pitchFamily="34" charset="0"/>
              </a:rPr>
              <a:t> (dug 36 m i težak oko 50 t), </a:t>
            </a: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Ultrasaurus </a:t>
            </a:r>
            <a:r>
              <a:rPr lang="hr-HR" altLang="sr-Latn-RS" sz="1800">
                <a:latin typeface="Arial" panose="020B0604020202020204" pitchFamily="34" charset="0"/>
              </a:rPr>
              <a:t>(težio oko 80 t) i </a:t>
            </a:r>
            <a:r>
              <a:rPr lang="hr-HR" altLang="sr-Latn-RS" sz="1800" i="1">
                <a:solidFill>
                  <a:srgbClr val="0066FF"/>
                </a:solidFill>
                <a:latin typeface="Arial" panose="020B0604020202020204" pitchFamily="34" charset="0"/>
              </a:rPr>
              <a:t>Supersaurus</a:t>
            </a:r>
            <a:r>
              <a:rPr lang="hr-HR" altLang="sr-Latn-RS" sz="1800">
                <a:latin typeface="Arial" panose="020B0604020202020204" pitchFamily="34" charset="0"/>
              </a:rPr>
              <a:t> (dužina oko 40 m)</a:t>
            </a:r>
          </a:p>
        </p:txBody>
      </p:sp>
      <p:sp>
        <p:nvSpPr>
          <p:cNvPr id="63493" name="Text Box 6">
            <a:extLst>
              <a:ext uri="{FF2B5EF4-FFF2-40B4-BE49-F238E27FC236}">
                <a16:creationId xmlns:a16="http://schemas.microsoft.com/office/drawing/2014/main" id="{003CBEB0-1405-4E20-94E3-E494221C5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924175"/>
            <a:ext cx="19812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Seismosaurus</a:t>
            </a:r>
            <a:endParaRPr lang="hr-HR" altLang="sr-Latn-RS" sz="1800" b="1" baseline="-25000">
              <a:solidFill>
                <a:srgbClr val="339933"/>
              </a:solidFill>
              <a:latin typeface="Arial" panose="020B0604020202020204" pitchFamily="34" charset="0"/>
            </a:endParaRPr>
          </a:p>
        </p:txBody>
      </p:sp>
      <p:sp>
        <p:nvSpPr>
          <p:cNvPr id="63494" name="Text Box 6">
            <a:extLst>
              <a:ext uri="{FF2B5EF4-FFF2-40B4-BE49-F238E27FC236}">
                <a16:creationId xmlns:a16="http://schemas.microsoft.com/office/drawing/2014/main" id="{38A98801-FDDD-4428-8D37-4FDC4186F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0" y="2349500"/>
            <a:ext cx="1643063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Ultrasaurus</a:t>
            </a:r>
            <a:endParaRPr lang="hr-HR" altLang="sr-Latn-RS" sz="1800" b="1" baseline="-25000">
              <a:solidFill>
                <a:srgbClr val="339933"/>
              </a:solidFill>
              <a:latin typeface="Arial" panose="020B0604020202020204" pitchFamily="34" charset="0"/>
            </a:endParaRPr>
          </a:p>
        </p:txBody>
      </p:sp>
      <p:sp>
        <p:nvSpPr>
          <p:cNvPr id="63495" name="Text Box 6">
            <a:extLst>
              <a:ext uri="{FF2B5EF4-FFF2-40B4-BE49-F238E27FC236}">
                <a16:creationId xmlns:a16="http://schemas.microsoft.com/office/drawing/2014/main" id="{028AE785-D082-4F5B-A324-2287B5048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4013" y="3500438"/>
            <a:ext cx="1730375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Supersaurus</a:t>
            </a:r>
            <a:endParaRPr lang="hr-HR" altLang="sr-Latn-RS" sz="1800" b="1" baseline="-25000">
              <a:solidFill>
                <a:srgbClr val="339933"/>
              </a:solidFill>
              <a:latin typeface="Arial" panose="020B0604020202020204" pitchFamily="34" charset="0"/>
            </a:endParaRPr>
          </a:p>
        </p:txBody>
      </p:sp>
      <p:sp>
        <p:nvSpPr>
          <p:cNvPr id="63496" name="Text Box 10">
            <a:extLst>
              <a:ext uri="{FF2B5EF4-FFF2-40B4-BE49-F238E27FC236}">
                <a16:creationId xmlns:a16="http://schemas.microsoft.com/office/drawing/2014/main" id="{F1928027-A174-47FE-B053-E0381E82B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93688"/>
            <a:ext cx="45783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jurski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Saurischia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(2) sauropodi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70" name="Picture 8" descr="ScreenShot002">
            <a:extLst>
              <a:ext uri="{FF2B5EF4-FFF2-40B4-BE49-F238E27FC236}">
                <a16:creationId xmlns:a16="http://schemas.microsoft.com/office/drawing/2014/main" id="{22118F15-4248-4D29-91D4-30FBD5FEA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938" t="1204" r="2814" b="1204"/>
          <a:stretch>
            <a:fillRect/>
          </a:stretch>
        </p:blipFill>
        <p:spPr bwMode="auto">
          <a:xfrm>
            <a:off x="3152775" y="2044700"/>
            <a:ext cx="5748338" cy="454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515" name="Slide Number Placeholder 22">
            <a:extLst>
              <a:ext uri="{FF2B5EF4-FFF2-40B4-BE49-F238E27FC236}">
                <a16:creationId xmlns:a16="http://schemas.microsoft.com/office/drawing/2014/main" id="{A9246A32-9888-42D6-8376-A00ABD78C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5D11EC5D-F632-45CF-AECD-0117CD318A29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51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64516" name="Rectangle 8">
            <a:extLst>
              <a:ext uri="{FF2B5EF4-FFF2-40B4-BE49-F238E27FC236}">
                <a16:creationId xmlns:a16="http://schemas.microsoft.com/office/drawing/2014/main" id="{DD0E11BC-38D1-436C-B64B-801EB695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4125" y="404813"/>
            <a:ext cx="37560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None/>
            </a:pPr>
            <a:r>
              <a:rPr lang="hr-HR" altLang="sr-Latn-RS" sz="1600" b="1">
                <a:solidFill>
                  <a:srgbClr val="339933"/>
                </a:solidFill>
                <a:latin typeface="Arial" panose="020B0604020202020204" pitchFamily="34" charset="0"/>
              </a:rPr>
              <a:t>Najbrojniji tragovi sauropoda nađeni kod zaseoka Kirmenjak u Istri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None/>
            </a:pPr>
            <a:r>
              <a:rPr lang="hr-HR" altLang="sr-Latn-RS" sz="1600" b="1">
                <a:solidFill>
                  <a:srgbClr val="339933"/>
                </a:solidFill>
                <a:latin typeface="Arial" panose="020B0604020202020204" pitchFamily="34" charset="0"/>
              </a:rPr>
              <a:t>starost &gt; titon</a:t>
            </a:r>
          </a:p>
        </p:txBody>
      </p:sp>
      <p:pic>
        <p:nvPicPr>
          <p:cNvPr id="2" name="Picture 5" descr="ScreenShot009">
            <a:extLst>
              <a:ext uri="{FF2B5EF4-FFF2-40B4-BE49-F238E27FC236}">
                <a16:creationId xmlns:a16="http://schemas.microsoft.com/office/drawing/2014/main" id="{75BC1A87-0963-4BAC-B753-87445D3F9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3429000"/>
            <a:ext cx="24161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069" name="Picture 6" descr="P6096106">
            <a:extLst>
              <a:ext uri="{FF2B5EF4-FFF2-40B4-BE49-F238E27FC236}">
                <a16:creationId xmlns:a16="http://schemas.microsoft.com/office/drawing/2014/main" id="{961F1CF1-A22A-4525-BCFB-7AF70E08D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228600"/>
            <a:ext cx="4176713" cy="313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4519" name="Rectangle 8">
            <a:extLst>
              <a:ext uri="{FF2B5EF4-FFF2-40B4-BE49-F238E27FC236}">
                <a16:creationId xmlns:a16="http://schemas.microsoft.com/office/drawing/2014/main" id="{BF171C59-11BF-40E9-8003-F582BCA71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2743200"/>
            <a:ext cx="1441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 3" panose="05040102010807070707" pitchFamily="18" charset="2"/>
              <a:buNone/>
            </a:pPr>
            <a:r>
              <a:rPr lang="hr-HR" altLang="sr-Latn-RS" sz="1400">
                <a:solidFill>
                  <a:schemeClr val="bg1"/>
                </a:solidFill>
                <a:latin typeface="Arial" panose="020B0604020202020204" pitchFamily="34" charset="0"/>
              </a:rPr>
              <a:t>Foto. K. Fio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5" descr="osnovne razlike za podjelu dinosaura u dvije grupe">
            <a:extLst>
              <a:ext uri="{FF2B5EF4-FFF2-40B4-BE49-F238E27FC236}">
                <a16:creationId xmlns:a16="http://schemas.microsoft.com/office/drawing/2014/main" id="{6090E9A8-18A5-4338-8EEA-3799790C3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4" r="37971"/>
          <a:stretch>
            <a:fillRect/>
          </a:stretch>
        </p:blipFill>
        <p:spPr bwMode="auto">
          <a:xfrm>
            <a:off x="3563938" y="33338"/>
            <a:ext cx="1931987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Slide Number Placeholder 22">
            <a:extLst>
              <a:ext uri="{FF2B5EF4-FFF2-40B4-BE49-F238E27FC236}">
                <a16:creationId xmlns:a16="http://schemas.microsoft.com/office/drawing/2014/main" id="{6999936C-C60E-4D5A-A3EC-BC1CA7DA8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4B47939B-1122-4E7E-9FF5-0D05EEF589A9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52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65540" name="Text Box 5">
            <a:extLst>
              <a:ext uri="{FF2B5EF4-FFF2-40B4-BE49-F238E27FC236}">
                <a16:creationId xmlns:a16="http://schemas.microsoft.com/office/drawing/2014/main" id="{718D950E-43DF-44CE-9A25-33775FB89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906588"/>
            <a:ext cx="3816350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700">
                <a:latin typeface="Arial" panose="020B0604020202020204" pitchFamily="34" charset="0"/>
              </a:rPr>
              <a:t> Značajnije </a:t>
            </a:r>
            <a:r>
              <a:rPr lang="hr-HR" altLang="sr-Latn-RS" sz="1700" b="1">
                <a:solidFill>
                  <a:srgbClr val="FF0000"/>
                </a:solidFill>
                <a:latin typeface="Arial" panose="020B0604020202020204" pitchFamily="34" charset="0"/>
              </a:rPr>
              <a:t>skupine </a:t>
            </a:r>
            <a:r>
              <a:rPr lang="hr-HR" altLang="sr-Latn-RS" sz="1700">
                <a:latin typeface="Arial" panose="020B0604020202020204" pitchFamily="34" charset="0"/>
              </a:rPr>
              <a:t>(podredovi):</a:t>
            </a:r>
          </a:p>
        </p:txBody>
      </p:sp>
      <p:sp>
        <p:nvSpPr>
          <p:cNvPr id="65541" name="Rectangle 6">
            <a:extLst>
              <a:ext uri="{FF2B5EF4-FFF2-40B4-BE49-F238E27FC236}">
                <a16:creationId xmlns:a16="http://schemas.microsoft.com/office/drawing/2014/main" id="{3767302A-9DDF-454B-B700-9299C98211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2547938"/>
            <a:ext cx="30241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" panose="05000000000000000000" pitchFamily="2" charset="2"/>
              <a:buNone/>
            </a:pPr>
            <a:r>
              <a:rPr lang="hr-HR" altLang="sr-Latn-RS" sz="1600" b="1">
                <a:solidFill>
                  <a:srgbClr val="0066FF"/>
                </a:solidFill>
                <a:latin typeface="Arial" panose="020B0604020202020204" pitchFamily="34" charset="0"/>
              </a:rPr>
              <a:t>(1) Ornitopoda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" panose="05000000000000000000" pitchFamily="2" charset="2"/>
              <a:buNone/>
            </a:pPr>
            <a:r>
              <a:rPr lang="hr-HR" altLang="sr-Latn-RS" sz="1600" b="1">
                <a:solidFill>
                  <a:srgbClr val="0066FF"/>
                </a:solidFill>
                <a:latin typeface="Arial" panose="020B0604020202020204" pitchFamily="34" charset="0"/>
              </a:rPr>
              <a:t>(2) Stegosauria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" panose="05000000000000000000" pitchFamily="2" charset="2"/>
              <a:buNone/>
            </a:pPr>
            <a:r>
              <a:rPr lang="hr-HR" altLang="sr-Latn-RS" sz="1600" b="1">
                <a:solidFill>
                  <a:srgbClr val="0066FF"/>
                </a:solidFill>
                <a:latin typeface="Arial" panose="020B0604020202020204" pitchFamily="34" charset="0"/>
              </a:rPr>
              <a:t>(3) Ankylosauria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" panose="05000000000000000000" pitchFamily="2" charset="2"/>
              <a:buNone/>
            </a:pPr>
            <a:r>
              <a:rPr lang="hr-HR" altLang="sr-Latn-RS" sz="1600" b="1">
                <a:solidFill>
                  <a:srgbClr val="0066FF"/>
                </a:solidFill>
                <a:latin typeface="Arial" panose="020B0604020202020204" pitchFamily="34" charset="0"/>
              </a:rPr>
              <a:t>(4) Hadrosauria</a:t>
            </a:r>
            <a:endParaRPr lang="hr-HR" altLang="sr-Latn-RS" sz="1600" b="1" i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65542" name="Text Box 10">
            <a:extLst>
              <a:ext uri="{FF2B5EF4-FFF2-40B4-BE49-F238E27FC236}">
                <a16:creationId xmlns:a16="http://schemas.microsoft.com/office/drawing/2014/main" id="{3BB8A2F4-5BA0-4BC1-A475-9711B9EF1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65125"/>
            <a:ext cx="29368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jurski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Ornitischia</a:t>
            </a:r>
          </a:p>
        </p:txBody>
      </p:sp>
      <p:sp>
        <p:nvSpPr>
          <p:cNvPr id="65543" name="Text Box 10">
            <a:extLst>
              <a:ext uri="{FF2B5EF4-FFF2-40B4-BE49-F238E27FC236}">
                <a16:creationId xmlns:a16="http://schemas.microsoft.com/office/drawing/2014/main" id="{DE4188E7-7DA7-4E5A-82D1-A564FD6F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7213" y="365125"/>
            <a:ext cx="30384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339933"/>
                </a:solidFill>
                <a:latin typeface="Arial" panose="020B0604020202020204" pitchFamily="34" charset="0"/>
              </a:rPr>
              <a:t>Dinosauria – kredni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Ornitischia</a:t>
            </a:r>
          </a:p>
        </p:txBody>
      </p:sp>
      <p:sp>
        <p:nvSpPr>
          <p:cNvPr id="65544" name="Text Box 5">
            <a:extLst>
              <a:ext uri="{FF2B5EF4-FFF2-40B4-BE49-F238E27FC236}">
                <a16:creationId xmlns:a16="http://schemas.microsoft.com/office/drawing/2014/main" id="{29CA08AD-737D-4351-8EBD-A04EA9A0B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1889125"/>
            <a:ext cx="381635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7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700">
                <a:latin typeface="Arial" panose="020B0604020202020204" pitchFamily="34" charset="0"/>
              </a:rPr>
              <a:t> Značajnije </a:t>
            </a:r>
            <a:r>
              <a:rPr lang="hr-HR" altLang="sr-Latn-RS" sz="1700" b="1">
                <a:solidFill>
                  <a:srgbClr val="FF0000"/>
                </a:solidFill>
                <a:latin typeface="Arial" panose="020B0604020202020204" pitchFamily="34" charset="0"/>
              </a:rPr>
              <a:t>skupine</a:t>
            </a:r>
            <a:r>
              <a:rPr lang="hr-HR" altLang="sr-Latn-RS" sz="1700"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65545" name="Text Box 5">
            <a:extLst>
              <a:ext uri="{FF2B5EF4-FFF2-40B4-BE49-F238E27FC236}">
                <a16:creationId xmlns:a16="http://schemas.microsoft.com/office/drawing/2014/main" id="{BCE5C16E-FCA9-40A7-9A8D-DDD9A04DE4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797425"/>
            <a:ext cx="82089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U skupini ornitišia, tzv. </a:t>
            </a:r>
            <a:r>
              <a:rPr lang="hr-HR" altLang="sr-Latn-RS" sz="1800">
                <a:solidFill>
                  <a:srgbClr val="FF0000"/>
                </a:solidFill>
                <a:latin typeface="Arial" panose="020B0604020202020204" pitchFamily="34" charset="0"/>
              </a:rPr>
              <a:t>pticokukih gmazova</a:t>
            </a:r>
            <a:r>
              <a:rPr lang="hr-HR" altLang="sr-Latn-RS" sz="1800">
                <a:latin typeface="Arial" panose="020B0604020202020204" pitchFamily="34" charset="0"/>
              </a:rPr>
              <a:t> razlikujemo dvonožne i četveronožne biljojede</a:t>
            </a:r>
          </a:p>
        </p:txBody>
      </p:sp>
      <p:sp>
        <p:nvSpPr>
          <p:cNvPr id="65546" name="Rectangle 6">
            <a:extLst>
              <a:ext uri="{FF2B5EF4-FFF2-40B4-BE49-F238E27FC236}">
                <a16:creationId xmlns:a16="http://schemas.microsoft.com/office/drawing/2014/main" id="{03810908-EAD6-4630-B0C8-C3615C996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2536825"/>
            <a:ext cx="29527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" panose="05000000000000000000" pitchFamily="2" charset="2"/>
              <a:buNone/>
            </a:pPr>
            <a:r>
              <a:rPr lang="hr-HR" altLang="sr-Latn-RS" sz="1600" b="1">
                <a:solidFill>
                  <a:srgbClr val="0066FF"/>
                </a:solidFill>
                <a:latin typeface="Arial" panose="020B0604020202020204" pitchFamily="34" charset="0"/>
              </a:rPr>
              <a:t>(1) Ornitopoda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" panose="05000000000000000000" pitchFamily="2" charset="2"/>
              <a:buNone/>
            </a:pPr>
            <a:r>
              <a:rPr lang="hr-HR" altLang="sr-Latn-RS" sz="1600" b="1">
                <a:solidFill>
                  <a:srgbClr val="0066FF"/>
                </a:solidFill>
                <a:latin typeface="Arial" panose="020B0604020202020204" pitchFamily="34" charset="0"/>
              </a:rPr>
              <a:t>(2) Stegosauria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" panose="05000000000000000000" pitchFamily="2" charset="2"/>
              <a:buNone/>
            </a:pPr>
            <a:r>
              <a:rPr lang="hr-HR" altLang="sr-Latn-RS" sz="1600" b="1">
                <a:solidFill>
                  <a:srgbClr val="0066FF"/>
                </a:solidFill>
                <a:latin typeface="Arial" panose="020B0604020202020204" pitchFamily="34" charset="0"/>
              </a:rPr>
              <a:t>(3) Ankylosauria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" panose="05000000000000000000" pitchFamily="2" charset="2"/>
              <a:buNone/>
            </a:pPr>
            <a:r>
              <a:rPr lang="hr-HR" altLang="sr-Latn-RS" sz="1600" b="1">
                <a:solidFill>
                  <a:srgbClr val="0066FF"/>
                </a:solidFill>
                <a:latin typeface="Arial" panose="020B0604020202020204" pitchFamily="34" charset="0"/>
              </a:rPr>
              <a:t>(4) Hadrosauria</a:t>
            </a:r>
            <a:endParaRPr lang="hr-HR" altLang="sr-Latn-RS" sz="1600" b="1" i="1">
              <a:solidFill>
                <a:srgbClr val="0066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SzPct val="60000"/>
              <a:buFont typeface="Wingdings" panose="05000000000000000000" pitchFamily="2" charset="2"/>
              <a:buNone/>
            </a:pPr>
            <a:r>
              <a:rPr lang="hr-HR" altLang="sr-Latn-RS" sz="1600" b="1">
                <a:solidFill>
                  <a:srgbClr val="0066FF"/>
                </a:solidFill>
                <a:latin typeface="Arial" panose="020B0604020202020204" pitchFamily="34" charset="0"/>
              </a:rPr>
              <a:t>(5) Ceratopsia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0" descr="File:Hadrosauroids.jpg">
            <a:extLst>
              <a:ext uri="{FF2B5EF4-FFF2-40B4-BE49-F238E27FC236}">
                <a16:creationId xmlns:a16="http://schemas.microsoft.com/office/drawing/2014/main" id="{A318199E-BE98-46C2-8711-9FEA557E1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981075"/>
            <a:ext cx="2489200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Picture 8" descr="Iguanodon">
            <a:extLst>
              <a:ext uri="{FF2B5EF4-FFF2-40B4-BE49-F238E27FC236}">
                <a16:creationId xmlns:a16="http://schemas.microsoft.com/office/drawing/2014/main" id="{A797DB97-3946-473A-8B4A-125BFFF1F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789363"/>
            <a:ext cx="3382962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Slide Number Placeholder 22">
            <a:extLst>
              <a:ext uri="{FF2B5EF4-FFF2-40B4-BE49-F238E27FC236}">
                <a16:creationId xmlns:a16="http://schemas.microsoft.com/office/drawing/2014/main" id="{1F7733D9-EBE1-4A23-816B-E78A84035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02D8AA63-A2D5-4079-9D57-B33DCFB8CAB7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53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66565" name="Text Box 6">
            <a:extLst>
              <a:ext uri="{FF2B5EF4-FFF2-40B4-BE49-F238E27FC236}">
                <a16:creationId xmlns:a16="http://schemas.microsoft.com/office/drawing/2014/main" id="{27839BA4-5C2D-44C5-AD33-B91D2BE48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0" y="1811338"/>
            <a:ext cx="2879725" cy="6159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700" b="1">
                <a:solidFill>
                  <a:srgbClr val="339933"/>
                </a:solidFill>
                <a:latin typeface="Arial" panose="020B0604020202020204" pitchFamily="34" charset="0"/>
              </a:rPr>
              <a:t>(1) Iguanodontida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700">
                <a:latin typeface="Arial" panose="020B0604020202020204" pitchFamily="34" charset="0"/>
              </a:rPr>
              <a:t>- dvonožni biljojedi</a:t>
            </a:r>
          </a:p>
        </p:txBody>
      </p:sp>
      <p:sp>
        <p:nvSpPr>
          <p:cNvPr id="66566" name="Text Box 10">
            <a:extLst>
              <a:ext uri="{FF2B5EF4-FFF2-40B4-BE49-F238E27FC236}">
                <a16:creationId xmlns:a16="http://schemas.microsoft.com/office/drawing/2014/main" id="{69E11572-12A1-4C60-A463-914CD2B1D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8913"/>
            <a:ext cx="3722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Ornitischia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hr-HR" altLang="sr-Latn-RS" sz="2000" b="1">
                <a:solidFill>
                  <a:srgbClr val="CC0099"/>
                </a:solidFill>
                <a:latin typeface="Arial" panose="020B0604020202020204" pitchFamily="34" charset="0"/>
              </a:rPr>
              <a:t>(1) Ornitopoda</a:t>
            </a:r>
          </a:p>
        </p:txBody>
      </p:sp>
      <p:pic>
        <p:nvPicPr>
          <p:cNvPr id="66567" name="Picture 7">
            <a:extLst>
              <a:ext uri="{FF2B5EF4-FFF2-40B4-BE49-F238E27FC236}">
                <a16:creationId xmlns:a16="http://schemas.microsoft.com/office/drawing/2014/main" id="{0146DE3C-3109-4D15-9752-160EB9DA9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838" y="260350"/>
            <a:ext cx="4367212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8" name="Text Box 9">
            <a:extLst>
              <a:ext uri="{FF2B5EF4-FFF2-40B4-BE49-F238E27FC236}">
                <a16:creationId xmlns:a16="http://schemas.microsoft.com/office/drawing/2014/main" id="{DE81449B-D1E3-4008-A730-04E13B86A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5805488"/>
            <a:ext cx="5399087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FF0000"/>
                </a:solidFill>
                <a:latin typeface="Arial" panose="020B0604020202020204" pitchFamily="34" charset="0"/>
              </a:rPr>
              <a:t>Iguanodon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dužine 6-10 m, težine do 5 t, biljojed, vjerojatno živio u krdima; jedan od prvih opisanih dinosaura</a:t>
            </a:r>
          </a:p>
        </p:txBody>
      </p:sp>
      <p:sp>
        <p:nvSpPr>
          <p:cNvPr id="66569" name="Text Box 9">
            <a:extLst>
              <a:ext uri="{FF2B5EF4-FFF2-40B4-BE49-F238E27FC236}">
                <a16:creationId xmlns:a16="http://schemas.microsoft.com/office/drawing/2014/main" id="{95011FA0-1385-4851-A8B9-3E66C5753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794000"/>
            <a:ext cx="26638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Dvonožni biljojedi, imali troprsta stopala tzv. “bird feet”</a:t>
            </a:r>
          </a:p>
        </p:txBody>
      </p:sp>
      <p:pic>
        <p:nvPicPr>
          <p:cNvPr id="66570" name="Picture 12" descr="http://upload.wikimedia.org/wikipedia/commons/thumb/f/ff/Iguanodon_feet.JPG/170px-Iguanodon_feet.JPG">
            <a:extLst>
              <a:ext uri="{FF2B5EF4-FFF2-40B4-BE49-F238E27FC236}">
                <a16:creationId xmlns:a16="http://schemas.microsoft.com/office/drawing/2014/main" id="{6ECB960C-99DA-400F-BDA2-55903A45E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713"/>
            <a:ext cx="16192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22">
            <a:extLst>
              <a:ext uri="{FF2B5EF4-FFF2-40B4-BE49-F238E27FC236}">
                <a16:creationId xmlns:a16="http://schemas.microsoft.com/office/drawing/2014/main" id="{F955C98A-D8B1-45B4-BE89-63368A19F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8B889514-CE8C-4F1D-9CBA-5C00085334F3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54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67587" name="Picture 5" descr="stegosaur">
            <a:extLst>
              <a:ext uri="{FF2B5EF4-FFF2-40B4-BE49-F238E27FC236}">
                <a16:creationId xmlns:a16="http://schemas.microsoft.com/office/drawing/2014/main" id="{4E22FC4C-23B3-4B1E-A1A4-84647B48B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571625"/>
            <a:ext cx="6084887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Text Box 6">
            <a:extLst>
              <a:ext uri="{FF2B5EF4-FFF2-40B4-BE49-F238E27FC236}">
                <a16:creationId xmlns:a16="http://schemas.microsoft.com/office/drawing/2014/main" id="{7449C1BA-8F32-4DF3-A5DE-365F8DE6E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735138"/>
            <a:ext cx="3816350" cy="1477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339933"/>
                </a:solidFill>
                <a:latin typeface="Arial" panose="020B0604020202020204" pitchFamily="34" charset="0"/>
              </a:rPr>
              <a:t>Stegosaurus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imao je 2 reda trokutastih koštanih ploča na leđima i 4 koštana šiljka na repu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- težak 5-6 t, visok 3 m, dug do 8 m</a:t>
            </a:r>
          </a:p>
        </p:txBody>
      </p:sp>
      <p:pic>
        <p:nvPicPr>
          <p:cNvPr id="67589" name="Picture 7" descr="H6 - Stegosaurus">
            <a:extLst>
              <a:ext uri="{FF2B5EF4-FFF2-40B4-BE49-F238E27FC236}">
                <a16:creationId xmlns:a16="http://schemas.microsoft.com/office/drawing/2014/main" id="{E72647A6-8916-4381-8744-4074E6870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3981450"/>
            <a:ext cx="305911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Text Box 10">
            <a:extLst>
              <a:ext uri="{FF2B5EF4-FFF2-40B4-BE49-F238E27FC236}">
                <a16:creationId xmlns:a16="http://schemas.microsoft.com/office/drawing/2014/main" id="{8A93DA9A-7BF9-4EA0-ADA0-31340EBC9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8913"/>
            <a:ext cx="3722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Ornitischia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hr-HR" altLang="sr-Latn-RS" sz="2000" b="1">
                <a:solidFill>
                  <a:srgbClr val="CC0099"/>
                </a:solidFill>
                <a:latin typeface="Arial" panose="020B0604020202020204" pitchFamily="34" charset="0"/>
              </a:rPr>
              <a:t>(2) Stegosauria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10">
            <a:extLst>
              <a:ext uri="{FF2B5EF4-FFF2-40B4-BE49-F238E27FC236}">
                <a16:creationId xmlns:a16="http://schemas.microsoft.com/office/drawing/2014/main" id="{FC412E3C-C513-4011-A834-E00661449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1052513"/>
            <a:ext cx="4143375" cy="551973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Edmontonia</a:t>
            </a:r>
            <a:endParaRPr lang="hr-HR" altLang="sr-Latn-RS" sz="1800" b="1">
              <a:latin typeface="Arial" panose="020B0604020202020204" pitchFamily="34" charset="0"/>
            </a:endParaRPr>
          </a:p>
        </p:txBody>
      </p:sp>
      <p:sp>
        <p:nvSpPr>
          <p:cNvPr id="68611" name="Text Box 6">
            <a:extLst>
              <a:ext uri="{FF2B5EF4-FFF2-40B4-BE49-F238E27FC236}">
                <a16:creationId xmlns:a16="http://schemas.microsoft.com/office/drawing/2014/main" id="{ED10BB5F-52F5-4F42-AD9F-5D334B0B2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1027113"/>
            <a:ext cx="3857625" cy="578643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Ankylosaurus</a:t>
            </a:r>
            <a:r>
              <a:rPr lang="hr-HR" altLang="sr-Latn-RS" sz="1800" b="1">
                <a:latin typeface="Arial" panose="020B0604020202020204" pitchFamily="34" charset="0"/>
              </a:rPr>
              <a:t>, </a:t>
            </a:r>
            <a:r>
              <a:rPr lang="hr-HR" altLang="sr-Latn-RS" sz="1800">
                <a:latin typeface="Arial" panose="020B0604020202020204" pitchFamily="34" charset="0"/>
              </a:rPr>
              <a:t>srednja jura - kreda</a:t>
            </a:r>
          </a:p>
        </p:txBody>
      </p:sp>
      <p:sp>
        <p:nvSpPr>
          <p:cNvPr id="68612" name="Slide Number Placeholder 22">
            <a:extLst>
              <a:ext uri="{FF2B5EF4-FFF2-40B4-BE49-F238E27FC236}">
                <a16:creationId xmlns:a16="http://schemas.microsoft.com/office/drawing/2014/main" id="{E92F436A-9FEE-4EF8-9786-D79895F23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104DE1CE-8C33-4214-86EF-FBE9D92F754D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55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pic>
        <p:nvPicPr>
          <p:cNvPr id="68613" name="Picture 5" descr="ankilosaur, sr">
            <a:extLst>
              <a:ext uri="{FF2B5EF4-FFF2-40B4-BE49-F238E27FC236}">
                <a16:creationId xmlns:a16="http://schemas.microsoft.com/office/drawing/2014/main" id="{8225DB2D-ED40-43AD-A795-E92893550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455738"/>
            <a:ext cx="3727450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7">
            <a:extLst>
              <a:ext uri="{FF2B5EF4-FFF2-40B4-BE49-F238E27FC236}">
                <a16:creationId xmlns:a16="http://schemas.microsoft.com/office/drawing/2014/main" id="{DF555428-5DBD-45DB-ABFF-3B3802F0F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4313238"/>
            <a:ext cx="3448050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9" descr="http://www.tolweb.org/tree/ToLimages/nodo4.jpg">
            <a:extLst>
              <a:ext uri="{FF2B5EF4-FFF2-40B4-BE49-F238E27FC236}">
                <a16:creationId xmlns:a16="http://schemas.microsoft.com/office/drawing/2014/main" id="{208FF402-EE24-4E05-87F0-79F1A5418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5"/>
          <a:stretch>
            <a:fillRect/>
          </a:stretch>
        </p:blipFill>
        <p:spPr bwMode="auto">
          <a:xfrm>
            <a:off x="4787900" y="1549400"/>
            <a:ext cx="3856038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6" name="Picture 11">
            <a:extLst>
              <a:ext uri="{FF2B5EF4-FFF2-40B4-BE49-F238E27FC236}">
                <a16:creationId xmlns:a16="http://schemas.microsoft.com/office/drawing/2014/main" id="{F8E95C9F-E636-4F41-8E8F-1AC3D044E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938" y="4700588"/>
            <a:ext cx="3810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7" name="Text Box 6">
            <a:extLst>
              <a:ext uri="{FF2B5EF4-FFF2-40B4-BE49-F238E27FC236}">
                <a16:creationId xmlns:a16="http://schemas.microsoft.com/office/drawing/2014/main" id="{980CB56D-4782-4137-A30F-E6429A6AD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115888"/>
            <a:ext cx="4032250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Kredni ankilosauri jače su oklopljeni od jurskih, imali “oklop” po cijelim leđima</a:t>
            </a:r>
          </a:p>
        </p:txBody>
      </p:sp>
      <p:sp>
        <p:nvSpPr>
          <p:cNvPr id="68618" name="Text Box 10">
            <a:extLst>
              <a:ext uri="{FF2B5EF4-FFF2-40B4-BE49-F238E27FC236}">
                <a16:creationId xmlns:a16="http://schemas.microsoft.com/office/drawing/2014/main" id="{63D76A8E-D127-4018-B6B8-87698F2E2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8913"/>
            <a:ext cx="3722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Ornitischia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hr-HR" altLang="sr-Latn-RS" sz="2000" b="1">
                <a:solidFill>
                  <a:srgbClr val="CC0099"/>
                </a:solidFill>
                <a:latin typeface="Arial" panose="020B0604020202020204" pitchFamily="34" charset="0"/>
              </a:rPr>
              <a:t>(3) Ankylosauria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4" descr="ScreenShot010">
            <a:extLst>
              <a:ext uri="{FF2B5EF4-FFF2-40B4-BE49-F238E27FC236}">
                <a16:creationId xmlns:a16="http://schemas.microsoft.com/office/drawing/2014/main" id="{FE0D34EC-50F7-4A73-9176-C8BF60FC1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241675"/>
            <a:ext cx="6219825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8" descr="http://naturalishistoria.files.wordpress.com/2013/12/velafrons-coahuilensis-skull-hadrosaur-mexico.jpg">
            <a:extLst>
              <a:ext uri="{FF2B5EF4-FFF2-40B4-BE49-F238E27FC236}">
                <a16:creationId xmlns:a16="http://schemas.microsoft.com/office/drawing/2014/main" id="{B47E176F-1E85-481E-BC45-F305991CF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981075"/>
            <a:ext cx="2841625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15">
            <a:extLst>
              <a:ext uri="{FF2B5EF4-FFF2-40B4-BE49-F238E27FC236}">
                <a16:creationId xmlns:a16="http://schemas.microsoft.com/office/drawing/2014/main" id="{CEC6DD59-A380-4725-B2AB-5EE403CE4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075" y="1712913"/>
            <a:ext cx="57150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7" name="Slide Number Placeholder 22">
            <a:extLst>
              <a:ext uri="{FF2B5EF4-FFF2-40B4-BE49-F238E27FC236}">
                <a16:creationId xmlns:a16="http://schemas.microsoft.com/office/drawing/2014/main" id="{3B8BE793-CD7E-4DBB-8C98-C8FF10C5F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5C7ED764-469A-4D9F-B3D9-4AD138257B11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56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69638" name="Text Box 6">
            <a:extLst>
              <a:ext uri="{FF2B5EF4-FFF2-40B4-BE49-F238E27FC236}">
                <a16:creationId xmlns:a16="http://schemas.microsoft.com/office/drawing/2014/main" id="{DB486539-AA93-4554-9764-48528BCDF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4221163"/>
            <a:ext cx="2214562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Anatosaurus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 b="1" i="1">
                <a:solidFill>
                  <a:srgbClr val="52BF01"/>
                </a:solidFill>
                <a:latin typeface="Arial" panose="020B0604020202020204" pitchFamily="34" charset="0"/>
              </a:rPr>
              <a:t>(Edmontosaurus)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latin typeface="Arial" panose="020B0604020202020204" pitchFamily="34" charset="0"/>
              </a:rPr>
              <a:t>hadrosaur “bez kreste</a:t>
            </a:r>
            <a:r>
              <a:rPr lang="hr-HR" altLang="sr-Latn-RS" sz="1800" i="1"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69639" name="Text Box 10">
            <a:extLst>
              <a:ext uri="{FF2B5EF4-FFF2-40B4-BE49-F238E27FC236}">
                <a16:creationId xmlns:a16="http://schemas.microsoft.com/office/drawing/2014/main" id="{21F89C8D-4759-4457-BC9B-633A7AD22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88913"/>
            <a:ext cx="37226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Dinosauria – </a:t>
            </a: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Ornitischia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hr-HR" altLang="sr-Latn-RS" sz="2000" b="1">
                <a:solidFill>
                  <a:srgbClr val="CC0099"/>
                </a:solidFill>
                <a:latin typeface="Arial" panose="020B0604020202020204" pitchFamily="34" charset="0"/>
              </a:rPr>
              <a:t>(4) Hadrosauria</a:t>
            </a:r>
          </a:p>
        </p:txBody>
      </p:sp>
      <p:sp>
        <p:nvSpPr>
          <p:cNvPr id="69640" name="Text Box 9">
            <a:extLst>
              <a:ext uri="{FF2B5EF4-FFF2-40B4-BE49-F238E27FC236}">
                <a16:creationId xmlns:a16="http://schemas.microsoft.com/office/drawing/2014/main" id="{84E96360-5690-43EE-8136-688D16BA7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555875"/>
            <a:ext cx="2663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800">
                <a:solidFill>
                  <a:schemeClr val="bg1"/>
                </a:solidFill>
                <a:latin typeface="Arial" panose="020B0604020202020204" pitchFamily="34" charset="0"/>
              </a:rPr>
              <a:t>“duck-billed” dinosaurs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22">
            <a:extLst>
              <a:ext uri="{FF2B5EF4-FFF2-40B4-BE49-F238E27FC236}">
                <a16:creationId xmlns:a16="http://schemas.microsoft.com/office/drawing/2014/main" id="{D57C8CEB-6060-422C-A2BF-3793A608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876FDCDF-C95A-4DAC-8208-E8BB58FB43BD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57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71683" name="Text Box 5">
            <a:extLst>
              <a:ext uri="{FF2B5EF4-FFF2-40B4-BE49-F238E27FC236}">
                <a16:creationId xmlns:a16="http://schemas.microsoft.com/office/drawing/2014/main" id="{25C5F9A7-A57D-42B0-BFA7-C72C6EBB8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198563"/>
            <a:ext cx="8567737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Diversifikacija letećih gmazova nastavlja se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tijekom jure </a:t>
            </a:r>
            <a:r>
              <a:rPr lang="hr-HR" altLang="sr-Latn-RS" sz="1800" dirty="0">
                <a:latin typeface="Arial" panose="020B0604020202020204" pitchFamily="34" charset="0"/>
              </a:rPr>
              <a:t>kada istovremeno žive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“raniji” oblici dugih repova </a:t>
            </a:r>
            <a:r>
              <a:rPr lang="hr-HR" altLang="sr-Latn-RS" sz="1800" dirty="0">
                <a:latin typeface="Arial" panose="020B0604020202020204" pitchFamily="34" charset="0"/>
              </a:rPr>
              <a:t>poput ramforinhusa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i “mlađi” oblici kraćeg repa</a:t>
            </a:r>
            <a:r>
              <a:rPr lang="hr-HR" altLang="sr-Latn-RS" sz="1800" b="1" dirty="0"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poput pterodaktilusa, koji će se nastaviti u kredu, dok “raniji” oblici izumiru krajem jure &gt;&gt; </a:t>
            </a: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donjojurski pterosauri bili veličine kosa za razliku od krednih čiji raspon krila ide do 8 m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Imali su kožnata krila razapeta između jednog prsta prednjih udova i gležnja stražnjih udova, te snažnu prsnu kost, šuplje kosti, šiljaste čeljusti sa zubima (posljednji predstavnici razvijaju i pravi kljun bez zuba)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Unutar pterosaura </a:t>
            </a:r>
            <a:r>
              <a:rPr lang="hr-HR" altLang="sr-Latn-RS" sz="1800" b="1" dirty="0">
                <a:latin typeface="Arial" panose="020B0604020202020204" pitchFamily="34" charset="0"/>
              </a:rPr>
              <a:t>razlikujemo 4 značajna roda</a:t>
            </a:r>
            <a:r>
              <a:rPr lang="hr-HR" altLang="sr-Latn-RS" sz="1800" dirty="0">
                <a:latin typeface="Arial" panose="020B0604020202020204" pitchFamily="34" charset="0"/>
              </a:rPr>
              <a:t>: </a:t>
            </a:r>
            <a:r>
              <a:rPr lang="hr-HR" altLang="sr-Latn-RS" sz="1800" b="1" i="1" dirty="0">
                <a:solidFill>
                  <a:srgbClr val="0066FF"/>
                </a:solidFill>
                <a:latin typeface="Arial" panose="020B0604020202020204" pitchFamily="34" charset="0"/>
              </a:rPr>
              <a:t>Rhamphorhyncus, Pterodactylus</a:t>
            </a:r>
            <a:r>
              <a:rPr lang="hr-HR" altLang="sr-Latn-RS" sz="1800" i="1" dirty="0">
                <a:latin typeface="Arial" panose="020B0604020202020204" pitchFamily="34" charset="0"/>
              </a:rPr>
              <a:t>, </a:t>
            </a:r>
            <a:r>
              <a:rPr lang="hr-HR" altLang="sr-Latn-RS" sz="1800" dirty="0">
                <a:latin typeface="Arial" panose="020B0604020202020204" pitchFamily="34" charset="0"/>
              </a:rPr>
              <a:t>(kredni </a:t>
            </a:r>
            <a:r>
              <a:rPr lang="hr-HR" altLang="sr-Latn-RS" sz="1800" i="1" dirty="0">
                <a:solidFill>
                  <a:srgbClr val="339933"/>
                </a:solidFill>
                <a:latin typeface="Arial" panose="020B0604020202020204" pitchFamily="34" charset="0"/>
              </a:rPr>
              <a:t>Pteranodon i Quetzalcoatlus</a:t>
            </a:r>
            <a:r>
              <a:rPr lang="hr-HR" altLang="sr-Latn-RS" sz="1800" b="1" dirty="0">
                <a:solidFill>
                  <a:srgbClr val="339933"/>
                </a:solidFill>
                <a:latin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i="1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U juri su najznačajniji rodovi </a:t>
            </a:r>
            <a:r>
              <a:rPr lang="hr-HR" altLang="sr-Latn-RS" sz="1800" i="1" dirty="0">
                <a:latin typeface="Arial" panose="020B0604020202020204" pitchFamily="34" charset="0"/>
              </a:rPr>
              <a:t>Rhamphorhyncus i Pterodactylus, </a:t>
            </a:r>
            <a:r>
              <a:rPr lang="hr-HR" altLang="sr-Latn-RS" sz="1800" dirty="0">
                <a:latin typeface="Arial" panose="020B0604020202020204" pitchFamily="34" charset="0"/>
              </a:rPr>
              <a:t>dok se ostala dva više razvijaju u kredi</a:t>
            </a:r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84A90D09-46E4-4F95-A562-5FEDED75D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601663"/>
            <a:ext cx="5832475" cy="5238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r-HR" sz="2800" b="1" dirty="0">
                <a:solidFill>
                  <a:srgbClr val="0066FF"/>
                </a:solidFill>
                <a:latin typeface="Arial" charset="0"/>
              </a:rPr>
              <a:t>LETEĆI GMAZOVI – </a:t>
            </a:r>
            <a:r>
              <a:rPr lang="hr-HR" sz="2800" b="1" dirty="0" err="1">
                <a:solidFill>
                  <a:srgbClr val="0066FF"/>
                </a:solidFill>
                <a:latin typeface="Arial" charset="0"/>
              </a:rPr>
              <a:t>Pterosauria</a:t>
            </a:r>
            <a:endParaRPr lang="hr-HR" sz="2800" b="1" dirty="0">
              <a:solidFill>
                <a:srgbClr val="0066F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7" descr="D:\VJEZBE\Historijska geologija\Historijska II_Vjezbe_Maja\Prezentacije\03_Mezozoik\prilozi_jura\Ramphorhyncus_IMG_5565 copy.jpg">
            <a:extLst>
              <a:ext uri="{FF2B5EF4-FFF2-40B4-BE49-F238E27FC236}">
                <a16:creationId xmlns:a16="http://schemas.microsoft.com/office/drawing/2014/main" id="{C6CFA073-BC1C-46EA-B302-500F8AF14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693738"/>
            <a:ext cx="3960812" cy="568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Slide Number Placeholder 22">
            <a:extLst>
              <a:ext uri="{FF2B5EF4-FFF2-40B4-BE49-F238E27FC236}">
                <a16:creationId xmlns:a16="http://schemas.microsoft.com/office/drawing/2014/main" id="{3E51D1EF-FAE5-4C20-B481-6947B2FE2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AB38640F-D151-4A48-8503-A49941A55684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58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72708" name="Text Box 5">
            <a:extLst>
              <a:ext uri="{FF2B5EF4-FFF2-40B4-BE49-F238E27FC236}">
                <a16:creationId xmlns:a16="http://schemas.microsoft.com/office/drawing/2014/main" id="{EA53C51D-2F89-4B37-9F2D-38F9074E0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75" y="2012950"/>
            <a:ext cx="446405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i="1" dirty="0">
                <a:solidFill>
                  <a:srgbClr val="0066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b="1" i="1" dirty="0">
                <a:solidFill>
                  <a:srgbClr val="0066FF"/>
                </a:solidFill>
                <a:latin typeface="Arial" panose="020B0604020202020204" pitchFamily="34" charset="0"/>
              </a:rPr>
              <a:t>Rhamphorhync</a:t>
            </a:r>
            <a:r>
              <a:rPr lang="en-US" altLang="sr-Latn-RS" sz="1800" b="1" i="1" dirty="0">
                <a:solidFill>
                  <a:srgbClr val="0066FF"/>
                </a:solidFill>
                <a:latin typeface="Arial" panose="020B0604020202020204" pitchFamily="34" charset="0"/>
              </a:rPr>
              <a:t>h</a:t>
            </a:r>
            <a:r>
              <a:rPr lang="hr-HR" altLang="sr-Latn-RS" sz="1800" b="1" i="1" dirty="0">
                <a:solidFill>
                  <a:srgbClr val="0066FF"/>
                </a:solidFill>
                <a:latin typeface="Arial" panose="020B0604020202020204" pitchFamily="34" charset="0"/>
              </a:rPr>
              <a:t>us</a:t>
            </a:r>
            <a:r>
              <a:rPr lang="en-US" altLang="sr-Latn-RS" sz="1800" b="1" i="1" dirty="0">
                <a:solidFill>
                  <a:srgbClr val="0066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– mlađa jura</a:t>
            </a:r>
            <a:r>
              <a:rPr lang="en-US" altLang="sr-Latn-RS" sz="1800" dirty="0">
                <a:latin typeface="Arial" panose="020B0604020202020204" pitchFamily="34" charset="0"/>
              </a:rPr>
              <a:t>,</a:t>
            </a:r>
            <a:r>
              <a:rPr lang="hr-HR" altLang="sr-Latn-RS" sz="1800" dirty="0">
                <a:latin typeface="Arial" panose="020B0604020202020204" pitchFamily="34" charset="0"/>
              </a:rPr>
              <a:t> veličine galeba, imao dugačak rep sa zadebljanjem na kraju koje je služilo kao stabilizator pri kormilarenju; 5 prstiju na nogama i duga uska krila; oštre zube; dobar letač; mlađa jura</a:t>
            </a:r>
          </a:p>
        </p:txBody>
      </p:sp>
      <p:pic>
        <p:nvPicPr>
          <p:cNvPr id="72709" name="Picture 6" descr="ramphorhyncus">
            <a:extLst>
              <a:ext uri="{FF2B5EF4-FFF2-40B4-BE49-F238E27FC236}">
                <a16:creationId xmlns:a16="http://schemas.microsoft.com/office/drawing/2014/main" id="{F03922F2-8253-46B3-B797-42FED69A6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2"/>
          <a:stretch>
            <a:fillRect/>
          </a:stretch>
        </p:blipFill>
        <p:spPr bwMode="auto">
          <a:xfrm>
            <a:off x="611188" y="3863975"/>
            <a:ext cx="4110037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7" descr="Rhamphorhynchus">
            <a:extLst>
              <a:ext uri="{FF2B5EF4-FFF2-40B4-BE49-F238E27FC236}">
                <a16:creationId xmlns:a16="http://schemas.microsoft.com/office/drawing/2014/main" id="{D29DE16A-31CD-409D-85E7-84876ABE0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98"/>
          <a:stretch>
            <a:fillRect/>
          </a:stretch>
        </p:blipFill>
        <p:spPr bwMode="auto">
          <a:xfrm>
            <a:off x="1187450" y="117475"/>
            <a:ext cx="371792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22">
            <a:extLst>
              <a:ext uri="{FF2B5EF4-FFF2-40B4-BE49-F238E27FC236}">
                <a16:creationId xmlns:a16="http://schemas.microsoft.com/office/drawing/2014/main" id="{08F4B240-A5E2-4CA5-A2E6-E495A9E2C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B20E9233-3523-4B3E-A22A-C3851570076E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59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73731" name="Text Box 5">
            <a:extLst>
              <a:ext uri="{FF2B5EF4-FFF2-40B4-BE49-F238E27FC236}">
                <a16:creationId xmlns:a16="http://schemas.microsoft.com/office/drawing/2014/main" id="{FC1F6F5D-158E-434B-94B6-B7D0285E4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557338"/>
            <a:ext cx="79200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b="1" i="1" dirty="0">
                <a:solidFill>
                  <a:srgbClr val="0066FF"/>
                </a:solidFill>
                <a:latin typeface="Arial" panose="020B0604020202020204" pitchFamily="34" charset="0"/>
              </a:rPr>
              <a:t>Pterodactylus</a:t>
            </a:r>
            <a:r>
              <a:rPr lang="hr-HR" altLang="sr-Latn-RS" sz="1800" i="1" dirty="0">
                <a:solidFill>
                  <a:srgbClr val="0066FF"/>
                </a:solidFill>
                <a:latin typeface="Arial" panose="020B0604020202020204" pitchFamily="34" charset="0"/>
              </a:rPr>
              <a:t> </a:t>
            </a:r>
            <a:r>
              <a:rPr lang="hr-HR" altLang="sr-Latn-RS" sz="1800" dirty="0">
                <a:latin typeface="Arial" panose="020B0604020202020204" pitchFamily="34" charset="0"/>
              </a:rPr>
              <a:t>– mlađa jura, raspon krila 0,5 do 2,4 m kod odraslih oblika, smatra se slabijim letačem; zakržljali rep i peti prst na nogama; zube imao samo u vrhu kljunastih čeljusti; najrasprostranjeniji leteći gmaz</a:t>
            </a:r>
          </a:p>
        </p:txBody>
      </p:sp>
      <p:pic>
        <p:nvPicPr>
          <p:cNvPr id="73732" name="Picture 7" descr="Pterodactylus">
            <a:extLst>
              <a:ext uri="{FF2B5EF4-FFF2-40B4-BE49-F238E27FC236}">
                <a16:creationId xmlns:a16="http://schemas.microsoft.com/office/drawing/2014/main" id="{E42C793D-7005-4C7C-B8AB-92FEB986C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2714625"/>
            <a:ext cx="40005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7">
            <a:extLst>
              <a:ext uri="{FF2B5EF4-FFF2-40B4-BE49-F238E27FC236}">
                <a16:creationId xmlns:a16="http://schemas.microsoft.com/office/drawing/2014/main" id="{C18488E7-02C2-4363-8BA5-5AC3DAB52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695575"/>
            <a:ext cx="3786187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4" name="Text Box 5">
            <a:extLst>
              <a:ext uri="{FF2B5EF4-FFF2-40B4-BE49-F238E27FC236}">
                <a16:creationId xmlns:a16="http://schemas.microsoft.com/office/drawing/2014/main" id="{E495FB32-605E-4D03-A29F-114739F4C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6143625"/>
            <a:ext cx="4000500" cy="3540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700" b="1" i="1">
                <a:solidFill>
                  <a:srgbClr val="339933"/>
                </a:solidFill>
                <a:latin typeface="Arial" panose="020B0604020202020204" pitchFamily="34" charset="0"/>
              </a:rPr>
              <a:t>Pterodactylus </a:t>
            </a:r>
            <a:r>
              <a:rPr lang="hr-HR" altLang="sr-Latn-RS" sz="1700">
                <a:latin typeface="Arial" panose="020B0604020202020204" pitchFamily="34" charset="0"/>
              </a:rPr>
              <a:t>- nađen u Solnhofenu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22">
            <a:extLst>
              <a:ext uri="{FF2B5EF4-FFF2-40B4-BE49-F238E27FC236}">
                <a16:creationId xmlns:a16="http://schemas.microsoft.com/office/drawing/2014/main" id="{A1DF22F0-49F5-484C-A9D2-13171E586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67CB3F5E-762F-4D6D-AA84-6502B77CE1E9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60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206851" name="Rectangle 2">
            <a:extLst>
              <a:ext uri="{FF2B5EF4-FFF2-40B4-BE49-F238E27FC236}">
                <a16:creationId xmlns:a16="http://schemas.microsoft.com/office/drawing/2014/main" id="{EB302870-7C97-42D6-976C-CC97FD0B4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60350"/>
            <a:ext cx="2306638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r>
              <a:rPr lang="hr-HR" sz="2400" b="1" dirty="0">
                <a:solidFill>
                  <a:srgbClr val="0066FF"/>
                </a:solidFill>
                <a:latin typeface="Arial" charset="0"/>
              </a:rPr>
              <a:t>SISAVCI - jura</a:t>
            </a:r>
            <a:endParaRPr lang="hr-HR" sz="2000" b="1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74756" name="Text Box 5">
            <a:extLst>
              <a:ext uri="{FF2B5EF4-FFF2-40B4-BE49-F238E27FC236}">
                <a16:creationId xmlns:a16="http://schemas.microsoft.com/office/drawing/2014/main" id="{C7568627-425C-4678-8DAE-3C1678ADC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81075"/>
            <a:ext cx="5616575" cy="1311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Tijekom jure maleni su rastom i još uvijek postoje predstavnici trijaskih skupina, no javlja se nova skupina </a:t>
            </a:r>
            <a:r>
              <a:rPr lang="hr-HR" altLang="sr-Latn-RS" sz="1800" b="1">
                <a:solidFill>
                  <a:srgbClr val="FF0000"/>
                </a:solidFill>
                <a:latin typeface="Arial" panose="020B0604020202020204" pitchFamily="34" charset="0"/>
              </a:rPr>
              <a:t>Pantotheria</a:t>
            </a:r>
            <a:r>
              <a:rPr lang="hr-HR" altLang="sr-Latn-RS" sz="1800">
                <a:latin typeface="Arial" panose="020B0604020202020204" pitchFamily="34" charset="0"/>
              </a:rPr>
              <a:t>, iz koje će se kasnije razviti viši sisavci (Marsupialia, Placentalia)</a:t>
            </a:r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67468E3-566D-4E99-9B31-04A4B750E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492375"/>
            <a:ext cx="2447925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>
                <a:latin typeface="Arial" panose="020B0604020202020204" pitchFamily="34" charset="0"/>
              </a:rPr>
              <a:t>Ostaci primitivnih sisavaca Unutrašnje Mongolije upućuju na karakteristike modernih sisavaca: dlake, tj. toplokrvnost, diferencirano zubalo, mandibula građena od jedne kosti, građa srednjeg uha (3 kosti)     </a:t>
            </a:r>
          </a:p>
        </p:txBody>
      </p:sp>
      <p:pic>
        <p:nvPicPr>
          <p:cNvPr id="74758" name="Picture 7" descr="ScreenShot006">
            <a:extLst>
              <a:ext uri="{FF2B5EF4-FFF2-40B4-BE49-F238E27FC236}">
                <a16:creationId xmlns:a16="http://schemas.microsoft.com/office/drawing/2014/main" id="{3880C9FD-6742-4391-8635-731F2775B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" t="1852" r="2441" b="926"/>
          <a:stretch>
            <a:fillRect/>
          </a:stretch>
        </p:blipFill>
        <p:spPr bwMode="auto">
          <a:xfrm>
            <a:off x="2808288" y="3068638"/>
            <a:ext cx="6227762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6">
            <a:extLst>
              <a:ext uri="{FF2B5EF4-FFF2-40B4-BE49-F238E27FC236}">
                <a16:creationId xmlns:a16="http://schemas.microsoft.com/office/drawing/2014/main" id="{A26DAA77-C230-4FE8-B383-546DB8450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313" y="476250"/>
            <a:ext cx="323373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22">
            <a:extLst>
              <a:ext uri="{FF2B5EF4-FFF2-40B4-BE49-F238E27FC236}">
                <a16:creationId xmlns:a16="http://schemas.microsoft.com/office/drawing/2014/main" id="{6374643B-B552-42F8-AD4F-E36D2C801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25439436-D104-4EB7-B607-5FC4CA180BE2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61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38F67B36-DCD3-4D4C-BAF4-489728FF0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2233613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400" b="1">
                <a:solidFill>
                  <a:srgbClr val="0066FF"/>
                </a:solidFill>
                <a:latin typeface="Arial" panose="020B0604020202020204" pitchFamily="34" charset="0"/>
              </a:rPr>
              <a:t>PTICE (Aves)</a:t>
            </a:r>
            <a:endParaRPr lang="hr-HR" altLang="sr-Latn-RS" sz="2000" b="1">
              <a:solidFill>
                <a:srgbClr val="0066FF"/>
              </a:solidFill>
              <a:latin typeface="Arial" panose="020B0604020202020204" pitchFamily="34" charset="0"/>
            </a:endParaRPr>
          </a:p>
        </p:txBody>
      </p:sp>
      <p:sp>
        <p:nvSpPr>
          <p:cNvPr id="75780" name="Text Box 5">
            <a:extLst>
              <a:ext uri="{FF2B5EF4-FFF2-40B4-BE49-F238E27FC236}">
                <a16:creationId xmlns:a16="http://schemas.microsoft.com/office/drawing/2014/main" id="{8F39535C-E822-4B71-922E-6ADB57EDF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609725"/>
            <a:ext cx="3389312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1860. god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u gornjojurskim Solnhofen naslagama </a:t>
            </a:r>
            <a:r>
              <a:rPr lang="hr-HR" altLang="sr-Latn-RS" sz="1800" dirty="0">
                <a:latin typeface="Arial" panose="020B0604020202020204" pitchFamily="34" charset="0"/>
              </a:rPr>
              <a:t>nađen prvi primjerak (od ukupno 1</a:t>
            </a:r>
            <a:r>
              <a:rPr lang="en-US" altLang="sr-Latn-RS" sz="1800" dirty="0">
                <a:latin typeface="Arial" panose="020B0604020202020204" pitchFamily="34" charset="0"/>
              </a:rPr>
              <a:t>2</a:t>
            </a:r>
            <a:r>
              <a:rPr lang="hr-HR" altLang="sr-Latn-RS" sz="1800" dirty="0">
                <a:latin typeface="Arial" panose="020B0604020202020204" pitchFamily="34" charset="0"/>
              </a:rPr>
              <a:t>) vrste </a:t>
            </a:r>
            <a:r>
              <a:rPr lang="hr-HR" altLang="sr-Latn-RS" sz="1800" b="1" i="1" dirty="0">
                <a:solidFill>
                  <a:srgbClr val="FF0000"/>
                </a:solidFill>
                <a:latin typeface="Arial" panose="020B0604020202020204" pitchFamily="34" charset="0"/>
              </a:rPr>
              <a:t>Archaeopteryx lithographica</a:t>
            </a:r>
            <a:r>
              <a:rPr lang="hr-HR" altLang="sr-Latn-RS" sz="1800" dirty="0">
                <a:latin typeface="Arial" panose="020B0604020202020204" pitchFamily="34" charset="0"/>
              </a:rPr>
              <a:t> koja predstavlja prijelazni oblik između teropodnih gmazova i ptica, </a:t>
            </a:r>
            <a:r>
              <a:rPr lang="hr-HR" altLang="sr-Latn-RS" sz="1800" b="1" dirty="0">
                <a:latin typeface="Arial" panose="020B0604020202020204" pitchFamily="34" charset="0"/>
              </a:rPr>
              <a:t>starost oko</a:t>
            </a:r>
            <a:r>
              <a:rPr lang="en-US" altLang="sr-Latn-RS" sz="1800" b="1" dirty="0">
                <a:latin typeface="Arial" panose="020B0604020202020204" pitchFamily="34" charset="0"/>
              </a:rPr>
              <a:t> </a:t>
            </a:r>
            <a:r>
              <a:rPr lang="hr-HR" altLang="sr-Latn-RS" sz="1800" b="1" dirty="0">
                <a:latin typeface="Arial" panose="020B0604020202020204" pitchFamily="34" charset="0"/>
              </a:rPr>
              <a:t>150mln god</a:t>
            </a:r>
          </a:p>
        </p:txBody>
      </p:sp>
      <p:pic>
        <p:nvPicPr>
          <p:cNvPr id="75781" name="Picture 2" descr="archaeopteryx">
            <a:extLst>
              <a:ext uri="{FF2B5EF4-FFF2-40B4-BE49-F238E27FC236}">
                <a16:creationId xmlns:a16="http://schemas.microsoft.com/office/drawing/2014/main" id="{4052B0E4-D6ED-4CDE-960D-16F9C31EC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571500"/>
            <a:ext cx="4608512" cy="5854700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22">
            <a:extLst>
              <a:ext uri="{FF2B5EF4-FFF2-40B4-BE49-F238E27FC236}">
                <a16:creationId xmlns:a16="http://schemas.microsoft.com/office/drawing/2014/main" id="{616E56D5-10B8-417B-ADDD-09A1011D8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7C818701-2505-47ED-9720-914A6F26EE9C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62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76803" name="Text Box 5">
            <a:extLst>
              <a:ext uri="{FF2B5EF4-FFF2-40B4-BE49-F238E27FC236}">
                <a16:creationId xmlns:a16="http://schemas.microsoft.com/office/drawing/2014/main" id="{D817F7ED-8ED7-4089-951F-FCFAC9D32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104" y="2780928"/>
            <a:ext cx="3246438" cy="22016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 Praptica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ima karakteristike gmazova </a:t>
            </a:r>
            <a:r>
              <a:rPr lang="hr-HR" altLang="sr-Latn-RS" sz="1800" dirty="0">
                <a:latin typeface="Arial" panose="020B0604020202020204" pitchFamily="34" charset="0"/>
              </a:rPr>
              <a:t>(ima zube, plosnatu prsnu kost, koštani rep, rebrasti trbuh i po 3 pandže na svakom krilu) </a:t>
            </a:r>
            <a:r>
              <a:rPr lang="hr-HR" altLang="sr-Latn-RS" sz="1800" b="1" dirty="0">
                <a:solidFill>
                  <a:srgbClr val="0000FF"/>
                </a:solidFill>
                <a:latin typeface="Arial" panose="020B0604020202020204" pitchFamily="34" charset="0"/>
              </a:rPr>
              <a:t>i ptica </a:t>
            </a:r>
            <a:r>
              <a:rPr lang="hr-HR" altLang="sr-Latn-RS" sz="1800" dirty="0">
                <a:latin typeface="Arial" panose="020B0604020202020204" pitchFamily="34" charset="0"/>
              </a:rPr>
              <a:t>(ima perje, krila i reducirane prste)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hr-HR" altLang="sr-Latn-RS" sz="1800" dirty="0">
              <a:latin typeface="Arial" panose="020B0604020202020204" pitchFamily="34" charset="0"/>
            </a:endParaRPr>
          </a:p>
        </p:txBody>
      </p:sp>
      <p:pic>
        <p:nvPicPr>
          <p:cNvPr id="76804" name="Picture 8" descr="archaeopteryx rkonstr">
            <a:extLst>
              <a:ext uri="{FF2B5EF4-FFF2-40B4-BE49-F238E27FC236}">
                <a16:creationId xmlns:a16="http://schemas.microsoft.com/office/drawing/2014/main" id="{85034ED3-57FD-490D-B485-A8F4E8C91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643063"/>
            <a:ext cx="4764087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9">
            <a:extLst>
              <a:ext uri="{FF2B5EF4-FFF2-40B4-BE49-F238E27FC236}">
                <a16:creationId xmlns:a16="http://schemas.microsoft.com/office/drawing/2014/main" id="{43B40CD3-4468-436E-8419-D22AAA5F7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38" y="4364038"/>
            <a:ext cx="2513012" cy="2422525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Mesolimulus walchi</a:t>
            </a:r>
            <a:r>
              <a:rPr lang="hr-HR" altLang="sr-Latn-RS" sz="1600">
                <a:latin typeface="Arial" panose="020B0604020202020204" pitchFamily="34" charset="0"/>
              </a:rPr>
              <a:t>, člankonožac</a:t>
            </a:r>
          </a:p>
        </p:txBody>
      </p:sp>
      <p:sp>
        <p:nvSpPr>
          <p:cNvPr id="79875" name="Slide Number Placeholder 22">
            <a:extLst>
              <a:ext uri="{FF2B5EF4-FFF2-40B4-BE49-F238E27FC236}">
                <a16:creationId xmlns:a16="http://schemas.microsoft.com/office/drawing/2014/main" id="{CCC329AF-90AB-4ECD-9D71-F09E1FACB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A8113B46-70D1-47E5-963C-5C222C141E38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63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79876" name="Text Box 5">
            <a:extLst>
              <a:ext uri="{FF2B5EF4-FFF2-40B4-BE49-F238E27FC236}">
                <a16:creationId xmlns:a16="http://schemas.microsoft.com/office/drawing/2014/main" id="{9F2F3402-1D15-4F8F-93F7-9E8219B47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052513"/>
            <a:ext cx="5184775" cy="3140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Gornjojurski </a:t>
            </a:r>
            <a:r>
              <a:rPr lang="hr-HR" altLang="sr-Latn-R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Solnhofen vapnenci</a:t>
            </a:r>
            <a:r>
              <a:rPr lang="hr-HR" altLang="sr-Latn-RS" sz="1800" dirty="0">
                <a:latin typeface="Arial" panose="020B0604020202020204" pitchFamily="34" charset="0"/>
              </a:rPr>
              <a:t> u današnjoj Bavarskoj sadrže dobro očuvane fosilne ostatke vertebrata i biljaka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Sitnozrnasti svijetli vapnenci (Plattenkalk) taloženi su u izoliranim, anoksičnim, hipersalinim lagunama što omogućilo dobro očuvanje krupnijih organizama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anose="05000000000000000000" pitchFamily="2" charset="2"/>
              <a:buChar char="§"/>
            </a:pPr>
            <a:r>
              <a:rPr lang="hr-HR" altLang="sr-Latn-RS" sz="1800" dirty="0">
                <a:latin typeface="Arial" panose="020B0604020202020204" pitchFamily="34" charset="0"/>
              </a:rPr>
              <a:t>Osim ostataka praptice nađeni su dinosauri (</a:t>
            </a:r>
            <a:r>
              <a:rPr lang="hr-HR" altLang="sr-Latn-RS" sz="1800" i="1" dirty="0">
                <a:latin typeface="Arial" panose="020B0604020202020204" pitchFamily="34" charset="0"/>
              </a:rPr>
              <a:t>Compsognathus</a:t>
            </a:r>
            <a:r>
              <a:rPr lang="hr-HR" altLang="sr-Latn-RS" sz="1800" dirty="0">
                <a:latin typeface="Arial" panose="020B0604020202020204" pitchFamily="34" charset="0"/>
              </a:rPr>
              <a:t>), brojni člankonošci, ribe, bodljikaši, mekušci i gmazovi</a:t>
            </a:r>
          </a:p>
        </p:txBody>
      </p:sp>
      <p:pic>
        <p:nvPicPr>
          <p:cNvPr id="79877" name="Picture 6" descr="12-Ascalabos, riba, Solnhofen, gornja jura">
            <a:extLst>
              <a:ext uri="{FF2B5EF4-FFF2-40B4-BE49-F238E27FC236}">
                <a16:creationId xmlns:a16="http://schemas.microsoft.com/office/drawing/2014/main" id="{549B6534-9D98-48F8-BAD8-DD738A0DF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51375"/>
            <a:ext cx="25622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8" name="Text Box 7">
            <a:extLst>
              <a:ext uri="{FF2B5EF4-FFF2-40B4-BE49-F238E27FC236}">
                <a16:creationId xmlns:a16="http://schemas.microsoft.com/office/drawing/2014/main" id="{A1776D6E-38F1-4E7D-88DC-FC74E595FC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4714875"/>
            <a:ext cx="1119188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Ascalabos</a:t>
            </a:r>
            <a:endParaRPr lang="hr-HR" altLang="sr-Latn-RS" sz="1600">
              <a:latin typeface="Arial" panose="020B0604020202020204" pitchFamily="34" charset="0"/>
            </a:endParaRPr>
          </a:p>
        </p:txBody>
      </p:sp>
      <p:pic>
        <p:nvPicPr>
          <p:cNvPr id="79879" name="Picture 8" descr="8-Mesolimulus-walchi, člankonožac, Solnhofen, jura">
            <a:extLst>
              <a:ext uri="{FF2B5EF4-FFF2-40B4-BE49-F238E27FC236}">
                <a16:creationId xmlns:a16="http://schemas.microsoft.com/office/drawing/2014/main" id="{1C981AFF-CCD7-4B15-B29B-9263BB3FA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4924425"/>
            <a:ext cx="238760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0" name="Picture 10" descr="3-bodljikaš, Mz, Solnhofen, Njemačka">
            <a:extLst>
              <a:ext uri="{FF2B5EF4-FFF2-40B4-BE49-F238E27FC236}">
                <a16:creationId xmlns:a16="http://schemas.microsoft.com/office/drawing/2014/main" id="{88AF31D0-B5E9-433A-8E8F-EE5C6BD8F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71"/>
          <a:stretch>
            <a:fillRect/>
          </a:stretch>
        </p:blipFill>
        <p:spPr bwMode="auto">
          <a:xfrm>
            <a:off x="5508625" y="4221163"/>
            <a:ext cx="3525838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81" name="Text Box 11">
            <a:extLst>
              <a:ext uri="{FF2B5EF4-FFF2-40B4-BE49-F238E27FC236}">
                <a16:creationId xmlns:a16="http://schemas.microsoft.com/office/drawing/2014/main" id="{573CA1E2-5225-4355-8A09-F944D05D6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4437063"/>
            <a:ext cx="10858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zvjezdača</a:t>
            </a:r>
          </a:p>
        </p:txBody>
      </p:sp>
      <p:sp>
        <p:nvSpPr>
          <p:cNvPr id="79882" name="Rectangle 2">
            <a:extLst>
              <a:ext uri="{FF2B5EF4-FFF2-40B4-BE49-F238E27FC236}">
                <a16:creationId xmlns:a16="http://schemas.microsoft.com/office/drawing/2014/main" id="{A3223011-1258-4597-906E-B69CCF564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404813"/>
            <a:ext cx="1643063" cy="457200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CC0000"/>
                </a:solidFill>
                <a:latin typeface="Arial" panose="020B0604020202020204" pitchFamily="34" charset="0"/>
              </a:rPr>
              <a:t>Solnhofen</a:t>
            </a:r>
            <a:endParaRPr lang="hr-HR" altLang="sr-Latn-RS" sz="2000" b="1">
              <a:solidFill>
                <a:srgbClr val="339933"/>
              </a:solidFill>
              <a:latin typeface="Arial" panose="020B0604020202020204" pitchFamily="34" charset="0"/>
            </a:endParaRPr>
          </a:p>
        </p:txBody>
      </p:sp>
      <p:pic>
        <p:nvPicPr>
          <p:cNvPr id="79883" name="Picture 13">
            <a:extLst>
              <a:ext uri="{FF2B5EF4-FFF2-40B4-BE49-F238E27FC236}">
                <a16:creationId xmlns:a16="http://schemas.microsoft.com/office/drawing/2014/main" id="{7C97C567-EC5C-4DEB-A780-3CBBA1AFA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147763"/>
            <a:ext cx="3367087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13" descr="4-fosili iz Solnhofena, rak i vretence">
            <a:extLst>
              <a:ext uri="{FF2B5EF4-FFF2-40B4-BE49-F238E27FC236}">
                <a16:creationId xmlns:a16="http://schemas.microsoft.com/office/drawing/2014/main" id="{EC0EAF72-7BF4-4100-B9E9-79DCBFEFA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9"/>
          <a:stretch>
            <a:fillRect/>
          </a:stretch>
        </p:blipFill>
        <p:spPr bwMode="auto">
          <a:xfrm>
            <a:off x="179388" y="4402138"/>
            <a:ext cx="612140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Slide Number Placeholder 22">
            <a:extLst>
              <a:ext uri="{FF2B5EF4-FFF2-40B4-BE49-F238E27FC236}">
                <a16:creationId xmlns:a16="http://schemas.microsoft.com/office/drawing/2014/main" id="{78B8ACF0-5C11-4BFE-B2E0-2EF0551DB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>
              <a:lnSpc>
                <a:spcPct val="80000"/>
              </a:lnSpc>
            </a:pPr>
            <a:fld id="{E6AC650C-E8ED-468B-BC9A-838FCCF27B06}" type="slidenum">
              <a:rPr lang="hr-HR" altLang="sr-Latn-RS" sz="1200">
                <a:solidFill>
                  <a:srgbClr val="FFFFFF"/>
                </a:solidFill>
              </a:rPr>
              <a:pPr>
                <a:lnSpc>
                  <a:spcPct val="80000"/>
                </a:lnSpc>
              </a:pPr>
              <a:t>64</a:t>
            </a:fld>
            <a:endParaRPr lang="hr-HR" altLang="sr-Latn-RS" sz="1200">
              <a:solidFill>
                <a:srgbClr val="FFFFFF"/>
              </a:solidFill>
            </a:endParaRPr>
          </a:p>
        </p:txBody>
      </p:sp>
      <p:sp>
        <p:nvSpPr>
          <p:cNvPr id="80900" name="Rectangle 2">
            <a:extLst>
              <a:ext uri="{FF2B5EF4-FFF2-40B4-BE49-F238E27FC236}">
                <a16:creationId xmlns:a16="http://schemas.microsoft.com/office/drawing/2014/main" id="{394D1250-4114-4D95-8DE4-583BA009E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762000"/>
            <a:ext cx="2017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2000" b="1">
                <a:solidFill>
                  <a:srgbClr val="CC0000"/>
                </a:solidFill>
                <a:latin typeface="Arial" panose="020B0604020202020204" pitchFamily="34" charset="0"/>
              </a:rPr>
              <a:t>Solnhofen</a:t>
            </a:r>
            <a:endParaRPr lang="hr-HR" altLang="sr-Latn-RS" sz="2000" b="1">
              <a:solidFill>
                <a:srgbClr val="339933"/>
              </a:solidFill>
              <a:latin typeface="Arial" panose="020B0604020202020204" pitchFamily="34" charset="0"/>
            </a:endParaRPr>
          </a:p>
        </p:txBody>
      </p:sp>
      <p:pic>
        <p:nvPicPr>
          <p:cNvPr id="80901" name="Picture 5" descr="7-H69 - Tragovi raka Mesolimulus, Solnhofen">
            <a:extLst>
              <a:ext uri="{FF2B5EF4-FFF2-40B4-BE49-F238E27FC236}">
                <a16:creationId xmlns:a16="http://schemas.microsoft.com/office/drawing/2014/main" id="{884EF459-6807-477E-9DB2-4DA3C48F3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670050"/>
            <a:ext cx="3743325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2" name="Text Box 6">
            <a:extLst>
              <a:ext uri="{FF2B5EF4-FFF2-40B4-BE49-F238E27FC236}">
                <a16:creationId xmlns:a16="http://schemas.microsoft.com/office/drawing/2014/main" id="{01AA696A-3390-4237-B73D-00146C75F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557338"/>
            <a:ext cx="254317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tragovi raka </a:t>
            </a:r>
            <a:r>
              <a:rPr lang="hr-HR" altLang="sr-Latn-RS" sz="1600" i="1">
                <a:latin typeface="Arial" panose="020B0604020202020204" pitchFamily="34" charset="0"/>
              </a:rPr>
              <a:t>Mesolimulusa</a:t>
            </a:r>
          </a:p>
        </p:txBody>
      </p:sp>
      <p:pic>
        <p:nvPicPr>
          <p:cNvPr id="80903" name="Picture 7" descr="1-Acanthoteuthis sp">
            <a:extLst>
              <a:ext uri="{FF2B5EF4-FFF2-40B4-BE49-F238E27FC236}">
                <a16:creationId xmlns:a16="http://schemas.microsoft.com/office/drawing/2014/main" id="{5949CE31-545D-41FE-9C0C-120331B82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6" b="12486"/>
          <a:stretch>
            <a:fillRect/>
          </a:stretch>
        </p:blipFill>
        <p:spPr bwMode="auto">
          <a:xfrm>
            <a:off x="4140200" y="2205038"/>
            <a:ext cx="388143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4" name="Text Box 8">
            <a:extLst>
              <a:ext uri="{FF2B5EF4-FFF2-40B4-BE49-F238E27FC236}">
                <a16:creationId xmlns:a16="http://schemas.microsoft.com/office/drawing/2014/main" id="{831E2916-9556-4B8C-90C7-D844456F6A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2276475"/>
            <a:ext cx="2408237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Acanthoteuthis</a:t>
            </a:r>
            <a:r>
              <a:rPr lang="hr-HR" altLang="sr-Latn-RS" sz="1600">
                <a:latin typeface="Arial" panose="020B0604020202020204" pitchFamily="34" charset="0"/>
              </a:rPr>
              <a:t>, belemnit</a:t>
            </a:r>
          </a:p>
        </p:txBody>
      </p:sp>
      <p:pic>
        <p:nvPicPr>
          <p:cNvPr id="80905" name="Picture 9" descr="11-plesioteuthis, belemnit, jura, Solnhofen">
            <a:extLst>
              <a:ext uri="{FF2B5EF4-FFF2-40B4-BE49-F238E27FC236}">
                <a16:creationId xmlns:a16="http://schemas.microsoft.com/office/drawing/2014/main" id="{E8780D29-7D82-488D-830B-FCC566E2F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8" b="8661"/>
          <a:stretch>
            <a:fillRect/>
          </a:stretch>
        </p:blipFill>
        <p:spPr bwMode="auto">
          <a:xfrm>
            <a:off x="4140200" y="115888"/>
            <a:ext cx="3132138" cy="197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6" name="Text Box 10">
            <a:extLst>
              <a:ext uri="{FF2B5EF4-FFF2-40B4-BE49-F238E27FC236}">
                <a16:creationId xmlns:a16="http://schemas.microsoft.com/office/drawing/2014/main" id="{6584C70C-F025-443B-AEB9-C40FE4CB6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8150" y="200025"/>
            <a:ext cx="2376488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 i="1">
                <a:latin typeface="Arial" panose="020B0604020202020204" pitchFamily="34" charset="0"/>
              </a:rPr>
              <a:t>Plesioteuthis</a:t>
            </a:r>
            <a:r>
              <a:rPr lang="hr-HR" altLang="sr-Latn-RS" sz="1600">
                <a:latin typeface="Arial" panose="020B0604020202020204" pitchFamily="34" charset="0"/>
              </a:rPr>
              <a:t>, belemnit</a:t>
            </a:r>
          </a:p>
        </p:txBody>
      </p:sp>
      <p:pic>
        <p:nvPicPr>
          <p:cNvPr id="80907" name="Picture 11" descr="6-H68 - Amonit iz Solnhofena">
            <a:extLst>
              <a:ext uri="{FF2B5EF4-FFF2-40B4-BE49-F238E27FC236}">
                <a16:creationId xmlns:a16="http://schemas.microsoft.com/office/drawing/2014/main" id="{18D4BAEF-3D16-4821-A414-FDDE8404F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365625"/>
            <a:ext cx="2700338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8" name="Text Box 12">
            <a:extLst>
              <a:ext uri="{FF2B5EF4-FFF2-40B4-BE49-F238E27FC236}">
                <a16:creationId xmlns:a16="http://schemas.microsoft.com/office/drawing/2014/main" id="{E9FCB6BF-4E9A-437A-8AA5-0C3D3BE87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4508500"/>
            <a:ext cx="793750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amonit</a:t>
            </a:r>
          </a:p>
        </p:txBody>
      </p:sp>
      <p:sp>
        <p:nvSpPr>
          <p:cNvPr id="80909" name="Text Box 14">
            <a:extLst>
              <a:ext uri="{FF2B5EF4-FFF2-40B4-BE49-F238E27FC236}">
                <a16:creationId xmlns:a16="http://schemas.microsoft.com/office/drawing/2014/main" id="{14D467A0-A244-4B5E-AC41-2EB79DBEC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4437063"/>
            <a:ext cx="1404938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100">
                <a:solidFill>
                  <a:schemeClr val="tx1"/>
                </a:solidFill>
                <a:latin typeface="Futura Lt BT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r-HR" altLang="sr-Latn-RS" sz="1600">
                <a:latin typeface="Arial" panose="020B0604020202020204" pitchFamily="34" charset="0"/>
              </a:rPr>
              <a:t>rak i vretence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6539</TotalTime>
  <Words>2777</Words>
  <Application>Microsoft Office PowerPoint</Application>
  <PresentationFormat>On-screen Show (4:3)</PresentationFormat>
  <Paragraphs>596</Paragraphs>
  <Slides>64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Arial</vt:lpstr>
      <vt:lpstr>Calibri</vt:lpstr>
      <vt:lpstr>Futura Lt BT</vt:lpstr>
      <vt:lpstr>Times New Roman</vt:lpstr>
      <vt:lpstr>Tw Cen MT</vt:lpstr>
      <vt:lpstr>Wingdings</vt:lpstr>
      <vt:lpstr>Wingdings 2</vt:lpstr>
      <vt:lpstr>Wingdings 3</vt:lpstr>
      <vt:lpstr>Median</vt:lpstr>
      <vt:lpstr>MEZOZOIK Razvoj flore i faune tijekom jure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Historijska geologija - jura</dc:title>
  <dc:creator>Maja Martinus</dc:creator>
  <cp:lastModifiedBy>Matej Pavlović</cp:lastModifiedBy>
  <cp:revision>1324</cp:revision>
  <dcterms:created xsi:type="dcterms:W3CDTF">2007-10-05T08:55:39Z</dcterms:created>
  <dcterms:modified xsi:type="dcterms:W3CDTF">2026-03-20T08:52:36Z</dcterms:modified>
</cp:coreProperties>
</file>