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314" r:id="rId2"/>
    <p:sldId id="257" r:id="rId3"/>
    <p:sldId id="259" r:id="rId4"/>
    <p:sldId id="263" r:id="rId5"/>
    <p:sldId id="264" r:id="rId6"/>
    <p:sldId id="338" r:id="rId7"/>
    <p:sldId id="261" r:id="rId8"/>
    <p:sldId id="262" r:id="rId9"/>
    <p:sldId id="265" r:id="rId10"/>
    <p:sldId id="266" r:id="rId11"/>
    <p:sldId id="268" r:id="rId12"/>
    <p:sldId id="270" r:id="rId13"/>
    <p:sldId id="271" r:id="rId14"/>
    <p:sldId id="272" r:id="rId15"/>
    <p:sldId id="273" r:id="rId16"/>
    <p:sldId id="315" r:id="rId17"/>
    <p:sldId id="276" r:id="rId18"/>
    <p:sldId id="316" r:id="rId19"/>
    <p:sldId id="274" r:id="rId20"/>
    <p:sldId id="317" r:id="rId21"/>
    <p:sldId id="318" r:id="rId22"/>
    <p:sldId id="296" r:id="rId23"/>
    <p:sldId id="319" r:id="rId24"/>
    <p:sldId id="284" r:id="rId25"/>
    <p:sldId id="282" r:id="rId26"/>
    <p:sldId id="283" r:id="rId27"/>
    <p:sldId id="285" r:id="rId28"/>
    <p:sldId id="289" r:id="rId29"/>
    <p:sldId id="286" r:id="rId30"/>
    <p:sldId id="287" r:id="rId31"/>
    <p:sldId id="288" r:id="rId32"/>
    <p:sldId id="291" r:id="rId33"/>
    <p:sldId id="323" r:id="rId34"/>
    <p:sldId id="279" r:id="rId35"/>
    <p:sldId id="320" r:id="rId36"/>
    <p:sldId id="321" r:id="rId37"/>
    <p:sldId id="322" r:id="rId38"/>
    <p:sldId id="339" r:id="rId39"/>
    <p:sldId id="299" r:id="rId40"/>
    <p:sldId id="302" r:id="rId41"/>
    <p:sldId id="308" r:id="rId42"/>
    <p:sldId id="310" r:id="rId43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AB37"/>
    <a:srgbClr val="A9A9A9"/>
    <a:srgbClr val="ABFCAB"/>
    <a:srgbClr val="A9ABF8"/>
    <a:srgbClr val="FBF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16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8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41B551-B4C1-47A0-AA0B-669A80FA1988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482142-A8D4-4033-8D08-EBA4E90BD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0370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FDAD3A-5A74-4F25-A009-E3404FE9023A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654347-C65F-4F91-93CA-4BB5D337D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141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RS" altLang="sr-Latn-RS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52475" indent="-287338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60463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256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92325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4952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00672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6392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92112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AA41BCE7-BB0A-4613-B6E1-4E9145AECFA1}" type="slidenum">
              <a:rPr lang="hr-HR" altLang="sr-Latn-RS" smtClean="0">
                <a:solidFill>
                  <a:srgbClr val="000000"/>
                </a:solidFill>
              </a:rPr>
              <a:pPr/>
              <a:t>6</a:t>
            </a:fld>
            <a:endParaRPr lang="hr-HR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402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RS" altLang="sr-Latn-RS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9C4553E-833B-44DB-828A-28C59AB33DC1}" type="slidenum">
              <a:rPr lang="hr-HR" altLang="sr-Latn-RS" smtClean="0"/>
              <a:pPr/>
              <a:t>27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9804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53D8-D5C9-4C2B-8B29-09C813EF5E1B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EF18E-0C39-4CDB-85BB-AF2E3841A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909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53D8-D5C9-4C2B-8B29-09C813EF5E1B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EF18E-0C39-4CDB-85BB-AF2E3841A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471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53D8-D5C9-4C2B-8B29-09C813EF5E1B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EF18E-0C39-4CDB-85BB-AF2E3841A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272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e Master with animating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2783"/>
            <a:ext cx="10972800" cy="47133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25490-7A66-4EE6-97EA-14BCB6CEBF6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4ADB-535F-4817-B5CF-259E6AB48A3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72" name="Group 171"/>
          <p:cNvGrpSpPr/>
          <p:nvPr userDrawn="1"/>
        </p:nvGrpSpPr>
        <p:grpSpPr>
          <a:xfrm>
            <a:off x="1420011" y="444411"/>
            <a:ext cx="10303068" cy="561192"/>
            <a:chOff x="1346662" y="444411"/>
            <a:chExt cx="7445646" cy="561192"/>
          </a:xfrm>
        </p:grpSpPr>
        <p:sp>
          <p:nvSpPr>
            <p:cNvPr id="173" name="Rounded Rectangle 172"/>
            <p:cNvSpPr/>
            <p:nvPr userDrawn="1"/>
          </p:nvSpPr>
          <p:spPr>
            <a:xfrm>
              <a:off x="1664638" y="519695"/>
              <a:ext cx="7060829" cy="410624"/>
            </a:xfrm>
            <a:prstGeom prst="roundRect">
              <a:avLst>
                <a:gd name="adj" fmla="val 19350"/>
              </a:avLst>
            </a:prstGeom>
            <a:gradFill>
              <a:gsLst>
                <a:gs pos="18000">
                  <a:schemeClr val="tx1">
                    <a:alpha val="43000"/>
                  </a:schemeClr>
                </a:gs>
                <a:gs pos="100000">
                  <a:schemeClr val="tx1">
                    <a:alpha val="79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prstClr val="white"/>
                </a:solidFill>
              </a:endParaRPr>
            </a:p>
          </p:txBody>
        </p:sp>
        <p:sp>
          <p:nvSpPr>
            <p:cNvPr id="174" name="Rounded Rectangle 273"/>
            <p:cNvSpPr/>
            <p:nvPr userDrawn="1"/>
          </p:nvSpPr>
          <p:spPr>
            <a:xfrm>
              <a:off x="1346662" y="444411"/>
              <a:ext cx="7445646" cy="561192"/>
            </a:xfrm>
            <a:custGeom>
              <a:avLst/>
              <a:gdLst/>
              <a:ahLst/>
              <a:cxnLst/>
              <a:rect l="l" t="t" r="r" b="b"/>
              <a:pathLst>
                <a:path w="7445646" h="561192">
                  <a:moveTo>
                    <a:pt x="0" y="0"/>
                  </a:moveTo>
                  <a:lnTo>
                    <a:pt x="7322481" y="0"/>
                  </a:lnTo>
                  <a:cubicBezTo>
                    <a:pt x="7390503" y="0"/>
                    <a:pt x="7445646" y="55143"/>
                    <a:pt x="7445646" y="123165"/>
                  </a:cubicBezTo>
                  <a:lnTo>
                    <a:pt x="7445646" y="438027"/>
                  </a:lnTo>
                  <a:cubicBezTo>
                    <a:pt x="7445646" y="506049"/>
                    <a:pt x="7390503" y="561192"/>
                    <a:pt x="7322481" y="561192"/>
                  </a:cubicBezTo>
                  <a:lnTo>
                    <a:pt x="0" y="561192"/>
                  </a:lnTo>
                  <a:lnTo>
                    <a:pt x="0" y="521993"/>
                  </a:lnTo>
                  <a:lnTo>
                    <a:pt x="353087" y="521993"/>
                  </a:lnTo>
                  <a:cubicBezTo>
                    <a:pt x="354434" y="522798"/>
                    <a:pt x="355818" y="522825"/>
                    <a:pt x="357207" y="522825"/>
                  </a:cubicBezTo>
                  <a:lnTo>
                    <a:pt x="7304153" y="522825"/>
                  </a:lnTo>
                  <a:cubicBezTo>
                    <a:pt x="7362874" y="522825"/>
                    <a:pt x="7410477" y="475222"/>
                    <a:pt x="7410477" y="416501"/>
                  </a:cubicBezTo>
                  <a:lnTo>
                    <a:pt x="7410477" y="144691"/>
                  </a:lnTo>
                  <a:cubicBezTo>
                    <a:pt x="7410477" y="85970"/>
                    <a:pt x="7362874" y="38367"/>
                    <a:pt x="7304153" y="38367"/>
                  </a:cubicBezTo>
                  <a:lnTo>
                    <a:pt x="357207" y="38367"/>
                  </a:lnTo>
                  <a:lnTo>
                    <a:pt x="344369" y="40959"/>
                  </a:lnTo>
                  <a:lnTo>
                    <a:pt x="0" y="40959"/>
                  </a:lnTo>
                  <a:close/>
                </a:path>
              </a:pathLst>
            </a:custGeom>
            <a:gradFill flip="none" rotWithShape="1">
              <a:gsLst>
                <a:gs pos="21000">
                  <a:schemeClr val="bg1">
                    <a:alpha val="23000"/>
                  </a:schemeClr>
                </a:gs>
                <a:gs pos="100000">
                  <a:schemeClr val="bg1">
                    <a:alpha val="39000"/>
                  </a:schemeClr>
                </a:gs>
                <a:gs pos="0">
                  <a:schemeClr val="tx2">
                    <a:shade val="3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0361" y="505605"/>
            <a:ext cx="9811787" cy="4361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425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53D8-D5C9-4C2B-8B29-09C813EF5E1B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EF18E-0C39-4CDB-85BB-AF2E3841A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262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53D8-D5C9-4C2B-8B29-09C813EF5E1B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EF18E-0C39-4CDB-85BB-AF2E3841A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371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53D8-D5C9-4C2B-8B29-09C813EF5E1B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EF18E-0C39-4CDB-85BB-AF2E3841A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634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53D8-D5C9-4C2B-8B29-09C813EF5E1B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EF18E-0C39-4CDB-85BB-AF2E3841A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52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53D8-D5C9-4C2B-8B29-09C813EF5E1B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EF18E-0C39-4CDB-85BB-AF2E3841A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607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53D8-D5C9-4C2B-8B29-09C813EF5E1B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EF18E-0C39-4CDB-85BB-AF2E3841A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5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53D8-D5C9-4C2B-8B29-09C813EF5E1B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EF18E-0C39-4CDB-85BB-AF2E3841A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217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53D8-D5C9-4C2B-8B29-09C813EF5E1B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EF18E-0C39-4CDB-85BB-AF2E3841A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742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653D8-D5C9-4C2B-8B29-09C813EF5E1B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EF18E-0C39-4CDB-85BB-AF2E3841A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22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2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65.png"/><Relationship Id="rId4" Type="http://schemas.openxmlformats.org/officeDocument/2006/relationships/image" Target="../media/image61.png"/><Relationship Id="rId9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7.gif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585192" y="457606"/>
            <a:ext cx="8391681" cy="523220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hr-HR" sz="40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</a:rPr>
              <a:t>5. 14 SKUPINA (‘</a:t>
            </a:r>
            <a:r>
              <a:rPr lang="hr-HR" sz="4000" b="1" i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</a:rPr>
              <a:t>TETRELNI’</a:t>
            </a:r>
            <a:r>
              <a:rPr lang="hr-HR" sz="40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</a:rPr>
              <a:t> ELEMENTI)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1268761"/>
            <a:ext cx="6844036" cy="52885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58364" y="1700808"/>
            <a:ext cx="3291840" cy="450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Rectangle 10"/>
          <p:cNvSpPr/>
          <p:nvPr/>
        </p:nvSpPr>
        <p:spPr>
          <a:xfrm>
            <a:off x="7781033" y="2210714"/>
            <a:ext cx="373055" cy="27373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13" name="Straight Connector 12"/>
          <p:cNvCxnSpPr/>
          <p:nvPr/>
        </p:nvCxnSpPr>
        <p:spPr>
          <a:xfrm>
            <a:off x="6455214" y="1268761"/>
            <a:ext cx="1394990" cy="9419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11" idx="2"/>
          </p:cNvCxnSpPr>
          <p:nvPr/>
        </p:nvCxnSpPr>
        <p:spPr>
          <a:xfrm flipV="1">
            <a:off x="6455214" y="4948068"/>
            <a:ext cx="1512347" cy="12432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16" t="26518" r="22079" b="27556"/>
          <a:stretch/>
        </p:blipFill>
        <p:spPr>
          <a:xfrm>
            <a:off x="5597813" y="1268761"/>
            <a:ext cx="857469" cy="492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02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634373" y="4438412"/>
            <a:ext cx="64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sr-Latn-RS" sz="2400">
                <a:solidFill>
                  <a:srgbClr val="C00000"/>
                </a:solidFill>
                <a:latin typeface="+mn-lt"/>
              </a:rPr>
              <a:t>C</a:t>
            </a:r>
            <a:r>
              <a:rPr lang="hr-HR" altLang="sr-Latn-RS" sz="2400" baseline="30000">
                <a:solidFill>
                  <a:srgbClr val="C00000"/>
                </a:solidFill>
                <a:latin typeface="+mn-lt"/>
              </a:rPr>
              <a:t>4-</a:t>
            </a:r>
            <a:endParaRPr lang="hr-HR" altLang="sr-Latn-RS" sz="240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826663" y="3501816"/>
            <a:ext cx="288925" cy="974725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hr-HR"/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2808660" y="4278106"/>
            <a:ext cx="936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sr-Latn-RS" sz="2400" dirty="0">
                <a:solidFill>
                  <a:srgbClr val="31558F"/>
                </a:solidFill>
                <a:latin typeface="+mn-lt"/>
              </a:rPr>
              <a:t>Be</a:t>
            </a:r>
            <a:r>
              <a:rPr lang="hr-HR" altLang="sr-Latn-RS" sz="2400" baseline="30000" dirty="0">
                <a:solidFill>
                  <a:srgbClr val="31558F"/>
                </a:solidFill>
                <a:latin typeface="+mn-lt"/>
              </a:rPr>
              <a:t>2+</a:t>
            </a:r>
            <a:endParaRPr lang="hr-HR" altLang="sr-Latn-RS" sz="2400" dirty="0">
              <a:solidFill>
                <a:srgbClr val="31558F"/>
              </a:solidFill>
              <a:latin typeface="+mn-lt"/>
            </a:endParaRPr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 flipH="1" flipV="1">
            <a:off x="1719700" y="3948697"/>
            <a:ext cx="953161" cy="527844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hr-HR"/>
          </a:p>
        </p:txBody>
      </p:sp>
      <p:sp>
        <p:nvSpPr>
          <p:cNvPr id="19462" name="Text Box 7"/>
          <p:cNvSpPr txBox="1">
            <a:spLocks noChangeArrowheads="1"/>
          </p:cNvSpPr>
          <p:nvPr/>
        </p:nvSpPr>
        <p:spPr bwMode="auto">
          <a:xfrm>
            <a:off x="2739852" y="5230118"/>
            <a:ext cx="26369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sr-Latn-RS" dirty="0">
                <a:solidFill>
                  <a:srgbClr val="5E00BC"/>
                </a:solidFill>
                <a:latin typeface="+mn-lt"/>
              </a:rPr>
              <a:t>(antifluoritna struktura)</a:t>
            </a:r>
          </a:p>
        </p:txBody>
      </p:sp>
      <p:sp>
        <p:nvSpPr>
          <p:cNvPr id="19463" name="Text Box 8"/>
          <p:cNvSpPr txBox="1">
            <a:spLocks noChangeArrowheads="1"/>
          </p:cNvSpPr>
          <p:nvPr/>
        </p:nvSpPr>
        <p:spPr bwMode="auto">
          <a:xfrm>
            <a:off x="363365" y="5086141"/>
            <a:ext cx="47529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sr-Latn-RS" dirty="0">
                <a:latin typeface="+mn-lt"/>
              </a:rPr>
              <a:t> </a:t>
            </a:r>
            <a:r>
              <a:rPr lang="hr-HR" altLang="sr-Latn-RS" sz="2400" dirty="0">
                <a:latin typeface="+mn-lt"/>
              </a:rPr>
              <a:t>Be + C  </a:t>
            </a:r>
            <a:r>
              <a:rPr lang="hr-HR" altLang="sr-Latn-RS" sz="3200" dirty="0">
                <a:latin typeface="+mn-lt"/>
                <a:cs typeface="Times New Roman" panose="02020603050405020304" pitchFamily="18" charset="0"/>
              </a:rPr>
              <a:t>→</a:t>
            </a:r>
            <a:r>
              <a:rPr lang="hr-HR" altLang="sr-Latn-RS" sz="2400" dirty="0">
                <a:latin typeface="+mn-lt"/>
                <a:cs typeface="Times New Roman" panose="02020603050405020304" pitchFamily="18" charset="0"/>
              </a:rPr>
              <a:t>   Be</a:t>
            </a:r>
            <a:r>
              <a:rPr lang="hr-HR" altLang="sr-Latn-RS" sz="2400" baseline="-25000" dirty="0">
                <a:latin typeface="+mn-lt"/>
                <a:cs typeface="Times New Roman" panose="02020603050405020304" pitchFamily="18" charset="0"/>
              </a:rPr>
              <a:t>2</a:t>
            </a:r>
            <a:r>
              <a:rPr lang="hr-HR" altLang="sr-Latn-RS" sz="2400" dirty="0">
                <a:latin typeface="+mn-lt"/>
                <a:cs typeface="Times New Roman" panose="02020603050405020304" pitchFamily="18" charset="0"/>
              </a:rPr>
              <a:t>C</a:t>
            </a:r>
            <a:endParaRPr lang="hr-HR" altLang="sr-Latn-RS" sz="2400" dirty="0">
              <a:latin typeface="+mn-lt"/>
            </a:endParaRPr>
          </a:p>
        </p:txBody>
      </p:sp>
      <p:sp>
        <p:nvSpPr>
          <p:cNvPr id="19464" name="Text Box 9"/>
          <p:cNvSpPr txBox="1">
            <a:spLocks noChangeArrowheads="1"/>
          </p:cNvSpPr>
          <p:nvPr/>
        </p:nvSpPr>
        <p:spPr bwMode="auto">
          <a:xfrm>
            <a:off x="7262637" y="5418106"/>
            <a:ext cx="15843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sr-Latn-RS" sz="1200" dirty="0">
                <a:solidFill>
                  <a:srgbClr val="5E00BC"/>
                </a:solidFill>
                <a:latin typeface="+mn-lt"/>
              </a:rPr>
              <a:t>      2200 </a:t>
            </a:r>
            <a:r>
              <a:rPr lang="en-US" altLang="sr-Latn-RS" sz="1200" dirty="0">
                <a:solidFill>
                  <a:srgbClr val="5E00BC"/>
                </a:solidFill>
                <a:latin typeface="+mn-lt"/>
                <a:cs typeface="Arial" panose="020B0604020202020204" pitchFamily="34" charset="0"/>
              </a:rPr>
              <a:t>°</a:t>
            </a:r>
            <a:r>
              <a:rPr lang="hr-HR" altLang="sr-Latn-RS" sz="1200" dirty="0">
                <a:solidFill>
                  <a:srgbClr val="5E00BC"/>
                </a:solidFill>
                <a:latin typeface="+mn-lt"/>
                <a:cs typeface="Arial" panose="020B0604020202020204" pitchFamily="34" charset="0"/>
              </a:rPr>
              <a:t>C</a:t>
            </a:r>
            <a:endParaRPr lang="en-US" altLang="sr-Latn-RS" sz="1200" dirty="0">
              <a:solidFill>
                <a:srgbClr val="5E00BC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9465" name="Text Box 10"/>
          <p:cNvSpPr txBox="1">
            <a:spLocks noChangeArrowheads="1"/>
          </p:cNvSpPr>
          <p:nvPr/>
        </p:nvSpPr>
        <p:spPr bwMode="auto">
          <a:xfrm>
            <a:off x="218901" y="5910054"/>
            <a:ext cx="61214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sr-Latn-RS" sz="2400" dirty="0">
                <a:latin typeface="+mn-lt"/>
              </a:rPr>
              <a:t>Al</a:t>
            </a:r>
            <a:r>
              <a:rPr lang="hr-HR" altLang="sr-Latn-RS" sz="2400" baseline="-25000" dirty="0">
                <a:latin typeface="+mn-lt"/>
              </a:rPr>
              <a:t>4</a:t>
            </a:r>
            <a:r>
              <a:rPr lang="hr-HR" altLang="sr-Latn-RS" sz="2400" dirty="0">
                <a:latin typeface="+mn-lt"/>
              </a:rPr>
              <a:t>C</a:t>
            </a:r>
            <a:r>
              <a:rPr lang="hr-HR" altLang="sr-Latn-RS" sz="2400" baseline="-25000" dirty="0">
                <a:latin typeface="+mn-lt"/>
              </a:rPr>
              <a:t>3  </a:t>
            </a:r>
            <a:r>
              <a:rPr lang="hr-HR" altLang="sr-Latn-RS" sz="2400" dirty="0">
                <a:latin typeface="+mn-lt"/>
              </a:rPr>
              <a:t>+  12H</a:t>
            </a:r>
            <a:r>
              <a:rPr lang="hr-HR" altLang="sr-Latn-RS" sz="2400" baseline="-25000" dirty="0">
                <a:latin typeface="+mn-lt"/>
              </a:rPr>
              <a:t>2</a:t>
            </a:r>
            <a:r>
              <a:rPr lang="hr-HR" altLang="sr-Latn-RS" sz="2400" dirty="0">
                <a:latin typeface="+mn-lt"/>
              </a:rPr>
              <a:t>O </a:t>
            </a:r>
            <a:r>
              <a:rPr lang="hr-HR" altLang="sr-Latn-RS" sz="3200" dirty="0">
                <a:latin typeface="+mn-lt"/>
              </a:rPr>
              <a:t>→ </a:t>
            </a:r>
            <a:r>
              <a:rPr lang="hr-HR" altLang="sr-Latn-RS" sz="2400" dirty="0">
                <a:latin typeface="+mn-lt"/>
              </a:rPr>
              <a:t>4Al(OH)</a:t>
            </a:r>
            <a:r>
              <a:rPr lang="hr-HR" altLang="sr-Latn-RS" sz="2400" baseline="-25000" dirty="0">
                <a:latin typeface="+mn-lt"/>
              </a:rPr>
              <a:t>3 </a:t>
            </a:r>
            <a:r>
              <a:rPr lang="hr-HR" altLang="sr-Latn-RS" sz="2400" dirty="0">
                <a:latin typeface="+mn-lt"/>
              </a:rPr>
              <a:t>+ 3CH</a:t>
            </a:r>
            <a:r>
              <a:rPr lang="hr-HR" altLang="sr-Latn-RS" sz="2400" baseline="-25000" dirty="0">
                <a:latin typeface="+mn-lt"/>
              </a:rPr>
              <a:t>4</a:t>
            </a:r>
            <a:endParaRPr lang="hr-HR" altLang="sr-Latn-RS" sz="2400" dirty="0">
              <a:latin typeface="+mn-lt"/>
            </a:endParaRPr>
          </a:p>
        </p:txBody>
      </p:sp>
      <p:pic>
        <p:nvPicPr>
          <p:cNvPr id="19466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02" y="1695241"/>
            <a:ext cx="245745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02457" y="149017"/>
            <a:ext cx="39608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sr-Latn-RS" sz="2400" b="1" dirty="0">
                <a:solidFill>
                  <a:srgbClr val="5E00BC"/>
                </a:solidFill>
                <a:latin typeface="+mn-lt"/>
              </a:rPr>
              <a:t>Metidi </a:t>
            </a:r>
            <a:r>
              <a:rPr lang="hr-HR" altLang="sr-Latn-RS" sz="2400" dirty="0">
                <a:solidFill>
                  <a:srgbClr val="5E00BC"/>
                </a:solidFill>
                <a:latin typeface="+mn-lt"/>
              </a:rPr>
              <a:t>– zasebni atomi C, hidrolizom daju metan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5116340" y="149016"/>
            <a:ext cx="694292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sr-Latn-RS" sz="2400" b="1" dirty="0">
                <a:solidFill>
                  <a:srgbClr val="5E00BC"/>
                </a:solidFill>
                <a:latin typeface="+mn-lt"/>
              </a:rPr>
              <a:t>Acetilidi </a:t>
            </a:r>
            <a:r>
              <a:rPr lang="hr-HR" altLang="sr-Latn-RS" sz="2400" dirty="0">
                <a:solidFill>
                  <a:srgbClr val="5E00BC"/>
                </a:solidFill>
                <a:latin typeface="+mn-lt"/>
              </a:rPr>
              <a:t>– anioni C</a:t>
            </a:r>
            <a:r>
              <a:rPr lang="hr-HR" altLang="sr-Latn-RS" sz="2400" baseline="-25000" dirty="0">
                <a:solidFill>
                  <a:srgbClr val="5E00BC"/>
                </a:solidFill>
                <a:latin typeface="+mn-lt"/>
              </a:rPr>
              <a:t>2</a:t>
            </a:r>
            <a:r>
              <a:rPr lang="hr-HR" altLang="sr-Latn-RS" sz="2400" baseline="30000" dirty="0">
                <a:solidFill>
                  <a:srgbClr val="5E00BC"/>
                </a:solidFill>
                <a:latin typeface="+mn-lt"/>
              </a:rPr>
              <a:t>2–</a:t>
            </a:r>
            <a:r>
              <a:rPr lang="hr-HR" altLang="sr-Latn-RS" sz="2400" dirty="0">
                <a:solidFill>
                  <a:srgbClr val="5E00BC"/>
                </a:solidFill>
                <a:latin typeface="+mn-lt"/>
              </a:rPr>
              <a:t>, hidrolizom daju etin (acetilen)</a:t>
            </a:r>
          </a:p>
          <a:p>
            <a:pPr eaLnBrk="1" hangingPunct="1">
              <a:spcBef>
                <a:spcPct val="50000"/>
              </a:spcBef>
            </a:pPr>
            <a:r>
              <a:rPr lang="hr-HR" altLang="sr-Latn-RS" sz="2400" dirty="0">
                <a:solidFill>
                  <a:srgbClr val="5E00BC"/>
                </a:solidFill>
                <a:latin typeface="+mn-lt"/>
              </a:rPr>
              <a:t>[Većina ionskih karbida – osim njih 3 – su ovoga tipa] 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6109425" y="6316445"/>
            <a:ext cx="3890751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sr-Latn-RS" sz="2400" dirty="0">
                <a:latin typeface="+mn-lt"/>
              </a:rPr>
              <a:t>CaC</a:t>
            </a:r>
            <a:r>
              <a:rPr lang="hr-HR" altLang="sr-Latn-RS" sz="2400" baseline="-25000" dirty="0">
                <a:latin typeface="+mn-lt"/>
              </a:rPr>
              <a:t>2</a:t>
            </a:r>
            <a:r>
              <a:rPr lang="hr-HR" altLang="sr-Latn-RS" sz="2400" dirty="0">
                <a:latin typeface="+mn-lt"/>
              </a:rPr>
              <a:t> + H</a:t>
            </a:r>
            <a:r>
              <a:rPr lang="hr-HR" altLang="sr-Latn-RS" sz="2400" baseline="-25000" dirty="0">
                <a:latin typeface="+mn-lt"/>
              </a:rPr>
              <a:t>2</a:t>
            </a:r>
            <a:r>
              <a:rPr lang="hr-HR" altLang="sr-Latn-RS" sz="2400" dirty="0">
                <a:latin typeface="+mn-lt"/>
              </a:rPr>
              <a:t>O </a:t>
            </a:r>
            <a:r>
              <a:rPr lang="hr-HR" altLang="sr-Latn-RS" sz="2400" dirty="0">
                <a:latin typeface="+mn-lt"/>
                <a:cs typeface="Times New Roman" panose="02020603050405020304" pitchFamily="18" charset="0"/>
              </a:rPr>
              <a:t>→ Ca(OH)</a:t>
            </a:r>
            <a:r>
              <a:rPr lang="hr-HR" altLang="sr-Latn-RS" sz="2400" baseline="-25000" dirty="0">
                <a:latin typeface="+mn-lt"/>
                <a:cs typeface="Times New Roman" panose="02020603050405020304" pitchFamily="18" charset="0"/>
              </a:rPr>
              <a:t>2 </a:t>
            </a:r>
            <a:r>
              <a:rPr lang="hr-HR" altLang="sr-Latn-RS" sz="2400" dirty="0">
                <a:latin typeface="+mn-lt"/>
                <a:cs typeface="Times New Roman" panose="02020603050405020304" pitchFamily="18" charset="0"/>
              </a:rPr>
              <a:t>+ C</a:t>
            </a:r>
            <a:r>
              <a:rPr lang="hr-HR" altLang="sr-Latn-RS" sz="2400" baseline="-25000" dirty="0">
                <a:latin typeface="+mn-lt"/>
                <a:cs typeface="Times New Roman" panose="02020603050405020304" pitchFamily="18" charset="0"/>
              </a:rPr>
              <a:t>2</a:t>
            </a:r>
            <a:r>
              <a:rPr lang="hr-HR" altLang="sr-Latn-RS" sz="2400" dirty="0">
                <a:latin typeface="+mn-lt"/>
                <a:cs typeface="Times New Roman" panose="02020603050405020304" pitchFamily="18" charset="0"/>
              </a:rPr>
              <a:t>H</a:t>
            </a:r>
            <a:r>
              <a:rPr lang="hr-HR" altLang="sr-Latn-RS" sz="2400" baseline="-25000" dirty="0">
                <a:latin typeface="+mn-lt"/>
                <a:cs typeface="Times New Roman" panose="02020603050405020304" pitchFamily="18" charset="0"/>
              </a:rPr>
              <a:t>2</a:t>
            </a:r>
            <a:endParaRPr lang="hr-HR" altLang="sr-Latn-RS" sz="2400" dirty="0"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14" name="Group 1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897850"/>
              </p:ext>
            </p:extLst>
          </p:nvPr>
        </p:nvGraphicFramePr>
        <p:xfrm>
          <a:off x="10127282" y="3926322"/>
          <a:ext cx="1931988" cy="2808286"/>
        </p:xfrm>
        <a:graphic>
          <a:graphicData uri="http://schemas.openxmlformats.org/drawingml/2006/table">
            <a:tbl>
              <a:tblPr/>
              <a:tblGrid>
                <a:gridCol w="97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3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70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E00BC"/>
                          </a:solidFill>
                          <a:effectLst/>
                          <a:latin typeface="+mn-lt"/>
                        </a:rPr>
                        <a:t>I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5E00BC"/>
                          </a:solidFill>
                          <a:effectLst/>
                          <a:latin typeface="+mn-lt"/>
                        </a:rPr>
                        <a:t>II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2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E00BC"/>
                          </a:solidFill>
                          <a:effectLst/>
                          <a:latin typeface="+mn-lt"/>
                        </a:rPr>
                        <a:t>Li</a:t>
                      </a:r>
                      <a:r>
                        <a:rPr kumimoji="0" lang="hr-HR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5E00BC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E00BC"/>
                          </a:solidFill>
                          <a:effectLst/>
                          <a:latin typeface="+mn-lt"/>
                        </a:rPr>
                        <a:t>C</a:t>
                      </a:r>
                      <a:r>
                        <a:rPr kumimoji="0" lang="hr-HR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5E00BC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r-HR" sz="1800" b="0" i="0" u="none" strike="noStrike" cap="none" normalizeH="0" baseline="-25000" dirty="0">
                        <a:ln>
                          <a:noFill/>
                        </a:ln>
                        <a:solidFill>
                          <a:srgbClr val="5E00BC"/>
                        </a:solidFill>
                        <a:effectLst/>
                        <a:latin typeface="+mn-lt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2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E00BC"/>
                          </a:solidFill>
                          <a:effectLst/>
                          <a:latin typeface="+mn-lt"/>
                        </a:rPr>
                        <a:t>Na</a:t>
                      </a:r>
                      <a:r>
                        <a:rPr kumimoji="0" lang="hr-HR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5E00BC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E00BC"/>
                          </a:solidFill>
                          <a:effectLst/>
                          <a:latin typeface="+mn-lt"/>
                        </a:rPr>
                        <a:t>C</a:t>
                      </a:r>
                      <a:r>
                        <a:rPr kumimoji="0" lang="hr-HR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5E00BC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MgC</a:t>
                      </a:r>
                      <a:r>
                        <a:rPr kumimoji="0" lang="hr-HR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44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E00BC"/>
                          </a:solidFill>
                          <a:effectLst/>
                          <a:latin typeface="+mn-lt"/>
                        </a:rPr>
                        <a:t>K</a:t>
                      </a:r>
                      <a:r>
                        <a:rPr kumimoji="0" lang="hr-HR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5E00BC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E00BC"/>
                          </a:solidFill>
                          <a:effectLst/>
                          <a:latin typeface="+mn-lt"/>
                        </a:rPr>
                        <a:t>C</a:t>
                      </a:r>
                      <a:r>
                        <a:rPr kumimoji="0" lang="hr-HR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5E00BC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E00BC"/>
                          </a:solidFill>
                          <a:effectLst/>
                          <a:latin typeface="+mn-lt"/>
                        </a:rPr>
                        <a:t> </a:t>
                      </a:r>
                      <a:endParaRPr kumimoji="0" lang="hr-HR" sz="1800" b="0" i="0" u="none" strike="noStrike" cap="none" normalizeH="0" baseline="-25000" dirty="0">
                        <a:ln>
                          <a:noFill/>
                        </a:ln>
                        <a:solidFill>
                          <a:srgbClr val="5E00BC"/>
                        </a:solidFill>
                        <a:effectLst/>
                        <a:latin typeface="+mn-lt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latin typeface="+mn-lt"/>
                        </a:rPr>
                        <a:t>CaC</a:t>
                      </a:r>
                      <a:r>
                        <a:rPr kumimoji="0" lang="hr-HR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2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r-HR" sz="1800" b="0" i="0" u="none" strike="noStrike" cap="none" normalizeH="0" baseline="-25000" dirty="0">
                        <a:ln>
                          <a:noFill/>
                        </a:ln>
                        <a:solidFill>
                          <a:srgbClr val="5E00BC"/>
                        </a:solidFill>
                        <a:effectLst/>
                        <a:latin typeface="+mn-lt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E00BC"/>
                          </a:solidFill>
                          <a:effectLst/>
                          <a:latin typeface="+mn-lt"/>
                        </a:rPr>
                        <a:t>SrC</a:t>
                      </a:r>
                      <a:r>
                        <a:rPr kumimoji="0" lang="hr-HR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5E00BC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30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r-HR" sz="1800" b="0" i="0" u="none" strike="noStrike" cap="none" normalizeH="0" baseline="-25000" dirty="0">
                        <a:ln>
                          <a:noFill/>
                        </a:ln>
                        <a:solidFill>
                          <a:srgbClr val="5E00BC"/>
                        </a:solidFill>
                        <a:effectLst/>
                        <a:latin typeface="+mn-lt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E00BC"/>
                          </a:solidFill>
                          <a:effectLst/>
                          <a:latin typeface="+mn-lt"/>
                        </a:rPr>
                        <a:t>BaC</a:t>
                      </a:r>
                      <a:r>
                        <a:rPr kumimoji="0" lang="hr-HR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5E00BC"/>
                          </a:solidFill>
                          <a:effectLst/>
                          <a:latin typeface="+mn-lt"/>
                        </a:rPr>
                        <a:t>2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5E00BC"/>
                        </a:solidFill>
                        <a:effectLst/>
                        <a:latin typeface="+mn-lt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5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301" y="1884395"/>
            <a:ext cx="3429000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236800" y="5625901"/>
            <a:ext cx="30305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dirty="0"/>
              <a:t>CaO + 3 C → CaC</a:t>
            </a:r>
            <a:r>
              <a:rPr lang="hr-HR" sz="2400" baseline="-25000" dirty="0"/>
              <a:t>2</a:t>
            </a:r>
            <a:r>
              <a:rPr lang="hr-HR" sz="2400" dirty="0"/>
              <a:t> + CO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1115588" y="5001974"/>
            <a:ext cx="15843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sr-Latn-RS" sz="1200" dirty="0">
                <a:solidFill>
                  <a:srgbClr val="5E00BC"/>
                </a:solidFill>
                <a:latin typeface="+mn-lt"/>
              </a:rPr>
              <a:t>      2200 </a:t>
            </a:r>
            <a:r>
              <a:rPr lang="en-US" altLang="sr-Latn-RS" sz="1200" dirty="0">
                <a:solidFill>
                  <a:srgbClr val="5E00BC"/>
                </a:solidFill>
                <a:latin typeface="+mn-lt"/>
                <a:cs typeface="Arial" panose="020B0604020202020204" pitchFamily="34" charset="0"/>
              </a:rPr>
              <a:t>°</a:t>
            </a:r>
            <a:r>
              <a:rPr lang="hr-HR" altLang="sr-Latn-RS" sz="1200" dirty="0">
                <a:solidFill>
                  <a:srgbClr val="5E00BC"/>
                </a:solidFill>
                <a:latin typeface="+mn-lt"/>
                <a:cs typeface="Arial" panose="020B0604020202020204" pitchFamily="34" charset="0"/>
              </a:rPr>
              <a:t>C</a:t>
            </a:r>
            <a:endParaRPr lang="en-US" altLang="sr-Latn-RS" sz="1200" dirty="0">
              <a:solidFill>
                <a:srgbClr val="5E00BC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993073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122" y="424911"/>
            <a:ext cx="2449512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7668903" y="3723094"/>
            <a:ext cx="4710667" cy="212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hr-HR" sz="2400" dirty="0">
                <a:latin typeface="+mn-lt"/>
              </a:rPr>
              <a:t>Mg + HC</a:t>
            </a:r>
            <a:r>
              <a:rPr lang="hr-HR" sz="2400" dirty="0">
                <a:latin typeface="+mn-lt"/>
                <a:sym typeface="Symbol" panose="05050102010706020507" pitchFamily="18" charset="2"/>
              </a:rPr>
              <a:t>CH</a:t>
            </a:r>
            <a:r>
              <a:rPr lang="hr-HR" sz="2400" dirty="0">
                <a:latin typeface="+mn-lt"/>
              </a:rPr>
              <a:t> </a:t>
            </a:r>
            <a:r>
              <a:rPr lang="hr-HR" sz="2400" dirty="0">
                <a:latin typeface="+mn-lt"/>
                <a:cs typeface="Times New Roman" panose="02020603050405020304" pitchFamily="18" charset="0"/>
              </a:rPr>
              <a:t>→ MgC</a:t>
            </a:r>
            <a:r>
              <a:rPr lang="hr-HR" sz="2400" baseline="-25000" dirty="0">
                <a:latin typeface="+mn-lt"/>
                <a:cs typeface="Times New Roman" panose="02020603050405020304" pitchFamily="18" charset="0"/>
              </a:rPr>
              <a:t>2  </a:t>
            </a:r>
            <a:r>
              <a:rPr lang="hr-HR" sz="2400" dirty="0">
                <a:latin typeface="+mn-lt"/>
                <a:cs typeface="Times New Roman" panose="02020603050405020304" pitchFamily="18" charset="0"/>
              </a:rPr>
              <a:t>+ H</a:t>
            </a:r>
            <a:r>
              <a:rPr lang="hr-HR" sz="2400" baseline="-25000" dirty="0">
                <a:latin typeface="+mn-lt"/>
                <a:cs typeface="Times New Roman" panose="02020603050405020304" pitchFamily="18" charset="0"/>
              </a:rPr>
              <a:t>2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hr-HR" sz="2400" dirty="0">
                <a:latin typeface="+mn-lt"/>
                <a:cs typeface="Times New Roman" panose="02020603050405020304" pitchFamily="18" charset="0"/>
              </a:rPr>
              <a:t>ili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hr-HR" sz="2400" dirty="0" err="1">
                <a:latin typeface="+mn-lt"/>
                <a:cs typeface="Times New Roman" panose="02020603050405020304" pitchFamily="18" charset="0"/>
              </a:rPr>
              <a:t>MgO</a:t>
            </a:r>
            <a:r>
              <a:rPr lang="hr-HR" sz="2400" dirty="0">
                <a:latin typeface="+mn-lt"/>
                <a:cs typeface="Times New Roman" panose="02020603050405020304" pitchFamily="18" charset="0"/>
              </a:rPr>
              <a:t> + CaC</a:t>
            </a:r>
            <a:r>
              <a:rPr lang="hr-HR" sz="2400" baseline="-25000" dirty="0">
                <a:latin typeface="+mn-lt"/>
                <a:cs typeface="Times New Roman" panose="02020603050405020304" pitchFamily="18" charset="0"/>
              </a:rPr>
              <a:t>2</a:t>
            </a:r>
            <a:r>
              <a:rPr lang="hr-HR" sz="2400" dirty="0">
                <a:latin typeface="+mn-lt"/>
                <a:cs typeface="Times New Roman" panose="02020603050405020304" pitchFamily="18" charset="0"/>
              </a:rPr>
              <a:t> → MgC</a:t>
            </a:r>
            <a:r>
              <a:rPr lang="hr-HR" sz="2400" baseline="-25000" dirty="0">
                <a:latin typeface="+mn-lt"/>
                <a:cs typeface="Times New Roman" panose="02020603050405020304" pitchFamily="18" charset="0"/>
              </a:rPr>
              <a:t>2  </a:t>
            </a:r>
            <a:r>
              <a:rPr lang="hr-HR" sz="2400" dirty="0">
                <a:latin typeface="+mn-lt"/>
                <a:cs typeface="Times New Roman" panose="02020603050405020304" pitchFamily="18" charset="0"/>
              </a:rPr>
              <a:t>+ </a:t>
            </a:r>
            <a:r>
              <a:rPr lang="hr-HR" sz="2400" dirty="0" err="1">
                <a:latin typeface="+mn-lt"/>
                <a:cs typeface="Times New Roman" panose="02020603050405020304" pitchFamily="18" charset="0"/>
              </a:rPr>
              <a:t>CaO</a:t>
            </a:r>
            <a:endParaRPr lang="hr-HR" sz="2400" dirty="0">
              <a:latin typeface="+mn-lt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hr-HR" sz="2400" dirty="0">
                <a:latin typeface="+mn-lt"/>
                <a:cs typeface="Times New Roman" panose="02020603050405020304" pitchFamily="18" charset="0"/>
              </a:rPr>
              <a:t>MgC</a:t>
            </a:r>
            <a:r>
              <a:rPr lang="hr-HR" sz="2400" baseline="-25000" dirty="0">
                <a:latin typeface="+mn-lt"/>
                <a:cs typeface="Times New Roman" panose="02020603050405020304" pitchFamily="18" charset="0"/>
              </a:rPr>
              <a:t>2  </a:t>
            </a:r>
            <a:r>
              <a:rPr lang="hr-HR" sz="2400" dirty="0">
                <a:latin typeface="+mn-lt"/>
                <a:cs typeface="Times New Roman" panose="02020603050405020304" pitchFamily="18" charset="0"/>
              </a:rPr>
              <a:t>+</a:t>
            </a:r>
            <a:r>
              <a:rPr lang="hr-HR" sz="2400" baseline="-250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hr-HR" sz="2400" dirty="0">
                <a:latin typeface="+mn-lt"/>
                <a:cs typeface="Times New Roman" panose="02020603050405020304" pitchFamily="18" charset="0"/>
              </a:rPr>
              <a:t>3</a:t>
            </a:r>
            <a:r>
              <a:rPr lang="hr-HR" sz="2400" dirty="0">
                <a:latin typeface="+mn-lt"/>
                <a:sym typeface="Symbol" panose="05050102010706020507" pitchFamily="18" charset="2"/>
              </a:rPr>
              <a:t>H</a:t>
            </a:r>
            <a:r>
              <a:rPr lang="hr-HR" sz="2400" baseline="-25000" dirty="0">
                <a:latin typeface="+mn-lt"/>
                <a:sym typeface="Symbol" panose="05050102010706020507" pitchFamily="18" charset="2"/>
              </a:rPr>
              <a:t>2</a:t>
            </a:r>
            <a:r>
              <a:rPr lang="hr-HR" sz="2400" dirty="0">
                <a:latin typeface="+mn-lt"/>
                <a:sym typeface="Symbol" panose="05050102010706020507" pitchFamily="18" charset="2"/>
              </a:rPr>
              <a:t>O</a:t>
            </a:r>
            <a:r>
              <a:rPr lang="hr-HR" sz="2400" dirty="0">
                <a:latin typeface="+mn-lt"/>
                <a:cs typeface="Times New Roman" panose="02020603050405020304" pitchFamily="18" charset="0"/>
              </a:rPr>
              <a:t> → </a:t>
            </a:r>
            <a:r>
              <a:rPr lang="hr-HR" sz="2400" dirty="0">
                <a:latin typeface="+mn-lt"/>
                <a:sym typeface="Symbol" panose="05050102010706020507" pitchFamily="18" charset="2"/>
              </a:rPr>
              <a:t>Mg(OH)</a:t>
            </a:r>
            <a:r>
              <a:rPr lang="hr-HR" sz="2400" baseline="-25000" dirty="0">
                <a:latin typeface="+mn-lt"/>
                <a:sym typeface="Symbol" panose="05050102010706020507" pitchFamily="18" charset="2"/>
              </a:rPr>
              <a:t>2 </a:t>
            </a:r>
            <a:r>
              <a:rPr lang="hr-HR" sz="2400" dirty="0">
                <a:latin typeface="+mn-lt"/>
                <a:sym typeface="Symbol" panose="05050102010706020507" pitchFamily="18" charset="2"/>
              </a:rPr>
              <a:t> + </a:t>
            </a:r>
            <a:r>
              <a:rPr lang="hr-HR" sz="2400" dirty="0">
                <a:latin typeface="+mn-lt"/>
              </a:rPr>
              <a:t>HC</a:t>
            </a:r>
            <a:r>
              <a:rPr lang="hr-HR" sz="2400" dirty="0">
                <a:latin typeface="+mn-lt"/>
                <a:sym typeface="Symbol" panose="05050102010706020507" pitchFamily="18" charset="2"/>
              </a:rPr>
              <a:t>CH </a:t>
            </a:r>
            <a:r>
              <a:rPr lang="hr-HR" sz="2400" baseline="-25000" dirty="0">
                <a:latin typeface="+mn-lt"/>
                <a:cs typeface="Times New Roman" panose="02020603050405020304" pitchFamily="18" charset="0"/>
              </a:rPr>
              <a:t> </a:t>
            </a:r>
            <a:endParaRPr lang="hr-HR" sz="2400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224247" y="3481794"/>
            <a:ext cx="649287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hr-HR" sz="1000" b="1" dirty="0">
                <a:solidFill>
                  <a:srgbClr val="7030A0"/>
                </a:solidFill>
              </a:rPr>
              <a:t>500 °C 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85002" y="309790"/>
            <a:ext cx="643075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sr-Latn-RS" sz="2400" b="1" dirty="0">
                <a:solidFill>
                  <a:srgbClr val="5E00BC"/>
                </a:solidFill>
                <a:latin typeface="+mn-lt"/>
              </a:rPr>
              <a:t>Seskvikarbid (alilenid </a:t>
            </a:r>
            <a:r>
              <a:rPr lang="hr-HR" altLang="sr-Latn-RS" sz="2400" dirty="0">
                <a:solidFill>
                  <a:srgbClr val="5E00BC"/>
                </a:solidFill>
                <a:latin typeface="+mn-lt"/>
              </a:rPr>
              <a:t>– anioni C</a:t>
            </a:r>
            <a:r>
              <a:rPr lang="hr-HR" altLang="sr-Latn-RS" sz="2400" baseline="-25000" dirty="0">
                <a:solidFill>
                  <a:srgbClr val="5E00BC"/>
                </a:solidFill>
                <a:latin typeface="+mn-lt"/>
              </a:rPr>
              <a:t>3</a:t>
            </a:r>
            <a:r>
              <a:rPr lang="hr-HR" altLang="sr-Latn-RS" sz="2400" baseline="30000" dirty="0">
                <a:solidFill>
                  <a:srgbClr val="5E00BC"/>
                </a:solidFill>
                <a:latin typeface="+mn-lt"/>
              </a:rPr>
              <a:t>4–</a:t>
            </a:r>
            <a:r>
              <a:rPr lang="hr-HR" altLang="sr-Latn-RS" sz="2400" dirty="0">
                <a:solidFill>
                  <a:srgbClr val="5E00BC"/>
                </a:solidFill>
                <a:latin typeface="+mn-lt"/>
              </a:rPr>
              <a:t>, hidrolizom daju propin – samo magnezijev)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37423" y="1600607"/>
            <a:ext cx="8640763" cy="446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dirty="0">
                <a:latin typeface="+mn-lt"/>
              </a:rPr>
              <a:t>2</a:t>
            </a:r>
            <a:r>
              <a:rPr lang="hr-HR" sz="2400" dirty="0">
                <a:latin typeface="+mn-lt"/>
              </a:rPr>
              <a:t>Mg + 3CH</a:t>
            </a:r>
            <a:r>
              <a:rPr lang="hr-HR" sz="2400" baseline="-25000" dirty="0">
                <a:latin typeface="+mn-lt"/>
              </a:rPr>
              <a:t>4</a:t>
            </a:r>
            <a:r>
              <a:rPr lang="hr-HR" sz="2400" dirty="0">
                <a:latin typeface="+mn-lt"/>
              </a:rPr>
              <a:t> </a:t>
            </a:r>
            <a:r>
              <a:rPr lang="hr-HR" sz="3200" dirty="0">
                <a:latin typeface="+mn-lt"/>
                <a:cs typeface="Times New Roman" panose="02020603050405020304" pitchFamily="18" charset="0"/>
              </a:rPr>
              <a:t>→</a:t>
            </a:r>
            <a:r>
              <a:rPr lang="hr-HR" sz="2400" dirty="0">
                <a:latin typeface="+mn-lt"/>
                <a:cs typeface="Times New Roman" panose="02020603050405020304" pitchFamily="18" charset="0"/>
              </a:rPr>
              <a:t>  </a:t>
            </a:r>
            <a:r>
              <a:rPr lang="hr-HR" sz="2400" dirty="0">
                <a:latin typeface="+mn-lt"/>
                <a:sym typeface="Symbol" panose="05050102010706020507" pitchFamily="18" charset="2"/>
              </a:rPr>
              <a:t>Mg</a:t>
            </a:r>
            <a:r>
              <a:rPr lang="en-US" sz="2400" baseline="-25000" dirty="0">
                <a:latin typeface="+mn-lt"/>
                <a:sym typeface="Symbol" panose="05050102010706020507" pitchFamily="18" charset="2"/>
              </a:rPr>
              <a:t>2</a:t>
            </a:r>
            <a:r>
              <a:rPr lang="hr-HR" sz="2400" dirty="0">
                <a:latin typeface="+mn-lt"/>
                <a:sym typeface="Symbol" panose="05050102010706020507" pitchFamily="18" charset="2"/>
              </a:rPr>
              <a:t>C</a:t>
            </a:r>
            <a:r>
              <a:rPr lang="hr-HR" sz="2400" baseline="-25000" dirty="0">
                <a:latin typeface="+mn-lt"/>
                <a:sym typeface="Symbol" panose="05050102010706020507" pitchFamily="18" charset="2"/>
              </a:rPr>
              <a:t>3</a:t>
            </a:r>
            <a:r>
              <a:rPr lang="hr-HR" sz="2400" dirty="0">
                <a:latin typeface="+mn-lt"/>
                <a:sym typeface="Symbol" panose="05050102010706020507" pitchFamily="18" charset="2"/>
              </a:rPr>
              <a:t>  + 6H</a:t>
            </a:r>
            <a:r>
              <a:rPr lang="hr-HR" sz="2400" baseline="-25000" dirty="0">
                <a:latin typeface="+mn-lt"/>
                <a:sym typeface="Symbol" panose="05050102010706020507" pitchFamily="18" charset="2"/>
              </a:rPr>
              <a:t>2</a:t>
            </a:r>
            <a:endParaRPr lang="hr-HR" sz="2400" dirty="0">
              <a:latin typeface="+mn-lt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hr-HR" sz="2400" dirty="0">
                <a:latin typeface="+mn-lt"/>
              </a:rPr>
              <a:t>4Mg + 3HC</a:t>
            </a:r>
            <a:r>
              <a:rPr lang="hr-HR" sz="2400" dirty="0">
                <a:latin typeface="+mn-lt"/>
                <a:sym typeface="Symbol" panose="05050102010706020507" pitchFamily="18" charset="2"/>
              </a:rPr>
              <a:t>CH</a:t>
            </a:r>
            <a:r>
              <a:rPr lang="hr-HR" sz="2400" dirty="0">
                <a:latin typeface="+mn-lt"/>
              </a:rPr>
              <a:t>  </a:t>
            </a:r>
            <a:r>
              <a:rPr lang="hr-HR" sz="3200" dirty="0">
                <a:latin typeface="+mn-lt"/>
                <a:cs typeface="Times New Roman" panose="02020603050405020304" pitchFamily="18" charset="0"/>
              </a:rPr>
              <a:t>→</a:t>
            </a:r>
            <a:r>
              <a:rPr lang="hr-HR" sz="3200" dirty="0">
                <a:latin typeface="+mn-lt"/>
                <a:sym typeface="Symbol" panose="05050102010706020507" pitchFamily="18" charset="2"/>
              </a:rPr>
              <a:t>  </a:t>
            </a:r>
            <a:r>
              <a:rPr lang="en-US" sz="2400" dirty="0">
                <a:latin typeface="+mn-lt"/>
                <a:sym typeface="Symbol" panose="05050102010706020507" pitchFamily="18" charset="2"/>
              </a:rPr>
              <a:t>2</a:t>
            </a:r>
            <a:r>
              <a:rPr lang="hr-HR" sz="2400" dirty="0">
                <a:latin typeface="+mn-lt"/>
                <a:sym typeface="Symbol" panose="05050102010706020507" pitchFamily="18" charset="2"/>
              </a:rPr>
              <a:t>Mg</a:t>
            </a:r>
            <a:r>
              <a:rPr lang="en-US" sz="2400" baseline="-25000" dirty="0">
                <a:latin typeface="+mn-lt"/>
                <a:sym typeface="Symbol" panose="05050102010706020507" pitchFamily="18" charset="2"/>
              </a:rPr>
              <a:t>2</a:t>
            </a:r>
            <a:r>
              <a:rPr lang="hr-HR" sz="2400" dirty="0">
                <a:latin typeface="+mn-lt"/>
                <a:sym typeface="Symbol" panose="05050102010706020507" pitchFamily="18" charset="2"/>
              </a:rPr>
              <a:t>C</a:t>
            </a:r>
            <a:r>
              <a:rPr lang="hr-HR" sz="2400" baseline="-25000" dirty="0">
                <a:latin typeface="+mn-lt"/>
                <a:sym typeface="Symbol" panose="05050102010706020507" pitchFamily="18" charset="2"/>
              </a:rPr>
              <a:t>3</a:t>
            </a:r>
            <a:r>
              <a:rPr lang="hr-HR" sz="2400" dirty="0">
                <a:latin typeface="+mn-lt"/>
                <a:sym typeface="Symbol" panose="05050102010706020507" pitchFamily="18" charset="2"/>
              </a:rPr>
              <a:t>  + 3H</a:t>
            </a:r>
            <a:r>
              <a:rPr lang="hr-HR" sz="2400" baseline="-25000" dirty="0">
                <a:latin typeface="+mn-lt"/>
                <a:sym typeface="Symbol" panose="05050102010706020507" pitchFamily="18" charset="2"/>
              </a:rPr>
              <a:t>2</a:t>
            </a:r>
            <a:endParaRPr lang="hr-HR" sz="2400" dirty="0">
              <a:latin typeface="+mn-lt"/>
              <a:sym typeface="Symbol" panose="05050102010706020507" pitchFamily="18" charset="2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hr-HR" sz="2400" dirty="0">
              <a:latin typeface="+mn-lt"/>
              <a:sym typeface="Symbol" panose="05050102010706020507" pitchFamily="18" charset="2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hr-HR" sz="2400" dirty="0">
                <a:latin typeface="+mn-lt"/>
                <a:sym typeface="Symbol" panose="05050102010706020507" pitchFamily="18" charset="2"/>
              </a:rPr>
              <a:t>Mg</a:t>
            </a:r>
            <a:r>
              <a:rPr lang="en-US" sz="2400" baseline="-25000" dirty="0">
                <a:latin typeface="+mn-lt"/>
                <a:sym typeface="Symbol" panose="05050102010706020507" pitchFamily="18" charset="2"/>
              </a:rPr>
              <a:t>2</a:t>
            </a:r>
            <a:r>
              <a:rPr lang="hr-HR" sz="2400" dirty="0">
                <a:latin typeface="+mn-lt"/>
                <a:sym typeface="Symbol" panose="05050102010706020507" pitchFamily="18" charset="2"/>
              </a:rPr>
              <a:t>C</a:t>
            </a:r>
            <a:r>
              <a:rPr lang="hr-HR" sz="2400" baseline="-25000" dirty="0">
                <a:latin typeface="+mn-lt"/>
                <a:sym typeface="Symbol" panose="05050102010706020507" pitchFamily="18" charset="2"/>
              </a:rPr>
              <a:t>3</a:t>
            </a:r>
            <a:r>
              <a:rPr lang="hr-HR" sz="2400" dirty="0">
                <a:latin typeface="+mn-lt"/>
                <a:sym typeface="Symbol" panose="05050102010706020507" pitchFamily="18" charset="2"/>
              </a:rPr>
              <a:t>  + 4H</a:t>
            </a:r>
            <a:r>
              <a:rPr lang="hr-HR" sz="2400" baseline="-25000" dirty="0">
                <a:latin typeface="+mn-lt"/>
                <a:sym typeface="Symbol" panose="05050102010706020507" pitchFamily="18" charset="2"/>
              </a:rPr>
              <a:t>2</a:t>
            </a:r>
            <a:r>
              <a:rPr lang="hr-HR" sz="2400" dirty="0">
                <a:latin typeface="+mn-lt"/>
                <a:sym typeface="Symbol" panose="05050102010706020507" pitchFamily="18" charset="2"/>
              </a:rPr>
              <a:t>O  2Mg(OH)</a:t>
            </a:r>
            <a:r>
              <a:rPr lang="hr-HR" sz="2400" baseline="-25000" dirty="0">
                <a:latin typeface="+mn-lt"/>
                <a:sym typeface="Symbol" panose="05050102010706020507" pitchFamily="18" charset="2"/>
              </a:rPr>
              <a:t>2</a:t>
            </a:r>
            <a:r>
              <a:rPr lang="hr-HR" sz="2400" dirty="0">
                <a:latin typeface="+mn-lt"/>
                <a:sym typeface="Symbol" panose="05050102010706020507" pitchFamily="18" charset="2"/>
              </a:rPr>
              <a:t>  +  H</a:t>
            </a:r>
            <a:r>
              <a:rPr lang="hr-HR" sz="2400" baseline="-25000" dirty="0">
                <a:latin typeface="+mn-lt"/>
                <a:sym typeface="Symbol" panose="05050102010706020507" pitchFamily="18" charset="2"/>
              </a:rPr>
              <a:t>3</a:t>
            </a:r>
            <a:r>
              <a:rPr lang="hr-HR" sz="2400" dirty="0">
                <a:latin typeface="+mn-lt"/>
                <a:sym typeface="Symbol" panose="05050102010706020507" pitchFamily="18" charset="2"/>
              </a:rPr>
              <a:t>C-C</a:t>
            </a:r>
            <a:r>
              <a:rPr lang="hr-HR" sz="2400" dirty="0">
                <a:sym typeface="Symbol" panose="05050102010706020507" pitchFamily="18" charset="2"/>
              </a:rPr>
              <a:t></a:t>
            </a:r>
            <a:r>
              <a:rPr lang="hr-HR" sz="2400" dirty="0">
                <a:latin typeface="+mn-lt"/>
                <a:sym typeface="Symbol" panose="05050102010706020507" pitchFamily="18" charset="2"/>
              </a:rPr>
              <a:t>CH</a:t>
            </a:r>
            <a:r>
              <a:rPr lang="hr-HR" sz="2400" baseline="-25000" dirty="0">
                <a:latin typeface="+mn-lt"/>
                <a:sym typeface="Symbol" panose="05050102010706020507" pitchFamily="18" charset="2"/>
              </a:rPr>
              <a:t>  </a:t>
            </a:r>
          </a:p>
          <a:p>
            <a:pPr eaLnBrk="1" hangingPunct="1">
              <a:spcBef>
                <a:spcPct val="50000"/>
              </a:spcBef>
              <a:defRPr/>
            </a:pPr>
            <a:endParaRPr lang="hr-HR" sz="2400" baseline="-25000" dirty="0">
              <a:latin typeface="+mn-lt"/>
              <a:sym typeface="Symbol" panose="05050102010706020507" pitchFamily="18" charset="2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hr-HR" sz="2400" dirty="0">
              <a:latin typeface="+mn-lt"/>
              <a:sym typeface="Symbol" panose="05050102010706020507" pitchFamily="18" charset="2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hr-HR" sz="2400" dirty="0">
              <a:latin typeface="+mn-lt"/>
              <a:sym typeface="Symbol" panose="05050102010706020507" pitchFamily="18" charset="2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hr-HR" sz="2400" dirty="0">
                <a:latin typeface="+mn-lt"/>
                <a:sym typeface="Symbol" panose="05050102010706020507" pitchFamily="18" charset="2"/>
              </a:rPr>
              <a:t>      PROPANDIEN (ALEN)</a:t>
            </a:r>
            <a:endParaRPr lang="en-GB" sz="2400" dirty="0">
              <a:latin typeface="+mn-lt"/>
              <a:sym typeface="Symbol" panose="05050102010706020507" pitchFamily="18" charset="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87826" y="2178546"/>
            <a:ext cx="649287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hr-HR" sz="1000" dirty="0">
                <a:solidFill>
                  <a:srgbClr val="7030A0"/>
                </a:solidFill>
                <a:latin typeface="Comic Sans MS" panose="030F0702030302020204" pitchFamily="66" charset="0"/>
              </a:rPr>
              <a:t>600 °C </a:t>
            </a:r>
          </a:p>
        </p:txBody>
      </p:sp>
      <p:sp>
        <p:nvSpPr>
          <p:cNvPr id="9" name="Rectangle 8"/>
          <p:cNvSpPr/>
          <p:nvPr/>
        </p:nvSpPr>
        <p:spPr>
          <a:xfrm>
            <a:off x="1594112" y="1477426"/>
            <a:ext cx="6477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hr-HR" sz="1000" dirty="0">
                <a:solidFill>
                  <a:srgbClr val="7030A0"/>
                </a:solidFill>
                <a:latin typeface="Comic Sans MS" panose="030F0702030302020204" pitchFamily="66" charset="0"/>
              </a:rPr>
              <a:t>700 °C 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448947" y="4696624"/>
            <a:ext cx="1493145" cy="5457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028" y="4246605"/>
            <a:ext cx="1021939" cy="90003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423" y="2216557"/>
            <a:ext cx="5616575" cy="7207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 b="1"/>
          </a:p>
        </p:txBody>
      </p:sp>
    </p:spTree>
    <p:extLst>
      <p:ext uri="{BB962C8B-B14F-4D97-AF65-F5344CB8AC3E}">
        <p14:creationId xmlns:p14="http://schemas.microsoft.com/office/powerpoint/2010/main" val="1008868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338729" y="306433"/>
            <a:ext cx="11853271" cy="569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sz="2800" b="1" dirty="0">
                <a:latin typeface="+mn-lt"/>
              </a:rPr>
              <a:t>Intersticijski karbidi </a:t>
            </a:r>
            <a:r>
              <a:rPr lang="hr-HR" altLang="sr-Latn-RS" sz="2800" dirty="0">
                <a:latin typeface="+mn-lt"/>
              </a:rPr>
              <a:t>(metalni karbidi)</a:t>
            </a:r>
          </a:p>
          <a:p>
            <a:pPr eaLnBrk="1" hangingPunct="1"/>
            <a:endParaRPr lang="hr-HR" altLang="sr-Latn-RS" sz="2800" dirty="0">
              <a:latin typeface="+mn-lt"/>
            </a:endParaRPr>
          </a:p>
          <a:p>
            <a:pPr eaLnBrk="1" hangingPunct="1">
              <a:buFontTx/>
              <a:buAutoNum type="alphaLcParenR"/>
            </a:pPr>
            <a:r>
              <a:rPr lang="en-US" altLang="sr-Latn-RS" sz="2800" dirty="0">
                <a:latin typeface="+mn-lt"/>
              </a:rPr>
              <a:t> </a:t>
            </a:r>
            <a:r>
              <a:rPr lang="hr-HR" altLang="sr-Latn-RS" sz="2800" dirty="0">
                <a:latin typeface="+mn-lt"/>
              </a:rPr>
              <a:t>Karbidi metala 4., 5. i 6. skupine: približno 1:1, metalna svojstva, tvrdoća (WC najtvrđi materijal), vodiči, visoka tališta (iznad 2800 K)</a:t>
            </a:r>
          </a:p>
          <a:p>
            <a:pPr algn="ctr" eaLnBrk="1" hangingPunct="1"/>
            <a:endParaRPr lang="hr-HR" altLang="sr-Latn-RS" sz="2800" dirty="0">
              <a:latin typeface="+mn-lt"/>
            </a:endParaRPr>
          </a:p>
          <a:p>
            <a:pPr algn="ctr" eaLnBrk="1" hangingPunct="1"/>
            <a:r>
              <a:rPr lang="hr-HR" altLang="sr-Latn-RS" sz="2800" dirty="0">
                <a:latin typeface="+mn-lt"/>
              </a:rPr>
              <a:t>TiO</a:t>
            </a:r>
            <a:r>
              <a:rPr lang="hr-HR" altLang="sr-Latn-RS" sz="2800" baseline="-25000" dirty="0">
                <a:latin typeface="+mn-lt"/>
              </a:rPr>
              <a:t>2</a:t>
            </a:r>
            <a:r>
              <a:rPr lang="hr-HR" altLang="sr-Latn-RS" sz="2800" dirty="0">
                <a:latin typeface="+mn-lt"/>
              </a:rPr>
              <a:t>  +  3C  </a:t>
            </a:r>
            <a:r>
              <a:rPr lang="hr-HR" altLang="sr-Latn-RS" sz="2800" dirty="0">
                <a:latin typeface="+mn-lt"/>
                <a:sym typeface="Symbol" panose="05050102010706020507" pitchFamily="18" charset="2"/>
              </a:rPr>
              <a:t> TiC  +  2CO</a:t>
            </a:r>
          </a:p>
          <a:p>
            <a:pPr algn="ctr" eaLnBrk="1" hangingPunct="1"/>
            <a:endParaRPr lang="hr-HR" altLang="sr-Latn-RS" sz="2800" dirty="0">
              <a:latin typeface="+mn-lt"/>
              <a:sym typeface="Symbol" panose="05050102010706020507" pitchFamily="18" charset="2"/>
            </a:endParaRPr>
          </a:p>
          <a:p>
            <a:pPr eaLnBrk="1" hangingPunct="1"/>
            <a:r>
              <a:rPr lang="hr-HR" altLang="sr-Latn-RS" sz="2800" dirty="0">
                <a:latin typeface="+mn-lt"/>
                <a:sym typeface="Symbol" panose="05050102010706020507" pitchFamily="18" charset="2"/>
              </a:rPr>
              <a:t>b) Karbidi metala 7., 8. i dijela 6. skupine:  nestehiometrijski spojevi, otapaju se u kiselinama Cr</a:t>
            </a:r>
            <a:r>
              <a:rPr lang="hr-HR" altLang="sr-Latn-RS" sz="2800" baseline="-25000" dirty="0">
                <a:latin typeface="+mn-lt"/>
                <a:sym typeface="Symbol" panose="05050102010706020507" pitchFamily="18" charset="2"/>
              </a:rPr>
              <a:t>7</a:t>
            </a:r>
            <a:r>
              <a:rPr lang="hr-HR" altLang="sr-Latn-RS" sz="2800" dirty="0">
                <a:latin typeface="+mn-lt"/>
                <a:sym typeface="Symbol" panose="05050102010706020507" pitchFamily="18" charset="2"/>
              </a:rPr>
              <a:t>C</a:t>
            </a:r>
            <a:r>
              <a:rPr lang="hr-HR" altLang="sr-Latn-RS" sz="2800" baseline="-25000" dirty="0">
                <a:latin typeface="+mn-lt"/>
                <a:sym typeface="Symbol" panose="05050102010706020507" pitchFamily="18" charset="2"/>
              </a:rPr>
              <a:t>3</a:t>
            </a:r>
            <a:r>
              <a:rPr lang="hr-HR" altLang="sr-Latn-RS" sz="2800" dirty="0">
                <a:latin typeface="+mn-lt"/>
                <a:sym typeface="Symbol" panose="05050102010706020507" pitchFamily="18" charset="2"/>
              </a:rPr>
              <a:t>, Mn</a:t>
            </a:r>
            <a:r>
              <a:rPr lang="hr-HR" altLang="sr-Latn-RS" sz="2800" baseline="-25000" dirty="0">
                <a:latin typeface="+mn-lt"/>
                <a:sym typeface="Symbol" panose="05050102010706020507" pitchFamily="18" charset="2"/>
              </a:rPr>
              <a:t>4</a:t>
            </a:r>
            <a:r>
              <a:rPr lang="hr-HR" altLang="sr-Latn-RS" sz="2800" dirty="0">
                <a:latin typeface="+mn-lt"/>
                <a:sym typeface="Symbol" panose="05050102010706020507" pitchFamily="18" charset="2"/>
              </a:rPr>
              <a:t>C</a:t>
            </a:r>
          </a:p>
          <a:p>
            <a:pPr eaLnBrk="1" hangingPunct="1"/>
            <a:endParaRPr lang="hr-HR" altLang="sr-Latn-RS" sz="2800" dirty="0">
              <a:latin typeface="+mn-lt"/>
              <a:sym typeface="Symbol" panose="05050102010706020507" pitchFamily="18" charset="2"/>
            </a:endParaRPr>
          </a:p>
          <a:p>
            <a:pPr eaLnBrk="1" hangingPunct="1"/>
            <a:endParaRPr lang="hr-HR" altLang="sr-Latn-RS" sz="2800" dirty="0">
              <a:latin typeface="+mn-lt"/>
              <a:sym typeface="Symbol" panose="05050102010706020507" pitchFamily="18" charset="2"/>
            </a:endParaRPr>
          </a:p>
          <a:p>
            <a:pPr eaLnBrk="1" hangingPunct="1"/>
            <a:endParaRPr lang="hr-HR" altLang="sr-Latn-RS" sz="2800" dirty="0">
              <a:latin typeface="+mn-lt"/>
              <a:sym typeface="Symbol" panose="05050102010706020507" pitchFamily="18" charset="2"/>
            </a:endParaRPr>
          </a:p>
          <a:p>
            <a:r>
              <a:rPr lang="hr-HR" altLang="sr-Latn-RS" sz="2800" b="1" dirty="0">
                <a:latin typeface="+mn-lt"/>
                <a:sym typeface="Symbol" panose="05050102010706020507" pitchFamily="18" charset="2"/>
              </a:rPr>
              <a:t>Kovalentni karbidi</a:t>
            </a:r>
            <a:r>
              <a:rPr lang="hr-HR" altLang="sr-Latn-RS" sz="2800" dirty="0">
                <a:latin typeface="+mn-lt"/>
                <a:sym typeface="Symbol" panose="05050102010706020507" pitchFamily="18" charset="2"/>
              </a:rPr>
              <a:t>:  SiC, N</a:t>
            </a:r>
            <a:r>
              <a:rPr lang="hr-HR" altLang="sr-Latn-RS" sz="2800" i="1" baseline="-25000" dirty="0">
                <a:latin typeface="+mn-lt"/>
                <a:sym typeface="Symbol" panose="05050102010706020507" pitchFamily="18" charset="2"/>
              </a:rPr>
              <a:t>x</a:t>
            </a:r>
            <a:r>
              <a:rPr lang="hr-HR" altLang="sr-Latn-RS" sz="2800" dirty="0">
                <a:latin typeface="+mn-lt"/>
                <a:sym typeface="Symbol" panose="05050102010706020507" pitchFamily="18" charset="2"/>
              </a:rPr>
              <a:t>C</a:t>
            </a:r>
            <a:r>
              <a:rPr lang="hr-HR" altLang="sr-Latn-RS" sz="2800" i="1" baseline="-25000" dirty="0">
                <a:latin typeface="+mn-lt"/>
                <a:sym typeface="Symbol" panose="05050102010706020507" pitchFamily="18" charset="2"/>
              </a:rPr>
              <a:t>y</a:t>
            </a:r>
            <a:r>
              <a:rPr lang="hr-HR" altLang="sr-Latn-RS" sz="2800" dirty="0">
                <a:latin typeface="+mn-lt"/>
                <a:sym typeface="Symbol" panose="05050102010706020507" pitchFamily="18" charset="2"/>
              </a:rPr>
              <a:t>, C</a:t>
            </a:r>
            <a:r>
              <a:rPr lang="hr-HR" altLang="sr-Latn-RS" sz="2800" i="1" baseline="-25000" dirty="0">
                <a:latin typeface="+mn-lt"/>
                <a:sym typeface="Symbol" panose="05050102010706020507" pitchFamily="18" charset="2"/>
              </a:rPr>
              <a:t>x</a:t>
            </a:r>
            <a:r>
              <a:rPr lang="hr-HR" altLang="sr-Latn-RS" sz="2800" dirty="0">
                <a:latin typeface="+mn-lt"/>
                <a:sym typeface="Symbol" panose="05050102010706020507" pitchFamily="18" charset="2"/>
              </a:rPr>
              <a:t>H</a:t>
            </a:r>
            <a:r>
              <a:rPr lang="hr-HR" altLang="sr-Latn-RS" sz="2800" i="1" baseline="-25000" dirty="0">
                <a:latin typeface="+mn-lt"/>
                <a:sym typeface="Symbol" panose="05050102010706020507" pitchFamily="18" charset="2"/>
              </a:rPr>
              <a:t>y</a:t>
            </a:r>
            <a:r>
              <a:rPr lang="hr-HR" altLang="sr-Latn-RS" sz="2800" dirty="0">
                <a:latin typeface="+mn-lt"/>
                <a:sym typeface="Symbol" panose="05050102010706020507" pitchFamily="18" charset="2"/>
              </a:rPr>
              <a:t>, B</a:t>
            </a:r>
            <a:r>
              <a:rPr lang="hr-HR" altLang="sr-Latn-RS" sz="2800" baseline="-25000" dirty="0">
                <a:latin typeface="+mn-lt"/>
                <a:sym typeface="Symbol" panose="05050102010706020507" pitchFamily="18" charset="2"/>
              </a:rPr>
              <a:t>12</a:t>
            </a:r>
            <a:r>
              <a:rPr lang="hr-HR" altLang="sr-Latn-RS" sz="2800" dirty="0">
                <a:latin typeface="+mn-lt"/>
                <a:sym typeface="Symbol" panose="05050102010706020507" pitchFamily="18" charset="2"/>
              </a:rPr>
              <a:t>C</a:t>
            </a:r>
            <a:r>
              <a:rPr lang="hr-HR" altLang="sr-Latn-RS" sz="2800" baseline="-25000" dirty="0">
                <a:latin typeface="+mn-lt"/>
                <a:sym typeface="Symbol" panose="05050102010706020507" pitchFamily="18" charset="2"/>
              </a:rPr>
              <a:t>3</a:t>
            </a:r>
            <a:r>
              <a:rPr lang="hr-HR" altLang="sr-Latn-RS" sz="2800" dirty="0">
                <a:latin typeface="+mn-lt"/>
                <a:sym typeface="Symbol" panose="05050102010706020507" pitchFamily="18" charset="2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871913476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ChangeArrowheads="1"/>
          </p:cNvSpPr>
          <p:nvPr/>
        </p:nvSpPr>
        <p:spPr bwMode="auto">
          <a:xfrm>
            <a:off x="687389" y="516573"/>
            <a:ext cx="9089071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r-HR" altLang="sr-Latn-RS" sz="2800" dirty="0">
                <a:latin typeface="+mn-lt"/>
              </a:rPr>
              <a:t>SiC </a:t>
            </a:r>
            <a:r>
              <a:rPr lang="hr-HR" altLang="sr-Latn-RS" sz="2800" dirty="0">
                <a:latin typeface="+mn-lt"/>
                <a:sym typeface="Symbol" panose="05050102010706020507" pitchFamily="18" charset="2"/>
              </a:rPr>
              <a:t> KARBORUND</a:t>
            </a:r>
          </a:p>
          <a:p>
            <a:pPr algn="ctr" eaLnBrk="1" hangingPunct="1"/>
            <a:endParaRPr lang="hr-HR" altLang="sr-Latn-RS" sz="2800" dirty="0">
              <a:latin typeface="+mn-lt"/>
              <a:sym typeface="Symbol" panose="05050102010706020507" pitchFamily="18" charset="2"/>
            </a:endParaRPr>
          </a:p>
          <a:p>
            <a:pPr algn="ctr" eaLnBrk="1" hangingPunct="1"/>
            <a:endParaRPr lang="hr-HR" altLang="sr-Latn-RS" sz="2800" dirty="0">
              <a:latin typeface="+mn-lt"/>
              <a:sym typeface="Symbol" panose="05050102010706020507" pitchFamily="18" charset="2"/>
            </a:endParaRPr>
          </a:p>
          <a:p>
            <a:pPr algn="ctr" eaLnBrk="1" hangingPunct="1"/>
            <a:endParaRPr lang="hr-HR" altLang="sr-Latn-RS" sz="2800" dirty="0">
              <a:latin typeface="+mn-lt"/>
              <a:sym typeface="Symbol" panose="05050102010706020507" pitchFamily="18" charset="2"/>
            </a:endParaRPr>
          </a:p>
          <a:p>
            <a:pPr algn="ctr" eaLnBrk="1" hangingPunct="1"/>
            <a:endParaRPr lang="hr-HR" altLang="sr-Latn-RS" sz="2800" dirty="0">
              <a:latin typeface="+mn-lt"/>
              <a:sym typeface="Symbol" panose="05050102010706020507" pitchFamily="18" charset="2"/>
            </a:endParaRPr>
          </a:p>
          <a:p>
            <a:pPr algn="ctr" eaLnBrk="1" hangingPunct="1"/>
            <a:endParaRPr lang="hr-HR" altLang="sr-Latn-RS" sz="2800" dirty="0">
              <a:latin typeface="+mn-lt"/>
              <a:sym typeface="Symbol" panose="05050102010706020507" pitchFamily="18" charset="2"/>
            </a:endParaRPr>
          </a:p>
          <a:p>
            <a:pPr algn="ctr" eaLnBrk="1" hangingPunct="1"/>
            <a:endParaRPr lang="hr-HR" altLang="sr-Latn-RS" sz="2800" dirty="0">
              <a:latin typeface="+mn-lt"/>
              <a:sym typeface="Symbol" panose="05050102010706020507" pitchFamily="18" charset="2"/>
            </a:endParaRPr>
          </a:p>
          <a:p>
            <a:pPr algn="ctr" eaLnBrk="1" hangingPunct="1"/>
            <a:endParaRPr lang="hr-HR" altLang="sr-Latn-RS" sz="2800" dirty="0">
              <a:latin typeface="+mn-lt"/>
              <a:sym typeface="Symbol" panose="05050102010706020507" pitchFamily="18" charset="2"/>
            </a:endParaRPr>
          </a:p>
          <a:p>
            <a:pPr algn="ctr" eaLnBrk="1" hangingPunct="1"/>
            <a:endParaRPr lang="hr-HR" altLang="sr-Latn-RS" sz="2800" dirty="0">
              <a:latin typeface="+mn-lt"/>
              <a:sym typeface="Symbol" panose="05050102010706020507" pitchFamily="18" charset="2"/>
            </a:endParaRPr>
          </a:p>
          <a:p>
            <a:pPr algn="ctr" eaLnBrk="1" hangingPunct="1"/>
            <a:r>
              <a:rPr lang="hr-HR" altLang="sr-Latn-RS" sz="2800" dirty="0">
                <a:latin typeface="+mn-lt"/>
                <a:sym typeface="Symbol" panose="05050102010706020507" pitchFamily="18" charset="2"/>
              </a:rPr>
              <a:t> </a:t>
            </a:r>
          </a:p>
          <a:p>
            <a:pPr algn="ctr" eaLnBrk="1" hangingPunct="1"/>
            <a:endParaRPr lang="hr-HR" altLang="sr-Latn-RS" sz="2800" dirty="0">
              <a:latin typeface="+mn-lt"/>
              <a:sym typeface="Symbol" panose="05050102010706020507" pitchFamily="18" charset="2"/>
            </a:endParaRPr>
          </a:p>
          <a:p>
            <a:endParaRPr lang="hr-HR" altLang="sr-Latn-RS" sz="2800" dirty="0">
              <a:latin typeface="+mn-lt"/>
              <a:sym typeface="Symbol" panose="05050102010706020507" pitchFamily="18" charset="2"/>
            </a:endParaRPr>
          </a:p>
          <a:p>
            <a:r>
              <a:rPr lang="hr-HR" altLang="sr-Latn-RS" sz="2800" dirty="0">
                <a:latin typeface="+mn-lt"/>
                <a:sym typeface="Symbol" panose="05050102010706020507" pitchFamily="18" charset="2"/>
              </a:rPr>
              <a:t>Preko 250 struktura različitih kristalnih struktura (polimorfa)</a:t>
            </a:r>
            <a:endParaRPr lang="en-GB" altLang="sr-Latn-RS" sz="2800" dirty="0">
              <a:latin typeface="+mn-lt"/>
              <a:sym typeface="Symbol" panose="05050102010706020507" pitchFamily="18" charset="2"/>
            </a:endParaRPr>
          </a:p>
        </p:txBody>
      </p:sp>
      <p:pic>
        <p:nvPicPr>
          <p:cNvPr id="2457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1" y="1308100"/>
            <a:ext cx="3398995" cy="270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460" y="1308100"/>
            <a:ext cx="3175000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460" y="2987943"/>
            <a:ext cx="3175000" cy="1181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460" y="4466590"/>
            <a:ext cx="3175000" cy="1054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760" y="3705710"/>
            <a:ext cx="209550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816431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497255"/>
              </p:ext>
            </p:extLst>
          </p:nvPr>
        </p:nvGraphicFramePr>
        <p:xfrm>
          <a:off x="1032252" y="251209"/>
          <a:ext cx="10399760" cy="6193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1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81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427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4832">
                <a:tc gridSpan="4">
                  <a:txBody>
                    <a:bodyPr/>
                    <a:lstStyle/>
                    <a:p>
                      <a:pPr algn="ctr"/>
                      <a:r>
                        <a:rPr lang="hr-HR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UGLJIKOVI HALOGENIDI</a:t>
                      </a:r>
                      <a:r>
                        <a:rPr lang="hr-HR" sz="24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 I HALKOGENIDI </a:t>
                      </a:r>
                      <a:endParaRPr lang="hr-HR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17" marB="45717"/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832">
                <a:tc>
                  <a:txBody>
                    <a:bodyPr/>
                    <a:lstStyle/>
                    <a:p>
                      <a:pPr algn="ctr"/>
                      <a:r>
                        <a:rPr lang="hr-HR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SPOJ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b="0" i="1" dirty="0">
                          <a:solidFill>
                            <a:schemeClr val="tx1"/>
                          </a:solidFill>
                          <a:latin typeface="+mn-lt"/>
                        </a:rPr>
                        <a:t>t</a:t>
                      </a:r>
                      <a:r>
                        <a:rPr lang="hr-HR" sz="2400" b="0" baseline="-25000" dirty="0">
                          <a:solidFill>
                            <a:schemeClr val="tx1"/>
                          </a:solidFill>
                          <a:latin typeface="+mn-lt"/>
                        </a:rPr>
                        <a:t>t</a:t>
                      </a:r>
                      <a:r>
                        <a:rPr lang="hr-HR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/°C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b="0" i="1" dirty="0">
                          <a:solidFill>
                            <a:schemeClr val="tx1"/>
                          </a:solidFill>
                          <a:latin typeface="+mn-lt"/>
                        </a:rPr>
                        <a:t>t</a:t>
                      </a:r>
                      <a:r>
                        <a:rPr lang="hr-HR" sz="2400" b="0" baseline="-25000" dirty="0">
                          <a:solidFill>
                            <a:schemeClr val="tx1"/>
                          </a:solidFill>
                          <a:latin typeface="+mn-lt"/>
                        </a:rPr>
                        <a:t>v</a:t>
                      </a:r>
                      <a:r>
                        <a:rPr lang="hr-HR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/°C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SVOJSTVA</a:t>
                      </a:r>
                    </a:p>
                  </a:txBody>
                  <a:tcPr marT="45717" marB="4571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832">
                <a:tc>
                  <a:txBody>
                    <a:bodyPr/>
                    <a:lstStyle/>
                    <a:p>
                      <a:pPr algn="ctr"/>
                      <a:r>
                        <a:rPr lang="hr-HR" sz="2400" b="0" dirty="0">
                          <a:solidFill>
                            <a:srgbClr val="FF0000"/>
                          </a:solidFill>
                          <a:latin typeface="+mn-lt"/>
                        </a:rPr>
                        <a:t>CF</a:t>
                      </a:r>
                      <a:r>
                        <a:rPr lang="hr-HR" sz="2400" b="0" baseline="-25000" dirty="0">
                          <a:solidFill>
                            <a:srgbClr val="FF0000"/>
                          </a:solidFill>
                          <a:latin typeface="+mn-lt"/>
                        </a:rPr>
                        <a:t>4</a:t>
                      </a:r>
                      <a:endParaRPr lang="hr-HR" sz="2400" b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-185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-128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stabilan</a:t>
                      </a:r>
                    </a:p>
                  </a:txBody>
                  <a:tcPr marT="45717" marB="4571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3746">
                <a:tc>
                  <a:txBody>
                    <a:bodyPr/>
                    <a:lstStyle/>
                    <a:p>
                      <a:pPr algn="ctr"/>
                      <a:r>
                        <a:rPr lang="hr-HR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CCl</a:t>
                      </a:r>
                      <a:r>
                        <a:rPr lang="hr-HR" sz="2400" b="0" baseline="-25000" dirty="0">
                          <a:solidFill>
                            <a:schemeClr val="tx1"/>
                          </a:solidFill>
                          <a:latin typeface="+mn-lt"/>
                        </a:rPr>
                        <a:t>4</a:t>
                      </a:r>
                      <a:endParaRPr lang="hr-HR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 -23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   76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umjereno stabilan; nepolarno otapalo</a:t>
                      </a:r>
                    </a:p>
                  </a:txBody>
                  <a:tcPr marT="45717" marB="4571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832">
                <a:tc>
                  <a:txBody>
                    <a:bodyPr/>
                    <a:lstStyle/>
                    <a:p>
                      <a:pPr algn="ctr"/>
                      <a:r>
                        <a:rPr lang="hr-HR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CBr</a:t>
                      </a:r>
                      <a:r>
                        <a:rPr lang="hr-HR" sz="2400" b="0" baseline="-25000" dirty="0">
                          <a:solidFill>
                            <a:schemeClr val="tx1"/>
                          </a:solidFill>
                          <a:latin typeface="+mn-lt"/>
                        </a:rPr>
                        <a:t>4</a:t>
                      </a:r>
                      <a:endParaRPr lang="hr-HR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  93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 190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raspada se</a:t>
                      </a:r>
                      <a:r>
                        <a:rPr lang="hr-HR" sz="18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 pri vrenju</a:t>
                      </a:r>
                      <a:endParaRPr lang="hr-HR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17" marB="4571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8779">
                <a:tc>
                  <a:txBody>
                    <a:bodyPr/>
                    <a:lstStyle/>
                    <a:p>
                      <a:pPr algn="ctr"/>
                      <a:r>
                        <a:rPr lang="hr-HR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CI</a:t>
                      </a:r>
                      <a:r>
                        <a:rPr lang="hr-HR" sz="2400" b="0" baseline="-25000" dirty="0">
                          <a:solidFill>
                            <a:schemeClr val="tx1"/>
                          </a:solidFill>
                          <a:latin typeface="+mn-lt"/>
                        </a:rPr>
                        <a:t>4</a:t>
                      </a:r>
                      <a:endParaRPr lang="hr-HR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 171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endParaRPr lang="hr-HR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raspada na sobnoj temperaturi</a:t>
                      </a:r>
                    </a:p>
                  </a:txBody>
                  <a:tcPr marT="45717" marB="4571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3746">
                <a:tc>
                  <a:txBody>
                    <a:bodyPr/>
                    <a:lstStyle/>
                    <a:p>
                      <a:pPr algn="ctr"/>
                      <a:r>
                        <a:rPr lang="hr-HR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COF</a:t>
                      </a:r>
                      <a:r>
                        <a:rPr lang="hr-HR" sz="2400" b="0" baseline="-25000" dirty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endParaRPr lang="hr-HR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-114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 -83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polako se raspada u vodi</a:t>
                      </a:r>
                    </a:p>
                  </a:txBody>
                  <a:tcPr marT="45717" marB="4571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4832">
                <a:tc>
                  <a:txBody>
                    <a:bodyPr/>
                    <a:lstStyle/>
                    <a:p>
                      <a:pPr algn="ctr"/>
                      <a:r>
                        <a:rPr lang="hr-HR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COCl</a:t>
                      </a:r>
                      <a:r>
                        <a:rPr lang="hr-HR" sz="2400" b="0" baseline="-25000" dirty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endParaRPr lang="hr-HR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-118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   8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otrovan (fozgen)</a:t>
                      </a:r>
                    </a:p>
                  </a:txBody>
                  <a:tcPr marT="45717" marB="4571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3746">
                <a:tc>
                  <a:txBody>
                    <a:bodyPr/>
                    <a:lstStyle/>
                    <a:p>
                      <a:pPr algn="ctr"/>
                      <a:r>
                        <a:rPr lang="hr-HR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COS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-138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 -50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zapaljiv, raspada se u vodi</a:t>
                      </a:r>
                    </a:p>
                  </a:txBody>
                  <a:tcPr marT="45717" marB="45717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23746">
                <a:tc>
                  <a:txBody>
                    <a:bodyPr/>
                    <a:lstStyle/>
                    <a:p>
                      <a:pPr algn="ctr"/>
                      <a:r>
                        <a:rPr lang="hr-HR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CS</a:t>
                      </a:r>
                      <a:r>
                        <a:rPr lang="hr-HR" sz="2400" b="0" baseline="-25000" dirty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endParaRPr lang="hr-HR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-109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  46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zapaljiv (zapaljiviji od etera), otrovan</a:t>
                      </a:r>
                    </a:p>
                  </a:txBody>
                  <a:tcPr marT="45717" marB="45717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23746">
                <a:tc>
                  <a:txBody>
                    <a:bodyPr/>
                    <a:lstStyle/>
                    <a:p>
                      <a:pPr algn="ctr"/>
                      <a:r>
                        <a:rPr lang="hr-HR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(CN)</a:t>
                      </a:r>
                      <a:r>
                        <a:rPr lang="hr-HR" sz="2400" b="0" baseline="-25000" dirty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endParaRPr lang="hr-HR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 -28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 -21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Topljiv u</a:t>
                      </a:r>
                      <a:r>
                        <a:rPr lang="hr-HR" sz="18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 vodi (disproporcionira), otrovan, bezbojan</a:t>
                      </a:r>
                      <a:endParaRPr lang="hr-HR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17" marB="45717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4832">
                <a:tc>
                  <a:txBody>
                    <a:bodyPr/>
                    <a:lstStyle/>
                    <a:p>
                      <a:pPr algn="ctr"/>
                      <a:r>
                        <a:rPr lang="hr-HR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HCN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-13,4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 25,6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otrovan</a:t>
                      </a:r>
                    </a:p>
                  </a:txBody>
                  <a:tcPr marT="45717" marB="45717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74832">
                <a:tc>
                  <a:txBody>
                    <a:bodyPr/>
                    <a:lstStyle/>
                    <a:p>
                      <a:pPr algn="ctr"/>
                      <a:endParaRPr lang="hr-HR" sz="1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l"/>
                      <a:endParaRPr lang="hr-HR" sz="1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l"/>
                      <a:endParaRPr lang="hr-HR" sz="1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endParaRPr lang="hr-HR" sz="1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T="45717" marB="45717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2407351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ChangeArrowheads="1"/>
          </p:cNvSpPr>
          <p:nvPr/>
        </p:nvSpPr>
        <p:spPr bwMode="auto">
          <a:xfrm>
            <a:off x="2063750" y="260350"/>
            <a:ext cx="8712200" cy="6206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r-HR" altLang="sr-Latn-RS" sz="2800" dirty="0">
                <a:latin typeface="+mn-lt"/>
              </a:rPr>
              <a:t>CF</a:t>
            </a:r>
            <a:r>
              <a:rPr lang="hr-HR" altLang="sr-Latn-RS" sz="2800" baseline="-25000" dirty="0">
                <a:latin typeface="+mn-lt"/>
              </a:rPr>
              <a:t>4</a:t>
            </a:r>
            <a:r>
              <a:rPr lang="hr-HR" altLang="sr-Latn-RS" sz="2800" dirty="0">
                <a:latin typeface="+mn-lt"/>
              </a:rPr>
              <a:t> –najjača od svih veza C-X (480 kJmol</a:t>
            </a:r>
            <a:r>
              <a:rPr lang="hr-HR" altLang="sr-Latn-RS" sz="2800" baseline="30000" dirty="0">
                <a:latin typeface="+mn-lt"/>
              </a:rPr>
              <a:t>-1</a:t>
            </a:r>
            <a:r>
              <a:rPr lang="hr-HR" altLang="sr-Latn-RS" sz="2800" dirty="0">
                <a:latin typeface="+mn-lt"/>
              </a:rPr>
              <a:t>)</a:t>
            </a:r>
          </a:p>
          <a:p>
            <a:endParaRPr lang="hr-HR" altLang="sr-Latn-RS" sz="2800" dirty="0">
              <a:latin typeface="+mn-lt"/>
            </a:endParaRPr>
          </a:p>
          <a:p>
            <a:r>
              <a:rPr lang="hr-HR" altLang="sr-Latn-RS" sz="2800" dirty="0">
                <a:latin typeface="+mn-lt"/>
              </a:rPr>
              <a:t>                                     </a:t>
            </a:r>
            <a:r>
              <a:rPr lang="en-US" altLang="sr-Latn-RS" sz="2800" dirty="0">
                <a:latin typeface="+mn-lt"/>
              </a:rPr>
              <a:t>     </a:t>
            </a:r>
            <a:r>
              <a:rPr lang="hr-HR" altLang="sr-Latn-RS" sz="2800" dirty="0">
                <a:latin typeface="+mn-lt"/>
              </a:rPr>
              <a:t>             </a:t>
            </a:r>
            <a:r>
              <a:rPr lang="en-US" altLang="sr-Latn-RS" sz="2800" dirty="0">
                <a:latin typeface="+mn-lt"/>
              </a:rPr>
              <a:t> </a:t>
            </a:r>
            <a:r>
              <a:rPr lang="hr-HR" altLang="sr-Latn-RS" sz="1400" dirty="0">
                <a:latin typeface="+mn-lt"/>
              </a:rPr>
              <a:t>20% NaOH</a:t>
            </a:r>
          </a:p>
          <a:p>
            <a:r>
              <a:rPr lang="hr-HR" altLang="sr-Latn-RS" sz="2800" dirty="0">
                <a:latin typeface="+mn-lt"/>
              </a:rPr>
              <a:t>SiC   +   4F</a:t>
            </a:r>
            <a:r>
              <a:rPr lang="hr-HR" altLang="sr-Latn-RS" sz="2800" baseline="-25000" dirty="0">
                <a:latin typeface="+mn-lt"/>
              </a:rPr>
              <a:t>2   </a:t>
            </a:r>
            <a:r>
              <a:rPr lang="hr-HR" altLang="sr-Latn-RS" sz="2800" dirty="0">
                <a:latin typeface="+mn-lt"/>
                <a:sym typeface="Symbol" panose="05050102010706020507" pitchFamily="18" charset="2"/>
              </a:rPr>
              <a:t>  SiF</a:t>
            </a:r>
            <a:r>
              <a:rPr lang="hr-HR" altLang="sr-Latn-RS" sz="2800" baseline="-25000" dirty="0">
                <a:latin typeface="+mn-lt"/>
                <a:sym typeface="Symbol" panose="05050102010706020507" pitchFamily="18" charset="2"/>
              </a:rPr>
              <a:t>4</a:t>
            </a:r>
            <a:r>
              <a:rPr lang="en-US" altLang="sr-Latn-RS" sz="2800" dirty="0">
                <a:latin typeface="+mn-lt"/>
                <a:sym typeface="Symbol" panose="05050102010706020507" pitchFamily="18" charset="2"/>
              </a:rPr>
              <a:t>(g)</a:t>
            </a:r>
            <a:r>
              <a:rPr lang="hr-HR" altLang="sr-Latn-RS" sz="2800" dirty="0">
                <a:latin typeface="+mn-lt"/>
                <a:sym typeface="Symbol" panose="05050102010706020507" pitchFamily="18" charset="2"/>
              </a:rPr>
              <a:t>   +  CF</a:t>
            </a:r>
            <a:r>
              <a:rPr lang="hr-HR" altLang="sr-Latn-RS" sz="2800" baseline="-25000" dirty="0">
                <a:latin typeface="+mn-lt"/>
                <a:sym typeface="Symbol" panose="05050102010706020507" pitchFamily="18" charset="2"/>
              </a:rPr>
              <a:t>4</a:t>
            </a:r>
            <a:r>
              <a:rPr lang="en-US" altLang="sr-Latn-RS" sz="2800" dirty="0">
                <a:latin typeface="+mn-lt"/>
                <a:sym typeface="Symbol" panose="05050102010706020507" pitchFamily="18" charset="2"/>
              </a:rPr>
              <a:t>(g)</a:t>
            </a:r>
            <a:r>
              <a:rPr lang="hr-HR" altLang="sr-Latn-RS" sz="2800" baseline="-25000" dirty="0">
                <a:latin typeface="+mn-lt"/>
                <a:sym typeface="Symbol" panose="05050102010706020507" pitchFamily="18" charset="2"/>
              </a:rPr>
              <a:t>     </a:t>
            </a:r>
            <a:r>
              <a:rPr lang="hr-HR" altLang="sr-Latn-RS" sz="2800" dirty="0">
                <a:latin typeface="+mn-lt"/>
                <a:sym typeface="Symbol" panose="05050102010706020507" pitchFamily="18" charset="2"/>
              </a:rPr>
              <a:t>    CF</a:t>
            </a:r>
            <a:r>
              <a:rPr lang="hr-HR" altLang="sr-Latn-RS" sz="2800" baseline="-25000" dirty="0">
                <a:latin typeface="+mn-lt"/>
                <a:sym typeface="Symbol" panose="05050102010706020507" pitchFamily="18" charset="2"/>
              </a:rPr>
              <a:t>4</a:t>
            </a:r>
            <a:r>
              <a:rPr lang="en-US" altLang="sr-Latn-RS" sz="2800" dirty="0">
                <a:latin typeface="+mn-lt"/>
                <a:sym typeface="Symbol" panose="05050102010706020507" pitchFamily="18" charset="2"/>
              </a:rPr>
              <a:t>(g)</a:t>
            </a:r>
            <a:endParaRPr lang="hr-HR" altLang="sr-Latn-RS" sz="2800" dirty="0">
              <a:latin typeface="+mn-lt"/>
              <a:sym typeface="Symbol" panose="05050102010706020507" pitchFamily="18" charset="2"/>
            </a:endParaRPr>
          </a:p>
          <a:p>
            <a:endParaRPr lang="hr-HR" altLang="sr-Latn-RS" sz="2800" dirty="0">
              <a:latin typeface="+mn-lt"/>
              <a:sym typeface="Symbol" panose="05050102010706020507" pitchFamily="18" charset="2"/>
            </a:endParaRPr>
          </a:p>
          <a:p>
            <a:r>
              <a:rPr lang="hr-HR" altLang="sr-Latn-RS" sz="2800" dirty="0">
                <a:latin typeface="+mn-lt"/>
                <a:sym typeface="Symbol" panose="05050102010706020507" pitchFamily="18" charset="2"/>
              </a:rPr>
              <a:t>3SiF</a:t>
            </a:r>
            <a:r>
              <a:rPr lang="hr-HR" altLang="sr-Latn-RS" sz="2800" baseline="-25000" dirty="0">
                <a:latin typeface="+mn-lt"/>
                <a:sym typeface="Symbol" panose="05050102010706020507" pitchFamily="18" charset="2"/>
              </a:rPr>
              <a:t>4</a:t>
            </a:r>
            <a:r>
              <a:rPr lang="en-US" altLang="sr-Latn-RS" sz="2800" dirty="0">
                <a:latin typeface="+mn-lt"/>
                <a:sym typeface="Symbol" panose="05050102010706020507" pitchFamily="18" charset="2"/>
              </a:rPr>
              <a:t>(g)</a:t>
            </a:r>
            <a:r>
              <a:rPr lang="hr-HR" altLang="sr-Latn-RS" sz="2800" dirty="0">
                <a:latin typeface="+mn-lt"/>
                <a:sym typeface="Symbol" panose="05050102010706020507" pitchFamily="18" charset="2"/>
              </a:rPr>
              <a:t>  +  4H</a:t>
            </a:r>
            <a:r>
              <a:rPr lang="hr-HR" altLang="sr-Latn-RS" sz="2800" baseline="-25000" dirty="0">
                <a:latin typeface="+mn-lt"/>
                <a:sym typeface="Symbol" panose="05050102010706020507" pitchFamily="18" charset="2"/>
              </a:rPr>
              <a:t>2</a:t>
            </a:r>
            <a:r>
              <a:rPr lang="hr-HR" altLang="sr-Latn-RS" sz="2800" dirty="0">
                <a:latin typeface="+mn-lt"/>
                <a:sym typeface="Symbol" panose="05050102010706020507" pitchFamily="18" charset="2"/>
              </a:rPr>
              <a:t>O   SiO</a:t>
            </a:r>
            <a:r>
              <a:rPr lang="hr-HR" altLang="sr-Latn-RS" sz="2800" baseline="-25000" dirty="0">
                <a:latin typeface="+mn-lt"/>
                <a:sym typeface="Symbol" panose="05050102010706020507" pitchFamily="18" charset="2"/>
              </a:rPr>
              <a:t>2</a:t>
            </a:r>
            <a:r>
              <a:rPr lang="en-US" altLang="sr-Latn-RS" sz="2800" dirty="0">
                <a:latin typeface="+mn-lt"/>
                <a:sym typeface="Symbol" panose="05050102010706020507" pitchFamily="18" charset="2"/>
              </a:rPr>
              <a:t>(s)</a:t>
            </a:r>
            <a:r>
              <a:rPr lang="hr-HR" altLang="sr-Latn-RS" sz="2800" dirty="0">
                <a:latin typeface="+mn-lt"/>
                <a:sym typeface="Symbol" panose="05050102010706020507" pitchFamily="18" charset="2"/>
              </a:rPr>
              <a:t> +  2H</a:t>
            </a:r>
            <a:r>
              <a:rPr lang="hr-HR" altLang="sr-Latn-RS" sz="2800" baseline="30000" dirty="0">
                <a:latin typeface="+mn-lt"/>
                <a:sym typeface="Symbol" panose="05050102010706020507" pitchFamily="18" charset="2"/>
              </a:rPr>
              <a:t>+</a:t>
            </a:r>
            <a:r>
              <a:rPr lang="en-US" altLang="sr-Latn-RS" sz="2800" dirty="0">
                <a:latin typeface="+mn-lt"/>
                <a:sym typeface="Symbol" panose="05050102010706020507" pitchFamily="18" charset="2"/>
              </a:rPr>
              <a:t>(</a:t>
            </a:r>
            <a:r>
              <a:rPr lang="en-US" altLang="sr-Latn-RS" sz="2800" dirty="0" err="1">
                <a:latin typeface="+mn-lt"/>
                <a:sym typeface="Symbol" panose="05050102010706020507" pitchFamily="18" charset="2"/>
              </a:rPr>
              <a:t>aq</a:t>
            </a:r>
            <a:r>
              <a:rPr lang="en-US" altLang="sr-Latn-RS" sz="2800" dirty="0">
                <a:latin typeface="+mn-lt"/>
                <a:sym typeface="Symbol" panose="05050102010706020507" pitchFamily="18" charset="2"/>
              </a:rPr>
              <a:t>)</a:t>
            </a:r>
            <a:r>
              <a:rPr lang="hr-HR" altLang="sr-Latn-RS" sz="2800" dirty="0">
                <a:latin typeface="+mn-lt"/>
                <a:sym typeface="Symbol" panose="05050102010706020507" pitchFamily="18" charset="2"/>
              </a:rPr>
              <a:t> +  2SiF</a:t>
            </a:r>
            <a:r>
              <a:rPr lang="hr-HR" altLang="sr-Latn-RS" sz="2800" baseline="-25000" dirty="0">
                <a:latin typeface="+mn-lt"/>
                <a:sym typeface="Symbol" panose="05050102010706020507" pitchFamily="18" charset="2"/>
              </a:rPr>
              <a:t>6</a:t>
            </a:r>
            <a:r>
              <a:rPr lang="hr-HR" altLang="sr-Latn-RS" sz="2800" baseline="30000" dirty="0">
                <a:latin typeface="+mn-lt"/>
                <a:sym typeface="Symbol" panose="05050102010706020507" pitchFamily="18" charset="2"/>
              </a:rPr>
              <a:t>2-</a:t>
            </a:r>
            <a:r>
              <a:rPr lang="en-US" altLang="sr-Latn-RS" sz="2800" dirty="0">
                <a:latin typeface="+mn-lt"/>
                <a:sym typeface="Symbol" panose="05050102010706020507" pitchFamily="18" charset="2"/>
              </a:rPr>
              <a:t>(</a:t>
            </a:r>
            <a:r>
              <a:rPr lang="en-US" altLang="sr-Latn-RS" sz="2800" dirty="0" err="1">
                <a:latin typeface="+mn-lt"/>
                <a:sym typeface="Symbol" panose="05050102010706020507" pitchFamily="18" charset="2"/>
              </a:rPr>
              <a:t>aq</a:t>
            </a:r>
            <a:r>
              <a:rPr lang="en-US" altLang="sr-Latn-RS" sz="2800" dirty="0">
                <a:latin typeface="+mn-lt"/>
                <a:sym typeface="Symbol" panose="05050102010706020507" pitchFamily="18" charset="2"/>
              </a:rPr>
              <a:t>)</a:t>
            </a:r>
            <a:endParaRPr lang="hr-HR" altLang="sr-Latn-RS" sz="2800" baseline="30000" dirty="0">
              <a:latin typeface="+mn-lt"/>
              <a:sym typeface="Symbol" panose="05050102010706020507" pitchFamily="18" charset="2"/>
            </a:endParaRPr>
          </a:p>
          <a:p>
            <a:endParaRPr lang="hr-HR" altLang="sr-Latn-RS" sz="2800" baseline="30000" dirty="0">
              <a:latin typeface="+mn-lt"/>
              <a:sym typeface="Symbol" panose="05050102010706020507" pitchFamily="18" charset="2"/>
            </a:endParaRPr>
          </a:p>
          <a:p>
            <a:endParaRPr lang="hr-HR" altLang="sr-Latn-RS" sz="2800" dirty="0">
              <a:latin typeface="+mn-lt"/>
              <a:sym typeface="Symbol" panose="05050102010706020507" pitchFamily="18" charset="2"/>
            </a:endParaRPr>
          </a:p>
          <a:p>
            <a:r>
              <a:rPr lang="hr-HR" altLang="sr-Latn-RS" sz="2800" dirty="0">
                <a:latin typeface="+mn-lt"/>
                <a:sym typeface="Symbol" panose="05050102010706020507" pitchFamily="18" charset="2"/>
              </a:rPr>
              <a:t>1815. C</a:t>
            </a:r>
            <a:r>
              <a:rPr lang="hr-HR" altLang="sr-Latn-RS" sz="2800" baseline="-25000" dirty="0">
                <a:latin typeface="+mn-lt"/>
                <a:sym typeface="Symbol" panose="05050102010706020507" pitchFamily="18" charset="2"/>
              </a:rPr>
              <a:t>2</a:t>
            </a:r>
            <a:r>
              <a:rPr lang="hr-HR" altLang="sr-Latn-RS" sz="2800" dirty="0">
                <a:latin typeface="+mn-lt"/>
                <a:sym typeface="Symbol" panose="05050102010706020507" pitchFamily="18" charset="2"/>
              </a:rPr>
              <a:t>N</a:t>
            </a:r>
            <a:r>
              <a:rPr lang="hr-HR" altLang="sr-Latn-RS" sz="2800" baseline="-25000" dirty="0">
                <a:latin typeface="+mn-lt"/>
                <a:sym typeface="Symbol" panose="05050102010706020507" pitchFamily="18" charset="2"/>
              </a:rPr>
              <a:t>2</a:t>
            </a:r>
            <a:r>
              <a:rPr lang="hr-HR" altLang="sr-Latn-RS" sz="2800" dirty="0">
                <a:latin typeface="+mn-lt"/>
                <a:sym typeface="Symbol" panose="05050102010706020507" pitchFamily="18" charset="2"/>
              </a:rPr>
              <a:t>-cijanogen, zapaljivi plin, otrovan</a:t>
            </a:r>
          </a:p>
          <a:p>
            <a:endParaRPr lang="hr-HR" altLang="sr-Latn-RS" sz="2800" dirty="0">
              <a:latin typeface="+mn-lt"/>
              <a:sym typeface="Symbol" panose="05050102010706020507" pitchFamily="18" charset="2"/>
            </a:endParaRPr>
          </a:p>
          <a:p>
            <a:r>
              <a:rPr lang="hr-HR" altLang="sr-Latn-RS" sz="2800" dirty="0">
                <a:latin typeface="+mn-lt"/>
                <a:sym typeface="Symbol" panose="05050102010706020507" pitchFamily="18" charset="2"/>
              </a:rPr>
              <a:t>Hg(CN)</a:t>
            </a:r>
            <a:r>
              <a:rPr lang="hr-HR" altLang="sr-Latn-RS" sz="2800" baseline="-25000" dirty="0">
                <a:latin typeface="+mn-lt"/>
                <a:sym typeface="Symbol" panose="05050102010706020507" pitchFamily="18" charset="2"/>
              </a:rPr>
              <a:t>2</a:t>
            </a:r>
            <a:r>
              <a:rPr lang="hr-HR" altLang="sr-Latn-RS" sz="2800" dirty="0">
                <a:latin typeface="+mn-lt"/>
                <a:sym typeface="Symbol" panose="05050102010706020507" pitchFamily="18" charset="2"/>
              </a:rPr>
              <a:t>  +  HgCl</a:t>
            </a:r>
            <a:r>
              <a:rPr lang="hr-HR" altLang="sr-Latn-RS" sz="2800" baseline="-25000" dirty="0">
                <a:latin typeface="+mn-lt"/>
                <a:sym typeface="Symbol" panose="05050102010706020507" pitchFamily="18" charset="2"/>
              </a:rPr>
              <a:t>2</a:t>
            </a:r>
            <a:r>
              <a:rPr lang="hr-HR" altLang="sr-Latn-RS" sz="2800" dirty="0">
                <a:latin typeface="+mn-lt"/>
                <a:sym typeface="Symbol" panose="05050102010706020507" pitchFamily="18" charset="2"/>
              </a:rPr>
              <a:t>   C</a:t>
            </a:r>
            <a:r>
              <a:rPr lang="hr-HR" altLang="sr-Latn-RS" sz="2800" baseline="-25000" dirty="0">
                <a:latin typeface="+mn-lt"/>
                <a:sym typeface="Symbol" panose="05050102010706020507" pitchFamily="18" charset="2"/>
              </a:rPr>
              <a:t>2</a:t>
            </a:r>
            <a:r>
              <a:rPr lang="hr-HR" altLang="sr-Latn-RS" sz="2800" dirty="0">
                <a:latin typeface="+mn-lt"/>
                <a:sym typeface="Symbol" panose="05050102010706020507" pitchFamily="18" charset="2"/>
              </a:rPr>
              <a:t>N</a:t>
            </a:r>
            <a:r>
              <a:rPr lang="hr-HR" altLang="sr-Latn-RS" sz="2800" baseline="-25000" dirty="0">
                <a:latin typeface="+mn-lt"/>
                <a:sym typeface="Symbol" panose="05050102010706020507" pitchFamily="18" charset="2"/>
              </a:rPr>
              <a:t>2</a:t>
            </a:r>
            <a:r>
              <a:rPr lang="hr-HR" altLang="sr-Latn-RS" sz="2800" dirty="0">
                <a:latin typeface="+mn-lt"/>
                <a:sym typeface="Symbol" panose="05050102010706020507" pitchFamily="18" charset="2"/>
              </a:rPr>
              <a:t>  +  Hg</a:t>
            </a:r>
            <a:r>
              <a:rPr lang="hr-HR" altLang="sr-Latn-RS" sz="2800" baseline="-25000" dirty="0">
                <a:latin typeface="+mn-lt"/>
                <a:sym typeface="Symbol" panose="05050102010706020507" pitchFamily="18" charset="2"/>
              </a:rPr>
              <a:t>2</a:t>
            </a:r>
            <a:r>
              <a:rPr lang="hr-HR" altLang="sr-Latn-RS" sz="2800" dirty="0">
                <a:latin typeface="+mn-lt"/>
                <a:sym typeface="Symbol" panose="05050102010706020507" pitchFamily="18" charset="2"/>
              </a:rPr>
              <a:t>Cl</a:t>
            </a:r>
            <a:r>
              <a:rPr lang="hr-HR" altLang="sr-Latn-RS" sz="2800" baseline="-25000" dirty="0">
                <a:latin typeface="+mn-lt"/>
                <a:sym typeface="Symbol" panose="05050102010706020507" pitchFamily="18" charset="2"/>
              </a:rPr>
              <a:t>2</a:t>
            </a:r>
          </a:p>
          <a:p>
            <a:endParaRPr lang="hr-HR" altLang="sr-Latn-RS" sz="2800" baseline="-25000" dirty="0">
              <a:latin typeface="+mn-lt"/>
              <a:sym typeface="Symbol" panose="05050102010706020507" pitchFamily="18" charset="2"/>
            </a:endParaRPr>
          </a:p>
          <a:p>
            <a:r>
              <a:rPr lang="hr-HR" altLang="sr-Latn-RS" sz="3600" baseline="-25000" dirty="0">
                <a:latin typeface="+mn-lt"/>
                <a:ea typeface="SimSun-ExtB" panose="02010609060101010101" pitchFamily="49" charset="-122"/>
                <a:sym typeface="Symbol" panose="05050102010706020507" pitchFamily="18" charset="2"/>
              </a:rPr>
              <a:t>                          :N</a:t>
            </a:r>
            <a:r>
              <a:rPr lang="hr-HR" altLang="sr-Latn-RS" sz="3600" baseline="-25000" dirty="0">
                <a:latin typeface="+mn-lt"/>
                <a:ea typeface="SimSun-ExtB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≡C-C≡</a:t>
            </a:r>
            <a:r>
              <a:rPr lang="hr-HR" altLang="sr-Latn-RS" sz="3600" baseline="-25000" dirty="0">
                <a:latin typeface="+mn-lt"/>
                <a:ea typeface="SimSun-ExtB" panose="02010609060101010101" pitchFamily="49" charset="-122"/>
                <a:sym typeface="Symbol" panose="05050102010706020507" pitchFamily="18" charset="2"/>
              </a:rPr>
              <a:t>N:</a:t>
            </a:r>
          </a:p>
          <a:p>
            <a:endParaRPr lang="hr-HR" altLang="sr-Latn-RS" sz="2800" dirty="0">
              <a:solidFill>
                <a:srgbClr val="000000"/>
              </a:solidFill>
              <a:latin typeface="+mn-lt"/>
              <a:sym typeface="Symbol" panose="05050102010706020507" pitchFamily="18" charset="2"/>
            </a:endParaRPr>
          </a:p>
          <a:p>
            <a:r>
              <a:rPr lang="hr-HR" altLang="sr-Latn-RS" sz="2800" dirty="0">
                <a:solidFill>
                  <a:srgbClr val="000000"/>
                </a:solidFill>
                <a:latin typeface="+mn-lt"/>
                <a:sym typeface="Symbol" panose="05050102010706020507" pitchFamily="18" charset="2"/>
              </a:rPr>
              <a:t>C</a:t>
            </a:r>
            <a:r>
              <a:rPr lang="hr-HR" altLang="sr-Latn-RS" sz="2800" baseline="-25000" dirty="0">
                <a:solidFill>
                  <a:srgbClr val="000000"/>
                </a:solidFill>
                <a:latin typeface="+mn-lt"/>
                <a:sym typeface="Symbol" panose="05050102010706020507" pitchFamily="18" charset="2"/>
              </a:rPr>
              <a:t>2</a:t>
            </a:r>
            <a:r>
              <a:rPr lang="hr-HR" altLang="sr-Latn-RS" sz="2800" dirty="0">
                <a:solidFill>
                  <a:srgbClr val="000000"/>
                </a:solidFill>
                <a:latin typeface="+mn-lt"/>
                <a:sym typeface="Symbol" panose="05050102010706020507" pitchFamily="18" charset="2"/>
              </a:rPr>
              <a:t>N</a:t>
            </a:r>
            <a:r>
              <a:rPr lang="hr-HR" altLang="sr-Latn-RS" sz="2800" baseline="-25000" dirty="0">
                <a:solidFill>
                  <a:srgbClr val="000000"/>
                </a:solidFill>
                <a:latin typeface="+mn-lt"/>
                <a:sym typeface="Symbol" panose="05050102010706020507" pitchFamily="18" charset="2"/>
              </a:rPr>
              <a:t>2</a:t>
            </a:r>
            <a:r>
              <a:rPr lang="hr-HR" altLang="sr-Latn-RS" sz="2800" dirty="0">
                <a:solidFill>
                  <a:srgbClr val="000000"/>
                </a:solidFill>
                <a:latin typeface="+mn-lt"/>
                <a:sym typeface="Symbol" panose="05050102010706020507" pitchFamily="18" charset="2"/>
              </a:rPr>
              <a:t>  +  2OH</a:t>
            </a:r>
            <a:r>
              <a:rPr lang="hr-HR" altLang="sr-Latn-RS" sz="2800" baseline="30000" dirty="0">
                <a:solidFill>
                  <a:srgbClr val="000000"/>
                </a:solidFill>
                <a:latin typeface="+mn-lt"/>
                <a:sym typeface="Symbol" panose="05050102010706020507" pitchFamily="18" charset="2"/>
              </a:rPr>
              <a:t>-</a:t>
            </a:r>
            <a:r>
              <a:rPr lang="hr-HR" altLang="sr-Latn-RS" sz="2800" dirty="0">
                <a:solidFill>
                  <a:srgbClr val="000000"/>
                </a:solidFill>
                <a:latin typeface="+mn-lt"/>
                <a:sym typeface="Symbol" panose="05050102010706020507" pitchFamily="18" charset="2"/>
              </a:rPr>
              <a:t>    [OCN]</a:t>
            </a:r>
            <a:r>
              <a:rPr lang="hr-HR" altLang="sr-Latn-RS" sz="2800" baseline="30000" dirty="0">
                <a:solidFill>
                  <a:srgbClr val="000000"/>
                </a:solidFill>
                <a:latin typeface="+mn-lt"/>
                <a:sym typeface="Symbol" panose="05050102010706020507" pitchFamily="18" charset="2"/>
              </a:rPr>
              <a:t>-   </a:t>
            </a:r>
            <a:r>
              <a:rPr lang="hr-HR" altLang="sr-Latn-RS" sz="2800" dirty="0">
                <a:solidFill>
                  <a:srgbClr val="000000"/>
                </a:solidFill>
                <a:latin typeface="+mn-lt"/>
                <a:sym typeface="Symbol" panose="05050102010706020507" pitchFamily="18" charset="2"/>
              </a:rPr>
              <a:t>+  [CN]</a:t>
            </a:r>
            <a:r>
              <a:rPr lang="hr-HR" altLang="sr-Latn-RS" sz="2800" baseline="30000" dirty="0">
                <a:solidFill>
                  <a:srgbClr val="000000"/>
                </a:solidFill>
                <a:latin typeface="+mn-lt"/>
                <a:sym typeface="Symbol" panose="05050102010706020507" pitchFamily="18" charset="2"/>
              </a:rPr>
              <a:t>-</a:t>
            </a:r>
            <a:r>
              <a:rPr lang="hr-HR" altLang="sr-Latn-RS" sz="2800" dirty="0">
                <a:solidFill>
                  <a:srgbClr val="000000"/>
                </a:solidFill>
                <a:latin typeface="+mn-lt"/>
                <a:sym typeface="Symbol" panose="05050102010706020507" pitchFamily="18" charset="2"/>
              </a:rPr>
              <a:t> + H</a:t>
            </a:r>
            <a:r>
              <a:rPr lang="hr-HR" altLang="sr-Latn-RS" sz="2800" baseline="-25000" dirty="0">
                <a:solidFill>
                  <a:srgbClr val="000000"/>
                </a:solidFill>
                <a:latin typeface="+mn-lt"/>
                <a:sym typeface="Symbol" panose="05050102010706020507" pitchFamily="18" charset="2"/>
              </a:rPr>
              <a:t>2</a:t>
            </a:r>
            <a:r>
              <a:rPr lang="hr-HR" altLang="sr-Latn-RS" sz="2800" dirty="0">
                <a:solidFill>
                  <a:srgbClr val="000000"/>
                </a:solidFill>
                <a:latin typeface="+mn-lt"/>
                <a:sym typeface="Symbol" panose="05050102010706020507" pitchFamily="18" charset="2"/>
              </a:rPr>
              <a:t>O</a:t>
            </a:r>
            <a:endParaRPr lang="hr-HR" altLang="sr-Latn-RS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2370634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 txBox="1">
            <a:spLocks noRot="1" noChangeArrowheads="1"/>
          </p:cNvSpPr>
          <p:nvPr/>
        </p:nvSpPr>
        <p:spPr bwMode="auto">
          <a:xfrm>
            <a:off x="4823665" y="105790"/>
            <a:ext cx="2902947" cy="571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90488" indent="-90488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382588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566738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749300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931863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13890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18462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23034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27606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sr-Latn-RS" sz="3200" b="1" dirty="0">
                <a:solidFill>
                  <a:schemeClr val="tx1"/>
                </a:solidFill>
                <a:latin typeface="+mn-lt"/>
              </a:rPr>
              <a:t>Ugljikovi oksidi</a:t>
            </a:r>
            <a:endParaRPr lang="hr-HR" altLang="sr-Latn-RS" sz="3200" b="1" dirty="0">
              <a:latin typeface="Tahoma" panose="020B0604030504040204" pitchFamily="34" charset="0"/>
            </a:endParaRPr>
          </a:p>
        </p:txBody>
      </p:sp>
      <p:pic>
        <p:nvPicPr>
          <p:cNvPr id="6145" name="Picture 1" descr="Chemfm ethylene dione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36" y="4278535"/>
            <a:ext cx="676275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hemfm cyclopropanetrione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62" y="4113568"/>
            <a:ext cx="657225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hemfm cyclobutanetetrone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899" y="4121374"/>
            <a:ext cx="63817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hemfm cyclopentanepentone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136" y="3949923"/>
            <a:ext cx="857250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hemfm cyclohexanehexone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040" y="3907060"/>
            <a:ext cx="1019175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977928"/>
              </p:ext>
            </p:extLst>
          </p:nvPr>
        </p:nvGraphicFramePr>
        <p:xfrm>
          <a:off x="9356869" y="3891820"/>
          <a:ext cx="1075710" cy="1097280"/>
        </p:xfrm>
        <a:graphic>
          <a:graphicData uri="http://schemas.openxmlformats.org/drawingml/2006/table">
            <a:tbl>
              <a:tblPr/>
              <a:tblGrid>
                <a:gridCol w="153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17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hr-HR" sz="2400" b="1" dirty="0"/>
                        <a:t> 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hr-HR" sz="2400" b="1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hr-HR" sz="2400" b="1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b="1" dirty="0"/>
                        <a:t>(CO)</a:t>
                      </a:r>
                      <a:r>
                        <a:rPr lang="hr-HR" sz="2400" b="1" i="1" baseline="-25000" dirty="0"/>
                        <a:t>n</a:t>
                      </a:r>
                      <a:br>
                        <a:rPr lang="hr-HR" sz="2400" b="1" dirty="0"/>
                      </a:br>
                      <a:endParaRPr lang="hr-HR" sz="2400" b="1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5542041" y="5236938"/>
            <a:ext cx="48001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/>
              <a:t>Osim CO nestabilni, ali redukcijom daju stabilne anione (CO)</a:t>
            </a:r>
            <a:r>
              <a:rPr lang="hr-HR" sz="2400" i="1" baseline="-25000" dirty="0"/>
              <a:t>n</a:t>
            </a:r>
            <a:r>
              <a:rPr lang="hr-HR" sz="2400" baseline="30000" dirty="0"/>
              <a:t>2– </a:t>
            </a:r>
            <a:r>
              <a:rPr lang="hr-HR" sz="2400" dirty="0"/>
              <a:t>.</a:t>
            </a:r>
          </a:p>
        </p:txBody>
      </p:sp>
      <p:pic>
        <p:nvPicPr>
          <p:cNvPr id="6150" name="Picture 6" descr="Chemfm carbon monoxide 3 1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58" y="4293774"/>
            <a:ext cx="285750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hemfm carbon dioxide.sv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360" y="5811302"/>
            <a:ext cx="504825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hemfm carbon suboxide.sv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911" y="2570458"/>
            <a:ext cx="847725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hemfm poly carbon suboxide Lb 1bHb bR.sv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242" y="2026546"/>
            <a:ext cx="1047750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Chemfm poly carbon suboxide Lb 2bHb bR.sv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970" y="2084930"/>
            <a:ext cx="1343025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Chemfm poly carbon suboxide Lb 3bHb bR.sv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440" y="2084931"/>
            <a:ext cx="1628775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Chemfm poly carbon suboxide Lb 4bHb bR.sv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0" y="2105734"/>
            <a:ext cx="2000250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3403309"/>
              </p:ext>
            </p:extLst>
          </p:nvPr>
        </p:nvGraphicFramePr>
        <p:xfrm>
          <a:off x="2819725" y="1795089"/>
          <a:ext cx="3136866" cy="1463040"/>
        </p:xfrm>
        <a:graphic>
          <a:graphicData uri="http://schemas.openxmlformats.org/drawingml/2006/table">
            <a:tbl>
              <a:tblPr/>
              <a:tblGrid>
                <a:gridCol w="448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79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hr-HR" sz="2400" b="1" dirty="0"/>
                        <a:t> 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hr-HR" sz="2400" b="1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hr-HR" sz="2400" b="1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b="0" dirty="0"/>
                        <a:t>Polimerizira u razne </a:t>
                      </a:r>
                      <a:r>
                        <a:rPr lang="hr-HR" sz="2400" b="1" dirty="0"/>
                        <a:t>(C</a:t>
                      </a:r>
                      <a:r>
                        <a:rPr lang="hr-HR" sz="2400" b="1" baseline="-25000" dirty="0"/>
                        <a:t>3</a:t>
                      </a:r>
                      <a:r>
                        <a:rPr lang="hr-HR" sz="2400" b="1" dirty="0"/>
                        <a:t>O</a:t>
                      </a:r>
                      <a:r>
                        <a:rPr lang="hr-HR" sz="2400" b="1" baseline="-25000" dirty="0"/>
                        <a:t>2</a:t>
                      </a:r>
                      <a:r>
                        <a:rPr lang="hr-HR" sz="2400" b="1" dirty="0"/>
                        <a:t>)</a:t>
                      </a:r>
                      <a:r>
                        <a:rPr lang="hr-HR" sz="2400" b="1" i="1" baseline="-25000" dirty="0"/>
                        <a:t>n</a:t>
                      </a:r>
                      <a:br>
                        <a:rPr lang="hr-HR" sz="2400" b="1" dirty="0"/>
                      </a:br>
                      <a:endParaRPr lang="hr-HR" sz="2400" b="1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613514"/>
              </p:ext>
            </p:extLst>
          </p:nvPr>
        </p:nvGraphicFramePr>
        <p:xfrm>
          <a:off x="1399880" y="480418"/>
          <a:ext cx="10724606" cy="1236277"/>
        </p:xfrm>
        <a:graphic>
          <a:graphicData uri="http://schemas.openxmlformats.org/drawingml/2006/table">
            <a:tbl>
              <a:tblPr/>
              <a:tblGrid>
                <a:gridCol w="107246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4757">
                <a:tc>
                  <a:txBody>
                    <a:bodyPr/>
                    <a:lstStyle/>
                    <a:p>
                      <a:endParaRPr lang="hr-HR" sz="2400" b="1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hr-HR" sz="2400" b="1" dirty="0"/>
                        <a:t>(C</a:t>
                      </a:r>
                      <a:r>
                        <a:rPr lang="hr-HR" sz="2400" b="1" i="1" baseline="-25000" dirty="0"/>
                        <a:t>n</a:t>
                      </a:r>
                      <a:r>
                        <a:rPr lang="hr-HR" sz="2400" b="1" dirty="0"/>
                        <a:t>O</a:t>
                      </a:r>
                      <a:r>
                        <a:rPr lang="hr-HR" sz="2400" b="1" baseline="-25000" dirty="0"/>
                        <a:t>2</a:t>
                      </a:r>
                      <a:r>
                        <a:rPr lang="hr-HR" sz="2400" b="1" dirty="0"/>
                        <a:t>) </a:t>
                      </a:r>
                      <a:r>
                        <a:rPr lang="hr-HR" sz="2400" b="0" dirty="0"/>
                        <a:t>– nestabilni s parnim </a:t>
                      </a:r>
                      <a:r>
                        <a:rPr lang="hr-HR" sz="2400" b="0" i="1" dirty="0"/>
                        <a:t>n</a:t>
                      </a:r>
                      <a:r>
                        <a:rPr lang="hr-HR" sz="2400" b="0" dirty="0"/>
                        <a:t>, metastabilni C</a:t>
                      </a:r>
                      <a:r>
                        <a:rPr lang="hr-HR" sz="2400" b="0" baseline="-25000" dirty="0"/>
                        <a:t>3</a:t>
                      </a:r>
                      <a:r>
                        <a:rPr lang="hr-HR" sz="2400" b="0" dirty="0"/>
                        <a:t>O</a:t>
                      </a:r>
                      <a:r>
                        <a:rPr lang="hr-HR" sz="2400" b="0" baseline="-25000" dirty="0"/>
                        <a:t>2</a:t>
                      </a:r>
                      <a:r>
                        <a:rPr lang="hr-HR" sz="2400" b="0" dirty="0"/>
                        <a:t> i C</a:t>
                      </a:r>
                      <a:r>
                        <a:rPr lang="hr-HR" sz="2400" b="0" baseline="-25000" dirty="0"/>
                        <a:t>5</a:t>
                      </a:r>
                      <a:r>
                        <a:rPr lang="hr-HR" sz="2400" b="0" dirty="0"/>
                        <a:t>O</a:t>
                      </a:r>
                      <a:r>
                        <a:rPr lang="hr-HR" sz="2400" b="0" baseline="-25000" dirty="0"/>
                        <a:t>2</a:t>
                      </a:r>
                      <a:r>
                        <a:rPr lang="hr-HR" sz="2400" b="0" dirty="0"/>
                        <a:t> , </a:t>
                      </a:r>
                      <a:r>
                        <a:rPr lang="hr-HR" sz="2400" b="0" baseline="0" dirty="0"/>
                        <a:t>najveći potvrđen </a:t>
                      </a:r>
                      <a:r>
                        <a:rPr lang="hr-HR" sz="2400" b="0" i="1" baseline="0" dirty="0"/>
                        <a:t>n</a:t>
                      </a:r>
                      <a:r>
                        <a:rPr lang="hr-HR" sz="2400" b="0" baseline="0" dirty="0"/>
                        <a:t> = 21)</a:t>
                      </a:r>
                      <a:br>
                        <a:rPr lang="hr-HR" sz="2400" b="0" dirty="0"/>
                      </a:br>
                      <a:endParaRPr lang="hr-HR" sz="2400" b="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922523"/>
              </p:ext>
            </p:extLst>
          </p:nvPr>
        </p:nvGraphicFramePr>
        <p:xfrm>
          <a:off x="-68495" y="4263295"/>
          <a:ext cx="1034968" cy="1097280"/>
        </p:xfrm>
        <a:graphic>
          <a:graphicData uri="http://schemas.openxmlformats.org/drawingml/2006/table">
            <a:tbl>
              <a:tblPr/>
              <a:tblGrid>
                <a:gridCol w="153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10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hr-HR" sz="2400" b="1" dirty="0"/>
                        <a:t> 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hr-HR" sz="2400" b="1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hr-HR" sz="2400" b="1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b="1" dirty="0"/>
                        <a:t>CO</a:t>
                      </a:r>
                      <a:br>
                        <a:rPr lang="hr-HR" sz="2400" b="1" dirty="0"/>
                      </a:br>
                      <a:endParaRPr lang="hr-HR" sz="2400" b="1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0199936"/>
              </p:ext>
            </p:extLst>
          </p:nvPr>
        </p:nvGraphicFramePr>
        <p:xfrm>
          <a:off x="1117090" y="5760720"/>
          <a:ext cx="1075710" cy="1097280"/>
        </p:xfrm>
        <a:graphic>
          <a:graphicData uri="http://schemas.openxmlformats.org/drawingml/2006/table">
            <a:tbl>
              <a:tblPr/>
              <a:tblGrid>
                <a:gridCol w="153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17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hr-HR" sz="2400" b="1" dirty="0"/>
                        <a:t> 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hr-HR" sz="2400" b="1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hr-HR" sz="2400" b="1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b="1" dirty="0"/>
                        <a:t>CO</a:t>
                      </a:r>
                      <a:r>
                        <a:rPr lang="hr-HR" sz="2400" b="1" baseline="-25000" dirty="0"/>
                        <a:t>2</a:t>
                      </a:r>
                      <a:br>
                        <a:rPr lang="hr-HR" sz="2400" b="1" dirty="0"/>
                      </a:br>
                      <a:endParaRPr lang="hr-HR" sz="2400" b="1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5" name="Picture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199" y="2588482"/>
            <a:ext cx="1047362" cy="117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134471" y="255494"/>
            <a:ext cx="40341" cy="633356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134471" y="6545324"/>
            <a:ext cx="11631705" cy="4701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606928" y="5960549"/>
            <a:ext cx="1169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i="1" dirty="0"/>
              <a:t>N</a:t>
            </a:r>
            <a:r>
              <a:rPr lang="hr-HR" sz="3200" b="1" dirty="0"/>
              <a:t>(C)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64465" y="152604"/>
            <a:ext cx="2555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i="1" dirty="0"/>
              <a:t>N</a:t>
            </a:r>
            <a:r>
              <a:rPr lang="hr-HR" sz="3200" b="1" dirty="0"/>
              <a:t>(C)/</a:t>
            </a:r>
            <a:r>
              <a:rPr lang="hr-HR" sz="3200" b="1" i="1" dirty="0"/>
              <a:t>N</a:t>
            </a:r>
            <a:r>
              <a:rPr lang="hr-HR" sz="3200" b="1" dirty="0"/>
              <a:t>(O)</a:t>
            </a:r>
          </a:p>
        </p:txBody>
      </p:sp>
      <p:sp>
        <p:nvSpPr>
          <p:cNvPr id="9" name="Rectangle 8"/>
          <p:cNvSpPr/>
          <p:nvPr/>
        </p:nvSpPr>
        <p:spPr>
          <a:xfrm>
            <a:off x="1117090" y="914400"/>
            <a:ext cx="1295918" cy="51535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4" name="Rectangle 33"/>
          <p:cNvSpPr/>
          <p:nvPr/>
        </p:nvSpPr>
        <p:spPr>
          <a:xfrm>
            <a:off x="264464" y="3760723"/>
            <a:ext cx="11138641" cy="143661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47534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360301" y="801597"/>
            <a:ext cx="9422794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sz="2400" b="1" dirty="0">
                <a:latin typeface="+mn-lt"/>
              </a:rPr>
              <a:t> </a:t>
            </a:r>
          </a:p>
          <a:p>
            <a:pPr eaLnBrk="1" hangingPunct="1"/>
            <a:r>
              <a:rPr lang="hr-HR" altLang="sr-Latn-RS" sz="2400" b="1" dirty="0">
                <a:latin typeface="+mn-lt"/>
              </a:rPr>
              <a:t>                              </a:t>
            </a:r>
            <a:r>
              <a:rPr lang="hr-HR" altLang="sr-Latn-RS" b="1" dirty="0">
                <a:latin typeface="+mn-lt"/>
              </a:rPr>
              <a:t>P</a:t>
            </a:r>
            <a:r>
              <a:rPr lang="hr-HR" altLang="sr-Latn-RS" b="1" baseline="-25000" dirty="0">
                <a:latin typeface="+mn-lt"/>
              </a:rPr>
              <a:t>4</a:t>
            </a:r>
            <a:r>
              <a:rPr lang="hr-HR" altLang="sr-Latn-RS" b="1" dirty="0">
                <a:latin typeface="+mn-lt"/>
              </a:rPr>
              <a:t>O</a:t>
            </a:r>
            <a:r>
              <a:rPr lang="hr-HR" altLang="sr-Latn-RS" b="1" baseline="-25000" dirty="0">
                <a:latin typeface="+mn-lt"/>
              </a:rPr>
              <a:t>10</a:t>
            </a:r>
            <a:endParaRPr lang="hr-HR" altLang="sr-Latn-RS" b="1" dirty="0">
              <a:latin typeface="+mn-lt"/>
            </a:endParaRPr>
          </a:p>
          <a:p>
            <a:pPr eaLnBrk="1" hangingPunct="1"/>
            <a:r>
              <a:rPr lang="hr-HR" altLang="sr-Latn-RS" sz="2800" b="1" dirty="0">
                <a:latin typeface="+mn-lt"/>
              </a:rPr>
              <a:t>                                                      C</a:t>
            </a:r>
            <a:r>
              <a:rPr lang="hr-HR" altLang="sr-Latn-RS" sz="2800" b="1" baseline="-25000" dirty="0">
                <a:latin typeface="+mn-lt"/>
              </a:rPr>
              <a:t>3</a:t>
            </a:r>
            <a:r>
              <a:rPr lang="hr-HR" altLang="sr-Latn-RS" sz="2800" b="1" dirty="0">
                <a:latin typeface="+mn-lt"/>
              </a:rPr>
              <a:t>O</a:t>
            </a:r>
            <a:r>
              <a:rPr lang="hr-HR" altLang="sr-Latn-RS" sz="2800" b="1" baseline="-25000" dirty="0">
                <a:latin typeface="+mn-lt"/>
              </a:rPr>
              <a:t>2</a:t>
            </a:r>
            <a:r>
              <a:rPr lang="hr-HR" altLang="sr-Latn-RS" sz="2800" b="1" dirty="0">
                <a:latin typeface="+mn-lt"/>
              </a:rPr>
              <a:t>  +  2H</a:t>
            </a:r>
            <a:r>
              <a:rPr lang="hr-HR" altLang="sr-Latn-RS" sz="2800" b="1" baseline="-25000" dirty="0">
                <a:latin typeface="+mn-lt"/>
              </a:rPr>
              <a:t>2</a:t>
            </a:r>
            <a:r>
              <a:rPr lang="hr-HR" altLang="sr-Latn-RS" sz="2800" b="1" dirty="0">
                <a:latin typeface="+mn-lt"/>
              </a:rPr>
              <a:t>O</a:t>
            </a:r>
          </a:p>
          <a:p>
            <a:pPr eaLnBrk="1" hangingPunct="1"/>
            <a:r>
              <a:rPr lang="hr-HR" altLang="sr-Latn-RS" sz="2800" b="1" dirty="0">
                <a:latin typeface="+mn-lt"/>
              </a:rPr>
              <a:t>                       </a:t>
            </a:r>
            <a:r>
              <a:rPr lang="hr-HR" altLang="sr-Latn-RS" sz="1600" b="1" dirty="0">
                <a:latin typeface="+mn-lt"/>
              </a:rPr>
              <a:t>VAKUUM (140-150</a:t>
            </a:r>
            <a:r>
              <a:rPr lang="hr-HR" altLang="sr-Latn-RS" sz="1600" b="1" dirty="0">
                <a:latin typeface="+mn-lt"/>
                <a:cs typeface="Arial" panose="020B0604020202020204" pitchFamily="34" charset="0"/>
              </a:rPr>
              <a:t>º</a:t>
            </a:r>
            <a:r>
              <a:rPr lang="hr-HR" altLang="sr-Latn-RS" sz="1600" b="1" dirty="0">
                <a:latin typeface="+mn-lt"/>
              </a:rPr>
              <a:t>C)</a:t>
            </a:r>
          </a:p>
          <a:p>
            <a:pPr eaLnBrk="1" hangingPunct="1"/>
            <a:r>
              <a:rPr lang="hr-HR" altLang="sr-Latn-RS" b="1" dirty="0">
                <a:latin typeface="+mn-lt"/>
              </a:rPr>
              <a:t>MALONSKA KISELINA</a:t>
            </a:r>
          </a:p>
          <a:p>
            <a:pPr eaLnBrk="1" hangingPunct="1"/>
            <a:endParaRPr lang="hr-HR" altLang="sr-Latn-RS" sz="2800" b="1" dirty="0">
              <a:latin typeface="+mn-lt"/>
            </a:endParaRPr>
          </a:p>
          <a:p>
            <a:pPr eaLnBrk="1" hangingPunct="1"/>
            <a:endParaRPr lang="hr-HR" altLang="sr-Latn-RS" sz="800" b="1" dirty="0">
              <a:latin typeface="+mn-lt"/>
            </a:endParaRPr>
          </a:p>
          <a:p>
            <a:pPr eaLnBrk="1" hangingPunct="1"/>
            <a:endParaRPr lang="hr-HR" altLang="sr-Latn-RS" sz="2800" b="1" dirty="0">
              <a:latin typeface="+mn-lt"/>
            </a:endParaRPr>
          </a:p>
          <a:p>
            <a:pPr eaLnBrk="1" hangingPunct="1"/>
            <a:r>
              <a:rPr lang="hr-HR" altLang="sr-Latn-RS" sz="2800" b="1" dirty="0">
                <a:latin typeface="+mn-lt"/>
              </a:rPr>
              <a:t>                                          </a:t>
            </a:r>
            <a:r>
              <a:rPr lang="hr-HR" altLang="sr-Latn-RS" b="1" dirty="0">
                <a:latin typeface="+mn-lt"/>
              </a:rPr>
              <a:t>P</a:t>
            </a:r>
            <a:r>
              <a:rPr lang="hr-HR" altLang="sr-Latn-RS" b="1" baseline="-25000" dirty="0">
                <a:latin typeface="+mn-lt"/>
              </a:rPr>
              <a:t>4</a:t>
            </a:r>
            <a:r>
              <a:rPr lang="hr-HR" altLang="sr-Latn-RS" b="1" dirty="0">
                <a:latin typeface="+mn-lt"/>
              </a:rPr>
              <a:t>O</a:t>
            </a:r>
            <a:r>
              <a:rPr lang="hr-HR" altLang="sr-Latn-RS" b="1" baseline="-25000" dirty="0">
                <a:latin typeface="+mn-lt"/>
              </a:rPr>
              <a:t>10                               </a:t>
            </a:r>
          </a:p>
          <a:p>
            <a:pPr eaLnBrk="1" hangingPunct="1"/>
            <a:r>
              <a:rPr lang="hr-HR" altLang="sr-Latn-RS" b="1" baseline="-25000" dirty="0">
                <a:latin typeface="+mn-lt"/>
              </a:rPr>
              <a:t>                                                                                                                                 </a:t>
            </a:r>
            <a:r>
              <a:rPr lang="hr-HR" altLang="sr-Latn-RS" sz="2800" b="1" dirty="0">
                <a:latin typeface="+mn-lt"/>
              </a:rPr>
              <a:t>C</a:t>
            </a:r>
            <a:r>
              <a:rPr lang="hr-HR" altLang="sr-Latn-RS" sz="2800" b="1" baseline="-25000" dirty="0">
                <a:latin typeface="+mn-lt"/>
              </a:rPr>
              <a:t>12</a:t>
            </a:r>
            <a:r>
              <a:rPr lang="hr-HR" altLang="sr-Latn-RS" sz="2800" b="1" dirty="0">
                <a:latin typeface="+mn-lt"/>
              </a:rPr>
              <a:t>O</a:t>
            </a:r>
            <a:r>
              <a:rPr lang="hr-HR" altLang="sr-Latn-RS" sz="2800" b="1" baseline="-25000" dirty="0">
                <a:latin typeface="+mn-lt"/>
              </a:rPr>
              <a:t>9</a:t>
            </a:r>
            <a:r>
              <a:rPr lang="hr-HR" altLang="sr-Latn-RS" sz="2800" b="1" dirty="0">
                <a:latin typeface="+mn-lt"/>
              </a:rPr>
              <a:t>  + 3H</a:t>
            </a:r>
            <a:r>
              <a:rPr lang="hr-HR" altLang="sr-Latn-RS" sz="2800" b="1" baseline="-25000" dirty="0">
                <a:latin typeface="+mn-lt"/>
              </a:rPr>
              <a:t>2</a:t>
            </a:r>
            <a:r>
              <a:rPr lang="hr-HR" altLang="sr-Latn-RS" sz="2800" b="1" dirty="0">
                <a:latin typeface="+mn-lt"/>
              </a:rPr>
              <a:t>O</a:t>
            </a:r>
            <a:endParaRPr lang="en-US" altLang="sr-Latn-RS" sz="2800" b="1" dirty="0">
              <a:latin typeface="+mn-lt"/>
            </a:endParaRPr>
          </a:p>
          <a:p>
            <a:pPr eaLnBrk="1" hangingPunct="1"/>
            <a:r>
              <a:rPr lang="hr-HR" altLang="sr-Latn-RS" b="1" baseline="-25000" dirty="0">
                <a:latin typeface="+mn-lt"/>
              </a:rPr>
              <a:t>    </a:t>
            </a:r>
            <a:r>
              <a:rPr lang="hr-HR" altLang="sr-Latn-RS" sz="1600" b="1" dirty="0">
                <a:latin typeface="+mn-lt"/>
              </a:rPr>
              <a:t>                                                 VAKUUM (140-150</a:t>
            </a:r>
            <a:r>
              <a:rPr lang="hr-HR" altLang="sr-Latn-RS" sz="1600" b="1" dirty="0">
                <a:latin typeface="+mn-lt"/>
                <a:cs typeface="Arial" panose="020B0604020202020204" pitchFamily="34" charset="0"/>
              </a:rPr>
              <a:t>º</a:t>
            </a:r>
            <a:r>
              <a:rPr lang="hr-HR" altLang="sr-Latn-RS" sz="1600" b="1" dirty="0">
                <a:latin typeface="+mn-lt"/>
              </a:rPr>
              <a:t>C)</a:t>
            </a:r>
          </a:p>
          <a:p>
            <a:pPr eaLnBrk="1" hangingPunct="1"/>
            <a:endParaRPr lang="hr-HR" altLang="sr-Latn-RS" sz="2800" b="1" dirty="0">
              <a:latin typeface="+mn-lt"/>
            </a:endParaRPr>
          </a:p>
          <a:p>
            <a:pPr eaLnBrk="1" hangingPunct="1"/>
            <a:endParaRPr lang="hr-HR" altLang="sr-Latn-RS" sz="2800" b="1" dirty="0">
              <a:latin typeface="+mn-lt"/>
            </a:endParaRPr>
          </a:p>
          <a:p>
            <a:pPr eaLnBrk="1" hangingPunct="1"/>
            <a:r>
              <a:rPr lang="en-US" altLang="sr-Latn-RS" b="1" dirty="0">
                <a:latin typeface="+mn-lt"/>
              </a:rPr>
              <a:t>MELITNA KISELINA</a:t>
            </a:r>
            <a:endParaRPr lang="hr-HR" altLang="sr-Latn-RS" b="1" dirty="0">
              <a:latin typeface="+mn-lt"/>
            </a:endParaRPr>
          </a:p>
          <a:p>
            <a:pPr eaLnBrk="1" hangingPunct="1"/>
            <a:endParaRPr lang="en-GB" altLang="sr-Latn-RS" sz="2800" b="1" dirty="0">
              <a:latin typeface="+mn-lt"/>
            </a:endParaRPr>
          </a:p>
        </p:txBody>
      </p:sp>
      <p:sp>
        <p:nvSpPr>
          <p:cNvPr id="18435" name="Line 3"/>
          <p:cNvSpPr>
            <a:spLocks noChangeShapeType="1"/>
          </p:cNvSpPr>
          <p:nvPr/>
        </p:nvSpPr>
        <p:spPr bwMode="auto">
          <a:xfrm>
            <a:off x="3290701" y="1880722"/>
            <a:ext cx="190500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hr-HR" sz="2400"/>
          </a:p>
        </p:txBody>
      </p:sp>
      <p:pic>
        <p:nvPicPr>
          <p:cNvPr id="29700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301" y="1461622"/>
            <a:ext cx="168910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13" y="3250736"/>
            <a:ext cx="2579688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055" y="4333816"/>
            <a:ext cx="206692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8826" y="4485593"/>
            <a:ext cx="1748538" cy="2016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Rot="1" noChangeArrowheads="1"/>
          </p:cNvSpPr>
          <p:nvPr/>
        </p:nvSpPr>
        <p:spPr bwMode="auto">
          <a:xfrm>
            <a:off x="103747" y="162204"/>
            <a:ext cx="11259018" cy="571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90488" indent="-90488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382588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566738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749300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931863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13890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18462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23034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27606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sr-Latn-RS" sz="3200" b="1" dirty="0">
                <a:solidFill>
                  <a:schemeClr val="tx1"/>
                </a:solidFill>
                <a:latin typeface="+mn-lt"/>
              </a:rPr>
              <a:t>Anhidridi karboksilnih kiselina</a:t>
            </a:r>
            <a:endParaRPr lang="hr-HR" altLang="sr-Latn-RS" sz="3200" b="1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475243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Rot="1" noChangeArrowheads="1"/>
          </p:cNvSpPr>
          <p:nvPr/>
        </p:nvSpPr>
        <p:spPr bwMode="auto">
          <a:xfrm>
            <a:off x="31405" y="64691"/>
            <a:ext cx="11430000" cy="571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90488" indent="-90488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382588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566738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749300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931863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13890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18462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23034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27606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sr-Latn-RS" sz="3200" b="1" dirty="0">
                <a:solidFill>
                  <a:schemeClr val="tx1"/>
                </a:solidFill>
                <a:latin typeface="+mn-lt"/>
              </a:rPr>
              <a:t>Ostali (stabilni) ugljikovi oksidi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sr-Latn-RS" sz="3200" b="1" dirty="0">
                <a:solidFill>
                  <a:schemeClr val="tx1"/>
                </a:solidFill>
                <a:latin typeface="+mn-lt"/>
              </a:rPr>
              <a:t>– mješoviti anhidridi, nezasićeni ketoni...</a:t>
            </a:r>
            <a:endParaRPr lang="hr-HR" altLang="sr-Latn-RS" sz="3200" b="1" dirty="0">
              <a:latin typeface="Tahoma" panose="020B0604030504040204" pitchFamily="34" charset="0"/>
            </a:endParaRPr>
          </a:p>
        </p:txBody>
      </p:sp>
      <p:sp>
        <p:nvSpPr>
          <p:cNvPr id="4" name="Rectangle 3"/>
          <p:cNvSpPr txBox="1">
            <a:spLocks noRot="1" noChangeArrowheads="1"/>
          </p:cNvSpPr>
          <p:nvPr/>
        </p:nvSpPr>
        <p:spPr bwMode="auto">
          <a:xfrm>
            <a:off x="332347" y="5959743"/>
            <a:ext cx="11259018" cy="571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90488" indent="-90488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382588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566738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749300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931863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13890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18462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23034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27606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sr-Latn-RS" sz="3200" b="1" dirty="0">
                <a:solidFill>
                  <a:schemeClr val="tx1"/>
                </a:solidFill>
                <a:latin typeface="+mn-lt"/>
              </a:rPr>
              <a:t>– grafen-oksid(i), fuleren-oksidi...</a:t>
            </a:r>
            <a:endParaRPr lang="hr-HR" altLang="sr-Latn-RS" sz="3200" b="1" dirty="0">
              <a:latin typeface="Tahoma" panose="020B0604030504040204" pitchFamily="34" charset="0"/>
            </a:endParaRPr>
          </a:p>
        </p:txBody>
      </p:sp>
      <p:pic>
        <p:nvPicPr>
          <p:cNvPr id="8193" name="Picture 1" descr="Chemfm benzoquinonetetracarboxylic anhydride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803" y="1525975"/>
            <a:ext cx="1526179" cy="122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hemfm ethylenetetracarboxylic dianhydride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487" y="1525975"/>
            <a:ext cx="1114111" cy="122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hemfm tetrahydroxy 1 4 benzoquinone bisoxalate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35" y="3257523"/>
            <a:ext cx="2335055" cy="137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hemfm tetrahydroxy 1 4 benzoquinone biscarbonate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491" y="1006880"/>
            <a:ext cx="2274007" cy="137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hemfm dioxane tetraketone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0" y="1650846"/>
            <a:ext cx="1312514" cy="91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hemfm hexaphenol trisoxalate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393" y="3207869"/>
            <a:ext cx="2258746" cy="198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hemfm hexaphenol triscarbonate.sv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946" y="793756"/>
            <a:ext cx="1877201" cy="167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hemfm tris 3 4 dialkynyl 3 cyclobutene 1 2 dione.sv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946" y="3133880"/>
            <a:ext cx="2609767" cy="228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Chemfm tetrakis 3 4 dialkynyl 3 cyclobutene 1 2 dione.sv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034" y="3688464"/>
            <a:ext cx="2747123" cy="274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Chemfm hexaoxotricyclobutabenzene.sv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404" y="2849065"/>
            <a:ext cx="1907724" cy="167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4369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Rot="1" noChangeArrowheads="1"/>
          </p:cNvSpPr>
          <p:nvPr/>
        </p:nvSpPr>
        <p:spPr bwMode="auto">
          <a:xfrm>
            <a:off x="101744" y="406335"/>
            <a:ext cx="11430000" cy="6215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90488" indent="-90488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382588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566738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749300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931863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13890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18462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23034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27606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sr-Latn-RS" sz="3200" b="1" dirty="0">
                <a:solidFill>
                  <a:schemeClr val="tx1"/>
                </a:solidFill>
                <a:latin typeface="+mn-lt"/>
              </a:rPr>
              <a:t>Ugljikov(II) oksid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hr-HR" altLang="sr-Latn-RS" sz="3200" b="1" dirty="0">
              <a:solidFill>
                <a:schemeClr val="tx1"/>
              </a:solidFill>
              <a:latin typeface="+mn-lt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sr-Latn-RS" sz="2800" dirty="0">
                <a:solidFill>
                  <a:schemeClr val="tx1"/>
                </a:solidFill>
                <a:latin typeface="+mn-lt"/>
              </a:rPr>
              <a:t>– bezbojan, zapaljiv, netopljiv u vodi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sr-Latn-RS" sz="2800" dirty="0">
                <a:solidFill>
                  <a:schemeClr val="tx1"/>
                </a:solidFill>
                <a:latin typeface="+mn-lt"/>
              </a:rPr>
              <a:t>– red veze 2,6; malen dipolni moment (0,122 D), negativan pol na atomu ugljika)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sr-Latn-RS" sz="2800" dirty="0">
                <a:solidFill>
                  <a:schemeClr val="tx1"/>
                </a:solidFill>
                <a:latin typeface="+mn-lt"/>
              </a:rPr>
              <a:t>– dobar ligand (sličan cijanidu) – otrovan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sr-Latn-RS" sz="2800" dirty="0">
                <a:solidFill>
                  <a:schemeClr val="tx1"/>
                </a:solidFill>
                <a:latin typeface="+mn-lt"/>
              </a:rPr>
              <a:t>– nastaje pri nepotpunom izgaranju ugljika i organskih spojeva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sr-Latn-RS" sz="2800" dirty="0">
                <a:solidFill>
                  <a:schemeClr val="tx1"/>
                </a:solidFill>
                <a:latin typeface="+mn-lt"/>
              </a:rPr>
              <a:t>– anhidrid mravlje kiseline (laboratorijsko dobivanje)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sr-Latn-RS" sz="2800" dirty="0">
                <a:solidFill>
                  <a:schemeClr val="tx1"/>
                </a:solidFill>
                <a:latin typeface="+mn-lt"/>
              </a:rPr>
              <a:t>– industrijski iz vodene pare i koksa (vodeni plin) ili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sr-Latn-RS" sz="2800" dirty="0">
                <a:solidFill>
                  <a:schemeClr val="tx1"/>
                </a:solidFill>
                <a:latin typeface="+mn-lt"/>
              </a:rPr>
              <a:t>	</a:t>
            </a:r>
            <a:r>
              <a:rPr lang="hr-HR" altLang="sr-Latn-RS" sz="2800" i="1" dirty="0">
                <a:solidFill>
                  <a:schemeClr val="tx1"/>
                </a:solidFill>
                <a:latin typeface="+mn-lt"/>
              </a:rPr>
              <a:t>Boudouardovom</a:t>
            </a:r>
            <a:r>
              <a:rPr lang="hr-HR" altLang="sr-Latn-RS" sz="2800" dirty="0">
                <a:solidFill>
                  <a:schemeClr val="tx1"/>
                </a:solidFill>
                <a:latin typeface="+mn-lt"/>
              </a:rPr>
              <a:t> reakcijom (iznad 600 °C)</a:t>
            </a:r>
          </a:p>
          <a:p>
            <a:pPr>
              <a:buNone/>
            </a:pPr>
            <a:r>
              <a:rPr lang="pl-PL" sz="2800" dirty="0">
                <a:solidFill>
                  <a:schemeClr val="tx1"/>
                </a:solidFill>
                <a:latin typeface="+mn-lt"/>
              </a:rPr>
              <a:t>CO</a:t>
            </a:r>
            <a:r>
              <a:rPr lang="pl-PL" sz="2800" baseline="-25000" dirty="0">
                <a:solidFill>
                  <a:schemeClr val="tx1"/>
                </a:solidFill>
                <a:latin typeface="+mn-lt"/>
              </a:rPr>
              <a:t>2</a:t>
            </a:r>
            <a:r>
              <a:rPr lang="pl-PL" sz="2800" dirty="0">
                <a:solidFill>
                  <a:schemeClr val="tx1"/>
                </a:solidFill>
                <a:latin typeface="+mn-lt"/>
              </a:rPr>
              <a:t>(g) + C(s) → 2CO(g) (Δ</a:t>
            </a:r>
            <a:r>
              <a:rPr lang="pl-PL" sz="2800" baseline="-25000" dirty="0">
                <a:solidFill>
                  <a:schemeClr val="tx1"/>
                </a:solidFill>
                <a:latin typeface="+mn-lt"/>
              </a:rPr>
              <a:t>r</a:t>
            </a:r>
            <a:r>
              <a:rPr lang="pl-PL" sz="2800" i="1" dirty="0">
                <a:solidFill>
                  <a:schemeClr val="tx1"/>
                </a:solidFill>
                <a:latin typeface="+mn-lt"/>
              </a:rPr>
              <a:t>H</a:t>
            </a:r>
            <a:r>
              <a:rPr lang="pl-PL" sz="2800" dirty="0">
                <a:solidFill>
                  <a:schemeClr val="tx1"/>
                </a:solidFill>
                <a:latin typeface="+mn-lt"/>
              </a:rPr>
              <a:t> = 170 kJ/mol)</a:t>
            </a:r>
            <a:endParaRPr lang="hr-HR" altLang="sr-Latn-RS"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765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461" y="637447"/>
            <a:ext cx="2025440" cy="1192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363" y="3571681"/>
            <a:ext cx="3005637" cy="328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7521566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3027652"/>
              </p:ext>
            </p:extLst>
          </p:nvPr>
        </p:nvGraphicFramePr>
        <p:xfrm>
          <a:off x="146594" y="162741"/>
          <a:ext cx="11766733" cy="6434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45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71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55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61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1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62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189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42385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72429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840924">
                <a:tc gridSpan="10">
                  <a:txBody>
                    <a:bodyPr/>
                    <a:lstStyle/>
                    <a:p>
                      <a:pPr algn="ctr"/>
                      <a:r>
                        <a:rPr lang="hr-HR" sz="2800" dirty="0">
                          <a:solidFill>
                            <a:schemeClr val="tx1"/>
                          </a:solidFill>
                          <a:latin typeface="+mn-lt"/>
                        </a:rPr>
                        <a:t>ELEMENTI 14.SKUPINE</a:t>
                      </a:r>
                    </a:p>
                  </a:txBody>
                  <a:tcPr marL="91428" marR="91428" marT="45723" marB="45723"/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6193">
                <a:tc>
                  <a:txBody>
                    <a:bodyPr/>
                    <a:lstStyle/>
                    <a:p>
                      <a:endParaRPr lang="hr-HR" sz="2400" b="1" dirty="0">
                        <a:latin typeface="Comic Sans MS" panose="030F0702030302020204" pitchFamily="66" charset="0"/>
                      </a:endParaRPr>
                    </a:p>
                  </a:txBody>
                  <a:tcPr marL="91428" marR="91428" marT="45723" marB="45723"/>
                </a:tc>
                <a:tc>
                  <a:txBody>
                    <a:bodyPr/>
                    <a:lstStyle/>
                    <a:p>
                      <a:r>
                        <a:rPr lang="hr-HR" sz="1800" b="1" dirty="0">
                          <a:latin typeface="+mn-lt"/>
                        </a:rPr>
                        <a:t>Zastupljenost u Zemljinoj</a:t>
                      </a:r>
                      <a:r>
                        <a:rPr lang="hr-HR" sz="1800" b="1" baseline="0" dirty="0">
                          <a:latin typeface="+mn-lt"/>
                        </a:rPr>
                        <a:t> kori, </a:t>
                      </a:r>
                      <a:r>
                        <a:rPr lang="hr-HR" sz="1800" b="1" i="1" baseline="0" dirty="0">
                          <a:latin typeface="+mn-lt"/>
                        </a:rPr>
                        <a:t>w</a:t>
                      </a:r>
                      <a:r>
                        <a:rPr lang="hr-HR" sz="1800" b="1" baseline="0" dirty="0">
                          <a:latin typeface="+mn-lt"/>
                        </a:rPr>
                        <a:t> / </a:t>
                      </a:r>
                      <a:r>
                        <a:rPr lang="hr-HR" sz="1800" b="1" dirty="0">
                          <a:latin typeface="+mn-lt"/>
                        </a:rPr>
                        <a:t>%</a:t>
                      </a:r>
                    </a:p>
                  </a:txBody>
                  <a:tcPr marL="91428" marR="91428" marT="45723" marB="45723"/>
                </a:tc>
                <a:tc>
                  <a:txBody>
                    <a:bodyPr/>
                    <a:lstStyle/>
                    <a:p>
                      <a:r>
                        <a:rPr lang="hr-HR" sz="1800" b="1" i="1" dirty="0">
                          <a:latin typeface="+mn-lt"/>
                        </a:rPr>
                        <a:t>r</a:t>
                      </a:r>
                      <a:r>
                        <a:rPr lang="hr-HR" sz="1800" b="1" baseline="-25000" dirty="0">
                          <a:latin typeface="+mn-lt"/>
                        </a:rPr>
                        <a:t>kov </a:t>
                      </a:r>
                      <a:r>
                        <a:rPr lang="hr-HR" sz="1800" b="1" baseline="0" dirty="0">
                          <a:latin typeface="+mn-lt"/>
                        </a:rPr>
                        <a:t>/ Å</a:t>
                      </a:r>
                    </a:p>
                  </a:txBody>
                  <a:tcPr marL="91428" marR="91428" marT="45723" marB="45723"/>
                </a:tc>
                <a:tc>
                  <a:txBody>
                    <a:bodyPr/>
                    <a:lstStyle/>
                    <a:p>
                      <a:r>
                        <a:rPr lang="hr-HR" sz="1800" b="1" i="1" dirty="0">
                          <a:latin typeface="+mn-lt"/>
                        </a:rPr>
                        <a:t>E</a:t>
                      </a:r>
                      <a:r>
                        <a:rPr lang="hr-HR" sz="1800" b="1" baseline="-25000" dirty="0">
                          <a:latin typeface="+mn-lt"/>
                        </a:rPr>
                        <a:t>i</a:t>
                      </a:r>
                      <a:r>
                        <a:rPr lang="hr-HR" sz="1800" b="1" baseline="0" dirty="0">
                          <a:latin typeface="+mn-lt"/>
                        </a:rPr>
                        <a:t>(I)-</a:t>
                      </a:r>
                      <a:r>
                        <a:rPr lang="hr-HR" sz="1800" b="1" i="1" dirty="0">
                          <a:latin typeface="+mn-lt"/>
                        </a:rPr>
                        <a:t>E</a:t>
                      </a:r>
                      <a:r>
                        <a:rPr lang="hr-HR" sz="1800" b="1" baseline="-25000" dirty="0">
                          <a:latin typeface="+mn-lt"/>
                        </a:rPr>
                        <a:t>i</a:t>
                      </a:r>
                      <a:r>
                        <a:rPr lang="hr-HR" sz="1800" b="1" baseline="0" dirty="0">
                          <a:latin typeface="+mn-lt"/>
                        </a:rPr>
                        <a:t>(IV) /kJ mol</a:t>
                      </a:r>
                      <a:r>
                        <a:rPr lang="hr-HR" sz="1800" b="1" baseline="30000" dirty="0">
                          <a:latin typeface="+mn-lt"/>
                        </a:rPr>
                        <a:t>-1</a:t>
                      </a:r>
                      <a:endParaRPr lang="hr-HR" sz="1800" b="1" dirty="0">
                        <a:latin typeface="+mn-lt"/>
                      </a:endParaRPr>
                    </a:p>
                  </a:txBody>
                  <a:tcPr marL="91428" marR="91428" marT="45723" marB="45723"/>
                </a:tc>
                <a:tc>
                  <a:txBody>
                    <a:bodyPr/>
                    <a:lstStyle/>
                    <a:p>
                      <a:r>
                        <a:rPr lang="hr-HR" sz="1800" b="1" i="1" dirty="0">
                          <a:latin typeface="+mn-lt"/>
                        </a:rPr>
                        <a:t>t</a:t>
                      </a:r>
                      <a:r>
                        <a:rPr lang="hr-HR" sz="1800" b="1" baseline="-25000" dirty="0">
                          <a:latin typeface="+mn-lt"/>
                        </a:rPr>
                        <a:t>t </a:t>
                      </a:r>
                      <a:r>
                        <a:rPr lang="hr-HR" sz="1800" b="1" dirty="0">
                          <a:latin typeface="+mn-lt"/>
                        </a:rPr>
                        <a:t>/ °C</a:t>
                      </a:r>
                    </a:p>
                  </a:txBody>
                  <a:tcPr marL="91428" marR="91428" marT="45723" marB="45723"/>
                </a:tc>
                <a:tc>
                  <a:txBody>
                    <a:bodyPr/>
                    <a:lstStyle/>
                    <a:p>
                      <a:r>
                        <a:rPr lang="el-GR" sz="1800" b="1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χ</a:t>
                      </a:r>
                      <a:r>
                        <a:rPr lang="hr-HR" sz="1800" b="1" i="0" u="none" strike="noStrike" kern="1200" baseline="-25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lang="hr-HR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marL="91428" marR="91428" marT="45723" marB="45723"/>
                </a:tc>
                <a:tc>
                  <a:txBody>
                    <a:bodyPr/>
                    <a:lstStyle/>
                    <a:p>
                      <a:r>
                        <a:rPr lang="hr-HR" sz="1800" b="1" i="1" dirty="0">
                          <a:latin typeface="+mn-lt"/>
                        </a:rPr>
                        <a:t>E</a:t>
                      </a:r>
                      <a:r>
                        <a:rPr lang="hr-HR" sz="1800" b="1" baseline="0" dirty="0">
                          <a:latin typeface="+mn-lt"/>
                        </a:rPr>
                        <a:t>(X – X) /kJ mol</a:t>
                      </a:r>
                      <a:r>
                        <a:rPr lang="hr-HR" sz="1800" b="1" baseline="30000" dirty="0">
                          <a:latin typeface="+mn-lt"/>
                        </a:rPr>
                        <a:t>-1</a:t>
                      </a:r>
                      <a:endParaRPr lang="hr-HR" sz="1800" b="1" dirty="0">
                        <a:latin typeface="+mn-lt"/>
                      </a:endParaRPr>
                    </a:p>
                  </a:txBody>
                  <a:tcPr marL="91428" marR="91428" marT="45723" marB="45723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hr-HR" sz="1800" b="1" i="1" dirty="0">
                          <a:latin typeface="+mn-lt"/>
                        </a:rPr>
                        <a:t>KB</a:t>
                      </a:r>
                      <a:r>
                        <a:rPr lang="hr-HR" sz="1800" b="1" dirty="0">
                          <a:latin typeface="+mn-lt"/>
                        </a:rPr>
                        <a:t> (element)</a:t>
                      </a:r>
                    </a:p>
                  </a:txBody>
                  <a:tcPr marL="91428" marR="91428" marT="45723" marB="4572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1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hr-HR" altLang="sr-Latn-R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(EO</a:t>
                      </a:r>
                      <a:r>
                        <a:rPr kumimoji="0" lang="hr-HR" altLang="sr-Latn-RS" sz="1800" b="1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2</a:t>
                      </a:r>
                      <a:r>
                        <a:rPr kumimoji="0" lang="hr-HR" altLang="sr-Latn-R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→E</a:t>
                      </a:r>
                      <a:r>
                        <a:rPr kumimoji="0" lang="hr-HR" altLang="sr-Latn-RS" sz="18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2+</a:t>
                      </a:r>
                      <a:r>
                        <a:rPr kumimoji="0" lang="hr-HR" altLang="sr-Latn-R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) </a:t>
                      </a:r>
                      <a:r>
                        <a:rPr kumimoji="0" lang="hr-HR" altLang="sr-Latn-R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 V </a:t>
                      </a:r>
                      <a:endParaRPr kumimoji="0" lang="hr-HR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8" marR="91428" marT="45723" marB="4572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Max. </a:t>
                      </a:r>
                      <a:r>
                        <a:rPr kumimoji="0" lang="hr-HR" sz="1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kumimoji="0" lang="hr-HR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u E</a:t>
                      </a:r>
                      <a:r>
                        <a:rPr kumimoji="0" lang="hr-HR" sz="1800" b="1" i="1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kumimoji="0" lang="hr-HR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r>
                        <a:rPr kumimoji="0" lang="hr-HR" sz="1800" b="1" i="1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kumimoji="0" lang="hr-HR" sz="1800" b="1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+2</a:t>
                      </a:r>
                    </a:p>
                  </a:txBody>
                  <a:tcPr marL="91428" marR="91428" marT="45723" marB="4572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7499"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C</a:t>
                      </a:r>
                    </a:p>
                  </a:txBody>
                  <a:tcPr marL="91428" marR="91428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0,12</a:t>
                      </a:r>
                    </a:p>
                  </a:txBody>
                  <a:tcPr marL="91428" marR="91428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0,77</a:t>
                      </a:r>
                    </a:p>
                  </a:txBody>
                  <a:tcPr marL="91428" marR="91428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1086-</a:t>
                      </a:r>
                    </a:p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6223</a:t>
                      </a:r>
                    </a:p>
                  </a:txBody>
                  <a:tcPr marL="91428" marR="91428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3930</a:t>
                      </a:r>
                    </a:p>
                  </a:txBody>
                  <a:tcPr marL="91428" marR="91428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2,5</a:t>
                      </a:r>
                    </a:p>
                  </a:txBody>
                  <a:tcPr marL="91428" marR="91428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334</a:t>
                      </a:r>
                    </a:p>
                  </a:txBody>
                  <a:tcPr marL="91428" marR="91428" marT="45723" marB="45723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3/4</a:t>
                      </a:r>
                    </a:p>
                  </a:txBody>
                  <a:tcPr marL="91428" marR="91428" marT="45723" marB="45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-</a:t>
                      </a:r>
                    </a:p>
                  </a:txBody>
                  <a:tcPr marL="91428" marR="91428" marT="45723" marB="45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∞</a:t>
                      </a:r>
                    </a:p>
                  </a:txBody>
                  <a:tcPr marL="91428" marR="91428" marT="45723" marB="45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7499"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Si</a:t>
                      </a:r>
                    </a:p>
                  </a:txBody>
                  <a:tcPr marL="91428" marR="91428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27,5</a:t>
                      </a:r>
                    </a:p>
                  </a:txBody>
                  <a:tcPr marL="91428" marR="91428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1,17</a:t>
                      </a:r>
                    </a:p>
                  </a:txBody>
                  <a:tcPr marL="91428" marR="91428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786-</a:t>
                      </a:r>
                    </a:p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4351</a:t>
                      </a:r>
                    </a:p>
                  </a:txBody>
                  <a:tcPr marL="91428" marR="91428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1420</a:t>
                      </a:r>
                    </a:p>
                  </a:txBody>
                  <a:tcPr marL="91428" marR="91428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1,8</a:t>
                      </a:r>
                    </a:p>
                  </a:txBody>
                  <a:tcPr marL="91428" marR="91428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222</a:t>
                      </a:r>
                    </a:p>
                  </a:txBody>
                  <a:tcPr marL="91428" marR="91428" marT="45723" marB="45723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4</a:t>
                      </a:r>
                    </a:p>
                  </a:txBody>
                  <a:tcPr marL="91428" marR="91428" marT="45723" marB="45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-</a:t>
                      </a:r>
                    </a:p>
                  </a:txBody>
                  <a:tcPr marL="91428" marR="91428" marT="45723" marB="45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20</a:t>
                      </a:r>
                    </a:p>
                  </a:txBody>
                  <a:tcPr marL="91428" marR="91428" marT="45723" marB="45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7499"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Ge</a:t>
                      </a:r>
                    </a:p>
                  </a:txBody>
                  <a:tcPr marL="91428" marR="91428" marT="45723" marB="4572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800" b="1" dirty="0">
                          <a:latin typeface="+mn-lt"/>
                        </a:rPr>
                        <a:t>1,3·10</a:t>
                      </a:r>
                      <a:r>
                        <a:rPr lang="hr-HR" sz="1800" b="1" baseline="30000" dirty="0">
                          <a:latin typeface="+mn-lt"/>
                        </a:rPr>
                        <a:t>-4</a:t>
                      </a:r>
                      <a:endParaRPr lang="hr-HR" sz="1800" b="1" dirty="0">
                        <a:latin typeface="+mn-lt"/>
                      </a:endParaRPr>
                    </a:p>
                  </a:txBody>
                  <a:tcPr marL="91428" marR="91428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1,22</a:t>
                      </a:r>
                    </a:p>
                  </a:txBody>
                  <a:tcPr marL="91428" marR="91428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760-</a:t>
                      </a:r>
                    </a:p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4409</a:t>
                      </a:r>
                    </a:p>
                  </a:txBody>
                  <a:tcPr marL="91428" marR="91428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949</a:t>
                      </a:r>
                    </a:p>
                  </a:txBody>
                  <a:tcPr marL="91428" marR="91428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1,8</a:t>
                      </a:r>
                    </a:p>
                  </a:txBody>
                  <a:tcPr marL="91428" marR="91428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178</a:t>
                      </a:r>
                    </a:p>
                  </a:txBody>
                  <a:tcPr marL="91428" marR="91428" marT="45723" marB="45723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4</a:t>
                      </a:r>
                    </a:p>
                  </a:txBody>
                  <a:tcPr marL="91428" marR="91428" marT="45723" marB="45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–0,3</a:t>
                      </a:r>
                    </a:p>
                  </a:txBody>
                  <a:tcPr marL="91428" marR="91428" marT="45723" marB="45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5</a:t>
                      </a:r>
                    </a:p>
                  </a:txBody>
                  <a:tcPr marL="91428" marR="91428" marT="45723" marB="45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7499"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Sn</a:t>
                      </a:r>
                    </a:p>
                  </a:txBody>
                  <a:tcPr marL="91428" marR="91428" marT="45723" marB="4572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800" b="1" dirty="0">
                          <a:latin typeface="+mn-lt"/>
                        </a:rPr>
                        <a:t>3,0·10</a:t>
                      </a:r>
                      <a:r>
                        <a:rPr lang="hr-HR" sz="1800" b="1" baseline="30000" dirty="0">
                          <a:latin typeface="+mn-lt"/>
                        </a:rPr>
                        <a:t>-4</a:t>
                      </a:r>
                      <a:endParaRPr lang="hr-HR" sz="1800" b="1" dirty="0">
                        <a:latin typeface="+mn-lt"/>
                      </a:endParaRPr>
                    </a:p>
                  </a:txBody>
                  <a:tcPr marL="91428" marR="91428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1,40</a:t>
                      </a:r>
                    </a:p>
                  </a:txBody>
                  <a:tcPr marL="91428" marR="91428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707-</a:t>
                      </a:r>
                    </a:p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3821</a:t>
                      </a:r>
                    </a:p>
                  </a:txBody>
                  <a:tcPr marL="91428" marR="91428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232</a:t>
                      </a:r>
                    </a:p>
                  </a:txBody>
                  <a:tcPr marL="91428" marR="91428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1,8</a:t>
                      </a:r>
                    </a:p>
                  </a:txBody>
                  <a:tcPr marL="91428" marR="91428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167</a:t>
                      </a:r>
                    </a:p>
                  </a:txBody>
                  <a:tcPr marL="91428" marR="91428" marT="45723" marB="45723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4/8</a:t>
                      </a:r>
                    </a:p>
                  </a:txBody>
                  <a:tcPr marL="91428" marR="91428" marT="45723" marB="45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–0,094</a:t>
                      </a:r>
                    </a:p>
                  </a:txBody>
                  <a:tcPr marL="91428" marR="91428" marT="45723" marB="45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1</a:t>
                      </a:r>
                    </a:p>
                  </a:txBody>
                  <a:tcPr marL="91428" marR="91428" marT="45723" marB="45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7499"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Pb</a:t>
                      </a:r>
                    </a:p>
                  </a:txBody>
                  <a:tcPr marL="91428" marR="91428" marT="45723" marB="4572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800" b="1" dirty="0">
                          <a:latin typeface="+mn-lt"/>
                        </a:rPr>
                        <a:t>1,4·10</a:t>
                      </a:r>
                      <a:r>
                        <a:rPr lang="hr-HR" sz="1800" b="1" baseline="30000" dirty="0">
                          <a:latin typeface="+mn-lt"/>
                        </a:rPr>
                        <a:t>-3</a:t>
                      </a:r>
                      <a:endParaRPr lang="hr-HR" sz="1800" b="1" dirty="0">
                        <a:latin typeface="+mn-lt"/>
                      </a:endParaRPr>
                    </a:p>
                  </a:txBody>
                  <a:tcPr marL="91428" marR="91428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1,46</a:t>
                      </a:r>
                    </a:p>
                  </a:txBody>
                  <a:tcPr marL="91428" marR="91428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715-</a:t>
                      </a:r>
                    </a:p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4081</a:t>
                      </a:r>
                    </a:p>
                  </a:txBody>
                  <a:tcPr marL="91428" marR="91428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327</a:t>
                      </a:r>
                    </a:p>
                  </a:txBody>
                  <a:tcPr marL="91428" marR="91428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1,8</a:t>
                      </a:r>
                    </a:p>
                  </a:txBody>
                  <a:tcPr marL="91428" marR="91428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155</a:t>
                      </a:r>
                    </a:p>
                  </a:txBody>
                  <a:tcPr marL="91428" marR="91428" marT="45723" marB="45723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12</a:t>
                      </a:r>
                    </a:p>
                  </a:txBody>
                  <a:tcPr marL="91428" marR="91428" marT="45723" marB="45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1,458</a:t>
                      </a:r>
                    </a:p>
                  </a:txBody>
                  <a:tcPr marL="91428" marR="91428" marT="45723" marB="45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1</a:t>
                      </a:r>
                    </a:p>
                  </a:txBody>
                  <a:tcPr marL="91428" marR="91428" marT="45723" marB="45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09389"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Fl</a:t>
                      </a:r>
                    </a:p>
                  </a:txBody>
                  <a:tcPr marL="91428" marR="91428" marT="45723" marB="45723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0</a:t>
                      </a:r>
                    </a:p>
                  </a:txBody>
                  <a:tcPr marL="91428" marR="91428" marT="45723" marB="45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(1,75)</a:t>
                      </a:r>
                    </a:p>
                  </a:txBody>
                  <a:tcPr marL="91428" marR="91428" marT="45723" marB="45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(832-</a:t>
                      </a:r>
                    </a:p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4400)</a:t>
                      </a:r>
                    </a:p>
                  </a:txBody>
                  <a:tcPr marL="91428" marR="91428" marT="45723" marB="45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(&lt;</a:t>
                      </a:r>
                      <a:r>
                        <a:rPr lang="hr-HR" sz="1800" b="1" baseline="0" dirty="0">
                          <a:latin typeface="+mn-lt"/>
                        </a:rPr>
                        <a:t> </a:t>
                      </a:r>
                      <a:r>
                        <a:rPr lang="hr-HR" sz="1800" b="1" dirty="0">
                          <a:latin typeface="+mn-lt"/>
                        </a:rPr>
                        <a:t>–60)</a:t>
                      </a:r>
                    </a:p>
                  </a:txBody>
                  <a:tcPr marL="91428" marR="91428" marT="45723" marB="45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?</a:t>
                      </a:r>
                    </a:p>
                  </a:txBody>
                  <a:tcPr marL="91428" marR="91428" marT="45723" marB="45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?</a:t>
                      </a:r>
                    </a:p>
                  </a:txBody>
                  <a:tcPr marL="91428" marR="91428" marT="45723" marB="45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(12)</a:t>
                      </a:r>
                    </a:p>
                  </a:txBody>
                  <a:tcPr marL="91428" marR="91428" marT="45723" marB="45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?</a:t>
                      </a:r>
                    </a:p>
                  </a:txBody>
                  <a:tcPr marL="91428" marR="91428" marT="45723" marB="45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 dirty="0">
                          <a:latin typeface="+mn-lt"/>
                        </a:rPr>
                        <a:t>?</a:t>
                      </a:r>
                    </a:p>
                  </a:txBody>
                  <a:tcPr marL="91428" marR="91428" marT="45723" marB="457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9884206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Rot="1" noChangeArrowheads="1"/>
          </p:cNvSpPr>
          <p:nvPr/>
        </p:nvSpPr>
        <p:spPr bwMode="auto">
          <a:xfrm>
            <a:off x="137423" y="318052"/>
            <a:ext cx="11880406" cy="6793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90488" indent="-90488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382588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566738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749300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931863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13890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18462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23034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27606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sr-Latn-RS" sz="2800" b="1" dirty="0">
                <a:solidFill>
                  <a:schemeClr val="tx1"/>
                </a:solidFill>
                <a:latin typeface="+mn-lt"/>
              </a:rPr>
              <a:t>Ugljikov(IV) oksid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sr-Latn-RS" sz="2400" dirty="0">
                <a:solidFill>
                  <a:schemeClr val="tx1"/>
                </a:solidFill>
                <a:latin typeface="+mn-lt"/>
              </a:rPr>
              <a:t>– bezbojan, topljiv u vodi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sr-Latn-RS" sz="2400" dirty="0">
                <a:solidFill>
                  <a:schemeClr val="tx1"/>
                </a:solidFill>
                <a:latin typeface="+mn-lt"/>
              </a:rPr>
              <a:t>– u atmosferi (trenutno oko 0,04% volumena)</a:t>
            </a:r>
          </a:p>
          <a:p>
            <a:pPr>
              <a:buNone/>
            </a:pPr>
            <a:r>
              <a:rPr lang="sr-Latn-RS" altLang="sr-Latn-RS" sz="2400" dirty="0">
                <a:solidFill>
                  <a:schemeClr val="tx1"/>
                </a:solidFill>
                <a:latin typeface="+mn-lt"/>
              </a:rPr>
              <a:t>		CO</a:t>
            </a:r>
            <a:r>
              <a:rPr lang="sr-Latn-RS" altLang="sr-Latn-RS" sz="2400" baseline="-30000" dirty="0">
                <a:solidFill>
                  <a:schemeClr val="tx1"/>
                </a:solidFill>
                <a:latin typeface="+mn-lt"/>
              </a:rPr>
              <a:t>2</a:t>
            </a:r>
            <a:r>
              <a:rPr lang="sr-Latn-RS" altLang="sr-Latn-RS" sz="2400" dirty="0">
                <a:solidFill>
                  <a:schemeClr val="tx1"/>
                </a:solidFill>
                <a:latin typeface="+mn-lt"/>
              </a:rPr>
              <a:t>(aq) + H</a:t>
            </a:r>
            <a:r>
              <a:rPr lang="sr-Latn-RS" altLang="sr-Latn-RS" sz="2400" baseline="-30000" dirty="0">
                <a:solidFill>
                  <a:schemeClr val="tx1"/>
                </a:solidFill>
                <a:latin typeface="+mn-lt"/>
              </a:rPr>
              <a:t>2</a:t>
            </a:r>
            <a:r>
              <a:rPr lang="sr-Latn-RS" altLang="sr-Latn-RS" sz="2400" dirty="0">
                <a:solidFill>
                  <a:schemeClr val="tx1"/>
                </a:solidFill>
                <a:latin typeface="+mn-lt"/>
              </a:rPr>
              <a:t>O(l) ⇌ H</a:t>
            </a:r>
            <a:r>
              <a:rPr lang="sr-Latn-RS" altLang="sr-Latn-RS" sz="2400" baseline="-30000" dirty="0">
                <a:solidFill>
                  <a:schemeClr val="tx1"/>
                </a:solidFill>
                <a:latin typeface="+mn-lt"/>
              </a:rPr>
              <a:t>2</a:t>
            </a:r>
            <a:r>
              <a:rPr lang="sr-Latn-RS" altLang="sr-Latn-RS" sz="2400" dirty="0">
                <a:solidFill>
                  <a:schemeClr val="tx1"/>
                </a:solidFill>
                <a:latin typeface="+mn-lt"/>
              </a:rPr>
              <a:t>CO</a:t>
            </a:r>
            <a:r>
              <a:rPr lang="sr-Latn-RS" altLang="sr-Latn-RS" sz="2400" baseline="-30000" dirty="0">
                <a:solidFill>
                  <a:schemeClr val="tx1"/>
                </a:solidFill>
                <a:latin typeface="+mn-lt"/>
              </a:rPr>
              <a:t>3</a:t>
            </a:r>
            <a:r>
              <a:rPr lang="sr-Latn-RS" altLang="sr-Latn-RS" sz="2400" dirty="0">
                <a:solidFill>
                  <a:schemeClr val="tx1"/>
                </a:solidFill>
                <a:latin typeface="+mn-lt"/>
              </a:rPr>
              <a:t>(aq), </a:t>
            </a:r>
            <a:r>
              <a:rPr lang="sr-Latn-RS" altLang="sr-Latn-RS" sz="2400" i="1" dirty="0">
                <a:solidFill>
                  <a:schemeClr val="tx1"/>
                </a:solidFill>
                <a:latin typeface="+mn-lt"/>
              </a:rPr>
              <a:t>K</a:t>
            </a:r>
            <a:r>
              <a:rPr lang="sr-Latn-RS" altLang="sr-Latn-RS" sz="2400" dirty="0">
                <a:solidFill>
                  <a:schemeClr val="tx1"/>
                </a:solidFill>
                <a:latin typeface="+mn-lt"/>
              </a:rPr>
              <a:t> = 1,70 · 10</a:t>
            </a:r>
            <a:r>
              <a:rPr lang="sr-Latn-RS" altLang="sr-Latn-RS" sz="2400" baseline="30000" dirty="0">
                <a:solidFill>
                  <a:schemeClr val="tx1"/>
                </a:solidFill>
                <a:latin typeface="+mn-lt"/>
              </a:rPr>
              <a:t>–3</a:t>
            </a:r>
            <a:r>
              <a:rPr lang="sr-Latn-RS" altLang="sr-Latn-RS" sz="2400" dirty="0">
                <a:solidFill>
                  <a:schemeClr val="tx1"/>
                </a:solidFill>
                <a:latin typeface="+mn-lt"/>
              </a:rPr>
              <a:t> (25 °C)</a:t>
            </a:r>
          </a:p>
          <a:p>
            <a:pPr>
              <a:buNone/>
            </a:pPr>
            <a:r>
              <a:rPr lang="hr-HR" sz="2400" dirty="0">
                <a:solidFill>
                  <a:schemeClr val="tx1"/>
                </a:solidFill>
              </a:rPr>
              <a:t>		H</a:t>
            </a:r>
            <a:r>
              <a:rPr lang="hr-HR" sz="2400" baseline="-25000" dirty="0">
                <a:solidFill>
                  <a:schemeClr val="tx1"/>
                </a:solidFill>
              </a:rPr>
              <a:t>2</a:t>
            </a:r>
            <a:r>
              <a:rPr lang="hr-HR" sz="2400" dirty="0">
                <a:solidFill>
                  <a:schemeClr val="tx1"/>
                </a:solidFill>
              </a:rPr>
              <a:t>CO</a:t>
            </a:r>
            <a:r>
              <a:rPr lang="hr-HR" sz="2400" baseline="-25000" dirty="0">
                <a:solidFill>
                  <a:schemeClr val="tx1"/>
                </a:solidFill>
              </a:rPr>
              <a:t>3</a:t>
            </a:r>
            <a:r>
              <a:rPr lang="sr-Latn-RS" altLang="sr-Latn-RS" sz="2400" dirty="0">
                <a:solidFill>
                  <a:schemeClr val="tx1"/>
                </a:solidFill>
              </a:rPr>
              <a:t>(aq)</a:t>
            </a:r>
            <a:r>
              <a:rPr lang="hr-HR" sz="2400" dirty="0">
                <a:solidFill>
                  <a:schemeClr val="tx1"/>
                </a:solidFill>
              </a:rPr>
              <a:t> ⇌ HCO</a:t>
            </a:r>
            <a:r>
              <a:rPr lang="hr-HR" sz="2400" baseline="-25000" dirty="0">
                <a:solidFill>
                  <a:schemeClr val="tx1"/>
                </a:solidFill>
              </a:rPr>
              <a:t>3</a:t>
            </a:r>
            <a:r>
              <a:rPr lang="hr-HR" sz="2400" baseline="30000" dirty="0">
                <a:solidFill>
                  <a:schemeClr val="tx1"/>
                </a:solidFill>
              </a:rPr>
              <a:t>−</a:t>
            </a:r>
            <a:r>
              <a:rPr lang="sr-Latn-RS" altLang="sr-Latn-RS" sz="2400" dirty="0">
                <a:solidFill>
                  <a:schemeClr val="tx1"/>
                </a:solidFill>
              </a:rPr>
              <a:t>(aq)</a:t>
            </a:r>
            <a:r>
              <a:rPr lang="hr-HR" sz="2400" dirty="0">
                <a:solidFill>
                  <a:schemeClr val="tx1"/>
                </a:solidFill>
              </a:rPr>
              <a:t> + H</a:t>
            </a:r>
            <a:r>
              <a:rPr lang="hr-HR" sz="2400" baseline="30000" dirty="0">
                <a:solidFill>
                  <a:schemeClr val="tx1"/>
                </a:solidFill>
              </a:rPr>
              <a:t>+</a:t>
            </a:r>
            <a:r>
              <a:rPr lang="sr-Latn-RS" altLang="sr-Latn-RS" sz="2400" dirty="0">
                <a:solidFill>
                  <a:schemeClr val="tx1"/>
                </a:solidFill>
              </a:rPr>
              <a:t>(aq) </a:t>
            </a:r>
            <a:r>
              <a:rPr lang="sr-Latn-RS" altLang="sr-Latn-RS" sz="2400" i="1" dirty="0">
                <a:solidFill>
                  <a:schemeClr val="tx1"/>
                </a:solidFill>
              </a:rPr>
              <a:t>K</a:t>
            </a:r>
            <a:r>
              <a:rPr lang="sr-Latn-RS" altLang="sr-Latn-RS" sz="2400" baseline="-25000" dirty="0">
                <a:solidFill>
                  <a:schemeClr val="tx1"/>
                </a:solidFill>
              </a:rPr>
              <a:t>a1</a:t>
            </a:r>
            <a:r>
              <a:rPr lang="sr-Latn-RS" altLang="sr-Latn-RS" sz="2400" dirty="0">
                <a:solidFill>
                  <a:schemeClr val="tx1"/>
                </a:solidFill>
              </a:rPr>
              <a:t> = 2,5 · 10</a:t>
            </a:r>
            <a:r>
              <a:rPr lang="sr-Latn-RS" altLang="sr-Latn-RS" sz="2400" baseline="30000" dirty="0">
                <a:solidFill>
                  <a:schemeClr val="tx1"/>
                </a:solidFill>
              </a:rPr>
              <a:t>–4</a:t>
            </a:r>
            <a:r>
              <a:rPr lang="sr-Latn-RS" altLang="sr-Latn-RS" sz="2400" dirty="0">
                <a:solidFill>
                  <a:schemeClr val="tx1"/>
                </a:solidFill>
              </a:rPr>
              <a:t> mol/L (25 °C)</a:t>
            </a:r>
            <a:endParaRPr lang="sr-Latn-RS" altLang="sr-Latn-RS" sz="2400" dirty="0">
              <a:solidFill>
                <a:schemeClr val="tx1"/>
              </a:solidFill>
              <a:latin typeface="+mn-lt"/>
            </a:endParaRPr>
          </a:p>
          <a:p>
            <a:pPr>
              <a:buNone/>
            </a:pPr>
            <a:r>
              <a:rPr lang="sr-Latn-RS" altLang="sr-Latn-RS" sz="2800" b="1" dirty="0">
                <a:solidFill>
                  <a:schemeClr val="tx1"/>
                </a:solidFill>
                <a:latin typeface="+mn-lt"/>
              </a:rPr>
              <a:t>Ugljična kiselina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sr-Latn-RS" sz="2400" dirty="0">
                <a:solidFill>
                  <a:schemeClr val="tx1"/>
                </a:solidFill>
                <a:latin typeface="+mn-lt"/>
              </a:rPr>
              <a:t>– u vodenoj otopini prisutna u malim koncentracijama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sr-Latn-RS" sz="2400" dirty="0">
                <a:solidFill>
                  <a:schemeClr val="tx1"/>
                </a:solidFill>
                <a:latin typeface="+mn-lt"/>
              </a:rPr>
              <a:t>– 1991. pripravljena čista (djelovanjem protonskog zračenja na smjesu vodenog i suhog leda)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sr-Latn-RS" sz="2400" dirty="0">
                <a:solidFill>
                  <a:schemeClr val="tx1"/>
                </a:solidFill>
                <a:latin typeface="+mn-lt"/>
              </a:rPr>
              <a:t>– u plinu metastabilna (vrijeme poluraspada oko 180 000 godina) </a:t>
            </a:r>
          </a:p>
          <a:p>
            <a:pPr>
              <a:buNone/>
            </a:pPr>
            <a:r>
              <a:rPr lang="sr-Latn-RS" altLang="sr-Latn-RS" sz="2800" b="1" dirty="0">
                <a:solidFill>
                  <a:schemeClr val="tx1"/>
                </a:solidFill>
              </a:rPr>
              <a:t>Karbonati</a:t>
            </a:r>
            <a:endParaRPr lang="sr-Latn-RS" altLang="sr-Latn-RS" sz="3200" b="1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hr-HR" altLang="sr-Latn-RS" sz="2400" dirty="0">
                <a:solidFill>
                  <a:schemeClr val="tx1"/>
                </a:solidFill>
              </a:rPr>
              <a:t>– osim alkalijskih u pravilu netopljivi u vodi (topljivi u kiselinama), hidrogenkarbonati topljiviji</a:t>
            </a:r>
          </a:p>
          <a:p>
            <a:pPr>
              <a:buNone/>
            </a:pPr>
            <a:r>
              <a:rPr lang="hr-HR" altLang="sr-Latn-RS" sz="2400" dirty="0">
                <a:solidFill>
                  <a:schemeClr val="tx1"/>
                </a:solidFill>
              </a:rPr>
              <a:t>– termička stabilnost (raspad na oksidi i CO</a:t>
            </a:r>
            <a:r>
              <a:rPr lang="hr-HR" altLang="sr-Latn-RS" sz="2400" baseline="-25000" dirty="0">
                <a:solidFill>
                  <a:schemeClr val="tx1"/>
                </a:solidFill>
              </a:rPr>
              <a:t>2</a:t>
            </a:r>
            <a:r>
              <a:rPr lang="hr-HR" altLang="sr-Latn-RS" sz="2400" dirty="0">
                <a:solidFill>
                  <a:schemeClr val="tx1"/>
                </a:solidFill>
              </a:rPr>
              <a:t>) opada s Lewisovom kiselošću kationa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hr-HR" altLang="sr-Latn-RS" sz="2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023" y="778124"/>
            <a:ext cx="3174274" cy="14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263913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192378" y="185883"/>
            <a:ext cx="388369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2800" b="1" dirty="0"/>
              <a:t>Silicij </a:t>
            </a:r>
            <a:r>
              <a:rPr lang="hr-HR" sz="2800" dirty="0"/>
              <a:t>(lat. </a:t>
            </a:r>
            <a:r>
              <a:rPr lang="hr-HR" sz="2800" i="1" dirty="0"/>
              <a:t>silex</a:t>
            </a:r>
            <a:r>
              <a:rPr lang="hr-HR" sz="2800" dirty="0"/>
              <a:t> – kremen)</a:t>
            </a:r>
          </a:p>
        </p:txBody>
      </p:sp>
      <p:sp>
        <p:nvSpPr>
          <p:cNvPr id="2" name="Rectangle 1"/>
          <p:cNvSpPr/>
          <p:nvPr/>
        </p:nvSpPr>
        <p:spPr>
          <a:xfrm>
            <a:off x="131418" y="769570"/>
            <a:ext cx="850313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altLang="sr-Latn-RS" sz="2400" dirty="0"/>
              <a:t>→ 1824. Jöns Jacob Berzelius, amorfni silicij; 1854. Henri Étienne Sainte-Claire Deville, kristalni silicij (kubični)</a:t>
            </a:r>
          </a:p>
          <a:p>
            <a:r>
              <a:rPr lang="hr-HR" altLang="sr-Latn-RS" sz="2400" dirty="0"/>
              <a:t>→ polumetal </a:t>
            </a:r>
          </a:p>
          <a:p>
            <a:r>
              <a:rPr lang="hr-HR" altLang="sr-Latn-RS" sz="2400" dirty="0"/>
              <a:t>→ drugi najzastupljeniji element u zemljinoj kori (</a:t>
            </a:r>
            <a:r>
              <a:rPr lang="hr-HR" altLang="sr-Latn-RS" sz="2400" i="1" dirty="0"/>
              <a:t>w</a:t>
            </a:r>
            <a:r>
              <a:rPr lang="hr-HR" altLang="sr-Latn-RS" sz="2400" dirty="0"/>
              <a:t> = 27,2%)</a:t>
            </a:r>
          </a:p>
          <a:p>
            <a:r>
              <a:rPr lang="hr-HR" altLang="sr-Latn-RS" sz="2400" dirty="0"/>
              <a:t>→ </a:t>
            </a:r>
            <a:r>
              <a:rPr lang="hr-HR" altLang="sr-Latn-RS" sz="2400" i="1" dirty="0"/>
              <a:t>t</a:t>
            </a:r>
            <a:r>
              <a:rPr lang="hr-HR" altLang="sr-Latn-RS" sz="2400" baseline="-25000" dirty="0"/>
              <a:t>t </a:t>
            </a:r>
            <a:r>
              <a:rPr lang="hr-HR" altLang="sr-Latn-RS" sz="2400" dirty="0"/>
              <a:t>= </a:t>
            </a:r>
            <a:r>
              <a:rPr lang="hr-HR" sz="2400" dirty="0"/>
              <a:t>1414 °C</a:t>
            </a:r>
          </a:p>
          <a:p>
            <a:endParaRPr lang="hr-HR" sz="2400" dirty="0"/>
          </a:p>
          <a:p>
            <a:r>
              <a:rPr lang="hr-HR" sz="2400" dirty="0"/>
              <a:t>Kvarc, silikati...</a:t>
            </a:r>
          </a:p>
          <a:p>
            <a:endParaRPr lang="hr-HR" sz="2400" dirty="0"/>
          </a:p>
          <a:p>
            <a:r>
              <a:rPr lang="hr-HR" sz="2400" dirty="0"/>
              <a:t>Elementarni Si </a:t>
            </a:r>
            <a:r>
              <a:rPr lang="hr-HR" altLang="sr-Latn-RS" sz="2400" dirty="0"/>
              <a:t>→ </a:t>
            </a:r>
            <a:r>
              <a:rPr lang="hr-HR" sz="2400" dirty="0"/>
              <a:t>žarenjem dioksida s koksom (oko 1 Mt godišnje – elektronika, legure, silikoni)</a:t>
            </a:r>
          </a:p>
          <a:p>
            <a:endParaRPr lang="hr-HR" sz="2400" dirty="0"/>
          </a:p>
          <a:p>
            <a:endParaRPr lang="hr-HR" sz="2400" dirty="0"/>
          </a:p>
          <a:p>
            <a:endParaRPr lang="hr-HR" sz="2400" dirty="0"/>
          </a:p>
          <a:p>
            <a:endParaRPr lang="hr-HR" sz="2400" dirty="0"/>
          </a:p>
          <a:p>
            <a:endParaRPr lang="hr-HR" altLang="sr-Latn-RS" sz="2400" dirty="0"/>
          </a:p>
        </p:txBody>
      </p:sp>
      <p:pic>
        <p:nvPicPr>
          <p:cNvPr id="3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7" t="25575" r="15497" b="28522"/>
          <a:stretch>
            <a:fillRect/>
          </a:stretch>
        </p:blipFill>
        <p:spPr bwMode="auto">
          <a:xfrm>
            <a:off x="4265653" y="4966275"/>
            <a:ext cx="25781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78" y="4951697"/>
            <a:ext cx="2232025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050" y="0"/>
            <a:ext cx="3409950" cy="227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ight Arrow 32"/>
          <p:cNvSpPr/>
          <p:nvPr/>
        </p:nvSpPr>
        <p:spPr>
          <a:xfrm>
            <a:off x="2537343" y="5746934"/>
            <a:ext cx="1512887" cy="2460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hr-H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18330568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217050" y="1135563"/>
            <a:ext cx="11578709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sz="2800" dirty="0">
                <a:latin typeface="+mn-lt"/>
              </a:rPr>
              <a:t>Ionski, kovalentni i metalni. </a:t>
            </a:r>
          </a:p>
          <a:p>
            <a:pPr eaLnBrk="1" hangingPunct="1"/>
            <a:endParaRPr lang="hr-HR" altLang="sr-Latn-RS" sz="2800" dirty="0">
              <a:latin typeface="+mn-lt"/>
            </a:endParaRPr>
          </a:p>
          <a:p>
            <a:r>
              <a:rPr lang="hr-HR" altLang="sr-Latn-RS" sz="2800" dirty="0">
                <a:latin typeface="+mn-lt"/>
              </a:rPr>
              <a:t>Nastaju reakcijom elemenata ili elementarnih metala s </a:t>
            </a:r>
            <a:r>
              <a:rPr lang="hr-HR" altLang="sr-Latn-RS" sz="2800" dirty="0">
                <a:latin typeface="+mn-lt"/>
                <a:cs typeface="Times New Roman" panose="02020603050405020304" pitchFamily="18" charset="0"/>
              </a:rPr>
              <a:t>SiO</a:t>
            </a:r>
            <a:r>
              <a:rPr lang="hr-HR" altLang="sr-Latn-RS" sz="2800" baseline="-25000" dirty="0">
                <a:latin typeface="+mn-lt"/>
                <a:cs typeface="Times New Roman" panose="02020603050405020304" pitchFamily="18" charset="0"/>
              </a:rPr>
              <a:t>2</a:t>
            </a:r>
            <a:r>
              <a:rPr lang="hr-HR" altLang="sr-Latn-RS" sz="2800" dirty="0">
                <a:latin typeface="+mn-lt"/>
              </a:rPr>
              <a:t> </a:t>
            </a:r>
          </a:p>
          <a:p>
            <a:endParaRPr lang="hr-HR" altLang="sr-Latn-RS" sz="2800" dirty="0">
              <a:latin typeface="+mn-lt"/>
            </a:endParaRPr>
          </a:p>
          <a:p>
            <a:pPr eaLnBrk="1" hangingPunct="1"/>
            <a:r>
              <a:rPr lang="hr-HR" altLang="sr-Latn-RS" sz="2800" dirty="0">
                <a:latin typeface="+mn-lt"/>
              </a:rPr>
              <a:t>Postoje u skupinama 1-10 (osim Be) – metali skupina 11-15 rade legure (eutektičke smjese) ili se ne miješaju s Si(l)</a:t>
            </a:r>
          </a:p>
          <a:p>
            <a:pPr eaLnBrk="1" hangingPunct="1"/>
            <a:endParaRPr lang="hr-HR" altLang="sr-Latn-RS" sz="2800" dirty="0">
              <a:latin typeface="+mn-lt"/>
            </a:endParaRPr>
          </a:p>
          <a:p>
            <a:r>
              <a:rPr lang="hr-HR" altLang="sr-Latn-RS" sz="2800" dirty="0">
                <a:latin typeface="+mn-lt"/>
              </a:rPr>
              <a:t>Često ‘neobičnih’ stehiometrija (</a:t>
            </a:r>
            <a:r>
              <a:rPr lang="it-IT" sz="2800" dirty="0">
                <a:latin typeface="+mn-lt"/>
              </a:rPr>
              <a:t>M</a:t>
            </a:r>
            <a:r>
              <a:rPr lang="it-IT" sz="2800" baseline="-25000" dirty="0">
                <a:latin typeface="+mn-lt"/>
              </a:rPr>
              <a:t>6</a:t>
            </a:r>
            <a:r>
              <a:rPr lang="it-IT" sz="2800" dirty="0">
                <a:latin typeface="+mn-lt"/>
              </a:rPr>
              <a:t>Si, M</a:t>
            </a:r>
            <a:r>
              <a:rPr lang="it-IT" sz="2800" baseline="-25000" dirty="0">
                <a:latin typeface="+mn-lt"/>
              </a:rPr>
              <a:t>5</a:t>
            </a:r>
            <a:r>
              <a:rPr lang="it-IT" sz="2800" dirty="0">
                <a:latin typeface="+mn-lt"/>
              </a:rPr>
              <a:t>Si, M</a:t>
            </a:r>
            <a:r>
              <a:rPr lang="it-IT" sz="2800" baseline="-25000" dirty="0">
                <a:latin typeface="+mn-lt"/>
              </a:rPr>
              <a:t>4</a:t>
            </a:r>
            <a:r>
              <a:rPr lang="it-IT" sz="2800" dirty="0">
                <a:latin typeface="+mn-lt"/>
              </a:rPr>
              <a:t>Si, M</a:t>
            </a:r>
            <a:r>
              <a:rPr lang="it-IT" sz="2800" baseline="-25000" dirty="0">
                <a:latin typeface="+mn-lt"/>
              </a:rPr>
              <a:t>15</a:t>
            </a:r>
            <a:r>
              <a:rPr lang="it-IT" sz="2800" dirty="0">
                <a:latin typeface="+mn-lt"/>
              </a:rPr>
              <a:t>Si</a:t>
            </a:r>
            <a:r>
              <a:rPr lang="it-IT" sz="2800" baseline="-25000" dirty="0">
                <a:latin typeface="+mn-lt"/>
              </a:rPr>
              <a:t>4</a:t>
            </a:r>
            <a:r>
              <a:rPr lang="it-IT" sz="2800" dirty="0">
                <a:latin typeface="+mn-lt"/>
              </a:rPr>
              <a:t>, M</a:t>
            </a:r>
            <a:r>
              <a:rPr lang="it-IT" sz="2800" baseline="-25000" dirty="0">
                <a:latin typeface="+mn-lt"/>
              </a:rPr>
              <a:t>3</a:t>
            </a:r>
            <a:r>
              <a:rPr lang="it-IT" sz="2800" dirty="0">
                <a:latin typeface="+mn-lt"/>
              </a:rPr>
              <a:t>Si, M</a:t>
            </a:r>
            <a:r>
              <a:rPr lang="it-IT" sz="2800" baseline="-25000" dirty="0">
                <a:latin typeface="+mn-lt"/>
              </a:rPr>
              <a:t>5</a:t>
            </a:r>
            <a:r>
              <a:rPr lang="it-IT" sz="2800" dirty="0">
                <a:latin typeface="+mn-lt"/>
              </a:rPr>
              <a:t>Si</a:t>
            </a:r>
            <a:r>
              <a:rPr lang="it-IT" sz="2800" baseline="-25000" dirty="0">
                <a:latin typeface="+mn-lt"/>
              </a:rPr>
              <a:t>2</a:t>
            </a:r>
            <a:r>
              <a:rPr lang="it-IT" sz="2800" dirty="0">
                <a:latin typeface="+mn-lt"/>
              </a:rPr>
              <a:t>, M</a:t>
            </a:r>
            <a:r>
              <a:rPr lang="it-IT" sz="2800" baseline="-25000" dirty="0">
                <a:latin typeface="+mn-lt"/>
              </a:rPr>
              <a:t>2</a:t>
            </a:r>
            <a:r>
              <a:rPr lang="it-IT" sz="2800" dirty="0">
                <a:latin typeface="+mn-lt"/>
              </a:rPr>
              <a:t>Si, M</a:t>
            </a:r>
            <a:r>
              <a:rPr lang="it-IT" sz="2800" baseline="-25000" dirty="0">
                <a:latin typeface="+mn-lt"/>
              </a:rPr>
              <a:t>5</a:t>
            </a:r>
            <a:r>
              <a:rPr lang="it-IT" sz="2800" dirty="0">
                <a:latin typeface="+mn-lt"/>
              </a:rPr>
              <a:t>Si</a:t>
            </a:r>
            <a:r>
              <a:rPr lang="it-IT" sz="2800" baseline="-25000" dirty="0">
                <a:latin typeface="+mn-lt"/>
              </a:rPr>
              <a:t>3</a:t>
            </a:r>
            <a:r>
              <a:rPr lang="it-IT" sz="2800" dirty="0">
                <a:latin typeface="+mn-lt"/>
              </a:rPr>
              <a:t>, M</a:t>
            </a:r>
            <a:r>
              <a:rPr lang="it-IT" sz="2800" baseline="-25000" dirty="0">
                <a:latin typeface="+mn-lt"/>
              </a:rPr>
              <a:t>3</a:t>
            </a:r>
            <a:r>
              <a:rPr lang="it-IT" sz="2800" dirty="0">
                <a:latin typeface="+mn-lt"/>
              </a:rPr>
              <a:t>Si</a:t>
            </a:r>
            <a:r>
              <a:rPr lang="it-IT" sz="2800" baseline="-25000" dirty="0">
                <a:latin typeface="+mn-lt"/>
              </a:rPr>
              <a:t>2</a:t>
            </a:r>
            <a:r>
              <a:rPr lang="it-IT" sz="2800" dirty="0">
                <a:latin typeface="+mn-lt"/>
              </a:rPr>
              <a:t>, MSi, M</a:t>
            </a:r>
            <a:r>
              <a:rPr lang="it-IT" sz="2800" baseline="-25000" dirty="0">
                <a:latin typeface="+mn-lt"/>
              </a:rPr>
              <a:t>2</a:t>
            </a:r>
            <a:r>
              <a:rPr lang="it-IT" sz="2800" dirty="0">
                <a:latin typeface="+mn-lt"/>
              </a:rPr>
              <a:t>Si</a:t>
            </a:r>
            <a:r>
              <a:rPr lang="it-IT" sz="2800" baseline="-25000" dirty="0">
                <a:latin typeface="+mn-lt"/>
              </a:rPr>
              <a:t>3</a:t>
            </a:r>
            <a:r>
              <a:rPr lang="it-IT" sz="2800" dirty="0">
                <a:latin typeface="+mn-lt"/>
              </a:rPr>
              <a:t>, MSi</a:t>
            </a:r>
            <a:r>
              <a:rPr lang="it-IT" sz="2800" baseline="-25000" dirty="0">
                <a:latin typeface="+mn-lt"/>
              </a:rPr>
              <a:t>2</a:t>
            </a:r>
            <a:r>
              <a:rPr lang="it-IT" sz="2800" dirty="0">
                <a:latin typeface="+mn-lt"/>
              </a:rPr>
              <a:t>, MSi</a:t>
            </a:r>
            <a:r>
              <a:rPr lang="it-IT" sz="2800" baseline="-25000" dirty="0">
                <a:latin typeface="+mn-lt"/>
              </a:rPr>
              <a:t>3</a:t>
            </a:r>
            <a:r>
              <a:rPr lang="it-IT" sz="2800" dirty="0">
                <a:latin typeface="+mn-lt"/>
              </a:rPr>
              <a:t>, MSi</a:t>
            </a:r>
            <a:r>
              <a:rPr lang="it-IT" sz="2800" baseline="-25000" dirty="0">
                <a:latin typeface="+mn-lt"/>
              </a:rPr>
              <a:t>6</a:t>
            </a:r>
            <a:r>
              <a:rPr lang="hr-HR" sz="2800" dirty="0">
                <a:latin typeface="+mn-lt"/>
              </a:rPr>
              <a:t>), alkalijski silicidi sadrže tetraedarski Si</a:t>
            </a:r>
            <a:r>
              <a:rPr lang="hr-HR" sz="2800" baseline="-25000" dirty="0">
                <a:latin typeface="+mn-lt"/>
              </a:rPr>
              <a:t>4</a:t>
            </a:r>
            <a:r>
              <a:rPr lang="hr-HR" sz="2800" baseline="30000" dirty="0">
                <a:latin typeface="+mn-lt"/>
              </a:rPr>
              <a:t>4− </a:t>
            </a:r>
            <a:r>
              <a:rPr lang="hr-HR" sz="2800" baseline="-25000" dirty="0">
                <a:latin typeface="+mn-lt"/>
              </a:rPr>
              <a:t> </a:t>
            </a:r>
            <a:r>
              <a:rPr lang="hr-HR" sz="2800" dirty="0">
                <a:latin typeface="+mn-lt"/>
              </a:rPr>
              <a:t>(izoelektronski s P</a:t>
            </a:r>
            <a:r>
              <a:rPr lang="hr-HR" sz="2800" baseline="-25000" dirty="0">
                <a:latin typeface="+mn-lt"/>
              </a:rPr>
              <a:t>4</a:t>
            </a:r>
            <a:r>
              <a:rPr lang="hr-HR" sz="2800" dirty="0">
                <a:latin typeface="+mn-lt"/>
              </a:rPr>
              <a:t>)</a:t>
            </a:r>
            <a:endParaRPr lang="hr-HR" altLang="sr-Latn-RS" sz="2800" dirty="0">
              <a:latin typeface="+mn-lt"/>
            </a:endParaRPr>
          </a:p>
          <a:p>
            <a:pPr eaLnBrk="1" hangingPunct="1"/>
            <a:endParaRPr lang="hr-HR" altLang="sr-Latn-RS" sz="2800" dirty="0">
              <a:latin typeface="+mn-lt"/>
            </a:endParaRPr>
          </a:p>
          <a:p>
            <a:pPr eaLnBrk="1" hangingPunct="1"/>
            <a:r>
              <a:rPr lang="hr-HR" altLang="sr-Latn-RS" sz="2800" dirty="0">
                <a:latin typeface="+mn-lt"/>
              </a:rPr>
              <a:t>Općenito sličniji boridima nego karbidima (dijagonalna sličnost)</a:t>
            </a: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195124" y="61318"/>
            <a:ext cx="25796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r-HR" altLang="sr-Latn-RS" sz="3200" b="1" dirty="0">
                <a:latin typeface="+mn-lt"/>
              </a:rPr>
              <a:t>Silicidi</a:t>
            </a:r>
          </a:p>
        </p:txBody>
      </p:sp>
    </p:spTree>
    <p:extLst>
      <p:ext uri="{BB962C8B-B14F-4D97-AF65-F5344CB8AC3E}">
        <p14:creationId xmlns:p14="http://schemas.microsoft.com/office/powerpoint/2010/main" val="36580170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he image “http://cwx.prenhall.com/petrucci/medialib/media_portfolio/text_images/FG23_18_07UN.JPG” cannot be displayed, because it contains errors.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1" b="17111"/>
          <a:stretch>
            <a:fillRect/>
          </a:stretch>
        </p:blipFill>
        <p:spPr bwMode="auto">
          <a:xfrm>
            <a:off x="1703388" y="4076700"/>
            <a:ext cx="87376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5588410" y="1213974"/>
            <a:ext cx="23551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sz="2800" dirty="0">
                <a:latin typeface="+mn-lt"/>
              </a:rPr>
              <a:t>Mg</a:t>
            </a:r>
            <a:r>
              <a:rPr lang="hr-HR" altLang="sr-Latn-RS" sz="2800" baseline="-25000" dirty="0">
                <a:latin typeface="+mn-lt"/>
              </a:rPr>
              <a:t>2</a:t>
            </a:r>
            <a:r>
              <a:rPr lang="hr-HR" altLang="sr-Latn-RS" sz="2800" dirty="0">
                <a:latin typeface="+mn-lt"/>
              </a:rPr>
              <a:t>Si  + H</a:t>
            </a:r>
            <a:r>
              <a:rPr lang="hr-HR" altLang="sr-Latn-RS" sz="2800" baseline="-25000" dirty="0">
                <a:latin typeface="+mn-lt"/>
              </a:rPr>
              <a:t>2</a:t>
            </a:r>
            <a:r>
              <a:rPr lang="hr-HR" altLang="sr-Latn-RS" sz="2800" dirty="0">
                <a:latin typeface="+mn-lt"/>
              </a:rPr>
              <a:t>SO</a:t>
            </a:r>
            <a:r>
              <a:rPr lang="hr-HR" altLang="sr-Latn-RS" sz="2800" baseline="-25000" dirty="0">
                <a:latin typeface="+mn-lt"/>
              </a:rPr>
              <a:t>4</a:t>
            </a:r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 flipH="1">
            <a:off x="2855914" y="1854201"/>
            <a:ext cx="2592387" cy="2079625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 flipH="1">
            <a:off x="4973638" y="1912939"/>
            <a:ext cx="1193800" cy="2020887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6888163" y="1912939"/>
            <a:ext cx="692150" cy="2020887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8101014" y="1912939"/>
            <a:ext cx="1379537" cy="1874837"/>
          </a:xfrm>
          <a:prstGeom prst="line">
            <a:avLst/>
          </a:prstGeom>
          <a:noFill/>
          <a:ln w="38100">
            <a:solidFill>
              <a:srgbClr val="7030A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244850" y="2763839"/>
            <a:ext cx="863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sr-Latn-RS" sz="2800">
                <a:solidFill>
                  <a:srgbClr val="C00000"/>
                </a:solidFill>
                <a:latin typeface="+mn-lt"/>
              </a:rPr>
              <a:t>40%</a:t>
            </a: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4718051" y="2768600"/>
            <a:ext cx="81144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sr-Latn-RS" sz="2800">
                <a:solidFill>
                  <a:srgbClr val="0070C0"/>
                </a:solidFill>
                <a:latin typeface="+mn-lt"/>
              </a:rPr>
              <a:t>30%</a:t>
            </a: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6511926" y="2787650"/>
            <a:ext cx="81144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sz="2800">
                <a:solidFill>
                  <a:srgbClr val="00B050"/>
                </a:solidFill>
                <a:latin typeface="+mn-lt"/>
              </a:rPr>
              <a:t>15%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8064501" y="2787650"/>
            <a:ext cx="81144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sz="2800">
                <a:solidFill>
                  <a:srgbClr val="7030A0"/>
                </a:solidFill>
                <a:latin typeface="+mn-lt"/>
              </a:rPr>
              <a:t>10%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4854576" y="5867401"/>
            <a:ext cx="44434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sr-Latn-RS" sz="2800" dirty="0">
                <a:latin typeface="+mn-lt"/>
              </a:rPr>
              <a:t>Najdulji lanac  Si</a:t>
            </a:r>
            <a:r>
              <a:rPr lang="hr-HR" altLang="sr-Latn-RS" sz="2800" baseline="-25000" dirty="0">
                <a:latin typeface="+mn-lt"/>
              </a:rPr>
              <a:t>20</a:t>
            </a:r>
            <a:r>
              <a:rPr lang="hr-HR" altLang="sr-Latn-RS" sz="2800" dirty="0">
                <a:latin typeface="+mn-lt"/>
              </a:rPr>
              <a:t>H</a:t>
            </a:r>
            <a:r>
              <a:rPr lang="hr-HR" altLang="sr-Latn-RS" sz="2800" baseline="-25000" dirty="0">
                <a:latin typeface="+mn-lt"/>
              </a:rPr>
              <a:t>42</a:t>
            </a:r>
          </a:p>
        </p:txBody>
      </p:sp>
      <p:sp>
        <p:nvSpPr>
          <p:cNvPr id="13" name="Oval 12"/>
          <p:cNvSpPr/>
          <p:nvPr/>
        </p:nvSpPr>
        <p:spPr>
          <a:xfrm>
            <a:off x="1631951" y="3933825"/>
            <a:ext cx="1800225" cy="179863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 sz="2400"/>
          </a:p>
        </p:txBody>
      </p:sp>
      <p:sp>
        <p:nvSpPr>
          <p:cNvPr id="14" name="Oval 13"/>
          <p:cNvSpPr/>
          <p:nvPr/>
        </p:nvSpPr>
        <p:spPr>
          <a:xfrm>
            <a:off x="3719514" y="4005263"/>
            <a:ext cx="2117725" cy="172561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 sz="2400">
              <a:solidFill>
                <a:srgbClr val="C0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256338" y="4005263"/>
            <a:ext cx="2622550" cy="17272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 sz="2400"/>
          </a:p>
        </p:txBody>
      </p:sp>
      <p:sp>
        <p:nvSpPr>
          <p:cNvPr id="16" name="Oval 15"/>
          <p:cNvSpPr/>
          <p:nvPr/>
        </p:nvSpPr>
        <p:spPr>
          <a:xfrm>
            <a:off x="9297988" y="4076700"/>
            <a:ext cx="1262062" cy="15113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 sz="2400"/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95124" y="61318"/>
            <a:ext cx="4659452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r-HR" altLang="sr-Latn-RS" sz="3200" b="1" dirty="0">
                <a:latin typeface="+mn-lt"/>
              </a:rPr>
              <a:t>Silani</a:t>
            </a:r>
          </a:p>
          <a:p>
            <a:endParaRPr lang="hr-HR" altLang="sr-Latn-RS" sz="3200" dirty="0">
              <a:latin typeface="+mn-lt"/>
            </a:endParaRPr>
          </a:p>
          <a:p>
            <a:r>
              <a:rPr lang="hr-HR" altLang="sr-Latn-RS" sz="2800" dirty="0">
                <a:latin typeface="+mn-lt"/>
              </a:rPr>
              <a:t>Hidrolizom ionskih slicida</a:t>
            </a:r>
          </a:p>
        </p:txBody>
      </p:sp>
    </p:spTree>
    <p:extLst>
      <p:ext uri="{BB962C8B-B14F-4D97-AF65-F5344CB8AC3E}">
        <p14:creationId xmlns:p14="http://schemas.microsoft.com/office/powerpoint/2010/main" val="28384358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 txBox="1">
            <a:spLocks noRot="1" noChangeArrowheads="1"/>
          </p:cNvSpPr>
          <p:nvPr/>
        </p:nvSpPr>
        <p:spPr bwMode="auto">
          <a:xfrm>
            <a:off x="415495" y="179365"/>
            <a:ext cx="11497831" cy="6534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90488" indent="-90488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382588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566738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749300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931863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13890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18462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23034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27606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sr-Latn-RS" sz="3200" b="1" dirty="0">
                <a:solidFill>
                  <a:schemeClr val="tx1"/>
                </a:solidFill>
                <a:latin typeface="+mn-lt"/>
              </a:rPr>
              <a:t>Oksidi</a:t>
            </a:r>
            <a:r>
              <a:rPr lang="hr-HR" altLang="sr-Latn-RS" sz="3200" dirty="0">
                <a:solidFill>
                  <a:schemeClr val="tx1"/>
                </a:solidFill>
                <a:latin typeface="+mn-lt"/>
              </a:rPr>
              <a:t>: </a:t>
            </a:r>
          </a:p>
          <a:p>
            <a:pPr>
              <a:buNone/>
            </a:pPr>
            <a:r>
              <a:rPr lang="hr-HR" altLang="sr-Latn-RS" sz="3200" dirty="0">
                <a:solidFill>
                  <a:schemeClr val="tx1"/>
                </a:solidFill>
                <a:latin typeface="+mn-lt"/>
              </a:rPr>
              <a:t>SiO</a:t>
            </a:r>
          </a:p>
          <a:p>
            <a:pPr>
              <a:buFontTx/>
              <a:buChar char="-"/>
            </a:pPr>
            <a:r>
              <a:rPr lang="hr-HR" altLang="sr-Latn-RS" sz="2800" dirty="0">
                <a:solidFill>
                  <a:schemeClr val="tx1"/>
                </a:solidFill>
                <a:latin typeface="+mn-lt"/>
              </a:rPr>
              <a:t>Najčešći spoj silicija u svemiru</a:t>
            </a:r>
          </a:p>
          <a:p>
            <a:pPr>
              <a:buFontTx/>
              <a:buChar char="-"/>
            </a:pPr>
            <a:r>
              <a:rPr lang="hr-HR" altLang="sr-Latn-RS" sz="2800" dirty="0">
                <a:solidFill>
                  <a:schemeClr val="tx1"/>
                </a:solidFill>
                <a:latin typeface="+mn-lt"/>
              </a:rPr>
              <a:t>U plinu dvoatomna molekula, pri n.o. smeđa sataklasta polimerna krutina</a:t>
            </a:r>
          </a:p>
          <a:p>
            <a:pPr>
              <a:buFontTx/>
              <a:buChar char="-"/>
            </a:pPr>
            <a:r>
              <a:rPr lang="hr-HR" altLang="sr-Latn-RS" sz="2800" dirty="0">
                <a:solidFill>
                  <a:schemeClr val="tx1"/>
                </a:solidFill>
                <a:latin typeface="+mn-lt"/>
              </a:rPr>
              <a:t>Osjetljiv na vlagu i zrak – oksidira </a:t>
            </a:r>
          </a:p>
          <a:p>
            <a:pPr>
              <a:buFontTx/>
              <a:buChar char="-"/>
            </a:pPr>
            <a:r>
              <a:rPr lang="hr-HR" altLang="sr-Latn-RS" sz="2800" dirty="0">
                <a:solidFill>
                  <a:schemeClr val="tx1"/>
                </a:solidFill>
                <a:latin typeface="+mn-lt"/>
              </a:rPr>
              <a:t>Dobija se grijenjem smjese dioksida i elementarnog silicija iznad 1700 °C </a:t>
            </a:r>
          </a:p>
          <a:p>
            <a:pPr>
              <a:buNone/>
            </a:pPr>
            <a:r>
              <a:rPr lang="hr-HR" altLang="sr-Latn-RS" sz="3200" dirty="0">
                <a:solidFill>
                  <a:schemeClr val="tx1"/>
                </a:solidFill>
                <a:latin typeface="+mn-lt"/>
              </a:rPr>
              <a:t>				SiO</a:t>
            </a:r>
            <a:r>
              <a:rPr lang="hr-HR" altLang="sr-Latn-RS" sz="3200" baseline="-25000" dirty="0">
                <a:solidFill>
                  <a:schemeClr val="tx1"/>
                </a:solidFill>
                <a:latin typeface="+mn-lt"/>
              </a:rPr>
              <a:t>2</a:t>
            </a:r>
            <a:r>
              <a:rPr lang="hr-HR" altLang="sr-Latn-RS" sz="3200" dirty="0">
                <a:solidFill>
                  <a:schemeClr val="tx1"/>
                </a:solidFill>
                <a:latin typeface="+mn-lt"/>
              </a:rPr>
              <a:t> + Si </a:t>
            </a:r>
            <a:r>
              <a:rPr lang="hr-HR" altLang="sr-Latn-RS" sz="3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→ 2SiO</a:t>
            </a:r>
            <a:endParaRPr lang="hr-HR" altLang="sr-Latn-RS" sz="3200" dirty="0">
              <a:solidFill>
                <a:schemeClr val="tx1"/>
              </a:solidFill>
              <a:latin typeface="+mn-lt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sr-Latn-RS" sz="3200" dirty="0">
                <a:solidFill>
                  <a:schemeClr val="tx1"/>
                </a:solidFill>
                <a:latin typeface="+mn-lt"/>
              </a:rPr>
              <a:t>SiO</a:t>
            </a:r>
            <a:r>
              <a:rPr lang="hr-HR" altLang="sr-Latn-RS" sz="3200" baseline="-25000" dirty="0">
                <a:solidFill>
                  <a:schemeClr val="tx1"/>
                </a:solidFill>
                <a:latin typeface="+mn-lt"/>
              </a:rPr>
              <a:t>2</a:t>
            </a:r>
            <a:r>
              <a:rPr lang="hr-HR" altLang="sr-Latn-RS" sz="3200" dirty="0">
                <a:solidFill>
                  <a:schemeClr val="tx1"/>
                </a:solidFill>
                <a:latin typeface="+mn-lt"/>
              </a:rPr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sr-Latn-RS" sz="2800" dirty="0">
                <a:solidFill>
                  <a:schemeClr val="tx1"/>
                </a:solidFill>
                <a:latin typeface="+mn-lt"/>
              </a:rPr>
              <a:t>12 kristalnih formi, sve se sastoje od tetraedara SiO4 s atomima kisika koji premošćuju između dva atoma silicija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sr-Latn-RS" sz="2800" dirty="0">
                <a:solidFill>
                  <a:schemeClr val="tx1"/>
                </a:solidFill>
                <a:latin typeface="+mn-lt"/>
              </a:rPr>
              <a:t>Netoplivi u vodi i većini kiselina – topljivi u rastaljenim alkalijskim i zemnoalkalijskim oksidima i hidroksidima -&gt; silikati</a:t>
            </a:r>
            <a:endParaRPr lang="hr-HR" altLang="sr-Latn-R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70672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3773344"/>
              </p:ext>
            </p:extLst>
          </p:nvPr>
        </p:nvGraphicFramePr>
        <p:xfrm>
          <a:off x="1753643" y="4429405"/>
          <a:ext cx="1439862" cy="149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" name="Image" r:id="rId3" imgW="1911262" imgH="1990854" progId="Photoshop.Image.7">
                  <p:embed/>
                </p:oleObj>
              </mc:Choice>
              <mc:Fallback>
                <p:oleObj name="Image" r:id="rId3" imgW="1911262" imgH="1990854" progId="Photoshop.Image.7">
                  <p:embed/>
                  <p:pic>
                    <p:nvPicPr>
                      <p:cNvPr id="3686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3643" y="4429405"/>
                        <a:ext cx="1439862" cy="149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3354159"/>
              </p:ext>
            </p:extLst>
          </p:nvPr>
        </p:nvGraphicFramePr>
        <p:xfrm>
          <a:off x="4776244" y="4434169"/>
          <a:ext cx="1558925" cy="145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" name="Image" r:id="rId5" imgW="2109577" imgH="2063850" progId="Photoshop.Image.7">
                  <p:embed/>
                </p:oleObj>
              </mc:Choice>
              <mc:Fallback>
                <p:oleObj name="Image" r:id="rId5" imgW="2109577" imgH="2063850" progId="Photoshop.Image.7">
                  <p:embed/>
                  <p:pic>
                    <p:nvPicPr>
                      <p:cNvPr id="3686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900"/>
                      <a:stretch>
                        <a:fillRect/>
                      </a:stretch>
                    </p:blipFill>
                    <p:spPr bwMode="auto">
                      <a:xfrm>
                        <a:off x="4776244" y="4434169"/>
                        <a:ext cx="1558925" cy="1450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9536736"/>
              </p:ext>
            </p:extLst>
          </p:nvPr>
        </p:nvGraphicFramePr>
        <p:xfrm>
          <a:off x="8154444" y="4429406"/>
          <a:ext cx="1438275" cy="1427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" name="Image" r:id="rId7" imgW="1835210" imgH="1600610" progId="Photoshop.Image.7">
                  <p:embed/>
                </p:oleObj>
              </mc:Choice>
              <mc:Fallback>
                <p:oleObj name="Image" r:id="rId7" imgW="1835210" imgH="1600610" progId="Photoshop.Image.7">
                  <p:embed/>
                  <p:pic>
                    <p:nvPicPr>
                      <p:cNvPr id="3686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4444" y="4429406"/>
                        <a:ext cx="1438275" cy="1427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1459956" y="67995"/>
            <a:ext cx="9264649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hr-HR" altLang="sr-Latn-RS" sz="2000" b="1" dirty="0">
              <a:cs typeface="Times New Roman" panose="02020603050405020304" pitchFamily="18" charset="0"/>
            </a:endParaRPr>
          </a:p>
          <a:p>
            <a:pPr algn="ctr" eaLnBrk="1" hangingPunct="1"/>
            <a:r>
              <a:rPr lang="hr-HR" altLang="sr-Latn-RS" sz="3200" dirty="0">
                <a:latin typeface="+mn-lt"/>
                <a:cs typeface="Times New Roman" panose="02020603050405020304" pitchFamily="18" charset="0"/>
              </a:rPr>
              <a:t>MODIFIKACIJE SiO</a:t>
            </a:r>
            <a:r>
              <a:rPr lang="hr-HR" altLang="sr-Latn-RS" sz="3200" baseline="-30000" dirty="0">
                <a:latin typeface="+mn-lt"/>
                <a:cs typeface="Times New Roman" panose="02020603050405020304" pitchFamily="18" charset="0"/>
              </a:rPr>
              <a:t>2</a:t>
            </a:r>
            <a:endParaRPr lang="hr-HR" altLang="sr-Latn-RS" sz="3200" dirty="0">
              <a:latin typeface="+mn-lt"/>
            </a:endParaRPr>
          </a:p>
          <a:p>
            <a:endParaRPr lang="hr-HR" altLang="sr-Latn-RS" sz="2400" b="1" u="sng" dirty="0">
              <a:latin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hr-HR" altLang="sr-Latn-RS" sz="2400" u="sng" dirty="0">
                <a:latin typeface="+mn-lt"/>
                <a:cs typeface="Times New Roman" panose="02020603050405020304" pitchFamily="18" charset="0"/>
              </a:rPr>
              <a:t>Niskotemperaturni oblici</a:t>
            </a:r>
            <a:endParaRPr lang="hr-HR" altLang="sr-Latn-RS" sz="2400" dirty="0">
              <a:latin typeface="+mn-lt"/>
            </a:endParaRPr>
          </a:p>
          <a:p>
            <a:endParaRPr lang="hr-HR" altLang="sr-Latn-RS" sz="2000" b="1" dirty="0">
              <a:cs typeface="Times New Roman" panose="02020603050405020304" pitchFamily="18" charset="0"/>
            </a:endParaRPr>
          </a:p>
          <a:p>
            <a:r>
              <a:rPr lang="hr-HR" altLang="sr-Latn-RS" sz="1400" b="1" dirty="0">
                <a:cs typeface="Times New Roman" panose="02020603050405020304" pitchFamily="18" charset="0"/>
              </a:rPr>
              <a:t>  </a:t>
            </a:r>
            <a:r>
              <a:rPr lang="hr-HR" altLang="sr-Latn-RS" b="1" dirty="0"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</a:t>
            </a:r>
            <a:r>
              <a:rPr lang="hr-HR" altLang="sr-Latn-RS" b="1" dirty="0">
                <a:latin typeface="Tahoma" panose="020B0604030504040204" pitchFamily="34" charset="0"/>
                <a:cs typeface="Times New Roman" panose="02020603050405020304" pitchFamily="18" charset="0"/>
              </a:rPr>
              <a:t>-</a:t>
            </a:r>
            <a:r>
              <a:rPr lang="hr-HR" altLang="sr-Latn-RS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KVARC </a:t>
            </a:r>
            <a:r>
              <a:rPr lang="hr-HR" altLang="sr-Latn-RS" b="1" dirty="0"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hr-HR" altLang="sr-Latn-RS" sz="1400" b="1" dirty="0">
                <a:latin typeface="Tahoma" panose="020B0604030504040204" pitchFamily="34" charset="0"/>
                <a:cs typeface="Times New Roman" panose="02020603050405020304" pitchFamily="18" charset="0"/>
              </a:rPr>
              <a:t>          </a:t>
            </a:r>
            <a:r>
              <a:rPr lang="hr-HR" altLang="sr-Latn-RS" sz="1400" b="1" dirty="0">
                <a:cs typeface="Times New Roman" panose="02020603050405020304" pitchFamily="18" charset="0"/>
              </a:rPr>
              <a:t>                      </a:t>
            </a:r>
            <a:r>
              <a:rPr lang="hr-HR" altLang="sr-Latn-RS" b="1" dirty="0"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</a:t>
            </a:r>
            <a:r>
              <a:rPr lang="hr-HR" altLang="sr-Latn-RS" b="1" dirty="0">
                <a:latin typeface="Tahoma" panose="020B0604030504040204" pitchFamily="34" charset="0"/>
                <a:cs typeface="Times New Roman" panose="02020603050405020304" pitchFamily="18" charset="0"/>
              </a:rPr>
              <a:t>-</a:t>
            </a:r>
            <a:r>
              <a:rPr lang="hr-HR" altLang="sr-Latn-RS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TRIDIMIT</a:t>
            </a:r>
            <a:r>
              <a:rPr lang="hr-HR" altLang="sr-Latn-RS" b="1" dirty="0">
                <a:latin typeface="Tahoma" panose="020B0604030504040204" pitchFamily="34" charset="0"/>
                <a:cs typeface="Times New Roman" panose="02020603050405020304" pitchFamily="18" charset="0"/>
              </a:rPr>
              <a:t>                         </a:t>
            </a:r>
            <a:r>
              <a:rPr lang="hr-HR" altLang="sr-Latn-RS" b="1" dirty="0"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</a:t>
            </a:r>
            <a:r>
              <a:rPr lang="hr-HR" altLang="sr-Latn-RS" b="1" dirty="0">
                <a:latin typeface="Tahoma" panose="020B0604030504040204" pitchFamily="34" charset="0"/>
                <a:cs typeface="Times New Roman" panose="02020603050405020304" pitchFamily="18" charset="0"/>
              </a:rPr>
              <a:t>-</a:t>
            </a:r>
            <a:r>
              <a:rPr lang="hr-HR" altLang="sr-Latn-RS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KRISTOBALIT</a:t>
            </a:r>
          </a:p>
          <a:p>
            <a:r>
              <a:rPr lang="hr-HR" altLang="sr-Latn-RS" sz="1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hr-HR" altLang="sr-Latn-RS" sz="1400" b="1" dirty="0">
                <a:cs typeface="Times New Roman" panose="02020603050405020304" pitchFamily="18" charset="0"/>
              </a:rPr>
              <a:t>     </a:t>
            </a:r>
            <a:endParaRPr lang="hr-HR" altLang="sr-Latn-RS" sz="1100" b="1" dirty="0"/>
          </a:p>
          <a:p>
            <a:r>
              <a:rPr lang="hr-HR" altLang="sr-Latn-RS" sz="2600" b="1" dirty="0">
                <a:cs typeface="Times New Roman" panose="02020603050405020304" pitchFamily="18" charset="0"/>
              </a:rPr>
              <a:t>   ↓↑</a:t>
            </a:r>
            <a:r>
              <a:rPr lang="hr-HR" altLang="sr-Latn-RS" sz="1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573 ˚C</a:t>
            </a:r>
            <a:r>
              <a:rPr lang="hr-HR" altLang="sr-Latn-RS" sz="1400" b="1" dirty="0">
                <a:cs typeface="Times New Roman" panose="02020603050405020304" pitchFamily="18" charset="0"/>
              </a:rPr>
              <a:t>                                             </a:t>
            </a:r>
            <a:r>
              <a:rPr lang="hr-HR" altLang="sr-Latn-RS" sz="2600" b="1" dirty="0">
                <a:cs typeface="Times New Roman" panose="02020603050405020304" pitchFamily="18" charset="0"/>
              </a:rPr>
              <a:t>↓↑</a:t>
            </a:r>
            <a:r>
              <a:rPr lang="hr-HR" altLang="sr-Latn-RS" sz="1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120-160 ˚C</a:t>
            </a:r>
            <a:r>
              <a:rPr lang="hr-HR" altLang="sr-Latn-RS" sz="1400" b="1" dirty="0">
                <a:cs typeface="Times New Roman" panose="02020603050405020304" pitchFamily="18" charset="0"/>
              </a:rPr>
              <a:t>                                  </a:t>
            </a:r>
            <a:r>
              <a:rPr lang="hr-HR" altLang="sr-Latn-RS" sz="2600" b="1" dirty="0">
                <a:cs typeface="Times New Roman" panose="02020603050405020304" pitchFamily="18" charset="0"/>
              </a:rPr>
              <a:t>↓↑</a:t>
            </a:r>
            <a:r>
              <a:rPr lang="hr-HR" altLang="sr-Latn-RS" sz="1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200-275 ˚C</a:t>
            </a:r>
            <a:endParaRPr lang="hr-HR" altLang="sr-Latn-RS" sz="1100" b="1" dirty="0">
              <a:latin typeface="Comic Sans MS" panose="030F0702030302020204" pitchFamily="66" charset="0"/>
            </a:endParaRPr>
          </a:p>
          <a:p>
            <a:endParaRPr lang="hr-HR" altLang="sr-Latn-RS" sz="1400" b="1" u="sng" dirty="0">
              <a:cs typeface="Times New Roman" panose="02020603050405020304" pitchFamily="18" charset="0"/>
            </a:endParaRPr>
          </a:p>
          <a:p>
            <a:endParaRPr lang="hr-HR" altLang="sr-Latn-RS" sz="2000" b="1" u="sng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endParaRPr lang="hr-HR" altLang="sr-Latn-RS" sz="2000" b="1" u="sng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hr-HR" altLang="sr-Latn-RS" sz="2400" u="sng" dirty="0">
                <a:latin typeface="+mn-lt"/>
                <a:cs typeface="Times New Roman" panose="02020603050405020304" pitchFamily="18" charset="0"/>
              </a:rPr>
              <a:t>Visokotemperaturni oblici</a:t>
            </a:r>
            <a:endParaRPr lang="hr-HR" altLang="sr-Latn-RS" sz="2400" dirty="0">
              <a:latin typeface="+mn-lt"/>
            </a:endParaRPr>
          </a:p>
          <a:p>
            <a:endParaRPr lang="hr-HR" altLang="sr-Latn-RS" sz="2000" b="1" dirty="0">
              <a:latin typeface="Tahoma" panose="020B0604030504040204" pitchFamily="34" charset="0"/>
            </a:endParaRPr>
          </a:p>
        </p:txBody>
      </p:sp>
      <p:sp>
        <p:nvSpPr>
          <p:cNvPr id="36870" name="Rectangle 7"/>
          <p:cNvSpPr>
            <a:spLocks noChangeArrowheads="1"/>
          </p:cNvSpPr>
          <p:nvPr/>
        </p:nvSpPr>
        <p:spPr bwMode="auto">
          <a:xfrm>
            <a:off x="3441701" y="2981325"/>
            <a:ext cx="227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br>
              <a:rPr lang="en-GB" altLang="sr-Latn-RS" sz="1200">
                <a:cs typeface="Times New Roman" panose="02020603050405020304" pitchFamily="18" charset="0"/>
              </a:rPr>
            </a:br>
            <a:r>
              <a:rPr lang="en-GB" altLang="sr-Latn-RS" sz="1200">
                <a:cs typeface="Times New Roman" panose="02020603050405020304" pitchFamily="18" charset="0"/>
              </a:rPr>
              <a:t> </a:t>
            </a:r>
            <a:endParaRPr lang="en-GB" altLang="sr-Latn-RS"/>
          </a:p>
        </p:txBody>
      </p:sp>
      <p:sp>
        <p:nvSpPr>
          <p:cNvPr id="36871" name="Rectangle 8"/>
          <p:cNvSpPr>
            <a:spLocks noChangeArrowheads="1"/>
          </p:cNvSpPr>
          <p:nvPr/>
        </p:nvSpPr>
        <p:spPr bwMode="auto">
          <a:xfrm>
            <a:off x="3441701" y="3438525"/>
            <a:ext cx="227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sr-Latn-RS" sz="1200">
                <a:cs typeface="Times New Roman" panose="02020603050405020304" pitchFamily="18" charset="0"/>
              </a:rPr>
              <a:t> </a:t>
            </a:r>
            <a:endParaRPr lang="en-GB" altLang="sr-Latn-RS"/>
          </a:p>
        </p:txBody>
      </p:sp>
      <p:sp>
        <p:nvSpPr>
          <p:cNvPr id="36872" name="Rectangle 9"/>
          <p:cNvSpPr>
            <a:spLocks noChangeArrowheads="1"/>
          </p:cNvSpPr>
          <p:nvPr/>
        </p:nvSpPr>
        <p:spPr bwMode="auto">
          <a:xfrm>
            <a:off x="3441700" y="3713163"/>
            <a:ext cx="184150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br>
              <a:rPr lang="en-GB" altLang="sr-Latn-RS" sz="1200">
                <a:cs typeface="Times New Roman" panose="02020603050405020304" pitchFamily="18" charset="0"/>
              </a:rPr>
            </a:br>
            <a:endParaRPr lang="hr-HR" altLang="sr-Latn-RS" sz="1100"/>
          </a:p>
          <a:p>
            <a:endParaRPr lang="hr-HR" altLang="sr-Latn-RS"/>
          </a:p>
        </p:txBody>
      </p:sp>
      <p:pic>
        <p:nvPicPr>
          <p:cNvPr id="36873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03" b="15141"/>
          <a:stretch>
            <a:fillRect/>
          </a:stretch>
        </p:blipFill>
        <p:spPr bwMode="auto">
          <a:xfrm>
            <a:off x="1489325" y="2790033"/>
            <a:ext cx="8132762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619" y="5845455"/>
            <a:ext cx="2828925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735262" y="5865877"/>
            <a:ext cx="78486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hr-HR" altLang="sr-Latn-RS" sz="2800" b="1" dirty="0">
              <a:cs typeface="Times New Roman" panose="02020603050405020304" pitchFamily="18" charset="0"/>
            </a:endParaRPr>
          </a:p>
          <a:p>
            <a:pPr algn="ctr" eaLnBrk="1" hangingPunct="1"/>
            <a:r>
              <a:rPr lang="hr-HR" altLang="sr-Latn-RS" sz="2800" dirty="0">
                <a:latin typeface="+mn-lt"/>
                <a:cs typeface="Times New Roman" panose="02020603050405020304" pitchFamily="18" charset="0"/>
              </a:rPr>
              <a:t>Naglo hlađenje taline – kvarcno staklo</a:t>
            </a:r>
            <a:endParaRPr lang="hr-HR" altLang="sr-Latn-RS" sz="2800" dirty="0">
              <a:latin typeface="+mn-lt"/>
            </a:endParaRPr>
          </a:p>
          <a:p>
            <a:endParaRPr lang="hr-HR" altLang="sr-Latn-RS" sz="2800" b="1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2639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217395"/>
              </p:ext>
            </p:extLst>
          </p:nvPr>
        </p:nvGraphicFramePr>
        <p:xfrm>
          <a:off x="359455" y="965628"/>
          <a:ext cx="2303462" cy="424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" name="Image" r:id="rId3" imgW="1255991" imgH="2460158" progId="Photoshop.Image.7">
                  <p:embed/>
                </p:oleObj>
              </mc:Choice>
              <mc:Fallback>
                <p:oleObj name="Image" r:id="rId3" imgW="1255991" imgH="2460158" progId="Photoshop.Image.7">
                  <p:embed/>
                  <p:pic>
                    <p:nvPicPr>
                      <p:cNvPr id="3789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455" y="965628"/>
                        <a:ext cx="2303462" cy="424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3002509" y="1710211"/>
            <a:ext cx="18002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sr-Latn-RS" sz="2400" dirty="0">
                <a:latin typeface="+mn-lt"/>
                <a:cs typeface="Times New Roman" panose="02020603050405020304" pitchFamily="18" charset="0"/>
              </a:rPr>
              <a:t>β-KVARC </a:t>
            </a:r>
            <a:endParaRPr lang="hr-HR" altLang="sr-Latn-RS" sz="2400" dirty="0">
              <a:latin typeface="+mn-lt"/>
              <a:cs typeface="Times New Roman" panose="02020603050405020304" pitchFamily="18" charset="0"/>
            </a:endParaRPr>
          </a:p>
          <a:p>
            <a:pPr eaLnBrk="1" hangingPunct="1"/>
            <a:endParaRPr lang="hr-HR" altLang="sr-Latn-RS" sz="2400" dirty="0">
              <a:latin typeface="+mn-lt"/>
            </a:endParaRP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4677727" y="1664044"/>
            <a:ext cx="47672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sr-Latn-RS" sz="2400" dirty="0">
                <a:latin typeface="+mn-lt"/>
              </a:rPr>
              <a:t>Heksagonski, centrosimetričan</a:t>
            </a:r>
            <a:endParaRPr lang="en-US" altLang="sr-Latn-RS" sz="24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3002509" y="3943351"/>
            <a:ext cx="156527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sr-Latn-RS" sz="2400" dirty="0">
                <a:latin typeface="+mn-lt"/>
                <a:sym typeface="Symbol" panose="05050102010706020507" pitchFamily="18" charset="2"/>
              </a:rPr>
              <a:t>α</a:t>
            </a:r>
            <a:r>
              <a:rPr lang="en-GB" altLang="sr-Latn-RS" sz="2400" dirty="0">
                <a:latin typeface="+mn-lt"/>
              </a:rPr>
              <a:t>-KVARC</a:t>
            </a:r>
            <a:endParaRPr lang="hr-HR" altLang="sr-Latn-RS" sz="2400" dirty="0">
              <a:latin typeface="+mn-lt"/>
            </a:endParaRPr>
          </a:p>
          <a:p>
            <a:pPr>
              <a:spcBef>
                <a:spcPct val="50000"/>
              </a:spcBef>
            </a:pPr>
            <a:endParaRPr lang="hr-HR" altLang="sr-Latn-RS" sz="2400" dirty="0">
              <a:latin typeface="+mn-lt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631873" y="3943351"/>
            <a:ext cx="47672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sr-Latn-RS" sz="2400" dirty="0">
                <a:latin typeface="+mn-lt"/>
              </a:rPr>
              <a:t>Trigonski, kiralan</a:t>
            </a:r>
            <a:endParaRPr lang="en-US" altLang="sr-Latn-RS" sz="24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064" y="2554933"/>
            <a:ext cx="489585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872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377099" y="2833412"/>
            <a:ext cx="10752455" cy="19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90488" indent="-904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6F6F74"/>
              </a:buClr>
              <a:buSzPct val="100000"/>
            </a:pPr>
            <a:r>
              <a:rPr lang="hr-HR" altLang="sr-Latn-RS" sz="2400" dirty="0">
                <a:latin typeface="+mn-lt"/>
                <a:cs typeface="Times New Roman" panose="02020603050405020304" pitchFamily="18" charset="0"/>
              </a:rPr>
              <a:t>Kontroliranom hidrolizim silicijevih halogenida:</a:t>
            </a:r>
          </a:p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6F6F74"/>
              </a:buClr>
              <a:buSzPct val="100000"/>
            </a:pPr>
            <a:r>
              <a:rPr lang="hr-HR" altLang="sr-Latn-RS" sz="2400" dirty="0">
                <a:latin typeface="+mn-lt"/>
                <a:cs typeface="Times New Roman" panose="02020603050405020304" pitchFamily="18" charset="0"/>
              </a:rPr>
              <a:t>SiCl</a:t>
            </a:r>
            <a:r>
              <a:rPr lang="hr-HR" altLang="sr-Latn-RS" sz="2400" baseline="-25000" dirty="0">
                <a:latin typeface="+mn-lt"/>
                <a:cs typeface="Times New Roman" panose="02020603050405020304" pitchFamily="18" charset="0"/>
              </a:rPr>
              <a:t>4</a:t>
            </a:r>
            <a:r>
              <a:rPr lang="hr-HR" altLang="sr-Latn-RS" sz="2400" dirty="0">
                <a:latin typeface="+mn-lt"/>
                <a:cs typeface="Times New Roman" panose="02020603050405020304" pitchFamily="18" charset="0"/>
              </a:rPr>
              <a:t>  +  </a:t>
            </a:r>
            <a:r>
              <a:rPr lang="hr-HR" altLang="sr-Latn-RS" sz="2400" dirty="0">
                <a:latin typeface="+mn-lt"/>
              </a:rPr>
              <a:t>H</a:t>
            </a:r>
            <a:r>
              <a:rPr lang="hr-HR" altLang="sr-Latn-RS" sz="2400" baseline="-25000" dirty="0">
                <a:latin typeface="+mn-lt"/>
              </a:rPr>
              <a:t>2</a:t>
            </a:r>
            <a:r>
              <a:rPr lang="hr-HR" altLang="sr-Latn-RS" sz="2400" dirty="0">
                <a:latin typeface="+mn-lt"/>
              </a:rPr>
              <a:t>O </a:t>
            </a:r>
            <a:r>
              <a:rPr lang="hr-HR" altLang="sr-Latn-RS" sz="2400" dirty="0">
                <a:latin typeface="+mn-lt"/>
                <a:cs typeface="Times New Roman" panose="02020603050405020304" pitchFamily="18" charset="0"/>
              </a:rPr>
              <a:t>→ H</a:t>
            </a:r>
            <a:r>
              <a:rPr lang="hr-HR" altLang="sr-Latn-RS" sz="2400" baseline="-25000" dirty="0">
                <a:latin typeface="+mn-lt"/>
                <a:cs typeface="Times New Roman" panose="02020603050405020304" pitchFamily="18" charset="0"/>
              </a:rPr>
              <a:t>4</a:t>
            </a:r>
            <a:r>
              <a:rPr lang="hr-HR" altLang="sr-Latn-RS" sz="2400" dirty="0">
                <a:latin typeface="+mn-lt"/>
                <a:cs typeface="Times New Roman" panose="02020603050405020304" pitchFamily="18" charset="0"/>
              </a:rPr>
              <a:t>SiO</a:t>
            </a:r>
            <a:r>
              <a:rPr lang="hr-HR" altLang="sr-Latn-RS" sz="2400" baseline="-25000" dirty="0">
                <a:latin typeface="+mn-lt"/>
                <a:cs typeface="Times New Roman" panose="02020603050405020304" pitchFamily="18" charset="0"/>
              </a:rPr>
              <a:t>4	</a:t>
            </a:r>
            <a:r>
              <a:rPr lang="hr-HR" altLang="sr-Latn-RS" sz="2400" dirty="0">
                <a:latin typeface="+mn-lt"/>
                <a:cs typeface="Times New Roman" panose="02020603050405020304" pitchFamily="18" charset="0"/>
              </a:rPr>
              <a:t>+</a:t>
            </a:r>
            <a:r>
              <a:rPr lang="hr-HR" altLang="sr-Latn-RS" sz="2400" baseline="-250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hr-HR" altLang="sr-Latn-RS" sz="2400" dirty="0">
                <a:latin typeface="+mn-lt"/>
                <a:cs typeface="Times New Roman" panose="02020603050405020304" pitchFamily="18" charset="0"/>
              </a:rPr>
              <a:t>H</a:t>
            </a:r>
            <a:r>
              <a:rPr lang="hr-HR" altLang="sr-Latn-RS" sz="2400" baseline="-25000" dirty="0">
                <a:latin typeface="+mn-lt"/>
                <a:cs typeface="Times New Roman" panose="02020603050405020304" pitchFamily="18" charset="0"/>
              </a:rPr>
              <a:t>6</a:t>
            </a:r>
            <a:r>
              <a:rPr lang="hr-HR" altLang="sr-Latn-RS" sz="2400" dirty="0">
                <a:latin typeface="+mn-lt"/>
                <a:cs typeface="Times New Roman" panose="02020603050405020304" pitchFamily="18" charset="0"/>
              </a:rPr>
              <a:t>Si</a:t>
            </a:r>
            <a:r>
              <a:rPr lang="hr-HR" altLang="sr-Latn-RS" sz="2400" baseline="-25000" dirty="0">
                <a:latin typeface="+mn-lt"/>
                <a:cs typeface="Times New Roman" panose="02020603050405020304" pitchFamily="18" charset="0"/>
              </a:rPr>
              <a:t>2</a:t>
            </a:r>
            <a:r>
              <a:rPr lang="hr-HR" altLang="sr-Latn-RS" sz="2400" dirty="0">
                <a:latin typeface="+mn-lt"/>
                <a:cs typeface="Times New Roman" panose="02020603050405020304" pitchFamily="18" charset="0"/>
              </a:rPr>
              <a:t>O</a:t>
            </a:r>
            <a:r>
              <a:rPr lang="hr-HR" altLang="sr-Latn-RS" sz="2400" baseline="-25000" dirty="0">
                <a:latin typeface="+mn-lt"/>
                <a:cs typeface="Times New Roman" panose="02020603050405020304" pitchFamily="18" charset="0"/>
              </a:rPr>
              <a:t>7 </a:t>
            </a:r>
            <a:r>
              <a:rPr lang="hr-HR" altLang="sr-Latn-RS" sz="2400" dirty="0">
                <a:latin typeface="+mn-lt"/>
                <a:cs typeface="Times New Roman" panose="02020603050405020304" pitchFamily="18" charset="0"/>
              </a:rPr>
              <a:t>+ (H</a:t>
            </a:r>
            <a:r>
              <a:rPr lang="hr-HR" altLang="sr-Latn-RS" sz="2400" baseline="-25000" dirty="0">
                <a:latin typeface="+mn-lt"/>
                <a:cs typeface="Times New Roman" panose="02020603050405020304" pitchFamily="18" charset="0"/>
              </a:rPr>
              <a:t>2</a:t>
            </a:r>
            <a:r>
              <a:rPr lang="hr-HR" altLang="sr-Latn-RS" sz="2400" dirty="0">
                <a:latin typeface="+mn-lt"/>
                <a:cs typeface="Times New Roman" panose="02020603050405020304" pitchFamily="18" charset="0"/>
              </a:rPr>
              <a:t>SiO</a:t>
            </a:r>
            <a:r>
              <a:rPr lang="hr-HR" altLang="sr-Latn-RS" sz="2400" baseline="-25000" dirty="0">
                <a:latin typeface="+mn-lt"/>
                <a:cs typeface="Times New Roman" panose="02020603050405020304" pitchFamily="18" charset="0"/>
              </a:rPr>
              <a:t>3</a:t>
            </a:r>
            <a:r>
              <a:rPr lang="hr-HR" altLang="sr-Latn-RS" sz="2400" dirty="0">
                <a:latin typeface="+mn-lt"/>
                <a:cs typeface="Times New Roman" panose="02020603050405020304" pitchFamily="18" charset="0"/>
              </a:rPr>
              <a:t>)</a:t>
            </a:r>
            <a:r>
              <a:rPr lang="hr-HR" altLang="sr-Latn-RS" sz="2400" i="1" baseline="-25000" dirty="0">
                <a:latin typeface="+mn-lt"/>
                <a:cs typeface="Times New Roman" panose="02020603050405020304" pitchFamily="18" charset="0"/>
              </a:rPr>
              <a:t>n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6F6F74"/>
              </a:buClr>
              <a:buSzPct val="100000"/>
            </a:pPr>
            <a:r>
              <a:rPr lang="hr-HR" altLang="sr-Latn-RS" sz="2400" dirty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Potpunom hidroliziom nastaje silika-gel (hidratizirani amorfni silicijev dioksid)</a:t>
            </a:r>
          </a:p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6F6F74"/>
              </a:buClr>
              <a:buSzPct val="100000"/>
            </a:pPr>
            <a:r>
              <a:rPr lang="hr-HR" altLang="sr-Latn-RS" sz="24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hr-HR" altLang="sr-Latn-RS" sz="2400" baseline="-25000" dirty="0">
                <a:latin typeface="+mn-lt"/>
                <a:cs typeface="Times New Roman" panose="02020603050405020304" pitchFamily="18" charset="0"/>
              </a:rPr>
              <a:t> </a:t>
            </a:r>
            <a:endParaRPr lang="hr-HR" altLang="sr-Latn-RS" sz="2400" dirty="0">
              <a:latin typeface="+mn-lt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39939" name="Rectangle 5"/>
          <p:cNvSpPr>
            <a:spLocks noChangeArrowheads="1"/>
          </p:cNvSpPr>
          <p:nvPr/>
        </p:nvSpPr>
        <p:spPr bwMode="auto">
          <a:xfrm>
            <a:off x="7379371" y="3746483"/>
            <a:ext cx="556563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90488" indent="-904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6F6F74"/>
              </a:buClr>
              <a:buSzPct val="100000"/>
            </a:pPr>
            <a:r>
              <a:rPr lang="hr-HR" altLang="sr-Latn-RS" sz="3200" dirty="0">
                <a:latin typeface="+mn-lt"/>
                <a:cs typeface="Times New Roman" panose="02020603050405020304" pitchFamily="18" charset="0"/>
              </a:rPr>
              <a:t>    </a:t>
            </a:r>
            <a:endParaRPr lang="hr-HR" altLang="sr-Latn-RS" sz="3200" baseline="-25000" dirty="0">
              <a:latin typeface="+mn-lt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pic>
        <p:nvPicPr>
          <p:cNvPr id="3994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3" y="4793949"/>
            <a:ext cx="845026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/>
          <p:cNvSpPr txBox="1">
            <a:spLocks noRot="1" noChangeArrowheads="1"/>
          </p:cNvSpPr>
          <p:nvPr/>
        </p:nvSpPr>
        <p:spPr bwMode="auto">
          <a:xfrm>
            <a:off x="192967" y="0"/>
            <a:ext cx="11041090" cy="275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90488" indent="-90488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382588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566738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749300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931863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13890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18462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23034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27606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sr-Latn-RS" sz="3200" b="1" dirty="0">
                <a:solidFill>
                  <a:schemeClr val="tx1"/>
                </a:solidFill>
                <a:latin typeface="+mn-lt"/>
              </a:rPr>
              <a:t>Silicijeve kiseline</a:t>
            </a:r>
            <a:r>
              <a:rPr lang="hr-HR" altLang="sr-Latn-RS" sz="3200" dirty="0">
                <a:solidFill>
                  <a:schemeClr val="tx1"/>
                </a:solidFill>
                <a:latin typeface="+mn-lt"/>
              </a:rPr>
              <a:t>: </a:t>
            </a:r>
          </a:p>
          <a:p>
            <a:pPr>
              <a:buNone/>
            </a:pPr>
            <a:r>
              <a:rPr lang="hr-HR" altLang="sr-Latn-RS" sz="2800" dirty="0">
                <a:solidFill>
                  <a:schemeClr val="tx1"/>
                </a:solidFill>
                <a:latin typeface="+mn-lt"/>
              </a:rPr>
              <a:t>(orto)silicijeva kiselina, H</a:t>
            </a:r>
            <a:r>
              <a:rPr lang="hr-HR" altLang="sr-Latn-RS" sz="2800" baseline="-25000" dirty="0">
                <a:solidFill>
                  <a:schemeClr val="tx1"/>
                </a:solidFill>
                <a:latin typeface="+mn-lt"/>
              </a:rPr>
              <a:t>4</a:t>
            </a:r>
            <a:r>
              <a:rPr lang="hr-HR" altLang="sr-Latn-RS" sz="2800" dirty="0">
                <a:solidFill>
                  <a:schemeClr val="tx1"/>
                </a:solidFill>
                <a:latin typeface="+mn-lt"/>
              </a:rPr>
              <a:t>SiO</a:t>
            </a:r>
            <a:r>
              <a:rPr lang="hr-HR" altLang="sr-Latn-RS" sz="2800" baseline="-25000" dirty="0">
                <a:solidFill>
                  <a:schemeClr val="tx1"/>
                </a:solidFill>
                <a:latin typeface="+mn-lt"/>
              </a:rPr>
              <a:t>4</a:t>
            </a:r>
            <a:r>
              <a:rPr lang="hr-HR" altLang="sr-Latn-RS" sz="2800" dirty="0">
                <a:solidFill>
                  <a:schemeClr val="tx1"/>
                </a:solidFill>
                <a:latin typeface="+mn-lt"/>
              </a:rPr>
              <a:t> </a:t>
            </a:r>
          </a:p>
          <a:p>
            <a:pPr>
              <a:buNone/>
            </a:pPr>
            <a:r>
              <a:rPr lang="hr-HR" altLang="sr-Latn-RS" sz="2800" dirty="0">
                <a:solidFill>
                  <a:schemeClr val="tx1"/>
                </a:solidFill>
                <a:latin typeface="+mn-lt"/>
              </a:rPr>
              <a:t>pirosilicijeva kiselina H</a:t>
            </a:r>
            <a:r>
              <a:rPr lang="hr-HR" altLang="sr-Latn-RS" sz="2800" baseline="-25000" dirty="0">
                <a:solidFill>
                  <a:schemeClr val="tx1"/>
                </a:solidFill>
                <a:latin typeface="+mn-lt"/>
              </a:rPr>
              <a:t>6</a:t>
            </a:r>
            <a:r>
              <a:rPr lang="hr-HR" altLang="sr-Latn-RS" sz="2800" dirty="0">
                <a:solidFill>
                  <a:schemeClr val="tx1"/>
                </a:solidFill>
                <a:latin typeface="+mn-lt"/>
              </a:rPr>
              <a:t>Si</a:t>
            </a:r>
            <a:r>
              <a:rPr lang="en-US" altLang="sr-Latn-RS" sz="2800" baseline="-25000" dirty="0">
                <a:solidFill>
                  <a:schemeClr val="tx1"/>
                </a:solidFill>
                <a:latin typeface="+mn-lt"/>
              </a:rPr>
              <a:t>2</a:t>
            </a:r>
            <a:r>
              <a:rPr lang="hr-HR" altLang="sr-Latn-RS" sz="2800" dirty="0">
                <a:solidFill>
                  <a:schemeClr val="tx1"/>
                </a:solidFill>
                <a:latin typeface="+mn-lt"/>
              </a:rPr>
              <a:t>O</a:t>
            </a:r>
            <a:r>
              <a:rPr lang="hr-HR" altLang="sr-Latn-RS" sz="2800" baseline="-25000" dirty="0">
                <a:solidFill>
                  <a:schemeClr val="tx1"/>
                </a:solidFill>
                <a:latin typeface="+mn-lt"/>
              </a:rPr>
              <a:t>7</a:t>
            </a:r>
          </a:p>
          <a:p>
            <a:pPr>
              <a:buNone/>
            </a:pPr>
            <a:r>
              <a:rPr lang="hr-HR" altLang="sr-Latn-RS" sz="2400" dirty="0">
                <a:solidFill>
                  <a:schemeClr val="tx1"/>
                </a:solidFill>
                <a:latin typeface="+mn-lt"/>
              </a:rPr>
              <a:t> - prisutne u otopini</a:t>
            </a:r>
          </a:p>
          <a:p>
            <a:pPr>
              <a:buNone/>
            </a:pPr>
            <a:r>
              <a:rPr lang="hr-HR" altLang="sr-Latn-RS" sz="2800" dirty="0">
                <a:solidFill>
                  <a:schemeClr val="tx1"/>
                </a:solidFill>
                <a:latin typeface="+mn-lt"/>
              </a:rPr>
              <a:t>metasilicijeva kiselina (H</a:t>
            </a:r>
            <a:r>
              <a:rPr lang="hr-HR" altLang="sr-Latn-RS" sz="2800" baseline="-25000" dirty="0">
                <a:solidFill>
                  <a:schemeClr val="tx1"/>
                </a:solidFill>
                <a:latin typeface="+mn-lt"/>
              </a:rPr>
              <a:t>2</a:t>
            </a:r>
            <a:r>
              <a:rPr lang="hr-HR" altLang="sr-Latn-RS" sz="2800" dirty="0">
                <a:solidFill>
                  <a:schemeClr val="tx1"/>
                </a:solidFill>
                <a:latin typeface="+mn-lt"/>
              </a:rPr>
              <a:t>SiO</a:t>
            </a:r>
            <a:r>
              <a:rPr lang="hr-HR" altLang="sr-Latn-RS" sz="2800" baseline="-25000" dirty="0">
                <a:solidFill>
                  <a:schemeClr val="tx1"/>
                </a:solidFill>
                <a:latin typeface="+mn-lt"/>
              </a:rPr>
              <a:t>3</a:t>
            </a:r>
            <a:r>
              <a:rPr lang="hr-HR" altLang="sr-Latn-RS" sz="2800" dirty="0">
                <a:solidFill>
                  <a:schemeClr val="tx1"/>
                </a:solidFill>
                <a:latin typeface="+mn-lt"/>
              </a:rPr>
              <a:t>)</a:t>
            </a:r>
            <a:r>
              <a:rPr lang="hr-HR" altLang="sr-Latn-RS" sz="2800" i="1" baseline="-25000" dirty="0">
                <a:solidFill>
                  <a:schemeClr val="tx1"/>
                </a:solidFill>
                <a:latin typeface="+mn-lt"/>
              </a:rPr>
              <a:t>n</a:t>
            </a:r>
          </a:p>
          <a:p>
            <a:pPr lvl="5">
              <a:buFontTx/>
              <a:buChar char="-"/>
            </a:pPr>
            <a:endParaRPr lang="hr-HR" altLang="sr-Latn-RS" sz="2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784103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298724" y="144328"/>
            <a:ext cx="8424863" cy="6699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sz="2800" dirty="0">
                <a:latin typeface="+mn-lt"/>
              </a:rPr>
              <a:t>Alkalijski silikati – topljivi u vodi</a:t>
            </a:r>
          </a:p>
          <a:p>
            <a:pPr eaLnBrk="1" hangingPunct="1"/>
            <a:endParaRPr lang="hr-HR" altLang="sr-Latn-RS" sz="2800" dirty="0">
              <a:latin typeface="+mn-lt"/>
            </a:endParaRPr>
          </a:p>
          <a:p>
            <a:pPr eaLnBrk="1" hangingPunct="1"/>
            <a:r>
              <a:rPr lang="hr-HR" altLang="sr-Latn-RS" sz="2800" dirty="0">
                <a:latin typeface="+mn-lt"/>
              </a:rPr>
              <a:t>Vodeno staklo </a:t>
            </a:r>
            <a:r>
              <a:rPr lang="hr-HR" altLang="sr-Latn-RS" sz="2800" dirty="0">
                <a:solidFill>
                  <a:srgbClr val="FF0000"/>
                </a:solidFill>
                <a:latin typeface="+mn-lt"/>
              </a:rPr>
              <a:t>– viskozna otopina </a:t>
            </a:r>
            <a:r>
              <a:rPr lang="hr-HR" altLang="sr-Latn-RS" sz="2800" dirty="0">
                <a:latin typeface="+mn-lt"/>
              </a:rPr>
              <a:t>nastala otapanjem </a:t>
            </a:r>
            <a:r>
              <a:rPr lang="hr-HR" altLang="sr-Latn-RS" sz="2800" dirty="0">
                <a:solidFill>
                  <a:srgbClr val="FF0000"/>
                </a:solidFill>
                <a:latin typeface="+mn-lt"/>
              </a:rPr>
              <a:t>ohlađene taline silicijevog dioksida i natrijevog karbonata </a:t>
            </a:r>
            <a:r>
              <a:rPr lang="hr-HR" altLang="sr-Latn-RS" sz="2800" dirty="0">
                <a:latin typeface="+mn-lt"/>
              </a:rPr>
              <a:t>u vrućoj vodi pod tlakom</a:t>
            </a:r>
          </a:p>
          <a:p>
            <a:pPr algn="ctr" eaLnBrk="1" hangingPunct="1"/>
            <a:endParaRPr lang="hr-HR" altLang="sr-Latn-RS" sz="2800" dirty="0">
              <a:latin typeface="+mn-lt"/>
            </a:endParaRPr>
          </a:p>
          <a:p>
            <a:pPr algn="ctr" eaLnBrk="1" hangingPunct="1"/>
            <a:r>
              <a:rPr lang="hr-HR" altLang="sr-Latn-RS" sz="2800" dirty="0">
                <a:solidFill>
                  <a:srgbClr val="FF0000"/>
                </a:solidFill>
                <a:latin typeface="+mn-lt"/>
              </a:rPr>
              <a:t>SiO</a:t>
            </a:r>
            <a:r>
              <a:rPr lang="hr-HR" altLang="sr-Latn-RS" sz="2800" baseline="-25000" dirty="0">
                <a:solidFill>
                  <a:srgbClr val="FF0000"/>
                </a:solidFill>
                <a:latin typeface="+mn-lt"/>
              </a:rPr>
              <a:t>2  </a:t>
            </a:r>
            <a:r>
              <a:rPr lang="hr-HR" altLang="sr-Latn-RS" sz="2800" dirty="0">
                <a:solidFill>
                  <a:srgbClr val="FF0000"/>
                </a:solidFill>
                <a:latin typeface="+mn-lt"/>
              </a:rPr>
              <a:t>+ Na</a:t>
            </a:r>
            <a:r>
              <a:rPr lang="hr-HR" altLang="sr-Latn-RS" sz="2800" baseline="-25000" dirty="0">
                <a:solidFill>
                  <a:srgbClr val="FF0000"/>
                </a:solidFill>
                <a:latin typeface="+mn-lt"/>
              </a:rPr>
              <a:t>2</a:t>
            </a:r>
            <a:r>
              <a:rPr lang="hr-HR" altLang="sr-Latn-RS" sz="2800" dirty="0">
                <a:solidFill>
                  <a:srgbClr val="FF0000"/>
                </a:solidFill>
                <a:latin typeface="+mn-lt"/>
              </a:rPr>
              <a:t>CO</a:t>
            </a:r>
            <a:r>
              <a:rPr lang="hr-HR" altLang="sr-Latn-RS" sz="2800" baseline="-25000" dirty="0">
                <a:solidFill>
                  <a:srgbClr val="FF0000"/>
                </a:solidFill>
                <a:latin typeface="+mn-lt"/>
              </a:rPr>
              <a:t>3</a:t>
            </a:r>
            <a:r>
              <a:rPr lang="hr-HR" altLang="sr-Latn-RS" sz="2800" dirty="0">
                <a:solidFill>
                  <a:srgbClr val="FF0000"/>
                </a:solidFill>
                <a:latin typeface="+mn-lt"/>
              </a:rPr>
              <a:t>  </a:t>
            </a:r>
            <a:r>
              <a:rPr lang="hr-HR" altLang="sr-Latn-RS" sz="2800" dirty="0">
                <a:latin typeface="+mn-lt"/>
                <a:cs typeface="Times New Roman" panose="02020603050405020304" pitchFamily="18" charset="0"/>
              </a:rPr>
              <a:t>→  Na</a:t>
            </a:r>
            <a:r>
              <a:rPr lang="hr-HR" altLang="sr-Latn-RS" sz="2800" baseline="-25000" dirty="0">
                <a:latin typeface="+mn-lt"/>
                <a:cs typeface="Times New Roman" panose="02020603050405020304" pitchFamily="18" charset="0"/>
              </a:rPr>
              <a:t>2</a:t>
            </a:r>
            <a:r>
              <a:rPr lang="hr-HR" altLang="sr-Latn-RS" sz="2800" dirty="0">
                <a:latin typeface="+mn-lt"/>
                <a:cs typeface="Times New Roman" panose="02020603050405020304" pitchFamily="18" charset="0"/>
              </a:rPr>
              <a:t>SiO</a:t>
            </a:r>
            <a:r>
              <a:rPr lang="hr-HR" altLang="sr-Latn-RS" sz="2800" baseline="-25000" dirty="0">
                <a:latin typeface="+mn-lt"/>
                <a:cs typeface="Times New Roman" panose="02020603050405020304" pitchFamily="18" charset="0"/>
              </a:rPr>
              <a:t>3</a:t>
            </a:r>
            <a:r>
              <a:rPr lang="hr-HR" altLang="sr-Latn-RS" sz="2800" dirty="0">
                <a:latin typeface="+mn-lt"/>
                <a:cs typeface="Times New Roman" panose="02020603050405020304" pitchFamily="18" charset="0"/>
              </a:rPr>
              <a:t>  +  CO</a:t>
            </a:r>
            <a:r>
              <a:rPr lang="hr-HR" altLang="sr-Latn-RS" sz="2800" baseline="-25000" dirty="0">
                <a:latin typeface="+mn-lt"/>
                <a:cs typeface="Times New Roman" panose="02020603050405020304" pitchFamily="18" charset="0"/>
              </a:rPr>
              <a:t>2</a:t>
            </a:r>
          </a:p>
          <a:p>
            <a:pPr eaLnBrk="1" hangingPunct="1"/>
            <a:r>
              <a:rPr lang="hr-HR" altLang="sr-Latn-RS" sz="2800" baseline="-25000" dirty="0">
                <a:latin typeface="+mn-lt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hr-HR" altLang="sr-Latn-RS" sz="2800" dirty="0">
                <a:latin typeface="+mn-lt"/>
                <a:cs typeface="Times New Roman" panose="02020603050405020304" pitchFamily="18" charset="0"/>
              </a:rPr>
              <a:t>2 </a:t>
            </a:r>
            <a:r>
              <a:rPr lang="hr-HR" altLang="sr-Latn-RS" sz="2800" dirty="0">
                <a:latin typeface="+mn-lt"/>
              </a:rPr>
              <a:t>SiO</a:t>
            </a:r>
            <a:r>
              <a:rPr lang="hr-HR" altLang="sr-Latn-RS" sz="2800" baseline="-25000" dirty="0">
                <a:latin typeface="+mn-lt"/>
              </a:rPr>
              <a:t>2</a:t>
            </a:r>
            <a:r>
              <a:rPr lang="hr-HR" altLang="sr-Latn-RS" sz="2400" dirty="0">
                <a:latin typeface="+mn-lt"/>
              </a:rPr>
              <a:t>  </a:t>
            </a:r>
            <a:r>
              <a:rPr lang="hr-HR" altLang="sr-Latn-RS" sz="2800" dirty="0">
                <a:latin typeface="+mn-lt"/>
              </a:rPr>
              <a:t>+</a:t>
            </a:r>
            <a:r>
              <a:rPr lang="en-US" altLang="sr-Latn-RS" sz="2800" dirty="0">
                <a:latin typeface="+mn-lt"/>
              </a:rPr>
              <a:t> </a:t>
            </a:r>
            <a:r>
              <a:rPr lang="hr-HR" altLang="sr-Latn-RS" sz="2800" dirty="0">
                <a:latin typeface="+mn-lt"/>
              </a:rPr>
              <a:t> Na</a:t>
            </a:r>
            <a:r>
              <a:rPr lang="hr-HR" altLang="sr-Latn-RS" sz="2800" baseline="-25000" dirty="0">
                <a:latin typeface="+mn-lt"/>
              </a:rPr>
              <a:t>2</a:t>
            </a:r>
            <a:r>
              <a:rPr lang="hr-HR" altLang="sr-Latn-RS" sz="2800" dirty="0">
                <a:latin typeface="+mn-lt"/>
              </a:rPr>
              <a:t>CO</a:t>
            </a:r>
            <a:r>
              <a:rPr lang="hr-HR" altLang="sr-Latn-RS" sz="2800" baseline="-25000" dirty="0">
                <a:latin typeface="+mn-lt"/>
              </a:rPr>
              <a:t>3</a:t>
            </a:r>
            <a:r>
              <a:rPr lang="hr-HR" altLang="sr-Latn-RS" sz="2800" dirty="0">
                <a:latin typeface="+mn-lt"/>
              </a:rPr>
              <a:t>  →    Na</a:t>
            </a:r>
            <a:r>
              <a:rPr lang="hr-HR" altLang="sr-Latn-RS" sz="2800" baseline="-25000" dirty="0">
                <a:latin typeface="+mn-lt"/>
              </a:rPr>
              <a:t>2</a:t>
            </a:r>
            <a:r>
              <a:rPr lang="hr-HR" altLang="sr-Latn-RS" sz="2800" dirty="0">
                <a:latin typeface="+mn-lt"/>
              </a:rPr>
              <a:t>Si</a:t>
            </a:r>
            <a:r>
              <a:rPr lang="hr-HR" altLang="sr-Latn-RS" sz="2400" baseline="-25000" dirty="0">
                <a:latin typeface="+mn-lt"/>
              </a:rPr>
              <a:t>2</a:t>
            </a:r>
            <a:r>
              <a:rPr lang="hr-HR" altLang="sr-Latn-RS" sz="2800" dirty="0">
                <a:latin typeface="+mn-lt"/>
              </a:rPr>
              <a:t>O</a:t>
            </a:r>
            <a:r>
              <a:rPr lang="hr-HR" altLang="sr-Latn-RS" sz="2800" baseline="-25000" dirty="0">
                <a:latin typeface="+mn-lt"/>
              </a:rPr>
              <a:t>5</a:t>
            </a:r>
            <a:r>
              <a:rPr lang="hr-HR" altLang="sr-Latn-RS" sz="2800" dirty="0">
                <a:latin typeface="+mn-lt"/>
              </a:rPr>
              <a:t>  +  CO</a:t>
            </a:r>
            <a:r>
              <a:rPr lang="hr-HR" altLang="sr-Latn-RS" sz="2800" baseline="-25000" dirty="0">
                <a:latin typeface="+mn-lt"/>
              </a:rPr>
              <a:t>2</a:t>
            </a:r>
          </a:p>
          <a:p>
            <a:pPr eaLnBrk="1" hangingPunct="1"/>
            <a:endParaRPr lang="hr-HR" altLang="sr-Latn-RS" sz="2800" baseline="-25000" dirty="0">
              <a:latin typeface="+mn-lt"/>
            </a:endParaRPr>
          </a:p>
          <a:p>
            <a:pPr eaLnBrk="1" hangingPunct="1"/>
            <a:endParaRPr lang="hr-HR" altLang="sr-Latn-RS" sz="2800" dirty="0">
              <a:latin typeface="+mn-lt"/>
            </a:endParaRPr>
          </a:p>
          <a:p>
            <a:pPr eaLnBrk="1" hangingPunct="1"/>
            <a:r>
              <a:rPr lang="hr-HR" altLang="sr-Latn-RS" sz="2800" dirty="0">
                <a:latin typeface="+mn-lt"/>
              </a:rPr>
              <a:t>Ostali silikati u pravilu netopljivi – amorfni i kristalni</a:t>
            </a:r>
          </a:p>
          <a:p>
            <a:pPr eaLnBrk="1" hangingPunct="1"/>
            <a:r>
              <a:rPr lang="hr-HR" altLang="sr-Latn-RS" sz="2800" dirty="0">
                <a:latin typeface="+mn-lt"/>
              </a:rPr>
              <a:t>- minerali</a:t>
            </a:r>
          </a:p>
          <a:p>
            <a:pPr eaLnBrk="1" hangingPunct="1"/>
            <a:endParaRPr lang="hr-HR" altLang="sr-Latn-RS" sz="2800" dirty="0">
              <a:latin typeface="+mn-lt"/>
            </a:endParaRPr>
          </a:p>
          <a:p>
            <a:pPr eaLnBrk="1" hangingPunct="1"/>
            <a:endParaRPr lang="hr-HR" altLang="sr-Latn-RS" sz="2800" dirty="0">
              <a:latin typeface="+mn-lt"/>
              <a:cs typeface="Times New Roman" panose="02020603050405020304" pitchFamily="18" charset="0"/>
            </a:endParaRPr>
          </a:p>
          <a:p>
            <a:pPr eaLnBrk="1" hangingPunct="1"/>
            <a:endParaRPr lang="hr-HR" altLang="sr-Latn-RS" sz="28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537" y="2819401"/>
            <a:ext cx="3840479" cy="384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6242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ChangeArrowheads="1"/>
          </p:cNvSpPr>
          <p:nvPr/>
        </p:nvSpPr>
        <p:spPr bwMode="auto">
          <a:xfrm>
            <a:off x="100150" y="342535"/>
            <a:ext cx="635290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sr-Latn-RS" sz="3200" dirty="0">
                <a:latin typeface="+mn-lt"/>
                <a:cs typeface="Times New Roman" panose="02020603050405020304" pitchFamily="18" charset="0"/>
              </a:rPr>
              <a:t>SILIKATI</a:t>
            </a:r>
            <a:endParaRPr lang="hr-HR" altLang="sr-Latn-RS" sz="3200" dirty="0">
              <a:latin typeface="+mn-lt"/>
              <a:cs typeface="Times New Roman" panose="02020603050405020304" pitchFamily="18" charset="0"/>
            </a:endParaRPr>
          </a:p>
          <a:p>
            <a:pPr eaLnBrk="1" hangingPunct="1"/>
            <a:r>
              <a:rPr lang="hr-HR" altLang="sr-Latn-RS" sz="2800" dirty="0">
                <a:latin typeface="+mn-lt"/>
              </a:rPr>
              <a:t>Tetraedri SiO</a:t>
            </a:r>
            <a:r>
              <a:rPr lang="hr-HR" altLang="sr-Latn-RS" sz="2800" baseline="-25000" dirty="0">
                <a:latin typeface="+mn-lt"/>
              </a:rPr>
              <a:t>4</a:t>
            </a:r>
            <a:r>
              <a:rPr lang="hr-HR" altLang="sr-Latn-RS" sz="2800" dirty="0">
                <a:latin typeface="+mn-lt"/>
              </a:rPr>
              <a:t> i njihovo povezivanje</a:t>
            </a:r>
          </a:p>
        </p:txBody>
      </p:sp>
      <p:sp>
        <p:nvSpPr>
          <p:cNvPr id="41987" name="Rectangle 5"/>
          <p:cNvSpPr>
            <a:spLocks noChangeArrowheads="1"/>
          </p:cNvSpPr>
          <p:nvPr/>
        </p:nvSpPr>
        <p:spPr bwMode="auto">
          <a:xfrm>
            <a:off x="6659437" y="5887993"/>
            <a:ext cx="3063852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br>
              <a:rPr lang="en-GB" altLang="sr-Latn-RS" sz="1600" dirty="0">
                <a:latin typeface="+mn-lt"/>
                <a:cs typeface="Times New Roman" panose="02020603050405020304" pitchFamily="18" charset="0"/>
              </a:rPr>
            </a:br>
            <a:endParaRPr lang="hr-HR" altLang="sr-Latn-RS" sz="1400" dirty="0">
              <a:latin typeface="+mn-lt"/>
            </a:endParaRPr>
          </a:p>
          <a:p>
            <a:pPr algn="ctr"/>
            <a:r>
              <a:rPr lang="hr-HR" altLang="sr-Latn-RS" sz="3200" dirty="0">
                <a:latin typeface="+mn-lt"/>
                <a:cs typeface="Times New Roman" panose="02020603050405020304" pitchFamily="18" charset="0"/>
              </a:rPr>
              <a:t>j</a:t>
            </a:r>
            <a:r>
              <a:rPr lang="en-GB" altLang="sr-Latn-RS" sz="3200" dirty="0" err="1">
                <a:latin typeface="+mn-lt"/>
                <a:cs typeface="Times New Roman" panose="02020603050405020304" pitchFamily="18" charset="0"/>
              </a:rPr>
              <a:t>ednostruki</a:t>
            </a:r>
            <a:r>
              <a:rPr lang="hr-HR" altLang="sr-Latn-RS" sz="3200" dirty="0">
                <a:latin typeface="+mn-lt"/>
                <a:cs typeface="Times New Roman" panose="02020603050405020304" pitchFamily="18" charset="0"/>
              </a:rPr>
              <a:t> lanci </a:t>
            </a:r>
            <a:endParaRPr lang="en-GB" altLang="sr-Latn-RS" sz="3200" dirty="0">
              <a:latin typeface="+mn-lt"/>
            </a:endParaRPr>
          </a:p>
        </p:txBody>
      </p:sp>
      <p:sp>
        <p:nvSpPr>
          <p:cNvPr id="41988" name="Text Box 6"/>
          <p:cNvSpPr txBox="1">
            <a:spLocks noChangeArrowheads="1"/>
          </p:cNvSpPr>
          <p:nvPr/>
        </p:nvSpPr>
        <p:spPr bwMode="auto">
          <a:xfrm>
            <a:off x="7289661" y="5856243"/>
            <a:ext cx="24336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sz="3200" dirty="0">
                <a:latin typeface="+mn-lt"/>
              </a:rPr>
              <a:t>(SiO</a:t>
            </a:r>
            <a:r>
              <a:rPr lang="hr-HR" altLang="sr-Latn-RS" sz="3200" baseline="-25000" dirty="0">
                <a:latin typeface="+mn-lt"/>
              </a:rPr>
              <a:t>3</a:t>
            </a:r>
            <a:r>
              <a:rPr lang="hr-HR" altLang="sr-Latn-RS" sz="3200" dirty="0">
                <a:latin typeface="+mn-lt"/>
              </a:rPr>
              <a:t>)</a:t>
            </a:r>
            <a:r>
              <a:rPr lang="hr-HR" altLang="sr-Latn-RS" sz="3200" i="1" baseline="-25000" dirty="0">
                <a:latin typeface="+mn-lt"/>
              </a:rPr>
              <a:t>n</a:t>
            </a:r>
            <a:r>
              <a:rPr lang="hr-HR" altLang="sr-Latn-RS" sz="3200" baseline="30000" dirty="0">
                <a:latin typeface="+mn-lt"/>
              </a:rPr>
              <a:t>2</a:t>
            </a:r>
            <a:r>
              <a:rPr lang="hr-HR" altLang="sr-Latn-RS" sz="3200" i="1" baseline="30000" dirty="0">
                <a:latin typeface="+mn-lt"/>
              </a:rPr>
              <a:t>n</a:t>
            </a:r>
            <a:r>
              <a:rPr lang="hr-HR" altLang="sr-Latn-RS" sz="3200" baseline="30000" dirty="0">
                <a:latin typeface="+mn-lt"/>
              </a:rPr>
              <a:t>-</a:t>
            </a:r>
            <a:endParaRPr lang="hr-HR" altLang="sr-Latn-RS" sz="3200" dirty="0">
              <a:latin typeface="+mn-lt"/>
            </a:endParaRPr>
          </a:p>
        </p:txBody>
      </p:sp>
      <p:pic>
        <p:nvPicPr>
          <p:cNvPr id="41989" name="Picture 9" descr="The image “http://cwx.prenhall.com/petrucci/medialib/media_portfolio/text_images/FG23_18_02UN.JPG” cannot be displayed, because it contains errors.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03"/>
          <a:stretch>
            <a:fillRect/>
          </a:stretch>
        </p:blipFill>
        <p:spPr bwMode="auto">
          <a:xfrm>
            <a:off x="4824276" y="2224043"/>
            <a:ext cx="1127125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Text Box 10"/>
          <p:cNvSpPr txBox="1">
            <a:spLocks noChangeArrowheads="1"/>
          </p:cNvSpPr>
          <p:nvPr/>
        </p:nvSpPr>
        <p:spPr bwMode="auto">
          <a:xfrm>
            <a:off x="4590912" y="3603580"/>
            <a:ext cx="11031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sz="3200">
                <a:latin typeface="+mn-lt"/>
              </a:rPr>
              <a:t>SiO</a:t>
            </a:r>
            <a:r>
              <a:rPr lang="hr-HR" altLang="sr-Latn-RS" sz="3200" baseline="-25000">
                <a:latin typeface="+mn-lt"/>
              </a:rPr>
              <a:t>4</a:t>
            </a:r>
            <a:r>
              <a:rPr lang="hr-HR" altLang="sr-Latn-RS" sz="3200" baseline="30000">
                <a:latin typeface="+mn-lt"/>
              </a:rPr>
              <a:t>4-</a:t>
            </a:r>
            <a:endParaRPr lang="hr-HR" altLang="sr-Latn-RS" sz="3200">
              <a:latin typeface="+mn-lt"/>
            </a:endParaRPr>
          </a:p>
        </p:txBody>
      </p:sp>
      <p:sp>
        <p:nvSpPr>
          <p:cNvPr id="22539" name="Line 11"/>
          <p:cNvSpPr>
            <a:spLocks noChangeShapeType="1"/>
          </p:cNvSpPr>
          <p:nvPr/>
        </p:nvSpPr>
        <p:spPr bwMode="auto">
          <a:xfrm flipH="1">
            <a:off x="2670038" y="3281318"/>
            <a:ext cx="1571625" cy="974725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hr-HR" sz="2400"/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>
            <a:off x="5826034" y="3579223"/>
            <a:ext cx="1528716" cy="748258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hr-HR" sz="2400"/>
          </a:p>
        </p:txBody>
      </p:sp>
      <p:sp>
        <p:nvSpPr>
          <p:cNvPr id="41993" name="Text Box 13"/>
          <p:cNvSpPr txBox="1">
            <a:spLocks noChangeArrowheads="1"/>
          </p:cNvSpPr>
          <p:nvPr/>
        </p:nvSpPr>
        <p:spPr bwMode="auto">
          <a:xfrm>
            <a:off x="9456484" y="5058969"/>
            <a:ext cx="287464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sz="2800" dirty="0">
                <a:latin typeface="+mn-lt"/>
              </a:rPr>
              <a:t>mezosilikati </a:t>
            </a:r>
            <a:r>
              <a:rPr lang="hr-HR" altLang="sr-Latn-RS" sz="2800" i="1" dirty="0">
                <a:latin typeface="+mn-lt"/>
              </a:rPr>
              <a:t>/ inosilikati piroksenskog tipa</a:t>
            </a:r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965063" y="5887993"/>
            <a:ext cx="12426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sz="3200">
                <a:latin typeface="+mn-lt"/>
              </a:rPr>
              <a:t>Si</a:t>
            </a:r>
            <a:r>
              <a:rPr lang="hr-HR" altLang="sr-Latn-RS" sz="3200" baseline="-25000">
                <a:latin typeface="+mn-lt"/>
              </a:rPr>
              <a:t>2</a:t>
            </a:r>
            <a:r>
              <a:rPr lang="hr-HR" altLang="sr-Latn-RS" sz="3200">
                <a:latin typeface="+mn-lt"/>
              </a:rPr>
              <a:t>O</a:t>
            </a:r>
            <a:r>
              <a:rPr lang="hr-HR" altLang="sr-Latn-RS" sz="3200" baseline="-25000">
                <a:latin typeface="+mn-lt"/>
              </a:rPr>
              <a:t>7</a:t>
            </a:r>
            <a:r>
              <a:rPr lang="hr-HR" altLang="sr-Latn-RS" sz="3200" baseline="30000">
                <a:latin typeface="+mn-lt"/>
              </a:rPr>
              <a:t>6-</a:t>
            </a:r>
            <a:endParaRPr lang="hr-HR" altLang="sr-Latn-RS" sz="3200"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81013" y="4122693"/>
            <a:ext cx="493713" cy="35242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 sz="2400"/>
          </a:p>
        </p:txBody>
      </p:sp>
      <p:pic>
        <p:nvPicPr>
          <p:cNvPr id="4199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4" r="10468"/>
          <a:stretch>
            <a:fillRect/>
          </a:stretch>
        </p:blipFill>
        <p:spPr bwMode="auto">
          <a:xfrm>
            <a:off x="782500" y="4487817"/>
            <a:ext cx="1871662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7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051" y="3998867"/>
            <a:ext cx="3476625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675" y="6449"/>
            <a:ext cx="3200664" cy="2660552"/>
          </a:xfrm>
          <a:prstGeom prst="rect">
            <a:avLst/>
          </a:prstGeom>
        </p:spPr>
      </p:pic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6039823" y="2168738"/>
            <a:ext cx="211749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sz="2800" dirty="0">
                <a:latin typeface="+mn-lt"/>
              </a:rPr>
              <a:t>ortosilikati / </a:t>
            </a:r>
            <a:r>
              <a:rPr lang="hr-HR" altLang="sr-Latn-RS" sz="2800" i="1" dirty="0">
                <a:latin typeface="+mn-lt"/>
              </a:rPr>
              <a:t>nezosilikati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2207711" y="5719717"/>
            <a:ext cx="211749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sz="2800" dirty="0">
                <a:latin typeface="+mn-lt"/>
              </a:rPr>
              <a:t>pirosilikati / </a:t>
            </a:r>
            <a:r>
              <a:rPr lang="hr-HR" altLang="sr-Latn-RS" sz="2800" i="1" dirty="0">
                <a:latin typeface="+mn-lt"/>
              </a:rPr>
              <a:t>sorosilikati</a:t>
            </a:r>
          </a:p>
        </p:txBody>
      </p:sp>
    </p:spTree>
    <p:extLst>
      <p:ext uri="{BB962C8B-B14F-4D97-AF65-F5344CB8AC3E}">
        <p14:creationId xmlns:p14="http://schemas.microsoft.com/office/powerpoint/2010/main" val="1841434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192378" y="185883"/>
            <a:ext cx="544328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r-HR" sz="2800" b="1" dirty="0"/>
              <a:t>Ugljik</a:t>
            </a:r>
            <a:r>
              <a:rPr lang="hr-HR" sz="2800" dirty="0"/>
              <a:t> (simbol od lat. </a:t>
            </a:r>
            <a:r>
              <a:rPr lang="hr-HR" sz="2800" i="1" dirty="0"/>
              <a:t>carbo – </a:t>
            </a:r>
            <a:r>
              <a:rPr lang="hr-HR" sz="2800" dirty="0"/>
              <a:t>ugljen)</a:t>
            </a:r>
          </a:p>
        </p:txBody>
      </p:sp>
      <p:sp>
        <p:nvSpPr>
          <p:cNvPr id="12292" name="Text Box 7"/>
          <p:cNvSpPr txBox="1">
            <a:spLocks noChangeArrowheads="1"/>
          </p:cNvSpPr>
          <p:nvPr/>
        </p:nvSpPr>
        <p:spPr bwMode="auto">
          <a:xfrm>
            <a:off x="8839463" y="5197425"/>
            <a:ext cx="320269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sz="2000" i="1" dirty="0">
                <a:latin typeface="+mn-lt"/>
                <a:sym typeface="Symbol" panose="05050102010706020507" pitchFamily="18" charset="2"/>
              </a:rPr>
              <a:t></a:t>
            </a:r>
            <a:r>
              <a:rPr lang="hr-HR" altLang="sr-Latn-RS" sz="2000" dirty="0">
                <a:latin typeface="+mn-lt"/>
                <a:sym typeface="Symbol" panose="05050102010706020507" pitchFamily="18" charset="2"/>
              </a:rPr>
              <a:t>  – pisati</a:t>
            </a:r>
          </a:p>
          <a:p>
            <a:pPr eaLnBrk="1" hangingPunct="1"/>
            <a:r>
              <a:rPr lang="hr-HR" altLang="sr-Latn-RS" sz="2000" dirty="0">
                <a:latin typeface="+mn-lt"/>
                <a:sym typeface="Symbol" panose="05050102010706020507" pitchFamily="18" charset="2"/>
              </a:rPr>
              <a:t>K. W. Schelle 1779.: MoS</a:t>
            </a:r>
            <a:r>
              <a:rPr lang="hr-HR" altLang="sr-Latn-RS" sz="2000" baseline="-25000" dirty="0">
                <a:latin typeface="+mn-lt"/>
                <a:sym typeface="Symbol" panose="05050102010706020507" pitchFamily="18" charset="2"/>
              </a:rPr>
              <a:t>2</a:t>
            </a:r>
            <a:r>
              <a:rPr lang="hr-HR" altLang="sr-Latn-RS" sz="2000" dirty="0">
                <a:latin typeface="+mn-lt"/>
                <a:sym typeface="Symbol" panose="05050102010706020507" pitchFamily="18" charset="2"/>
              </a:rPr>
              <a:t> i grafit različite tvari</a:t>
            </a:r>
          </a:p>
        </p:txBody>
      </p:sp>
      <p:pic>
        <p:nvPicPr>
          <p:cNvPr id="12296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5" t="21472" r="44080" b="23480"/>
          <a:stretch>
            <a:fillRect/>
          </a:stretch>
        </p:blipFill>
        <p:spPr bwMode="auto">
          <a:xfrm>
            <a:off x="8839463" y="3171730"/>
            <a:ext cx="202565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40"/>
          <a:stretch>
            <a:fillRect/>
          </a:stretch>
        </p:blipFill>
        <p:spPr bwMode="auto">
          <a:xfrm>
            <a:off x="583033" y="3171730"/>
            <a:ext cx="2327275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2378" y="801679"/>
            <a:ext cx="119996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altLang="sr-Latn-RS" sz="2400" dirty="0"/>
              <a:t>→ među prvim poznatim elementima (za redukciju metala iz ruda od oko 3500-4000. p.n.e.)</a:t>
            </a:r>
          </a:p>
          <a:p>
            <a:r>
              <a:rPr lang="hr-HR" altLang="sr-Latn-RS" sz="2400" dirty="0"/>
              <a:t>→ nemetal</a:t>
            </a:r>
          </a:p>
          <a:p>
            <a:r>
              <a:rPr lang="hr-HR" altLang="sr-Latn-RS" sz="2400" dirty="0"/>
              <a:t>→ </a:t>
            </a:r>
            <a:r>
              <a:rPr lang="hr-HR" altLang="sr-Latn-RS" sz="2400" i="1" dirty="0"/>
              <a:t>t</a:t>
            </a:r>
            <a:r>
              <a:rPr lang="hr-HR" altLang="sr-Latn-RS" sz="2400" baseline="-25000" dirty="0"/>
              <a:t>sub </a:t>
            </a:r>
            <a:r>
              <a:rPr lang="hr-HR" altLang="sr-Latn-RS" sz="2400" dirty="0"/>
              <a:t>= </a:t>
            </a:r>
            <a:r>
              <a:rPr lang="hr-HR" sz="2400" dirty="0"/>
              <a:t>3642 °C</a:t>
            </a:r>
            <a:endParaRPr lang="hr-HR" altLang="sr-Latn-R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871" y="2597655"/>
            <a:ext cx="3634622" cy="31076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75527" y="3020765"/>
            <a:ext cx="653377" cy="179640"/>
          </a:xfrm>
          <a:prstGeom prst="rect">
            <a:avLst/>
          </a:prstGeom>
          <a:solidFill>
            <a:srgbClr val="FBF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Rectangle 13"/>
          <p:cNvSpPr/>
          <p:nvPr/>
        </p:nvSpPr>
        <p:spPr>
          <a:xfrm>
            <a:off x="6417982" y="3938878"/>
            <a:ext cx="653377" cy="179640"/>
          </a:xfrm>
          <a:prstGeom prst="rect">
            <a:avLst/>
          </a:prstGeom>
          <a:solidFill>
            <a:srgbClr val="A9AB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Rectangle 14"/>
          <p:cNvSpPr/>
          <p:nvPr/>
        </p:nvSpPr>
        <p:spPr>
          <a:xfrm>
            <a:off x="6664225" y="4614904"/>
            <a:ext cx="653377" cy="160058"/>
          </a:xfrm>
          <a:prstGeom prst="rect">
            <a:avLst/>
          </a:prstGeom>
          <a:solidFill>
            <a:srgbClr val="ABF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Rectangle 15"/>
          <p:cNvSpPr/>
          <p:nvPr/>
        </p:nvSpPr>
        <p:spPr>
          <a:xfrm>
            <a:off x="5381662" y="4551902"/>
            <a:ext cx="653377" cy="240087"/>
          </a:xfrm>
          <a:prstGeom prst="rect">
            <a:avLst/>
          </a:prstGeom>
          <a:solidFill>
            <a:srgbClr val="A9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Isosceles Triangle 4"/>
          <p:cNvSpPr/>
          <p:nvPr/>
        </p:nvSpPr>
        <p:spPr>
          <a:xfrm rot="3009097">
            <a:off x="5029801" y="3472592"/>
            <a:ext cx="713976" cy="821012"/>
          </a:xfrm>
          <a:prstGeom prst="triangle">
            <a:avLst>
              <a:gd name="adj" fmla="val 59582"/>
            </a:avLst>
          </a:prstGeom>
          <a:solidFill>
            <a:srgbClr val="C8A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Isosceles Triangle 18"/>
          <p:cNvSpPr/>
          <p:nvPr/>
        </p:nvSpPr>
        <p:spPr>
          <a:xfrm rot="20612287">
            <a:off x="4743529" y="3807877"/>
            <a:ext cx="686925" cy="565907"/>
          </a:xfrm>
          <a:prstGeom prst="triangle">
            <a:avLst>
              <a:gd name="adj" fmla="val 35474"/>
            </a:avLst>
          </a:prstGeom>
          <a:solidFill>
            <a:srgbClr val="C8A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0" name="Isosceles Triangle 19"/>
          <p:cNvSpPr/>
          <p:nvPr/>
        </p:nvSpPr>
        <p:spPr>
          <a:xfrm rot="4872643">
            <a:off x="5132461" y="3939152"/>
            <a:ext cx="686925" cy="565907"/>
          </a:xfrm>
          <a:prstGeom prst="triangle">
            <a:avLst>
              <a:gd name="adj" fmla="val 20963"/>
            </a:avLst>
          </a:prstGeom>
          <a:solidFill>
            <a:srgbClr val="C8A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2" name="Isosceles Triangle 21"/>
          <p:cNvSpPr/>
          <p:nvPr/>
        </p:nvSpPr>
        <p:spPr>
          <a:xfrm rot="4872643">
            <a:off x="5072487" y="2948667"/>
            <a:ext cx="491056" cy="999893"/>
          </a:xfrm>
          <a:prstGeom prst="triangle">
            <a:avLst>
              <a:gd name="adj" fmla="val 88424"/>
            </a:avLst>
          </a:prstGeom>
          <a:solidFill>
            <a:srgbClr val="C8A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47351" y="4791989"/>
            <a:ext cx="3628478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l-GR" sz="2000" i="1" dirty="0">
                <a:latin typeface="+mn-lt"/>
              </a:rPr>
              <a:t>ἀδάμας</a:t>
            </a:r>
            <a:r>
              <a:rPr lang="el-GR" sz="2000" dirty="0">
                <a:latin typeface="+mn-lt"/>
              </a:rPr>
              <a:t> </a:t>
            </a:r>
            <a:r>
              <a:rPr lang="hr-HR" sz="2000" dirty="0">
                <a:latin typeface="+mn-lt"/>
              </a:rPr>
              <a:t>– ispravan, valjan, nepromjenjiv, nesalomljiv...</a:t>
            </a:r>
          </a:p>
          <a:p>
            <a:r>
              <a:rPr lang="hr-HR" sz="2000" dirty="0">
                <a:latin typeface="+mn-lt"/>
              </a:rPr>
              <a:t>Nastaje </a:t>
            </a:r>
            <a:r>
              <a:rPr lang="pl-PL" altLang="sr-Latn-RS" sz="2000" dirty="0">
                <a:latin typeface="+mn-lt"/>
              </a:rPr>
              <a:t>na dubinama većim od 180 km</a:t>
            </a:r>
            <a:endParaRPr lang="hr-HR" sz="2000" dirty="0">
              <a:latin typeface="+mn-lt"/>
            </a:endParaRPr>
          </a:p>
          <a:p>
            <a:r>
              <a:rPr lang="hr-HR" altLang="sr-Latn-RS" sz="2000" dirty="0">
                <a:latin typeface="+mn-lt"/>
                <a:sym typeface="Symbol" panose="05050102010706020507" pitchFamily="18" charset="2"/>
              </a:rPr>
              <a:t>1772., A. L. Lavoisier: dijamant je ugljik</a:t>
            </a:r>
          </a:p>
        </p:txBody>
      </p:sp>
      <p:sp>
        <p:nvSpPr>
          <p:cNvPr id="7" name="Rectangle 6"/>
          <p:cNvSpPr/>
          <p:nvPr/>
        </p:nvSpPr>
        <p:spPr>
          <a:xfrm>
            <a:off x="5849608" y="5468011"/>
            <a:ext cx="1607832" cy="237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TextBox 5"/>
          <p:cNvSpPr txBox="1"/>
          <p:nvPr/>
        </p:nvSpPr>
        <p:spPr>
          <a:xfrm>
            <a:off x="5808036" y="5401772"/>
            <a:ext cx="899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/>
              <a:t>T</a:t>
            </a:r>
            <a:r>
              <a:rPr lang="hr-HR" dirty="0"/>
              <a:t>/kK</a:t>
            </a:r>
          </a:p>
        </p:txBody>
      </p:sp>
      <p:sp>
        <p:nvSpPr>
          <p:cNvPr id="21" name="Rectangle 20"/>
          <p:cNvSpPr/>
          <p:nvPr/>
        </p:nvSpPr>
        <p:spPr>
          <a:xfrm rot="16200000">
            <a:off x="3412846" y="3720699"/>
            <a:ext cx="1881518" cy="227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3" name="TextBox 22"/>
          <p:cNvSpPr txBox="1"/>
          <p:nvPr/>
        </p:nvSpPr>
        <p:spPr>
          <a:xfrm>
            <a:off x="4034237" y="2642931"/>
            <a:ext cx="1052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/>
              <a:t>p</a:t>
            </a:r>
            <a:r>
              <a:rPr lang="hr-HR" dirty="0"/>
              <a:t>/GPa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44670" y="4471027"/>
            <a:ext cx="712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C(g)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95765" y="3649459"/>
            <a:ext cx="712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C(l)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75527" y="2845616"/>
            <a:ext cx="1079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dijamant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178518" y="4716826"/>
            <a:ext cx="1079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grafit</a:t>
            </a:r>
          </a:p>
        </p:txBody>
      </p:sp>
      <p:sp>
        <p:nvSpPr>
          <p:cNvPr id="28" name="TextBox 27"/>
          <p:cNvSpPr txBox="1"/>
          <p:nvPr/>
        </p:nvSpPr>
        <p:spPr>
          <a:xfrm rot="21394003">
            <a:off x="4760485" y="3310226"/>
            <a:ext cx="1175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/>
              <a:t>d+g</a:t>
            </a:r>
            <a:r>
              <a:rPr lang="hr-HR" sz="1600" baseline="-25000" dirty="0"/>
              <a:t>(metast.)</a:t>
            </a:r>
          </a:p>
        </p:txBody>
      </p:sp>
      <p:sp>
        <p:nvSpPr>
          <p:cNvPr id="29" name="TextBox 28"/>
          <p:cNvSpPr txBox="1"/>
          <p:nvPr/>
        </p:nvSpPr>
        <p:spPr>
          <a:xfrm rot="19094579">
            <a:off x="4818076" y="3841758"/>
            <a:ext cx="1175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/>
              <a:t>g+d</a:t>
            </a:r>
            <a:r>
              <a:rPr lang="hr-HR" sz="1600" baseline="-25000" dirty="0"/>
              <a:t>(metast.)</a:t>
            </a:r>
          </a:p>
        </p:txBody>
      </p:sp>
    </p:spTree>
    <p:extLst>
      <p:ext uri="{BB962C8B-B14F-4D97-AF65-F5344CB8AC3E}">
        <p14:creationId xmlns:p14="http://schemas.microsoft.com/office/powerpoint/2010/main" val="2365995785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The image “http://cwx.prenhall.com/petrucci/medialib/media_portfolio/text_images/FG23_18_04UN.JPG” cannot be displayed, because it contains errors.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004" y="3428845"/>
            <a:ext cx="252095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 descr="The image “http://cwx.prenhall.com/petrucci/medialib/media_portfolio/text_images/FG23_18.JPG” cannot be displayed, because it contains errors.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3" t="3975" r="-284" b="14120"/>
          <a:stretch>
            <a:fillRect/>
          </a:stretch>
        </p:blipFill>
        <p:spPr bwMode="auto">
          <a:xfrm>
            <a:off x="6516867" y="-12576"/>
            <a:ext cx="2270125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5716644" y="4066471"/>
            <a:ext cx="26016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sr-Latn-RS" sz="3200" dirty="0" err="1">
                <a:latin typeface="+mn-lt"/>
              </a:rPr>
              <a:t>dvostruki</a:t>
            </a:r>
            <a:r>
              <a:rPr lang="en-GB" altLang="sr-Latn-RS" sz="3200" dirty="0">
                <a:latin typeface="+mn-lt"/>
              </a:rPr>
              <a:t> </a:t>
            </a:r>
            <a:r>
              <a:rPr lang="en-GB" altLang="sr-Latn-RS" sz="3200" dirty="0" err="1">
                <a:latin typeface="+mn-lt"/>
              </a:rPr>
              <a:t>lanci</a:t>
            </a:r>
            <a:endParaRPr lang="hr-HR" altLang="sr-Latn-RS" sz="3200" dirty="0">
              <a:latin typeface="+mn-lt"/>
            </a:endParaRPr>
          </a:p>
        </p:txBody>
      </p:sp>
      <p:pic>
        <p:nvPicPr>
          <p:cNvPr id="43013" name="Picture 5" descr="The image “http://cwx.prenhall.com/petrucci/medialib/media_portfolio/text_images/FG23_18_04UN.JPG” cannot be displayed, because it contains errors.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9" r="21756"/>
          <a:stretch>
            <a:fillRect/>
          </a:stretch>
        </p:blipFill>
        <p:spPr bwMode="auto">
          <a:xfrm>
            <a:off x="431574" y="156619"/>
            <a:ext cx="1484312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624841" y="2025651"/>
            <a:ext cx="16557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sr-Latn-RS" sz="2800" dirty="0">
                <a:latin typeface="+mn-lt"/>
              </a:rPr>
              <a:t>Si</a:t>
            </a:r>
            <a:r>
              <a:rPr lang="hr-HR" altLang="sr-Latn-RS" sz="2800" i="1" baseline="-25000" dirty="0">
                <a:latin typeface="+mn-lt"/>
              </a:rPr>
              <a:t>n</a:t>
            </a:r>
            <a:r>
              <a:rPr lang="hr-HR" altLang="sr-Latn-RS" sz="2800" dirty="0">
                <a:latin typeface="+mn-lt"/>
              </a:rPr>
              <a:t>O</a:t>
            </a:r>
            <a:r>
              <a:rPr lang="hr-HR" altLang="sr-Latn-RS" sz="2800" baseline="-25000" dirty="0">
                <a:latin typeface="+mn-lt"/>
              </a:rPr>
              <a:t>3</a:t>
            </a:r>
            <a:r>
              <a:rPr lang="hr-HR" altLang="sr-Latn-RS" sz="2800" i="1" baseline="-25000" dirty="0">
                <a:latin typeface="+mn-lt"/>
              </a:rPr>
              <a:t>n</a:t>
            </a:r>
            <a:r>
              <a:rPr lang="hr-HR" altLang="sr-Latn-RS" sz="2800" baseline="30000" dirty="0">
                <a:latin typeface="+mn-lt"/>
              </a:rPr>
              <a:t>2</a:t>
            </a:r>
            <a:r>
              <a:rPr lang="hr-HR" altLang="sr-Latn-RS" sz="2800" i="1" baseline="30000" dirty="0">
                <a:latin typeface="+mn-lt"/>
              </a:rPr>
              <a:t>n</a:t>
            </a:r>
            <a:r>
              <a:rPr lang="hr-HR" altLang="sr-Latn-RS" sz="2800" baseline="30000" dirty="0">
                <a:latin typeface="+mn-lt"/>
              </a:rPr>
              <a:t>-</a:t>
            </a:r>
            <a:endParaRPr lang="hr-HR" altLang="sr-Latn-RS" sz="2800" baseline="-25000" dirty="0">
              <a:latin typeface="+mn-lt"/>
            </a:endParaRPr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9345633" y="3881804"/>
            <a:ext cx="241655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sr-Latn-RS" sz="2800" dirty="0">
                <a:latin typeface="+mn-lt"/>
              </a:rPr>
              <a:t>SiO</a:t>
            </a:r>
            <a:r>
              <a:rPr lang="hr-HR" altLang="sr-Latn-RS" sz="2800" baseline="-25000" dirty="0">
                <a:latin typeface="+mn-lt"/>
              </a:rPr>
              <a:t>2</a:t>
            </a:r>
            <a:r>
              <a:rPr lang="hr-HR" altLang="sr-Latn-RS" sz="2800" dirty="0">
                <a:latin typeface="+mn-lt"/>
              </a:rPr>
              <a:t> </a:t>
            </a:r>
            <a:r>
              <a:rPr lang="hr-HR" sz="2800" dirty="0">
                <a:latin typeface="+mn-lt"/>
              </a:rPr>
              <a:t>ili [Al</a:t>
            </a:r>
            <a:r>
              <a:rPr lang="hr-HR" sz="2800" i="1" baseline="-25000" dirty="0">
                <a:latin typeface="+mn-lt"/>
              </a:rPr>
              <a:t>x</a:t>
            </a:r>
            <a:r>
              <a:rPr lang="hr-HR" sz="2800" dirty="0">
                <a:latin typeface="+mn-lt"/>
              </a:rPr>
              <a:t>Si</a:t>
            </a:r>
            <a:r>
              <a:rPr lang="hr-HR" sz="2800" i="1" baseline="-25000" dirty="0">
                <a:latin typeface="+mn-lt"/>
              </a:rPr>
              <a:t>y</a:t>
            </a:r>
            <a:r>
              <a:rPr lang="hr-HR" sz="2800" dirty="0">
                <a:latin typeface="+mn-lt"/>
              </a:rPr>
              <a:t>O</a:t>
            </a:r>
            <a:r>
              <a:rPr lang="hr-HR" sz="2800" baseline="-25000" dirty="0">
                <a:latin typeface="+mn-lt"/>
              </a:rPr>
              <a:t>(2</a:t>
            </a:r>
            <a:r>
              <a:rPr lang="hr-HR" sz="2800" i="1" baseline="-25000" dirty="0">
                <a:latin typeface="+mn-lt"/>
              </a:rPr>
              <a:t>x</a:t>
            </a:r>
            <a:r>
              <a:rPr lang="hr-HR" sz="2800" baseline="-25000" dirty="0">
                <a:latin typeface="+mn-lt"/>
              </a:rPr>
              <a:t>+2</a:t>
            </a:r>
            <a:r>
              <a:rPr lang="hr-HR" sz="2800" i="1" baseline="-25000" dirty="0">
                <a:latin typeface="+mn-lt"/>
              </a:rPr>
              <a:t>y</a:t>
            </a:r>
            <a:r>
              <a:rPr lang="hr-HR" sz="2800" baseline="-25000" dirty="0">
                <a:latin typeface="+mn-lt"/>
              </a:rPr>
              <a:t>)</a:t>
            </a:r>
            <a:r>
              <a:rPr lang="hr-HR" sz="2800" dirty="0">
                <a:latin typeface="+mn-lt"/>
              </a:rPr>
              <a:t>]</a:t>
            </a:r>
            <a:r>
              <a:rPr lang="hr-HR" sz="2800" i="1" baseline="30000" dirty="0">
                <a:latin typeface="+mn-lt"/>
              </a:rPr>
              <a:t>x</a:t>
            </a:r>
            <a:r>
              <a:rPr lang="hr-HR" sz="2800" baseline="30000" dirty="0">
                <a:latin typeface="+mn-lt"/>
              </a:rPr>
              <a:t>−</a:t>
            </a:r>
            <a:endParaRPr lang="hr-HR" altLang="sr-Latn-RS" sz="2800" baseline="-25000" dirty="0">
              <a:latin typeface="+mn-lt"/>
            </a:endParaRP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8848672" y="332948"/>
            <a:ext cx="3831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sr-Latn-RS" sz="3200" i="1" dirty="0">
                <a:latin typeface="+mn-lt"/>
              </a:rPr>
              <a:t>beskonačni</a:t>
            </a:r>
            <a:r>
              <a:rPr lang="hr-HR" altLang="sr-Latn-RS" sz="3200" dirty="0">
                <a:latin typeface="+mn-lt"/>
              </a:rPr>
              <a:t> slojevi</a:t>
            </a: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228412" y="2682236"/>
            <a:ext cx="222922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sz="2800" dirty="0">
                <a:latin typeface="+mn-lt"/>
              </a:rPr>
              <a:t>mezosilikati </a:t>
            </a:r>
            <a:r>
              <a:rPr lang="hr-HR" altLang="sr-Latn-RS" sz="2800" i="1" dirty="0">
                <a:latin typeface="+mn-lt"/>
              </a:rPr>
              <a:t>/ ciklosilikati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686959" y="5219851"/>
            <a:ext cx="16557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sr-Latn-RS" sz="2800" dirty="0">
                <a:latin typeface="+mn-lt"/>
              </a:rPr>
              <a:t>Si</a:t>
            </a:r>
            <a:r>
              <a:rPr lang="hr-HR" altLang="sr-Latn-RS" sz="2800" baseline="-25000" dirty="0">
                <a:latin typeface="+mn-lt"/>
              </a:rPr>
              <a:t>4</a:t>
            </a:r>
            <a:r>
              <a:rPr lang="hr-HR" altLang="sr-Latn-RS" sz="2800" i="1" baseline="-25000" dirty="0">
                <a:latin typeface="+mn-lt"/>
              </a:rPr>
              <a:t>n</a:t>
            </a:r>
            <a:r>
              <a:rPr lang="hr-HR" altLang="sr-Latn-RS" sz="2800" dirty="0">
                <a:latin typeface="+mn-lt"/>
              </a:rPr>
              <a:t>O</a:t>
            </a:r>
            <a:r>
              <a:rPr lang="hr-HR" altLang="sr-Latn-RS" sz="2800" baseline="-25000" dirty="0">
                <a:latin typeface="+mn-lt"/>
              </a:rPr>
              <a:t>11</a:t>
            </a:r>
            <a:r>
              <a:rPr lang="hr-HR" altLang="sr-Latn-RS" sz="2800" i="1" baseline="-25000" dirty="0">
                <a:latin typeface="+mn-lt"/>
              </a:rPr>
              <a:t>n</a:t>
            </a:r>
            <a:r>
              <a:rPr lang="hr-HR" altLang="sr-Latn-RS" sz="2800" baseline="30000" dirty="0">
                <a:latin typeface="+mn-lt"/>
              </a:rPr>
              <a:t>6</a:t>
            </a:r>
            <a:r>
              <a:rPr lang="hr-HR" altLang="sr-Latn-RS" sz="2800" i="1" baseline="30000" dirty="0">
                <a:latin typeface="+mn-lt"/>
              </a:rPr>
              <a:t>n</a:t>
            </a:r>
            <a:r>
              <a:rPr lang="hr-HR" altLang="sr-Latn-RS" sz="2800" baseline="30000" dirty="0">
                <a:latin typeface="+mn-lt"/>
              </a:rPr>
              <a:t>-</a:t>
            </a:r>
            <a:endParaRPr lang="hr-HR" altLang="sr-Latn-RS" sz="2800" baseline="-25000" dirty="0">
              <a:latin typeface="+mn-lt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2063906" y="564889"/>
            <a:ext cx="29464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r-HR" altLang="sr-Latn-RS" sz="3200" i="1" dirty="0">
                <a:latin typeface="+mn-lt"/>
              </a:rPr>
              <a:t>n</a:t>
            </a:r>
            <a:r>
              <a:rPr lang="hr-HR" altLang="sr-Latn-RS" sz="3200" dirty="0">
                <a:latin typeface="+mn-lt"/>
              </a:rPr>
              <a:t>-člani prstenovi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3400227" y="5719954"/>
            <a:ext cx="267207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sz="2800" i="1" dirty="0">
                <a:latin typeface="+mn-lt"/>
              </a:rPr>
              <a:t>inosilikati amfibolnog tipa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7004731" y="2905625"/>
            <a:ext cx="18314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sz="2800" i="1" dirty="0">
                <a:latin typeface="+mn-lt"/>
              </a:rPr>
              <a:t>filosilikati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7092570" y="2142709"/>
            <a:ext cx="16557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sr-Latn-RS" sz="2800" dirty="0">
                <a:latin typeface="+mn-lt"/>
              </a:rPr>
              <a:t>Si</a:t>
            </a:r>
            <a:r>
              <a:rPr lang="hr-HR" altLang="sr-Latn-RS" sz="2800" baseline="-25000" dirty="0">
                <a:latin typeface="+mn-lt"/>
              </a:rPr>
              <a:t>2</a:t>
            </a:r>
            <a:r>
              <a:rPr lang="hr-HR" altLang="sr-Latn-RS" sz="2800" i="1" baseline="-25000" dirty="0">
                <a:latin typeface="+mn-lt"/>
              </a:rPr>
              <a:t>n</a:t>
            </a:r>
            <a:r>
              <a:rPr lang="hr-HR" altLang="sr-Latn-RS" sz="2800" dirty="0">
                <a:latin typeface="+mn-lt"/>
              </a:rPr>
              <a:t>O</a:t>
            </a:r>
            <a:r>
              <a:rPr lang="hr-HR" altLang="sr-Latn-RS" sz="2800" baseline="-25000" dirty="0">
                <a:latin typeface="+mn-lt"/>
              </a:rPr>
              <a:t>5</a:t>
            </a:r>
            <a:r>
              <a:rPr lang="hr-HR" altLang="sr-Latn-RS" sz="2800" i="1" baseline="-25000" dirty="0">
                <a:latin typeface="+mn-lt"/>
              </a:rPr>
              <a:t>n</a:t>
            </a:r>
            <a:r>
              <a:rPr lang="hr-HR" altLang="sr-Latn-RS" sz="2800" baseline="30000" dirty="0">
                <a:latin typeface="+mn-lt"/>
              </a:rPr>
              <a:t>2</a:t>
            </a:r>
            <a:r>
              <a:rPr lang="hr-HR" altLang="sr-Latn-RS" sz="2800" i="1" baseline="30000" dirty="0">
                <a:latin typeface="+mn-lt"/>
              </a:rPr>
              <a:t>n</a:t>
            </a:r>
            <a:r>
              <a:rPr lang="hr-HR" altLang="sr-Latn-RS" sz="2800" baseline="30000" dirty="0">
                <a:latin typeface="+mn-lt"/>
              </a:rPr>
              <a:t>-</a:t>
            </a:r>
            <a:endParaRPr lang="hr-HR" altLang="sr-Latn-RS" sz="2800" baseline="-25000" dirty="0">
              <a:latin typeface="+mn-lt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9345633" y="5555259"/>
            <a:ext cx="320366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sr-Latn-RS" sz="3200" dirty="0">
                <a:latin typeface="+mn-lt"/>
              </a:rPr>
              <a:t>Trodimenzijske strukture</a:t>
            </a: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9736747" y="4973400"/>
            <a:ext cx="281255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sz="2800" i="1" dirty="0">
                <a:latin typeface="+mn-lt"/>
              </a:rPr>
              <a:t>tektosilikati</a:t>
            </a:r>
          </a:p>
        </p:txBody>
      </p:sp>
    </p:spTree>
    <p:extLst>
      <p:ext uri="{BB962C8B-B14F-4D97-AF65-F5344CB8AC3E}">
        <p14:creationId xmlns:p14="http://schemas.microsoft.com/office/powerpoint/2010/main" val="2093374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130628" y="315989"/>
            <a:ext cx="615260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r-HR" altLang="sr-Latn-RS" sz="3200" dirty="0">
                <a:latin typeface="+mn-lt"/>
              </a:rPr>
              <a:t>Amorfni silikati – (silikatna) stakla</a:t>
            </a:r>
          </a:p>
        </p:txBody>
      </p:sp>
      <p:sp>
        <p:nvSpPr>
          <p:cNvPr id="44036" name="TextBox 1"/>
          <p:cNvSpPr txBox="1">
            <a:spLocks noChangeArrowheads="1"/>
          </p:cNvSpPr>
          <p:nvPr/>
        </p:nvSpPr>
        <p:spPr bwMode="auto">
          <a:xfrm>
            <a:off x="457901" y="1783763"/>
            <a:ext cx="458862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r-HR" altLang="sr-Latn-RS" sz="2400" dirty="0">
                <a:latin typeface="+mn-lt"/>
              </a:rPr>
              <a:t>SiO</a:t>
            </a:r>
            <a:r>
              <a:rPr lang="hr-HR" altLang="sr-Latn-RS" sz="2400" baseline="-25000" dirty="0">
                <a:latin typeface="+mn-lt"/>
              </a:rPr>
              <a:t>2</a:t>
            </a:r>
            <a:r>
              <a:rPr lang="hr-HR" altLang="sr-Latn-RS" sz="2400" dirty="0">
                <a:latin typeface="+mn-lt"/>
              </a:rPr>
              <a:t>  + CaO  + Na</a:t>
            </a:r>
            <a:r>
              <a:rPr lang="hr-HR" altLang="sr-Latn-RS" sz="2400" baseline="-25000" dirty="0">
                <a:latin typeface="+mn-lt"/>
              </a:rPr>
              <a:t>2</a:t>
            </a:r>
            <a:r>
              <a:rPr lang="hr-HR" altLang="sr-Latn-RS" sz="2400" dirty="0">
                <a:latin typeface="+mn-lt"/>
              </a:rPr>
              <a:t>CO</a:t>
            </a:r>
            <a:r>
              <a:rPr lang="hr-HR" altLang="sr-Latn-RS" sz="2400" baseline="-25000" dirty="0">
                <a:latin typeface="+mn-lt"/>
              </a:rPr>
              <a:t>3</a:t>
            </a:r>
            <a:r>
              <a:rPr lang="hr-HR" altLang="sr-Latn-RS" sz="2400" dirty="0">
                <a:latin typeface="+mn-lt"/>
              </a:rPr>
              <a:t> </a:t>
            </a:r>
            <a:endParaRPr lang="en-US" altLang="sr-Latn-RS" sz="2400" dirty="0">
              <a:latin typeface="+mn-lt"/>
            </a:endParaRPr>
          </a:p>
          <a:p>
            <a:r>
              <a:rPr lang="hr-HR" altLang="sr-Latn-RS" sz="2400" dirty="0">
                <a:latin typeface="+mn-lt"/>
              </a:rPr>
              <a:t>B</a:t>
            </a:r>
            <a:r>
              <a:rPr lang="hr-HR" altLang="sr-Latn-RS" sz="2400" baseline="-25000" dirty="0">
                <a:latin typeface="+mn-lt"/>
              </a:rPr>
              <a:t>2</a:t>
            </a:r>
            <a:r>
              <a:rPr lang="hr-HR" altLang="sr-Latn-RS" sz="2400" dirty="0">
                <a:latin typeface="+mn-lt"/>
              </a:rPr>
              <a:t>O</a:t>
            </a:r>
            <a:r>
              <a:rPr lang="hr-HR" altLang="sr-Latn-RS" sz="2400" baseline="-25000" dirty="0">
                <a:latin typeface="+mn-lt"/>
              </a:rPr>
              <a:t>3      </a:t>
            </a:r>
            <a:r>
              <a:rPr lang="hr-HR" altLang="sr-Latn-RS" sz="2400" dirty="0">
                <a:latin typeface="+mn-lt"/>
              </a:rPr>
              <a:t>PbO  + </a:t>
            </a:r>
            <a:r>
              <a:rPr lang="hr-HR" altLang="sr-Latn-RS" sz="2400" baseline="-25000" dirty="0">
                <a:latin typeface="+mn-lt"/>
              </a:rPr>
              <a:t> </a:t>
            </a:r>
            <a:r>
              <a:rPr lang="hr-HR" altLang="sr-Latn-RS" sz="2400" dirty="0">
                <a:latin typeface="+mn-lt"/>
              </a:rPr>
              <a:t>K</a:t>
            </a:r>
            <a:r>
              <a:rPr lang="hr-HR" altLang="sr-Latn-RS" sz="2400" baseline="-25000" dirty="0">
                <a:latin typeface="+mn-lt"/>
              </a:rPr>
              <a:t>2</a:t>
            </a:r>
            <a:r>
              <a:rPr lang="hr-HR" altLang="sr-Latn-RS" sz="2400" dirty="0">
                <a:latin typeface="+mn-lt"/>
              </a:rPr>
              <a:t>CO</a:t>
            </a:r>
            <a:r>
              <a:rPr lang="hr-HR" altLang="sr-Latn-RS" sz="2400" baseline="-25000" dirty="0">
                <a:latin typeface="+mn-lt"/>
              </a:rPr>
              <a:t>3</a:t>
            </a:r>
            <a:r>
              <a:rPr lang="hr-HR" altLang="sr-Latn-RS" sz="2400" dirty="0">
                <a:latin typeface="+mn-lt"/>
              </a:rPr>
              <a:t> </a:t>
            </a:r>
            <a:r>
              <a:rPr lang="hr-HR" altLang="sr-Latn-RS" sz="2400" baseline="-25000" dirty="0">
                <a:latin typeface="+mn-lt"/>
              </a:rPr>
              <a:t>                                      </a:t>
            </a:r>
          </a:p>
          <a:p>
            <a:r>
              <a:rPr lang="hr-HR" altLang="sr-Latn-RS" sz="2400" dirty="0">
                <a:latin typeface="+mn-lt"/>
              </a:rPr>
              <a:t>Al</a:t>
            </a:r>
            <a:r>
              <a:rPr lang="hr-HR" altLang="sr-Latn-RS" sz="2400" baseline="-25000" dirty="0">
                <a:latin typeface="+mn-lt"/>
              </a:rPr>
              <a:t>2</a:t>
            </a:r>
            <a:r>
              <a:rPr lang="hr-HR" altLang="sr-Latn-RS" sz="2400" dirty="0">
                <a:latin typeface="+mn-lt"/>
              </a:rPr>
              <a:t>O</a:t>
            </a:r>
            <a:r>
              <a:rPr lang="hr-HR" altLang="sr-Latn-RS" sz="2400" baseline="-25000" dirty="0">
                <a:latin typeface="+mn-lt"/>
              </a:rPr>
              <a:t>3</a:t>
            </a:r>
            <a:endParaRPr lang="hr-HR" altLang="sr-Latn-RS" sz="24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8261" y="2106774"/>
            <a:ext cx="5122100" cy="45337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933" y="112610"/>
            <a:ext cx="2782319" cy="27823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95" y="3656526"/>
            <a:ext cx="3562159" cy="264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182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457201" y="158668"/>
            <a:ext cx="11570676" cy="581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r-HR" altLang="sr-Latn-RS" sz="3200" b="1" dirty="0">
                <a:latin typeface="+mn-lt"/>
                <a:cs typeface="Times New Roman" panose="02020603050405020304" pitchFamily="18" charset="0"/>
              </a:rPr>
              <a:t>alumosilikati</a:t>
            </a:r>
            <a:r>
              <a:rPr lang="hr-HR" altLang="sr-Latn-RS" sz="2800" dirty="0">
                <a:latin typeface="+mn-lt"/>
                <a:cs typeface="Times New Roman" panose="02020603050405020304" pitchFamily="18" charset="0"/>
              </a:rPr>
              <a:t> – [Al</a:t>
            </a:r>
            <a:r>
              <a:rPr lang="hr-HR" altLang="sr-Latn-RS" sz="2800" i="1" baseline="-25000" dirty="0">
                <a:latin typeface="+mn-lt"/>
                <a:cs typeface="Times New Roman" panose="02020603050405020304" pitchFamily="18" charset="0"/>
              </a:rPr>
              <a:t>x</a:t>
            </a:r>
            <a:r>
              <a:rPr lang="hr-HR" altLang="sr-Latn-RS" sz="2800" dirty="0">
                <a:latin typeface="+mn-lt"/>
                <a:cs typeface="Times New Roman" panose="02020603050405020304" pitchFamily="18" charset="0"/>
              </a:rPr>
              <a:t>Si</a:t>
            </a:r>
            <a:r>
              <a:rPr lang="hr-HR" altLang="sr-Latn-RS" sz="2800" i="1" baseline="-25000" dirty="0">
                <a:latin typeface="+mn-lt"/>
                <a:cs typeface="Times New Roman" panose="02020603050405020304" pitchFamily="18" charset="0"/>
              </a:rPr>
              <a:t>y</a:t>
            </a:r>
            <a:r>
              <a:rPr lang="hr-HR" altLang="sr-Latn-RS" sz="2800" dirty="0">
                <a:latin typeface="+mn-lt"/>
                <a:cs typeface="Times New Roman" panose="02020603050405020304" pitchFamily="18" charset="0"/>
              </a:rPr>
              <a:t>O</a:t>
            </a:r>
            <a:r>
              <a:rPr lang="hr-HR" altLang="sr-Latn-RS" sz="2800" baseline="-25000" dirty="0">
                <a:latin typeface="+mn-lt"/>
                <a:cs typeface="Times New Roman" panose="02020603050405020304" pitchFamily="18" charset="0"/>
              </a:rPr>
              <a:t>2</a:t>
            </a:r>
            <a:r>
              <a:rPr lang="hr-HR" altLang="sr-Latn-RS" sz="2800" i="1" baseline="-25000" dirty="0">
                <a:latin typeface="+mn-lt"/>
                <a:cs typeface="Times New Roman" panose="02020603050405020304" pitchFamily="18" charset="0"/>
              </a:rPr>
              <a:t>x</a:t>
            </a:r>
            <a:r>
              <a:rPr lang="hr-HR" altLang="sr-Latn-RS" sz="2800" baseline="-25000" dirty="0">
                <a:latin typeface="+mn-lt"/>
                <a:cs typeface="Times New Roman" panose="02020603050405020304" pitchFamily="18" charset="0"/>
              </a:rPr>
              <a:t>+2</a:t>
            </a:r>
            <a:r>
              <a:rPr lang="hr-HR" altLang="sr-Latn-RS" sz="2800" i="1" baseline="-25000" dirty="0">
                <a:latin typeface="+mn-lt"/>
                <a:cs typeface="Times New Roman" panose="02020603050405020304" pitchFamily="18" charset="0"/>
              </a:rPr>
              <a:t>y</a:t>
            </a:r>
            <a:r>
              <a:rPr lang="hr-HR" altLang="sr-Latn-RS" sz="2800" dirty="0">
                <a:latin typeface="+mn-lt"/>
                <a:cs typeface="Times New Roman" panose="02020603050405020304" pitchFamily="18" charset="0"/>
              </a:rPr>
              <a:t>]</a:t>
            </a:r>
            <a:r>
              <a:rPr lang="hr-HR" altLang="sr-Latn-RS" sz="2800" i="1" baseline="30000" dirty="0">
                <a:latin typeface="+mn-lt"/>
                <a:cs typeface="Times New Roman" panose="02020603050405020304" pitchFamily="18" charset="0"/>
              </a:rPr>
              <a:t>x</a:t>
            </a:r>
            <a:r>
              <a:rPr lang="hr-HR" altLang="sr-Latn-RS" sz="2800" baseline="30000" dirty="0">
                <a:latin typeface="+mn-lt"/>
                <a:cs typeface="Times New Roman" panose="02020603050405020304" pitchFamily="18" charset="0"/>
              </a:rPr>
              <a:t>-</a:t>
            </a:r>
            <a:endParaRPr lang="hr-HR" altLang="sr-Latn-RS" sz="2800" baseline="-25000" dirty="0">
              <a:latin typeface="+mn-lt"/>
              <a:cs typeface="Times New Roman" panose="02020603050405020304" pitchFamily="18" charset="0"/>
            </a:endParaRPr>
          </a:p>
          <a:p>
            <a:pPr eaLnBrk="1" hangingPunct="1"/>
            <a:endParaRPr lang="hr-HR" altLang="sr-Latn-RS" sz="2800" dirty="0">
              <a:latin typeface="+mn-lt"/>
            </a:endParaRPr>
          </a:p>
          <a:p>
            <a:pPr eaLnBrk="1" hangingPunct="1"/>
            <a:r>
              <a:rPr lang="hr-HR" altLang="sr-Latn-RS" sz="2400" dirty="0">
                <a:latin typeface="+mn-lt"/>
              </a:rPr>
              <a:t>Supstitucija  Si</a:t>
            </a:r>
            <a:r>
              <a:rPr lang="hr-HR" altLang="sr-Latn-RS" sz="2400" baseline="30000" dirty="0">
                <a:latin typeface="+mn-lt"/>
              </a:rPr>
              <a:t>4+</a:t>
            </a:r>
            <a:r>
              <a:rPr lang="hr-HR" altLang="sr-Latn-RS" sz="2400" dirty="0">
                <a:latin typeface="+mn-lt"/>
              </a:rPr>
              <a:t> (57 pm) s Al</a:t>
            </a:r>
            <a:r>
              <a:rPr lang="hr-HR" altLang="sr-Latn-RS" sz="2400" baseline="30000" dirty="0">
                <a:latin typeface="+mn-lt"/>
              </a:rPr>
              <a:t>3+</a:t>
            </a:r>
            <a:r>
              <a:rPr lang="hr-HR" altLang="sr-Latn-RS" sz="2400" dirty="0">
                <a:latin typeface="+mn-lt"/>
              </a:rPr>
              <a:t> (67 pm) u polisilikatima</a:t>
            </a:r>
          </a:p>
          <a:p>
            <a:pPr eaLnBrk="1" hangingPunct="1"/>
            <a:endParaRPr lang="hr-HR" altLang="sr-Latn-RS" sz="2400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  <a:p>
            <a:pPr eaLnBrk="1" hangingPunct="1"/>
            <a:r>
              <a:rPr lang="hr-HR" altLang="sr-Latn-RS" sz="24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1. Feldspati → </a:t>
            </a:r>
            <a:r>
              <a:rPr lang="hr-HR" altLang="sr-Latn-RS" sz="2400" dirty="0">
                <a:latin typeface="+mn-lt"/>
                <a:cs typeface="Times New Roman" panose="02020603050405020304" pitchFamily="18" charset="0"/>
              </a:rPr>
              <a:t>60% Zemljine kore (ortoklas- K[AlSi</a:t>
            </a:r>
            <a:r>
              <a:rPr lang="hr-HR" altLang="sr-Latn-RS" sz="2400" baseline="-25000" dirty="0">
                <a:latin typeface="+mn-lt"/>
                <a:cs typeface="Times New Roman" panose="02020603050405020304" pitchFamily="18" charset="0"/>
              </a:rPr>
              <a:t>3</a:t>
            </a:r>
            <a:r>
              <a:rPr lang="hr-HR" altLang="sr-Latn-RS" sz="2400" dirty="0">
                <a:latin typeface="+mn-lt"/>
                <a:cs typeface="Times New Roman" panose="02020603050405020304" pitchFamily="18" charset="0"/>
              </a:rPr>
              <a:t>O</a:t>
            </a:r>
            <a:r>
              <a:rPr lang="hr-HR" altLang="sr-Latn-RS" sz="2400" baseline="-25000" dirty="0">
                <a:latin typeface="+mn-lt"/>
                <a:cs typeface="Times New Roman" panose="02020603050405020304" pitchFamily="18" charset="0"/>
              </a:rPr>
              <a:t>8</a:t>
            </a:r>
            <a:r>
              <a:rPr lang="hr-HR" altLang="sr-Latn-RS" sz="2400" dirty="0">
                <a:latin typeface="+mn-lt"/>
                <a:cs typeface="Times New Roman" panose="02020603050405020304" pitchFamily="18" charset="0"/>
              </a:rPr>
              <a:t>])</a:t>
            </a:r>
          </a:p>
          <a:p>
            <a:pPr eaLnBrk="1" hangingPunct="1"/>
            <a:r>
              <a:rPr lang="hr-HR" altLang="sr-Latn-RS" sz="2400" dirty="0">
                <a:latin typeface="+mn-lt"/>
                <a:cs typeface="Times New Roman" panose="02020603050405020304" pitchFamily="18" charset="0"/>
              </a:rPr>
              <a:t> </a:t>
            </a:r>
            <a:endParaRPr lang="hr-HR" altLang="sr-Latn-RS" sz="2400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  <a:p>
            <a:r>
              <a:rPr lang="hr-HR" altLang="sr-Latn-RS" sz="24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2. Zeoliti →</a:t>
            </a:r>
            <a:r>
              <a:rPr lang="hr-HR" altLang="sr-Latn-RS" sz="2400" dirty="0">
                <a:latin typeface="+mn-lt"/>
                <a:cs typeface="Times New Roman" panose="02020603050405020304" pitchFamily="18" charset="0"/>
              </a:rPr>
              <a:t> 37 prirodnih zeolita i preko 100 sintetskih (hidrotermalna sinteza)</a:t>
            </a:r>
          </a:p>
          <a:p>
            <a:endParaRPr lang="hr-HR" altLang="sr-Latn-RS" sz="2400" dirty="0">
              <a:latin typeface="+mn-lt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hr-HR" altLang="sr-Latn-RS" sz="24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→ </a:t>
            </a:r>
            <a:r>
              <a:rPr lang="hr-HR" altLang="sr-Latn-RS" sz="24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„bogati” s Al(III) – hidrofilni; „bogati” s Si(IV) – hidrofobni</a:t>
            </a:r>
          </a:p>
          <a:p>
            <a:pPr>
              <a:defRPr/>
            </a:pPr>
            <a:endParaRPr lang="hr-HR" altLang="sr-Latn-RS" sz="2400" dirty="0">
              <a:solidFill>
                <a:srgbClr val="000000"/>
              </a:solidFill>
              <a:latin typeface="+mn-lt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defRPr/>
            </a:pPr>
            <a:r>
              <a:rPr lang="hr-HR" altLang="sr-Latn-RS" sz="24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→ </a:t>
            </a:r>
            <a:r>
              <a:rPr lang="hr-HR" altLang="sr-Latn-RS" sz="24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sredstva za sušenje (molekulska sita)</a:t>
            </a:r>
            <a:r>
              <a:rPr lang="hr-HR" altLang="sr-Latn-RS" sz="24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;</a:t>
            </a:r>
          </a:p>
          <a:p>
            <a:pPr>
              <a:defRPr/>
            </a:pPr>
            <a:r>
              <a:rPr lang="hr-HR" altLang="sr-Latn-RS" sz="24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hr-HR" altLang="sr-Latn-RS" sz="24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→ </a:t>
            </a:r>
            <a:r>
              <a:rPr lang="hr-HR" altLang="sr-Latn-RS" sz="24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selektivna molekulska apsorpcija (različita veličina šupljina)</a:t>
            </a:r>
          </a:p>
          <a:p>
            <a:pPr>
              <a:defRPr/>
            </a:pPr>
            <a:r>
              <a:rPr lang="hr-HR" altLang="sr-Latn-RS" sz="24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</a:p>
          <a:p>
            <a:pPr>
              <a:defRPr/>
            </a:pPr>
            <a:r>
              <a:rPr lang="hr-HR" altLang="sr-Latn-RS" sz="24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→ </a:t>
            </a:r>
            <a:r>
              <a:rPr lang="hr-HR" altLang="sr-Latn-RS" sz="24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katalizatori: alkiliranje benzena, oksidacija alkohola</a:t>
            </a:r>
            <a:endParaRPr lang="hr-HR" altLang="sr-Latn-RS" sz="2400" dirty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6699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92138" y="519036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hr-HR" altLang="sr-Latn-RS" sz="2400" dirty="0"/>
          </a:p>
          <a:p>
            <a:r>
              <a:rPr lang="hr-HR" altLang="sr-Latn-RS" sz="2800" dirty="0"/>
              <a:t>                         </a:t>
            </a:r>
          </a:p>
          <a:p>
            <a:r>
              <a:rPr lang="hr-HR" altLang="sr-Latn-RS" sz="2800" dirty="0">
                <a:solidFill>
                  <a:srgbClr val="000000"/>
                </a:solidFill>
              </a:rPr>
              <a:t>                        SiO</a:t>
            </a:r>
            <a:r>
              <a:rPr lang="hr-HR" altLang="sr-Latn-RS" sz="2800" baseline="-25000" dirty="0">
                <a:solidFill>
                  <a:srgbClr val="000000"/>
                </a:solidFill>
              </a:rPr>
              <a:t>2</a:t>
            </a:r>
            <a:r>
              <a:rPr lang="hr-HR" altLang="sr-Latn-RS" sz="2800" dirty="0">
                <a:solidFill>
                  <a:srgbClr val="000000"/>
                </a:solidFill>
              </a:rPr>
              <a:t> + 4HF </a:t>
            </a:r>
            <a:r>
              <a:rPr lang="hr-HR" altLang="sr-Latn-RS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→ SiF</a:t>
            </a:r>
            <a:r>
              <a:rPr lang="hr-HR" altLang="sr-Latn-RS" sz="2800" baseline="-25000" dirty="0">
                <a:solidFill>
                  <a:srgbClr val="000000"/>
                </a:solidFill>
                <a:cs typeface="Times New Roman" panose="02020603050405020304" pitchFamily="18" charset="0"/>
              </a:rPr>
              <a:t>4 </a:t>
            </a:r>
            <a:r>
              <a:rPr lang="hr-HR" altLang="sr-Latn-RS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+ 2H</a:t>
            </a:r>
            <a:r>
              <a:rPr lang="hr-HR" altLang="sr-Latn-RS" sz="2800" baseline="-25000" dirty="0">
                <a:solidFill>
                  <a:srgbClr val="000000"/>
                </a:solidFill>
                <a:cs typeface="Times New Roman" panose="02020603050405020304" pitchFamily="18" charset="0"/>
              </a:rPr>
              <a:t>2</a:t>
            </a:r>
            <a:r>
              <a:rPr lang="hr-HR" altLang="sr-Latn-RS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O</a:t>
            </a:r>
            <a:endParaRPr lang="hr-HR" altLang="sr-Latn-RS" sz="2400" dirty="0">
              <a:cs typeface="Times New Roman" panose="02020603050405020304" pitchFamily="18" charset="0"/>
            </a:endParaRPr>
          </a:p>
          <a:p>
            <a:pPr algn="ctr"/>
            <a:endParaRPr lang="hr-HR" altLang="sr-Latn-RS" sz="2800" dirty="0"/>
          </a:p>
        </p:txBody>
      </p:sp>
      <p:sp>
        <p:nvSpPr>
          <p:cNvPr id="3" name="Rectangle 3"/>
          <p:cNvSpPr txBox="1">
            <a:spLocks noRot="1" noChangeArrowheads="1"/>
          </p:cNvSpPr>
          <p:nvPr/>
        </p:nvSpPr>
        <p:spPr bwMode="auto">
          <a:xfrm>
            <a:off x="415495" y="179365"/>
            <a:ext cx="11497831" cy="2664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90488" indent="-90488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382588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566738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749300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931863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13890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18462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23034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27606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sr-Latn-RS" sz="3200" b="1" dirty="0">
                <a:solidFill>
                  <a:schemeClr val="tx1"/>
                </a:solidFill>
                <a:latin typeface="+mn-lt"/>
              </a:rPr>
              <a:t>Halogenidi</a:t>
            </a:r>
            <a:r>
              <a:rPr lang="hr-HR" altLang="sr-Latn-RS" sz="3200" dirty="0">
                <a:solidFill>
                  <a:schemeClr val="tx1"/>
                </a:solidFill>
                <a:latin typeface="+mn-lt"/>
              </a:rPr>
              <a:t> (SiX</a:t>
            </a:r>
            <a:r>
              <a:rPr lang="hr-HR" altLang="sr-Latn-RS" sz="3200" baseline="-25000" dirty="0">
                <a:solidFill>
                  <a:schemeClr val="tx1"/>
                </a:solidFill>
                <a:latin typeface="+mn-lt"/>
              </a:rPr>
              <a:t>4</a:t>
            </a:r>
            <a:r>
              <a:rPr lang="hr-HR" altLang="sr-Latn-RS" sz="3200" dirty="0">
                <a:solidFill>
                  <a:schemeClr val="tx1"/>
                </a:solidFill>
                <a:latin typeface="+mn-lt"/>
              </a:rPr>
              <a:t>)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hr-HR" altLang="sr-Latn-RS" sz="2800" dirty="0">
              <a:solidFill>
                <a:schemeClr val="tx1"/>
              </a:solidFill>
              <a:latin typeface="+mn-lt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sr-Latn-RS" sz="2800" dirty="0">
                <a:solidFill>
                  <a:schemeClr val="tx1"/>
                </a:solidFill>
                <a:latin typeface="+mn-lt"/>
              </a:rPr>
              <a:t>Izravnom reakcijom elemenata ili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sr-Latn-RS" sz="2800" dirty="0">
                <a:solidFill>
                  <a:schemeClr val="tx1"/>
                </a:solidFill>
                <a:latin typeface="+mn-lt"/>
              </a:rPr>
              <a:t>Lako hlapljivi, bezbojni i reaktivni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sr-Latn-RS" sz="2800" dirty="0">
                <a:solidFill>
                  <a:schemeClr val="tx1"/>
                </a:solidFill>
                <a:latin typeface="+mn-lt"/>
              </a:rPr>
              <a:t>Hidroliziraju (u silicijeve kiseline ili dioksid)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hr-HR" altLang="sr-Latn-RS" sz="2800" dirty="0">
              <a:solidFill>
                <a:schemeClr val="tx1"/>
              </a:solidFill>
              <a:latin typeface="+mn-lt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sr-Latn-RS" sz="3200" dirty="0">
                <a:solidFill>
                  <a:schemeClr val="tx1"/>
                </a:solidFill>
                <a:latin typeface="+mn-lt"/>
              </a:rPr>
              <a:t>Silil-halogenidi (SiH</a:t>
            </a:r>
            <a:r>
              <a:rPr lang="hr-HR" altLang="sr-Latn-RS" sz="3200" baseline="-25000" dirty="0">
                <a:solidFill>
                  <a:schemeClr val="tx1"/>
                </a:solidFill>
                <a:latin typeface="+mn-lt"/>
              </a:rPr>
              <a:t>3</a:t>
            </a:r>
            <a:r>
              <a:rPr lang="hr-HR" altLang="sr-Latn-RS" sz="3200" dirty="0">
                <a:solidFill>
                  <a:schemeClr val="tx1"/>
                </a:solidFill>
                <a:latin typeface="+mn-lt"/>
              </a:rPr>
              <a:t>X)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sr-Latn-RS" sz="2800" dirty="0">
                <a:solidFill>
                  <a:schemeClr val="tx1"/>
                </a:solidFill>
                <a:latin typeface="+mn-lt"/>
              </a:rPr>
              <a:t>Nestabilni, stabiliziraju supstitucijom vodika organskim skupinama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sr-Latn-RS" sz="2800" dirty="0">
                <a:solidFill>
                  <a:schemeClr val="tx1"/>
                </a:solidFill>
                <a:latin typeface="+mn-lt"/>
              </a:rPr>
              <a:t>Prekursori za organosilicijeve spojeve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hr-HR" altLang="sr-Latn-RS" sz="28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58420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The image “http://cwx.prenhall.com/petrucci/medialib/media_portfolio/text_images/FG23_18_09UN.JPG” cannot be displayed, because it contains error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750" y="4463212"/>
            <a:ext cx="2490788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 descr="The image “http://cwx.prenhall.com/petrucci/medialib/media_portfolio/text_images/FG23_18_08UN.JPG” cannot be displayed, because it contains errors.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B0B0B0"/>
              </a:clrFrom>
              <a:clrTo>
                <a:srgbClr val="B0B0B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60"/>
          <a:stretch>
            <a:fillRect/>
          </a:stretch>
        </p:blipFill>
        <p:spPr bwMode="auto">
          <a:xfrm>
            <a:off x="1941557" y="3450935"/>
            <a:ext cx="7054109" cy="1200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74462" y="-31098"/>
            <a:ext cx="9695251" cy="5724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sz="3600" b="1" dirty="0">
                <a:latin typeface="+mn-lt"/>
              </a:rPr>
              <a:t>Siloksani i silseskvioksani</a:t>
            </a:r>
          </a:p>
          <a:p>
            <a:pPr eaLnBrk="1" hangingPunct="1"/>
            <a:endParaRPr lang="hr-HR" altLang="sr-Latn-RS" sz="1400" b="1" dirty="0">
              <a:latin typeface="+mn-lt"/>
            </a:endParaRPr>
          </a:p>
          <a:p>
            <a:pPr eaLnBrk="1" hangingPunct="1"/>
            <a:r>
              <a:rPr lang="hr-HR" altLang="sr-Latn-RS" sz="2400" dirty="0">
                <a:latin typeface="+mn-lt"/>
              </a:rPr>
              <a:t>Organosilicijevi spojevi: siloksani (R</a:t>
            </a:r>
            <a:r>
              <a:rPr lang="pt-BR" sz="2400" baseline="-25000" dirty="0">
                <a:latin typeface="+mn-lt"/>
              </a:rPr>
              <a:t>2</a:t>
            </a:r>
            <a:r>
              <a:rPr lang="pt-BR" sz="2400" dirty="0">
                <a:latin typeface="+mn-lt"/>
              </a:rPr>
              <a:t>[Si(</a:t>
            </a:r>
            <a:r>
              <a:rPr lang="hr-HR" sz="2400" dirty="0">
                <a:latin typeface="+mn-lt"/>
              </a:rPr>
              <a:t>R</a:t>
            </a:r>
            <a:r>
              <a:rPr lang="pt-BR" sz="2400" dirty="0">
                <a:latin typeface="+mn-lt"/>
              </a:rPr>
              <a:t>)</a:t>
            </a:r>
            <a:r>
              <a:rPr lang="pt-BR" sz="2400" baseline="-25000" dirty="0">
                <a:latin typeface="+mn-lt"/>
              </a:rPr>
              <a:t>2</a:t>
            </a:r>
            <a:r>
              <a:rPr lang="pt-BR" sz="2400" dirty="0">
                <a:latin typeface="+mn-lt"/>
              </a:rPr>
              <a:t>O]</a:t>
            </a:r>
            <a:r>
              <a:rPr lang="pt-BR" sz="2400" i="1" baseline="-25000" dirty="0">
                <a:latin typeface="+mn-lt"/>
              </a:rPr>
              <a:t>n</a:t>
            </a:r>
            <a:r>
              <a:rPr lang="hr-HR" sz="2400" dirty="0">
                <a:latin typeface="+mn-lt"/>
              </a:rPr>
              <a:t>) ciklosiloksani (</a:t>
            </a:r>
            <a:r>
              <a:rPr lang="pt-BR" sz="2400" dirty="0">
                <a:latin typeface="+mn-lt"/>
              </a:rPr>
              <a:t>[Si(</a:t>
            </a:r>
            <a:r>
              <a:rPr lang="hr-HR" sz="2400" dirty="0">
                <a:latin typeface="+mn-lt"/>
              </a:rPr>
              <a:t>R</a:t>
            </a:r>
            <a:r>
              <a:rPr lang="pt-BR" sz="2400" dirty="0">
                <a:latin typeface="+mn-lt"/>
              </a:rPr>
              <a:t>)</a:t>
            </a:r>
            <a:r>
              <a:rPr lang="pt-BR" sz="2400" baseline="-25000" dirty="0">
                <a:latin typeface="+mn-lt"/>
              </a:rPr>
              <a:t>2</a:t>
            </a:r>
            <a:r>
              <a:rPr lang="pt-BR" sz="2400" dirty="0">
                <a:latin typeface="+mn-lt"/>
              </a:rPr>
              <a:t>O]</a:t>
            </a:r>
            <a:r>
              <a:rPr lang="pt-BR" sz="2400" i="1" baseline="-25000" dirty="0">
                <a:latin typeface="+mn-lt"/>
              </a:rPr>
              <a:t>n</a:t>
            </a:r>
            <a:r>
              <a:rPr lang="hr-HR" sz="2400" dirty="0">
                <a:latin typeface="+mn-lt"/>
              </a:rPr>
              <a:t>) i sileseskvioksani (</a:t>
            </a:r>
            <a:r>
              <a:rPr lang="pt-BR" sz="2400" dirty="0">
                <a:latin typeface="+mn-lt"/>
              </a:rPr>
              <a:t>[Si(</a:t>
            </a:r>
            <a:r>
              <a:rPr lang="hr-HR" sz="2400" dirty="0">
                <a:latin typeface="+mn-lt"/>
              </a:rPr>
              <a:t>R</a:t>
            </a:r>
            <a:r>
              <a:rPr lang="pt-BR" sz="2400" dirty="0">
                <a:latin typeface="+mn-lt"/>
              </a:rPr>
              <a:t>)O</a:t>
            </a:r>
            <a:r>
              <a:rPr lang="pt-BR" sz="2400" baseline="-25000" dirty="0">
                <a:latin typeface="+mn-lt"/>
              </a:rPr>
              <a:t>3</a:t>
            </a:r>
            <a:r>
              <a:rPr lang="hr-HR" sz="2400" baseline="-25000" dirty="0">
                <a:latin typeface="+mn-lt"/>
              </a:rPr>
              <a:t>/</a:t>
            </a:r>
            <a:r>
              <a:rPr lang="en-US" sz="2400" baseline="-25000" dirty="0">
                <a:latin typeface="+mn-lt"/>
              </a:rPr>
              <a:t>2</a:t>
            </a:r>
            <a:r>
              <a:rPr lang="pt-BR" sz="2400" dirty="0">
                <a:latin typeface="+mn-lt"/>
              </a:rPr>
              <a:t>]</a:t>
            </a:r>
            <a:r>
              <a:rPr lang="pt-BR" sz="2400" i="1" baseline="-25000" dirty="0">
                <a:latin typeface="+mn-lt"/>
              </a:rPr>
              <a:t>n</a:t>
            </a:r>
            <a:r>
              <a:rPr lang="pt-BR" sz="2400" dirty="0">
                <a:latin typeface="+mn-lt"/>
              </a:rPr>
              <a:t> </a:t>
            </a:r>
            <a:r>
              <a:rPr lang="hr-HR" sz="2400" dirty="0">
                <a:latin typeface="+mn-lt"/>
              </a:rPr>
              <a:t>)</a:t>
            </a:r>
          </a:p>
          <a:p>
            <a:pPr eaLnBrk="1" hangingPunct="1"/>
            <a:r>
              <a:rPr lang="hr-HR" altLang="sr-Latn-RS" sz="2400" b="1" dirty="0">
                <a:latin typeface="+mn-lt"/>
              </a:rPr>
              <a:t>Silikoni </a:t>
            </a:r>
            <a:r>
              <a:rPr lang="hr-HR" altLang="sr-Latn-RS" sz="2400" dirty="0">
                <a:latin typeface="+mn-lt"/>
              </a:rPr>
              <a:t>= siloksanski polimeri </a:t>
            </a:r>
          </a:p>
          <a:p>
            <a:r>
              <a:rPr lang="hr-HR" altLang="sr-Latn-RS" sz="2400" dirty="0">
                <a:latin typeface="+mn-lt"/>
              </a:rPr>
              <a:t>Najčešće hidrolizom di(alkil)di(halogen)silicija</a:t>
            </a:r>
          </a:p>
          <a:p>
            <a:r>
              <a:rPr lang="pt-BR" sz="2400" i="1" dirty="0">
                <a:latin typeface="+mn-lt"/>
              </a:rPr>
              <a:t>n</a:t>
            </a:r>
            <a:r>
              <a:rPr lang="pt-BR" sz="2400" dirty="0">
                <a:latin typeface="+mn-lt"/>
              </a:rPr>
              <a:t>Si(CH</a:t>
            </a:r>
            <a:r>
              <a:rPr lang="pt-BR" sz="2400" baseline="-25000" dirty="0">
                <a:latin typeface="+mn-lt"/>
              </a:rPr>
              <a:t>3</a:t>
            </a:r>
            <a:r>
              <a:rPr lang="pt-BR" sz="2400" dirty="0">
                <a:latin typeface="+mn-lt"/>
              </a:rPr>
              <a:t>)</a:t>
            </a:r>
            <a:r>
              <a:rPr lang="pt-BR" sz="2400" baseline="-25000" dirty="0">
                <a:latin typeface="+mn-lt"/>
              </a:rPr>
              <a:t>2</a:t>
            </a:r>
            <a:r>
              <a:rPr lang="pt-BR" sz="2400" dirty="0">
                <a:latin typeface="+mn-lt"/>
              </a:rPr>
              <a:t>Cl</a:t>
            </a:r>
            <a:r>
              <a:rPr lang="pt-BR" sz="2400" baseline="-25000" dirty="0">
                <a:latin typeface="+mn-lt"/>
              </a:rPr>
              <a:t>2</a:t>
            </a:r>
            <a:r>
              <a:rPr lang="pt-BR" sz="2400" dirty="0">
                <a:latin typeface="+mn-lt"/>
              </a:rPr>
              <a:t> + </a:t>
            </a:r>
            <a:r>
              <a:rPr lang="pt-BR" sz="2400" i="1" dirty="0">
                <a:latin typeface="+mn-lt"/>
              </a:rPr>
              <a:t>n</a:t>
            </a:r>
            <a:r>
              <a:rPr lang="pt-BR" sz="2400" dirty="0">
                <a:latin typeface="+mn-lt"/>
              </a:rPr>
              <a:t>H</a:t>
            </a:r>
            <a:r>
              <a:rPr lang="pt-BR" sz="2400" baseline="-25000" dirty="0">
                <a:latin typeface="+mn-lt"/>
              </a:rPr>
              <a:t>2</a:t>
            </a:r>
            <a:r>
              <a:rPr lang="pt-BR" sz="2400" dirty="0">
                <a:latin typeface="+mn-lt"/>
              </a:rPr>
              <a:t>O → [Si(CH</a:t>
            </a:r>
            <a:r>
              <a:rPr lang="pt-BR" sz="2400" baseline="-25000" dirty="0">
                <a:latin typeface="+mn-lt"/>
              </a:rPr>
              <a:t>3</a:t>
            </a:r>
            <a:r>
              <a:rPr lang="pt-BR" sz="2400" dirty="0">
                <a:latin typeface="+mn-lt"/>
              </a:rPr>
              <a:t>)</a:t>
            </a:r>
            <a:r>
              <a:rPr lang="pt-BR" sz="2400" baseline="-25000" dirty="0">
                <a:latin typeface="+mn-lt"/>
              </a:rPr>
              <a:t>2</a:t>
            </a:r>
            <a:r>
              <a:rPr lang="pt-BR" sz="2400" dirty="0">
                <a:latin typeface="+mn-lt"/>
              </a:rPr>
              <a:t>O]</a:t>
            </a:r>
            <a:r>
              <a:rPr lang="pt-BR" sz="2400" i="1" baseline="-25000" dirty="0">
                <a:latin typeface="+mn-lt"/>
              </a:rPr>
              <a:t>n</a:t>
            </a:r>
            <a:r>
              <a:rPr lang="pt-BR" sz="2400" dirty="0">
                <a:latin typeface="+mn-lt"/>
              </a:rPr>
              <a:t> + 2</a:t>
            </a:r>
            <a:r>
              <a:rPr lang="pt-BR" sz="2400" i="1" dirty="0">
                <a:latin typeface="+mn-lt"/>
              </a:rPr>
              <a:t>n</a:t>
            </a:r>
            <a:r>
              <a:rPr lang="pt-BR" sz="2400" dirty="0">
                <a:latin typeface="+mn-lt"/>
              </a:rPr>
              <a:t> HCl</a:t>
            </a:r>
            <a:endParaRPr lang="hr-HR" sz="2400" dirty="0">
              <a:latin typeface="+mn-lt"/>
            </a:endParaRPr>
          </a:p>
          <a:p>
            <a:r>
              <a:rPr lang="hr-HR" altLang="sr-Latn-RS" sz="2400" dirty="0">
                <a:latin typeface="+mn-lt"/>
              </a:rPr>
              <a:t>ili ekvivalentnog acetata</a:t>
            </a:r>
          </a:p>
          <a:p>
            <a:r>
              <a:rPr lang="pt-BR" sz="2400" i="1" dirty="0">
                <a:latin typeface="+mn-lt"/>
              </a:rPr>
              <a:t>n</a:t>
            </a:r>
            <a:r>
              <a:rPr lang="pt-BR" sz="2400" dirty="0">
                <a:latin typeface="+mn-lt"/>
              </a:rPr>
              <a:t>Si(CH</a:t>
            </a:r>
            <a:r>
              <a:rPr lang="pt-BR" sz="2400" baseline="-25000" dirty="0">
                <a:latin typeface="+mn-lt"/>
              </a:rPr>
              <a:t>3</a:t>
            </a:r>
            <a:r>
              <a:rPr lang="pt-BR" sz="2400" dirty="0">
                <a:latin typeface="+mn-lt"/>
              </a:rPr>
              <a:t>)</a:t>
            </a:r>
            <a:r>
              <a:rPr lang="pt-BR" sz="2400" baseline="-25000" dirty="0">
                <a:latin typeface="+mn-lt"/>
              </a:rPr>
              <a:t>2</a:t>
            </a:r>
            <a:r>
              <a:rPr lang="pt-BR" sz="2400" dirty="0">
                <a:latin typeface="+mn-lt"/>
              </a:rPr>
              <a:t>(CH</a:t>
            </a:r>
            <a:r>
              <a:rPr lang="pt-BR" sz="2400" baseline="-25000" dirty="0">
                <a:latin typeface="+mn-lt"/>
              </a:rPr>
              <a:t>3</a:t>
            </a:r>
            <a:r>
              <a:rPr lang="pt-BR" sz="2400" dirty="0">
                <a:latin typeface="+mn-lt"/>
              </a:rPr>
              <a:t>COO)</a:t>
            </a:r>
            <a:r>
              <a:rPr lang="pt-BR" sz="2400" baseline="-25000" dirty="0">
                <a:latin typeface="+mn-lt"/>
              </a:rPr>
              <a:t>2</a:t>
            </a:r>
            <a:r>
              <a:rPr lang="pt-BR" sz="2400" dirty="0">
                <a:latin typeface="+mn-lt"/>
              </a:rPr>
              <a:t> + </a:t>
            </a:r>
            <a:r>
              <a:rPr lang="pt-BR" sz="2400" i="1" dirty="0">
                <a:latin typeface="+mn-lt"/>
              </a:rPr>
              <a:t>n</a:t>
            </a:r>
            <a:r>
              <a:rPr lang="pt-BR" sz="2400" dirty="0">
                <a:latin typeface="+mn-lt"/>
              </a:rPr>
              <a:t>H</a:t>
            </a:r>
            <a:r>
              <a:rPr lang="pt-BR" sz="2400" baseline="-25000" dirty="0">
                <a:latin typeface="+mn-lt"/>
              </a:rPr>
              <a:t>2</a:t>
            </a:r>
            <a:r>
              <a:rPr lang="pt-BR" sz="2400" dirty="0">
                <a:latin typeface="+mn-lt"/>
              </a:rPr>
              <a:t>O → [Si(CH</a:t>
            </a:r>
            <a:r>
              <a:rPr lang="pt-BR" sz="2400" baseline="-25000" dirty="0">
                <a:latin typeface="+mn-lt"/>
              </a:rPr>
              <a:t>3</a:t>
            </a:r>
            <a:r>
              <a:rPr lang="pt-BR" sz="2400" dirty="0">
                <a:latin typeface="+mn-lt"/>
              </a:rPr>
              <a:t>)</a:t>
            </a:r>
            <a:r>
              <a:rPr lang="pt-BR" sz="2400" baseline="-25000" dirty="0">
                <a:latin typeface="+mn-lt"/>
              </a:rPr>
              <a:t>2</a:t>
            </a:r>
            <a:r>
              <a:rPr lang="pt-BR" sz="2400" dirty="0">
                <a:latin typeface="+mn-lt"/>
              </a:rPr>
              <a:t>O]</a:t>
            </a:r>
            <a:r>
              <a:rPr lang="pt-BR" sz="2400" i="1" baseline="-25000" dirty="0">
                <a:latin typeface="+mn-lt"/>
              </a:rPr>
              <a:t>n</a:t>
            </a:r>
            <a:r>
              <a:rPr lang="pt-BR" sz="2400" dirty="0">
                <a:latin typeface="+mn-lt"/>
              </a:rPr>
              <a:t> + 2</a:t>
            </a:r>
            <a:r>
              <a:rPr lang="pt-BR" sz="2400" i="1" dirty="0">
                <a:latin typeface="+mn-lt"/>
              </a:rPr>
              <a:t>n</a:t>
            </a:r>
            <a:r>
              <a:rPr lang="pt-BR" sz="2400" dirty="0">
                <a:latin typeface="+mn-lt"/>
              </a:rPr>
              <a:t>CH</a:t>
            </a:r>
            <a:r>
              <a:rPr lang="pt-BR" sz="2400" baseline="-25000" dirty="0">
                <a:latin typeface="+mn-lt"/>
              </a:rPr>
              <a:t>3</a:t>
            </a:r>
            <a:r>
              <a:rPr lang="pt-BR" sz="2400" dirty="0">
                <a:latin typeface="+mn-lt"/>
              </a:rPr>
              <a:t>COOH</a:t>
            </a:r>
            <a:endParaRPr lang="hr-HR" sz="2400" dirty="0">
              <a:latin typeface="+mn-lt"/>
            </a:endParaRPr>
          </a:p>
          <a:p>
            <a:endParaRPr lang="hr-HR" altLang="sr-Latn-RS" sz="2400" dirty="0">
              <a:latin typeface="+mn-lt"/>
            </a:endParaRPr>
          </a:p>
          <a:p>
            <a:endParaRPr lang="hr-HR" altLang="sr-Latn-RS" sz="2400" dirty="0">
              <a:latin typeface="+mn-lt"/>
            </a:endParaRPr>
          </a:p>
          <a:p>
            <a:endParaRPr lang="hr-HR" altLang="sr-Latn-RS" sz="2400" dirty="0">
              <a:latin typeface="+mn-lt"/>
            </a:endParaRPr>
          </a:p>
          <a:p>
            <a:endParaRPr lang="hr-HR" altLang="sr-Latn-RS" sz="2400" dirty="0">
              <a:latin typeface="+mn-lt"/>
            </a:endParaRPr>
          </a:p>
          <a:p>
            <a:r>
              <a:rPr lang="hr-HR" altLang="sr-Latn-RS" sz="2400" dirty="0">
                <a:latin typeface="+mn-lt"/>
              </a:rPr>
              <a:t>Silikonska ulja, masti, gume, smole i kitovi</a:t>
            </a:r>
          </a:p>
          <a:p>
            <a:pPr eaLnBrk="1" hangingPunct="1"/>
            <a:endParaRPr lang="hr-HR" altLang="sr-Latn-RS" sz="2800" dirty="0">
              <a:latin typeface="+mn-lt"/>
            </a:endParaRPr>
          </a:p>
        </p:txBody>
      </p:sp>
      <p:pic>
        <p:nvPicPr>
          <p:cNvPr id="33797" name="Picture 5" descr="The image “http://cwx.prenhall.com/petrucci/medialib/media_portfolio/text_images/FG23_18_06UN.JPG” cannot be displayed, because it contains error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830" y="137364"/>
            <a:ext cx="296545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97BF1A-4679-406C-840A-C804E38D2C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063" y="5395154"/>
            <a:ext cx="1399957" cy="14763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4AF965-358D-4A8F-8840-F8F656B927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22" y="5486592"/>
            <a:ext cx="2971451" cy="12934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F3EC28-DD74-4309-92ED-BCFA51DB72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184" y="4900043"/>
            <a:ext cx="2095238" cy="19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825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192378" y="185883"/>
            <a:ext cx="50836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2800" b="1" dirty="0"/>
              <a:t>Germanij </a:t>
            </a:r>
            <a:r>
              <a:rPr lang="hr-HR" sz="2800" dirty="0"/>
              <a:t>(</a:t>
            </a:r>
            <a:r>
              <a:rPr lang="hr-HR" sz="2800" i="1" dirty="0"/>
              <a:t>Germania</a:t>
            </a:r>
            <a:r>
              <a:rPr lang="hr-HR" sz="2800" dirty="0"/>
              <a:t> – Njemačka)</a:t>
            </a:r>
          </a:p>
        </p:txBody>
      </p:sp>
      <p:sp>
        <p:nvSpPr>
          <p:cNvPr id="2" name="Rectangle 1"/>
          <p:cNvSpPr/>
          <p:nvPr/>
        </p:nvSpPr>
        <p:spPr>
          <a:xfrm>
            <a:off x="101273" y="1422713"/>
            <a:ext cx="1184854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altLang="sr-Latn-RS" sz="2400" dirty="0"/>
              <a:t>→ 1886. Clemens Winkler</a:t>
            </a:r>
          </a:p>
          <a:p>
            <a:r>
              <a:rPr lang="hr-HR" altLang="sr-Latn-RS" sz="2400" dirty="0"/>
              <a:t>→ metaloid, poluvodič</a:t>
            </a:r>
          </a:p>
          <a:p>
            <a:r>
              <a:rPr lang="hr-HR" altLang="sr-Latn-RS" sz="2400" dirty="0"/>
              <a:t>→ Najčešće kao primjesa u sulfidnim rudama (Ag i Zn); argirodit, </a:t>
            </a:r>
            <a:r>
              <a:rPr lang="hr-HR" sz="2400" dirty="0"/>
              <a:t>Ag</a:t>
            </a:r>
            <a:r>
              <a:rPr lang="hr-HR" sz="2400" baseline="-25000" dirty="0"/>
              <a:t>8</a:t>
            </a:r>
            <a:r>
              <a:rPr lang="hr-HR" sz="2400" dirty="0"/>
              <a:t>GeS</a:t>
            </a:r>
            <a:r>
              <a:rPr lang="hr-HR" sz="2400" baseline="-25000" dirty="0"/>
              <a:t>6 </a:t>
            </a:r>
            <a:r>
              <a:rPr lang="hr-HR" altLang="sr-Latn-RS" sz="2400" dirty="0"/>
              <a:t>i germanit, Cu</a:t>
            </a:r>
            <a:r>
              <a:rPr lang="hr-HR" altLang="sr-Latn-RS" sz="2400" baseline="-25000" dirty="0"/>
              <a:t>26</a:t>
            </a:r>
            <a:r>
              <a:rPr lang="hr-HR" altLang="sr-Latn-RS" sz="2400" dirty="0"/>
              <a:t>Fe</a:t>
            </a:r>
            <a:r>
              <a:rPr lang="hr-HR" altLang="sr-Latn-RS" sz="2400" baseline="-25000" dirty="0"/>
              <a:t>4</a:t>
            </a:r>
            <a:r>
              <a:rPr lang="hr-HR" altLang="sr-Latn-RS" sz="2400" dirty="0"/>
              <a:t>Ge</a:t>
            </a:r>
            <a:r>
              <a:rPr lang="hr-HR" altLang="sr-Latn-RS" sz="2400" baseline="-25000" dirty="0"/>
              <a:t>4</a:t>
            </a:r>
            <a:r>
              <a:rPr lang="hr-HR" altLang="sr-Latn-RS" sz="2400" dirty="0"/>
              <a:t>S</a:t>
            </a:r>
            <a:r>
              <a:rPr lang="hr-HR" altLang="sr-Latn-RS" sz="2400" baseline="-25000" dirty="0"/>
              <a:t>32</a:t>
            </a:r>
            <a:r>
              <a:rPr lang="hr-HR" altLang="sr-Latn-RS" sz="2400" dirty="0"/>
              <a:t> </a:t>
            </a:r>
          </a:p>
          <a:p>
            <a:r>
              <a:rPr lang="hr-HR" altLang="sr-Latn-RS" sz="2400" dirty="0"/>
              <a:t>→ rane poluvodičke diode (1940-ih) i prvi tranzistori – zamijenjen silicijem; za razne optičke uređaje i kao katalizator (oko 120 t godišnje)</a:t>
            </a:r>
          </a:p>
          <a:p>
            <a:endParaRPr lang="hr-HR" sz="2400" dirty="0"/>
          </a:p>
          <a:p>
            <a:r>
              <a:rPr lang="hr-HR" sz="2400" dirty="0"/>
              <a:t> kemijski donekle sličan siliciju</a:t>
            </a:r>
          </a:p>
          <a:p>
            <a:endParaRPr lang="hr-HR" sz="2400" dirty="0"/>
          </a:p>
          <a:p>
            <a:endParaRPr lang="hr-HR" sz="2400" dirty="0"/>
          </a:p>
          <a:p>
            <a:endParaRPr lang="hr-HR" sz="2400" dirty="0"/>
          </a:p>
          <a:p>
            <a:endParaRPr lang="hr-HR" altLang="sr-Latn-R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9689" y="185883"/>
            <a:ext cx="2360131" cy="19667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995" y="4679305"/>
            <a:ext cx="1970157" cy="179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4805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192379" y="132094"/>
            <a:ext cx="1184274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2800" b="1" dirty="0"/>
              <a:t>Kositar </a:t>
            </a:r>
            <a:r>
              <a:rPr lang="hr-HR" sz="2800" dirty="0"/>
              <a:t>(fenički </a:t>
            </a:r>
            <a:r>
              <a:rPr lang="hr-HR" sz="2800" i="1" dirty="0"/>
              <a:t>Cassiterid</a:t>
            </a:r>
            <a:r>
              <a:rPr lang="hr-HR" sz="2800" dirty="0"/>
              <a:t> – Britansko otočje, od toga grčki </a:t>
            </a:r>
            <a:r>
              <a:rPr lang="hr-HR" sz="2800" i="1" dirty="0">
                <a:latin typeface="Symbol" panose="05050102010706020507" pitchFamily="18" charset="2"/>
              </a:rPr>
              <a:t>kassiteros</a:t>
            </a:r>
            <a:r>
              <a:rPr lang="hr-HR" sz="2800" dirty="0"/>
              <a:t> – kositar; simbol od lat. </a:t>
            </a:r>
            <a:r>
              <a:rPr lang="hr-HR" sz="2800" i="1" dirty="0"/>
              <a:t>stannum</a:t>
            </a:r>
            <a:r>
              <a:rPr lang="hr-HR" sz="2800" dirty="0"/>
              <a:t> (ranije </a:t>
            </a:r>
            <a:r>
              <a:rPr lang="hr-HR" sz="2800" i="1" dirty="0"/>
              <a:t>stagnum</a:t>
            </a:r>
            <a:r>
              <a:rPr lang="hr-HR" sz="2800" dirty="0"/>
              <a:t>) – legura srebra i olova)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1224141"/>
            <a:ext cx="1203511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altLang="sr-Latn-RS" sz="2400" dirty="0"/>
              <a:t>→ poznat od pradavnih vremena, ali u pravilu brkan s olovom (</a:t>
            </a:r>
            <a:r>
              <a:rPr lang="hr-HR" altLang="sr-Latn-RS" sz="2400" i="1" dirty="0"/>
              <a:t>plumbum album</a:t>
            </a:r>
            <a:r>
              <a:rPr lang="hr-HR" altLang="sr-Latn-RS" sz="2400" dirty="0"/>
              <a:t>) </a:t>
            </a:r>
          </a:p>
          <a:p>
            <a:r>
              <a:rPr lang="hr-HR" altLang="sr-Latn-RS" sz="2400" dirty="0"/>
              <a:t>→ metal, s nemetalnim niskotemperaturnim alotropom (</a:t>
            </a:r>
            <a:r>
              <a:rPr lang="hr-HR" altLang="sr-Latn-RS" sz="2400" i="1" dirty="0"/>
              <a:t>kositrena kuga</a:t>
            </a:r>
            <a:r>
              <a:rPr lang="hr-HR" altLang="sr-Latn-RS" sz="2400" dirty="0"/>
              <a:t>) </a:t>
            </a:r>
          </a:p>
          <a:p>
            <a:r>
              <a:rPr lang="hr-HR" altLang="sr-Latn-RS" sz="2400" dirty="0"/>
              <a:t>→ Neuobičajeno krupni kristali metalnog kositra (škripanje i pucketanje pri savijanju)</a:t>
            </a:r>
          </a:p>
          <a:p>
            <a:r>
              <a:rPr lang="hr-HR" altLang="sr-Latn-RS" sz="2400" dirty="0"/>
              <a:t>→ mnoge lako taljive legure</a:t>
            </a:r>
          </a:p>
          <a:p>
            <a:r>
              <a:rPr lang="hr-HR" altLang="sr-Latn-RS" sz="2400" dirty="0"/>
              <a:t>→ ‘tvrdi kositar’ (legure 99-85% Sn + Sb, Bi, Cu, Ag) – materijal za posuđe, limenke i folije (</a:t>
            </a:r>
            <a:r>
              <a:rPr lang="hr-HR" altLang="sr-Latn-RS" sz="2400" i="1" dirty="0"/>
              <a:t>staniol</a:t>
            </a:r>
            <a:r>
              <a:rPr lang="hr-HR" altLang="sr-Latn-RS" sz="2400" dirty="0"/>
              <a:t>)</a:t>
            </a:r>
            <a:endParaRPr lang="hr-HR" sz="2400" dirty="0"/>
          </a:p>
          <a:p>
            <a:endParaRPr lang="hr-HR" sz="2400" dirty="0"/>
          </a:p>
          <a:p>
            <a:endParaRPr lang="hr-HR" sz="2400" dirty="0"/>
          </a:p>
          <a:p>
            <a:endParaRPr lang="hr-HR" sz="2400" dirty="0"/>
          </a:p>
          <a:p>
            <a:endParaRPr lang="hr-HR" sz="2400" dirty="0"/>
          </a:p>
          <a:p>
            <a:endParaRPr lang="hr-HR" sz="2400" dirty="0"/>
          </a:p>
          <a:p>
            <a:endParaRPr lang="hr-HR" altLang="sr-Latn-R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06" y="3871853"/>
            <a:ext cx="3884020" cy="24275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299366"/>
            <a:ext cx="4155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dirty="0"/>
              <a:t>Ingote kositra </a:t>
            </a:r>
          </a:p>
          <a:p>
            <a:pPr algn="ctr"/>
            <a:r>
              <a:rPr lang="hr-HR" dirty="0"/>
              <a:t>(Cornwall, 13 st. p. n. e., nađene u Izraelu)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49" y="3721946"/>
            <a:ext cx="3413456" cy="270965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4721829" y="4704231"/>
            <a:ext cx="825531" cy="355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281" y="3780939"/>
            <a:ext cx="2357880" cy="273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34170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192378" y="185883"/>
            <a:ext cx="33555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2800" b="1" dirty="0"/>
              <a:t>Olovo </a:t>
            </a:r>
            <a:r>
              <a:rPr lang="hr-HR" sz="2800" dirty="0"/>
              <a:t>(etimologija ?)</a:t>
            </a:r>
          </a:p>
        </p:txBody>
      </p:sp>
      <p:sp>
        <p:nvSpPr>
          <p:cNvPr id="5" name="Rectangle 4"/>
          <p:cNvSpPr/>
          <p:nvPr/>
        </p:nvSpPr>
        <p:spPr>
          <a:xfrm>
            <a:off x="192378" y="1015197"/>
            <a:ext cx="1130485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altLang="sr-Latn-RS" sz="2400" dirty="0"/>
              <a:t>→ poznat od pradavnih vremena, ali često brkano s kositrom (</a:t>
            </a:r>
            <a:r>
              <a:rPr lang="hr-HR" altLang="sr-Latn-RS" sz="2400" i="1" dirty="0"/>
              <a:t>plumbum nigrum</a:t>
            </a:r>
            <a:r>
              <a:rPr lang="hr-HR" altLang="sr-Latn-RS" sz="2400" dirty="0"/>
              <a:t>) </a:t>
            </a:r>
          </a:p>
          <a:p>
            <a:r>
              <a:rPr lang="hr-HR" altLang="sr-Latn-RS" sz="2400" dirty="0"/>
              <a:t>→ metal </a:t>
            </a:r>
          </a:p>
          <a:p>
            <a:r>
              <a:rPr lang="hr-HR" altLang="sr-Latn-RS" sz="2400" dirty="0"/>
              <a:t>→ spojevi otrovni (saturnizam) – preko 500000 smrtnih slučajeva godišnje!</a:t>
            </a:r>
          </a:p>
          <a:p>
            <a:r>
              <a:rPr lang="hr-HR" altLang="sr-Latn-RS" sz="2400" dirty="0"/>
              <a:t>→ Uporaba – akumulatori, legure, kristalno staklo, municija (ranije i aditivi benzinu, pigmenti (</a:t>
            </a:r>
            <a:r>
              <a:rPr lang="hr-HR" altLang="sr-Latn-RS" sz="2400" i="1" dirty="0"/>
              <a:t>colica pictorum</a:t>
            </a:r>
            <a:r>
              <a:rPr lang="hr-HR" altLang="sr-Latn-RS" sz="2400" dirty="0"/>
              <a:t>), glazure za keramiku, vodovodne i kanalizacijske cijevi...)</a:t>
            </a:r>
            <a:endParaRPr lang="hr-HR" sz="2400" dirty="0"/>
          </a:p>
          <a:p>
            <a:endParaRPr lang="hr-HR" sz="2400" dirty="0"/>
          </a:p>
          <a:p>
            <a:endParaRPr lang="hr-HR" sz="2400" dirty="0"/>
          </a:p>
          <a:p>
            <a:r>
              <a:rPr lang="hr-HR" sz="2400" dirty="0"/>
              <a:t>Tipično oksidacijsko stanje Pb(II) – spojevi Pb(IV) jaki oksidansi</a:t>
            </a:r>
          </a:p>
          <a:p>
            <a:endParaRPr lang="hr-HR" sz="2400" dirty="0"/>
          </a:p>
          <a:p>
            <a:endParaRPr lang="hr-HR" sz="2400" dirty="0"/>
          </a:p>
          <a:p>
            <a:endParaRPr lang="hr-HR" sz="2400" dirty="0"/>
          </a:p>
          <a:p>
            <a:endParaRPr lang="hr-HR" sz="2400" dirty="0"/>
          </a:p>
          <a:p>
            <a:endParaRPr lang="hr-HR" altLang="sr-Latn-R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49" b="18695"/>
          <a:stretch/>
        </p:blipFill>
        <p:spPr>
          <a:xfrm>
            <a:off x="192378" y="4492590"/>
            <a:ext cx="5457284" cy="20938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762" y="3019900"/>
            <a:ext cx="2023564" cy="31546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071232" y="6263268"/>
            <a:ext cx="34260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Thomas </a:t>
            </a:r>
            <a:r>
              <a:rPr lang="en-US" b="1" dirty="0" err="1"/>
              <a:t>Midgley</a:t>
            </a:r>
            <a:r>
              <a:rPr lang="en-US" b="1" dirty="0"/>
              <a:t> Jr.</a:t>
            </a:r>
            <a:r>
              <a:rPr lang="en-US" dirty="0"/>
              <a:t> (1889</a:t>
            </a:r>
            <a:r>
              <a:rPr lang="hr-HR" dirty="0"/>
              <a:t>.</a:t>
            </a:r>
            <a:r>
              <a:rPr lang="en-US" dirty="0"/>
              <a:t>–1944</a:t>
            </a:r>
            <a:r>
              <a:rPr lang="hr-HR" dirty="0"/>
              <a:t>.</a:t>
            </a:r>
            <a:r>
              <a:rPr lang="en-US" dirty="0"/>
              <a:t>)</a:t>
            </a:r>
            <a:r>
              <a:rPr lang="hr-HR" dirty="0"/>
              <a:t> </a:t>
            </a:r>
          </a:p>
          <a:p>
            <a:pPr algn="ctr"/>
            <a:r>
              <a:rPr lang="hr-HR" dirty="0"/>
              <a:t>[tetraetilolovo (i freoni)]</a:t>
            </a:r>
          </a:p>
        </p:txBody>
      </p:sp>
    </p:spTree>
    <p:extLst>
      <p:ext uri="{BB962C8B-B14F-4D97-AF65-F5344CB8AC3E}">
        <p14:creationId xmlns:p14="http://schemas.microsoft.com/office/powerpoint/2010/main" val="474887679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192378" y="185883"/>
            <a:ext cx="136550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2800" b="1" dirty="0"/>
              <a:t>Flerovij </a:t>
            </a:r>
            <a:endParaRPr lang="hr-HR" sz="2800" dirty="0"/>
          </a:p>
        </p:txBody>
      </p:sp>
      <p:sp>
        <p:nvSpPr>
          <p:cNvPr id="5" name="Rectangle 4"/>
          <p:cNvSpPr/>
          <p:nvPr/>
        </p:nvSpPr>
        <p:spPr>
          <a:xfrm>
            <a:off x="192378" y="820439"/>
            <a:ext cx="1159322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altLang="sr-Latn-RS" sz="2400" dirty="0"/>
              <a:t>pripravljen 1999. (Oganessien i sur.)</a:t>
            </a:r>
          </a:p>
          <a:p>
            <a:r>
              <a:rPr lang="hr-HR" altLang="sr-Latn-RS" sz="2400" dirty="0"/>
              <a:t> </a:t>
            </a:r>
            <a:endParaRPr lang="hr-HR" sz="2400" dirty="0"/>
          </a:p>
          <a:p>
            <a:r>
              <a:rPr lang="hr-HR" sz="2400" baseline="30000" dirty="0"/>
              <a:t>244</a:t>
            </a:r>
            <a:r>
              <a:rPr lang="hr-HR" sz="2400" baseline="-25000" dirty="0"/>
              <a:t>94</a:t>
            </a:r>
            <a:r>
              <a:rPr lang="hr-HR" sz="2400" dirty="0"/>
              <a:t>Pu + </a:t>
            </a:r>
            <a:r>
              <a:rPr lang="hr-HR" sz="2400" baseline="30000" dirty="0"/>
              <a:t>48</a:t>
            </a:r>
            <a:r>
              <a:rPr lang="hr-HR" sz="2400" baseline="-25000" dirty="0"/>
              <a:t>20</a:t>
            </a:r>
            <a:r>
              <a:rPr lang="hr-HR" sz="2400" dirty="0"/>
              <a:t>Ca → </a:t>
            </a:r>
            <a:r>
              <a:rPr lang="hr-HR" sz="2400" baseline="30000" dirty="0"/>
              <a:t>292</a:t>
            </a:r>
            <a:r>
              <a:rPr lang="hr-HR" sz="2400" baseline="-25000" dirty="0"/>
              <a:t>114</a:t>
            </a:r>
            <a:r>
              <a:rPr lang="hr-HR" sz="2400" dirty="0"/>
              <a:t>Fl* → </a:t>
            </a:r>
            <a:r>
              <a:rPr lang="hr-HR" sz="2400" baseline="30000" dirty="0"/>
              <a:t>290</a:t>
            </a:r>
            <a:r>
              <a:rPr lang="hr-HR" sz="2400" baseline="-25000" dirty="0"/>
              <a:t>114</a:t>
            </a:r>
            <a:r>
              <a:rPr lang="hr-HR" sz="2400" dirty="0"/>
              <a:t>Fl + 2 </a:t>
            </a:r>
            <a:r>
              <a:rPr lang="hr-HR" sz="2400" baseline="30000" dirty="0"/>
              <a:t>1</a:t>
            </a:r>
            <a:r>
              <a:rPr lang="hr-HR" sz="2400" baseline="-25000" dirty="0"/>
              <a:t>0</a:t>
            </a:r>
            <a:r>
              <a:rPr lang="hr-HR" sz="2400" dirty="0"/>
              <a:t>n</a:t>
            </a:r>
            <a:endParaRPr lang="hr-HR" sz="2400" b="1" dirty="0"/>
          </a:p>
          <a:p>
            <a:endParaRPr lang="hr-HR" altLang="sr-Latn-RS" sz="2400" dirty="0"/>
          </a:p>
          <a:p>
            <a:r>
              <a:rPr lang="hr-HR" altLang="sr-Latn-RS" sz="2400" dirty="0"/>
              <a:t>2012. Prihvaćeno ime flerovij (prema imenu laboratorija, nazvanom po bivšem ravnatelju instituta G. N. Fljorovu</a:t>
            </a:r>
          </a:p>
          <a:p>
            <a:endParaRPr lang="hr-HR" sz="2400" dirty="0"/>
          </a:p>
          <a:p>
            <a:r>
              <a:rPr lang="pl-PL" sz="2400" dirty="0"/>
              <a:t>Najstabilniji izotop </a:t>
            </a:r>
            <a:r>
              <a:rPr lang="pl-PL" sz="2400" baseline="30000" dirty="0"/>
              <a:t>289</a:t>
            </a:r>
            <a:r>
              <a:rPr lang="pl-PL" sz="2400" dirty="0"/>
              <a:t>Fl s </a:t>
            </a:r>
            <a:r>
              <a:rPr lang="pl-PL" sz="2400" i="1" dirty="0"/>
              <a:t>t</a:t>
            </a:r>
            <a:r>
              <a:rPr lang="pl-PL" sz="2400" baseline="-25000" dirty="0"/>
              <a:t>1/2 </a:t>
            </a:r>
            <a:r>
              <a:rPr lang="pl-PL" sz="2400" dirty="0"/>
              <a:t>= 2,1 s (nepotvrđeno </a:t>
            </a:r>
            <a:r>
              <a:rPr lang="pl-PL" sz="2400" baseline="30000" dirty="0"/>
              <a:t>290</a:t>
            </a:r>
            <a:r>
              <a:rPr lang="pl-PL" sz="2400" dirty="0"/>
              <a:t>Fl s </a:t>
            </a:r>
            <a:r>
              <a:rPr lang="pl-PL" sz="2400" i="1" dirty="0"/>
              <a:t>t</a:t>
            </a:r>
            <a:r>
              <a:rPr lang="pl-PL" sz="2400" baseline="-25000" dirty="0"/>
              <a:t>1/2 </a:t>
            </a:r>
            <a:r>
              <a:rPr lang="pl-PL" sz="2400" dirty="0"/>
              <a:t>do 19 s )</a:t>
            </a:r>
          </a:p>
          <a:p>
            <a:endParaRPr lang="hr-HR" sz="2400" dirty="0"/>
          </a:p>
          <a:p>
            <a:r>
              <a:rPr lang="hr-HR" sz="2400" dirty="0"/>
              <a:t>Predviđeno talište 11 ± 50 °C </a:t>
            </a:r>
          </a:p>
          <a:p>
            <a:r>
              <a:rPr lang="hr-HR" sz="2400" dirty="0"/>
              <a:t>(tekućina, a možda i plin pri sobnoj temperaturi)</a:t>
            </a:r>
          </a:p>
          <a:p>
            <a:endParaRPr lang="hr-HR" sz="2400" dirty="0"/>
          </a:p>
          <a:p>
            <a:endParaRPr lang="hr-HR" sz="2400" dirty="0"/>
          </a:p>
          <a:p>
            <a:endParaRPr lang="hr-HR" sz="2400" dirty="0"/>
          </a:p>
          <a:p>
            <a:endParaRPr lang="hr-HR" altLang="sr-Latn-RS" sz="2400" dirty="0"/>
          </a:p>
        </p:txBody>
      </p:sp>
      <p:sp>
        <p:nvSpPr>
          <p:cNvPr id="8" name="Rectangle 7"/>
          <p:cNvSpPr/>
          <p:nvPr/>
        </p:nvSpPr>
        <p:spPr>
          <a:xfrm>
            <a:off x="8797086" y="6245496"/>
            <a:ext cx="32676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z-Cyrl-AZ" b="1" dirty="0"/>
              <a:t>Гео́ргий Никола́евич Флёров</a:t>
            </a:r>
            <a:r>
              <a:rPr lang="az-Cyrl-AZ" dirty="0"/>
              <a:t>, </a:t>
            </a:r>
            <a:r>
              <a:rPr lang="hr-HR" dirty="0"/>
              <a:t>(</a:t>
            </a:r>
            <a:r>
              <a:rPr lang="en-US" dirty="0"/>
              <a:t>1913</a:t>
            </a:r>
            <a:r>
              <a:rPr lang="hr-HR" dirty="0"/>
              <a:t>.</a:t>
            </a:r>
            <a:r>
              <a:rPr lang="en-US" dirty="0"/>
              <a:t>–1990</a:t>
            </a:r>
            <a:r>
              <a:rPr lang="hr-HR" dirty="0"/>
              <a:t>.</a:t>
            </a:r>
            <a:r>
              <a:rPr lang="en-US" dirty="0"/>
              <a:t>)</a:t>
            </a:r>
            <a:r>
              <a:rPr lang="hr-HR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666738-3791-4CD1-B8F6-4A6C804E2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988" y="3913594"/>
            <a:ext cx="3267634" cy="233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55832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92378" y="0"/>
            <a:ext cx="17774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2800" b="1" dirty="0"/>
              <a:t>Halogenidi</a:t>
            </a:r>
            <a:endParaRPr lang="hr-HR" sz="2800" dirty="0"/>
          </a:p>
        </p:txBody>
      </p:sp>
      <p:sp>
        <p:nvSpPr>
          <p:cNvPr id="5" name="Rectangle 4"/>
          <p:cNvSpPr/>
          <p:nvPr/>
        </p:nvSpPr>
        <p:spPr>
          <a:xfrm>
            <a:off x="192378" y="548559"/>
            <a:ext cx="832877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>
                <a:solidFill>
                  <a:srgbClr val="000000"/>
                </a:solidFill>
              </a:rPr>
              <a:t>EX</a:t>
            </a:r>
            <a:r>
              <a:rPr lang="hr-HR" sz="2400" b="1" baseline="-25000" dirty="0">
                <a:solidFill>
                  <a:srgbClr val="000000"/>
                </a:solidFill>
              </a:rPr>
              <a:t>4 </a:t>
            </a:r>
            <a:r>
              <a:rPr lang="hr-HR" sz="2400" dirty="0"/>
              <a:t>– izravno iz elemenata ili iz oksida i halogenovodika, s težim elementima (Sn, Pb) </a:t>
            </a:r>
            <a:r>
              <a:rPr lang="hr-HR" sz="2400" dirty="0">
                <a:solidFill>
                  <a:srgbClr val="FF0000"/>
                </a:solidFill>
              </a:rPr>
              <a:t>Lewisove kiseline</a:t>
            </a:r>
          </a:p>
          <a:p>
            <a:endParaRPr lang="hr-HR" sz="2400" dirty="0"/>
          </a:p>
          <a:p>
            <a:endParaRPr lang="hr-HR" sz="2400" dirty="0"/>
          </a:p>
          <a:p>
            <a:r>
              <a:rPr lang="hr-HR" sz="2400" b="1" dirty="0">
                <a:solidFill>
                  <a:srgbClr val="000000"/>
                </a:solidFill>
              </a:rPr>
              <a:t>EF</a:t>
            </a:r>
            <a:r>
              <a:rPr lang="hr-HR" sz="2400" b="1" baseline="-25000" dirty="0">
                <a:solidFill>
                  <a:srgbClr val="000000"/>
                </a:solidFill>
              </a:rPr>
              <a:t>4</a:t>
            </a:r>
            <a:r>
              <a:rPr lang="hr-HR" sz="2400" baseline="-25000" dirty="0">
                <a:solidFill>
                  <a:srgbClr val="000000"/>
                </a:solidFill>
              </a:rPr>
              <a:t> </a:t>
            </a:r>
            <a:r>
              <a:rPr lang="hr-HR" sz="2400" dirty="0"/>
              <a:t>– svi elementi skupine (C-Pb); C-Ge plinovi, </a:t>
            </a:r>
            <a:r>
              <a:rPr lang="hr-HR" sz="2400" dirty="0">
                <a:solidFill>
                  <a:srgbClr val="FF0000"/>
                </a:solidFill>
              </a:rPr>
              <a:t>Sn i Pb krutine</a:t>
            </a:r>
          </a:p>
          <a:p>
            <a:r>
              <a:rPr lang="hr-HR" sz="2400" b="1" dirty="0">
                <a:solidFill>
                  <a:srgbClr val="000000"/>
                </a:solidFill>
              </a:rPr>
              <a:t>ECl</a:t>
            </a:r>
            <a:r>
              <a:rPr lang="hr-HR" sz="2400" b="1" baseline="-25000" dirty="0">
                <a:solidFill>
                  <a:srgbClr val="000000"/>
                </a:solidFill>
              </a:rPr>
              <a:t>4</a:t>
            </a:r>
            <a:r>
              <a:rPr lang="hr-HR" sz="2400" baseline="-25000" dirty="0">
                <a:solidFill>
                  <a:srgbClr val="000000"/>
                </a:solidFill>
              </a:rPr>
              <a:t> </a:t>
            </a:r>
            <a:r>
              <a:rPr lang="hr-HR" sz="2400" dirty="0"/>
              <a:t>– svi elementi skupine (C-Pb); tekućine, viskoznost i sklonost hidrolizi raste s atomskom težinom centralnog atoma; Pb</a:t>
            </a:r>
            <a:r>
              <a:rPr lang="hr-HR" sz="2400" dirty="0">
                <a:solidFill>
                  <a:srgbClr val="000000"/>
                </a:solidFill>
              </a:rPr>
              <a:t>Cl</a:t>
            </a:r>
            <a:r>
              <a:rPr lang="hr-HR" sz="2400" baseline="-25000" dirty="0">
                <a:solidFill>
                  <a:srgbClr val="000000"/>
                </a:solidFill>
              </a:rPr>
              <a:t>4 </a:t>
            </a:r>
            <a:r>
              <a:rPr lang="hr-HR" sz="2400" dirty="0"/>
              <a:t>nestabilan iznad 50 °C.</a:t>
            </a:r>
          </a:p>
          <a:p>
            <a:r>
              <a:rPr lang="hr-HR" sz="2400" b="1" dirty="0">
                <a:solidFill>
                  <a:srgbClr val="000000"/>
                </a:solidFill>
              </a:rPr>
              <a:t>EBr</a:t>
            </a:r>
            <a:r>
              <a:rPr lang="hr-HR" sz="2400" b="1" baseline="-25000" dirty="0">
                <a:solidFill>
                  <a:srgbClr val="000000"/>
                </a:solidFill>
              </a:rPr>
              <a:t>4</a:t>
            </a:r>
            <a:r>
              <a:rPr lang="hr-HR" sz="2400" baseline="-25000" dirty="0">
                <a:solidFill>
                  <a:srgbClr val="000000"/>
                </a:solidFill>
              </a:rPr>
              <a:t> </a:t>
            </a:r>
            <a:r>
              <a:rPr lang="hr-HR" sz="2400" dirty="0"/>
              <a:t>– (C-Sn); C-Ge tekućine, Sn krutina (talište oko 30 °C)</a:t>
            </a:r>
          </a:p>
          <a:p>
            <a:r>
              <a:rPr lang="hr-HR" sz="2400" b="1" dirty="0">
                <a:solidFill>
                  <a:srgbClr val="000000"/>
                </a:solidFill>
              </a:rPr>
              <a:t>EI</a:t>
            </a:r>
            <a:r>
              <a:rPr lang="hr-HR" sz="2400" b="1" baseline="-25000" dirty="0">
                <a:solidFill>
                  <a:srgbClr val="000000"/>
                </a:solidFill>
              </a:rPr>
              <a:t>4 </a:t>
            </a:r>
            <a:r>
              <a:rPr lang="hr-HR" sz="2400" dirty="0"/>
              <a:t>– (C-Sn); krutine, jakih boja (crvena-žuta)</a:t>
            </a:r>
            <a:endParaRPr lang="hr-HR" sz="2400" dirty="0">
              <a:solidFill>
                <a:srgbClr val="000000"/>
              </a:solidFill>
            </a:endParaRPr>
          </a:p>
          <a:p>
            <a:endParaRPr lang="hr-HR" sz="2400" dirty="0"/>
          </a:p>
          <a:p>
            <a:endParaRPr lang="hr-HR" sz="2400" dirty="0"/>
          </a:p>
          <a:p>
            <a:endParaRPr lang="hr-HR" sz="2400" dirty="0"/>
          </a:p>
          <a:p>
            <a:r>
              <a:rPr lang="hr-HR" sz="2400" b="1" dirty="0">
                <a:solidFill>
                  <a:srgbClr val="000000"/>
                </a:solidFill>
              </a:rPr>
              <a:t>EX</a:t>
            </a:r>
            <a:r>
              <a:rPr lang="hr-HR" sz="2400" b="1" baseline="-25000" dirty="0">
                <a:solidFill>
                  <a:srgbClr val="000000"/>
                </a:solidFill>
              </a:rPr>
              <a:t>2 </a:t>
            </a:r>
            <a:r>
              <a:rPr lang="hr-HR" sz="2400" dirty="0"/>
              <a:t>– redukcijom tetrahalogenida (Ge, Sn) ili taloženjem iz vodene otopine (Pb) [C i Si samo kao reaktivni međuprodukti – karbeni i sileni]</a:t>
            </a:r>
          </a:p>
          <a:p>
            <a:r>
              <a:rPr lang="hr-HR" sz="2400" dirty="0"/>
              <a:t>(Ionske) krutine, bezbojni (F-Br) ili žuti (I)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131F00"/>
              </a:clrFrom>
              <a:clrTo>
                <a:srgbClr val="131F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310" y="4605242"/>
            <a:ext cx="3287712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9276522" y="2213114"/>
            <a:ext cx="13252" cy="20220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8189844" y="2199862"/>
            <a:ext cx="1086678" cy="132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1166" y="91282"/>
            <a:ext cx="1855912" cy="1715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001" y="301173"/>
            <a:ext cx="1277626" cy="134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8352418" y="1793126"/>
            <a:ext cx="406117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r-HR" altLang="sr-Latn-RS" sz="2000" b="1" dirty="0">
                <a:latin typeface="+mn-lt"/>
              </a:rPr>
              <a:t>u SnCl</a:t>
            </a:r>
            <a:r>
              <a:rPr lang="hr-HR" altLang="sr-Latn-RS" sz="2000" b="1" baseline="-25000" dirty="0">
                <a:latin typeface="+mn-lt"/>
              </a:rPr>
              <a:t>4 </a:t>
            </a:r>
            <a:r>
              <a:rPr lang="hr-HR" altLang="sr-Latn-RS" sz="2000" b="1" dirty="0">
                <a:latin typeface="+mn-lt"/>
              </a:rPr>
              <a:t>(l)     u [SnCl</a:t>
            </a:r>
            <a:r>
              <a:rPr lang="hr-HR" altLang="sr-Latn-RS" sz="2000" b="1" baseline="-25000" dirty="0">
                <a:latin typeface="+mn-lt"/>
              </a:rPr>
              <a:t>4</a:t>
            </a:r>
            <a:r>
              <a:rPr lang="hr-HR" altLang="sr-Latn-RS" sz="2000" b="1" dirty="0">
                <a:latin typeface="+mn-lt"/>
              </a:rPr>
              <a:t>(H</a:t>
            </a:r>
            <a:r>
              <a:rPr lang="hr-HR" altLang="sr-Latn-RS" sz="2000" b="1" baseline="-25000" dirty="0">
                <a:latin typeface="+mn-lt"/>
              </a:rPr>
              <a:t>2</a:t>
            </a:r>
            <a:r>
              <a:rPr lang="hr-HR" altLang="sr-Latn-RS" sz="2000" b="1" dirty="0">
                <a:latin typeface="+mn-lt"/>
              </a:rPr>
              <a:t>O)</a:t>
            </a:r>
            <a:r>
              <a:rPr lang="hr-HR" altLang="sr-Latn-RS" sz="2000" b="1" baseline="-25000" dirty="0">
                <a:latin typeface="+mn-lt"/>
              </a:rPr>
              <a:t>2</a:t>
            </a:r>
            <a:r>
              <a:rPr lang="hr-HR" altLang="sr-Latn-RS" sz="2000" b="1" dirty="0">
                <a:latin typeface="+mn-lt"/>
              </a:rPr>
              <a:t>]·3 H</a:t>
            </a:r>
            <a:r>
              <a:rPr lang="hr-HR" altLang="sr-Latn-RS" sz="2000" b="1" baseline="-25000" dirty="0">
                <a:latin typeface="+mn-lt"/>
              </a:rPr>
              <a:t>2</a:t>
            </a:r>
            <a:r>
              <a:rPr lang="hr-HR" altLang="sr-Latn-RS" sz="2000" b="1" dirty="0">
                <a:latin typeface="+mn-lt"/>
              </a:rPr>
              <a:t>O(s)</a:t>
            </a:r>
            <a:r>
              <a:rPr lang="hr-HR" altLang="sr-Latn-RS" sz="2000" b="1" baseline="-25000" dirty="0">
                <a:latin typeface="+mn-lt"/>
              </a:rPr>
              <a:t>    </a:t>
            </a:r>
            <a:r>
              <a:rPr lang="hr-HR" altLang="sr-Latn-RS" sz="2000" b="1" dirty="0">
                <a:latin typeface="+mn-lt"/>
              </a:rPr>
              <a:t> 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181741" y="1183341"/>
            <a:ext cx="3054721" cy="187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0241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93" y="1604243"/>
            <a:ext cx="4392613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1"/>
          <p:cNvSpPr txBox="1">
            <a:spLocks noChangeArrowheads="1"/>
          </p:cNvSpPr>
          <p:nvPr/>
        </p:nvSpPr>
        <p:spPr bwMode="auto">
          <a:xfrm>
            <a:off x="4087661" y="709103"/>
            <a:ext cx="18521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r-HR" altLang="sr-Latn-RS" sz="2000" dirty="0">
                <a:solidFill>
                  <a:srgbClr val="7030A0"/>
                </a:solidFill>
                <a:latin typeface="+mn-lt"/>
                <a:sym typeface="Symbol" panose="05050102010706020507" pitchFamily="18" charset="2"/>
              </a:rPr>
              <a:t>- grafit</a:t>
            </a:r>
          </a:p>
          <a:p>
            <a:r>
              <a:rPr lang="hr-HR" altLang="sr-Latn-RS" sz="2000" dirty="0">
                <a:solidFill>
                  <a:srgbClr val="7030A0"/>
                </a:solidFill>
                <a:latin typeface="+mn-lt"/>
                <a:sym typeface="Symbol" panose="05050102010706020507" pitchFamily="18" charset="2"/>
              </a:rPr>
              <a:t>stabilnija forma</a:t>
            </a:r>
            <a:endParaRPr lang="hr-HR" altLang="sr-Latn-RS" sz="20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6388" name="TextBox 7"/>
          <p:cNvSpPr txBox="1">
            <a:spLocks noChangeArrowheads="1"/>
          </p:cNvSpPr>
          <p:nvPr/>
        </p:nvSpPr>
        <p:spPr bwMode="auto">
          <a:xfrm>
            <a:off x="6765130" y="758075"/>
            <a:ext cx="10256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l-GR" altLang="sr-Latn-RS" sz="2000" dirty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β</a:t>
            </a:r>
            <a:r>
              <a:rPr lang="hr-HR" altLang="sr-Latn-RS" sz="2000" dirty="0">
                <a:solidFill>
                  <a:srgbClr val="7030A0"/>
                </a:solidFill>
                <a:latin typeface="+mn-lt"/>
                <a:sym typeface="Symbol" panose="05050102010706020507" pitchFamily="18" charset="2"/>
              </a:rPr>
              <a:t>- grafit</a:t>
            </a:r>
            <a:endParaRPr lang="hr-HR" altLang="sr-Latn-RS" sz="20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6389" name="Rectangle 1"/>
          <p:cNvSpPr>
            <a:spLocks noChangeArrowheads="1"/>
          </p:cNvSpPr>
          <p:nvPr/>
        </p:nvSpPr>
        <p:spPr bwMode="auto">
          <a:xfrm>
            <a:off x="5526880" y="1775694"/>
            <a:ext cx="12382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r-HR" altLang="sr-Latn-RS" sz="1600">
                <a:solidFill>
                  <a:srgbClr val="7030A0"/>
                </a:solidFill>
                <a:latin typeface="+mn-lt"/>
                <a:sym typeface="Symbol" panose="05050102010706020507" pitchFamily="18" charset="2"/>
              </a:rPr>
              <a:t>mljevenje</a:t>
            </a:r>
            <a:endParaRPr lang="hr-HR" altLang="sr-Latn-RS" sz="4000">
              <a:latin typeface="+mn-lt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664993" y="2123355"/>
            <a:ext cx="86201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391" name="Rectangle 9"/>
          <p:cNvSpPr>
            <a:spLocks noChangeArrowheads="1"/>
          </p:cNvSpPr>
          <p:nvPr/>
        </p:nvSpPr>
        <p:spPr bwMode="auto">
          <a:xfrm>
            <a:off x="5525292" y="2350227"/>
            <a:ext cx="12398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r-HR" altLang="sr-Latn-RS" sz="1600" dirty="0">
                <a:solidFill>
                  <a:srgbClr val="7030A0"/>
                </a:solidFill>
                <a:latin typeface="+mn-lt"/>
                <a:sym typeface="Symbol" panose="05050102010706020507" pitchFamily="18" charset="2"/>
              </a:rPr>
              <a:t>1200-1300 K</a:t>
            </a:r>
            <a:endParaRPr lang="hr-HR" altLang="sr-Latn-RS" sz="4000" dirty="0">
              <a:latin typeface="+mn-lt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664993" y="2288455"/>
            <a:ext cx="86201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39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131" y="958130"/>
            <a:ext cx="2408237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806" y="866055"/>
            <a:ext cx="2111375" cy="313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92378" y="185883"/>
            <a:ext cx="10372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r-HR" sz="2800" b="1" dirty="0"/>
              <a:t>Grafit</a:t>
            </a:r>
            <a:endParaRPr lang="hr-HR" sz="28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9031BA3-F2A6-4D40-9823-91352B72D5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406977"/>
              </p:ext>
            </p:extLst>
          </p:nvPr>
        </p:nvGraphicFramePr>
        <p:xfrm>
          <a:off x="585063" y="4255297"/>
          <a:ext cx="4941817" cy="1645920"/>
        </p:xfrm>
        <a:graphic>
          <a:graphicData uri="http://schemas.openxmlformats.org/drawingml/2006/table">
            <a:tbl>
              <a:tblPr/>
              <a:tblGrid>
                <a:gridCol w="4941817">
                  <a:extLst>
                    <a:ext uri="{9D8B030D-6E8A-4147-A177-3AD203B41FA5}">
                      <a16:colId xmlns:a16="http://schemas.microsoft.com/office/drawing/2014/main" val="374157972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l-GR" sz="2400" b="1" dirty="0"/>
                        <a:t>α</a:t>
                      </a:r>
                      <a:r>
                        <a:rPr lang="hr-HR" sz="2400" b="1" dirty="0"/>
                        <a:t>-grafit:</a:t>
                      </a:r>
                    </a:p>
                    <a:p>
                      <a:r>
                        <a:rPr lang="hr-HR" sz="2400" b="1" dirty="0"/>
                        <a:t>Heksagonski,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i="1" dirty="0"/>
                        <a:t>P</a:t>
                      </a:r>
                      <a:r>
                        <a:rPr lang="en-US" sz="2400" b="1" dirty="0"/>
                        <a:t>6</a:t>
                      </a:r>
                      <a:r>
                        <a:rPr lang="en-US" sz="2400" b="1" baseline="-25000" dirty="0"/>
                        <a:t>3</a:t>
                      </a:r>
                      <a:r>
                        <a:rPr lang="en-US" sz="2400" b="1" dirty="0"/>
                        <a:t>/</a:t>
                      </a:r>
                      <a:r>
                        <a:rPr lang="en-US" sz="2400" b="1" i="1" dirty="0"/>
                        <a:t>mmc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dirty="0"/>
                        <a:t>(</a:t>
                      </a:r>
                      <a:r>
                        <a:rPr lang="hr-HR" sz="2400" dirty="0"/>
                        <a:t>ili </a:t>
                      </a:r>
                      <a:r>
                        <a:rPr lang="en-US" sz="2400" i="1" dirty="0"/>
                        <a:t>P</a:t>
                      </a:r>
                      <a:r>
                        <a:rPr lang="en-US" sz="2400" dirty="0"/>
                        <a:t>6</a:t>
                      </a:r>
                      <a:r>
                        <a:rPr lang="en-US" sz="2400" baseline="-25000" dirty="0"/>
                        <a:t>3</a:t>
                      </a:r>
                      <a:r>
                        <a:rPr lang="en-US" sz="2400" i="1" dirty="0"/>
                        <a:t>mc</a:t>
                      </a:r>
                      <a:r>
                        <a:rPr lang="en-US" sz="2400" dirty="0"/>
                        <a:t>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41616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nn-NO" sz="2400" b="1" i="1" dirty="0"/>
                        <a:t>a</a:t>
                      </a:r>
                      <a:r>
                        <a:rPr lang="nn-NO" sz="2400" b="1" dirty="0"/>
                        <a:t> = </a:t>
                      </a:r>
                      <a:r>
                        <a:rPr lang="hr-HR" sz="2400" b="1" dirty="0"/>
                        <a:t>0,</a:t>
                      </a:r>
                      <a:r>
                        <a:rPr lang="nn-NO" sz="2400" b="1" dirty="0"/>
                        <a:t>2461</a:t>
                      </a:r>
                      <a:r>
                        <a:rPr lang="hr-HR" sz="2400" b="1" dirty="0"/>
                        <a:t> nm</a:t>
                      </a:r>
                      <a:r>
                        <a:rPr lang="nn-NO" sz="2400" b="1" dirty="0"/>
                        <a:t>, </a:t>
                      </a:r>
                      <a:r>
                        <a:rPr lang="nn-NO" sz="2400" b="1" i="1" dirty="0"/>
                        <a:t>c</a:t>
                      </a:r>
                      <a:r>
                        <a:rPr lang="nn-NO" sz="2400" b="1" dirty="0"/>
                        <a:t> = </a:t>
                      </a:r>
                      <a:r>
                        <a:rPr lang="hr-HR" sz="2400" b="1" dirty="0"/>
                        <a:t>0.</a:t>
                      </a:r>
                      <a:r>
                        <a:rPr lang="nn-NO" sz="2400" b="1" dirty="0"/>
                        <a:t>6708</a:t>
                      </a:r>
                      <a:r>
                        <a:rPr lang="hr-HR" sz="2400" b="1" dirty="0"/>
                        <a:t> nm</a:t>
                      </a:r>
                      <a:r>
                        <a:rPr lang="nn-NO" sz="2400" b="1" dirty="0"/>
                        <a:t> </a:t>
                      </a:r>
                      <a:endParaRPr lang="hr-HR" sz="2400" b="1" dirty="0"/>
                    </a:p>
                    <a:p>
                      <a:r>
                        <a:rPr lang="hr-HR" sz="2400" b="1" i="1" dirty="0"/>
                        <a:t>Z</a:t>
                      </a:r>
                      <a:r>
                        <a:rPr lang="hr-HR" sz="2400" b="1" dirty="0"/>
                        <a:t> = 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593954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8272EBE-2539-4BC2-B027-F68BD1ED88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3023322"/>
              </p:ext>
            </p:extLst>
          </p:nvPr>
        </p:nvGraphicFramePr>
        <p:xfrm>
          <a:off x="8488219" y="4240867"/>
          <a:ext cx="3528291" cy="2377440"/>
        </p:xfrm>
        <a:graphic>
          <a:graphicData uri="http://schemas.openxmlformats.org/drawingml/2006/table">
            <a:tbl>
              <a:tblPr/>
              <a:tblGrid>
                <a:gridCol w="3528291">
                  <a:extLst>
                    <a:ext uri="{9D8B030D-6E8A-4147-A177-3AD203B41FA5}">
                      <a16:colId xmlns:a16="http://schemas.microsoft.com/office/drawing/2014/main" val="374157972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l-GR" dirty="0"/>
                        <a:t>β</a:t>
                      </a:r>
                      <a:r>
                        <a:rPr lang="hr-HR" dirty="0"/>
                        <a:t>-grafit:</a:t>
                      </a:r>
                    </a:p>
                    <a:p>
                      <a:r>
                        <a:rPr lang="hr-HR" dirty="0"/>
                        <a:t>Trigonski (romboedarski),</a:t>
                      </a:r>
                      <a:r>
                        <a:rPr lang="en-US" dirty="0"/>
                        <a:t> </a:t>
                      </a:r>
                      <a:r>
                        <a:rPr lang="hr-HR" i="1" dirty="0"/>
                        <a:t>R</a:t>
                      </a:r>
                      <a:r>
                        <a:rPr lang="hr-HR" dirty="0"/>
                        <a:t>3</a:t>
                      </a:r>
                      <a:r>
                        <a:rPr lang="en-US" i="1" dirty="0"/>
                        <a:t>m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41616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nn-NO" i="1" dirty="0"/>
                        <a:t>a</a:t>
                      </a:r>
                      <a:r>
                        <a:rPr lang="nn-NO" dirty="0"/>
                        <a:t> = </a:t>
                      </a:r>
                      <a:r>
                        <a:rPr lang="hr-HR" dirty="0"/>
                        <a:t>0,</a:t>
                      </a:r>
                      <a:r>
                        <a:rPr lang="nn-NO" dirty="0"/>
                        <a:t>2</a:t>
                      </a:r>
                      <a:r>
                        <a:rPr lang="hr-HR" dirty="0"/>
                        <a:t>566 nm</a:t>
                      </a:r>
                      <a:r>
                        <a:rPr lang="nn-NO" dirty="0"/>
                        <a:t>, </a:t>
                      </a:r>
                      <a:r>
                        <a:rPr lang="nn-NO" i="1" dirty="0"/>
                        <a:t>c</a:t>
                      </a:r>
                      <a:r>
                        <a:rPr lang="nn-NO" dirty="0"/>
                        <a:t> = </a:t>
                      </a:r>
                      <a:r>
                        <a:rPr lang="hr-HR" dirty="0"/>
                        <a:t>1,0062 nm</a:t>
                      </a:r>
                      <a:r>
                        <a:rPr lang="nn-NO" dirty="0"/>
                        <a:t> </a:t>
                      </a:r>
                      <a:endParaRPr lang="hr-HR" dirty="0"/>
                    </a:p>
                    <a:p>
                      <a:r>
                        <a:rPr lang="hr-HR" i="1" dirty="0"/>
                        <a:t>Z</a:t>
                      </a:r>
                      <a:r>
                        <a:rPr lang="hr-HR" dirty="0"/>
                        <a:t> = 6 </a:t>
                      </a:r>
                      <a:r>
                        <a:rPr lang="hr-HR" i="0" dirty="0"/>
                        <a:t>[h]</a:t>
                      </a:r>
                    </a:p>
                    <a:p>
                      <a:endParaRPr lang="hr-HR" i="1" dirty="0"/>
                    </a:p>
                    <a:p>
                      <a:r>
                        <a:rPr lang="nn-NO" i="1" dirty="0"/>
                        <a:t>a</a:t>
                      </a:r>
                      <a:r>
                        <a:rPr lang="nn-NO" dirty="0"/>
                        <a:t> = </a:t>
                      </a:r>
                      <a:r>
                        <a:rPr lang="hr-HR" dirty="0"/>
                        <a:t>0,3635 nm</a:t>
                      </a:r>
                      <a:r>
                        <a:rPr lang="nn-NO" dirty="0"/>
                        <a:t>, </a:t>
                      </a:r>
                      <a:r>
                        <a:rPr lang="el-GR" i="1" dirty="0"/>
                        <a:t>α</a:t>
                      </a:r>
                      <a:r>
                        <a:rPr lang="nn-NO" dirty="0"/>
                        <a:t> = </a:t>
                      </a:r>
                      <a:r>
                        <a:rPr lang="hr-HR" dirty="0"/>
                        <a:t>39,49° </a:t>
                      </a:r>
                    </a:p>
                    <a:p>
                      <a:r>
                        <a:rPr lang="hr-HR" i="1" dirty="0"/>
                        <a:t>Z</a:t>
                      </a:r>
                      <a:r>
                        <a:rPr lang="hr-HR" dirty="0"/>
                        <a:t> = 2 </a:t>
                      </a:r>
                      <a:r>
                        <a:rPr lang="hr-HR" i="0" dirty="0"/>
                        <a:t>[r]</a:t>
                      </a:r>
                    </a:p>
                    <a:p>
                      <a:endParaRPr lang="hr-HR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593954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04FFBB55-F46A-4E83-94BC-3AB6E7D845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43" t="3971" r="9423" b="33359"/>
          <a:stretch/>
        </p:blipFill>
        <p:spPr>
          <a:xfrm>
            <a:off x="8084030" y="894468"/>
            <a:ext cx="3752526" cy="31037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860750-C4C9-4498-B48D-1953F14FF1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9" r="58691" b="36065"/>
          <a:stretch/>
        </p:blipFill>
        <p:spPr>
          <a:xfrm>
            <a:off x="72276" y="816614"/>
            <a:ext cx="3963514" cy="325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444656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180" y="3323501"/>
            <a:ext cx="4705629" cy="342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92378" y="0"/>
            <a:ext cx="17774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2800" b="1" dirty="0"/>
              <a:t>Halogenidi</a:t>
            </a:r>
            <a:endParaRPr lang="hr-HR" sz="2800" dirty="0"/>
          </a:p>
        </p:txBody>
      </p:sp>
      <p:sp>
        <p:nvSpPr>
          <p:cNvPr id="8" name="Rectangle 7"/>
          <p:cNvSpPr/>
          <p:nvPr/>
        </p:nvSpPr>
        <p:spPr>
          <a:xfrm>
            <a:off x="192378" y="548559"/>
            <a:ext cx="1145277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>
                <a:solidFill>
                  <a:srgbClr val="000000"/>
                </a:solidFill>
              </a:rPr>
              <a:t>Hidroliza tetrahalogenida </a:t>
            </a:r>
          </a:p>
          <a:p>
            <a:endParaRPr lang="hr-HR" sz="2400" b="1" dirty="0">
              <a:solidFill>
                <a:srgbClr val="000000"/>
              </a:solidFill>
            </a:endParaRPr>
          </a:p>
          <a:p>
            <a:r>
              <a:rPr lang="hr-HR" sz="2400" dirty="0">
                <a:solidFill>
                  <a:srgbClr val="000000"/>
                </a:solidFill>
              </a:rPr>
              <a:t>– hidroliziraju svi osim CX</a:t>
            </a:r>
            <a:r>
              <a:rPr lang="hr-HR" sz="2400" baseline="-25000" dirty="0">
                <a:solidFill>
                  <a:srgbClr val="000000"/>
                </a:solidFill>
              </a:rPr>
              <a:t>4</a:t>
            </a:r>
            <a:r>
              <a:rPr lang="hr-HR" sz="2400" dirty="0">
                <a:solidFill>
                  <a:srgbClr val="000000"/>
                </a:solidFill>
              </a:rPr>
              <a:t>, potpunom </a:t>
            </a:r>
            <a:r>
              <a:rPr lang="hr-HR" sz="2400" dirty="0"/>
              <a:t>hirdolizom nastaje kiselina (Si) ili anhidrid (dioksid Ge-Pb).</a:t>
            </a:r>
          </a:p>
          <a:p>
            <a:r>
              <a:rPr lang="hr-HR" sz="2400" dirty="0"/>
              <a:t>– u slučajevima kada je </a:t>
            </a:r>
            <a:r>
              <a:rPr lang="hr-HR" sz="2400" i="1" dirty="0"/>
              <a:t>r</a:t>
            </a:r>
            <a:r>
              <a:rPr lang="hr-HR" sz="2400" dirty="0"/>
              <a:t>(E)/</a:t>
            </a:r>
            <a:r>
              <a:rPr lang="hr-HR" sz="2400" i="1" dirty="0"/>
              <a:t>r</a:t>
            </a:r>
            <a:r>
              <a:rPr lang="hr-HR" sz="2400" dirty="0"/>
              <a:t>(X) &gt; 1,2  hidroliza je nepotpuna – nastaju kompleksi </a:t>
            </a:r>
            <a:br>
              <a:rPr lang="hr-HR" sz="2400" dirty="0"/>
            </a:br>
            <a:r>
              <a:rPr lang="hr-HR" sz="2400" dirty="0"/>
              <a:t>[EX</a:t>
            </a:r>
            <a:r>
              <a:rPr lang="hr-HR" sz="2400" i="1" baseline="-25000" dirty="0"/>
              <a:t>n</a:t>
            </a:r>
            <a:r>
              <a:rPr lang="hr-HR" sz="2400" dirty="0"/>
              <a:t>(H</a:t>
            </a:r>
            <a:r>
              <a:rPr lang="hr-HR" sz="2400" baseline="-25000" dirty="0"/>
              <a:t>2</a:t>
            </a:r>
            <a:r>
              <a:rPr lang="hr-HR" sz="2400" dirty="0"/>
              <a:t>O)</a:t>
            </a:r>
            <a:r>
              <a:rPr lang="hr-HR" sz="2400" baseline="-25000" dirty="0"/>
              <a:t>6–</a:t>
            </a:r>
            <a:r>
              <a:rPr lang="hr-HR" sz="2400" i="1" baseline="-25000" dirty="0"/>
              <a:t>n</a:t>
            </a:r>
            <a:r>
              <a:rPr lang="hr-HR" sz="2400" dirty="0"/>
              <a:t>]</a:t>
            </a:r>
            <a:r>
              <a:rPr lang="hr-HR" sz="2400" baseline="30000" dirty="0"/>
              <a:t>4–</a:t>
            </a:r>
            <a:r>
              <a:rPr lang="hr-HR" sz="2400" i="1" baseline="30000" dirty="0"/>
              <a:t>n</a:t>
            </a:r>
            <a:r>
              <a:rPr lang="hr-HR" sz="2400" dirty="0"/>
              <a:t> (</a:t>
            </a:r>
            <a:r>
              <a:rPr lang="hr-HR" sz="2400" i="1" dirty="0"/>
              <a:t>n</a:t>
            </a:r>
            <a:r>
              <a:rPr lang="hr-HR" sz="2400" dirty="0"/>
              <a:t> opada s razrjeđenjem otopine)</a:t>
            </a:r>
          </a:p>
          <a:p>
            <a:r>
              <a:rPr lang="hr-HR" sz="2400" dirty="0"/>
              <a:t>–</a:t>
            </a:r>
            <a:r>
              <a:rPr lang="hr-HR" sz="2400" dirty="0">
                <a:solidFill>
                  <a:srgbClr val="000000"/>
                </a:solidFill>
              </a:rPr>
              <a:t> U istim slučajevima u suvišku halogenida nastaju i </a:t>
            </a:r>
            <a:r>
              <a:rPr lang="hr-HR" sz="2400" dirty="0"/>
              <a:t>[EX</a:t>
            </a:r>
            <a:r>
              <a:rPr lang="hr-HR" sz="2400" baseline="-25000" dirty="0"/>
              <a:t>6</a:t>
            </a:r>
            <a:r>
              <a:rPr lang="hr-HR" sz="2400" dirty="0"/>
              <a:t>]</a:t>
            </a:r>
            <a:r>
              <a:rPr lang="hr-HR" sz="2400" baseline="30000" dirty="0"/>
              <a:t>2–</a:t>
            </a:r>
            <a:r>
              <a:rPr lang="hr-HR" sz="2400" dirty="0"/>
              <a:t> </a:t>
            </a:r>
            <a:endParaRPr lang="hr-HR" sz="2400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2378" y="4125871"/>
            <a:ext cx="65890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>
                <a:solidFill>
                  <a:srgbClr val="000000"/>
                </a:solidFill>
              </a:rPr>
              <a:t>Stereokemija dihalogenida</a:t>
            </a:r>
          </a:p>
          <a:p>
            <a:endParaRPr lang="hr-HR" sz="2400" b="1" dirty="0">
              <a:solidFill>
                <a:srgbClr val="000000"/>
              </a:solidFill>
            </a:endParaRPr>
          </a:p>
          <a:p>
            <a:r>
              <a:rPr lang="hr-HR" sz="2400" b="1" dirty="0">
                <a:solidFill>
                  <a:srgbClr val="000000"/>
                </a:solidFill>
              </a:rPr>
              <a:t>SnCl</a:t>
            </a:r>
            <a:r>
              <a:rPr lang="hr-HR" sz="2400" b="1" baseline="-25000" dirty="0">
                <a:solidFill>
                  <a:srgbClr val="000000"/>
                </a:solidFill>
              </a:rPr>
              <a:t>2 </a:t>
            </a:r>
            <a:r>
              <a:rPr lang="hr-HR" sz="2400" dirty="0"/>
              <a:t>– djelomično kovalentan – stereokemijski aktivan nepodjeljeni par</a:t>
            </a:r>
          </a:p>
        </p:txBody>
      </p:sp>
    </p:spTree>
    <p:extLst>
      <p:ext uri="{BB962C8B-B14F-4D97-AF65-F5344CB8AC3E}">
        <p14:creationId xmlns:p14="http://schemas.microsoft.com/office/powerpoint/2010/main" val="12334508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149001" y="889781"/>
            <a:ext cx="994915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sz="2800" dirty="0">
                <a:solidFill>
                  <a:srgbClr val="000000"/>
                </a:solidFill>
                <a:latin typeface="+mn-lt"/>
              </a:rPr>
              <a:t>EO – Ge-Pb, amfoterni, slojevite strukture (</a:t>
            </a:r>
            <a:r>
              <a:rPr lang="hr-HR" altLang="sr-Latn-RS" sz="2800" dirty="0">
                <a:latin typeface="+mn-lt"/>
              </a:rPr>
              <a:t>PbO, SnO)</a:t>
            </a:r>
            <a:endParaRPr lang="hr-HR" altLang="sr-Latn-RS" sz="2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4517" name="Picture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424" y="159026"/>
            <a:ext cx="1655762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3670490" y="1620536"/>
            <a:ext cx="37112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r-HR" altLang="sr-Latn-RS" sz="2400" dirty="0">
                <a:latin typeface="+mn-lt"/>
              </a:rPr>
              <a:t>PbO  +  HX </a:t>
            </a:r>
            <a:r>
              <a:rPr lang="hr-HR" altLang="sr-Latn-RS" sz="2400" dirty="0">
                <a:latin typeface="+mn-lt"/>
                <a:sym typeface="Symbol" panose="05050102010706020507" pitchFamily="18" charset="2"/>
              </a:rPr>
              <a:t></a:t>
            </a:r>
            <a:r>
              <a:rPr lang="hr-HR" altLang="sr-Latn-RS" sz="2400" dirty="0">
                <a:latin typeface="+mn-lt"/>
              </a:rPr>
              <a:t> [Pb</a:t>
            </a:r>
            <a:r>
              <a:rPr lang="hr-HR" altLang="sr-Latn-RS" sz="2400" baseline="-25000" dirty="0">
                <a:latin typeface="+mn-lt"/>
              </a:rPr>
              <a:t>6</a:t>
            </a:r>
            <a:r>
              <a:rPr lang="hr-HR" altLang="sr-Latn-RS" sz="2400" dirty="0">
                <a:latin typeface="+mn-lt"/>
              </a:rPr>
              <a:t>O(OH)</a:t>
            </a:r>
            <a:r>
              <a:rPr lang="hr-HR" altLang="sr-Latn-RS" sz="2400" baseline="-25000" dirty="0">
                <a:latin typeface="+mn-lt"/>
              </a:rPr>
              <a:t>6</a:t>
            </a:r>
            <a:r>
              <a:rPr lang="hr-HR" altLang="sr-Latn-RS" sz="2400" dirty="0">
                <a:latin typeface="+mn-lt"/>
              </a:rPr>
              <a:t>]</a:t>
            </a:r>
            <a:r>
              <a:rPr lang="hr-HR" altLang="sr-Latn-RS" sz="2400" baseline="30000" dirty="0">
                <a:latin typeface="+mn-lt"/>
              </a:rPr>
              <a:t>4+</a:t>
            </a:r>
            <a:r>
              <a:rPr lang="hr-HR" altLang="sr-Latn-RS" sz="2400" dirty="0">
                <a:latin typeface="+mn-lt"/>
              </a:rPr>
              <a:t> </a:t>
            </a:r>
          </a:p>
        </p:txBody>
      </p:sp>
      <p:sp>
        <p:nvSpPr>
          <p:cNvPr id="64519" name="Rectangle 7"/>
          <p:cNvSpPr>
            <a:spLocks noChangeArrowheads="1"/>
          </p:cNvSpPr>
          <p:nvPr/>
        </p:nvSpPr>
        <p:spPr bwMode="auto">
          <a:xfrm>
            <a:off x="3670490" y="2293636"/>
            <a:ext cx="39260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r-HR" altLang="sr-Latn-RS" sz="2400">
                <a:latin typeface="+mn-lt"/>
              </a:rPr>
              <a:t>PbO + H</a:t>
            </a:r>
            <a:r>
              <a:rPr lang="hr-HR" altLang="sr-Latn-RS" sz="2400" baseline="-25000">
                <a:latin typeface="+mn-lt"/>
              </a:rPr>
              <a:t>2</a:t>
            </a:r>
            <a:r>
              <a:rPr lang="hr-HR" altLang="sr-Latn-RS" sz="2400">
                <a:latin typeface="+mn-lt"/>
              </a:rPr>
              <a:t>O + OH</a:t>
            </a:r>
            <a:r>
              <a:rPr lang="hr-HR" altLang="sr-Latn-RS" sz="2400" baseline="30000">
                <a:latin typeface="+mn-lt"/>
              </a:rPr>
              <a:t>-</a:t>
            </a:r>
            <a:r>
              <a:rPr lang="hr-HR" altLang="sr-Latn-RS" sz="2400">
                <a:latin typeface="+mn-lt"/>
              </a:rPr>
              <a:t> → [Pb(OH)</a:t>
            </a:r>
            <a:r>
              <a:rPr lang="hr-HR" altLang="sr-Latn-RS" sz="2400" baseline="-25000">
                <a:latin typeface="+mn-lt"/>
              </a:rPr>
              <a:t>3</a:t>
            </a:r>
            <a:r>
              <a:rPr lang="hr-HR" altLang="sr-Latn-RS" sz="2400">
                <a:latin typeface="+mn-lt"/>
              </a:rPr>
              <a:t>]</a:t>
            </a:r>
            <a:r>
              <a:rPr lang="hr-HR" altLang="sr-Latn-RS" sz="2400" baseline="30000">
                <a:latin typeface="+mn-lt"/>
              </a:rPr>
              <a:t>-</a:t>
            </a:r>
            <a:endParaRPr lang="hr-HR" altLang="sr-Latn-RS" sz="2400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92378" y="159026"/>
            <a:ext cx="11082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2800" b="1" dirty="0"/>
              <a:t>Oksidi</a:t>
            </a:r>
            <a:endParaRPr lang="hr-HR" sz="2800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92378" y="3112716"/>
            <a:ext cx="108069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sz="2800" dirty="0">
                <a:solidFill>
                  <a:srgbClr val="000000"/>
                </a:solidFill>
                <a:latin typeface="+mn-lt"/>
              </a:rPr>
              <a:t>EO</a:t>
            </a:r>
            <a:r>
              <a:rPr lang="hr-HR" altLang="sr-Latn-RS" sz="2800" baseline="-25000" dirty="0">
                <a:solidFill>
                  <a:srgbClr val="000000"/>
                </a:solidFill>
                <a:latin typeface="+mn-lt"/>
              </a:rPr>
              <a:t>2</a:t>
            </a:r>
            <a:r>
              <a:rPr lang="hr-HR" altLang="sr-Latn-RS" sz="2800" dirty="0">
                <a:solidFill>
                  <a:srgbClr val="000000"/>
                </a:solidFill>
                <a:latin typeface="+mn-lt"/>
              </a:rPr>
              <a:t> – Ge-Pb, primarno kiseli, struktura rutila (GeO</a:t>
            </a:r>
            <a:r>
              <a:rPr lang="hr-HR" altLang="sr-Latn-RS" sz="2800" baseline="-25000" dirty="0">
                <a:solidFill>
                  <a:srgbClr val="000000"/>
                </a:solidFill>
                <a:latin typeface="+mn-lt"/>
              </a:rPr>
              <a:t>2</a:t>
            </a:r>
            <a:r>
              <a:rPr lang="hr-HR" altLang="sr-Latn-RS" sz="2800" dirty="0">
                <a:solidFill>
                  <a:srgbClr val="000000"/>
                </a:solidFill>
                <a:latin typeface="+mn-lt"/>
              </a:rPr>
              <a:t> iznad 1033 °C kvarca)</a:t>
            </a:r>
          </a:p>
        </p:txBody>
      </p:sp>
      <p:pic>
        <p:nvPicPr>
          <p:cNvPr id="11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974" y="4003292"/>
            <a:ext cx="2742662" cy="1842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9966424" y="5947922"/>
            <a:ext cx="17890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r-HR" altLang="sr-Latn-RS" sz="2000" b="1" dirty="0">
                <a:latin typeface="+mn-lt"/>
              </a:rPr>
              <a:t>struktura rutila</a:t>
            </a: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2141820" y="4008930"/>
            <a:ext cx="698341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sz="24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SnO</a:t>
            </a:r>
            <a:r>
              <a:rPr lang="hr-HR" altLang="sr-Latn-RS" sz="2400" baseline="-250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2 </a:t>
            </a:r>
            <a:r>
              <a:rPr lang="hr-HR" altLang="sr-Latn-RS" sz="24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+ 6 HCl  </a:t>
            </a:r>
            <a:r>
              <a:rPr lang="hr-HR" altLang="sr-Latn-RS" sz="24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 [SnCl</a:t>
            </a:r>
            <a:r>
              <a:rPr lang="hr-HR" altLang="sr-Latn-RS" sz="2400" baseline="-250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6</a:t>
            </a:r>
            <a:r>
              <a:rPr lang="hr-HR" altLang="sr-Latn-RS" sz="24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]</a:t>
            </a:r>
            <a:r>
              <a:rPr lang="hr-HR" altLang="sr-Latn-RS" sz="2400" baseline="300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2-</a:t>
            </a:r>
            <a:r>
              <a:rPr lang="hr-HR" altLang="sr-Latn-RS" sz="24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  + 2 [H</a:t>
            </a:r>
            <a:r>
              <a:rPr lang="hr-HR" altLang="sr-Latn-RS" sz="2400" baseline="-250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hr-HR" altLang="sr-Latn-RS" sz="24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O]</a:t>
            </a:r>
            <a:r>
              <a:rPr lang="hr-HR" altLang="sr-Latn-RS" sz="2400" baseline="300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+</a:t>
            </a:r>
          </a:p>
          <a:p>
            <a:pPr eaLnBrk="1" hangingPunct="1"/>
            <a:endParaRPr lang="hr-HR" altLang="sr-Latn-RS" sz="2400" dirty="0">
              <a:solidFill>
                <a:srgbClr val="000000"/>
              </a:solidFill>
              <a:latin typeface="+mn-lt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eaLnBrk="1" hangingPunct="1"/>
            <a:r>
              <a:rPr lang="hr-HR" altLang="sr-Latn-RS" sz="24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SnO</a:t>
            </a:r>
            <a:r>
              <a:rPr lang="hr-HR" altLang="sr-Latn-RS" sz="2400" baseline="-250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hr-HR" altLang="sr-Latn-RS" sz="24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  +  2 KOH  +  2 H</a:t>
            </a:r>
            <a:r>
              <a:rPr lang="hr-HR" altLang="sr-Latn-RS" sz="2400" baseline="-250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hr-HR" altLang="sr-Latn-RS" sz="24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O   K</a:t>
            </a:r>
            <a:r>
              <a:rPr lang="hr-HR" altLang="sr-Latn-RS" sz="2400" baseline="-250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hr-HR" altLang="sr-Latn-RS" sz="24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[Sn(OH)</a:t>
            </a:r>
            <a:r>
              <a:rPr lang="hr-HR" altLang="sr-Latn-RS" sz="2400" baseline="-250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6</a:t>
            </a:r>
            <a:r>
              <a:rPr lang="hr-HR" altLang="sr-Latn-RS" sz="24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]   stanat</a:t>
            </a:r>
          </a:p>
          <a:p>
            <a:pPr eaLnBrk="1" hangingPunct="1"/>
            <a:endParaRPr lang="hr-HR" altLang="sr-Latn-RS" sz="2400" dirty="0">
              <a:solidFill>
                <a:srgbClr val="000000"/>
              </a:solidFill>
              <a:latin typeface="+mn-lt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eaLnBrk="1" hangingPunct="1"/>
            <a:r>
              <a:rPr lang="hr-HR" altLang="sr-Latn-RS" sz="24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PbO</a:t>
            </a:r>
            <a:r>
              <a:rPr lang="hr-HR" altLang="sr-Latn-RS" sz="2400" baseline="-250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hr-HR" altLang="sr-Latn-RS" sz="24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  + 2 KOH  [Pb(OH)</a:t>
            </a:r>
            <a:r>
              <a:rPr lang="hr-HR" altLang="sr-Latn-RS" sz="2400" baseline="-250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6</a:t>
            </a:r>
            <a:r>
              <a:rPr lang="hr-HR" altLang="sr-Latn-RS" sz="24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]</a:t>
            </a:r>
            <a:r>
              <a:rPr lang="hr-HR" altLang="sr-Latn-RS" sz="2400" baseline="300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2-  </a:t>
            </a:r>
            <a:r>
              <a:rPr lang="hr-HR" altLang="sr-Latn-RS" sz="24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 plumbat</a:t>
            </a:r>
            <a:endParaRPr lang="hr-HR" altLang="sr-Latn-RS" sz="2400" dirty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300630" y="6320916"/>
            <a:ext cx="67453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r-HR" altLang="sr-Latn-RS" sz="2800" dirty="0">
                <a:latin typeface="+mn-lt"/>
              </a:rPr>
              <a:t>PbO</a:t>
            </a:r>
            <a:r>
              <a:rPr lang="hr-HR" altLang="sr-Latn-RS" sz="2800" baseline="-25000" dirty="0">
                <a:latin typeface="+mn-lt"/>
              </a:rPr>
              <a:t>2</a:t>
            </a:r>
            <a:r>
              <a:rPr lang="hr-HR" altLang="sr-Latn-RS" sz="2800" dirty="0">
                <a:latin typeface="+mn-lt"/>
              </a:rPr>
              <a:t> </a:t>
            </a:r>
            <a:r>
              <a:rPr lang="hr-HR" altLang="sr-Latn-RS" sz="2800" dirty="0">
                <a:latin typeface="+mn-lt"/>
                <a:sym typeface="Symbol" panose="05050102010706020507" pitchFamily="18" charset="2"/>
              </a:rPr>
              <a:t> </a:t>
            </a:r>
            <a:r>
              <a:rPr lang="hr-HR" altLang="sr-Latn-RS" sz="2800" dirty="0">
                <a:latin typeface="+mn-lt"/>
              </a:rPr>
              <a:t>Pb</a:t>
            </a:r>
            <a:r>
              <a:rPr lang="hr-HR" altLang="sr-Latn-RS" sz="2800" baseline="-25000" dirty="0">
                <a:latin typeface="+mn-lt"/>
              </a:rPr>
              <a:t>12</a:t>
            </a:r>
            <a:r>
              <a:rPr lang="hr-HR" altLang="sr-Latn-RS" sz="2800" dirty="0">
                <a:latin typeface="+mn-lt"/>
              </a:rPr>
              <a:t>O</a:t>
            </a:r>
            <a:r>
              <a:rPr lang="hr-HR" altLang="sr-Latn-RS" sz="2800" baseline="-25000" dirty="0">
                <a:latin typeface="+mn-lt"/>
              </a:rPr>
              <a:t>19</a:t>
            </a:r>
            <a:r>
              <a:rPr lang="hr-HR" altLang="sr-Latn-RS" sz="2800" dirty="0">
                <a:latin typeface="+mn-lt"/>
              </a:rPr>
              <a:t> </a:t>
            </a:r>
            <a:r>
              <a:rPr lang="hr-HR" altLang="sr-Latn-RS" sz="2800" dirty="0">
                <a:latin typeface="+mn-lt"/>
                <a:sym typeface="Symbol" panose="05050102010706020507" pitchFamily="18" charset="2"/>
              </a:rPr>
              <a:t> </a:t>
            </a:r>
            <a:r>
              <a:rPr lang="hr-HR" altLang="sr-Latn-RS" sz="2800" dirty="0">
                <a:latin typeface="+mn-lt"/>
              </a:rPr>
              <a:t>Pb</a:t>
            </a:r>
            <a:r>
              <a:rPr lang="hr-HR" altLang="sr-Latn-RS" sz="2800" baseline="-25000" dirty="0">
                <a:latin typeface="+mn-lt"/>
              </a:rPr>
              <a:t>12</a:t>
            </a:r>
            <a:r>
              <a:rPr lang="hr-HR" altLang="sr-Latn-RS" sz="2800" dirty="0">
                <a:latin typeface="+mn-lt"/>
              </a:rPr>
              <a:t>O</a:t>
            </a:r>
            <a:r>
              <a:rPr lang="hr-HR" altLang="sr-Latn-RS" sz="2800" baseline="-25000" dirty="0">
                <a:latin typeface="+mn-lt"/>
              </a:rPr>
              <a:t>17</a:t>
            </a:r>
            <a:r>
              <a:rPr lang="hr-HR" altLang="sr-Latn-RS" sz="2800" dirty="0">
                <a:latin typeface="+mn-lt"/>
              </a:rPr>
              <a:t> </a:t>
            </a:r>
            <a:r>
              <a:rPr lang="hr-HR" altLang="sr-Latn-RS" sz="2800" dirty="0">
                <a:latin typeface="+mn-lt"/>
                <a:sym typeface="Symbol" panose="05050102010706020507" pitchFamily="18" charset="2"/>
              </a:rPr>
              <a:t> </a:t>
            </a:r>
            <a:r>
              <a:rPr lang="hr-HR" altLang="sr-Latn-RS" sz="2800" dirty="0">
                <a:solidFill>
                  <a:srgbClr val="C00000"/>
                </a:solidFill>
                <a:latin typeface="+mn-lt"/>
              </a:rPr>
              <a:t>Pb</a:t>
            </a:r>
            <a:r>
              <a:rPr lang="hr-HR" altLang="sr-Latn-RS" sz="2800" baseline="-25000" dirty="0">
                <a:solidFill>
                  <a:srgbClr val="C00000"/>
                </a:solidFill>
                <a:latin typeface="+mn-lt"/>
              </a:rPr>
              <a:t>3</a:t>
            </a:r>
            <a:r>
              <a:rPr lang="hr-HR" altLang="sr-Latn-RS" sz="2800" dirty="0">
                <a:solidFill>
                  <a:srgbClr val="C00000"/>
                </a:solidFill>
                <a:latin typeface="+mn-lt"/>
              </a:rPr>
              <a:t>O</a:t>
            </a:r>
            <a:r>
              <a:rPr lang="hr-HR" altLang="sr-Latn-RS" sz="2800" baseline="-25000" dirty="0">
                <a:solidFill>
                  <a:srgbClr val="C00000"/>
                </a:solidFill>
                <a:latin typeface="+mn-lt"/>
              </a:rPr>
              <a:t>4</a:t>
            </a:r>
            <a:r>
              <a:rPr lang="hr-HR" altLang="sr-Latn-RS" sz="2800" dirty="0">
                <a:solidFill>
                  <a:srgbClr val="C00000"/>
                </a:solidFill>
                <a:latin typeface="+mn-lt"/>
              </a:rPr>
              <a:t> </a:t>
            </a:r>
            <a:r>
              <a:rPr lang="hr-HR" altLang="sr-Latn-RS" sz="2800" dirty="0">
                <a:latin typeface="+mn-lt"/>
                <a:sym typeface="Symbol" panose="05050102010706020507" pitchFamily="18" charset="2"/>
              </a:rPr>
              <a:t> </a:t>
            </a:r>
            <a:r>
              <a:rPr lang="hr-HR" altLang="sr-Latn-RS" sz="2800" u="sng" dirty="0">
                <a:latin typeface="+mn-lt"/>
              </a:rPr>
              <a:t>PbO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060330" y="6136250"/>
            <a:ext cx="793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altLang="sr-Latn-RS" dirty="0"/>
              <a:t>293 </a:t>
            </a:r>
            <a:r>
              <a:rPr lang="hr-HR" altLang="sr-Latn-RS" baseline="30000" dirty="0"/>
              <a:t>o</a:t>
            </a:r>
            <a:r>
              <a:rPr lang="hr-HR" altLang="sr-Latn-RS" dirty="0"/>
              <a:t>C</a:t>
            </a:r>
            <a:endParaRPr lang="hr-HR" dirty="0"/>
          </a:p>
        </p:txBody>
      </p:sp>
      <p:sp>
        <p:nvSpPr>
          <p:cNvPr id="17" name="Rectangle 16"/>
          <p:cNvSpPr/>
          <p:nvPr/>
        </p:nvSpPr>
        <p:spPr>
          <a:xfrm>
            <a:off x="3627946" y="6136250"/>
            <a:ext cx="793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altLang="sr-Latn-RS" dirty="0"/>
              <a:t>351 </a:t>
            </a:r>
            <a:r>
              <a:rPr lang="hr-HR" altLang="sr-Latn-RS" baseline="30000" dirty="0"/>
              <a:t>o</a:t>
            </a:r>
            <a:r>
              <a:rPr lang="hr-HR" altLang="sr-Latn-RS" dirty="0"/>
              <a:t>C</a:t>
            </a:r>
            <a:endParaRPr lang="hr-HR" dirty="0"/>
          </a:p>
        </p:txBody>
      </p:sp>
      <p:sp>
        <p:nvSpPr>
          <p:cNvPr id="18" name="Rectangle 17"/>
          <p:cNvSpPr/>
          <p:nvPr/>
        </p:nvSpPr>
        <p:spPr>
          <a:xfrm>
            <a:off x="5347225" y="6136250"/>
            <a:ext cx="793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altLang="sr-Latn-RS" dirty="0"/>
              <a:t>374 </a:t>
            </a:r>
            <a:r>
              <a:rPr lang="hr-HR" altLang="sr-Latn-RS" baseline="30000" dirty="0"/>
              <a:t>o</a:t>
            </a:r>
            <a:r>
              <a:rPr lang="hr-HR" altLang="sr-Latn-RS" dirty="0"/>
              <a:t>C</a:t>
            </a:r>
            <a:endParaRPr lang="hr-HR" dirty="0"/>
          </a:p>
        </p:txBody>
      </p:sp>
      <p:sp>
        <p:nvSpPr>
          <p:cNvPr id="19" name="Rectangle 18"/>
          <p:cNvSpPr/>
          <p:nvPr/>
        </p:nvSpPr>
        <p:spPr>
          <a:xfrm>
            <a:off x="6724561" y="6136250"/>
            <a:ext cx="793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altLang="sr-Latn-RS" dirty="0"/>
              <a:t>605 </a:t>
            </a:r>
            <a:r>
              <a:rPr lang="hr-HR" altLang="sr-Latn-RS" baseline="30000" dirty="0"/>
              <a:t>o</a:t>
            </a:r>
            <a:r>
              <a:rPr lang="hr-HR" altLang="sr-Latn-RS" dirty="0"/>
              <a:t>C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063671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192378" y="2489484"/>
            <a:ext cx="36779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sz="2400" b="1" dirty="0">
                <a:solidFill>
                  <a:srgbClr val="000000"/>
                </a:solidFill>
                <a:latin typeface="+mn-lt"/>
              </a:rPr>
              <a:t>E(OCOCH</a:t>
            </a:r>
            <a:r>
              <a:rPr lang="hr-HR" altLang="sr-Latn-RS" sz="2400" b="1" baseline="-25000" dirty="0">
                <a:solidFill>
                  <a:srgbClr val="000000"/>
                </a:solidFill>
                <a:latin typeface="+mn-lt"/>
              </a:rPr>
              <a:t>3</a:t>
            </a:r>
            <a:r>
              <a:rPr lang="hr-HR" altLang="sr-Latn-RS" sz="2400" b="1" dirty="0">
                <a:solidFill>
                  <a:srgbClr val="000000"/>
                </a:solidFill>
                <a:latin typeface="+mn-lt"/>
              </a:rPr>
              <a:t>)</a:t>
            </a:r>
            <a:r>
              <a:rPr lang="hr-HR" altLang="sr-Latn-RS" sz="2400" b="1" baseline="-25000" dirty="0">
                <a:solidFill>
                  <a:srgbClr val="000000"/>
                </a:solidFill>
                <a:latin typeface="+mn-lt"/>
              </a:rPr>
              <a:t>4          </a:t>
            </a:r>
            <a:r>
              <a:rPr lang="hr-HR" altLang="sr-Latn-RS" sz="2400" b="1" dirty="0">
                <a:solidFill>
                  <a:srgbClr val="000000"/>
                </a:solidFill>
                <a:latin typeface="+mn-lt"/>
              </a:rPr>
              <a:t>M =</a:t>
            </a:r>
            <a:r>
              <a:rPr lang="hr-HR" altLang="sr-Latn-RS" sz="2400" b="1" baseline="-25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hr-HR" altLang="sr-Latn-RS" sz="2400" b="1" dirty="0">
                <a:solidFill>
                  <a:srgbClr val="000000"/>
                </a:solidFill>
                <a:latin typeface="+mn-lt"/>
              </a:rPr>
              <a:t>Si, Ge</a:t>
            </a:r>
          </a:p>
        </p:txBody>
      </p:sp>
      <p:pic>
        <p:nvPicPr>
          <p:cNvPr id="66563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0" t="20024" r="19874" b="19161"/>
          <a:stretch/>
        </p:blipFill>
        <p:spPr bwMode="auto">
          <a:xfrm>
            <a:off x="4810539" y="1732793"/>
            <a:ext cx="2751934" cy="2790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04075" y="5532572"/>
            <a:ext cx="1067869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sz="2400" dirty="0">
                <a:solidFill>
                  <a:srgbClr val="000000"/>
                </a:solidFill>
                <a:latin typeface="+mn-lt"/>
              </a:rPr>
              <a:t>Pb</a:t>
            </a:r>
            <a:r>
              <a:rPr lang="hr-HR" altLang="sr-Latn-RS" sz="2400" baseline="-25000" dirty="0">
                <a:solidFill>
                  <a:srgbClr val="000000"/>
                </a:solidFill>
                <a:latin typeface="+mn-lt"/>
              </a:rPr>
              <a:t>3</a:t>
            </a:r>
            <a:r>
              <a:rPr lang="hr-HR" altLang="sr-Latn-RS" sz="2400" dirty="0">
                <a:solidFill>
                  <a:srgbClr val="000000"/>
                </a:solidFill>
                <a:latin typeface="+mn-lt"/>
              </a:rPr>
              <a:t>O</a:t>
            </a:r>
            <a:r>
              <a:rPr lang="hr-HR" altLang="sr-Latn-RS" sz="2400" baseline="-25000" dirty="0">
                <a:solidFill>
                  <a:srgbClr val="000000"/>
                </a:solidFill>
                <a:latin typeface="+mn-lt"/>
              </a:rPr>
              <a:t>4</a:t>
            </a:r>
            <a:r>
              <a:rPr lang="hr-HR" altLang="sr-Latn-RS" sz="2400" dirty="0">
                <a:solidFill>
                  <a:srgbClr val="000000"/>
                </a:solidFill>
                <a:latin typeface="+mn-lt"/>
              </a:rPr>
              <a:t>  +8CH</a:t>
            </a:r>
            <a:r>
              <a:rPr lang="hr-HR" altLang="sr-Latn-RS" sz="2400" baseline="-25000" dirty="0">
                <a:solidFill>
                  <a:srgbClr val="000000"/>
                </a:solidFill>
                <a:latin typeface="+mn-lt"/>
              </a:rPr>
              <a:t>3</a:t>
            </a:r>
            <a:r>
              <a:rPr lang="hr-HR" altLang="sr-Latn-RS" sz="2400" dirty="0">
                <a:solidFill>
                  <a:srgbClr val="000000"/>
                </a:solidFill>
                <a:latin typeface="+mn-lt"/>
              </a:rPr>
              <a:t>COOH</a:t>
            </a:r>
            <a:r>
              <a:rPr lang="hr-HR" altLang="sr-Latn-RS" sz="2400" baseline="-25000" dirty="0">
                <a:solidFill>
                  <a:srgbClr val="000000"/>
                </a:solidFill>
                <a:latin typeface="+mn-lt"/>
              </a:rPr>
              <a:t>(konc) </a:t>
            </a:r>
            <a:r>
              <a:rPr lang="hr-HR" altLang="sr-Latn-RS" sz="24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→ 2Pb(OCOCH</a:t>
            </a:r>
            <a:r>
              <a:rPr lang="hr-HR" altLang="sr-Latn-RS" sz="2400" baseline="-250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3</a:t>
            </a:r>
            <a:r>
              <a:rPr lang="hr-HR" altLang="sr-Latn-RS" sz="24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)</a:t>
            </a:r>
            <a:r>
              <a:rPr lang="hr-HR" altLang="sr-Latn-RS" sz="2400" baseline="-250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2 </a:t>
            </a:r>
            <a:r>
              <a:rPr lang="hr-HR" altLang="sr-Latn-RS" sz="24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+ </a:t>
            </a:r>
            <a:r>
              <a:rPr lang="hr-HR" altLang="sr-Latn-RS" sz="2400" dirty="0">
                <a:solidFill>
                  <a:srgbClr val="000000"/>
                </a:solidFill>
                <a:latin typeface="+mn-lt"/>
              </a:rPr>
              <a:t>Pb(OCOCH</a:t>
            </a:r>
            <a:r>
              <a:rPr lang="hr-HR" altLang="sr-Latn-RS" sz="2400" baseline="-25000" dirty="0">
                <a:solidFill>
                  <a:srgbClr val="000000"/>
                </a:solidFill>
                <a:latin typeface="+mn-lt"/>
              </a:rPr>
              <a:t>3</a:t>
            </a:r>
            <a:r>
              <a:rPr lang="hr-HR" altLang="sr-Latn-RS" sz="2400" dirty="0">
                <a:solidFill>
                  <a:srgbClr val="000000"/>
                </a:solidFill>
                <a:latin typeface="+mn-lt"/>
              </a:rPr>
              <a:t>)</a:t>
            </a:r>
            <a:r>
              <a:rPr lang="hr-HR" altLang="sr-Latn-RS" sz="2400" baseline="-25000" dirty="0">
                <a:solidFill>
                  <a:srgbClr val="000000"/>
                </a:solidFill>
                <a:latin typeface="+mn-lt"/>
              </a:rPr>
              <a:t>4</a:t>
            </a:r>
            <a:r>
              <a:rPr lang="hr-HR" altLang="sr-Latn-RS" sz="2400" dirty="0">
                <a:solidFill>
                  <a:srgbClr val="000000"/>
                </a:solidFill>
                <a:latin typeface="+mn-lt"/>
              </a:rPr>
              <a:t> + 4H</a:t>
            </a:r>
            <a:r>
              <a:rPr lang="hr-HR" altLang="sr-Latn-RS" sz="2400" baseline="-25000" dirty="0">
                <a:solidFill>
                  <a:srgbClr val="000000"/>
                </a:solidFill>
                <a:latin typeface="+mn-lt"/>
              </a:rPr>
              <a:t>2</a:t>
            </a:r>
            <a:r>
              <a:rPr lang="hr-HR" altLang="sr-Latn-RS" sz="2400" dirty="0">
                <a:solidFill>
                  <a:srgbClr val="000000"/>
                </a:solidFill>
                <a:latin typeface="+mn-lt"/>
              </a:rPr>
              <a:t>O</a:t>
            </a:r>
          </a:p>
          <a:p>
            <a:pPr eaLnBrk="1" hangingPunct="1"/>
            <a:endParaRPr lang="hr-HR" altLang="sr-Latn-RS" sz="2400" dirty="0">
              <a:solidFill>
                <a:srgbClr val="000000"/>
              </a:solidFill>
              <a:latin typeface="+mn-lt"/>
            </a:endParaRPr>
          </a:p>
          <a:p>
            <a:pPr eaLnBrk="1" hangingPunct="1"/>
            <a:r>
              <a:rPr lang="hr-HR" altLang="sr-Latn-RS" sz="2400" dirty="0">
                <a:solidFill>
                  <a:srgbClr val="000000"/>
                </a:solidFill>
                <a:latin typeface="+mn-lt"/>
              </a:rPr>
              <a:t>oksidans u organskoj kemiji (otapa se u nevodenim otapalima)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92378" y="159026"/>
            <a:ext cx="12413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2800" b="1" dirty="0"/>
              <a:t>Acetati</a:t>
            </a:r>
            <a:endParaRPr lang="hr-HR" sz="2800" dirty="0"/>
          </a:p>
        </p:txBody>
      </p:sp>
      <p:sp>
        <p:nvSpPr>
          <p:cNvPr id="6" name="Rectangle 5"/>
          <p:cNvSpPr/>
          <p:nvPr/>
        </p:nvSpPr>
        <p:spPr>
          <a:xfrm>
            <a:off x="192378" y="741785"/>
            <a:ext cx="114527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>
                <a:solidFill>
                  <a:srgbClr val="000000"/>
                </a:solidFill>
              </a:rPr>
              <a:t>Olovov(II) acetat </a:t>
            </a:r>
          </a:p>
          <a:p>
            <a:r>
              <a:rPr lang="hr-HR" sz="2400" dirty="0">
                <a:solidFill>
                  <a:srgbClr val="000000"/>
                </a:solidFill>
              </a:rPr>
              <a:t>– uz nitrat, uobičajen izvor Pb(II) u vodenim otopinama (ostaje soli slabo topljive)</a:t>
            </a:r>
          </a:p>
          <a:p>
            <a:r>
              <a:rPr lang="hr-HR" sz="2400" dirty="0">
                <a:solidFill>
                  <a:srgbClr val="000000"/>
                </a:solidFill>
              </a:rPr>
              <a:t>– kompleks, sladak (</a:t>
            </a:r>
            <a:r>
              <a:rPr lang="hr-HR" sz="2400" i="1" dirty="0">
                <a:solidFill>
                  <a:srgbClr val="000000"/>
                </a:solidFill>
              </a:rPr>
              <a:t>olovni šećer</a:t>
            </a:r>
            <a:r>
              <a:rPr lang="hr-HR" sz="2400" dirty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216" y="3937341"/>
            <a:ext cx="3210833" cy="2056761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92378" y="4335557"/>
            <a:ext cx="36779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sz="2400" b="1" dirty="0">
                <a:solidFill>
                  <a:srgbClr val="000000"/>
                </a:solidFill>
                <a:latin typeface="+mn-lt"/>
              </a:rPr>
              <a:t>Pb(OCOCH</a:t>
            </a:r>
            <a:r>
              <a:rPr lang="hr-HR" altLang="sr-Latn-RS" sz="2400" b="1" baseline="-25000" dirty="0">
                <a:solidFill>
                  <a:srgbClr val="000000"/>
                </a:solidFill>
                <a:latin typeface="+mn-lt"/>
              </a:rPr>
              <a:t>3</a:t>
            </a:r>
            <a:r>
              <a:rPr lang="hr-HR" altLang="sr-Latn-RS" sz="2400" b="1" dirty="0">
                <a:solidFill>
                  <a:srgbClr val="000000"/>
                </a:solidFill>
                <a:latin typeface="+mn-lt"/>
              </a:rPr>
              <a:t>)</a:t>
            </a:r>
            <a:r>
              <a:rPr lang="hr-HR" altLang="sr-Latn-RS" sz="2400" b="1" baseline="-25000" dirty="0">
                <a:solidFill>
                  <a:srgbClr val="000000"/>
                </a:solidFill>
                <a:latin typeface="+mn-lt"/>
              </a:rPr>
              <a:t>4</a:t>
            </a:r>
            <a:endParaRPr lang="hr-HR" altLang="sr-Latn-RS" sz="2400" b="1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1643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1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25620" y="1248718"/>
            <a:ext cx="4316203" cy="3428258"/>
          </a:xfrm>
          <a:prstGeom prst="rect">
            <a:avLst/>
          </a:prstGeom>
        </p:spPr>
      </p:pic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621364" y="5284644"/>
            <a:ext cx="4608512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sr-Latn-RS" sz="2000" i="1" dirty="0">
                <a:latin typeface="+mn-lt"/>
              </a:rPr>
              <a:t>d</a:t>
            </a:r>
            <a:r>
              <a:rPr lang="hr-HR" altLang="sr-Latn-RS" sz="2000" dirty="0">
                <a:latin typeface="+mn-lt"/>
              </a:rPr>
              <a:t>(C-C) = 0,155 nm u dijamantu</a:t>
            </a:r>
          </a:p>
          <a:p>
            <a:pPr eaLnBrk="1" hangingPunct="1">
              <a:spcBef>
                <a:spcPct val="50000"/>
              </a:spcBef>
            </a:pPr>
            <a:r>
              <a:rPr lang="hr-HR" altLang="sr-Latn-RS" sz="2000" i="1" dirty="0">
                <a:latin typeface="+mn-lt"/>
              </a:rPr>
              <a:t>d</a:t>
            </a:r>
            <a:r>
              <a:rPr lang="hr-HR" altLang="sr-Latn-RS" sz="2000" dirty="0">
                <a:latin typeface="+mn-lt"/>
              </a:rPr>
              <a:t>(C-C) = 0,153 nm u etanu </a:t>
            </a:r>
          </a:p>
          <a:p>
            <a:pPr eaLnBrk="1" hangingPunct="1">
              <a:spcBef>
                <a:spcPct val="50000"/>
              </a:spcBef>
            </a:pPr>
            <a:r>
              <a:rPr lang="hr-HR" altLang="sr-Latn-RS" sz="2000" i="1" dirty="0">
                <a:latin typeface="+mn-lt"/>
              </a:rPr>
              <a:t>d</a:t>
            </a:r>
            <a:r>
              <a:rPr lang="hr-HR" altLang="sr-Latn-RS" sz="2000" dirty="0">
                <a:latin typeface="+mn-lt"/>
              </a:rPr>
              <a:t>(C-C) = 0,142 nm u grafitu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92378" y="185883"/>
            <a:ext cx="15519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r-HR" sz="2800" b="1" dirty="0"/>
              <a:t>Dijamant</a:t>
            </a:r>
            <a:endParaRPr lang="hr-HR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7E6422-D303-4375-BF39-D3B8EFCF56F8}"/>
              </a:ext>
            </a:extLst>
          </p:cNvPr>
          <p:cNvSpPr txBox="1"/>
          <p:nvPr/>
        </p:nvSpPr>
        <p:spPr>
          <a:xfrm>
            <a:off x="192378" y="1022320"/>
            <a:ext cx="273324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b="1" dirty="0"/>
              <a:t>Kubični, </a:t>
            </a:r>
            <a:r>
              <a:rPr lang="hr-HR" sz="2400" b="1" i="1" dirty="0"/>
              <a:t>Fd</a:t>
            </a:r>
            <a:r>
              <a:rPr lang="hr-HR" sz="2400" b="1" dirty="0">
                <a:effectLst/>
              </a:rPr>
              <a:t>3</a:t>
            </a:r>
            <a:r>
              <a:rPr lang="hr-HR" sz="2400" b="1" i="1" dirty="0"/>
              <a:t>m</a:t>
            </a:r>
          </a:p>
          <a:p>
            <a:r>
              <a:rPr lang="hr-HR" sz="2400" b="1" i="1" dirty="0">
                <a:effectLst/>
              </a:rPr>
              <a:t>a</a:t>
            </a:r>
            <a:r>
              <a:rPr lang="hr-HR" sz="2400" b="1" i="1" dirty="0"/>
              <a:t> </a:t>
            </a:r>
            <a:r>
              <a:rPr lang="hr-HR" sz="2400" b="1" dirty="0">
                <a:effectLst/>
              </a:rPr>
              <a:t>= 0,3567</a:t>
            </a:r>
            <a:r>
              <a:rPr lang="hr-HR" sz="2400" b="1" dirty="0"/>
              <a:t> nm </a:t>
            </a:r>
          </a:p>
          <a:p>
            <a:r>
              <a:rPr lang="hr-HR" sz="2400" b="1" i="1" dirty="0"/>
              <a:t>Z</a:t>
            </a:r>
            <a:r>
              <a:rPr lang="hr-HR" sz="2400" b="1" dirty="0"/>
              <a:t> = 8 </a:t>
            </a:r>
          </a:p>
          <a:p>
            <a:endParaRPr lang="hr-HR" dirty="0">
              <a:effectLst/>
            </a:endParaRPr>
          </a:p>
          <a:p>
            <a:r>
              <a:rPr lang="hr-HR" dirty="0">
                <a:effectLst/>
              </a:rPr>
              <a:t>[izomorfni alotropi težih članova skupine:</a:t>
            </a:r>
          </a:p>
          <a:p>
            <a:r>
              <a:rPr lang="hr-HR" dirty="0"/>
              <a:t>Si: 	</a:t>
            </a:r>
            <a:r>
              <a:rPr lang="hr-HR" i="1" dirty="0"/>
              <a:t>a</a:t>
            </a:r>
            <a:r>
              <a:rPr lang="hr-HR" dirty="0"/>
              <a:t> = 0,</a:t>
            </a:r>
            <a:r>
              <a:rPr lang="hr-HR" dirty="0">
                <a:effectLst/>
              </a:rPr>
              <a:t>5431</a:t>
            </a:r>
            <a:r>
              <a:rPr lang="hr-HR" dirty="0"/>
              <a:t> nm</a:t>
            </a:r>
          </a:p>
          <a:p>
            <a:r>
              <a:rPr lang="hr-HR" dirty="0"/>
              <a:t>Ge: 	</a:t>
            </a:r>
            <a:r>
              <a:rPr lang="hr-HR" i="1" dirty="0"/>
              <a:t>a</a:t>
            </a:r>
            <a:r>
              <a:rPr lang="hr-HR" dirty="0"/>
              <a:t> = 0,</a:t>
            </a:r>
            <a:r>
              <a:rPr lang="hr-HR" dirty="0">
                <a:effectLst/>
              </a:rPr>
              <a:t>5658</a:t>
            </a:r>
            <a:r>
              <a:rPr lang="hr-HR" dirty="0"/>
              <a:t> nm</a:t>
            </a:r>
          </a:p>
          <a:p>
            <a:r>
              <a:rPr lang="el-GR" dirty="0">
                <a:effectLst/>
              </a:rPr>
              <a:t>α-</a:t>
            </a:r>
            <a:r>
              <a:rPr lang="hr-HR" dirty="0">
                <a:effectLst/>
              </a:rPr>
              <a:t>Sn</a:t>
            </a:r>
            <a:r>
              <a:rPr lang="hr-HR" dirty="0"/>
              <a:t>: 	</a:t>
            </a:r>
            <a:r>
              <a:rPr lang="hr-HR" i="1" dirty="0"/>
              <a:t>a</a:t>
            </a:r>
            <a:r>
              <a:rPr lang="hr-HR" dirty="0"/>
              <a:t> = 0,</a:t>
            </a:r>
            <a:r>
              <a:rPr lang="hr-HR" dirty="0">
                <a:effectLst/>
              </a:rPr>
              <a:t>646</a:t>
            </a:r>
            <a:r>
              <a:rPr lang="hr-HR" dirty="0"/>
              <a:t> nm]</a:t>
            </a:r>
          </a:p>
          <a:p>
            <a:endParaRPr lang="hr-HR" dirty="0">
              <a:effectLst/>
            </a:endParaRPr>
          </a:p>
          <a:p>
            <a:endParaRPr lang="hr-H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3905A9-E83E-4D7A-918C-C7F8BAB7E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2971" y="1137201"/>
            <a:ext cx="14253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r-HR" sz="2400" b="1" dirty="0"/>
              <a:t>Lonsdejlit</a:t>
            </a:r>
            <a:endParaRPr lang="hr-HR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2EE39B-6F9D-4EDB-8E2F-4A2C7CE27314}"/>
              </a:ext>
            </a:extLst>
          </p:cNvPr>
          <p:cNvSpPr txBox="1"/>
          <p:nvPr/>
        </p:nvSpPr>
        <p:spPr>
          <a:xfrm>
            <a:off x="7982971" y="1649217"/>
            <a:ext cx="273324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/>
              <a:t>Heksagonski, </a:t>
            </a:r>
            <a:r>
              <a:rPr lang="hr-HR" sz="2000" b="1" i="1" dirty="0"/>
              <a:t>P</a:t>
            </a:r>
            <a:r>
              <a:rPr lang="hr-HR" sz="2000" b="1" dirty="0"/>
              <a:t>6</a:t>
            </a:r>
            <a:r>
              <a:rPr lang="hr-HR" sz="2000" b="1" baseline="-25000" dirty="0"/>
              <a:t>3</a:t>
            </a:r>
            <a:r>
              <a:rPr lang="hr-HR" sz="2000" b="1" dirty="0"/>
              <a:t>/</a:t>
            </a:r>
            <a:r>
              <a:rPr lang="hr-HR" sz="2000" b="1" i="1" dirty="0"/>
              <a:t>mmc </a:t>
            </a:r>
            <a:r>
              <a:rPr lang="nn-NO" sz="2000" i="1" dirty="0"/>
              <a:t>a</a:t>
            </a:r>
            <a:r>
              <a:rPr lang="nn-NO" sz="2000" dirty="0"/>
              <a:t> = </a:t>
            </a:r>
            <a:r>
              <a:rPr lang="hr-HR" sz="2000" dirty="0"/>
              <a:t>0,</a:t>
            </a:r>
            <a:r>
              <a:rPr lang="nn-NO" sz="2000" dirty="0"/>
              <a:t>251</a:t>
            </a:r>
            <a:r>
              <a:rPr lang="hr-HR" sz="2000" dirty="0"/>
              <a:t> nm</a:t>
            </a:r>
            <a:r>
              <a:rPr lang="nn-NO" sz="2000" dirty="0"/>
              <a:t>, </a:t>
            </a:r>
            <a:endParaRPr lang="hr-HR" sz="2000" dirty="0"/>
          </a:p>
          <a:p>
            <a:r>
              <a:rPr lang="nn-NO" sz="2000" i="1" dirty="0"/>
              <a:t>c</a:t>
            </a:r>
            <a:r>
              <a:rPr lang="nn-NO" sz="2000" dirty="0"/>
              <a:t> = </a:t>
            </a:r>
            <a:r>
              <a:rPr lang="hr-HR" sz="2000" dirty="0"/>
              <a:t>0,</a:t>
            </a:r>
            <a:r>
              <a:rPr lang="nn-NO" sz="2000" dirty="0"/>
              <a:t>412 </a:t>
            </a:r>
            <a:r>
              <a:rPr lang="hr-HR" sz="2000" dirty="0"/>
              <a:t>nm</a:t>
            </a:r>
            <a:endParaRPr lang="hr-HR" sz="2000" b="1" dirty="0"/>
          </a:p>
          <a:p>
            <a:r>
              <a:rPr lang="hr-HR" sz="2000" i="1" dirty="0">
                <a:effectLst/>
              </a:rPr>
              <a:t>Z</a:t>
            </a:r>
            <a:r>
              <a:rPr lang="hr-HR" sz="2000" dirty="0">
                <a:effectLst/>
              </a:rPr>
              <a:t> = 4 </a:t>
            </a:r>
          </a:p>
          <a:p>
            <a:endParaRPr lang="hr-HR" sz="1600" dirty="0">
              <a:effectLst/>
            </a:endParaRPr>
          </a:p>
          <a:p>
            <a:r>
              <a:rPr lang="hr-HR" sz="1600" dirty="0">
                <a:effectLst/>
              </a:rPr>
              <a:t>[kompresijom grafita (npr. eksplozivom ili pro udaru meteorita), teoretski do 60% tvrđi od kubičnpog dijamanta]</a:t>
            </a:r>
            <a:endParaRPr lang="hr-HR" sz="1600" dirty="0"/>
          </a:p>
          <a:p>
            <a:endParaRPr lang="hr-HR" sz="1600" dirty="0">
              <a:effectLst/>
            </a:endParaRPr>
          </a:p>
          <a:p>
            <a:endParaRPr lang="hr-HR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99F551-D983-4210-B48F-CF6FA7DA54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4" t="7200"/>
          <a:stretch/>
        </p:blipFill>
        <p:spPr>
          <a:xfrm>
            <a:off x="8716342" y="4242563"/>
            <a:ext cx="2417723" cy="23660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89142C-BDCC-4453-8F61-D64C3E04DE11}"/>
              </a:ext>
            </a:extLst>
          </p:cNvPr>
          <p:cNvSpPr txBox="1"/>
          <p:nvPr/>
        </p:nvSpPr>
        <p:spPr>
          <a:xfrm>
            <a:off x="1587260" y="934803"/>
            <a:ext cx="277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/>
              <a:t>–</a:t>
            </a:r>
          </a:p>
        </p:txBody>
      </p:sp>
    </p:spTree>
    <p:extLst>
      <p:ext uri="{BB962C8B-B14F-4D97-AF65-F5344CB8AC3E}">
        <p14:creationId xmlns:p14="http://schemas.microsoft.com/office/powerpoint/2010/main" val="4096761268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B71AF76-82FB-4026-899C-F4CC5849823C}"/>
              </a:ext>
            </a:extLst>
          </p:cNvPr>
          <p:cNvSpPr txBox="1"/>
          <p:nvPr/>
        </p:nvSpPr>
        <p:spPr>
          <a:xfrm>
            <a:off x="406996" y="0"/>
            <a:ext cx="5322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/>
              <a:t>Nevažni podatak 1: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691EED55-51C8-4033-8EE1-430097109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0" y="691852"/>
            <a:ext cx="11620282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r-HR" altLang="sr-Latn-RS" sz="2000" dirty="0">
                <a:latin typeface="+mn-lt"/>
              </a:rPr>
              <a:t>Najveći brušeni bezbojni dijamant poznat kao Cullinan I ili </a:t>
            </a:r>
            <a:r>
              <a:rPr lang="hr-HR" altLang="sr-Latn-RS" sz="2000" i="1" dirty="0">
                <a:latin typeface="+mn-lt"/>
              </a:rPr>
              <a:t>Velika</a:t>
            </a:r>
            <a:r>
              <a:rPr lang="hr-HR" altLang="sr-Latn-RS" sz="2000" dirty="0">
                <a:latin typeface="+mn-lt"/>
              </a:rPr>
              <a:t> </a:t>
            </a:r>
            <a:r>
              <a:rPr lang="hr-HR" altLang="sr-Latn-RS" sz="2000" i="1" dirty="0">
                <a:latin typeface="+mn-lt"/>
              </a:rPr>
              <a:t>afrička zvijezda </a:t>
            </a:r>
            <a:r>
              <a:rPr lang="hr-HR" altLang="sr-Latn-RS" sz="2000" dirty="0">
                <a:latin typeface="+mn-lt"/>
                <a:sym typeface="Symbol" panose="05050102010706020507" pitchFamily="18" charset="2"/>
              </a:rPr>
              <a:t>(</a:t>
            </a:r>
            <a:r>
              <a:rPr lang="hr-HR" altLang="sr-Latn-RS" sz="2000" dirty="0">
                <a:latin typeface="+mn-lt"/>
              </a:rPr>
              <a:t>530,20 karata = 106,04 g, dimenzija 53 mm x 44 mm x 29 mm) nalazi se u sastavu britanskog kraljevskog žezla </a:t>
            </a:r>
            <a:r>
              <a:rPr lang="hr-HR" altLang="sr-Latn-RS" sz="2000" dirty="0">
                <a:latin typeface="+mn-lt"/>
                <a:sym typeface="Symbol" panose="05050102010706020507" pitchFamily="18" charset="2"/>
              </a:rPr>
              <a:t>i </a:t>
            </a:r>
            <a:r>
              <a:rPr lang="hr-HR" altLang="sr-Latn-RS" sz="2000" dirty="0">
                <a:latin typeface="+mn-lt"/>
              </a:rPr>
              <a:t>najveći je od 105 dijamanata </a:t>
            </a:r>
            <a:r>
              <a:rPr lang="hr-HR" altLang="sr-Latn-RS" sz="2000" dirty="0">
                <a:latin typeface="+mn-lt"/>
                <a:sym typeface="Symbol" panose="05050102010706020507" pitchFamily="18" charset="2"/>
              </a:rPr>
              <a:t>dobivenih cijepanjem izvornoga </a:t>
            </a:r>
            <a:r>
              <a:rPr lang="hr-HR" altLang="sr-Latn-RS" sz="2000" dirty="0">
                <a:latin typeface="+mn-lt"/>
              </a:rPr>
              <a:t>Cullinana nađenog 1905. </a:t>
            </a:r>
            <a:r>
              <a:rPr lang="hr-HR" altLang="sr-Latn-RS" sz="2000">
                <a:latin typeface="+mn-lt"/>
              </a:rPr>
              <a:t>u Južnoj </a:t>
            </a:r>
            <a:r>
              <a:rPr lang="hr-HR" altLang="sr-Latn-RS" sz="2000" dirty="0">
                <a:latin typeface="+mn-lt"/>
              </a:rPr>
              <a:t>Africi. Do 1992. bio ne najveći brušeni dijamant u opće, kada ga je na vrhu ljestvice smijenio smeđi ‘</a:t>
            </a:r>
            <a:r>
              <a:rPr lang="hr-HR" altLang="sr-Latn-RS" sz="2000" i="1" dirty="0">
                <a:latin typeface="+mn-lt"/>
              </a:rPr>
              <a:t>Dijamant zlatnog jubileja</a:t>
            </a:r>
            <a:r>
              <a:rPr lang="hr-HR" altLang="sr-Latn-RS" sz="2000" dirty="0">
                <a:latin typeface="+mn-lt"/>
              </a:rPr>
              <a:t>’ (545,67 karata = 109,13 g), u vlasništvu tajlandske kraljevske obitelji, izvorno pronađen 1985. u istom rudniku kao i Cullinan.</a:t>
            </a: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D8E83051-C481-43E0-B035-3255B8AD5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0" y="5815342"/>
            <a:ext cx="788785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r-HR" altLang="sr-Latn-RS" sz="1600" i="1" dirty="0">
                <a:latin typeface="+mn-lt"/>
              </a:rPr>
              <a:t>Karat</a:t>
            </a:r>
            <a:r>
              <a:rPr lang="hr-HR" altLang="sr-Latn-RS" sz="1600" dirty="0">
                <a:latin typeface="+mn-lt"/>
              </a:rPr>
              <a:t> (od </a:t>
            </a:r>
            <a:r>
              <a:rPr lang="el-GR" sz="1600" i="1" dirty="0">
                <a:latin typeface="+mn-lt"/>
              </a:rPr>
              <a:t>κεράτιον</a:t>
            </a:r>
            <a:r>
              <a:rPr lang="hr-HR" sz="1600" dirty="0">
                <a:latin typeface="+mn-lt"/>
              </a:rPr>
              <a:t> = sjemenka rogača) antička mjera za masu (ca. 189 mg) </a:t>
            </a:r>
            <a:r>
              <a:rPr lang="hr-HR" altLang="sr-Latn-RS" sz="1600" dirty="0">
                <a:latin typeface="+mn-lt"/>
              </a:rPr>
              <a:t>– masa zlata u vrijednosti 1 </a:t>
            </a:r>
            <a:r>
              <a:rPr lang="hr-HR" altLang="sr-Latn-RS" sz="1600" i="1" dirty="0">
                <a:latin typeface="+mn-lt"/>
              </a:rPr>
              <a:t>siliqua</a:t>
            </a:r>
            <a:r>
              <a:rPr lang="hr-HR" altLang="sr-Latn-RS" sz="1600" dirty="0">
                <a:latin typeface="+mn-lt"/>
              </a:rPr>
              <a:t> (kasnoantički srebrnjak) = 1/24 </a:t>
            </a:r>
            <a:r>
              <a:rPr lang="hr-HR" altLang="sr-Latn-RS" sz="1600" i="1" dirty="0">
                <a:latin typeface="+mn-lt"/>
              </a:rPr>
              <a:t>solida</a:t>
            </a:r>
            <a:r>
              <a:rPr lang="hr-HR" altLang="sr-Latn-RS" sz="1600" dirty="0">
                <a:latin typeface="+mn-lt"/>
              </a:rPr>
              <a:t> (kasnoantički zlatnik) </a:t>
            </a:r>
          </a:p>
          <a:p>
            <a:pPr>
              <a:spcBef>
                <a:spcPct val="50000"/>
              </a:spcBef>
            </a:pPr>
            <a:r>
              <a:rPr lang="hr-HR" altLang="sr-Latn-RS" sz="1600" dirty="0">
                <a:latin typeface="+mn-lt"/>
              </a:rPr>
              <a:t>danas: karat (CD) = 200 mg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56DFE2B-5F03-4AEE-B4D6-F74ECC713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91" y="2565675"/>
            <a:ext cx="2555376" cy="27644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724B1E0-A356-4F12-AE57-1C869E4ADD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623" y="2580154"/>
            <a:ext cx="7143750" cy="1438275"/>
          </a:xfrm>
          <a:prstGeom prst="rect">
            <a:avLst/>
          </a:prstGeom>
        </p:spPr>
      </p:pic>
      <p:sp>
        <p:nvSpPr>
          <p:cNvPr id="19" name="Text Box 6">
            <a:extLst>
              <a:ext uri="{FF2B5EF4-FFF2-40B4-BE49-F238E27FC236}">
                <a16:creationId xmlns:a16="http://schemas.microsoft.com/office/drawing/2014/main" id="{96AFEEA8-3D02-4667-919F-66A2FF332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091" y="5330127"/>
            <a:ext cx="247558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r-HR" altLang="sr-Latn-RS" sz="2000" i="1" dirty="0">
                <a:latin typeface="+mn-lt"/>
              </a:rPr>
              <a:t>Cullinan – </a:t>
            </a:r>
            <a:r>
              <a:rPr lang="hr-HR" sz="2000" dirty="0">
                <a:latin typeface="+mn-lt"/>
              </a:rPr>
              <a:t>3106,75 CD  </a:t>
            </a:r>
            <a:endParaRPr lang="hr-HR" altLang="sr-Latn-RS" sz="2000" dirty="0">
              <a:latin typeface="+mn-lt"/>
            </a:endParaRP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63F7E4D3-FDBB-4191-8049-2EECB065A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9665" y="4166647"/>
            <a:ext cx="187858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r-HR" altLang="sr-Latn-RS" sz="2000" i="1" dirty="0">
                <a:latin typeface="+mn-lt"/>
              </a:rPr>
              <a:t>Cullinan I – IX</a:t>
            </a:r>
            <a:r>
              <a:rPr lang="hr-HR" sz="2000" dirty="0">
                <a:latin typeface="+mn-lt"/>
              </a:rPr>
              <a:t>  </a:t>
            </a:r>
            <a:endParaRPr lang="hr-HR" altLang="sr-Latn-RS" sz="2000" dirty="0">
              <a:latin typeface="+mn-lt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298A55F-FC28-431A-851A-F48FB67671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798" y="4166647"/>
            <a:ext cx="3470402" cy="260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22531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3E7F3"/>
              </a:clrFrom>
              <a:clrTo>
                <a:srgbClr val="E3E7F3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53756" t="45708" r="3739" b="9929"/>
          <a:stretch/>
        </p:blipFill>
        <p:spPr>
          <a:xfrm>
            <a:off x="195124" y="871479"/>
            <a:ext cx="2250211" cy="21840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3E7F3"/>
              </a:clrFrom>
              <a:clrTo>
                <a:srgbClr val="E3E7F3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1251" t="4035" r="49994" b="54291"/>
          <a:stretch/>
        </p:blipFill>
        <p:spPr>
          <a:xfrm>
            <a:off x="8803622" y="530069"/>
            <a:ext cx="2586266" cy="2055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3E7F3"/>
              </a:clrFrom>
              <a:clrTo>
                <a:srgbClr val="E3E7F3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45708" r="48744" b="9929"/>
          <a:stretch/>
        </p:blipFill>
        <p:spPr>
          <a:xfrm>
            <a:off x="3732768" y="871479"/>
            <a:ext cx="2609821" cy="2100587"/>
          </a:xfrm>
          <a:prstGeom prst="rect">
            <a:avLst/>
          </a:prstGeom>
        </p:spPr>
      </p:pic>
      <p:sp>
        <p:nvSpPr>
          <p:cNvPr id="14342" name="TextBox 6"/>
          <p:cNvSpPr txBox="1">
            <a:spLocks noChangeArrowheads="1"/>
          </p:cNvSpPr>
          <p:nvPr/>
        </p:nvSpPr>
        <p:spPr bwMode="auto">
          <a:xfrm>
            <a:off x="3872018" y="5752969"/>
            <a:ext cx="407259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sz="2000" b="1" dirty="0">
                <a:solidFill>
                  <a:srgbClr val="000000"/>
                </a:solidFill>
                <a:latin typeface="+mn-lt"/>
              </a:rPr>
              <a:t>Nanopupoljci</a:t>
            </a:r>
            <a:r>
              <a:rPr lang="hr-HR" altLang="sr-Latn-RS" dirty="0">
                <a:solidFill>
                  <a:srgbClr val="000000"/>
                </a:solidFill>
                <a:latin typeface="+mn-lt"/>
              </a:rPr>
              <a:t> (</a:t>
            </a:r>
            <a:r>
              <a:rPr lang="hr-HR" altLang="sr-Latn-RS" i="1" dirty="0">
                <a:solidFill>
                  <a:srgbClr val="000000"/>
                </a:solidFill>
                <a:latin typeface="+mn-lt"/>
              </a:rPr>
              <a:t>nanobuds</a:t>
            </a:r>
            <a:r>
              <a:rPr lang="hr-HR" altLang="sr-Latn-RS" dirty="0">
                <a:solidFill>
                  <a:srgbClr val="000000"/>
                </a:solidFill>
                <a:latin typeface="+mn-lt"/>
              </a:rPr>
              <a:t>)</a:t>
            </a:r>
          </a:p>
          <a:p>
            <a:pPr eaLnBrk="1" hangingPunct="1"/>
            <a:r>
              <a:rPr lang="hr-HR" altLang="sr-Latn-RS" dirty="0">
                <a:solidFill>
                  <a:srgbClr val="000000"/>
                </a:solidFill>
                <a:latin typeface="+mn-lt"/>
              </a:rPr>
              <a:t>2006. – cjevčice s fulerenskim ‘izdancima’</a:t>
            </a:r>
          </a:p>
          <a:p>
            <a:r>
              <a:rPr lang="hr-HR" altLang="sr-Latn-RS" dirty="0">
                <a:latin typeface="+mn-lt"/>
              </a:rPr>
              <a:t>Petero- i šesteročlani prstenovi</a:t>
            </a:r>
            <a:endParaRPr lang="hr-HR" altLang="sr-Latn-R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4343" name="TextBox 7"/>
          <p:cNvSpPr txBox="1">
            <a:spLocks noChangeArrowheads="1"/>
          </p:cNvSpPr>
          <p:nvPr/>
        </p:nvSpPr>
        <p:spPr bwMode="auto">
          <a:xfrm>
            <a:off x="8385464" y="5375625"/>
            <a:ext cx="380653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b="1" dirty="0">
                <a:solidFill>
                  <a:srgbClr val="000000"/>
                </a:solidFill>
                <a:latin typeface="+mn-lt"/>
              </a:rPr>
              <a:t>Schwartziti</a:t>
            </a:r>
          </a:p>
          <a:p>
            <a:pPr eaLnBrk="1" hangingPunct="1"/>
            <a:r>
              <a:rPr lang="hr-HR" altLang="sr-Latn-RS" dirty="0">
                <a:solidFill>
                  <a:srgbClr val="000000"/>
                </a:solidFill>
                <a:latin typeface="+mn-lt"/>
              </a:rPr>
              <a:t>1993. – negativno zakrivljene plohe</a:t>
            </a:r>
          </a:p>
          <a:p>
            <a:r>
              <a:rPr lang="hr-HR" altLang="sr-Latn-RS" dirty="0">
                <a:latin typeface="+mn-lt"/>
              </a:rPr>
              <a:t>Šestero- sedmero- i osmeročlani prstenovi</a:t>
            </a:r>
            <a:endParaRPr lang="hr-HR" altLang="sr-Latn-R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4344" name="Text Box 7"/>
          <p:cNvSpPr txBox="1">
            <a:spLocks noChangeArrowheads="1"/>
          </p:cNvSpPr>
          <p:nvPr/>
        </p:nvSpPr>
        <p:spPr bwMode="auto">
          <a:xfrm>
            <a:off x="176888" y="3111937"/>
            <a:ext cx="3695130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r-HR" altLang="sr-Latn-RS" sz="2000" b="1" dirty="0">
                <a:latin typeface="+mn-lt"/>
                <a:sym typeface="Symbol" panose="05050102010706020507" pitchFamily="18" charset="2"/>
              </a:rPr>
              <a:t>Fulereni </a:t>
            </a:r>
          </a:p>
          <a:p>
            <a:r>
              <a:rPr lang="hr-HR" altLang="sr-Latn-RS" dirty="0">
                <a:latin typeface="+mn-lt"/>
                <a:sym typeface="Symbol" panose="05050102010706020507" pitchFamily="18" charset="2"/>
              </a:rPr>
              <a:t>(bakminsterfulereni, </a:t>
            </a:r>
            <a:r>
              <a:rPr lang="hr-HR" i="1" dirty="0">
                <a:latin typeface="+mn-lt"/>
              </a:rPr>
              <a:t>buckminsterfullerenes, buckyballs</a:t>
            </a:r>
            <a:r>
              <a:rPr lang="hr-HR" dirty="0">
                <a:latin typeface="+mn-lt"/>
              </a:rPr>
              <a:t>)</a:t>
            </a:r>
            <a:endParaRPr lang="hr-HR" altLang="sr-Latn-RS" b="1" dirty="0">
              <a:latin typeface="+mn-lt"/>
              <a:sym typeface="Symbol" panose="05050102010706020507" pitchFamily="18" charset="2"/>
            </a:endParaRPr>
          </a:p>
          <a:p>
            <a:r>
              <a:rPr lang="hr-HR" altLang="sr-Latn-RS" dirty="0">
                <a:latin typeface="+mn-lt"/>
                <a:sym typeface="Symbol" panose="05050102010706020507" pitchFamily="18" charset="2"/>
              </a:rPr>
              <a:t>Kroto 1</a:t>
            </a:r>
            <a:r>
              <a:rPr lang="en-US" altLang="sr-Latn-RS" dirty="0">
                <a:latin typeface="+mn-lt"/>
                <a:sym typeface="Symbol" panose="05050102010706020507" pitchFamily="18" charset="2"/>
              </a:rPr>
              <a:t>9</a:t>
            </a:r>
            <a:r>
              <a:rPr lang="hr-HR" altLang="sr-Latn-RS" dirty="0">
                <a:latin typeface="+mn-lt"/>
                <a:sym typeface="Symbol" panose="05050102010706020507" pitchFamily="18" charset="2"/>
              </a:rPr>
              <a:t>85. ; </a:t>
            </a:r>
          </a:p>
          <a:p>
            <a:r>
              <a:rPr lang="hr-HR" altLang="sr-Latn-RS" dirty="0">
                <a:latin typeface="+mn-lt"/>
                <a:sym typeface="Symbol" panose="05050102010706020507" pitchFamily="18" charset="2"/>
              </a:rPr>
              <a:t>grafit, laser, vakuum  C</a:t>
            </a:r>
            <a:r>
              <a:rPr lang="hr-HR" altLang="sr-Latn-RS" baseline="-25000" dirty="0">
                <a:latin typeface="+mn-lt"/>
                <a:sym typeface="Symbol" panose="05050102010706020507" pitchFamily="18" charset="2"/>
              </a:rPr>
              <a:t>60</a:t>
            </a:r>
            <a:r>
              <a:rPr lang="hr-HR" altLang="sr-Latn-RS" dirty="0">
                <a:latin typeface="+mn-lt"/>
                <a:sym typeface="Symbol" panose="05050102010706020507" pitchFamily="18" charset="2"/>
              </a:rPr>
              <a:t> (</a:t>
            </a:r>
            <a:r>
              <a:rPr lang="hr-HR" altLang="sr-Latn-RS" dirty="0">
                <a:latin typeface="+mn-lt"/>
              </a:rPr>
              <a:t>Krnji ikozaedar (60 vrhova i 32 stranice = 20 + 12); </a:t>
            </a:r>
            <a:r>
              <a:rPr lang="hr-HR" altLang="sr-Latn-RS" i="1" dirty="0">
                <a:latin typeface="+mn-lt"/>
              </a:rPr>
              <a:t>d</a:t>
            </a:r>
            <a:r>
              <a:rPr lang="hr-HR" altLang="sr-Latn-RS" dirty="0">
                <a:latin typeface="+mn-lt"/>
              </a:rPr>
              <a:t> = 7 </a:t>
            </a:r>
            <a:r>
              <a:rPr lang="en-US" altLang="sr-Latn-RS" dirty="0">
                <a:latin typeface="+mn-lt"/>
                <a:cs typeface="Arial" panose="020B0604020202020204" pitchFamily="34" charset="0"/>
              </a:rPr>
              <a:t>Å</a:t>
            </a:r>
            <a:r>
              <a:rPr lang="hr-HR" altLang="sr-Latn-RS" dirty="0">
                <a:latin typeface="+mn-lt"/>
                <a:cs typeface="Arial" panose="020B0604020202020204" pitchFamily="34" charset="0"/>
              </a:rPr>
              <a:t>; šupljina </a:t>
            </a:r>
            <a:r>
              <a:rPr lang="hr-HR" altLang="sr-Latn-RS" dirty="0">
                <a:latin typeface="+mn-lt"/>
              </a:rPr>
              <a:t>5 </a:t>
            </a:r>
            <a:r>
              <a:rPr lang="en-US" altLang="sr-Latn-RS" dirty="0">
                <a:latin typeface="+mn-lt"/>
              </a:rPr>
              <a:t>Å</a:t>
            </a:r>
            <a:r>
              <a:rPr lang="hr-HR" altLang="sr-Latn-RS" dirty="0">
                <a:latin typeface="+mn-lt"/>
              </a:rPr>
              <a:t>)</a:t>
            </a:r>
          </a:p>
          <a:p>
            <a:r>
              <a:rPr lang="hr-HR" altLang="sr-Latn-RS" dirty="0">
                <a:latin typeface="+mn-lt"/>
              </a:rPr>
              <a:t>Sferične i elipsoidalne molekule, petero- i šesteročlani prstenovi</a:t>
            </a:r>
          </a:p>
          <a:p>
            <a:r>
              <a:rPr lang="hr-HR" altLang="sr-Latn-RS" dirty="0">
                <a:latin typeface="+mn-lt"/>
              </a:rPr>
              <a:t>Molekulske krutine </a:t>
            </a:r>
          </a:p>
          <a:p>
            <a:r>
              <a:rPr lang="hr-HR" altLang="sr-Latn-RS" dirty="0">
                <a:latin typeface="+mn-lt"/>
              </a:rPr>
              <a:t>C</a:t>
            </a:r>
            <a:r>
              <a:rPr lang="hr-HR" altLang="sr-Latn-RS" i="1" baseline="-25000" dirty="0">
                <a:latin typeface="+mn-lt"/>
              </a:rPr>
              <a:t>n</a:t>
            </a:r>
            <a:r>
              <a:rPr lang="hr-HR" altLang="sr-Latn-RS" dirty="0">
                <a:latin typeface="+mn-lt"/>
              </a:rPr>
              <a:t> (</a:t>
            </a:r>
            <a:r>
              <a:rPr lang="hr-HR" altLang="sr-Latn-RS" i="1" dirty="0">
                <a:latin typeface="+mn-lt"/>
              </a:rPr>
              <a:t>n</a:t>
            </a:r>
            <a:r>
              <a:rPr lang="hr-HR" altLang="sr-Latn-RS" dirty="0">
                <a:latin typeface="+mn-lt"/>
              </a:rPr>
              <a:t> = 20 – 3996, za sada...).</a:t>
            </a:r>
            <a:endParaRPr lang="en-US" altLang="sr-Latn-RS" dirty="0">
              <a:latin typeface="+mn-lt"/>
            </a:endParaRPr>
          </a:p>
        </p:txBody>
      </p:sp>
      <p:sp>
        <p:nvSpPr>
          <p:cNvPr id="14345" name="Text Box 6"/>
          <p:cNvSpPr txBox="1">
            <a:spLocks noChangeArrowheads="1"/>
          </p:cNvSpPr>
          <p:nvPr/>
        </p:nvSpPr>
        <p:spPr bwMode="auto">
          <a:xfrm>
            <a:off x="3732767" y="3120107"/>
            <a:ext cx="3530478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r-HR" altLang="sr-Latn-RS" sz="2000" b="1" dirty="0">
                <a:latin typeface="+mn-lt"/>
              </a:rPr>
              <a:t>Nanocjevčice</a:t>
            </a:r>
            <a:r>
              <a:rPr lang="hr-HR" altLang="sr-Latn-RS" dirty="0">
                <a:latin typeface="+mn-lt"/>
              </a:rPr>
              <a:t> (</a:t>
            </a:r>
            <a:r>
              <a:rPr lang="hr-HR" altLang="sr-Latn-RS" i="1" dirty="0">
                <a:latin typeface="+mn-lt"/>
              </a:rPr>
              <a:t>nanotubes, buckytubes</a:t>
            </a:r>
            <a:r>
              <a:rPr lang="hr-HR" altLang="sr-Latn-RS" dirty="0">
                <a:latin typeface="+mn-lt"/>
              </a:rPr>
              <a:t>) </a:t>
            </a:r>
            <a:endParaRPr lang="en-US" altLang="sr-Latn-RS" dirty="0">
              <a:latin typeface="+mn-lt"/>
            </a:endParaRPr>
          </a:p>
          <a:p>
            <a:pPr eaLnBrk="1" hangingPunct="1"/>
            <a:r>
              <a:rPr lang="hr-HR" altLang="sr-Latn-RS" dirty="0">
                <a:latin typeface="+mn-lt"/>
              </a:rPr>
              <a:t>1991. – samo šesteročlani prstenovi</a:t>
            </a:r>
          </a:p>
          <a:p>
            <a:pPr eaLnBrk="1" hangingPunct="1"/>
            <a:r>
              <a:rPr lang="en-US" altLang="sr-Latn-RS" dirty="0" err="1">
                <a:latin typeface="+mn-lt"/>
              </a:rPr>
              <a:t>poluvodička</a:t>
            </a:r>
            <a:r>
              <a:rPr lang="en-US" altLang="sr-Latn-RS" dirty="0">
                <a:latin typeface="+mn-lt"/>
              </a:rPr>
              <a:t> </a:t>
            </a:r>
            <a:r>
              <a:rPr lang="en-US" altLang="sr-Latn-RS" dirty="0" err="1">
                <a:latin typeface="+mn-lt"/>
              </a:rPr>
              <a:t>i</a:t>
            </a:r>
            <a:r>
              <a:rPr lang="en-US" altLang="sr-Latn-RS" dirty="0">
                <a:latin typeface="+mn-lt"/>
              </a:rPr>
              <a:t> </a:t>
            </a:r>
            <a:r>
              <a:rPr lang="en-US" altLang="sr-Latn-RS" dirty="0" err="1">
                <a:latin typeface="+mn-lt"/>
              </a:rPr>
              <a:t>metalna</a:t>
            </a:r>
            <a:r>
              <a:rPr lang="en-US" altLang="sr-Latn-RS" dirty="0">
                <a:latin typeface="+mn-lt"/>
              </a:rPr>
              <a:t> </a:t>
            </a:r>
            <a:r>
              <a:rPr lang="en-US" altLang="sr-Latn-RS" dirty="0" err="1">
                <a:latin typeface="+mn-lt"/>
              </a:rPr>
              <a:t>svojstva</a:t>
            </a:r>
            <a:r>
              <a:rPr lang="en-US" altLang="sr-Latn-RS" dirty="0">
                <a:latin typeface="+mn-lt"/>
              </a:rPr>
              <a:t>, </a:t>
            </a:r>
            <a:r>
              <a:rPr lang="en-US" altLang="sr-Latn-RS" dirty="0" err="1">
                <a:latin typeface="+mn-lt"/>
              </a:rPr>
              <a:t>fleksibil</a:t>
            </a:r>
            <a:r>
              <a:rPr lang="hr-HR" altLang="sr-Latn-RS" dirty="0">
                <a:latin typeface="+mn-lt"/>
              </a:rPr>
              <a:t>ni</a:t>
            </a:r>
          </a:p>
        </p:txBody>
      </p:sp>
      <p:sp>
        <p:nvSpPr>
          <p:cNvPr id="14346" name="Text Box 6"/>
          <p:cNvSpPr txBox="1">
            <a:spLocks noChangeArrowheads="1"/>
          </p:cNvSpPr>
          <p:nvPr/>
        </p:nvSpPr>
        <p:spPr bwMode="auto">
          <a:xfrm>
            <a:off x="8477251" y="2888178"/>
            <a:ext cx="3115972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sz="2000" b="1" dirty="0">
                <a:latin typeface="+mn-lt"/>
              </a:rPr>
              <a:t>Grafen</a:t>
            </a:r>
            <a:endParaRPr lang="en-US" altLang="sr-Latn-RS" sz="2000" b="1" dirty="0">
              <a:latin typeface="+mn-lt"/>
            </a:endParaRPr>
          </a:p>
          <a:p>
            <a:pPr eaLnBrk="1" hangingPunct="1"/>
            <a:r>
              <a:rPr lang="hr-HR" altLang="sr-Latn-RS" dirty="0">
                <a:latin typeface="+mn-lt"/>
              </a:rPr>
              <a:t>2004. - </a:t>
            </a:r>
            <a:r>
              <a:rPr lang="en-US" altLang="sr-Latn-RS" dirty="0" err="1">
                <a:latin typeface="+mn-lt"/>
              </a:rPr>
              <a:t>optički</a:t>
            </a:r>
            <a:r>
              <a:rPr lang="en-US" altLang="sr-Latn-RS" dirty="0">
                <a:latin typeface="+mn-lt"/>
              </a:rPr>
              <a:t> </a:t>
            </a:r>
            <a:r>
              <a:rPr lang="en-US" altLang="sr-Latn-RS" dirty="0" err="1">
                <a:latin typeface="+mn-lt"/>
              </a:rPr>
              <a:t>transparentan</a:t>
            </a:r>
            <a:r>
              <a:rPr lang="en-US" altLang="sr-Latn-RS" dirty="0">
                <a:latin typeface="+mn-lt"/>
              </a:rPr>
              <a:t>, </a:t>
            </a:r>
            <a:r>
              <a:rPr lang="en-US" altLang="sr-Latn-RS" dirty="0" err="1">
                <a:latin typeface="+mn-lt"/>
              </a:rPr>
              <a:t>poluvodič</a:t>
            </a:r>
            <a:endParaRPr lang="en-US" altLang="sr-Latn-RS" dirty="0">
              <a:latin typeface="+mn-lt"/>
            </a:endParaRPr>
          </a:p>
          <a:p>
            <a:pPr eaLnBrk="1" hangingPunct="1"/>
            <a:endParaRPr lang="hr-HR" altLang="sr-Latn-RS" sz="2000" dirty="0">
              <a:latin typeface="+mn-lt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95124" y="61318"/>
            <a:ext cx="25796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r-HR" altLang="sr-Latn-RS" sz="3200" dirty="0">
                <a:latin typeface="+mn-lt"/>
              </a:rPr>
              <a:t>‘Nano-ugljici’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548" y="4486133"/>
            <a:ext cx="2185416" cy="12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209514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8" r="77750" b="19659"/>
          <a:stretch>
            <a:fillRect/>
          </a:stretch>
        </p:blipFill>
        <p:spPr bwMode="auto">
          <a:xfrm>
            <a:off x="7634725" y="4436887"/>
            <a:ext cx="1943100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5" t="7588" r="3459" b="19659"/>
          <a:stretch/>
        </p:blipFill>
        <p:spPr bwMode="auto">
          <a:xfrm>
            <a:off x="10431418" y="4700577"/>
            <a:ext cx="1702980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0" t="7588" r="28640" b="19659"/>
          <a:stretch/>
        </p:blipFill>
        <p:spPr bwMode="auto">
          <a:xfrm>
            <a:off x="10471705" y="2462255"/>
            <a:ext cx="1662693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0" t="7588" r="49825" b="26282"/>
          <a:stretch>
            <a:fillRect/>
          </a:stretch>
        </p:blipFill>
        <p:spPr bwMode="auto">
          <a:xfrm>
            <a:off x="4901845" y="4748160"/>
            <a:ext cx="2016125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9306361" y="4502578"/>
            <a:ext cx="875461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hr-HR" sz="1600" dirty="0">
                <a:latin typeface="+mn-lt"/>
              </a:rPr>
              <a:t>La@C</a:t>
            </a:r>
            <a:r>
              <a:rPr lang="hr-HR" sz="1600" baseline="-25000" dirty="0">
                <a:latin typeface="+mn-lt"/>
              </a:rPr>
              <a:t>82</a:t>
            </a:r>
            <a:endParaRPr lang="hr-HR" sz="1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6441720" y="4757685"/>
            <a:ext cx="1017587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hr-HR" sz="1600" dirty="0">
                <a:latin typeface="+mn-lt"/>
              </a:rPr>
              <a:t>Sc</a:t>
            </a:r>
            <a:r>
              <a:rPr lang="hr-HR" sz="1600" baseline="-25000" dirty="0">
                <a:latin typeface="+mn-lt"/>
              </a:rPr>
              <a:t>3</a:t>
            </a:r>
            <a:r>
              <a:rPr lang="hr-HR" sz="1600" dirty="0">
                <a:latin typeface="+mn-lt"/>
              </a:rPr>
              <a:t>N@C</a:t>
            </a:r>
            <a:r>
              <a:rPr lang="hr-HR" sz="1600" baseline="-25000" dirty="0">
                <a:latin typeface="+mn-lt"/>
              </a:rPr>
              <a:t>78</a:t>
            </a:r>
            <a:endParaRPr lang="hr-HR" sz="1600" dirty="0">
              <a:latin typeface="+mn-lt"/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10251896" y="6519446"/>
            <a:ext cx="1882502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hr-HR" sz="1600" dirty="0">
                <a:latin typeface="+mn-lt"/>
              </a:rPr>
              <a:t>Sc</a:t>
            </a:r>
            <a:r>
              <a:rPr lang="hr-HR" sz="1600" baseline="-25000" dirty="0">
                <a:latin typeface="+mn-lt"/>
              </a:rPr>
              <a:t>4</a:t>
            </a:r>
            <a:r>
              <a:rPr lang="hr-HR" sz="1600" dirty="0">
                <a:latin typeface="+mn-lt"/>
              </a:rPr>
              <a:t>(</a:t>
            </a:r>
            <a:r>
              <a:rPr lang="el-GR" sz="1600" dirty="0">
                <a:latin typeface="+mn-lt"/>
              </a:rPr>
              <a:t>μ</a:t>
            </a:r>
            <a:r>
              <a:rPr lang="el-GR" sz="1600" baseline="-25000" dirty="0">
                <a:latin typeface="+mn-lt"/>
              </a:rPr>
              <a:t>3</a:t>
            </a:r>
            <a:r>
              <a:rPr lang="el-GR" sz="1600" dirty="0">
                <a:latin typeface="+mn-lt"/>
              </a:rPr>
              <a:t>-</a:t>
            </a:r>
            <a:r>
              <a:rPr lang="hr-HR" sz="1600" dirty="0">
                <a:latin typeface="+mn-lt"/>
              </a:rPr>
              <a:t>O)</a:t>
            </a:r>
            <a:r>
              <a:rPr lang="hr-HR" sz="1600" baseline="-25000" dirty="0">
                <a:latin typeface="+mn-lt"/>
              </a:rPr>
              <a:t>2</a:t>
            </a:r>
            <a:r>
              <a:rPr lang="hr-HR" sz="1600" dirty="0">
                <a:latin typeface="+mn-lt"/>
              </a:rPr>
              <a:t>@C</a:t>
            </a:r>
            <a:r>
              <a:rPr lang="hr-HR" sz="1600" baseline="-25000" dirty="0">
                <a:latin typeface="+mn-lt"/>
              </a:rPr>
              <a:t>80</a:t>
            </a:r>
            <a:endParaRPr lang="hr-HR" sz="1600" dirty="0">
              <a:latin typeface="+mn-lt"/>
            </a:endParaRP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10785115" y="4279289"/>
            <a:ext cx="1349283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hr-HR" sz="1600" dirty="0">
                <a:latin typeface="+mn-lt"/>
              </a:rPr>
              <a:t>Sc</a:t>
            </a:r>
            <a:r>
              <a:rPr lang="hr-HR" sz="1600" baseline="-25000" dirty="0">
                <a:latin typeface="+mn-lt"/>
              </a:rPr>
              <a:t>2</a:t>
            </a:r>
            <a:r>
              <a:rPr lang="hr-HR" sz="1600" dirty="0">
                <a:latin typeface="+mn-lt"/>
              </a:rPr>
              <a:t>C</a:t>
            </a:r>
            <a:r>
              <a:rPr lang="hr-HR" sz="1600" baseline="-25000" dirty="0">
                <a:latin typeface="+mn-lt"/>
              </a:rPr>
              <a:t>2</a:t>
            </a:r>
            <a:r>
              <a:rPr lang="hr-HR" sz="1600" dirty="0">
                <a:latin typeface="+mn-lt"/>
              </a:rPr>
              <a:t>@C</a:t>
            </a:r>
            <a:r>
              <a:rPr lang="hr-HR" sz="1600" baseline="-25000" dirty="0">
                <a:latin typeface="+mn-lt"/>
              </a:rPr>
              <a:t>84</a:t>
            </a:r>
            <a:endParaRPr lang="hr-HR" sz="1600" dirty="0">
              <a:latin typeface="+mn-lt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8833" y="234038"/>
            <a:ext cx="115309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r-HR" altLang="sr-Latn-RS" sz="3200" dirty="0">
                <a:latin typeface="+mn-lt"/>
                <a:sym typeface="Symbol" panose="05050102010706020507" pitchFamily="18" charset="2"/>
              </a:rPr>
              <a:t>Inkluzija atoma i molekula u fulerene – @ u kemijskoj nomenkalturi</a:t>
            </a:r>
            <a:endParaRPr lang="en-US" altLang="sr-Latn-RS" sz="2800" dirty="0">
              <a:latin typeface="+mn-lt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8834" y="1133695"/>
            <a:ext cx="10716281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r-HR" altLang="sr-Latn-RS" sz="2400" b="1" dirty="0">
                <a:latin typeface="+mn-lt"/>
                <a:sym typeface="Symbol" panose="05050102010706020507" pitchFamily="18" charset="2"/>
              </a:rPr>
              <a:t>Inkluzijski spojevi </a:t>
            </a:r>
            <a:r>
              <a:rPr lang="hr-HR" altLang="sr-Latn-RS" sz="2400" dirty="0">
                <a:latin typeface="+mn-lt"/>
                <a:sym typeface="Symbol" panose="05050102010706020507" pitchFamily="18" charset="2"/>
              </a:rPr>
              <a:t>– atom (ili molekula) jedne vrste fizički zarobljena u molekuli druge (bez kemijske veze među njima – usp. </a:t>
            </a:r>
            <a:r>
              <a:rPr lang="hr-HR" altLang="sr-Latn-RS" sz="2400" i="1" dirty="0">
                <a:latin typeface="+mn-lt"/>
                <a:sym typeface="Symbol" panose="05050102010706020507" pitchFamily="18" charset="2"/>
              </a:rPr>
              <a:t>klatrati</a:t>
            </a:r>
            <a:r>
              <a:rPr lang="hr-HR" altLang="sr-Latn-RS" sz="2400" dirty="0">
                <a:latin typeface="+mn-lt"/>
                <a:sym typeface="Symbol" panose="05050102010706020507" pitchFamily="18" charset="2"/>
              </a:rPr>
              <a:t>)</a:t>
            </a:r>
          </a:p>
          <a:p>
            <a:endParaRPr lang="hr-HR" altLang="sr-Latn-RS" sz="2400" dirty="0">
              <a:latin typeface="+mn-lt"/>
              <a:sym typeface="Symbol" panose="05050102010706020507" pitchFamily="18" charset="2"/>
            </a:endParaRPr>
          </a:p>
          <a:p>
            <a:r>
              <a:rPr lang="hr-HR" altLang="sr-Latn-RS" sz="2400" dirty="0">
                <a:latin typeface="+mn-lt"/>
                <a:sym typeface="Symbol" panose="05050102010706020507" pitchFamily="18" charset="2"/>
              </a:rPr>
              <a:t>Molekule fulerenâ imaju velike šupljine i uske pore – atomi i molekule prisutni prilikom nastajanja fulerena ostaju zarobljene u njima (</a:t>
            </a:r>
            <a:r>
              <a:rPr lang="hr-HR" altLang="sr-Latn-RS" sz="2400" i="1" dirty="0">
                <a:latin typeface="+mn-lt"/>
                <a:sym typeface="Symbol" panose="05050102010706020507" pitchFamily="18" charset="2"/>
              </a:rPr>
              <a:t>endofulereni</a:t>
            </a:r>
            <a:r>
              <a:rPr lang="hr-HR" altLang="sr-Latn-RS" sz="2400" dirty="0">
                <a:latin typeface="+mn-lt"/>
                <a:sym typeface="Symbol" panose="05050102010706020507" pitchFamily="18" charset="2"/>
              </a:rPr>
              <a:t>). </a:t>
            </a:r>
          </a:p>
          <a:p>
            <a:endParaRPr lang="hr-HR" altLang="sr-Latn-RS" sz="2400" dirty="0">
              <a:latin typeface="+mn-lt"/>
              <a:sym typeface="Symbol" panose="05050102010706020507" pitchFamily="18" charset="2"/>
            </a:endParaRPr>
          </a:p>
          <a:p>
            <a:r>
              <a:rPr lang="hr-HR" altLang="sr-Latn-RS" sz="2400" dirty="0">
                <a:latin typeface="+mn-lt"/>
                <a:sym typeface="Symbol" panose="05050102010706020507" pitchFamily="18" charset="2"/>
              </a:rPr>
              <a:t>1985. – </a:t>
            </a:r>
            <a:r>
              <a:rPr lang="hr-HR" sz="2400" dirty="0">
                <a:latin typeface="+mn-lt"/>
              </a:rPr>
              <a:t>La@C</a:t>
            </a:r>
            <a:r>
              <a:rPr lang="hr-HR" sz="2400" baseline="-25000" dirty="0">
                <a:latin typeface="+mn-lt"/>
              </a:rPr>
              <a:t>60</a:t>
            </a:r>
            <a:r>
              <a:rPr lang="hr-HR" sz="2400" dirty="0">
                <a:latin typeface="+mn-lt"/>
              </a:rPr>
              <a:t>; 1</a:t>
            </a:r>
            <a:r>
              <a:rPr lang="en-US" sz="2400" dirty="0">
                <a:latin typeface="+mn-lt"/>
              </a:rPr>
              <a:t>993</a:t>
            </a:r>
            <a:r>
              <a:rPr lang="hr-HR" sz="2400" dirty="0">
                <a:latin typeface="+mn-lt"/>
              </a:rPr>
              <a:t>.</a:t>
            </a:r>
            <a:r>
              <a:rPr lang="en-US" sz="2400" dirty="0">
                <a:latin typeface="+mn-lt"/>
              </a:rPr>
              <a:t> </a:t>
            </a:r>
            <a:r>
              <a:rPr lang="hr-HR" sz="2400" dirty="0">
                <a:latin typeface="+mn-lt"/>
              </a:rPr>
              <a:t>– </a:t>
            </a:r>
            <a:r>
              <a:rPr lang="en-US" sz="2400" dirty="0">
                <a:latin typeface="+mn-lt"/>
              </a:rPr>
              <a:t>He@C</a:t>
            </a:r>
            <a:r>
              <a:rPr lang="en-US" sz="2400" baseline="-25000" dirty="0">
                <a:latin typeface="+mn-lt"/>
              </a:rPr>
              <a:t>60</a:t>
            </a:r>
            <a:r>
              <a:rPr lang="en-US" sz="2400" dirty="0">
                <a:latin typeface="+mn-lt"/>
              </a:rPr>
              <a:t> </a:t>
            </a:r>
            <a:r>
              <a:rPr lang="hr-HR" sz="2400" dirty="0">
                <a:latin typeface="+mn-lt"/>
              </a:rPr>
              <a:t>i</a:t>
            </a:r>
            <a:r>
              <a:rPr lang="en-US" sz="2400" dirty="0">
                <a:latin typeface="+mn-lt"/>
              </a:rPr>
              <a:t> Ne@C</a:t>
            </a:r>
            <a:r>
              <a:rPr lang="en-US" sz="2400" baseline="-25000" dirty="0">
                <a:latin typeface="+mn-lt"/>
              </a:rPr>
              <a:t>60</a:t>
            </a:r>
            <a:r>
              <a:rPr lang="en-US" sz="2400" dirty="0">
                <a:latin typeface="+mn-lt"/>
              </a:rPr>
              <a:t> </a:t>
            </a:r>
            <a:endParaRPr lang="en-US" altLang="sr-Latn-RS" sz="24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9" b="6671"/>
          <a:stretch/>
        </p:blipFill>
        <p:spPr>
          <a:xfrm>
            <a:off x="68834" y="4021595"/>
            <a:ext cx="3602190" cy="271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66803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4838076" y="188913"/>
            <a:ext cx="193482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r-HR" altLang="sr-Latn-RS" sz="2400" b="1" dirty="0">
                <a:latin typeface="+mn-lt"/>
              </a:rPr>
              <a:t>Ugljik + metal</a:t>
            </a:r>
          </a:p>
        </p:txBody>
      </p:sp>
      <p:sp>
        <p:nvSpPr>
          <p:cNvPr id="13315" name="Line 3"/>
          <p:cNvSpPr>
            <a:spLocks noChangeShapeType="1"/>
          </p:cNvSpPr>
          <p:nvPr/>
        </p:nvSpPr>
        <p:spPr bwMode="auto">
          <a:xfrm>
            <a:off x="5880100" y="765176"/>
            <a:ext cx="0" cy="1584325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hr-HR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6024563" y="1341438"/>
            <a:ext cx="3577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sr-Latn-RS" sz="2400">
                <a:solidFill>
                  <a:srgbClr val="5E00BC"/>
                </a:solidFill>
                <a:latin typeface="+mn-lt"/>
                <a:cs typeface="Arial" panose="020B0604020202020204" pitchFamily="34" charset="0"/>
              </a:rPr>
              <a:t>Δ</a:t>
            </a:r>
          </a:p>
        </p:txBody>
      </p:sp>
      <p:graphicFrame>
        <p:nvGraphicFramePr>
          <p:cNvPr id="250988" name="Group 10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397137"/>
              </p:ext>
            </p:extLst>
          </p:nvPr>
        </p:nvGraphicFramePr>
        <p:xfrm>
          <a:off x="2351088" y="3657601"/>
          <a:ext cx="1154112" cy="2092323"/>
        </p:xfrm>
        <a:graphic>
          <a:graphicData uri="http://schemas.openxmlformats.org/drawingml/2006/table">
            <a:tbl>
              <a:tblPr/>
              <a:tblGrid>
                <a:gridCol w="5564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76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9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Li</a:t>
                      </a: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91479" marR="91479"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Be</a:t>
                      </a: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91479" marR="91479"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Na</a:t>
                      </a: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91479" marR="91479"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Mg</a:t>
                      </a: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91479" marR="91479"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9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K</a:t>
                      </a:r>
                      <a:endParaRPr kumimoji="0" lang="en-GB" sz="20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91479" marR="91479"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Ca</a:t>
                      </a: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91479" marR="91479"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9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Rb</a:t>
                      </a:r>
                      <a:endParaRPr kumimoji="0" lang="en-GB" sz="20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91479" marR="91479"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Sr</a:t>
                      </a: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91479" marR="91479"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9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Cs</a:t>
                      </a:r>
                      <a:endParaRPr kumimoji="0" lang="en-GB" sz="20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91479" marR="91479"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Ba</a:t>
                      </a: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91479" marR="91479"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51035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7358791"/>
              </p:ext>
            </p:extLst>
          </p:nvPr>
        </p:nvGraphicFramePr>
        <p:xfrm>
          <a:off x="3505200" y="4495801"/>
          <a:ext cx="4724400" cy="1293813"/>
        </p:xfrm>
        <a:graphic>
          <a:graphicData uri="http://schemas.openxmlformats.org/drawingml/2006/table">
            <a:tbl>
              <a:tblPr/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05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Sc</a:t>
                      </a: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Ti</a:t>
                      </a: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V</a:t>
                      </a: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Cr</a:t>
                      </a: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Mn</a:t>
                      </a: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Fe</a:t>
                      </a: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Co</a:t>
                      </a:r>
                      <a:endParaRPr kumimoji="0" lang="en-GB" sz="20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Ni</a:t>
                      </a: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La</a:t>
                      </a:r>
                      <a:endParaRPr kumimoji="0" lang="en-GB" sz="20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Zr</a:t>
                      </a:r>
                      <a:endParaRPr kumimoji="0" lang="en-GB" sz="20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Nb</a:t>
                      </a:r>
                      <a:endParaRPr kumimoji="0" lang="en-GB" sz="20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Mo</a:t>
                      </a: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Tl</a:t>
                      </a: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Ru</a:t>
                      </a: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Ac</a:t>
                      </a:r>
                      <a:endParaRPr kumimoji="0" lang="en-GB" sz="20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Hf</a:t>
                      </a:r>
                      <a:endParaRPr kumimoji="0" lang="en-GB" sz="20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Ta</a:t>
                      </a:r>
                      <a:endParaRPr kumimoji="0" lang="en-GB" sz="20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W</a:t>
                      </a:r>
                      <a:endParaRPr kumimoji="0" lang="en-GB" sz="20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Re</a:t>
                      </a:r>
                      <a:endParaRPr kumimoji="0" lang="en-GB" sz="20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Os</a:t>
                      </a:r>
                      <a:endParaRPr kumimoji="0" lang="en-GB" sz="20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51054" name="Group 1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11402"/>
              </p:ext>
            </p:extLst>
          </p:nvPr>
        </p:nvGraphicFramePr>
        <p:xfrm>
          <a:off x="8229600" y="3657601"/>
          <a:ext cx="1066800" cy="2092323"/>
        </p:xfrm>
        <a:graphic>
          <a:graphicData uri="http://schemas.openxmlformats.org/drawingml/2006/table">
            <a:tbl>
              <a:tblPr/>
              <a:tblGrid>
                <a:gridCol w="514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9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+mn-lt"/>
                        </a:rPr>
                        <a:t>B</a:t>
                      </a: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+mn-lt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+mn-lt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Al</a:t>
                      </a: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+mn-lt"/>
                        </a:rPr>
                        <a:t>Si</a:t>
                      </a: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+mn-lt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9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9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9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515" name="Text Box 83"/>
          <p:cNvSpPr txBox="1">
            <a:spLocks noChangeArrowheads="1"/>
          </p:cNvSpPr>
          <p:nvPr/>
        </p:nvSpPr>
        <p:spPr bwMode="auto">
          <a:xfrm>
            <a:off x="5181600" y="26670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sr-Latn-RS" sz="2400" b="1">
                <a:latin typeface="+mn-lt"/>
              </a:rPr>
              <a:t>KARBIDI</a:t>
            </a:r>
            <a:endParaRPr lang="en-GB" altLang="sr-Latn-RS" sz="2400" b="1">
              <a:latin typeface="+mn-lt"/>
            </a:endParaRPr>
          </a:p>
        </p:txBody>
      </p:sp>
      <p:sp>
        <p:nvSpPr>
          <p:cNvPr id="13396" name="Line 84"/>
          <p:cNvSpPr>
            <a:spLocks noChangeShapeType="1"/>
          </p:cNvSpPr>
          <p:nvPr/>
        </p:nvSpPr>
        <p:spPr bwMode="auto">
          <a:xfrm flipH="1">
            <a:off x="3505200" y="2971800"/>
            <a:ext cx="1676400" cy="4572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hr-HR"/>
          </a:p>
        </p:txBody>
      </p:sp>
      <p:sp>
        <p:nvSpPr>
          <p:cNvPr id="18517" name="Text Box 85"/>
          <p:cNvSpPr txBox="1">
            <a:spLocks noChangeArrowheads="1"/>
          </p:cNvSpPr>
          <p:nvPr/>
        </p:nvSpPr>
        <p:spPr bwMode="auto">
          <a:xfrm>
            <a:off x="3743325" y="2795588"/>
            <a:ext cx="152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sr-Latn-RS" b="1">
                <a:solidFill>
                  <a:srgbClr val="C00000"/>
                </a:solidFill>
                <a:latin typeface="+mn-lt"/>
              </a:rPr>
              <a:t>ionski</a:t>
            </a:r>
            <a:endParaRPr lang="en-GB" altLang="sr-Latn-RS" b="1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3398" name="Line 86"/>
          <p:cNvSpPr>
            <a:spLocks noChangeShapeType="1"/>
          </p:cNvSpPr>
          <p:nvPr/>
        </p:nvSpPr>
        <p:spPr bwMode="auto">
          <a:xfrm flipH="1">
            <a:off x="5334000" y="3200400"/>
            <a:ext cx="457200" cy="10668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hr-HR"/>
          </a:p>
        </p:txBody>
      </p:sp>
      <p:sp>
        <p:nvSpPr>
          <p:cNvPr id="18519" name="Text Box 87"/>
          <p:cNvSpPr txBox="1">
            <a:spLocks noChangeArrowheads="1"/>
          </p:cNvSpPr>
          <p:nvPr/>
        </p:nvSpPr>
        <p:spPr bwMode="auto">
          <a:xfrm>
            <a:off x="5664200" y="3581401"/>
            <a:ext cx="1752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sr-Latn-RS" b="1">
                <a:solidFill>
                  <a:srgbClr val="5E00BC"/>
                </a:solidFill>
                <a:latin typeface="+mn-lt"/>
              </a:rPr>
              <a:t>intersticijski</a:t>
            </a:r>
            <a:endParaRPr lang="en-GB" altLang="sr-Latn-RS" b="1">
              <a:solidFill>
                <a:srgbClr val="5E00BC"/>
              </a:solidFill>
              <a:latin typeface="+mn-lt"/>
            </a:endParaRPr>
          </a:p>
        </p:txBody>
      </p:sp>
      <p:sp>
        <p:nvSpPr>
          <p:cNvPr id="13400" name="Line 88"/>
          <p:cNvSpPr>
            <a:spLocks noChangeShapeType="1"/>
          </p:cNvSpPr>
          <p:nvPr/>
        </p:nvSpPr>
        <p:spPr bwMode="auto">
          <a:xfrm>
            <a:off x="6726238" y="2971800"/>
            <a:ext cx="1295400" cy="5334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hr-HR"/>
          </a:p>
        </p:txBody>
      </p:sp>
      <p:sp>
        <p:nvSpPr>
          <p:cNvPr id="18521" name="Text Box 89"/>
          <p:cNvSpPr txBox="1">
            <a:spLocks noChangeArrowheads="1"/>
          </p:cNvSpPr>
          <p:nvPr/>
        </p:nvSpPr>
        <p:spPr bwMode="auto">
          <a:xfrm>
            <a:off x="7377113" y="2871788"/>
            <a:ext cx="2209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sr-Latn-RS" b="1">
                <a:solidFill>
                  <a:srgbClr val="00B0F0"/>
                </a:solidFill>
                <a:latin typeface="+mn-lt"/>
              </a:rPr>
              <a:t>kovalentni</a:t>
            </a:r>
            <a:endParaRPr lang="en-GB" altLang="sr-Latn-RS" b="1">
              <a:solidFill>
                <a:srgbClr val="00B0F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76071771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2738</TotalTime>
  <Words>3295</Words>
  <Application>Microsoft Office PowerPoint</Application>
  <PresentationFormat>Widescreen</PresentationFormat>
  <Paragraphs>626</Paragraphs>
  <Slides>42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Arial</vt:lpstr>
      <vt:lpstr>Calibri</vt:lpstr>
      <vt:lpstr>Calibri Light</vt:lpstr>
      <vt:lpstr>Comic Sans MS</vt:lpstr>
      <vt:lpstr>Symbol</vt:lpstr>
      <vt:lpstr>Tahoma</vt:lpstr>
      <vt:lpstr>Verdana</vt:lpstr>
      <vt:lpstr>Wingdings</vt:lpstr>
      <vt:lpstr>Office Theme</vt:lpstr>
      <vt:lpstr>Image</vt:lpstr>
      <vt:lpstr>5. 14 SKUPINA (‘TETRELNI’ ELEMENTI)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Marina</dc:creator>
  <cp:lastModifiedBy>A2</cp:lastModifiedBy>
  <cp:revision>117</cp:revision>
  <cp:lastPrinted>2018-12-03T13:41:21Z</cp:lastPrinted>
  <dcterms:created xsi:type="dcterms:W3CDTF">2018-12-03T13:29:27Z</dcterms:created>
  <dcterms:modified xsi:type="dcterms:W3CDTF">2025-01-07T14:34:11Z</dcterms:modified>
</cp:coreProperties>
</file>