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59"/>
  </p:notesMasterIdLst>
  <p:handoutMasterIdLst>
    <p:handoutMasterId r:id="rId60"/>
  </p:handoutMasterIdLst>
  <p:sldIdLst>
    <p:sldId id="256" r:id="rId2"/>
    <p:sldId id="280" r:id="rId3"/>
    <p:sldId id="383" r:id="rId4"/>
    <p:sldId id="384" r:id="rId5"/>
    <p:sldId id="282" r:id="rId6"/>
    <p:sldId id="382" r:id="rId7"/>
    <p:sldId id="386" r:id="rId8"/>
    <p:sldId id="387" r:id="rId9"/>
    <p:sldId id="389" r:id="rId10"/>
    <p:sldId id="390" r:id="rId11"/>
    <p:sldId id="391" r:id="rId12"/>
    <p:sldId id="393" r:id="rId13"/>
    <p:sldId id="392" r:id="rId14"/>
    <p:sldId id="394" r:id="rId15"/>
    <p:sldId id="462" r:id="rId16"/>
    <p:sldId id="461" r:id="rId17"/>
    <p:sldId id="395" r:id="rId18"/>
    <p:sldId id="472" r:id="rId19"/>
    <p:sldId id="396" r:id="rId20"/>
    <p:sldId id="398" r:id="rId21"/>
    <p:sldId id="405" r:id="rId22"/>
    <p:sldId id="399" r:id="rId23"/>
    <p:sldId id="458" r:id="rId24"/>
    <p:sldId id="400" r:id="rId25"/>
    <p:sldId id="401" r:id="rId26"/>
    <p:sldId id="402" r:id="rId27"/>
    <p:sldId id="471" r:id="rId28"/>
    <p:sldId id="403" r:id="rId29"/>
    <p:sldId id="319" r:id="rId30"/>
    <p:sldId id="406" r:id="rId31"/>
    <p:sldId id="407" r:id="rId32"/>
    <p:sldId id="408" r:id="rId33"/>
    <p:sldId id="467" r:id="rId34"/>
    <p:sldId id="459" r:id="rId35"/>
    <p:sldId id="481" r:id="rId36"/>
    <p:sldId id="412" r:id="rId37"/>
    <p:sldId id="474" r:id="rId38"/>
    <p:sldId id="415" r:id="rId39"/>
    <p:sldId id="418" r:id="rId40"/>
    <p:sldId id="482" r:id="rId41"/>
    <p:sldId id="420" r:id="rId42"/>
    <p:sldId id="417" r:id="rId43"/>
    <p:sldId id="416" r:id="rId44"/>
    <p:sldId id="419" r:id="rId45"/>
    <p:sldId id="421" r:id="rId46"/>
    <p:sldId id="422" r:id="rId47"/>
    <p:sldId id="425" r:id="rId48"/>
    <p:sldId id="431" r:id="rId49"/>
    <p:sldId id="423" r:id="rId50"/>
    <p:sldId id="430" r:id="rId51"/>
    <p:sldId id="433" r:id="rId52"/>
    <p:sldId id="477" r:id="rId53"/>
    <p:sldId id="427" r:id="rId54"/>
    <p:sldId id="478" r:id="rId55"/>
    <p:sldId id="437" r:id="rId56"/>
    <p:sldId id="479" r:id="rId57"/>
    <p:sldId id="452" r:id="rId58"/>
  </p:sldIdLst>
  <p:sldSz cx="9144000" cy="6858000" type="screen4x3"/>
  <p:notesSz cx="10234613" cy="70993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  <a:srgbClr val="FF0000"/>
    <a:srgbClr val="0000FF"/>
    <a:srgbClr val="52BF01"/>
    <a:srgbClr val="33CC33"/>
    <a:srgbClr val="00CC66"/>
    <a:srgbClr val="FFFFCC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736" autoAdjust="0"/>
    <p:restoredTop sz="92972" autoAdjust="0"/>
  </p:normalViewPr>
  <p:slideViewPr>
    <p:cSldViewPr>
      <p:cViewPr varScale="1">
        <p:scale>
          <a:sx n="105" d="100"/>
          <a:sy n="105" d="100"/>
        </p:scale>
        <p:origin x="139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7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B9B78325-D11E-465D-BEC8-97FBABEAFC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C383280F-9287-4BC2-8F0B-1278A04FCA8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fld id="{93F3F48D-B4E0-4B6F-93A2-FCD70F17AC0B}" type="datetime1">
              <a:rPr lang="hr-HR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4AE84421-7574-41AC-8803-A60DA66593B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4AEDAAB0-C36B-403B-BFF6-8628B347076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fld id="{9E656E55-7266-4A89-A5FE-542B6744CC7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20D590A5-50FA-4EFE-BD43-4CD67A0044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30C775E5-2513-48B3-8710-71F3B9E311B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fld id="{07713A59-3D3F-4813-B9EE-D86130494FD9}" type="datetime1">
              <a:rPr lang="hr-HR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B4EB34D-AAEA-452B-A775-2C2BCF4BB3A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1813"/>
            <a:ext cx="3549650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0765CEE1-50AE-48FE-A27B-0BEFDD40A86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3371850"/>
            <a:ext cx="8186737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E662315D-AE39-45A7-BFE0-0C283BCBAA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E71FE2D5-FBC2-4F42-B7E9-EF3F98D09E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fld id="{3049A145-620B-434B-B1D3-22ECFFFD2C2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6F19C72-8C9B-4E9E-8826-4CADA3215C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 defTabSz="990600"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 defTabSz="990600"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 defTabSz="990600"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 defTabSz="990600"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fld id="{C4F782C2-CF7C-4F46-8042-9E455B9F9519}" type="slidenum">
              <a:rPr lang="hr-HR" altLang="sr-Latn-RS" sz="1300" smtClean="0"/>
              <a:pPr/>
              <a:t>1</a:t>
            </a:fld>
            <a:endParaRPr lang="hr-HR" altLang="sr-Latn-R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31A5742-1B5A-4575-AADF-4951E1147F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6BC33E9-E60E-40CE-B0DB-B21BA15C15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4C045871-66BE-4A73-9441-5085D069BA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E3E88F6-F186-4CBA-A2AD-34EC4DAC6B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5250" y="3371850"/>
            <a:ext cx="7504113" cy="3195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sr-Latn-RS">
                <a:latin typeface="Arial" panose="020B0604020202020204" pitchFamily="34" charset="0"/>
              </a:rPr>
              <a:t>Preuzeto iz pp Vlahović (2007) Evolucija Jadranske karbonatne platforme.</a:t>
            </a:r>
            <a:endParaRPr lang="hr-HR" altLang="sr-Latn-R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601A70-8E85-42F1-B2DD-17352F1C7F58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A05ACE-7D2D-4E00-8A61-7848F1980CB6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A0DDE1-003D-4A94-903B-3879AE779D00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9E932764-EA11-4A0B-B334-BBFFDD4CC3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B9DA4F2-BB27-4673-A825-7C40153DDD01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4BB6AA86-C3D6-4098-8D42-BD1359273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9102860E-7332-4AF9-AAAA-4C8E0B6C2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36A6A1E-658E-45CB-B0E1-66DC5DA9428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53120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97DD4F7C-0016-48F6-87C1-F829B9CA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9574A-124D-49B6-A810-3628D6322D9D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72FF5D0-83C2-4EBB-84AA-E10A6DE5E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94326F7C-FB64-415B-9AF8-F42599C3A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D1FEC-ABBE-420D-9C58-81A89C1A3C0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6198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61EA9501-9A53-4470-BE9B-A85AF479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19F89-B0C3-4EF2-A5AD-F287E84598D9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BEE4C4E-4A75-4E92-9BEF-3A7BE62F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58D4D3C-3965-4E4B-AEAB-BC84329F6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0FCEA-94A0-4333-8A38-0E905791960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5509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10D05A74-2900-4A66-A083-4B9A3AAA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7B3CC-106C-4AD2-8106-B8B80990D676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BB808AB-F8BC-43EE-B954-548A214FA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B243D01B-9F72-4F75-B890-52F8D53CA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5B642-5CDB-4CAF-A4E7-9947316D083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6384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75E8C7A4-7F11-4B06-B467-0896B21CA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81021-06AB-456A-AAC9-F6A080CDB3A6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8FE054-16A6-4F10-8221-8E8E5C3C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F971DDE-CEA6-4353-AE44-B360F8D5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FC3EB-5BD3-4E20-A9D2-4C9A6FDDC7F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04317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95975CF6-3217-41E4-9D25-33F6DA29C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BD5F5-D949-40A6-AD42-1243E2EB78DF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FBB1DB6-CAC9-453C-A498-7FBD8D8C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583F939-A32D-401B-B537-96913E898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04C8F-D453-42B3-8F61-3BDAE10CCBB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2083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C8D169F9-F95F-424A-AD10-E0460F08F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98E4-6DEA-4EAF-818B-4B8E6E9D3DD9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5554E0-E604-4FD2-B27E-745980CF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79FB900B-B849-409C-ABC9-48E8965FD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4E9F-8A4D-4AB9-A3BA-FE1C8629C67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9801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28600"/>
            <a:ext cx="8156575" cy="5897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2E06B477-7B75-405E-8223-6F0803450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926C8-6F4C-4738-83A9-7D30DAAC47BE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4E4A4E2-0B9E-4798-902A-53090E4BD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592124D6-4CBA-46E1-BCA6-607D5B1F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8B8AB-DBB6-4E53-A006-EEE2BD526F2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31292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419013CA-BE9F-484A-B0AF-E90AB216E62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1BEDE301-BD9D-4A91-A6EB-503B9C752D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3126719-A5FC-4E64-AC9D-273D5A4B9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EAC8ECC-CE6E-4E0A-A949-821E6A09C2A2}" type="datetime1">
              <a:rPr lang="sr-Latn-CS"/>
              <a:pPr>
                <a:defRPr/>
              </a:pPr>
              <a:t>10.4.2026.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34744A-8D17-4EB9-A938-A056B44B0B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970861-F0D6-4762-BF6C-AAC3CE25466C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A4BFD5-80FB-4670-A245-EC3805DAAF75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3F873D-97DA-4726-9213-450E822DF3D8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56B61BB-7BFA-4480-8EC5-B264CAA02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4190C8A-834E-4CEA-B204-69ABDB3F52B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paleotax.de/rudists/images/phylo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image" Target="../media/image13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CA0B781-EB86-4EBC-83E2-6AC2D12A63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1628775"/>
            <a:ext cx="8229600" cy="1008063"/>
          </a:xfrm>
        </p:spPr>
        <p:txBody>
          <a:bodyPr/>
          <a:lstStyle/>
          <a:p>
            <a:pPr eaLnBrk="1" hangingPunct="1"/>
            <a:r>
              <a:rPr lang="hr-HR" altLang="sr-Latn-RS" sz="4300" b="1" cap="none">
                <a:solidFill>
                  <a:srgbClr val="00CC00"/>
                </a:solidFill>
                <a:latin typeface="Arial" panose="020B0604020202020204" pitchFamily="34" charset="0"/>
              </a:rPr>
              <a:t>MEZOZOIK</a:t>
            </a:r>
            <a:br>
              <a:rPr lang="hr-HR" altLang="sr-Latn-RS" sz="4300" b="1" cap="none">
                <a:solidFill>
                  <a:srgbClr val="00CC00"/>
                </a:solidFill>
                <a:latin typeface="Arial" panose="020B0604020202020204" pitchFamily="34" charset="0"/>
              </a:rPr>
            </a:br>
            <a:r>
              <a:rPr lang="hr-HR" altLang="sr-Latn-RS" sz="3200" b="1" cap="none">
                <a:solidFill>
                  <a:srgbClr val="00CC00"/>
                </a:solidFill>
                <a:latin typeface="Arial" panose="020B0604020202020204" pitchFamily="34" charset="0"/>
              </a:rPr>
              <a:t>Razvoj flore i faune tijekom krede</a:t>
            </a:r>
            <a:br>
              <a:rPr lang="hr-HR" altLang="sr-Latn-RS" sz="2200" b="1" cap="none">
                <a:latin typeface="Arial" panose="020B0604020202020204" pitchFamily="34" charset="0"/>
              </a:rPr>
            </a:br>
            <a:endParaRPr lang="hr-HR" altLang="sr-Latn-RS" sz="2200" b="1" cap="none">
              <a:latin typeface="Arial" panose="020B0604020202020204" pitchFamily="34" charset="0"/>
            </a:endParaRPr>
          </a:p>
        </p:txBody>
      </p:sp>
      <p:pic>
        <p:nvPicPr>
          <p:cNvPr id="5123" name="Picture 9">
            <a:extLst>
              <a:ext uri="{FF2B5EF4-FFF2-40B4-BE49-F238E27FC236}">
                <a16:creationId xmlns:a16="http://schemas.microsoft.com/office/drawing/2014/main" id="{650CC3DD-D64D-485A-BBC0-1E696532E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76600"/>
            <a:ext cx="3265488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 descr="Coccolithophorid, kreda">
            <a:extLst>
              <a:ext uri="{FF2B5EF4-FFF2-40B4-BE49-F238E27FC236}">
                <a16:creationId xmlns:a16="http://schemas.microsoft.com/office/drawing/2014/main" id="{F4F1F220-2452-4D82-99F1-FFEA824DD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" t="3783" r="3850" b="17651"/>
          <a:stretch>
            <a:fillRect/>
          </a:stretch>
        </p:blipFill>
        <p:spPr bwMode="auto">
          <a:xfrm>
            <a:off x="6156325" y="3284538"/>
            <a:ext cx="24130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 descr="radiolites">
            <a:extLst>
              <a:ext uri="{FF2B5EF4-FFF2-40B4-BE49-F238E27FC236}">
                <a16:creationId xmlns:a16="http://schemas.microsoft.com/office/drawing/2014/main" id="{C4327BD6-B6AA-4245-A75C-E4715D341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" b="2988"/>
          <a:stretch>
            <a:fillRect/>
          </a:stretch>
        </p:blipFill>
        <p:spPr bwMode="auto">
          <a:xfrm>
            <a:off x="3779838" y="3284538"/>
            <a:ext cx="2317750" cy="211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jele stijene dovera">
            <a:extLst>
              <a:ext uri="{FF2B5EF4-FFF2-40B4-BE49-F238E27FC236}">
                <a16:creationId xmlns:a16="http://schemas.microsoft.com/office/drawing/2014/main" id="{38F53983-DDE5-48D2-8E27-F79D3A273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36838"/>
            <a:ext cx="5308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65082534-792C-4D80-B3EC-F118DA72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3E4D93C-2067-4852-ACFA-5BAEA895036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69B6702A-84F3-4E04-8A50-9A6CF32D6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227763"/>
            <a:ext cx="33401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Bijele stijene Dovera, Engleska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7173" name="Picture 6" descr="kreda iz krede">
            <a:extLst>
              <a:ext uri="{FF2B5EF4-FFF2-40B4-BE49-F238E27FC236}">
                <a16:creationId xmlns:a16="http://schemas.microsoft.com/office/drawing/2014/main" id="{7027294B-F4C7-4136-ADA5-EA2994C5A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2492375"/>
            <a:ext cx="4062413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7">
            <a:extLst>
              <a:ext uri="{FF2B5EF4-FFF2-40B4-BE49-F238E27FC236}">
                <a16:creationId xmlns:a16="http://schemas.microsoft.com/office/drawing/2014/main" id="{135A4F1F-94AD-432A-9099-5124AA803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2492375"/>
            <a:ext cx="1724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kreda iz krede</a:t>
            </a:r>
          </a:p>
        </p:txBody>
      </p:sp>
      <p:sp>
        <p:nvSpPr>
          <p:cNvPr id="7175" name="Rectangle 2">
            <a:extLst>
              <a:ext uri="{FF2B5EF4-FFF2-40B4-BE49-F238E27FC236}">
                <a16:creationId xmlns:a16="http://schemas.microsoft.com/office/drawing/2014/main" id="{55683FED-8355-445C-BC50-48EC259E6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765175"/>
            <a:ext cx="756126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FF0000"/>
                </a:solidFill>
                <a:latin typeface="Arial" panose="020B0604020202020204" pitchFamily="34" charset="0"/>
              </a:rPr>
              <a:t>FITOPLANKTON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: dinoflagelati i kokolitoforidi</a:t>
            </a:r>
          </a:p>
        </p:txBody>
      </p:sp>
      <p:sp>
        <p:nvSpPr>
          <p:cNvPr id="7176" name="Text Box 5">
            <a:extLst>
              <a:ext uri="{FF2B5EF4-FFF2-40B4-BE49-F238E27FC236}">
                <a16:creationId xmlns:a16="http://schemas.microsoft.com/office/drawing/2014/main" id="{84C259AA-DB30-4962-B0A4-2D57C34A6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568450"/>
            <a:ext cx="8669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Čest, sličan današnjem; prisutni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dinoflagelati</a:t>
            </a:r>
            <a:r>
              <a:rPr lang="hr-HR" altLang="sr-Latn-RS" sz="1800">
                <a:latin typeface="Arial" panose="020B0604020202020204" pitchFamily="34" charset="0"/>
              </a:rPr>
              <a:t> (od S, 1. max. u K</a:t>
            </a:r>
            <a:r>
              <a:rPr lang="hr-HR" altLang="sr-Latn-RS" sz="1800" b="1" baseline="-25000">
                <a:latin typeface="Arial" panose="020B0604020202020204" pitchFamily="34" charset="0"/>
              </a:rPr>
              <a:t>2</a:t>
            </a:r>
            <a:r>
              <a:rPr lang="hr-HR" altLang="sr-Latn-RS" sz="1800">
                <a:latin typeface="Arial" panose="020B0604020202020204" pitchFamily="34" charset="0"/>
              </a:rPr>
              <a:t>) (značajan je rod </a:t>
            </a:r>
            <a:r>
              <a:rPr lang="hr-HR" altLang="sr-Latn-RS" sz="1800" i="1">
                <a:solidFill>
                  <a:srgbClr val="52BF01"/>
                </a:solidFill>
                <a:latin typeface="Arial" panose="020B0604020202020204" pitchFamily="34" charset="0"/>
              </a:rPr>
              <a:t>Pithonella</a:t>
            </a:r>
            <a:r>
              <a:rPr lang="hr-HR" altLang="sr-Latn-RS" sz="1800">
                <a:latin typeface="Arial" panose="020B0604020202020204" pitchFamily="34" charset="0"/>
              </a:rPr>
              <a:t>) 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kokolitoforidi</a:t>
            </a:r>
            <a:r>
              <a:rPr lang="hr-HR" altLang="sr-Latn-RS" sz="1800" b="1">
                <a:solidFill>
                  <a:srgbClr val="35A123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(od J, max. u K</a:t>
            </a:r>
            <a:r>
              <a:rPr lang="hr-HR" altLang="sr-Latn-RS" sz="1800" b="1" baseline="-25000">
                <a:latin typeface="Arial" panose="020B0604020202020204" pitchFamily="34" charset="0"/>
              </a:rPr>
              <a:t>2</a:t>
            </a:r>
            <a:r>
              <a:rPr lang="hr-HR" altLang="sr-Latn-RS" sz="1800">
                <a:latin typeface="Arial" panose="020B0604020202020204" pitchFamily="34" charset="0"/>
              </a:rPr>
              <a:t>) &gt; značajni za nastanak sedimenta </a:t>
            </a:r>
            <a:r>
              <a:rPr lang="hr-HR" altLang="sr-Latn-RS" sz="1800" b="1">
                <a:latin typeface="Arial" panose="020B0604020202020204" pitchFamily="34" charset="0"/>
              </a:rPr>
              <a:t>krede</a:t>
            </a:r>
            <a:r>
              <a:rPr lang="hr-HR" altLang="sr-Latn-RS" sz="1800">
                <a:latin typeface="Arial" panose="020B0604020202020204" pitchFamily="34" charset="0"/>
              </a:rPr>
              <a:t>, koji se taložio u lagunskim prostorima</a:t>
            </a:r>
          </a:p>
        </p:txBody>
      </p:sp>
      <p:pic>
        <p:nvPicPr>
          <p:cNvPr id="7177" name="Picture 6" descr="Coccolithophorid, kreda">
            <a:extLst>
              <a:ext uri="{FF2B5EF4-FFF2-40B4-BE49-F238E27FC236}">
                <a16:creationId xmlns:a16="http://schemas.microsoft.com/office/drawing/2014/main" id="{AA318C8F-E982-4028-97BD-7A91EFEB9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37"/>
          <a:stretch>
            <a:fillRect/>
          </a:stretch>
        </p:blipFill>
        <p:spPr bwMode="auto">
          <a:xfrm>
            <a:off x="5724525" y="4400550"/>
            <a:ext cx="28067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2">
            <a:extLst>
              <a:ext uri="{FF2B5EF4-FFF2-40B4-BE49-F238E27FC236}">
                <a16:creationId xmlns:a16="http://schemas.microsoft.com/office/drawing/2014/main" id="{CE5F1A0B-8DDF-472F-86FE-88362B39B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16C5CFD-C6C6-4135-9754-9F13BB38803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9219" name="Picture 7" descr="Kredne Diatoms">
            <a:extLst>
              <a:ext uri="{FF2B5EF4-FFF2-40B4-BE49-F238E27FC236}">
                <a16:creationId xmlns:a16="http://schemas.microsoft.com/office/drawing/2014/main" id="{6493D11B-61AD-4639-9CE7-8F9712D22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" r="15118"/>
          <a:stretch>
            <a:fillRect/>
          </a:stretch>
        </p:blipFill>
        <p:spPr bwMode="auto">
          <a:xfrm>
            <a:off x="107950" y="2844800"/>
            <a:ext cx="432117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2">
            <a:extLst>
              <a:ext uri="{FF2B5EF4-FFF2-40B4-BE49-F238E27FC236}">
                <a16:creationId xmlns:a16="http://schemas.microsoft.com/office/drawing/2014/main" id="{F549FC0F-E281-41E7-AAAE-9738D3A6D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554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FF0000"/>
                </a:solidFill>
                <a:latin typeface="Arial" panose="020B0604020202020204" pitchFamily="34" charset="0"/>
              </a:rPr>
              <a:t>FITOPLANKTON</a:t>
            </a:r>
            <a:endParaRPr lang="hr-HR" altLang="sr-Latn-RS" sz="2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9221" name="Picture 5" descr="dijatomeja">
            <a:extLst>
              <a:ext uri="{FF2B5EF4-FFF2-40B4-BE49-F238E27FC236}">
                <a16:creationId xmlns:a16="http://schemas.microsoft.com/office/drawing/2014/main" id="{61D726BD-4328-4EA1-AD3D-5D7B35614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2844800"/>
            <a:ext cx="4608512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6">
            <a:extLst>
              <a:ext uri="{FF2B5EF4-FFF2-40B4-BE49-F238E27FC236}">
                <a16:creationId xmlns:a16="http://schemas.microsoft.com/office/drawing/2014/main" id="{A918B0AA-2770-4011-8BFF-0AC972969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5864225"/>
            <a:ext cx="2216150" cy="350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 b="1">
                <a:solidFill>
                  <a:srgbClr val="0066FF"/>
                </a:solidFill>
                <a:latin typeface="Arial" panose="020B0604020202020204" pitchFamily="34" charset="0"/>
              </a:rPr>
              <a:t>recentne dijatomeje</a:t>
            </a:r>
            <a:endParaRPr lang="hr-HR" altLang="sr-Latn-RS" sz="1700" b="1">
              <a:latin typeface="Arial" panose="020B0604020202020204" pitchFamily="34" charset="0"/>
            </a:endParaRPr>
          </a:p>
        </p:txBody>
      </p:sp>
      <p:sp>
        <p:nvSpPr>
          <p:cNvPr id="9223" name="Text Box 5">
            <a:extLst>
              <a:ext uri="{FF2B5EF4-FFF2-40B4-BE49-F238E27FC236}">
                <a16:creationId xmlns:a16="http://schemas.microsoft.com/office/drawing/2014/main" id="{AF6037F8-5719-4696-A8CD-5044EDC14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381125"/>
            <a:ext cx="8669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Sredinom K javljaju se alge kremenjašice </a:t>
            </a:r>
            <a:r>
              <a:rPr lang="hr-HR" altLang="sr-Latn-RS" sz="1800" b="1" dirty="0">
                <a:solidFill>
                  <a:srgbClr val="52BF01"/>
                </a:solidFill>
                <a:latin typeface="Arial" panose="020B0604020202020204" pitchFamily="34" charset="0"/>
              </a:rPr>
              <a:t>(Diatomeae)</a:t>
            </a:r>
            <a:r>
              <a:rPr lang="hr-HR" altLang="sr-Latn-RS" sz="1800" b="1" dirty="0"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– silificirani skelet građen od dva dijela koji se slažu kao “kutija i poklopac”, glavni su sastojak dubokomorskih muljeva (dijatomejskih muljeva) taloženih ispod CCD</a:t>
            </a:r>
            <a:endParaRPr lang="en-US" altLang="sr-Latn-R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22">
            <a:extLst>
              <a:ext uri="{FF2B5EF4-FFF2-40B4-BE49-F238E27FC236}">
                <a16:creationId xmlns:a16="http://schemas.microsoft.com/office/drawing/2014/main" id="{09BFBDCB-86BF-4443-A56E-8D2039525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A020311-6B01-4A1C-BE4A-F09261183F9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B7D8274-1313-49E8-9500-6B978A728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7562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2400" b="1" u="sng">
                <a:solidFill>
                  <a:srgbClr val="FF0000"/>
                </a:solidFill>
                <a:latin typeface="Arial" panose="020B0604020202020204" pitchFamily="34" charset="0"/>
              </a:rPr>
              <a:t>ZOOPLANKTON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: planktonske foraminifere</a:t>
            </a:r>
          </a:p>
        </p:txBody>
      </p:sp>
      <p:sp>
        <p:nvSpPr>
          <p:cNvPr id="10244" name="Text Box 5">
            <a:extLst>
              <a:ext uri="{FF2B5EF4-FFF2-40B4-BE49-F238E27FC236}">
                <a16:creationId xmlns:a16="http://schemas.microsoft.com/office/drawing/2014/main" id="{071F2588-D9C6-4BFA-B488-BF6274A8D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557338"/>
            <a:ext cx="8569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Značajne 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planktonske foraminifere</a:t>
            </a:r>
            <a:r>
              <a:rPr lang="hr-HR" altLang="sr-Latn-RS" sz="1800">
                <a:latin typeface="Arial" panose="020B0604020202020204" pitchFamily="34" charset="0"/>
              </a:rPr>
              <a:t>: porodice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Globigerinidae</a:t>
            </a:r>
            <a:r>
              <a:rPr lang="hr-HR" altLang="sr-Latn-RS" sz="1800">
                <a:latin typeface="Arial" panose="020B0604020202020204" pitchFamily="34" charset="0"/>
              </a:rPr>
              <a:t> (J – rec.) 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Globotruncanidae</a:t>
            </a:r>
            <a:r>
              <a:rPr lang="hr-HR" altLang="sr-Latn-RS" sz="1800" b="1" i="1">
                <a:solidFill>
                  <a:srgbClr val="35A123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(K</a:t>
            </a:r>
            <a:r>
              <a:rPr lang="hr-HR" altLang="sr-Latn-RS" sz="1800" b="1" baseline="-25000">
                <a:latin typeface="Arial" panose="020B0604020202020204" pitchFamily="34" charset="0"/>
              </a:rPr>
              <a:t>2</a:t>
            </a:r>
            <a:r>
              <a:rPr lang="hr-HR" altLang="sr-Latn-RS" sz="1800">
                <a:latin typeface="Arial" panose="020B0604020202020204" pitchFamily="34" charset="0"/>
              </a:rPr>
              <a:t> – dobri provodni fosili za gornju kredu; izumiru krajem krede) &gt; </a:t>
            </a:r>
            <a:r>
              <a:rPr lang="hr-HR" altLang="sr-Latn-RS" sz="1800">
                <a:solidFill>
                  <a:srgbClr val="0000FF"/>
                </a:solidFill>
                <a:latin typeface="Arial" panose="020B0604020202020204" pitchFamily="34" charset="0"/>
              </a:rPr>
              <a:t>od sredine krede</a:t>
            </a:r>
            <a:r>
              <a:rPr lang="hr-HR" altLang="sr-Latn-RS" sz="1800">
                <a:latin typeface="Arial" panose="020B0604020202020204" pitchFamily="34" charset="0"/>
              </a:rPr>
              <a:t> zajedno s kokolitoforidima izgrađuju debele naslage dubokomorskog karbonatnog mulja</a:t>
            </a:r>
          </a:p>
        </p:txBody>
      </p:sp>
      <p:pic>
        <p:nvPicPr>
          <p:cNvPr id="10245" name="Picture 6" descr="Globigerina">
            <a:extLst>
              <a:ext uri="{FF2B5EF4-FFF2-40B4-BE49-F238E27FC236}">
                <a16:creationId xmlns:a16="http://schemas.microsoft.com/office/drawing/2014/main" id="{B5BEC93D-A014-494B-B4AB-9277E0333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1663"/>
            <a:ext cx="24526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7" descr="globigerina 2">
            <a:extLst>
              <a:ext uri="{FF2B5EF4-FFF2-40B4-BE49-F238E27FC236}">
                <a16:creationId xmlns:a16="http://schemas.microsoft.com/office/drawing/2014/main" id="{AFB397D0-CE2B-43B5-93A0-DF61DD458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141663"/>
            <a:ext cx="261937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8">
            <a:extLst>
              <a:ext uri="{FF2B5EF4-FFF2-40B4-BE49-F238E27FC236}">
                <a16:creationId xmlns:a16="http://schemas.microsoft.com/office/drawing/2014/main" id="{9A18EC90-1A9D-4052-9F38-A7E64FCC6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022975"/>
            <a:ext cx="1800493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Globigerin</a:t>
            </a:r>
            <a:r>
              <a:rPr lang="en-US" altLang="sr-Latn-RS" sz="1800" b="1" i="1" dirty="0" err="1">
                <a:solidFill>
                  <a:srgbClr val="52BF01"/>
                </a:solidFill>
                <a:latin typeface="Arial" panose="020B0604020202020204" pitchFamily="34" charset="0"/>
              </a:rPr>
              <a:t>idae</a:t>
            </a:r>
            <a:endParaRPr lang="en-US" altLang="sr-Latn-RS" sz="18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pic>
        <p:nvPicPr>
          <p:cNvPr id="10248" name="Picture 9" descr="globigerinidae 2">
            <a:extLst>
              <a:ext uri="{FF2B5EF4-FFF2-40B4-BE49-F238E27FC236}">
                <a16:creationId xmlns:a16="http://schemas.microsoft.com/office/drawing/2014/main" id="{0E302D19-47EF-498E-AC4B-8D35D812B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213100"/>
            <a:ext cx="3995737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 Box 10">
            <a:extLst>
              <a:ext uri="{FF2B5EF4-FFF2-40B4-BE49-F238E27FC236}">
                <a16:creationId xmlns:a16="http://schemas.microsoft.com/office/drawing/2014/main" id="{D4630906-8356-47DE-AAB0-3752128DD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6094413"/>
            <a:ext cx="22034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Globotruncana </a:t>
            </a:r>
            <a:r>
              <a:rPr lang="hr-HR" altLang="sr-Latn-RS" sz="1800" b="1" dirty="0">
                <a:solidFill>
                  <a:srgbClr val="52BF01"/>
                </a:solidFill>
                <a:latin typeface="Arial" panose="020B0604020202020204" pitchFamily="34" charset="0"/>
              </a:rPr>
              <a:t>sp</a:t>
            </a:r>
            <a:r>
              <a:rPr lang="hr-HR" altLang="sr-Latn-RS" sz="1800" dirty="0">
                <a:solidFill>
                  <a:srgbClr val="006600"/>
                </a:solidFill>
                <a:latin typeface="Arial" panose="020B0604020202020204" pitchFamily="34" charset="0"/>
              </a:rPr>
              <a:t>.</a:t>
            </a:r>
            <a:endParaRPr lang="en-US" altLang="sr-Latn-RS" sz="1800" dirty="0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1">
            <a:extLst>
              <a:ext uri="{FF2B5EF4-FFF2-40B4-BE49-F238E27FC236}">
                <a16:creationId xmlns:a16="http://schemas.microsoft.com/office/drawing/2014/main" id="{28C83E9D-5394-4B7F-BCD7-C3AE4CAE7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0" y="1071563"/>
            <a:ext cx="3594100" cy="535781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Globotruncana ventricosa, </a:t>
            </a:r>
            <a:r>
              <a:rPr lang="hr-HR" altLang="sr-Latn-RS" sz="1800"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F59EFC56-9E1E-43C4-91E6-3B9769006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72F3A50-FDFD-40D8-BC93-0C60870FB56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1268" name="Text Box 10">
            <a:extLst>
              <a:ext uri="{FF2B5EF4-FFF2-40B4-BE49-F238E27FC236}">
                <a16:creationId xmlns:a16="http://schemas.microsoft.com/office/drawing/2014/main" id="{E44E51BA-BAC5-4D9F-9690-DE969655F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071563"/>
            <a:ext cx="4751388" cy="32146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Globotruncana arca, </a:t>
            </a:r>
            <a:r>
              <a:rPr lang="hr-HR" altLang="sr-Latn-RS" sz="1800" dirty="0"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 dirty="0"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11269" name="Picture 4" descr="I53 - Globotruncana (Santon-Mastriht)">
            <a:extLst>
              <a:ext uri="{FF2B5EF4-FFF2-40B4-BE49-F238E27FC236}">
                <a16:creationId xmlns:a16="http://schemas.microsoft.com/office/drawing/2014/main" id="{48931A3F-4742-4CCA-B333-8AE87AE8C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1"/>
          <a:stretch>
            <a:fillRect/>
          </a:stretch>
        </p:blipFill>
        <p:spPr bwMode="auto">
          <a:xfrm>
            <a:off x="5548313" y="1497013"/>
            <a:ext cx="3416300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I55 - Globigerinoides (gornja Kreda)">
            <a:extLst>
              <a:ext uri="{FF2B5EF4-FFF2-40B4-BE49-F238E27FC236}">
                <a16:creationId xmlns:a16="http://schemas.microsoft.com/office/drawing/2014/main" id="{5C43D32E-AA80-439F-B1B3-AD1F556AE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354513"/>
            <a:ext cx="2592388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 Box 7">
            <a:extLst>
              <a:ext uri="{FF2B5EF4-FFF2-40B4-BE49-F238E27FC236}">
                <a16:creationId xmlns:a16="http://schemas.microsoft.com/office/drawing/2014/main" id="{055E297F-4788-4CEB-AF84-47BEF453B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6381750"/>
            <a:ext cx="2287588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Globigerinoides</a:t>
            </a:r>
            <a:r>
              <a:rPr lang="hr-HR" altLang="sr-Latn-RS" sz="1800">
                <a:latin typeface="Arial" panose="020B0604020202020204" pitchFamily="34" charset="0"/>
              </a:rPr>
              <a:t>, K</a:t>
            </a:r>
            <a:r>
              <a:rPr lang="hr-HR" altLang="sr-Latn-RS" sz="1800" b="1" baseline="-25000"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11272" name="Picture 8" descr="Globotruncana arca">
            <a:extLst>
              <a:ext uri="{FF2B5EF4-FFF2-40B4-BE49-F238E27FC236}">
                <a16:creationId xmlns:a16="http://schemas.microsoft.com/office/drawing/2014/main" id="{E0FA34FC-2C0C-48A7-AE27-5055C7F4D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/>
          <a:stretch>
            <a:fillRect/>
          </a:stretch>
        </p:blipFill>
        <p:spPr bwMode="auto">
          <a:xfrm>
            <a:off x="642938" y="1543050"/>
            <a:ext cx="45593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2">
            <a:extLst>
              <a:ext uri="{FF2B5EF4-FFF2-40B4-BE49-F238E27FC236}">
                <a16:creationId xmlns:a16="http://schemas.microsoft.com/office/drawing/2014/main" id="{92205F98-D488-43D0-96AB-753355740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50850"/>
            <a:ext cx="324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Planktonske foraminifere</a:t>
            </a:r>
          </a:p>
        </p:txBody>
      </p:sp>
      <p:pic>
        <p:nvPicPr>
          <p:cNvPr id="11274" name="Picture 12" descr="HedbergellaSigali, d">
            <a:extLst>
              <a:ext uri="{FF2B5EF4-FFF2-40B4-BE49-F238E27FC236}">
                <a16:creationId xmlns:a16="http://schemas.microsoft.com/office/drawing/2014/main" id="{22E52A6A-0102-4749-AF54-EBB0B3AEE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00" y="4357688"/>
            <a:ext cx="22098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Text Box 13">
            <a:extLst>
              <a:ext uri="{FF2B5EF4-FFF2-40B4-BE49-F238E27FC236}">
                <a16:creationId xmlns:a16="http://schemas.microsoft.com/office/drawing/2014/main" id="{E3E41EA9-1299-442B-9490-1F35DC09D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3" y="6165850"/>
            <a:ext cx="1806575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Hedbergela </a:t>
            </a:r>
            <a:r>
              <a:rPr lang="hr-HR" altLang="sr-Latn-RS" sz="1600" i="1">
                <a:latin typeface="Arial" panose="020B0604020202020204" pitchFamily="34" charset="0"/>
              </a:rPr>
              <a:t>sigali</a:t>
            </a: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(valendis)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2">
            <a:extLst>
              <a:ext uri="{FF2B5EF4-FFF2-40B4-BE49-F238E27FC236}">
                <a16:creationId xmlns:a16="http://schemas.microsoft.com/office/drawing/2014/main" id="{494637F5-651D-4A63-8FE7-22F8B9224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67CBBE8-C160-4851-BA93-C7D88502D2D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2291" name="Text Box 5">
            <a:extLst>
              <a:ext uri="{FF2B5EF4-FFF2-40B4-BE49-F238E27FC236}">
                <a16:creationId xmlns:a16="http://schemas.microsoft.com/office/drawing/2014/main" id="{32CEFF6D-CEB4-4F0D-8E03-9465586DC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628775"/>
            <a:ext cx="59039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0500" indent="-1905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dirty="0">
                <a:latin typeface="Arial" panose="020B0604020202020204" pitchFamily="34" charset="0"/>
              </a:rPr>
              <a:t>I dalje su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značajne vapnenačke alge</a:t>
            </a:r>
            <a:r>
              <a:rPr lang="hr-HR" altLang="sr-Latn-RS" sz="1800" dirty="0">
                <a:latin typeface="Arial" panose="020B0604020202020204" pitchFamily="34" charset="0"/>
              </a:rPr>
              <a:t>, a među njima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u prvom redu zelene alge (dazikladalne alge)</a:t>
            </a:r>
            <a:r>
              <a:rPr lang="hr-HR" altLang="sr-Latn-RS" sz="1800" dirty="0">
                <a:latin typeface="Arial" panose="020B0604020202020204" pitchFamily="34" charset="0"/>
              </a:rPr>
              <a:t>,  s rodovima:	</a:t>
            </a: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Salpingoporella,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			Clypeina,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			Cymopolia</a:t>
            </a:r>
            <a:r>
              <a:rPr lang="hr-HR" altLang="sr-Latn-RS" sz="1800" dirty="0">
                <a:latin typeface="Arial" panose="020B0604020202020204" pitchFamily="34" charset="0"/>
              </a:rPr>
              <a:t>, i dr.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dirty="0">
                <a:latin typeface="Arial" panose="020B0604020202020204" pitchFamily="34" charset="0"/>
              </a:rPr>
              <a:t>Ima i crvenih algi (rodovi </a:t>
            </a:r>
            <a:r>
              <a:rPr lang="hr-HR" altLang="sr-Latn-RS" sz="1800" i="1" dirty="0">
                <a:latin typeface="Arial" panose="020B0604020202020204" pitchFamily="34" charset="0"/>
              </a:rPr>
              <a:t>Solenopora, Lithothamnium, Lythophyllum</a:t>
            </a:r>
            <a:r>
              <a:rPr lang="hr-HR" altLang="sr-Latn-RS" sz="1800" dirty="0">
                <a:latin typeface="Arial" panose="020B0604020202020204" pitchFamily="34" charset="0"/>
              </a:rPr>
              <a:t>, ...)</a:t>
            </a:r>
            <a:endParaRPr lang="en-US" altLang="sr-Latn-RS" sz="1800" dirty="0">
              <a:latin typeface="Arial" panose="020B0604020202020204" pitchFamily="34" charset="0"/>
            </a:endParaRPr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5F255966-7BB7-46F1-BF82-70530AABE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95313"/>
            <a:ext cx="1370013" cy="457200"/>
          </a:xfrm>
          <a:prstGeom prst="rect">
            <a:avLst/>
          </a:prstGeom>
          <a:solidFill>
            <a:srgbClr val="92D05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ALGE</a:t>
            </a:r>
          </a:p>
        </p:txBody>
      </p:sp>
      <p:pic>
        <p:nvPicPr>
          <p:cNvPr id="12293" name="Picture 7" descr="H53 - Salpingoporella annulata (gornji Malm-donja Kreda)">
            <a:extLst>
              <a:ext uri="{FF2B5EF4-FFF2-40B4-BE49-F238E27FC236}">
                <a16:creationId xmlns:a16="http://schemas.microsoft.com/office/drawing/2014/main" id="{FFFD3657-84A8-494D-BB2A-45FDB078A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t="14983" r="32248" b="6514"/>
          <a:stretch>
            <a:fillRect/>
          </a:stretch>
        </p:blipFill>
        <p:spPr bwMode="auto">
          <a:xfrm>
            <a:off x="6208713" y="188913"/>
            <a:ext cx="2873375" cy="5264150"/>
          </a:xfrm>
          <a:prstGeom prst="rect">
            <a:avLst/>
          </a:prstGeom>
          <a:noFill/>
          <a:ln w="539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9">
            <a:extLst>
              <a:ext uri="{FF2B5EF4-FFF2-40B4-BE49-F238E27FC236}">
                <a16:creationId xmlns:a16="http://schemas.microsoft.com/office/drawing/2014/main" id="{83E2FAEE-BC4E-4092-A4F3-BFDF094F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570413"/>
            <a:ext cx="2087563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 descr="Salpingoporella dinarica">
            <a:extLst>
              <a:ext uri="{FF2B5EF4-FFF2-40B4-BE49-F238E27FC236}">
                <a16:creationId xmlns:a16="http://schemas.microsoft.com/office/drawing/2014/main" id="{EFC67710-06FE-4C5C-A595-AC59BB664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076700"/>
            <a:ext cx="25241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ext Box 8">
            <a:extLst>
              <a:ext uri="{FF2B5EF4-FFF2-40B4-BE49-F238E27FC236}">
                <a16:creationId xmlns:a16="http://schemas.microsoft.com/office/drawing/2014/main" id="{E2590D5E-347C-4D08-8CBE-73C393220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005263"/>
            <a:ext cx="5834063" cy="2592387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 b="1" i="1">
                <a:solidFill>
                  <a:srgbClr val="FF0000"/>
                </a:solidFill>
                <a:latin typeface="Arial" panose="020B0604020202020204" pitchFamily="34" charset="0"/>
              </a:rPr>
              <a:t>Salpingoporella dinarica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>
                <a:latin typeface="Arial" panose="020B0604020202020204" pitchFamily="34" charset="0"/>
              </a:rPr>
              <a:t>(donja kreda; crvene strelice)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3853315-BB51-4967-82C3-006386F3661F}"/>
              </a:ext>
            </a:extLst>
          </p:cNvPr>
          <p:cNvCxnSpPr/>
          <p:nvPr/>
        </p:nvCxnSpPr>
        <p:spPr>
          <a:xfrm rot="16200000" flipH="1">
            <a:off x="6309519" y="3880644"/>
            <a:ext cx="504825" cy="144463"/>
          </a:xfrm>
          <a:prstGeom prst="straightConnector1">
            <a:avLst/>
          </a:prstGeom>
          <a:ln w="508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043E2D-7DDB-4342-ACF3-313F749E498A}"/>
              </a:ext>
            </a:extLst>
          </p:cNvPr>
          <p:cNvCxnSpPr/>
          <p:nvPr/>
        </p:nvCxnSpPr>
        <p:spPr>
          <a:xfrm>
            <a:off x="7499350" y="3629025"/>
            <a:ext cx="358775" cy="288925"/>
          </a:xfrm>
          <a:prstGeom prst="straightConnector1">
            <a:avLst/>
          </a:prstGeom>
          <a:ln w="508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9" name="Text Box 8">
            <a:extLst>
              <a:ext uri="{FF2B5EF4-FFF2-40B4-BE49-F238E27FC236}">
                <a16:creationId xmlns:a16="http://schemas.microsoft.com/office/drawing/2014/main" id="{322F52F3-9EA7-46EB-9DDE-70F6B97C4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07975"/>
            <a:ext cx="2927350" cy="800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latin typeface="Arial" panose="020B0604020202020204" pitchFamily="34" charset="0"/>
              </a:rPr>
              <a:t>Salpingoporella annulata </a:t>
            </a:r>
            <a:endParaRPr lang="hr-HR" altLang="sr-Latn-RS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>
                <a:latin typeface="Arial" panose="020B0604020202020204" pitchFamily="34" charset="0"/>
              </a:rPr>
              <a:t>(gornja jura – donja kreda)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>
                <a:latin typeface="Arial" panose="020B0604020202020204" pitchFamily="34" charset="0"/>
              </a:rPr>
              <a:t>(žute strelice)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06EEFF8-BDB5-4510-AFF7-5EF41F525524}"/>
              </a:ext>
            </a:extLst>
          </p:cNvPr>
          <p:cNvCxnSpPr/>
          <p:nvPr/>
        </p:nvCxnSpPr>
        <p:spPr>
          <a:xfrm flipV="1">
            <a:off x="6994525" y="1612900"/>
            <a:ext cx="504825" cy="7143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0FB832-4582-49ED-82B3-E148BF23C3D7}"/>
              </a:ext>
            </a:extLst>
          </p:cNvPr>
          <p:cNvCxnSpPr/>
          <p:nvPr/>
        </p:nvCxnSpPr>
        <p:spPr>
          <a:xfrm rot="5400000" flipH="1" flipV="1">
            <a:off x="7750969" y="4961731"/>
            <a:ext cx="431800" cy="7143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22">
            <a:extLst>
              <a:ext uri="{FF2B5EF4-FFF2-40B4-BE49-F238E27FC236}">
                <a16:creationId xmlns:a16="http://schemas.microsoft.com/office/drawing/2014/main" id="{A191E529-6410-448F-B91F-77D7CC6B7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338FE4A-03FB-4A2F-A3B8-D5D31FE8E9B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3315" name="Text Box 5">
            <a:extLst>
              <a:ext uri="{FF2B5EF4-FFF2-40B4-BE49-F238E27FC236}">
                <a16:creationId xmlns:a16="http://schemas.microsoft.com/office/drawing/2014/main" id="{F0B71D79-D08C-4494-8771-859ACCF97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484313"/>
            <a:ext cx="83899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Velike bentičke foraminifere nastavljaju svoj razvoj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Tijekom </a:t>
            </a:r>
            <a:r>
              <a:rPr lang="hr-HR" altLang="sr-Latn-RS" sz="1800" b="1">
                <a:solidFill>
                  <a:srgbClr val="CC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CC0000"/>
                </a:solidFill>
                <a:latin typeface="Arial" panose="020B0604020202020204" pitchFamily="34" charset="0"/>
              </a:rPr>
              <a:t>1</a:t>
            </a:r>
            <a:r>
              <a:rPr lang="hr-HR" altLang="sr-Latn-RS" sz="1800">
                <a:latin typeface="Arial" panose="020B0604020202020204" pitchFamily="34" charset="0"/>
              </a:rPr>
              <a:t> i cenomana naročito česte iz porodice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Orbitolinidae</a:t>
            </a: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	(palorbitoline, preorbitoline i mezorbitoline; aglutinirana stijenka; rod </a:t>
            </a:r>
            <a:r>
              <a:rPr lang="hr-HR" altLang="sr-Latn-RS" sz="1800" i="1">
                <a:latin typeface="Arial" panose="020B0604020202020204" pitchFamily="34" charset="0"/>
              </a:rPr>
              <a:t>Orbitolina</a:t>
            </a:r>
            <a:r>
              <a:rPr lang="hr-HR" altLang="sr-Latn-RS" sz="1800">
                <a:latin typeface="Arial" panose="020B0604020202020204" pitchFamily="34" charset="0"/>
              </a:rPr>
              <a:t> izumire krajem cenomana)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Tijekom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0000FF"/>
                </a:solidFill>
                <a:latin typeface="Arial" panose="020B0604020202020204" pitchFamily="34" charset="0"/>
              </a:rPr>
              <a:t>2</a:t>
            </a:r>
            <a:r>
              <a:rPr lang="hr-HR" altLang="sr-Latn-RS" sz="1800">
                <a:latin typeface="Arial" panose="020B0604020202020204" pitchFamily="34" charset="0"/>
              </a:rPr>
              <a:t>  češće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Siderolitidae</a:t>
            </a:r>
            <a:r>
              <a:rPr lang="hr-HR" altLang="sr-Latn-RS" sz="1800">
                <a:solidFill>
                  <a:srgbClr val="0000FF"/>
                </a:solidFill>
                <a:latin typeface="Arial" panose="020B0604020202020204" pitchFamily="34" charset="0"/>
              </a:rPr>
              <a:t> i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Orbitoididae </a:t>
            </a:r>
            <a:r>
              <a:rPr lang="hr-HR" altLang="sr-Latn-RS" sz="1800">
                <a:latin typeface="Arial" panose="020B0604020202020204" pitchFamily="34" charset="0"/>
              </a:rPr>
              <a:t>(perforatna staklasta stijenka; rod </a:t>
            </a:r>
            <a:r>
              <a:rPr lang="hr-HR" altLang="sr-Latn-RS" sz="1800" i="1">
                <a:latin typeface="Arial" panose="020B0604020202020204" pitchFamily="34" charset="0"/>
              </a:rPr>
              <a:t>Orbitoides</a:t>
            </a:r>
            <a:r>
              <a:rPr lang="hr-HR" altLang="sr-Latn-RS" sz="1800">
                <a:latin typeface="Arial" panose="020B0604020202020204" pitchFamily="34" charset="0"/>
              </a:rPr>
              <a:t> javlja se u santonu; orbitoidide izumiru krajem krede)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Sredinom krede javljaju se i prve primitivne alveolinide</a:t>
            </a:r>
          </a:p>
        </p:txBody>
      </p:sp>
      <p:sp>
        <p:nvSpPr>
          <p:cNvPr id="13316" name="Rectangle 6">
            <a:extLst>
              <a:ext uri="{FF2B5EF4-FFF2-40B4-BE49-F238E27FC236}">
                <a16:creationId xmlns:a16="http://schemas.microsoft.com/office/drawing/2014/main" id="{DFEB7268-AD7C-484C-A3B4-65ADD50A6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4076700"/>
            <a:ext cx="3167062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None/>
            </a:pPr>
            <a:endParaRPr lang="hr-HR" altLang="sr-Latn-RS" sz="1600" b="1" i="1">
              <a:solidFill>
                <a:srgbClr val="339933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Cuneolina camposauri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Sabaudia minuta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Palorbitolina lenticularis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Orbitolina texana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O. parva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Cuneolina pavonia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C. parva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None/>
            </a:pPr>
            <a:endParaRPr lang="hr-HR" altLang="sr-Latn-RS" sz="1600" b="1" i="1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Text Box 7">
            <a:extLst>
              <a:ext uri="{FF2B5EF4-FFF2-40B4-BE49-F238E27FC236}">
                <a16:creationId xmlns:a16="http://schemas.microsoft.com/office/drawing/2014/main" id="{B64AA102-8134-4780-A6E3-22BF93298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4005263"/>
            <a:ext cx="3743325" cy="23574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600" b="1">
                <a:latin typeface="Arial" panose="020B0604020202020204" pitchFamily="34" charset="0"/>
              </a:rPr>
              <a:t>Provodne vrste za </a:t>
            </a:r>
            <a:r>
              <a:rPr lang="hr-HR" altLang="sr-Latn-RS" sz="1600" b="1">
                <a:solidFill>
                  <a:srgbClr val="FF0000"/>
                </a:solidFill>
                <a:latin typeface="Arial" panose="020B0604020202020204" pitchFamily="34" charset="0"/>
              </a:rPr>
              <a:t>gornju kredu</a:t>
            </a:r>
            <a:r>
              <a:rPr lang="hr-HR" altLang="sr-Latn-RS" sz="1600" b="1">
                <a:latin typeface="Arial" panose="020B0604020202020204" pitchFamily="34" charset="0"/>
              </a:rPr>
              <a:t>:</a:t>
            </a:r>
            <a:endParaRPr lang="en-US" altLang="sr-Latn-RS" sz="1600" b="1">
              <a:latin typeface="Arial" panose="020B0604020202020204" pitchFamily="34" charset="0"/>
            </a:endParaRPr>
          </a:p>
        </p:txBody>
      </p:sp>
      <p:sp>
        <p:nvSpPr>
          <p:cNvPr id="13318" name="Rectangle 8">
            <a:extLst>
              <a:ext uri="{FF2B5EF4-FFF2-40B4-BE49-F238E27FC236}">
                <a16:creationId xmlns:a16="http://schemas.microsoft.com/office/drawing/2014/main" id="{446957EE-8881-4B55-A65B-C81217DC2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888" y="4276725"/>
            <a:ext cx="33845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Chrysalidina gradata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Dicyclina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Heterohelix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Keramosphaerina tergestina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Accordiella conica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Rhapydionina liburnica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Siderolites calcitrapoides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Orbitoides media, O. tissoti</a:t>
            </a:r>
          </a:p>
        </p:txBody>
      </p:sp>
      <p:sp>
        <p:nvSpPr>
          <p:cNvPr id="13319" name="Text Box 9">
            <a:extLst>
              <a:ext uri="{FF2B5EF4-FFF2-40B4-BE49-F238E27FC236}">
                <a16:creationId xmlns:a16="http://schemas.microsoft.com/office/drawing/2014/main" id="{E57C0B1E-2155-4357-9592-5E4813EF2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10025"/>
            <a:ext cx="3671887" cy="23526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600" b="1">
                <a:latin typeface="Arial" panose="020B0604020202020204" pitchFamily="34" charset="0"/>
              </a:rPr>
              <a:t>Provodne vrste za </a:t>
            </a:r>
            <a:r>
              <a:rPr lang="hr-HR" altLang="sr-Latn-RS" sz="1600" b="1">
                <a:solidFill>
                  <a:srgbClr val="FF0000"/>
                </a:solidFill>
                <a:latin typeface="Arial" panose="020B0604020202020204" pitchFamily="34" charset="0"/>
              </a:rPr>
              <a:t>donju kredu</a:t>
            </a:r>
            <a:r>
              <a:rPr lang="hr-HR" altLang="sr-Latn-RS" sz="1600" b="1">
                <a:latin typeface="Arial" panose="020B0604020202020204" pitchFamily="34" charset="0"/>
              </a:rPr>
              <a:t>:</a:t>
            </a:r>
            <a:endParaRPr lang="en-US" altLang="sr-Latn-RS" sz="1600" b="1">
              <a:latin typeface="Arial" panose="020B0604020202020204" pitchFamily="34" charset="0"/>
            </a:endParaRPr>
          </a:p>
        </p:txBody>
      </p:sp>
      <p:sp>
        <p:nvSpPr>
          <p:cNvPr id="13320" name="Rectangle 2">
            <a:extLst>
              <a:ext uri="{FF2B5EF4-FFF2-40B4-BE49-F238E27FC236}">
                <a16:creationId xmlns:a16="http://schemas.microsoft.com/office/drawing/2014/main" id="{85D4E885-251F-41CA-B194-2E2E88920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5691188" cy="457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BENTIČKE FORAMINIFERE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I40 - Orbitolina texana (donji Alb)">
            <a:extLst>
              <a:ext uri="{FF2B5EF4-FFF2-40B4-BE49-F238E27FC236}">
                <a16:creationId xmlns:a16="http://schemas.microsoft.com/office/drawing/2014/main" id="{A9D379C6-D66E-4BE3-B632-0A11B62C6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1" t="10378" r="8150" b="33081"/>
          <a:stretch>
            <a:fillRect/>
          </a:stretch>
        </p:blipFill>
        <p:spPr bwMode="auto">
          <a:xfrm>
            <a:off x="4708525" y="1125538"/>
            <a:ext cx="41846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Slide Number Placeholder 22">
            <a:extLst>
              <a:ext uri="{FF2B5EF4-FFF2-40B4-BE49-F238E27FC236}">
                <a16:creationId xmlns:a16="http://schemas.microsoft.com/office/drawing/2014/main" id="{76E400C6-F6C9-4745-BD07-7F9E6DB70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88DD422-4D0B-4D9C-8C5C-7066D2AB4389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3808B0D7-E240-4A28-B0AC-9B3E54354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42875"/>
            <a:ext cx="648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BENTIČKE FORAMINIFERE </a:t>
            </a: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&gt; </a:t>
            </a:r>
            <a:r>
              <a:rPr lang="hr-HR" altLang="sr-Latn-RS" sz="2400" b="1">
                <a:solidFill>
                  <a:srgbClr val="3399FF"/>
                </a:solidFill>
                <a:latin typeface="Arial" panose="020B0604020202020204" pitchFamily="34" charset="0"/>
              </a:rPr>
              <a:t>donja kreda</a:t>
            </a:r>
            <a:endParaRPr lang="hr-HR" altLang="sr-Latn-RS" sz="2400" b="1" baseline="-25000">
              <a:solidFill>
                <a:srgbClr val="3399FF"/>
              </a:solidFill>
              <a:latin typeface="Arial" panose="020B0604020202020204" pitchFamily="34" charset="0"/>
            </a:endParaRPr>
          </a:p>
        </p:txBody>
      </p:sp>
      <p:pic>
        <p:nvPicPr>
          <p:cNvPr id="14341" name="Picture 5" descr="I39 - Palorbitolina lenticularis (donji Apt)">
            <a:extLst>
              <a:ext uri="{FF2B5EF4-FFF2-40B4-BE49-F238E27FC236}">
                <a16:creationId xmlns:a16="http://schemas.microsoft.com/office/drawing/2014/main" id="{266A8D5E-C2F5-4DBF-B1C2-C6AFC9D9A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90"/>
          <a:stretch>
            <a:fillRect/>
          </a:stretch>
        </p:blipFill>
        <p:spPr bwMode="auto">
          <a:xfrm>
            <a:off x="571500" y="877888"/>
            <a:ext cx="3959225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6">
            <a:extLst>
              <a:ext uri="{FF2B5EF4-FFF2-40B4-BE49-F238E27FC236}">
                <a16:creationId xmlns:a16="http://schemas.microsoft.com/office/drawing/2014/main" id="{3C86303F-2DEC-4B7D-B516-A3749EE97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3162300"/>
            <a:ext cx="35687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solidFill>
                  <a:srgbClr val="52BF01"/>
                </a:solidFill>
                <a:latin typeface="Arial" panose="020B0604020202020204" pitchFamily="34" charset="0"/>
              </a:rPr>
              <a:t>Palorbitolina lenticularis</a:t>
            </a:r>
            <a:r>
              <a:rPr lang="hr-HR" altLang="sr-Latn-RS" sz="1600" dirty="0">
                <a:latin typeface="Arial" panose="020B0604020202020204" pitchFamily="34" charset="0"/>
              </a:rPr>
              <a:t> (donji apt)</a:t>
            </a:r>
          </a:p>
        </p:txBody>
      </p:sp>
      <p:pic>
        <p:nvPicPr>
          <p:cNvPr id="14343" name="Picture 10" descr="209">
            <a:extLst>
              <a:ext uri="{FF2B5EF4-FFF2-40B4-BE49-F238E27FC236}">
                <a16:creationId xmlns:a16="http://schemas.microsoft.com/office/drawing/2014/main" id="{C82212F7-4D10-4301-9868-E4ED28C4A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789363"/>
            <a:ext cx="3529013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11">
            <a:extLst>
              <a:ext uri="{FF2B5EF4-FFF2-40B4-BE49-F238E27FC236}">
                <a16:creationId xmlns:a16="http://schemas.microsoft.com/office/drawing/2014/main" id="{12103445-EC9A-41D8-A8E2-1A6E5EB11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6067425"/>
            <a:ext cx="1369286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solidFill>
                  <a:srgbClr val="52BF01"/>
                </a:solidFill>
                <a:latin typeface="Arial" panose="020B0604020202020204" pitchFamily="34" charset="0"/>
              </a:rPr>
              <a:t>Cuneolina</a:t>
            </a:r>
            <a:r>
              <a:rPr lang="en-US" altLang="sr-Latn-RS" sz="1600" b="1" i="1" dirty="0">
                <a:solidFill>
                  <a:srgbClr val="52BF01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1600" dirty="0">
                <a:latin typeface="Arial" panose="020B0604020202020204" pitchFamily="34" charset="0"/>
              </a:rPr>
              <a:t>K</a:t>
            </a:r>
            <a:endParaRPr lang="hr-HR" altLang="sr-Latn-RS" sz="1600" dirty="0">
              <a:latin typeface="Arial" panose="020B0604020202020204" pitchFamily="34" charset="0"/>
            </a:endParaRPr>
          </a:p>
        </p:txBody>
      </p:sp>
      <p:sp>
        <p:nvSpPr>
          <p:cNvPr id="14345" name="Text Box 6">
            <a:extLst>
              <a:ext uri="{FF2B5EF4-FFF2-40B4-BE49-F238E27FC236}">
                <a16:creationId xmlns:a16="http://schemas.microsoft.com/office/drawing/2014/main" id="{6462B85D-9BB4-4369-8B45-0E4987DB9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5157788"/>
            <a:ext cx="27940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Orbitolina texana</a:t>
            </a:r>
            <a:r>
              <a:rPr lang="hr-HR" altLang="sr-Latn-RS" sz="1600">
                <a:latin typeface="Arial" panose="020B0604020202020204" pitchFamily="34" charset="0"/>
              </a:rPr>
              <a:t> (donji alb)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22">
            <a:extLst>
              <a:ext uri="{FF2B5EF4-FFF2-40B4-BE49-F238E27FC236}">
                <a16:creationId xmlns:a16="http://schemas.microsoft.com/office/drawing/2014/main" id="{5687FFDF-751B-475F-8D2B-7CD262A18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86AD302-ED49-4509-8AC2-C85E02A41DC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5363" name="Picture 7" descr="I43 - Chrysalidina gradata (srednji-gornji Cenoman)">
            <a:extLst>
              <a:ext uri="{FF2B5EF4-FFF2-40B4-BE49-F238E27FC236}">
                <a16:creationId xmlns:a16="http://schemas.microsoft.com/office/drawing/2014/main" id="{4324EC05-CF8F-402E-BCFF-CA316002F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7" b="5170"/>
          <a:stretch>
            <a:fillRect/>
          </a:stretch>
        </p:blipFill>
        <p:spPr bwMode="auto">
          <a:xfrm>
            <a:off x="5148263" y="404813"/>
            <a:ext cx="3429000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8">
            <a:extLst>
              <a:ext uri="{FF2B5EF4-FFF2-40B4-BE49-F238E27FC236}">
                <a16:creationId xmlns:a16="http://schemas.microsoft.com/office/drawing/2014/main" id="{1E1BB914-B7FA-4154-8488-876601899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213" y="4143375"/>
            <a:ext cx="141577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solidFill>
                  <a:srgbClr val="52BF01"/>
                </a:solidFill>
                <a:latin typeface="Arial" panose="020B0604020202020204" pitchFamily="34" charset="0"/>
              </a:rPr>
              <a:t>Chrysalidina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dirty="0">
                <a:latin typeface="Arial" panose="020B0604020202020204" pitchFamily="34" charset="0"/>
              </a:rPr>
              <a:t>(K</a:t>
            </a:r>
            <a:r>
              <a:rPr lang="hr-HR" altLang="sr-Latn-RS" sz="1600" b="1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600" dirty="0"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15365" name="Picture 9" descr="I47 - Keramosphaerina tergestina (Santon)">
            <a:extLst>
              <a:ext uri="{FF2B5EF4-FFF2-40B4-BE49-F238E27FC236}">
                <a16:creationId xmlns:a16="http://schemas.microsoft.com/office/drawing/2014/main" id="{0B7058C2-C912-4147-A71B-B8517D0CB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84313"/>
            <a:ext cx="3600450" cy="477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10">
            <a:extLst>
              <a:ext uri="{FF2B5EF4-FFF2-40B4-BE49-F238E27FC236}">
                <a16:creationId xmlns:a16="http://schemas.microsoft.com/office/drawing/2014/main" id="{938C3021-F1F2-45D8-9A04-17BEF407B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1763" y="4573588"/>
            <a:ext cx="2100262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Keramosphaerina</a:t>
            </a:r>
            <a:endParaRPr lang="hr-HR" altLang="sr-Latn-RS" sz="1600" b="1" i="1">
              <a:solidFill>
                <a:srgbClr val="0066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tergestina</a:t>
            </a:r>
            <a:r>
              <a:rPr lang="hr-HR" altLang="sr-Latn-RS" sz="1600">
                <a:latin typeface="Arial" panose="020B0604020202020204" pitchFamily="34" charset="0"/>
              </a:rPr>
              <a:t> (santon)</a:t>
            </a:r>
          </a:p>
        </p:txBody>
      </p:sp>
      <p:sp>
        <p:nvSpPr>
          <p:cNvPr id="15367" name="Rectangle 2">
            <a:extLst>
              <a:ext uri="{FF2B5EF4-FFF2-40B4-BE49-F238E27FC236}">
                <a16:creationId xmlns:a16="http://schemas.microsoft.com/office/drawing/2014/main" id="{9800A8BF-769F-419F-9DF2-E95387179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42875"/>
            <a:ext cx="4970463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BENTIČKE FORAMINIFERE </a:t>
            </a: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&gt; </a:t>
            </a:r>
            <a:r>
              <a:rPr lang="hr-HR" altLang="sr-Latn-RS" sz="2400" b="1">
                <a:solidFill>
                  <a:srgbClr val="3399FF"/>
                </a:solidFill>
                <a:latin typeface="Arial" panose="020B0604020202020204" pitchFamily="34" charset="0"/>
              </a:rPr>
              <a:t>gornja kreda</a:t>
            </a:r>
            <a:endParaRPr lang="hr-HR" altLang="sr-Latn-RS" sz="2400" b="1" baseline="-25000">
              <a:solidFill>
                <a:srgbClr val="3399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22">
            <a:extLst>
              <a:ext uri="{FF2B5EF4-FFF2-40B4-BE49-F238E27FC236}">
                <a16:creationId xmlns:a16="http://schemas.microsoft.com/office/drawing/2014/main" id="{10EAE80B-2B9F-40FB-BD9D-0F26AD48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034FA26-E1A2-46EF-9A0C-CAADA6E13232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6387" name="Picture 5" descr="I51 - Orbitoides (Mastriht)">
            <a:extLst>
              <a:ext uri="{FF2B5EF4-FFF2-40B4-BE49-F238E27FC236}">
                <a16:creationId xmlns:a16="http://schemas.microsoft.com/office/drawing/2014/main" id="{0FA4CEDB-618B-4635-9949-A192885FB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3" r="13916" b="14606"/>
          <a:stretch>
            <a:fillRect/>
          </a:stretch>
        </p:blipFill>
        <p:spPr bwMode="auto">
          <a:xfrm>
            <a:off x="1081088" y="836613"/>
            <a:ext cx="413861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6">
            <a:extLst>
              <a:ext uri="{FF2B5EF4-FFF2-40B4-BE49-F238E27FC236}">
                <a16:creationId xmlns:a16="http://schemas.microsoft.com/office/drawing/2014/main" id="{9A771300-4AB5-46B7-9C59-F5EFB92C3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3141663"/>
            <a:ext cx="2119313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Orbitoides</a:t>
            </a:r>
            <a:r>
              <a:rPr lang="hr-HR" altLang="sr-Latn-RS" sz="1600">
                <a:latin typeface="Arial" panose="020B0604020202020204" pitchFamily="34" charset="0"/>
              </a:rPr>
              <a:t> (mastriht)</a:t>
            </a:r>
          </a:p>
        </p:txBody>
      </p:sp>
      <p:pic>
        <p:nvPicPr>
          <p:cNvPr id="16389" name="Picture 7" descr="I52 - Siderolites calcitrapoides (Mastriht)">
            <a:extLst>
              <a:ext uri="{FF2B5EF4-FFF2-40B4-BE49-F238E27FC236}">
                <a16:creationId xmlns:a16="http://schemas.microsoft.com/office/drawing/2014/main" id="{599B1D58-ACDB-4C40-9D3E-9719E1E08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3644900"/>
            <a:ext cx="4138613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 Box 8">
            <a:extLst>
              <a:ext uri="{FF2B5EF4-FFF2-40B4-BE49-F238E27FC236}">
                <a16:creationId xmlns:a16="http://schemas.microsoft.com/office/drawing/2014/main" id="{969AF50C-4B79-43B1-A7BE-F75379A89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261100"/>
            <a:ext cx="34861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Siderolites calcitrapoides</a:t>
            </a:r>
            <a:r>
              <a:rPr lang="hr-HR" altLang="sr-Latn-RS" sz="1600">
                <a:latin typeface="Arial" panose="020B0604020202020204" pitchFamily="34" charset="0"/>
              </a:rPr>
              <a:t>, mastriht</a:t>
            </a:r>
          </a:p>
        </p:txBody>
      </p:sp>
      <p:pic>
        <p:nvPicPr>
          <p:cNvPr id="16391" name="Picture 9" descr="I56 - Rhapydionina liburnica (Mastriht)">
            <a:extLst>
              <a:ext uri="{FF2B5EF4-FFF2-40B4-BE49-F238E27FC236}">
                <a16:creationId xmlns:a16="http://schemas.microsoft.com/office/drawing/2014/main" id="{E701251E-42DF-4083-86BA-41E310749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1756" r="1401" b="32317"/>
          <a:stretch>
            <a:fillRect/>
          </a:stretch>
        </p:blipFill>
        <p:spPr bwMode="auto">
          <a:xfrm>
            <a:off x="5327650" y="1341438"/>
            <a:ext cx="3546475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 Box 10">
            <a:extLst>
              <a:ext uri="{FF2B5EF4-FFF2-40B4-BE49-F238E27FC236}">
                <a16:creationId xmlns:a16="http://schemas.microsoft.com/office/drawing/2014/main" id="{4E668235-1FBB-4DBF-BF88-AFC530DF5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813" y="6307138"/>
            <a:ext cx="3268662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Rhapydionina liburnica</a:t>
            </a:r>
            <a:r>
              <a:rPr lang="hr-HR" altLang="sr-Latn-RS" sz="1600">
                <a:latin typeface="Arial" panose="020B0604020202020204" pitchFamily="34" charset="0"/>
              </a:rPr>
              <a:t>, mastriht</a:t>
            </a:r>
          </a:p>
        </p:txBody>
      </p:sp>
      <p:sp>
        <p:nvSpPr>
          <p:cNvPr id="16393" name="Text Box 11">
            <a:extLst>
              <a:ext uri="{FF2B5EF4-FFF2-40B4-BE49-F238E27FC236}">
                <a16:creationId xmlns:a16="http://schemas.microsoft.com/office/drawing/2014/main" id="{52A27D6C-C5C6-42C6-BD5A-6631BCCD4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3673475"/>
            <a:ext cx="465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>
                <a:solidFill>
                  <a:srgbClr val="FF0000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</a:t>
            </a:r>
            <a:endParaRPr lang="hr-HR" altLang="sr-Latn-RS" sz="24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6394" name="Rectangle 2">
            <a:extLst>
              <a:ext uri="{FF2B5EF4-FFF2-40B4-BE49-F238E27FC236}">
                <a16:creationId xmlns:a16="http://schemas.microsoft.com/office/drawing/2014/main" id="{CF586141-FF43-4396-AEC3-742F8D38C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42875"/>
            <a:ext cx="66262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BENTIČKE FORAMINIFERE </a:t>
            </a: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&gt; </a:t>
            </a:r>
            <a:r>
              <a:rPr lang="hr-HR" altLang="sr-Latn-RS" sz="2400" b="1">
                <a:solidFill>
                  <a:srgbClr val="3399FF"/>
                </a:solidFill>
                <a:latin typeface="Arial" panose="020B0604020202020204" pitchFamily="34" charset="0"/>
              </a:rPr>
              <a:t>gornja kreda</a:t>
            </a:r>
            <a:endParaRPr lang="hr-HR" altLang="sr-Latn-RS" sz="2400" b="1" baseline="-25000">
              <a:solidFill>
                <a:srgbClr val="3399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2">
            <a:extLst>
              <a:ext uri="{FF2B5EF4-FFF2-40B4-BE49-F238E27FC236}">
                <a16:creationId xmlns:a16="http://schemas.microsoft.com/office/drawing/2014/main" id="{7A23D8BC-0D71-4E53-9A88-05D3F641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8F0AE0E-4F96-4DFC-80A3-8AF70D82358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9459" name="Text Box 8">
            <a:extLst>
              <a:ext uri="{FF2B5EF4-FFF2-40B4-BE49-F238E27FC236}">
                <a16:creationId xmlns:a16="http://schemas.microsoft.com/office/drawing/2014/main" id="{2863664A-0441-466C-89F1-C0FE1D265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73450"/>
            <a:ext cx="5111750" cy="324167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solidFill>
                  <a:srgbClr val="FF0000"/>
                </a:solidFill>
                <a:latin typeface="Arial" panose="020B0604020202020204" pitchFamily="34" charset="0"/>
              </a:rPr>
              <a:t>Cunnolites</a:t>
            </a:r>
            <a:r>
              <a:rPr lang="hr-HR" altLang="sr-Latn-RS" sz="1600" dirty="0">
                <a:latin typeface="Arial" panose="020B0604020202020204" pitchFamily="34" charset="0"/>
              </a:rPr>
              <a:t> (</a:t>
            </a:r>
            <a:r>
              <a:rPr lang="en-US" altLang="sr-Latn-RS" sz="1600" dirty="0">
                <a:latin typeface="Arial" panose="020B0604020202020204" pitchFamily="34" charset="0"/>
              </a:rPr>
              <a:t>K - E</a:t>
            </a:r>
            <a:r>
              <a:rPr lang="hr-HR" altLang="sr-Latn-RS" sz="160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9460" name="Text Box 5">
            <a:extLst>
              <a:ext uri="{FF2B5EF4-FFF2-40B4-BE49-F238E27FC236}">
                <a16:creationId xmlns:a16="http://schemas.microsoft.com/office/drawing/2014/main" id="{0056A756-D687-4297-990D-B572E8739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83518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 dirty="0">
                <a:solidFill>
                  <a:srgbClr val="52BF01"/>
                </a:solidFill>
                <a:latin typeface="Arial" panose="020B0604020202020204" pitchFamily="34" charset="0"/>
              </a:rPr>
              <a:t>Važni grebenotvorci</a:t>
            </a:r>
            <a:r>
              <a:rPr lang="hr-HR" altLang="sr-Latn-RS" sz="1800" dirty="0">
                <a:latin typeface="Arial" panose="020B0604020202020204" pitchFamily="34" charset="0"/>
              </a:rPr>
              <a:t>, žive u simbiozi s algama (endosimbionti uzimaju CO</a:t>
            </a:r>
            <a:r>
              <a:rPr lang="hr-HR" altLang="sr-Latn-RS" sz="1800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800" dirty="0">
                <a:latin typeface="Arial" panose="020B0604020202020204" pitchFamily="34" charset="0"/>
              </a:rPr>
              <a:t> iz vode, snižavajući tako njegov parcijalni tlak i omogućavajući lakše izlučivanje CaCO</a:t>
            </a:r>
            <a:r>
              <a:rPr lang="hr-HR" altLang="sr-Latn-RS" sz="1800" baseline="-25000" dirty="0">
                <a:latin typeface="Arial" panose="020B0604020202020204" pitchFamily="34" charset="0"/>
              </a:rPr>
              <a:t>3</a:t>
            </a:r>
            <a:r>
              <a:rPr lang="hr-HR" altLang="sr-Latn-RS" sz="1800" dirty="0">
                <a:latin typeface="Arial" panose="020B0604020202020204" pitchFamily="34" charset="0"/>
              </a:rPr>
              <a:t> i gradnju većih čaški)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 dirty="0">
                <a:latin typeface="Arial" panose="020B0604020202020204" pitchFamily="34" charset="0"/>
              </a:rPr>
              <a:t>Tijekom K</a:t>
            </a:r>
            <a:r>
              <a:rPr lang="hr-HR" altLang="sr-Latn-RS" sz="1800" b="1" baseline="-25000" dirty="0">
                <a:latin typeface="Arial" panose="020B0604020202020204" pitchFamily="34" charset="0"/>
              </a:rPr>
              <a:t>1</a:t>
            </a:r>
            <a:r>
              <a:rPr lang="hr-HR" altLang="sr-Latn-RS" sz="1800" b="1" dirty="0">
                <a:latin typeface="Arial" panose="020B0604020202020204" pitchFamily="34" charset="0"/>
              </a:rPr>
              <a:t> slični jurskim oblicima, dok se u K</a:t>
            </a:r>
            <a:r>
              <a:rPr lang="hr-HR" altLang="sr-Latn-RS" sz="1800" b="1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800" b="1" dirty="0">
                <a:latin typeface="Arial" panose="020B0604020202020204" pitchFamily="34" charset="0"/>
              </a:rPr>
              <a:t> javljaju novi oblici </a:t>
            </a:r>
            <a:r>
              <a:rPr lang="hr-HR" altLang="sr-Latn-RS" sz="1800" dirty="0">
                <a:latin typeface="Arial" panose="020B0604020202020204" pitchFamily="34" charset="0"/>
              </a:rPr>
              <a:t>(</a:t>
            </a:r>
            <a:r>
              <a:rPr lang="hr-HR" altLang="sr-Latn-RS" sz="1800" i="1" dirty="0">
                <a:latin typeface="Arial" panose="020B0604020202020204" pitchFamily="34" charset="0"/>
              </a:rPr>
              <a:t>Coelosmilia </a:t>
            </a:r>
            <a:r>
              <a:rPr lang="hr-HR" altLang="sr-Latn-RS" sz="1800" dirty="0">
                <a:latin typeface="Arial" panose="020B0604020202020204" pitchFamily="34" charset="0"/>
              </a:rPr>
              <a:t>i dr.)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dirty="0">
                <a:latin typeface="Arial" panose="020B0604020202020204" pitchFamily="34" charset="0"/>
              </a:rPr>
              <a:t>Od solitarnih koralja važniji rodovi </a:t>
            </a: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Cunnolites</a:t>
            </a:r>
            <a:r>
              <a:rPr lang="hr-HR" altLang="sr-Latn-RS" sz="1800" i="1" dirty="0">
                <a:latin typeface="Arial" panose="020B0604020202020204" pitchFamily="34" charset="0"/>
              </a:rPr>
              <a:t>, Thecosmilia</a:t>
            </a:r>
            <a:r>
              <a:rPr lang="hr-HR" altLang="sr-Latn-RS" sz="1800" dirty="0">
                <a:latin typeface="Arial" panose="020B0604020202020204" pitchFamily="34" charset="0"/>
              </a:rPr>
              <a:t>,...</a:t>
            </a:r>
            <a:endParaRPr lang="en-US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19461" name="Picture 6" descr="Cunnolites elliptica">
            <a:extLst>
              <a:ext uri="{FF2B5EF4-FFF2-40B4-BE49-F238E27FC236}">
                <a16:creationId xmlns:a16="http://schemas.microsoft.com/office/drawing/2014/main" id="{DD4C7035-C31D-41A9-BE0A-ECF0A419B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48100"/>
            <a:ext cx="1954212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 descr="Cunnolites, koralj, santon">
            <a:extLst>
              <a:ext uri="{FF2B5EF4-FFF2-40B4-BE49-F238E27FC236}">
                <a16:creationId xmlns:a16="http://schemas.microsoft.com/office/drawing/2014/main" id="{0FC91D95-F1B2-4BAA-84A7-1CFE7FA52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121150"/>
            <a:ext cx="3024188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9" descr="coelosmilia_texana, heksakoralj, alb">
            <a:extLst>
              <a:ext uri="{FF2B5EF4-FFF2-40B4-BE49-F238E27FC236}">
                <a16:creationId xmlns:a16="http://schemas.microsoft.com/office/drawing/2014/main" id="{573AE737-E289-4E8B-B54D-A78EF0863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2" t="14961" r="3078" b="2493"/>
          <a:stretch>
            <a:fillRect/>
          </a:stretch>
        </p:blipFill>
        <p:spPr bwMode="auto">
          <a:xfrm>
            <a:off x="5940425" y="3408363"/>
            <a:ext cx="2646363" cy="330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 Box 10">
            <a:extLst>
              <a:ext uri="{FF2B5EF4-FFF2-40B4-BE49-F238E27FC236}">
                <a16:creationId xmlns:a16="http://schemas.microsoft.com/office/drawing/2014/main" id="{8E79F37F-FAAD-49AB-A01E-6246FE9F5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6092825"/>
            <a:ext cx="1800225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Coelosmilia</a:t>
            </a:r>
            <a:r>
              <a:rPr lang="hr-HR" altLang="sr-Latn-RS" sz="1600">
                <a:latin typeface="Arial" panose="020B0604020202020204" pitchFamily="34" charset="0"/>
              </a:rPr>
              <a:t>, heksakoralj (alb)</a:t>
            </a:r>
          </a:p>
        </p:txBody>
      </p:sp>
      <p:sp>
        <p:nvSpPr>
          <p:cNvPr id="19465" name="Rectangle 2">
            <a:extLst>
              <a:ext uri="{FF2B5EF4-FFF2-40B4-BE49-F238E27FC236}">
                <a16:creationId xmlns:a16="http://schemas.microsoft.com/office/drawing/2014/main" id="{3504E988-856E-4707-9D82-C59CC17AF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2090738" cy="457200"/>
          </a:xfrm>
          <a:prstGeom prst="rect">
            <a:avLst/>
          </a:prstGeom>
          <a:solidFill>
            <a:srgbClr val="00B0F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KORALJI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22">
            <a:extLst>
              <a:ext uri="{FF2B5EF4-FFF2-40B4-BE49-F238E27FC236}">
                <a16:creationId xmlns:a16="http://schemas.microsoft.com/office/drawing/2014/main" id="{C9DB0186-9815-41A9-AC84-5D16B205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708C768-A390-4689-9B07-46F22940579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0483" name="Text Box 12">
            <a:extLst>
              <a:ext uri="{FF2B5EF4-FFF2-40B4-BE49-F238E27FC236}">
                <a16:creationId xmlns:a16="http://schemas.microsoft.com/office/drawing/2014/main" id="{CB498500-F710-4FC4-9677-150717F39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052513"/>
            <a:ext cx="3527425" cy="547211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Cellullipora</a:t>
            </a:r>
            <a:endParaRPr lang="hr-HR" altLang="sr-Latn-RS" sz="1600">
              <a:latin typeface="Arial" panose="020B0604020202020204" pitchFamily="34" charset="0"/>
            </a:endParaRPr>
          </a:p>
        </p:txBody>
      </p:sp>
      <p:pic>
        <p:nvPicPr>
          <p:cNvPr id="20484" name="Picture 9">
            <a:extLst>
              <a:ext uri="{FF2B5EF4-FFF2-40B4-BE49-F238E27FC236}">
                <a16:creationId xmlns:a16="http://schemas.microsoft.com/office/drawing/2014/main" id="{CF865218-5CEB-4EFB-85E0-57DAB03AF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5"/>
          <a:stretch>
            <a:fillRect/>
          </a:stretch>
        </p:blipFill>
        <p:spPr bwMode="auto">
          <a:xfrm>
            <a:off x="179388" y="1770063"/>
            <a:ext cx="5256212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5">
            <a:extLst>
              <a:ext uri="{FF2B5EF4-FFF2-40B4-BE49-F238E27FC236}">
                <a16:creationId xmlns:a16="http://schemas.microsoft.com/office/drawing/2014/main" id="{B4DEA46B-C1D3-4C6D-9B05-1FFB674F1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149725"/>
            <a:ext cx="4537075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Osobito brojni tijekom apta-alba i u gornjoj kredi (poznato 100-tinjak rodova) kada </a:t>
            </a:r>
            <a:r>
              <a:rPr lang="hr-HR" altLang="sr-Latn-RS" sz="1800" b="1">
                <a:latin typeface="Arial" panose="020B0604020202020204" pitchFamily="34" charset="0"/>
              </a:rPr>
              <a:t>pridonose gradnji grebena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Tvorili cjevaste, često razgranate forme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pic>
        <p:nvPicPr>
          <p:cNvPr id="20486" name="Picture 10">
            <a:extLst>
              <a:ext uri="{FF2B5EF4-FFF2-40B4-BE49-F238E27FC236}">
                <a16:creationId xmlns:a16="http://schemas.microsoft.com/office/drawing/2014/main" id="{141123C8-DED7-4B43-AE82-806FC57EB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05263"/>
            <a:ext cx="3987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1">
            <a:extLst>
              <a:ext uri="{FF2B5EF4-FFF2-40B4-BE49-F238E27FC236}">
                <a16:creationId xmlns:a16="http://schemas.microsoft.com/office/drawing/2014/main" id="{A456CF9C-17E6-4622-A821-BFE66B8CA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513" y="1411288"/>
            <a:ext cx="3340100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Rectangle 2">
            <a:extLst>
              <a:ext uri="{FF2B5EF4-FFF2-40B4-BE49-F238E27FC236}">
                <a16:creationId xmlns:a16="http://schemas.microsoft.com/office/drawing/2014/main" id="{0FAF6396-4019-477C-81F8-8FF4E13AA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668338"/>
            <a:ext cx="3024188" cy="457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MAHOVNJACI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22">
            <a:extLst>
              <a:ext uri="{FF2B5EF4-FFF2-40B4-BE49-F238E27FC236}">
                <a16:creationId xmlns:a16="http://schemas.microsoft.com/office/drawing/2014/main" id="{83DD1812-5B0A-4686-8428-4D54BE2CC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C69AF05-BC6C-4CA2-8A35-4395687C973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B79B617-76A3-4869-9ECA-E3D55857F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SPUŽVE </a:t>
            </a:r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8A5741A1-77EE-4527-AFDB-7136B8027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628775"/>
            <a:ext cx="48244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Spužve iz </a:t>
            </a:r>
            <a:r>
              <a:rPr lang="hr-HR" altLang="sr-Latn-RS" sz="1800" b="1">
                <a:latin typeface="Arial" panose="020B0604020202020204" pitchFamily="34" charset="0"/>
              </a:rPr>
              <a:t>skupine Silicispongiae </a:t>
            </a:r>
            <a:r>
              <a:rPr lang="hr-HR" altLang="sr-Latn-RS" sz="1800">
                <a:latin typeface="Arial" panose="020B0604020202020204" pitchFamily="34" charset="0"/>
              </a:rPr>
              <a:t>sudjeluju u izgradnji rožnjaka i spongolita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Poznate kredne vrste: </a:t>
            </a:r>
            <a:r>
              <a:rPr lang="hr-HR" altLang="sr-Latn-RS" sz="1800" i="1">
                <a:latin typeface="Arial" panose="020B0604020202020204" pitchFamily="34" charset="0"/>
              </a:rPr>
              <a:t>Jerea pyriformis, Rhapidionoma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pic>
        <p:nvPicPr>
          <p:cNvPr id="21509" name="Picture 6" descr="Jera pyriformis">
            <a:extLst>
              <a:ext uri="{FF2B5EF4-FFF2-40B4-BE49-F238E27FC236}">
                <a16:creationId xmlns:a16="http://schemas.microsoft.com/office/drawing/2014/main" id="{7A880A37-96D7-48BD-B109-6C113F93F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628775"/>
            <a:ext cx="2943225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 Box 7">
            <a:extLst>
              <a:ext uri="{FF2B5EF4-FFF2-40B4-BE49-F238E27FC236}">
                <a16:creationId xmlns:a16="http://schemas.microsoft.com/office/drawing/2014/main" id="{F44B7536-4822-43C6-84EB-A83DC5AD3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1268413"/>
            <a:ext cx="1766887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Jerea pyriformis</a:t>
            </a:r>
            <a:endParaRPr lang="hr-HR" altLang="sr-Latn-RS" sz="16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21511" name="Picture 8" descr="Rhapidionoma, spužva iz krede">
            <a:extLst>
              <a:ext uri="{FF2B5EF4-FFF2-40B4-BE49-F238E27FC236}">
                <a16:creationId xmlns:a16="http://schemas.microsoft.com/office/drawing/2014/main" id="{C5D8F846-02BB-4C0E-8462-6B2D8BBF9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429000"/>
            <a:ext cx="303530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 Box 9">
            <a:extLst>
              <a:ext uri="{FF2B5EF4-FFF2-40B4-BE49-F238E27FC236}">
                <a16:creationId xmlns:a16="http://schemas.microsoft.com/office/drawing/2014/main" id="{CE89608A-69D6-42F9-8620-7C6111617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997200"/>
            <a:ext cx="15938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Rhapidionoma</a:t>
            </a:r>
            <a:endParaRPr lang="hr-HR" altLang="sr-Latn-RS" sz="16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22">
            <a:extLst>
              <a:ext uri="{FF2B5EF4-FFF2-40B4-BE49-F238E27FC236}">
                <a16:creationId xmlns:a16="http://schemas.microsoft.com/office/drawing/2014/main" id="{15D50932-B55E-450E-A4D9-A01359F4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0EF771A-E6EB-46D7-A521-04D29112032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2531" name="Text Box 5">
            <a:extLst>
              <a:ext uri="{FF2B5EF4-FFF2-40B4-BE49-F238E27FC236}">
                <a16:creationId xmlns:a16="http://schemas.microsoft.com/office/drawing/2014/main" id="{247E2E1A-2F97-4DD4-A018-A4FE624FD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158875"/>
            <a:ext cx="3889375" cy="1477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Za kredu najvažniji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RUDISTI</a:t>
            </a:r>
            <a:r>
              <a:rPr lang="hr-HR" altLang="sr-Latn-RS" sz="1800">
                <a:latin typeface="Arial" panose="020B0604020202020204" pitchFamily="34" charset="0"/>
              </a:rPr>
              <a:t> &gt; imali maksimum razvoja, široko rasprostranjeni, dobri facijesni fosili, tvorili </a:t>
            </a:r>
            <a:r>
              <a:rPr lang="hr-HR" altLang="sr-Latn-RS" sz="1800" b="1">
                <a:solidFill>
                  <a:srgbClr val="00B050"/>
                </a:solidFill>
                <a:latin typeface="Arial" panose="020B0604020202020204" pitchFamily="34" charset="0"/>
              </a:rPr>
              <a:t>bioherme</a:t>
            </a:r>
            <a:r>
              <a:rPr lang="hr-HR" altLang="sr-Latn-RS" sz="1800">
                <a:latin typeface="Arial" panose="020B0604020202020204" pitchFamily="34" charset="0"/>
              </a:rPr>
              <a:t> (grebene) i </a:t>
            </a:r>
            <a:r>
              <a:rPr lang="hr-HR" altLang="sr-Latn-RS" sz="1800" b="1">
                <a:solidFill>
                  <a:srgbClr val="00B050"/>
                </a:solidFill>
                <a:latin typeface="Arial" panose="020B0604020202020204" pitchFamily="34" charset="0"/>
              </a:rPr>
              <a:t>biostrome</a:t>
            </a:r>
            <a:r>
              <a:rPr lang="hr-HR" altLang="sr-Latn-RS" sz="1800">
                <a:latin typeface="Arial" panose="020B0604020202020204" pitchFamily="34" charset="0"/>
              </a:rPr>
              <a:t> (rudistne livade)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04F295FF-CE80-4922-B6F4-9EE672238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892425"/>
            <a:ext cx="3744912" cy="3140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Clr>
                <a:schemeClr val="accent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Tijekom donje krede </a:t>
            </a:r>
            <a:r>
              <a:rPr lang="hr-HR" sz="1800" dirty="0">
                <a:latin typeface="Arial" charset="0"/>
              </a:rPr>
              <a:t>nešto su češći </a:t>
            </a: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rekvijenidi</a:t>
            </a:r>
            <a:r>
              <a:rPr lang="hr-HR" sz="1800" dirty="0">
                <a:latin typeface="Arial" charset="0"/>
              </a:rPr>
              <a:t> (Requieniidae; priraštali lijevom ljušturom),</a:t>
            </a:r>
          </a:p>
          <a:p>
            <a:pPr eaLnBrk="1" hangingPunct="1">
              <a:buClr>
                <a:schemeClr val="accent2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hr-HR" sz="1800" dirty="0">
                <a:latin typeface="Arial" charset="0"/>
              </a:rPr>
              <a:t>a </a:t>
            </a:r>
            <a:r>
              <a:rPr lang="hr-HR" sz="1800" b="1" dirty="0">
                <a:solidFill>
                  <a:srgbClr val="0000FF"/>
                </a:solidFill>
                <a:latin typeface="Arial" charset="0"/>
              </a:rPr>
              <a:t>tijekom gornje kaprotinidi, kaprinidi, radiolitidi i hipuritidi </a:t>
            </a:r>
            <a:r>
              <a:rPr lang="hr-HR" sz="1800" dirty="0">
                <a:latin typeface="Arial" charset="0"/>
              </a:rPr>
              <a:t>(Caprotinidae, Caprinidae, Radiolitidae, Hippuritidae; priraštali desnom ljušturom, imali karakteritične uzdužne kanale na ljušturama)</a:t>
            </a:r>
          </a:p>
          <a:p>
            <a:pPr marL="180975" indent="-180975" eaLnBrk="1" hangingPunct="1">
              <a:buClr>
                <a:schemeClr val="accent2"/>
              </a:buClr>
              <a:buSzPct val="75000"/>
              <a:buFont typeface="Wingdings" panose="05000000000000000000" pitchFamily="2" charset="2"/>
              <a:buNone/>
              <a:defRPr/>
            </a:pPr>
            <a:endParaRPr lang="hr-HR" sz="1800" dirty="0">
              <a:latin typeface="Arial" charset="0"/>
            </a:endParaRPr>
          </a:p>
        </p:txBody>
      </p:sp>
      <p:pic>
        <p:nvPicPr>
          <p:cNvPr id="22533" name="Picture 13" descr="http://www.paleotax.de/rudists/rudipal-Dateien/image012.jpg">
            <a:hlinkClick r:id="rId2"/>
            <a:extLst>
              <a:ext uri="{FF2B5EF4-FFF2-40B4-BE49-F238E27FC236}">
                <a16:creationId xmlns:a16="http://schemas.microsoft.com/office/drawing/2014/main" id="{C5FD0E90-ABFF-42F7-9C48-1AB6886D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" r="7433" b="9775"/>
          <a:stretch>
            <a:fillRect/>
          </a:stretch>
        </p:blipFill>
        <p:spPr bwMode="auto">
          <a:xfrm>
            <a:off x="4527550" y="2997200"/>
            <a:ext cx="43656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1029">
            <a:extLst>
              <a:ext uri="{FF2B5EF4-FFF2-40B4-BE49-F238E27FC236}">
                <a16:creationId xmlns:a16="http://schemas.microsoft.com/office/drawing/2014/main" id="{C7691512-9F0A-4AD9-8079-FBBC42A28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95288"/>
            <a:ext cx="2736850" cy="58578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ŠKOLJKAŠI</a:t>
            </a:r>
            <a:endParaRPr lang="en-US" altLang="sr-Latn-RS" sz="3200" i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22535" name="Picture 9" descr="E:\Picture1.jpg">
            <a:extLst>
              <a:ext uri="{FF2B5EF4-FFF2-40B4-BE49-F238E27FC236}">
                <a16:creationId xmlns:a16="http://schemas.microsoft.com/office/drawing/2014/main" id="{1564E7BC-16CB-4B5C-BD80-D855AC47C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0713"/>
            <a:ext cx="4392613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2">
            <a:extLst>
              <a:ext uri="{FF2B5EF4-FFF2-40B4-BE49-F238E27FC236}">
                <a16:creationId xmlns:a16="http://schemas.microsoft.com/office/drawing/2014/main" id="{4552AE77-D693-403E-AEEC-0EFC5AEB0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920E169-18A1-4B8C-96C3-7805B781B59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0BB850E2-9F16-42F9-89B2-B7EFE539D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68338"/>
            <a:ext cx="2016125" cy="4572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RUDISTI</a:t>
            </a:r>
          </a:p>
        </p:txBody>
      </p:sp>
      <p:pic>
        <p:nvPicPr>
          <p:cNvPr id="23556" name="Picture 2" descr="D:\VJEZBE\Historijska geologija\Historijska II_Vjezbe_Maja\Prezentacije\03_Mezozoik\hist geol_new\Rudisti\mtype.jpg">
            <a:extLst>
              <a:ext uri="{FF2B5EF4-FFF2-40B4-BE49-F238E27FC236}">
                <a16:creationId xmlns:a16="http://schemas.microsoft.com/office/drawing/2014/main" id="{930B5489-9301-4E56-8471-5A87CFB1F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557338"/>
            <a:ext cx="881697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2">
            <a:extLst>
              <a:ext uri="{FF2B5EF4-FFF2-40B4-BE49-F238E27FC236}">
                <a16:creationId xmlns:a16="http://schemas.microsoft.com/office/drawing/2014/main" id="{9ABC013B-A1A6-4B39-AECA-70051354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CB86250-90E8-4AA2-8BE4-2804260B895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4579" name="Text Box 9">
            <a:extLst>
              <a:ext uri="{FF2B5EF4-FFF2-40B4-BE49-F238E27FC236}">
                <a16:creationId xmlns:a16="http://schemas.microsoft.com/office/drawing/2014/main" id="{44B1FAFF-D1E1-4F7C-9E06-ED39E63AC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81075"/>
            <a:ext cx="3384550" cy="5664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Requienia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4580" name="Text Box 11">
            <a:extLst>
              <a:ext uri="{FF2B5EF4-FFF2-40B4-BE49-F238E27FC236}">
                <a16:creationId xmlns:a16="http://schemas.microsoft.com/office/drawing/2014/main" id="{B50933BD-F721-4E87-9DF9-981F36F7A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133600"/>
            <a:ext cx="4826000" cy="451008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Toucasia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182CAB7C-9741-4AF6-8445-7647EE2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0" y="188913"/>
            <a:ext cx="5675313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Rodovi u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: </a:t>
            </a:r>
            <a:r>
              <a:rPr lang="hr-HR" altLang="sr-Latn-RS" sz="1800" b="1" i="1">
                <a:solidFill>
                  <a:srgbClr val="0000FF"/>
                </a:solidFill>
                <a:latin typeface="Arial" panose="020B0604020202020204" pitchFamily="34" charset="0"/>
              </a:rPr>
              <a:t>Requienia, Toucasia, Sauvagesia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00B050"/>
                </a:solidFill>
                <a:latin typeface="Arial" panose="020B0604020202020204" pitchFamily="34" charset="0"/>
              </a:rPr>
              <a:t>Rodovi u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: </a:t>
            </a:r>
            <a:r>
              <a:rPr lang="hr-HR" altLang="sr-Latn-RS" sz="1800" b="1" i="1">
                <a:solidFill>
                  <a:srgbClr val="00B050"/>
                </a:solidFill>
                <a:latin typeface="Arial" panose="020B0604020202020204" pitchFamily="34" charset="0"/>
              </a:rPr>
              <a:t>Radiolites, Hippurites, Vaccinites</a:t>
            </a:r>
          </a:p>
        </p:txBody>
      </p:sp>
      <p:pic>
        <p:nvPicPr>
          <p:cNvPr id="24582" name="Picture 8" descr="I31 - Requienia (donji Apt)">
            <a:extLst>
              <a:ext uri="{FF2B5EF4-FFF2-40B4-BE49-F238E27FC236}">
                <a16:creationId xmlns:a16="http://schemas.microsoft.com/office/drawing/2014/main" id="{CE48ECE1-5188-4EDC-B060-A6252474C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41400"/>
            <a:ext cx="2243137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0" descr="I32 - Toucasia (donji Apt)">
            <a:extLst>
              <a:ext uri="{FF2B5EF4-FFF2-40B4-BE49-F238E27FC236}">
                <a16:creationId xmlns:a16="http://schemas.microsoft.com/office/drawing/2014/main" id="{254FC318-4F68-4D1D-BC85-F06D914A0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068638"/>
            <a:ext cx="2674937" cy="343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2" descr="Toucasia carinata">
            <a:extLst>
              <a:ext uri="{FF2B5EF4-FFF2-40B4-BE49-F238E27FC236}">
                <a16:creationId xmlns:a16="http://schemas.microsoft.com/office/drawing/2014/main" id="{FFA7759A-D29C-4C2E-A024-48D917DE5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284538"/>
            <a:ext cx="17716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13">
            <a:extLst>
              <a:ext uri="{FF2B5EF4-FFF2-40B4-BE49-F238E27FC236}">
                <a16:creationId xmlns:a16="http://schemas.microsoft.com/office/drawing/2014/main" id="{A3A771BE-ED7F-4ECA-8391-3C60D0549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229100"/>
            <a:ext cx="3024187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Rectangle 2">
            <a:extLst>
              <a:ext uri="{FF2B5EF4-FFF2-40B4-BE49-F238E27FC236}">
                <a16:creationId xmlns:a16="http://schemas.microsoft.com/office/drawing/2014/main" id="{FAC9FB47-BB7C-4602-9734-2350D91A0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85738"/>
            <a:ext cx="2016125" cy="4572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RUDISTI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22">
            <a:extLst>
              <a:ext uri="{FF2B5EF4-FFF2-40B4-BE49-F238E27FC236}">
                <a16:creationId xmlns:a16="http://schemas.microsoft.com/office/drawing/2014/main" id="{B3F7B571-2501-4FA2-9614-A41D40F6C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F6C0C28-0861-4D17-A096-A36DC95D6EF9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5603" name="Text Box 9">
            <a:extLst>
              <a:ext uri="{FF2B5EF4-FFF2-40B4-BE49-F238E27FC236}">
                <a16:creationId xmlns:a16="http://schemas.microsoft.com/office/drawing/2014/main" id="{0499EA68-6B16-4F47-85B4-4B7F42745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88913"/>
            <a:ext cx="5400675" cy="33845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Hippurites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25604" name="Text Box 5">
            <a:extLst>
              <a:ext uri="{FF2B5EF4-FFF2-40B4-BE49-F238E27FC236}">
                <a16:creationId xmlns:a16="http://schemas.microsoft.com/office/drawing/2014/main" id="{5A9F4546-AEBB-4C8B-A719-C4AAA6894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3643313"/>
            <a:ext cx="6786562" cy="307181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	Radiolites</a:t>
            </a:r>
            <a:r>
              <a:rPr lang="hr-HR" altLang="sr-Latn-RS" sz="1800">
                <a:solidFill>
                  <a:schemeClr val="accent2"/>
                </a:solidFill>
                <a:latin typeface="Arial" panose="020B0604020202020204" pitchFamily="34" charset="0"/>
              </a:rPr>
              <a:t>,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25605" name="Picture 8" descr="hippurit">
            <a:extLst>
              <a:ext uri="{FF2B5EF4-FFF2-40B4-BE49-F238E27FC236}">
                <a16:creationId xmlns:a16="http://schemas.microsoft.com/office/drawing/2014/main" id="{BB592849-92A9-48F0-BC99-7FD0FC401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" t="3883" r="1057" b="3883"/>
          <a:stretch>
            <a:fillRect/>
          </a:stretch>
        </p:blipFill>
        <p:spPr bwMode="auto">
          <a:xfrm>
            <a:off x="5940425" y="260350"/>
            <a:ext cx="3030538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 descr="eoradiolites_davidsoni, kreda">
            <a:extLst>
              <a:ext uri="{FF2B5EF4-FFF2-40B4-BE49-F238E27FC236}">
                <a16:creationId xmlns:a16="http://schemas.microsoft.com/office/drawing/2014/main" id="{1ED418C8-7119-4D6A-8245-C9745CDC1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14813"/>
            <a:ext cx="33432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 descr="radiolites">
            <a:extLst>
              <a:ext uri="{FF2B5EF4-FFF2-40B4-BE49-F238E27FC236}">
                <a16:creationId xmlns:a16="http://schemas.microsoft.com/office/drawing/2014/main" id="{0E7D6F64-9D34-420A-B38C-C6119770F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1"/>
          <a:stretch>
            <a:fillRect/>
          </a:stretch>
        </p:blipFill>
        <p:spPr bwMode="auto">
          <a:xfrm>
            <a:off x="5786438" y="3714750"/>
            <a:ext cx="3143250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7" descr="hippurit 1">
            <a:extLst>
              <a:ext uri="{FF2B5EF4-FFF2-40B4-BE49-F238E27FC236}">
                <a16:creationId xmlns:a16="http://schemas.microsoft.com/office/drawing/2014/main" id="{9E2A68F1-B0AE-4C9E-91C2-33F8FB025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692150"/>
            <a:ext cx="206692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10" descr="I35 - Vaccinites (Senon)">
            <a:extLst>
              <a:ext uri="{FF2B5EF4-FFF2-40B4-BE49-F238E27FC236}">
                <a16:creationId xmlns:a16="http://schemas.microsoft.com/office/drawing/2014/main" id="{E388B964-9113-435C-874C-E8B28A7FE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5888"/>
            <a:ext cx="2352675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Text Box 11">
            <a:extLst>
              <a:ext uri="{FF2B5EF4-FFF2-40B4-BE49-F238E27FC236}">
                <a16:creationId xmlns:a16="http://schemas.microsoft.com/office/drawing/2014/main" id="{F64654E3-34B9-4B86-B660-392B66594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89363"/>
            <a:ext cx="1381125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Vaccinites,</a:t>
            </a:r>
            <a:endParaRPr lang="hr-HR" altLang="sr-Latn-RS" sz="1800"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36BEEA1F-D95E-4989-B737-D0B8000F3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65175"/>
            <a:ext cx="8143875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Slide Number Placeholder 22">
            <a:extLst>
              <a:ext uri="{FF2B5EF4-FFF2-40B4-BE49-F238E27FC236}">
                <a16:creationId xmlns:a16="http://schemas.microsoft.com/office/drawing/2014/main" id="{ED60C3A4-CA05-435C-A52C-9DD31633A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261864D-D0F4-4043-8ACE-5DA9FB73952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7652" name="Text Box 8">
            <a:extLst>
              <a:ext uri="{FF2B5EF4-FFF2-40B4-BE49-F238E27FC236}">
                <a16:creationId xmlns:a16="http://schemas.microsoft.com/office/drawing/2014/main" id="{7630C7C9-BC70-4CF8-B9A8-D5D601293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908050"/>
            <a:ext cx="271145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kredne nakupine rudista </a:t>
            </a:r>
            <a:endParaRPr lang="hr-HR" altLang="sr-Latn-R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EDC6B2EC-8EF4-4A0D-BF74-7949A9360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3513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ŠKOLJKAŠI - rudisti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0">
            <a:extLst>
              <a:ext uri="{FF2B5EF4-FFF2-40B4-BE49-F238E27FC236}">
                <a16:creationId xmlns:a16="http://schemas.microsoft.com/office/drawing/2014/main" id="{19BB431D-2F02-4CFD-A8A7-81D4A41D3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313" y="714375"/>
            <a:ext cx="3786187" cy="56435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solidFill>
                  <a:srgbClr val="FF0000"/>
                </a:solidFill>
                <a:latin typeface="Arial" panose="020B0604020202020204" pitchFamily="34" charset="0"/>
              </a:rPr>
              <a:t>Chondrodonta joannae</a:t>
            </a:r>
            <a:r>
              <a:rPr lang="en-US" altLang="sr-Latn-RS" sz="1600" b="1" i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dirty="0">
                <a:latin typeface="Arial" panose="020B0604020202020204" pitchFamily="34" charset="0"/>
              </a:rPr>
              <a:t>K</a:t>
            </a:r>
            <a:r>
              <a:rPr lang="hr-HR" altLang="sr-Latn-RS" sz="1600" b="1" baseline="-25000" dirty="0">
                <a:latin typeface="Arial" panose="020B0604020202020204" pitchFamily="34" charset="0"/>
              </a:rPr>
              <a:t>2</a:t>
            </a:r>
            <a:r>
              <a:rPr lang="hr-HR" altLang="sr-Latn-RS" sz="1600" dirty="0">
                <a:latin typeface="Arial" panose="020B0604020202020204" pitchFamily="34" charset="0"/>
              </a:rPr>
              <a:t>, Brač</a:t>
            </a:r>
            <a:endParaRPr lang="en-US" altLang="sr-Latn-RS" sz="1600" baseline="-25000" dirty="0">
              <a:latin typeface="Arial" panose="020B0604020202020204" pitchFamily="34" charset="0"/>
            </a:endParaRPr>
          </a:p>
        </p:txBody>
      </p:sp>
      <p:sp>
        <p:nvSpPr>
          <p:cNvPr id="29699" name="Slide Number Placeholder 22">
            <a:extLst>
              <a:ext uri="{FF2B5EF4-FFF2-40B4-BE49-F238E27FC236}">
                <a16:creationId xmlns:a16="http://schemas.microsoft.com/office/drawing/2014/main" id="{A2391EE1-DFE7-481B-9464-11905C3F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3D806B6-D31D-4D8B-9A1A-93CCD5C72A5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9700" name="Text Box 7">
            <a:extLst>
              <a:ext uri="{FF2B5EF4-FFF2-40B4-BE49-F238E27FC236}">
                <a16:creationId xmlns:a16="http://schemas.microsoft.com/office/drawing/2014/main" id="{A256483C-0140-46DD-AE49-E2AFBEB3C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2922588"/>
            <a:ext cx="3892550" cy="30781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solidFill>
                  <a:srgbClr val="FF0000"/>
                </a:solidFill>
                <a:latin typeface="Arial" panose="020B0604020202020204" pitchFamily="34" charset="0"/>
              </a:rPr>
              <a:t>Exogyra</a:t>
            </a:r>
            <a:r>
              <a:rPr lang="en-US" altLang="sr-Latn-RS" sz="1600" b="1" i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400" dirty="0">
                <a:latin typeface="Arial" panose="020B0604020202020204" pitchFamily="34" charset="0"/>
              </a:rPr>
              <a:t>K</a:t>
            </a:r>
            <a:r>
              <a:rPr lang="en-US" altLang="sr-Latn-RS" sz="1400" b="1" baseline="-25000" dirty="0">
                <a:latin typeface="Arial" panose="020B0604020202020204" pitchFamily="34" charset="0"/>
              </a:rPr>
              <a:t>1 </a:t>
            </a:r>
            <a:r>
              <a:rPr lang="en-US" sz="1400" dirty="0"/>
              <a:t>– </a:t>
            </a:r>
            <a:r>
              <a:rPr lang="en-US" altLang="sr-Latn-RS" sz="1400" dirty="0">
                <a:latin typeface="Arial" panose="020B0604020202020204" pitchFamily="34" charset="0"/>
              </a:rPr>
              <a:t>­</a:t>
            </a:r>
            <a:r>
              <a:rPr lang="hr-HR" altLang="sr-Latn-RS" sz="1400" dirty="0">
                <a:latin typeface="Arial" panose="020B0604020202020204" pitchFamily="34" charset="0"/>
              </a:rPr>
              <a:t>K</a:t>
            </a:r>
            <a:r>
              <a:rPr lang="hr-HR" altLang="sr-Latn-RS" sz="1400" b="1" baseline="-25000" dirty="0">
                <a:latin typeface="Arial" panose="020B0604020202020204" pitchFamily="34" charset="0"/>
              </a:rPr>
              <a:t>2</a:t>
            </a:r>
            <a:r>
              <a:rPr lang="en-US" altLang="sr-Latn-RS" sz="1600" b="1" baseline="-25000" dirty="0">
                <a:latin typeface="Arial" panose="020B0604020202020204" pitchFamily="34" charset="0"/>
              </a:rPr>
              <a:t> </a:t>
            </a:r>
            <a:endParaRPr lang="en-US" altLang="sr-Latn-RS" sz="16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29701" name="Picture 12" descr="hondrodonta">
            <a:extLst>
              <a:ext uri="{FF2B5EF4-FFF2-40B4-BE49-F238E27FC236}">
                <a16:creationId xmlns:a16="http://schemas.microsoft.com/office/drawing/2014/main" id="{BAFF2392-1F62-419C-A5BB-9310C18B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" r="21861" b="7294"/>
          <a:stretch>
            <a:fillRect/>
          </a:stretch>
        </p:blipFill>
        <p:spPr bwMode="auto">
          <a:xfrm>
            <a:off x="4929188" y="1098550"/>
            <a:ext cx="3527425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Rectangle 2">
            <a:extLst>
              <a:ext uri="{FF2B5EF4-FFF2-40B4-BE49-F238E27FC236}">
                <a16:creationId xmlns:a16="http://schemas.microsoft.com/office/drawing/2014/main" id="{A3C651EC-9581-435B-828C-21ED6452F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4249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ŠKOLJAKŠI - </a:t>
            </a:r>
            <a:r>
              <a:rPr lang="hr-HR" altLang="sr-Latn-RS" sz="2000" b="1">
                <a:solidFill>
                  <a:srgbClr val="52BF01"/>
                </a:solidFill>
                <a:latin typeface="Arial" panose="020B0604020202020204" pitchFamily="34" charset="0"/>
              </a:rPr>
              <a:t>oštrige</a:t>
            </a:r>
          </a:p>
        </p:txBody>
      </p:sp>
      <p:sp>
        <p:nvSpPr>
          <p:cNvPr id="29703" name="Text Box 5">
            <a:extLst>
              <a:ext uri="{FF2B5EF4-FFF2-40B4-BE49-F238E27FC236}">
                <a16:creationId xmlns:a16="http://schemas.microsoft.com/office/drawing/2014/main" id="{223D56C2-B475-43EC-85B3-5C81B5CE9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628775"/>
            <a:ext cx="4676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 dirty="0">
                <a:solidFill>
                  <a:srgbClr val="3399FF"/>
                </a:solidFill>
                <a:latin typeface="Arial" panose="020B0604020202020204" pitchFamily="34" charset="0"/>
              </a:rPr>
              <a:t>Kredne oštrige</a:t>
            </a:r>
            <a:r>
              <a:rPr lang="hr-HR" altLang="sr-Latn-RS" sz="1800" dirty="0">
                <a:latin typeface="Arial" panose="020B0604020202020204" pitchFamily="34" charset="0"/>
              </a:rPr>
              <a:t>, neke imale savinute ljušture, značajniji rodovi: </a:t>
            </a:r>
            <a:r>
              <a:rPr lang="hr-HR" altLang="sr-Latn-RS" sz="1800" b="1" i="1" dirty="0">
                <a:solidFill>
                  <a:srgbClr val="52BF01"/>
                </a:solidFill>
                <a:latin typeface="Arial" panose="020B0604020202020204" pitchFamily="34" charset="0"/>
              </a:rPr>
              <a:t>Exogyra, Chondrodonta</a:t>
            </a:r>
            <a:endParaRPr lang="en-US" altLang="sr-Latn-RS" sz="1800" b="1" i="1" dirty="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29704" name="Picture 9" descr="Chondrodonta jonnae">
            <a:extLst>
              <a:ext uri="{FF2B5EF4-FFF2-40B4-BE49-F238E27FC236}">
                <a16:creationId xmlns:a16="http://schemas.microsoft.com/office/drawing/2014/main" id="{B3B10AF4-02A1-4C98-9FF7-2998D213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4110038"/>
            <a:ext cx="3341687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6" descr="exogyra">
            <a:extLst>
              <a:ext uri="{FF2B5EF4-FFF2-40B4-BE49-F238E27FC236}">
                <a16:creationId xmlns:a16="http://schemas.microsoft.com/office/drawing/2014/main" id="{23222F53-A663-4128-B23D-E74CD5EA8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5"/>
          <a:stretch>
            <a:fillRect/>
          </a:stretch>
        </p:blipFill>
        <p:spPr bwMode="auto">
          <a:xfrm>
            <a:off x="608013" y="2994025"/>
            <a:ext cx="36734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3">
            <a:extLst>
              <a:ext uri="{FF2B5EF4-FFF2-40B4-BE49-F238E27FC236}">
                <a16:creationId xmlns:a16="http://schemas.microsoft.com/office/drawing/2014/main" id="{7480AEB6-2821-4DB4-90A4-C0EA3F193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475" y="142875"/>
            <a:ext cx="3025775" cy="292893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Pleurotomaria</a:t>
            </a:r>
            <a:endParaRPr lang="hr-HR" altLang="sr-Latn-RS" sz="1600">
              <a:latin typeface="Arial" panose="020B0604020202020204" pitchFamily="34" charset="0"/>
            </a:endParaRPr>
          </a:p>
        </p:txBody>
      </p:sp>
      <p:sp>
        <p:nvSpPr>
          <p:cNvPr id="32771" name="Slide Number Placeholder 22">
            <a:extLst>
              <a:ext uri="{FF2B5EF4-FFF2-40B4-BE49-F238E27FC236}">
                <a16:creationId xmlns:a16="http://schemas.microsoft.com/office/drawing/2014/main" id="{ECFBB6D5-31AA-418C-8CDB-EFFA9FE5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5D4C51E-B5CA-48C8-AF7E-4C763E64AAC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2772" name="Text Box 9">
            <a:extLst>
              <a:ext uri="{FF2B5EF4-FFF2-40B4-BE49-F238E27FC236}">
                <a16:creationId xmlns:a16="http://schemas.microsoft.com/office/drawing/2014/main" id="{3044226A-FEB4-4D95-B4BC-1BA79C107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2924175"/>
            <a:ext cx="1820863" cy="36004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Nerinea gigantea</a:t>
            </a:r>
          </a:p>
        </p:txBody>
      </p:sp>
      <p:pic>
        <p:nvPicPr>
          <p:cNvPr id="32773" name="Picture 8" descr="Nerinea gigantea">
            <a:extLst>
              <a:ext uri="{FF2B5EF4-FFF2-40B4-BE49-F238E27FC236}">
                <a16:creationId xmlns:a16="http://schemas.microsoft.com/office/drawing/2014/main" id="{F02EE006-786E-49B7-85B4-50E1AF0DA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068638"/>
            <a:ext cx="1709737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0" descr="cassiope_branneri (Turritella sp">
            <a:extLst>
              <a:ext uri="{FF2B5EF4-FFF2-40B4-BE49-F238E27FC236}">
                <a16:creationId xmlns:a16="http://schemas.microsoft.com/office/drawing/2014/main" id="{EC6E226D-6FE5-4D0C-A2DD-38657AAA8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198813"/>
            <a:ext cx="4643437" cy="30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Text Box 5">
            <a:extLst>
              <a:ext uri="{FF2B5EF4-FFF2-40B4-BE49-F238E27FC236}">
                <a16:creationId xmlns:a16="http://schemas.microsoft.com/office/drawing/2014/main" id="{036DC004-FE18-43EA-B7CC-D915D3263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628775"/>
            <a:ext cx="5248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Česti, no ne tako važni kao školjkaši, uglavnom nastanjuju epikontinentska mora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Važniji rodovi: </a:t>
            </a:r>
            <a:r>
              <a:rPr lang="hr-HR" altLang="sr-Latn-RS" sz="1800" i="1">
                <a:latin typeface="Arial" panose="020B0604020202020204" pitchFamily="34" charset="0"/>
              </a:rPr>
              <a:t>Actaeonella, Nerinea, Natica,...</a:t>
            </a:r>
            <a:endParaRPr lang="en-US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2776" name="Picture 6" descr="Actaeonella gigantea">
            <a:extLst>
              <a:ext uri="{FF2B5EF4-FFF2-40B4-BE49-F238E27FC236}">
                <a16:creationId xmlns:a16="http://schemas.microsoft.com/office/drawing/2014/main" id="{7729176D-238F-44E8-84D8-53408077B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62375"/>
            <a:ext cx="22113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Text Box 7">
            <a:extLst>
              <a:ext uri="{FF2B5EF4-FFF2-40B4-BE49-F238E27FC236}">
                <a16:creationId xmlns:a16="http://schemas.microsoft.com/office/drawing/2014/main" id="{BD092E77-55DC-4DDF-82CF-F94F3EAC0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214688"/>
            <a:ext cx="2216150" cy="3024187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Actaeonella gigantea</a:t>
            </a:r>
          </a:p>
        </p:txBody>
      </p:sp>
      <p:sp>
        <p:nvSpPr>
          <p:cNvPr id="32778" name="Text Box 11">
            <a:extLst>
              <a:ext uri="{FF2B5EF4-FFF2-40B4-BE49-F238E27FC236}">
                <a16:creationId xmlns:a16="http://schemas.microsoft.com/office/drawing/2014/main" id="{3AAC11D8-20D6-44EF-8C70-46F87FAF5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4775200"/>
            <a:ext cx="13017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Turritella </a:t>
            </a:r>
            <a:r>
              <a:rPr lang="hr-HR" altLang="sr-Latn-RS" sz="1600">
                <a:latin typeface="Arial" panose="020B0604020202020204" pitchFamily="34" charset="0"/>
              </a:rPr>
              <a:t>sp.</a:t>
            </a:r>
          </a:p>
        </p:txBody>
      </p:sp>
      <p:pic>
        <p:nvPicPr>
          <p:cNvPr id="32779" name="Picture 12" descr="pleurotomaria_glenrosensis, puž, alb">
            <a:extLst>
              <a:ext uri="{FF2B5EF4-FFF2-40B4-BE49-F238E27FC236}">
                <a16:creationId xmlns:a16="http://schemas.microsoft.com/office/drawing/2014/main" id="{C30378E5-7CDA-405A-A635-135640A84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50"/>
          <a:stretch>
            <a:fillRect/>
          </a:stretch>
        </p:blipFill>
        <p:spPr bwMode="auto">
          <a:xfrm>
            <a:off x="5975350" y="215900"/>
            <a:ext cx="2776538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0" name="Text Box 1033">
            <a:extLst>
              <a:ext uri="{FF2B5EF4-FFF2-40B4-BE49-F238E27FC236}">
                <a16:creationId xmlns:a16="http://schemas.microsoft.com/office/drawing/2014/main" id="{DB9901A5-E871-49D6-A5FB-466817602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1781175" cy="584200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chemeClr val="accent2"/>
                </a:solidFill>
                <a:latin typeface="Arial" panose="020B0604020202020204" pitchFamily="34" charset="0"/>
              </a:rPr>
              <a:t>PUŽEVI </a:t>
            </a:r>
            <a:endParaRPr lang="hr-HR" altLang="sr-Latn-RS" sz="3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22">
            <a:extLst>
              <a:ext uri="{FF2B5EF4-FFF2-40B4-BE49-F238E27FC236}">
                <a16:creationId xmlns:a16="http://schemas.microsoft.com/office/drawing/2014/main" id="{F212342A-7BF7-4B3B-BA5E-69A2FB77D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1787E31-7EB2-4D46-A054-797A52E4C6C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3795" name="Text Box 5">
            <a:extLst>
              <a:ext uri="{FF2B5EF4-FFF2-40B4-BE49-F238E27FC236}">
                <a16:creationId xmlns:a16="http://schemas.microsoft.com/office/drawing/2014/main" id="{B2A732FB-774E-46EC-B568-5926A2FE8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71500"/>
            <a:ext cx="8353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600"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Manje važni nego u juri, važnu provodnu ulogu imaju </a:t>
            </a:r>
            <a:r>
              <a:rPr lang="hr-HR" altLang="sr-Latn-RS" sz="1800" b="1">
                <a:solidFill>
                  <a:srgbClr val="3399FF"/>
                </a:solidFill>
                <a:latin typeface="Arial" panose="020B0604020202020204" pitchFamily="34" charset="0"/>
              </a:rPr>
              <a:t>ježinci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Rodovi ježinaca: </a:t>
            </a:r>
            <a:r>
              <a:rPr lang="hr-HR" altLang="sr-Latn-RS" sz="1800" i="1">
                <a:latin typeface="Arial" panose="020B0604020202020204" pitchFamily="34" charset="0"/>
              </a:rPr>
              <a:t>Hemiaster, Micraster, Cidaris, Epiaster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pic>
        <p:nvPicPr>
          <p:cNvPr id="33796" name="Picture 6" descr="hemiaster_bexari, ježinac, kreda">
            <a:extLst>
              <a:ext uri="{FF2B5EF4-FFF2-40B4-BE49-F238E27FC236}">
                <a16:creationId xmlns:a16="http://schemas.microsoft.com/office/drawing/2014/main" id="{CB7E4E0C-2F0D-4E29-8694-084277129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"/>
          <a:stretch>
            <a:fillRect/>
          </a:stretch>
        </p:blipFill>
        <p:spPr bwMode="auto">
          <a:xfrm>
            <a:off x="214313" y="1582738"/>
            <a:ext cx="234950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7">
            <a:extLst>
              <a:ext uri="{FF2B5EF4-FFF2-40B4-BE49-F238E27FC236}">
                <a16:creationId xmlns:a16="http://schemas.microsoft.com/office/drawing/2014/main" id="{18B6EECC-9B12-4B5B-88A1-2B1C1D420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913" y="1571625"/>
            <a:ext cx="1166812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Hemiaster</a:t>
            </a:r>
          </a:p>
        </p:txBody>
      </p:sp>
      <p:pic>
        <p:nvPicPr>
          <p:cNvPr id="33798" name="Picture 8" descr="Micraster, ježinac, kreda">
            <a:extLst>
              <a:ext uri="{FF2B5EF4-FFF2-40B4-BE49-F238E27FC236}">
                <a16:creationId xmlns:a16="http://schemas.microsoft.com/office/drawing/2014/main" id="{41EDC3E7-AC6D-4691-BC81-89D16A9D0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3" y="2071688"/>
            <a:ext cx="155416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 Box 9">
            <a:extLst>
              <a:ext uri="{FF2B5EF4-FFF2-40B4-BE49-F238E27FC236}">
                <a16:creationId xmlns:a16="http://schemas.microsoft.com/office/drawing/2014/main" id="{8B628AC1-6993-48E6-B387-6A46603D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204" y="1625978"/>
            <a:ext cx="1835150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 dirty="0">
                <a:solidFill>
                  <a:srgbClr val="52BF01"/>
                </a:solidFill>
                <a:latin typeface="Arial" panose="020B0604020202020204" pitchFamily="34" charset="0"/>
              </a:rPr>
              <a:t>Micraster</a:t>
            </a:r>
            <a:r>
              <a:rPr lang="en-US" altLang="sr-Latn-RS" sz="1600" b="1" i="1" dirty="0">
                <a:solidFill>
                  <a:srgbClr val="52BF01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dirty="0">
                <a:latin typeface="Arial" panose="020B0604020202020204" pitchFamily="34" charset="0"/>
              </a:rPr>
              <a:t>K</a:t>
            </a:r>
            <a:r>
              <a:rPr lang="hr-HR" altLang="sr-Latn-RS" sz="1600" b="1" baseline="-25000" dirty="0">
                <a:latin typeface="Arial" panose="020B0604020202020204" pitchFamily="34" charset="0"/>
              </a:rPr>
              <a:t>2</a:t>
            </a:r>
            <a:endParaRPr lang="hr-HR" altLang="sr-Latn-RS" sz="1600" b="1" i="1" dirty="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3800" name="Picture 10" descr="Epiaster whitei, ehinoid, kreda">
            <a:extLst>
              <a:ext uri="{FF2B5EF4-FFF2-40B4-BE49-F238E27FC236}">
                <a16:creationId xmlns:a16="http://schemas.microsoft.com/office/drawing/2014/main" id="{D458746B-2455-4AC7-96F4-BA88B841F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913" y="1912938"/>
            <a:ext cx="20066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 Box 11">
            <a:extLst>
              <a:ext uri="{FF2B5EF4-FFF2-40B4-BE49-F238E27FC236}">
                <a16:creationId xmlns:a16="http://schemas.microsoft.com/office/drawing/2014/main" id="{E87FF44D-B3E3-41C6-8E9E-A1413295B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913" y="1571625"/>
            <a:ext cx="1223962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Epiaster</a:t>
            </a:r>
          </a:p>
        </p:txBody>
      </p:sp>
      <p:pic>
        <p:nvPicPr>
          <p:cNvPr id="33802" name="Picture 12" descr="stereocidaris_hudspethensis, ježinac, d">
            <a:extLst>
              <a:ext uri="{FF2B5EF4-FFF2-40B4-BE49-F238E27FC236}">
                <a16:creationId xmlns:a16="http://schemas.microsoft.com/office/drawing/2014/main" id="{F30C699A-9605-4165-B516-2477ADFBA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2033588"/>
            <a:ext cx="25400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3" name="Text Box 13">
            <a:extLst>
              <a:ext uri="{FF2B5EF4-FFF2-40B4-BE49-F238E27FC236}">
                <a16:creationId xmlns:a16="http://schemas.microsoft.com/office/drawing/2014/main" id="{8CFE77BD-564B-42C3-A91F-C19BB0599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3713" y="1571625"/>
            <a:ext cx="1655762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Stereocidaris</a:t>
            </a:r>
          </a:p>
        </p:txBody>
      </p:sp>
      <p:pic>
        <p:nvPicPr>
          <p:cNvPr id="33804" name="Picture 6" descr="ophiura_graysonensis, ehinodermata, cenoman">
            <a:extLst>
              <a:ext uri="{FF2B5EF4-FFF2-40B4-BE49-F238E27FC236}">
                <a16:creationId xmlns:a16="http://schemas.microsoft.com/office/drawing/2014/main" id="{31BE6B2A-F25C-4FB8-B33E-ED26F6EFD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286250"/>
            <a:ext cx="2573337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5" name="Text Box 7">
            <a:extLst>
              <a:ext uri="{FF2B5EF4-FFF2-40B4-BE49-F238E27FC236}">
                <a16:creationId xmlns:a16="http://schemas.microsoft.com/office/drawing/2014/main" id="{C749818F-23A9-44F1-80E7-966A855AB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0" y="5026025"/>
            <a:ext cx="1785938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Ophiura graysonensis</a:t>
            </a:r>
            <a:r>
              <a:rPr lang="hr-HR" altLang="sr-Latn-RS" sz="1800">
                <a:latin typeface="Arial" panose="020B0604020202020204" pitchFamily="34" charset="0"/>
              </a:rPr>
              <a:t> (cenoman)</a:t>
            </a:r>
          </a:p>
        </p:txBody>
      </p:sp>
      <p:pic>
        <p:nvPicPr>
          <p:cNvPr id="33806" name="Picture 3" descr="isocrinus_annulatus, krinoid, d">
            <a:extLst>
              <a:ext uri="{FF2B5EF4-FFF2-40B4-BE49-F238E27FC236}">
                <a16:creationId xmlns:a16="http://schemas.microsoft.com/office/drawing/2014/main" id="{A2712C97-E525-467E-B93C-DB53908FE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286250"/>
            <a:ext cx="3929062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7" name="Text Box 4">
            <a:extLst>
              <a:ext uri="{FF2B5EF4-FFF2-40B4-BE49-F238E27FC236}">
                <a16:creationId xmlns:a16="http://schemas.microsoft.com/office/drawing/2014/main" id="{C5A195D2-282D-4D66-9F11-2578C0F50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6202363"/>
            <a:ext cx="3643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Isocrinus annulatus</a:t>
            </a:r>
            <a:r>
              <a:rPr lang="hr-HR" altLang="sr-Latn-RS" sz="1800">
                <a:latin typeface="Arial" panose="020B0604020202020204" pitchFamily="34" charset="0"/>
              </a:rPr>
              <a:t> (donja kreda)</a:t>
            </a: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4538A226-3467-4AC3-90A7-9AA2D60AD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4450"/>
            <a:ext cx="2881312" cy="584200"/>
          </a:xfrm>
          <a:prstGeom prst="rect">
            <a:avLst/>
          </a:prstGeom>
          <a:noFill/>
          <a:ln w="349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3200" b="1" dirty="0">
                <a:solidFill>
                  <a:schemeClr val="accent2"/>
                </a:solidFill>
                <a:latin typeface="Arial" charset="0"/>
              </a:rPr>
              <a:t>BODLJIKAŠI</a:t>
            </a:r>
            <a:endParaRPr lang="hr-HR" sz="3200" dirty="0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22">
            <a:extLst>
              <a:ext uri="{FF2B5EF4-FFF2-40B4-BE49-F238E27FC236}">
                <a16:creationId xmlns:a16="http://schemas.microsoft.com/office/drawing/2014/main" id="{D144FB78-C9B9-4781-B331-65364016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5EA40DF-E11C-42D2-94CF-646B59A5B89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4819" name="Text Box 5">
            <a:extLst>
              <a:ext uri="{FF2B5EF4-FFF2-40B4-BE49-F238E27FC236}">
                <a16:creationId xmlns:a16="http://schemas.microsoft.com/office/drawing/2014/main" id="{C218B291-F222-475E-9525-071014D1D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87438"/>
            <a:ext cx="8353425" cy="5078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Kao i u prethodnim razdobljima mezozoika, i u kredi su važni fosili,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predstavljaju glavne invertebratne predatore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endParaRPr lang="hr-HR" altLang="sr-Latn-RS" sz="18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Na temelju njihove  bioraznolikosti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u kredi izdvojene biozone </a:t>
            </a:r>
            <a:r>
              <a:rPr lang="hr-HR" altLang="sr-Latn-RS" sz="1800">
                <a:latin typeface="Arial" panose="020B0604020202020204" pitchFamily="34" charset="0"/>
              </a:rPr>
              <a:t>(u K</a:t>
            </a:r>
            <a:r>
              <a:rPr lang="hr-HR" altLang="sr-Latn-RS" sz="1800" b="1" baseline="-25000">
                <a:latin typeface="Arial" panose="020B0604020202020204" pitchFamily="34" charset="0"/>
              </a:rPr>
              <a:t>1</a:t>
            </a:r>
            <a:r>
              <a:rPr lang="hr-HR" altLang="sr-Latn-RS" sz="1800">
                <a:latin typeface="Arial" panose="020B0604020202020204" pitchFamily="34" charset="0"/>
              </a:rPr>
              <a:t> 50-ak biozona, u K</a:t>
            </a:r>
            <a:r>
              <a:rPr lang="hr-HR" altLang="sr-Latn-RS" sz="1800" b="1" baseline="-25000">
                <a:latin typeface="Arial" panose="020B0604020202020204" pitchFamily="34" charset="0"/>
              </a:rPr>
              <a:t>2</a:t>
            </a:r>
            <a:r>
              <a:rPr lang="hr-HR" altLang="sr-Latn-RS" sz="1800">
                <a:latin typeface="Arial" panose="020B0604020202020204" pitchFamily="34" charset="0"/>
              </a:rPr>
              <a:t> 30-ak); u K živjeli najveći amoniti (promjer kućice do gotovo 2 m)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Prisutni su amoniti s najsloženijim, amonitnom suturom </a:t>
            </a:r>
            <a:r>
              <a:rPr lang="hr-HR" altLang="sr-Latn-RS" sz="1800">
                <a:latin typeface="Arial" panose="020B0604020202020204" pitchFamily="34" charset="0"/>
              </a:rPr>
              <a:t>(podred </a:t>
            </a:r>
            <a:r>
              <a:rPr lang="hr-HR" altLang="sr-Latn-RS" sz="1800" b="1">
                <a:latin typeface="Arial" panose="020B0604020202020204" pitchFamily="34" charset="0"/>
              </a:rPr>
              <a:t>Ammonitina</a:t>
            </a:r>
            <a:r>
              <a:rPr lang="hr-HR" altLang="sr-Latn-RS" sz="1800">
                <a:latin typeface="Arial" panose="020B0604020202020204" pitchFamily="34" charset="0"/>
              </a:rPr>
              <a:t>, tzv. pravi amoniti; ljušture ukrašene rebrima i čvorićima),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te amoniti s nešto jednostavijom filoidnom suturom</a:t>
            </a:r>
            <a:r>
              <a:rPr lang="hr-HR" altLang="sr-Latn-RS" sz="1800">
                <a:latin typeface="Arial" panose="020B0604020202020204" pitchFamily="34" charset="0"/>
              </a:rPr>
              <a:t> (podred </a:t>
            </a:r>
            <a:r>
              <a:rPr lang="hr-HR" altLang="sr-Latn-RS" sz="1800" b="1">
                <a:latin typeface="Arial" panose="020B0604020202020204" pitchFamily="34" charset="0"/>
              </a:rPr>
              <a:t>Lytoceratina</a:t>
            </a:r>
            <a:r>
              <a:rPr lang="hr-HR" altLang="sr-Latn-RS" sz="1800">
                <a:latin typeface="Arial" panose="020B0604020202020204" pitchFamily="34" charset="0"/>
              </a:rPr>
              <a:t>; jednostavnije, glatke ljušture) &gt; obje skupine prisutne su tijekom cijele jure i krede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U kredi se pojavljuju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amoniti s odmotanim ili nepravilno namotanim kućicama </a:t>
            </a:r>
            <a:r>
              <a:rPr lang="hr-HR" altLang="sr-Latn-RS" sz="1800">
                <a:latin typeface="Arial" panose="020B0604020202020204" pitchFamily="34" charset="0"/>
              </a:rPr>
              <a:t>što se smatra znakovima degeneracije (tzv.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heteromorfi</a:t>
            </a:r>
            <a:r>
              <a:rPr lang="hr-HR" altLang="sr-Latn-RS" sz="1800" b="1">
                <a:latin typeface="Arial" panose="020B0604020202020204" pitchFamily="34" charset="0"/>
              </a:rPr>
              <a:t>,</a:t>
            </a:r>
            <a:r>
              <a:rPr lang="hr-HR" altLang="sr-Latn-RS" sz="1800">
                <a:latin typeface="Arial" panose="020B0604020202020204" pitchFamily="34" charset="0"/>
              </a:rPr>
              <a:t> podred Ancyloceratina)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00B050"/>
                </a:solidFill>
                <a:latin typeface="Arial" panose="020B0604020202020204" pitchFamily="34" charset="0"/>
              </a:rPr>
              <a:t>Amoniti se pojavili u starijem devonu, a izumiru krajem krede, nakon oko 350 mln god</a:t>
            </a:r>
            <a:r>
              <a:rPr lang="hr-HR" altLang="sr-Latn-RS" sz="1800">
                <a:solidFill>
                  <a:srgbClr val="00B050"/>
                </a:solidFill>
                <a:latin typeface="Arial" panose="020B0604020202020204" pitchFamily="34" charset="0"/>
              </a:rPr>
              <a:t>!</a:t>
            </a:r>
            <a:endParaRPr lang="en-US" altLang="sr-Latn-RS" sz="180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4EADD01E-26E0-441D-AD8F-E1C3907C4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76250"/>
            <a:ext cx="2017713" cy="457200"/>
          </a:xfrm>
          <a:prstGeom prst="rect">
            <a:avLst/>
          </a:prstGeom>
          <a:noFill/>
          <a:ln w="349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0000"/>
                </a:solidFill>
                <a:latin typeface="Arial" panose="020B0604020202020204" pitchFamily="34" charset="0"/>
              </a:rPr>
              <a:t>AMONITI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22">
            <a:extLst>
              <a:ext uri="{FF2B5EF4-FFF2-40B4-BE49-F238E27FC236}">
                <a16:creationId xmlns:a16="http://schemas.microsoft.com/office/drawing/2014/main" id="{C04A0C17-3735-432F-9C74-C3199C21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1B1BB4E-E399-4179-9750-FAD16477874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79A70848-A954-4ADC-8C8D-1887D6BB1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39775"/>
            <a:ext cx="4249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AMONITI</a:t>
            </a:r>
            <a:endParaRPr lang="hr-HR" altLang="sr-Latn-RS" sz="20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35844" name="Rectangle 6">
            <a:extLst>
              <a:ext uri="{FF2B5EF4-FFF2-40B4-BE49-F238E27FC236}">
                <a16:creationId xmlns:a16="http://schemas.microsoft.com/office/drawing/2014/main" id="{00854F09-4AE7-4492-B5B5-707085F63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194050"/>
            <a:ext cx="2736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i="1">
                <a:solidFill>
                  <a:srgbClr val="339933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Crioceras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Turrilites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Douvilleiceras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Hoplites</a:t>
            </a:r>
          </a:p>
        </p:txBody>
      </p:sp>
      <p:sp>
        <p:nvSpPr>
          <p:cNvPr id="35845" name="Rectangle 7">
            <a:extLst>
              <a:ext uri="{FF2B5EF4-FFF2-40B4-BE49-F238E27FC236}">
                <a16:creationId xmlns:a16="http://schemas.microsoft.com/office/drawing/2014/main" id="{D631AD74-5458-422F-A845-C41D02DB6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013075"/>
            <a:ext cx="27368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i="1">
                <a:solidFill>
                  <a:srgbClr val="339933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Acanthoceras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Bostrychoceras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Scaphites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Placenticeras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Didymoceras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 Bacculites</a:t>
            </a:r>
          </a:p>
        </p:txBody>
      </p:sp>
      <p:sp>
        <p:nvSpPr>
          <p:cNvPr id="35846" name="Text Box 8">
            <a:extLst>
              <a:ext uri="{FF2B5EF4-FFF2-40B4-BE49-F238E27FC236}">
                <a16:creationId xmlns:a16="http://schemas.microsoft.com/office/drawing/2014/main" id="{71EB2002-13F8-4A16-87F3-6934D0F43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636838"/>
            <a:ext cx="3048000" cy="2160587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latin typeface="Arial" panose="020B0604020202020204" pitchFamily="34" charset="0"/>
              </a:rPr>
              <a:t>Rodovi značajni za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hr-HR" altLang="sr-Latn-RS" sz="1800" b="1">
                <a:latin typeface="Arial" panose="020B0604020202020204" pitchFamily="34" charset="0"/>
              </a:rPr>
              <a:t>:</a:t>
            </a:r>
            <a:endParaRPr lang="en-US" altLang="sr-Latn-RS" sz="1800" b="1">
              <a:latin typeface="Arial" panose="020B0604020202020204" pitchFamily="34" charset="0"/>
            </a:endParaRPr>
          </a:p>
        </p:txBody>
      </p:sp>
      <p:sp>
        <p:nvSpPr>
          <p:cNvPr id="35847" name="Text Box 9">
            <a:extLst>
              <a:ext uri="{FF2B5EF4-FFF2-40B4-BE49-F238E27FC236}">
                <a16:creationId xmlns:a16="http://schemas.microsoft.com/office/drawing/2014/main" id="{CAEC62BD-273A-4176-ADB4-D37B94376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636838"/>
            <a:ext cx="3124200" cy="2160587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latin typeface="Arial" panose="020B0604020202020204" pitchFamily="34" charset="0"/>
              </a:rPr>
              <a:t>Rodovi značajni za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hr-HR" altLang="sr-Latn-RS" sz="1800" b="1">
                <a:latin typeface="Arial" panose="020B0604020202020204" pitchFamily="34" charset="0"/>
              </a:rPr>
              <a:t>:</a:t>
            </a:r>
            <a:endParaRPr lang="en-US" altLang="sr-Latn-RS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6">
            <a:extLst>
              <a:ext uri="{FF2B5EF4-FFF2-40B4-BE49-F238E27FC236}">
                <a16:creationId xmlns:a16="http://schemas.microsoft.com/office/drawing/2014/main" id="{2EFCE2D2-D77C-4BD6-8E3F-E92D782A9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9275"/>
            <a:ext cx="6337300" cy="35274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				          Crioceras</a:t>
            </a:r>
            <a:endParaRPr lang="en-US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36867" name="Text Box 12">
            <a:extLst>
              <a:ext uri="{FF2B5EF4-FFF2-40B4-BE49-F238E27FC236}">
                <a16:creationId xmlns:a16="http://schemas.microsoft.com/office/drawing/2014/main" id="{DBF1DD51-E14D-437F-9656-07FE47D2C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988" y="3140075"/>
            <a:ext cx="3095625" cy="352901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Douvilleiceras orbignyi</a:t>
            </a:r>
            <a:r>
              <a:rPr lang="hr-HR" altLang="sr-Latn-RS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6868" name="Picture 16" descr="http://northtexasfossils.com/fieldtrips/2007-03-25/3-25-2007turrilite.jpg">
            <a:extLst>
              <a:ext uri="{FF2B5EF4-FFF2-40B4-BE49-F238E27FC236}">
                <a16:creationId xmlns:a16="http://schemas.microsoft.com/office/drawing/2014/main" id="{FD74E48B-621B-49BB-BB32-3C6EAED28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184650"/>
            <a:ext cx="3484563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18" descr="http://www.cmpb.net/images/hannut2010/36hannut.jpg">
            <a:extLst>
              <a:ext uri="{FF2B5EF4-FFF2-40B4-BE49-F238E27FC236}">
                <a16:creationId xmlns:a16="http://schemas.microsoft.com/office/drawing/2014/main" id="{516C3E39-A56D-4C52-885B-F47DD7F1C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8" t="21542" r="9302" b="3969"/>
          <a:stretch>
            <a:fillRect/>
          </a:stretch>
        </p:blipFill>
        <p:spPr bwMode="auto">
          <a:xfrm>
            <a:off x="250825" y="620713"/>
            <a:ext cx="424180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Slide Number Placeholder 22">
            <a:extLst>
              <a:ext uri="{FF2B5EF4-FFF2-40B4-BE49-F238E27FC236}">
                <a16:creationId xmlns:a16="http://schemas.microsoft.com/office/drawing/2014/main" id="{7F3139D4-4D72-43D3-BEF1-174DFB215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B08806D-A561-427F-87F8-F708E4E2316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6871" name="Rectangle 2">
            <a:extLst>
              <a:ext uri="{FF2B5EF4-FFF2-40B4-BE49-F238E27FC236}">
                <a16:creationId xmlns:a16="http://schemas.microsoft.com/office/drawing/2014/main" id="{3145E0C3-F927-42CF-8200-06DAFEDA0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15888"/>
            <a:ext cx="42497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AMONITI – </a:t>
            </a: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starija kreda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6872" name="Picture 5" descr="Crioceras">
            <a:extLst>
              <a:ext uri="{FF2B5EF4-FFF2-40B4-BE49-F238E27FC236}">
                <a16:creationId xmlns:a16="http://schemas.microsoft.com/office/drawing/2014/main" id="{2A662276-8AE8-4295-8ABF-06D2ED55D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63" y="620713"/>
            <a:ext cx="20669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3" name="Text Box 8">
            <a:extLst>
              <a:ext uri="{FF2B5EF4-FFF2-40B4-BE49-F238E27FC236}">
                <a16:creationId xmlns:a16="http://schemas.microsoft.com/office/drawing/2014/main" id="{51A66116-0794-446D-BED1-949AA70F3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2838" y="6200775"/>
            <a:ext cx="11620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Turrilites</a:t>
            </a:r>
            <a:endParaRPr lang="en-US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6874" name="Picture 9" descr="Hoplites sp">
            <a:extLst>
              <a:ext uri="{FF2B5EF4-FFF2-40B4-BE49-F238E27FC236}">
                <a16:creationId xmlns:a16="http://schemas.microsoft.com/office/drawing/2014/main" id="{0448208F-0257-4B76-84AF-03D9493F7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t="9001" r="12209"/>
          <a:stretch>
            <a:fillRect/>
          </a:stretch>
        </p:blipFill>
        <p:spPr bwMode="auto">
          <a:xfrm>
            <a:off x="6588125" y="530225"/>
            <a:ext cx="2447925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5" name="Text Box 10">
            <a:extLst>
              <a:ext uri="{FF2B5EF4-FFF2-40B4-BE49-F238E27FC236}">
                <a16:creationId xmlns:a16="http://schemas.microsoft.com/office/drawing/2014/main" id="{EB152019-CC64-4AC4-A991-97EC3FBBE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549275"/>
            <a:ext cx="10858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Hoplites</a:t>
            </a:r>
            <a:endParaRPr lang="hr-HR" altLang="sr-Latn-RS" sz="18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6876" name="Picture 11" descr="douvilleiceras_orbignyi, amonit, kreda tj">
            <a:extLst>
              <a:ext uri="{FF2B5EF4-FFF2-40B4-BE49-F238E27FC236}">
                <a16:creationId xmlns:a16="http://schemas.microsoft.com/office/drawing/2014/main" id="{2802638C-3324-44CB-AAA1-89EC7851F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" r="1761" b="24390"/>
          <a:stretch>
            <a:fillRect/>
          </a:stretch>
        </p:blipFill>
        <p:spPr bwMode="auto">
          <a:xfrm>
            <a:off x="5908675" y="3213100"/>
            <a:ext cx="3027363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2">
            <a:extLst>
              <a:ext uri="{FF2B5EF4-FFF2-40B4-BE49-F238E27FC236}">
                <a16:creationId xmlns:a16="http://schemas.microsoft.com/office/drawing/2014/main" id="{97FC835B-2C85-439F-A1AA-2110EF6E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0A888A4-4CF4-4FEF-A08D-7A1386D22D8E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42CC23B-A3A7-4C59-B051-BE2BE7D7D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15888"/>
            <a:ext cx="3746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AMONITI – </a:t>
            </a: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mlađa kreda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7892" name="Picture 5" descr="acanthoceras">
            <a:extLst>
              <a:ext uri="{FF2B5EF4-FFF2-40B4-BE49-F238E27FC236}">
                <a16:creationId xmlns:a16="http://schemas.microsoft.com/office/drawing/2014/main" id="{3E576292-5359-4CA5-9AFA-CA2CFDED9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49275"/>
            <a:ext cx="4189413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11" descr="Mammites depressus, turon, amonit, Kansas, USA">
            <a:extLst>
              <a:ext uri="{FF2B5EF4-FFF2-40B4-BE49-F238E27FC236}">
                <a16:creationId xmlns:a16="http://schemas.microsoft.com/office/drawing/2014/main" id="{6F21FAEE-3E8B-4ABA-B371-2ACB6AA28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" t="12160" r="3474" b="6427"/>
          <a:stretch>
            <a:fillRect/>
          </a:stretch>
        </p:blipFill>
        <p:spPr bwMode="auto">
          <a:xfrm>
            <a:off x="4787900" y="188913"/>
            <a:ext cx="4149725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 Box 12">
            <a:extLst>
              <a:ext uri="{FF2B5EF4-FFF2-40B4-BE49-F238E27FC236}">
                <a16:creationId xmlns:a16="http://schemas.microsoft.com/office/drawing/2014/main" id="{38C26135-134F-43AC-9827-DB6DEF0EC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188913"/>
            <a:ext cx="1836737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Mammites</a:t>
            </a:r>
            <a:r>
              <a:rPr lang="hr-HR" altLang="sr-Latn-RS" sz="1600" i="1">
                <a:solidFill>
                  <a:srgbClr val="0066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>
                <a:latin typeface="Arial" panose="020B0604020202020204" pitchFamily="34" charset="0"/>
              </a:rPr>
              <a:t>(turon)</a:t>
            </a:r>
          </a:p>
        </p:txBody>
      </p:sp>
      <p:pic>
        <p:nvPicPr>
          <p:cNvPr id="37895" name="Picture 2" descr="http://97.74.115.185/XIAUS908c.jpg">
            <a:extLst>
              <a:ext uri="{FF2B5EF4-FFF2-40B4-BE49-F238E27FC236}">
                <a16:creationId xmlns:a16="http://schemas.microsoft.com/office/drawing/2014/main" id="{01CB75E2-680E-4A82-BA6D-C9046084E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" t="3436" r="5536" b="10307"/>
          <a:stretch>
            <a:fillRect/>
          </a:stretch>
        </p:blipFill>
        <p:spPr bwMode="auto">
          <a:xfrm>
            <a:off x="4638675" y="2997200"/>
            <a:ext cx="4325938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Text Box 10">
            <a:extLst>
              <a:ext uri="{FF2B5EF4-FFF2-40B4-BE49-F238E27FC236}">
                <a16:creationId xmlns:a16="http://schemas.microsoft.com/office/drawing/2014/main" id="{FC43B2CF-7014-45B9-BC6D-1A55934E2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6232525"/>
            <a:ext cx="424815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Placenticeras</a:t>
            </a:r>
            <a:r>
              <a:rPr lang="hr-HR" altLang="sr-Latn-RS" sz="1600"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(kampan, pokazuje amonitnu suturu)</a:t>
            </a:r>
          </a:p>
        </p:txBody>
      </p:sp>
      <p:sp>
        <p:nvSpPr>
          <p:cNvPr id="37897" name="Text Box 10">
            <a:extLst>
              <a:ext uri="{FF2B5EF4-FFF2-40B4-BE49-F238E27FC236}">
                <a16:creationId xmlns:a16="http://schemas.microsoft.com/office/drawing/2014/main" id="{55C2224B-0CE7-4804-BE51-44D546D03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716338"/>
            <a:ext cx="2520950" cy="3025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Bostrychoceras</a:t>
            </a:r>
            <a:endParaRPr lang="en-US" altLang="sr-Latn-RS" sz="1600" b="1" i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7898" name="Picture 9" descr="bostrycoceras">
            <a:extLst>
              <a:ext uri="{FF2B5EF4-FFF2-40B4-BE49-F238E27FC236}">
                <a16:creationId xmlns:a16="http://schemas.microsoft.com/office/drawing/2014/main" id="{DD7A1E3D-DCA0-4A58-BC54-85DB25031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" r="3149" b="4408"/>
          <a:stretch>
            <a:fillRect/>
          </a:stretch>
        </p:blipFill>
        <p:spPr bwMode="auto">
          <a:xfrm>
            <a:off x="971550" y="4005263"/>
            <a:ext cx="2146300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7" descr="Scaphytes nodosus, amonit, kreda">
            <a:extLst>
              <a:ext uri="{FF2B5EF4-FFF2-40B4-BE49-F238E27FC236}">
                <a16:creationId xmlns:a16="http://schemas.microsoft.com/office/drawing/2014/main" id="{A0D7537F-16B9-43FC-A0EE-84B0A2E56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3375"/>
            <a:ext cx="3313112" cy="26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4" descr="http://upload.wikimedia.org/wikipedia/commons/8/80/Pachydiscus_catarinae.jpg">
            <a:extLst>
              <a:ext uri="{FF2B5EF4-FFF2-40B4-BE49-F238E27FC236}">
                <a16:creationId xmlns:a16="http://schemas.microsoft.com/office/drawing/2014/main" id="{94519C91-C866-48C3-99E8-F4C908A3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" r="7178" b="2895"/>
          <a:stretch>
            <a:fillRect/>
          </a:stretch>
        </p:blipFill>
        <p:spPr bwMode="auto">
          <a:xfrm>
            <a:off x="684213" y="3068638"/>
            <a:ext cx="3454400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Slide Number Placeholder 22">
            <a:extLst>
              <a:ext uri="{FF2B5EF4-FFF2-40B4-BE49-F238E27FC236}">
                <a16:creationId xmlns:a16="http://schemas.microsoft.com/office/drawing/2014/main" id="{C624AB14-E916-4BA5-8E3A-2DEB208A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0288E7E-1090-4E90-87F9-EA8E6A5C48B2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8917" name="Text Box 8">
            <a:extLst>
              <a:ext uri="{FF2B5EF4-FFF2-40B4-BE49-F238E27FC236}">
                <a16:creationId xmlns:a16="http://schemas.microsoft.com/office/drawing/2014/main" id="{F2F8585D-0189-4CDB-8B2B-38AF434D1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332538"/>
            <a:ext cx="15843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Pachydiscus</a:t>
            </a:r>
            <a:endParaRPr lang="hr-HR" altLang="sr-Latn-RS" sz="16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1217DF15-8A28-4F27-9643-CD1994A2D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260350"/>
            <a:ext cx="3746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AMONITI – </a:t>
            </a: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mlađa kreda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38919" name="Text Box 8">
            <a:extLst>
              <a:ext uri="{FF2B5EF4-FFF2-40B4-BE49-F238E27FC236}">
                <a16:creationId xmlns:a16="http://schemas.microsoft.com/office/drawing/2014/main" id="{C95BFB03-2208-45CA-BBDB-408DCE616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565400"/>
            <a:ext cx="1327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Scaphytes</a:t>
            </a:r>
          </a:p>
        </p:txBody>
      </p:sp>
      <p:sp>
        <p:nvSpPr>
          <p:cNvPr id="38920" name="Text Box 6">
            <a:extLst>
              <a:ext uri="{FF2B5EF4-FFF2-40B4-BE49-F238E27FC236}">
                <a16:creationId xmlns:a16="http://schemas.microsoft.com/office/drawing/2014/main" id="{7D8FCF2C-6F93-4274-A13B-2394EBC31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196975"/>
            <a:ext cx="4032250" cy="51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008000"/>
                </a:solidFill>
                <a:latin typeface="Arial" panose="020B0604020202020204" pitchFamily="34" charset="0"/>
              </a:rPr>
              <a:t>Didymoceras</a:t>
            </a:r>
            <a:endParaRPr lang="hr-HR" altLang="sr-Latn-RS" sz="1800" b="1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pic>
        <p:nvPicPr>
          <p:cNvPr id="38921" name="Picture 14" descr="http://www.gsi.ir/IranGeology/Images/Paleonto/2008-12-27_04.14.17_scan0288.gif">
            <a:extLst>
              <a:ext uri="{FF2B5EF4-FFF2-40B4-BE49-F238E27FC236}">
                <a16:creationId xmlns:a16="http://schemas.microsoft.com/office/drawing/2014/main" id="{71136331-8DE2-4357-98BA-6C5103508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" t="12291" r="3780" b="13519"/>
          <a:stretch>
            <a:fillRect/>
          </a:stretch>
        </p:blipFill>
        <p:spPr bwMode="auto">
          <a:xfrm>
            <a:off x="4433888" y="1557338"/>
            <a:ext cx="38512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2">
            <a:extLst>
              <a:ext uri="{FF2B5EF4-FFF2-40B4-BE49-F238E27FC236}">
                <a16:creationId xmlns:a16="http://schemas.microsoft.com/office/drawing/2014/main" id="{93F3E582-18DF-4CCE-8415-01B3CA647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928771A-40C8-45BD-9DE5-5071E9A84A4E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9939" name="Picture 16" descr="http://woostergeologists.scotblogs.wooster.edu/files/2011/12/BaculitesSime585.jpg">
            <a:extLst>
              <a:ext uri="{FF2B5EF4-FFF2-40B4-BE49-F238E27FC236}">
                <a16:creationId xmlns:a16="http://schemas.microsoft.com/office/drawing/2014/main" id="{471AE32B-3033-4B4C-ABF3-1ACB0E192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0" t="2690" r="18172"/>
          <a:stretch>
            <a:fillRect/>
          </a:stretch>
        </p:blipFill>
        <p:spPr bwMode="auto">
          <a:xfrm>
            <a:off x="5148263" y="549275"/>
            <a:ext cx="3706812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18" descr="http://www.rockhounds.com/tucson_show/reports/tucson2001/images/Mvc-080x.jpg">
            <a:extLst>
              <a:ext uri="{FF2B5EF4-FFF2-40B4-BE49-F238E27FC236}">
                <a16:creationId xmlns:a16="http://schemas.microsoft.com/office/drawing/2014/main" id="{4ECF2981-1894-4A4D-ABAE-2911771A8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225925"/>
            <a:ext cx="3529013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2">
            <a:extLst>
              <a:ext uri="{FF2B5EF4-FFF2-40B4-BE49-F238E27FC236}">
                <a16:creationId xmlns:a16="http://schemas.microsoft.com/office/drawing/2014/main" id="{2BC65152-CB7B-432D-8790-F5793830D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85750"/>
            <a:ext cx="3746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AMONITI – </a:t>
            </a: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mlađa kreda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39942" name="Picture 35" descr="http://www.cartage.org.lb/en/themes/sciences/Paleontology/Paleozoology/Mesozoic/acre05b.gif">
            <a:extLst>
              <a:ext uri="{FF2B5EF4-FFF2-40B4-BE49-F238E27FC236}">
                <a16:creationId xmlns:a16="http://schemas.microsoft.com/office/drawing/2014/main" id="{7567342E-B143-4B5B-929E-619AEF2AC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6"/>
          <a:stretch>
            <a:fillRect/>
          </a:stretch>
        </p:blipFill>
        <p:spPr bwMode="auto">
          <a:xfrm>
            <a:off x="611188" y="1628775"/>
            <a:ext cx="3001962" cy="432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 Box 6">
            <a:extLst>
              <a:ext uri="{FF2B5EF4-FFF2-40B4-BE49-F238E27FC236}">
                <a16:creationId xmlns:a16="http://schemas.microsoft.com/office/drawing/2014/main" id="{735C045B-5E5B-4633-AEED-F11B10106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3789363"/>
            <a:ext cx="2808287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 i="1">
                <a:solidFill>
                  <a:srgbClr val="008000"/>
                </a:solidFill>
                <a:latin typeface="Arial" panose="020B0604020202020204" pitchFamily="34" charset="0"/>
              </a:rPr>
              <a:t>Bacculites compressus</a:t>
            </a:r>
            <a:endParaRPr lang="hr-HR" altLang="sr-Latn-RS" sz="1800" b="1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0933822-1396-4BB2-9EF9-D588DA2AB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3375"/>
            <a:ext cx="8175625" cy="30956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BELEMNITI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41987" name="Slide Number Placeholder 22">
            <a:extLst>
              <a:ext uri="{FF2B5EF4-FFF2-40B4-BE49-F238E27FC236}">
                <a16:creationId xmlns:a16="http://schemas.microsoft.com/office/drawing/2014/main" id="{BE3E1B9D-F797-4159-9C54-470B5F4E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1DE3E74-0819-488C-A9B1-0E7B4EA16DA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1988" name="Picture 6" descr="belemnitella_americana, belemnit, kampan">
            <a:extLst>
              <a:ext uri="{FF2B5EF4-FFF2-40B4-BE49-F238E27FC236}">
                <a16:creationId xmlns:a16="http://schemas.microsoft.com/office/drawing/2014/main" id="{C3ECEFE9-0CFD-40D4-9922-DC136FAF2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4"/>
          <a:stretch>
            <a:fillRect/>
          </a:stretch>
        </p:blipFill>
        <p:spPr bwMode="auto">
          <a:xfrm>
            <a:off x="727075" y="1484313"/>
            <a:ext cx="3130550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5">
            <a:extLst>
              <a:ext uri="{FF2B5EF4-FFF2-40B4-BE49-F238E27FC236}">
                <a16:creationId xmlns:a16="http://schemas.microsoft.com/office/drawing/2014/main" id="{A962CBE3-5540-488C-87F7-C854D60E3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857250"/>
            <a:ext cx="803275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600"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Značajni za razdiobu naslaga s "kredom", osobito rod </a:t>
            </a:r>
            <a:r>
              <a:rPr lang="hr-HR" altLang="sr-Latn-RS" sz="1800" i="1">
                <a:latin typeface="Arial" panose="020B0604020202020204" pitchFamily="34" charset="0"/>
              </a:rPr>
              <a:t>Belemnitella; </a:t>
            </a:r>
            <a:r>
              <a:rPr lang="hr-HR" altLang="sr-Latn-RS" sz="1800">
                <a:latin typeface="Arial" panose="020B0604020202020204" pitchFamily="34" charset="0"/>
              </a:rPr>
              <a:t>rod </a:t>
            </a:r>
            <a:r>
              <a:rPr lang="hr-HR" altLang="sr-Latn-RS" sz="1800" i="1">
                <a:latin typeface="Arial" panose="020B0604020202020204" pitchFamily="34" charset="0"/>
              </a:rPr>
              <a:t>Duvalia</a:t>
            </a:r>
            <a:r>
              <a:rPr lang="hr-HR" altLang="sr-Latn-RS" sz="1800">
                <a:latin typeface="Arial" panose="020B0604020202020204" pitchFamily="34" charset="0"/>
              </a:rPr>
              <a:t> nalazimo na sredozemnom području	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41990" name="Text Box 7">
            <a:extLst>
              <a:ext uri="{FF2B5EF4-FFF2-40B4-BE49-F238E27FC236}">
                <a16:creationId xmlns:a16="http://schemas.microsoft.com/office/drawing/2014/main" id="{373DE85D-9582-4C53-9CFE-9F863918C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773238"/>
            <a:ext cx="13954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Belemnitella</a:t>
            </a:r>
            <a:endParaRPr lang="hr-HR" altLang="sr-Latn-RS" sz="1600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americana</a:t>
            </a: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(kampan)</a:t>
            </a:r>
          </a:p>
        </p:txBody>
      </p:sp>
      <p:sp>
        <p:nvSpPr>
          <p:cNvPr id="41991" name="Text Box 8">
            <a:extLst>
              <a:ext uri="{FF2B5EF4-FFF2-40B4-BE49-F238E27FC236}">
                <a16:creationId xmlns:a16="http://schemas.microsoft.com/office/drawing/2014/main" id="{14668845-42EA-471A-AC79-370B9E101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149725"/>
            <a:ext cx="3673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Prisutni u kredi, no ima ih daleko manje od amonita	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41992" name="Rectangle 2">
            <a:extLst>
              <a:ext uri="{FF2B5EF4-FFF2-40B4-BE49-F238E27FC236}">
                <a16:creationId xmlns:a16="http://schemas.microsoft.com/office/drawing/2014/main" id="{55B0C8E7-556F-4E88-8269-948E6F7CA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500438"/>
            <a:ext cx="8175625" cy="314325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NAUTILIDI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41993" name="Picture 10" descr="eutrephoceras_nebrascensis, nautilid, gornja kreda">
            <a:extLst>
              <a:ext uri="{FF2B5EF4-FFF2-40B4-BE49-F238E27FC236}">
                <a16:creationId xmlns:a16="http://schemas.microsoft.com/office/drawing/2014/main" id="{3F318442-CD0E-45AF-B352-2D6201DB7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000500"/>
            <a:ext cx="1985963" cy="253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4" name="Picture 11" descr="eutrephoceras_nebrascensis_2, nautilid, kreda">
            <a:extLst>
              <a:ext uri="{FF2B5EF4-FFF2-40B4-BE49-F238E27FC236}">
                <a16:creationId xmlns:a16="http://schemas.microsoft.com/office/drawing/2014/main" id="{00C57A58-8942-4130-A298-86DDCC0BC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000500"/>
            <a:ext cx="173037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5" name="Text Box 12">
            <a:extLst>
              <a:ext uri="{FF2B5EF4-FFF2-40B4-BE49-F238E27FC236}">
                <a16:creationId xmlns:a16="http://schemas.microsoft.com/office/drawing/2014/main" id="{C5A84067-9DD5-43D7-B856-54C79B25F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572125"/>
            <a:ext cx="29527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Eutrephoceras nebrascensis</a:t>
            </a:r>
            <a:r>
              <a:rPr lang="hr-HR" altLang="sr-Latn-RS" sz="1600">
                <a:latin typeface="Arial" panose="020B0604020202020204" pitchFamily="34" charset="0"/>
              </a:rPr>
              <a:t>, mlađa kreda</a:t>
            </a:r>
          </a:p>
        </p:txBody>
      </p:sp>
      <p:sp>
        <p:nvSpPr>
          <p:cNvPr id="41996" name="Rectangle 2">
            <a:extLst>
              <a:ext uri="{FF2B5EF4-FFF2-40B4-BE49-F238E27FC236}">
                <a16:creationId xmlns:a16="http://schemas.microsoft.com/office/drawing/2014/main" id="{865EAABE-F8D8-4EFE-BABE-C0829DA35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2214563"/>
            <a:ext cx="2500312" cy="10715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200">
                <a:latin typeface="Arial" panose="020B0604020202020204" pitchFamily="34" charset="0"/>
              </a:rPr>
              <a:t>Odnos </a:t>
            </a:r>
            <a:r>
              <a:rPr lang="hr-HR" altLang="sr-Latn-RS" sz="1200">
                <a:latin typeface="Arial" panose="020B0604020202020204" pitchFamily="34" charset="0"/>
                <a:cs typeface="Arial" panose="020B0604020202020204" pitchFamily="34" charset="0"/>
              </a:rPr>
              <a:t>izotopa  </a:t>
            </a:r>
            <a:r>
              <a:rPr lang="hr-HR" altLang="sr-Latn-RS" sz="1200" baseline="3000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hr-HR" altLang="sr-Latn-RS" sz="1200">
                <a:latin typeface="Arial" panose="020B0604020202020204" pitchFamily="34" charset="0"/>
                <a:cs typeface="Arial" panose="020B0604020202020204" pitchFamily="34" charset="0"/>
              </a:rPr>
              <a:t>C/</a:t>
            </a:r>
            <a:r>
              <a:rPr lang="hr-HR" altLang="sr-Latn-RS" sz="1200" baseline="3000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hr-HR" altLang="sr-Latn-RS" sz="1200">
                <a:latin typeface="Arial" panose="020B0604020202020204" pitchFamily="34" charset="0"/>
                <a:cs typeface="Arial" panose="020B0604020202020204" pitchFamily="34" charset="0"/>
              </a:rPr>
              <a:t>C dobiven </a:t>
            </a:r>
            <a:r>
              <a:rPr lang="hr-HR" altLang="sr-Latn-RS" sz="1200">
                <a:latin typeface="Arial" panose="020B0604020202020204" pitchFamily="34" charset="0"/>
              </a:rPr>
              <a:t>iz ljuštura belemnita (</a:t>
            </a:r>
            <a:r>
              <a:rPr lang="hr-HR" altLang="sr-Latn-RS" sz="1200" i="1">
                <a:latin typeface="Arial" panose="020B0604020202020204" pitchFamily="34" charset="0"/>
              </a:rPr>
              <a:t>Belemnitella americana</a:t>
            </a:r>
            <a:r>
              <a:rPr lang="hr-HR" altLang="sr-Latn-RS" sz="1200">
                <a:latin typeface="Arial" panose="020B0604020202020204" pitchFamily="34" charset="0"/>
              </a:rPr>
              <a:t>) nađenog u PeeDee Formaciji u J. Karolini koristi se kao referentna vrijednost... PDB</a:t>
            </a:r>
            <a:endParaRPr lang="hr-HR" altLang="sr-Latn-RS" sz="1200" baseline="-250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>
            <a:extLst>
              <a:ext uri="{FF2B5EF4-FFF2-40B4-BE49-F238E27FC236}">
                <a16:creationId xmlns:a16="http://schemas.microsoft.com/office/drawing/2014/main" id="{7E5734CE-362E-46B2-B641-400053F5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F43B537-3DA9-4FBC-A65E-17BA1211A799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912ECB4-025C-4327-ABB2-E1F68434C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5175"/>
            <a:ext cx="42497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RAKOVI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43012" name="Text Box 11">
            <a:extLst>
              <a:ext uri="{FF2B5EF4-FFF2-40B4-BE49-F238E27FC236}">
                <a16:creationId xmlns:a16="http://schemas.microsoft.com/office/drawing/2014/main" id="{68316722-C852-4FC6-867D-E27FA4ED3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844550"/>
            <a:ext cx="4643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600"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Predstavljeni skupinom ostrakoda</a:t>
            </a:r>
          </a:p>
        </p:txBody>
      </p:sp>
      <p:pic>
        <p:nvPicPr>
          <p:cNvPr id="43013" name="Picture 12" descr="ScreenShot005">
            <a:extLst>
              <a:ext uri="{FF2B5EF4-FFF2-40B4-BE49-F238E27FC236}">
                <a16:creationId xmlns:a16="http://schemas.microsoft.com/office/drawing/2014/main" id="{0E818E83-E02B-41B5-87F3-BDB7D80D3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3" y="1643063"/>
            <a:ext cx="44196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3" descr="ScreenShot006">
            <a:extLst>
              <a:ext uri="{FF2B5EF4-FFF2-40B4-BE49-F238E27FC236}">
                <a16:creationId xmlns:a16="http://schemas.microsoft.com/office/drawing/2014/main" id="{89249563-8D04-4479-906B-DE964C02F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643063"/>
            <a:ext cx="4384675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22">
            <a:extLst>
              <a:ext uri="{FF2B5EF4-FFF2-40B4-BE49-F238E27FC236}">
                <a16:creationId xmlns:a16="http://schemas.microsoft.com/office/drawing/2014/main" id="{90B5C6BC-34A0-4535-AB3A-272C0EC0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4513E9B-4096-475C-B2DA-AA9F5C777BC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4035" name="Picture 6" descr="cretaceous underwater scene">
            <a:extLst>
              <a:ext uri="{FF2B5EF4-FFF2-40B4-BE49-F238E27FC236}">
                <a16:creationId xmlns:a16="http://schemas.microsoft.com/office/drawing/2014/main" id="{3F608EBB-45A0-454F-A466-74DC29A02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" b="35030"/>
          <a:stretch>
            <a:fillRect/>
          </a:stretch>
        </p:blipFill>
        <p:spPr bwMode="auto">
          <a:xfrm>
            <a:off x="611188" y="2070100"/>
            <a:ext cx="7777162" cy="471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 Box 5">
            <a:extLst>
              <a:ext uri="{FF2B5EF4-FFF2-40B4-BE49-F238E27FC236}">
                <a16:creationId xmlns:a16="http://schemas.microsoft.com/office/drawing/2014/main" id="{1CBFD0AF-E242-4496-AFCD-FE543564A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71438"/>
            <a:ext cx="8677275" cy="203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U krednim morima javljaju se prve MORSKE TRAVE </a:t>
            </a:r>
            <a:r>
              <a:rPr lang="hr-HR" altLang="sr-Latn-RS" sz="1800">
                <a:latin typeface="Arial" panose="020B0604020202020204" pitchFamily="34" charset="0"/>
              </a:rPr>
              <a:t>– poput tepiha pokrivaju dno – stabiliziraju morsko dno, koje postaje utočište, ali i hrana, brojnim sitnim organizmima (ribama, člankonošcima, foraminiferama…)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To su 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“zreli” okoliši</a:t>
            </a:r>
            <a:r>
              <a:rPr lang="hr-HR" altLang="sr-Latn-RS" sz="1800">
                <a:latin typeface="Arial" panose="020B0604020202020204" pitchFamily="34" charset="0"/>
              </a:rPr>
              <a:t> – ne mijenjaju se često i tako </a:t>
            </a:r>
            <a:r>
              <a:rPr lang="hr-HR" altLang="sr-Latn-RS" sz="1800" b="1">
                <a:solidFill>
                  <a:srgbClr val="33CC33"/>
                </a:solidFill>
                <a:latin typeface="Arial" panose="020B0604020202020204" pitchFamily="34" charset="0"/>
              </a:rPr>
              <a:t>omogućavaju stabilno stanište </a:t>
            </a:r>
            <a:r>
              <a:rPr lang="hr-HR" altLang="sr-Latn-RS" sz="1800">
                <a:latin typeface="Arial" panose="020B0604020202020204" pitchFamily="34" charset="0"/>
              </a:rPr>
              <a:t>i mogućnost postupnog razvoja brojnih organizama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Morske trave pripadaju 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kritosjemenjačama</a:t>
            </a:r>
            <a:r>
              <a:rPr lang="hr-HR" altLang="sr-Latn-RS" sz="1800">
                <a:latin typeface="Arial" panose="020B0604020202020204" pitchFamily="34" charset="0"/>
              </a:rPr>
              <a:t> – trave koje su s kopna prešle u more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22">
            <a:extLst>
              <a:ext uri="{FF2B5EF4-FFF2-40B4-BE49-F238E27FC236}">
                <a16:creationId xmlns:a16="http://schemas.microsoft.com/office/drawing/2014/main" id="{3F81A2A4-6A6A-4C04-9CC2-FEE29BE63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4DEE823-51D7-4BF9-A20E-8D867D62384E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5059" name="Text Box 5">
            <a:extLst>
              <a:ext uri="{FF2B5EF4-FFF2-40B4-BE49-F238E27FC236}">
                <a16:creationId xmlns:a16="http://schemas.microsoft.com/office/drawing/2014/main" id="{0317DC02-22A4-4761-9356-0A4F6B05E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628775"/>
            <a:ext cx="83518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>
                <a:solidFill>
                  <a:schemeClr val="folHlink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Brojne</a:t>
            </a:r>
            <a:r>
              <a:rPr lang="hr-HR" altLang="sr-Latn-RS" sz="1800">
                <a:latin typeface="Arial" panose="020B0604020202020204" pitchFamily="34" charset="0"/>
              </a:rPr>
              <a:t>, dominantna skupina krednih mora su ribe </a:t>
            </a:r>
            <a:r>
              <a:rPr lang="hr-HR" altLang="sr-Latn-RS" sz="1800" b="1">
                <a:solidFill>
                  <a:srgbClr val="FF3300"/>
                </a:solidFill>
                <a:latin typeface="Arial" panose="020B0604020202020204" pitchFamily="34" charset="0"/>
              </a:rPr>
              <a:t>koštunjače</a:t>
            </a:r>
            <a:r>
              <a:rPr lang="hr-HR" altLang="sr-Latn-RS" sz="1800">
                <a:latin typeface="Arial" panose="020B0604020202020204" pitchFamily="34" charset="0"/>
              </a:rPr>
              <a:t> (posebno skupina </a:t>
            </a:r>
            <a:r>
              <a:rPr lang="hr-HR" altLang="sr-Latn-RS" sz="1800" b="1">
                <a:solidFill>
                  <a:srgbClr val="FF3300"/>
                </a:solidFill>
                <a:latin typeface="Arial" panose="020B0604020202020204" pitchFamily="34" charset="0"/>
              </a:rPr>
              <a:t>Teleostei</a:t>
            </a:r>
            <a:r>
              <a:rPr lang="hr-HR" altLang="sr-Latn-RS" sz="1800">
                <a:latin typeface="Arial" panose="020B0604020202020204" pitchFamily="34" charset="0"/>
              </a:rPr>
              <a:t>), ali brojni su i </a:t>
            </a:r>
            <a:r>
              <a:rPr lang="hr-HR" altLang="sr-Latn-RS" sz="1800" b="1">
                <a:solidFill>
                  <a:srgbClr val="FF3300"/>
                </a:solidFill>
                <a:latin typeface="Arial" panose="020B0604020202020204" pitchFamily="34" charset="0"/>
              </a:rPr>
              <a:t>morski psi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 b="1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 U kredi nađeni najveći kosturi koštunjača (i do 20-ak m)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45060" name="Text Box 6">
            <a:extLst>
              <a:ext uri="{FF2B5EF4-FFF2-40B4-BE49-F238E27FC236}">
                <a16:creationId xmlns:a16="http://schemas.microsoft.com/office/drawing/2014/main" id="{313DB8E1-928B-40FB-A402-480C2E5BD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3413" y="3284538"/>
            <a:ext cx="205263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 i="1">
                <a:solidFill>
                  <a:srgbClr val="006600"/>
                </a:solidFill>
                <a:latin typeface="Arial" panose="020B0604020202020204" pitchFamily="34" charset="0"/>
              </a:rPr>
              <a:t>&lt;&lt; </a:t>
            </a: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Xiphactinus</a:t>
            </a:r>
            <a:r>
              <a:rPr lang="hr-HR" altLang="sr-Latn-RS" sz="1800">
                <a:latin typeface="Arial" panose="020B0604020202020204" pitchFamily="34" charset="0"/>
              </a:rPr>
              <a:t> - riba zrakoperka; oko 10-ak m; imala homocerknu (simetričnu) peraju i cikloidne ljuske</a:t>
            </a:r>
            <a:endParaRPr lang="hr-HR" altLang="sr-Latn-RS" sz="1800" i="1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  <p:pic>
        <p:nvPicPr>
          <p:cNvPr id="45061" name="Picture 7" descr="xiphactinus audax -fish zrakoperka, najveći riblji skelet krede, 18-20 feet dugačka, Kanzas">
            <a:extLst>
              <a:ext uri="{FF2B5EF4-FFF2-40B4-BE49-F238E27FC236}">
                <a16:creationId xmlns:a16="http://schemas.microsoft.com/office/drawing/2014/main" id="{4E304BC8-1573-4AE6-80B9-1BECB51E1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46388"/>
            <a:ext cx="6591300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Text Box 2">
            <a:extLst>
              <a:ext uri="{FF2B5EF4-FFF2-40B4-BE49-F238E27FC236}">
                <a16:creationId xmlns:a16="http://schemas.microsoft.com/office/drawing/2014/main" id="{EBD8279C-DE6D-4CEA-A6A0-59C65D847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74688"/>
            <a:ext cx="5689600" cy="522287"/>
          </a:xfrm>
          <a:prstGeom prst="rect">
            <a:avLst/>
          </a:prstGeom>
          <a:solidFill>
            <a:srgbClr val="FFC000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0000FF"/>
                </a:solidFill>
                <a:latin typeface="Arial" panose="020B0604020202020204" pitchFamily="34" charset="0"/>
              </a:rPr>
              <a:t>MORSKI KRALJEŽNJACI - RIBE</a:t>
            </a:r>
            <a:endParaRPr lang="hr-HR" altLang="sr-Latn-RS" sz="2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22">
            <a:extLst>
              <a:ext uri="{FF2B5EF4-FFF2-40B4-BE49-F238E27FC236}">
                <a16:creationId xmlns:a16="http://schemas.microsoft.com/office/drawing/2014/main" id="{DD9A6519-ACBF-40F0-BBEE-B6F4824BB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85EFA04-D035-4E03-8D6D-9BC29B8DE3EE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6083" name="Text Box 5">
            <a:extLst>
              <a:ext uri="{FF2B5EF4-FFF2-40B4-BE49-F238E27FC236}">
                <a16:creationId xmlns:a16="http://schemas.microsoft.com/office/drawing/2014/main" id="{580645C8-CD71-4542-8153-F4F408FD5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571625"/>
            <a:ext cx="8280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Pojavljuju se raniji rodovi: </a:t>
            </a:r>
            <a:r>
              <a:rPr lang="hr-HR" altLang="sr-Latn-RS" sz="1800" b="1" i="1">
                <a:solidFill>
                  <a:srgbClr val="FF3300"/>
                </a:solidFill>
                <a:latin typeface="Arial" panose="020B0604020202020204" pitchFamily="34" charset="0"/>
              </a:rPr>
              <a:t>Ichthyosauria, Plesiosauria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morski krokodili</a:t>
            </a:r>
            <a:r>
              <a:rPr lang="hr-HR" altLang="sr-Latn-RS" sz="1800">
                <a:latin typeface="Arial" panose="020B0604020202020204" pitchFamily="34" charset="0"/>
              </a:rPr>
              <a:t> (rjeđi nego u juri), ali su najčešći </a:t>
            </a:r>
            <a:r>
              <a:rPr lang="hr-HR" altLang="sr-Latn-RS" sz="1800" b="1" i="1">
                <a:solidFill>
                  <a:srgbClr val="FF3300"/>
                </a:solidFill>
                <a:latin typeface="Arial" panose="020B0604020202020204" pitchFamily="34" charset="0"/>
              </a:rPr>
              <a:t>Mosasauria</a:t>
            </a:r>
            <a:r>
              <a:rPr lang="hr-HR" altLang="sr-Latn-RS" sz="1800" b="1" i="1">
                <a:latin typeface="Arial" panose="020B0604020202020204" pitchFamily="34" charset="0"/>
              </a:rPr>
              <a:t> – </a:t>
            </a:r>
            <a:r>
              <a:rPr lang="hr-HR" altLang="sr-Latn-RS" sz="1800" b="1">
                <a:latin typeface="Arial" panose="020B0604020202020204" pitchFamily="34" charset="0"/>
              </a:rPr>
              <a:t>morski gušteri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endParaRPr lang="hr-HR" altLang="sr-Latn-RS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Dok plesiosauri tijekom krede nastavljaju diversifikaciju, ihtiosauri “nazaduju”, da bi prije kraja krede izumrli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Smatra se da je upravo to “nazadovanje” ihtiosaura pogodovalo razvoju morskih guštera mosasaura</a:t>
            </a:r>
          </a:p>
        </p:txBody>
      </p:sp>
      <p:sp>
        <p:nvSpPr>
          <p:cNvPr id="46084" name="Text Box 2">
            <a:extLst>
              <a:ext uri="{FF2B5EF4-FFF2-40B4-BE49-F238E27FC236}">
                <a16:creationId xmlns:a16="http://schemas.microsoft.com/office/drawing/2014/main" id="{455CE8A9-FD9E-4555-A3D9-E4EB857C3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74688"/>
            <a:ext cx="6553200" cy="522287"/>
          </a:xfrm>
          <a:prstGeom prst="rect">
            <a:avLst/>
          </a:prstGeom>
          <a:solidFill>
            <a:srgbClr val="FFC000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0000FF"/>
                </a:solidFill>
                <a:latin typeface="Arial" panose="020B0604020202020204" pitchFamily="34" charset="0"/>
              </a:rPr>
              <a:t>MORSKI KRALJEŽNJACI - GMAZOVI</a:t>
            </a:r>
            <a:endParaRPr lang="hr-HR" altLang="sr-Latn-RS" sz="2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22">
            <a:extLst>
              <a:ext uri="{FF2B5EF4-FFF2-40B4-BE49-F238E27FC236}">
                <a16:creationId xmlns:a16="http://schemas.microsoft.com/office/drawing/2014/main" id="{77C2BE7C-3804-467F-9A7A-D0CABA4D7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A3AB691-323D-4A00-8B44-3A757D1D547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7107" name="Text Box 5">
            <a:extLst>
              <a:ext uri="{FF2B5EF4-FFF2-40B4-BE49-F238E27FC236}">
                <a16:creationId xmlns:a16="http://schemas.microsoft.com/office/drawing/2014/main" id="{9BAFB996-9D26-4133-95E8-945286A5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908050"/>
            <a:ext cx="3311525" cy="12017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Mosasauri</a:t>
            </a:r>
            <a:r>
              <a:rPr lang="hr-HR" altLang="sr-Latn-RS" sz="1800">
                <a:latin typeface="Arial" panose="020B0604020202020204" pitchFamily="34" charset="0"/>
              </a:rPr>
              <a:t> &gt; predatori u krednim morima, možda rađali žive mlade, hranili se ribama, amonitima, ...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47108" name="Picture 6" descr="I20 - Tylosaurus">
            <a:extLst>
              <a:ext uri="{FF2B5EF4-FFF2-40B4-BE49-F238E27FC236}">
                <a16:creationId xmlns:a16="http://schemas.microsoft.com/office/drawing/2014/main" id="{5952AF54-D9C4-433D-B633-B571C19DB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/>
          <a:stretch>
            <a:fillRect/>
          </a:stretch>
        </p:blipFill>
        <p:spPr bwMode="auto">
          <a:xfrm>
            <a:off x="219075" y="4581525"/>
            <a:ext cx="8924925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7">
            <a:extLst>
              <a:ext uri="{FF2B5EF4-FFF2-40B4-BE49-F238E27FC236}">
                <a16:creationId xmlns:a16="http://schemas.microsoft.com/office/drawing/2014/main" id="{66BFC161-4F63-4522-8E56-F205E0A3B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3860800"/>
            <a:ext cx="2881313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mosasaur iz krede, duljine do 15 m, </a:t>
            </a: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Tylosaurus</a:t>
            </a:r>
            <a:endParaRPr lang="hr-HR" altLang="sr-Latn-RS" sz="1600">
              <a:latin typeface="Arial" panose="020B0604020202020204" pitchFamily="34" charset="0"/>
            </a:endParaRPr>
          </a:p>
        </p:txBody>
      </p:sp>
      <p:pic>
        <p:nvPicPr>
          <p:cNvPr id="47110" name="Picture 8" descr="Tylosaurus">
            <a:extLst>
              <a:ext uri="{FF2B5EF4-FFF2-40B4-BE49-F238E27FC236}">
                <a16:creationId xmlns:a16="http://schemas.microsoft.com/office/drawing/2014/main" id="{C1AE42C3-C119-4138-9347-6957913D8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9"/>
          <a:stretch>
            <a:fillRect/>
          </a:stretch>
        </p:blipFill>
        <p:spPr bwMode="auto">
          <a:xfrm>
            <a:off x="539750" y="2205038"/>
            <a:ext cx="3311525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38" descr="http://www.cartage.org.lb/en/themes/sciences/Paleontology/Paleozoology/Mesozoic/acre23b.gif">
            <a:extLst>
              <a:ext uri="{FF2B5EF4-FFF2-40B4-BE49-F238E27FC236}">
                <a16:creationId xmlns:a16="http://schemas.microsoft.com/office/drawing/2014/main" id="{627C85E6-672E-4F73-9BC6-80011BB88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6"/>
          <a:stretch>
            <a:fillRect/>
          </a:stretch>
        </p:blipFill>
        <p:spPr bwMode="auto">
          <a:xfrm>
            <a:off x="4087813" y="188913"/>
            <a:ext cx="48768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68B073DF-B784-47CB-9799-8BE32F3F4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0350"/>
            <a:ext cx="3455988" cy="523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800" b="1" dirty="0">
                <a:solidFill>
                  <a:srgbClr val="008000"/>
                </a:solidFill>
                <a:latin typeface="Arial" charset="0"/>
              </a:rPr>
              <a:t>MORSKI GMAZOVI</a:t>
            </a:r>
            <a:endParaRPr lang="hr-HR" sz="2800" dirty="0">
              <a:solidFill>
                <a:srgbClr val="008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22">
            <a:extLst>
              <a:ext uri="{FF2B5EF4-FFF2-40B4-BE49-F238E27FC236}">
                <a16:creationId xmlns:a16="http://schemas.microsoft.com/office/drawing/2014/main" id="{574DBC8A-2687-4003-8CAF-442FA992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91A8234-9A74-406E-8609-7010CF5EDA4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8131" name="Picture 5" descr="Archelon">
            <a:extLst>
              <a:ext uri="{FF2B5EF4-FFF2-40B4-BE49-F238E27FC236}">
                <a16:creationId xmlns:a16="http://schemas.microsoft.com/office/drawing/2014/main" id="{5E4094E1-C8AA-46EA-9BB0-039A4670A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2835" r="7559" b="5792"/>
          <a:stretch>
            <a:fillRect/>
          </a:stretch>
        </p:blipFill>
        <p:spPr bwMode="auto">
          <a:xfrm>
            <a:off x="3419475" y="2792413"/>
            <a:ext cx="5653088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132" name="Picture 9" descr="I21 - Archelon">
            <a:extLst>
              <a:ext uri="{FF2B5EF4-FFF2-40B4-BE49-F238E27FC236}">
                <a16:creationId xmlns:a16="http://schemas.microsoft.com/office/drawing/2014/main" id="{CD5F73B1-39A4-4348-9F7E-B8E4C7FD0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705" r="705"/>
          <a:stretch>
            <a:fillRect/>
          </a:stretch>
        </p:blipFill>
        <p:spPr bwMode="auto">
          <a:xfrm>
            <a:off x="611188" y="115888"/>
            <a:ext cx="3606800" cy="540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181" name="Text Box 6">
            <a:extLst>
              <a:ext uri="{FF2B5EF4-FFF2-40B4-BE49-F238E27FC236}">
                <a16:creationId xmlns:a16="http://schemas.microsoft.com/office/drawing/2014/main" id="{A181ED2F-179A-48FF-942E-19FD257AD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5157788"/>
            <a:ext cx="13017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Archaelon</a:t>
            </a:r>
          </a:p>
        </p:txBody>
      </p:sp>
      <p:sp>
        <p:nvSpPr>
          <p:cNvPr id="50182" name="Text Box 5">
            <a:extLst>
              <a:ext uri="{FF2B5EF4-FFF2-40B4-BE49-F238E27FC236}">
                <a16:creationId xmlns:a16="http://schemas.microsoft.com/office/drawing/2014/main" id="{B47568C6-5FD4-4448-8D26-CDFAA92B2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00213"/>
            <a:ext cx="3929063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U krednim morima živjele i 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kornjače</a:t>
            </a:r>
            <a:r>
              <a:rPr lang="hr-HR" altLang="sr-Latn-RS" sz="1800">
                <a:latin typeface="Arial" panose="020B0604020202020204" pitchFamily="34" charset="0"/>
              </a:rPr>
              <a:t> - poznati rod </a:t>
            </a:r>
            <a:r>
              <a:rPr lang="hr-HR" altLang="sr-Latn-RS" sz="1800" b="1" i="1">
                <a:latin typeface="Arial" panose="020B0604020202020204" pitchFamily="34" charset="0"/>
              </a:rPr>
              <a:t>Archaelon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3">
            <a:extLst>
              <a:ext uri="{FF2B5EF4-FFF2-40B4-BE49-F238E27FC236}">
                <a16:creationId xmlns:a16="http://schemas.microsoft.com/office/drawing/2014/main" id="{58CC305D-36A0-40E9-901A-7E8128EC0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1D5E9BA-7EF2-4674-91EA-3B6C9FB54DC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BABE547E-D6F7-462F-BEF9-D7E63EE83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NA KOPNU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biljke od krede do danas">
            <a:extLst>
              <a:ext uri="{FF2B5EF4-FFF2-40B4-BE49-F238E27FC236}">
                <a16:creationId xmlns:a16="http://schemas.microsoft.com/office/drawing/2014/main" id="{F88E4EC5-6F0C-4FBC-8CA6-A7F8B2988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4" b="2924"/>
          <a:stretch>
            <a:fillRect/>
          </a:stretch>
        </p:blipFill>
        <p:spPr bwMode="auto">
          <a:xfrm>
            <a:off x="5289550" y="2874963"/>
            <a:ext cx="35306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Slide Number Placeholder 22">
            <a:extLst>
              <a:ext uri="{FF2B5EF4-FFF2-40B4-BE49-F238E27FC236}">
                <a16:creationId xmlns:a16="http://schemas.microsoft.com/office/drawing/2014/main" id="{D44A5241-1B9A-450A-8ABA-ED4E1A1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EB0913E-6E7A-43D4-B75B-1D76516215F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49946C1D-A476-4E4C-8ABA-E1320A29C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5175"/>
            <a:ext cx="31702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KOPNENA FLORA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D0F213A0-2919-4B7D-9474-0D8C0828D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557338"/>
            <a:ext cx="83534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Flora starije krede slična je jurskoj</a:t>
            </a:r>
            <a:r>
              <a:rPr lang="hr-HR" altLang="sr-Latn-RS" sz="1800" dirty="0">
                <a:latin typeface="Arial" panose="020B0604020202020204" pitchFamily="34" charset="0"/>
              </a:rPr>
              <a:t>, još uvijek su prisutne </a:t>
            </a:r>
            <a:r>
              <a:rPr lang="hr-HR" altLang="sr-Latn-RS" sz="1800" b="1" dirty="0">
                <a:latin typeface="Arial" panose="020B0604020202020204" pitchFamily="34" charset="0"/>
              </a:rPr>
              <a:t>pteridosperme</a:t>
            </a:r>
            <a:r>
              <a:rPr lang="hr-HR" altLang="sr-Latn-RS" sz="1800" dirty="0">
                <a:latin typeface="Arial" panose="020B0604020202020204" pitchFamily="34" charset="0"/>
              </a:rPr>
              <a:t> (skupina Caytoniales zadržala se do kraja K), </a:t>
            </a:r>
            <a:r>
              <a:rPr lang="hr-HR" altLang="sr-Latn-RS" sz="1800" b="1" dirty="0">
                <a:latin typeface="Arial" panose="020B0604020202020204" pitchFamily="34" charset="0"/>
              </a:rPr>
              <a:t>ima paprati,</a:t>
            </a:r>
            <a:r>
              <a:rPr lang="hr-HR" altLang="sr-Latn-RS" sz="1800" dirty="0">
                <a:latin typeface="Arial" panose="020B0604020202020204" pitchFamily="34" charset="0"/>
              </a:rPr>
              <a:t> a od </a:t>
            </a:r>
            <a:r>
              <a:rPr lang="hr-HR" altLang="sr-Latn-RS" sz="1800" b="1" dirty="0">
                <a:latin typeface="Arial" panose="020B0604020202020204" pitchFamily="34" charset="0"/>
              </a:rPr>
              <a:t>golosjemenjača</a:t>
            </a:r>
            <a:r>
              <a:rPr lang="hr-HR" altLang="sr-Latn-RS" sz="1800" dirty="0">
                <a:latin typeface="Arial" panose="020B0604020202020204" pitchFamily="34" charset="0"/>
              </a:rPr>
              <a:t> ima ginkgoina, cikadina i konifera, no prema kraju krede stagniraju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dirty="0">
                <a:latin typeface="Arial" panose="020B0604020202020204" pitchFamily="34" charset="0"/>
              </a:rPr>
              <a:t>U K najjači razvoj imaju </a:t>
            </a:r>
            <a:r>
              <a:rPr lang="hr-HR" altLang="sr-Latn-RS" sz="1800" b="1" u="sng" dirty="0">
                <a:solidFill>
                  <a:srgbClr val="FF3300"/>
                </a:solidFill>
                <a:latin typeface="Arial" panose="020B0604020202020204" pitchFamily="34" charset="0"/>
              </a:rPr>
              <a:t>kritosjemenjače </a:t>
            </a:r>
            <a:r>
              <a:rPr lang="hr-HR" altLang="sr-Latn-RS" sz="1800" b="1" u="sng" dirty="0">
                <a:solidFill>
                  <a:srgbClr val="52BF01"/>
                </a:solidFill>
                <a:latin typeface="Arial" panose="020B0604020202020204" pitchFamily="34" charset="0"/>
              </a:rPr>
              <a:t>(Angiospermae)</a:t>
            </a:r>
            <a:r>
              <a:rPr lang="hr-HR" altLang="sr-Latn-RS" sz="1800" u="sng" dirty="0">
                <a:latin typeface="Arial" panose="020B0604020202020204" pitchFamily="34" charset="0"/>
              </a:rPr>
              <a:t>,</a:t>
            </a:r>
            <a:r>
              <a:rPr lang="hr-HR" altLang="sr-Latn-RS" sz="1800" dirty="0">
                <a:latin typeface="Arial" panose="020B0604020202020204" pitchFamily="34" charset="0"/>
              </a:rPr>
              <a:t> i to dvosupnice, dok veći razvoj jednosupnica imamo u kenozoiku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dirty="0">
                <a:latin typeface="Arial" panose="020B0604020202020204" pitchFamily="34" charset="0"/>
              </a:rPr>
              <a:t>Značajniji </a:t>
            </a:r>
            <a:r>
              <a:rPr lang="hr-HR" altLang="sr-Latn-RS" sz="1800" b="1" dirty="0">
                <a:solidFill>
                  <a:srgbClr val="52BF01"/>
                </a:solidFill>
                <a:latin typeface="Arial" panose="020B0604020202020204" pitchFamily="34" charset="0"/>
              </a:rPr>
              <a:t>kredni rodovi kritosjemenjača</a:t>
            </a:r>
            <a:r>
              <a:rPr lang="hr-HR" altLang="sr-Latn-RS" sz="1600" dirty="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57AB318C-3B3A-4544-AE7D-7952DAA5C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3829050"/>
            <a:ext cx="27368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i="1" dirty="0">
                <a:solidFill>
                  <a:srgbClr val="3399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Magnolia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 Myrica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 Eucalyptus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 Quercus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 Salix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 Platanus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 Laurus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 i="1" dirty="0">
                <a:solidFill>
                  <a:srgbClr val="3399FF"/>
                </a:solidFill>
                <a:latin typeface="Arial" panose="020B0604020202020204" pitchFamily="34" charset="0"/>
              </a:rPr>
              <a:t> Juglans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8">
            <a:extLst>
              <a:ext uri="{FF2B5EF4-FFF2-40B4-BE49-F238E27FC236}">
                <a16:creationId xmlns:a16="http://schemas.microsoft.com/office/drawing/2014/main" id="{7B58A006-5E4B-4B21-8E02-4345F0E02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3929063"/>
            <a:ext cx="3143250" cy="27860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list breze</a:t>
            </a:r>
          </a:p>
        </p:txBody>
      </p:sp>
      <p:sp>
        <p:nvSpPr>
          <p:cNvPr id="53251" name="Slide Number Placeholder 22">
            <a:extLst>
              <a:ext uri="{FF2B5EF4-FFF2-40B4-BE49-F238E27FC236}">
                <a16:creationId xmlns:a16="http://schemas.microsoft.com/office/drawing/2014/main" id="{15E2FBC5-E360-4CB2-B980-3BEB3CFA5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68B3DBB-01A9-45E7-A84B-4848F8C4B2D3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3252" name="Text Box 10">
            <a:extLst>
              <a:ext uri="{FF2B5EF4-FFF2-40B4-BE49-F238E27FC236}">
                <a16:creationId xmlns:a16="http://schemas.microsoft.com/office/drawing/2014/main" id="{AE7BE09B-5D14-4F86-90C6-586F83F88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92150"/>
            <a:ext cx="1403350" cy="3175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Eucalyptus</a:t>
            </a:r>
          </a:p>
        </p:txBody>
      </p:sp>
      <p:pic>
        <p:nvPicPr>
          <p:cNvPr id="53253" name="Picture 5" descr="fossilleaf of magnolia, kreda">
            <a:extLst>
              <a:ext uri="{FF2B5EF4-FFF2-40B4-BE49-F238E27FC236}">
                <a16:creationId xmlns:a16="http://schemas.microsoft.com/office/drawing/2014/main" id="{67EFD084-92DD-4A8E-974E-F135BF85E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3073400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Text Box 6">
            <a:extLst>
              <a:ext uri="{FF2B5EF4-FFF2-40B4-BE49-F238E27FC236}">
                <a16:creationId xmlns:a16="http://schemas.microsoft.com/office/drawing/2014/main" id="{0C40D813-322C-4B98-A707-D36178AD7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1714500"/>
            <a:ext cx="11747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Magnolia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53255" name="Picture 7" descr="Platanites marginata, kreda, biljka kritosjemenjača">
            <a:extLst>
              <a:ext uri="{FF2B5EF4-FFF2-40B4-BE49-F238E27FC236}">
                <a16:creationId xmlns:a16="http://schemas.microsoft.com/office/drawing/2014/main" id="{8C42BB20-CB6A-48E0-8E27-74FC3FD72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752600"/>
            <a:ext cx="23177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6" name="Text Box 8">
            <a:extLst>
              <a:ext uri="{FF2B5EF4-FFF2-40B4-BE49-F238E27FC236}">
                <a16:creationId xmlns:a16="http://schemas.microsoft.com/office/drawing/2014/main" id="{A5716032-D6D6-4A4E-915B-063222493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43063"/>
            <a:ext cx="12636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Platanites</a:t>
            </a:r>
          </a:p>
        </p:txBody>
      </p:sp>
      <p:pic>
        <p:nvPicPr>
          <p:cNvPr id="53257" name="Picture 9" descr="Eucalyptus">
            <a:extLst>
              <a:ext uri="{FF2B5EF4-FFF2-40B4-BE49-F238E27FC236}">
                <a16:creationId xmlns:a16="http://schemas.microsoft.com/office/drawing/2014/main" id="{11F7F464-55C2-4F80-8572-9807761B9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836613"/>
            <a:ext cx="11842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8" name="Picture 11" descr="Myrica">
            <a:extLst>
              <a:ext uri="{FF2B5EF4-FFF2-40B4-BE49-F238E27FC236}">
                <a16:creationId xmlns:a16="http://schemas.microsoft.com/office/drawing/2014/main" id="{CA192983-CA72-439A-A48E-4E5FFB8E9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620713"/>
            <a:ext cx="1150938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9" name="Text Box 12">
            <a:extLst>
              <a:ext uri="{FF2B5EF4-FFF2-40B4-BE49-F238E27FC236}">
                <a16:creationId xmlns:a16="http://schemas.microsoft.com/office/drawing/2014/main" id="{620043F2-3541-4AAA-B154-74AEC3571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5661025"/>
            <a:ext cx="9080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Myrica</a:t>
            </a:r>
          </a:p>
        </p:txBody>
      </p:sp>
      <p:pic>
        <p:nvPicPr>
          <p:cNvPr id="53260" name="Picture 13" descr="Salix">
            <a:extLst>
              <a:ext uri="{FF2B5EF4-FFF2-40B4-BE49-F238E27FC236}">
                <a16:creationId xmlns:a16="http://schemas.microsoft.com/office/drawing/2014/main" id="{C2EADA35-C3B0-4163-B27A-E975A238B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4005263"/>
            <a:ext cx="1368425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1" name="Text Box 14">
            <a:extLst>
              <a:ext uri="{FF2B5EF4-FFF2-40B4-BE49-F238E27FC236}">
                <a16:creationId xmlns:a16="http://schemas.microsoft.com/office/drawing/2014/main" id="{E0C79BAE-280A-4063-A369-CE38A41B7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0450" y="6308725"/>
            <a:ext cx="7175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Salix</a:t>
            </a:r>
          </a:p>
        </p:txBody>
      </p:sp>
      <p:pic>
        <p:nvPicPr>
          <p:cNvPr id="53262" name="Picture 15">
            <a:extLst>
              <a:ext uri="{FF2B5EF4-FFF2-40B4-BE49-F238E27FC236}">
                <a16:creationId xmlns:a16="http://schemas.microsoft.com/office/drawing/2014/main" id="{C00D2EF4-D59D-4DAE-AA54-EFB2D5B5D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5" t="22833" r="3023" b="25117"/>
          <a:stretch>
            <a:fillRect/>
          </a:stretch>
        </p:blipFill>
        <p:spPr bwMode="auto">
          <a:xfrm>
            <a:off x="428625" y="4673600"/>
            <a:ext cx="22987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3" name="Text Box 16">
            <a:extLst>
              <a:ext uri="{FF2B5EF4-FFF2-40B4-BE49-F238E27FC236}">
                <a16:creationId xmlns:a16="http://schemas.microsoft.com/office/drawing/2014/main" id="{638FB23B-BA7B-40D0-9A73-B94AEB043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3929063"/>
            <a:ext cx="2428875" cy="278606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list kredne kritosjemenjače</a:t>
            </a:r>
          </a:p>
        </p:txBody>
      </p:sp>
      <p:pic>
        <p:nvPicPr>
          <p:cNvPr id="53264" name="Picture 7">
            <a:extLst>
              <a:ext uri="{FF2B5EF4-FFF2-40B4-BE49-F238E27FC236}">
                <a16:creationId xmlns:a16="http://schemas.microsoft.com/office/drawing/2014/main" id="{6BF4DBB2-A05B-4F3E-9D7E-CE03A8E3A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500563"/>
            <a:ext cx="3035300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5" name="Rectangle 2">
            <a:extLst>
              <a:ext uri="{FF2B5EF4-FFF2-40B4-BE49-F238E27FC236}">
                <a16:creationId xmlns:a16="http://schemas.microsoft.com/office/drawing/2014/main" id="{CFA09ADB-C03B-4887-B2E1-9F4971D49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298450"/>
            <a:ext cx="5329237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339933"/>
                </a:solidFill>
                <a:latin typeface="Arial" panose="020B0604020202020204" pitchFamily="34" charset="0"/>
              </a:rPr>
              <a:t>Kredne kritosjemenjače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22">
            <a:extLst>
              <a:ext uri="{FF2B5EF4-FFF2-40B4-BE49-F238E27FC236}">
                <a16:creationId xmlns:a16="http://schemas.microsoft.com/office/drawing/2014/main" id="{D77E4BFE-FF9F-4820-8203-F17B8421E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CF59A87-0851-424E-AF34-ED872DC48860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4275" name="Text Box 5">
            <a:extLst>
              <a:ext uri="{FF2B5EF4-FFF2-40B4-BE49-F238E27FC236}">
                <a16:creationId xmlns:a16="http://schemas.microsoft.com/office/drawing/2014/main" id="{888F11D2-E979-4746-9160-9A00E79AC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860425"/>
            <a:ext cx="8461375" cy="3416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Imaju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prevlast na kopnu</a:t>
            </a:r>
            <a:r>
              <a:rPr lang="hr-HR" altLang="sr-Latn-RS" sz="1800">
                <a:latin typeface="Arial" panose="020B0604020202020204" pitchFamily="34" charset="0"/>
              </a:rPr>
              <a:t>, dominiraju dinosauri, živjeli u krdima, postoje brojni ostaci u Americi, Aziji i Africi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U kredi imamo predstavnike svih skupina dinosaura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Od </a:t>
            </a:r>
            <a:r>
              <a:rPr lang="hr-HR" altLang="sr-Latn-RS" sz="1800" b="1">
                <a:latin typeface="Arial" panose="020B0604020202020204" pitchFamily="34" charset="0"/>
              </a:rPr>
              <a:t>saurišia</a:t>
            </a:r>
            <a:r>
              <a:rPr lang="hr-HR" altLang="sr-Latn-RS" sz="1800">
                <a:latin typeface="Arial" panose="020B0604020202020204" pitchFamily="34" charset="0"/>
              </a:rPr>
              <a:t> ističu se: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		teropodni rodovi</a:t>
            </a:r>
            <a:r>
              <a:rPr lang="hr-HR" altLang="sr-Latn-RS" sz="1800" i="1">
                <a:latin typeface="Arial" panose="020B0604020202020204" pitchFamily="34" charset="0"/>
              </a:rPr>
              <a:t>Tyrannosaurus</a:t>
            </a:r>
            <a:r>
              <a:rPr lang="hr-HR" altLang="sr-Latn-RS" sz="1800">
                <a:latin typeface="Arial" panose="020B0604020202020204" pitchFamily="34" charset="0"/>
              </a:rPr>
              <a:t> i </a:t>
            </a:r>
            <a:r>
              <a:rPr lang="hr-HR" altLang="sr-Latn-RS" sz="1800" i="1">
                <a:latin typeface="Arial" panose="020B0604020202020204" pitchFamily="34" charset="0"/>
              </a:rPr>
              <a:t>Albertosaurus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		a od sauropoda </a:t>
            </a:r>
            <a:r>
              <a:rPr lang="hr-HR" altLang="sr-Latn-RS" sz="1800" i="1">
                <a:latin typeface="Arial" panose="020B0604020202020204" pitchFamily="34" charset="0"/>
              </a:rPr>
              <a:t>Argentinosaurus</a:t>
            </a:r>
            <a:r>
              <a:rPr lang="hr-HR" altLang="sr-Latn-RS" sz="1800">
                <a:latin typeface="Arial" panose="020B0604020202020204" pitchFamily="34" charset="0"/>
              </a:rPr>
              <a:t> (najveći dinosaur)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Unutar </a:t>
            </a:r>
            <a:r>
              <a:rPr lang="hr-HR" altLang="sr-Latn-RS" sz="1800" b="1">
                <a:latin typeface="Arial" panose="020B0604020202020204" pitchFamily="34" charset="0"/>
              </a:rPr>
              <a:t>ornitišia</a:t>
            </a:r>
            <a:r>
              <a:rPr lang="hr-HR" altLang="sr-Latn-RS" sz="1800">
                <a:latin typeface="Arial" panose="020B0604020202020204" pitchFamily="34" charset="0"/>
              </a:rPr>
              <a:t> javljaju se "rogati" dinosauri (</a:t>
            </a:r>
            <a:r>
              <a:rPr lang="hr-HR" altLang="sr-Latn-RS" sz="1800" b="1">
                <a:solidFill>
                  <a:srgbClr val="33CC33"/>
                </a:solidFill>
                <a:latin typeface="Arial" panose="020B0604020202020204" pitchFamily="34" charset="0"/>
              </a:rPr>
              <a:t>ceratopsi</a:t>
            </a:r>
            <a:r>
              <a:rPr lang="hr-HR" altLang="sr-Latn-RS" sz="1800">
                <a:latin typeface="Arial" panose="020B0604020202020204" pitchFamily="34" charset="0"/>
              </a:rPr>
              <a:t>) i dalje se razvijaju postojeće skupine iz jure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Važni su 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leteći gmazovi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(Pterosauria), npr. </a:t>
            </a:r>
            <a:r>
              <a:rPr lang="hr-HR" altLang="sr-Latn-RS" sz="1800" i="1">
                <a:latin typeface="Arial" panose="020B0604020202020204" pitchFamily="34" charset="0"/>
              </a:rPr>
              <a:t>Pteranodon, Quezalcoatlus</a:t>
            </a: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Postoje 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kopneni krokodili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– rod </a:t>
            </a:r>
            <a:r>
              <a:rPr lang="hr-HR" altLang="sr-Latn-RS" sz="1800" i="1">
                <a:latin typeface="Arial" panose="020B0604020202020204" pitchFamily="34" charset="0"/>
              </a:rPr>
              <a:t>Phobosuchus</a:t>
            </a: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Manje značenje imaju zmije, kornjače i gušteri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54276" name="Picture 6" descr="_cretaceous coastal environment">
            <a:extLst>
              <a:ext uri="{FF2B5EF4-FFF2-40B4-BE49-F238E27FC236}">
                <a16:creationId xmlns:a16="http://schemas.microsoft.com/office/drawing/2014/main" id="{F0D23D58-0352-4094-B8D2-F6058E746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25938"/>
            <a:ext cx="6672263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Text Box 2">
            <a:extLst>
              <a:ext uri="{FF2B5EF4-FFF2-40B4-BE49-F238E27FC236}">
                <a16:creationId xmlns:a16="http://schemas.microsoft.com/office/drawing/2014/main" id="{BCA3B7B7-C273-4A2E-B575-679D394CC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660775" cy="579437"/>
          </a:xfrm>
          <a:prstGeom prst="rect">
            <a:avLst/>
          </a:prstGeom>
          <a:solidFill>
            <a:srgbClr val="FFFF00"/>
          </a:solidFill>
          <a:ln w="349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8000"/>
                </a:solidFill>
                <a:latin typeface="Arial" panose="020B0604020202020204" pitchFamily="34" charset="0"/>
              </a:rPr>
              <a:t>ŽIVOT NA KOPNU</a:t>
            </a:r>
          </a:p>
        </p:txBody>
      </p:sp>
      <p:sp>
        <p:nvSpPr>
          <p:cNvPr id="54278" name="Rectangle 2">
            <a:extLst>
              <a:ext uri="{FF2B5EF4-FFF2-40B4-BE49-F238E27FC236}">
                <a16:creationId xmlns:a16="http://schemas.microsoft.com/office/drawing/2014/main" id="{6E5F8F36-0D8B-4C1E-8341-7EE2949DB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188913"/>
            <a:ext cx="151288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0000"/>
                </a:solidFill>
                <a:latin typeface="Arial" panose="020B0604020202020204" pitchFamily="34" charset="0"/>
              </a:rPr>
              <a:t>FAUNA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7">
            <a:extLst>
              <a:ext uri="{FF2B5EF4-FFF2-40B4-BE49-F238E27FC236}">
                <a16:creationId xmlns:a16="http://schemas.microsoft.com/office/drawing/2014/main" id="{3970804D-3995-4255-9BAE-C1D672BF4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" b="11877"/>
          <a:stretch>
            <a:fillRect/>
          </a:stretch>
        </p:blipFill>
        <p:spPr bwMode="auto">
          <a:xfrm>
            <a:off x="3175" y="2492375"/>
            <a:ext cx="4613275" cy="424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13" descr="https://taavsdchar.files.wordpress.com/2010/11/deinonychus.jpeg?w=640&amp;h=298">
            <a:extLst>
              <a:ext uri="{FF2B5EF4-FFF2-40B4-BE49-F238E27FC236}">
                <a16:creationId xmlns:a16="http://schemas.microsoft.com/office/drawing/2014/main" id="{FDD34DF7-452D-4066-928F-EFE14E05B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" t="4756" r="1772" b="951"/>
          <a:stretch>
            <a:fillRect/>
          </a:stretch>
        </p:blipFill>
        <p:spPr bwMode="auto">
          <a:xfrm>
            <a:off x="3492500" y="200025"/>
            <a:ext cx="561657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Text Box 14">
            <a:extLst>
              <a:ext uri="{FF2B5EF4-FFF2-40B4-BE49-F238E27FC236}">
                <a16:creationId xmlns:a16="http://schemas.microsoft.com/office/drawing/2014/main" id="{B3C38A39-F03A-48B4-9A0B-5C3D74413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557338"/>
            <a:ext cx="39592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živio prije oko 115 do 108 mln god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dužine oko 3,4 m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težine do oko 73 kg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ostaci nađeni na području Sj. Amerike</a:t>
            </a:r>
          </a:p>
        </p:txBody>
      </p:sp>
      <p:pic>
        <p:nvPicPr>
          <p:cNvPr id="55301" name="Picture 11" descr="http://www.dinosaur-world.com/feathered_dinosaurs/species/deinonychus_antirrhopus.gif">
            <a:extLst>
              <a:ext uri="{FF2B5EF4-FFF2-40B4-BE49-F238E27FC236}">
                <a16:creationId xmlns:a16="http://schemas.microsoft.com/office/drawing/2014/main" id="{701696AB-8377-4CF5-AE99-11922D8CC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3570288"/>
            <a:ext cx="464185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Slide Number Placeholder 22">
            <a:extLst>
              <a:ext uri="{FF2B5EF4-FFF2-40B4-BE49-F238E27FC236}">
                <a16:creationId xmlns:a16="http://schemas.microsoft.com/office/drawing/2014/main" id="{ED1F28D6-A4EF-4161-B487-92789A21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577B7D4-1E19-45BD-8D17-D352F3B75F6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5303" name="Text Box 8">
            <a:extLst>
              <a:ext uri="{FF2B5EF4-FFF2-40B4-BE49-F238E27FC236}">
                <a16:creationId xmlns:a16="http://schemas.microsoft.com/office/drawing/2014/main" id="{5124186F-4143-4DFB-9AED-B4955A543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843213"/>
            <a:ext cx="16351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Deinonychus</a:t>
            </a:r>
          </a:p>
        </p:txBody>
      </p:sp>
      <p:sp>
        <p:nvSpPr>
          <p:cNvPr id="55304" name="Rectangle 2">
            <a:extLst>
              <a:ext uri="{FF2B5EF4-FFF2-40B4-BE49-F238E27FC236}">
                <a16:creationId xmlns:a16="http://schemas.microsoft.com/office/drawing/2014/main" id="{2B64E03D-AA9D-467A-A127-1D28F193F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33375"/>
            <a:ext cx="41052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Dinosauria – kredni </a:t>
            </a:r>
            <a:r>
              <a:rPr lang="hr-HR" altLang="sr-Latn-RS" sz="2400" b="1" u="sng">
                <a:solidFill>
                  <a:srgbClr val="FF33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	(1) teropodi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55305" name="Text Box 8">
            <a:extLst>
              <a:ext uri="{FF2B5EF4-FFF2-40B4-BE49-F238E27FC236}">
                <a16:creationId xmlns:a16="http://schemas.microsoft.com/office/drawing/2014/main" id="{10019F97-2F4D-4D99-92E1-171959884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5373688"/>
            <a:ext cx="1762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D. antirrhopus</a:t>
            </a:r>
          </a:p>
        </p:txBody>
      </p:sp>
      <p:sp>
        <p:nvSpPr>
          <p:cNvPr id="55306" name="Text Box 8">
            <a:extLst>
              <a:ext uri="{FF2B5EF4-FFF2-40B4-BE49-F238E27FC236}">
                <a16:creationId xmlns:a16="http://schemas.microsoft.com/office/drawing/2014/main" id="{EA4DDF9C-77BA-42E4-B0F5-391D5F6A7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2060575"/>
            <a:ext cx="2520950" cy="792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r-Latn-RS" altLang="sr-Latn-RS" sz="1800" b="1" i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upload.wikimedia.org/wikipedia/commons/a/ae/Largesttheropods.png">
            <a:extLst>
              <a:ext uri="{FF2B5EF4-FFF2-40B4-BE49-F238E27FC236}">
                <a16:creationId xmlns:a16="http://schemas.microsoft.com/office/drawing/2014/main" id="{A80D369C-B446-4C51-B4F1-5791AA466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" r="2116" b="4344"/>
          <a:stretch>
            <a:fillRect/>
          </a:stretch>
        </p:blipFill>
        <p:spPr bwMode="auto">
          <a:xfrm>
            <a:off x="2843213" y="836613"/>
            <a:ext cx="6300787" cy="202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4" descr="http://www.nhm.ac.uk/resources/nature-online/life/dinosaurs/dinosaur-directory/images%5Creconstruction/large/SpinosaurusC.jpg">
            <a:extLst>
              <a:ext uri="{FF2B5EF4-FFF2-40B4-BE49-F238E27FC236}">
                <a16:creationId xmlns:a16="http://schemas.microsoft.com/office/drawing/2014/main" id="{B6AF831C-2D8A-4869-AD48-BEECA376E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850" y="3387725"/>
            <a:ext cx="5133975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5" descr="spinosaurus, dino, kreda">
            <a:extLst>
              <a:ext uri="{FF2B5EF4-FFF2-40B4-BE49-F238E27FC236}">
                <a16:creationId xmlns:a16="http://schemas.microsoft.com/office/drawing/2014/main" id="{078E8576-397E-47E1-9B08-72477F210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57563"/>
            <a:ext cx="3783012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Slide Number Placeholder 22">
            <a:extLst>
              <a:ext uri="{FF2B5EF4-FFF2-40B4-BE49-F238E27FC236}">
                <a16:creationId xmlns:a16="http://schemas.microsoft.com/office/drawing/2014/main" id="{131A5E5E-20C5-4A45-8E2A-3B44FC13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90B4521-993E-4165-B6D7-9E3FC67F1E9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6326" name="Text Box 7">
            <a:extLst>
              <a:ext uri="{FF2B5EF4-FFF2-40B4-BE49-F238E27FC236}">
                <a16:creationId xmlns:a16="http://schemas.microsoft.com/office/drawing/2014/main" id="{FFE4AE0D-ADD0-4CA1-AFBA-DFC568C3D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5350" y="2924175"/>
            <a:ext cx="15684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Spinosaurus</a:t>
            </a:r>
          </a:p>
        </p:txBody>
      </p:sp>
      <p:sp>
        <p:nvSpPr>
          <p:cNvPr id="56327" name="Rectangle 2">
            <a:extLst>
              <a:ext uri="{FF2B5EF4-FFF2-40B4-BE49-F238E27FC236}">
                <a16:creationId xmlns:a16="http://schemas.microsoft.com/office/drawing/2014/main" id="{BA95C1D4-B510-4B1D-81D6-91975D5F3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333375"/>
            <a:ext cx="50419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Dinosauria – kredni </a:t>
            </a:r>
            <a:r>
              <a:rPr lang="hr-HR" altLang="sr-Latn-RS" sz="2400" b="1" u="sng">
                <a:solidFill>
                  <a:srgbClr val="FF33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	(1) teropodi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56328" name="Text Box 14">
            <a:extLst>
              <a:ext uri="{FF2B5EF4-FFF2-40B4-BE49-F238E27FC236}">
                <a16:creationId xmlns:a16="http://schemas.microsoft.com/office/drawing/2014/main" id="{65A2786B-D3CF-4130-BDED-6A9C55A77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541463"/>
            <a:ext cx="28082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živio prije oko 112 do 97 mln god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dužine oko 12–18 m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težine oko 7–21 t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jedan od najvećih teropoda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ostaci nađeni na području Afrike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1" descr="http://upload.wikimedia.org/wikipedia/commons/2/21/Dromaeosaurid_parade_by_durbed.jpg">
            <a:extLst>
              <a:ext uri="{FF2B5EF4-FFF2-40B4-BE49-F238E27FC236}">
                <a16:creationId xmlns:a16="http://schemas.microsoft.com/office/drawing/2014/main" id="{47ECB0BA-891C-4FCB-9B54-77D694C17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7538"/>
            <a:ext cx="9144000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Text Box 7">
            <a:extLst>
              <a:ext uri="{FF2B5EF4-FFF2-40B4-BE49-F238E27FC236}">
                <a16:creationId xmlns:a16="http://schemas.microsoft.com/office/drawing/2014/main" id="{6ACC65EF-D6A0-4011-AED0-93E9F7F95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196975"/>
            <a:ext cx="1800225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Velociraptor </a:t>
            </a:r>
            <a:endParaRPr lang="hr-HR" altLang="sr-Latn-RS" sz="18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57348" name="Slide Number Placeholder 22">
            <a:extLst>
              <a:ext uri="{FF2B5EF4-FFF2-40B4-BE49-F238E27FC236}">
                <a16:creationId xmlns:a16="http://schemas.microsoft.com/office/drawing/2014/main" id="{9BBB10C0-D242-411A-B0A2-CEFDC003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A6DAFEC-BCB9-4C4E-A1FF-F35623145B1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7349" name="Rectangle 2">
            <a:extLst>
              <a:ext uri="{FF2B5EF4-FFF2-40B4-BE49-F238E27FC236}">
                <a16:creationId xmlns:a16="http://schemas.microsoft.com/office/drawing/2014/main" id="{881EBB88-C075-4BB7-BC12-E0DFD2902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333375"/>
            <a:ext cx="50419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Dinosauria – kredni </a:t>
            </a:r>
            <a:r>
              <a:rPr lang="hr-HR" altLang="sr-Latn-RS" sz="2400" b="1" u="sng">
                <a:solidFill>
                  <a:srgbClr val="FF33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	(1) teropodi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57350" name="Text Box 14">
            <a:extLst>
              <a:ext uri="{FF2B5EF4-FFF2-40B4-BE49-F238E27FC236}">
                <a16:creationId xmlns:a16="http://schemas.microsoft.com/office/drawing/2014/main" id="{20C66210-1488-4853-B6B9-F36509D89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628775"/>
            <a:ext cx="33115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 dirty="0">
                <a:latin typeface="Arial" panose="020B0604020202020204" pitchFamily="34" charset="0"/>
              </a:rPr>
              <a:t>živio prije oko 75 do 71 mln god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 dirty="0">
                <a:latin typeface="Arial" panose="020B0604020202020204" pitchFamily="34" charset="0"/>
              </a:rPr>
              <a:t>dužine oko 2 m, visine oko 0,5 m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 dirty="0">
                <a:latin typeface="Arial" panose="020B0604020202020204" pitchFamily="34" charset="0"/>
              </a:rPr>
              <a:t>jedan od manjih teropoda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 dirty="0">
                <a:latin typeface="Arial" panose="020B0604020202020204" pitchFamily="34" charset="0"/>
              </a:rPr>
              <a:t>vjerojatno imao perje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 dirty="0">
                <a:latin typeface="Arial" panose="020B0604020202020204" pitchFamily="34" charset="0"/>
              </a:rPr>
              <a:t>ostaci nađeni na području Azije (Mongolija, Kina)</a:t>
            </a:r>
          </a:p>
        </p:txBody>
      </p:sp>
      <p:pic>
        <p:nvPicPr>
          <p:cNvPr id="57351" name="Picture 13" descr="http://upload.wikimedia.org/wikipedia/commons/c/c2/Velociraptor_BW.jpg">
            <a:extLst>
              <a:ext uri="{FF2B5EF4-FFF2-40B4-BE49-F238E27FC236}">
                <a16:creationId xmlns:a16="http://schemas.microsoft.com/office/drawing/2014/main" id="{1E337DF9-95DE-42AD-BD36-A05BC7B34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188" y="339725"/>
            <a:ext cx="4595812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Text Box 7">
            <a:extLst>
              <a:ext uri="{FF2B5EF4-FFF2-40B4-BE49-F238E27FC236}">
                <a16:creationId xmlns:a16="http://schemas.microsoft.com/office/drawing/2014/main" id="{839BE955-C167-4AAA-9F78-62CB90B21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549275"/>
            <a:ext cx="2016125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V. mongoliensis </a:t>
            </a:r>
            <a:endParaRPr lang="hr-HR" altLang="sr-Latn-RS" sz="18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57353" name="Picture 6">
            <a:extLst>
              <a:ext uri="{FF2B5EF4-FFF2-40B4-BE49-F238E27FC236}">
                <a16:creationId xmlns:a16="http://schemas.microsoft.com/office/drawing/2014/main" id="{67EED802-B5FA-4FA8-83CD-6C62B9886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0" r="6047"/>
          <a:stretch>
            <a:fillRect/>
          </a:stretch>
        </p:blipFill>
        <p:spPr bwMode="auto">
          <a:xfrm>
            <a:off x="3400425" y="2492375"/>
            <a:ext cx="18129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7">
            <a:extLst>
              <a:ext uri="{FF2B5EF4-FFF2-40B4-BE49-F238E27FC236}">
                <a16:creationId xmlns:a16="http://schemas.microsoft.com/office/drawing/2014/main" id="{D99A155B-0E59-45C3-B155-23469ED41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71625"/>
            <a:ext cx="5905500" cy="443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9" descr="http://upload.wikimedia.org/wikipedia/commons/thumb/e/ed/Albertosaurus.png/800px-Albertosaurus.png">
            <a:extLst>
              <a:ext uri="{FF2B5EF4-FFF2-40B4-BE49-F238E27FC236}">
                <a16:creationId xmlns:a16="http://schemas.microsoft.com/office/drawing/2014/main" id="{C43D23C5-AEDA-4281-B452-FDE4E25E2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33375"/>
            <a:ext cx="4859337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Slide Number Placeholder 22">
            <a:extLst>
              <a:ext uri="{FF2B5EF4-FFF2-40B4-BE49-F238E27FC236}">
                <a16:creationId xmlns:a16="http://schemas.microsoft.com/office/drawing/2014/main" id="{E2664C89-0F6B-48BC-B399-4C4C4F469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2A62A81-50AF-407D-A7F3-62E001B8960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58373" name="Picture 5">
            <a:extLst>
              <a:ext uri="{FF2B5EF4-FFF2-40B4-BE49-F238E27FC236}">
                <a16:creationId xmlns:a16="http://schemas.microsoft.com/office/drawing/2014/main" id="{B1C47B2D-0F71-46B8-96AE-C5F9FB820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" t="14145"/>
          <a:stretch>
            <a:fillRect/>
          </a:stretch>
        </p:blipFill>
        <p:spPr bwMode="auto">
          <a:xfrm>
            <a:off x="5148263" y="3614738"/>
            <a:ext cx="392430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 Box 8">
            <a:extLst>
              <a:ext uri="{FF2B5EF4-FFF2-40B4-BE49-F238E27FC236}">
                <a16:creationId xmlns:a16="http://schemas.microsoft.com/office/drawing/2014/main" id="{776DFF01-7069-47C6-A97C-1D396ECDC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2636838"/>
            <a:ext cx="194468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Albertosaurus</a:t>
            </a:r>
          </a:p>
        </p:txBody>
      </p:sp>
      <p:sp>
        <p:nvSpPr>
          <p:cNvPr id="58375" name="Rectangle 2">
            <a:extLst>
              <a:ext uri="{FF2B5EF4-FFF2-40B4-BE49-F238E27FC236}">
                <a16:creationId xmlns:a16="http://schemas.microsoft.com/office/drawing/2014/main" id="{584FFF27-7E4F-412F-8D62-4D462AE35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404813"/>
            <a:ext cx="50419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Dinosauria – kredni </a:t>
            </a:r>
            <a:r>
              <a:rPr lang="hr-HR" altLang="sr-Latn-RS" sz="2400" b="1" u="sng">
                <a:solidFill>
                  <a:srgbClr val="FF33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	(1) teropodi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58376" name="Text Box 14">
            <a:extLst>
              <a:ext uri="{FF2B5EF4-FFF2-40B4-BE49-F238E27FC236}">
                <a16:creationId xmlns:a16="http://schemas.microsoft.com/office/drawing/2014/main" id="{FF19607E-72AF-4528-9709-FEF92D50C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1788"/>
            <a:ext cx="424815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živio prije oko 70 mln god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dužine oko 9 m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težine oko 1,3–1,7 t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manja “verzija” </a:t>
            </a:r>
            <a:r>
              <a:rPr lang="hr-HR" altLang="sr-Latn-RS" sz="1600" i="1">
                <a:latin typeface="Arial" panose="020B0604020202020204" pitchFamily="34" charset="0"/>
              </a:rPr>
              <a:t>T. rexa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ostaci nađeni na području Sj. Amerike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9" descr="http://img3.wikia.nocookie.net/__cb20130726211339/dinosaurs/images/6/61/Tyrannosaurus-rex.73505.jpg">
            <a:extLst>
              <a:ext uri="{FF2B5EF4-FFF2-40B4-BE49-F238E27FC236}">
                <a16:creationId xmlns:a16="http://schemas.microsoft.com/office/drawing/2014/main" id="{3B2446D6-9DE6-4E45-AE83-0164AAAC4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" t="16693" r="1968" b="12598"/>
          <a:stretch>
            <a:fillRect/>
          </a:stretch>
        </p:blipFill>
        <p:spPr bwMode="auto">
          <a:xfrm>
            <a:off x="-17463" y="3141663"/>
            <a:ext cx="8161338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Slide Number Placeholder 22">
            <a:extLst>
              <a:ext uri="{FF2B5EF4-FFF2-40B4-BE49-F238E27FC236}">
                <a16:creationId xmlns:a16="http://schemas.microsoft.com/office/drawing/2014/main" id="{AB639B6A-DD3A-4914-BAB1-D8B93410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75ADD6A-8EBB-4610-8FEF-671ADC3DA08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59396" name="Picture 5">
            <a:extLst>
              <a:ext uri="{FF2B5EF4-FFF2-40B4-BE49-F238E27FC236}">
                <a16:creationId xmlns:a16="http://schemas.microsoft.com/office/drawing/2014/main" id="{68DD19BF-C0B1-453F-8F31-ED27E5B76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31500" r="6615" b="12601"/>
          <a:stretch>
            <a:fillRect/>
          </a:stretch>
        </p:blipFill>
        <p:spPr bwMode="auto">
          <a:xfrm>
            <a:off x="3511550" y="404813"/>
            <a:ext cx="563721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 Box 10">
            <a:extLst>
              <a:ext uri="{FF2B5EF4-FFF2-40B4-BE49-F238E27FC236}">
                <a16:creationId xmlns:a16="http://schemas.microsoft.com/office/drawing/2014/main" id="{389A9015-AD39-43A2-9DD3-BC9A6DD7B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3429000"/>
            <a:ext cx="2519363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Tyrannosaurus rex</a:t>
            </a:r>
          </a:p>
        </p:txBody>
      </p:sp>
      <p:sp>
        <p:nvSpPr>
          <p:cNvPr id="59398" name="Rectangle 2">
            <a:extLst>
              <a:ext uri="{FF2B5EF4-FFF2-40B4-BE49-F238E27FC236}">
                <a16:creationId xmlns:a16="http://schemas.microsoft.com/office/drawing/2014/main" id="{531895F0-CA81-40E3-99CD-EC3064132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15888"/>
            <a:ext cx="50419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 u="sng">
                <a:solidFill>
                  <a:srgbClr val="FF33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	(1) teropodi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59399" name="Text Box 14">
            <a:extLst>
              <a:ext uri="{FF2B5EF4-FFF2-40B4-BE49-F238E27FC236}">
                <a16:creationId xmlns:a16="http://schemas.microsoft.com/office/drawing/2014/main" id="{F97F66C9-96D7-453D-B867-079E929CE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52513"/>
            <a:ext cx="3419475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živio prije oko 68–65 mln god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dužine oko 10–14 m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težine oko 5–7 t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ostaci nađeni na području zapadnog dijela Sj. Amerike, premda neki u rod </a:t>
            </a:r>
            <a:r>
              <a:rPr lang="hr-HR" altLang="sr-Latn-RS" sz="1600" i="1">
                <a:latin typeface="Arial" panose="020B0604020202020204" pitchFamily="34" charset="0"/>
              </a:rPr>
              <a:t>Tyrannosaurus </a:t>
            </a:r>
            <a:r>
              <a:rPr lang="hr-HR" altLang="sr-Latn-RS" sz="1600">
                <a:latin typeface="Arial" panose="020B0604020202020204" pitchFamily="34" charset="0"/>
              </a:rPr>
              <a:t>uvrštavaju </a:t>
            </a:r>
            <a:r>
              <a:rPr lang="hr-HR" altLang="sr-Latn-RS" sz="1600" i="1">
                <a:latin typeface="Arial" panose="020B0604020202020204" pitchFamily="34" charset="0"/>
              </a:rPr>
              <a:t> </a:t>
            </a:r>
            <a:r>
              <a:rPr lang="hr-HR" altLang="sr-Latn-RS" sz="1600">
                <a:latin typeface="Arial" panose="020B0604020202020204" pitchFamily="34" charset="0"/>
              </a:rPr>
              <a:t>i vrstu </a:t>
            </a:r>
            <a:r>
              <a:rPr lang="hr-HR" altLang="sr-Latn-RS" sz="1600" i="1">
                <a:latin typeface="Arial" panose="020B0604020202020204" pitchFamily="34" charset="0"/>
              </a:rPr>
              <a:t>Tarbosaurus bataar </a:t>
            </a:r>
            <a:r>
              <a:rPr lang="hr-HR" altLang="sr-Latn-RS" sz="1600">
                <a:latin typeface="Arial" panose="020B0604020202020204" pitchFamily="34" charset="0"/>
              </a:rPr>
              <a:t>nađenu u Mongoliji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2" descr="http://www.senckenberg.de/images/content/museum/daueraustellungen/dinos/oviraptor.jpg">
            <a:extLst>
              <a:ext uri="{FF2B5EF4-FFF2-40B4-BE49-F238E27FC236}">
                <a16:creationId xmlns:a16="http://schemas.microsoft.com/office/drawing/2014/main" id="{6DB23A38-FE3B-4D0A-8BD1-80A65B7F8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0"/>
          <a:stretch>
            <a:fillRect/>
          </a:stretch>
        </p:blipFill>
        <p:spPr bwMode="auto">
          <a:xfrm>
            <a:off x="2987675" y="44450"/>
            <a:ext cx="5219700" cy="380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 Box 10">
            <a:extLst>
              <a:ext uri="{FF2B5EF4-FFF2-40B4-BE49-F238E27FC236}">
                <a16:creationId xmlns:a16="http://schemas.microsoft.com/office/drawing/2014/main" id="{1BB05C6A-6E42-4B3A-8288-04670015B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1773238"/>
            <a:ext cx="1439862" cy="50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Oviraptor</a:t>
            </a:r>
            <a:endParaRPr lang="hr-HR" altLang="sr-Latn-RS" sz="18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0420" name="Slide Number Placeholder 22">
            <a:extLst>
              <a:ext uri="{FF2B5EF4-FFF2-40B4-BE49-F238E27FC236}">
                <a16:creationId xmlns:a16="http://schemas.microsoft.com/office/drawing/2014/main" id="{A51EEB37-C696-4673-9EF8-F8832F12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81B4C47-49E4-4BAF-86FF-E152D62DE05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0421" name="Rectangle 2">
            <a:extLst>
              <a:ext uri="{FF2B5EF4-FFF2-40B4-BE49-F238E27FC236}">
                <a16:creationId xmlns:a16="http://schemas.microsoft.com/office/drawing/2014/main" id="{7FDF4305-EC7D-43AE-83E8-0DE84C9DA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260350"/>
            <a:ext cx="3960813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Dinosauria – kredni </a:t>
            </a:r>
            <a:r>
              <a:rPr lang="hr-HR" altLang="sr-Latn-RS" sz="2400" b="1" u="sng">
                <a:solidFill>
                  <a:srgbClr val="FF33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	(1) teropodi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60422" name="Text Box 14">
            <a:extLst>
              <a:ext uri="{FF2B5EF4-FFF2-40B4-BE49-F238E27FC236}">
                <a16:creationId xmlns:a16="http://schemas.microsoft.com/office/drawing/2014/main" id="{FB1FBE28-CC82-493F-8573-B971D87E5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276475"/>
            <a:ext cx="34194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ime latinski za “egg taker”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živio prije oko 75 mln god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vjerojatno prekriven perjem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ostaci nađeni na području Unutrašnje Mongolije i Kine</a:t>
            </a:r>
          </a:p>
        </p:txBody>
      </p:sp>
      <p:pic>
        <p:nvPicPr>
          <p:cNvPr id="60423" name="Picture 14" descr="http://dinosaurussen.weebly.com/uploads/1/1/2/9/11297522/3228271_orig.jpg">
            <a:extLst>
              <a:ext uri="{FF2B5EF4-FFF2-40B4-BE49-F238E27FC236}">
                <a16:creationId xmlns:a16="http://schemas.microsoft.com/office/drawing/2014/main" id="{AAC531FB-6287-4048-B35A-6A3BC14A5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789363"/>
            <a:ext cx="3994150" cy="289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4" name="Text Box 8">
            <a:extLst>
              <a:ext uri="{FF2B5EF4-FFF2-40B4-BE49-F238E27FC236}">
                <a16:creationId xmlns:a16="http://schemas.microsoft.com/office/drawing/2014/main" id="{85EC3343-EBE3-43A1-BF3E-DD6428DB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6381750"/>
            <a:ext cx="1079500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r-Latn-RS" altLang="sr-Latn-RS" sz="1800" b="1" i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60425" name="Picture 16" descr="http://images.eveiletjeux.net/Photo/IMG_FICHE_PRODUIT/Image/500x500/1/144865.jpg">
            <a:extLst>
              <a:ext uri="{FF2B5EF4-FFF2-40B4-BE49-F238E27FC236}">
                <a16:creationId xmlns:a16="http://schemas.microsoft.com/office/drawing/2014/main" id="{505AAD7C-779D-4751-B8B0-12817C11B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4" b="6802"/>
          <a:stretch>
            <a:fillRect/>
          </a:stretch>
        </p:blipFill>
        <p:spPr bwMode="auto">
          <a:xfrm>
            <a:off x="4572000" y="3806825"/>
            <a:ext cx="3887788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0" descr="File:Oviraptor size.jpg">
            <a:extLst>
              <a:ext uri="{FF2B5EF4-FFF2-40B4-BE49-F238E27FC236}">
                <a16:creationId xmlns:a16="http://schemas.microsoft.com/office/drawing/2014/main" id="{96EB715B-2D33-491E-A839-6E5C1D5F8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3" y="2349500"/>
            <a:ext cx="2706687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12" descr="http://upload.wikimedia.org/wikipedia/commons/thumb/0/06/Argentinosaurus_skeleton%2C_PLoS_ONE.png/1280px-Argentinosaurus_skeleton%2C_PLoS_ONE.png">
            <a:extLst>
              <a:ext uri="{FF2B5EF4-FFF2-40B4-BE49-F238E27FC236}">
                <a16:creationId xmlns:a16="http://schemas.microsoft.com/office/drawing/2014/main" id="{A5DC8081-1001-44DD-8BA3-99386B116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7515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Slide Number Placeholder 22">
            <a:extLst>
              <a:ext uri="{FF2B5EF4-FFF2-40B4-BE49-F238E27FC236}">
                <a16:creationId xmlns:a16="http://schemas.microsoft.com/office/drawing/2014/main" id="{7E33E7F9-A67F-4D28-909D-3687E6313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C80F96C-8F99-4BE9-A7D1-5BE19A19408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1444" name="Text Box 6">
            <a:extLst>
              <a:ext uri="{FF2B5EF4-FFF2-40B4-BE49-F238E27FC236}">
                <a16:creationId xmlns:a16="http://schemas.microsoft.com/office/drawing/2014/main" id="{029A53CC-4F36-4389-9899-76E0239E5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300663"/>
            <a:ext cx="2012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Argentinosaurus</a:t>
            </a:r>
          </a:p>
        </p:txBody>
      </p:sp>
      <p:sp>
        <p:nvSpPr>
          <p:cNvPr id="61445" name="Rectangle 2">
            <a:extLst>
              <a:ext uri="{FF2B5EF4-FFF2-40B4-BE49-F238E27FC236}">
                <a16:creationId xmlns:a16="http://schemas.microsoft.com/office/drawing/2014/main" id="{A3DE544F-65D5-47F2-B26B-228E80A2A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331311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Kredni </a:t>
            </a:r>
            <a:r>
              <a:rPr lang="hr-HR" altLang="sr-Latn-RS" sz="2400" b="1">
                <a:solidFill>
                  <a:srgbClr val="FF33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52BF01"/>
                </a:solidFill>
                <a:latin typeface="Arial" panose="020B0604020202020204" pitchFamily="34" charset="0"/>
              </a:rPr>
              <a:t>	(2) sauropodi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61446" name="Text Box 14">
            <a:extLst>
              <a:ext uri="{FF2B5EF4-FFF2-40B4-BE49-F238E27FC236}">
                <a16:creationId xmlns:a16="http://schemas.microsoft.com/office/drawing/2014/main" id="{1C4DE8F0-DC8A-43AD-A021-27E4D79ED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1844675"/>
            <a:ext cx="2339975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živio prije oko 97 do 94 mln god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dužine oko 30–35 m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težine oko 80–100 t</a:t>
            </a:r>
          </a:p>
        </p:txBody>
      </p:sp>
      <p:pic>
        <p:nvPicPr>
          <p:cNvPr id="61447" name="Picture 8" descr="File:Argentinosaurus scale.png">
            <a:extLst>
              <a:ext uri="{FF2B5EF4-FFF2-40B4-BE49-F238E27FC236}">
                <a16:creationId xmlns:a16="http://schemas.microsoft.com/office/drawing/2014/main" id="{850B3F00-C111-436A-B29D-0190A794D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5300663"/>
            <a:ext cx="48641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10" descr="http://upload.wikimedia.org/wikipedia/commons/e/e1/Argentinosaurus_BW.jpg">
            <a:extLst>
              <a:ext uri="{FF2B5EF4-FFF2-40B4-BE49-F238E27FC236}">
                <a16:creationId xmlns:a16="http://schemas.microsoft.com/office/drawing/2014/main" id="{DA56F0B8-F22F-4297-A0C7-93737DB60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" t="7492" r="4486" b="4996"/>
          <a:stretch>
            <a:fillRect/>
          </a:stretch>
        </p:blipFill>
        <p:spPr bwMode="auto">
          <a:xfrm>
            <a:off x="3317875" y="44450"/>
            <a:ext cx="57848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22">
            <a:extLst>
              <a:ext uri="{FF2B5EF4-FFF2-40B4-BE49-F238E27FC236}">
                <a16:creationId xmlns:a16="http://schemas.microsoft.com/office/drawing/2014/main" id="{82B3EA4C-D292-437C-AEE6-921351D4A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C867E9B-C78D-4523-BDEB-9E0B9401BDE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00D26DEA-9F49-45C4-94CE-16CE784F8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1628775"/>
            <a:ext cx="4178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3300"/>
                </a:solidFill>
                <a:latin typeface="Arial" panose="020B0604020202020204" pitchFamily="34" charset="0"/>
              </a:rPr>
              <a:t>Ornitischia</a:t>
            </a:r>
            <a:endParaRPr lang="hr-HR" altLang="sr-Latn-RS" sz="2400" b="1" baseline="-25000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sp>
        <p:nvSpPr>
          <p:cNvPr id="62468" name="Text Box 5">
            <a:extLst>
              <a:ext uri="{FF2B5EF4-FFF2-40B4-BE49-F238E27FC236}">
                <a16:creationId xmlns:a16="http://schemas.microsoft.com/office/drawing/2014/main" id="{4F98D282-2D35-42AD-8525-214B037EF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052513"/>
            <a:ext cx="4248150" cy="2862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Od ornitišia u kredi imamo predstavnike 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ornitopoda </a:t>
            </a:r>
            <a:r>
              <a:rPr lang="hr-HR" altLang="sr-Latn-RS" sz="1800">
                <a:latin typeface="Arial" panose="020B0604020202020204" pitchFamily="34" charset="0"/>
              </a:rPr>
              <a:t>(rod </a:t>
            </a:r>
            <a:r>
              <a:rPr lang="hr-HR" altLang="sr-Latn-RS" sz="1800" i="1">
                <a:latin typeface="Arial" panose="020B0604020202020204" pitchFamily="34" charset="0"/>
              </a:rPr>
              <a:t>Iguanodon</a:t>
            </a:r>
            <a:r>
              <a:rPr lang="hr-HR" altLang="sr-Latn-RS" sz="1800">
                <a:latin typeface="Arial" panose="020B0604020202020204" pitchFamily="34" charset="0"/>
              </a:rPr>
              <a:t> nastavlja se iz gornje jure)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, ceratopsa, hadrosaura </a:t>
            </a:r>
            <a:r>
              <a:rPr lang="hr-HR" altLang="sr-Latn-RS" sz="1800">
                <a:latin typeface="Arial" panose="020B0604020202020204" pitchFamily="34" charset="0"/>
              </a:rPr>
              <a:t>i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 ankilosaura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endParaRPr lang="hr-HR" altLang="sr-Latn-RS" sz="1800" b="1">
              <a:solidFill>
                <a:srgbClr val="52BF0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Hadrosauri su poznatiji kao </a:t>
            </a:r>
            <a:r>
              <a:rPr lang="hr-HR" altLang="sr-Latn-RS" sz="1800">
                <a:solidFill>
                  <a:srgbClr val="FF3300"/>
                </a:solidFill>
                <a:latin typeface="Arial" panose="020B0604020202020204" pitchFamily="34" charset="0"/>
              </a:rPr>
              <a:t>"patkokljuni"</a:t>
            </a:r>
            <a:r>
              <a:rPr lang="hr-HR" altLang="sr-Latn-RS" sz="1800">
                <a:latin typeface="Arial" panose="020B0604020202020204" pitchFamily="34" charset="0"/>
              </a:rPr>
              <a:t> dinosauri, ceratopsi kao </a:t>
            </a:r>
            <a:r>
              <a:rPr lang="hr-HR" altLang="sr-Latn-RS" sz="1800">
                <a:solidFill>
                  <a:srgbClr val="FF3300"/>
                </a:solidFill>
                <a:latin typeface="Arial" panose="020B0604020202020204" pitchFamily="34" charset="0"/>
              </a:rPr>
              <a:t>"rogati",</a:t>
            </a:r>
            <a:r>
              <a:rPr lang="hr-HR" altLang="sr-Latn-RS" sz="1800">
                <a:latin typeface="Arial" panose="020B0604020202020204" pitchFamily="34" charset="0"/>
              </a:rPr>
              <a:t> a ankilosauri kao </a:t>
            </a:r>
            <a:r>
              <a:rPr lang="hr-HR" altLang="sr-Latn-RS" sz="1800">
                <a:solidFill>
                  <a:srgbClr val="FF3300"/>
                </a:solidFill>
                <a:latin typeface="Arial" panose="020B0604020202020204" pitchFamily="34" charset="0"/>
              </a:rPr>
              <a:t>"oklopljeni"</a:t>
            </a:r>
            <a:r>
              <a:rPr lang="hr-HR" altLang="sr-Latn-RS" sz="1800">
                <a:latin typeface="Arial" panose="020B0604020202020204" pitchFamily="34" charset="0"/>
              </a:rPr>
              <a:t> dinosauri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62469" name="Picture 7">
            <a:extLst>
              <a:ext uri="{FF2B5EF4-FFF2-40B4-BE49-F238E27FC236}">
                <a16:creationId xmlns:a16="http://schemas.microsoft.com/office/drawing/2014/main" id="{5C13F7D3-E5C4-4255-8CF2-202F2C958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60350"/>
            <a:ext cx="4367212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8" descr="Iguanodon">
            <a:extLst>
              <a:ext uri="{FF2B5EF4-FFF2-40B4-BE49-F238E27FC236}">
                <a16:creationId xmlns:a16="http://schemas.microsoft.com/office/drawing/2014/main" id="{4757EB35-6D85-4E00-B511-EE374550D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3382962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1" name="Text Box 9">
            <a:extLst>
              <a:ext uri="{FF2B5EF4-FFF2-40B4-BE49-F238E27FC236}">
                <a16:creationId xmlns:a16="http://schemas.microsoft.com/office/drawing/2014/main" id="{D5AA1BC3-ADF7-4CFC-A488-762D6EB03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600700"/>
            <a:ext cx="5399088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Iguanodon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dužine 6-10 m, težine do 5 t, biljojed, vjerojatno živio u krdima; jedan od prvih opisanih dinosaura</a:t>
            </a:r>
          </a:p>
        </p:txBody>
      </p:sp>
      <p:sp>
        <p:nvSpPr>
          <p:cNvPr id="62472" name="Text Box 10">
            <a:extLst>
              <a:ext uri="{FF2B5EF4-FFF2-40B4-BE49-F238E27FC236}">
                <a16:creationId xmlns:a16="http://schemas.microsoft.com/office/drawing/2014/main" id="{E71B2CCF-C6E9-4F64-814E-AC508A2DE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33375"/>
            <a:ext cx="3721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339933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</p:txBody>
      </p:sp>
      <p:sp>
        <p:nvSpPr>
          <p:cNvPr id="62473" name="Text Box 10">
            <a:extLst>
              <a:ext uri="{FF2B5EF4-FFF2-40B4-BE49-F238E27FC236}">
                <a16:creationId xmlns:a16="http://schemas.microsoft.com/office/drawing/2014/main" id="{4227D5B8-FCE4-4376-918A-AADA6FF0C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825" y="3543300"/>
            <a:ext cx="2873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(1) Ornitopoda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0">
            <a:extLst>
              <a:ext uri="{FF2B5EF4-FFF2-40B4-BE49-F238E27FC236}">
                <a16:creationId xmlns:a16="http://schemas.microsoft.com/office/drawing/2014/main" id="{952CE6CB-10C9-40CD-BB1D-F38B66714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1052513"/>
            <a:ext cx="4143375" cy="55197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Edmontonia</a:t>
            </a:r>
            <a:endParaRPr lang="hr-HR" altLang="sr-Latn-RS" sz="1800" b="1">
              <a:latin typeface="Arial" panose="020B0604020202020204" pitchFamily="34" charset="0"/>
            </a:endParaRPr>
          </a:p>
        </p:txBody>
      </p:sp>
      <p:sp>
        <p:nvSpPr>
          <p:cNvPr id="63491" name="Text Box 6">
            <a:extLst>
              <a:ext uri="{FF2B5EF4-FFF2-40B4-BE49-F238E27FC236}">
                <a16:creationId xmlns:a16="http://schemas.microsoft.com/office/drawing/2014/main" id="{AB63D693-2A92-4BE0-8A7E-7F62775AD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785813"/>
            <a:ext cx="3857625" cy="57864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Ankylosaurus</a:t>
            </a:r>
            <a:r>
              <a:rPr lang="hr-HR" altLang="sr-Latn-RS" sz="1800" b="1">
                <a:latin typeface="Arial" panose="020B0604020202020204" pitchFamily="34" charset="0"/>
              </a:rPr>
              <a:t>, </a:t>
            </a:r>
            <a:r>
              <a:rPr lang="hr-HR" altLang="sr-Latn-RS" sz="1800">
                <a:latin typeface="Arial" panose="020B0604020202020204" pitchFamily="34" charset="0"/>
              </a:rPr>
              <a:t>srednja jura - kreda</a:t>
            </a:r>
          </a:p>
        </p:txBody>
      </p:sp>
      <p:sp>
        <p:nvSpPr>
          <p:cNvPr id="63492" name="Slide Number Placeholder 22">
            <a:extLst>
              <a:ext uri="{FF2B5EF4-FFF2-40B4-BE49-F238E27FC236}">
                <a16:creationId xmlns:a16="http://schemas.microsoft.com/office/drawing/2014/main" id="{C606C55C-71D3-4C01-A7C7-FF614EC9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4DC224B-86E1-41FA-BDD1-2006EC44B2E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3493" name="Picture 5" descr="ankilosaur, sr">
            <a:extLst>
              <a:ext uri="{FF2B5EF4-FFF2-40B4-BE49-F238E27FC236}">
                <a16:creationId xmlns:a16="http://schemas.microsoft.com/office/drawing/2014/main" id="{6489AF26-ACDB-400B-9966-AB4C8920A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214438"/>
            <a:ext cx="372745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7">
            <a:extLst>
              <a:ext uri="{FF2B5EF4-FFF2-40B4-BE49-F238E27FC236}">
                <a16:creationId xmlns:a16="http://schemas.microsoft.com/office/drawing/2014/main" id="{5C272A0D-C152-4926-A69A-EA7737099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4071938"/>
            <a:ext cx="344805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9" descr="http://www.tolweb.org/tree/ToLimages/nodo4.jpg">
            <a:extLst>
              <a:ext uri="{FF2B5EF4-FFF2-40B4-BE49-F238E27FC236}">
                <a16:creationId xmlns:a16="http://schemas.microsoft.com/office/drawing/2014/main" id="{CE30F6AF-9931-4110-81F1-01C872E76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"/>
          <a:stretch>
            <a:fillRect/>
          </a:stretch>
        </p:blipFill>
        <p:spPr bwMode="auto">
          <a:xfrm>
            <a:off x="4787900" y="1549400"/>
            <a:ext cx="3856038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11">
            <a:extLst>
              <a:ext uri="{FF2B5EF4-FFF2-40B4-BE49-F238E27FC236}">
                <a16:creationId xmlns:a16="http://schemas.microsoft.com/office/drawing/2014/main" id="{F58AF839-6A06-4B54-A077-5270097F9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4700588"/>
            <a:ext cx="3810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7" name="Text Box 6">
            <a:extLst>
              <a:ext uri="{FF2B5EF4-FFF2-40B4-BE49-F238E27FC236}">
                <a16:creationId xmlns:a16="http://schemas.microsoft.com/office/drawing/2014/main" id="{F4C562DD-56F1-4F18-9DCC-5463DC870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115888"/>
            <a:ext cx="403225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Kredni ankilosauri jače su oklopljeni od jurskih, imali “oklop” po cijelim leđima</a:t>
            </a:r>
          </a:p>
        </p:txBody>
      </p:sp>
      <p:sp>
        <p:nvSpPr>
          <p:cNvPr id="63498" name="Text Box 10">
            <a:extLst>
              <a:ext uri="{FF2B5EF4-FFF2-40B4-BE49-F238E27FC236}">
                <a16:creationId xmlns:a16="http://schemas.microsoft.com/office/drawing/2014/main" id="{A2034354-BD67-4FB0-957B-0C09848D3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4450"/>
            <a:ext cx="37226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(3) Ankylosauria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22">
            <a:extLst>
              <a:ext uri="{FF2B5EF4-FFF2-40B4-BE49-F238E27FC236}">
                <a16:creationId xmlns:a16="http://schemas.microsoft.com/office/drawing/2014/main" id="{A5E60F18-5873-4143-B70D-170D33802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6562D92-8812-4E79-8936-58BE0FAB6261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2467" name="Text Box 6">
            <a:extLst>
              <a:ext uri="{FF2B5EF4-FFF2-40B4-BE49-F238E27FC236}">
                <a16:creationId xmlns:a16="http://schemas.microsoft.com/office/drawing/2014/main" id="{32AE6E74-D192-48DE-995E-90547F325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581525"/>
            <a:ext cx="3851275" cy="17541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b="1" i="1" dirty="0" err="1">
                <a:solidFill>
                  <a:srgbClr val="52BF01"/>
                </a:solidFill>
                <a:latin typeface="Arial" charset="0"/>
              </a:rPr>
              <a:t>Parasaurolophus</a:t>
            </a:r>
            <a:endParaRPr lang="hr-HR" sz="1800" b="1" i="1" dirty="0">
              <a:solidFill>
                <a:srgbClr val="52BF01"/>
              </a:solidFill>
              <a:latin typeface="Arial" charset="0"/>
            </a:endParaRPr>
          </a:p>
          <a:p>
            <a:pPr eaLnBrk="1" hangingPunct="1">
              <a:defRPr/>
            </a:pPr>
            <a:r>
              <a:rPr lang="hr-HR" sz="1800" dirty="0" err="1">
                <a:latin typeface="Arial" charset="0"/>
              </a:rPr>
              <a:t>hadrosaur</a:t>
            </a:r>
            <a:r>
              <a:rPr lang="hr-HR" sz="1800" dirty="0">
                <a:latin typeface="Arial" charset="0"/>
              </a:rPr>
              <a:t> “s krestom”, tzv. </a:t>
            </a:r>
            <a:r>
              <a:rPr lang="hr-HR" sz="1800" dirty="0" err="1">
                <a:latin typeface="Arial" charset="0"/>
              </a:rPr>
              <a:t>lambeosaurusi</a:t>
            </a:r>
            <a:endParaRPr lang="hr-HR" sz="1800" i="1" dirty="0">
              <a:solidFill>
                <a:srgbClr val="006600"/>
              </a:solidFill>
              <a:latin typeface="Arial" charset="0"/>
            </a:endParaRPr>
          </a:p>
          <a:p>
            <a:pPr marL="182563" indent="-182563" eaLnBrk="1" hangingPunct="1">
              <a:buClr>
                <a:srgbClr val="008E40"/>
              </a:buClr>
              <a:buFont typeface="Arial" pitchFamily="34" charset="0"/>
              <a:buChar char="•"/>
              <a:defRPr/>
            </a:pPr>
            <a:r>
              <a:rPr lang="hr-HR" sz="1800" dirty="0">
                <a:latin typeface="Arial" charset="0"/>
              </a:rPr>
              <a:t>živio prije oko 76–73 </a:t>
            </a:r>
            <a:r>
              <a:rPr lang="hr-HR" sz="1800" dirty="0" err="1">
                <a:latin typeface="Arial" charset="0"/>
              </a:rPr>
              <a:t>mln</a:t>
            </a:r>
            <a:r>
              <a:rPr lang="hr-HR" sz="1800" dirty="0">
                <a:latin typeface="Arial" charset="0"/>
              </a:rPr>
              <a:t> god</a:t>
            </a:r>
          </a:p>
          <a:p>
            <a:pPr marL="182563" indent="-182563" eaLnBrk="1" hangingPunct="1">
              <a:buClr>
                <a:srgbClr val="008E40"/>
              </a:buClr>
              <a:buFont typeface="Arial" pitchFamily="34" charset="0"/>
              <a:buChar char="•"/>
              <a:defRPr/>
            </a:pPr>
            <a:r>
              <a:rPr lang="hr-HR" sz="1800" dirty="0">
                <a:latin typeface="Arial" charset="0"/>
              </a:rPr>
              <a:t>dužine oko 9,5 m, težine oko 2,5 t</a:t>
            </a:r>
          </a:p>
          <a:p>
            <a:pPr marL="182563" indent="-182563" eaLnBrk="1" hangingPunct="1">
              <a:buClr>
                <a:srgbClr val="008E40"/>
              </a:buClr>
              <a:buFont typeface="Arial" pitchFamily="34" charset="0"/>
              <a:buChar char="•"/>
              <a:defRPr/>
            </a:pPr>
            <a:r>
              <a:rPr lang="hr-HR" sz="1800" dirty="0">
                <a:latin typeface="Arial" charset="0"/>
              </a:rPr>
              <a:t>nađen na području </a:t>
            </a:r>
            <a:r>
              <a:rPr lang="hr-HR" sz="1800" dirty="0" err="1">
                <a:latin typeface="Arial" charset="0"/>
              </a:rPr>
              <a:t>Sj</a:t>
            </a:r>
            <a:r>
              <a:rPr lang="hr-HR" sz="1800" dirty="0">
                <a:latin typeface="Arial" charset="0"/>
              </a:rPr>
              <a:t>. Amerike</a:t>
            </a:r>
          </a:p>
        </p:txBody>
      </p:sp>
      <p:pic>
        <p:nvPicPr>
          <p:cNvPr id="64516" name="Picture 7">
            <a:extLst>
              <a:ext uri="{FF2B5EF4-FFF2-40B4-BE49-F238E27FC236}">
                <a16:creationId xmlns:a16="http://schemas.microsoft.com/office/drawing/2014/main" id="{ABDCD705-72BC-4797-B915-4581A797F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"/>
          <a:stretch>
            <a:fillRect/>
          </a:stretch>
        </p:blipFill>
        <p:spPr bwMode="auto">
          <a:xfrm>
            <a:off x="5219700" y="0"/>
            <a:ext cx="3640138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8" descr="ScreenShot009">
            <a:extLst>
              <a:ext uri="{FF2B5EF4-FFF2-40B4-BE49-F238E27FC236}">
                <a16:creationId xmlns:a16="http://schemas.microsoft.com/office/drawing/2014/main" id="{243309E7-0314-4D1E-8BDF-6C79845D1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36613"/>
            <a:ext cx="45005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9">
            <a:extLst>
              <a:ext uri="{FF2B5EF4-FFF2-40B4-BE49-F238E27FC236}">
                <a16:creationId xmlns:a16="http://schemas.microsoft.com/office/drawing/2014/main" id="{08AA1AC4-4018-4BA4-A0C0-96D51502E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36838"/>
            <a:ext cx="4535487" cy="383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Text Box 10">
            <a:extLst>
              <a:ext uri="{FF2B5EF4-FFF2-40B4-BE49-F238E27FC236}">
                <a16:creationId xmlns:a16="http://schemas.microsoft.com/office/drawing/2014/main" id="{11F55C8A-55F6-4A76-A517-0865EBF3F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4450"/>
            <a:ext cx="37226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(4) Hadrosauria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9" descr="http://www.healthstones.com/dinosaurstore/dinosaurskulls/styracosaurus/styracosauruss.jpg">
            <a:extLst>
              <a:ext uri="{FF2B5EF4-FFF2-40B4-BE49-F238E27FC236}">
                <a16:creationId xmlns:a16="http://schemas.microsoft.com/office/drawing/2014/main" id="{68399DF2-3B78-408E-BF97-1327F1A53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0"/>
            <a:ext cx="3906837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Slide Number Placeholder 22">
            <a:extLst>
              <a:ext uri="{FF2B5EF4-FFF2-40B4-BE49-F238E27FC236}">
                <a16:creationId xmlns:a16="http://schemas.microsoft.com/office/drawing/2014/main" id="{E7417F40-93C9-416E-9AA8-3015DF96D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5398462-B98C-420B-9DCA-019B932A718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5540" name="Picture 12">
            <a:extLst>
              <a:ext uri="{FF2B5EF4-FFF2-40B4-BE49-F238E27FC236}">
                <a16:creationId xmlns:a16="http://schemas.microsoft.com/office/drawing/2014/main" id="{B9CBD25A-2510-4A52-A38D-DDDD4D306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785938"/>
            <a:ext cx="3889375" cy="481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 Box 10">
            <a:extLst>
              <a:ext uri="{FF2B5EF4-FFF2-40B4-BE49-F238E27FC236}">
                <a16:creationId xmlns:a16="http://schemas.microsoft.com/office/drawing/2014/main" id="{48E845CF-4469-4569-9BB9-10C0E1225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37226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(5) Ceratopsia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850D163F-2889-4B25-840B-324DCE7FB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052513"/>
            <a:ext cx="2303462" cy="1754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b="1" i="1" dirty="0" err="1">
                <a:solidFill>
                  <a:srgbClr val="FF0000"/>
                </a:solidFill>
                <a:latin typeface="Arial" charset="0"/>
              </a:rPr>
              <a:t>Styracosaurus</a:t>
            </a:r>
            <a:endParaRPr lang="hr-HR" sz="1800" b="1" i="1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defRPr/>
            </a:pPr>
            <a:endParaRPr lang="hr-HR" sz="1800" b="1" i="1" dirty="0">
              <a:solidFill>
                <a:srgbClr val="52BF01"/>
              </a:solidFill>
              <a:latin typeface="Arial" charset="0"/>
            </a:endParaRPr>
          </a:p>
          <a:p>
            <a:pPr marL="182563" indent="-182563" eaLnBrk="1" hangingPunct="1">
              <a:buClr>
                <a:srgbClr val="008E40"/>
              </a:buClr>
              <a:buFont typeface="Arial" pitchFamily="34" charset="0"/>
              <a:buChar char="•"/>
              <a:defRPr/>
            </a:pPr>
            <a:r>
              <a:rPr lang="hr-HR" sz="1800" dirty="0">
                <a:latin typeface="Arial" charset="0"/>
              </a:rPr>
              <a:t>živio prije oko 75,5–75 </a:t>
            </a:r>
            <a:r>
              <a:rPr lang="hr-HR" sz="1800" dirty="0" err="1">
                <a:latin typeface="Arial" charset="0"/>
              </a:rPr>
              <a:t>mln</a:t>
            </a:r>
            <a:r>
              <a:rPr lang="hr-HR" sz="1800" dirty="0">
                <a:latin typeface="Arial" charset="0"/>
              </a:rPr>
              <a:t> god</a:t>
            </a:r>
          </a:p>
          <a:p>
            <a:pPr marL="182563" indent="-182563" eaLnBrk="1" hangingPunct="1">
              <a:buClr>
                <a:srgbClr val="008E40"/>
              </a:buClr>
              <a:buFont typeface="Arial" pitchFamily="34" charset="0"/>
              <a:buChar char="•"/>
              <a:defRPr/>
            </a:pPr>
            <a:r>
              <a:rPr lang="hr-HR" sz="1800" dirty="0">
                <a:latin typeface="Arial" charset="0"/>
              </a:rPr>
              <a:t>dužine oko 5,</a:t>
            </a:r>
            <a:r>
              <a:rPr lang="hr-HR" sz="1800" dirty="0" err="1">
                <a:latin typeface="Arial" charset="0"/>
              </a:rPr>
              <a:t>5</a:t>
            </a:r>
            <a:r>
              <a:rPr lang="hr-HR" sz="1800" dirty="0">
                <a:latin typeface="Arial" charset="0"/>
              </a:rPr>
              <a:t> m, težine oko 3 t</a:t>
            </a:r>
          </a:p>
        </p:txBody>
      </p:sp>
      <p:pic>
        <p:nvPicPr>
          <p:cNvPr id="65543" name="Picture 14" descr="ScreenShot007">
            <a:extLst>
              <a:ext uri="{FF2B5EF4-FFF2-40B4-BE49-F238E27FC236}">
                <a16:creationId xmlns:a16="http://schemas.microsoft.com/office/drawing/2014/main" id="{7CC75EF7-554E-42F0-B564-3FAF7458E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303713"/>
            <a:ext cx="5789612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22">
            <a:extLst>
              <a:ext uri="{FF2B5EF4-FFF2-40B4-BE49-F238E27FC236}">
                <a16:creationId xmlns:a16="http://schemas.microsoft.com/office/drawing/2014/main" id="{F2983155-4BA1-41D3-BE34-9089E0235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99CBFB7-93B0-4FE1-AF25-C2039239457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6563" name="Picture 1031" descr="microceratops, dino, kreda">
            <a:extLst>
              <a:ext uri="{FF2B5EF4-FFF2-40B4-BE49-F238E27FC236}">
                <a16:creationId xmlns:a16="http://schemas.microsoft.com/office/drawing/2014/main" id="{D72D42D0-9BDD-4AE9-BB3F-D6C842294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581525"/>
            <a:ext cx="5078412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1032">
            <a:extLst>
              <a:ext uri="{FF2B5EF4-FFF2-40B4-BE49-F238E27FC236}">
                <a16:creationId xmlns:a16="http://schemas.microsoft.com/office/drawing/2014/main" id="{863E6257-5BF2-466B-890C-E92A9F8B0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5214938"/>
            <a:ext cx="17462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Microceratops</a:t>
            </a:r>
            <a:endParaRPr lang="hr-HR" altLang="sr-Latn-RS" sz="1800" b="1">
              <a:solidFill>
                <a:srgbClr val="52BF01"/>
              </a:solidFill>
              <a:latin typeface="Arial" panose="020B0604020202020204" pitchFamily="34" charset="0"/>
            </a:endParaRPr>
          </a:p>
        </p:txBody>
      </p:sp>
      <p:pic>
        <p:nvPicPr>
          <p:cNvPr id="66565" name="Picture 1034" descr="ScreenShot008">
            <a:extLst>
              <a:ext uri="{FF2B5EF4-FFF2-40B4-BE49-F238E27FC236}">
                <a16:creationId xmlns:a16="http://schemas.microsoft.com/office/drawing/2014/main" id="{F386346E-5514-4936-AAB3-DF602BDCF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714625"/>
            <a:ext cx="4122737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1036" descr="triceratops_">
            <a:extLst>
              <a:ext uri="{FF2B5EF4-FFF2-40B4-BE49-F238E27FC236}">
                <a16:creationId xmlns:a16="http://schemas.microsoft.com/office/drawing/2014/main" id="{C407F305-4CE7-47B9-B27A-7DD54A00F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1571625"/>
            <a:ext cx="3724275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7" name="Text Box 1037">
            <a:extLst>
              <a:ext uri="{FF2B5EF4-FFF2-40B4-BE49-F238E27FC236}">
                <a16:creationId xmlns:a16="http://schemas.microsoft.com/office/drawing/2014/main" id="{6D57F150-EF5A-4CE8-9025-874BAACB1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675188"/>
            <a:ext cx="3024187" cy="1754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Triceratops </a:t>
            </a:r>
            <a:r>
              <a:rPr lang="hr-HR" altLang="sr-Latn-RS" sz="1800">
                <a:latin typeface="Arial" panose="020B0604020202020204" pitchFamily="34" charset="0"/>
              </a:rPr>
              <a:t>- živio krajem krede (68-65 mln god), poznate dvije vrste, težine do 5 t, najveći "rogati" dinosaur, ostaci nađeni uvijek kao izolirani fosili</a:t>
            </a:r>
          </a:p>
        </p:txBody>
      </p:sp>
      <p:pic>
        <p:nvPicPr>
          <p:cNvPr id="66568" name="Picture 1035">
            <a:extLst>
              <a:ext uri="{FF2B5EF4-FFF2-40B4-BE49-F238E27FC236}">
                <a16:creationId xmlns:a16="http://schemas.microsoft.com/office/drawing/2014/main" id="{249850C0-F382-4800-A1EC-D1DF3FA74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8" r="15187"/>
          <a:stretch>
            <a:fillRect/>
          </a:stretch>
        </p:blipFill>
        <p:spPr bwMode="auto">
          <a:xfrm>
            <a:off x="642938" y="1554163"/>
            <a:ext cx="4214812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9" name="Text Box 1028">
            <a:extLst>
              <a:ext uri="{FF2B5EF4-FFF2-40B4-BE49-F238E27FC236}">
                <a16:creationId xmlns:a16="http://schemas.microsoft.com/office/drawing/2014/main" id="{C91E3E4E-CBB6-4690-9C89-C7E0434F9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3933825"/>
            <a:ext cx="14287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Triceratops</a:t>
            </a:r>
          </a:p>
        </p:txBody>
      </p:sp>
      <p:sp>
        <p:nvSpPr>
          <p:cNvPr id="66570" name="Text Box 10">
            <a:extLst>
              <a:ext uri="{FF2B5EF4-FFF2-40B4-BE49-F238E27FC236}">
                <a16:creationId xmlns:a16="http://schemas.microsoft.com/office/drawing/2014/main" id="{374D1EAF-533F-47A3-B4F4-40B5B7F16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722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(5) Ceratopsia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3">
            <a:extLst>
              <a:ext uri="{FF2B5EF4-FFF2-40B4-BE49-F238E27FC236}">
                <a16:creationId xmlns:a16="http://schemas.microsoft.com/office/drawing/2014/main" id="{4E1B13E3-1ACA-4924-94CA-2D5D376C3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7C6C225-24EC-4563-90FF-71AE0E97E1D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7587" name="Picture 4" descr="JKP">
            <a:extLst>
              <a:ext uri="{FF2B5EF4-FFF2-40B4-BE49-F238E27FC236}">
                <a16:creationId xmlns:a16="http://schemas.microsoft.com/office/drawing/2014/main" id="{DED15F49-5C99-4D63-AA49-8C83D75E2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15888"/>
            <a:ext cx="6629400" cy="653573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8" name="Oval 5">
            <a:extLst>
              <a:ext uri="{FF2B5EF4-FFF2-40B4-BE49-F238E27FC236}">
                <a16:creationId xmlns:a16="http://schemas.microsoft.com/office/drawing/2014/main" id="{22B6ACAA-61C2-4DF7-907E-6256C098A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7275" y="16684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89" name="Oval 6">
            <a:extLst>
              <a:ext uri="{FF2B5EF4-FFF2-40B4-BE49-F238E27FC236}">
                <a16:creationId xmlns:a16="http://schemas.microsoft.com/office/drawing/2014/main" id="{F0E248CF-E639-49A0-94BC-B48939641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075" y="18970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0" name="Oval 7">
            <a:extLst>
              <a:ext uri="{FF2B5EF4-FFF2-40B4-BE49-F238E27FC236}">
                <a16:creationId xmlns:a16="http://schemas.microsoft.com/office/drawing/2014/main" id="{ABACFAB8-F0F9-4589-8115-869C08AEA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075" y="15922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1" name="Oval 8">
            <a:extLst>
              <a:ext uri="{FF2B5EF4-FFF2-40B4-BE49-F238E27FC236}">
                <a16:creationId xmlns:a16="http://schemas.microsoft.com/office/drawing/2014/main" id="{087B8DFB-8C21-43AC-BABC-89EB85082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20494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2" name="Oval 9">
            <a:extLst>
              <a:ext uri="{FF2B5EF4-FFF2-40B4-BE49-F238E27FC236}">
                <a16:creationId xmlns:a16="http://schemas.microsoft.com/office/drawing/2014/main" id="{ED44A303-5010-41DC-A16D-DB1B14AC0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75" y="15160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3" name="Oval 10">
            <a:extLst>
              <a:ext uri="{FF2B5EF4-FFF2-40B4-BE49-F238E27FC236}">
                <a16:creationId xmlns:a16="http://schemas.microsoft.com/office/drawing/2014/main" id="{37F080DC-C1EC-4E9F-BE5A-008BF14FB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675" y="22018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4" name="Oval 11">
            <a:extLst>
              <a:ext uri="{FF2B5EF4-FFF2-40B4-BE49-F238E27FC236}">
                <a16:creationId xmlns:a16="http://schemas.microsoft.com/office/drawing/2014/main" id="{406171A2-A43A-4621-979B-3B80A669C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21256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5" name="Oval 12">
            <a:extLst>
              <a:ext uri="{FF2B5EF4-FFF2-40B4-BE49-F238E27FC236}">
                <a16:creationId xmlns:a16="http://schemas.microsoft.com/office/drawing/2014/main" id="{50E26678-AA73-4A4E-993C-6823E86F7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1135063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6" name="Oval 13">
            <a:extLst>
              <a:ext uri="{FF2B5EF4-FFF2-40B4-BE49-F238E27FC236}">
                <a16:creationId xmlns:a16="http://schemas.microsoft.com/office/drawing/2014/main" id="{A0554E53-4CEC-49F8-AB94-5B04695C9B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875" y="1287463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7" name="Oval 14">
            <a:extLst>
              <a:ext uri="{FF2B5EF4-FFF2-40B4-BE49-F238E27FC236}">
                <a16:creationId xmlns:a16="http://schemas.microsoft.com/office/drawing/2014/main" id="{50EDADCC-7456-4BFA-8AFE-5B287121A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9475" y="4335463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8" name="Oval 15">
            <a:extLst>
              <a:ext uri="{FF2B5EF4-FFF2-40B4-BE49-F238E27FC236}">
                <a16:creationId xmlns:a16="http://schemas.microsoft.com/office/drawing/2014/main" id="{E986972D-83C0-4E9E-86CF-022786E04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7275" y="1973263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599" name="Oval 16">
            <a:extLst>
              <a:ext uri="{FF2B5EF4-FFF2-40B4-BE49-F238E27FC236}">
                <a16:creationId xmlns:a16="http://schemas.microsoft.com/office/drawing/2014/main" id="{5E3E799F-3F26-44FC-A64C-58706D3AA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5038725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600" name="Oval 17">
            <a:extLst>
              <a:ext uri="{FF2B5EF4-FFF2-40B4-BE49-F238E27FC236}">
                <a16:creationId xmlns:a16="http://schemas.microsoft.com/office/drawing/2014/main" id="{98B9C4D9-CF47-4D77-9B14-60ABF9827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5419725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601" name="Text Box 18">
            <a:extLst>
              <a:ext uri="{FF2B5EF4-FFF2-40B4-BE49-F238E27FC236}">
                <a16:creationId xmlns:a16="http://schemas.microsoft.com/office/drawing/2014/main" id="{6B94FD6D-AAEC-4CE3-944E-075917717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650" y="4962525"/>
            <a:ext cx="10064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1200">
                <a:solidFill>
                  <a:srgbClr val="000099"/>
                </a:solidFill>
                <a:latin typeface="Arial" panose="020B0604020202020204" pitchFamily="34" charset="0"/>
              </a:rPr>
              <a:t>tragovi</a:t>
            </a:r>
          </a:p>
        </p:txBody>
      </p:sp>
      <p:sp>
        <p:nvSpPr>
          <p:cNvPr id="67602" name="Text Box 19">
            <a:extLst>
              <a:ext uri="{FF2B5EF4-FFF2-40B4-BE49-F238E27FC236}">
                <a16:creationId xmlns:a16="http://schemas.microsoft.com/office/drawing/2014/main" id="{69733583-B656-4A21-8A76-FC992D6B8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581525"/>
            <a:ext cx="1600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1200">
                <a:solidFill>
                  <a:srgbClr val="000099"/>
                </a:solidFill>
                <a:latin typeface="Arial" panose="020B0604020202020204" pitchFamily="34" charset="0"/>
              </a:rPr>
              <a:t>TUMAČ:</a:t>
            </a:r>
          </a:p>
        </p:txBody>
      </p:sp>
      <p:sp>
        <p:nvSpPr>
          <p:cNvPr id="67603" name="Rectangle 20">
            <a:extLst>
              <a:ext uri="{FF2B5EF4-FFF2-40B4-BE49-F238E27FC236}">
                <a16:creationId xmlns:a16="http://schemas.microsoft.com/office/drawing/2014/main" id="{3BCD84BC-67B4-4EE7-9BB8-BF67791C5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138" y="4546600"/>
            <a:ext cx="1081087" cy="1150938"/>
          </a:xfrm>
          <a:prstGeom prst="rect">
            <a:avLst/>
          </a:prstGeom>
          <a:noFill/>
          <a:ln w="127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  <p:sp>
        <p:nvSpPr>
          <p:cNvPr id="67604" name="Text Box 22">
            <a:extLst>
              <a:ext uri="{FF2B5EF4-FFF2-40B4-BE49-F238E27FC236}">
                <a16:creationId xmlns:a16="http://schemas.microsoft.com/office/drawing/2014/main" id="{B8E4908A-1A17-40C1-BB07-ECC62D6BA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5395913"/>
            <a:ext cx="10064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1200">
                <a:solidFill>
                  <a:srgbClr val="000099"/>
                </a:solidFill>
                <a:latin typeface="Arial" panose="020B0604020202020204" pitchFamily="34" charset="0"/>
              </a:rPr>
              <a:t>kosti</a:t>
            </a:r>
          </a:p>
        </p:txBody>
      </p:sp>
      <p:sp>
        <p:nvSpPr>
          <p:cNvPr id="67605" name="Rectangle 2">
            <a:extLst>
              <a:ext uri="{FF2B5EF4-FFF2-40B4-BE49-F238E27FC236}">
                <a16:creationId xmlns:a16="http://schemas.microsoft.com/office/drawing/2014/main" id="{086027F2-7C79-4CA3-9975-F51E6ED06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989138"/>
            <a:ext cx="2233613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00FF"/>
                </a:solidFill>
                <a:latin typeface="Arial" panose="020B0604020202020204" pitchFamily="34" charset="0"/>
              </a:rPr>
              <a:t>Ostaci dinosaura na Jadransko-dinaridskoj KP</a:t>
            </a:r>
            <a:endParaRPr lang="hr-HR" altLang="sr-Latn-RS" sz="2400" b="1" baseline="-250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67606" name="Oval 16">
            <a:extLst>
              <a:ext uri="{FF2B5EF4-FFF2-40B4-BE49-F238E27FC236}">
                <a16:creationId xmlns:a16="http://schemas.microsoft.com/office/drawing/2014/main" id="{1FB97C67-1CF5-4FF4-BDF8-5010E59E7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4643438"/>
            <a:ext cx="152400" cy="152400"/>
          </a:xfrm>
          <a:prstGeom prst="ellipse">
            <a:avLst/>
          </a:prstGeom>
          <a:solidFill>
            <a:srgbClr val="009900"/>
          </a:solidFill>
          <a:ln w="9525">
            <a:solidFill>
              <a:srgbClr val="0099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sr-Latn-CS" altLang="sr-Latn-RS" sz="2100">
              <a:latin typeface="Futura Lt BT" pitchFamily="34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22">
            <a:extLst>
              <a:ext uri="{FF2B5EF4-FFF2-40B4-BE49-F238E27FC236}">
                <a16:creationId xmlns:a16="http://schemas.microsoft.com/office/drawing/2014/main" id="{72DAA484-7403-4A49-8A04-380946F2C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20990CC-2FEE-4370-883A-9C10261CFB7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1683" name="Text Box 5">
            <a:extLst>
              <a:ext uri="{FF2B5EF4-FFF2-40B4-BE49-F238E27FC236}">
                <a16:creationId xmlns:a16="http://schemas.microsoft.com/office/drawing/2014/main" id="{7CDF626C-9950-4F33-9C5B-BC0D38170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84963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latin typeface="Arial" panose="020B0604020202020204" pitchFamily="34" charset="0"/>
              </a:rPr>
              <a:t>Tijekom krede prevladavaju pterodaktili: </a:t>
            </a:r>
            <a:r>
              <a:rPr lang="hr-HR" altLang="sr-Latn-RS" sz="1800" dirty="0">
                <a:latin typeface="Arial" panose="020B0604020202020204" pitchFamily="34" charset="0"/>
              </a:rPr>
              <a:t>napoznatija dva roda: </a:t>
            </a:r>
            <a:r>
              <a:rPr lang="hr-HR" altLang="sr-Latn-RS" sz="1800" i="1" dirty="0">
                <a:latin typeface="Arial" panose="020B0604020202020204" pitchFamily="34" charset="0"/>
              </a:rPr>
              <a:t>Pteranodon</a:t>
            </a:r>
            <a:r>
              <a:rPr lang="hr-HR" altLang="sr-Latn-RS" sz="1800" dirty="0">
                <a:latin typeface="Arial" panose="020B0604020202020204" pitchFamily="34" charset="0"/>
              </a:rPr>
              <a:t> i </a:t>
            </a:r>
            <a:r>
              <a:rPr lang="hr-HR" altLang="sr-Latn-RS" sz="1800" i="1" dirty="0">
                <a:latin typeface="Arial" panose="020B0604020202020204" pitchFamily="34" charset="0"/>
              </a:rPr>
              <a:t>Quetzalcoatlus</a:t>
            </a:r>
          </a:p>
          <a:p>
            <a:pPr eaLnBrk="1" hangingPunct="1">
              <a:spcBef>
                <a:spcPct val="0"/>
              </a:spcBef>
              <a:buClr>
                <a:srgbClr val="008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 i="1" dirty="0">
                <a:solidFill>
                  <a:srgbClr val="FF3300"/>
                </a:solidFill>
                <a:latin typeface="Arial" panose="020B0604020202020204" pitchFamily="34" charset="0"/>
              </a:rPr>
              <a:t>Pteranodon</a:t>
            </a:r>
            <a:r>
              <a:rPr lang="hr-HR" altLang="sr-Latn-RS" sz="1800" i="1" dirty="0"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bio </a:t>
            </a:r>
            <a:r>
              <a:rPr lang="hr-HR" altLang="sr-Latn-RS" sz="1800" b="1" dirty="0">
                <a:solidFill>
                  <a:srgbClr val="52BF01"/>
                </a:solidFill>
                <a:latin typeface="Arial" panose="020B0604020202020204" pitchFamily="34" charset="0"/>
              </a:rPr>
              <a:t>najbolji letač </a:t>
            </a:r>
            <a:r>
              <a:rPr lang="hr-HR" altLang="sr-Latn-RS" sz="1800" dirty="0">
                <a:latin typeface="Arial" panose="020B0604020202020204" pitchFamily="34" charset="0"/>
              </a:rPr>
              <a:t>s rasponom krila do čak 10 m, imao specifičnu dugačku glavu (do 1 m) koja je kompenzirala kratko tijelo, strvinar</a:t>
            </a:r>
          </a:p>
          <a:p>
            <a:pPr eaLnBrk="1" hangingPunct="1">
              <a:spcBef>
                <a:spcPct val="0"/>
              </a:spcBef>
              <a:buClr>
                <a:srgbClr val="008000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 i="1" dirty="0">
                <a:solidFill>
                  <a:srgbClr val="FF3300"/>
                </a:solidFill>
                <a:latin typeface="Arial" panose="020B0604020202020204" pitchFamily="34" charset="0"/>
              </a:rPr>
              <a:t>Que</a:t>
            </a:r>
            <a:r>
              <a:rPr lang="en-US" altLang="sr-Latn-RS" sz="1800" b="1" i="1" dirty="0">
                <a:solidFill>
                  <a:srgbClr val="FF3300"/>
                </a:solidFill>
                <a:latin typeface="Arial" panose="020B0604020202020204" pitchFamily="34" charset="0"/>
              </a:rPr>
              <a:t>t</a:t>
            </a:r>
            <a:r>
              <a:rPr lang="hr-HR" altLang="sr-Latn-RS" sz="1800" b="1" i="1" dirty="0">
                <a:solidFill>
                  <a:srgbClr val="FF3300"/>
                </a:solidFill>
                <a:latin typeface="Arial" panose="020B0604020202020204" pitchFamily="34" charset="0"/>
              </a:rPr>
              <a:t>z</a:t>
            </a:r>
            <a:r>
              <a:rPr lang="en-US" altLang="sr-Latn-RS" sz="1800" b="1" i="1" dirty="0">
                <a:solidFill>
                  <a:srgbClr val="FF3300"/>
                </a:solidFill>
                <a:latin typeface="Arial" panose="020B0604020202020204" pitchFamily="34" charset="0"/>
              </a:rPr>
              <a:t>al</a:t>
            </a:r>
            <a:r>
              <a:rPr lang="hr-HR" altLang="sr-Latn-RS" sz="1800" b="1" i="1" dirty="0">
                <a:solidFill>
                  <a:srgbClr val="FF3300"/>
                </a:solidFill>
                <a:latin typeface="Arial" panose="020B0604020202020204" pitchFamily="34" charset="0"/>
              </a:rPr>
              <a:t>coatlus</a:t>
            </a:r>
            <a:r>
              <a:rPr lang="hr-HR" altLang="sr-Latn-RS" sz="1800" dirty="0">
                <a:latin typeface="Arial" panose="020B0604020202020204" pitchFamily="34" charset="0"/>
              </a:rPr>
              <a:t> - </a:t>
            </a:r>
            <a:r>
              <a:rPr lang="hr-HR" altLang="sr-Latn-RS" sz="1800" b="1" dirty="0">
                <a:solidFill>
                  <a:srgbClr val="52BF01"/>
                </a:solidFill>
                <a:latin typeface="Arial" panose="020B0604020202020204" pitchFamily="34" charset="0"/>
              </a:rPr>
              <a:t>najveći pterosaur</a:t>
            </a:r>
            <a:r>
              <a:rPr lang="hr-HR" altLang="sr-Latn-RS" sz="1800" dirty="0">
                <a:latin typeface="Arial" panose="020B0604020202020204" pitchFamily="34" charset="0"/>
              </a:rPr>
              <a:t>, raspon krila i do 15 m</a:t>
            </a:r>
            <a:endParaRPr lang="en-US" altLang="sr-Latn-RS" sz="1800" b="1" baseline="-25000" dirty="0">
              <a:latin typeface="Arial" panose="020B0604020202020204" pitchFamily="34" charset="0"/>
            </a:endParaRPr>
          </a:p>
        </p:txBody>
      </p:sp>
      <p:pic>
        <p:nvPicPr>
          <p:cNvPr id="71684" name="Picture 6" descr="I13 - Pterandon ingens">
            <a:extLst>
              <a:ext uri="{FF2B5EF4-FFF2-40B4-BE49-F238E27FC236}">
                <a16:creationId xmlns:a16="http://schemas.microsoft.com/office/drawing/2014/main" id="{94A3F65C-CBF0-4AC3-A423-4334DD9DF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141663"/>
            <a:ext cx="49022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7" descr="pteranodon">
            <a:extLst>
              <a:ext uri="{FF2B5EF4-FFF2-40B4-BE49-F238E27FC236}">
                <a16:creationId xmlns:a16="http://schemas.microsoft.com/office/drawing/2014/main" id="{CB9C1EF6-A0FF-4ED7-B023-6DA5F5E3F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178300"/>
            <a:ext cx="5081588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6" name="Text Box 8">
            <a:extLst>
              <a:ext uri="{FF2B5EF4-FFF2-40B4-BE49-F238E27FC236}">
                <a16:creationId xmlns:a16="http://schemas.microsoft.com/office/drawing/2014/main" id="{D5F1F844-8E20-4C21-B903-6AEBEBB36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5084763"/>
            <a:ext cx="21844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Pteranodon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“wing without tooth”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71687" name="Text Box 9">
            <a:extLst>
              <a:ext uri="{FF2B5EF4-FFF2-40B4-BE49-F238E27FC236}">
                <a16:creationId xmlns:a16="http://schemas.microsoft.com/office/drawing/2014/main" id="{5EB9276B-5F6A-4C6D-B707-A7C474350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01663"/>
            <a:ext cx="5832475" cy="523875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008000"/>
                </a:solidFill>
                <a:latin typeface="Arial" panose="020B0604020202020204" pitchFamily="34" charset="0"/>
              </a:rPr>
              <a:t>LETEĆI GMAZOVI – Pterosauria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51" descr="http://www.cartage.org.lb/en/themes/sciences/Paleontology/Paleozoology/Mesozoic/1Quetzalcoatlus.jpg">
            <a:extLst>
              <a:ext uri="{FF2B5EF4-FFF2-40B4-BE49-F238E27FC236}">
                <a16:creationId xmlns:a16="http://schemas.microsoft.com/office/drawing/2014/main" id="{FBE1BB9F-D333-4150-A69A-8D1420D72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8"/>
          <a:stretch>
            <a:fillRect/>
          </a:stretch>
        </p:blipFill>
        <p:spPr bwMode="auto">
          <a:xfrm>
            <a:off x="3348038" y="2773363"/>
            <a:ext cx="5530850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Slide Number Placeholder 22">
            <a:extLst>
              <a:ext uri="{FF2B5EF4-FFF2-40B4-BE49-F238E27FC236}">
                <a16:creationId xmlns:a16="http://schemas.microsoft.com/office/drawing/2014/main" id="{D70977DE-2283-4906-955E-6C6B23EB5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498D9F9-D941-43F9-83FC-19465E6FC7C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72708" name="Picture 5" descr="quetzalcoatlus, pterosaur, gornja kreda">
            <a:extLst>
              <a:ext uri="{FF2B5EF4-FFF2-40B4-BE49-F238E27FC236}">
                <a16:creationId xmlns:a16="http://schemas.microsoft.com/office/drawing/2014/main" id="{9641039E-279E-4F51-823C-7203DCCE8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781300"/>
            <a:ext cx="3198813" cy="380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9" name="Text Box 6">
            <a:extLst>
              <a:ext uri="{FF2B5EF4-FFF2-40B4-BE49-F238E27FC236}">
                <a16:creationId xmlns:a16="http://schemas.microsoft.com/office/drawing/2014/main" id="{5355C98E-0D4C-4A46-88A6-9926EA75E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2997200"/>
            <a:ext cx="2185987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Quetzalcoatlus, </a:t>
            </a:r>
            <a:r>
              <a:rPr lang="hr-HR" altLang="sr-Latn-RS" sz="1800" b="1">
                <a:solidFill>
                  <a:srgbClr val="52BF01"/>
                </a:solidFill>
                <a:latin typeface="Arial" panose="020B0604020202020204" pitchFamily="34" charset="0"/>
              </a:rPr>
              <a:t>K</a:t>
            </a:r>
            <a:r>
              <a:rPr lang="hr-HR" altLang="sr-Latn-RS" sz="1800" b="1" baseline="-25000">
                <a:solidFill>
                  <a:srgbClr val="52BF01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72710" name="Picture 7" descr="tapejara, pterosaur, donja kreda">
            <a:extLst>
              <a:ext uri="{FF2B5EF4-FFF2-40B4-BE49-F238E27FC236}">
                <a16:creationId xmlns:a16="http://schemas.microsoft.com/office/drawing/2014/main" id="{18EF5C6C-CA60-463B-B065-8055C8038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913" y="115888"/>
            <a:ext cx="31194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1" name="Text Box 8">
            <a:extLst>
              <a:ext uri="{FF2B5EF4-FFF2-40B4-BE49-F238E27FC236}">
                <a16:creationId xmlns:a16="http://schemas.microsoft.com/office/drawing/2014/main" id="{3AE270D5-2FF9-49D8-B6BE-9E278644D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2613" y="212725"/>
            <a:ext cx="131127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Tapejara</a:t>
            </a:r>
            <a:r>
              <a:rPr lang="hr-HR" altLang="sr-Latn-RS" sz="1600">
                <a:latin typeface="Arial" panose="020B0604020202020204" pitchFamily="34" charset="0"/>
              </a:rPr>
              <a:t>, K</a:t>
            </a:r>
            <a:r>
              <a:rPr lang="hr-HR" altLang="sr-Latn-RS" sz="1600" b="1" baseline="-25000">
                <a:latin typeface="Arial" panose="020B0604020202020204" pitchFamily="34" charset="0"/>
              </a:rPr>
              <a:t>1</a:t>
            </a:r>
          </a:p>
        </p:txBody>
      </p:sp>
      <p:pic>
        <p:nvPicPr>
          <p:cNvPr id="72712" name="Picture 9" descr="cearadactylus, pterosaur, donja kreda">
            <a:extLst>
              <a:ext uri="{FF2B5EF4-FFF2-40B4-BE49-F238E27FC236}">
                <a16:creationId xmlns:a16="http://schemas.microsoft.com/office/drawing/2014/main" id="{D25FD615-34D4-4C4C-9888-6AA718E67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88913"/>
            <a:ext cx="454818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3" name="Text Box 10">
            <a:extLst>
              <a:ext uri="{FF2B5EF4-FFF2-40B4-BE49-F238E27FC236}">
                <a16:creationId xmlns:a16="http://schemas.microsoft.com/office/drawing/2014/main" id="{BE48FCEB-FC78-42E4-BF46-899AB2A65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1868488"/>
            <a:ext cx="1808162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Cearadactylus</a:t>
            </a:r>
            <a:r>
              <a:rPr lang="hr-HR" altLang="sr-Latn-RS" sz="1600">
                <a:latin typeface="Arial" panose="020B0604020202020204" pitchFamily="34" charset="0"/>
              </a:rPr>
              <a:t>, K</a:t>
            </a:r>
            <a:r>
              <a:rPr lang="hr-HR" altLang="sr-Latn-RS" sz="1600" b="1" baseline="-25000">
                <a:latin typeface="Arial" panose="020B0604020202020204" pitchFamily="34" charset="0"/>
              </a:rPr>
              <a:t>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4">
            <a:extLst>
              <a:ext uri="{FF2B5EF4-FFF2-40B4-BE49-F238E27FC236}">
                <a16:creationId xmlns:a16="http://schemas.microsoft.com/office/drawing/2014/main" id="{1DC5BE9E-D8BA-4D8D-9A47-6BF85A278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2D220B9-C00F-4FBE-8E2D-B218948A6EE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4755" name="Text Box 2">
            <a:extLst>
              <a:ext uri="{FF2B5EF4-FFF2-40B4-BE49-F238E27FC236}">
                <a16:creationId xmlns:a16="http://schemas.microsoft.com/office/drawing/2014/main" id="{CE8A75B3-74D3-477B-912F-D5E8EDD37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765175"/>
            <a:ext cx="8353425" cy="3970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Tijekom krede još su uvijek malih dimenzija (poput današnjih glodavaca; najveći nađen veličine je psa), kreću se uglavnom noću, hrane najvjerojatnije kukcima, no postaju raznovrsniji, rađaju žive mlade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Smatra se da je najkasnije </a:t>
            </a:r>
            <a:r>
              <a:rPr lang="hr-HR" altLang="sr-Latn-RS" sz="1800" b="1" dirty="0">
                <a:solidFill>
                  <a:srgbClr val="52BF01"/>
                </a:solidFill>
                <a:latin typeface="Arial" panose="020B0604020202020204" pitchFamily="34" charset="0"/>
              </a:rPr>
              <a:t>prije 125 mln god (barem) unutar skupine Theria došlo do razdvajanja tobolčara od viših sisavaca </a:t>
            </a:r>
            <a:r>
              <a:rPr lang="hr-HR" altLang="sr-Latn-RS" sz="1800" dirty="0">
                <a:latin typeface="Arial" panose="020B0604020202020204" pitchFamily="34" charset="0"/>
              </a:rPr>
              <a:t>(placentalni sisavci Eutheria)</a:t>
            </a:r>
          </a:p>
          <a:p>
            <a:pPr marL="0" indent="0"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Rod </a:t>
            </a:r>
            <a:r>
              <a:rPr lang="hr-HR" altLang="sr-Latn-RS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Eomaia</a:t>
            </a: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smatra se prvim predstavnikom placentalnih sisavaca </a:t>
            </a:r>
            <a:r>
              <a:rPr lang="hr-HR" altLang="sr-Latn-RS" sz="1800" dirty="0">
                <a:latin typeface="Arial" panose="020B0604020202020204" pitchFamily="34" charset="0"/>
              </a:rPr>
              <a:t>(starost 125 mln god, nalazište Liaoning),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a rod </a:t>
            </a:r>
            <a:r>
              <a:rPr lang="hr-HR" altLang="sr-Latn-RS" sz="1800" b="1" i="1" dirty="0">
                <a:solidFill>
                  <a:srgbClr val="0000FF"/>
                </a:solidFill>
                <a:latin typeface="Arial" panose="020B0604020202020204" pitchFamily="34" charset="0"/>
              </a:rPr>
              <a:t>Sinodelphys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 prvih tobolčara </a:t>
            </a:r>
            <a:r>
              <a:rPr lang="hr-HR" altLang="sr-Latn-RS" sz="1800" dirty="0">
                <a:latin typeface="Arial" panose="020B0604020202020204" pitchFamily="34" charset="0"/>
              </a:rPr>
              <a:t>(Liaoning)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Prvi placentalni sisavci slični današnjoj krtici ili rovki, tabanaši, oštrih zubiju, pandže na 5 prstiju, ...</a:t>
            </a:r>
            <a:endParaRPr lang="en-US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73732" name="Picture 12" descr="Gobiconodon, sisavac, valanginian, d">
            <a:extLst>
              <a:ext uri="{FF2B5EF4-FFF2-40B4-BE49-F238E27FC236}">
                <a16:creationId xmlns:a16="http://schemas.microsoft.com/office/drawing/2014/main" id="{CCB4DDA7-B1AF-4035-B091-FEDCD6E9F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4581525"/>
            <a:ext cx="3738563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Text Box 13">
            <a:extLst>
              <a:ext uri="{FF2B5EF4-FFF2-40B4-BE49-F238E27FC236}">
                <a16:creationId xmlns:a16="http://schemas.microsoft.com/office/drawing/2014/main" id="{8E1AAF45-DB20-4CF6-BB5F-8B1726281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240338"/>
            <a:ext cx="3140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solidFill>
                  <a:srgbClr val="006600"/>
                </a:solidFill>
                <a:latin typeface="Arial" panose="020B0604020202020204" pitchFamily="34" charset="0"/>
              </a:rPr>
              <a:t>Globiconodon</a:t>
            </a:r>
            <a:r>
              <a:rPr lang="hr-HR" altLang="sr-Latn-RS" sz="1600">
                <a:latin typeface="Arial" panose="020B0604020202020204" pitchFamily="34" charset="0"/>
              </a:rPr>
              <a:t>, triconodont, donja kreda</a:t>
            </a:r>
          </a:p>
        </p:txBody>
      </p:sp>
      <p:sp>
        <p:nvSpPr>
          <p:cNvPr id="73734" name="Rectangle 2">
            <a:extLst>
              <a:ext uri="{FF2B5EF4-FFF2-40B4-BE49-F238E27FC236}">
                <a16:creationId xmlns:a16="http://schemas.microsoft.com/office/drawing/2014/main" id="{5B8B1716-CF02-468F-8422-33AB8CD03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3513"/>
            <a:ext cx="2593975" cy="457200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8000"/>
                </a:solidFill>
                <a:latin typeface="Arial" panose="020B0604020202020204" pitchFamily="34" charset="0"/>
              </a:rPr>
              <a:t>SISAVCI - kreda</a:t>
            </a:r>
            <a:endParaRPr lang="hr-HR" altLang="sr-Latn-RS" sz="2000" b="1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22">
            <a:extLst>
              <a:ext uri="{FF2B5EF4-FFF2-40B4-BE49-F238E27FC236}">
                <a16:creationId xmlns:a16="http://schemas.microsoft.com/office/drawing/2014/main" id="{8FAD5AF9-F017-4674-9008-D5B65EF5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66F3745-9E22-4FA8-9FF0-126482EEDAC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4755" name="Text Box 6">
            <a:extLst>
              <a:ext uri="{FF2B5EF4-FFF2-40B4-BE49-F238E27FC236}">
                <a16:creationId xmlns:a16="http://schemas.microsoft.com/office/drawing/2014/main" id="{C14D8CFD-C58E-4A85-BA6F-3E16E4C55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76250"/>
            <a:ext cx="7848600" cy="532923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i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Eomaia scansoria</a:t>
            </a:r>
            <a:endParaRPr lang="hr-HR" altLang="sr-Latn-RS" sz="1800" b="1" baseline="-25000">
              <a:latin typeface="Arial" panose="020B0604020202020204" pitchFamily="34" charset="0"/>
            </a:endParaRPr>
          </a:p>
        </p:txBody>
      </p:sp>
      <p:pic>
        <p:nvPicPr>
          <p:cNvPr id="74756" name="Picture 4">
            <a:extLst>
              <a:ext uri="{FF2B5EF4-FFF2-40B4-BE49-F238E27FC236}">
                <a16:creationId xmlns:a16="http://schemas.microsoft.com/office/drawing/2014/main" id="{078ED090-17E4-4589-AB49-7041A0A78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657225"/>
            <a:ext cx="37417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5">
            <a:extLst>
              <a:ext uri="{FF2B5EF4-FFF2-40B4-BE49-F238E27FC236}">
                <a16:creationId xmlns:a16="http://schemas.microsoft.com/office/drawing/2014/main" id="{E35FC858-E564-46C1-9DC8-58831C009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657225"/>
            <a:ext cx="3544888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3">
            <a:extLst>
              <a:ext uri="{FF2B5EF4-FFF2-40B4-BE49-F238E27FC236}">
                <a16:creationId xmlns:a16="http://schemas.microsoft.com/office/drawing/2014/main" id="{EE3E7012-B8AB-4B9A-9D19-B8C6029A6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D3C1A46-D8FF-4470-BD98-4B47BA4944D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6803" name="Text Box 5">
            <a:extLst>
              <a:ext uri="{FF2B5EF4-FFF2-40B4-BE49-F238E27FC236}">
                <a16:creationId xmlns:a16="http://schemas.microsoft.com/office/drawing/2014/main" id="{5A27A820-EB08-445E-8046-4F3BBC40B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3313112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 b="1">
                <a:latin typeface="Arial" panose="020B0604020202020204" pitchFamily="34" charset="0"/>
              </a:rPr>
              <a:t>Tijekom krede ptice slične “praptici” nastavljaju razvoj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Među njima značajna je skupina </a:t>
            </a:r>
            <a:r>
              <a:rPr lang="hr-HR" altLang="sr-Latn-RS" sz="1800" b="1">
                <a:latin typeface="Arial" panose="020B0604020202020204" pitchFamily="34" charset="0"/>
              </a:rPr>
              <a:t>Enantiornithes</a:t>
            </a:r>
            <a:r>
              <a:rPr lang="hr-HR" altLang="sr-Latn-RS" sz="1800">
                <a:latin typeface="Arial" panose="020B0604020202020204" pitchFamily="34" charset="0"/>
              </a:rPr>
              <a:t> koja je krajem krede izumrla</a:t>
            </a:r>
          </a:p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Char char="n"/>
            </a:pPr>
            <a:r>
              <a:rPr lang="hr-HR" altLang="sr-Latn-RS" sz="1800">
                <a:latin typeface="Arial" panose="020B0604020202020204" pitchFamily="34" charset="0"/>
              </a:rPr>
              <a:t>Ostaci pripadnika skupine nađeni u pokrajini Liaoning</a:t>
            </a:r>
          </a:p>
        </p:txBody>
      </p:sp>
      <p:pic>
        <p:nvPicPr>
          <p:cNvPr id="76804" name="Picture 4" descr="evolucija 2">
            <a:extLst>
              <a:ext uri="{FF2B5EF4-FFF2-40B4-BE49-F238E27FC236}">
                <a16:creationId xmlns:a16="http://schemas.microsoft.com/office/drawing/2014/main" id="{E223EA39-7158-42C0-AF6C-85BBA8A17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00" y="0"/>
            <a:ext cx="5422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A8126D1-75A3-4B63-BC0B-48F7BC29E8A4}"/>
              </a:ext>
            </a:extLst>
          </p:cNvPr>
          <p:cNvSpPr/>
          <p:nvPr/>
        </p:nvSpPr>
        <p:spPr>
          <a:xfrm>
            <a:off x="6000750" y="0"/>
            <a:ext cx="1168400" cy="965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pic>
        <p:nvPicPr>
          <p:cNvPr id="76806" name="Picture 5" descr="D:\Printscreen\ScreenShot020.jpg">
            <a:extLst>
              <a:ext uri="{FF2B5EF4-FFF2-40B4-BE49-F238E27FC236}">
                <a16:creationId xmlns:a16="http://schemas.microsoft.com/office/drawing/2014/main" id="{9422C018-A2B2-4B46-BCF6-3D15AA209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95"/>
          <a:stretch>
            <a:fillRect/>
          </a:stretch>
        </p:blipFill>
        <p:spPr bwMode="auto">
          <a:xfrm>
            <a:off x="142875" y="5143500"/>
            <a:ext cx="45323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7" name="Rectangle 2">
            <a:extLst>
              <a:ext uri="{FF2B5EF4-FFF2-40B4-BE49-F238E27FC236}">
                <a16:creationId xmlns:a16="http://schemas.microsoft.com/office/drawing/2014/main" id="{E2A3862D-D383-4F98-BC50-0A3445324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2162175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339933"/>
                </a:solidFill>
                <a:latin typeface="Arial" panose="020B0604020202020204" pitchFamily="34" charset="0"/>
              </a:rPr>
              <a:t>PTICE (Aves)</a:t>
            </a:r>
            <a:endParaRPr lang="hr-HR" altLang="sr-Latn-RS" sz="2000" b="1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CF4D372-4C39-4D34-85B1-E4F9C59DC63A}"/>
              </a:ext>
            </a:extLst>
          </p:cNvPr>
          <p:cNvCxnSpPr/>
          <p:nvPr/>
        </p:nvCxnSpPr>
        <p:spPr>
          <a:xfrm flipV="1">
            <a:off x="8748713" y="981075"/>
            <a:ext cx="0" cy="647700"/>
          </a:xfrm>
          <a:prstGeom prst="straightConnector1">
            <a:avLst/>
          </a:prstGeom>
          <a:ln w="41275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1">
            <a:extLst>
              <a:ext uri="{FF2B5EF4-FFF2-40B4-BE49-F238E27FC236}">
                <a16:creationId xmlns:a16="http://schemas.microsoft.com/office/drawing/2014/main" id="{D0F628F3-F051-4658-8A66-EABBC4E2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02E83E5-9ED6-4451-81B9-0A52EB097AF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77827" name="Picture 8" descr="Enantiornis 1">
            <a:extLst>
              <a:ext uri="{FF2B5EF4-FFF2-40B4-BE49-F238E27FC236}">
                <a16:creationId xmlns:a16="http://schemas.microsoft.com/office/drawing/2014/main" id="{7B97F55F-4719-445A-A080-4B79AFD74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404813"/>
            <a:ext cx="3508375" cy="52847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8" name="Text Box 5">
            <a:extLst>
              <a:ext uri="{FF2B5EF4-FFF2-40B4-BE49-F238E27FC236}">
                <a16:creationId xmlns:a16="http://schemas.microsoft.com/office/drawing/2014/main" id="{F9FF7279-B402-4C06-9877-6092498B5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889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5000"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Enantiornis</a:t>
            </a:r>
          </a:p>
        </p:txBody>
      </p:sp>
      <p:pic>
        <p:nvPicPr>
          <p:cNvPr id="77829" name="Picture 2" descr="Enantiornis%20small">
            <a:extLst>
              <a:ext uri="{FF2B5EF4-FFF2-40B4-BE49-F238E27FC236}">
                <a16:creationId xmlns:a16="http://schemas.microsoft.com/office/drawing/2014/main" id="{52FEC617-B016-4CF3-A38E-35CAC7DC4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071688"/>
            <a:ext cx="5041900" cy="3959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0" name="Text Box 14">
            <a:extLst>
              <a:ext uri="{FF2B5EF4-FFF2-40B4-BE49-F238E27FC236}">
                <a16:creationId xmlns:a16="http://schemas.microsoft.com/office/drawing/2014/main" id="{07603F0C-6D26-435A-9A02-D299DACBA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20713"/>
            <a:ext cx="3887788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dužine oko 1 m ne uključujući rep</a:t>
            </a:r>
          </a:p>
          <a:p>
            <a:pPr eaLnBrk="1" hangingPunct="1">
              <a:spcBef>
                <a:spcPct val="0"/>
              </a:spcBef>
              <a:buClr>
                <a:srgbClr val="008E40"/>
              </a:buClr>
              <a:buSzTx/>
              <a:buFont typeface="Arial" panose="020B0604020202020204" pitchFamily="34" charset="0"/>
              <a:buChar char="•"/>
            </a:pPr>
            <a:r>
              <a:rPr lang="hr-HR" altLang="sr-Latn-RS" sz="1600">
                <a:latin typeface="Arial" panose="020B0604020202020204" pitchFamily="34" charset="0"/>
              </a:rPr>
              <a:t>nađena u Argentini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7514</TotalTime>
  <Words>2266</Words>
  <Application>Microsoft Office PowerPoint</Application>
  <PresentationFormat>On-screen Show (4:3)</PresentationFormat>
  <Paragraphs>493</Paragraphs>
  <Slides>57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Calibri</vt:lpstr>
      <vt:lpstr>Futura Lt BT</vt:lpstr>
      <vt:lpstr>Tw Cen MT</vt:lpstr>
      <vt:lpstr>Wingdings</vt:lpstr>
      <vt:lpstr>Wingdings 2</vt:lpstr>
      <vt:lpstr>Wingdings 3</vt:lpstr>
      <vt:lpstr>Median</vt:lpstr>
      <vt:lpstr>MEZOZOIK Razvoj flore i faune tijekom krede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Historijska geologija - kreda</dc:title>
  <dc:creator>Maja Martinus</dc:creator>
  <cp:lastModifiedBy>Matej Pavlović</cp:lastModifiedBy>
  <cp:revision>1256</cp:revision>
  <dcterms:created xsi:type="dcterms:W3CDTF">2007-10-05T08:55:39Z</dcterms:created>
  <dcterms:modified xsi:type="dcterms:W3CDTF">2026-04-10T06:56:22Z</dcterms:modified>
</cp:coreProperties>
</file>