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351" r:id="rId2"/>
    <p:sldId id="352" r:id="rId3"/>
    <p:sldId id="353" r:id="rId4"/>
    <p:sldId id="354" r:id="rId5"/>
    <p:sldId id="355" r:id="rId6"/>
    <p:sldId id="356" r:id="rId7"/>
    <p:sldId id="529" r:id="rId8"/>
    <p:sldId id="369" r:id="rId9"/>
    <p:sldId id="372" r:id="rId10"/>
    <p:sldId id="370" r:id="rId11"/>
    <p:sldId id="516" r:id="rId12"/>
    <p:sldId id="373" r:id="rId13"/>
    <p:sldId id="375" r:id="rId14"/>
    <p:sldId id="376" r:id="rId15"/>
    <p:sldId id="383" r:id="rId16"/>
    <p:sldId id="517" r:id="rId17"/>
    <p:sldId id="528" r:id="rId18"/>
    <p:sldId id="368" r:id="rId19"/>
    <p:sldId id="455" r:id="rId20"/>
    <p:sldId id="515" r:id="rId21"/>
    <p:sldId id="457" r:id="rId22"/>
    <p:sldId id="391" r:id="rId23"/>
    <p:sldId id="392" r:id="rId24"/>
    <p:sldId id="393" r:id="rId25"/>
    <p:sldId id="394" r:id="rId26"/>
    <p:sldId id="395" r:id="rId27"/>
    <p:sldId id="533" r:id="rId28"/>
    <p:sldId id="538" r:id="rId29"/>
    <p:sldId id="534" r:id="rId30"/>
    <p:sldId id="535" r:id="rId31"/>
    <p:sldId id="536" r:id="rId32"/>
    <p:sldId id="539" r:id="rId33"/>
    <p:sldId id="540" r:id="rId34"/>
    <p:sldId id="537" r:id="rId35"/>
    <p:sldId id="510" r:id="rId36"/>
    <p:sldId id="525" r:id="rId37"/>
    <p:sldId id="530" r:id="rId38"/>
    <p:sldId id="531" r:id="rId39"/>
    <p:sldId id="532" r:id="rId40"/>
    <p:sldId id="511" r:id="rId41"/>
    <p:sldId id="541" r:id="rId42"/>
    <p:sldId id="524"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58285" autoAdjust="0"/>
  </p:normalViewPr>
  <p:slideViewPr>
    <p:cSldViewPr>
      <p:cViewPr varScale="1">
        <p:scale>
          <a:sx n="56" d="100"/>
          <a:sy n="56" d="100"/>
        </p:scale>
        <p:origin x="-2142" y="-90"/>
      </p:cViewPr>
      <p:guideLst>
        <p:guide orient="horz" pos="2160"/>
        <p:guide pos="2880"/>
      </p:guideLst>
    </p:cSldViewPr>
  </p:slideViewPr>
  <p:notesTextViewPr>
    <p:cViewPr>
      <p:scale>
        <a:sx n="100" d="100"/>
        <a:sy n="100" d="100"/>
      </p:scale>
      <p:origin x="0" y="0"/>
    </p:cViewPr>
  </p:notesTextViewPr>
  <p:sorterViewPr>
    <p:cViewPr>
      <p:scale>
        <a:sx n="38" d="100"/>
        <a:sy n="38" d="100"/>
      </p:scale>
      <p:origin x="0" y="14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r-H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HR"/>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r-H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01AF8F-F183-4E10-8DB3-9D60D1454576}" type="slidenum">
              <a:rPr lang="hr-HR"/>
              <a:pPr>
                <a:defRPr/>
              </a:pPr>
              <a:t>‹#›</a:t>
            </a:fld>
            <a:endParaRPr lang="hr-HR"/>
          </a:p>
        </p:txBody>
      </p:sp>
    </p:spTree>
    <p:extLst>
      <p:ext uri="{BB962C8B-B14F-4D97-AF65-F5344CB8AC3E}">
        <p14:creationId xmlns:p14="http://schemas.microsoft.com/office/powerpoint/2010/main" val="1538486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corning.com/worldwide/en/products/life-sciences/resources/webforms/3d-cell-culture-updates.html" TargetMode="External"/><Relationship Id="rId3" Type="http://schemas.openxmlformats.org/officeDocument/2006/relationships/hyperlink" Target="https://www.ncbi.nlm.nih.gov/pmc/articles/PMC10291515/" TargetMode="External"/><Relationship Id="rId7" Type="http://schemas.openxmlformats.org/officeDocument/2006/relationships/hyperlink" Target="https://www.ncbi.nlm.nih.gov/pmc/articles/PMC7875053/"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pubs.acs.org/doi/10.1021/acs.bioconjchem.9b00136" TargetMode="External"/><Relationship Id="rId11" Type="http://schemas.openxmlformats.org/officeDocument/2006/relationships/hyperlink" Target="https://www.corning.com/worldwide/en/products/life-sciences/resources/webforms/3d-model-systems-spheroids-organoids-tissue-models-ebook.html" TargetMode="External"/><Relationship Id="rId5" Type="http://schemas.openxmlformats.org/officeDocument/2006/relationships/hyperlink" Target="https://www.ncbi.nlm.nih.gov/pmc/articles/PMC7824314/" TargetMode="External"/><Relationship Id="rId10" Type="http://schemas.openxmlformats.org/officeDocument/2006/relationships/hyperlink" Target="https://www.corning.com/worldwide/en/products/life-sciences/resources/webforms/e-book-automating-your-3d-cell-cultures.html" TargetMode="External"/><Relationship Id="rId4" Type="http://schemas.openxmlformats.org/officeDocument/2006/relationships/hyperlink" Target="https://bmccancer.biomedcentral.com/articles/10.1186/s12885-023-11674-9" TargetMode="External"/><Relationship Id="rId9" Type="http://schemas.openxmlformats.org/officeDocument/2006/relationships/hyperlink" Target="https://www.corning.com/worldwide/en/products/life-sciences/resources/stories/at-the-bench/organoid-vs-spheroid-what-is-the-difference/infographic.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itsloan.mit.edu/ideas-made-to-matter/additive-manufacturing-explained"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85ABC95-DE95-461D-A803-D7AE174C4BAB}" type="slidenum">
              <a:rPr lang="hr-HR" altLang="en-US" smtClean="0"/>
              <a:pPr eaLnBrk="1" hangingPunct="1">
                <a:spcBef>
                  <a:spcPct val="0"/>
                </a:spcBef>
              </a:pPr>
              <a:t>2</a:t>
            </a:fld>
            <a:endParaRPr lang="hr-HR" altLang="en-US" smtClean="0"/>
          </a:p>
        </p:txBody>
      </p:sp>
      <p:sp>
        <p:nvSpPr>
          <p:cNvPr id="62467" name="Rectangle 2"/>
          <p:cNvSpPr>
            <a:spLocks noGrp="1" noRot="1" noChangeAspect="1" noChangeArrowheads="1" noTextEdit="1"/>
          </p:cNvSpPr>
          <p:nvPr>
            <p:ph type="sldImg"/>
          </p:nvPr>
        </p:nvSpPr>
        <p:spPr>
          <a:xfrm>
            <a:off x="0" y="303213"/>
            <a:ext cx="1588" cy="1587"/>
          </a:xfrm>
          <a:solidFill>
            <a:srgbClr val="FFFFFF"/>
          </a:solidFill>
          <a:ln/>
        </p:spPr>
      </p:sp>
      <p:sp>
        <p:nvSpPr>
          <p:cNvPr id="62468" name="Rectangle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hr-H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BFDA221-AF4C-4F0E-9F0C-00F1BF6A393C}" type="slidenum">
              <a:rPr lang="hr-HR" altLang="en-US" smtClean="0"/>
              <a:pPr eaLnBrk="1" hangingPunct="1">
                <a:spcBef>
                  <a:spcPct val="0"/>
                </a:spcBef>
              </a:pPr>
              <a:t>18</a:t>
            </a:fld>
            <a:endParaRPr lang="hr-HR" altLang="en-US" smtClean="0"/>
          </a:p>
        </p:txBody>
      </p:sp>
      <p:sp>
        <p:nvSpPr>
          <p:cNvPr id="71683" name="Rectangle 2"/>
          <p:cNvSpPr>
            <a:spLocks noGrp="1" noRot="1" noChangeAspect="1" noChangeArrowheads="1" noTextEdit="1"/>
          </p:cNvSpPr>
          <p:nvPr>
            <p:ph type="sldImg"/>
          </p:nvPr>
        </p:nvSpPr>
        <p:spPr>
          <a:xfrm>
            <a:off x="0" y="303213"/>
            <a:ext cx="1588" cy="1587"/>
          </a:xfrm>
          <a:solidFill>
            <a:srgbClr val="FFFFFF"/>
          </a:solidFill>
          <a:ln/>
        </p:spPr>
      </p:sp>
      <p:sp>
        <p:nvSpPr>
          <p:cNvPr id="71684" name="Rectangle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hr-H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t>Fig. 23.2. Human Embryonic Stem Cells. (a) Colony of hES cells</a:t>
            </a:r>
          </a:p>
          <a:p>
            <a:r>
              <a:rPr lang="en-US" altLang="en-US" smtClean="0"/>
              <a:t>on feeder layer. Undifferentiated cells around the edge of the colony</a:t>
            </a:r>
          </a:p>
          <a:p>
            <a:r>
              <a:rPr lang="en-US" altLang="en-US" smtClean="0"/>
              <a:t>surround more differentiated cells with a brownish appearance in</a:t>
            </a:r>
          </a:p>
          <a:p>
            <a:r>
              <a:rPr lang="en-US" altLang="en-US" smtClean="0"/>
              <a:t>the center. The colony is surrounded by growth-inactivated mouse</a:t>
            </a:r>
          </a:p>
          <a:p>
            <a:r>
              <a:rPr lang="en-US" altLang="en-US" smtClean="0"/>
              <a:t>embryo feeder cells (see also Plate 25</a:t>
            </a:r>
            <a:r>
              <a:rPr lang="en-US" altLang="en-US" i="1" smtClean="0"/>
              <a:t>c). (b) Free-floating embryoid</a:t>
            </a:r>
          </a:p>
          <a:p>
            <a:r>
              <a:rPr lang="en-US" altLang="en-US" smtClean="0"/>
              <a:t>bodies (EBs), typically 300 to 500 cells per cluster, generated</a:t>
            </a:r>
          </a:p>
          <a:p>
            <a:r>
              <a:rPr lang="en-US" altLang="en-US" smtClean="0"/>
              <a:t>by detaching colonies from feeder layer and preventing further</a:t>
            </a:r>
          </a:p>
          <a:p>
            <a:r>
              <a:rPr lang="en-US" altLang="en-US" smtClean="0"/>
              <a:t>reattachment (see also Plate 25</a:t>
            </a:r>
            <a:r>
              <a:rPr lang="en-US" altLang="en-US" i="1" smtClean="0"/>
              <a:t>d). (From Cooke &amp; Minger, 2007).</a:t>
            </a:r>
            <a:endParaRPr lang="hr-HR"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6C7468-1A5F-4716-98BF-55708CE228EF}" type="slidenum">
              <a:rPr lang="hr-HR" altLang="en-US" smtClean="0"/>
              <a:pPr eaLnBrk="1" hangingPunct="1">
                <a:spcBef>
                  <a:spcPct val="0"/>
                </a:spcBef>
              </a:pPr>
              <a:t>19</a:t>
            </a:fld>
            <a:endParaRPr lang="hr-H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701C6D-A05B-4E1C-9B1E-57918036DB69}" type="slidenum">
              <a:rPr lang="hr-HR" altLang="en-US" smtClean="0"/>
              <a:pPr eaLnBrk="1" hangingPunct="1">
                <a:spcBef>
                  <a:spcPct val="0"/>
                </a:spcBef>
              </a:pPr>
              <a:t>25</a:t>
            </a:fld>
            <a:endParaRPr lang="hr-HR" altLang="en-US" smtClean="0"/>
          </a:p>
        </p:txBody>
      </p:sp>
      <p:sp>
        <p:nvSpPr>
          <p:cNvPr id="73731" name="Rectangle 2"/>
          <p:cNvSpPr>
            <a:spLocks noGrp="1" noRot="1" noChangeAspect="1" noChangeArrowheads="1" noTextEdit="1"/>
          </p:cNvSpPr>
          <p:nvPr>
            <p:ph type="sldImg"/>
          </p:nvPr>
        </p:nvSpPr>
        <p:spPr>
          <a:xfrm>
            <a:off x="0" y="303213"/>
            <a:ext cx="1588" cy="1587"/>
          </a:xfrm>
          <a:solidFill>
            <a:srgbClr val="FFFFFF"/>
          </a:solidFill>
          <a:ln/>
        </p:spPr>
      </p:sp>
      <p:sp>
        <p:nvSpPr>
          <p:cNvPr id="73732" name="Rectangle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r>
              <a:rPr lang="hr-HR" altLang="en-US" smtClean="0"/>
              <a:t>Kad se stanice keratinocita uzgajaju samo na plastičnoj podlozi i bez faktora KGF, nema diferencijacije, ostaju u jednom sloju, kad se uzgajaju uz KGF i na sloju fibroblasta, daju višeslojnu strukturu nalik višeslojnom pločastom epitelu.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899B618-064B-4547-9B82-3231CA441B73}" type="slidenum">
              <a:rPr lang="hr-HR" altLang="en-US" smtClean="0"/>
              <a:pPr eaLnBrk="1" hangingPunct="1">
                <a:spcBef>
                  <a:spcPct val="0"/>
                </a:spcBef>
              </a:pPr>
              <a:t>26</a:t>
            </a:fld>
            <a:endParaRPr lang="hr-HR" altLang="en-US" smtClean="0"/>
          </a:p>
        </p:txBody>
      </p:sp>
      <p:sp>
        <p:nvSpPr>
          <p:cNvPr id="74755" name="Rectangle 2"/>
          <p:cNvSpPr>
            <a:spLocks noGrp="1" noRot="1" noChangeAspect="1" noChangeArrowheads="1" noTextEdit="1"/>
          </p:cNvSpPr>
          <p:nvPr>
            <p:ph type="sldImg"/>
          </p:nvPr>
        </p:nvSpPr>
        <p:spPr>
          <a:xfrm>
            <a:off x="-12596813" y="303213"/>
            <a:ext cx="25195213" cy="18897600"/>
          </a:xfrm>
          <a:solidFill>
            <a:srgbClr val="FFFFFF"/>
          </a:solidFill>
          <a:ln/>
        </p:spPr>
      </p:sp>
      <p:sp>
        <p:nvSpPr>
          <p:cNvPr id="74756" name="Rectangle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hr-H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Organoid Applications</a:t>
            </a:r>
          </a:p>
          <a:p>
            <a:r>
              <a:rPr lang="en-US" dirty="0" smtClean="0"/>
              <a:t>Organoid technology has been used to great success in personalized medicine — in disease modeling as well as optimizing drug discovery and regenerative medicine. The applications of organoids in CRISPR research could similarly help scientists better study organ development within the context of gene editing.</a:t>
            </a:r>
          </a:p>
          <a:p>
            <a:r>
              <a:rPr lang="en-US" dirty="0" smtClean="0"/>
              <a:t>Specific to cancer research, 3D organoids can provide insight into the mutational signatures of selected cancers because they can mimic the pathophysiology of human tumors.</a:t>
            </a:r>
          </a:p>
          <a:p>
            <a:r>
              <a:rPr lang="en-US" dirty="0" smtClean="0"/>
              <a:t>Organoids can also function as a self-assembling miniature manifestation of a parent organ, which can be of particular benefit to researchers. For example, neural organoids are bringing us closer to understanding diseases in the brain.</a:t>
            </a:r>
          </a:p>
          <a:p>
            <a:r>
              <a:rPr lang="en-US" b="1" dirty="0" smtClean="0"/>
              <a:t>Spheroid Applications</a:t>
            </a:r>
          </a:p>
          <a:p>
            <a:r>
              <a:rPr lang="en-US" dirty="0" smtClean="0"/>
              <a:t>Perhaps most notably, tumor spheroids can help scientists understand the </a:t>
            </a:r>
            <a:r>
              <a:rPr lang="en-US" i="1" dirty="0" smtClean="0"/>
              <a:t>in vivo </a:t>
            </a:r>
            <a:r>
              <a:rPr lang="en-US" dirty="0" smtClean="0"/>
              <a:t>microenvironments of tumors, which can help researchers predict drug efficacy in cancer research.</a:t>
            </a:r>
          </a:p>
          <a:p>
            <a:r>
              <a:rPr lang="en-US" dirty="0" smtClean="0"/>
              <a:t>One research team recently </a:t>
            </a:r>
            <a:r>
              <a:rPr lang="en-US" dirty="0" smtClean="0">
                <a:hlinkClick r:id="rId3"/>
              </a:rPr>
              <a:t>screened a natural product library</a:t>
            </a:r>
            <a:r>
              <a:rPr lang="en-US" dirty="0" smtClean="0"/>
              <a:t> against non-small cell lung cancer spheroids in 1536-well plates and identified several compounds active against the cancer cells. Another team used </a:t>
            </a:r>
            <a:r>
              <a:rPr lang="en-US" dirty="0" smtClean="0">
                <a:hlinkClick r:id="rId4"/>
              </a:rPr>
              <a:t>spheroids with macrophage infiltrates</a:t>
            </a:r>
            <a:r>
              <a:rPr lang="en-US" dirty="0" smtClean="0"/>
              <a:t> to model how macrophages interact with tumors and anti-cancer drugs in the human body.</a:t>
            </a:r>
          </a:p>
          <a:p>
            <a:r>
              <a:rPr lang="en-US" dirty="0" smtClean="0"/>
              <a:t>Spheroids can also be used in stem cell research to develop </a:t>
            </a:r>
            <a:r>
              <a:rPr lang="en-US" dirty="0" err="1" smtClean="0"/>
              <a:t>embryoid</a:t>
            </a:r>
            <a:r>
              <a:rPr lang="en-US" dirty="0" smtClean="0"/>
              <a:t> bodies from induced pluripotent stem cells, which can then be turned into high-purity neural stem cells for studying neural diseases and their related treatments.</a:t>
            </a:r>
          </a:p>
          <a:p>
            <a:r>
              <a:rPr lang="en-US" b="1" dirty="0" smtClean="0"/>
              <a:t>Spheroid Culture Techniques</a:t>
            </a:r>
          </a:p>
          <a:p>
            <a:r>
              <a:rPr lang="en-US" dirty="0" smtClean="0"/>
              <a:t>In scaffold methods, researchers use an artificial hydrogel, an extracellular matrix, or a solid scaffold to shape cell growth and encourage spheroid formation.</a:t>
            </a:r>
          </a:p>
          <a:p>
            <a:r>
              <a:rPr lang="en-US" dirty="0" smtClean="0"/>
              <a:t>Anti-adherence methods rely on preventing cell adherence to a surface so cells are forced to clump together. Growing cells in a bioreactor with constantly flowing media, thus preventing them from adhering to the vessel, is one such method. The use of low-attachment coatings in plates so cells clump and form spheroids is another.</a:t>
            </a:r>
          </a:p>
          <a:p>
            <a:r>
              <a:rPr lang="en-US" dirty="0" smtClean="0"/>
              <a:t>In the hanging-drop culture method, cells are seeded in media, which is used to form hanging droplets below a surface. With no surface to attach to, cells clump together by gravity, forming one spheroid inside each drop.</a:t>
            </a:r>
          </a:p>
          <a:p>
            <a:r>
              <a:rPr lang="en-US" b="1" dirty="0" smtClean="0"/>
              <a:t>Spheroid Analysis Techniques</a:t>
            </a:r>
          </a:p>
          <a:p>
            <a:r>
              <a:rPr lang="en-US" dirty="0" smtClean="0"/>
              <a:t>To analyze spheroid experiments, researchers use plate readers, various microscopy techniques, or flow cytometry.</a:t>
            </a:r>
          </a:p>
          <a:p>
            <a:r>
              <a:rPr lang="en-US" dirty="0" err="1" smtClean="0"/>
              <a:t>Transwell</a:t>
            </a:r>
            <a:r>
              <a:rPr lang="en-US" dirty="0" smtClean="0"/>
              <a:t> migration and invasion assays with tumor spheroids can be analyzed using microscopy with image capture, microscopy with direct counting, a plate reader, or flow cytometry.</a:t>
            </a:r>
          </a:p>
          <a:p>
            <a:r>
              <a:rPr lang="en-US" dirty="0" smtClean="0"/>
              <a:t>Viability assays rely on differences between dead or dying and viable cells, such as the presence of apoptotic markers or the ability of live cells to metabolize certain molecules into a fluorescent or colored product. The cells in spheroids may need to be disaggregated into single cells before analysis.</a:t>
            </a:r>
          </a:p>
          <a:p>
            <a:r>
              <a:rPr lang="en-US" dirty="0" smtClean="0"/>
              <a:t>To evaluate the penetration of drug-carrying nanoparticles or other therapeutic products into tumor spheroids, researchers have used flow cytometry, confocal microscopy, and various other microscopy techniques. For example, a research team used </a:t>
            </a:r>
            <a:r>
              <a:rPr lang="en-US" dirty="0" smtClean="0">
                <a:hlinkClick r:id="rId5"/>
              </a:rPr>
              <a:t>two-photon microscopy</a:t>
            </a:r>
            <a:r>
              <a:rPr lang="en-US" dirty="0" smtClean="0"/>
              <a:t> to analyze the ability of drug-delivery nanoparticles with different properties to penetrate deeply into tumor spheroids.</a:t>
            </a:r>
          </a:p>
          <a:p>
            <a:r>
              <a:rPr lang="en-US" dirty="0" smtClean="0"/>
              <a:t>Another group of researchers first treated colorectal cancer spheroids with </a:t>
            </a:r>
            <a:r>
              <a:rPr lang="en-US" dirty="0" smtClean="0">
                <a:hlinkClick r:id="rId6"/>
              </a:rPr>
              <a:t>drug-carrying nanoparticles</a:t>
            </a:r>
            <a:r>
              <a:rPr lang="en-US" dirty="0" smtClean="0"/>
              <a:t>, then stained the spheroids with Hoechst 33342 dye, which stains cells closer to the exterior of the spheroids more strongly. After staining, the team disaggregated the spheroids and analyzed their nanoparticle content and staining strength via flow cytometry, thus determining each cell's location in the spheroid and the depth of penetration of the nanoparticles.</a:t>
            </a:r>
          </a:p>
          <a:p>
            <a:r>
              <a:rPr lang="en-US" b="1" dirty="0" smtClean="0"/>
              <a:t>Challenges and Future Directions in 3D Culture</a:t>
            </a:r>
          </a:p>
          <a:p>
            <a:r>
              <a:rPr lang="en-US" dirty="0" smtClean="0"/>
              <a:t>Compared to 2D cultures, spheroids and organoids do come with greater complexity in analysis. It can be difficult to image the interior of spheroids or organoids without disaggregation or sectioning, and making histology sections is too labor-intensive for many applications. Another limitation is that certain cancer cell types are unable to form spheroids or have a tendency to form non-spherical aggregations.</a:t>
            </a:r>
          </a:p>
          <a:p>
            <a:r>
              <a:rPr lang="en-US" dirty="0" smtClean="0"/>
              <a:t>Another challenge is that nutrient and oxygen diffusion limitations for cells in the spheroid interior increase as the size of spheroids increase, so larger spheroids develop a necrotic core.</a:t>
            </a:r>
          </a:p>
          <a:p>
            <a:r>
              <a:rPr lang="en-US" dirty="0" smtClean="0"/>
              <a:t>Future directions and emerging trends in spheroid research include the use of </a:t>
            </a:r>
            <a:r>
              <a:rPr lang="en-US" dirty="0" smtClean="0">
                <a:hlinkClick r:id="rId7"/>
              </a:rPr>
              <a:t>spheroids as building blocks</a:t>
            </a:r>
            <a:r>
              <a:rPr lang="en-US" dirty="0" smtClean="0"/>
              <a:t> to create more complex tissue constructs, and the development of new </a:t>
            </a:r>
            <a:r>
              <a:rPr lang="en-US" dirty="0" err="1" smtClean="0"/>
              <a:t>biosensing</a:t>
            </a:r>
            <a:r>
              <a:rPr lang="en-US" dirty="0" smtClean="0"/>
              <a:t> methods (e.g., optical coherence tomography and electrochemical </a:t>
            </a:r>
            <a:r>
              <a:rPr lang="en-US" dirty="0" err="1" smtClean="0"/>
              <a:t>biosensing</a:t>
            </a:r>
            <a:r>
              <a:rPr lang="en-US" dirty="0" smtClean="0"/>
              <a:t>) that can analyze whole spheroids without damage.</a:t>
            </a:r>
          </a:p>
          <a:p>
            <a:r>
              <a:rPr lang="en-US" dirty="0" smtClean="0"/>
              <a:t>To keep abreast of the latest developments in 3D technology, sign up for </a:t>
            </a:r>
            <a:r>
              <a:rPr lang="en-US" dirty="0" smtClean="0">
                <a:hlinkClick r:id="rId8"/>
              </a:rPr>
              <a:t>Corning's 3D culture updates</a:t>
            </a:r>
            <a:r>
              <a:rPr lang="en-US" dirty="0" smtClean="0"/>
              <a:t>, or visit our website to find products, guides, and protocols for spheroid and organoid culture.</a:t>
            </a:r>
          </a:p>
          <a:p>
            <a:r>
              <a:rPr lang="en-US" b="1" dirty="0" smtClean="0"/>
              <a:t>Spheroids vs. Organoids Infographic</a:t>
            </a:r>
            <a:endParaRPr lang="en-US" dirty="0" smtClean="0"/>
          </a:p>
          <a:p>
            <a:r>
              <a:rPr lang="en-US" dirty="0" smtClean="0"/>
              <a:t>Learn more about the origin, model environments, applications and advantages of spheroids and organoids.</a:t>
            </a:r>
          </a:p>
          <a:p>
            <a:r>
              <a:rPr lang="en-US" dirty="0" smtClean="0">
                <a:hlinkClick r:id="rId9"/>
              </a:rPr>
              <a:t>Download </a:t>
            </a:r>
            <a:endParaRPr lang="en-US" dirty="0" smtClean="0"/>
          </a:p>
          <a:p>
            <a:r>
              <a:rPr lang="en-US" b="1" dirty="0" smtClean="0"/>
              <a:t>Automating Your 3D Cell Cultures e-Book</a:t>
            </a:r>
            <a:endParaRPr lang="en-US" dirty="0" smtClean="0"/>
          </a:p>
          <a:p>
            <a:r>
              <a:rPr lang="en-US" dirty="0" smtClean="0"/>
              <a:t>Move your 3D cell cultures into a high throughput environment with expert insights and experiences. </a:t>
            </a:r>
          </a:p>
          <a:p>
            <a:r>
              <a:rPr lang="en-US" dirty="0" smtClean="0">
                <a:hlinkClick r:id="rId10"/>
              </a:rPr>
              <a:t>Download </a:t>
            </a:r>
            <a:endParaRPr lang="en-US" dirty="0" smtClean="0"/>
          </a:p>
          <a:p>
            <a:r>
              <a:rPr lang="en-US" b="1" dirty="0" smtClean="0"/>
              <a:t>3D Model Systems: Spheroids, Organoids and Tissue Models</a:t>
            </a:r>
            <a:endParaRPr lang="en-US" dirty="0" smtClean="0"/>
          </a:p>
          <a:p>
            <a:r>
              <a:rPr lang="en-US" dirty="0" smtClean="0"/>
              <a:t>Spheroids, organoids and more complex 3D systems have been invaluable to research. Download this practical guide demystifying 3D models with helpful tips and techniques to set your 3D culture up for success.</a:t>
            </a:r>
          </a:p>
          <a:p>
            <a:r>
              <a:rPr lang="en-US" dirty="0" smtClean="0">
                <a:hlinkClick r:id="rId11"/>
              </a:rPr>
              <a:t>Download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01AF8F-F183-4E10-8DB3-9D60D1454576}" type="slidenum">
              <a:rPr lang="hr-HR" smtClean="0"/>
              <a:pPr>
                <a:defRPr/>
              </a:pPr>
              <a:t>27</a:t>
            </a:fld>
            <a:endParaRPr lang="hr-HR"/>
          </a:p>
        </p:txBody>
      </p:sp>
    </p:spTree>
    <p:extLst>
      <p:ext uri="{BB962C8B-B14F-4D97-AF65-F5344CB8AC3E}">
        <p14:creationId xmlns:p14="http://schemas.microsoft.com/office/powerpoint/2010/main" val="4253465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b="1" smtClean="0"/>
              <a:t>https://www.cellink.com/blog/the-ultimate-user-guide-to-bioprinting-neural-tissue/</a:t>
            </a:r>
          </a:p>
          <a:p>
            <a:r>
              <a:rPr lang="en-US" altLang="en-US" b="1" smtClean="0"/>
              <a:t>Bioprinting – explained simply!</a:t>
            </a:r>
          </a:p>
          <a:p>
            <a:r>
              <a:rPr lang="en-US" altLang="en-US" smtClean="0"/>
              <a:t>Bioprinting is a technology where bioinks and biomaterials, mixed with cells, are 3D printed, often to construct living tissue models. The process of 3D bioprinting follows that of </a:t>
            </a:r>
            <a:r>
              <a:rPr lang="en-US" altLang="en-US" smtClean="0">
                <a:hlinkClick r:id="rId3"/>
              </a:rPr>
              <a:t>additive manufacturing</a:t>
            </a:r>
            <a:r>
              <a:rPr lang="en-US" altLang="en-US" smtClean="0"/>
              <a:t>, where a digital file acts as a blueprint to print an object layer-by-layer. Although bioprinting is a new technology, it has already shown huge benefits within the applications of regenerative and personalized medicine, tissue engineering, drug discovery and cosmetics.</a:t>
            </a:r>
          </a:p>
          <a:p>
            <a:r>
              <a:rPr lang="en-US" altLang="en-US" b="1" smtClean="0"/>
              <a:t>How bioprinting works</a:t>
            </a:r>
          </a:p>
          <a:p>
            <a:r>
              <a:rPr lang="en-US" altLang="en-US" smtClean="0"/>
              <a:t>3D bioprinting, built on the foundations of 3D printing, comes with a lot of freedom. Bioprinting’s freedom makes it an excellent tool in biological research applications, which means there isn’t one easy method which can explain how bioprinting works. The technology is constantly evolving and shifting, and the steps in the workflow will change over time. Today, we view the workflow in three distinct stages:</a:t>
            </a:r>
          </a:p>
          <a:p>
            <a:r>
              <a:rPr lang="en-US" altLang="en-US" b="1" smtClean="0"/>
              <a:t>Pre-bioprinting:</a:t>
            </a:r>
          </a:p>
          <a:p>
            <a:r>
              <a:rPr lang="en-US" altLang="en-US" smtClean="0"/>
              <a:t>This step first involves creating a digital file, or 3D model, for the printers to read. The application determines whether the 3D model is built from scratch, based on a scan, if it is as simple as a droplet, or something else. Some bioprinting software, like our DNA Studio, gives researchers the ability to design simple 3D geometries directly on the printer. Other bioprinters will require the use of external software and 3D modeling, or CAD, skills.</a:t>
            </a:r>
            <a:br>
              <a:rPr lang="en-US" altLang="en-US" smtClean="0"/>
            </a:br>
            <a:r>
              <a:rPr lang="en-US" altLang="en-US" smtClean="0"/>
              <a:t/>
            </a:r>
            <a:br>
              <a:rPr lang="en-US" altLang="en-US" smtClean="0"/>
            </a:br>
            <a:r>
              <a:rPr lang="en-US" altLang="en-US" smtClean="0"/>
              <a:t>In this step, you also prepare the printing material. For cellular applications with cells embedded into the bioink, researchers will need to prepare their cells and mix them with the bioink. Note that some cellular applications require the researcher to seed the cells onto the printed construct in step 3. If the application is acellular, the researcher will only need to prepare their material appropriately.</a:t>
            </a:r>
          </a:p>
          <a:p>
            <a:r>
              <a:rPr lang="en-US" altLang="en-US" b="1" smtClean="0"/>
              <a:t>Bioprinting:</a:t>
            </a:r>
            <a:br>
              <a:rPr lang="en-US" altLang="en-US" b="1" smtClean="0"/>
            </a:br>
            <a:r>
              <a:rPr lang="en-US" altLang="en-US" b="1" smtClean="0"/>
              <a:t/>
            </a:r>
            <a:br>
              <a:rPr lang="en-US" altLang="en-US" b="1" smtClean="0"/>
            </a:br>
            <a:r>
              <a:rPr lang="en-US" altLang="en-US" smtClean="0"/>
              <a:t>For extrusion-based bioprinting, researchers will load the cell-laden bioink into cartridges and load these into one or multiple printheads. The researcher sets the parameters on the printer, and starts the print. The bioink will be extruded into the desired shape. For light-based bioprinting, researchers will put a photosensitive bioink, such as a photoink, in a vat. The structure is then built by projecting a patterned light onto the bioink, which will form the desired shape by moving the print arm. Developing different types of 3D tissue models requires researchers to use different types of cells, bioinks and equipment.</a:t>
            </a:r>
          </a:p>
          <a:p>
            <a:r>
              <a:rPr lang="en-US" altLang="en-US" b="1" smtClean="0"/>
              <a:t>Post-bioprinting:</a:t>
            </a:r>
          </a:p>
          <a:p>
            <a:r>
              <a:rPr lang="en-US" altLang="en-US" smtClean="0"/>
              <a:t>Most 3D bioprinted structures need to be crosslinked to become fully stable. Crosslinking is usually done by treating the construct with either ionic solution or UV light. The construct’s composition helps researchers determine what kind of crosslinking to use. Typically, you will now proceed with covering the 3D tissue models with the relevant cell medium, and place it in an incubator for cultivation.</a:t>
            </a:r>
          </a:p>
          <a:p>
            <a:r>
              <a:rPr lang="en-US" altLang="en-US" smtClean="0"/>
              <a:t>hin the applications of regenerative and personalized medicine, tissue engineering, drug discovery and cosmetics.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5E585F-1524-4A23-A14D-0E0060321CF5}" type="slidenum">
              <a:rPr lang="hr-HR" altLang="en-US" sz="1200" smtClean="0"/>
              <a:pPr eaLnBrk="1" hangingPunct="1"/>
              <a:t>37</a:t>
            </a:fld>
            <a:endParaRPr lang="hr-HR"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smtClean="0"/>
              <a:t>Image Credit: </a:t>
            </a:r>
            <a:r>
              <a:rPr lang="en-US" altLang="en-US" sz="800" dirty="0" err="1" smtClean="0"/>
              <a:t>Hanaphy</a:t>
            </a:r>
            <a:r>
              <a:rPr lang="en-US" altLang="en-US" sz="800" dirty="0" smtClean="0"/>
              <a:t>, P., Everett, H. and </a:t>
            </a:r>
            <a:r>
              <a:rPr lang="en-US" altLang="en-US" sz="800" dirty="0" err="1" smtClean="0"/>
              <a:t>Sertoglu</a:t>
            </a:r>
            <a:r>
              <a:rPr lang="en-US" altLang="en-US" sz="800" dirty="0" smtClean="0"/>
              <a:t>, K. (2021) </a:t>
            </a:r>
            <a:r>
              <a:rPr lang="en-US" altLang="en-US" sz="800" dirty="0" err="1" smtClean="0"/>
              <a:t>Technion</a:t>
            </a:r>
            <a:r>
              <a:rPr lang="en-US" altLang="en-US" sz="800" dirty="0" smtClean="0"/>
              <a:t> researchers 3D print blood vessel networks for tissue implants, 3Dprintingindustry.com. Available at: https://3dprintingindustry.com/news/technion-researchers-3d-print-blood-vessel-networks-for-tissue-implants-197078</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C94947-54D9-4763-8BBA-F143D7AB9292}" type="slidenum">
              <a:rPr lang="hr-HR" altLang="en-US" sz="1200" smtClean="0"/>
              <a:pPr eaLnBrk="1" hangingPunct="1"/>
              <a:t>39</a:t>
            </a:fld>
            <a:endParaRPr lang="hr-HR"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t>S</a:t>
            </a:r>
            <a:r>
              <a:rPr lang="en-US" altLang="en-US" smtClean="0"/>
              <a:t>urgeons in Sweden have carried out the world's first synthetic organ transplant. </a:t>
            </a:r>
          </a:p>
          <a:p>
            <a:r>
              <a:rPr lang="en-US" altLang="en-US" smtClean="0"/>
              <a:t>Scientists in London created an artificial windpipe which was then coated in stem cells from the patient. </a:t>
            </a:r>
          </a:p>
          <a:p>
            <a:r>
              <a:rPr lang="en-US" altLang="en-US" smtClean="0"/>
              <a:t>Crucially, the technique does not need a donor, and there is no risk of the organ being rejected. The surgeons stress a windpipe can also be made within days.</a:t>
            </a:r>
          </a:p>
          <a:p>
            <a:r>
              <a:rPr lang="en-US" altLang="en-US" smtClean="0"/>
              <a:t>The 36-year-old cancer patient is doing well a month after the operation.</a:t>
            </a:r>
          </a:p>
          <a:p>
            <a:r>
              <a:rPr lang="en-US" altLang="en-US" smtClean="0"/>
              <a:t>Professor Paolo Macchiarini from Italy led the pioneering surgery, which took place at the Karolinska University Hospital.</a:t>
            </a:r>
          </a:p>
          <a:p>
            <a:r>
              <a:rPr lang="en-US" altLang="en-US" smtClean="0"/>
              <a:t>In an interview with the BBC, he said he now hopes to use the technique to treat a nine-month-old child in Korea who was born with a malformed windpipe or trachea. </a:t>
            </a:r>
          </a:p>
          <a:p>
            <a:r>
              <a:rPr lang="en-US" altLang="en-US" smtClean="0"/>
              <a:t>Professor Macchiarini already has 10 other windpipe transplants under his belt - most notably the world's first tissue-engineered tracheal transplant in 2008 on 30-year-old Spanish woman Claudia Costillo - but all required a donor. </a:t>
            </a:r>
          </a:p>
          <a:p>
            <a:r>
              <a:rPr lang="en-US" altLang="en-US" b="1" smtClean="0"/>
              <a:t>Indistinguishable</a:t>
            </a:r>
          </a:p>
          <a:p>
            <a:r>
              <a:rPr lang="en-US" altLang="en-US" smtClean="0"/>
              <a:t>The key to the latest technique is modelling a structure or scaffold that is an exact replica of the patient's own windpipe, removing the need for a donor organ. </a:t>
            </a:r>
          </a:p>
          <a:p>
            <a:r>
              <a:rPr lang="en-US" altLang="en-US" smtClean="0"/>
              <a:t>To do this he enlisted the help of UK experts who were given 3D scans of the 36-year-old African patient, Andemariam Teklesenbet Beyene. The geology student currently lives in Iceland where he is studying for a PhD. </a:t>
            </a:r>
          </a:p>
          <a:p>
            <a:r>
              <a:rPr lang="en-US" altLang="en-US" smtClean="0"/>
              <a:t>Using these images, the scientists at University College London were able to craft a perfect copy of Mr Beyene's trachea and two main bronchi out of glass.</a:t>
            </a:r>
          </a:p>
          <a:p>
            <a:r>
              <a:rPr lang="en-US" altLang="en-US" smtClean="0"/>
              <a:t>This was then flown to Sweden and soaked in a solution of stem cells taken from the patient's bone marrow.</a:t>
            </a:r>
          </a:p>
          <a:p>
            <a:r>
              <a:rPr lang="en-US" altLang="en-US" smtClean="0"/>
              <a:t>After two days, the millions of holes in the porous windpipe had been seeded with the patient's own tissue.</a:t>
            </a:r>
          </a:p>
          <a:p>
            <a:r>
              <a:rPr lang="en-US" altLang="en-US" smtClean="0"/>
              <a:t>Dr Alex Seifalian and his team used this fragile structure to create a replacement for the patient, whose own windpipe was ravaged by an inoperable tumour.</a:t>
            </a:r>
          </a:p>
          <a:p>
            <a:r>
              <a:rPr lang="en-US" altLang="en-US" smtClean="0"/>
              <a:t>Despite aggressive chemotherapy and radiotherapy, the cancer had grown to the size of a golf ball and was blocking his breathing. Without a transplant he would have died. </a:t>
            </a:r>
          </a:p>
          <a:p>
            <a:r>
              <a:rPr lang="en-US" altLang="en-US" smtClean="0"/>
              <a:t>During a 12-hour operation Professor Macchiarini removed all of the tumour and the diseased windpipe and replaced it with the tailor-made replica.</a:t>
            </a:r>
          </a:p>
          <a:p>
            <a:r>
              <a:rPr lang="en-US" altLang="en-US" smtClean="0"/>
              <a:t>The bone marrow cells and lining cells taken from his nose, which were also implanted during the operation, were able to divide and grow, turning the inert windpipe scaffold into an organ indistinguishable from a normal healthy one.</a:t>
            </a:r>
          </a:p>
          <a:p>
            <a:r>
              <a:rPr lang="en-US" altLang="en-US" smtClean="0"/>
              <a:t>And, importantly, Mr Beyene's body will accept it as its own, meaning he will not need to take the strong anti-rejection drugs that other transplant patients have to.</a:t>
            </a:r>
          </a:p>
          <a:p>
            <a:r>
              <a:rPr lang="en-US" altLang="en-US" smtClean="0"/>
              <a:t>Professor Macchiarini said this was the real breakthrough. </a:t>
            </a:r>
          </a:p>
          <a:p>
            <a:r>
              <a:rPr lang="en-US" altLang="en-US" smtClean="0"/>
              <a:t>"Thanks to nanotechnology, this new branch of regenerative medicine, we are now able to produce a custom-made windpipe within two days or one week. </a:t>
            </a:r>
          </a:p>
          <a:p>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C2D3256-3C67-4B4A-97E6-989CC45FE70D}" type="slidenum">
              <a:rPr lang="hr-HR" altLang="en-US" smtClean="0"/>
              <a:pPr eaLnBrk="1" hangingPunct="1">
                <a:spcBef>
                  <a:spcPct val="0"/>
                </a:spcBef>
              </a:pPr>
              <a:t>40</a:t>
            </a:fld>
            <a:endParaRPr lang="hr-H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3DD7001-E765-4B7D-8287-4D0623C4A59E}" type="slidenum">
              <a:rPr lang="hr-HR" altLang="en-US" smtClean="0"/>
              <a:pPr eaLnBrk="1" hangingPunct="1">
                <a:spcBef>
                  <a:spcPct val="0"/>
                </a:spcBef>
              </a:pPr>
              <a:t>4</a:t>
            </a:fld>
            <a:endParaRPr lang="hr-HR"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u kulturi: adaptacija i dediferencijacija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t>recipročne mogućnosti</a:t>
            </a:r>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1A6852C-1261-480B-A530-EA294F3667F2}" type="slidenum">
              <a:rPr lang="hr-HR" altLang="en-US" smtClean="0"/>
              <a:pPr eaLnBrk="1" hangingPunct="1">
                <a:spcBef>
                  <a:spcPct val="0"/>
                </a:spcBef>
              </a:pPr>
              <a:t>5</a:t>
            </a:fld>
            <a:endParaRPr lang="hr-H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A31A4D8-80BB-4789-9224-D4C096A0EB05}" type="slidenum">
              <a:rPr lang="hr-HR" altLang="en-US" smtClean="0"/>
              <a:pPr eaLnBrk="1" hangingPunct="1">
                <a:spcBef>
                  <a:spcPct val="0"/>
                </a:spcBef>
              </a:pPr>
              <a:t>9</a:t>
            </a:fld>
            <a:endParaRPr lang="hr-HR"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makrofagi: fagocitoza netopivi formazan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1AAFA30-8E91-4B29-9EA8-A8530E339D51}" type="slidenum">
              <a:rPr lang="hr-HR" altLang="en-US" smtClean="0"/>
              <a:pPr eaLnBrk="1" hangingPunct="1">
                <a:spcBef>
                  <a:spcPct val="0"/>
                </a:spcBef>
              </a:pPr>
              <a:t>10</a:t>
            </a:fld>
            <a:endParaRPr lang="hr-HR"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planarni spojevi: membrana-signalni putevi</a:t>
            </a:r>
          </a:p>
          <a:p>
            <a:pPr eaLnBrk="1" hangingPunct="1"/>
            <a:r>
              <a:rPr lang="hr-HR" altLang="en-US" smtClean="0"/>
              <a:t>modifikacija kromatina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t>visceralni endoderm: agregacija stanica</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F5185B5-9DE6-4538-9827-C3D2D2A7955F}" type="slidenum">
              <a:rPr lang="hr-HR" altLang="en-US" smtClean="0"/>
              <a:pPr eaLnBrk="1" hangingPunct="1">
                <a:spcBef>
                  <a:spcPct val="0"/>
                </a:spcBef>
              </a:pPr>
              <a:t>13</a:t>
            </a:fld>
            <a:endParaRPr lang="hr-H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828004E-B728-46BE-8993-656324572172}" type="slidenum">
              <a:rPr lang="hr-HR" altLang="en-US" smtClean="0"/>
              <a:pPr eaLnBrk="1" hangingPunct="1">
                <a:spcBef>
                  <a:spcPct val="0"/>
                </a:spcBef>
              </a:pPr>
              <a:t>14</a:t>
            </a:fld>
            <a:endParaRPr lang="hr-HR" altLang="en-US" smtClean="0"/>
          </a:p>
        </p:txBody>
      </p:sp>
      <p:sp>
        <p:nvSpPr>
          <p:cNvPr id="68611" name="Rectangle 2"/>
          <p:cNvSpPr>
            <a:spLocks noGrp="1" noRot="1" noChangeAspect="1" noChangeArrowheads="1" noTextEdit="1"/>
          </p:cNvSpPr>
          <p:nvPr>
            <p:ph type="sldImg"/>
          </p:nvPr>
        </p:nvSpPr>
        <p:spPr>
          <a:xfrm>
            <a:off x="0" y="303213"/>
            <a:ext cx="1588" cy="1587"/>
          </a:xfrm>
          <a:solidFill>
            <a:srgbClr val="FFFFFF"/>
          </a:solidFill>
          <a:ln/>
        </p:spPr>
      </p:sp>
      <p:sp>
        <p:nvSpPr>
          <p:cNvPr id="68612" name="Rectangle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hr-H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E0CB542-5464-4C17-BDB1-471FA003D66C}" type="slidenum">
              <a:rPr lang="hr-HR" altLang="en-US" smtClean="0"/>
              <a:pPr eaLnBrk="1" hangingPunct="1">
                <a:spcBef>
                  <a:spcPct val="0"/>
                </a:spcBef>
              </a:pPr>
              <a:t>15</a:t>
            </a:fld>
            <a:endParaRPr lang="hr-HR" altLang="en-US" smtClean="0"/>
          </a:p>
        </p:txBody>
      </p:sp>
      <p:sp>
        <p:nvSpPr>
          <p:cNvPr id="69635" name="Rectangle 2"/>
          <p:cNvSpPr>
            <a:spLocks noGrp="1" noRot="1" noChangeAspect="1" noChangeArrowheads="1" noTextEdit="1"/>
          </p:cNvSpPr>
          <p:nvPr>
            <p:ph type="sldImg"/>
          </p:nvPr>
        </p:nvSpPr>
        <p:spPr>
          <a:xfrm>
            <a:off x="-12596813" y="303213"/>
            <a:ext cx="25195213" cy="18897600"/>
          </a:xfrm>
          <a:solidFill>
            <a:srgbClr val="FFFFFF"/>
          </a:solidFill>
          <a:ln/>
        </p:spPr>
      </p:sp>
      <p:sp>
        <p:nvSpPr>
          <p:cNvPr id="69636" name="Rectangle 3"/>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hr-H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B62BEC-1449-4D3F-BEEB-868EAA097457}" type="slidenum">
              <a:rPr lang="hr-HR" altLang="en-US" smtClean="0"/>
              <a:pPr eaLnBrk="1" hangingPunct="1">
                <a:spcBef>
                  <a:spcPct val="0"/>
                </a:spcBef>
              </a:pPr>
              <a:t>17</a:t>
            </a:fld>
            <a:endParaRPr lang="hr-HR"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u kulturi ovisi o prisutnosti određenih GF, elemenata ECM, 3D strukturi</a:t>
            </a:r>
          </a:p>
          <a:p>
            <a:pPr eaLnBrk="1" hangingPunct="1"/>
            <a:r>
              <a:rPr lang="hr-HR" altLang="en-US" smtClean="0"/>
              <a:t>plastičnost matičnih stanica odraslih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C84715E6-50AA-4CF7-B6A1-7E14E1DA347B}" type="slidenum">
              <a:rPr lang="hr-HR"/>
              <a:pPr>
                <a:defRPr/>
              </a:pPr>
              <a:t>‹#›</a:t>
            </a:fld>
            <a:endParaRPr lang="hr-HR"/>
          </a:p>
        </p:txBody>
      </p:sp>
    </p:spTree>
    <p:extLst>
      <p:ext uri="{BB962C8B-B14F-4D97-AF65-F5344CB8AC3E}">
        <p14:creationId xmlns:p14="http://schemas.microsoft.com/office/powerpoint/2010/main" val="157679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6B907ED7-8B23-414F-B59C-485BE34D41C0}" type="slidenum">
              <a:rPr lang="hr-HR"/>
              <a:pPr>
                <a:defRPr/>
              </a:pPr>
              <a:t>‹#›</a:t>
            </a:fld>
            <a:endParaRPr lang="hr-HR"/>
          </a:p>
        </p:txBody>
      </p:sp>
    </p:spTree>
    <p:extLst>
      <p:ext uri="{BB962C8B-B14F-4D97-AF65-F5344CB8AC3E}">
        <p14:creationId xmlns:p14="http://schemas.microsoft.com/office/powerpoint/2010/main" val="282758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4983B4CE-BB00-43AE-919B-79880D9DB82A}" type="slidenum">
              <a:rPr lang="hr-HR"/>
              <a:pPr>
                <a:defRPr/>
              </a:pPr>
              <a:t>‹#›</a:t>
            </a:fld>
            <a:endParaRPr lang="hr-HR"/>
          </a:p>
        </p:txBody>
      </p:sp>
    </p:spTree>
    <p:extLst>
      <p:ext uri="{BB962C8B-B14F-4D97-AF65-F5344CB8AC3E}">
        <p14:creationId xmlns:p14="http://schemas.microsoft.com/office/powerpoint/2010/main" val="93125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DED8060-AFD2-42B0-8ABD-17DE0099A478}" type="slidenum">
              <a:rPr lang="hr-HR"/>
              <a:pPr>
                <a:defRPr/>
              </a:pPr>
              <a:t>‹#›</a:t>
            </a:fld>
            <a:endParaRPr lang="hr-HR"/>
          </a:p>
        </p:txBody>
      </p:sp>
    </p:spTree>
    <p:extLst>
      <p:ext uri="{BB962C8B-B14F-4D97-AF65-F5344CB8AC3E}">
        <p14:creationId xmlns:p14="http://schemas.microsoft.com/office/powerpoint/2010/main" val="58147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2C61AA1C-79B6-495B-BAFE-D24E5304BC19}" type="slidenum">
              <a:rPr lang="hr-HR"/>
              <a:pPr>
                <a:defRPr/>
              </a:pPr>
              <a:t>‹#›</a:t>
            </a:fld>
            <a:endParaRPr lang="hr-HR"/>
          </a:p>
        </p:txBody>
      </p:sp>
    </p:spTree>
    <p:extLst>
      <p:ext uri="{BB962C8B-B14F-4D97-AF65-F5344CB8AC3E}">
        <p14:creationId xmlns:p14="http://schemas.microsoft.com/office/powerpoint/2010/main" val="121798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2DB269D5-CC97-4182-9BC1-0507657BFBC3}" type="slidenum">
              <a:rPr lang="hr-HR"/>
              <a:pPr>
                <a:defRPr/>
              </a:pPr>
              <a:t>‹#›</a:t>
            </a:fld>
            <a:endParaRPr lang="hr-HR"/>
          </a:p>
        </p:txBody>
      </p:sp>
    </p:spTree>
    <p:extLst>
      <p:ext uri="{BB962C8B-B14F-4D97-AF65-F5344CB8AC3E}">
        <p14:creationId xmlns:p14="http://schemas.microsoft.com/office/powerpoint/2010/main" val="285635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9F7B268F-1491-4A45-868C-FFE67F04520E}" type="slidenum">
              <a:rPr lang="hr-HR"/>
              <a:pPr>
                <a:defRPr/>
              </a:pPr>
              <a:t>‹#›</a:t>
            </a:fld>
            <a:endParaRPr lang="hr-HR"/>
          </a:p>
        </p:txBody>
      </p:sp>
    </p:spTree>
    <p:extLst>
      <p:ext uri="{BB962C8B-B14F-4D97-AF65-F5344CB8AC3E}">
        <p14:creationId xmlns:p14="http://schemas.microsoft.com/office/powerpoint/2010/main" val="234212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9730791E-3C52-46A2-BBF8-AD890F59C5B8}" type="slidenum">
              <a:rPr lang="hr-HR"/>
              <a:pPr>
                <a:defRPr/>
              </a:pPr>
              <a:t>‹#›</a:t>
            </a:fld>
            <a:endParaRPr lang="hr-HR"/>
          </a:p>
        </p:txBody>
      </p:sp>
    </p:spTree>
    <p:extLst>
      <p:ext uri="{BB962C8B-B14F-4D97-AF65-F5344CB8AC3E}">
        <p14:creationId xmlns:p14="http://schemas.microsoft.com/office/powerpoint/2010/main" val="403973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5D57B694-03E9-481D-8DDF-5F1E2A9472E2}" type="slidenum">
              <a:rPr lang="hr-HR"/>
              <a:pPr>
                <a:defRPr/>
              </a:pPr>
              <a:t>‹#›</a:t>
            </a:fld>
            <a:endParaRPr lang="hr-HR"/>
          </a:p>
        </p:txBody>
      </p:sp>
    </p:spTree>
    <p:extLst>
      <p:ext uri="{BB962C8B-B14F-4D97-AF65-F5344CB8AC3E}">
        <p14:creationId xmlns:p14="http://schemas.microsoft.com/office/powerpoint/2010/main" val="416600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33BD0F88-FE1D-4EBF-9346-4FA0DFAE456E}" type="slidenum">
              <a:rPr lang="hr-HR"/>
              <a:pPr>
                <a:defRPr/>
              </a:pPr>
              <a:t>‹#›</a:t>
            </a:fld>
            <a:endParaRPr lang="hr-HR"/>
          </a:p>
        </p:txBody>
      </p:sp>
    </p:spTree>
    <p:extLst>
      <p:ext uri="{BB962C8B-B14F-4D97-AF65-F5344CB8AC3E}">
        <p14:creationId xmlns:p14="http://schemas.microsoft.com/office/powerpoint/2010/main" val="123446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3A8E9061-085A-4747-9975-6044FD978E6B}" type="slidenum">
              <a:rPr lang="hr-HR"/>
              <a:pPr>
                <a:defRPr/>
              </a:pPr>
              <a:t>‹#›</a:t>
            </a:fld>
            <a:endParaRPr lang="hr-HR"/>
          </a:p>
        </p:txBody>
      </p:sp>
    </p:spTree>
    <p:extLst>
      <p:ext uri="{BB962C8B-B14F-4D97-AF65-F5344CB8AC3E}">
        <p14:creationId xmlns:p14="http://schemas.microsoft.com/office/powerpoint/2010/main" val="168112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5AA595-D653-4623-8C86-373909C0EBB4}"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www.youtube.com/watch?v=4CVIE6BM-E0"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s://www.youtube.com/watch?v=-oxWnKDHuYo" TargetMode="Externa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8.png"/><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youtube.com/watch?v=jSWwDCNNtr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3dprintingindustry.com/news/technion-researchers-3d-print-blood-vessel-networks-for-tissue-implants-19707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SvnX9NJ1Zuo" TargetMode="External"/><Relationship Id="rId13" Type="http://schemas.openxmlformats.org/officeDocument/2006/relationships/hyperlink" Target="https://www.youtube.com/watch?v=jSWwDCNNtrE" TargetMode="External"/><Relationship Id="rId3" Type="http://schemas.openxmlformats.org/officeDocument/2006/relationships/hyperlink" Target="https://www.nanolive.ch/idorsia-drug-discovery/" TargetMode="External"/><Relationship Id="rId7" Type="http://schemas.openxmlformats.org/officeDocument/2006/relationships/hyperlink" Target="https://www.youtube.com/watch?v=SuthgBZqBk0" TargetMode="External"/><Relationship Id="rId12" Type="http://schemas.openxmlformats.org/officeDocument/2006/relationships/hyperlink" Target="https://www.youtube.com/watch?v=XddaxQcFOs8" TargetMode="External"/><Relationship Id="rId2" Type="http://schemas.openxmlformats.org/officeDocument/2006/relationships/hyperlink" Target="https://www.hhmi.org/news/new-microscopy-technique-shows-cells-3-d-ultrastructure-in-new-detail" TargetMode="External"/><Relationship Id="rId1" Type="http://schemas.openxmlformats.org/officeDocument/2006/relationships/slideLayout" Target="../slideLayouts/slideLayout7.xml"/><Relationship Id="rId6" Type="http://schemas.openxmlformats.org/officeDocument/2006/relationships/hyperlink" Target="https://www.youtube.com/watch?v=KOxZemvYoos" TargetMode="External"/><Relationship Id="rId11" Type="http://schemas.openxmlformats.org/officeDocument/2006/relationships/hyperlink" Target="https://www.youtube.com/watch?v=2SG5ivm6jkw" TargetMode="External"/><Relationship Id="rId5" Type="http://schemas.openxmlformats.org/officeDocument/2006/relationships/hyperlink" Target="https://www.youtube.com/watch?v=IOo2WA6EcOA" TargetMode="External"/><Relationship Id="rId10" Type="http://schemas.openxmlformats.org/officeDocument/2006/relationships/hyperlink" Target="https://www.youtube.com/watch?v=mqt-8qdoDj0" TargetMode="External"/><Relationship Id="rId4" Type="http://schemas.openxmlformats.org/officeDocument/2006/relationships/hyperlink" Target="https://www.cell.com/pictureshow/3d-imaging" TargetMode="External"/><Relationship Id="rId9" Type="http://schemas.openxmlformats.org/officeDocument/2006/relationships/hyperlink" Target="https://www.youtube.com/watch?v=DH9m-4bRYOc"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408363" y="2636838"/>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r-HR" altLang="en-US">
                <a:latin typeface="Arial" charset="0"/>
              </a:rPr>
              <a:t>Diferencijacija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84213" y="476250"/>
            <a:ext cx="7688262" cy="523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dirty="0" smtClean="0">
                <a:latin typeface="Arial" charset="0"/>
              </a:rPr>
              <a:t>Prvi primjeri </a:t>
            </a:r>
            <a:r>
              <a:rPr lang="hr-HR" altLang="en-US" sz="2000" dirty="0">
                <a:latin typeface="Arial" charset="0"/>
              </a:rPr>
              <a:t>indukcije diferencijacije – stanično specifični procesi</a:t>
            </a:r>
          </a:p>
          <a:p>
            <a:pPr>
              <a:spcBef>
                <a:spcPct val="0"/>
              </a:spcBef>
              <a:buFontTx/>
              <a:buNone/>
            </a:pPr>
            <a:endParaRPr lang="hr-HR" altLang="en-US" sz="2000" dirty="0">
              <a:latin typeface="Arial" charset="0"/>
            </a:endParaRPr>
          </a:p>
          <a:p>
            <a:pPr>
              <a:spcBef>
                <a:spcPct val="0"/>
              </a:spcBef>
              <a:buFontTx/>
              <a:buNone/>
            </a:pPr>
            <a:r>
              <a:rPr lang="hr-HR" altLang="en-US" sz="2000" dirty="0">
                <a:latin typeface="Arial" charset="0"/>
              </a:rPr>
              <a:t>induktor                                       tip stanice</a:t>
            </a:r>
          </a:p>
          <a:p>
            <a:pPr>
              <a:spcBef>
                <a:spcPct val="0"/>
              </a:spcBef>
              <a:buFontTx/>
              <a:buNone/>
            </a:pPr>
            <a:endParaRPr lang="hr-HR" altLang="en-US" sz="2000" dirty="0">
              <a:latin typeface="Arial" charset="0"/>
            </a:endParaRPr>
          </a:p>
          <a:p>
            <a:pPr>
              <a:spcBef>
                <a:spcPct val="0"/>
              </a:spcBef>
              <a:buFontTx/>
              <a:buNone/>
            </a:pPr>
            <a:r>
              <a:rPr lang="hr-HR" altLang="en-US" sz="1800" dirty="0">
                <a:latin typeface="Arial" charset="0"/>
              </a:rPr>
              <a:t>DMSO                                         </a:t>
            </a:r>
            <a:r>
              <a:rPr lang="hr-HR" altLang="en-US" sz="1800" dirty="0" err="1">
                <a:latin typeface="Arial" charset="0"/>
              </a:rPr>
              <a:t>neuroblastom</a:t>
            </a:r>
            <a:r>
              <a:rPr lang="hr-HR" altLang="en-US" sz="1800" dirty="0">
                <a:latin typeface="Arial" charset="0"/>
              </a:rPr>
              <a:t>, </a:t>
            </a:r>
            <a:r>
              <a:rPr lang="hr-HR" altLang="en-US" sz="1800" dirty="0" err="1">
                <a:latin typeface="Arial" charset="0"/>
              </a:rPr>
              <a:t>mijelom</a:t>
            </a:r>
            <a:endParaRPr lang="hr-HR" altLang="en-US" sz="1800" dirty="0">
              <a:latin typeface="Arial" charset="0"/>
            </a:endParaRPr>
          </a:p>
          <a:p>
            <a:pPr>
              <a:spcBef>
                <a:spcPct val="0"/>
              </a:spcBef>
              <a:buFontTx/>
              <a:buNone/>
            </a:pPr>
            <a:r>
              <a:rPr lang="hr-HR" altLang="en-US" sz="1800" dirty="0">
                <a:solidFill>
                  <a:schemeClr val="accent2"/>
                </a:solidFill>
                <a:latin typeface="Arial" charset="0"/>
              </a:rPr>
              <a:t>natrij </a:t>
            </a:r>
            <a:r>
              <a:rPr lang="hr-HR" altLang="en-US" sz="1800" dirty="0" err="1">
                <a:solidFill>
                  <a:schemeClr val="accent2"/>
                </a:solidFill>
                <a:latin typeface="Arial" charset="0"/>
              </a:rPr>
              <a:t>butirat</a:t>
            </a:r>
            <a:r>
              <a:rPr lang="hr-HR" altLang="en-US" sz="1800" dirty="0">
                <a:solidFill>
                  <a:schemeClr val="accent2"/>
                </a:solidFill>
                <a:latin typeface="Arial" charset="0"/>
              </a:rPr>
              <a:t>                                 </a:t>
            </a:r>
            <a:r>
              <a:rPr lang="hr-HR" altLang="en-US" sz="1800" dirty="0" err="1">
                <a:latin typeface="Arial" charset="0"/>
              </a:rPr>
              <a:t>eritroleukemija</a:t>
            </a:r>
            <a:r>
              <a:rPr lang="hr-HR" altLang="en-US" sz="1800" dirty="0">
                <a:latin typeface="Arial" charset="0"/>
              </a:rPr>
              <a:t>, karcinom kolona</a:t>
            </a:r>
          </a:p>
          <a:p>
            <a:pPr>
              <a:spcBef>
                <a:spcPct val="0"/>
              </a:spcBef>
              <a:buFontTx/>
              <a:buNone/>
            </a:pPr>
            <a:endParaRPr lang="hr-HR" altLang="en-US" sz="2000" dirty="0">
              <a:latin typeface="Arial" charset="0"/>
            </a:endParaRPr>
          </a:p>
          <a:p>
            <a:pPr>
              <a:spcBef>
                <a:spcPct val="0"/>
              </a:spcBef>
              <a:buFontTx/>
              <a:buNone/>
            </a:pPr>
            <a:r>
              <a:rPr lang="hr-HR" altLang="en-US" sz="1800" dirty="0" err="1">
                <a:solidFill>
                  <a:schemeClr val="accent2"/>
                </a:solidFill>
                <a:latin typeface="Arial" charset="0"/>
              </a:rPr>
              <a:t>modifikatori</a:t>
            </a:r>
            <a:r>
              <a:rPr lang="hr-HR" altLang="en-US" sz="1800" dirty="0">
                <a:solidFill>
                  <a:schemeClr val="accent2"/>
                </a:solidFill>
                <a:latin typeface="Arial" charset="0"/>
              </a:rPr>
              <a:t> prijenosa signala</a:t>
            </a:r>
          </a:p>
          <a:p>
            <a:pPr>
              <a:spcBef>
                <a:spcPct val="0"/>
              </a:spcBef>
              <a:buFontTx/>
              <a:buNone/>
            </a:pPr>
            <a:r>
              <a:rPr lang="hr-HR" altLang="en-US" sz="1800" dirty="0" err="1">
                <a:latin typeface="Arial" charset="0"/>
              </a:rPr>
              <a:t>forbol</a:t>
            </a:r>
            <a:r>
              <a:rPr lang="hr-HR" altLang="en-US" sz="1800" dirty="0">
                <a:latin typeface="Arial" charset="0"/>
              </a:rPr>
              <a:t> esteri                                   epitel dojke, kolon</a:t>
            </a:r>
          </a:p>
          <a:p>
            <a:pPr>
              <a:spcBef>
                <a:spcPct val="0"/>
              </a:spcBef>
              <a:buFontTx/>
              <a:buNone/>
            </a:pPr>
            <a:r>
              <a:rPr lang="hr-HR" altLang="en-US" sz="1800" dirty="0">
                <a:latin typeface="Arial" charset="0"/>
              </a:rPr>
              <a:t>                                                      </a:t>
            </a:r>
            <a:r>
              <a:rPr lang="hr-HR" altLang="en-US" sz="1800" dirty="0" err="1">
                <a:latin typeface="Arial" charset="0"/>
              </a:rPr>
              <a:t>eritroleukemija</a:t>
            </a:r>
            <a:r>
              <a:rPr lang="hr-HR" altLang="en-US" sz="1800" dirty="0">
                <a:latin typeface="Arial" charset="0"/>
              </a:rPr>
              <a:t> (K562)</a:t>
            </a:r>
          </a:p>
          <a:p>
            <a:pPr>
              <a:spcBef>
                <a:spcPct val="0"/>
              </a:spcBef>
              <a:buFontTx/>
              <a:buNone/>
            </a:pPr>
            <a:r>
              <a:rPr lang="hr-HR" altLang="en-US" sz="1800" dirty="0">
                <a:latin typeface="Arial" charset="0"/>
              </a:rPr>
              <a:t>                                                      </a:t>
            </a:r>
            <a:r>
              <a:rPr lang="hr-HR" altLang="en-US" sz="1800" dirty="0" err="1">
                <a:latin typeface="Arial" charset="0"/>
              </a:rPr>
              <a:t>neuroblastoma</a:t>
            </a:r>
            <a:endParaRPr lang="hr-HR" altLang="en-US" sz="1800" dirty="0">
              <a:latin typeface="Arial" charset="0"/>
            </a:endParaRPr>
          </a:p>
          <a:p>
            <a:pPr>
              <a:spcBef>
                <a:spcPct val="0"/>
              </a:spcBef>
              <a:buFontTx/>
              <a:buNone/>
            </a:pPr>
            <a:endParaRPr lang="hr-HR" altLang="en-US" sz="1800" dirty="0">
              <a:latin typeface="Arial" charset="0"/>
            </a:endParaRPr>
          </a:p>
          <a:p>
            <a:pPr>
              <a:spcBef>
                <a:spcPct val="0"/>
              </a:spcBef>
              <a:buFontTx/>
              <a:buNone/>
            </a:pPr>
            <a:r>
              <a:rPr lang="hr-HR" altLang="en-US" sz="1800" dirty="0" err="1">
                <a:latin typeface="Arial" charset="0"/>
              </a:rPr>
              <a:t>retinoična</a:t>
            </a:r>
            <a:r>
              <a:rPr lang="hr-HR" altLang="en-US" sz="1800" dirty="0">
                <a:latin typeface="Arial" charset="0"/>
              </a:rPr>
              <a:t> kiselina                         </a:t>
            </a:r>
            <a:r>
              <a:rPr lang="hr-HR" altLang="en-US" sz="1800" dirty="0" err="1">
                <a:latin typeface="Arial" charset="0"/>
              </a:rPr>
              <a:t>melanom</a:t>
            </a:r>
            <a:r>
              <a:rPr lang="hr-HR" altLang="en-US" sz="1800" dirty="0">
                <a:latin typeface="Arial" charset="0"/>
              </a:rPr>
              <a:t>, glioblastom</a:t>
            </a:r>
          </a:p>
          <a:p>
            <a:pPr>
              <a:spcBef>
                <a:spcPct val="0"/>
              </a:spcBef>
              <a:buFontTx/>
              <a:buNone/>
            </a:pPr>
            <a:r>
              <a:rPr lang="hr-HR" altLang="en-US" sz="1800" dirty="0" err="1">
                <a:latin typeface="Arial" charset="0"/>
              </a:rPr>
              <a:t>hidrokortizon</a:t>
            </a:r>
            <a:endParaRPr lang="hr-HR" altLang="en-US" sz="1800" dirty="0">
              <a:latin typeface="Arial" charset="0"/>
            </a:endParaRPr>
          </a:p>
          <a:p>
            <a:pPr>
              <a:spcBef>
                <a:spcPct val="0"/>
              </a:spcBef>
              <a:buFontTx/>
              <a:buNone/>
            </a:pPr>
            <a:r>
              <a:rPr lang="hr-HR" altLang="en-US" sz="1800" dirty="0">
                <a:latin typeface="Arial" charset="0"/>
              </a:rPr>
              <a:t>steroidni hormoni</a:t>
            </a:r>
          </a:p>
          <a:p>
            <a:pPr>
              <a:spcBef>
                <a:spcPct val="0"/>
              </a:spcBef>
              <a:buFontTx/>
              <a:buNone/>
            </a:pPr>
            <a:r>
              <a:rPr lang="hr-HR" altLang="en-US" sz="1800" dirty="0" err="1">
                <a:solidFill>
                  <a:schemeClr val="accent2"/>
                </a:solidFill>
                <a:latin typeface="Arial" charset="0"/>
              </a:rPr>
              <a:t>citokini</a:t>
            </a:r>
            <a:r>
              <a:rPr lang="hr-HR" altLang="en-US" sz="1800" dirty="0">
                <a:solidFill>
                  <a:schemeClr val="accent2"/>
                </a:solidFill>
                <a:latin typeface="Arial" charset="0"/>
              </a:rPr>
              <a:t> i faktori rasta</a:t>
            </a:r>
            <a:r>
              <a:rPr lang="hr-HR" altLang="en-US" sz="1800" dirty="0">
                <a:latin typeface="Arial" charset="0"/>
              </a:rPr>
              <a:t>: NGF, TGF beta      </a:t>
            </a:r>
          </a:p>
          <a:p>
            <a:pPr>
              <a:spcBef>
                <a:spcPct val="0"/>
              </a:spcBef>
              <a:buFontTx/>
              <a:buNone/>
            </a:pPr>
            <a:r>
              <a:rPr lang="hr-HR" altLang="en-US" sz="1800" dirty="0">
                <a:latin typeface="Arial" charset="0"/>
              </a:rPr>
              <a:t>vitamin D, E</a:t>
            </a:r>
          </a:p>
          <a:p>
            <a:pPr>
              <a:spcBef>
                <a:spcPct val="0"/>
              </a:spcBef>
              <a:buFontTx/>
              <a:buNone/>
            </a:pPr>
            <a:r>
              <a:rPr lang="hr-HR" altLang="en-US" sz="1800" dirty="0">
                <a:latin typeface="Arial" charset="0"/>
              </a:rPr>
              <a:t>kalcij</a:t>
            </a:r>
          </a:p>
        </p:txBody>
      </p:sp>
      <p:sp>
        <p:nvSpPr>
          <p:cNvPr id="11267" name="Text Box 3"/>
          <p:cNvSpPr txBox="1">
            <a:spLocks noChangeArrowheads="1"/>
          </p:cNvSpPr>
          <p:nvPr/>
        </p:nvSpPr>
        <p:spPr bwMode="auto">
          <a:xfrm>
            <a:off x="158750" y="6329363"/>
            <a:ext cx="377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solidFill>
                  <a:schemeClr val="accent2"/>
                </a:solidFill>
                <a:latin typeface="Arial" charset="0"/>
              </a:rPr>
              <a:t>-ovisno o koncentraciji i tipu stanica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22288" y="765175"/>
            <a:ext cx="84248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dirty="0">
                <a:latin typeface="Arial" charset="0"/>
              </a:rPr>
              <a:t>Primjeri diferencijacije</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F9 mišji </a:t>
            </a:r>
            <a:r>
              <a:rPr lang="hr-HR" altLang="en-US" sz="2000" dirty="0" err="1">
                <a:latin typeface="Arial" charset="0"/>
              </a:rPr>
              <a:t>teratokarcinom</a:t>
            </a:r>
            <a:endParaRPr lang="hr-HR" altLang="en-US" sz="2000" dirty="0">
              <a:latin typeface="Arial" charset="0"/>
            </a:endParaRPr>
          </a:p>
          <a:p>
            <a:pPr eaLnBrk="1" hangingPunct="1">
              <a:spcBef>
                <a:spcPct val="0"/>
              </a:spcBef>
              <a:buFontTx/>
              <a:buNone/>
            </a:pPr>
            <a:r>
              <a:rPr lang="hr-HR" altLang="en-US" sz="2000" dirty="0">
                <a:latin typeface="Arial" charset="0"/>
              </a:rPr>
              <a:t>primitivni </a:t>
            </a:r>
            <a:r>
              <a:rPr lang="hr-HR" altLang="en-US" sz="2000" dirty="0" err="1">
                <a:latin typeface="Arial" charset="0"/>
              </a:rPr>
              <a:t>endoderm</a:t>
            </a:r>
            <a:r>
              <a:rPr lang="hr-HR" altLang="en-US" sz="2000" dirty="0">
                <a:latin typeface="Arial" charset="0"/>
              </a:rPr>
              <a:t> </a:t>
            </a:r>
            <a:r>
              <a:rPr lang="hr-HR" altLang="en-US" sz="2000" dirty="0">
                <a:latin typeface="Arial" charset="0"/>
                <a:cs typeface="Arial" charset="0"/>
              </a:rPr>
              <a:t>→ </a:t>
            </a:r>
            <a:r>
              <a:rPr lang="hr-HR" altLang="en-US" sz="2000" dirty="0" err="1">
                <a:latin typeface="Arial" charset="0"/>
                <a:cs typeface="Arial" charset="0"/>
              </a:rPr>
              <a:t>parijetalni</a:t>
            </a:r>
            <a:r>
              <a:rPr lang="hr-HR" altLang="en-US" sz="2000" dirty="0">
                <a:latin typeface="Arial" charset="0"/>
                <a:cs typeface="Arial" charset="0"/>
              </a:rPr>
              <a:t> </a:t>
            </a:r>
            <a:r>
              <a:rPr lang="hr-HR" altLang="en-US" sz="2000" dirty="0" err="1">
                <a:latin typeface="Arial" charset="0"/>
                <a:cs typeface="Arial" charset="0"/>
              </a:rPr>
              <a:t>endoderm</a:t>
            </a:r>
            <a:r>
              <a:rPr lang="hr-HR" altLang="en-US" sz="2000" dirty="0">
                <a:latin typeface="Arial" charset="0"/>
                <a:cs typeface="Arial" charset="0"/>
              </a:rPr>
              <a:t> (</a:t>
            </a:r>
            <a:r>
              <a:rPr lang="hr-HR" altLang="en-US" sz="2000" dirty="0" err="1">
                <a:latin typeface="Arial" charset="0"/>
                <a:cs typeface="Arial" charset="0"/>
              </a:rPr>
              <a:t>retinoična</a:t>
            </a:r>
            <a:r>
              <a:rPr lang="hr-HR" altLang="en-US" sz="2000" dirty="0">
                <a:latin typeface="Arial" charset="0"/>
                <a:cs typeface="Arial" charset="0"/>
              </a:rPr>
              <a:t> kiselina)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K562 stanice </a:t>
            </a:r>
            <a:r>
              <a:rPr lang="hr-HR" altLang="en-US" sz="2000" dirty="0" err="1">
                <a:latin typeface="Arial" charset="0"/>
              </a:rPr>
              <a:t>eritroleukemije</a:t>
            </a:r>
            <a:r>
              <a:rPr lang="hr-HR" altLang="en-US" sz="2000" dirty="0">
                <a:latin typeface="Arial" charset="0"/>
              </a:rPr>
              <a:t> </a:t>
            </a:r>
            <a:r>
              <a:rPr lang="hr-HR" altLang="en-US" sz="2000" dirty="0">
                <a:latin typeface="Arial" charset="0"/>
                <a:cs typeface="Arial" charset="0"/>
              </a:rPr>
              <a:t>→ zreli eritrociti (hemoglobin)</a:t>
            </a:r>
            <a:r>
              <a:rPr lang="hr-HR" altLang="en-US" sz="2000" dirty="0">
                <a:latin typeface="Arial" charset="0"/>
              </a:rPr>
              <a:t> </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HL60 stanice: </a:t>
            </a:r>
            <a:r>
              <a:rPr lang="hr-HR" altLang="en-US" sz="2000" dirty="0" err="1">
                <a:latin typeface="Arial" charset="0"/>
              </a:rPr>
              <a:t>mijeloidna</a:t>
            </a:r>
            <a:r>
              <a:rPr lang="hr-HR" altLang="en-US" sz="2000" dirty="0">
                <a:latin typeface="Arial" charset="0"/>
              </a:rPr>
              <a:t> leukemija </a:t>
            </a:r>
            <a:r>
              <a:rPr lang="hr-HR" altLang="en-US" sz="2000" dirty="0">
                <a:latin typeface="Arial" charset="0"/>
                <a:cs typeface="Arial" charset="0"/>
              </a:rPr>
              <a:t>→ </a:t>
            </a:r>
          </a:p>
          <a:p>
            <a:pPr eaLnBrk="1" hangingPunct="1">
              <a:spcBef>
                <a:spcPct val="0"/>
              </a:spcBef>
              <a:buFontTx/>
              <a:buNone/>
            </a:pPr>
            <a:r>
              <a:rPr lang="hr-HR" altLang="en-US" sz="2000" dirty="0" err="1">
                <a:latin typeface="Arial" charset="0"/>
                <a:cs typeface="Arial" charset="0"/>
              </a:rPr>
              <a:t>granulocitna</a:t>
            </a:r>
            <a:r>
              <a:rPr lang="hr-HR" altLang="en-US" sz="2000" dirty="0">
                <a:latin typeface="Arial" charset="0"/>
                <a:cs typeface="Arial" charset="0"/>
              </a:rPr>
              <a:t> linija uz </a:t>
            </a:r>
            <a:r>
              <a:rPr lang="hr-HR" altLang="en-US" sz="2000" dirty="0" err="1">
                <a:latin typeface="Arial" charset="0"/>
                <a:cs typeface="Arial" charset="0"/>
              </a:rPr>
              <a:t>dimetilsulfoksid</a:t>
            </a:r>
            <a:r>
              <a:rPr lang="hr-HR" altLang="en-US" sz="2000" dirty="0">
                <a:latin typeface="Arial" charset="0"/>
                <a:cs typeface="Arial" charset="0"/>
              </a:rPr>
              <a:t>, </a:t>
            </a:r>
            <a:r>
              <a:rPr lang="hr-HR" altLang="en-US" sz="2000" dirty="0" err="1">
                <a:latin typeface="Arial" charset="0"/>
                <a:cs typeface="Arial" charset="0"/>
              </a:rPr>
              <a:t>retinoičnu</a:t>
            </a:r>
            <a:r>
              <a:rPr lang="hr-HR" altLang="en-US" sz="2000" dirty="0">
                <a:latin typeface="Arial" charset="0"/>
                <a:cs typeface="Arial" charset="0"/>
              </a:rPr>
              <a:t> </a:t>
            </a:r>
            <a:r>
              <a:rPr lang="hr-HR" altLang="en-US" sz="2000" dirty="0" err="1">
                <a:latin typeface="Arial" charset="0"/>
                <a:cs typeface="Arial" charset="0"/>
              </a:rPr>
              <a:t>kiselinu...liječenje</a:t>
            </a:r>
            <a:r>
              <a:rPr lang="hr-HR" altLang="en-US" sz="2000" dirty="0">
                <a:latin typeface="Arial" charset="0"/>
                <a:cs typeface="Arial" charset="0"/>
              </a:rPr>
              <a:t>!</a:t>
            </a:r>
          </a:p>
          <a:p>
            <a:pPr eaLnBrk="1" hangingPunct="1">
              <a:spcBef>
                <a:spcPct val="0"/>
              </a:spcBef>
              <a:buFontTx/>
              <a:buNone/>
            </a:pPr>
            <a:r>
              <a:rPr lang="hr-HR" altLang="en-US" sz="2000" dirty="0" err="1">
                <a:latin typeface="Arial" charset="0"/>
                <a:cs typeface="Arial" charset="0"/>
              </a:rPr>
              <a:t>monociti</a:t>
            </a:r>
            <a:r>
              <a:rPr lang="hr-HR" altLang="en-US" sz="2000" dirty="0">
                <a:latin typeface="Arial" charset="0"/>
                <a:cs typeface="Arial" charset="0"/>
              </a:rPr>
              <a:t>/</a:t>
            </a:r>
            <a:r>
              <a:rPr lang="hr-HR" altLang="en-US" sz="2000" dirty="0" err="1">
                <a:latin typeface="Arial" charset="0"/>
                <a:cs typeface="Arial" charset="0"/>
              </a:rPr>
              <a:t>makrofagi</a:t>
            </a:r>
            <a:r>
              <a:rPr lang="hr-HR" altLang="en-US" sz="2000" dirty="0">
                <a:latin typeface="Arial" charset="0"/>
                <a:cs typeface="Arial" charset="0"/>
              </a:rPr>
              <a:t> uz </a:t>
            </a:r>
            <a:r>
              <a:rPr lang="hr-HR" altLang="en-US" sz="2000" dirty="0" err="1">
                <a:latin typeface="Arial" charset="0"/>
                <a:cs typeface="Arial" charset="0"/>
              </a:rPr>
              <a:t>forbol</a:t>
            </a:r>
            <a:r>
              <a:rPr lang="hr-HR" altLang="en-US" sz="2000" dirty="0">
                <a:latin typeface="Arial" charset="0"/>
                <a:cs typeface="Arial" charset="0"/>
              </a:rPr>
              <a:t> estere, vitamin D3, </a:t>
            </a:r>
            <a:r>
              <a:rPr lang="hr-HR" altLang="en-US" sz="2000" dirty="0" err="1">
                <a:latin typeface="Arial" charset="0"/>
                <a:cs typeface="Arial" charset="0"/>
              </a:rPr>
              <a:t>butirat</a:t>
            </a:r>
            <a:endParaRPr lang="hr-HR" altLang="en-US" sz="2000" dirty="0">
              <a:latin typeface="Arial" charset="0"/>
              <a:cs typeface="Arial" charset="0"/>
            </a:endParaRP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hranidbeni sloj </a:t>
            </a:r>
            <a:r>
              <a:rPr lang="hr-HR" altLang="en-US" sz="2000" dirty="0" err="1">
                <a:latin typeface="Arial" charset="0"/>
                <a:cs typeface="Arial" charset="0"/>
              </a:rPr>
              <a:t>fibroblasta</a:t>
            </a:r>
            <a:r>
              <a:rPr lang="hr-HR" altLang="en-US" sz="2000" dirty="0">
                <a:latin typeface="Arial" charset="0"/>
                <a:cs typeface="Arial" charset="0"/>
              </a:rPr>
              <a:t> – diferencijacija </a:t>
            </a:r>
            <a:r>
              <a:rPr lang="hr-HR" altLang="en-US" sz="2000" dirty="0" err="1">
                <a:latin typeface="Arial" charset="0"/>
                <a:cs typeface="Arial" charset="0"/>
              </a:rPr>
              <a:t>limfocita</a:t>
            </a:r>
            <a:r>
              <a:rPr lang="hr-HR" altLang="en-US" sz="2000" dirty="0">
                <a:latin typeface="Arial" charset="0"/>
                <a:cs typeface="Arial" charset="0"/>
              </a:rPr>
              <a:t> iz </a:t>
            </a:r>
          </a:p>
          <a:p>
            <a:pPr eaLnBrk="1" hangingPunct="1">
              <a:spcBef>
                <a:spcPct val="0"/>
              </a:spcBef>
              <a:buFontTx/>
              <a:buNone/>
            </a:pPr>
            <a:r>
              <a:rPr lang="hr-HR" altLang="en-US" sz="2000" dirty="0" err="1">
                <a:latin typeface="Arial" charset="0"/>
                <a:cs typeface="Arial" charset="0"/>
              </a:rPr>
              <a:t>hematopoetskih</a:t>
            </a:r>
            <a:r>
              <a:rPr lang="hr-HR" altLang="en-US" sz="2000" dirty="0">
                <a:latin typeface="Arial" charset="0"/>
                <a:cs typeface="Arial" charset="0"/>
              </a:rPr>
              <a:t> matičnih stanica (aktivacija signalnog puta </a:t>
            </a:r>
            <a:r>
              <a:rPr lang="hr-HR" altLang="en-US" sz="2000" dirty="0" err="1">
                <a:latin typeface="Arial" charset="0"/>
                <a:cs typeface="Arial" charset="0"/>
              </a:rPr>
              <a:t>Notch</a:t>
            </a:r>
            <a:r>
              <a:rPr lang="hr-HR" altLang="en-US" sz="2000" dirty="0">
                <a:latin typeface="Arial" charset="0"/>
                <a:cs typeface="Arial" charset="0"/>
              </a:rPr>
              <a:t>)</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OTC: </a:t>
            </a:r>
            <a:r>
              <a:rPr lang="hr-HR" altLang="en-US" sz="2000" dirty="0" err="1" smtClean="0">
                <a:latin typeface="Arial" charset="0"/>
                <a:cs typeface="Arial" charset="0"/>
              </a:rPr>
              <a:t>organotipska</a:t>
            </a:r>
            <a:r>
              <a:rPr lang="hr-HR" altLang="en-US" sz="2000" dirty="0" smtClean="0">
                <a:latin typeface="Arial" charset="0"/>
                <a:cs typeface="Arial" charset="0"/>
              </a:rPr>
              <a:t> </a:t>
            </a:r>
            <a:r>
              <a:rPr lang="hr-HR" altLang="en-US" sz="2000" dirty="0">
                <a:latin typeface="Arial" charset="0"/>
                <a:cs typeface="Arial" charset="0"/>
              </a:rPr>
              <a:t>kultura: diferencijacija </a:t>
            </a:r>
            <a:r>
              <a:rPr lang="hr-HR" altLang="en-US" sz="2000" dirty="0" err="1">
                <a:latin typeface="Arial" charset="0"/>
                <a:cs typeface="Arial" charset="0"/>
              </a:rPr>
              <a:t>keratinocita</a:t>
            </a:r>
            <a:endParaRPr lang="hr-HR" altLang="en-US" sz="2000"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55650" y="476250"/>
            <a:ext cx="66452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dirty="0">
                <a:latin typeface="Arial" charset="0"/>
              </a:rPr>
              <a:t>Diferencijacija stanica F9</a:t>
            </a:r>
          </a:p>
          <a:p>
            <a:pPr>
              <a:spcBef>
                <a:spcPct val="0"/>
              </a:spcBef>
              <a:buFontTx/>
              <a:buNone/>
            </a:pPr>
            <a:endParaRPr lang="hr-HR" altLang="en-US" sz="2000" dirty="0">
              <a:latin typeface="Arial" charset="0"/>
            </a:endParaRPr>
          </a:p>
          <a:p>
            <a:pPr>
              <a:spcBef>
                <a:spcPct val="0"/>
              </a:spcBef>
              <a:buFontTx/>
              <a:buNone/>
            </a:pPr>
            <a:r>
              <a:rPr lang="hr-HR" altLang="en-US" sz="2000" dirty="0">
                <a:latin typeface="Arial" charset="0"/>
              </a:rPr>
              <a:t>F9 stanice: mišji </a:t>
            </a:r>
            <a:r>
              <a:rPr lang="hr-HR" altLang="en-US" sz="2000" dirty="0" err="1">
                <a:latin typeface="Arial" charset="0"/>
              </a:rPr>
              <a:t>teratokarcinom</a:t>
            </a:r>
            <a:r>
              <a:rPr lang="hr-HR" altLang="en-US" sz="2000" dirty="0">
                <a:latin typeface="Arial" charset="0"/>
              </a:rPr>
              <a:t> (karcinomi nastali od nediferenciranih “zaostalih” </a:t>
            </a:r>
            <a:r>
              <a:rPr lang="hr-HR" altLang="en-US" sz="2000" dirty="0" smtClean="0">
                <a:latin typeface="Arial" charset="0"/>
              </a:rPr>
              <a:t>matičnih </a:t>
            </a:r>
            <a:r>
              <a:rPr lang="hr-HR" altLang="en-US" sz="2000" dirty="0">
                <a:latin typeface="Arial" charset="0"/>
              </a:rPr>
              <a:t>stanica)</a:t>
            </a:r>
          </a:p>
          <a:p>
            <a:pPr>
              <a:spcBef>
                <a:spcPct val="0"/>
              </a:spcBef>
              <a:buFontTx/>
              <a:buNone/>
            </a:pPr>
            <a:endParaRPr lang="hr-HR" altLang="en-US" sz="2000" dirty="0">
              <a:latin typeface="Arial" charset="0"/>
            </a:endParaRPr>
          </a:p>
          <a:p>
            <a:pPr>
              <a:spcBef>
                <a:spcPct val="0"/>
              </a:spcBef>
              <a:buFontTx/>
              <a:buNone/>
            </a:pPr>
            <a:r>
              <a:rPr lang="hr-HR" altLang="en-US" sz="2000" dirty="0">
                <a:latin typeface="Arial" charset="0"/>
              </a:rPr>
              <a:t>unesene u </a:t>
            </a:r>
            <a:r>
              <a:rPr lang="hr-HR" altLang="en-US" sz="2000" dirty="0" err="1">
                <a:latin typeface="Arial" charset="0"/>
              </a:rPr>
              <a:t>blastocistu</a:t>
            </a:r>
            <a:r>
              <a:rPr lang="hr-HR" altLang="en-US" sz="2000" dirty="0">
                <a:latin typeface="Arial" charset="0"/>
              </a:rPr>
              <a:t> daju normalni embrio</a:t>
            </a:r>
          </a:p>
          <a:p>
            <a:pPr>
              <a:spcBef>
                <a:spcPct val="0"/>
              </a:spcBef>
              <a:buFontTx/>
              <a:buNone/>
            </a:pPr>
            <a:endParaRPr lang="hr-HR" altLang="en-US" sz="2000" dirty="0">
              <a:latin typeface="Arial" charset="0"/>
            </a:endParaRPr>
          </a:p>
          <a:p>
            <a:pPr>
              <a:spcBef>
                <a:spcPct val="0"/>
              </a:spcBef>
              <a:buFontTx/>
              <a:buNone/>
            </a:pPr>
            <a:r>
              <a:rPr lang="hr-HR" altLang="en-US" sz="2000" dirty="0">
                <a:latin typeface="Arial" charset="0"/>
              </a:rPr>
              <a:t>EC – embrionalni karcinom</a:t>
            </a:r>
          </a:p>
          <a:p>
            <a:pPr>
              <a:spcBef>
                <a:spcPct val="0"/>
              </a:spcBef>
              <a:buFontTx/>
              <a:buNone/>
            </a:pPr>
            <a:r>
              <a:rPr lang="hr-HR" altLang="en-US" sz="2000" dirty="0">
                <a:latin typeface="Arial" charset="0"/>
              </a:rPr>
              <a:t>ES – embrionalne matične (</a:t>
            </a:r>
            <a:r>
              <a:rPr lang="hr-HR" altLang="en-US" sz="2000" dirty="0" err="1">
                <a:latin typeface="Arial" charset="0"/>
              </a:rPr>
              <a:t>stem</a:t>
            </a:r>
            <a:r>
              <a:rPr lang="hr-HR" altLang="en-US" sz="2000" dirty="0">
                <a:latin typeface="Arial" charset="0"/>
              </a:rPr>
              <a:t>) stanice</a:t>
            </a:r>
          </a:p>
          <a:p>
            <a:pPr>
              <a:spcBef>
                <a:spcPct val="0"/>
              </a:spcBef>
              <a:buFontTx/>
              <a:buNone/>
            </a:pPr>
            <a:endParaRPr lang="hr-HR" altLang="en-US" sz="2000" dirty="0">
              <a:latin typeface="Arial" charset="0"/>
            </a:endParaRPr>
          </a:p>
        </p:txBody>
      </p:sp>
      <p:grpSp>
        <p:nvGrpSpPr>
          <p:cNvPr id="13315" name="Group 4"/>
          <p:cNvGrpSpPr>
            <a:grpSpLocks/>
          </p:cNvGrpSpPr>
          <p:nvPr/>
        </p:nvGrpSpPr>
        <p:grpSpPr bwMode="auto">
          <a:xfrm>
            <a:off x="395288" y="3357563"/>
            <a:ext cx="4464050" cy="2232025"/>
            <a:chOff x="1338" y="1253"/>
            <a:chExt cx="2812" cy="1406"/>
          </a:xfrm>
        </p:grpSpPr>
        <p:pic>
          <p:nvPicPr>
            <p:cNvPr id="13319" name="Picture 5" descr="fig1"/>
            <p:cNvPicPr>
              <a:picLocks noChangeAspect="1" noChangeArrowheads="1"/>
            </p:cNvPicPr>
            <p:nvPr/>
          </p:nvPicPr>
          <p:blipFill>
            <a:blip r:embed="rId2">
              <a:extLst>
                <a:ext uri="{28A0092B-C50C-407E-A947-70E740481C1C}">
                  <a14:useLocalDpi xmlns:a14="http://schemas.microsoft.com/office/drawing/2010/main" val="0"/>
                </a:ext>
              </a:extLst>
            </a:blip>
            <a:srcRect l="-999" t="520"/>
            <a:stretch>
              <a:fillRect/>
            </a:stretch>
          </p:blipFill>
          <p:spPr bwMode="auto">
            <a:xfrm>
              <a:off x="1519" y="1389"/>
              <a:ext cx="2424" cy="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6"/>
            <p:cNvSpPr>
              <a:spLocks noChangeArrowheads="1"/>
            </p:cNvSpPr>
            <p:nvPr/>
          </p:nvSpPr>
          <p:spPr bwMode="auto">
            <a:xfrm>
              <a:off x="1338" y="1344"/>
              <a:ext cx="272" cy="1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13321" name="Rectangle 7"/>
            <p:cNvSpPr>
              <a:spLocks noChangeArrowheads="1"/>
            </p:cNvSpPr>
            <p:nvPr/>
          </p:nvSpPr>
          <p:spPr bwMode="auto">
            <a:xfrm>
              <a:off x="1565" y="2523"/>
              <a:ext cx="2585"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13322" name="Rectangle 8"/>
            <p:cNvSpPr>
              <a:spLocks noChangeArrowheads="1"/>
            </p:cNvSpPr>
            <p:nvPr/>
          </p:nvSpPr>
          <p:spPr bwMode="auto">
            <a:xfrm>
              <a:off x="3923" y="1253"/>
              <a:ext cx="136" cy="13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sp>
        <p:nvSpPr>
          <p:cNvPr id="13316" name="Text Box 2"/>
          <p:cNvSpPr txBox="1">
            <a:spLocks noChangeArrowheads="1"/>
          </p:cNvSpPr>
          <p:nvPr/>
        </p:nvSpPr>
        <p:spPr bwMode="auto">
          <a:xfrm>
            <a:off x="755650" y="5300663"/>
            <a:ext cx="1327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latin typeface="Arial" charset="0"/>
              </a:rPr>
              <a:t>primitivni</a:t>
            </a:r>
          </a:p>
          <a:p>
            <a:pPr>
              <a:spcBef>
                <a:spcPct val="0"/>
              </a:spcBef>
              <a:buFontTx/>
              <a:buNone/>
            </a:pPr>
            <a:r>
              <a:rPr lang="hr-HR" altLang="en-US" sz="2000">
                <a:latin typeface="Arial" charset="0"/>
              </a:rPr>
              <a:t>endoderm</a:t>
            </a:r>
          </a:p>
        </p:txBody>
      </p:sp>
      <p:sp>
        <p:nvSpPr>
          <p:cNvPr id="9" name="Text Box 3"/>
          <p:cNvSpPr txBox="1">
            <a:spLocks noChangeArrowheads="1"/>
          </p:cNvSpPr>
          <p:nvPr/>
        </p:nvSpPr>
        <p:spPr bwMode="auto">
          <a:xfrm>
            <a:off x="2771775" y="5373688"/>
            <a:ext cx="5175250" cy="1190625"/>
          </a:xfrm>
          <a:prstGeom prst="rect">
            <a:avLst/>
          </a:prstGeom>
          <a:noFill/>
          <a:ln w="9525">
            <a:noFill/>
            <a:miter lim="800000"/>
            <a:headEnd/>
            <a:tailEnd/>
          </a:ln>
        </p:spPr>
        <p:txBody>
          <a:bodyPr wrap="none">
            <a:spAutoFit/>
          </a:bodyPr>
          <a:lstStyle/>
          <a:p>
            <a:pPr>
              <a:defRPr/>
            </a:pPr>
            <a:r>
              <a:rPr lang="hr-HR" sz="1800" dirty="0">
                <a:latin typeface="Arial" charset="0"/>
              </a:rPr>
              <a:t>ES →primitivni endoderm (unutrašnji sloj stanica)</a:t>
            </a:r>
          </a:p>
          <a:p>
            <a:pPr>
              <a:defRPr/>
            </a:pPr>
            <a:r>
              <a:rPr lang="hr-HR" sz="1800" dirty="0">
                <a:latin typeface="Arial" charset="0"/>
              </a:rPr>
              <a:t>                ↓</a:t>
            </a:r>
          </a:p>
          <a:p>
            <a:pPr>
              <a:defRPr/>
            </a:pPr>
            <a:r>
              <a:rPr lang="hr-HR" sz="1800" dirty="0">
                <a:solidFill>
                  <a:schemeClr val="accent6">
                    <a:lumMod val="60000"/>
                    <a:lumOff val="40000"/>
                  </a:schemeClr>
                </a:solidFill>
                <a:latin typeface="Arial" charset="0"/>
              </a:rPr>
              <a:t>parijetalni</a:t>
            </a:r>
            <a:r>
              <a:rPr lang="hr-HR" sz="1800" dirty="0">
                <a:latin typeface="Arial" charset="0"/>
              </a:rPr>
              <a:t> i visceralni endoderm</a:t>
            </a:r>
          </a:p>
          <a:p>
            <a:pPr eaLnBrk="0" hangingPunct="0">
              <a:defRPr/>
            </a:pPr>
            <a:endParaRPr lang="hr-HR" sz="1800" dirty="0">
              <a:latin typeface="Arial" charset="0"/>
            </a:endParaRPr>
          </a:p>
        </p:txBody>
      </p:sp>
      <p:sp>
        <p:nvSpPr>
          <p:cNvPr id="10" name="Rectangle 9"/>
          <p:cNvSpPr/>
          <p:nvPr/>
        </p:nvSpPr>
        <p:spPr>
          <a:xfrm>
            <a:off x="611188" y="3357563"/>
            <a:ext cx="4248150"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7813" y="1341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r-HR" altLang="en-US" sz="2400">
              <a:latin typeface="Arial" charset="0"/>
            </a:endParaRPr>
          </a:p>
        </p:txBody>
      </p:sp>
      <p:sp>
        <p:nvSpPr>
          <p:cNvPr id="56323" name="Text Box 3"/>
          <p:cNvSpPr txBox="1">
            <a:spLocks noChangeArrowheads="1"/>
          </p:cNvSpPr>
          <p:nvPr/>
        </p:nvSpPr>
        <p:spPr bwMode="auto">
          <a:xfrm>
            <a:off x="468313" y="404813"/>
            <a:ext cx="8010525" cy="4094162"/>
          </a:xfrm>
          <a:prstGeom prst="rect">
            <a:avLst/>
          </a:prstGeom>
          <a:noFill/>
          <a:ln w="9525">
            <a:noFill/>
            <a:miter lim="800000"/>
            <a:headEnd/>
            <a:tailEnd/>
          </a:ln>
        </p:spPr>
        <p:txBody>
          <a:bodyPr wrap="none">
            <a:spAutoFit/>
          </a:bodyPr>
          <a:lstStyle/>
          <a:p>
            <a:pPr eaLnBrk="0" hangingPunct="0">
              <a:defRPr/>
            </a:pPr>
            <a:r>
              <a:rPr lang="hr-HR" sz="2000" dirty="0">
                <a:latin typeface="Arial" charset="0"/>
              </a:rPr>
              <a:t>Strickland (1978):</a:t>
            </a:r>
          </a:p>
          <a:p>
            <a:pPr eaLnBrk="0" hangingPunct="0">
              <a:defRPr/>
            </a:pPr>
            <a:endParaRPr lang="hr-HR" sz="2000" dirty="0">
              <a:latin typeface="Arial" charset="0"/>
            </a:endParaRPr>
          </a:p>
          <a:p>
            <a:pPr eaLnBrk="0" hangingPunct="0">
              <a:defRPr/>
            </a:pPr>
            <a:r>
              <a:rPr lang="hr-HR" sz="2000" dirty="0">
                <a:latin typeface="Arial" charset="0"/>
              </a:rPr>
              <a:t>diferencijacija F9 stanica u kulturi pomoću </a:t>
            </a:r>
            <a:r>
              <a:rPr lang="hr-HR" sz="2000" dirty="0">
                <a:solidFill>
                  <a:schemeClr val="tx2"/>
                </a:solidFill>
                <a:latin typeface="Arial" charset="0"/>
              </a:rPr>
              <a:t>retinoične kiseline i cAMP:</a:t>
            </a:r>
          </a:p>
          <a:p>
            <a:pPr eaLnBrk="0" hangingPunct="0">
              <a:defRPr/>
            </a:pPr>
            <a:r>
              <a:rPr lang="hr-HR" sz="2000" dirty="0">
                <a:latin typeface="Arial" charset="0"/>
              </a:rPr>
              <a:t>-proces kroz više dana</a:t>
            </a:r>
          </a:p>
          <a:p>
            <a:pPr eaLnBrk="0" hangingPunct="0">
              <a:defRPr/>
            </a:pPr>
            <a:endParaRPr lang="hr-HR" sz="2000" dirty="0">
              <a:latin typeface="Arial" charset="0"/>
            </a:endParaRPr>
          </a:p>
          <a:p>
            <a:pPr eaLnBrk="0" hangingPunct="0">
              <a:defRPr/>
            </a:pPr>
            <a:r>
              <a:rPr lang="hr-HR" sz="2000" dirty="0">
                <a:latin typeface="Arial" charset="0"/>
              </a:rPr>
              <a:t>promjena morfologije (nastanak granulirane citoplazme)</a:t>
            </a:r>
          </a:p>
          <a:p>
            <a:pPr eaLnBrk="0" hangingPunct="0">
              <a:defRPr/>
            </a:pPr>
            <a:endParaRPr lang="hr-HR" sz="2000" dirty="0">
              <a:latin typeface="Arial" charset="0"/>
            </a:endParaRPr>
          </a:p>
          <a:p>
            <a:pPr eaLnBrk="0" hangingPunct="0">
              <a:defRPr/>
            </a:pPr>
            <a:r>
              <a:rPr lang="hr-HR" sz="2000" dirty="0">
                <a:latin typeface="Arial" charset="0"/>
              </a:rPr>
              <a:t>povećanje sekrecije tkivnog plazminogenskog aktivatora (tPA)</a:t>
            </a:r>
          </a:p>
          <a:p>
            <a:pPr eaLnBrk="0" hangingPunct="0">
              <a:defRPr/>
            </a:pPr>
            <a:endParaRPr lang="hr-HR" sz="2000" dirty="0">
              <a:latin typeface="Arial" charset="0"/>
            </a:endParaRPr>
          </a:p>
          <a:p>
            <a:pPr eaLnBrk="0" hangingPunct="0">
              <a:defRPr/>
            </a:pPr>
            <a:r>
              <a:rPr lang="hr-HR" sz="2000" dirty="0">
                <a:latin typeface="Arial" charset="0"/>
              </a:rPr>
              <a:t>                                 komponenti ekstracelularnog matriksa: </a:t>
            </a:r>
          </a:p>
          <a:p>
            <a:pPr eaLnBrk="0" hangingPunct="0">
              <a:defRPr/>
            </a:pPr>
            <a:r>
              <a:rPr lang="hr-HR" sz="2000" dirty="0">
                <a:latin typeface="Arial" charset="0"/>
              </a:rPr>
              <a:t>                                 kolagena IV i laminina </a:t>
            </a:r>
          </a:p>
          <a:p>
            <a:pPr eaLnBrk="0" hangingPunct="0">
              <a:defRPr/>
            </a:pPr>
            <a:endParaRPr lang="hr-HR" sz="2000" dirty="0">
              <a:latin typeface="Arial" charset="0"/>
            </a:endParaRPr>
          </a:p>
          <a:p>
            <a:pPr eaLnBrk="0" hangingPunct="0">
              <a:defRPr/>
            </a:pPr>
            <a:endParaRPr lang="hr-HR" sz="2000" dirty="0">
              <a:latin typeface="Arial" charset="0"/>
            </a:endParaRPr>
          </a:p>
        </p:txBody>
      </p:sp>
      <p:sp>
        <p:nvSpPr>
          <p:cNvPr id="14340" name="Rectangle 3"/>
          <p:cNvSpPr>
            <a:spLocks noChangeArrowheads="1"/>
          </p:cNvSpPr>
          <p:nvPr/>
        </p:nvSpPr>
        <p:spPr bwMode="auto">
          <a:xfrm>
            <a:off x="647700" y="3716338"/>
            <a:ext cx="84963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rPr>
              <a:t>svojstva              F9             F9 + RK + dbcAMP     parijetalni endoderm</a:t>
            </a:r>
          </a:p>
          <a:p>
            <a:pPr eaLnBrk="1" hangingPunct="1">
              <a:spcBef>
                <a:spcPct val="0"/>
              </a:spcBef>
              <a:buFontTx/>
              <a:buNone/>
            </a:pPr>
            <a:endParaRPr lang="hr-HR" altLang="en-US" sz="1800">
              <a:latin typeface="Arial" charset="0"/>
            </a:endParaRPr>
          </a:p>
          <a:p>
            <a:pPr eaLnBrk="1" hangingPunct="1">
              <a:spcBef>
                <a:spcPct val="0"/>
              </a:spcBef>
              <a:buFontTx/>
              <a:buNone/>
            </a:pPr>
            <a:r>
              <a:rPr lang="hr-HR" altLang="en-US" sz="1800">
                <a:latin typeface="Arial" charset="0"/>
              </a:rPr>
              <a:t>PA                        -                            +                                 +</a:t>
            </a:r>
          </a:p>
          <a:p>
            <a:pPr eaLnBrk="1" hangingPunct="1">
              <a:spcBef>
                <a:spcPct val="0"/>
              </a:spcBef>
              <a:buFontTx/>
              <a:buNone/>
            </a:pPr>
            <a:r>
              <a:rPr lang="hr-HR" altLang="en-US" sz="1800">
                <a:latin typeface="Arial" charset="0"/>
              </a:rPr>
              <a:t>laminin                 -                            +                                 +</a:t>
            </a:r>
          </a:p>
          <a:p>
            <a:pPr eaLnBrk="1" hangingPunct="1">
              <a:spcBef>
                <a:spcPct val="0"/>
              </a:spcBef>
              <a:buFontTx/>
              <a:buNone/>
            </a:pPr>
            <a:r>
              <a:rPr lang="hr-HR" altLang="en-US" sz="1800">
                <a:latin typeface="Arial" charset="0"/>
              </a:rPr>
              <a:t>kolagen                -                            +                                 +</a:t>
            </a:r>
          </a:p>
          <a:p>
            <a:pPr eaLnBrk="1" hangingPunct="1">
              <a:spcBef>
                <a:spcPct val="0"/>
              </a:spcBef>
              <a:buFontTx/>
              <a:buNone/>
            </a:pPr>
            <a:r>
              <a:rPr lang="hr-HR" altLang="en-US" sz="1800">
                <a:latin typeface="Arial" charset="0"/>
              </a:rPr>
              <a:t>alkalna </a:t>
            </a:r>
          </a:p>
          <a:p>
            <a:pPr eaLnBrk="1" hangingPunct="1">
              <a:spcBef>
                <a:spcPct val="0"/>
              </a:spcBef>
              <a:buFontTx/>
              <a:buNone/>
            </a:pPr>
            <a:r>
              <a:rPr lang="hr-HR" altLang="en-US" sz="1800">
                <a:latin typeface="Arial" charset="0"/>
              </a:rPr>
              <a:t>fosfataza              +                            -                                  -                     </a:t>
            </a:r>
          </a:p>
          <a:p>
            <a:pPr eaLnBrk="1" hangingPunct="1">
              <a:spcBef>
                <a:spcPct val="0"/>
              </a:spcBef>
              <a:buFontTx/>
              <a:buNone/>
            </a:pPr>
            <a:r>
              <a:rPr lang="hr-HR" altLang="en-US" sz="1800">
                <a:latin typeface="Arial" charset="0"/>
              </a:rPr>
              <a:t>laktat</a:t>
            </a:r>
          </a:p>
          <a:p>
            <a:pPr eaLnBrk="1" hangingPunct="1">
              <a:spcBef>
                <a:spcPct val="0"/>
              </a:spcBef>
              <a:buFontTx/>
              <a:buNone/>
            </a:pPr>
            <a:r>
              <a:rPr lang="hr-HR" altLang="en-US" sz="1800">
                <a:latin typeface="Arial" charset="0"/>
              </a:rPr>
              <a:t>dehidrogenaza     +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124075" y="1773238"/>
          <a:ext cx="5407025" cy="2830512"/>
        </p:xfrm>
        <a:graphic>
          <a:graphicData uri="http://schemas.openxmlformats.org/presentationml/2006/ole">
            <mc:AlternateContent xmlns:mc="http://schemas.openxmlformats.org/markup-compatibility/2006">
              <mc:Choice xmlns:v="urn:schemas-microsoft-com:vml" Requires="v">
                <p:oleObj spid="_x0000_s15376" r:id="rId4" imgW="4476190" imgH="2343477" progId="">
                  <p:embed/>
                </p:oleObj>
              </mc:Choice>
              <mc:Fallback>
                <p:oleObj r:id="rId4" imgW="4476190" imgH="234347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773238"/>
                        <a:ext cx="5407025" cy="283051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Text Box 3"/>
          <p:cNvSpPr txBox="1">
            <a:spLocks noChangeArrowheads="1"/>
          </p:cNvSpPr>
          <p:nvPr/>
        </p:nvSpPr>
        <p:spPr bwMode="auto">
          <a:xfrm>
            <a:off x="1887538" y="5006975"/>
            <a:ext cx="6678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latin typeface="Arial" charset="0"/>
              </a:rPr>
              <a:t>F9 stanice tretirane retinoičnom kiselinom mijenjaju izgled</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60350"/>
            <a:ext cx="4525963"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5003800" y="260350"/>
            <a:ext cx="41402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latin typeface="Arial" charset="0"/>
              </a:rPr>
              <a:t>Skupine gena promijenjene</a:t>
            </a:r>
          </a:p>
          <a:p>
            <a:pPr>
              <a:spcBef>
                <a:spcPct val="0"/>
              </a:spcBef>
              <a:buFontTx/>
              <a:buNone/>
            </a:pPr>
            <a:r>
              <a:rPr lang="hr-HR" altLang="en-US" sz="2000">
                <a:latin typeface="Arial" charset="0"/>
              </a:rPr>
              <a:t>F9 diferencijacijom – </a:t>
            </a:r>
          </a:p>
          <a:p>
            <a:pPr>
              <a:spcBef>
                <a:spcPct val="0"/>
              </a:spcBef>
              <a:buFontTx/>
              <a:buNone/>
            </a:pPr>
            <a:r>
              <a:rPr lang="hr-HR" altLang="en-US" sz="2000">
                <a:latin typeface="Arial" charset="0"/>
              </a:rPr>
              <a:t>microarray analiza</a:t>
            </a:r>
          </a:p>
          <a:p>
            <a:pPr>
              <a:spcBef>
                <a:spcPct val="0"/>
              </a:spcBef>
              <a:buFontTx/>
              <a:buNone/>
            </a:pPr>
            <a:r>
              <a:rPr lang="hr-HR" altLang="en-US" sz="2000">
                <a:latin typeface="Arial" charset="0"/>
              </a:rPr>
              <a:t>-diferencijalna ekspresija gena</a:t>
            </a:r>
          </a:p>
          <a:p>
            <a:pPr>
              <a:spcBef>
                <a:spcPct val="0"/>
              </a:spcBef>
              <a:buFontTx/>
              <a:buNone/>
            </a:pPr>
            <a:endParaRPr lang="hr-HR" altLang="en-US" sz="1800">
              <a:latin typeface="Arial" charset="0"/>
            </a:endParaRPr>
          </a:p>
          <a:p>
            <a:pPr>
              <a:spcBef>
                <a:spcPct val="0"/>
              </a:spcBef>
              <a:buFontTx/>
              <a:buNone/>
            </a:pPr>
            <a:r>
              <a:rPr lang="hr-HR" altLang="en-US" sz="1800">
                <a:latin typeface="Arial" charset="0"/>
              </a:rPr>
              <a:t>109 gena promijenjeno nakon 6 sati</a:t>
            </a:r>
          </a:p>
          <a:p>
            <a:pPr>
              <a:spcBef>
                <a:spcPct val="0"/>
              </a:spcBef>
              <a:buFontTx/>
              <a:buNone/>
            </a:pPr>
            <a:r>
              <a:rPr lang="hr-HR" altLang="en-US" sz="1800">
                <a:latin typeface="Arial" charset="0"/>
              </a:rPr>
              <a:t>516 gena promijenjeno nakon 9 dana   </a:t>
            </a:r>
          </a:p>
          <a:p>
            <a:pPr>
              <a:spcBef>
                <a:spcPct val="0"/>
              </a:spcBef>
              <a:buFontTx/>
              <a:buNone/>
            </a:pPr>
            <a:r>
              <a:rPr lang="hr-HR" altLang="en-US" sz="1400">
                <a:latin typeface="Arial" charset="0"/>
              </a:rPr>
              <a:t>(Harris 2002)</a:t>
            </a:r>
          </a:p>
          <a:p>
            <a:pPr>
              <a:spcBef>
                <a:spcPct val="0"/>
              </a:spcBef>
              <a:buFontTx/>
              <a:buNone/>
            </a:pPr>
            <a:endParaRPr lang="hr-HR" altLang="en-US" sz="1400">
              <a:latin typeface="Arial" charset="0"/>
            </a:endParaRPr>
          </a:p>
          <a:p>
            <a:pPr>
              <a:spcBef>
                <a:spcPct val="0"/>
              </a:spcBef>
              <a:buFontTx/>
              <a:buNone/>
            </a:pPr>
            <a:endParaRPr lang="hr-HR" altLang="en-US" sz="1400">
              <a:latin typeface="Arial" charset="0"/>
            </a:endParaRPr>
          </a:p>
          <a:p>
            <a:pPr>
              <a:spcBef>
                <a:spcPct val="0"/>
              </a:spcBef>
              <a:buFontTx/>
              <a:buNone/>
            </a:pPr>
            <a:endParaRPr lang="hr-HR" altLang="en-US" sz="1400">
              <a:latin typeface="Arial" charset="0"/>
            </a:endParaRPr>
          </a:p>
          <a:p>
            <a:pPr>
              <a:spcBef>
                <a:spcPct val="0"/>
              </a:spcBef>
              <a:buFontTx/>
              <a:buNone/>
            </a:pPr>
            <a:endParaRPr lang="hr-HR" altLang="en-US" sz="1400">
              <a:latin typeface="Arial" charset="0"/>
            </a:endParaRPr>
          </a:p>
          <a:p>
            <a:pPr>
              <a:spcBef>
                <a:spcPct val="0"/>
              </a:spcBef>
              <a:buFontTx/>
              <a:buNone/>
            </a:pPr>
            <a:r>
              <a:rPr lang="hr-HR" altLang="en-US" sz="2000">
                <a:latin typeface="Arial" charset="0"/>
              </a:rPr>
              <a:t>“ekstremno složen set međusobno reagirajućih </a:t>
            </a:r>
            <a:r>
              <a:rPr lang="hr-HR" altLang="en-US" sz="2000">
                <a:solidFill>
                  <a:schemeClr val="accent2"/>
                </a:solidFill>
                <a:latin typeface="Arial" charset="0"/>
              </a:rPr>
              <a:t>signala </a:t>
            </a:r>
            <a:r>
              <a:rPr lang="hr-HR" altLang="en-US" sz="2000">
                <a:latin typeface="Arial" charset="0"/>
              </a:rPr>
              <a:t>koji odlučuju između smrti, diferencijacije, povlačenja iz ciklusa i terminalne diferencijacije”    </a:t>
            </a:r>
          </a:p>
          <a:p>
            <a:pPr>
              <a:spcBef>
                <a:spcPct val="0"/>
              </a:spcBef>
              <a:buFontTx/>
              <a:buNone/>
            </a:pPr>
            <a:endParaRPr lang="hr-HR" altLang="en-US" sz="1400">
              <a:latin typeface="Arial" charset="0"/>
            </a:endParaRPr>
          </a:p>
          <a:p>
            <a:pPr>
              <a:spcBef>
                <a:spcPct val="0"/>
              </a:spcBef>
              <a:buFontTx/>
              <a:buNone/>
            </a:pPr>
            <a:endParaRPr lang="hr-HR" altLang="en-US" sz="2000">
              <a:latin typeface="Arial"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euronal differentiation of human neuroblastoma SH-SY5Y cells by  gangliosides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484313"/>
            <a:ext cx="317023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755650" y="620713"/>
            <a:ext cx="6972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Diferencijacija stanica neuroblastoma retinoičnom kiselinom</a:t>
            </a:r>
            <a:endParaRPr lang="en-US" altLang="en-US" sz="2000">
              <a:latin typeface="Arial" charset="0"/>
              <a:cs typeface="Arial" charset="0"/>
            </a:endParaRPr>
          </a:p>
        </p:txBody>
      </p:sp>
      <p:sp>
        <p:nvSpPr>
          <p:cNvPr id="17412" name="TextBox 2"/>
          <p:cNvSpPr txBox="1">
            <a:spLocks noChangeArrowheads="1"/>
          </p:cNvSpPr>
          <p:nvPr/>
        </p:nvSpPr>
        <p:spPr bwMode="auto">
          <a:xfrm>
            <a:off x="539750" y="3786188"/>
            <a:ext cx="384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promjena fenotipa, izrast neurita</a:t>
            </a:r>
            <a:endParaRPr lang="en-US" altLang="en-US" sz="2000">
              <a:latin typeface="Arial" charset="0"/>
              <a:cs typeface="Arial" charset="0"/>
            </a:endParaRPr>
          </a:p>
        </p:txBody>
      </p:sp>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1050925"/>
            <a:ext cx="40957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TextBox 3"/>
          <p:cNvSpPr txBox="1">
            <a:spLocks noChangeArrowheads="1"/>
          </p:cNvSpPr>
          <p:nvPr/>
        </p:nvSpPr>
        <p:spPr bwMode="auto">
          <a:xfrm>
            <a:off x="4935538" y="3786188"/>
            <a:ext cx="306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promjena staničnog rasta</a:t>
            </a:r>
            <a:endParaRPr lang="en-US" altLang="en-US" sz="2000">
              <a:latin typeface="Arial" charset="0"/>
              <a:cs typeface="Arial" charset="0"/>
            </a:endParaRPr>
          </a:p>
        </p:txBody>
      </p:sp>
      <p:pic>
        <p:nvPicPr>
          <p:cNvPr id="174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4310063"/>
            <a:ext cx="42576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6" name="TextBox 4"/>
          <p:cNvSpPr txBox="1">
            <a:spLocks noChangeArrowheads="1"/>
          </p:cNvSpPr>
          <p:nvPr/>
        </p:nvSpPr>
        <p:spPr bwMode="auto">
          <a:xfrm>
            <a:off x="5148263" y="5732463"/>
            <a:ext cx="312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promjena ekspresije gena</a:t>
            </a:r>
            <a:endParaRPr lang="en-US" altLang="en-US" sz="2000">
              <a:latin typeface="Arial" charset="0"/>
              <a:cs typeface="Arial" charset="0"/>
            </a:endParaRPr>
          </a:p>
        </p:txBody>
      </p:sp>
      <p:sp>
        <p:nvSpPr>
          <p:cNvPr id="17417" name="Rectangle 1"/>
          <p:cNvSpPr>
            <a:spLocks noChangeArrowheads="1"/>
          </p:cNvSpPr>
          <p:nvPr/>
        </p:nvSpPr>
        <p:spPr bwMode="auto">
          <a:xfrm>
            <a:off x="4572000" y="638175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imes New Roman" pitchFamily="18" charset="0"/>
                <a:hlinkClick r:id="rId5"/>
              </a:rPr>
              <a:t>https://www.youtube.com/watch?v=4CVIE6BM-E0</a:t>
            </a:r>
            <a:endParaRPr lang="hr-HR" altLang="en-US" sz="1600">
              <a:latin typeface="Times New Roman" pitchFamily="18" charset="0"/>
            </a:endParaRPr>
          </a:p>
          <a:p>
            <a:pPr eaLnBrk="1" hangingPunct="1">
              <a:spcBef>
                <a:spcPct val="0"/>
              </a:spcBef>
              <a:buFontTx/>
              <a:buNone/>
            </a:pPr>
            <a:endParaRPr lang="en-US" altLang="en-US" sz="160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1835150" y="871538"/>
          <a:ext cx="5256213" cy="2686050"/>
        </p:xfrm>
        <a:graphic>
          <a:graphicData uri="http://schemas.openxmlformats.org/presentationml/2006/ole">
            <mc:AlternateContent xmlns:mc="http://schemas.openxmlformats.org/markup-compatibility/2006">
              <mc:Choice xmlns:v="urn:schemas-microsoft-com:vml" Requires="v">
                <p:oleObj spid="_x0000_s18450" r:id="rId4" imgW="4753639" imgH="2429214" progId="">
                  <p:embed/>
                </p:oleObj>
              </mc:Choice>
              <mc:Fallback>
                <p:oleObj r:id="rId4" imgW="4753639" imgH="242921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871538"/>
                        <a:ext cx="5256213" cy="26860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Text Box 3"/>
          <p:cNvSpPr txBox="1">
            <a:spLocks noChangeArrowheads="1"/>
          </p:cNvSpPr>
          <p:nvPr/>
        </p:nvSpPr>
        <p:spPr bwMode="auto">
          <a:xfrm>
            <a:off x="2451100" y="3573463"/>
            <a:ext cx="3440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hr-HR" altLang="en-US" sz="2000">
                <a:latin typeface="Arial" charset="0"/>
              </a:rPr>
              <a:t>Diferencijacija fibroblasta</a:t>
            </a:r>
          </a:p>
        </p:txBody>
      </p:sp>
      <p:sp>
        <p:nvSpPr>
          <p:cNvPr id="18436" name="Text Box 5"/>
          <p:cNvSpPr txBox="1">
            <a:spLocks noChangeArrowheads="1"/>
          </p:cNvSpPr>
          <p:nvPr/>
        </p:nvSpPr>
        <p:spPr bwMode="auto">
          <a:xfrm>
            <a:off x="4572000" y="5949950"/>
            <a:ext cx="4243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hr-HR" altLang="en-US" sz="2000">
                <a:latin typeface="Arial" charset="0"/>
              </a:rPr>
              <a:t>u kulturi ovisno o uvjetima rasta,</a:t>
            </a:r>
          </a:p>
          <a:p>
            <a:pPr eaLnBrk="1" hangingPunct="1">
              <a:spcBef>
                <a:spcPct val="0"/>
              </a:spcBef>
              <a:buFontTx/>
              <a:buNone/>
            </a:pPr>
            <a:r>
              <a:rPr lang="hr-HR" altLang="en-US" sz="2000">
                <a:latin typeface="Arial" charset="0"/>
              </a:rPr>
              <a:t>podlozi, 3D strukturi, faktorima rasta</a:t>
            </a:r>
          </a:p>
        </p:txBody>
      </p:sp>
      <p:sp>
        <p:nvSpPr>
          <p:cNvPr id="18437" name="TextBox 1"/>
          <p:cNvSpPr txBox="1">
            <a:spLocks noChangeArrowheads="1"/>
          </p:cNvSpPr>
          <p:nvPr/>
        </p:nvSpPr>
        <p:spPr bwMode="auto">
          <a:xfrm>
            <a:off x="827088" y="4221163"/>
            <a:ext cx="73548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-diferencijacija fibroblasta u specijalizirane vrste vezivnog tkiva:</a:t>
            </a:r>
          </a:p>
          <a:p>
            <a:pPr eaLnBrk="1" hangingPunct="1">
              <a:spcBef>
                <a:spcPct val="0"/>
              </a:spcBef>
              <a:buFontTx/>
              <a:buNone/>
            </a:pPr>
            <a:endParaRPr lang="hr-HR" altLang="en-US" sz="2000">
              <a:latin typeface="Arial" charset="0"/>
              <a:cs typeface="Arial" charset="0"/>
            </a:endParaRPr>
          </a:p>
          <a:p>
            <a:pPr eaLnBrk="1" hangingPunct="1">
              <a:spcBef>
                <a:spcPct val="0"/>
              </a:spcBef>
              <a:buFontTx/>
              <a:buNone/>
            </a:pPr>
            <a:r>
              <a:rPr lang="en-US" altLang="en-US" sz="2000">
                <a:latin typeface="Arial" charset="0"/>
                <a:cs typeface="Arial" charset="0"/>
                <a:hlinkClick r:id="rId6"/>
              </a:rPr>
              <a:t>https://www.youtube.com/watch?v=-oxWnKDHuYo</a:t>
            </a:r>
            <a:endParaRPr lang="hr-HR" altLang="en-US" sz="2000">
              <a:latin typeface="Arial" charset="0"/>
              <a:cs typeface="Arial" charset="0"/>
            </a:endParaRPr>
          </a:p>
          <a:p>
            <a:pPr eaLnBrk="1" hangingPunct="1">
              <a:spcBef>
                <a:spcPct val="0"/>
              </a:spcBef>
              <a:buFontTx/>
              <a:buNone/>
            </a:pPr>
            <a:endParaRPr lang="en-US" altLang="en-US" sz="2000">
              <a:latin typeface="Arial" charset="0"/>
              <a:cs typeface="Arial" charset="0"/>
            </a:endParaRPr>
          </a:p>
          <a:p>
            <a:pPr eaLnBrk="1" hangingPunct="1">
              <a:spcBef>
                <a:spcPct val="0"/>
              </a:spcBef>
              <a:buFontTx/>
              <a:buNone/>
            </a:pPr>
            <a:endParaRPr lang="en-US" altLang="en-US" sz="200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707492339"/>
              </p:ext>
            </p:extLst>
          </p:nvPr>
        </p:nvGraphicFramePr>
        <p:xfrm>
          <a:off x="539750" y="919734"/>
          <a:ext cx="8220523" cy="4680743"/>
        </p:xfrm>
        <a:graphic>
          <a:graphicData uri="http://schemas.openxmlformats.org/presentationml/2006/ole">
            <mc:AlternateContent xmlns:mc="http://schemas.openxmlformats.org/markup-compatibility/2006">
              <mc:Choice xmlns:v="urn:schemas-microsoft-com:vml" Requires="v">
                <p:oleObj spid="_x0000_s19476" r:id="rId4" imgW="6609524" imgH="3761905" progId="">
                  <p:embed/>
                </p:oleObj>
              </mc:Choice>
              <mc:Fallback>
                <p:oleObj r:id="rId4" imgW="6609524" imgH="376190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19734"/>
                        <a:ext cx="8220523" cy="4680743"/>
                      </a:xfrm>
                      <a:prstGeom prst="rect">
                        <a:avLst/>
                      </a:prstGeom>
                      <a:noFill/>
                      <a:ln>
                        <a:noFill/>
                      </a:ln>
                    </p:spPr>
                  </p:pic>
                </p:oleObj>
              </mc:Fallback>
            </mc:AlternateContent>
          </a:graphicData>
        </a:graphic>
      </p:graphicFrame>
      <p:sp>
        <p:nvSpPr>
          <p:cNvPr id="19459" name="Text Box 3"/>
          <p:cNvSpPr txBox="1">
            <a:spLocks noChangeArrowheads="1"/>
          </p:cNvSpPr>
          <p:nvPr/>
        </p:nvSpPr>
        <p:spPr bwMode="auto">
          <a:xfrm>
            <a:off x="3563938" y="476250"/>
            <a:ext cx="534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400">
                <a:latin typeface="Arial" charset="0"/>
                <a:cs typeface="Arial" charset="0"/>
              </a:rPr>
              <a:t>↓</a:t>
            </a:r>
            <a:r>
              <a:rPr lang="hr-HR" altLang="en-US" sz="2000">
                <a:latin typeface="Arial" charset="0"/>
                <a:cs typeface="Arial" charset="0"/>
              </a:rPr>
              <a:t> različiti </a:t>
            </a:r>
            <a:r>
              <a:rPr lang="hr-HR" altLang="en-US" sz="2000">
                <a:solidFill>
                  <a:schemeClr val="accent2"/>
                </a:solidFill>
                <a:latin typeface="Arial" charset="0"/>
                <a:cs typeface="Arial" charset="0"/>
              </a:rPr>
              <a:t>faktori rasta i induktori diferencijacije</a:t>
            </a:r>
            <a:endParaRPr lang="hr-HR" altLang="en-US" sz="2400">
              <a:solidFill>
                <a:schemeClr val="accent2"/>
              </a:solidFill>
              <a:latin typeface="Arial" charset="0"/>
              <a:cs typeface="Arial" charset="0"/>
            </a:endParaRPr>
          </a:p>
        </p:txBody>
      </p:sp>
      <p:sp>
        <p:nvSpPr>
          <p:cNvPr id="19460" name="Text Box 4"/>
          <p:cNvSpPr txBox="1">
            <a:spLocks noChangeArrowheads="1"/>
          </p:cNvSpPr>
          <p:nvPr/>
        </p:nvSpPr>
        <p:spPr bwMode="auto">
          <a:xfrm>
            <a:off x="2051050" y="3500438"/>
            <a:ext cx="1512888"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dirty="0">
                <a:latin typeface="Arial" charset="0"/>
              </a:rPr>
              <a:t>embrionalne</a:t>
            </a:r>
          </a:p>
          <a:p>
            <a:pPr eaLnBrk="1" hangingPunct="1">
              <a:spcBef>
                <a:spcPct val="0"/>
              </a:spcBef>
              <a:buFontTx/>
              <a:buNone/>
            </a:pPr>
            <a:r>
              <a:rPr lang="hr-HR" altLang="en-US" sz="1800" dirty="0">
                <a:latin typeface="Arial" charset="0"/>
              </a:rPr>
              <a:t>matične</a:t>
            </a:r>
          </a:p>
          <a:p>
            <a:pPr eaLnBrk="1" hangingPunct="1">
              <a:spcBef>
                <a:spcPct val="0"/>
              </a:spcBef>
              <a:buFontTx/>
              <a:buNone/>
            </a:pPr>
            <a:r>
              <a:rPr lang="hr-HR" altLang="en-US" sz="1800" dirty="0">
                <a:latin typeface="Arial" charset="0"/>
              </a:rPr>
              <a:t>ES</a:t>
            </a:r>
          </a:p>
          <a:p>
            <a:pPr eaLnBrk="1" hangingPunct="1">
              <a:spcBef>
                <a:spcPct val="0"/>
              </a:spcBef>
              <a:buFontTx/>
              <a:buNone/>
            </a:pPr>
            <a:r>
              <a:rPr lang="hr-HR" altLang="en-US" sz="1800" dirty="0">
                <a:latin typeface="Arial" charset="0"/>
              </a:rPr>
              <a:t>u kulturi</a:t>
            </a:r>
          </a:p>
          <a:p>
            <a:pPr eaLnBrk="1" hangingPunct="1">
              <a:spcBef>
                <a:spcPct val="0"/>
              </a:spcBef>
              <a:buFontTx/>
              <a:buNone/>
            </a:pPr>
            <a:r>
              <a:rPr lang="hr-HR" altLang="en-US" sz="1800" dirty="0" err="1">
                <a:latin typeface="Arial" charset="0"/>
              </a:rPr>
              <a:t>pluripotentne</a:t>
            </a:r>
            <a:endParaRPr lang="hr-HR" altLang="en-US" sz="1800" dirty="0">
              <a:latin typeface="Arial" charset="0"/>
            </a:endParaRPr>
          </a:p>
        </p:txBody>
      </p:sp>
      <p:sp>
        <p:nvSpPr>
          <p:cNvPr id="19461" name="Text Box 5"/>
          <p:cNvSpPr txBox="1">
            <a:spLocks noChangeArrowheads="1"/>
          </p:cNvSpPr>
          <p:nvPr/>
        </p:nvSpPr>
        <p:spPr bwMode="auto">
          <a:xfrm>
            <a:off x="539750" y="3716338"/>
            <a:ext cx="13843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rPr>
              <a:t>blastocista</a:t>
            </a:r>
          </a:p>
        </p:txBody>
      </p:sp>
      <p:sp>
        <p:nvSpPr>
          <p:cNvPr id="19462" name="Text Box 6"/>
          <p:cNvSpPr txBox="1">
            <a:spLocks noChangeArrowheads="1"/>
          </p:cNvSpPr>
          <p:nvPr/>
        </p:nvSpPr>
        <p:spPr bwMode="auto">
          <a:xfrm>
            <a:off x="5076825" y="5622925"/>
            <a:ext cx="322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r-HR" altLang="en-US" sz="2000" dirty="0">
                <a:latin typeface="Arial" charset="0"/>
              </a:rPr>
              <a:t>različiti stanični tipovi </a:t>
            </a:r>
            <a:r>
              <a:rPr lang="hr-HR" altLang="en-US" sz="2400" dirty="0">
                <a:latin typeface="Arial" charset="0"/>
                <a:cs typeface="Arial" charset="0"/>
              </a:rPr>
              <a:t>↑</a:t>
            </a:r>
          </a:p>
        </p:txBody>
      </p:sp>
      <p:sp>
        <p:nvSpPr>
          <p:cNvPr id="19463" name="TextBox 1"/>
          <p:cNvSpPr txBox="1">
            <a:spLocks noChangeArrowheads="1"/>
          </p:cNvSpPr>
          <p:nvPr/>
        </p:nvSpPr>
        <p:spPr bwMode="auto">
          <a:xfrm>
            <a:off x="395287" y="5501904"/>
            <a:ext cx="455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dirty="0">
                <a:latin typeface="Arial" charset="0"/>
                <a:cs typeface="Arial" charset="0"/>
              </a:rPr>
              <a:t>- faktori rasta kao faktori diferencijacije</a:t>
            </a:r>
            <a:endParaRPr lang="en-US" altLang="en-US" sz="2000" dirty="0">
              <a:latin typeface="Arial" charset="0"/>
              <a:cs typeface="Arial" charset="0"/>
            </a:endParaRPr>
          </a:p>
        </p:txBody>
      </p:sp>
      <p:sp>
        <p:nvSpPr>
          <p:cNvPr id="3" name="TextBox 2"/>
          <p:cNvSpPr txBox="1"/>
          <p:nvPr/>
        </p:nvSpPr>
        <p:spPr>
          <a:xfrm>
            <a:off x="237717" y="6084099"/>
            <a:ext cx="8929241" cy="707886"/>
          </a:xfrm>
          <a:prstGeom prst="rect">
            <a:avLst/>
          </a:prstGeom>
          <a:noFill/>
        </p:spPr>
        <p:txBody>
          <a:bodyPr wrap="square" rtlCol="0">
            <a:spAutoFit/>
          </a:bodyPr>
          <a:lstStyle/>
          <a:p>
            <a:r>
              <a:rPr lang="hr-HR" sz="2000" dirty="0" smtClean="0">
                <a:solidFill>
                  <a:srgbClr val="0070C0"/>
                </a:solidFill>
                <a:latin typeface="Arial" panose="020B0604020202020204" pitchFamily="34" charset="0"/>
                <a:cs typeface="Arial" panose="020B0604020202020204" pitchFamily="34" charset="0"/>
              </a:rPr>
              <a:t>embrionalne matične stanice omogućuju diferencijaciju u različite tipove stanica</a:t>
            </a:r>
            <a:r>
              <a:rPr lang="hr-HR" sz="2000" dirty="0" smtClean="0">
                <a:latin typeface="Arial" panose="020B0604020202020204" pitchFamily="34" charset="0"/>
                <a:cs typeface="Arial" panose="020B0604020202020204" pitchFamily="34" charset="0"/>
              </a:rPr>
              <a:t>, etičko pitanje kod humanih embrionalnih matičnih stanica</a:t>
            </a:r>
            <a:endParaRPr lang="en-US"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5175"/>
            <a:ext cx="31543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500438"/>
            <a:ext cx="31448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755650" y="6237288"/>
            <a:ext cx="39459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panose="020B0604020202020204" pitchFamily="34" charset="0"/>
                <a:cs typeface="Arial" panose="020B0604020202020204" pitchFamily="34" charset="0"/>
              </a:rPr>
              <a:t>Cooke &amp; </a:t>
            </a:r>
            <a:r>
              <a:rPr lang="en-US" altLang="en-US" sz="1600" dirty="0" err="1">
                <a:latin typeface="Arial" panose="020B0604020202020204" pitchFamily="34" charset="0"/>
                <a:cs typeface="Arial" panose="020B0604020202020204" pitchFamily="34" charset="0"/>
              </a:rPr>
              <a:t>Minger</a:t>
            </a:r>
            <a:r>
              <a:rPr lang="en-US" altLang="en-US" sz="1600" dirty="0">
                <a:latin typeface="Arial" panose="020B0604020202020204" pitchFamily="34" charset="0"/>
                <a:cs typeface="Arial" panose="020B0604020202020204" pitchFamily="34" charset="0"/>
              </a:rPr>
              <a:t>, 2007</a:t>
            </a:r>
            <a:r>
              <a:rPr lang="hr-HR" altLang="en-US" sz="1600" dirty="0">
                <a:latin typeface="Arial" panose="020B0604020202020204" pitchFamily="34" charset="0"/>
                <a:cs typeface="Arial" panose="020B0604020202020204" pitchFamily="34" charset="0"/>
              </a:rPr>
              <a:t> (iz </a:t>
            </a:r>
            <a:r>
              <a:rPr lang="hr-HR" altLang="en-US" sz="1600" dirty="0" err="1">
                <a:latin typeface="Arial" panose="020B0604020202020204" pitchFamily="34" charset="0"/>
                <a:cs typeface="Arial" panose="020B0604020202020204" pitchFamily="34" charset="0"/>
              </a:rPr>
              <a:t>Freshney</a:t>
            </a:r>
            <a:r>
              <a:rPr lang="hr-HR" altLang="en-US" sz="1600" dirty="0">
                <a:latin typeface="Arial" panose="020B0604020202020204" pitchFamily="34" charset="0"/>
                <a:cs typeface="Arial" panose="020B0604020202020204" pitchFamily="34" charset="0"/>
              </a:rPr>
              <a:t>, 6. iz</a:t>
            </a:r>
            <a:r>
              <a:rPr lang="hr-HR" altLang="en-US" sz="1600" dirty="0">
                <a:latin typeface="Times New Roman" pitchFamily="18" charset="0"/>
              </a:rPr>
              <a:t>)</a:t>
            </a:r>
          </a:p>
        </p:txBody>
      </p:sp>
      <p:sp>
        <p:nvSpPr>
          <p:cNvPr id="20485" name="TextBox 4"/>
          <p:cNvSpPr txBox="1">
            <a:spLocks noChangeArrowheads="1"/>
          </p:cNvSpPr>
          <p:nvPr/>
        </p:nvSpPr>
        <p:spPr bwMode="auto">
          <a:xfrm>
            <a:off x="4211638" y="981075"/>
            <a:ext cx="45370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Kulture humanih embrionalnih matičnih stanica (hES)</a:t>
            </a:r>
          </a:p>
          <a:p>
            <a:pPr eaLnBrk="1" hangingPunct="1">
              <a:spcBef>
                <a:spcPct val="0"/>
              </a:spcBef>
              <a:buFontTx/>
              <a:buNone/>
            </a:pPr>
            <a:endParaRPr lang="hr-HR" altLang="en-US" sz="2000">
              <a:latin typeface="Arial" charset="0"/>
              <a:cs typeface="Arial" charset="0"/>
            </a:endParaRPr>
          </a:p>
          <a:p>
            <a:pPr eaLnBrk="1" hangingPunct="1">
              <a:spcBef>
                <a:spcPct val="0"/>
              </a:spcBef>
              <a:buFontTx/>
              <a:buNone/>
            </a:pPr>
            <a:r>
              <a:rPr lang="hr-HR" altLang="en-US" sz="2000">
                <a:latin typeface="Arial" charset="0"/>
                <a:cs typeface="Arial" charset="0"/>
              </a:rPr>
              <a:t>A: kolonija hES na hranidbenom sloju:</a:t>
            </a:r>
          </a:p>
          <a:p>
            <a:pPr eaLnBrk="1" hangingPunct="1">
              <a:spcBef>
                <a:spcPct val="0"/>
              </a:spcBef>
              <a:buFontTx/>
              <a:buNone/>
            </a:pPr>
            <a:r>
              <a:rPr lang="hr-HR" altLang="en-US" sz="2000">
                <a:latin typeface="Arial" charset="0"/>
                <a:cs typeface="Arial" charset="0"/>
              </a:rPr>
              <a:t>nediferencirane stanice uz rub kolonije i više diferencirane, tamnije, u središtu</a:t>
            </a:r>
          </a:p>
          <a:p>
            <a:pPr eaLnBrk="1" hangingPunct="1">
              <a:spcBef>
                <a:spcPct val="0"/>
              </a:spcBef>
              <a:buFontTx/>
              <a:buNone/>
            </a:pPr>
            <a:r>
              <a:rPr lang="hr-HR" altLang="en-US" sz="2000">
                <a:latin typeface="Arial" charset="0"/>
                <a:cs typeface="Arial" charset="0"/>
              </a:rPr>
              <a:t>kolonija je okružena mišjim stanicama</a:t>
            </a:r>
          </a:p>
          <a:p>
            <a:pPr eaLnBrk="1" hangingPunct="1">
              <a:spcBef>
                <a:spcPct val="0"/>
              </a:spcBef>
              <a:buFontTx/>
              <a:buNone/>
            </a:pPr>
            <a:r>
              <a:rPr lang="hr-HR" altLang="en-US" sz="2000">
                <a:latin typeface="Arial" charset="0"/>
                <a:cs typeface="Arial" charset="0"/>
              </a:rPr>
              <a:t>hranidbenog sloja</a:t>
            </a:r>
          </a:p>
          <a:p>
            <a:pPr eaLnBrk="1" hangingPunct="1">
              <a:spcBef>
                <a:spcPct val="0"/>
              </a:spcBef>
              <a:buFontTx/>
              <a:buNone/>
            </a:pPr>
            <a:endParaRPr lang="hr-HR" altLang="en-US" sz="2000">
              <a:latin typeface="Arial" charset="0"/>
              <a:cs typeface="Arial" charset="0"/>
            </a:endParaRPr>
          </a:p>
          <a:p>
            <a:pPr eaLnBrk="1" hangingPunct="1">
              <a:spcBef>
                <a:spcPct val="0"/>
              </a:spcBef>
              <a:buFontTx/>
              <a:buNone/>
            </a:pPr>
            <a:endParaRPr lang="hr-HR" altLang="en-US" sz="2000">
              <a:latin typeface="Arial" charset="0"/>
              <a:cs typeface="Arial" charset="0"/>
            </a:endParaRPr>
          </a:p>
          <a:p>
            <a:pPr eaLnBrk="1" hangingPunct="1">
              <a:spcBef>
                <a:spcPct val="0"/>
              </a:spcBef>
              <a:buFontTx/>
              <a:buNone/>
            </a:pPr>
            <a:r>
              <a:rPr lang="hr-HR" altLang="en-US" sz="2000">
                <a:latin typeface="Arial" charset="0"/>
                <a:cs typeface="Arial" charset="0"/>
              </a:rPr>
              <a:t>B: Plivajuća embrioidna tjelešca, skupine od 300-500 stanica nastalih iz</a:t>
            </a:r>
          </a:p>
          <a:p>
            <a:pPr eaLnBrk="1" hangingPunct="1">
              <a:spcBef>
                <a:spcPct val="0"/>
              </a:spcBef>
              <a:buFontTx/>
              <a:buNone/>
            </a:pPr>
            <a:r>
              <a:rPr lang="hr-HR" altLang="en-US" sz="2000">
                <a:latin typeface="Arial" charset="0"/>
                <a:cs typeface="Arial" charset="0"/>
              </a:rPr>
              <a:t>jednoslojne kulture, u uvjetima u kojima se ne prihvaćaju za podlogu</a:t>
            </a:r>
          </a:p>
          <a:p>
            <a:pPr eaLnBrk="1" hangingPunct="1">
              <a:spcBef>
                <a:spcPct val="0"/>
              </a:spcBef>
              <a:buFontTx/>
              <a:buNone/>
            </a:pPr>
            <a:endParaRPr lang="hr-HR" altLang="en-US" sz="2000">
              <a:latin typeface="Arial" charset="0"/>
              <a:cs typeface="Arial" charset="0"/>
            </a:endParaRPr>
          </a:p>
        </p:txBody>
      </p:sp>
      <p:sp>
        <p:nvSpPr>
          <p:cNvPr id="20486" name="TextBox 5"/>
          <p:cNvSpPr txBox="1">
            <a:spLocks noChangeArrowheads="1"/>
          </p:cNvSpPr>
          <p:nvPr/>
        </p:nvSpPr>
        <p:spPr bwMode="auto">
          <a:xfrm>
            <a:off x="250825" y="76517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400">
                <a:latin typeface="Arial" charset="0"/>
                <a:cs typeface="Arial" charset="0"/>
              </a:rPr>
              <a:t>A</a:t>
            </a:r>
          </a:p>
        </p:txBody>
      </p:sp>
      <p:sp>
        <p:nvSpPr>
          <p:cNvPr id="20487" name="TextBox 6"/>
          <p:cNvSpPr txBox="1">
            <a:spLocks noChangeArrowheads="1"/>
          </p:cNvSpPr>
          <p:nvPr/>
        </p:nvSpPr>
        <p:spPr bwMode="auto">
          <a:xfrm>
            <a:off x="250825" y="35734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400">
                <a:latin typeface="Arial" charset="0"/>
                <a:cs typeface="Arial" charset="0"/>
              </a:rPr>
              <a:t>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516688" y="4298950"/>
            <a:ext cx="10499726"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sz="2000">
                <a:solidFill>
                  <a:schemeClr val="tx1"/>
                </a:solidFill>
                <a:latin typeface="Calibri" pitchFamily="34" charset="0"/>
              </a:defRPr>
            </a:lvl9pPr>
          </a:lstStyle>
          <a:p>
            <a:pPr eaLnBrk="1" hangingPunct="1">
              <a:lnSpc>
                <a:spcPct val="95000"/>
              </a:lnSpc>
              <a:spcBef>
                <a:spcPct val="0"/>
              </a:spcBef>
              <a:buClr>
                <a:srgbClr val="000000"/>
              </a:buClr>
              <a:buFont typeface="Times New Roman" pitchFamily="18" charset="0"/>
              <a:buNone/>
            </a:pPr>
            <a:r>
              <a:rPr lang="en-GB" altLang="en-US" sz="2400">
                <a:latin typeface="Times New Roman" pitchFamily="18" charset="0"/>
              </a:rPr>
              <a:t>  </a:t>
            </a:r>
            <a:r>
              <a:rPr lang="en-GB" altLang="en-US" sz="8400">
                <a:latin typeface="Times New Roman" pitchFamily="18" charset="0"/>
              </a:rPr>
              <a:t> </a:t>
            </a:r>
            <a:r>
              <a:rPr lang="en-GB" altLang="en-US" sz="2400">
                <a:latin typeface="Times New Roman" pitchFamily="18" charset="0"/>
              </a:rPr>
              <a:t>                                                                             </a:t>
            </a:r>
            <a:br>
              <a:rPr lang="en-GB" altLang="en-US" sz="2400">
                <a:latin typeface="Times New Roman" pitchFamily="18" charset="0"/>
              </a:rPr>
            </a:br>
            <a:endParaRPr lang="en-GB" altLang="en-US" sz="2400">
              <a:latin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41438"/>
            <a:ext cx="61214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1547813" y="4149725"/>
            <a:ext cx="68421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eaLnBrk="1" hangingPunct="1">
              <a:lnSpc>
                <a:spcPct val="93000"/>
              </a:lnSpc>
              <a:spcBef>
                <a:spcPct val="0"/>
              </a:spcBef>
              <a:buClr>
                <a:srgbClr val="000000"/>
              </a:buClr>
              <a:buFontTx/>
              <a:buNone/>
            </a:pPr>
            <a:r>
              <a:rPr lang="en-GB" altLang="en-US" sz="2000">
                <a:latin typeface="Arial" charset="0"/>
              </a:rPr>
              <a:t>Osnovni procesi kojima nastaje višestanični organizam: stanična proliferacija, specijalizacija, interakcije stanica i njihovo kretanje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ree-dimensional hydrogel culture conditions promote the differentiation  of human induced pluripotent stem cells into hepatocytes - Cytothera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404813"/>
            <a:ext cx="7067550"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p:cNvSpPr txBox="1">
            <a:spLocks noChangeArrowheads="1"/>
          </p:cNvSpPr>
          <p:nvPr/>
        </p:nvSpPr>
        <p:spPr bwMode="auto">
          <a:xfrm>
            <a:off x="307975" y="6303963"/>
            <a:ext cx="5832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Protokol diferencijacije endoderma</a:t>
            </a:r>
          </a:p>
          <a:p>
            <a:pPr eaLnBrk="1" hangingPunct="1">
              <a:spcBef>
                <a:spcPct val="0"/>
              </a:spcBef>
              <a:buFontTx/>
              <a:buNone/>
            </a:pPr>
            <a:r>
              <a:rPr lang="en-US" altLang="en-US" sz="1000">
                <a:latin typeface="Arial" charset="0"/>
                <a:cs typeface="Arial" charset="0"/>
              </a:rPr>
              <a:t>https://www.isct-cytotherapy.org/article/S1465-3249(17)30667-9/fulltext</a:t>
            </a:r>
          </a:p>
        </p:txBody>
      </p:sp>
      <p:sp>
        <p:nvSpPr>
          <p:cNvPr id="2" name="TextBox 1"/>
          <p:cNvSpPr txBox="1"/>
          <p:nvPr/>
        </p:nvSpPr>
        <p:spPr>
          <a:xfrm>
            <a:off x="0" y="1484784"/>
            <a:ext cx="2496196" cy="1015663"/>
          </a:xfrm>
          <a:prstGeom prst="rect">
            <a:avLst/>
          </a:prstGeom>
          <a:noFill/>
        </p:spPr>
        <p:txBody>
          <a:bodyPr wrap="none" rtlCol="0">
            <a:spAutoFit/>
          </a:bodyPr>
          <a:lstStyle/>
          <a:p>
            <a:r>
              <a:rPr lang="hr-HR" sz="2000" dirty="0" smtClean="0">
                <a:solidFill>
                  <a:srgbClr val="0070C0"/>
                </a:solidFill>
                <a:latin typeface="Arial" panose="020B0604020202020204" pitchFamily="34" charset="0"/>
                <a:cs typeface="Arial" panose="020B0604020202020204" pitchFamily="34" charset="0"/>
              </a:rPr>
              <a:t>složeni uvjeti</a:t>
            </a:r>
          </a:p>
          <a:p>
            <a:r>
              <a:rPr lang="hr-HR" sz="2000" dirty="0" smtClean="0">
                <a:solidFill>
                  <a:srgbClr val="0070C0"/>
                </a:solidFill>
                <a:latin typeface="Arial" panose="020B0604020202020204" pitchFamily="34" charset="0"/>
                <a:cs typeface="Arial" panose="020B0604020202020204" pitchFamily="34" charset="0"/>
              </a:rPr>
              <a:t>vrijeme</a:t>
            </a:r>
          </a:p>
          <a:p>
            <a:r>
              <a:rPr lang="hr-HR" sz="2000" dirty="0" smtClean="0">
                <a:solidFill>
                  <a:srgbClr val="0070C0"/>
                </a:solidFill>
                <a:latin typeface="Arial" panose="020B0604020202020204" pitchFamily="34" charset="0"/>
                <a:cs typeface="Arial" panose="020B0604020202020204" pitchFamily="34" charset="0"/>
              </a:rPr>
              <a:t>dokaz diferencijacije</a:t>
            </a:r>
            <a:endParaRPr lang="en-US" sz="2000"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4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76250"/>
            <a:ext cx="6542087"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1023938" y="5948363"/>
            <a:ext cx="7364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cs typeface="Arial" charset="0"/>
              </a:rPr>
              <a:t>Moguća “upotreba” somatskih matičnih stanica u regeneraciji srčanog mišića i krvnih žila srca</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5288" y="1124744"/>
            <a:ext cx="849788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dirty="0">
                <a:latin typeface="Arial" charset="0"/>
              </a:rPr>
              <a:t>kulture organa: složen uzgoj</a:t>
            </a:r>
          </a:p>
          <a:p>
            <a:pPr>
              <a:spcBef>
                <a:spcPct val="0"/>
              </a:spcBef>
              <a:buFontTx/>
              <a:buNone/>
            </a:pPr>
            <a:endParaRPr lang="hr-HR" altLang="en-US" sz="2000" dirty="0">
              <a:latin typeface="Arial" charset="0"/>
            </a:endParaRPr>
          </a:p>
          <a:p>
            <a:pPr>
              <a:spcBef>
                <a:spcPct val="0"/>
              </a:spcBef>
              <a:buFontTx/>
              <a:buNone/>
            </a:pPr>
            <a:r>
              <a:rPr lang="hr-HR" altLang="en-US" sz="2000" dirty="0">
                <a:latin typeface="Arial" charset="0"/>
              </a:rPr>
              <a:t>-ponašanje i regulacija genske ekspresije kod integriranog tkiva, </a:t>
            </a:r>
          </a:p>
          <a:p>
            <a:pPr>
              <a:spcBef>
                <a:spcPct val="0"/>
              </a:spcBef>
              <a:buFontTx/>
              <a:buNone/>
            </a:pPr>
            <a:r>
              <a:rPr lang="hr-HR" altLang="en-US" sz="2000" dirty="0">
                <a:latin typeface="Arial" charset="0"/>
              </a:rPr>
              <a:t>model </a:t>
            </a:r>
            <a:r>
              <a:rPr lang="hr-HR" altLang="en-US" sz="2000" dirty="0" err="1">
                <a:latin typeface="Arial" charset="0"/>
              </a:rPr>
              <a:t>multicelularnog</a:t>
            </a:r>
            <a:r>
              <a:rPr lang="hr-HR" altLang="en-US" sz="2000" dirty="0">
                <a:latin typeface="Arial" charset="0"/>
              </a:rPr>
              <a:t> organizma</a:t>
            </a:r>
          </a:p>
          <a:p>
            <a:pPr>
              <a:spcBef>
                <a:spcPct val="0"/>
              </a:spcBef>
              <a:buFontTx/>
              <a:buNone/>
            </a:pPr>
            <a:endParaRPr lang="hr-HR" altLang="en-US" sz="2000" dirty="0">
              <a:latin typeface="Arial" charset="0"/>
            </a:endParaRPr>
          </a:p>
          <a:p>
            <a:pPr>
              <a:spcBef>
                <a:spcPct val="0"/>
              </a:spcBef>
              <a:buFontTx/>
              <a:buNone/>
            </a:pPr>
            <a:r>
              <a:rPr lang="hr-HR" altLang="en-US" sz="2000" dirty="0" err="1">
                <a:latin typeface="Arial" charset="0"/>
              </a:rPr>
              <a:t>histotipska</a:t>
            </a:r>
            <a:r>
              <a:rPr lang="hr-HR" altLang="en-US" sz="2000" dirty="0">
                <a:latin typeface="Arial" charset="0"/>
              </a:rPr>
              <a:t> kultura:</a:t>
            </a:r>
          </a:p>
          <a:p>
            <a:pPr>
              <a:spcBef>
                <a:spcPct val="0"/>
              </a:spcBef>
              <a:buFontTx/>
              <a:buNone/>
            </a:pPr>
            <a:r>
              <a:rPr lang="hr-HR" altLang="en-US" sz="2000" dirty="0">
                <a:latin typeface="Arial" charset="0"/>
              </a:rPr>
              <a:t>uzgoj </a:t>
            </a:r>
            <a:r>
              <a:rPr lang="hr-HR" altLang="en-US" sz="2000" dirty="0">
                <a:solidFill>
                  <a:srgbClr val="0070C0"/>
                </a:solidFill>
                <a:latin typeface="Arial" charset="0"/>
              </a:rPr>
              <a:t>iste vrste stanica </a:t>
            </a:r>
            <a:r>
              <a:rPr lang="hr-HR" altLang="en-US" sz="2000" dirty="0">
                <a:latin typeface="Arial" charset="0"/>
              </a:rPr>
              <a:t>u velikoj gustoći, na posebnim podlogama i skelama (</a:t>
            </a:r>
            <a:r>
              <a:rPr lang="hr-HR" altLang="en-US" sz="2000" dirty="0" err="1">
                <a:latin typeface="Arial" charset="0"/>
              </a:rPr>
              <a:t>dermatoglifi</a:t>
            </a:r>
            <a:r>
              <a:rPr lang="hr-HR" altLang="en-US" sz="2000" dirty="0">
                <a:latin typeface="Arial" charset="0"/>
              </a:rPr>
              <a:t>, kapilarni </a:t>
            </a:r>
            <a:r>
              <a:rPr lang="hr-HR" altLang="en-US" sz="2000" dirty="0" err="1">
                <a:latin typeface="Arial" charset="0"/>
              </a:rPr>
              <a:t>tubuli</a:t>
            </a:r>
            <a:r>
              <a:rPr lang="hr-HR" altLang="en-US" sz="2000" dirty="0">
                <a:latin typeface="Arial" charset="0"/>
              </a:rPr>
              <a:t>, sferoidi)</a:t>
            </a:r>
          </a:p>
          <a:p>
            <a:pPr>
              <a:spcBef>
                <a:spcPct val="0"/>
              </a:spcBef>
              <a:buFontTx/>
              <a:buNone/>
            </a:pPr>
            <a:r>
              <a:rPr lang="hr-HR" altLang="en-US" sz="2000" dirty="0">
                <a:latin typeface="Arial" charset="0"/>
              </a:rPr>
              <a:t> </a:t>
            </a:r>
          </a:p>
          <a:p>
            <a:pPr>
              <a:spcBef>
                <a:spcPct val="0"/>
              </a:spcBef>
              <a:buFontTx/>
              <a:buNone/>
            </a:pPr>
            <a:r>
              <a:rPr lang="hr-HR" altLang="en-US" sz="2000" dirty="0" err="1">
                <a:latin typeface="Arial" charset="0"/>
              </a:rPr>
              <a:t>organotipska</a:t>
            </a:r>
            <a:r>
              <a:rPr lang="hr-HR" altLang="en-US" sz="2000" dirty="0">
                <a:latin typeface="Arial" charset="0"/>
              </a:rPr>
              <a:t> kultura (OTK)</a:t>
            </a:r>
          </a:p>
          <a:p>
            <a:pPr>
              <a:spcBef>
                <a:spcPct val="0"/>
              </a:spcBef>
              <a:buFontTx/>
              <a:buNone/>
            </a:pPr>
            <a:r>
              <a:rPr lang="hr-HR" altLang="en-US" sz="2000" dirty="0">
                <a:latin typeface="Arial" charset="0"/>
              </a:rPr>
              <a:t>-</a:t>
            </a:r>
            <a:r>
              <a:rPr lang="hr-HR" altLang="en-US" sz="2000" dirty="0" err="1">
                <a:latin typeface="Arial" charset="0"/>
              </a:rPr>
              <a:t>reagregacija</a:t>
            </a:r>
            <a:r>
              <a:rPr lang="hr-HR" altLang="en-US" sz="2000" dirty="0">
                <a:latin typeface="Arial" charset="0"/>
              </a:rPr>
              <a:t> </a:t>
            </a:r>
            <a:r>
              <a:rPr lang="hr-HR" altLang="en-US" sz="2000" dirty="0">
                <a:solidFill>
                  <a:srgbClr val="0070C0"/>
                </a:solidFill>
                <a:latin typeface="Arial" charset="0"/>
              </a:rPr>
              <a:t>raznih tipova stanica</a:t>
            </a:r>
            <a:r>
              <a:rPr lang="hr-HR" altLang="en-US" sz="2000" dirty="0">
                <a:latin typeface="Arial" charset="0"/>
              </a:rPr>
              <a:t>, u 3D </a:t>
            </a:r>
            <a:r>
              <a:rPr lang="hr-HR" altLang="en-US" sz="2000" dirty="0" smtClean="0">
                <a:latin typeface="Arial" charset="0"/>
              </a:rPr>
              <a:t>strukturu uz skelu </a:t>
            </a:r>
            <a:r>
              <a:rPr lang="hr-HR" altLang="en-US" sz="2000" dirty="0">
                <a:latin typeface="Arial" charset="0"/>
              </a:rPr>
              <a:t>nalik </a:t>
            </a:r>
            <a:r>
              <a:rPr lang="hr-HR" altLang="en-US" sz="2000" dirty="0" err="1" smtClean="0">
                <a:latin typeface="Arial" charset="0"/>
              </a:rPr>
              <a:t>ekstracelularnom</a:t>
            </a:r>
            <a:r>
              <a:rPr lang="hr-HR" altLang="en-US" sz="2000" dirty="0" smtClean="0">
                <a:latin typeface="Arial" charset="0"/>
              </a:rPr>
              <a:t> </a:t>
            </a:r>
            <a:r>
              <a:rPr lang="hr-HR" altLang="en-US" sz="2000" dirty="0" err="1" smtClean="0">
                <a:latin typeface="Arial" charset="0"/>
              </a:rPr>
              <a:t>matriksu</a:t>
            </a:r>
            <a:endParaRPr lang="hr-HR" altLang="en-US" sz="2000" dirty="0">
              <a:latin typeface="Arial" charset="0"/>
            </a:endParaRPr>
          </a:p>
          <a:p>
            <a:pPr>
              <a:spcBef>
                <a:spcPct val="0"/>
              </a:spcBef>
              <a:buFontTx/>
              <a:buNone/>
            </a:pPr>
            <a:endParaRPr lang="hr-HR" altLang="en-US" sz="2000" dirty="0">
              <a:latin typeface="Arial" charset="0"/>
            </a:endParaRPr>
          </a:p>
          <a:p>
            <a:pPr>
              <a:spcBef>
                <a:spcPct val="0"/>
              </a:spcBef>
              <a:buFontTx/>
              <a:buNone/>
            </a:pPr>
            <a:endParaRPr lang="hr-HR" altLang="en-US" sz="2000" dirty="0">
              <a:latin typeface="Arial" charset="0"/>
            </a:endParaRPr>
          </a:p>
          <a:p>
            <a:pPr>
              <a:spcBef>
                <a:spcPct val="0"/>
              </a:spcBef>
              <a:buFontTx/>
              <a:buNone/>
            </a:pPr>
            <a:endParaRPr lang="hr-HR" altLang="en-US" sz="2000" dirty="0">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2396172908"/>
              </p:ext>
            </p:extLst>
          </p:nvPr>
        </p:nvGraphicFramePr>
        <p:xfrm>
          <a:off x="1691680" y="188640"/>
          <a:ext cx="7148513" cy="5040313"/>
        </p:xfrm>
        <a:graphic>
          <a:graphicData uri="http://schemas.openxmlformats.org/presentationml/2006/ole">
            <mc:AlternateContent xmlns:mc="http://schemas.openxmlformats.org/markup-compatibility/2006">
              <mc:Choice xmlns:v="urn:schemas-microsoft-com:vml" Requires="v">
                <p:oleObj spid="_x0000_s24592" name="Image" r:id="rId3" imgW="7149206" imgH="5371429" progId="Photoshop.Image.7">
                  <p:embed/>
                </p:oleObj>
              </mc:Choice>
              <mc:Fallback>
                <p:oleObj name="Image" r:id="rId3" imgW="7149206" imgH="5371429"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88640"/>
                        <a:ext cx="7148513" cy="50403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Text Box 3"/>
          <p:cNvSpPr txBox="1">
            <a:spLocks noChangeArrowheads="1"/>
          </p:cNvSpPr>
          <p:nvPr/>
        </p:nvSpPr>
        <p:spPr bwMode="auto">
          <a:xfrm>
            <a:off x="251520" y="188640"/>
            <a:ext cx="3243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dirty="0">
                <a:latin typeface="Arial" charset="0"/>
              </a:rPr>
              <a:t>Diferencijacija</a:t>
            </a:r>
            <a:r>
              <a:rPr lang="hr-HR" altLang="en-US" sz="2000" dirty="0">
                <a:latin typeface="Times New Roman" pitchFamily="18" charset="0"/>
              </a:rPr>
              <a:t> </a:t>
            </a:r>
            <a:r>
              <a:rPr lang="hr-HR" altLang="en-US" sz="2000" dirty="0">
                <a:latin typeface="Arial" charset="0"/>
              </a:rPr>
              <a:t>stanica kože</a:t>
            </a:r>
          </a:p>
        </p:txBody>
      </p:sp>
      <p:sp>
        <p:nvSpPr>
          <p:cNvPr id="2" name="TextBox 1"/>
          <p:cNvSpPr txBox="1"/>
          <p:nvPr/>
        </p:nvSpPr>
        <p:spPr>
          <a:xfrm>
            <a:off x="374370" y="4365104"/>
            <a:ext cx="8784976" cy="2246769"/>
          </a:xfrm>
          <a:prstGeom prst="rect">
            <a:avLst/>
          </a:prstGeom>
          <a:noFill/>
        </p:spPr>
        <p:txBody>
          <a:bodyPr wrap="square" rtlCol="0">
            <a:spAutoFit/>
          </a:bodyPr>
          <a:lstStyle/>
          <a:p>
            <a:r>
              <a:rPr lang="hr-HR" altLang="en-US" sz="2000" dirty="0">
                <a:latin typeface="Arial" charset="0"/>
              </a:rPr>
              <a:t>diferencijacija </a:t>
            </a:r>
            <a:r>
              <a:rPr lang="hr-HR" altLang="en-US" sz="2000" dirty="0" err="1">
                <a:latin typeface="Arial" charset="0"/>
              </a:rPr>
              <a:t>keratinocita</a:t>
            </a:r>
            <a:endParaRPr lang="hr-HR" altLang="en-US" sz="2000" dirty="0">
              <a:latin typeface="Arial" charset="0"/>
            </a:endParaRPr>
          </a:p>
          <a:p>
            <a:endParaRPr lang="hr-HR" altLang="en-US" sz="2000" dirty="0">
              <a:latin typeface="Arial" charset="0"/>
            </a:endParaRPr>
          </a:p>
          <a:p>
            <a:r>
              <a:rPr lang="hr-HR" altLang="en-US" sz="2000" dirty="0">
                <a:latin typeface="Arial" charset="0"/>
              </a:rPr>
              <a:t>sloj </a:t>
            </a:r>
            <a:r>
              <a:rPr lang="hr-HR" altLang="en-US" sz="2000" dirty="0" err="1">
                <a:latin typeface="Arial" charset="0"/>
              </a:rPr>
              <a:t>fibroblasta</a:t>
            </a:r>
            <a:r>
              <a:rPr lang="hr-HR" altLang="en-US" sz="2000" dirty="0">
                <a:latin typeface="Arial" charset="0"/>
              </a:rPr>
              <a:t> u kolagenom </a:t>
            </a:r>
            <a:r>
              <a:rPr lang="hr-HR" altLang="en-US" sz="2000" dirty="0" err="1">
                <a:latin typeface="Arial" charset="0"/>
              </a:rPr>
              <a:t>matriksu</a:t>
            </a:r>
            <a:endParaRPr lang="hr-HR" altLang="en-US" sz="2000" dirty="0">
              <a:latin typeface="Arial" charset="0"/>
            </a:endParaRPr>
          </a:p>
          <a:p>
            <a:r>
              <a:rPr lang="hr-HR" altLang="en-US" sz="2000" dirty="0" err="1">
                <a:latin typeface="Arial" charset="0"/>
              </a:rPr>
              <a:t>keratinocitni</a:t>
            </a:r>
            <a:r>
              <a:rPr lang="hr-HR" altLang="en-US" sz="2000" dirty="0">
                <a:latin typeface="Arial" charset="0"/>
              </a:rPr>
              <a:t> faktor rasta i odgovarajući medij</a:t>
            </a:r>
          </a:p>
          <a:p>
            <a:r>
              <a:rPr lang="hr-HR" altLang="en-US" sz="2000" dirty="0">
                <a:latin typeface="Arial" charset="0"/>
              </a:rPr>
              <a:t>“splav”</a:t>
            </a:r>
          </a:p>
          <a:p>
            <a:r>
              <a:rPr lang="hr-HR" sz="2000" dirty="0" smtClean="0">
                <a:latin typeface="Arial" panose="020B0604020202020204" pitchFamily="34" charset="0"/>
                <a:cs typeface="Arial" panose="020B0604020202020204" pitchFamily="34" charset="0"/>
              </a:rPr>
              <a:t>ako se nasade na hranidbeni sloj </a:t>
            </a:r>
            <a:r>
              <a:rPr lang="hr-HR" sz="2000" dirty="0" err="1" smtClean="0">
                <a:latin typeface="Arial" panose="020B0604020202020204" pitchFamily="34" charset="0"/>
                <a:cs typeface="Arial" panose="020B0604020202020204" pitchFamily="34" charset="0"/>
              </a:rPr>
              <a:t>fibroblasta</a:t>
            </a:r>
            <a:r>
              <a:rPr lang="hr-HR" sz="2000" dirty="0" smtClean="0">
                <a:latin typeface="Arial" panose="020B0604020202020204" pitchFamily="34" charset="0"/>
                <a:cs typeface="Arial" panose="020B0604020202020204" pitchFamily="34" charset="0"/>
              </a:rPr>
              <a:t> ostaje samo jedan sloj </a:t>
            </a:r>
            <a:r>
              <a:rPr lang="hr-HR" sz="2000" dirty="0" err="1" smtClean="0">
                <a:latin typeface="Arial" panose="020B0604020202020204" pitchFamily="34" charset="0"/>
                <a:cs typeface="Arial" panose="020B0604020202020204" pitchFamily="34" charset="0"/>
              </a:rPr>
              <a:t>keratinocita</a:t>
            </a:r>
            <a:endParaRPr lang="en-US" sz="20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611188" y="765175"/>
          <a:ext cx="4833937" cy="2879725"/>
        </p:xfrm>
        <a:graphic>
          <a:graphicData uri="http://schemas.openxmlformats.org/presentationml/2006/ole">
            <mc:AlternateContent xmlns:mc="http://schemas.openxmlformats.org/markup-compatibility/2006">
              <mc:Choice xmlns:v="urn:schemas-microsoft-com:vml" Requires="v">
                <p:oleObj spid="_x0000_s25619" name="Photo Editor Photo" r:id="rId3" imgW="13761905" imgH="8202170" progId="MSPhotoEd.3">
                  <p:embed/>
                </p:oleObj>
              </mc:Choice>
              <mc:Fallback>
                <p:oleObj name="Photo Editor Photo" r:id="rId3" imgW="13761905" imgH="8202170"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765175"/>
                        <a:ext cx="483393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3"/>
          <p:cNvSpPr txBox="1">
            <a:spLocks noChangeArrowheads="1"/>
          </p:cNvSpPr>
          <p:nvPr/>
        </p:nvSpPr>
        <p:spPr bwMode="auto">
          <a:xfrm>
            <a:off x="683568" y="4797152"/>
            <a:ext cx="344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dirty="0">
                <a:latin typeface="Arial" charset="0"/>
              </a:rPr>
              <a:t>Uzgoj </a:t>
            </a:r>
            <a:r>
              <a:rPr lang="hr-HR" altLang="en-US" sz="2000" dirty="0" err="1">
                <a:latin typeface="Arial" charset="0"/>
              </a:rPr>
              <a:t>keratinocita</a:t>
            </a:r>
            <a:r>
              <a:rPr lang="hr-HR" altLang="en-US" sz="2000" dirty="0">
                <a:latin typeface="Arial" charset="0"/>
              </a:rPr>
              <a:t> na “splavi”</a:t>
            </a:r>
          </a:p>
        </p:txBody>
      </p:sp>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141663"/>
            <a:ext cx="3373438"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5076825" y="6089650"/>
            <a:ext cx="2286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solidFill>
                  <a:srgbClr val="000000"/>
                </a:solidFill>
                <a:latin typeface="Arial" charset="0"/>
                <a:cs typeface="Arial" charset="0"/>
              </a:rPr>
              <a:t>“Transwell” – umetci </a:t>
            </a:r>
            <a:r>
              <a:rPr lang="hr-HR" altLang="en-US" sz="1600">
                <a:solidFill>
                  <a:srgbClr val="000000"/>
                </a:solidFill>
                <a:latin typeface="Arial" charset="0"/>
                <a:cs typeface="Arial" charset="0"/>
              </a:rPr>
              <a:t>(Freshney, 6. iz)</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1547813" y="260350"/>
          <a:ext cx="5875337" cy="4725988"/>
        </p:xfrm>
        <a:graphic>
          <a:graphicData uri="http://schemas.openxmlformats.org/presentationml/2006/ole">
            <mc:AlternateContent xmlns:mc="http://schemas.openxmlformats.org/markup-compatibility/2006">
              <mc:Choice xmlns:v="urn:schemas-microsoft-com:vml" Requires="v">
                <p:oleObj spid="_x0000_s26644" r:id="rId4" imgW="6857143" imgH="5514286" progId="">
                  <p:embed/>
                </p:oleObj>
              </mc:Choice>
              <mc:Fallback>
                <p:oleObj r:id="rId4" imgW="6857143" imgH="551428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60350"/>
                        <a:ext cx="5875337" cy="47259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7" name="Text Box 3"/>
          <p:cNvSpPr txBox="1">
            <a:spLocks noChangeArrowheads="1"/>
          </p:cNvSpPr>
          <p:nvPr/>
        </p:nvSpPr>
        <p:spPr bwMode="auto">
          <a:xfrm>
            <a:off x="1403350" y="5157788"/>
            <a:ext cx="6496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latin typeface="Arial" charset="0"/>
              </a:rPr>
              <a:t>Organotipska kultura keratinocita: fibroblasti u kolagenu</a:t>
            </a:r>
          </a:p>
          <a:p>
            <a:pPr>
              <a:spcBef>
                <a:spcPct val="0"/>
              </a:spcBef>
              <a:buFontTx/>
              <a:buNone/>
            </a:pPr>
            <a:r>
              <a:rPr lang="hr-HR" altLang="en-US" sz="2000">
                <a:solidFill>
                  <a:schemeClr val="accent2"/>
                </a:solidFill>
                <a:latin typeface="Arial" charset="0"/>
              </a:rPr>
              <a:t>specifični ekstracelularni matriks i faktori rasta</a:t>
            </a:r>
          </a:p>
          <a:p>
            <a:pPr>
              <a:spcBef>
                <a:spcPct val="0"/>
              </a:spcBef>
              <a:buFontTx/>
              <a:buNone/>
            </a:pPr>
            <a:r>
              <a:rPr lang="hr-HR" altLang="en-US" sz="2000">
                <a:latin typeface="Arial" charset="0"/>
              </a:rPr>
              <a:t>KGF: keratinocitni faktor rasta, F: sloj fibroblasta</a:t>
            </a:r>
          </a:p>
          <a:p>
            <a:pPr>
              <a:spcBef>
                <a:spcPct val="0"/>
              </a:spcBef>
              <a:buFontTx/>
              <a:buNone/>
            </a:pPr>
            <a:r>
              <a:rPr lang="hr-HR" altLang="en-US" sz="2000">
                <a:latin typeface="Arial" charset="0"/>
              </a:rPr>
              <a:t>hranidbeni sloj fibroblasta: jednoslojna kultura</a:t>
            </a:r>
          </a:p>
          <a:p>
            <a:pPr>
              <a:spcBef>
                <a:spcPct val="0"/>
              </a:spcBef>
              <a:buFontTx/>
              <a:buNone/>
            </a:pPr>
            <a:endParaRPr lang="hr-HR" altLang="en-US" sz="2000">
              <a:latin typeface="Arial" charset="0"/>
            </a:endParaRPr>
          </a:p>
          <a:p>
            <a:pPr>
              <a:spcBef>
                <a:spcPct val="0"/>
              </a:spcBef>
              <a:buFontTx/>
              <a:buNone/>
            </a:pPr>
            <a:endParaRPr lang="hr-HR" altLang="en-US" sz="2000">
              <a:latin typeface="Arial" charset="0"/>
            </a:endParaRPr>
          </a:p>
        </p:txBody>
      </p:sp>
      <p:sp>
        <p:nvSpPr>
          <p:cNvPr id="26628" name="Text Box 4"/>
          <p:cNvSpPr txBox="1">
            <a:spLocks noChangeArrowheads="1"/>
          </p:cNvSpPr>
          <p:nvPr/>
        </p:nvSpPr>
        <p:spPr bwMode="auto">
          <a:xfrm>
            <a:off x="7524750" y="1196975"/>
            <a:ext cx="1341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rPr>
              <a:t>citokeratin</a:t>
            </a:r>
          </a:p>
        </p:txBody>
      </p:sp>
      <p:sp>
        <p:nvSpPr>
          <p:cNvPr id="26629" name="Text Box 5"/>
          <p:cNvSpPr txBox="1">
            <a:spLocks noChangeArrowheads="1"/>
          </p:cNvSpPr>
          <p:nvPr/>
        </p:nvSpPr>
        <p:spPr bwMode="auto">
          <a:xfrm>
            <a:off x="7575550" y="2559050"/>
            <a:ext cx="107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rPr>
              <a:t>kolagen</a:t>
            </a:r>
          </a:p>
        </p:txBody>
      </p:sp>
      <p:sp>
        <p:nvSpPr>
          <p:cNvPr id="26630" name="Text Box 6"/>
          <p:cNvSpPr txBox="1">
            <a:spLocks noChangeArrowheads="1"/>
          </p:cNvSpPr>
          <p:nvPr/>
        </p:nvSpPr>
        <p:spPr bwMode="auto">
          <a:xfrm>
            <a:off x="7575550" y="414337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rPr>
              <a:t>laminin</a:t>
            </a:r>
          </a:p>
        </p:txBody>
      </p:sp>
      <p:sp>
        <p:nvSpPr>
          <p:cNvPr id="2" name="TextBox 1"/>
          <p:cNvSpPr txBox="1"/>
          <p:nvPr/>
        </p:nvSpPr>
        <p:spPr>
          <a:xfrm>
            <a:off x="462565" y="6440686"/>
            <a:ext cx="7467109" cy="400110"/>
          </a:xfrm>
          <a:prstGeom prst="rect">
            <a:avLst/>
          </a:prstGeom>
          <a:noFill/>
        </p:spPr>
        <p:txBody>
          <a:bodyPr wrap="none" rtlCol="0">
            <a:spAutoFit/>
          </a:bodyPr>
          <a:lstStyle/>
          <a:p>
            <a:r>
              <a:rPr lang="hr-HR" sz="2000" dirty="0" smtClean="0">
                <a:solidFill>
                  <a:srgbClr val="0070C0"/>
                </a:solidFill>
                <a:latin typeface="Arial" panose="020B0604020202020204" pitchFamily="34" charset="0"/>
                <a:cs typeface="Arial" panose="020B0604020202020204" pitchFamily="34" charset="0"/>
              </a:rPr>
              <a:t>ako nema svih uvjeta stanice čine jedan sloj i ne diferenciraju se</a:t>
            </a:r>
            <a:endParaRPr lang="en-US" sz="2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9850" y="623888"/>
            <a:ext cx="2346325"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549275"/>
            <a:ext cx="23368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1258888" y="6021388"/>
            <a:ext cx="6484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dirty="0">
                <a:latin typeface="Arial" charset="0"/>
              </a:rPr>
              <a:t>Markeri pojedinih slojeva kod </a:t>
            </a:r>
            <a:r>
              <a:rPr lang="hr-HR" altLang="en-US" sz="2000" dirty="0" err="1">
                <a:latin typeface="Arial" charset="0"/>
              </a:rPr>
              <a:t>organotipske</a:t>
            </a:r>
            <a:r>
              <a:rPr lang="hr-HR" altLang="en-US" sz="2000" dirty="0">
                <a:latin typeface="Arial" charset="0"/>
              </a:rPr>
              <a:t> kulture kože</a:t>
            </a:r>
          </a:p>
          <a:p>
            <a:pPr>
              <a:spcBef>
                <a:spcPct val="0"/>
              </a:spcBef>
              <a:buFontTx/>
              <a:buNone/>
            </a:pPr>
            <a:r>
              <a:rPr lang="hr-HR" altLang="en-US" sz="2000" dirty="0">
                <a:solidFill>
                  <a:srgbClr val="0070C0"/>
                </a:solidFill>
                <a:latin typeface="Arial" charset="0"/>
              </a:rPr>
              <a:t>karakterizacija </a:t>
            </a:r>
            <a:r>
              <a:rPr lang="hr-HR" altLang="en-US" sz="2000" dirty="0">
                <a:latin typeface="Arial" charset="0"/>
              </a:rPr>
              <a:t>stanica</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136904" cy="5262979"/>
          </a:xfrm>
          <a:prstGeom prst="rect">
            <a:avLst/>
          </a:prstGeom>
          <a:noFill/>
        </p:spPr>
        <p:txBody>
          <a:bodyPr wrap="square" rtlCol="0">
            <a:spAutoFit/>
          </a:bodyPr>
          <a:lstStyle/>
          <a:p>
            <a:pPr>
              <a:lnSpc>
                <a:spcPct val="150000"/>
              </a:lnSpc>
            </a:pPr>
            <a:r>
              <a:rPr lang="hr-HR" sz="2000" dirty="0" smtClean="0">
                <a:latin typeface="Arial" panose="020B0604020202020204" pitchFamily="34" charset="0"/>
                <a:cs typeface="Arial" panose="020B0604020202020204" pitchFamily="34" charset="0"/>
              </a:rPr>
              <a:t>3D kulture mogu sadržavati agregate iste vrste stanica ili nastati diferencijacijom iz jedne stanice u uvjetima koji onemogućuju </a:t>
            </a:r>
            <a:r>
              <a:rPr lang="hr-HR" sz="2000" dirty="0" err="1" smtClean="0">
                <a:latin typeface="Arial" panose="020B0604020202020204" pitchFamily="34" charset="0"/>
                <a:cs typeface="Arial" panose="020B0604020202020204" pitchFamily="34" charset="0"/>
              </a:rPr>
              <a:t>adheriranje</a:t>
            </a:r>
            <a:r>
              <a:rPr lang="hr-HR" sz="2000" dirty="0" smtClean="0">
                <a:latin typeface="Arial" panose="020B0604020202020204" pitchFamily="34" charset="0"/>
                <a:cs typeface="Arial" panose="020B0604020202020204" pitchFamily="34" charset="0"/>
              </a:rPr>
              <a:t> za podlogu</a:t>
            </a:r>
          </a:p>
          <a:p>
            <a:pPr>
              <a:lnSpc>
                <a:spcPct val="150000"/>
              </a:lnSpc>
            </a:pPr>
            <a:endParaRPr lang="hr-HR" sz="2000" dirty="0">
              <a:latin typeface="Arial" panose="020B0604020202020204" pitchFamily="34" charset="0"/>
              <a:cs typeface="Arial" panose="020B0604020202020204" pitchFamily="34" charset="0"/>
            </a:endParaRPr>
          </a:p>
          <a:p>
            <a:pPr>
              <a:lnSpc>
                <a:spcPct val="150000"/>
              </a:lnSpc>
            </a:pPr>
            <a:r>
              <a:rPr lang="hr-HR" sz="2000" dirty="0" smtClean="0">
                <a:solidFill>
                  <a:schemeClr val="tx2"/>
                </a:solidFill>
                <a:latin typeface="Arial" panose="020B0604020202020204" pitchFamily="34" charset="0"/>
                <a:cs typeface="Arial" panose="020B0604020202020204" pitchFamily="34" charset="0"/>
              </a:rPr>
              <a:t>sferoidi </a:t>
            </a:r>
            <a:r>
              <a:rPr lang="hr-HR" sz="2000" dirty="0" smtClean="0">
                <a:latin typeface="Arial" panose="020B0604020202020204" pitchFamily="34" charset="0"/>
                <a:cs typeface="Arial" panose="020B0604020202020204" pitchFamily="34" charset="0"/>
              </a:rPr>
              <a:t>– jednostavni agregati istovrsnih stanica različitih vrsta</a:t>
            </a:r>
          </a:p>
          <a:p>
            <a:pPr>
              <a:lnSpc>
                <a:spcPct val="150000"/>
              </a:lnSpc>
            </a:pPr>
            <a:r>
              <a:rPr lang="hr-HR" sz="2000" dirty="0" smtClean="0">
                <a:latin typeface="Arial" panose="020B0604020202020204" pitchFamily="34" charset="0"/>
                <a:cs typeface="Arial" panose="020B0604020202020204" pitchFamily="34" charset="0"/>
              </a:rPr>
              <a:t>ne zahtijevaju potporu (skelu), </a:t>
            </a:r>
            <a:r>
              <a:rPr lang="hr-HR" sz="2000" dirty="0" smtClean="0">
                <a:solidFill>
                  <a:schemeClr val="tx2"/>
                </a:solidFill>
                <a:latin typeface="Arial" panose="020B0604020202020204" pitchFamily="34" charset="0"/>
                <a:cs typeface="Arial" panose="020B0604020202020204" pitchFamily="34" charset="0"/>
              </a:rPr>
              <a:t>nastaju međusobnom adhezijom</a:t>
            </a:r>
          </a:p>
          <a:p>
            <a:pPr>
              <a:lnSpc>
                <a:spcPct val="150000"/>
              </a:lnSpc>
            </a:pPr>
            <a:endParaRPr lang="hr-HR" sz="2000" dirty="0" smtClean="0">
              <a:latin typeface="Arial" panose="020B0604020202020204" pitchFamily="34" charset="0"/>
              <a:cs typeface="Arial" panose="020B0604020202020204" pitchFamily="34" charset="0"/>
            </a:endParaRPr>
          </a:p>
          <a:p>
            <a:pPr>
              <a:lnSpc>
                <a:spcPct val="150000"/>
              </a:lnSpc>
            </a:pPr>
            <a:r>
              <a:rPr lang="hr-HR" sz="2000" dirty="0" err="1" smtClean="0">
                <a:solidFill>
                  <a:schemeClr val="tx2"/>
                </a:solidFill>
                <a:latin typeface="Arial" panose="020B0604020202020204" pitchFamily="34" charset="0"/>
                <a:cs typeface="Arial" panose="020B0604020202020204" pitchFamily="34" charset="0"/>
              </a:rPr>
              <a:t>organoidi</a:t>
            </a:r>
            <a:r>
              <a:rPr lang="hr-HR" sz="2000" dirty="0" smtClean="0">
                <a:solidFill>
                  <a:schemeClr val="tx2"/>
                </a:solidFill>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 složeni agregati stanica specifičnih za organ, nastaju od matičnih ili </a:t>
            </a:r>
            <a:r>
              <a:rPr lang="hr-HR" sz="2000" dirty="0" err="1" smtClean="0">
                <a:latin typeface="Arial" panose="020B0604020202020204" pitchFamily="34" charset="0"/>
                <a:cs typeface="Arial" panose="020B0604020202020204" pitchFamily="34" charset="0"/>
              </a:rPr>
              <a:t>progenitorskih</a:t>
            </a:r>
            <a:r>
              <a:rPr lang="hr-HR" sz="2000" dirty="0" smtClean="0">
                <a:latin typeface="Arial" panose="020B0604020202020204" pitchFamily="34" charset="0"/>
                <a:cs typeface="Arial" panose="020B0604020202020204" pitchFamily="34" charset="0"/>
              </a:rPr>
              <a:t> stanica i samoorganiziraju </a:t>
            </a:r>
            <a:r>
              <a:rPr lang="hr-HR" sz="2000" dirty="0" smtClean="0">
                <a:solidFill>
                  <a:schemeClr val="tx2"/>
                </a:solidFill>
                <a:latin typeface="Arial" panose="020B0604020202020204" pitchFamily="34" charset="0"/>
                <a:cs typeface="Arial" panose="020B0604020202020204" pitchFamily="34" charset="0"/>
              </a:rPr>
              <a:t>se na potpornoj tvari nalik </a:t>
            </a:r>
            <a:r>
              <a:rPr lang="hr-HR" sz="2000" dirty="0" err="1" smtClean="0">
                <a:solidFill>
                  <a:schemeClr val="tx2"/>
                </a:solidFill>
                <a:latin typeface="Arial" panose="020B0604020202020204" pitchFamily="34" charset="0"/>
                <a:cs typeface="Arial" panose="020B0604020202020204" pitchFamily="34" charset="0"/>
              </a:rPr>
              <a:t>ekstracelularnom</a:t>
            </a:r>
            <a:r>
              <a:rPr lang="hr-HR" sz="2000" dirty="0" smtClean="0">
                <a:solidFill>
                  <a:schemeClr val="tx2"/>
                </a:solidFill>
                <a:latin typeface="Arial" panose="020B0604020202020204" pitchFamily="34" charset="0"/>
                <a:cs typeface="Arial" panose="020B0604020202020204" pitchFamily="34" charset="0"/>
              </a:rPr>
              <a:t> </a:t>
            </a:r>
            <a:r>
              <a:rPr lang="hr-HR" sz="2000" dirty="0" err="1" smtClean="0">
                <a:solidFill>
                  <a:schemeClr val="tx2"/>
                </a:solidFill>
                <a:latin typeface="Arial" panose="020B0604020202020204" pitchFamily="34" charset="0"/>
                <a:cs typeface="Arial" panose="020B0604020202020204" pitchFamily="34" charset="0"/>
              </a:rPr>
              <a:t>matriksu</a:t>
            </a:r>
            <a:endParaRPr lang="hr-HR" sz="2000" dirty="0" smtClean="0">
              <a:solidFill>
                <a:schemeClr val="tx2"/>
              </a:solidFill>
              <a:latin typeface="Arial" panose="020B0604020202020204" pitchFamily="34" charset="0"/>
              <a:cs typeface="Arial" panose="020B0604020202020204" pitchFamily="34" charset="0"/>
            </a:endParaRPr>
          </a:p>
          <a:p>
            <a:pPr>
              <a:lnSpc>
                <a:spcPct val="150000"/>
              </a:lnSpc>
            </a:pPr>
            <a:r>
              <a:rPr lang="hr-HR" sz="2000" dirty="0" smtClean="0">
                <a:latin typeface="Arial" panose="020B0604020202020204" pitchFamily="34" charset="0"/>
                <a:cs typeface="Arial" panose="020B0604020202020204" pitchFamily="34" charset="0"/>
              </a:rPr>
              <a:t>„mikroskopske verzije roditeljskih organa</a:t>
            </a:r>
            <a:r>
              <a:rPr lang="hr-HR" dirty="0" smtClean="0"/>
              <a:t>”</a:t>
            </a:r>
            <a:endParaRPr lang="en-US" dirty="0"/>
          </a:p>
        </p:txBody>
      </p:sp>
    </p:spTree>
    <p:extLst>
      <p:ext uri="{BB962C8B-B14F-4D97-AF65-F5344CB8AC3E}">
        <p14:creationId xmlns:p14="http://schemas.microsoft.com/office/powerpoint/2010/main" val="115380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548680"/>
            <a:ext cx="978481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22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384"/>
            <a:ext cx="6885112" cy="688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61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63713" y="1125538"/>
            <a:ext cx="5110162"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dirty="0" err="1">
                <a:latin typeface="Arial" charset="0"/>
              </a:rPr>
              <a:t>totipotentna</a:t>
            </a:r>
            <a:r>
              <a:rPr lang="hr-HR" altLang="en-US" sz="2000" dirty="0">
                <a:latin typeface="Arial" charset="0"/>
              </a:rPr>
              <a:t> jajna stanica</a:t>
            </a:r>
          </a:p>
          <a:p>
            <a:pPr>
              <a:spcBef>
                <a:spcPct val="0"/>
              </a:spcBef>
              <a:buFontTx/>
              <a:buNone/>
            </a:pPr>
            <a:r>
              <a:rPr lang="hr-HR" altLang="en-US" sz="2000" dirty="0">
                <a:latin typeface="Arial" charset="0"/>
              </a:rPr>
              <a:t> </a:t>
            </a:r>
          </a:p>
          <a:p>
            <a:pPr>
              <a:spcBef>
                <a:spcPct val="0"/>
              </a:spcBef>
              <a:buFontTx/>
              <a:buNone/>
            </a:pPr>
            <a:endParaRPr lang="hr-HR" altLang="en-US" sz="2000" dirty="0">
              <a:latin typeface="Arial" charset="0"/>
            </a:endParaRPr>
          </a:p>
          <a:p>
            <a:pPr>
              <a:spcBef>
                <a:spcPct val="0"/>
              </a:spcBef>
              <a:buFontTx/>
              <a:buNone/>
            </a:pPr>
            <a:r>
              <a:rPr lang="hr-HR" altLang="en-US" sz="2000" dirty="0">
                <a:latin typeface="Arial" charset="0"/>
              </a:rPr>
              <a:t>višestanični organizam:</a:t>
            </a:r>
          </a:p>
          <a:p>
            <a:pPr>
              <a:spcBef>
                <a:spcPct val="0"/>
              </a:spcBef>
              <a:buFontTx/>
              <a:buNone/>
            </a:pPr>
            <a:r>
              <a:rPr lang="hr-HR" altLang="en-US" sz="2000" dirty="0">
                <a:latin typeface="Arial" charset="0"/>
              </a:rPr>
              <a:t>specijalizirane stanice čine tkiva i organe</a:t>
            </a:r>
          </a:p>
          <a:p>
            <a:pPr>
              <a:spcBef>
                <a:spcPct val="0"/>
              </a:spcBef>
              <a:buFontTx/>
              <a:buNone/>
            </a:pPr>
            <a:endParaRPr lang="hr-HR" altLang="en-US" sz="2000" dirty="0">
              <a:latin typeface="Arial" charset="0"/>
            </a:endParaRPr>
          </a:p>
          <a:p>
            <a:pPr>
              <a:spcBef>
                <a:spcPct val="0"/>
              </a:spcBef>
              <a:buFontTx/>
              <a:buNone/>
            </a:pPr>
            <a:r>
              <a:rPr lang="hr-HR" altLang="en-US" sz="2000" dirty="0">
                <a:latin typeface="Arial" charset="0"/>
              </a:rPr>
              <a:t>proliferacija u ravnoteži s ugibanjem stanica</a:t>
            </a:r>
          </a:p>
          <a:p>
            <a:pPr>
              <a:spcBef>
                <a:spcPct val="0"/>
              </a:spcBef>
              <a:buFontTx/>
              <a:buNone/>
            </a:pPr>
            <a:r>
              <a:rPr lang="hr-HR" altLang="en-US" sz="2000" dirty="0">
                <a:latin typeface="Arial" charset="0"/>
              </a:rPr>
              <a:t>(“istrošenost”, ozljede, ugibanje)</a:t>
            </a:r>
          </a:p>
          <a:p>
            <a:pPr>
              <a:spcBef>
                <a:spcPct val="0"/>
              </a:spcBef>
              <a:buFontTx/>
              <a:buNone/>
            </a:pPr>
            <a:r>
              <a:rPr lang="hr-HR" altLang="en-US" sz="2000" dirty="0">
                <a:latin typeface="Arial" charset="0"/>
              </a:rPr>
              <a:t>embrionalni razvoj</a:t>
            </a:r>
          </a:p>
          <a:p>
            <a:pPr>
              <a:spcBef>
                <a:spcPct val="0"/>
              </a:spcBef>
              <a:buFontTx/>
              <a:buNone/>
            </a:pPr>
            <a:endParaRPr lang="hr-HR" altLang="en-US" sz="2000" dirty="0">
              <a:latin typeface="Arial" charset="0"/>
            </a:endParaRPr>
          </a:p>
          <a:p>
            <a:pPr>
              <a:spcBef>
                <a:spcPct val="0"/>
              </a:spcBef>
              <a:buFontTx/>
              <a:buNone/>
            </a:pPr>
            <a:endParaRPr lang="hr-HR" altLang="en-US" sz="1800" dirty="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8280920" cy="4651979"/>
          </a:xfrm>
          <a:prstGeom prst="rect">
            <a:avLst/>
          </a:prstGeom>
          <a:noFill/>
        </p:spPr>
        <p:txBody>
          <a:bodyPr wrap="square" rtlCol="0">
            <a:spAutoFit/>
          </a:bodyPr>
          <a:lstStyle/>
          <a:p>
            <a:pPr>
              <a:lnSpc>
                <a:spcPct val="150000"/>
              </a:lnSpc>
            </a:pPr>
            <a:r>
              <a:rPr lang="hr-HR" sz="2000" dirty="0" smtClean="0">
                <a:latin typeface="Arial" panose="020B0604020202020204" pitchFamily="34" charset="0"/>
                <a:cs typeface="Arial" panose="020B0604020202020204" pitchFamily="34" charset="0"/>
              </a:rPr>
              <a:t>upotreba </a:t>
            </a:r>
            <a:r>
              <a:rPr lang="hr-HR" sz="2000" dirty="0" err="1" smtClean="0">
                <a:latin typeface="Arial" panose="020B0604020202020204" pitchFamily="34" charset="0"/>
                <a:cs typeface="Arial" panose="020B0604020202020204" pitchFamily="34" charset="0"/>
              </a:rPr>
              <a:t>organoida</a:t>
            </a:r>
            <a:r>
              <a:rPr lang="hr-HR" sz="2000" dirty="0" smtClean="0">
                <a:latin typeface="Arial" panose="020B0604020202020204" pitchFamily="34" charset="0"/>
                <a:cs typeface="Arial" panose="020B0604020202020204" pitchFamily="34" charset="0"/>
              </a:rPr>
              <a:t>: personalizirana medicina: modeli bolesti,</a:t>
            </a:r>
          </a:p>
          <a:p>
            <a:pPr>
              <a:lnSpc>
                <a:spcPct val="150000"/>
              </a:lnSpc>
            </a:pPr>
            <a:r>
              <a:rPr lang="hr-HR" sz="2000" dirty="0" smtClean="0">
                <a:latin typeface="Arial" panose="020B0604020202020204" pitchFamily="34" charset="0"/>
                <a:cs typeface="Arial" panose="020B0604020202020204" pitchFamily="34" charset="0"/>
              </a:rPr>
              <a:t>istraživanje lijekova, regenerativna medicina</a:t>
            </a:r>
          </a:p>
          <a:p>
            <a:pPr>
              <a:lnSpc>
                <a:spcPct val="150000"/>
              </a:lnSpc>
            </a:pPr>
            <a:r>
              <a:rPr lang="hr-HR" sz="2000" dirty="0" smtClean="0">
                <a:latin typeface="Arial" panose="020B0604020202020204" pitchFamily="34" charset="0"/>
                <a:cs typeface="Arial" panose="020B0604020202020204" pitchFamily="34" charset="0"/>
              </a:rPr>
              <a:t>procesi razvoja organa i razumijevanje bolesti</a:t>
            </a:r>
          </a:p>
          <a:p>
            <a:pPr>
              <a:lnSpc>
                <a:spcPct val="150000"/>
              </a:lnSpc>
            </a:pPr>
            <a:r>
              <a:rPr lang="hr-HR" sz="2000" dirty="0" err="1" smtClean="0">
                <a:latin typeface="Arial" panose="020B0604020202020204" pitchFamily="34" charset="0"/>
                <a:cs typeface="Arial" panose="020B0604020202020204" pitchFamily="34" charset="0"/>
              </a:rPr>
              <a:t>organoidi</a:t>
            </a:r>
            <a:r>
              <a:rPr lang="hr-HR" sz="2000" dirty="0" smtClean="0">
                <a:latin typeface="Arial" panose="020B0604020202020204" pitchFamily="34" charset="0"/>
                <a:cs typeface="Arial" panose="020B0604020202020204" pitchFamily="34" charset="0"/>
              </a:rPr>
              <a:t> tumora – patofiziologija</a:t>
            </a:r>
          </a:p>
          <a:p>
            <a:pPr>
              <a:lnSpc>
                <a:spcPct val="150000"/>
              </a:lnSpc>
            </a:pPr>
            <a:endParaRPr lang="hr-HR" sz="2000" dirty="0">
              <a:latin typeface="Arial" panose="020B0604020202020204" pitchFamily="34" charset="0"/>
              <a:cs typeface="Arial" panose="020B0604020202020204" pitchFamily="34" charset="0"/>
            </a:endParaRPr>
          </a:p>
          <a:p>
            <a:pPr>
              <a:lnSpc>
                <a:spcPct val="150000"/>
              </a:lnSpc>
            </a:pPr>
            <a:r>
              <a:rPr lang="hr-HR" sz="2000" dirty="0" smtClean="0">
                <a:latin typeface="Arial" panose="020B0604020202020204" pitchFamily="34" charset="0"/>
                <a:cs typeface="Arial" panose="020B0604020202020204" pitchFamily="34" charset="0"/>
              </a:rPr>
              <a:t>upotreba sferoida: </a:t>
            </a:r>
          </a:p>
          <a:p>
            <a:pPr>
              <a:lnSpc>
                <a:spcPct val="150000"/>
              </a:lnSpc>
            </a:pPr>
            <a:r>
              <a:rPr lang="hr-HR" sz="2000" dirty="0" smtClean="0">
                <a:latin typeface="Arial" panose="020B0604020202020204" pitchFamily="34" charset="0"/>
                <a:cs typeface="Arial" panose="020B0604020202020204" pitchFamily="34" charset="0"/>
              </a:rPr>
              <a:t>tumorski sferoidi: razumijevanje uvjeta </a:t>
            </a:r>
            <a:r>
              <a:rPr lang="hr-HR" sz="2000" dirty="0" err="1" smtClean="0">
                <a:latin typeface="Arial" panose="020B0604020202020204" pitchFamily="34" charset="0"/>
                <a:cs typeface="Arial" panose="020B0604020202020204" pitchFamily="34" charset="0"/>
              </a:rPr>
              <a:t>mikrookoliša</a:t>
            </a:r>
            <a:r>
              <a:rPr lang="hr-HR" sz="2000" dirty="0" smtClean="0">
                <a:latin typeface="Arial" panose="020B0604020202020204" pitchFamily="34" charset="0"/>
                <a:cs typeface="Arial" panose="020B0604020202020204" pitchFamily="34" charset="0"/>
              </a:rPr>
              <a:t> tumora i djelovanja terapije</a:t>
            </a:r>
          </a:p>
          <a:p>
            <a:pPr>
              <a:lnSpc>
                <a:spcPct val="150000"/>
              </a:lnSpc>
            </a:pPr>
            <a:r>
              <a:rPr lang="hr-HR" sz="2000" dirty="0" smtClean="0">
                <a:latin typeface="Arial" panose="020B0604020202020204" pitchFamily="34" charset="0"/>
                <a:cs typeface="Arial" panose="020B0604020202020204" pitchFamily="34" charset="0"/>
              </a:rPr>
              <a:t>interakcije s imunološkim sustavom</a:t>
            </a:r>
          </a:p>
          <a:p>
            <a:pPr>
              <a:lnSpc>
                <a:spcPct val="150000"/>
              </a:lnSpc>
            </a:pPr>
            <a:r>
              <a:rPr lang="hr-HR" sz="2000" dirty="0" smtClean="0">
                <a:latin typeface="Arial" panose="020B0604020202020204" pitchFamily="34" charset="0"/>
                <a:cs typeface="Arial" panose="020B0604020202020204" pitchFamily="34" charset="0"/>
              </a:rPr>
              <a:t>ispitivanje potencijalnih lijekova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910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7882286" cy="4770537"/>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Nastanak sferoida:</a:t>
            </a:r>
          </a:p>
          <a:p>
            <a:r>
              <a:rPr lang="hr-HR" sz="2000" dirty="0" smtClean="0">
                <a:latin typeface="Arial" panose="020B0604020202020204" pitchFamily="34" charset="0"/>
                <a:cs typeface="Arial" panose="020B0604020202020204" pitchFamily="34" charset="0"/>
              </a:rPr>
              <a:t>metoda viseće kapi – uvjet – </a:t>
            </a:r>
            <a:r>
              <a:rPr lang="hr-HR" sz="2000" dirty="0" err="1" smtClean="0">
                <a:latin typeface="Arial" panose="020B0604020202020204" pitchFamily="34" charset="0"/>
                <a:cs typeface="Arial" panose="020B0604020202020204" pitchFamily="34" charset="0"/>
              </a:rPr>
              <a:t>neadherentna</a:t>
            </a:r>
            <a:r>
              <a:rPr lang="hr-HR" sz="2000" dirty="0" smtClean="0">
                <a:latin typeface="Arial" panose="020B0604020202020204" pitchFamily="34" charset="0"/>
                <a:cs typeface="Arial" panose="020B0604020202020204" pitchFamily="34" charset="0"/>
              </a:rPr>
              <a:t> podloga</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hidrogel</a:t>
            </a:r>
            <a:r>
              <a:rPr lang="hr-HR" sz="2000" dirty="0" smtClean="0">
                <a:latin typeface="Arial" panose="020B0604020202020204" pitchFamily="34" charset="0"/>
                <a:cs typeface="Arial" panose="020B0604020202020204" pitchFamily="34" charset="0"/>
              </a:rPr>
              <a:t> i drugi materijali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podloge nalik </a:t>
            </a:r>
            <a:r>
              <a:rPr lang="hr-HR" sz="2000" dirty="0" err="1" smtClean="0">
                <a:latin typeface="Arial" panose="020B0604020202020204" pitchFamily="34" charset="0"/>
                <a:cs typeface="Arial" panose="020B0604020202020204" pitchFamily="34" charset="0"/>
              </a:rPr>
              <a:t>ekstracelularnom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matriksu</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analiza: bioloških svojstava: </a:t>
            </a:r>
          </a:p>
          <a:p>
            <a:r>
              <a:rPr lang="hr-HR" sz="2000" dirty="0" smtClean="0">
                <a:latin typeface="Arial" panose="020B0604020202020204" pitchFamily="34" charset="0"/>
                <a:cs typeface="Arial" panose="020B0604020202020204" pitchFamily="34" charset="0"/>
              </a:rPr>
              <a:t>migracija i invazija – </a:t>
            </a:r>
            <a:r>
              <a:rPr lang="hr-HR" sz="2000" dirty="0" err="1" smtClean="0">
                <a:latin typeface="Arial" panose="020B0604020202020204" pitchFamily="34" charset="0"/>
                <a:cs typeface="Arial" panose="020B0604020202020204" pitchFamily="34" charset="0"/>
              </a:rPr>
              <a:t>transwell</a:t>
            </a:r>
            <a:r>
              <a:rPr lang="hr-HR" sz="2000" dirty="0" smtClean="0">
                <a:latin typeface="Arial" panose="020B0604020202020204" pitchFamily="34" charset="0"/>
                <a:cs typeface="Arial" panose="020B0604020202020204" pitchFamily="34" charset="0"/>
              </a:rPr>
              <a:t> i mikroskopija</a:t>
            </a:r>
          </a:p>
          <a:p>
            <a:r>
              <a:rPr lang="hr-HR" sz="2000" dirty="0" err="1" smtClean="0">
                <a:latin typeface="Arial" panose="020B0604020202020204" pitchFamily="34" charset="0"/>
                <a:cs typeface="Arial" panose="020B0604020202020204" pitchFamily="34" charset="0"/>
              </a:rPr>
              <a:t>vijabilnost</a:t>
            </a:r>
            <a:r>
              <a:rPr lang="hr-HR" sz="2000" dirty="0" smtClean="0">
                <a:latin typeface="Arial" panose="020B0604020202020204" pitchFamily="34" charset="0"/>
                <a:cs typeface="Arial" panose="020B0604020202020204" pitchFamily="34" charset="0"/>
              </a:rPr>
              <a:t> u pojedinim dijelovima sferoida</a:t>
            </a:r>
          </a:p>
          <a:p>
            <a:r>
              <a:rPr lang="hr-HR" sz="2000" dirty="0" smtClean="0">
                <a:latin typeface="Arial" panose="020B0604020202020204" pitchFamily="34" charset="0"/>
                <a:cs typeface="Arial" panose="020B0604020202020204" pitchFamily="34" charset="0"/>
              </a:rPr>
              <a:t>utjecaj citostatika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nastanak kolonija iz jedne stanice u gelu (</a:t>
            </a:r>
            <a:r>
              <a:rPr lang="hr-HR" sz="2000" dirty="0" err="1" smtClean="0">
                <a:latin typeface="Arial" panose="020B0604020202020204" pitchFamily="34" charset="0"/>
                <a:cs typeface="Arial" panose="020B0604020202020204" pitchFamily="34" charset="0"/>
              </a:rPr>
              <a:t>imobilizirajućem</a:t>
            </a:r>
            <a:r>
              <a:rPr lang="hr-HR" sz="2000" dirty="0" smtClean="0">
                <a:latin typeface="Arial" panose="020B0604020202020204" pitchFamily="34" charset="0"/>
                <a:cs typeface="Arial" panose="020B0604020202020204" pitchFamily="34" charset="0"/>
              </a:rPr>
              <a:t> sredstvu)</a:t>
            </a:r>
          </a:p>
          <a:p>
            <a:r>
              <a:rPr lang="hr-HR" sz="2000" dirty="0" smtClean="0">
                <a:latin typeface="Arial" panose="020B0604020202020204" pitchFamily="34" charset="0"/>
                <a:cs typeface="Arial" panose="020B0604020202020204" pitchFamily="34" charset="0"/>
              </a:rPr>
              <a:t>- kod tumora test tzv. tumorskih matičnih stanica, </a:t>
            </a:r>
          </a:p>
          <a:p>
            <a:endParaRPr lang="en-US" dirty="0"/>
          </a:p>
        </p:txBody>
      </p:sp>
    </p:spTree>
    <p:extLst>
      <p:ext uri="{BB962C8B-B14F-4D97-AF65-F5344CB8AC3E}">
        <p14:creationId xmlns:p14="http://schemas.microsoft.com/office/powerpoint/2010/main" val="174230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6600825"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19872" y="6150495"/>
            <a:ext cx="1055097"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Sferoidi</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6444208" y="6292156"/>
            <a:ext cx="1697901" cy="369332"/>
          </a:xfrm>
          <a:prstGeom prst="rect">
            <a:avLst/>
          </a:prstGeom>
          <a:noFill/>
        </p:spPr>
        <p:txBody>
          <a:bodyPr wrap="none" rtlCol="0">
            <a:spAutoFit/>
          </a:bodyPr>
          <a:lstStyle/>
          <a:p>
            <a:r>
              <a:rPr lang="hr-HR" sz="1800" dirty="0" err="1" smtClean="0">
                <a:latin typeface="Arial" panose="020B0604020202020204" pitchFamily="34" charset="0"/>
                <a:cs typeface="Arial" panose="020B0604020202020204" pitchFamily="34" charset="0"/>
              </a:rPr>
              <a:t>Lin</a:t>
            </a:r>
            <a:r>
              <a:rPr lang="hr-HR" sz="1800" dirty="0" smtClean="0">
                <a:latin typeface="Arial" panose="020B0604020202020204" pitchFamily="34" charset="0"/>
                <a:cs typeface="Arial" panose="020B0604020202020204" pitchFamily="34" charset="0"/>
              </a:rPr>
              <a:t> et al. 2008.</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27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16" y="1052736"/>
            <a:ext cx="744855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7504" y="5013176"/>
            <a:ext cx="6540573" cy="707886"/>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„model” tumora</a:t>
            </a:r>
          </a:p>
          <a:p>
            <a:r>
              <a:rPr lang="hr-HR" sz="2000" dirty="0" smtClean="0">
                <a:latin typeface="Arial" panose="020B0604020202020204" pitchFamily="34" charset="0"/>
                <a:cs typeface="Arial" panose="020B0604020202020204" pitchFamily="34" charset="0"/>
              </a:rPr>
              <a:t>gradijent dostupnosti kisika i </a:t>
            </a:r>
            <a:r>
              <a:rPr lang="hr-HR" sz="2000" dirty="0" err="1" smtClean="0">
                <a:latin typeface="Arial" panose="020B0604020202020204" pitchFamily="34" charset="0"/>
                <a:cs typeface="Arial" panose="020B0604020202020204" pitchFamily="34" charset="0"/>
              </a:rPr>
              <a:t>nutrijenata</a:t>
            </a:r>
            <a:r>
              <a:rPr lang="hr-HR" sz="2000" dirty="0" smtClean="0">
                <a:latin typeface="Arial" panose="020B0604020202020204" pitchFamily="34" charset="0"/>
                <a:cs typeface="Arial" panose="020B0604020202020204" pitchFamily="34" charset="0"/>
              </a:rPr>
              <a:t>, pojava nekroze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533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4129460" cy="22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64" y="548680"/>
            <a:ext cx="5945945" cy="310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11960" y="6309320"/>
            <a:ext cx="4548040"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mikroskopi za analizu veličine sferoida</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6382115" y="3933056"/>
            <a:ext cx="2393604"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automatska analiza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272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50825" y="4941888"/>
            <a:ext cx="871378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solidFill>
                  <a:schemeClr val="accent2"/>
                </a:solidFill>
                <a:latin typeface="Arial" charset="0"/>
                <a:cs typeface="Arial" charset="0"/>
              </a:rPr>
              <a:t>Organoidi ili 3D kulture </a:t>
            </a:r>
            <a:r>
              <a:rPr lang="hr-HR" altLang="en-US" sz="2000">
                <a:latin typeface="Arial" charset="0"/>
                <a:cs typeface="Arial" charset="0"/>
              </a:rPr>
              <a:t>postaju osnovni modeli za istraživanje lijekova, kod personalne medicine i upoznavanje razvoja organa. Organoidi nastaju iz pluripotentnih matičnih stanica ili progenitorskih stanica koje se diferenciraju i samoorganiziraju u strukture koje nalikuju organima sisavaca, obično na matriksu koji može biti od prirodnih ili umjetnih tvari koje nalikuju prirodnim</a:t>
            </a:r>
            <a:endParaRPr lang="en-US" altLang="en-US" sz="2000">
              <a:latin typeface="Arial" charset="0"/>
              <a:cs typeface="Arial" charset="0"/>
            </a:endParaRPr>
          </a:p>
        </p:txBody>
      </p:sp>
      <p:grpSp>
        <p:nvGrpSpPr>
          <p:cNvPr id="28675" name="Group 4"/>
          <p:cNvGrpSpPr>
            <a:grpSpLocks/>
          </p:cNvGrpSpPr>
          <p:nvPr/>
        </p:nvGrpSpPr>
        <p:grpSpPr bwMode="auto">
          <a:xfrm>
            <a:off x="-149225" y="-1930400"/>
            <a:ext cx="9037638" cy="6859588"/>
            <a:chOff x="1187624" y="-818675"/>
            <a:chExt cx="5832648" cy="5715000"/>
          </a:xfrm>
        </p:grpSpPr>
        <p:pic>
          <p:nvPicPr>
            <p:cNvPr id="28677" name="Picture 4" descr="Differentiation and integration of polycystic kidney disease patient iPSCs into ureteric bud structures in 3D organ cul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914" y="-818675"/>
              <a:ext cx="5162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87624" y="-638894"/>
              <a:ext cx="5832648" cy="1151993"/>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4" name="Rectangle 3"/>
            <p:cNvSpPr/>
            <p:nvPr/>
          </p:nvSpPr>
          <p:spPr>
            <a:xfrm>
              <a:off x="2987723" y="-171919"/>
              <a:ext cx="4032549" cy="1368902"/>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grpSp>
      <p:sp>
        <p:nvSpPr>
          <p:cNvPr id="28676" name="TextBox 5"/>
          <p:cNvSpPr txBox="1">
            <a:spLocks noChangeArrowheads="1"/>
          </p:cNvSpPr>
          <p:nvPr/>
        </p:nvSpPr>
        <p:spPr bwMode="auto">
          <a:xfrm>
            <a:off x="6684963" y="188913"/>
            <a:ext cx="2459037"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600" dirty="0" err="1">
                <a:latin typeface="Arial" charset="0"/>
                <a:cs typeface="Arial" charset="0"/>
              </a:rPr>
              <a:t>Xia</a:t>
            </a:r>
            <a:r>
              <a:rPr lang="hr-HR" altLang="en-US" sz="1600" dirty="0">
                <a:latin typeface="Arial" charset="0"/>
                <a:cs typeface="Arial" charset="0"/>
              </a:rPr>
              <a:t> i sur. : </a:t>
            </a:r>
            <a:r>
              <a:rPr lang="en-US" altLang="en-US" sz="1600" dirty="0">
                <a:latin typeface="Arial" charset="0"/>
                <a:cs typeface="Arial" charset="0"/>
              </a:rPr>
              <a:t>Directed differentiation of human pluripotent cells to </a:t>
            </a:r>
            <a:r>
              <a:rPr lang="en-US" altLang="en-US" sz="1600" dirty="0">
                <a:solidFill>
                  <a:srgbClr val="0070C0"/>
                </a:solidFill>
                <a:latin typeface="Arial" charset="0"/>
                <a:cs typeface="Arial" charset="0"/>
              </a:rPr>
              <a:t>ureteric bud kidney </a:t>
            </a:r>
            <a:r>
              <a:rPr lang="en-US" altLang="en-US" sz="1600" dirty="0">
                <a:latin typeface="Arial" charset="0"/>
                <a:cs typeface="Arial" charset="0"/>
              </a:rPr>
              <a:t>progenitor-like cells</a:t>
            </a:r>
            <a:endParaRPr lang="hr-HR" altLang="en-US" sz="1600" dirty="0">
              <a:latin typeface="Arial" charset="0"/>
              <a:cs typeface="Arial" charset="0"/>
            </a:endParaRPr>
          </a:p>
          <a:p>
            <a:pPr eaLnBrk="1" hangingPunct="1">
              <a:spcBef>
                <a:spcPct val="0"/>
              </a:spcBef>
              <a:buFontTx/>
              <a:buNone/>
            </a:pPr>
            <a:r>
              <a:rPr lang="hr-HR" altLang="en-US" sz="1600" dirty="0">
                <a:latin typeface="Arial" charset="0"/>
                <a:cs typeface="Arial" charset="0"/>
              </a:rPr>
              <a:t>Nature </a:t>
            </a:r>
            <a:r>
              <a:rPr lang="hr-HR" altLang="en-US" sz="1600" dirty="0" err="1">
                <a:latin typeface="Arial" charset="0"/>
                <a:cs typeface="Arial" charset="0"/>
              </a:rPr>
              <a:t>Cell</a:t>
            </a:r>
            <a:r>
              <a:rPr lang="hr-HR" altLang="en-US" sz="1600" dirty="0">
                <a:latin typeface="Arial" charset="0"/>
                <a:cs typeface="Arial" charset="0"/>
              </a:rPr>
              <a:t> </a:t>
            </a:r>
            <a:r>
              <a:rPr lang="hr-HR" altLang="en-US" sz="1600" dirty="0" err="1">
                <a:latin typeface="Arial" charset="0"/>
                <a:cs typeface="Arial" charset="0"/>
              </a:rPr>
              <a:t>Biology</a:t>
            </a:r>
            <a:r>
              <a:rPr lang="hr-HR" altLang="en-US" sz="1600" dirty="0">
                <a:latin typeface="Arial" charset="0"/>
                <a:cs typeface="Arial" charset="0"/>
              </a:rPr>
              <a:t>,</a:t>
            </a:r>
          </a:p>
          <a:p>
            <a:pPr eaLnBrk="1" hangingPunct="1">
              <a:spcBef>
                <a:spcPct val="0"/>
              </a:spcBef>
              <a:buFontTx/>
              <a:buNone/>
            </a:pPr>
            <a:r>
              <a:rPr lang="hr-HR" altLang="en-US" sz="1600" dirty="0">
                <a:latin typeface="Arial" charset="0"/>
                <a:cs typeface="Arial" charset="0"/>
              </a:rPr>
              <a:t>2013</a:t>
            </a:r>
            <a:endParaRPr lang="en-US" altLang="en-US" sz="1600" dirty="0">
              <a:latin typeface="Arial" charset="0"/>
              <a:cs typeface="Arial" charset="0"/>
            </a:endParaRPr>
          </a:p>
          <a:p>
            <a:pPr eaLnBrk="1" hangingPunct="1">
              <a:spcBef>
                <a:spcPct val="0"/>
              </a:spcBef>
              <a:buFontTx/>
              <a:buNone/>
            </a:pPr>
            <a:endParaRPr lang="en-US" altLang="en-US" sz="2400" dirty="0">
              <a:latin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050"/>
            <a:ext cx="5813425"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TextBox 1"/>
          <p:cNvSpPr txBox="1">
            <a:spLocks noChangeArrowheads="1"/>
          </p:cNvSpPr>
          <p:nvPr/>
        </p:nvSpPr>
        <p:spPr bwMode="auto">
          <a:xfrm>
            <a:off x="179388" y="3956050"/>
            <a:ext cx="912177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charset="0"/>
                <a:cs typeface="Arial" charset="0"/>
              </a:rPr>
              <a:t>A Sphere Culture of Influence</a:t>
            </a:r>
          </a:p>
          <a:p>
            <a:pPr eaLnBrk="1" hangingPunct="1">
              <a:spcBef>
                <a:spcPct val="0"/>
              </a:spcBef>
              <a:buFontTx/>
              <a:buNone/>
            </a:pPr>
            <a:r>
              <a:rPr lang="en-US" altLang="en-US" sz="1800" dirty="0">
                <a:latin typeface="Arial" charset="0"/>
                <a:cs typeface="Arial" charset="0"/>
              </a:rPr>
              <a:t>Caroline </a:t>
            </a:r>
            <a:r>
              <a:rPr lang="en-US" altLang="en-US" sz="1800" dirty="0" err="1">
                <a:latin typeface="Arial" charset="0"/>
                <a:cs typeface="Arial" charset="0"/>
              </a:rPr>
              <a:t>Cvetkovic</a:t>
            </a:r>
            <a:r>
              <a:rPr lang="en-US" altLang="en-US" sz="1800" dirty="0">
                <a:latin typeface="Arial" charset="0"/>
                <a:cs typeface="Arial" charset="0"/>
              </a:rPr>
              <a:t>, Morgan Anderson, </a:t>
            </a:r>
            <a:r>
              <a:rPr lang="en-US" altLang="en-US" sz="1800" dirty="0" err="1">
                <a:latin typeface="Arial" charset="0"/>
                <a:cs typeface="Arial" charset="0"/>
              </a:rPr>
              <a:t>Nupur</a:t>
            </a:r>
            <a:r>
              <a:rPr lang="en-US" altLang="en-US" sz="1800" dirty="0">
                <a:latin typeface="Arial" charset="0"/>
                <a:cs typeface="Arial" charset="0"/>
              </a:rPr>
              <a:t> </a:t>
            </a:r>
            <a:r>
              <a:rPr lang="en-US" altLang="en-US" sz="1800" dirty="0" err="1">
                <a:latin typeface="Arial" charset="0"/>
                <a:cs typeface="Arial" charset="0"/>
              </a:rPr>
              <a:t>Basu</a:t>
            </a:r>
            <a:r>
              <a:rPr lang="en-US" altLang="en-US" sz="1800" dirty="0">
                <a:latin typeface="Arial" charset="0"/>
                <a:cs typeface="Arial" charset="0"/>
              </a:rPr>
              <a:t>, Robert </a:t>
            </a:r>
            <a:r>
              <a:rPr lang="en-US" altLang="en-US" sz="1800" dirty="0" err="1">
                <a:latin typeface="Arial" charset="0"/>
                <a:cs typeface="Arial" charset="0"/>
              </a:rPr>
              <a:t>Krencik</a:t>
            </a:r>
            <a:r>
              <a:rPr lang="en-US" altLang="en-US" sz="1800" dirty="0">
                <a:latin typeface="Arial" charset="0"/>
                <a:cs typeface="Arial" charset="0"/>
              </a:rPr>
              <a:t>, </a:t>
            </a:r>
            <a:r>
              <a:rPr lang="en-US" altLang="en-US" sz="1800" dirty="0" err="1">
                <a:latin typeface="Arial" charset="0"/>
                <a:cs typeface="Arial" charset="0"/>
              </a:rPr>
              <a:t>Rajan</a:t>
            </a:r>
            <a:r>
              <a:rPr lang="en-US" altLang="en-US" sz="1800" dirty="0">
                <a:latin typeface="Arial" charset="0"/>
                <a:cs typeface="Arial" charset="0"/>
              </a:rPr>
              <a:t> Patel, and Arya Shetty</a:t>
            </a:r>
            <a:br>
              <a:rPr lang="en-US" altLang="en-US" sz="1800" dirty="0">
                <a:latin typeface="Arial" charset="0"/>
                <a:cs typeface="Arial" charset="0"/>
              </a:rPr>
            </a:br>
            <a:r>
              <a:rPr lang="en-US" altLang="en-US" sz="1800" dirty="0">
                <a:latin typeface="Arial" charset="0"/>
                <a:cs typeface="Arial" charset="0"/>
              </a:rPr>
              <a:t>Houston Methodist Research Institute, Baylor College of Medicine, and Rice University</a:t>
            </a:r>
          </a:p>
          <a:p>
            <a:pPr eaLnBrk="1" hangingPunct="1">
              <a:spcBef>
                <a:spcPct val="0"/>
              </a:spcBef>
              <a:buFontTx/>
              <a:buNone/>
            </a:pPr>
            <a:r>
              <a:rPr lang="en-US" altLang="en-US" sz="1800" dirty="0">
                <a:latin typeface="Arial" charset="0"/>
                <a:cs typeface="Arial" charset="0"/>
              </a:rPr>
              <a:t>Engineered human neural sphere cultures can be used as relevant, high-throughput models for drug discovery and research of neurodegenerative diseases. This maximum projection image of 3D </a:t>
            </a:r>
            <a:r>
              <a:rPr lang="en-US" altLang="en-US" sz="1800" dirty="0">
                <a:solidFill>
                  <a:schemeClr val="tx2"/>
                </a:solidFill>
                <a:latin typeface="Arial" charset="0"/>
                <a:cs typeface="Arial" charset="0"/>
              </a:rPr>
              <a:t>neural sphere is comprised of astrocytes differentiated from human pluripotent stem cells (</a:t>
            </a:r>
            <a:r>
              <a:rPr lang="en-US" altLang="en-US" sz="1800" dirty="0" err="1">
                <a:solidFill>
                  <a:schemeClr val="tx2"/>
                </a:solidFill>
                <a:latin typeface="Arial" charset="0"/>
                <a:cs typeface="Arial" charset="0"/>
              </a:rPr>
              <a:t>hPSCs</a:t>
            </a:r>
            <a:r>
              <a:rPr lang="en-US" altLang="en-US" sz="1800" dirty="0">
                <a:solidFill>
                  <a:schemeClr val="tx2"/>
                </a:solidFill>
                <a:latin typeface="Arial" charset="0"/>
                <a:cs typeface="Arial" charset="0"/>
              </a:rPr>
              <a:t>). </a:t>
            </a:r>
            <a:r>
              <a:rPr lang="en-US" altLang="en-US" sz="1800" dirty="0">
                <a:latin typeface="Arial" charset="0"/>
                <a:cs typeface="Arial" charset="0"/>
              </a:rPr>
              <a:t>Images were taken on a confocal microscope at 20× magnification. The sphere was stained with S100 (magenta), GFAP (green), and DAPI (blue). </a:t>
            </a:r>
          </a:p>
          <a:p>
            <a:pPr eaLnBrk="1" hangingPunct="1">
              <a:spcBef>
                <a:spcPct val="0"/>
              </a:spcBef>
              <a:buFontTx/>
              <a:buNone/>
            </a:pPr>
            <a:endParaRPr lang="en-US" altLang="en-US" sz="2400" dirty="0">
              <a:latin typeface="Times New Roman" pitchFamily="18" charset="0"/>
            </a:endParaRPr>
          </a:p>
        </p:txBody>
      </p:sp>
      <p:sp>
        <p:nvSpPr>
          <p:cNvPr id="2" name="TextBox 1"/>
          <p:cNvSpPr txBox="1"/>
          <p:nvPr/>
        </p:nvSpPr>
        <p:spPr>
          <a:xfrm>
            <a:off x="5580112" y="1013189"/>
            <a:ext cx="2989761" cy="1015663"/>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Neuralna</a:t>
            </a:r>
            <a:r>
              <a:rPr lang="hr-HR" sz="2000" dirty="0" smtClean="0">
                <a:latin typeface="Arial" panose="020B0604020202020204" pitchFamily="34" charset="0"/>
                <a:cs typeface="Arial" panose="020B0604020202020204" pitchFamily="34" charset="0"/>
              </a:rPr>
              <a:t> sfera iz humane </a:t>
            </a:r>
            <a:r>
              <a:rPr lang="hr-HR" sz="2000" dirty="0" err="1" smtClean="0">
                <a:latin typeface="Arial" panose="020B0604020202020204" pitchFamily="34" charset="0"/>
                <a:cs typeface="Arial" panose="020B0604020202020204" pitchFamily="34" charset="0"/>
              </a:rPr>
              <a:t>pluripotentne</a:t>
            </a:r>
            <a:r>
              <a:rPr lang="hr-HR" sz="2000" dirty="0" smtClean="0">
                <a:latin typeface="Arial" panose="020B0604020202020204" pitchFamily="34" charset="0"/>
                <a:cs typeface="Arial" panose="020B0604020202020204" pitchFamily="34" charset="0"/>
              </a:rPr>
              <a:t> stanice</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GENHU | Bioprinting for Tissue Models, Oral Dose Formulation and Drug  Discove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 y="1844675"/>
            <a:ext cx="426402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p:cNvSpPr>
            <a:spLocks noChangeArrowheads="1"/>
          </p:cNvSpPr>
          <p:nvPr/>
        </p:nvSpPr>
        <p:spPr bwMode="auto">
          <a:xfrm>
            <a:off x="4139952" y="6269559"/>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hr-HR" altLang="en-US" sz="1600" dirty="0">
                <a:solidFill>
                  <a:srgbClr val="000000"/>
                </a:solidFill>
                <a:hlinkClick r:id="rId4"/>
              </a:rPr>
              <a:t>https://www.youtube.com/watch?v=jSWwDCNNtrE</a:t>
            </a:r>
            <a:r>
              <a:rPr lang="hr-HR" altLang="en-US" sz="1600" dirty="0">
                <a:solidFill>
                  <a:srgbClr val="000000"/>
                </a:solidFill>
              </a:rPr>
              <a:t> – </a:t>
            </a:r>
            <a:endParaRPr lang="en-US" altLang="en-US" dirty="0"/>
          </a:p>
        </p:txBody>
      </p:sp>
      <p:sp>
        <p:nvSpPr>
          <p:cNvPr id="30724" name="TextBox 2"/>
          <p:cNvSpPr txBox="1">
            <a:spLocks noChangeArrowheads="1"/>
          </p:cNvSpPr>
          <p:nvPr/>
        </p:nvSpPr>
        <p:spPr bwMode="auto">
          <a:xfrm>
            <a:off x="684213" y="549275"/>
            <a:ext cx="82089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hr-HR" altLang="en-US" sz="2000">
                <a:latin typeface="Arial" charset="0"/>
                <a:cs typeface="Arial" charset="0"/>
              </a:rPr>
              <a:t>Bioprinting</a:t>
            </a:r>
          </a:p>
          <a:p>
            <a:pPr eaLnBrk="1" hangingPunct="1"/>
            <a:r>
              <a:rPr lang="hr-HR" altLang="en-US" sz="2000">
                <a:latin typeface="Arial" charset="0"/>
                <a:cs typeface="Arial" charset="0"/>
              </a:rPr>
              <a:t>3D „printing” stanica: bioboje i biomaterijali, pomiješani sa stanicama se tiskaju u 3 dimenzije, sloj po sloj</a:t>
            </a:r>
            <a:endParaRPr lang="en-US" altLang="en-US" sz="2000">
              <a:latin typeface="Arial" charset="0"/>
              <a:cs typeface="Arial" charset="0"/>
            </a:endParaRPr>
          </a:p>
        </p:txBody>
      </p:sp>
      <p:sp>
        <p:nvSpPr>
          <p:cNvPr id="30725" name="TextBox 3"/>
          <p:cNvSpPr txBox="1">
            <a:spLocks noChangeArrowheads="1"/>
          </p:cNvSpPr>
          <p:nvPr/>
        </p:nvSpPr>
        <p:spPr bwMode="auto">
          <a:xfrm>
            <a:off x="4748213" y="4376738"/>
            <a:ext cx="4492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hr-HR" altLang="en-US" sz="2000">
                <a:latin typeface="Arial" charset="0"/>
                <a:cs typeface="Arial" charset="0"/>
              </a:rPr>
              <a:t>istraživanje lijekova,</a:t>
            </a:r>
          </a:p>
          <a:p>
            <a:pPr eaLnBrk="1" hangingPunct="1"/>
            <a:r>
              <a:rPr lang="hr-HR" altLang="en-US" sz="2000">
                <a:latin typeface="Arial" charset="0"/>
                <a:cs typeface="Arial" charset="0"/>
              </a:rPr>
              <a:t>kozmetika</a:t>
            </a:r>
          </a:p>
          <a:p>
            <a:pPr eaLnBrk="1" hangingPunct="1"/>
            <a:r>
              <a:rPr lang="hr-HR" altLang="en-US" sz="2000">
                <a:latin typeface="Arial" charset="0"/>
                <a:cs typeface="Arial" charset="0"/>
              </a:rPr>
              <a:t>personalizirana i regenerativna medicina</a:t>
            </a:r>
          </a:p>
          <a:p>
            <a:pPr eaLnBrk="1" hangingPunct="1"/>
            <a:r>
              <a:rPr lang="hr-HR" altLang="en-US" sz="2000">
                <a:latin typeface="Arial" charset="0"/>
                <a:cs typeface="Arial" charset="0"/>
              </a:rPr>
              <a:t>tkivno inžinjerstvo</a:t>
            </a:r>
            <a:endParaRPr lang="en-US" altLang="en-US" sz="2000">
              <a:latin typeface="Arial" charset="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sp-ao.shortpixel.ai/client/to_webp,q_glossy,ret_img,w_800,h_284/https:/brinter.com/wp-content/uploads/2021/02/Bioprinting-Steps-from-Regenerative-Medicine-Frontiers-Journal-2019_Printing-Process-1-1024x3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2060575"/>
            <a:ext cx="88376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1"/>
          <p:cNvSpPr txBox="1">
            <a:spLocks noChangeArrowheads="1"/>
          </p:cNvSpPr>
          <p:nvPr/>
        </p:nvSpPr>
        <p:spPr bwMode="auto">
          <a:xfrm>
            <a:off x="539750" y="476250"/>
            <a:ext cx="326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hr-HR" altLang="en-US" sz="2000">
                <a:latin typeface="Arial" charset="0"/>
                <a:cs typeface="Arial" charset="0"/>
              </a:rPr>
              <a:t>Proces 3D biotiskanja tkiva</a:t>
            </a:r>
            <a:endParaRPr lang="en-US" altLang="en-US" sz="2000">
              <a:latin typeface="Arial" charset="0"/>
              <a:cs typeface="Arial" charset="0"/>
            </a:endParaRPr>
          </a:p>
        </p:txBody>
      </p:sp>
      <p:sp>
        <p:nvSpPr>
          <p:cNvPr id="31748" name="TextBox 2"/>
          <p:cNvSpPr txBox="1">
            <a:spLocks noChangeArrowheads="1"/>
          </p:cNvSpPr>
          <p:nvPr/>
        </p:nvSpPr>
        <p:spPr bwMode="auto">
          <a:xfrm>
            <a:off x="2124075" y="5286375"/>
            <a:ext cx="391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hr-HR" altLang="en-US" dirty="0"/>
              <a:t>-</a:t>
            </a:r>
            <a:r>
              <a:rPr lang="hr-HR" altLang="en-US" sz="1600" dirty="0" err="1">
                <a:latin typeface="Arial" charset="0"/>
                <a:cs typeface="Arial" charset="0"/>
              </a:rPr>
              <a:t>polimerizacija</a:t>
            </a:r>
            <a:r>
              <a:rPr lang="hr-HR" altLang="en-US" sz="1600" dirty="0">
                <a:latin typeface="Arial" charset="0"/>
                <a:cs typeface="Arial" charset="0"/>
              </a:rPr>
              <a:t> s UV ili </a:t>
            </a:r>
            <a:r>
              <a:rPr lang="hr-HR" altLang="en-US" sz="1600" dirty="0" smtClean="0">
                <a:latin typeface="Arial" charset="0"/>
                <a:cs typeface="Arial" charset="0"/>
              </a:rPr>
              <a:t>svjetlosti ili ionima</a:t>
            </a:r>
            <a:endParaRPr lang="en-US" altLang="en-US" sz="1600" dirty="0">
              <a:latin typeface="Arial" charset="0"/>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7570788"/>
            <a:ext cx="4241800" cy="151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  </a:t>
            </a:r>
            <a:r>
              <a:rPr lang="en-US" altLang="en-US" sz="97800" dirty="0"/>
              <a:t> </a:t>
            </a:r>
            <a:r>
              <a:rPr lang="en-US" altLang="en-US" dirty="0"/>
              <a:t>mage</a:t>
            </a:r>
          </a:p>
        </p:txBody>
      </p:sp>
      <p:pic>
        <p:nvPicPr>
          <p:cNvPr id="32771" name="Picture 2" descr="https://d12oja0ew7x0i8.cloudfront.net/images/news/ImageForNews_56909_163344632057274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88913"/>
            <a:ext cx="44926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2"/>
          <p:cNvSpPr txBox="1">
            <a:spLocks noChangeArrowheads="1"/>
          </p:cNvSpPr>
          <p:nvPr/>
        </p:nvSpPr>
        <p:spPr bwMode="auto">
          <a:xfrm>
            <a:off x="5232400" y="4868863"/>
            <a:ext cx="391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Hanaphy, P., Everett, H. and Sertoglu, K. (2021) Technion researchers 3D print blood vessel networks for tissue implants, 3Dprintingindustry.com. https://3dprintingindustry.com/news/technion-researchers-3d-print-blood-vessel-networks-for-tissue-implants-197078 https://www.azom.com/news.aspx?newsID=56909</a:t>
            </a:r>
          </a:p>
        </p:txBody>
      </p:sp>
      <p:sp>
        <p:nvSpPr>
          <p:cNvPr id="32773" name="TextBox 3"/>
          <p:cNvSpPr txBox="1">
            <a:spLocks noChangeArrowheads="1"/>
          </p:cNvSpPr>
          <p:nvPr/>
        </p:nvSpPr>
        <p:spPr bwMode="auto">
          <a:xfrm>
            <a:off x="5394325" y="620688"/>
            <a:ext cx="3587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hr-HR" altLang="en-US" sz="2000" dirty="0">
                <a:latin typeface="Arial" charset="0"/>
                <a:cs typeface="Arial" charset="0"/>
              </a:rPr>
              <a:t>„Tiskanje krvnih žila za vaskularizaciju implantata”</a:t>
            </a:r>
            <a:endParaRPr lang="en-US" altLang="en-US" sz="2000" dirty="0">
              <a:latin typeface="Arial" charset="0"/>
              <a:cs typeface="Arial" charset="0"/>
            </a:endParaRPr>
          </a:p>
        </p:txBody>
      </p:sp>
      <p:sp>
        <p:nvSpPr>
          <p:cNvPr id="2" name="TextBox 1"/>
          <p:cNvSpPr txBox="1"/>
          <p:nvPr/>
        </p:nvSpPr>
        <p:spPr>
          <a:xfrm>
            <a:off x="5142136" y="3573016"/>
            <a:ext cx="4092128" cy="1200329"/>
          </a:xfrm>
          <a:prstGeom prst="rect">
            <a:avLst/>
          </a:prstGeom>
          <a:noFill/>
        </p:spPr>
        <p:txBody>
          <a:bodyPr wrap="square" rtlCol="0">
            <a:spAutoFit/>
          </a:bodyPr>
          <a:lstStyle/>
          <a:p>
            <a:r>
              <a:rPr lang="en-US" sz="1800" dirty="0">
                <a:hlinkClick r:id="rId4"/>
              </a:rPr>
              <a:t>https://3dprintingindustry.com/news/technion-researchers-3d-print-blood-vessel-networks-for-tissue-implants-197078</a:t>
            </a:r>
            <a:r>
              <a:rPr lang="en-US" sz="1800" dirty="0" smtClean="0">
                <a:hlinkClick r:id="rId4"/>
              </a:rPr>
              <a:t>/</a:t>
            </a:r>
            <a:endParaRPr lang="hr-HR" sz="1800" dirty="0" smtClean="0"/>
          </a:p>
          <a:p>
            <a:r>
              <a:rPr lang="hr-HR" sz="1800" dirty="0" smtClean="0"/>
              <a:t>- </a:t>
            </a:r>
            <a:r>
              <a:rPr lang="hr-HR" sz="1800" dirty="0" err="1" smtClean="0"/>
              <a:t>filmić</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258888" y="1125538"/>
            <a:ext cx="5953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hr-HR" altLang="en-US" sz="2000" b="1">
                <a:latin typeface="Arial" charset="0"/>
              </a:rPr>
              <a:t>Diferencijacija</a:t>
            </a:r>
            <a:r>
              <a:rPr lang="hr-HR" altLang="en-US" sz="2000">
                <a:latin typeface="Arial" charset="0"/>
              </a:rPr>
              <a:t>:</a:t>
            </a:r>
          </a:p>
          <a:p>
            <a:pPr algn="ctr" eaLnBrk="1" hangingPunct="1">
              <a:spcBef>
                <a:spcPct val="0"/>
              </a:spcBef>
              <a:buFontTx/>
              <a:buNone/>
            </a:pPr>
            <a:endParaRPr lang="hr-HR" altLang="en-US" sz="2000">
              <a:latin typeface="Arial" charset="0"/>
            </a:endParaRPr>
          </a:p>
          <a:p>
            <a:pPr algn="ctr" eaLnBrk="1" hangingPunct="1">
              <a:spcBef>
                <a:spcPct val="0"/>
              </a:spcBef>
              <a:buFontTx/>
              <a:buNone/>
            </a:pPr>
            <a:r>
              <a:rPr lang="hr-HR" altLang="en-US" sz="2000">
                <a:latin typeface="Arial" charset="0"/>
              </a:rPr>
              <a:t>proces kojim pra-stanice prelaze u zrele stanice sa </a:t>
            </a:r>
          </a:p>
          <a:p>
            <a:pPr algn="ctr" eaLnBrk="1" hangingPunct="1">
              <a:spcBef>
                <a:spcPct val="0"/>
              </a:spcBef>
              <a:buFontTx/>
              <a:buNone/>
            </a:pPr>
            <a:r>
              <a:rPr lang="hr-HR" altLang="en-US" sz="2000">
                <a:latin typeface="Arial" charset="0"/>
              </a:rPr>
              <a:t>specifičnom funkcijom. </a:t>
            </a:r>
            <a:endParaRPr lang="hr-HR" altLang="en-US" sz="2400">
              <a:latin typeface="Arial" charset="0"/>
            </a:endParaRPr>
          </a:p>
        </p:txBody>
      </p:sp>
      <p:sp>
        <p:nvSpPr>
          <p:cNvPr id="5123" name="Rectangle 3"/>
          <p:cNvSpPr>
            <a:spLocks noChangeArrowheads="1"/>
          </p:cNvSpPr>
          <p:nvPr/>
        </p:nvSpPr>
        <p:spPr bwMode="auto">
          <a:xfrm>
            <a:off x="1258888" y="3197225"/>
            <a:ext cx="64087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dirty="0">
                <a:latin typeface="Arial" charset="0"/>
              </a:rPr>
              <a:t>"</a:t>
            </a:r>
            <a:r>
              <a:rPr lang="hr-HR" altLang="en-US" sz="2000" dirty="0" err="1">
                <a:latin typeface="Arial" charset="0"/>
              </a:rPr>
              <a:t>commitment</a:t>
            </a:r>
            <a:r>
              <a:rPr lang="hr-HR" altLang="en-US" sz="2000" dirty="0">
                <a:latin typeface="Arial" charset="0"/>
              </a:rPr>
              <a:t>" - "usmjerenost":</a:t>
            </a:r>
          </a:p>
          <a:p>
            <a:pPr eaLnBrk="1" hangingPunct="1">
              <a:spcBef>
                <a:spcPct val="0"/>
              </a:spcBef>
              <a:buFontTx/>
              <a:buNone/>
            </a:pPr>
            <a:r>
              <a:rPr lang="hr-HR" altLang="en-US" sz="2000" dirty="0">
                <a:latin typeface="Arial" charset="0"/>
              </a:rPr>
              <a:t>tendencija razvoja u određenom smjeru</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terminalno diferencirana stanica</a:t>
            </a:r>
            <a:r>
              <a:rPr lang="hr-HR" altLang="en-US" sz="2000" dirty="0" smtClean="0">
                <a:latin typeface="Arial" charset="0"/>
              </a:rPr>
              <a:t>: </a:t>
            </a:r>
          </a:p>
          <a:p>
            <a:pPr eaLnBrk="1" hangingPunct="1">
              <a:spcBef>
                <a:spcPct val="0"/>
              </a:spcBef>
              <a:buFontTx/>
              <a:buNone/>
            </a:pPr>
            <a:r>
              <a:rPr lang="hr-HR" altLang="en-US" sz="2000" dirty="0" smtClean="0">
                <a:latin typeface="Arial" charset="0"/>
              </a:rPr>
              <a:t>ireverzibilno zaustavljen stanični ciklus</a:t>
            </a:r>
            <a:endParaRPr lang="hr-HR" altLang="en-US" sz="2000" dirty="0">
              <a:latin typeface="Arial" charset="0"/>
            </a:endParaRPr>
          </a:p>
          <a:p>
            <a:pPr eaLnBrk="1" hangingPunct="1">
              <a:spcBef>
                <a:spcPct val="0"/>
              </a:spcBef>
              <a:buFontTx/>
              <a:buNone/>
            </a:pPr>
            <a:r>
              <a:rPr lang="hr-HR" altLang="en-US" sz="2000" dirty="0">
                <a:latin typeface="Arial" charset="0"/>
              </a:rPr>
              <a:t>nikakvi utjecaji je ne mogu vratiti u ciklus </a:t>
            </a:r>
            <a:r>
              <a:rPr lang="hr-HR" altLang="en-US" sz="1400" dirty="0">
                <a:latin typeface="Arial"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ynthetic wind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844675"/>
            <a:ext cx="2895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1"/>
          <p:cNvSpPr txBox="1">
            <a:spLocks noChangeArrowheads="1"/>
          </p:cNvSpPr>
          <p:nvPr/>
        </p:nvSpPr>
        <p:spPr bwMode="auto">
          <a:xfrm>
            <a:off x="280988" y="4316413"/>
            <a:ext cx="90376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hr-HR" altLang="en-US" sz="2000" dirty="0" smtClean="0">
                <a:latin typeface="Arial" charset="0"/>
                <a:cs typeface="Arial" charset="0"/>
              </a:rPr>
              <a:t>Prvi umjetni dušnik: na umjetni 3D </a:t>
            </a:r>
            <a:r>
              <a:rPr lang="hr-HR" altLang="en-US" sz="2000" dirty="0" err="1" smtClean="0">
                <a:latin typeface="Arial" charset="0"/>
                <a:cs typeface="Arial" charset="0"/>
              </a:rPr>
              <a:t>matriks</a:t>
            </a:r>
            <a:r>
              <a:rPr lang="hr-HR" altLang="en-US" sz="2000" dirty="0" smtClean="0">
                <a:latin typeface="Arial" charset="0"/>
                <a:cs typeface="Arial" charset="0"/>
              </a:rPr>
              <a:t> nasađene matične stanice</a:t>
            </a:r>
          </a:p>
          <a:p>
            <a:pPr eaLnBrk="1" hangingPunct="1">
              <a:spcBef>
                <a:spcPct val="0"/>
              </a:spcBef>
              <a:buFontTx/>
              <a:buNone/>
              <a:defRPr/>
            </a:pPr>
            <a:r>
              <a:rPr lang="hr-HR" altLang="en-US" sz="2000" dirty="0" smtClean="0">
                <a:latin typeface="Arial" charset="0"/>
                <a:cs typeface="Arial" charset="0"/>
              </a:rPr>
              <a:t>iz koštane srži samog pacijenta</a:t>
            </a:r>
          </a:p>
          <a:p>
            <a:pPr eaLnBrk="1" hangingPunct="1">
              <a:spcBef>
                <a:spcPct val="0"/>
              </a:spcBef>
              <a:buFontTx/>
              <a:buNone/>
              <a:defRPr/>
            </a:pPr>
            <a:r>
              <a:rPr lang="hr-HR" altLang="en-US" sz="2000" dirty="0" smtClean="0">
                <a:latin typeface="Arial" charset="0"/>
                <a:cs typeface="Arial" charset="0"/>
              </a:rPr>
              <a:t>-za dva tjedna</a:t>
            </a:r>
          </a:p>
          <a:p>
            <a:pPr eaLnBrk="1" hangingPunct="1">
              <a:spcBef>
                <a:spcPct val="0"/>
              </a:spcBef>
              <a:buFontTx/>
              <a:buNone/>
              <a:defRPr/>
            </a:pPr>
            <a:endParaRPr lang="hr-HR" altLang="en-US" sz="2000" dirty="0" smtClean="0">
              <a:latin typeface="Arial" charset="0"/>
              <a:cs typeface="Arial" charset="0"/>
            </a:endParaRPr>
          </a:p>
          <a:p>
            <a:pPr marL="342900" indent="-342900" eaLnBrk="1" hangingPunct="1">
              <a:spcBef>
                <a:spcPct val="0"/>
              </a:spcBef>
              <a:buFontTx/>
              <a:buChar char="-"/>
              <a:defRPr/>
            </a:pPr>
            <a:r>
              <a:rPr lang="hr-HR" altLang="en-US" sz="2000" dirty="0" smtClean="0">
                <a:latin typeface="Arial" charset="0"/>
                <a:cs typeface="Arial" charset="0"/>
              </a:rPr>
              <a:t>utvrđeno da nije prošlo klinička ispitivanja</a:t>
            </a:r>
          </a:p>
          <a:p>
            <a:pPr marL="342900" indent="-342900" eaLnBrk="1" hangingPunct="1">
              <a:spcBef>
                <a:spcPct val="0"/>
              </a:spcBef>
              <a:buFontTx/>
              <a:buChar char="-"/>
              <a:defRPr/>
            </a:pPr>
            <a:r>
              <a:rPr lang="hr-HR" altLang="en-US" sz="2000" dirty="0" smtClean="0">
                <a:latin typeface="Arial" charset="0"/>
                <a:cs typeface="Arial" charset="0"/>
              </a:rPr>
              <a:t>ljudi teško oštećeni!!!!! – nefunkcionalne stanice (problem izbacivanja sluzi)</a:t>
            </a:r>
            <a:endParaRPr lang="en-US" altLang="en-US" sz="2000" dirty="0" smtClean="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72816"/>
            <a:ext cx="7344815" cy="3170099"/>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Diferencijacija – nastanak specijaliziranih stanica iz matičnih ili </a:t>
            </a:r>
            <a:r>
              <a:rPr lang="hr-HR" sz="2000" dirty="0" err="1" smtClean="0">
                <a:latin typeface="Arial" panose="020B0604020202020204" pitchFamily="34" charset="0"/>
                <a:cs typeface="Arial" panose="020B0604020202020204" pitchFamily="34" charset="0"/>
              </a:rPr>
              <a:t>progenitorskih</a:t>
            </a:r>
            <a:r>
              <a:rPr lang="hr-HR" sz="2000" dirty="0" smtClean="0">
                <a:latin typeface="Arial" panose="020B0604020202020204" pitchFamily="34" charset="0"/>
                <a:cs typeface="Arial" panose="020B0604020202020204" pitchFamily="34" charset="0"/>
              </a:rPr>
              <a:t> stanica</a:t>
            </a:r>
          </a:p>
          <a:p>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solidFill>
                  <a:schemeClr val="tx2"/>
                </a:solidFill>
                <a:latin typeface="Arial" panose="020B0604020202020204" pitchFamily="34" charset="0"/>
                <a:cs typeface="Arial" panose="020B0604020202020204" pitchFamily="34" charset="0"/>
              </a:rPr>
              <a:t>mogućnosti liječenja „nediferenciranih tumorskih stanica”</a:t>
            </a:r>
          </a:p>
          <a:p>
            <a:endParaRPr lang="hr-HR" sz="2000" dirty="0">
              <a:solidFill>
                <a:schemeClr val="tx2"/>
              </a:solidFill>
              <a:latin typeface="Arial" panose="020B0604020202020204" pitchFamily="34" charset="0"/>
              <a:cs typeface="Arial" panose="020B0604020202020204" pitchFamily="34" charset="0"/>
            </a:endParaRPr>
          </a:p>
          <a:p>
            <a:r>
              <a:rPr lang="hr-HR" sz="2000" dirty="0" smtClean="0">
                <a:solidFill>
                  <a:schemeClr val="tx2"/>
                </a:solidFill>
                <a:latin typeface="Arial" panose="020B0604020202020204" pitchFamily="34" charset="0"/>
                <a:cs typeface="Arial" panose="020B0604020202020204" pitchFamily="34" charset="0"/>
              </a:rPr>
              <a:t>mogućnosti „zamjene” organa (</a:t>
            </a:r>
            <a:r>
              <a:rPr lang="hr-HR" sz="2000" dirty="0" err="1" smtClean="0">
                <a:solidFill>
                  <a:schemeClr val="tx2"/>
                </a:solidFill>
                <a:latin typeface="Arial" panose="020B0604020202020204" pitchFamily="34" charset="0"/>
                <a:cs typeface="Arial" panose="020B0604020202020204" pitchFamily="34" charset="0"/>
              </a:rPr>
              <a:t>autologno</a:t>
            </a:r>
            <a:r>
              <a:rPr lang="hr-HR" sz="2000" dirty="0" smtClean="0">
                <a:solidFill>
                  <a:schemeClr val="tx2"/>
                </a:solidFill>
                <a:latin typeface="Arial" panose="020B0604020202020204" pitchFamily="34" charset="0"/>
                <a:cs typeface="Arial" panose="020B0604020202020204" pitchFamily="34" charset="0"/>
              </a:rPr>
              <a:t>?)</a:t>
            </a:r>
          </a:p>
          <a:p>
            <a:endParaRPr lang="hr-HR" sz="2000" dirty="0">
              <a:solidFill>
                <a:schemeClr val="tx2"/>
              </a:solidFill>
              <a:latin typeface="Arial" panose="020B0604020202020204" pitchFamily="34" charset="0"/>
              <a:cs typeface="Arial" panose="020B0604020202020204" pitchFamily="34" charset="0"/>
            </a:endParaRPr>
          </a:p>
          <a:p>
            <a:r>
              <a:rPr lang="hr-HR" sz="2000" dirty="0" smtClean="0">
                <a:solidFill>
                  <a:schemeClr val="tx2"/>
                </a:solidFill>
                <a:latin typeface="Arial" panose="020B0604020202020204" pitchFamily="34" charset="0"/>
                <a:cs typeface="Arial" panose="020B0604020202020204" pitchFamily="34" charset="0"/>
              </a:rPr>
              <a:t>mogućnosti istraživanja lijekova koji bi „popravili” oštećene/nefunkcionalne stanice</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925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31775" y="260350"/>
            <a:ext cx="8467725" cy="821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Times New Roman" pitchFamily="18" charset="0"/>
                <a:hlinkClick r:id="rId2"/>
              </a:rPr>
              <a:t>https://www.hhmi.org/news/new-microscopy-technique-shows-cells-3-d-ultrastructure-in-new-detail</a:t>
            </a: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en-US" altLang="en-US" sz="1600" dirty="0">
                <a:latin typeface="Times New Roman" pitchFamily="18" charset="0"/>
                <a:hlinkClick r:id="rId3"/>
              </a:rPr>
              <a:t>https://www.nanolive.ch/idorsia-drug-discovery/</a:t>
            </a: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en-US" altLang="en-US" sz="1600" dirty="0">
                <a:latin typeface="Times New Roman" pitchFamily="18" charset="0"/>
                <a:hlinkClick r:id="rId4"/>
              </a:rPr>
              <a:t>https://www.cell.com/pictureshow/3d-imaging</a:t>
            </a: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5"/>
              </a:rPr>
              <a:t>https://www.youtube.com/watch?v=IOo2WA6EcOA</a:t>
            </a:r>
            <a:r>
              <a:rPr lang="hr-HR" altLang="en-US" sz="1600" dirty="0">
                <a:latin typeface="Times New Roman" pitchFamily="18" charset="0"/>
              </a:rPr>
              <a:t> – 1 sat predavanje </a:t>
            </a:r>
            <a:r>
              <a:rPr lang="hr-HR" altLang="en-US" sz="1600" dirty="0" err="1">
                <a:latin typeface="Times New Roman" pitchFamily="18" charset="0"/>
              </a:rPr>
              <a:t>organoids</a:t>
            </a:r>
            <a:r>
              <a:rPr lang="hr-HR" altLang="en-US" sz="1600" dirty="0">
                <a:latin typeface="Times New Roman" pitchFamily="18" charset="0"/>
              </a:rPr>
              <a:t>, </a:t>
            </a:r>
            <a:r>
              <a:rPr lang="hr-HR" altLang="en-US" sz="1600" dirty="0" err="1">
                <a:latin typeface="Times New Roman" pitchFamily="18" charset="0"/>
              </a:rPr>
              <a:t>sferoids</a:t>
            </a: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6"/>
              </a:rPr>
              <a:t>https://www.youtube.com/watch?v=KOxZemvYoos</a:t>
            </a:r>
            <a:r>
              <a:rPr lang="hr-HR" altLang="en-US" sz="1600" dirty="0">
                <a:latin typeface="Times New Roman" pitchFamily="18" charset="0"/>
              </a:rPr>
              <a:t> – 1 sat</a:t>
            </a: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7"/>
              </a:rPr>
              <a:t>https://www.youtube.com/watch?v=SuthgBZqBk0</a:t>
            </a:r>
            <a:r>
              <a:rPr lang="hr-HR" altLang="en-US" sz="1600" dirty="0">
                <a:latin typeface="Times New Roman" pitchFamily="18" charset="0"/>
              </a:rPr>
              <a:t> – 1 sat</a:t>
            </a: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6"/>
              </a:rPr>
              <a:t>https://www.youtube.com/watch?v=KOxZemvYoos</a:t>
            </a:r>
            <a:r>
              <a:rPr lang="hr-HR" altLang="en-US" sz="1600" dirty="0">
                <a:latin typeface="Times New Roman" pitchFamily="18" charset="0"/>
              </a:rPr>
              <a:t> !! 1 sat</a:t>
            </a: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8"/>
              </a:rPr>
              <a:t>https://www.youtube.com/watch?v=SvnX9NJ1Zuo</a:t>
            </a:r>
            <a:r>
              <a:rPr lang="hr-HR" altLang="en-US" sz="1600" dirty="0">
                <a:latin typeface="Times New Roman" pitchFamily="18" charset="0"/>
              </a:rPr>
              <a:t> – </a:t>
            </a:r>
            <a:r>
              <a:rPr lang="hr-HR" altLang="en-US" sz="1600" dirty="0" err="1">
                <a:latin typeface="Times New Roman" pitchFamily="18" charset="0"/>
              </a:rPr>
              <a:t>neural</a:t>
            </a:r>
            <a:r>
              <a:rPr lang="hr-HR" altLang="en-US" sz="1600" dirty="0">
                <a:latin typeface="Times New Roman" pitchFamily="18" charset="0"/>
              </a:rPr>
              <a:t> </a:t>
            </a:r>
            <a:r>
              <a:rPr lang="hr-HR" altLang="en-US" sz="1600" dirty="0" err="1">
                <a:latin typeface="Times New Roman" pitchFamily="18" charset="0"/>
              </a:rPr>
              <a:t>organoids</a:t>
            </a:r>
            <a:r>
              <a:rPr lang="hr-HR" altLang="en-US" sz="1600" dirty="0">
                <a:latin typeface="Times New Roman" pitchFamily="18" charset="0"/>
              </a:rPr>
              <a:t> 9 min !!</a:t>
            </a: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a:latin typeface="Times New Roman" pitchFamily="18" charset="0"/>
                <a:hlinkClick r:id="rId9"/>
              </a:rPr>
              <a:t>https://www.youtube.com/watch?v=DH9m-4bRYOc</a:t>
            </a:r>
            <a:r>
              <a:rPr lang="hr-HR" altLang="en-US" sz="1600">
                <a:latin typeface="Times New Roman" pitchFamily="18" charset="0"/>
              </a:rPr>
              <a:t> – </a:t>
            </a:r>
            <a:r>
              <a:rPr lang="hr-HR" altLang="en-US" sz="1600" dirty="0" err="1">
                <a:latin typeface="Times New Roman" pitchFamily="18" charset="0"/>
              </a:rPr>
              <a:t>organoidi</a:t>
            </a:r>
            <a:r>
              <a:rPr lang="hr-HR" altLang="en-US" sz="1600" dirty="0">
                <a:latin typeface="Times New Roman" pitchFamily="18" charset="0"/>
              </a:rPr>
              <a:t> u liječenju tumora</a:t>
            </a: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10"/>
              </a:rPr>
              <a:t>https://www.youtube.com/watch?v=mqt-8qdoDj0</a:t>
            </a:r>
            <a:r>
              <a:rPr lang="hr-HR" altLang="en-US" sz="1600" dirty="0">
                <a:latin typeface="Times New Roman" pitchFamily="18" charset="0"/>
              </a:rPr>
              <a:t> – </a:t>
            </a:r>
            <a:r>
              <a:rPr lang="hr-HR" altLang="en-US" sz="1600" dirty="0" err="1">
                <a:latin typeface="Times New Roman" pitchFamily="18" charset="0"/>
              </a:rPr>
              <a:t>iPS</a:t>
            </a:r>
            <a:r>
              <a:rPr lang="hr-HR" altLang="en-US" sz="1600" dirty="0">
                <a:latin typeface="Times New Roman" pitchFamily="18" charset="0"/>
              </a:rPr>
              <a:t>, za liječenje</a:t>
            </a: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11"/>
              </a:rPr>
              <a:t>https://www.youtube.com/watch?v=2SG5ivm6jkw</a:t>
            </a:r>
            <a:r>
              <a:rPr lang="hr-HR" altLang="en-US" sz="1600" dirty="0">
                <a:latin typeface="Times New Roman" pitchFamily="18" charset="0"/>
              </a:rPr>
              <a:t> – </a:t>
            </a:r>
            <a:r>
              <a:rPr lang="hr-HR" altLang="en-US" sz="1600" dirty="0" err="1">
                <a:latin typeface="Times New Roman" pitchFamily="18" charset="0"/>
              </a:rPr>
              <a:t>organoidi</a:t>
            </a:r>
            <a:r>
              <a:rPr lang="hr-HR" altLang="en-US" sz="1600" dirty="0">
                <a:latin typeface="Times New Roman" pitchFamily="18" charset="0"/>
              </a:rPr>
              <a:t>, teorija</a:t>
            </a: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12"/>
              </a:rPr>
              <a:t>https://www.youtube.com/watch?v=XddaxQcFOs8</a:t>
            </a: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r>
              <a:rPr lang="hr-HR" altLang="en-US" sz="1600" dirty="0">
                <a:latin typeface="Times New Roman" pitchFamily="18" charset="0"/>
                <a:hlinkClick r:id="rId13"/>
              </a:rPr>
              <a:t>https://www.youtube.com/watch?v=jSWwDCNNtrE</a:t>
            </a:r>
            <a:r>
              <a:rPr lang="hr-HR" altLang="en-US" sz="1600" dirty="0">
                <a:latin typeface="Times New Roman" pitchFamily="18" charset="0"/>
              </a:rPr>
              <a:t> – 3D  </a:t>
            </a:r>
            <a:r>
              <a:rPr lang="hr-HR" altLang="en-US" sz="1600" dirty="0" err="1">
                <a:latin typeface="Times New Roman" pitchFamily="18" charset="0"/>
              </a:rPr>
              <a:t>print</a:t>
            </a: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endParaRPr lang="hr-HR" altLang="en-US" sz="1600" dirty="0">
              <a:latin typeface="Times New Roman" pitchFamily="18" charset="0"/>
            </a:endParaRPr>
          </a:p>
          <a:p>
            <a:pPr eaLnBrk="1" hangingPunct="1">
              <a:spcBef>
                <a:spcPct val="0"/>
              </a:spcBef>
              <a:buFontTx/>
              <a:buNone/>
            </a:pPr>
            <a:endParaRPr lang="en-US" altLang="en-US" sz="1600" dirty="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271713" y="1216025"/>
          <a:ext cx="5253037" cy="3937000"/>
        </p:xfrm>
        <a:graphic>
          <a:graphicData uri="http://schemas.openxmlformats.org/presentationml/2006/ole">
            <mc:AlternateContent xmlns:mc="http://schemas.openxmlformats.org/markup-compatibility/2006">
              <mc:Choice xmlns:v="urn:schemas-microsoft-com:vml" Requires="v">
                <p:oleObj spid="_x0000_s6168" name="Photo Editor Photo" r:id="rId4" imgW="4600000" imgH="3448531" progId="MSPhotoEd.3">
                  <p:embed/>
                </p:oleObj>
              </mc:Choice>
              <mc:Fallback>
                <p:oleObj name="Photo Editor Photo" r:id="rId4" imgW="4600000" imgH="3448531"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3" y="1216025"/>
                        <a:ext cx="5253037"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Text Box 3"/>
          <p:cNvSpPr txBox="1">
            <a:spLocks noChangeArrowheads="1"/>
          </p:cNvSpPr>
          <p:nvPr/>
        </p:nvSpPr>
        <p:spPr bwMode="auto">
          <a:xfrm>
            <a:off x="611188" y="765175"/>
            <a:ext cx="386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rPr>
              <a:t>pra-stanica,  matična ili stem stanica</a:t>
            </a:r>
          </a:p>
        </p:txBody>
      </p:sp>
      <p:sp>
        <p:nvSpPr>
          <p:cNvPr id="6148" name="Line 4"/>
          <p:cNvSpPr>
            <a:spLocks noChangeShapeType="1"/>
          </p:cNvSpPr>
          <p:nvPr/>
        </p:nvSpPr>
        <p:spPr bwMode="auto">
          <a:xfrm>
            <a:off x="1476375" y="5013325"/>
            <a:ext cx="180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9" name="Text Box 5"/>
          <p:cNvSpPr txBox="1">
            <a:spLocks noChangeArrowheads="1"/>
          </p:cNvSpPr>
          <p:nvPr/>
        </p:nvSpPr>
        <p:spPr bwMode="auto">
          <a:xfrm>
            <a:off x="1547813" y="4437063"/>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rPr>
              <a:t>diferencijacija</a:t>
            </a:r>
          </a:p>
        </p:txBody>
      </p:sp>
      <p:sp>
        <p:nvSpPr>
          <p:cNvPr id="6150" name="Text Box 6"/>
          <p:cNvSpPr txBox="1">
            <a:spLocks noChangeArrowheads="1"/>
          </p:cNvSpPr>
          <p:nvPr/>
        </p:nvSpPr>
        <p:spPr bwMode="auto">
          <a:xfrm>
            <a:off x="1692275" y="5589588"/>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rPr>
              <a:t>proliferacija</a:t>
            </a:r>
          </a:p>
        </p:txBody>
      </p:sp>
      <p:sp>
        <p:nvSpPr>
          <p:cNvPr id="6151" name="Line 7"/>
          <p:cNvSpPr>
            <a:spLocks noChangeShapeType="1"/>
          </p:cNvSpPr>
          <p:nvPr/>
        </p:nvSpPr>
        <p:spPr bwMode="auto">
          <a:xfrm flipH="1">
            <a:off x="1476375" y="5445125"/>
            <a:ext cx="180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Text Box 8"/>
          <p:cNvSpPr txBox="1">
            <a:spLocks noChangeArrowheads="1"/>
          </p:cNvSpPr>
          <p:nvPr/>
        </p:nvSpPr>
        <p:spPr bwMode="auto">
          <a:xfrm>
            <a:off x="3563938" y="3933825"/>
            <a:ext cx="2441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dirty="0">
                <a:latin typeface="Arial" charset="0"/>
              </a:rPr>
              <a:t>kratkotrajno</a:t>
            </a:r>
          </a:p>
          <a:p>
            <a:pPr eaLnBrk="1" hangingPunct="1">
              <a:spcBef>
                <a:spcPct val="0"/>
              </a:spcBef>
              <a:buFontTx/>
              <a:buNone/>
            </a:pPr>
            <a:r>
              <a:rPr lang="hr-HR" altLang="en-US" sz="1800" dirty="0" err="1">
                <a:latin typeface="Arial" charset="0"/>
              </a:rPr>
              <a:t>amplificirajuće</a:t>
            </a:r>
            <a:r>
              <a:rPr lang="hr-HR" altLang="en-US" sz="1800" dirty="0">
                <a:latin typeface="Arial" charset="0"/>
              </a:rPr>
              <a:t> </a:t>
            </a:r>
            <a:r>
              <a:rPr lang="hr-HR" altLang="en-US" sz="1800" dirty="0" smtClean="0">
                <a:latin typeface="Arial" charset="0"/>
              </a:rPr>
              <a:t>stanice</a:t>
            </a:r>
          </a:p>
          <a:p>
            <a:pPr eaLnBrk="1" hangingPunct="1">
              <a:spcBef>
                <a:spcPct val="0"/>
              </a:spcBef>
              <a:buFontTx/>
              <a:buNone/>
            </a:pPr>
            <a:r>
              <a:rPr lang="hr-HR" altLang="en-US" sz="1800" dirty="0" err="1" smtClean="0">
                <a:latin typeface="Arial" charset="0"/>
              </a:rPr>
              <a:t>progenitorske</a:t>
            </a:r>
            <a:r>
              <a:rPr lang="hr-HR" altLang="en-US" sz="1800" dirty="0" smtClean="0">
                <a:latin typeface="Arial" charset="0"/>
              </a:rPr>
              <a:t> stanice</a:t>
            </a:r>
            <a:endParaRPr lang="hr-HR" altLang="en-US" sz="1800" dirty="0">
              <a:latin typeface="Arial" charset="0"/>
            </a:endParaRPr>
          </a:p>
        </p:txBody>
      </p:sp>
      <p:sp>
        <p:nvSpPr>
          <p:cNvPr id="6153" name="Text Box 9"/>
          <p:cNvSpPr txBox="1">
            <a:spLocks noChangeArrowheads="1"/>
          </p:cNvSpPr>
          <p:nvPr/>
        </p:nvSpPr>
        <p:spPr bwMode="auto">
          <a:xfrm>
            <a:off x="5940425" y="5157788"/>
            <a:ext cx="244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rPr>
              <a:t>sazrijevanje bez diobe</a:t>
            </a:r>
          </a:p>
        </p:txBody>
      </p:sp>
      <p:sp>
        <p:nvSpPr>
          <p:cNvPr id="6154" name="Text Box 10"/>
          <p:cNvSpPr txBox="1">
            <a:spLocks noChangeArrowheads="1"/>
          </p:cNvSpPr>
          <p:nvPr/>
        </p:nvSpPr>
        <p:spPr bwMode="auto">
          <a:xfrm>
            <a:off x="5403850" y="5805488"/>
            <a:ext cx="374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rPr>
              <a:t>funkcionalne stanice s ograničenim</a:t>
            </a:r>
          </a:p>
          <a:p>
            <a:pPr eaLnBrk="1" hangingPunct="1">
              <a:spcBef>
                <a:spcPct val="0"/>
              </a:spcBef>
              <a:buFontTx/>
              <a:buNone/>
            </a:pPr>
            <a:r>
              <a:rPr lang="hr-HR" altLang="en-US" sz="1800">
                <a:latin typeface="Arial" charset="0"/>
              </a:rPr>
              <a:t> vremenom života</a:t>
            </a:r>
          </a:p>
        </p:txBody>
      </p:sp>
      <p:sp>
        <p:nvSpPr>
          <p:cNvPr id="6155" name="Text Box 11"/>
          <p:cNvSpPr txBox="1">
            <a:spLocks noChangeArrowheads="1"/>
          </p:cNvSpPr>
          <p:nvPr/>
        </p:nvSpPr>
        <p:spPr bwMode="auto">
          <a:xfrm>
            <a:off x="7432675" y="4005263"/>
            <a:ext cx="1711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1800">
                <a:latin typeface="Arial" charset="0"/>
              </a:rPr>
              <a:t>terminalno </a:t>
            </a:r>
          </a:p>
          <a:p>
            <a:pPr eaLnBrk="1" hangingPunct="1">
              <a:spcBef>
                <a:spcPct val="0"/>
              </a:spcBef>
              <a:buFontTx/>
              <a:buNone/>
            </a:pPr>
            <a:r>
              <a:rPr lang="hr-HR" altLang="en-US" sz="1800">
                <a:latin typeface="Arial" charset="0"/>
              </a:rPr>
              <a:t>diferencirane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4213" y="476250"/>
            <a:ext cx="80645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latin typeface="Arial" charset="0"/>
              </a:rPr>
              <a:t>-dio diferenciranih stanica se ne može dijeliti:</a:t>
            </a:r>
          </a:p>
          <a:p>
            <a:pPr>
              <a:spcBef>
                <a:spcPct val="0"/>
              </a:spcBef>
              <a:buFontTx/>
              <a:buNone/>
            </a:pPr>
            <a:endParaRPr lang="hr-HR" altLang="en-US" sz="2000">
              <a:latin typeface="Arial" charset="0"/>
            </a:endParaRPr>
          </a:p>
          <a:p>
            <a:pPr>
              <a:spcBef>
                <a:spcPct val="0"/>
              </a:spcBef>
              <a:buFontTx/>
              <a:buNone/>
            </a:pPr>
            <a:r>
              <a:rPr lang="hr-HR" altLang="en-US" sz="2000">
                <a:latin typeface="Arial" charset="0"/>
              </a:rPr>
              <a:t> srčane mišićne stanice, živčane stanice</a:t>
            </a:r>
          </a:p>
          <a:p>
            <a:pPr>
              <a:spcBef>
                <a:spcPct val="0"/>
              </a:spcBef>
              <a:buFontTx/>
              <a:buNone/>
            </a:pPr>
            <a:endParaRPr lang="hr-HR" altLang="en-US" sz="2000">
              <a:latin typeface="Arial" charset="0"/>
            </a:endParaRPr>
          </a:p>
          <a:p>
            <a:pPr>
              <a:spcBef>
                <a:spcPct val="0"/>
              </a:spcBef>
              <a:buFontTx/>
              <a:buNone/>
            </a:pPr>
            <a:endParaRPr lang="hr-HR" altLang="en-US" sz="2000">
              <a:latin typeface="Arial" charset="0"/>
            </a:endParaRPr>
          </a:p>
          <a:p>
            <a:pPr>
              <a:spcBef>
                <a:spcPct val="0"/>
              </a:spcBef>
              <a:buFontTx/>
              <a:buNone/>
            </a:pPr>
            <a:r>
              <a:rPr lang="hr-HR" altLang="en-US" sz="2000">
                <a:latin typeface="Arial" charset="0"/>
              </a:rPr>
              <a:t>-”mirujuće” stanice u G</a:t>
            </a:r>
            <a:r>
              <a:rPr lang="hr-HR" altLang="en-US" sz="2000" baseline="-25000">
                <a:latin typeface="Arial" charset="0"/>
              </a:rPr>
              <a:t>0</a:t>
            </a:r>
            <a:r>
              <a:rPr lang="hr-HR" altLang="en-US" sz="2000">
                <a:latin typeface="Arial" charset="0"/>
              </a:rPr>
              <a:t> i dijele se po potrebi:</a:t>
            </a:r>
          </a:p>
          <a:p>
            <a:pPr>
              <a:spcBef>
                <a:spcPct val="0"/>
              </a:spcBef>
              <a:buFontTx/>
              <a:buNone/>
            </a:pPr>
            <a:endParaRPr lang="hr-HR" altLang="en-US" sz="2000">
              <a:latin typeface="Arial" charset="0"/>
            </a:endParaRPr>
          </a:p>
          <a:p>
            <a:pPr>
              <a:spcBef>
                <a:spcPct val="0"/>
              </a:spcBef>
              <a:buFontTx/>
              <a:buNone/>
            </a:pPr>
            <a:r>
              <a:rPr lang="hr-HR" altLang="en-US" sz="2000">
                <a:latin typeface="Arial" charset="0"/>
              </a:rPr>
              <a:t> kožni fibroblasti</a:t>
            </a:r>
          </a:p>
          <a:p>
            <a:pPr>
              <a:spcBef>
                <a:spcPct val="0"/>
              </a:spcBef>
              <a:buFontTx/>
              <a:buNone/>
            </a:pPr>
            <a:r>
              <a:rPr lang="hr-HR" altLang="en-US" sz="2000">
                <a:latin typeface="Arial" charset="0"/>
              </a:rPr>
              <a:t> glatki mišići</a:t>
            </a:r>
          </a:p>
          <a:p>
            <a:pPr>
              <a:spcBef>
                <a:spcPct val="0"/>
              </a:spcBef>
              <a:buFontTx/>
              <a:buNone/>
            </a:pPr>
            <a:r>
              <a:rPr lang="hr-HR" altLang="en-US" sz="2000">
                <a:latin typeface="Arial" charset="0"/>
              </a:rPr>
              <a:t> endotelne stanice krvih žila</a:t>
            </a:r>
          </a:p>
          <a:p>
            <a:pPr>
              <a:spcBef>
                <a:spcPct val="0"/>
              </a:spcBef>
              <a:buFontTx/>
              <a:buNone/>
            </a:pPr>
            <a:r>
              <a:rPr lang="hr-HR" altLang="en-US" sz="2000">
                <a:latin typeface="Arial" charset="0"/>
              </a:rPr>
              <a:t> epitelne stanice unutarnjih organa (jetra, gušterača,  pluća, prostata,                    dojka)      </a:t>
            </a:r>
          </a:p>
          <a:p>
            <a:pPr>
              <a:spcBef>
                <a:spcPct val="0"/>
              </a:spcBef>
              <a:buFontTx/>
              <a:buNone/>
            </a:pPr>
            <a:endParaRPr lang="hr-HR" altLang="en-US" sz="2000">
              <a:latin typeface="Arial" charset="0"/>
            </a:endParaRPr>
          </a:p>
          <a:p>
            <a:pPr>
              <a:spcBef>
                <a:spcPct val="0"/>
              </a:spcBef>
              <a:buFontTx/>
              <a:buNone/>
            </a:pPr>
            <a:endParaRPr lang="hr-HR" altLang="en-US" sz="2000">
              <a:latin typeface="Arial" charset="0"/>
            </a:endParaRPr>
          </a:p>
          <a:p>
            <a:pPr>
              <a:spcBef>
                <a:spcPct val="0"/>
              </a:spcBef>
              <a:buFontTx/>
              <a:buNone/>
            </a:pPr>
            <a:r>
              <a:rPr lang="hr-HR" altLang="en-US" sz="2000">
                <a:latin typeface="Arial" charset="0"/>
              </a:rPr>
              <a:t>-matične stanice (nediferencirane “ishodišne” stanice):</a:t>
            </a:r>
          </a:p>
          <a:p>
            <a:pPr>
              <a:spcBef>
                <a:spcPct val="0"/>
              </a:spcBef>
              <a:buFontTx/>
              <a:buNone/>
            </a:pPr>
            <a:endParaRPr lang="hr-HR" altLang="en-US" sz="2000">
              <a:latin typeface="Arial" charset="0"/>
            </a:endParaRPr>
          </a:p>
          <a:p>
            <a:pPr>
              <a:spcBef>
                <a:spcPct val="0"/>
              </a:spcBef>
              <a:buFontTx/>
              <a:buNone/>
            </a:pPr>
            <a:r>
              <a:rPr lang="hr-HR" altLang="en-US" sz="2000">
                <a:latin typeface="Arial" charset="0"/>
              </a:rPr>
              <a:t> krvne stanice</a:t>
            </a:r>
          </a:p>
          <a:p>
            <a:pPr>
              <a:spcBef>
                <a:spcPct val="0"/>
              </a:spcBef>
              <a:buFontTx/>
              <a:buNone/>
            </a:pPr>
            <a:r>
              <a:rPr lang="hr-HR" altLang="en-US" sz="2000">
                <a:latin typeface="Arial" charset="0"/>
              </a:rPr>
              <a:t> epitel kože i probavnog sustava</a:t>
            </a:r>
          </a:p>
          <a:p>
            <a:pPr>
              <a:spcBef>
                <a:spcPct val="0"/>
              </a:spcBef>
              <a:buFontTx/>
              <a:buNone/>
            </a:pPr>
            <a:r>
              <a:rPr lang="hr-HR" altLang="en-US" sz="2000">
                <a:latin typeface="Arial" charset="0"/>
              </a:rPr>
              <a:t> germinativne stanice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900113" y="1628775"/>
            <a:ext cx="671049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dirty="0">
                <a:latin typeface="Arial" charset="0"/>
                <a:cs typeface="Arial" charset="0"/>
              </a:rPr>
              <a:t>u  kulturi je moguća:</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diferencijacija </a:t>
            </a:r>
            <a:r>
              <a:rPr lang="hr-HR" altLang="en-US" sz="2000" dirty="0" err="1">
                <a:latin typeface="Arial" charset="0"/>
                <a:cs typeface="Arial" charset="0"/>
              </a:rPr>
              <a:t>progenitorskih</a:t>
            </a:r>
            <a:r>
              <a:rPr lang="hr-HR" altLang="en-US" sz="2000" dirty="0">
                <a:latin typeface="Arial" charset="0"/>
                <a:cs typeface="Arial" charset="0"/>
              </a:rPr>
              <a:t> stanica</a:t>
            </a:r>
          </a:p>
          <a:p>
            <a:pPr eaLnBrk="1" hangingPunct="1">
              <a:spcBef>
                <a:spcPct val="0"/>
              </a:spcBef>
              <a:buFontTx/>
              <a:buNone/>
            </a:pPr>
            <a:endParaRPr lang="hr-HR" altLang="en-US" sz="2000" dirty="0">
              <a:latin typeface="Arial" charset="0"/>
              <a:cs typeface="Arial" charset="0"/>
            </a:endParaRPr>
          </a:p>
          <a:p>
            <a:pPr eaLnBrk="1" hangingPunct="1">
              <a:spcBef>
                <a:spcPct val="0"/>
              </a:spcBef>
              <a:buNone/>
            </a:pPr>
            <a:r>
              <a:rPr lang="hr-HR" altLang="en-US" sz="2000" dirty="0" smtClean="0">
                <a:latin typeface="Arial" charset="0"/>
                <a:cs typeface="Arial" charset="0"/>
              </a:rPr>
              <a:t>matičnih stanica: embrionalnih –  u različite tipove stanica</a:t>
            </a:r>
          </a:p>
          <a:p>
            <a:pPr eaLnBrk="1" hangingPunct="1">
              <a:spcBef>
                <a:spcPct val="0"/>
              </a:spcBef>
              <a:buNone/>
            </a:pPr>
            <a:r>
              <a:rPr lang="hr-HR" altLang="en-US" sz="2000" dirty="0" smtClean="0">
                <a:latin typeface="Arial" charset="0"/>
                <a:cs typeface="Arial" charset="0"/>
              </a:rPr>
              <a:t>somatskih – jednu ili nekoliko vrsta stanica</a:t>
            </a:r>
          </a:p>
          <a:p>
            <a:pPr eaLnBrk="1" hangingPunct="1">
              <a:spcBef>
                <a:spcPct val="0"/>
              </a:spcBef>
              <a:buNone/>
            </a:pPr>
            <a:r>
              <a:rPr lang="hr-HR" altLang="en-US" sz="2000" dirty="0" smtClean="0">
                <a:latin typeface="Arial" charset="0"/>
                <a:cs typeface="Arial" charset="0"/>
              </a:rPr>
              <a:t>embrionalne stanice ≠ embrionalne matične stanice</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smtClean="0">
                <a:latin typeface="Arial" charset="0"/>
                <a:cs typeface="Arial" charset="0"/>
              </a:rPr>
              <a:t>induciranih </a:t>
            </a:r>
            <a:r>
              <a:rPr lang="hr-HR" altLang="en-US" sz="2000" dirty="0">
                <a:latin typeface="Arial" charset="0"/>
                <a:cs typeface="Arial" charset="0"/>
              </a:rPr>
              <a:t>matičnih stanica („reprogramiranih” stanica)</a:t>
            </a:r>
          </a:p>
          <a:p>
            <a:pPr eaLnBrk="1" hangingPunct="1">
              <a:spcBef>
                <a:spcPct val="0"/>
              </a:spcBef>
              <a:buNone/>
            </a:pPr>
            <a:endParaRPr lang="hr-HR" altLang="en-US" sz="2000" dirty="0" smtClean="0">
              <a:latin typeface="Arial" charset="0"/>
              <a:cs typeface="Arial" charset="0"/>
            </a:endParaRPr>
          </a:p>
          <a:p>
            <a:pPr eaLnBrk="1" hangingPunct="1">
              <a:spcBef>
                <a:spcPct val="0"/>
              </a:spcBef>
              <a:buFontTx/>
              <a:buNone/>
            </a:pPr>
            <a:r>
              <a:rPr lang="hr-HR" altLang="en-US" sz="2000" dirty="0" smtClean="0">
                <a:latin typeface="Arial" charset="0"/>
                <a:cs typeface="Arial" charset="0"/>
              </a:rPr>
              <a:t>nekih tumorskih staničnih linija (mali broj)</a:t>
            </a:r>
          </a:p>
          <a:p>
            <a:pPr eaLnBrk="1" hangingPunct="1">
              <a:spcBef>
                <a:spcPct val="0"/>
              </a:spcBef>
              <a:buFontTx/>
              <a:buNone/>
            </a:pPr>
            <a:endParaRPr lang="hr-HR"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250825" y="620713"/>
            <a:ext cx="8562975" cy="4606925"/>
            <a:chOff x="158" y="391"/>
            <a:chExt cx="5394" cy="2902"/>
          </a:xfrm>
        </p:grpSpPr>
        <p:grpSp>
          <p:nvGrpSpPr>
            <p:cNvPr id="9221" name="Group 3"/>
            <p:cNvGrpSpPr>
              <a:grpSpLocks/>
            </p:cNvGrpSpPr>
            <p:nvPr/>
          </p:nvGrpSpPr>
          <p:grpSpPr bwMode="auto">
            <a:xfrm>
              <a:off x="1519" y="1117"/>
              <a:ext cx="635" cy="725"/>
              <a:chOff x="1519" y="1117"/>
              <a:chExt cx="635" cy="725"/>
            </a:xfrm>
          </p:grpSpPr>
          <p:sp>
            <p:nvSpPr>
              <p:cNvPr id="9249" name="AutoShape 4"/>
              <p:cNvSpPr>
                <a:spLocks noChangeArrowheads="1"/>
              </p:cNvSpPr>
              <p:nvPr/>
            </p:nvSpPr>
            <p:spPr bwMode="auto">
              <a:xfrm>
                <a:off x="1519" y="1117"/>
                <a:ext cx="635" cy="725"/>
              </a:xfrm>
              <a:prstGeom prst="roundRect">
                <a:avLst>
                  <a:gd name="adj" fmla="val 16667"/>
                </a:avLst>
              </a:prstGeom>
              <a:solidFill>
                <a:schemeClr val="bg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9250" name="Oval 5"/>
              <p:cNvSpPr>
                <a:spLocks noChangeArrowheads="1"/>
              </p:cNvSpPr>
              <p:nvPr/>
            </p:nvSpPr>
            <p:spPr bwMode="auto">
              <a:xfrm>
                <a:off x="1746" y="1389"/>
                <a:ext cx="136" cy="181"/>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grpSp>
          <p:nvGrpSpPr>
            <p:cNvPr id="9222" name="Group 6"/>
            <p:cNvGrpSpPr>
              <a:grpSpLocks/>
            </p:cNvGrpSpPr>
            <p:nvPr/>
          </p:nvGrpSpPr>
          <p:grpSpPr bwMode="auto">
            <a:xfrm>
              <a:off x="2200" y="1117"/>
              <a:ext cx="635" cy="725"/>
              <a:chOff x="1519" y="1117"/>
              <a:chExt cx="635" cy="725"/>
            </a:xfrm>
          </p:grpSpPr>
          <p:sp>
            <p:nvSpPr>
              <p:cNvPr id="9247" name="AutoShape 7"/>
              <p:cNvSpPr>
                <a:spLocks noChangeArrowheads="1"/>
              </p:cNvSpPr>
              <p:nvPr/>
            </p:nvSpPr>
            <p:spPr bwMode="auto">
              <a:xfrm>
                <a:off x="1519" y="1117"/>
                <a:ext cx="635" cy="725"/>
              </a:xfrm>
              <a:prstGeom prst="roundRect">
                <a:avLst>
                  <a:gd name="adj" fmla="val 16667"/>
                </a:avLst>
              </a:prstGeom>
              <a:solidFill>
                <a:schemeClr val="bg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9248" name="Oval 8"/>
              <p:cNvSpPr>
                <a:spLocks noChangeArrowheads="1"/>
              </p:cNvSpPr>
              <p:nvPr/>
            </p:nvSpPr>
            <p:spPr bwMode="auto">
              <a:xfrm>
                <a:off x="1746" y="1389"/>
                <a:ext cx="136" cy="181"/>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grpSp>
          <p:nvGrpSpPr>
            <p:cNvPr id="9223" name="Group 9"/>
            <p:cNvGrpSpPr>
              <a:grpSpLocks/>
            </p:cNvGrpSpPr>
            <p:nvPr/>
          </p:nvGrpSpPr>
          <p:grpSpPr bwMode="auto">
            <a:xfrm>
              <a:off x="2880" y="1117"/>
              <a:ext cx="635" cy="725"/>
              <a:chOff x="1519" y="1117"/>
              <a:chExt cx="635" cy="725"/>
            </a:xfrm>
          </p:grpSpPr>
          <p:sp>
            <p:nvSpPr>
              <p:cNvPr id="9245" name="AutoShape 10"/>
              <p:cNvSpPr>
                <a:spLocks noChangeArrowheads="1"/>
              </p:cNvSpPr>
              <p:nvPr/>
            </p:nvSpPr>
            <p:spPr bwMode="auto">
              <a:xfrm>
                <a:off x="1519" y="1117"/>
                <a:ext cx="635" cy="725"/>
              </a:xfrm>
              <a:prstGeom prst="roundRect">
                <a:avLst>
                  <a:gd name="adj" fmla="val 16667"/>
                </a:avLst>
              </a:prstGeom>
              <a:solidFill>
                <a:schemeClr val="bg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9246" name="Oval 11"/>
              <p:cNvSpPr>
                <a:spLocks noChangeArrowheads="1"/>
              </p:cNvSpPr>
              <p:nvPr/>
            </p:nvSpPr>
            <p:spPr bwMode="auto">
              <a:xfrm>
                <a:off x="1746" y="1389"/>
                <a:ext cx="136" cy="181"/>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sp>
          <p:nvSpPr>
            <p:cNvPr id="9224" name="Line 12"/>
            <p:cNvSpPr>
              <a:spLocks noChangeShapeType="1"/>
            </p:cNvSpPr>
            <p:nvPr/>
          </p:nvSpPr>
          <p:spPr bwMode="auto">
            <a:xfrm>
              <a:off x="1474" y="2024"/>
              <a:ext cx="2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13"/>
            <p:cNvSpPr>
              <a:spLocks noChangeShapeType="1"/>
            </p:cNvSpPr>
            <p:nvPr/>
          </p:nvSpPr>
          <p:spPr bwMode="auto">
            <a:xfrm>
              <a:off x="1519" y="2251"/>
              <a:ext cx="22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226" name="Group 14"/>
            <p:cNvGrpSpPr>
              <a:grpSpLocks/>
            </p:cNvGrpSpPr>
            <p:nvPr/>
          </p:nvGrpSpPr>
          <p:grpSpPr bwMode="auto">
            <a:xfrm>
              <a:off x="1655" y="2432"/>
              <a:ext cx="862" cy="136"/>
              <a:chOff x="1655" y="2432"/>
              <a:chExt cx="862" cy="136"/>
            </a:xfrm>
          </p:grpSpPr>
          <p:sp>
            <p:nvSpPr>
              <p:cNvPr id="9243" name="Oval 15"/>
              <p:cNvSpPr>
                <a:spLocks noChangeArrowheads="1"/>
              </p:cNvSpPr>
              <p:nvPr/>
            </p:nvSpPr>
            <p:spPr bwMode="auto">
              <a:xfrm>
                <a:off x="1655" y="2432"/>
                <a:ext cx="862" cy="136"/>
              </a:xfrm>
              <a:prstGeom prst="ellipse">
                <a:avLst/>
              </a:prstGeom>
              <a:solidFill>
                <a:srgbClr val="00B8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9244" name="Oval 16"/>
              <p:cNvSpPr>
                <a:spLocks noChangeArrowheads="1"/>
              </p:cNvSpPr>
              <p:nvPr/>
            </p:nvSpPr>
            <p:spPr bwMode="auto">
              <a:xfrm>
                <a:off x="2018" y="2432"/>
                <a:ext cx="137" cy="136"/>
              </a:xfrm>
              <a:prstGeom prst="ellipse">
                <a:avLst/>
              </a:prstGeom>
              <a:solidFill>
                <a:srgbClr val="00B8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grpSp>
          <p:nvGrpSpPr>
            <p:cNvPr id="9227" name="Group 17"/>
            <p:cNvGrpSpPr>
              <a:grpSpLocks/>
            </p:cNvGrpSpPr>
            <p:nvPr/>
          </p:nvGrpSpPr>
          <p:grpSpPr bwMode="auto">
            <a:xfrm>
              <a:off x="2381" y="2750"/>
              <a:ext cx="862" cy="136"/>
              <a:chOff x="1655" y="2432"/>
              <a:chExt cx="862" cy="136"/>
            </a:xfrm>
          </p:grpSpPr>
          <p:sp>
            <p:nvSpPr>
              <p:cNvPr id="9241" name="Oval 18"/>
              <p:cNvSpPr>
                <a:spLocks noChangeArrowheads="1"/>
              </p:cNvSpPr>
              <p:nvPr/>
            </p:nvSpPr>
            <p:spPr bwMode="auto">
              <a:xfrm>
                <a:off x="1655" y="2432"/>
                <a:ext cx="862" cy="136"/>
              </a:xfrm>
              <a:prstGeom prst="ellipse">
                <a:avLst/>
              </a:prstGeom>
              <a:solidFill>
                <a:srgbClr val="00B8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9242" name="Oval 19"/>
              <p:cNvSpPr>
                <a:spLocks noChangeArrowheads="1"/>
              </p:cNvSpPr>
              <p:nvPr/>
            </p:nvSpPr>
            <p:spPr bwMode="auto">
              <a:xfrm>
                <a:off x="2018" y="2432"/>
                <a:ext cx="137" cy="136"/>
              </a:xfrm>
              <a:prstGeom prst="ellipse">
                <a:avLst/>
              </a:prstGeom>
              <a:solidFill>
                <a:srgbClr val="00B8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grpSp>
          <p:nvGrpSpPr>
            <p:cNvPr id="9228" name="Group 20"/>
            <p:cNvGrpSpPr>
              <a:grpSpLocks/>
            </p:cNvGrpSpPr>
            <p:nvPr/>
          </p:nvGrpSpPr>
          <p:grpSpPr bwMode="auto">
            <a:xfrm>
              <a:off x="2835" y="2341"/>
              <a:ext cx="862" cy="136"/>
              <a:chOff x="1655" y="2432"/>
              <a:chExt cx="862" cy="136"/>
            </a:xfrm>
          </p:grpSpPr>
          <p:sp>
            <p:nvSpPr>
              <p:cNvPr id="9239" name="Oval 21"/>
              <p:cNvSpPr>
                <a:spLocks noChangeArrowheads="1"/>
              </p:cNvSpPr>
              <p:nvPr/>
            </p:nvSpPr>
            <p:spPr bwMode="auto">
              <a:xfrm>
                <a:off x="1655" y="2432"/>
                <a:ext cx="862" cy="136"/>
              </a:xfrm>
              <a:prstGeom prst="ellipse">
                <a:avLst/>
              </a:prstGeom>
              <a:solidFill>
                <a:srgbClr val="00B8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sp>
            <p:nvSpPr>
              <p:cNvPr id="9240" name="Oval 22"/>
              <p:cNvSpPr>
                <a:spLocks noChangeArrowheads="1"/>
              </p:cNvSpPr>
              <p:nvPr/>
            </p:nvSpPr>
            <p:spPr bwMode="auto">
              <a:xfrm>
                <a:off x="2018" y="2432"/>
                <a:ext cx="137" cy="136"/>
              </a:xfrm>
              <a:prstGeom prst="ellipse">
                <a:avLst/>
              </a:prstGeom>
              <a:solidFill>
                <a:srgbClr val="00B8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sp>
          <p:nvSpPr>
            <p:cNvPr id="9229" name="Text Box 23"/>
            <p:cNvSpPr txBox="1">
              <a:spLocks noChangeArrowheads="1"/>
            </p:cNvSpPr>
            <p:nvPr/>
          </p:nvSpPr>
          <p:spPr bwMode="auto">
            <a:xfrm>
              <a:off x="2064" y="663"/>
              <a:ext cx="10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hr-HR" altLang="en-US" sz="2000">
                  <a:solidFill>
                    <a:schemeClr val="accent2"/>
                  </a:solidFill>
                  <a:latin typeface="Arial" charset="0"/>
                </a:rPr>
                <a:t>pritisak kisika</a:t>
              </a:r>
            </a:p>
          </p:txBody>
        </p:sp>
        <p:sp>
          <p:nvSpPr>
            <p:cNvPr id="9230" name="Line 24"/>
            <p:cNvSpPr>
              <a:spLocks noChangeShapeType="1"/>
            </p:cNvSpPr>
            <p:nvPr/>
          </p:nvSpPr>
          <p:spPr bwMode="auto">
            <a:xfrm>
              <a:off x="2562" y="890"/>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Text Box 25"/>
            <p:cNvSpPr txBox="1">
              <a:spLocks noChangeArrowheads="1"/>
            </p:cNvSpPr>
            <p:nvPr/>
          </p:nvSpPr>
          <p:spPr bwMode="auto">
            <a:xfrm>
              <a:off x="3729" y="1159"/>
              <a:ext cx="1823"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solidFill>
                    <a:schemeClr val="accent2"/>
                  </a:solidFill>
                  <a:latin typeface="Arial" charset="0"/>
                </a:rPr>
                <a:t>oblik i polarnost stanica</a:t>
              </a:r>
              <a:r>
                <a:rPr lang="hr-HR" altLang="en-US" sz="2000">
                  <a:latin typeface="Arial" charset="0"/>
                </a:rPr>
                <a:t>:</a:t>
              </a:r>
            </a:p>
            <a:p>
              <a:pPr>
                <a:spcBef>
                  <a:spcPct val="0"/>
                </a:spcBef>
                <a:buFontTx/>
                <a:buNone/>
              </a:pPr>
              <a:r>
                <a:rPr lang="hr-HR" altLang="en-US" sz="2000">
                  <a:latin typeface="Arial" charset="0"/>
                </a:rPr>
                <a:t>sekrecija, receptori</a:t>
              </a:r>
            </a:p>
            <a:p>
              <a:pPr>
                <a:spcBef>
                  <a:spcPct val="0"/>
                </a:spcBef>
                <a:buFontTx/>
                <a:buNone/>
              </a:pPr>
              <a:r>
                <a:rPr lang="hr-HR" altLang="en-US" sz="2000">
                  <a:latin typeface="Arial" charset="0"/>
                </a:rPr>
                <a:t>membranski transport</a:t>
              </a:r>
            </a:p>
            <a:p>
              <a:pPr>
                <a:spcBef>
                  <a:spcPct val="0"/>
                </a:spcBef>
                <a:buFontTx/>
                <a:buNone/>
              </a:pPr>
              <a:r>
                <a:rPr lang="hr-HR" altLang="en-US" sz="2000">
                  <a:latin typeface="Arial" charset="0"/>
                </a:rPr>
                <a:t>položaj jezgre</a:t>
              </a:r>
            </a:p>
          </p:txBody>
        </p:sp>
        <p:sp>
          <p:nvSpPr>
            <p:cNvPr id="9232" name="Text Box 26"/>
            <p:cNvSpPr txBox="1">
              <a:spLocks noChangeArrowheads="1"/>
            </p:cNvSpPr>
            <p:nvPr/>
          </p:nvSpPr>
          <p:spPr bwMode="auto">
            <a:xfrm>
              <a:off x="3787" y="2160"/>
              <a:ext cx="17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hr-HR" altLang="en-US" sz="2000">
                  <a:solidFill>
                    <a:schemeClr val="accent2"/>
                  </a:solidFill>
                  <a:latin typeface="Arial" charset="0"/>
                </a:rPr>
                <a:t>interakcije s matriksom</a:t>
              </a:r>
            </a:p>
          </p:txBody>
        </p:sp>
        <p:sp>
          <p:nvSpPr>
            <p:cNvPr id="9233" name="Line 27"/>
            <p:cNvSpPr>
              <a:spLocks noChangeShapeType="1"/>
            </p:cNvSpPr>
            <p:nvPr/>
          </p:nvSpPr>
          <p:spPr bwMode="auto">
            <a:xfrm flipH="1" flipV="1">
              <a:off x="3243" y="1888"/>
              <a:ext cx="54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Text Box 28"/>
            <p:cNvSpPr txBox="1">
              <a:spLocks noChangeArrowheads="1"/>
            </p:cNvSpPr>
            <p:nvPr/>
          </p:nvSpPr>
          <p:spPr bwMode="auto">
            <a:xfrm>
              <a:off x="249" y="2659"/>
              <a:ext cx="205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solidFill>
                    <a:schemeClr val="accent2"/>
                  </a:solidFill>
                  <a:latin typeface="Arial" charset="0"/>
                </a:rPr>
                <a:t>topivi faktori</a:t>
              </a:r>
              <a:r>
                <a:rPr lang="hr-HR" altLang="en-US" sz="2000">
                  <a:latin typeface="Arial" charset="0"/>
                </a:rPr>
                <a:t>:</a:t>
              </a:r>
            </a:p>
            <a:p>
              <a:pPr>
                <a:spcBef>
                  <a:spcPct val="0"/>
                </a:spcBef>
                <a:buFontTx/>
                <a:buNone/>
              </a:pPr>
              <a:r>
                <a:rPr lang="hr-HR" altLang="en-US" sz="2000">
                  <a:latin typeface="Arial" charset="0"/>
                </a:rPr>
                <a:t>hormoni, citokini, Ca</a:t>
              </a:r>
            </a:p>
            <a:p>
              <a:pPr>
                <a:spcBef>
                  <a:spcPct val="0"/>
                </a:spcBef>
                <a:buFontTx/>
                <a:buNone/>
              </a:pPr>
              <a:r>
                <a:rPr lang="hr-HR" altLang="en-US" sz="2000">
                  <a:latin typeface="Arial" charset="0"/>
                </a:rPr>
                <a:t>planarne molekule, vitamini</a:t>
              </a:r>
            </a:p>
          </p:txBody>
        </p:sp>
        <p:sp>
          <p:nvSpPr>
            <p:cNvPr id="9235" name="Line 29"/>
            <p:cNvSpPr>
              <a:spLocks noChangeShapeType="1"/>
            </p:cNvSpPr>
            <p:nvPr/>
          </p:nvSpPr>
          <p:spPr bwMode="auto">
            <a:xfrm flipV="1">
              <a:off x="1655" y="1979"/>
              <a:ext cx="499" cy="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Text Box 30"/>
            <p:cNvSpPr txBox="1">
              <a:spLocks noChangeArrowheads="1"/>
            </p:cNvSpPr>
            <p:nvPr/>
          </p:nvSpPr>
          <p:spPr bwMode="auto">
            <a:xfrm>
              <a:off x="158" y="391"/>
              <a:ext cx="199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a:solidFill>
                    <a:schemeClr val="accent2"/>
                  </a:solidFill>
                  <a:latin typeface="Arial" charset="0"/>
                </a:rPr>
                <a:t>interakcije između stanica</a:t>
              </a:r>
              <a:r>
                <a:rPr lang="hr-HR" altLang="en-US" sz="2000">
                  <a:latin typeface="Arial" charset="0"/>
                </a:rPr>
                <a:t>:</a:t>
              </a:r>
            </a:p>
            <a:p>
              <a:pPr>
                <a:spcBef>
                  <a:spcPct val="0"/>
                </a:spcBef>
                <a:buFontTx/>
                <a:buNone/>
              </a:pPr>
              <a:r>
                <a:rPr lang="hr-HR" altLang="en-US" sz="2000">
                  <a:latin typeface="Arial" charset="0"/>
                </a:rPr>
                <a:t>homologne , heterologne,</a:t>
              </a:r>
            </a:p>
            <a:p>
              <a:pPr>
                <a:spcBef>
                  <a:spcPct val="0"/>
                </a:spcBef>
                <a:buFontTx/>
                <a:buNone/>
              </a:pPr>
              <a:r>
                <a:rPr lang="hr-HR" altLang="en-US" sz="2000">
                  <a:latin typeface="Arial" charset="0"/>
                </a:rPr>
                <a:t>topivi parakrini faktori</a:t>
              </a:r>
            </a:p>
          </p:txBody>
        </p:sp>
        <p:sp>
          <p:nvSpPr>
            <p:cNvPr id="9237" name="Line 31"/>
            <p:cNvSpPr>
              <a:spLocks noChangeShapeType="1"/>
            </p:cNvSpPr>
            <p:nvPr/>
          </p:nvSpPr>
          <p:spPr bwMode="auto">
            <a:xfrm>
              <a:off x="1519" y="845"/>
              <a:ext cx="726"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AutoShape 32"/>
            <p:cNvSpPr>
              <a:spLocks noChangeArrowheads="1"/>
            </p:cNvSpPr>
            <p:nvPr/>
          </p:nvSpPr>
          <p:spPr bwMode="auto">
            <a:xfrm>
              <a:off x="2064" y="1389"/>
              <a:ext cx="226" cy="136"/>
            </a:xfrm>
            <a:prstGeom prst="leftRightArrow">
              <a:avLst>
                <a:gd name="adj1" fmla="val 50000"/>
                <a:gd name="adj2" fmla="val 33235"/>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r-HR" altLang="en-US" sz="2400">
                <a:latin typeface="Times New Roman" pitchFamily="18" charset="0"/>
              </a:endParaRPr>
            </a:p>
          </p:txBody>
        </p:sp>
      </p:grpSp>
      <p:sp>
        <p:nvSpPr>
          <p:cNvPr id="9219" name="Text Box 33"/>
          <p:cNvSpPr txBox="1">
            <a:spLocks noChangeArrowheads="1"/>
          </p:cNvSpPr>
          <p:nvPr/>
        </p:nvSpPr>
        <p:spPr bwMode="auto">
          <a:xfrm>
            <a:off x="2032341" y="5316807"/>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hr-HR" altLang="en-US" sz="2000" dirty="0">
                <a:solidFill>
                  <a:schemeClr val="tx2"/>
                </a:solidFill>
                <a:latin typeface="Arial" charset="0"/>
              </a:rPr>
              <a:t>Utjecaj stanične okoline na diferencijaciju </a:t>
            </a:r>
            <a:r>
              <a:rPr lang="hr-HR" altLang="en-US" sz="2000" i="1" dirty="0" err="1">
                <a:solidFill>
                  <a:schemeClr val="tx2"/>
                </a:solidFill>
                <a:latin typeface="Arial" charset="0"/>
              </a:rPr>
              <a:t>in</a:t>
            </a:r>
            <a:r>
              <a:rPr lang="hr-HR" altLang="en-US" sz="2000" i="1" dirty="0">
                <a:solidFill>
                  <a:schemeClr val="tx2"/>
                </a:solidFill>
                <a:latin typeface="Arial" charset="0"/>
              </a:rPr>
              <a:t> </a:t>
            </a:r>
            <a:r>
              <a:rPr lang="hr-HR" altLang="en-US" sz="2000" i="1" dirty="0" err="1">
                <a:solidFill>
                  <a:schemeClr val="tx2"/>
                </a:solidFill>
                <a:latin typeface="Arial" charset="0"/>
              </a:rPr>
              <a:t>vitro</a:t>
            </a:r>
            <a:endParaRPr lang="hr-HR" altLang="en-US" sz="2000" i="1" dirty="0">
              <a:solidFill>
                <a:schemeClr val="tx2"/>
              </a:solidFill>
              <a:latin typeface="Arial" charset="0"/>
            </a:endParaRPr>
          </a:p>
        </p:txBody>
      </p:sp>
      <p:sp>
        <p:nvSpPr>
          <p:cNvPr id="34" name="TextBox 33"/>
          <p:cNvSpPr txBox="1"/>
          <p:nvPr/>
        </p:nvSpPr>
        <p:spPr>
          <a:xfrm>
            <a:off x="574675" y="5718175"/>
            <a:ext cx="7993063" cy="1016000"/>
          </a:xfrm>
          <a:prstGeom prst="rect">
            <a:avLst/>
          </a:prstGeom>
          <a:noFill/>
        </p:spPr>
        <p:txBody>
          <a:bodyPr>
            <a:spAutoFit/>
          </a:bodyPr>
          <a:lstStyle/>
          <a:p>
            <a:pPr>
              <a:defRPr/>
            </a:pPr>
            <a:r>
              <a:rPr lang="hr-HR" sz="2000" dirty="0">
                <a:solidFill>
                  <a:schemeClr val="tx2"/>
                </a:solidFill>
                <a:latin typeface="Arial" pitchFamily="34" charset="0"/>
                <a:cs typeface="Arial" pitchFamily="34" charset="0"/>
              </a:rPr>
              <a:t>diferencijacija: utjecaj okoline i intrinzičnih faktora (</a:t>
            </a:r>
            <a:r>
              <a:rPr lang="hr-HR" sz="2000" dirty="0" err="1">
                <a:solidFill>
                  <a:schemeClr val="tx2"/>
                </a:solidFill>
                <a:latin typeface="Arial" pitchFamily="34" charset="0"/>
                <a:cs typeface="Arial" pitchFamily="34" charset="0"/>
              </a:rPr>
              <a:t>unutarstanični</a:t>
            </a:r>
            <a:r>
              <a:rPr lang="hr-HR" sz="2000" dirty="0">
                <a:solidFill>
                  <a:schemeClr val="tx2"/>
                </a:solidFill>
                <a:latin typeface="Arial" pitchFamily="34" charset="0"/>
                <a:cs typeface="Arial" pitchFamily="34" charset="0"/>
              </a:rPr>
              <a:t> milje – set </a:t>
            </a:r>
            <a:r>
              <a:rPr lang="hr-HR" sz="2000" dirty="0" err="1">
                <a:solidFill>
                  <a:schemeClr val="tx2"/>
                </a:solidFill>
                <a:latin typeface="Arial" pitchFamily="34" charset="0"/>
                <a:cs typeface="Arial" pitchFamily="34" charset="0"/>
              </a:rPr>
              <a:t>eksprimiranih</a:t>
            </a:r>
            <a:r>
              <a:rPr lang="hr-HR" sz="2000" dirty="0">
                <a:solidFill>
                  <a:schemeClr val="tx2"/>
                </a:solidFill>
                <a:latin typeface="Arial" pitchFamily="34" charset="0"/>
                <a:cs typeface="Arial" pitchFamily="34" charset="0"/>
              </a:rPr>
              <a:t> gena/ proteina koji odgovara na podražaj i oblikuje </a:t>
            </a:r>
            <a:r>
              <a:rPr lang="hr-HR" sz="2000" dirty="0" err="1">
                <a:solidFill>
                  <a:schemeClr val="tx2"/>
                </a:solidFill>
                <a:latin typeface="Arial" pitchFamily="34" charset="0"/>
                <a:cs typeface="Arial" pitchFamily="34" charset="0"/>
              </a:rPr>
              <a:t>kromatin</a:t>
            </a:r>
            <a:r>
              <a:rPr lang="hr-HR" sz="2000" dirty="0">
                <a:solidFill>
                  <a:schemeClr val="tx2"/>
                </a:solidFill>
                <a:latin typeface="Arial" pitchFamily="34" charset="0"/>
                <a:cs typeface="Arial"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0825" y="1916832"/>
            <a:ext cx="87487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r-HR" altLang="en-US" sz="2000" dirty="0">
                <a:latin typeface="Arial" charset="0"/>
              </a:rPr>
              <a:t>Diferencijacija u kulturi stanica:</a:t>
            </a:r>
          </a:p>
          <a:p>
            <a:pPr>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diferencijacija tumorskih stanica: mogućnost liječenja i biologija procesa</a:t>
            </a:r>
          </a:p>
          <a:p>
            <a:pPr eaLnBrk="1" hangingPunct="1">
              <a:spcBef>
                <a:spcPct val="0"/>
              </a:spcBef>
              <a:buFontTx/>
              <a:buNone/>
            </a:pPr>
            <a:endParaRPr lang="hr-HR" altLang="en-US" sz="2000" dirty="0">
              <a:solidFill>
                <a:schemeClr val="accent2"/>
              </a:solidFill>
              <a:latin typeface="Arial" charset="0"/>
            </a:endParaRPr>
          </a:p>
          <a:p>
            <a:pPr eaLnBrk="1" hangingPunct="1">
              <a:spcBef>
                <a:spcPct val="0"/>
              </a:spcBef>
              <a:buFontTx/>
              <a:buNone/>
            </a:pPr>
            <a:r>
              <a:rPr lang="hr-HR" altLang="en-US" sz="2000" dirty="0">
                <a:solidFill>
                  <a:schemeClr val="accent2"/>
                </a:solidFill>
                <a:latin typeface="Arial" charset="0"/>
              </a:rPr>
              <a:t>diferencijacija iz </a:t>
            </a:r>
            <a:r>
              <a:rPr lang="hr-HR" altLang="en-US" sz="2000" dirty="0" err="1">
                <a:solidFill>
                  <a:schemeClr val="accent2"/>
                </a:solidFill>
                <a:latin typeface="Arial" charset="0"/>
              </a:rPr>
              <a:t>progenitorskih</a:t>
            </a:r>
            <a:r>
              <a:rPr lang="hr-HR" altLang="en-US" sz="2000" dirty="0">
                <a:solidFill>
                  <a:schemeClr val="accent2"/>
                </a:solidFill>
                <a:latin typeface="Arial" charset="0"/>
              </a:rPr>
              <a:t>/matičnih stanica: biologija razvoja</a:t>
            </a:r>
          </a:p>
          <a:p>
            <a:pPr eaLnBrk="1" hangingPunct="1">
              <a:spcBef>
                <a:spcPct val="0"/>
              </a:spcBef>
              <a:buFontTx/>
              <a:buNone/>
            </a:pPr>
            <a:r>
              <a:rPr lang="hr-HR" altLang="en-US" sz="2000" dirty="0">
                <a:latin typeface="Arial" charset="0"/>
              </a:rPr>
              <a:t>-mogućnost uzgoja „zamjenskog tkiva” i ispitivanje mehanizama bolesti i njihovog liječenja</a:t>
            </a:r>
          </a:p>
          <a:p>
            <a:pPr>
              <a:spcBef>
                <a:spcPct val="0"/>
              </a:spcBef>
              <a:buFontTx/>
              <a:buNone/>
            </a:pPr>
            <a:endParaRPr lang="hr-HR" altLang="en-US" sz="2000" dirty="0">
              <a:solidFill>
                <a:schemeClr val="accent2"/>
              </a:solidFill>
              <a:latin typeface="Arial" charset="0"/>
            </a:endParaRPr>
          </a:p>
          <a:p>
            <a:pPr>
              <a:spcBef>
                <a:spcPct val="0"/>
              </a:spcBef>
              <a:buFontTx/>
              <a:buNone/>
            </a:pPr>
            <a:endParaRPr lang="hr-HR" altLang="en-US" sz="2000" dirty="0">
              <a:latin typeface="Arial" charset="0"/>
              <a:cs typeface="Arial" charset="0"/>
            </a:endParaRPr>
          </a:p>
          <a:p>
            <a:pPr>
              <a:spcBef>
                <a:spcPct val="0"/>
              </a:spcBef>
              <a:buFontTx/>
              <a:buNone/>
            </a:pPr>
            <a:endParaRPr lang="hr-HR" altLang="en-US" sz="2000" dirty="0">
              <a:latin typeface="Arial" charset="0"/>
              <a:cs typeface="Arial" charset="0"/>
            </a:endParaRPr>
          </a:p>
          <a:p>
            <a:pPr>
              <a:spcBef>
                <a:spcPct val="0"/>
              </a:spcBef>
              <a:buFontTx/>
              <a:buChar char="-"/>
            </a:pPr>
            <a:endParaRPr lang="hr-HR" altLang="en-US" sz="2000" dirty="0">
              <a:latin typeface="Arial" charset="0"/>
              <a:cs typeface="Arial" charset="0"/>
            </a:endParaRPr>
          </a:p>
          <a:p>
            <a:pPr>
              <a:spcBef>
                <a:spcPct val="0"/>
              </a:spcBef>
              <a:buFontTx/>
              <a:buNone/>
            </a:pPr>
            <a:endParaRPr lang="hr-HR" altLang="en-US" sz="2000" dirty="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TotalTime>
  <Words>3396</Words>
  <Application>Microsoft Office PowerPoint</Application>
  <PresentationFormat>On-screen Show (4:3)</PresentationFormat>
  <Paragraphs>437</Paragraphs>
  <Slides>42</Slides>
  <Notes>17</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Office Theme</vt:lpstr>
      <vt:lpstr>Photo Editor Photo</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Maja</cp:lastModifiedBy>
  <cp:revision>119</cp:revision>
  <dcterms:created xsi:type="dcterms:W3CDTF">1601-01-01T00:00:00Z</dcterms:created>
  <dcterms:modified xsi:type="dcterms:W3CDTF">2025-06-09T14:28:19Z</dcterms:modified>
</cp:coreProperties>
</file>