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38"/>
  </p:notesMasterIdLst>
  <p:handoutMasterIdLst>
    <p:handoutMasterId r:id="rId39"/>
  </p:handoutMasterIdLst>
  <p:sldIdLst>
    <p:sldId id="641" r:id="rId2"/>
    <p:sldId id="643" r:id="rId3"/>
    <p:sldId id="644" r:id="rId4"/>
    <p:sldId id="645" r:id="rId5"/>
    <p:sldId id="646" r:id="rId6"/>
    <p:sldId id="647" r:id="rId7"/>
    <p:sldId id="648" r:id="rId8"/>
    <p:sldId id="649" r:id="rId9"/>
    <p:sldId id="650" r:id="rId10"/>
    <p:sldId id="651" r:id="rId11"/>
    <p:sldId id="652" r:id="rId12"/>
    <p:sldId id="653" r:id="rId13"/>
    <p:sldId id="654" r:id="rId14"/>
    <p:sldId id="655" r:id="rId15"/>
    <p:sldId id="656" r:id="rId16"/>
    <p:sldId id="657" r:id="rId17"/>
    <p:sldId id="658" r:id="rId18"/>
    <p:sldId id="659" r:id="rId19"/>
    <p:sldId id="660" r:id="rId20"/>
    <p:sldId id="661" r:id="rId21"/>
    <p:sldId id="662" r:id="rId22"/>
    <p:sldId id="664" r:id="rId23"/>
    <p:sldId id="665" r:id="rId24"/>
    <p:sldId id="666" r:id="rId25"/>
    <p:sldId id="667" r:id="rId26"/>
    <p:sldId id="670" r:id="rId27"/>
    <p:sldId id="673" r:id="rId28"/>
    <p:sldId id="674" r:id="rId29"/>
    <p:sldId id="676" r:id="rId30"/>
    <p:sldId id="677" r:id="rId31"/>
    <p:sldId id="681" r:id="rId32"/>
    <p:sldId id="682" r:id="rId33"/>
    <p:sldId id="683" r:id="rId34"/>
    <p:sldId id="684" r:id="rId35"/>
    <p:sldId id="685" r:id="rId36"/>
    <p:sldId id="693" r:id="rId37"/>
  </p:sldIdLst>
  <p:sldSz cx="9144000" cy="6858000" type="screen4x3"/>
  <p:notesSz cx="10234613" cy="70993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9933"/>
    <a:srgbClr val="0000FF"/>
    <a:srgbClr val="CC00CC"/>
    <a:srgbClr val="CC66FF"/>
    <a:srgbClr val="CC99FF"/>
    <a:srgbClr val="FF99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6920" autoAdjust="0"/>
  </p:normalViewPr>
  <p:slideViewPr>
    <p:cSldViewPr>
      <p:cViewPr varScale="1">
        <p:scale>
          <a:sx n="106" d="100"/>
          <a:sy n="106" d="100"/>
        </p:scale>
        <p:origin x="19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4FF6CAF1-7917-4592-857E-A2757FAAEC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C56695CD-E0BF-4D8A-960B-A60BA1F4E1D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fld id="{263AAC5B-8A42-4F03-A2C8-5B77912BF69A}" type="datetime1">
              <a:rPr lang="hr-HR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8084E827-A88C-443E-972A-1DF4076A634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EE064017-72B5-48B8-8C2D-643D85C4DCA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smtClean="0"/>
            </a:lvl1pPr>
          </a:lstStyle>
          <a:p>
            <a:pPr>
              <a:defRPr/>
            </a:pPr>
            <a:fld id="{566DE122-494A-4FD3-BE79-6150ADB7768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B5DB352B-67A0-4925-896E-7E97ECD23A4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91C15730-3261-4548-9361-2ED678B291B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fld id="{0054C81B-3FA5-4EB4-97CC-E272138CE47B}" type="datetime1">
              <a:rPr lang="hr-HR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57C0E45-AC9B-477C-892E-E0BBBC2C490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1813"/>
            <a:ext cx="3551237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CFBAF46E-0116-4A28-BF82-35F468E01E9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3371850"/>
            <a:ext cx="8186737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5B938BA6-D9B2-4A9D-85CB-C82D5C3E6DA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2BD19489-CAB1-459F-B670-CA143D9FDB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smtClean="0"/>
            </a:lvl1pPr>
          </a:lstStyle>
          <a:p>
            <a:pPr>
              <a:defRPr/>
            </a:pPr>
            <a:fld id="{A8DD4E08-5D3E-4BD1-B736-950D1558784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76D6D6FA-E2A9-4F12-8621-CE3E6ACE7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7534E1-61D8-4CA8-8C9B-16FC14A7D5A4}" type="slidenum">
              <a:rPr lang="hr-HR" altLang="sr-Latn-RS" sz="1300">
                <a:latin typeface="Futura Lt BT" pitchFamily="34" charset="0"/>
              </a:rPr>
              <a:pPr>
                <a:spcBef>
                  <a:spcPct val="0"/>
                </a:spcBef>
              </a:pPr>
              <a:t>1</a:t>
            </a:fld>
            <a:endParaRPr lang="hr-HR" altLang="sr-Latn-RS" sz="1300">
              <a:latin typeface="Futura Lt BT" pitchFamily="34" charset="0"/>
            </a:endParaRPr>
          </a:p>
        </p:txBody>
      </p:sp>
      <p:sp>
        <p:nvSpPr>
          <p:cNvPr id="6147" name="Rectangle 7">
            <a:extLst>
              <a:ext uri="{FF2B5EF4-FFF2-40B4-BE49-F238E27FC236}">
                <a16:creationId xmlns:a16="http://schemas.microsoft.com/office/drawing/2014/main" id="{31CFCD3A-86BC-492F-93BD-5F322E3316C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9CBC4D0-6319-46D0-A259-A9FD1186F4DD}" type="slidenum">
              <a:rPr lang="hr-HR" altLang="sr-Latn-RS" sz="1300">
                <a:latin typeface="Futura Lt BT" pitchFamily="34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hr-HR" altLang="sr-Latn-RS" sz="1300">
              <a:latin typeface="Futura Lt BT" pitchFamily="34" charset="0"/>
            </a:endParaRP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451F3E9D-AAFA-4639-A9A2-5890AC2EEF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F5CFE8E6-4E03-4EBB-8D97-EC06669967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69D83B-4806-44F9-A774-75DD936799FB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BCD13C-4F8D-452A-AA38-08079BBE73FB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0DAF54-ED41-4FC8-B1DA-561E5DEC3C2B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2BCFF5C1-1CE8-46D5-BA8D-A76B60FA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C0952A1-1893-46F3-9B5F-38ED3E03426A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933B98DB-5D22-4002-8AAE-8395C70B8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18993D0E-5874-413F-88D3-8749B03A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0A9C30D-5847-4438-9FD6-D688B0C1B35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68133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F1BA9B44-6705-4FC9-A095-D9D566697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6FAC-EFB0-4912-BA32-B228BC21D7A5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44912F0-D342-4DF9-BF45-DBF4C4C8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E0B1E440-33C6-4FF6-ABE2-F05A3873F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6B40-3F20-44EA-A74D-15203369B69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20597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1BA48DF1-1FA0-4503-9404-5A50105A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D858C-DF38-4843-9771-D305B4A874F1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60CBF28-2ECC-4807-9B3D-E0957C70D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9C11633-C645-407F-9594-33704064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25E32-B50F-470A-8D10-916EF01E3E4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3667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B9B4D5F6-2257-403A-A1A9-E60DDB4A1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BD8A7-FBA6-4D7D-B8B3-C2BE0C2D400A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6BC3849-130D-464C-A41F-B8EE9816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741CD32B-4969-4272-8914-65F9206A0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2D146-0012-4BEA-B0DE-C1B6A7B3923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8134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CBD3D98A-A439-454F-9A01-1B1C21DA5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E6056-8F0C-46AC-A38B-75A322E0D028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B87202C-7451-41F9-AC10-8039A6B41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2845B42D-3C09-4179-AC62-ED4138368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B76B7-FC92-4736-AACF-2D2F4E2EBB4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52799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96410077-9695-45DC-95C8-2DBE238B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1051-C2B8-497B-A9A6-3BEDECFE47F9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36EF7D-8259-4FFB-B1A3-AC7E6AD6A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337716D7-FE6D-4A90-B5EA-A8822019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2AA12-8B76-4D46-9BB8-9D5B7C12E0D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3985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28600"/>
            <a:ext cx="8156575" cy="5897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3BC63AF8-65F8-4192-AFDC-588F4E947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B49BF-5084-4623-93C0-C0C27054824E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4A1E4ED5-ADB3-4BF6-9324-8CD4D58CF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ED074645-92E2-4CB7-9679-730EC78A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57447-29D1-452B-B59C-5F1D385AD29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80094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020725C7-CF9F-4556-9BD1-9C9ACD2B6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9763A-EB9C-4269-AF00-E86FC6F9F621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E4477B6-076C-4C0E-84AF-CF2DB72AF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E6067DAB-FF07-49E6-9A47-6DBE6B39E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F51CA-FE55-42E3-98D5-C371CFB4A9C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555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0B799622-9A1B-485F-AB52-47D61FAB43B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F1A94224-ECAA-46A9-A5C1-5172110EAE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63DEFC9-12DC-4123-B50E-416D7EEF1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kumimoji="0" sz="1400">
                <a:solidFill>
                  <a:schemeClr val="tx2"/>
                </a:solidFill>
                <a:latin typeface="Futura Lt BT" pitchFamily="34" charset="0"/>
              </a:defRPr>
            </a:lvl1pPr>
          </a:lstStyle>
          <a:p>
            <a:pPr>
              <a:defRPr/>
            </a:pPr>
            <a:fld id="{5652331A-4AC4-4B4D-8F79-8E7E4E0CE16F}" type="datetime1">
              <a:rPr lang="sr-Latn-CS"/>
              <a:pPr>
                <a:defRPr/>
              </a:pPr>
              <a:t>8.5.2026.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7BA937-3587-4704-A021-555A21C129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1400">
                <a:solidFill>
                  <a:schemeClr val="tx2"/>
                </a:solidFill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78BE1C-F17C-42E3-8F39-5F8A6DA02084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AD23CF-F533-4EB5-861B-230768FF1304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F44EBA-B46A-46BD-B57F-B7CA131B7D03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95322E3-DEC2-48FB-969D-160B09D87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D0170F5-EF2C-44F8-823F-97E347D63CB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2" r:id="rId3"/>
    <p:sldLayoutId id="2147484353" r:id="rId4"/>
    <p:sldLayoutId id="2147484354" r:id="rId5"/>
    <p:sldLayoutId id="2147484355" r:id="rId6"/>
    <p:sldLayoutId id="2147484356" r:id="rId7"/>
    <p:sldLayoutId id="2147484357" r:id="rId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DD0CAB2-3ECB-4184-8EBF-5165153F386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200183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sr-Latn-RS" b="1" cap="none">
                <a:solidFill>
                  <a:schemeClr val="accent1"/>
                </a:solidFill>
                <a:latin typeface="Arial" panose="020B0604020202020204" pitchFamily="34" charset="0"/>
              </a:rPr>
              <a:t>PALEOGEN</a:t>
            </a:r>
            <a:br>
              <a:rPr lang="hr-HR" altLang="sr-Latn-RS" b="1" cap="none">
                <a:solidFill>
                  <a:schemeClr val="accent1"/>
                </a:solidFill>
                <a:latin typeface="Arial" panose="020B0604020202020204" pitchFamily="34" charset="0"/>
              </a:rPr>
            </a:br>
            <a:r>
              <a:rPr lang="hr-HR" altLang="sr-Latn-RS" sz="3200" b="1" cap="none">
                <a:solidFill>
                  <a:schemeClr val="accent1"/>
                </a:solidFill>
                <a:latin typeface="Arial" panose="020B0604020202020204" pitchFamily="34" charset="0"/>
              </a:rPr>
              <a:t>Razvoj flore i faune</a:t>
            </a:r>
            <a:br>
              <a:rPr lang="hr-HR" altLang="sr-Latn-RS" b="1" cap="none">
                <a:latin typeface="Arial" panose="020B0604020202020204" pitchFamily="34" charset="0"/>
              </a:rPr>
            </a:br>
            <a:endParaRPr lang="hr-HR" altLang="sr-Latn-RS" sz="2200" b="1" cap="none">
              <a:latin typeface="Arial" panose="020B0604020202020204" pitchFamily="34" charset="0"/>
            </a:endParaRPr>
          </a:p>
        </p:txBody>
      </p:sp>
      <p:pic>
        <p:nvPicPr>
          <p:cNvPr id="5123" name="Picture 11" descr="hyracotherium ili eohippus, donji eocen, predak dan">
            <a:extLst>
              <a:ext uri="{FF2B5EF4-FFF2-40B4-BE49-F238E27FC236}">
                <a16:creationId xmlns:a16="http://schemas.microsoft.com/office/drawing/2014/main" id="{F7147B6E-5173-4035-A852-20503FAC2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752850"/>
            <a:ext cx="2951163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7" descr="J39 - Neki paleogenski nanofosili">
            <a:extLst>
              <a:ext uri="{FF2B5EF4-FFF2-40B4-BE49-F238E27FC236}">
                <a16:creationId xmlns:a16="http://schemas.microsoft.com/office/drawing/2014/main" id="{4100CA72-EDA9-4832-A832-9A5C6E773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0" t="969" r="5443" b="56274"/>
          <a:stretch>
            <a:fillRect/>
          </a:stretch>
        </p:blipFill>
        <p:spPr bwMode="auto">
          <a:xfrm>
            <a:off x="3924300" y="3789363"/>
            <a:ext cx="1597025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>
            <a:extLst>
              <a:ext uri="{FF2B5EF4-FFF2-40B4-BE49-F238E27FC236}">
                <a16:creationId xmlns:a16="http://schemas.microsoft.com/office/drawing/2014/main" id="{EDE6303E-6B54-4CDD-9575-468DAFD23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3F6DA78-6619-4EEF-85E5-1F13302B1024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B9595A55-9A7D-45D5-A276-F5E6C5A71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U MORU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>
            <a:extLst>
              <a:ext uri="{FF2B5EF4-FFF2-40B4-BE49-F238E27FC236}">
                <a16:creationId xmlns:a16="http://schemas.microsoft.com/office/drawing/2014/main" id="{AF7FAB0D-2A25-4F46-A7B6-8CDA9E0F0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77B466B-3263-4DC5-9201-9FC227604DA5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8195" name="Text Box 4">
            <a:extLst>
              <a:ext uri="{FF2B5EF4-FFF2-40B4-BE49-F238E27FC236}">
                <a16:creationId xmlns:a16="http://schemas.microsoft.com/office/drawing/2014/main" id="{3AB456E4-5DD0-4FA4-A208-15F59D4AF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00213"/>
            <a:ext cx="3671888" cy="3140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U paleocenskim, a osobito toplim eocenskim morima čest je nanoplankton (kokolitoforidi, dijatomeje, itd.), koji je pogodan za precizne stratigrafske razdiobe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Dinoflagelati i dijatomeje bili su manje pogođeni izumiranjem i nastavljaju svoj razvoj i u paleogenu</a:t>
            </a:r>
          </a:p>
        </p:txBody>
      </p:sp>
      <p:pic>
        <p:nvPicPr>
          <p:cNvPr id="8196" name="Picture 2" descr="J40 - Kenozojske Dijatomeje">
            <a:extLst>
              <a:ext uri="{FF2B5EF4-FFF2-40B4-BE49-F238E27FC236}">
                <a16:creationId xmlns:a16="http://schemas.microsoft.com/office/drawing/2014/main" id="{B097BBD7-B5F9-4B60-817E-95ACCA688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689100"/>
            <a:ext cx="4675187" cy="433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3">
            <a:extLst>
              <a:ext uri="{FF2B5EF4-FFF2-40B4-BE49-F238E27FC236}">
                <a16:creationId xmlns:a16="http://schemas.microsoft.com/office/drawing/2014/main" id="{22CA4AA6-13CB-4775-9A30-7CE5720B9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156325"/>
            <a:ext cx="7634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Futura Lt BT" pitchFamily="34" charset="0"/>
              </a:rPr>
              <a:t>Kenozojske dijatomeje  živjele u brakičnim i u slatkovodnim uvjetima</a:t>
            </a:r>
          </a:p>
        </p:txBody>
      </p:sp>
      <p:sp>
        <p:nvSpPr>
          <p:cNvPr id="8198" name="Rectangle 2">
            <a:extLst>
              <a:ext uri="{FF2B5EF4-FFF2-40B4-BE49-F238E27FC236}">
                <a16:creationId xmlns:a16="http://schemas.microsoft.com/office/drawing/2014/main" id="{FC17BE95-053A-4CBD-B9EB-0EA8D0E86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76250"/>
            <a:ext cx="2736850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FITOPLANKTON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>
            <a:extLst>
              <a:ext uri="{FF2B5EF4-FFF2-40B4-BE49-F238E27FC236}">
                <a16:creationId xmlns:a16="http://schemas.microsoft.com/office/drawing/2014/main" id="{70337D2E-29E4-4DA2-9BCF-2829DFE5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A5AF263-BA43-4268-8DD7-4DB8D8AAF443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9219" name="Picture 2" descr="Discoaster challengeri">
            <a:extLst>
              <a:ext uri="{FF2B5EF4-FFF2-40B4-BE49-F238E27FC236}">
                <a16:creationId xmlns:a16="http://schemas.microsoft.com/office/drawing/2014/main" id="{B6BFC2C3-1CE3-4A5D-8BCC-4D286A626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4" t="16006" r="16652" b="25154"/>
          <a:stretch>
            <a:fillRect/>
          </a:stretch>
        </p:blipFill>
        <p:spPr bwMode="auto">
          <a:xfrm>
            <a:off x="6357938" y="3509963"/>
            <a:ext cx="259873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 descr="J39 - Neki paleogenski nanofosili">
            <a:extLst>
              <a:ext uri="{FF2B5EF4-FFF2-40B4-BE49-F238E27FC236}">
                <a16:creationId xmlns:a16="http://schemas.microsoft.com/office/drawing/2014/main" id="{381B44D7-EDEB-4262-9B02-FA4FAE9B6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" t="1189" r="50623" b="55971"/>
          <a:stretch>
            <a:fillRect/>
          </a:stretch>
        </p:blipFill>
        <p:spPr bwMode="auto">
          <a:xfrm>
            <a:off x="3500438" y="3833813"/>
            <a:ext cx="2676525" cy="250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4">
            <a:extLst>
              <a:ext uri="{FF2B5EF4-FFF2-40B4-BE49-F238E27FC236}">
                <a16:creationId xmlns:a16="http://schemas.microsoft.com/office/drawing/2014/main" id="{9F0192C4-A957-4AF2-9840-F14FBC99F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1481138"/>
            <a:ext cx="56578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Futura Lt BT" pitchFamily="34" charset="0"/>
              </a:rPr>
              <a:t>Kokolitoforidi</a:t>
            </a:r>
            <a:r>
              <a:rPr lang="hr-HR" altLang="sr-Latn-RS" sz="1800" b="1" dirty="0">
                <a:latin typeface="Futura Lt BT" pitchFamily="34" charset="0"/>
              </a:rPr>
              <a:t> se uspijevaju oporaviti nakon krednog izumiranja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Rod </a:t>
            </a:r>
            <a:r>
              <a:rPr lang="hr-HR" altLang="sr-Latn-RS" sz="1800" b="1" i="1" dirty="0">
                <a:solidFill>
                  <a:srgbClr val="0000FF"/>
                </a:solidFill>
                <a:latin typeface="Futura Lt BT" pitchFamily="34" charset="0"/>
              </a:rPr>
              <a:t>Discoaster</a:t>
            </a:r>
            <a:r>
              <a:rPr lang="hr-HR" altLang="sr-Latn-RS" sz="1800" dirty="0">
                <a:latin typeface="Futura Lt BT" pitchFamily="34" charset="0"/>
              </a:rPr>
              <a:t>  (ima karakteristične zvjezdolike kokolite) sadrži </a:t>
            </a:r>
            <a:r>
              <a:rPr lang="hr-HR" altLang="sr-Latn-RS" sz="1800" b="1" dirty="0">
                <a:latin typeface="Futura Lt BT" pitchFamily="34" charset="0"/>
              </a:rPr>
              <a:t>brojne provodne vrste za paleogenski period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Prva pojava diskoastera zabilježena u mlađem paleocenu (prije oko 60 mln god), a izumiru krajem pliocena (prije oko 2 mln god)</a:t>
            </a:r>
          </a:p>
        </p:txBody>
      </p:sp>
      <p:sp>
        <p:nvSpPr>
          <p:cNvPr id="9222" name="Text Box 5">
            <a:extLst>
              <a:ext uri="{FF2B5EF4-FFF2-40B4-BE49-F238E27FC236}">
                <a16:creationId xmlns:a16="http://schemas.microsoft.com/office/drawing/2014/main" id="{B250D272-E004-463E-B34B-7C3E97C3A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5867400"/>
            <a:ext cx="285273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FF0000"/>
                </a:solidFill>
                <a:latin typeface="Futura Lt BT" pitchFamily="34" charset="0"/>
              </a:rPr>
              <a:t>Discoaster</a:t>
            </a: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 </a:t>
            </a:r>
            <a:r>
              <a:rPr lang="hr-HR" altLang="sr-Latn-RS" sz="1800" i="1">
                <a:latin typeface="Futura Lt BT" pitchFamily="34" charset="0"/>
              </a:rPr>
              <a:t>challengeri</a:t>
            </a:r>
            <a:r>
              <a:rPr lang="hr-HR" altLang="sr-Latn-RS" sz="1800">
                <a:latin typeface="Futura Lt BT" pitchFamily="34" charset="0"/>
              </a:rPr>
              <a:t>, Pc</a:t>
            </a:r>
          </a:p>
        </p:txBody>
      </p:sp>
      <p:sp>
        <p:nvSpPr>
          <p:cNvPr id="9223" name="Text Box 6">
            <a:extLst>
              <a:ext uri="{FF2B5EF4-FFF2-40B4-BE49-F238E27FC236}">
                <a16:creationId xmlns:a16="http://schemas.microsoft.com/office/drawing/2014/main" id="{50D0067D-D26B-4266-9250-15C32586A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6340475"/>
            <a:ext cx="3230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solidFill>
                  <a:srgbClr val="FF0000"/>
                </a:solidFill>
                <a:latin typeface="Futura Lt BT" pitchFamily="34" charset="0"/>
              </a:rPr>
              <a:t>Discoaster</a:t>
            </a:r>
            <a:r>
              <a:rPr lang="hr-HR" altLang="sr-Latn-RS" sz="1800" i="1" dirty="0">
                <a:solidFill>
                  <a:schemeClr val="accent2"/>
                </a:solidFill>
                <a:latin typeface="Futura Lt BT" pitchFamily="34" charset="0"/>
              </a:rPr>
              <a:t> </a:t>
            </a:r>
            <a:r>
              <a:rPr lang="hr-HR" altLang="sr-Latn-RS" sz="1800" i="1" dirty="0">
                <a:latin typeface="Futura Lt BT" pitchFamily="34" charset="0"/>
              </a:rPr>
              <a:t>multiradiatus</a:t>
            </a:r>
            <a:r>
              <a:rPr lang="hr-HR" altLang="sr-Latn-RS" sz="1800" dirty="0">
                <a:latin typeface="Futura Lt BT" pitchFamily="34" charset="0"/>
              </a:rPr>
              <a:t>, Pc</a:t>
            </a:r>
          </a:p>
        </p:txBody>
      </p:sp>
      <p:pic>
        <p:nvPicPr>
          <p:cNvPr id="9224" name="Picture 7" descr="J39 - Neki paleogenski nanofosili">
            <a:extLst>
              <a:ext uri="{FF2B5EF4-FFF2-40B4-BE49-F238E27FC236}">
                <a16:creationId xmlns:a16="http://schemas.microsoft.com/office/drawing/2014/main" id="{D154C301-5688-44FC-B786-D6F7FF05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0" t="969" r="5443" b="56274"/>
          <a:stretch>
            <a:fillRect/>
          </a:stretch>
        </p:blipFill>
        <p:spPr bwMode="auto">
          <a:xfrm>
            <a:off x="571500" y="3806825"/>
            <a:ext cx="2667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8">
            <a:extLst>
              <a:ext uri="{FF2B5EF4-FFF2-40B4-BE49-F238E27FC236}">
                <a16:creationId xmlns:a16="http://schemas.microsoft.com/office/drawing/2014/main" id="{9A23FB13-FAEE-47BE-A689-B9197AB47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372225"/>
            <a:ext cx="31908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solidFill>
                  <a:srgbClr val="FF0000"/>
                </a:solidFill>
                <a:latin typeface="Futura Lt BT" pitchFamily="34" charset="0"/>
              </a:rPr>
              <a:t>Discoaster</a:t>
            </a:r>
            <a:r>
              <a:rPr lang="hr-HR" altLang="sr-Latn-RS" sz="1800" i="1" dirty="0">
                <a:solidFill>
                  <a:schemeClr val="accent2"/>
                </a:solidFill>
                <a:latin typeface="Futura Lt BT" pitchFamily="34" charset="0"/>
              </a:rPr>
              <a:t> </a:t>
            </a:r>
            <a:r>
              <a:rPr lang="hr-HR" altLang="sr-Latn-RS" sz="1800" i="1" dirty="0">
                <a:latin typeface="Futura Lt BT" pitchFamily="34" charset="0"/>
              </a:rPr>
              <a:t>saipanensis</a:t>
            </a:r>
            <a:r>
              <a:rPr lang="hr-HR" altLang="sr-Latn-RS" sz="1800" dirty="0">
                <a:latin typeface="Futura Lt BT" pitchFamily="34" charset="0"/>
              </a:rPr>
              <a:t>, E</a:t>
            </a:r>
          </a:p>
        </p:txBody>
      </p:sp>
      <p:pic>
        <p:nvPicPr>
          <p:cNvPr id="9226" name="Picture 9" descr="J39 - Neki paleogenski nanofosili">
            <a:extLst>
              <a:ext uri="{FF2B5EF4-FFF2-40B4-BE49-F238E27FC236}">
                <a16:creationId xmlns:a16="http://schemas.microsoft.com/office/drawing/2014/main" id="{9DCF453C-4EFE-4A54-BC50-F53D706D9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7" t="46240" r="52396" b="11003"/>
          <a:stretch>
            <a:fillRect/>
          </a:stretch>
        </p:blipFill>
        <p:spPr bwMode="auto">
          <a:xfrm>
            <a:off x="6334125" y="406400"/>
            <a:ext cx="2667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10">
            <a:extLst>
              <a:ext uri="{FF2B5EF4-FFF2-40B4-BE49-F238E27FC236}">
                <a16:creationId xmlns:a16="http://schemas.microsoft.com/office/drawing/2014/main" id="{EE7D888E-1F08-465C-9FE7-584BDF829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998788"/>
            <a:ext cx="2844800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Futura Lt BT" pitchFamily="34" charset="0"/>
              </a:rPr>
              <a:t>Chiasmolithus solitus</a:t>
            </a:r>
            <a:r>
              <a:rPr lang="hr-HR" altLang="sr-Latn-RS" sz="1800">
                <a:latin typeface="Futura Lt BT" pitchFamily="34" charset="0"/>
              </a:rPr>
              <a:t>, E</a:t>
            </a:r>
          </a:p>
        </p:txBody>
      </p:sp>
      <p:sp>
        <p:nvSpPr>
          <p:cNvPr id="9228" name="Rectangle 2">
            <a:extLst>
              <a:ext uri="{FF2B5EF4-FFF2-40B4-BE49-F238E27FC236}">
                <a16:creationId xmlns:a16="http://schemas.microsoft.com/office/drawing/2014/main" id="{670B86D2-3826-4BFD-91C6-23DF7C37E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76250"/>
            <a:ext cx="2736850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FITOPLANKTON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 descr="globorotalia">
            <a:extLst>
              <a:ext uri="{FF2B5EF4-FFF2-40B4-BE49-F238E27FC236}">
                <a16:creationId xmlns:a16="http://schemas.microsoft.com/office/drawing/2014/main" id="{B9FDD206-3A70-4AE1-903D-B3DF0BF1A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" t="3287" r="3978" b="3287"/>
          <a:stretch>
            <a:fillRect/>
          </a:stretch>
        </p:blipFill>
        <p:spPr bwMode="auto">
          <a:xfrm>
            <a:off x="4643438" y="2492375"/>
            <a:ext cx="2952750" cy="1814513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Slide Number Placeholder 3">
            <a:extLst>
              <a:ext uri="{FF2B5EF4-FFF2-40B4-BE49-F238E27FC236}">
                <a16:creationId xmlns:a16="http://schemas.microsoft.com/office/drawing/2014/main" id="{8C9179CC-81C8-41E5-80BB-66B54215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C8D4969F-0011-4D79-94B7-58524C172E8F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0244" name="Picture 2" descr="J51 - Globigerinidea, Globorotaliidae (sr">
            <a:extLst>
              <a:ext uri="{FF2B5EF4-FFF2-40B4-BE49-F238E27FC236}">
                <a16:creationId xmlns:a16="http://schemas.microsoft.com/office/drawing/2014/main" id="{571DC261-F983-4287-87A0-A7B019803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6" t="38194" r="10149" b="858"/>
          <a:stretch>
            <a:fillRect/>
          </a:stretch>
        </p:blipFill>
        <p:spPr bwMode="auto">
          <a:xfrm>
            <a:off x="107950" y="2133600"/>
            <a:ext cx="4383088" cy="431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3">
            <a:extLst>
              <a:ext uri="{FF2B5EF4-FFF2-40B4-BE49-F238E27FC236}">
                <a16:creationId xmlns:a16="http://schemas.microsoft.com/office/drawing/2014/main" id="{F59D221E-A8C0-4980-BA75-E6460588C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4508500"/>
            <a:ext cx="40481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100" b="1" i="1">
                <a:solidFill>
                  <a:srgbClr val="FF0000"/>
                </a:solidFill>
                <a:latin typeface="Futura Lt BT" pitchFamily="34" charset="0"/>
              </a:rPr>
              <a:t>Globorotaliidae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rgbClr val="0000FF"/>
                </a:solidFill>
                <a:latin typeface="Futura Lt BT" pitchFamily="34" charset="0"/>
              </a:rPr>
              <a:t>Globigerinidae</a:t>
            </a:r>
          </a:p>
        </p:txBody>
      </p:sp>
      <p:pic>
        <p:nvPicPr>
          <p:cNvPr id="10246" name="Picture 4" descr="planktonske i bentičke foraminifera tercijara">
            <a:extLst>
              <a:ext uri="{FF2B5EF4-FFF2-40B4-BE49-F238E27FC236}">
                <a16:creationId xmlns:a16="http://schemas.microsoft.com/office/drawing/2014/main" id="{C1CBD798-1EA4-498B-ACCC-456D9884D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" t="4306" r="61589" b="21713"/>
          <a:stretch>
            <a:fillRect/>
          </a:stretch>
        </p:blipFill>
        <p:spPr bwMode="auto">
          <a:xfrm>
            <a:off x="6948488" y="4581525"/>
            <a:ext cx="1920875" cy="18653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E8205F6-A6E4-49B3-BF90-121F3229E8DB}"/>
              </a:ext>
            </a:extLst>
          </p:cNvPr>
          <p:cNvCxnSpPr/>
          <p:nvPr/>
        </p:nvCxnSpPr>
        <p:spPr>
          <a:xfrm flipH="1">
            <a:off x="2555875" y="3998913"/>
            <a:ext cx="503238" cy="142875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F108F40-C3D8-4D10-B4E1-C98CA4923D05}"/>
              </a:ext>
            </a:extLst>
          </p:cNvPr>
          <p:cNvCxnSpPr/>
          <p:nvPr/>
        </p:nvCxnSpPr>
        <p:spPr>
          <a:xfrm flipH="1" flipV="1">
            <a:off x="1187450" y="2630488"/>
            <a:ext cx="431800" cy="215900"/>
          </a:xfrm>
          <a:prstGeom prst="straightConnector1">
            <a:avLst/>
          </a:prstGeom>
          <a:ln w="412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8798D5D-54A7-4418-B983-2440E769ACEA}"/>
              </a:ext>
            </a:extLst>
          </p:cNvPr>
          <p:cNvCxnSpPr/>
          <p:nvPr/>
        </p:nvCxnSpPr>
        <p:spPr>
          <a:xfrm flipH="1" flipV="1">
            <a:off x="1331913" y="5581650"/>
            <a:ext cx="431800" cy="360363"/>
          </a:xfrm>
          <a:prstGeom prst="straightConnector1">
            <a:avLst/>
          </a:prstGeom>
          <a:ln w="412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0" name="Rectangle 2">
            <a:extLst>
              <a:ext uri="{FF2B5EF4-FFF2-40B4-BE49-F238E27FC236}">
                <a16:creationId xmlns:a16="http://schemas.microsoft.com/office/drawing/2014/main" id="{1DE2A8CE-B54D-4A49-9525-DD6997B7D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95313"/>
            <a:ext cx="5114925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PLANKTONSKE FORAMINIFERE</a:t>
            </a:r>
          </a:p>
        </p:txBody>
      </p:sp>
      <p:sp>
        <p:nvSpPr>
          <p:cNvPr id="10251" name="Text Box 2">
            <a:extLst>
              <a:ext uri="{FF2B5EF4-FFF2-40B4-BE49-F238E27FC236}">
                <a16:creationId xmlns:a16="http://schemas.microsoft.com/office/drawing/2014/main" id="{748D66EA-DFCD-40DA-8419-0327BE49C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198563"/>
            <a:ext cx="8607425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Tijekom paleogena oporavljaju se postojeći (rod </a:t>
            </a:r>
            <a:r>
              <a:rPr lang="hr-HR" altLang="sr-Latn-RS" sz="1800" b="1" i="1" dirty="0">
                <a:solidFill>
                  <a:srgbClr val="339933"/>
                </a:solidFill>
                <a:latin typeface="Futura Lt BT" pitchFamily="34" charset="0"/>
              </a:rPr>
              <a:t>Globigerina</a:t>
            </a:r>
            <a:r>
              <a:rPr lang="en-US" altLang="sr-Latn-RS" sz="1800" b="1" i="1" dirty="0">
                <a:solidFill>
                  <a:srgbClr val="339933"/>
                </a:solidFill>
                <a:latin typeface="Futura Lt BT" pitchFamily="34" charset="0"/>
              </a:rPr>
              <a:t> </a:t>
            </a:r>
            <a:r>
              <a:rPr lang="en-US" altLang="sr-Latn-RS" sz="1800" dirty="0" err="1">
                <a:latin typeface="Futura Lt BT" pitchFamily="34" charset="0"/>
              </a:rPr>
              <a:t>gE</a:t>
            </a:r>
            <a:r>
              <a:rPr lang="en-US" altLang="sr-Latn-RS" sz="1800" dirty="0">
                <a:latin typeface="Futura Lt BT" pitchFamily="34" charset="0"/>
              </a:rPr>
              <a:t> - rec</a:t>
            </a:r>
            <a:r>
              <a:rPr lang="hr-HR" altLang="sr-Latn-RS" sz="1800" dirty="0">
                <a:latin typeface="Futura Lt BT" pitchFamily="34" charset="0"/>
              </a:rPr>
              <a:t>) i razvijaju novi planktonski oblici</a:t>
            </a:r>
            <a:r>
              <a:rPr lang="hr-HR" altLang="sr-Latn-RS" sz="1800" i="1" dirty="0">
                <a:solidFill>
                  <a:srgbClr val="339933"/>
                </a:solidFill>
                <a:latin typeface="Futura Lt BT" pitchFamily="34" charset="0"/>
              </a:rPr>
              <a:t> </a:t>
            </a:r>
            <a:r>
              <a:rPr lang="hr-HR" altLang="sr-Latn-RS" sz="1800" dirty="0">
                <a:latin typeface="Futura Lt BT" pitchFamily="34" charset="0"/>
              </a:rPr>
              <a:t>(rod </a:t>
            </a:r>
            <a:r>
              <a:rPr lang="hr-HR" altLang="sr-Latn-RS" sz="1800" b="1" i="1" dirty="0">
                <a:solidFill>
                  <a:srgbClr val="339933"/>
                </a:solidFill>
                <a:latin typeface="Futura Lt BT" pitchFamily="34" charset="0"/>
              </a:rPr>
              <a:t>Globorotalia</a:t>
            </a:r>
            <a:r>
              <a:rPr lang="hr-HR" altLang="sr-Latn-RS" sz="1800" dirty="0">
                <a:solidFill>
                  <a:srgbClr val="339933"/>
                </a:solidFill>
                <a:latin typeface="Futura Lt BT" pitchFamily="34" charset="0"/>
              </a:rPr>
              <a:t>)</a:t>
            </a:r>
            <a:endParaRPr lang="hr-HR" altLang="sr-Latn-RS" sz="1800" dirty="0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>
            <a:extLst>
              <a:ext uri="{FF2B5EF4-FFF2-40B4-BE49-F238E27FC236}">
                <a16:creationId xmlns:a16="http://schemas.microsoft.com/office/drawing/2014/main" id="{897B3129-C433-4E0E-BDAF-60D2438BD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CE45BF6-AD3D-44B6-B364-C1E108A39AE9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F0C20FB-B0B8-4BAF-99CC-463F36589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82625"/>
            <a:ext cx="4249738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BENTIČKE FORAMINIFERE</a:t>
            </a:r>
          </a:p>
        </p:txBody>
      </p:sp>
      <p:sp>
        <p:nvSpPr>
          <p:cNvPr id="11268" name="Text Box 2">
            <a:extLst>
              <a:ext uri="{FF2B5EF4-FFF2-40B4-BE49-F238E27FC236}">
                <a16:creationId xmlns:a16="http://schemas.microsoft.com/office/drawing/2014/main" id="{012A1EDC-23BD-4B77-9E50-B3D1A7836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628775"/>
            <a:ext cx="8215313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b="1" dirty="0">
                <a:latin typeface="Futura Lt BT" pitchFamily="34" charset="0"/>
              </a:rPr>
              <a:t>Tijekom paleogena oporavljaju se i razvijaju brojni bentički oblici:</a:t>
            </a:r>
          </a:p>
        </p:txBody>
      </p:sp>
      <p:sp>
        <p:nvSpPr>
          <p:cNvPr id="11269" name="Text Box 2">
            <a:extLst>
              <a:ext uri="{FF2B5EF4-FFF2-40B4-BE49-F238E27FC236}">
                <a16:creationId xmlns:a16="http://schemas.microsoft.com/office/drawing/2014/main" id="{85489E6F-EBA5-4329-9C49-6035D1AB4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988" y="2133600"/>
            <a:ext cx="7215187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Futura Lt BT" pitchFamily="34" charset="0"/>
              </a:rPr>
              <a:t>porodice bentičkih for.: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						</a:t>
            </a:r>
            <a:r>
              <a:rPr lang="hr-HR" altLang="sr-Latn-RS" sz="1400" dirty="0">
                <a:latin typeface="Futura Lt BT" pitchFamily="34" charset="0"/>
              </a:rPr>
              <a:t>stijenka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Miliolidae </a:t>
            </a:r>
            <a:r>
              <a:rPr lang="hr-HR" altLang="sr-Latn-RS" sz="1800" dirty="0">
                <a:latin typeface="Futura Lt BT" pitchFamily="34" charset="0"/>
              </a:rPr>
              <a:t>(javile se u K),				</a:t>
            </a:r>
            <a:r>
              <a:rPr lang="hr-HR" altLang="sr-Latn-RS" sz="1400" dirty="0">
                <a:latin typeface="Futura Lt BT" pitchFamily="34" charset="0"/>
              </a:rPr>
              <a:t>porc.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Futura Lt BT" pitchFamily="34" charset="0"/>
              </a:rPr>
              <a:t>	</a:t>
            </a:r>
            <a:r>
              <a:rPr lang="hr-HR" altLang="sr-Latn-RS" sz="1800" b="1" dirty="0">
                <a:solidFill>
                  <a:srgbClr val="0000FF"/>
                </a:solidFill>
                <a:latin typeface="Futura Lt BT" pitchFamily="34" charset="0"/>
              </a:rPr>
              <a:t>Peneroplidae</a:t>
            </a:r>
            <a:r>
              <a:rPr lang="hr-HR" altLang="sr-Latn-RS" sz="1800" dirty="0">
                <a:latin typeface="Futura Lt BT" pitchFamily="34" charset="0"/>
              </a:rPr>
              <a:t> (</a:t>
            </a:r>
            <a:r>
              <a:rPr lang="hr-HR" altLang="sr-Latn-RS" sz="1800" i="1" dirty="0">
                <a:latin typeface="Futura Lt BT" pitchFamily="34" charset="0"/>
              </a:rPr>
              <a:t>Rhapydionina) 			</a:t>
            </a:r>
            <a:r>
              <a:rPr lang="hr-HR" altLang="sr-Latn-RS" sz="1400" dirty="0">
                <a:latin typeface="Futura Lt BT" pitchFamily="34" charset="0"/>
              </a:rPr>
              <a:t>porc.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Soritidae </a:t>
            </a:r>
            <a:r>
              <a:rPr lang="hr-HR" altLang="sr-Latn-RS" sz="1800" dirty="0">
                <a:latin typeface="Futura Lt BT" pitchFamily="34" charset="0"/>
              </a:rPr>
              <a:t>(</a:t>
            </a:r>
            <a:r>
              <a:rPr lang="hr-HR" altLang="sr-Latn-RS" sz="1800" i="1" dirty="0">
                <a:latin typeface="Futura Lt BT" pitchFamily="34" charset="0"/>
              </a:rPr>
              <a:t>Orbitolites, Peneroplis</a:t>
            </a:r>
            <a:r>
              <a:rPr lang="hr-HR" altLang="sr-Latn-RS" sz="1800" dirty="0">
                <a:latin typeface="Futura Lt BT" pitchFamily="34" charset="0"/>
              </a:rPr>
              <a:t>),</a:t>
            </a: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		</a:t>
            </a:r>
            <a:r>
              <a:rPr lang="hr-HR" altLang="sr-Latn-RS" sz="1400" dirty="0">
                <a:latin typeface="Futura Lt BT" pitchFamily="34" charset="0"/>
              </a:rPr>
              <a:t>porc.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Alveolinidae </a:t>
            </a:r>
            <a:r>
              <a:rPr lang="hr-HR" altLang="sr-Latn-RS" sz="1800" dirty="0">
                <a:latin typeface="Futura Lt BT" pitchFamily="34" charset="0"/>
              </a:rPr>
              <a:t>(</a:t>
            </a:r>
            <a:r>
              <a:rPr lang="hr-HR" altLang="sr-Latn-RS" sz="1800" i="1" dirty="0">
                <a:latin typeface="Futura Lt BT" pitchFamily="34" charset="0"/>
              </a:rPr>
              <a:t>Alveolina</a:t>
            </a:r>
            <a:r>
              <a:rPr lang="hr-HR" altLang="sr-Latn-RS" sz="1800" dirty="0">
                <a:latin typeface="Futura Lt BT" pitchFamily="34" charset="0"/>
              </a:rPr>
              <a:t>)	</a:t>
            </a: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		</a:t>
            </a:r>
            <a:r>
              <a:rPr lang="hr-HR" altLang="sr-Latn-RS" sz="1400" dirty="0">
                <a:latin typeface="Futura Lt BT" pitchFamily="34" charset="0"/>
              </a:rPr>
              <a:t>porc.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Nummulitidae </a:t>
            </a:r>
            <a:r>
              <a:rPr lang="hr-HR" altLang="sr-Latn-RS" sz="1800" dirty="0">
                <a:latin typeface="Futura Lt BT" pitchFamily="34" charset="0"/>
              </a:rPr>
              <a:t>(</a:t>
            </a:r>
            <a:r>
              <a:rPr lang="hr-HR" altLang="sr-Latn-RS" sz="1800" i="1" dirty="0">
                <a:latin typeface="Futura Lt BT" pitchFamily="34" charset="0"/>
              </a:rPr>
              <a:t>Nummulites, Assilina, Operculina</a:t>
            </a:r>
            <a:r>
              <a:rPr lang="hr-HR" altLang="sr-Latn-RS" sz="1800" dirty="0">
                <a:latin typeface="Futura Lt BT" pitchFamily="34" charset="0"/>
              </a:rPr>
              <a:t>) </a:t>
            </a: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</a:t>
            </a:r>
            <a:r>
              <a:rPr lang="hr-HR" altLang="sr-Latn-RS" sz="1400" dirty="0">
                <a:latin typeface="Futura Lt BT" pitchFamily="34" charset="0"/>
              </a:rPr>
              <a:t>stakl.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Discocyclinidae </a:t>
            </a:r>
            <a:r>
              <a:rPr lang="hr-HR" altLang="sr-Latn-RS" sz="1800" dirty="0">
                <a:latin typeface="Futura Lt BT" pitchFamily="34" charset="0"/>
              </a:rPr>
              <a:t>(</a:t>
            </a:r>
            <a:r>
              <a:rPr lang="hr-HR" altLang="sr-Latn-RS" sz="1800" i="1" dirty="0">
                <a:latin typeface="Futura Lt BT" pitchFamily="34" charset="0"/>
              </a:rPr>
              <a:t>Discocyclina, Lepidocyclina) </a:t>
            </a:r>
            <a:r>
              <a:rPr lang="hr-HR" altLang="sr-Latn-RS" sz="1800" b="1" dirty="0">
                <a:solidFill>
                  <a:srgbClr val="3333FF"/>
                </a:solidFill>
                <a:latin typeface="Futura Lt BT" pitchFamily="34" charset="0"/>
              </a:rPr>
              <a:t>	</a:t>
            </a:r>
            <a:r>
              <a:rPr lang="hr-HR" altLang="sr-Latn-RS" sz="1400" dirty="0">
                <a:latin typeface="Futura Lt BT" pitchFamily="34" charset="0"/>
              </a:rPr>
              <a:t>stakl.</a:t>
            </a:r>
          </a:p>
        </p:txBody>
      </p:sp>
      <p:sp>
        <p:nvSpPr>
          <p:cNvPr id="11270" name="Text Box 2">
            <a:extLst>
              <a:ext uri="{FF2B5EF4-FFF2-40B4-BE49-F238E27FC236}">
                <a16:creationId xmlns:a16="http://schemas.microsoft.com/office/drawing/2014/main" id="{9CED7C90-8756-4C82-A708-A7CEADB9F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303838"/>
            <a:ext cx="820896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Eocenski foraminiferski vapnenci nastali na području nekadašnje ADCP! </a:t>
            </a:r>
            <a:endParaRPr lang="hr-HR" altLang="sr-Latn-RS" sz="1800">
              <a:latin typeface="Futura Lt BT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0E181F-250B-42DB-B9AF-D2B588F4942D}"/>
              </a:ext>
            </a:extLst>
          </p:cNvPr>
          <p:cNvSpPr/>
          <p:nvPr/>
        </p:nvSpPr>
        <p:spPr>
          <a:xfrm>
            <a:off x="2555875" y="3573463"/>
            <a:ext cx="5329238" cy="935037"/>
          </a:xfrm>
          <a:prstGeom prst="rect">
            <a:avLst/>
          </a:prstGeom>
          <a:noFill/>
          <a:ln w="412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1272" name="Text Box 2">
            <a:extLst>
              <a:ext uri="{FF2B5EF4-FFF2-40B4-BE49-F238E27FC236}">
                <a16:creationId xmlns:a16="http://schemas.microsoft.com/office/drawing/2014/main" id="{512CC55F-26CD-4CB7-BAA9-92DC836D7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0375" y="3573463"/>
            <a:ext cx="29448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>
                <a:solidFill>
                  <a:srgbClr val="FFC000"/>
                </a:solidFill>
                <a:latin typeface="Futura Lt BT" pitchFamily="34" charset="0"/>
              </a:rPr>
              <a:t>Velike bentičke foraminifere, osobito su česte tijekom eocena.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J45 - Miliolidae (Paleocen)">
            <a:extLst>
              <a:ext uri="{FF2B5EF4-FFF2-40B4-BE49-F238E27FC236}">
                <a16:creationId xmlns:a16="http://schemas.microsoft.com/office/drawing/2014/main" id="{D2067E45-6202-4819-B59F-DE8321076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648" r="17973" b="45988"/>
          <a:stretch>
            <a:fillRect/>
          </a:stretch>
        </p:blipFill>
        <p:spPr bwMode="auto">
          <a:xfrm>
            <a:off x="971550" y="1628775"/>
            <a:ext cx="5646738" cy="490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Slide Number Placeholder 3">
            <a:extLst>
              <a:ext uri="{FF2B5EF4-FFF2-40B4-BE49-F238E27FC236}">
                <a16:creationId xmlns:a16="http://schemas.microsoft.com/office/drawing/2014/main" id="{B842302F-7156-4B96-9DEA-A95DD60CA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268B9FC-9BA2-4659-BBBE-9E2BA44A1240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2292" name="Text Box 5">
            <a:extLst>
              <a:ext uri="{FF2B5EF4-FFF2-40B4-BE49-F238E27FC236}">
                <a16:creationId xmlns:a16="http://schemas.microsoft.com/office/drawing/2014/main" id="{A6526656-6303-4C44-85F8-20D76F22C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275" y="827088"/>
            <a:ext cx="3065463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Miliolidae (osobito Pc i E)</a:t>
            </a:r>
            <a:endParaRPr lang="hr-HR" altLang="sr-Latn-RS" sz="1800" b="1">
              <a:solidFill>
                <a:srgbClr val="0000FF"/>
              </a:solidFill>
              <a:latin typeface="Futura Lt BT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CEAF275-5B83-4BAC-BB7C-19C3D2C1DB4D}"/>
              </a:ext>
            </a:extLst>
          </p:cNvPr>
          <p:cNvSpPr/>
          <p:nvPr/>
        </p:nvSpPr>
        <p:spPr>
          <a:xfrm rot="3431686">
            <a:off x="4000501" y="3333750"/>
            <a:ext cx="823912" cy="6683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A69E7F1-3569-400C-BE73-D6717F9AADDE}"/>
              </a:ext>
            </a:extLst>
          </p:cNvPr>
          <p:cNvSpPr/>
          <p:nvPr/>
        </p:nvSpPr>
        <p:spPr>
          <a:xfrm rot="3431686">
            <a:off x="3007518" y="3263107"/>
            <a:ext cx="823913" cy="6667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F24DB9F-D4EF-443E-94F8-AEC461D90CB6}"/>
              </a:ext>
            </a:extLst>
          </p:cNvPr>
          <p:cNvSpPr/>
          <p:nvPr/>
        </p:nvSpPr>
        <p:spPr>
          <a:xfrm rot="3431686">
            <a:off x="4816475" y="1614488"/>
            <a:ext cx="823913" cy="6683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34D1A6-79E6-41FC-9D80-70A4871B7603}"/>
              </a:ext>
            </a:extLst>
          </p:cNvPr>
          <p:cNvSpPr/>
          <p:nvPr/>
        </p:nvSpPr>
        <p:spPr>
          <a:xfrm rot="3431686">
            <a:off x="5527675" y="5567363"/>
            <a:ext cx="825500" cy="6667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2773F0-9214-48BA-A3A7-87EFF55050E4}"/>
              </a:ext>
            </a:extLst>
          </p:cNvPr>
          <p:cNvSpPr/>
          <p:nvPr/>
        </p:nvSpPr>
        <p:spPr>
          <a:xfrm rot="3431686">
            <a:off x="2367757" y="3991769"/>
            <a:ext cx="823912" cy="6667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14688E-DCED-4F00-9E21-B198FB37A170}"/>
              </a:ext>
            </a:extLst>
          </p:cNvPr>
          <p:cNvSpPr/>
          <p:nvPr/>
        </p:nvSpPr>
        <p:spPr>
          <a:xfrm rot="3431686">
            <a:off x="1207294" y="5855494"/>
            <a:ext cx="823912" cy="6667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J47 - Alveolina (gornji Paleocen-donji Eocen)">
            <a:extLst>
              <a:ext uri="{FF2B5EF4-FFF2-40B4-BE49-F238E27FC236}">
                <a16:creationId xmlns:a16="http://schemas.microsoft.com/office/drawing/2014/main" id="{3B91F875-2C0D-4B9F-9DD6-FDA227087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581" b="858"/>
          <a:stretch>
            <a:fillRect/>
          </a:stretch>
        </p:blipFill>
        <p:spPr bwMode="auto">
          <a:xfrm>
            <a:off x="4067175" y="80963"/>
            <a:ext cx="4878388" cy="66055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Slide Number Placeholder 3">
            <a:extLst>
              <a:ext uri="{FF2B5EF4-FFF2-40B4-BE49-F238E27FC236}">
                <a16:creationId xmlns:a16="http://schemas.microsoft.com/office/drawing/2014/main" id="{91AAF949-1E95-46A4-A9E9-4E4017D01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3581B16-D83A-4DAD-9B45-826B4E00B78C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3796" name="Picture 6" descr="image001">
            <a:extLst>
              <a:ext uri="{FF2B5EF4-FFF2-40B4-BE49-F238E27FC236}">
                <a16:creationId xmlns:a16="http://schemas.microsoft.com/office/drawing/2014/main" id="{93C1B492-A7DE-4926-8817-B5B5D598E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781300"/>
            <a:ext cx="4017963" cy="3014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7">
            <a:extLst>
              <a:ext uri="{FF2B5EF4-FFF2-40B4-BE49-F238E27FC236}">
                <a16:creationId xmlns:a16="http://schemas.microsoft.com/office/drawing/2014/main" id="{ABC7C0DA-93AD-40AA-9979-C0098C487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57375"/>
            <a:ext cx="2928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solidFill>
                  <a:srgbClr val="FF0000"/>
                </a:solidFill>
                <a:latin typeface="Futura Lt BT" pitchFamily="34" charset="0"/>
              </a:rPr>
              <a:t>Alveolina, </a:t>
            </a:r>
            <a:r>
              <a:rPr lang="hr-HR" altLang="sr-Latn-RS" sz="1800" dirty="0">
                <a:latin typeface="Futura Lt BT" pitchFamily="34" charset="0"/>
              </a:rPr>
              <a:t>porculanasta stijenka pod reflektiranim svijetlom</a:t>
            </a:r>
          </a:p>
        </p:txBody>
      </p:sp>
      <p:sp>
        <p:nvSpPr>
          <p:cNvPr id="13318" name="Text Box 4">
            <a:extLst>
              <a:ext uri="{FF2B5EF4-FFF2-40B4-BE49-F238E27FC236}">
                <a16:creationId xmlns:a16="http://schemas.microsoft.com/office/drawing/2014/main" id="{74D2A83E-4CEA-4C97-990D-9B2029C60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8" y="115888"/>
            <a:ext cx="325913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Futura Lt BT" pitchFamily="34" charset="0"/>
              </a:rPr>
              <a:t>Alveolina</a:t>
            </a:r>
            <a:r>
              <a:rPr lang="hr-HR" altLang="sr-Latn-RS" sz="1800">
                <a:latin typeface="Futura Lt BT" pitchFamily="34" charset="0"/>
              </a:rPr>
              <a:t>,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Futura Lt BT" pitchFamily="34" charset="0"/>
              </a:rPr>
              <a:t>gornji Pc – donji E,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Futura Lt BT" pitchFamily="34" charset="0"/>
              </a:rPr>
              <a:t>porculanasta stijenka u prolaznom svijetlu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88BBC056-EABF-4BA5-A2D2-16E36DE8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5F52BDE-ED6F-4AD5-AC06-363FE19AE373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4819" name="Picture 3" descr="J49 - Nummulites (srednji-gornji Eocen)">
            <a:extLst>
              <a:ext uri="{FF2B5EF4-FFF2-40B4-BE49-F238E27FC236}">
                <a16:creationId xmlns:a16="http://schemas.microsoft.com/office/drawing/2014/main" id="{2E3E9E4F-F1EA-41CB-80FB-2D76ECE1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1400" y="0"/>
            <a:ext cx="3530600" cy="46529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8" descr="nummulites_2">
            <a:extLst>
              <a:ext uri="{FF2B5EF4-FFF2-40B4-BE49-F238E27FC236}">
                <a16:creationId xmlns:a16="http://schemas.microsoft.com/office/drawing/2014/main" id="{CBD2992C-0B35-40CB-88D8-9D38421D6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8613" y="2420938"/>
            <a:ext cx="4897437" cy="42179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6" descr="srednjeeocenski numuliti">
            <a:extLst>
              <a:ext uri="{FF2B5EF4-FFF2-40B4-BE49-F238E27FC236}">
                <a16:creationId xmlns:a16="http://schemas.microsoft.com/office/drawing/2014/main" id="{7ADAC766-FFB8-47FF-96E6-995E81DB1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56873" r="-215" b="55879"/>
          <a:stretch>
            <a:fillRect/>
          </a:stretch>
        </p:blipFill>
        <p:spPr bwMode="auto">
          <a:xfrm>
            <a:off x="1385888" y="4170363"/>
            <a:ext cx="2609850" cy="25717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7" descr="nummulites_1">
            <a:extLst>
              <a:ext uri="{FF2B5EF4-FFF2-40B4-BE49-F238E27FC236}">
                <a16:creationId xmlns:a16="http://schemas.microsoft.com/office/drawing/2014/main" id="{B1C28CDF-B820-4DEA-963E-02819C54F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1810"/>
          <a:stretch>
            <a:fillRect/>
          </a:stretch>
        </p:blipFill>
        <p:spPr bwMode="auto">
          <a:xfrm>
            <a:off x="5607050" y="0"/>
            <a:ext cx="3429000" cy="2916238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3" name="Text Box 4">
            <a:extLst>
              <a:ext uri="{FF2B5EF4-FFF2-40B4-BE49-F238E27FC236}">
                <a16:creationId xmlns:a16="http://schemas.microsoft.com/office/drawing/2014/main" id="{4A8B8812-562B-45DC-8CFD-C2ED3A281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60800"/>
            <a:ext cx="5076055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solidFill>
                  <a:srgbClr val="FF0000"/>
                </a:solidFill>
                <a:latin typeface="Futura Lt BT" pitchFamily="34" charset="0"/>
              </a:rPr>
              <a:t>Nummulites</a:t>
            </a:r>
            <a:r>
              <a:rPr lang="hr-HR" altLang="sr-Latn-RS" sz="1800" dirty="0">
                <a:latin typeface="Futura Lt BT" pitchFamily="34" charset="0"/>
              </a:rPr>
              <a:t>, srednji eocen </a:t>
            </a:r>
            <a:r>
              <a:rPr lang="en-US" altLang="sr-Latn-RS" sz="1800" dirty="0">
                <a:latin typeface="Futura Lt BT" pitchFamily="34" charset="0"/>
              </a:rPr>
              <a:t>-</a:t>
            </a:r>
            <a:r>
              <a:rPr lang="hr-HR" altLang="sr-Latn-RS" sz="1800" dirty="0">
                <a:latin typeface="Futura Lt BT" pitchFamily="34" charset="0"/>
              </a:rPr>
              <a:t> </a:t>
            </a:r>
            <a:r>
              <a:rPr lang="en-US" altLang="sr-Latn-RS" sz="1800" dirty="0" err="1">
                <a:latin typeface="Futura Lt BT" pitchFamily="34" charset="0"/>
              </a:rPr>
              <a:t>donji</a:t>
            </a:r>
            <a:r>
              <a:rPr lang="en-US" altLang="sr-Latn-RS" sz="1800" dirty="0">
                <a:latin typeface="Futura Lt BT" pitchFamily="34" charset="0"/>
              </a:rPr>
              <a:t> </a:t>
            </a:r>
            <a:r>
              <a:rPr lang="hr-HR" altLang="sr-Latn-RS" sz="1800" dirty="0">
                <a:latin typeface="Futura Lt BT" pitchFamily="34" charset="0"/>
              </a:rPr>
              <a:t>oligocen</a:t>
            </a:r>
          </a:p>
        </p:txBody>
      </p:sp>
      <p:sp>
        <p:nvSpPr>
          <p:cNvPr id="14344" name="Text Box 7">
            <a:extLst>
              <a:ext uri="{FF2B5EF4-FFF2-40B4-BE49-F238E27FC236}">
                <a16:creationId xmlns:a16="http://schemas.microsoft.com/office/drawing/2014/main" id="{217F4499-525C-4A91-A8DE-CE56AB071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0"/>
            <a:ext cx="2232025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solidFill>
                  <a:srgbClr val="FF0000"/>
                </a:solidFill>
                <a:latin typeface="Futura Lt BT" pitchFamily="34" charset="0"/>
              </a:rPr>
              <a:t>Nummulite</a:t>
            </a:r>
            <a:r>
              <a:rPr lang="en-US" altLang="sr-Latn-RS" sz="1800" b="1" i="1" dirty="0">
                <a:solidFill>
                  <a:srgbClr val="FF0000"/>
                </a:solidFill>
                <a:latin typeface="Futura Lt BT" pitchFamily="34" charset="0"/>
              </a:rPr>
              <a:t>s</a:t>
            </a:r>
            <a:endParaRPr lang="hr-HR" altLang="sr-Latn-RS" sz="1800" dirty="0">
              <a:latin typeface="Futura Lt BT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6720CE2-BC41-4564-A7F2-EC011B616556}"/>
              </a:ext>
            </a:extLst>
          </p:cNvPr>
          <p:cNvCxnSpPr/>
          <p:nvPr/>
        </p:nvCxnSpPr>
        <p:spPr>
          <a:xfrm flipH="1">
            <a:off x="3708400" y="908050"/>
            <a:ext cx="792163" cy="1873250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6" name="Text Box 4">
            <a:extLst>
              <a:ext uri="{FF2B5EF4-FFF2-40B4-BE49-F238E27FC236}">
                <a16:creationId xmlns:a16="http://schemas.microsoft.com/office/drawing/2014/main" id="{E625C8CC-B70B-48BD-8386-704FCAEB1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950" y="1989138"/>
            <a:ext cx="12239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b="1" i="1" dirty="0">
                <a:solidFill>
                  <a:srgbClr val="0000FF"/>
                </a:solidFill>
                <a:latin typeface="Futura Lt BT" pitchFamily="34" charset="0"/>
              </a:rPr>
              <a:t>Alveolina</a:t>
            </a:r>
            <a:r>
              <a:rPr lang="hr-HR" altLang="sr-Latn-RS" sz="1400" dirty="0">
                <a:latin typeface="Futura Lt BT" pitchFamily="34" charset="0"/>
              </a:rPr>
              <a:t>,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80013E-7EC2-4FAC-8B8B-DE5EE644FE1F}"/>
              </a:ext>
            </a:extLst>
          </p:cNvPr>
          <p:cNvCxnSpPr/>
          <p:nvPr/>
        </p:nvCxnSpPr>
        <p:spPr>
          <a:xfrm flipV="1">
            <a:off x="828675" y="1628775"/>
            <a:ext cx="287338" cy="287338"/>
          </a:xfrm>
          <a:prstGeom prst="straightConnector1">
            <a:avLst/>
          </a:prstGeom>
          <a:ln w="412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>
            <a:extLst>
              <a:ext uri="{FF2B5EF4-FFF2-40B4-BE49-F238E27FC236}">
                <a16:creationId xmlns:a16="http://schemas.microsoft.com/office/drawing/2014/main" id="{05219827-6194-4121-9506-3B2AF931A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CB7CE36D-723F-4386-9A4C-61B95B7EAD25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5843" name="Picture 3" descr="J50 - Discocyclina (srednji-gornji Eocen)">
            <a:extLst>
              <a:ext uri="{FF2B5EF4-FFF2-40B4-BE49-F238E27FC236}">
                <a16:creationId xmlns:a16="http://schemas.microsoft.com/office/drawing/2014/main" id="{061907CC-ECF0-43EB-B1EF-296DD8D55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88913"/>
            <a:ext cx="2965450" cy="6477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4">
            <a:extLst>
              <a:ext uri="{FF2B5EF4-FFF2-40B4-BE49-F238E27FC236}">
                <a16:creationId xmlns:a16="http://schemas.microsoft.com/office/drawing/2014/main" id="{F55B4BAB-6A43-4DC5-B155-0732A9B0B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8600"/>
            <a:ext cx="403860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solidFill>
                  <a:srgbClr val="FF0000"/>
                </a:solidFill>
                <a:latin typeface="Futura Lt BT" pitchFamily="34" charset="0"/>
              </a:rPr>
              <a:t>Discocyclina</a:t>
            </a:r>
            <a:r>
              <a:rPr lang="hr-HR" altLang="sr-Latn-RS" sz="1800" dirty="0">
                <a:latin typeface="Futura Lt BT" pitchFamily="34" charset="0"/>
              </a:rPr>
              <a:t>, srednji-gornji eocen</a:t>
            </a:r>
          </a:p>
        </p:txBody>
      </p:sp>
      <p:pic>
        <p:nvPicPr>
          <p:cNvPr id="35845" name="Picture 6" descr="Dyscocyclina">
            <a:extLst>
              <a:ext uri="{FF2B5EF4-FFF2-40B4-BE49-F238E27FC236}">
                <a16:creationId xmlns:a16="http://schemas.microsoft.com/office/drawing/2014/main" id="{0CEDA22E-EE82-41F3-B8D7-82740D8A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2662238" cy="32750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7" descr="image001">
            <a:extLst>
              <a:ext uri="{FF2B5EF4-FFF2-40B4-BE49-F238E27FC236}">
                <a16:creationId xmlns:a16="http://schemas.microsoft.com/office/drawing/2014/main" id="{0EBBF734-2D2F-4A95-927E-AFD905344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1052513"/>
            <a:ext cx="2336800" cy="46005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8">
            <a:extLst>
              <a:ext uri="{FF2B5EF4-FFF2-40B4-BE49-F238E27FC236}">
                <a16:creationId xmlns:a16="http://schemas.microsoft.com/office/drawing/2014/main" id="{7FFBA184-844C-4480-8A6E-DD1BF1AB8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5735638"/>
            <a:ext cx="2193925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Diskocikline</a:t>
            </a:r>
            <a:r>
              <a:rPr lang="hr-HR" altLang="sr-Latn-RS" sz="1800">
                <a:latin typeface="Futura Lt BT" pitchFamily="34" charset="0"/>
              </a:rPr>
              <a:t> i </a:t>
            </a:r>
            <a:r>
              <a:rPr lang="hr-HR" altLang="sr-Latn-RS" sz="1800" b="1">
                <a:solidFill>
                  <a:srgbClr val="0000FF"/>
                </a:solidFill>
                <a:latin typeface="Futura Lt BT" pitchFamily="34" charset="0"/>
              </a:rPr>
              <a:t>numulit</a:t>
            </a:r>
          </a:p>
        </p:txBody>
      </p:sp>
      <p:pic>
        <p:nvPicPr>
          <p:cNvPr id="35848" name="Picture 9" descr="image004">
            <a:extLst>
              <a:ext uri="{FF2B5EF4-FFF2-40B4-BE49-F238E27FC236}">
                <a16:creationId xmlns:a16="http://schemas.microsoft.com/office/drawing/2014/main" id="{C9FD3403-B20E-44B0-9D55-7B93F53BF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0" y="4365625"/>
            <a:ext cx="3300413" cy="22336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B54555-598E-40FF-8A14-0E0E3A6F845D}"/>
              </a:ext>
            </a:extLst>
          </p:cNvPr>
          <p:cNvCxnSpPr/>
          <p:nvPr/>
        </p:nvCxnSpPr>
        <p:spPr>
          <a:xfrm rot="16200000" flipV="1">
            <a:off x="4857750" y="4857750"/>
            <a:ext cx="500063" cy="214313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633A58F-209F-4943-886A-EB6F64BA9698}"/>
              </a:ext>
            </a:extLst>
          </p:cNvPr>
          <p:cNvCxnSpPr/>
          <p:nvPr/>
        </p:nvCxnSpPr>
        <p:spPr>
          <a:xfrm flipH="1" flipV="1">
            <a:off x="3859213" y="2636838"/>
            <a:ext cx="65087" cy="431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A2CDEA4-63E0-4FDF-A1F0-FE7D148DBAD7}"/>
              </a:ext>
            </a:extLst>
          </p:cNvPr>
          <p:cNvCxnSpPr/>
          <p:nvPr/>
        </p:nvCxnSpPr>
        <p:spPr>
          <a:xfrm>
            <a:off x="4714875" y="714375"/>
            <a:ext cx="1944688" cy="1222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5790F95-35D1-4F09-A995-80935E6EF2A3}"/>
              </a:ext>
            </a:extLst>
          </p:cNvPr>
          <p:cNvCxnSpPr/>
          <p:nvPr/>
        </p:nvCxnSpPr>
        <p:spPr>
          <a:xfrm flipH="1">
            <a:off x="5364163" y="2133600"/>
            <a:ext cx="287337" cy="3587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>
            <a:extLst>
              <a:ext uri="{FF2B5EF4-FFF2-40B4-BE49-F238E27FC236}">
                <a16:creationId xmlns:a16="http://schemas.microsoft.com/office/drawing/2014/main" id="{E8B91D9E-E9C5-4ECB-92BD-DA3DFF7FA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16683DB-7DC3-4383-BE6F-A52F3CB3F6D1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57BACA23-6CCE-4A8F-A7A5-133BF8578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524000"/>
            <a:ext cx="84978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008000"/>
                </a:solidFill>
                <a:latin typeface="Futura Lt BT" pitchFamily="34" charset="0"/>
              </a:rPr>
              <a:t>Zelene alge</a:t>
            </a:r>
            <a:r>
              <a:rPr lang="hr-HR" altLang="sr-Latn-RS" sz="1800">
                <a:latin typeface="Futura Lt BT" pitchFamily="34" charset="0"/>
              </a:rPr>
              <a:t>: 	- red </a:t>
            </a:r>
            <a:r>
              <a:rPr lang="hr-HR" altLang="sr-Latn-RS" sz="1800" b="1">
                <a:solidFill>
                  <a:srgbClr val="339933"/>
                </a:solidFill>
                <a:latin typeface="Futura Lt BT" pitchFamily="34" charset="0"/>
              </a:rPr>
              <a:t>Dasycladales</a:t>
            </a: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Pct val="120000"/>
              <a:buFont typeface="Wingdings" panose="05000000000000000000" pitchFamily="2" charset="2"/>
              <a:buNone/>
            </a:pPr>
            <a:r>
              <a:rPr lang="hr-HR" altLang="sr-Latn-RS" sz="1800">
                <a:solidFill>
                  <a:srgbClr val="FF3300"/>
                </a:solidFill>
                <a:latin typeface="Futura Lt BT" pitchFamily="34" charset="0"/>
              </a:rPr>
              <a:t>			</a:t>
            </a:r>
            <a:r>
              <a:rPr lang="hr-HR" altLang="sr-Latn-RS" sz="1800">
                <a:latin typeface="Futura Lt BT" pitchFamily="34" charset="0"/>
              </a:rPr>
              <a:t>-</a:t>
            </a:r>
            <a:r>
              <a:rPr lang="hr-HR" altLang="sr-Latn-RS" sz="1800">
                <a:solidFill>
                  <a:srgbClr val="FF3300"/>
                </a:solidFill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ponovno se javlja porodica </a:t>
            </a:r>
            <a:r>
              <a:rPr lang="hr-HR" altLang="sr-Latn-RS" sz="1800" b="1">
                <a:solidFill>
                  <a:srgbClr val="339933"/>
                </a:solidFill>
                <a:latin typeface="Futura Lt BT" pitchFamily="34" charset="0"/>
              </a:rPr>
              <a:t>Codiaceae</a:t>
            </a:r>
            <a:r>
              <a:rPr lang="hr-HR" altLang="sr-Latn-RS" sz="1800">
                <a:latin typeface="Futura Lt BT" pitchFamily="34" charset="0"/>
              </a:rPr>
              <a:t> (rod </a:t>
            </a:r>
            <a:r>
              <a:rPr lang="hr-HR" altLang="sr-Latn-RS" sz="1800" i="1">
                <a:latin typeface="Futura Lt BT" pitchFamily="34" charset="0"/>
              </a:rPr>
              <a:t>Halimeda</a:t>
            </a:r>
            <a:r>
              <a:rPr lang="hr-HR" altLang="sr-Latn-RS" sz="1800">
                <a:latin typeface="Futura Lt BT" pitchFamily="34" charset="0"/>
              </a:rPr>
              <a:t>) i</a:t>
            </a:r>
          </a:p>
          <a:p>
            <a:pPr eaLnBrk="1" hangingPunct="1">
              <a:spcBef>
                <a:spcPct val="0"/>
              </a:spcBef>
              <a:buClrTx/>
              <a:buSzPct val="120000"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			- porodica </a:t>
            </a:r>
            <a:r>
              <a:rPr lang="hr-HR" altLang="sr-Latn-RS" sz="1800" b="1">
                <a:solidFill>
                  <a:srgbClr val="339933"/>
                </a:solidFill>
                <a:latin typeface="Futura Lt BT" pitchFamily="34" charset="0"/>
              </a:rPr>
              <a:t>Characeae</a:t>
            </a:r>
            <a:r>
              <a:rPr lang="hr-HR" altLang="sr-Latn-RS" sz="1800">
                <a:latin typeface="Futura Lt BT" pitchFamily="34" charset="0"/>
              </a:rPr>
              <a:t> (rodovi </a:t>
            </a:r>
            <a:r>
              <a:rPr lang="hr-HR" altLang="sr-Latn-RS" sz="1800" b="1" i="1">
                <a:latin typeface="Futura Lt BT" pitchFamily="34" charset="0"/>
              </a:rPr>
              <a:t>Kosmogyra, Lagynophora</a:t>
            </a:r>
            <a:r>
              <a:rPr lang="hr-HR" altLang="sr-Latn-RS" sz="1800">
                <a:latin typeface="Futura Lt BT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Pct val="120000"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CC6600"/>
                </a:solidFill>
                <a:latin typeface="Futura Lt BT" pitchFamily="34" charset="0"/>
              </a:rPr>
              <a:t>Smeđe alge</a:t>
            </a:r>
            <a:r>
              <a:rPr lang="hr-HR" altLang="sr-Latn-RS" sz="1800">
                <a:latin typeface="Futura Lt BT" pitchFamily="34" charset="0"/>
              </a:rPr>
              <a:t> – bez vapnenačkog ovoja (rod </a:t>
            </a:r>
            <a:r>
              <a:rPr lang="hr-HR" altLang="sr-Latn-RS" sz="1800" b="1" i="1">
                <a:latin typeface="Futura Lt BT" pitchFamily="34" charset="0"/>
              </a:rPr>
              <a:t>Fucus</a:t>
            </a:r>
            <a:r>
              <a:rPr lang="hr-HR" altLang="sr-Latn-RS" sz="1800">
                <a:latin typeface="Futura Lt BT" pitchFamily="34" charset="0"/>
              </a:rPr>
              <a:t>) </a:t>
            </a:r>
          </a:p>
          <a:p>
            <a:pPr eaLnBrk="1" hangingPunct="1">
              <a:spcBef>
                <a:spcPct val="0"/>
              </a:spcBef>
              <a:buClrTx/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Crvene alge</a:t>
            </a:r>
            <a:r>
              <a:rPr lang="hr-HR" altLang="sr-Latn-RS" sz="1800">
                <a:latin typeface="Futura Lt BT" pitchFamily="34" charset="0"/>
              </a:rPr>
              <a:t> – porodica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Corallinaceae</a:t>
            </a:r>
            <a:r>
              <a:rPr lang="hr-HR" altLang="sr-Latn-RS" sz="1800">
                <a:latin typeface="Futura Lt BT" pitchFamily="34" charset="0"/>
              </a:rPr>
              <a:t> (rodovi </a:t>
            </a:r>
            <a:r>
              <a:rPr lang="hr-HR" altLang="sr-Latn-RS" sz="1800" i="1">
                <a:solidFill>
                  <a:srgbClr val="3333FF"/>
                </a:solidFill>
                <a:latin typeface="Futura Lt BT" pitchFamily="34" charset="0"/>
              </a:rPr>
              <a:t>Lithothamnium, Lithophyllum</a:t>
            </a:r>
            <a:r>
              <a:rPr lang="hr-HR" altLang="sr-Latn-RS" sz="1800">
                <a:latin typeface="Futura Lt BT" pitchFamily="34" charset="0"/>
              </a:rPr>
              <a:t>…) koja u paleogenu i neogenu izgrađuje vapnenačke grebene</a:t>
            </a: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</p:txBody>
      </p:sp>
      <p:pic>
        <p:nvPicPr>
          <p:cNvPr id="16388" name="Picture 3" descr="J63- - Neki fosili Paleocena">
            <a:extLst>
              <a:ext uri="{FF2B5EF4-FFF2-40B4-BE49-F238E27FC236}">
                <a16:creationId xmlns:a16="http://schemas.microsoft.com/office/drawing/2014/main" id="{840C16E9-631D-4FF4-B2F0-D4DAE8477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" t="60780" r="70569" b="14482"/>
          <a:stretch>
            <a:fillRect/>
          </a:stretch>
        </p:blipFill>
        <p:spPr bwMode="auto">
          <a:xfrm>
            <a:off x="5783263" y="3836988"/>
            <a:ext cx="19907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J63- - Neki fosili Paleocena">
            <a:extLst>
              <a:ext uri="{FF2B5EF4-FFF2-40B4-BE49-F238E27FC236}">
                <a16:creationId xmlns:a16="http://schemas.microsoft.com/office/drawing/2014/main" id="{258FFD1C-C1CF-4D86-B274-28102921C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6" t="34924" r="65987" b="40314"/>
          <a:stretch>
            <a:fillRect/>
          </a:stretch>
        </p:blipFill>
        <p:spPr bwMode="auto">
          <a:xfrm>
            <a:off x="688975" y="4052888"/>
            <a:ext cx="1728788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 descr="J63- - Neki fosili Paleocena">
            <a:extLst>
              <a:ext uri="{FF2B5EF4-FFF2-40B4-BE49-F238E27FC236}">
                <a16:creationId xmlns:a16="http://schemas.microsoft.com/office/drawing/2014/main" id="{55245935-11A0-4D8B-96AA-4B66F7F1C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4" t="35992" r="6596" b="37085"/>
          <a:stretch>
            <a:fillRect/>
          </a:stretch>
        </p:blipFill>
        <p:spPr bwMode="auto">
          <a:xfrm>
            <a:off x="2705100" y="3981450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Text Box 6">
            <a:extLst>
              <a:ext uri="{FF2B5EF4-FFF2-40B4-BE49-F238E27FC236}">
                <a16:creationId xmlns:a16="http://schemas.microsoft.com/office/drawing/2014/main" id="{4B1C6957-C93C-4DD9-9839-A79187E2C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3765550"/>
            <a:ext cx="3960812" cy="259238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Futura Lt BT" pitchFamily="34" charset="0"/>
              </a:rPr>
              <a:t>Kosmogyra superba</a:t>
            </a:r>
            <a:r>
              <a:rPr lang="hr-HR" altLang="sr-Latn-RS" sz="1800">
                <a:latin typeface="Futura Lt BT" pitchFamily="34" charset="0"/>
              </a:rPr>
              <a:t>, Pc</a:t>
            </a: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</p:txBody>
      </p:sp>
      <p:sp>
        <p:nvSpPr>
          <p:cNvPr id="16392" name="Text Box 7">
            <a:extLst>
              <a:ext uri="{FF2B5EF4-FFF2-40B4-BE49-F238E27FC236}">
                <a16:creationId xmlns:a16="http://schemas.microsoft.com/office/drawing/2014/main" id="{3A3C3579-9DF4-4767-A6E7-83CCF13D3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3765550"/>
            <a:ext cx="3308350" cy="259238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Futura Lt BT" pitchFamily="34" charset="0"/>
              </a:rPr>
              <a:t>Lagynophora liburnica</a:t>
            </a:r>
            <a:r>
              <a:rPr lang="hr-HR" altLang="sr-Latn-RS" sz="1800">
                <a:latin typeface="Futura Lt BT" pitchFamily="34" charset="0"/>
              </a:rPr>
              <a:t>, Pc,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Futura Lt BT" pitchFamily="34" charset="0"/>
              </a:rPr>
              <a:t>javlja se u Kozina naslagama</a:t>
            </a: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</p:txBody>
      </p:sp>
      <p:sp>
        <p:nvSpPr>
          <p:cNvPr id="16393" name="Rectangle 2">
            <a:extLst>
              <a:ext uri="{FF2B5EF4-FFF2-40B4-BE49-F238E27FC236}">
                <a16:creationId xmlns:a16="http://schemas.microsoft.com/office/drawing/2014/main" id="{D42D47ED-CFB3-45D2-B5DC-D5EE0B5B6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1154113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ALGE</a:t>
            </a:r>
          </a:p>
        </p:txBody>
      </p:sp>
      <p:sp>
        <p:nvSpPr>
          <p:cNvPr id="16394" name="Text Box 6">
            <a:extLst>
              <a:ext uri="{FF2B5EF4-FFF2-40B4-BE49-F238E27FC236}">
                <a16:creationId xmlns:a16="http://schemas.microsoft.com/office/drawing/2014/main" id="{1F49E85F-C00F-4050-ABE1-24702C11C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438" y="142875"/>
            <a:ext cx="1571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Futura Lt BT" pitchFamily="34" charset="0"/>
              </a:rPr>
              <a:t>rodovi: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Futura Lt BT" pitchFamily="34" charset="0"/>
              </a:rPr>
              <a:t>Acetabularia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Futura Lt BT" pitchFamily="34" charset="0"/>
              </a:rPr>
              <a:t>Jodotella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Futura Lt BT" pitchFamily="34" charset="0"/>
              </a:rPr>
              <a:t>Broeckella</a:t>
            </a:r>
            <a:endParaRPr lang="hr-HR" altLang="sr-Latn-RS" sz="1800">
              <a:solidFill>
                <a:srgbClr val="339933"/>
              </a:solidFill>
              <a:latin typeface="Futura Lt BT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6D6876-E565-462B-BA6E-CDC533C08E13}"/>
              </a:ext>
            </a:extLst>
          </p:cNvPr>
          <p:cNvCxnSpPr/>
          <p:nvPr/>
        </p:nvCxnSpPr>
        <p:spPr>
          <a:xfrm flipV="1">
            <a:off x="4572000" y="785813"/>
            <a:ext cx="1071563" cy="7143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6" name="Picture 12" descr="ScreenShot050">
            <a:extLst>
              <a:ext uri="{FF2B5EF4-FFF2-40B4-BE49-F238E27FC236}">
                <a16:creationId xmlns:a16="http://schemas.microsoft.com/office/drawing/2014/main" id="{D58C273D-EF8B-4C3F-8476-EA21F4EA8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" t="1836" r="1880" b="1836"/>
          <a:stretch>
            <a:fillRect/>
          </a:stretch>
        </p:blipFill>
        <p:spPr bwMode="auto">
          <a:xfrm>
            <a:off x="7410450" y="147638"/>
            <a:ext cx="1579563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4A1553-6931-4491-88AE-42D452C6DADD}"/>
              </a:ext>
            </a:extLst>
          </p:cNvPr>
          <p:cNvCxnSpPr/>
          <p:nvPr/>
        </p:nvCxnSpPr>
        <p:spPr>
          <a:xfrm>
            <a:off x="7019925" y="908050"/>
            <a:ext cx="504825" cy="47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>
            <a:extLst>
              <a:ext uri="{FF2B5EF4-FFF2-40B4-BE49-F238E27FC236}">
                <a16:creationId xmlns:a16="http://schemas.microsoft.com/office/drawing/2014/main" id="{FCD9F630-B8E1-45C1-8445-F004624C7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96BA6DD-26A1-40FA-BDFB-A70CC629B936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7411" name="Picture 2" descr="J90 - -Charophyta">
            <a:extLst>
              <a:ext uri="{FF2B5EF4-FFF2-40B4-BE49-F238E27FC236}">
                <a16:creationId xmlns:a16="http://schemas.microsoft.com/office/drawing/2014/main" id="{1978E725-1678-47BB-A47C-704D05C18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89"/>
          <a:stretch>
            <a:fillRect/>
          </a:stretch>
        </p:blipFill>
        <p:spPr bwMode="auto">
          <a:xfrm>
            <a:off x="571500" y="836613"/>
            <a:ext cx="5389563" cy="528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3">
            <a:extLst>
              <a:ext uri="{FF2B5EF4-FFF2-40B4-BE49-F238E27FC236}">
                <a16:creationId xmlns:a16="http://schemas.microsoft.com/office/drawing/2014/main" id="{2E7BC2FB-8DFC-421F-BD0B-D0ECE3A92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2032000"/>
            <a:ext cx="29876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Characeae</a:t>
            </a:r>
            <a:r>
              <a:rPr lang="hr-HR" altLang="sr-Latn-RS" sz="1800" b="1">
                <a:latin typeface="Futura Lt BT" pitchFamily="34" charset="0"/>
              </a:rPr>
              <a:t> - oogoniji</a:t>
            </a:r>
            <a:r>
              <a:rPr lang="hr-HR" altLang="sr-Latn-RS" sz="1800">
                <a:latin typeface="Futura Lt BT" pitchFamily="34" charset="0"/>
              </a:rPr>
              <a:t>– česte su nakupine oogonija ovih algi </a:t>
            </a:r>
            <a:r>
              <a:rPr lang="hr-HR" altLang="sr-Latn-RS" sz="1800" b="1">
                <a:latin typeface="Futura Lt BT" pitchFamily="34" charset="0"/>
              </a:rPr>
              <a:t>u Kozina naslagama</a:t>
            </a:r>
            <a:r>
              <a:rPr lang="hr-HR" altLang="sr-Latn-RS" sz="1800">
                <a:latin typeface="Futura Lt BT" pitchFamily="34" charset="0"/>
              </a:rPr>
              <a:t>, taloženim u brakičnim i slatkovodnim jezercima paleocena (to su tamni vapnenci, često ugljenonosni)</a:t>
            </a:r>
            <a:endParaRPr lang="hr-HR" altLang="sr-Latn-RS" sz="1800" b="1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>
            <a:extLst>
              <a:ext uri="{FF2B5EF4-FFF2-40B4-BE49-F238E27FC236}">
                <a16:creationId xmlns:a16="http://schemas.microsoft.com/office/drawing/2014/main" id="{F1A409B1-ABFA-4A9A-A474-AB3E29297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0E9902A-BE56-4987-8B4E-5B421B56B49E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8435" name="Text Box 2">
            <a:extLst>
              <a:ext uri="{FF2B5EF4-FFF2-40B4-BE49-F238E27FC236}">
                <a16:creationId xmlns:a16="http://schemas.microsoft.com/office/drawing/2014/main" id="{00EB12F7-4D38-4406-8CB2-B426D71F2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57338"/>
            <a:ext cx="52562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33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 Javljaju se nove vrste </a:t>
            </a: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JEŽINACA, osobito od eocena,</a:t>
            </a:r>
            <a:r>
              <a:rPr lang="hr-HR" altLang="sr-Latn-RS" sz="1800">
                <a:latin typeface="Futura Lt BT" pitchFamily="34" charset="0"/>
              </a:rPr>
              <a:t> i to </a:t>
            </a:r>
            <a:r>
              <a:rPr lang="hr-HR" altLang="sr-Latn-RS" sz="1800" b="1">
                <a:latin typeface="Futura Lt BT" pitchFamily="34" charset="0"/>
              </a:rPr>
              <a:t>nepravilnih ježinaca</a:t>
            </a:r>
            <a:r>
              <a:rPr lang="hr-HR" altLang="sr-Latn-RS" sz="1800">
                <a:latin typeface="Futura Lt BT" pitchFamily="34" charset="0"/>
              </a:rPr>
              <a:t>, skupina </a:t>
            </a:r>
            <a:r>
              <a:rPr lang="hr-HR" altLang="sr-Latn-RS" sz="1800" i="1">
                <a:latin typeface="Futura Lt BT" pitchFamily="34" charset="0"/>
              </a:rPr>
              <a:t>Clypeasteroidea</a:t>
            </a:r>
            <a:r>
              <a:rPr lang="hr-HR" altLang="sr-Latn-RS" sz="1800">
                <a:latin typeface="Futura Lt BT" pitchFamily="34" charset="0"/>
              </a:rPr>
              <a:t> (rodovi </a:t>
            </a:r>
            <a:r>
              <a:rPr lang="hr-HR" altLang="sr-Latn-RS" sz="1800" i="1">
                <a:latin typeface="Futura Lt BT" pitchFamily="34" charset="0"/>
              </a:rPr>
              <a:t>Periarchus, Sismondia, Scutella</a:t>
            </a:r>
            <a:r>
              <a:rPr lang="hr-HR" altLang="sr-Latn-RS" sz="1800">
                <a:latin typeface="Futura Lt BT" pitchFamily="34" charset="0"/>
              </a:rPr>
              <a:t>…)</a:t>
            </a:r>
            <a:endParaRPr lang="en-US" altLang="sr-Latn-RS" sz="1800">
              <a:latin typeface="Futura Lt BT" pitchFamily="34" charset="0"/>
            </a:endParaRPr>
          </a:p>
        </p:txBody>
      </p:sp>
      <p:pic>
        <p:nvPicPr>
          <p:cNvPr id="18436" name="Picture 3" descr="Periarchus%20lyelli1a">
            <a:extLst>
              <a:ext uri="{FF2B5EF4-FFF2-40B4-BE49-F238E27FC236}">
                <a16:creationId xmlns:a16="http://schemas.microsoft.com/office/drawing/2014/main" id="{1B97CFBA-C927-41C4-802D-1876EC2BD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05213"/>
            <a:ext cx="2386013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4">
            <a:extLst>
              <a:ext uri="{FF2B5EF4-FFF2-40B4-BE49-F238E27FC236}">
                <a16:creationId xmlns:a16="http://schemas.microsoft.com/office/drawing/2014/main" id="{2587C6E6-73F8-4D34-A698-FE4DDEC62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2924175"/>
            <a:ext cx="4983162" cy="3719513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Futura Lt BT" pitchFamily="34" charset="0"/>
              </a:rPr>
              <a:t>Periarchus</a:t>
            </a:r>
            <a:r>
              <a:rPr lang="hr-HR" altLang="sr-Latn-RS" sz="1800">
                <a:latin typeface="Futura Lt BT" pitchFamily="34" charset="0"/>
              </a:rPr>
              <a:t> (“sand dolar”) – prilagođen životu u visokoenergetskim okolišima</a:t>
            </a:r>
            <a:endParaRPr lang="en-US" altLang="sr-Latn-RS" sz="1800" i="1">
              <a:solidFill>
                <a:schemeClr val="accent2"/>
              </a:solidFill>
              <a:latin typeface="Futura Lt BT" pitchFamily="34" charset="0"/>
            </a:endParaRPr>
          </a:p>
        </p:txBody>
      </p:sp>
      <p:pic>
        <p:nvPicPr>
          <p:cNvPr id="18438" name="Picture 5" descr="evolucija ježinaca, paleogen">
            <a:extLst>
              <a:ext uri="{FF2B5EF4-FFF2-40B4-BE49-F238E27FC236}">
                <a16:creationId xmlns:a16="http://schemas.microsoft.com/office/drawing/2014/main" id="{7D667E86-AE5F-4C61-9703-3BD28EAAE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" b="12859"/>
          <a:stretch>
            <a:fillRect/>
          </a:stretch>
        </p:blipFill>
        <p:spPr bwMode="auto">
          <a:xfrm>
            <a:off x="5715000" y="79375"/>
            <a:ext cx="3046413" cy="66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 descr="ježinac, tercijar">
            <a:extLst>
              <a:ext uri="{FF2B5EF4-FFF2-40B4-BE49-F238E27FC236}">
                <a16:creationId xmlns:a16="http://schemas.microsoft.com/office/drawing/2014/main" id="{D5E5423D-10F8-410D-9CE1-ACEEDC003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5966" r="13303" b="16925"/>
          <a:stretch>
            <a:fillRect/>
          </a:stretch>
        </p:blipFill>
        <p:spPr bwMode="auto">
          <a:xfrm>
            <a:off x="2971800" y="3681413"/>
            <a:ext cx="2286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2">
            <a:extLst>
              <a:ext uri="{FF2B5EF4-FFF2-40B4-BE49-F238E27FC236}">
                <a16:creationId xmlns:a16="http://schemas.microsoft.com/office/drawing/2014/main" id="{1194BD6D-EED0-4E66-B079-8918AA589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1514475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JEŽINCI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>
            <a:extLst>
              <a:ext uri="{FF2B5EF4-FFF2-40B4-BE49-F238E27FC236}">
                <a16:creationId xmlns:a16="http://schemas.microsoft.com/office/drawing/2014/main" id="{6A52D436-338F-4822-AC72-1D08E4DE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3B254C3-81FB-43C0-97F3-C4A64DBD4974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9939" name="Picture 6" descr="Scutella subrotunda, eocen, ježinac, Francuska">
            <a:extLst>
              <a:ext uri="{FF2B5EF4-FFF2-40B4-BE49-F238E27FC236}">
                <a16:creationId xmlns:a16="http://schemas.microsoft.com/office/drawing/2014/main" id="{E0227BBB-A6B2-46CA-84FD-63B4CA90E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35725" y="620713"/>
            <a:ext cx="2120900" cy="22320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3" descr="echinolampas">
            <a:extLst>
              <a:ext uri="{FF2B5EF4-FFF2-40B4-BE49-F238E27FC236}">
                <a16:creationId xmlns:a16="http://schemas.microsoft.com/office/drawing/2014/main" id="{2E93F98B-4330-4303-B3B5-7ECAB19F2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538" y="977900"/>
            <a:ext cx="2890837" cy="43227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4">
            <a:extLst>
              <a:ext uri="{FF2B5EF4-FFF2-40B4-BE49-F238E27FC236}">
                <a16:creationId xmlns:a16="http://schemas.microsoft.com/office/drawing/2014/main" id="{4847EC72-D94C-43DE-B2F8-E71EB0B73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5302250"/>
            <a:ext cx="25923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339933"/>
                </a:solidFill>
                <a:latin typeface="Futura Lt BT" pitchFamily="34" charset="0"/>
              </a:rPr>
              <a:t>Echinolampas</a:t>
            </a:r>
            <a:endParaRPr lang="hr-HR" altLang="sr-Latn-RS" sz="1800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Futura Lt BT" pitchFamily="34" charset="0"/>
              </a:rPr>
              <a:t>(eocen – miocen)</a:t>
            </a:r>
            <a:endParaRPr lang="en-US" altLang="sr-Latn-RS" sz="1800">
              <a:latin typeface="Futura Lt BT" pitchFamily="34" charset="0"/>
            </a:endParaRPr>
          </a:p>
        </p:txBody>
      </p:sp>
      <p:pic>
        <p:nvPicPr>
          <p:cNvPr id="39942" name="Picture 5" descr="scutella">
            <a:extLst>
              <a:ext uri="{FF2B5EF4-FFF2-40B4-BE49-F238E27FC236}">
                <a16:creationId xmlns:a16="http://schemas.microsoft.com/office/drawing/2014/main" id="{6DF070DC-CDC4-41A2-9230-DE4B82EB1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3700" y="2924175"/>
            <a:ext cx="4400550" cy="33035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6" descr="scutella1">
            <a:extLst>
              <a:ext uri="{FF2B5EF4-FFF2-40B4-BE49-F238E27FC236}">
                <a16:creationId xmlns:a16="http://schemas.microsoft.com/office/drawing/2014/main" id="{0CCFD85B-EC3A-4F8F-9D89-CA4A85D9E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8398" r="6299"/>
          <a:stretch>
            <a:fillRect/>
          </a:stretch>
        </p:blipFill>
        <p:spPr bwMode="auto">
          <a:xfrm>
            <a:off x="4203700" y="333375"/>
            <a:ext cx="2160588" cy="25320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 Box 7">
            <a:extLst>
              <a:ext uri="{FF2B5EF4-FFF2-40B4-BE49-F238E27FC236}">
                <a16:creationId xmlns:a16="http://schemas.microsoft.com/office/drawing/2014/main" id="{1203B92A-DC20-4CB2-B73E-50B5D8CA2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163" y="6227763"/>
            <a:ext cx="2928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339933"/>
                </a:solidFill>
                <a:latin typeface="Futura Lt BT" pitchFamily="34" charset="0"/>
              </a:rPr>
              <a:t>Scutella</a:t>
            </a:r>
            <a:r>
              <a:rPr lang="hr-HR" altLang="sr-Latn-RS" sz="1800">
                <a:solidFill>
                  <a:schemeClr val="accent2"/>
                </a:solidFill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(eocen – miocen)</a:t>
            </a:r>
            <a:endParaRPr lang="en-US" altLang="sr-Latn-RS" sz="1800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22">
            <a:extLst>
              <a:ext uri="{FF2B5EF4-FFF2-40B4-BE49-F238E27FC236}">
                <a16:creationId xmlns:a16="http://schemas.microsoft.com/office/drawing/2014/main" id="{BDDB809D-05E0-4D6F-A8DA-F22AA5C68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F068B3F-EC1A-462E-9F12-254C5E555680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0483" name="Picture 4" descr="stomatopsis_1">
            <a:extLst>
              <a:ext uri="{FF2B5EF4-FFF2-40B4-BE49-F238E27FC236}">
                <a16:creationId xmlns:a16="http://schemas.microsoft.com/office/drawing/2014/main" id="{EB8DAC67-D0F3-4312-AAC3-100AC2273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420938"/>
            <a:ext cx="1319212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 descr="stomatopsis_2">
            <a:extLst>
              <a:ext uri="{FF2B5EF4-FFF2-40B4-BE49-F238E27FC236}">
                <a16:creationId xmlns:a16="http://schemas.microsoft.com/office/drawing/2014/main" id="{52FAA900-3CD7-479C-84E1-FD15DA6E7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63" y="2276475"/>
            <a:ext cx="1296987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6">
            <a:extLst>
              <a:ext uri="{FF2B5EF4-FFF2-40B4-BE49-F238E27FC236}">
                <a16:creationId xmlns:a16="http://schemas.microsoft.com/office/drawing/2014/main" id="{A68C0F6E-4CB2-4913-B0BE-2DC9D994A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2205038"/>
            <a:ext cx="3240087" cy="30956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Futura Lt BT" pitchFamily="34" charset="0"/>
              </a:rPr>
              <a:t>Stomatopsis</a:t>
            </a:r>
            <a:r>
              <a:rPr lang="hr-HR" altLang="sr-Latn-RS" sz="1800" b="1">
                <a:solidFill>
                  <a:schemeClr val="accent2"/>
                </a:solidFill>
                <a:latin typeface="Futura Lt BT" pitchFamily="34" charset="0"/>
              </a:rPr>
              <a:t>, Pc</a:t>
            </a:r>
          </a:p>
        </p:txBody>
      </p:sp>
      <p:pic>
        <p:nvPicPr>
          <p:cNvPr id="20486" name="Picture 7" descr="cosinia">
            <a:extLst>
              <a:ext uri="{FF2B5EF4-FFF2-40B4-BE49-F238E27FC236}">
                <a16:creationId xmlns:a16="http://schemas.microsoft.com/office/drawing/2014/main" id="{A2B33185-4C20-4908-87A5-C71B53669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060575"/>
            <a:ext cx="151130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8">
            <a:extLst>
              <a:ext uri="{FF2B5EF4-FFF2-40B4-BE49-F238E27FC236}">
                <a16:creationId xmlns:a16="http://schemas.microsoft.com/office/drawing/2014/main" id="{65B01A4A-B200-4E08-882C-0FB5124DE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205038"/>
            <a:ext cx="2808287" cy="19446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Futura Lt BT" pitchFamily="34" charset="0"/>
              </a:rPr>
              <a:t>Cosinia</a:t>
            </a:r>
            <a:r>
              <a:rPr lang="hr-HR" altLang="sr-Latn-RS" sz="1800" b="1">
                <a:solidFill>
                  <a:schemeClr val="accent2"/>
                </a:solidFill>
                <a:latin typeface="Futura Lt BT" pitchFamily="34" charset="0"/>
              </a:rPr>
              <a:t>, Pc</a:t>
            </a:r>
          </a:p>
        </p:txBody>
      </p:sp>
      <p:sp>
        <p:nvSpPr>
          <p:cNvPr id="20488" name="Text Box 18">
            <a:extLst>
              <a:ext uri="{FF2B5EF4-FFF2-40B4-BE49-F238E27FC236}">
                <a16:creationId xmlns:a16="http://schemas.microsoft.com/office/drawing/2014/main" id="{412DC7B1-00FE-44C6-890E-C47DB26A5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373688"/>
            <a:ext cx="8077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33"/>
              </a:buClr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 b="1">
                <a:latin typeface="Futura Lt BT" pitchFamily="34" charset="0"/>
              </a:rPr>
              <a:t>Kozina naslage </a:t>
            </a:r>
            <a:r>
              <a:rPr lang="hr-HR" altLang="sr-Latn-RS" sz="1800">
                <a:latin typeface="Futura Lt BT" pitchFamily="34" charset="0"/>
              </a:rPr>
              <a:t>sadrže slatkovodne rodove puževa </a:t>
            </a:r>
            <a:r>
              <a:rPr lang="hr-HR" altLang="sr-Latn-RS" sz="1800" i="1">
                <a:latin typeface="Futura Lt BT" pitchFamily="34" charset="0"/>
              </a:rPr>
              <a:t>Stomatopsis</a:t>
            </a:r>
            <a:r>
              <a:rPr lang="hr-HR" altLang="sr-Latn-RS" sz="1800">
                <a:latin typeface="Futura Lt BT" pitchFamily="34" charset="0"/>
              </a:rPr>
              <a:t> i </a:t>
            </a:r>
            <a:r>
              <a:rPr lang="hr-HR" altLang="sr-Latn-RS" sz="1800" i="1">
                <a:latin typeface="Futura Lt BT" pitchFamily="34" charset="0"/>
              </a:rPr>
              <a:t>Cosinia</a:t>
            </a:r>
            <a:r>
              <a:rPr lang="hr-HR" altLang="sr-Latn-RS" sz="1800">
                <a:latin typeface="Futura Lt BT" pitchFamily="34" charset="0"/>
              </a:rPr>
              <a:t>, to su tamni i smeđi vapnenci s ugljenom</a:t>
            </a:r>
            <a:endParaRPr lang="hr-HR" altLang="sr-Latn-RS" sz="1800">
              <a:latin typeface="Futura Lt BT" pitchFamily="34" charset="0"/>
              <a:cs typeface="Arial" panose="020B0604020202020204" pitchFamily="34" charset="0"/>
            </a:endParaRPr>
          </a:p>
        </p:txBody>
      </p:sp>
      <p:sp>
        <p:nvSpPr>
          <p:cNvPr id="20489" name="Rectangle 2">
            <a:extLst>
              <a:ext uri="{FF2B5EF4-FFF2-40B4-BE49-F238E27FC236}">
                <a16:creationId xmlns:a16="http://schemas.microsoft.com/office/drawing/2014/main" id="{6E052811-3D9E-4BF8-AC31-06B819907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628775"/>
            <a:ext cx="1655762" cy="457200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chemeClr val="bg1"/>
                </a:solidFill>
                <a:latin typeface="Futura Lt BT" pitchFamily="34" charset="0"/>
              </a:rPr>
              <a:t>paleocen</a:t>
            </a:r>
          </a:p>
        </p:txBody>
      </p:sp>
      <p:sp>
        <p:nvSpPr>
          <p:cNvPr id="20490" name="Rectangle 2">
            <a:extLst>
              <a:ext uri="{FF2B5EF4-FFF2-40B4-BE49-F238E27FC236}">
                <a16:creationId xmlns:a16="http://schemas.microsoft.com/office/drawing/2014/main" id="{61C5D945-7C73-4EA0-AB62-8CA80DF90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3386138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ŠKOLJKAŠI I PUŽEVI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>
            <a:extLst>
              <a:ext uri="{FF2B5EF4-FFF2-40B4-BE49-F238E27FC236}">
                <a16:creationId xmlns:a16="http://schemas.microsoft.com/office/drawing/2014/main" id="{B7A74907-4D2A-4A07-A607-D2C28971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6D21CB0-2B9E-4F39-9A09-33289A15D894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1507" name="Text Box 12">
            <a:extLst>
              <a:ext uri="{FF2B5EF4-FFF2-40B4-BE49-F238E27FC236}">
                <a16:creationId xmlns:a16="http://schemas.microsoft.com/office/drawing/2014/main" id="{1CB45684-BDBD-4098-8E32-251B573AC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738" y="3573463"/>
            <a:ext cx="2160587" cy="30956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Diastoma costellatum</a:t>
            </a:r>
            <a:r>
              <a:rPr lang="hr-HR" altLang="sr-Latn-RS" sz="1800">
                <a:latin typeface="Futura Lt BT" pitchFamily="34" charset="0"/>
              </a:rPr>
              <a:t>, </a:t>
            </a:r>
            <a:r>
              <a:rPr lang="hr-HR" altLang="sr-Latn-RS" sz="1800">
                <a:solidFill>
                  <a:srgbClr val="FF6600"/>
                </a:solidFill>
                <a:latin typeface="Futura Lt BT" pitchFamily="34" charset="0"/>
              </a:rPr>
              <a:t>puž</a:t>
            </a:r>
            <a:r>
              <a:rPr lang="hr-HR" altLang="sr-Latn-RS" sz="1800">
                <a:latin typeface="Futura Lt BT" pitchFamily="34" charset="0"/>
              </a:rPr>
              <a:t>, 2,5 cm</a:t>
            </a:r>
          </a:p>
        </p:txBody>
      </p:sp>
      <p:sp>
        <p:nvSpPr>
          <p:cNvPr id="21508" name="Text Box 10">
            <a:extLst>
              <a:ext uri="{FF2B5EF4-FFF2-40B4-BE49-F238E27FC236}">
                <a16:creationId xmlns:a16="http://schemas.microsoft.com/office/drawing/2014/main" id="{8282D2B6-6F26-463A-9E94-87816DDB5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1950" y="2859088"/>
            <a:ext cx="2009775" cy="34496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Conus desperditus</a:t>
            </a:r>
            <a:r>
              <a:rPr lang="hr-HR" altLang="sr-Latn-RS" sz="1800">
                <a:latin typeface="Futura Lt BT" pitchFamily="34" charset="0"/>
              </a:rPr>
              <a:t>, </a:t>
            </a:r>
            <a:r>
              <a:rPr lang="hr-HR" altLang="sr-Latn-RS" sz="1800">
                <a:solidFill>
                  <a:srgbClr val="FF6600"/>
                </a:solidFill>
                <a:latin typeface="Futura Lt BT" pitchFamily="34" charset="0"/>
              </a:rPr>
              <a:t>puž</a:t>
            </a:r>
            <a:r>
              <a:rPr lang="hr-HR" altLang="sr-Latn-RS" sz="1800">
                <a:latin typeface="Futura Lt BT" pitchFamily="34" charset="0"/>
              </a:rPr>
              <a:t>, 3 cm</a:t>
            </a:r>
          </a:p>
        </p:txBody>
      </p:sp>
      <p:sp>
        <p:nvSpPr>
          <p:cNvPr id="21509" name="Text Box 4">
            <a:extLst>
              <a:ext uri="{FF2B5EF4-FFF2-40B4-BE49-F238E27FC236}">
                <a16:creationId xmlns:a16="http://schemas.microsoft.com/office/drawing/2014/main" id="{6558F78D-4A4A-4E55-9D2F-B8478FE49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738" y="260350"/>
            <a:ext cx="2146300" cy="316071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Ancilla dubia</a:t>
            </a:r>
            <a:r>
              <a:rPr lang="hr-HR" altLang="sr-Latn-RS" sz="1800">
                <a:latin typeface="Futura Lt BT" pitchFamily="34" charset="0"/>
              </a:rPr>
              <a:t>, </a:t>
            </a:r>
            <a:r>
              <a:rPr lang="hr-HR" altLang="sr-Latn-RS" sz="1800">
                <a:solidFill>
                  <a:srgbClr val="FF6600"/>
                </a:solidFill>
                <a:latin typeface="Futura Lt BT" pitchFamily="34" charset="0"/>
              </a:rPr>
              <a:t>puž</a:t>
            </a:r>
            <a:r>
              <a:rPr lang="hr-HR" altLang="sr-Latn-RS" sz="1800">
                <a:latin typeface="Futura Lt BT" pitchFamily="34" charset="0"/>
              </a:rPr>
              <a:t>, dužine 4 cm</a:t>
            </a:r>
          </a:p>
        </p:txBody>
      </p:sp>
      <p:sp>
        <p:nvSpPr>
          <p:cNvPr id="21510" name="Text Box 16">
            <a:extLst>
              <a:ext uri="{FF2B5EF4-FFF2-40B4-BE49-F238E27FC236}">
                <a16:creationId xmlns:a16="http://schemas.microsoft.com/office/drawing/2014/main" id="{D8CF6996-ACBE-463B-B4B8-6EBFCC077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9350" y="2852738"/>
            <a:ext cx="1536700" cy="34575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Turitella,</a:t>
            </a:r>
            <a:r>
              <a:rPr lang="hr-HR" altLang="sr-Latn-RS" sz="1800">
                <a:latin typeface="Futura Lt BT" pitchFamily="34" charset="0"/>
              </a:rPr>
              <a:t> </a:t>
            </a:r>
            <a:r>
              <a:rPr lang="hr-HR" altLang="sr-Latn-RS" sz="1800">
                <a:solidFill>
                  <a:srgbClr val="FF6600"/>
                </a:solidFill>
                <a:latin typeface="Futura Lt BT" pitchFamily="34" charset="0"/>
              </a:rPr>
              <a:t>puž</a:t>
            </a:r>
            <a:r>
              <a:rPr lang="hr-HR" altLang="sr-Latn-RS" sz="1800">
                <a:latin typeface="Futura Lt BT" pitchFamily="34" charset="0"/>
              </a:rPr>
              <a:t>, 5,5 cm</a:t>
            </a:r>
          </a:p>
        </p:txBody>
      </p:sp>
      <p:sp>
        <p:nvSpPr>
          <p:cNvPr id="21511" name="Text Box 8">
            <a:extLst>
              <a:ext uri="{FF2B5EF4-FFF2-40B4-BE49-F238E27FC236}">
                <a16:creationId xmlns:a16="http://schemas.microsoft.com/office/drawing/2014/main" id="{0F28D244-7961-4D93-A700-F0567D0BA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788" y="260350"/>
            <a:ext cx="3600450" cy="244951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Clavilithes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longaevus</a:t>
            </a:r>
            <a:r>
              <a:rPr lang="hr-HR" altLang="sr-Latn-RS" sz="1800">
                <a:latin typeface="Futura Lt BT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solidFill>
                  <a:srgbClr val="FF6600"/>
                </a:solidFill>
                <a:latin typeface="Futura Lt BT" pitchFamily="34" charset="0"/>
              </a:rPr>
              <a:t>puž</a:t>
            </a:r>
            <a:r>
              <a:rPr lang="hr-HR" altLang="sr-Latn-RS" sz="1800">
                <a:latin typeface="Futura Lt BT" pitchFamily="34" charset="0"/>
              </a:rPr>
              <a:t>, 8 cm</a:t>
            </a:r>
          </a:p>
        </p:txBody>
      </p:sp>
      <p:sp>
        <p:nvSpPr>
          <p:cNvPr id="21512" name="Text Box 14">
            <a:extLst>
              <a:ext uri="{FF2B5EF4-FFF2-40B4-BE49-F238E27FC236}">
                <a16:creationId xmlns:a16="http://schemas.microsoft.com/office/drawing/2014/main" id="{D740F209-A9F0-4424-B3EF-98F91BA8A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60350"/>
            <a:ext cx="2776537" cy="23764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Trigonostoma babylonicum</a:t>
            </a:r>
            <a:r>
              <a:rPr lang="hr-HR" altLang="sr-Latn-RS" sz="1800">
                <a:latin typeface="Futura Lt BT" pitchFamily="34" charset="0"/>
              </a:rPr>
              <a:t>, </a:t>
            </a:r>
            <a:r>
              <a:rPr lang="hr-HR" altLang="sr-Latn-RS" sz="1800">
                <a:solidFill>
                  <a:srgbClr val="FF6600"/>
                </a:solidFill>
                <a:latin typeface="Futura Lt BT" pitchFamily="34" charset="0"/>
              </a:rPr>
              <a:t>puž</a:t>
            </a:r>
            <a:r>
              <a:rPr lang="hr-HR" altLang="sr-Latn-RS" sz="1800">
                <a:latin typeface="Futura Lt BT" pitchFamily="34" charset="0"/>
              </a:rPr>
              <a:t>, 2,5 cm</a:t>
            </a:r>
          </a:p>
        </p:txBody>
      </p:sp>
      <p:pic>
        <p:nvPicPr>
          <p:cNvPr id="21513" name="Picture 3" descr="Ancilla dubia, puž, eocen, 4 cm">
            <a:extLst>
              <a:ext uri="{FF2B5EF4-FFF2-40B4-BE49-F238E27FC236}">
                <a16:creationId xmlns:a16="http://schemas.microsoft.com/office/drawing/2014/main" id="{A6863820-766B-4B92-97E2-2290EFC81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8" y="331788"/>
            <a:ext cx="19177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7" descr="Clavilithes longaevus, puž, eocen, 8cm">
            <a:extLst>
              <a:ext uri="{FF2B5EF4-FFF2-40B4-BE49-F238E27FC236}">
                <a16:creationId xmlns:a16="http://schemas.microsoft.com/office/drawing/2014/main" id="{8295D1A2-DA3F-4188-BD32-E9150B390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333375"/>
            <a:ext cx="1814513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9" descr="Conus desperditus, puž, eocen, 3 cm">
            <a:extLst>
              <a:ext uri="{FF2B5EF4-FFF2-40B4-BE49-F238E27FC236}">
                <a16:creationId xmlns:a16="http://schemas.microsoft.com/office/drawing/2014/main" id="{082FDD0E-6E7C-4B22-8430-163E74F01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932113"/>
            <a:ext cx="1863725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11" descr="Diastoma costellatum, puž, eocen, 2,5 cm">
            <a:extLst>
              <a:ext uri="{FF2B5EF4-FFF2-40B4-BE49-F238E27FC236}">
                <a16:creationId xmlns:a16="http://schemas.microsoft.com/office/drawing/2014/main" id="{2D7B01E2-FE61-4003-8ACD-2855EEA00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3644900"/>
            <a:ext cx="173355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13" descr="Trigonostoma babylonicum, puž, eocen, 2,5 cm">
            <a:extLst>
              <a:ext uri="{FF2B5EF4-FFF2-40B4-BE49-F238E27FC236}">
                <a16:creationId xmlns:a16="http://schemas.microsoft.com/office/drawing/2014/main" id="{17198D74-BC0C-4C93-A35F-7A3BE7E0F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333375"/>
            <a:ext cx="1760538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15" descr="Turritella sp">
            <a:extLst>
              <a:ext uri="{FF2B5EF4-FFF2-40B4-BE49-F238E27FC236}">
                <a16:creationId xmlns:a16="http://schemas.microsoft.com/office/drawing/2014/main" id="{B46A465C-4880-4C6B-B47B-863EE641D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2925763"/>
            <a:ext cx="1366838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9" name="Rectangle 2">
            <a:extLst>
              <a:ext uri="{FF2B5EF4-FFF2-40B4-BE49-F238E27FC236}">
                <a16:creationId xmlns:a16="http://schemas.microsoft.com/office/drawing/2014/main" id="{B644FCD7-F13C-4C15-BB16-F7E4A9DD4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5888"/>
            <a:ext cx="1223962" cy="457200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chemeClr val="bg1"/>
                </a:solidFill>
                <a:latin typeface="Futura Lt BT" pitchFamily="34" charset="0"/>
              </a:rPr>
              <a:t>eocen</a:t>
            </a:r>
          </a:p>
        </p:txBody>
      </p:sp>
      <p:sp>
        <p:nvSpPr>
          <p:cNvPr id="21520" name="Text Box 6">
            <a:extLst>
              <a:ext uri="{FF2B5EF4-FFF2-40B4-BE49-F238E27FC236}">
                <a16:creationId xmlns:a16="http://schemas.microsoft.com/office/drawing/2014/main" id="{530C22EF-000D-4BD7-A263-CBF7BE7B5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781300"/>
            <a:ext cx="2808287" cy="38877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chemeClr val="accent2"/>
                </a:solidFill>
                <a:latin typeface="Futura Lt BT" pitchFamily="34" charset="0"/>
              </a:rPr>
              <a:t>Cerithium</a:t>
            </a:r>
            <a:endParaRPr lang="hr-HR" altLang="sr-Latn-RS" sz="2100" b="1">
              <a:solidFill>
                <a:schemeClr val="accent2"/>
              </a:solidFill>
              <a:latin typeface="Futura Lt BT" pitchFamily="34" charset="0"/>
            </a:endParaRPr>
          </a:p>
        </p:txBody>
      </p:sp>
      <p:pic>
        <p:nvPicPr>
          <p:cNvPr id="21521" name="Picture 5" descr="Ceritium">
            <a:extLst>
              <a:ext uri="{FF2B5EF4-FFF2-40B4-BE49-F238E27FC236}">
                <a16:creationId xmlns:a16="http://schemas.microsoft.com/office/drawing/2014/main" id="{7D5C6A8F-DF77-4A89-8D20-6EA310061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3429000"/>
            <a:ext cx="14478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2" name="Picture 13" descr="Cerithium denticulatum, puž, eocen, 3,5 cm">
            <a:extLst>
              <a:ext uri="{FF2B5EF4-FFF2-40B4-BE49-F238E27FC236}">
                <a16:creationId xmlns:a16="http://schemas.microsoft.com/office/drawing/2014/main" id="{FD47B89D-A955-4219-A282-5C4672DA5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852738"/>
            <a:ext cx="13033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22">
            <a:extLst>
              <a:ext uri="{FF2B5EF4-FFF2-40B4-BE49-F238E27FC236}">
                <a16:creationId xmlns:a16="http://schemas.microsoft.com/office/drawing/2014/main" id="{722963FA-34D4-4DE1-984E-60DED1972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28C45DB-C515-40A8-90E2-6790282E88AF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2531" name="Text Box 12">
            <a:extLst>
              <a:ext uri="{FF2B5EF4-FFF2-40B4-BE49-F238E27FC236}">
                <a16:creationId xmlns:a16="http://schemas.microsoft.com/office/drawing/2014/main" id="{39F17AD5-8591-4EC5-8300-EC88327B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188" y="115888"/>
            <a:ext cx="2808287" cy="42640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chemeClr val="accent2"/>
                </a:solidFill>
                <a:latin typeface="Futura Lt BT" pitchFamily="34" charset="0"/>
              </a:rPr>
              <a:t>Venericardia</a:t>
            </a:r>
            <a:endParaRPr lang="hr-HR" altLang="sr-Latn-RS" sz="2100" b="1">
              <a:solidFill>
                <a:schemeClr val="accent2"/>
              </a:solidFill>
              <a:latin typeface="Futura Lt BT" pitchFamily="34" charset="0"/>
            </a:endParaRPr>
          </a:p>
        </p:txBody>
      </p:sp>
      <p:sp>
        <p:nvSpPr>
          <p:cNvPr id="22532" name="Text Box 11">
            <a:extLst>
              <a:ext uri="{FF2B5EF4-FFF2-40B4-BE49-F238E27FC236}">
                <a16:creationId xmlns:a16="http://schemas.microsoft.com/office/drawing/2014/main" id="{20233D99-59FD-49E7-8E2F-7E82FA1EB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508500"/>
            <a:ext cx="5834062" cy="21605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chemeClr val="accent2"/>
                </a:solidFill>
                <a:latin typeface="Futura Lt BT" pitchFamily="34" charset="0"/>
              </a:rPr>
              <a:t>Velates</a:t>
            </a:r>
            <a:endParaRPr lang="hr-HR" altLang="sr-Latn-RS" sz="2100" b="1">
              <a:solidFill>
                <a:schemeClr val="accent2"/>
              </a:solidFill>
              <a:latin typeface="Futura Lt BT" pitchFamily="34" charset="0"/>
            </a:endParaRPr>
          </a:p>
        </p:txBody>
      </p:sp>
      <p:sp>
        <p:nvSpPr>
          <p:cNvPr id="22533" name="Text Box 8">
            <a:extLst>
              <a:ext uri="{FF2B5EF4-FFF2-40B4-BE49-F238E27FC236}">
                <a16:creationId xmlns:a16="http://schemas.microsoft.com/office/drawing/2014/main" id="{174663CD-A428-4F9D-A329-CB0BD6118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549275"/>
            <a:ext cx="2808287" cy="38163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chemeClr val="accent2"/>
                </a:solidFill>
                <a:latin typeface="Futura Lt BT" pitchFamily="34" charset="0"/>
              </a:rPr>
              <a:t>Pholadomya</a:t>
            </a:r>
            <a:endParaRPr lang="hr-HR" altLang="sr-Latn-RS" sz="2100" b="1">
              <a:solidFill>
                <a:schemeClr val="accent2"/>
              </a:solidFill>
              <a:latin typeface="Futura Lt BT" pitchFamily="34" charset="0"/>
            </a:endParaRPr>
          </a:p>
        </p:txBody>
      </p:sp>
      <p:pic>
        <p:nvPicPr>
          <p:cNvPr id="22534" name="Picture 16">
            <a:extLst>
              <a:ext uri="{FF2B5EF4-FFF2-40B4-BE49-F238E27FC236}">
                <a16:creationId xmlns:a16="http://schemas.microsoft.com/office/drawing/2014/main" id="{1C637131-9330-4684-AD12-16399E155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2133600"/>
            <a:ext cx="2574925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5">
            <a:extLst>
              <a:ext uri="{FF2B5EF4-FFF2-40B4-BE49-F238E27FC236}">
                <a16:creationId xmlns:a16="http://schemas.microsoft.com/office/drawing/2014/main" id="{F9C0FBA0-E3FC-4D4A-918E-A9B499C32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4579938"/>
            <a:ext cx="28162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4">
            <a:extLst>
              <a:ext uri="{FF2B5EF4-FFF2-40B4-BE49-F238E27FC236}">
                <a16:creationId xmlns:a16="http://schemas.microsoft.com/office/drawing/2014/main" id="{76B9A1FE-42F1-4F16-9E02-03139FC81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636838"/>
            <a:ext cx="2667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7" descr="Pholadomia">
            <a:extLst>
              <a:ext uri="{FF2B5EF4-FFF2-40B4-BE49-F238E27FC236}">
                <a16:creationId xmlns:a16="http://schemas.microsoft.com/office/drawing/2014/main" id="{921E75F1-53B9-4F3F-B998-335B39206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889000"/>
            <a:ext cx="216058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9" descr="Velates">
            <a:extLst>
              <a:ext uri="{FF2B5EF4-FFF2-40B4-BE49-F238E27FC236}">
                <a16:creationId xmlns:a16="http://schemas.microsoft.com/office/drawing/2014/main" id="{0EBA365E-BD13-4F21-8F27-1A50CAC38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4940300"/>
            <a:ext cx="28225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10" descr="Venericardia">
            <a:extLst>
              <a:ext uri="{FF2B5EF4-FFF2-40B4-BE49-F238E27FC236}">
                <a16:creationId xmlns:a16="http://schemas.microsoft.com/office/drawing/2014/main" id="{B1782C57-6B72-4D55-BFDD-CFB61BBE6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0"/>
          <a:stretch>
            <a:fillRect/>
          </a:stretch>
        </p:blipFill>
        <p:spPr bwMode="auto">
          <a:xfrm>
            <a:off x="5868988" y="466725"/>
            <a:ext cx="2176462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Text Box 17">
            <a:extLst>
              <a:ext uri="{FF2B5EF4-FFF2-40B4-BE49-F238E27FC236}">
                <a16:creationId xmlns:a16="http://schemas.microsoft.com/office/drawing/2014/main" id="{7559A70B-A429-4043-A85B-D71429FED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28775"/>
            <a:ext cx="1871663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33"/>
              </a:buClr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2100"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Brojni i raznovrsni školjkaši</a:t>
            </a:r>
            <a:endParaRPr lang="hr-HR" altLang="sr-Latn-RS" sz="1800">
              <a:latin typeface="Futura Lt BT" pitchFamily="34" charset="0"/>
              <a:cs typeface="Arial" panose="020B0604020202020204" pitchFamily="34" charset="0"/>
            </a:endParaRPr>
          </a:p>
        </p:txBody>
      </p:sp>
      <p:sp>
        <p:nvSpPr>
          <p:cNvPr id="22541" name="Rectangle 2">
            <a:extLst>
              <a:ext uri="{FF2B5EF4-FFF2-40B4-BE49-F238E27FC236}">
                <a16:creationId xmlns:a16="http://schemas.microsoft.com/office/drawing/2014/main" id="{236CE5C2-0217-4F56-A765-38ABEDE7F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49275"/>
            <a:ext cx="1223962" cy="457200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chemeClr val="bg1"/>
                </a:solidFill>
                <a:latin typeface="Futura Lt BT" pitchFamily="34" charset="0"/>
              </a:rPr>
              <a:t>eocen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22">
            <a:extLst>
              <a:ext uri="{FF2B5EF4-FFF2-40B4-BE49-F238E27FC236}">
                <a16:creationId xmlns:a16="http://schemas.microsoft.com/office/drawing/2014/main" id="{C4251AEB-090F-4FD5-9B24-890CCDFB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4D69D06-7894-4BD7-B896-67DF7ADA0637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7D3B58C2-B1E6-4FD7-985F-DB26260FF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49275"/>
            <a:ext cx="1512887" cy="457200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chemeClr val="bg1"/>
                </a:solidFill>
                <a:latin typeface="Futura Lt BT" pitchFamily="34" charset="0"/>
              </a:rPr>
              <a:t>oligocen</a:t>
            </a:r>
          </a:p>
        </p:txBody>
      </p:sp>
      <p:pic>
        <p:nvPicPr>
          <p:cNvPr id="44036" name="Picture 6" descr="jure6">
            <a:extLst>
              <a:ext uri="{FF2B5EF4-FFF2-40B4-BE49-F238E27FC236}">
                <a16:creationId xmlns:a16="http://schemas.microsoft.com/office/drawing/2014/main" id="{BA5BBCD0-A341-4185-8B36-CC7DC5874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773238"/>
            <a:ext cx="1789113" cy="2016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7">
            <a:extLst>
              <a:ext uri="{FF2B5EF4-FFF2-40B4-BE49-F238E27FC236}">
                <a16:creationId xmlns:a16="http://schemas.microsoft.com/office/drawing/2014/main" id="{752E1CED-F223-4B05-AC97-36F530841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345" y="3933056"/>
            <a:ext cx="1079921" cy="4154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 dirty="0">
                <a:solidFill>
                  <a:schemeClr val="accent2"/>
                </a:solidFill>
                <a:latin typeface="Futura Lt BT" pitchFamily="34" charset="0"/>
              </a:rPr>
              <a:t>Natica</a:t>
            </a:r>
            <a:endParaRPr lang="hr-HR" altLang="sr-Latn-RS" sz="2100" b="1" dirty="0">
              <a:solidFill>
                <a:schemeClr val="accent2"/>
              </a:solidFill>
              <a:latin typeface="Futura Lt BT" pitchFamily="34" charset="0"/>
            </a:endParaRPr>
          </a:p>
        </p:txBody>
      </p:sp>
      <p:pic>
        <p:nvPicPr>
          <p:cNvPr id="44038" name="Picture 8">
            <a:extLst>
              <a:ext uri="{FF2B5EF4-FFF2-40B4-BE49-F238E27FC236}">
                <a16:creationId xmlns:a16="http://schemas.microsoft.com/office/drawing/2014/main" id="{40B728E1-831E-44A7-BB7C-2FAC5D6EF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620713"/>
            <a:ext cx="1944687" cy="18827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 Box 9">
            <a:extLst>
              <a:ext uri="{FF2B5EF4-FFF2-40B4-BE49-F238E27FC236}">
                <a16:creationId xmlns:a16="http://schemas.microsoft.com/office/drawing/2014/main" id="{F2F22135-3464-4EBD-BD44-49D2C9727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563813"/>
            <a:ext cx="1223963" cy="415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chemeClr val="accent2"/>
                </a:solidFill>
                <a:latin typeface="Futura Lt BT" pitchFamily="34" charset="0"/>
              </a:rPr>
              <a:t>Nucula</a:t>
            </a:r>
            <a:endParaRPr lang="hr-HR" altLang="sr-Latn-RS" sz="2100" b="1">
              <a:solidFill>
                <a:schemeClr val="accent2"/>
              </a:solidFill>
              <a:latin typeface="Futura Lt BT" pitchFamily="34" charset="0"/>
            </a:endParaRPr>
          </a:p>
        </p:txBody>
      </p:sp>
      <p:pic>
        <p:nvPicPr>
          <p:cNvPr id="44040" name="Picture 10">
            <a:extLst>
              <a:ext uri="{FF2B5EF4-FFF2-40B4-BE49-F238E27FC236}">
                <a16:creationId xmlns:a16="http://schemas.microsoft.com/office/drawing/2014/main" id="{62DCB0AE-AB7D-45B2-9809-6622A30CA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3213100"/>
            <a:ext cx="2524125" cy="24384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Text Box 11">
            <a:extLst>
              <a:ext uri="{FF2B5EF4-FFF2-40B4-BE49-F238E27FC236}">
                <a16:creationId xmlns:a16="http://schemas.microsoft.com/office/drawing/2014/main" id="{F69F8E6B-1D3F-469A-8FB9-FF83BB05F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5732463"/>
            <a:ext cx="1800225" cy="415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chemeClr val="accent2"/>
                </a:solidFill>
                <a:latin typeface="Futura Lt BT" pitchFamily="34" charset="0"/>
              </a:rPr>
              <a:t>Melanopsis</a:t>
            </a:r>
            <a:endParaRPr lang="hr-HR" altLang="sr-Latn-RS" sz="2100" b="1">
              <a:solidFill>
                <a:schemeClr val="accent2"/>
              </a:solidFill>
              <a:latin typeface="Futura Lt BT" pitchFamily="34" charset="0"/>
            </a:endParaRPr>
          </a:p>
        </p:txBody>
      </p:sp>
      <p:pic>
        <p:nvPicPr>
          <p:cNvPr id="44042" name="Picture 12" descr="ostrea">
            <a:extLst>
              <a:ext uri="{FF2B5EF4-FFF2-40B4-BE49-F238E27FC236}">
                <a16:creationId xmlns:a16="http://schemas.microsoft.com/office/drawing/2014/main" id="{17EDD2B1-78EC-41B9-B81A-22C5C41A4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3789363"/>
            <a:ext cx="2925762" cy="19939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Text Box 13">
            <a:extLst>
              <a:ext uri="{FF2B5EF4-FFF2-40B4-BE49-F238E27FC236}">
                <a16:creationId xmlns:a16="http://schemas.microsoft.com/office/drawing/2014/main" id="{E0828097-12E0-47CB-9CF1-F74867BD3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5805488"/>
            <a:ext cx="1117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>
                <a:solidFill>
                  <a:schemeClr val="accent2"/>
                </a:solidFill>
                <a:latin typeface="Futura Lt BT" pitchFamily="34" charset="0"/>
              </a:rPr>
              <a:t>Ostrea</a:t>
            </a:r>
          </a:p>
        </p:txBody>
      </p:sp>
      <p:pic>
        <p:nvPicPr>
          <p:cNvPr id="44044" name="Picture 14">
            <a:extLst>
              <a:ext uri="{FF2B5EF4-FFF2-40B4-BE49-F238E27FC236}">
                <a16:creationId xmlns:a16="http://schemas.microsoft.com/office/drawing/2014/main" id="{CE883D26-CA5E-4A05-8A4E-8858EF68F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51500" y="260350"/>
            <a:ext cx="2857500" cy="29337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5" name="Text Box 15">
            <a:extLst>
              <a:ext uri="{FF2B5EF4-FFF2-40B4-BE49-F238E27FC236}">
                <a16:creationId xmlns:a16="http://schemas.microsoft.com/office/drawing/2014/main" id="{F4DB89EE-A6A2-4C84-AF80-CECDF17F3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228975"/>
            <a:ext cx="2306637" cy="415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chemeClr val="accent2"/>
                </a:solidFill>
                <a:latin typeface="Futura Lt BT" pitchFamily="34" charset="0"/>
              </a:rPr>
              <a:t>Tymapanotonos</a:t>
            </a:r>
            <a:endParaRPr lang="hr-HR" altLang="sr-Latn-RS" sz="2100" b="1">
              <a:solidFill>
                <a:schemeClr val="accent2"/>
              </a:solidFill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charch zub">
            <a:extLst>
              <a:ext uri="{FF2B5EF4-FFF2-40B4-BE49-F238E27FC236}">
                <a16:creationId xmlns:a16="http://schemas.microsoft.com/office/drawing/2014/main" id="{A0CB78E1-567A-4637-B09F-31F89D4CC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643313"/>
            <a:ext cx="4572000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4" descr="Carcharodon_megalodon">
            <a:extLst>
              <a:ext uri="{FF2B5EF4-FFF2-40B4-BE49-F238E27FC236}">
                <a16:creationId xmlns:a16="http://schemas.microsoft.com/office/drawing/2014/main" id="{37F19A88-0D03-45A1-9E64-5932035C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0"/>
            <a:ext cx="4643437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32D49425-FB63-4430-B3B7-C00331228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4BB2156-27FD-4147-A11C-75A7298118AF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4581" name="Rectangle 2">
            <a:extLst>
              <a:ext uri="{FF2B5EF4-FFF2-40B4-BE49-F238E27FC236}">
                <a16:creationId xmlns:a16="http://schemas.microsoft.com/office/drawing/2014/main" id="{5B51692B-AE3F-433A-B509-D02CDC26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22300"/>
            <a:ext cx="4043363" cy="1477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33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Tijekom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paleogena i miocena </a:t>
            </a:r>
            <a:r>
              <a:rPr lang="hr-HR" altLang="sr-Latn-RS" sz="1800">
                <a:latin typeface="Futura Lt BT" pitchFamily="34" charset="0"/>
              </a:rPr>
              <a:t>brojni su veliki </a:t>
            </a: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morski psi</a:t>
            </a:r>
            <a:r>
              <a:rPr lang="hr-HR" altLang="sr-Latn-RS" sz="1800">
                <a:latin typeface="Futura Lt BT" pitchFamily="34" charset="0"/>
              </a:rPr>
              <a:t> (rod </a:t>
            </a:r>
            <a:r>
              <a:rPr lang="hr-HR" altLang="sr-Latn-RS" sz="1800" i="1">
                <a:solidFill>
                  <a:srgbClr val="0000FF"/>
                </a:solidFill>
                <a:latin typeface="Futura Lt BT" pitchFamily="34" charset="0"/>
              </a:rPr>
              <a:t>Carcharodon</a:t>
            </a:r>
            <a:r>
              <a:rPr lang="hr-HR" altLang="sr-Latn-RS" sz="1800">
                <a:latin typeface="Futura Lt BT" pitchFamily="34" charset="0"/>
              </a:rPr>
              <a:t>), koji zamjenjuju izumrla mezozojska morska čudovišta</a:t>
            </a:r>
            <a:endParaRPr lang="en-US" altLang="sr-Latn-RS" sz="1800">
              <a:latin typeface="Futura Lt BT" pitchFamily="34" charset="0"/>
            </a:endParaRPr>
          </a:p>
        </p:txBody>
      </p:sp>
      <p:pic>
        <p:nvPicPr>
          <p:cNvPr id="24582" name="Picture 3" descr="Carcharodon_megalod_804081b">
            <a:extLst>
              <a:ext uri="{FF2B5EF4-FFF2-40B4-BE49-F238E27FC236}">
                <a16:creationId xmlns:a16="http://schemas.microsoft.com/office/drawing/2014/main" id="{5071B46D-FF22-4C38-9EA1-5B57AE3AB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7"/>
          <a:stretch>
            <a:fillRect/>
          </a:stretch>
        </p:blipFill>
        <p:spPr bwMode="auto">
          <a:xfrm>
            <a:off x="44450" y="2565400"/>
            <a:ext cx="4425950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Rectangle 2">
            <a:extLst>
              <a:ext uri="{FF2B5EF4-FFF2-40B4-BE49-F238E27FC236}">
                <a16:creationId xmlns:a16="http://schemas.microsoft.com/office/drawing/2014/main" id="{594BBE2A-9A69-467A-8E1F-88DBEF143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15888"/>
            <a:ext cx="115252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3333FF"/>
                </a:solidFill>
                <a:latin typeface="Futura Lt BT" pitchFamily="34" charset="0"/>
              </a:rPr>
              <a:t>RIBE</a:t>
            </a:r>
          </a:p>
        </p:txBody>
      </p:sp>
      <p:sp>
        <p:nvSpPr>
          <p:cNvPr id="24584" name="Text Box 5">
            <a:extLst>
              <a:ext uri="{FF2B5EF4-FFF2-40B4-BE49-F238E27FC236}">
                <a16:creationId xmlns:a16="http://schemas.microsoft.com/office/drawing/2014/main" id="{0FC73404-7770-4571-9F00-8CE3851A1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205038"/>
            <a:ext cx="280828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Futura Lt BT" pitchFamily="34" charset="0"/>
              </a:rPr>
              <a:t>Carcharodon megalodon</a:t>
            </a:r>
            <a:r>
              <a:rPr lang="hr-HR" altLang="sr-Latn-RS" sz="1800">
                <a:latin typeface="Futura Lt BT" pitchFamily="34" charset="0"/>
              </a:rPr>
              <a:t> – imao je raspon otvorenih čeljusti do 2 m</a:t>
            </a:r>
            <a:endParaRPr lang="en-US" altLang="sr-Latn-RS" sz="1800" i="1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9" descr="J22 - Celjust Carcharodona (raspon 2 m)">
            <a:extLst>
              <a:ext uri="{FF2B5EF4-FFF2-40B4-BE49-F238E27FC236}">
                <a16:creationId xmlns:a16="http://schemas.microsoft.com/office/drawing/2014/main" id="{6D948B8B-67BA-4DD0-A692-1BBDCFF4D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6" b="676"/>
          <a:stretch>
            <a:fillRect/>
          </a:stretch>
        </p:blipFill>
        <p:spPr bwMode="auto">
          <a:xfrm>
            <a:off x="4719638" y="1484313"/>
            <a:ext cx="4424362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Slide Number Placeholder 2">
            <a:extLst>
              <a:ext uri="{FF2B5EF4-FFF2-40B4-BE49-F238E27FC236}">
                <a16:creationId xmlns:a16="http://schemas.microsoft.com/office/drawing/2014/main" id="{F50434E7-8065-4112-8CBF-E708DEF84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529AB22-FC6C-45F1-9BC3-A9020D069CFB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5604" name="Picture 3" descr="Carcharodon megalodon, morski pas, miocen">
            <a:extLst>
              <a:ext uri="{FF2B5EF4-FFF2-40B4-BE49-F238E27FC236}">
                <a16:creationId xmlns:a16="http://schemas.microsoft.com/office/drawing/2014/main" id="{FC0C5B82-82C6-4E86-AF53-BFADB44A8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" t="1303" r="3357" b="31015"/>
          <a:stretch>
            <a:fillRect/>
          </a:stretch>
        </p:blipFill>
        <p:spPr bwMode="auto">
          <a:xfrm>
            <a:off x="34925" y="644525"/>
            <a:ext cx="4719638" cy="588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4">
            <a:extLst>
              <a:ext uri="{FF2B5EF4-FFF2-40B4-BE49-F238E27FC236}">
                <a16:creationId xmlns:a16="http://schemas.microsoft.com/office/drawing/2014/main" id="{B9745765-6F00-4967-82A8-75DB72279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42925"/>
            <a:ext cx="4068762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3366FF"/>
                </a:solidFill>
                <a:latin typeface="Futura Lt BT" pitchFamily="34" charset="0"/>
              </a:rPr>
              <a:t>Carcharodon megalodon</a:t>
            </a:r>
            <a:endParaRPr lang="hr-HR" altLang="sr-Latn-RS" sz="1600" u="sng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>
                <a:latin typeface="Futura Lt BT" pitchFamily="34" charset="0"/>
              </a:rPr>
              <a:t>smatra se da je dosezao dužinu do 17 m</a:t>
            </a:r>
            <a:r>
              <a:rPr lang="hr-HR" altLang="sr-Latn-RS" sz="2100">
                <a:latin typeface="Futura Lt BT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>
            <a:extLst>
              <a:ext uri="{FF2B5EF4-FFF2-40B4-BE49-F238E27FC236}">
                <a16:creationId xmlns:a16="http://schemas.microsoft.com/office/drawing/2014/main" id="{44A95CFE-9F0B-40C8-92C1-3C9460766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DF52AEC-112C-4CB4-9B2E-450F9041565E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6627" name="Text Box 2">
            <a:extLst>
              <a:ext uri="{FF2B5EF4-FFF2-40B4-BE49-F238E27FC236}">
                <a16:creationId xmlns:a16="http://schemas.microsoft.com/office/drawing/2014/main" id="{A43EB5E4-D3E9-4CD5-B643-9E4C5FDC8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268413"/>
            <a:ext cx="4572000" cy="1476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33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u="sng">
                <a:solidFill>
                  <a:srgbClr val="FF0000"/>
                </a:solidFill>
                <a:latin typeface="Futura Lt BT" pitchFamily="34" charset="0"/>
              </a:rPr>
              <a:t>Tijekom eocena</a:t>
            </a:r>
            <a:r>
              <a:rPr lang="hr-HR" altLang="sr-Latn-RS" sz="1800">
                <a:solidFill>
                  <a:srgbClr val="FF0000"/>
                </a:solidFill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su se iz kopnenih mesojednih sisavaca razvili </a:t>
            </a: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KITOVI (Cetacea)</a:t>
            </a:r>
            <a:r>
              <a:rPr lang="hr-HR" altLang="sr-Latn-RS" sz="1800">
                <a:latin typeface="Futura Lt BT" pitchFamily="34" charset="0"/>
              </a:rPr>
              <a:t> i ubrzo su postali glavni marinski predatori</a:t>
            </a:r>
          </a:p>
          <a:p>
            <a:pPr eaLnBrk="1" hangingPunct="1">
              <a:spcBef>
                <a:spcPct val="0"/>
              </a:spcBef>
              <a:buClr>
                <a:srgbClr val="FF9933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Brzo su dosezali velike dimenzije</a:t>
            </a:r>
          </a:p>
        </p:txBody>
      </p:sp>
      <p:pic>
        <p:nvPicPr>
          <p:cNvPr id="26628" name="Picture 3" descr="evolucija kitova">
            <a:extLst>
              <a:ext uri="{FF2B5EF4-FFF2-40B4-BE49-F238E27FC236}">
                <a16:creationId xmlns:a16="http://schemas.microsoft.com/office/drawing/2014/main" id="{3430C296-E13F-4BAD-B0E8-296D26AA9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2020" r="3073" b="15495"/>
          <a:stretch>
            <a:fillRect/>
          </a:stretch>
        </p:blipFill>
        <p:spPr bwMode="auto">
          <a:xfrm>
            <a:off x="222250" y="1052513"/>
            <a:ext cx="4348163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 descr="Pakicetus, kit, eocen, Pakistan">
            <a:extLst>
              <a:ext uri="{FF2B5EF4-FFF2-40B4-BE49-F238E27FC236}">
                <a16:creationId xmlns:a16="http://schemas.microsoft.com/office/drawing/2014/main" id="{18095B95-07FC-4C44-85E2-82760FB61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" t="3043" r="2312" b="22313"/>
          <a:stretch>
            <a:fillRect/>
          </a:stretch>
        </p:blipFill>
        <p:spPr bwMode="auto">
          <a:xfrm>
            <a:off x="4579938" y="3068638"/>
            <a:ext cx="4456112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5">
            <a:extLst>
              <a:ext uri="{FF2B5EF4-FFF2-40B4-BE49-F238E27FC236}">
                <a16:creationId xmlns:a16="http://schemas.microsoft.com/office/drawing/2014/main" id="{0A98C560-6341-4B25-B960-41CCB371E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738813"/>
            <a:ext cx="43926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Futura Lt BT" pitchFamily="34" charset="0"/>
              </a:rPr>
              <a:t>Pakicetus</a:t>
            </a:r>
            <a:r>
              <a:rPr lang="hr-HR" altLang="sr-Latn-RS" sz="1800">
                <a:latin typeface="Futura Lt BT" pitchFamily="34" charset="0"/>
              </a:rPr>
              <a:t>, eocen, Pakistan, dugačak do 3 m, uglavnom boravio blizu obale i u estuarijima</a:t>
            </a:r>
          </a:p>
        </p:txBody>
      </p:sp>
      <p:sp>
        <p:nvSpPr>
          <p:cNvPr id="26631" name="Rectangle 2">
            <a:extLst>
              <a:ext uri="{FF2B5EF4-FFF2-40B4-BE49-F238E27FC236}">
                <a16:creationId xmlns:a16="http://schemas.microsoft.com/office/drawing/2014/main" id="{BB44143A-D770-4F57-9470-8398A61A3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3375"/>
            <a:ext cx="3960812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3333FF"/>
                </a:solidFill>
                <a:latin typeface="Futura Lt BT" pitchFamily="34" charset="0"/>
              </a:rPr>
              <a:t>MORSKI SISAVCI - kitovi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1075CA-2706-4B86-AA28-BBFFF6946C07}"/>
              </a:ext>
            </a:extLst>
          </p:cNvPr>
          <p:cNvSpPr/>
          <p:nvPr/>
        </p:nvSpPr>
        <p:spPr>
          <a:xfrm>
            <a:off x="1187450" y="4965700"/>
            <a:ext cx="2160588" cy="8477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>
            <a:extLst>
              <a:ext uri="{FF2B5EF4-FFF2-40B4-BE49-F238E27FC236}">
                <a16:creationId xmlns:a16="http://schemas.microsoft.com/office/drawing/2014/main" id="{ACC66F4B-F331-49DC-91F2-72517E97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0F546D5-FBE9-49AE-9CF6-89376BC324FB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24EDA4C0-6D1F-447F-BC81-C217D53ED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NA KOPNU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>
            <a:extLst>
              <a:ext uri="{FF2B5EF4-FFF2-40B4-BE49-F238E27FC236}">
                <a16:creationId xmlns:a16="http://schemas.microsoft.com/office/drawing/2014/main" id="{09F21400-9FC6-4BF6-B582-6ECB0B527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0D3FF60-BD6D-408F-8CDE-6DBA49DCFD45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774C7FA3-6410-42D7-817B-5FD2F3A8F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658813"/>
            <a:ext cx="1368425" cy="457200"/>
          </a:xfrm>
          <a:prstGeom prst="rect">
            <a:avLst/>
          </a:prstGeom>
          <a:noFill/>
          <a:ln w="19050">
            <a:solidFill>
              <a:srgbClr val="33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339933"/>
                </a:solidFill>
                <a:latin typeface="Futura Lt BT" pitchFamily="34" charset="0"/>
              </a:rPr>
              <a:t>FLORA</a:t>
            </a: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2F2C22A9-4A63-4C25-A1A5-1CCF6D87B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1506538"/>
            <a:ext cx="8550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buClr>
                <a:srgbClr val="FF6600"/>
              </a:buClr>
              <a:buSzPct val="120000"/>
              <a:buFont typeface="Wingdings" pitchFamily="2" charset="2"/>
              <a:buChar char="§"/>
              <a:defRPr/>
            </a:pPr>
            <a:r>
              <a:rPr lang="hr-HR" sz="1800" dirty="0">
                <a:latin typeface="Futura Lt BT"/>
              </a:rPr>
              <a:t>U </a:t>
            </a:r>
            <a:r>
              <a:rPr lang="hr-HR" sz="1800" dirty="0" err="1">
                <a:latin typeface="Futura Lt BT"/>
              </a:rPr>
              <a:t>kenozojskoj</a:t>
            </a:r>
            <a:r>
              <a:rPr lang="hr-HR" sz="1800" dirty="0">
                <a:latin typeface="Futura Lt BT"/>
              </a:rPr>
              <a:t> flori dominiraju </a:t>
            </a:r>
            <a:r>
              <a:rPr lang="hr-HR" sz="1800" b="1" dirty="0">
                <a:solidFill>
                  <a:srgbClr val="FF0000"/>
                </a:solidFill>
                <a:latin typeface="Futura Lt BT"/>
              </a:rPr>
              <a:t>kritosjemenjače</a:t>
            </a:r>
            <a:endParaRPr lang="hr-HR" sz="1800" dirty="0">
              <a:latin typeface="Futura Lt BT"/>
            </a:endParaRPr>
          </a:p>
          <a:p>
            <a:pPr marL="174625" indent="-174625" eaLnBrk="1" hangingPunct="1">
              <a:buClr>
                <a:srgbClr val="FF6600"/>
              </a:buClr>
              <a:buSzPct val="120000"/>
              <a:buFont typeface="Wingdings" pitchFamily="2" charset="2"/>
              <a:buChar char="§"/>
              <a:defRPr/>
            </a:pPr>
            <a:r>
              <a:rPr lang="hr-HR" sz="1800" b="1" dirty="0">
                <a:solidFill>
                  <a:schemeClr val="accent5"/>
                </a:solidFill>
                <a:latin typeface="Futura Lt BT"/>
              </a:rPr>
              <a:t>U </a:t>
            </a:r>
            <a:r>
              <a:rPr lang="hr-HR" sz="1800" b="1" dirty="0" err="1">
                <a:solidFill>
                  <a:schemeClr val="accent5"/>
                </a:solidFill>
                <a:latin typeface="Futura Lt BT"/>
              </a:rPr>
              <a:t>paleocenu</a:t>
            </a:r>
            <a:r>
              <a:rPr lang="hr-HR" sz="1800" b="1" dirty="0">
                <a:solidFill>
                  <a:schemeClr val="accent5"/>
                </a:solidFill>
                <a:latin typeface="Futura Lt BT"/>
              </a:rPr>
              <a:t> i eocenu </a:t>
            </a:r>
            <a:r>
              <a:rPr lang="hr-HR" sz="1800" dirty="0">
                <a:latin typeface="Futura Lt BT"/>
              </a:rPr>
              <a:t>prevladavaju </a:t>
            </a:r>
            <a:r>
              <a:rPr lang="hr-HR" sz="1800" b="1" dirty="0">
                <a:solidFill>
                  <a:srgbClr val="FF6600"/>
                </a:solidFill>
                <a:latin typeface="Futura Lt BT"/>
              </a:rPr>
              <a:t>tropske i suptropske biljke</a:t>
            </a:r>
            <a:r>
              <a:rPr lang="hr-HR" sz="1800" dirty="0">
                <a:latin typeface="Futura Lt BT"/>
              </a:rPr>
              <a:t> (palme, magnolije, lovori, sekvoje) koje su rasle mnogo sjevernije nego danas - njihove ostatke nalazimo </a:t>
            </a:r>
            <a:r>
              <a:rPr lang="hr-HR" sz="1800" b="1" dirty="0">
                <a:solidFill>
                  <a:srgbClr val="FF6600"/>
                </a:solidFill>
                <a:latin typeface="Futura Lt BT"/>
              </a:rPr>
              <a:t>u zap. i sr. Europi</a:t>
            </a:r>
            <a:r>
              <a:rPr lang="hr-HR" sz="1800" dirty="0">
                <a:latin typeface="Futura Lt BT"/>
              </a:rPr>
              <a:t>; uz njih ima mamutovaca (</a:t>
            </a:r>
            <a:r>
              <a:rPr lang="hr-HR" sz="1800" i="1" dirty="0" err="1">
                <a:latin typeface="Futura Lt BT"/>
              </a:rPr>
              <a:t>Sequoia</a:t>
            </a:r>
            <a:r>
              <a:rPr lang="hr-HR" sz="1800" dirty="0">
                <a:latin typeface="Futura Lt BT"/>
              </a:rPr>
              <a:t>)</a:t>
            </a:r>
            <a:endParaRPr lang="hr-HR" sz="1800" i="1" dirty="0">
              <a:latin typeface="Futura Lt BT"/>
            </a:endParaRPr>
          </a:p>
        </p:txBody>
      </p:sp>
      <p:sp>
        <p:nvSpPr>
          <p:cNvPr id="28677" name="Text Box 3">
            <a:extLst>
              <a:ext uri="{FF2B5EF4-FFF2-40B4-BE49-F238E27FC236}">
                <a16:creationId xmlns:a16="http://schemas.microsoft.com/office/drawing/2014/main" id="{89086055-5659-43BF-8617-A5398DC33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125788"/>
            <a:ext cx="3097212" cy="1754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Sjevernije, sve </a:t>
            </a:r>
            <a:r>
              <a:rPr lang="hr-HR" altLang="sr-Latn-RS" sz="1800" b="1">
                <a:solidFill>
                  <a:srgbClr val="008000"/>
                </a:solidFill>
                <a:latin typeface="Futura Lt BT" pitchFamily="34" charset="0"/>
              </a:rPr>
              <a:t>do Aljaske i Grenlanda</a:t>
            </a:r>
            <a:r>
              <a:rPr lang="hr-HR" altLang="sr-Latn-RS" sz="1800">
                <a:latin typeface="Futura Lt BT" pitchFamily="34" charset="0"/>
              </a:rPr>
              <a:t> rasla flora danas karakteristična za umjerenu klimu (</a:t>
            </a:r>
            <a:r>
              <a:rPr lang="hr-HR" altLang="sr-Latn-RS" sz="1800" b="1">
                <a:solidFill>
                  <a:srgbClr val="008000"/>
                </a:solidFill>
                <a:latin typeface="Futura Lt BT" pitchFamily="34" charset="0"/>
              </a:rPr>
              <a:t>hrast, bukva, kesten, breza, topola</a:t>
            </a:r>
            <a:r>
              <a:rPr lang="hr-HR" altLang="sr-Latn-RS" sz="1800">
                <a:latin typeface="Futura Lt BT" pitchFamily="34" charset="0"/>
              </a:rPr>
              <a:t>, ...)</a:t>
            </a:r>
          </a:p>
        </p:txBody>
      </p:sp>
      <p:pic>
        <p:nvPicPr>
          <p:cNvPr id="50182" name="Picture 9" descr="E:\Fotografije\Fotografije_tereni\Teren_Historijska2\2008_06_2-5_Historijska geol 2\IMG_9834 copy_smanj.jpg">
            <a:extLst>
              <a:ext uri="{FF2B5EF4-FFF2-40B4-BE49-F238E27FC236}">
                <a16:creationId xmlns:a16="http://schemas.microsoft.com/office/drawing/2014/main" id="{B38AF952-C710-4398-B02B-D7E30DC8B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8045" t="13852" r="6015" b="23331"/>
          <a:stretch>
            <a:fillRect/>
          </a:stretch>
        </p:blipFill>
        <p:spPr bwMode="auto">
          <a:xfrm>
            <a:off x="3633788" y="2847975"/>
            <a:ext cx="5114925" cy="31734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 Box 6">
            <a:extLst>
              <a:ext uri="{FF2B5EF4-FFF2-40B4-BE49-F238E27FC236}">
                <a16:creationId xmlns:a16="http://schemas.microsoft.com/office/drawing/2014/main" id="{F62D1FE2-FFB3-48AC-A7EA-9361DC9B9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6021388"/>
            <a:ext cx="4103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Fosilizirano deblo palme, eocenske naslage u blizini Drniša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>
            <a:extLst>
              <a:ext uri="{FF2B5EF4-FFF2-40B4-BE49-F238E27FC236}">
                <a16:creationId xmlns:a16="http://schemas.microsoft.com/office/drawing/2014/main" id="{86E5F67F-0E6C-48EA-9796-66B646B85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67312F0-0629-4C98-8EC6-516DA5B3FDB9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9699" name="Text Box 11">
            <a:extLst>
              <a:ext uri="{FF2B5EF4-FFF2-40B4-BE49-F238E27FC236}">
                <a16:creationId xmlns:a16="http://schemas.microsoft.com/office/drawing/2014/main" id="{6A06E78D-6A9F-41CE-8D67-17A9D8878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1087438"/>
            <a:ext cx="2447925" cy="316706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chemeClr val="accent2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339933"/>
                </a:solidFill>
                <a:latin typeface="Futura Lt BT" pitchFamily="34" charset="0"/>
              </a:rPr>
              <a:t>Rosa</a:t>
            </a: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 </a:t>
            </a:r>
            <a:r>
              <a:rPr lang="hr-HR" altLang="sr-Latn-RS" sz="1800" i="1">
                <a:latin typeface="Futura Lt BT" pitchFamily="34" charset="0"/>
              </a:rPr>
              <a:t>hillie</a:t>
            </a:r>
            <a:r>
              <a:rPr lang="hr-HR" altLang="sr-Latn-RS" sz="1800">
                <a:latin typeface="Futura Lt BT" pitchFamily="34" charset="0"/>
              </a:rPr>
              <a:t>, gornji E</a:t>
            </a:r>
          </a:p>
        </p:txBody>
      </p:sp>
      <p:sp>
        <p:nvSpPr>
          <p:cNvPr id="29700" name="Text Box 3">
            <a:extLst>
              <a:ext uri="{FF2B5EF4-FFF2-40B4-BE49-F238E27FC236}">
                <a16:creationId xmlns:a16="http://schemas.microsoft.com/office/drawing/2014/main" id="{9C5C2827-DD48-4CA7-B2EB-E1A7C8994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92263"/>
            <a:ext cx="5472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33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 U </a:t>
            </a: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eocenu</a:t>
            </a:r>
            <a:r>
              <a:rPr lang="hr-HR" altLang="sr-Latn-RS" sz="1800">
                <a:latin typeface="Futura Lt BT" pitchFamily="34" charset="0"/>
              </a:rPr>
              <a:t> je zabilježena prva pojava ruža i trava</a:t>
            </a:r>
            <a:endParaRPr lang="hr-HR" altLang="sr-Latn-RS" sz="1800" i="1">
              <a:latin typeface="Futura Lt BT" pitchFamily="34" charset="0"/>
            </a:endParaRPr>
          </a:p>
        </p:txBody>
      </p:sp>
      <p:pic>
        <p:nvPicPr>
          <p:cNvPr id="29701" name="Picture 10" descr="Rosa hilliae, ruža, eocen, Sj">
            <a:extLst>
              <a:ext uri="{FF2B5EF4-FFF2-40B4-BE49-F238E27FC236}">
                <a16:creationId xmlns:a16="http://schemas.microsoft.com/office/drawing/2014/main" id="{02FF0EB9-4B1B-4D84-9DB0-37F270CD0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7" t="3261" r="8528" b="26013"/>
          <a:stretch>
            <a:fillRect/>
          </a:stretch>
        </p:blipFill>
        <p:spPr bwMode="auto">
          <a:xfrm>
            <a:off x="6299200" y="1238250"/>
            <a:ext cx="213360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 Box 2">
            <a:extLst>
              <a:ext uri="{FF2B5EF4-FFF2-40B4-BE49-F238E27FC236}">
                <a16:creationId xmlns:a16="http://schemas.microsoft.com/office/drawing/2014/main" id="{F2B5F71E-F04B-44DE-9531-9AAE978BF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545013"/>
            <a:ext cx="7920037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Oligocen</a:t>
            </a:r>
            <a:r>
              <a:rPr lang="hr-HR" altLang="sr-Latn-RS" sz="1800">
                <a:latin typeface="Futura Lt BT" pitchFamily="34" charset="0"/>
              </a:rPr>
              <a:t> &gt; vrijeme evolucije i rasporeda modernih tipova kritosjemenjača – sredinom oligocena na Zemlji je već živjelo oko polovine danas prisutnih rodova kritosjemenjača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Zbog zahlađenja, flora visokih geografskih širina se mijenja iz tropske u umjerenu – stepe i savane</a:t>
            </a:r>
          </a:p>
        </p:txBody>
      </p:sp>
      <p:sp>
        <p:nvSpPr>
          <p:cNvPr id="29703" name="Text Box 2">
            <a:extLst>
              <a:ext uri="{FF2B5EF4-FFF2-40B4-BE49-F238E27FC236}">
                <a16:creationId xmlns:a16="http://schemas.microsoft.com/office/drawing/2014/main" id="{B0CA5698-A541-442D-8892-DA6662F99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163763"/>
            <a:ext cx="54721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TRAVE</a:t>
            </a:r>
            <a:r>
              <a:rPr lang="hr-HR" altLang="sr-Latn-RS" sz="1800">
                <a:latin typeface="Futura Lt BT" pitchFamily="34" charset="0"/>
              </a:rPr>
              <a:t>, koje se pojavljuju prvi puta </a:t>
            </a:r>
            <a:r>
              <a:rPr lang="hr-HR" altLang="sr-Latn-RS" sz="1800" b="1">
                <a:solidFill>
                  <a:srgbClr val="339933"/>
                </a:solidFill>
                <a:latin typeface="Futura Lt BT" pitchFamily="34" charset="0"/>
              </a:rPr>
              <a:t>u eocenu </a:t>
            </a:r>
            <a:r>
              <a:rPr lang="hr-HR" altLang="sr-Latn-RS" sz="1800">
                <a:latin typeface="Futura Lt BT" pitchFamily="34" charset="0"/>
              </a:rPr>
              <a:t>kao flora koja okružuje vodene sredine, </a:t>
            </a:r>
            <a:r>
              <a:rPr lang="hr-HR" altLang="sr-Latn-RS" sz="1800" b="1">
                <a:solidFill>
                  <a:srgbClr val="339933"/>
                </a:solidFill>
                <a:latin typeface="Futura Lt BT" pitchFamily="34" charset="0"/>
              </a:rPr>
              <a:t>postaju raširene i stvaraju travnjake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Trave se razvijaju zahvaljujući sposobnosti da ponovo rastu nakon što budu popasene, razvile sposobnost razmnožavanja pomoću vjetra, kao i sposobnost izrastanja iz već izraslih individua ubodenih u zemlju</a:t>
            </a:r>
            <a:endParaRPr lang="en-US" altLang="sr-Latn-RS" sz="1800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22">
            <a:extLst>
              <a:ext uri="{FF2B5EF4-FFF2-40B4-BE49-F238E27FC236}">
                <a16:creationId xmlns:a16="http://schemas.microsoft.com/office/drawing/2014/main" id="{5D488FED-5EE1-482F-BEA7-2B4742B7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0716E71-7782-4F53-9C23-A91F063B046E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3252" name="Text Box 6">
            <a:extLst>
              <a:ext uri="{FF2B5EF4-FFF2-40B4-BE49-F238E27FC236}">
                <a16:creationId xmlns:a16="http://schemas.microsoft.com/office/drawing/2014/main" id="{2E403859-AF36-47A7-B526-9BA0B02CB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3" y="1700213"/>
            <a:ext cx="8586787" cy="3462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hr-HR" sz="1800" dirty="0">
                <a:latin typeface="Arial" charset="0"/>
              </a:rPr>
              <a:t>Tijekom paleogena </a:t>
            </a:r>
            <a:r>
              <a:rPr lang="hr-HR" sz="1800" b="1" dirty="0">
                <a:solidFill>
                  <a:srgbClr val="FF0000"/>
                </a:solidFill>
                <a:latin typeface="Arial" charset="0"/>
              </a:rPr>
              <a:t>SISAVCI</a:t>
            </a:r>
            <a:r>
              <a:rPr lang="hr-HR" sz="1800" dirty="0">
                <a:latin typeface="Arial" charset="0"/>
              </a:rPr>
              <a:t> se počinju naglo razvijati zamijenjujući gmazove</a:t>
            </a:r>
            <a:endParaRPr lang="hr-HR" sz="1800" b="1" dirty="0">
              <a:solidFill>
                <a:srgbClr val="3333FF"/>
              </a:solidFill>
              <a:latin typeface="Arial" charset="0"/>
            </a:endParaRP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hr-HR" sz="1800" dirty="0">
                <a:latin typeface="Arial" charset="0"/>
              </a:rPr>
              <a:t>U paleocenu su još uvijek malih dimenzija, ne veći od današnjih pasa, primitivnog su načina hoda, građe stopala, zuba i čeljusti</a:t>
            </a: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endParaRPr lang="hr-HR" sz="1800" dirty="0">
              <a:latin typeface="Arial" charset="0"/>
            </a:endParaRP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hr-HR" sz="1800" b="1" dirty="0">
                <a:latin typeface="Arial" charset="0"/>
              </a:rPr>
              <a:t>Iz krede svoj razvoj nastavljaju multituberkulati, tobolčari te </a:t>
            </a:r>
            <a:r>
              <a:rPr lang="hr-HR" sz="1800" b="1" dirty="0" err="1">
                <a:latin typeface="Arial" charset="0"/>
              </a:rPr>
              <a:t>placentalni</a:t>
            </a:r>
            <a:r>
              <a:rPr lang="hr-HR" sz="1800" b="1" dirty="0">
                <a:latin typeface="Arial" charset="0"/>
              </a:rPr>
              <a:t> sisavci</a:t>
            </a: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None/>
              <a:defRPr/>
            </a:pPr>
            <a:endParaRPr lang="hr-HR" sz="1800" b="1" dirty="0">
              <a:latin typeface="Arial" charset="0"/>
            </a:endParaRP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hr-HR" sz="1800" b="1" dirty="0">
                <a:latin typeface="Arial" charset="0"/>
              </a:rPr>
              <a:t>U </a:t>
            </a:r>
            <a:r>
              <a:rPr lang="hr-HR" sz="1800" b="1" dirty="0" err="1">
                <a:latin typeface="Arial" charset="0"/>
              </a:rPr>
              <a:t>paleocenu</a:t>
            </a:r>
            <a:r>
              <a:rPr lang="hr-HR" sz="1800" b="1" dirty="0">
                <a:latin typeface="Arial" charset="0"/>
              </a:rPr>
              <a:t> se javljaju</a:t>
            </a: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None/>
              <a:defRPr/>
            </a:pPr>
            <a:r>
              <a:rPr lang="hr-HR" sz="1800" dirty="0">
                <a:latin typeface="Arial" charset="0"/>
              </a:rPr>
              <a:t>			prvi predstavnici </a:t>
            </a:r>
            <a:r>
              <a:rPr lang="hr-HR" sz="1800" b="1" dirty="0">
                <a:solidFill>
                  <a:srgbClr val="FF6600"/>
                </a:solidFill>
                <a:latin typeface="Arial" charset="0"/>
              </a:rPr>
              <a:t>zvijeri (</a:t>
            </a:r>
            <a:r>
              <a:rPr lang="hr-HR" sz="1800" b="1" dirty="0" err="1">
                <a:solidFill>
                  <a:srgbClr val="FF6600"/>
                </a:solidFill>
                <a:latin typeface="Arial" charset="0"/>
              </a:rPr>
              <a:t>Carnivora</a:t>
            </a:r>
            <a:r>
              <a:rPr lang="hr-HR" sz="1800" b="1" dirty="0">
                <a:solidFill>
                  <a:srgbClr val="FF6600"/>
                </a:solidFill>
                <a:latin typeface="Arial" charset="0"/>
              </a:rPr>
              <a:t>)</a:t>
            </a:r>
            <a:r>
              <a:rPr lang="hr-HR" sz="1800" dirty="0">
                <a:latin typeface="Arial" charset="0"/>
              </a:rPr>
              <a:t> (sr. </a:t>
            </a:r>
            <a:r>
              <a:rPr lang="hr-HR" sz="1800" dirty="0" err="1">
                <a:latin typeface="Arial" charset="0"/>
              </a:rPr>
              <a:t>paleocen</a:t>
            </a:r>
            <a:r>
              <a:rPr lang="hr-HR" sz="1800" dirty="0">
                <a:latin typeface="Arial" charset="0"/>
              </a:rPr>
              <a:t>),</a:t>
            </a: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None/>
              <a:defRPr/>
            </a:pPr>
            <a:r>
              <a:rPr lang="hr-HR" sz="1800" dirty="0">
                <a:latin typeface="Arial" charset="0"/>
              </a:rPr>
              <a:t>			prvi predstavnik familije </a:t>
            </a:r>
            <a:r>
              <a:rPr lang="hr-HR" sz="1800" b="1" dirty="0">
                <a:solidFill>
                  <a:srgbClr val="FF6600"/>
                </a:solidFill>
                <a:latin typeface="Arial" charset="0"/>
              </a:rPr>
              <a:t>konja</a:t>
            </a:r>
            <a:r>
              <a:rPr lang="hr-HR" sz="1800" dirty="0">
                <a:latin typeface="Arial" charset="0"/>
              </a:rPr>
              <a:t> (</a:t>
            </a:r>
            <a:r>
              <a:rPr lang="hr-HR" sz="1800" b="1" dirty="0" err="1">
                <a:solidFill>
                  <a:srgbClr val="003300"/>
                </a:solidFill>
                <a:latin typeface="Arial" charset="0"/>
              </a:rPr>
              <a:t>Hyracotherium</a:t>
            </a:r>
            <a:r>
              <a:rPr lang="hr-HR" sz="1800" b="1" dirty="0">
                <a:solidFill>
                  <a:srgbClr val="003300"/>
                </a:solidFill>
                <a:latin typeface="Arial" charset="0"/>
              </a:rPr>
              <a:t> ili "</a:t>
            </a:r>
            <a:r>
              <a:rPr lang="hr-HR" sz="1800" b="1" dirty="0" err="1">
                <a:solidFill>
                  <a:srgbClr val="003300"/>
                </a:solidFill>
                <a:latin typeface="Arial" charset="0"/>
              </a:rPr>
              <a:t>Eohippus</a:t>
            </a:r>
            <a:r>
              <a:rPr lang="hr-HR" sz="1800" b="1" dirty="0">
                <a:solidFill>
                  <a:srgbClr val="003300"/>
                </a:solidFill>
                <a:latin typeface="Arial" charset="0"/>
              </a:rPr>
              <a:t>"</a:t>
            </a:r>
            <a:r>
              <a:rPr lang="hr-HR" sz="1800" b="1" dirty="0">
                <a:latin typeface="Arial" charset="0"/>
              </a:rPr>
              <a:t>)</a:t>
            </a:r>
            <a:endParaRPr lang="hr-HR" sz="1800" dirty="0">
              <a:latin typeface="Arial" charset="0"/>
            </a:endParaRP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None/>
              <a:defRPr/>
            </a:pPr>
            <a:r>
              <a:rPr lang="hr-HR" sz="1800" b="1" dirty="0">
                <a:latin typeface="Arial" charset="0"/>
              </a:rPr>
              <a:t>			te prvi </a:t>
            </a:r>
            <a:r>
              <a:rPr lang="hr-HR" sz="1800" b="1" dirty="0">
                <a:solidFill>
                  <a:srgbClr val="FF0000"/>
                </a:solidFill>
                <a:latin typeface="Arial" charset="0"/>
              </a:rPr>
              <a:t>primati </a:t>
            </a:r>
          </a:p>
          <a:p>
            <a:pPr eaLnBrk="1" hangingPunct="1">
              <a:defRPr/>
            </a:pPr>
            <a:endParaRPr lang="hr-HR" b="1" dirty="0">
              <a:solidFill>
                <a:srgbClr val="FF6600"/>
              </a:solidFill>
              <a:latin typeface="Arial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E97FCFEE-3A98-488A-8B52-F0C1BEC8A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739775"/>
            <a:ext cx="1368425" cy="457200"/>
          </a:xfrm>
          <a:prstGeom prst="rect">
            <a:avLst/>
          </a:prstGeom>
          <a:noFill/>
          <a:ln w="19050">
            <a:solidFill>
              <a:srgbClr val="33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FAUNA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22">
            <a:extLst>
              <a:ext uri="{FF2B5EF4-FFF2-40B4-BE49-F238E27FC236}">
                <a16:creationId xmlns:a16="http://schemas.microsoft.com/office/drawing/2014/main" id="{0EC62C1E-172D-484C-9206-E1AE4ED51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DFA105C-C372-47B3-A650-96803A80AC8E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3795" name="Picture 4" descr="cimolestes paleocen insectivora">
            <a:extLst>
              <a:ext uri="{FF2B5EF4-FFF2-40B4-BE49-F238E27FC236}">
                <a16:creationId xmlns:a16="http://schemas.microsoft.com/office/drawing/2014/main" id="{E218ECCA-2E78-470D-97EC-8022D50E5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16075"/>
            <a:ext cx="2808288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5">
            <a:extLst>
              <a:ext uri="{FF2B5EF4-FFF2-40B4-BE49-F238E27FC236}">
                <a16:creationId xmlns:a16="http://schemas.microsoft.com/office/drawing/2014/main" id="{FD0F72CE-E4B0-49D1-8F97-ACEBA0370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4565650"/>
            <a:ext cx="389096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Futura Lt BT" pitchFamily="34" charset="0"/>
              </a:rPr>
              <a:t>Cimolestes</a:t>
            </a:r>
            <a:r>
              <a:rPr lang="hr-HR" altLang="sr-Latn-RS" sz="1800" b="1" i="1">
                <a:solidFill>
                  <a:srgbClr val="FF6600"/>
                </a:solidFill>
                <a:latin typeface="Futura Lt BT" pitchFamily="34" charset="0"/>
              </a:rPr>
              <a:t>,</a:t>
            </a: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 Insectivora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Futura Lt BT" pitchFamily="34" charset="0"/>
              </a:rPr>
              <a:t>smatra se pretkom zvijeri </a:t>
            </a:r>
            <a:r>
              <a:rPr lang="hr-HR" altLang="sr-Latn-RS" sz="1800">
                <a:latin typeface="Futura Lt BT" pitchFamily="34" charset="0"/>
              </a:rPr>
              <a:t>temeljem oblika zuba, smatra se da je živio na drveću, hranio kukcima, nađeni uglavnom zubi i rijetke kosti; javio se u ml. K u Sj. Americi, izumro do kraja paleocena</a:t>
            </a:r>
            <a:endParaRPr lang="en-US" altLang="sr-Latn-RS" sz="1800">
              <a:latin typeface="Futura Lt BT" pitchFamily="34" charset="0"/>
            </a:endParaRPr>
          </a:p>
        </p:txBody>
      </p:sp>
      <p:sp>
        <p:nvSpPr>
          <p:cNvPr id="33797" name="Rectangle 2">
            <a:extLst>
              <a:ext uri="{FF2B5EF4-FFF2-40B4-BE49-F238E27FC236}">
                <a16:creationId xmlns:a16="http://schemas.microsoft.com/office/drawing/2014/main" id="{851D5ED4-7CDE-4EFA-A1ED-4C3F6F256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765175"/>
            <a:ext cx="273685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6600"/>
                </a:solidFill>
                <a:latin typeface="Futura Lt BT" pitchFamily="34" charset="0"/>
              </a:rPr>
              <a:t>Arhaični sisavci</a:t>
            </a:r>
          </a:p>
        </p:txBody>
      </p:sp>
      <p:pic>
        <p:nvPicPr>
          <p:cNvPr id="33798" name="Picture 9" descr="evolucija sisavaca zvijeri">
            <a:extLst>
              <a:ext uri="{FF2B5EF4-FFF2-40B4-BE49-F238E27FC236}">
                <a16:creationId xmlns:a16="http://schemas.microsoft.com/office/drawing/2014/main" id="{36CB0003-94E8-4FCF-BDC8-F3D98FAF7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" t="1248" r="2940" b="14392"/>
          <a:stretch>
            <a:fillRect/>
          </a:stretch>
        </p:blipFill>
        <p:spPr bwMode="auto">
          <a:xfrm>
            <a:off x="4787900" y="0"/>
            <a:ext cx="3763963" cy="664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8FD0204-81A6-4879-9C67-7884750B52C3}"/>
              </a:ext>
            </a:extLst>
          </p:cNvPr>
          <p:cNvSpPr/>
          <p:nvPr/>
        </p:nvSpPr>
        <p:spPr>
          <a:xfrm>
            <a:off x="5940425" y="6021388"/>
            <a:ext cx="1214438" cy="336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22">
            <a:extLst>
              <a:ext uri="{FF2B5EF4-FFF2-40B4-BE49-F238E27FC236}">
                <a16:creationId xmlns:a16="http://schemas.microsoft.com/office/drawing/2014/main" id="{390BE664-928B-48C2-970D-5D711C909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DF39D1F-0188-4101-AAB9-18919668D90B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1E17916E-BF30-4604-8712-9C7B067C9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07975"/>
            <a:ext cx="5545137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FF6600"/>
                </a:solidFill>
                <a:latin typeface="Futura Lt BT" pitchFamily="34" charset="0"/>
              </a:rPr>
              <a:t>CARNIVORA</a:t>
            </a:r>
            <a:r>
              <a:rPr lang="hr-HR" altLang="sr-Latn-RS" sz="2400" b="1">
                <a:solidFill>
                  <a:srgbClr val="FF6600"/>
                </a:solidFill>
                <a:latin typeface="Futura Lt BT" pitchFamily="34" charset="0"/>
              </a:rPr>
              <a:t> – “moderne” zvijeri</a:t>
            </a:r>
          </a:p>
        </p:txBody>
      </p:sp>
      <p:sp>
        <p:nvSpPr>
          <p:cNvPr id="43012" name="Text Box 5">
            <a:extLst>
              <a:ext uri="{FF2B5EF4-FFF2-40B4-BE49-F238E27FC236}">
                <a16:creationId xmlns:a16="http://schemas.microsoft.com/office/drawing/2014/main" id="{F8D370F2-AEE1-4B26-B8CA-834BF16F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782638"/>
            <a:ext cx="8596312" cy="2862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hr-HR" sz="1800" b="1" dirty="0">
                <a:latin typeface="Futura Lt BT"/>
              </a:rPr>
              <a:t>Razvile su se u </a:t>
            </a:r>
            <a:r>
              <a:rPr lang="hr-HR" sz="1800" b="1" dirty="0"/>
              <a:t>srednjem </a:t>
            </a:r>
            <a:r>
              <a:rPr lang="hr-HR" sz="1800" b="1" dirty="0" err="1"/>
              <a:t>paleocenu</a:t>
            </a:r>
            <a:r>
              <a:rPr lang="hr-HR" sz="1800" b="1" dirty="0"/>
              <a:t> </a:t>
            </a:r>
            <a:r>
              <a:rPr lang="hr-HR" sz="1800" dirty="0">
                <a:latin typeface="Futura Lt BT"/>
              </a:rPr>
              <a:t>na području </a:t>
            </a:r>
            <a:r>
              <a:rPr lang="hr-HR" sz="1800" dirty="0" err="1">
                <a:latin typeface="Futura Lt BT"/>
              </a:rPr>
              <a:t>Sj</a:t>
            </a:r>
            <a:r>
              <a:rPr lang="hr-HR" sz="1800" dirty="0">
                <a:latin typeface="Futura Lt BT"/>
              </a:rPr>
              <a:t>. Amerike iz porodice </a:t>
            </a:r>
            <a:r>
              <a:rPr lang="hr-HR" sz="1800" dirty="0" err="1">
                <a:latin typeface="Futura Lt BT"/>
              </a:rPr>
              <a:t>Miacidae</a:t>
            </a:r>
            <a:r>
              <a:rPr lang="hr-HR" sz="1800" dirty="0">
                <a:latin typeface="Futura Lt BT"/>
              </a:rPr>
              <a:t> i “ubrzo” (od početka </a:t>
            </a:r>
            <a:r>
              <a:rPr lang="hr-HR" sz="1800" dirty="0" err="1">
                <a:latin typeface="Futura Lt BT"/>
              </a:rPr>
              <a:t>oligocena</a:t>
            </a:r>
            <a:r>
              <a:rPr lang="hr-HR" sz="1800" dirty="0">
                <a:latin typeface="Futura Lt BT"/>
              </a:rPr>
              <a:t>) se razdvajaju na </a:t>
            </a:r>
            <a:r>
              <a:rPr lang="hr-HR" sz="1800" dirty="0" err="1">
                <a:latin typeface="Futura Lt BT"/>
              </a:rPr>
              <a:t>Felidae</a:t>
            </a:r>
            <a:r>
              <a:rPr lang="hr-HR" sz="1800" dirty="0">
                <a:latin typeface="Futura Lt BT"/>
              </a:rPr>
              <a:t> i </a:t>
            </a:r>
            <a:r>
              <a:rPr lang="hr-HR" sz="1800" dirty="0" err="1">
                <a:latin typeface="Futura Lt BT"/>
              </a:rPr>
              <a:t>Canidae</a:t>
            </a:r>
            <a:r>
              <a:rPr lang="hr-HR" sz="1800" dirty="0"/>
              <a:t> te doživljavaju intenzivniji razvoj</a:t>
            </a: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hr-HR" sz="1800" dirty="0">
                <a:latin typeface="Futura Lt BT"/>
              </a:rPr>
              <a:t>"Moderne" zvijeri, </a:t>
            </a:r>
            <a:r>
              <a:rPr lang="hr-HR" sz="1800" dirty="0" err="1">
                <a:latin typeface="Futura Lt BT"/>
              </a:rPr>
              <a:t>karnivore</a:t>
            </a:r>
            <a:r>
              <a:rPr lang="hr-HR" sz="1800" dirty="0">
                <a:latin typeface="Futura Lt BT"/>
              </a:rPr>
              <a:t> možemo podijeliti na:</a:t>
            </a:r>
          </a:p>
          <a:p>
            <a:pPr marL="1703388" indent="-806450" eaLnBrk="1" hangingPunct="1">
              <a:buClr>
                <a:srgbClr val="FF6600"/>
              </a:buClr>
              <a:buFont typeface="Wingdings" pitchFamily="2" charset="2"/>
              <a:buNone/>
              <a:defRPr/>
            </a:pPr>
            <a:r>
              <a:rPr lang="hr-HR" sz="1800" b="1" dirty="0" err="1">
                <a:solidFill>
                  <a:srgbClr val="339933"/>
                </a:solidFill>
                <a:latin typeface="Futura Lt BT"/>
              </a:rPr>
              <a:t>perjare</a:t>
            </a:r>
            <a:r>
              <a:rPr lang="hr-HR" sz="1800" dirty="0">
                <a:latin typeface="Futura Lt BT"/>
              </a:rPr>
              <a:t> (</a:t>
            </a:r>
            <a:r>
              <a:rPr lang="hr-HR" sz="1800" dirty="0" err="1">
                <a:latin typeface="Futura Lt BT"/>
              </a:rPr>
              <a:t>Pinnipedia</a:t>
            </a:r>
            <a:r>
              <a:rPr lang="hr-HR" sz="1800" dirty="0">
                <a:latin typeface="Futura Lt BT"/>
              </a:rPr>
              <a:t>) – prilagođeni životu u vodi  (npr. tuljani; javili se u M)</a:t>
            </a:r>
          </a:p>
          <a:p>
            <a:pPr marL="1703388" indent="-806450" eaLnBrk="1" hangingPunct="1">
              <a:buClr>
                <a:srgbClr val="FF6600"/>
              </a:buClr>
              <a:buFont typeface="Wingdings" pitchFamily="2" charset="2"/>
              <a:buNone/>
              <a:defRPr/>
            </a:pPr>
            <a:r>
              <a:rPr lang="hr-HR" sz="1800" b="1" dirty="0">
                <a:solidFill>
                  <a:srgbClr val="339933"/>
                </a:solidFill>
                <a:latin typeface="Futura Lt BT"/>
              </a:rPr>
              <a:t>i krznaše</a:t>
            </a:r>
            <a:r>
              <a:rPr lang="hr-HR" sz="1800" dirty="0">
                <a:solidFill>
                  <a:srgbClr val="339933"/>
                </a:solidFill>
                <a:latin typeface="Futura Lt BT"/>
              </a:rPr>
              <a:t> </a:t>
            </a:r>
            <a:r>
              <a:rPr lang="hr-HR" sz="1800" dirty="0">
                <a:latin typeface="Futura Lt BT"/>
              </a:rPr>
              <a:t>među kojima razlikujemo</a:t>
            </a:r>
          </a:p>
          <a:p>
            <a:pPr marL="1703388" indent="-806450" eaLnBrk="1" hangingPunct="1">
              <a:buClr>
                <a:srgbClr val="FF6600"/>
              </a:buClr>
              <a:buFont typeface="Wingdings" pitchFamily="2" charset="2"/>
              <a:buNone/>
              <a:defRPr/>
            </a:pPr>
            <a:r>
              <a:rPr lang="hr-HR" sz="1800" dirty="0">
                <a:latin typeface="Futura Lt BT"/>
              </a:rPr>
              <a:t>		</a:t>
            </a:r>
            <a:r>
              <a:rPr lang="hr-HR" sz="1800" dirty="0" err="1">
                <a:latin typeface="Futura Lt BT"/>
              </a:rPr>
              <a:t>mačkolike</a:t>
            </a:r>
            <a:r>
              <a:rPr lang="hr-HR" sz="1800" dirty="0">
                <a:latin typeface="Futura Lt BT"/>
              </a:rPr>
              <a:t> (</a:t>
            </a:r>
            <a:r>
              <a:rPr lang="hr-HR" sz="1800" b="1" dirty="0" err="1">
                <a:solidFill>
                  <a:srgbClr val="FF0000"/>
                </a:solidFill>
                <a:latin typeface="Futura Lt BT"/>
              </a:rPr>
              <a:t>Felidae</a:t>
            </a:r>
            <a:r>
              <a:rPr lang="hr-HR" sz="1800" dirty="0">
                <a:latin typeface="Futura Lt BT"/>
              </a:rPr>
              <a:t>: mačke, hijene, cibetke,</a:t>
            </a:r>
            <a:r>
              <a:rPr lang="hr-HR" sz="1800" dirty="0" err="1">
                <a:latin typeface="Futura Lt BT"/>
              </a:rPr>
              <a:t>..</a:t>
            </a:r>
            <a:r>
              <a:rPr lang="hr-HR" sz="1800" dirty="0">
                <a:latin typeface="Futura Lt BT"/>
              </a:rPr>
              <a:t>.) i</a:t>
            </a:r>
          </a:p>
          <a:p>
            <a:pPr marL="1703388" indent="-806450" eaLnBrk="1" hangingPunct="1">
              <a:buClr>
                <a:srgbClr val="FF6600"/>
              </a:buClr>
              <a:buFont typeface="Wingdings" pitchFamily="2" charset="2"/>
              <a:buNone/>
              <a:defRPr/>
            </a:pPr>
            <a:r>
              <a:rPr lang="hr-HR" sz="1800" dirty="0">
                <a:latin typeface="Futura Lt BT"/>
              </a:rPr>
              <a:t>		</a:t>
            </a:r>
            <a:r>
              <a:rPr lang="hr-HR" sz="1800" dirty="0" err="1">
                <a:latin typeface="Futura Lt BT"/>
              </a:rPr>
              <a:t>psolike</a:t>
            </a:r>
            <a:r>
              <a:rPr lang="hr-HR" sz="1800" dirty="0">
                <a:latin typeface="Futura Lt BT"/>
              </a:rPr>
              <a:t> zvijeri (</a:t>
            </a:r>
            <a:r>
              <a:rPr lang="hr-HR" sz="1800" b="1" dirty="0" err="1">
                <a:solidFill>
                  <a:srgbClr val="FF0000"/>
                </a:solidFill>
                <a:latin typeface="Futura Lt BT"/>
              </a:rPr>
              <a:t>Canidae</a:t>
            </a:r>
            <a:r>
              <a:rPr lang="hr-HR" sz="1800" dirty="0">
                <a:latin typeface="Futura Lt BT"/>
              </a:rPr>
              <a:t>: pse, medvjede, rakune, kune,</a:t>
            </a:r>
            <a:r>
              <a:rPr lang="hr-HR" sz="1800" dirty="0" err="1">
                <a:latin typeface="Futura Lt BT"/>
              </a:rPr>
              <a:t>..</a:t>
            </a:r>
            <a:r>
              <a:rPr lang="hr-HR" sz="1800" dirty="0">
                <a:latin typeface="Futura Lt BT"/>
              </a:rPr>
              <a:t>.)</a:t>
            </a:r>
            <a:endParaRPr lang="hr-HR" sz="1800" b="1" dirty="0">
              <a:solidFill>
                <a:srgbClr val="0000FF"/>
              </a:solidFill>
              <a:latin typeface="Futura Lt BT"/>
            </a:endParaRPr>
          </a:p>
          <a:p>
            <a:pPr marL="174625" indent="-174625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hr-HR" sz="1800" dirty="0">
                <a:latin typeface="Futura Lt BT"/>
              </a:rPr>
              <a:t>Zvijeri su uz primate najinteligentnije životinje, imaju posebno razvijen dio mozga za njuh, sluh i vid</a:t>
            </a:r>
            <a:endParaRPr lang="en-US" sz="1800" dirty="0">
              <a:latin typeface="Futura Lt BT"/>
            </a:endParaRPr>
          </a:p>
        </p:txBody>
      </p:sp>
      <p:pic>
        <p:nvPicPr>
          <p:cNvPr id="36869" name="Picture 4" descr="Dinictis, oligocenska mačka">
            <a:extLst>
              <a:ext uri="{FF2B5EF4-FFF2-40B4-BE49-F238E27FC236}">
                <a16:creationId xmlns:a16="http://schemas.microsoft.com/office/drawing/2014/main" id="{B9E288FC-556E-4A30-A250-8FA344C51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" b="35635"/>
          <a:stretch>
            <a:fillRect/>
          </a:stretch>
        </p:blipFill>
        <p:spPr bwMode="auto">
          <a:xfrm>
            <a:off x="34925" y="4076700"/>
            <a:ext cx="5605463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8">
            <a:extLst>
              <a:ext uri="{FF2B5EF4-FFF2-40B4-BE49-F238E27FC236}">
                <a16:creationId xmlns:a16="http://schemas.microsoft.com/office/drawing/2014/main" id="{BDF16743-BEC2-4193-9780-7785FCFF6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"/>
          <a:stretch>
            <a:fillRect/>
          </a:stretch>
        </p:blipFill>
        <p:spPr bwMode="auto">
          <a:xfrm>
            <a:off x="5692775" y="4149725"/>
            <a:ext cx="3268663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Text Box 5">
            <a:extLst>
              <a:ext uri="{FF2B5EF4-FFF2-40B4-BE49-F238E27FC236}">
                <a16:creationId xmlns:a16="http://schemas.microsoft.com/office/drawing/2014/main" id="{383E3665-F235-437A-A42C-D2EF3A282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789363"/>
            <a:ext cx="8928100" cy="29527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33FF"/>
                </a:solidFill>
                <a:latin typeface="Futura Lt BT" pitchFamily="34" charset="0"/>
              </a:rPr>
              <a:t>Dinictis</a:t>
            </a:r>
            <a:r>
              <a:rPr lang="hr-HR" altLang="sr-Latn-RS" sz="1800">
                <a:latin typeface="Futura Lt BT" pitchFamily="34" charset="0"/>
              </a:rPr>
              <a:t>, </a:t>
            </a:r>
            <a:r>
              <a:rPr lang="hr-HR" altLang="sr-Latn-RS" sz="1600" b="1">
                <a:solidFill>
                  <a:srgbClr val="FF0000"/>
                </a:solidFill>
                <a:latin typeface="Futura Lt BT" pitchFamily="34" charset="0"/>
              </a:rPr>
              <a:t>oligocenska mačka</a:t>
            </a:r>
            <a:r>
              <a:rPr lang="hr-HR" altLang="sr-Latn-RS" sz="1600">
                <a:latin typeface="Futura Lt BT" pitchFamily="34" charset="0"/>
              </a:rPr>
              <a:t>, imala jake očnjake i razvijenu sposobnost trka 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Futura Lt BT" pitchFamily="34" charset="0"/>
              </a:rPr>
              <a:t>vrebanja plijena, duljina tijela oko 1 m, slična omanjem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Futura Lt BT" pitchFamily="34" charset="0"/>
              </a:rPr>
              <a:t>leopardu; živjela prije 40-ak mln god u Sj. Americi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2">
            <a:extLst>
              <a:ext uri="{FF2B5EF4-FFF2-40B4-BE49-F238E27FC236}">
                <a16:creationId xmlns:a16="http://schemas.microsoft.com/office/drawing/2014/main" id="{90202989-C00E-4A5D-9C86-5336006AE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11B00007-1E48-43BC-BAE2-25B97E8353C0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2EA760BB-1616-4B5F-8278-63696C0A7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765175"/>
            <a:ext cx="475297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FF6600"/>
                </a:solidFill>
                <a:latin typeface="Futura Lt BT" pitchFamily="34" charset="0"/>
              </a:rPr>
              <a:t>RODENTIA</a:t>
            </a:r>
            <a:r>
              <a:rPr lang="hr-HR" altLang="sr-Latn-RS" sz="2400" b="1">
                <a:solidFill>
                  <a:srgbClr val="FF6600"/>
                </a:solidFill>
                <a:latin typeface="Futura Lt BT" pitchFamily="34" charset="0"/>
              </a:rPr>
              <a:t> - glodavci</a:t>
            </a:r>
          </a:p>
        </p:txBody>
      </p:sp>
      <p:sp>
        <p:nvSpPr>
          <p:cNvPr id="37892" name="Text Box 5">
            <a:extLst>
              <a:ext uri="{FF2B5EF4-FFF2-40B4-BE49-F238E27FC236}">
                <a16:creationId xmlns:a16="http://schemas.microsoft.com/office/drawing/2014/main" id="{310D6C23-DF08-4F18-864A-659C93F44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628775"/>
            <a:ext cx="83518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Glodavci se pojavili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u paleocenu</a:t>
            </a:r>
            <a:r>
              <a:rPr lang="hr-HR" altLang="sr-Latn-RS" sz="1800">
                <a:latin typeface="Futura Lt BT" pitchFamily="34" charset="0"/>
              </a:rPr>
              <a:t>, svojim razvojem od eocena istiskuju prasisavce (multituberkulate)</a:t>
            </a:r>
          </a:p>
        </p:txBody>
      </p:sp>
      <p:pic>
        <p:nvPicPr>
          <p:cNvPr id="37893" name="Picture 6">
            <a:extLst>
              <a:ext uri="{FF2B5EF4-FFF2-40B4-BE49-F238E27FC236}">
                <a16:creationId xmlns:a16="http://schemas.microsoft.com/office/drawing/2014/main" id="{90B39126-52A3-470F-A5ED-3C2DC4405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792413"/>
            <a:ext cx="381635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Text Box 7">
            <a:extLst>
              <a:ext uri="{FF2B5EF4-FFF2-40B4-BE49-F238E27FC236}">
                <a16:creationId xmlns:a16="http://schemas.microsoft.com/office/drawing/2014/main" id="{70B29467-2CB9-4A85-B1CE-D641EED3A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664075"/>
            <a:ext cx="20701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Futura Lt BT" pitchFamily="34" charset="0"/>
              </a:rPr>
              <a:t>paleogenski dabar</a:t>
            </a:r>
          </a:p>
        </p:txBody>
      </p:sp>
      <p:sp>
        <p:nvSpPr>
          <p:cNvPr id="37895" name="Text Box 9">
            <a:extLst>
              <a:ext uri="{FF2B5EF4-FFF2-40B4-BE49-F238E27FC236}">
                <a16:creationId xmlns:a16="http://schemas.microsoft.com/office/drawing/2014/main" id="{C5EB428F-2D67-4EB4-B85B-D59CB0361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435600"/>
            <a:ext cx="39370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Futura Lt BT" pitchFamily="34" charset="0"/>
              </a:rPr>
              <a:t>lubanja glodavca, Pc-Ol, Mongolija &gt;</a:t>
            </a:r>
          </a:p>
        </p:txBody>
      </p:sp>
      <p:pic>
        <p:nvPicPr>
          <p:cNvPr id="37896" name="Picture 10">
            <a:extLst>
              <a:ext uri="{FF2B5EF4-FFF2-40B4-BE49-F238E27FC236}">
                <a16:creationId xmlns:a16="http://schemas.microsoft.com/office/drawing/2014/main" id="{42F2335A-4F25-4F99-ACE4-5ED5834FE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2781300"/>
            <a:ext cx="27320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2">
            <a:extLst>
              <a:ext uri="{FF2B5EF4-FFF2-40B4-BE49-F238E27FC236}">
                <a16:creationId xmlns:a16="http://schemas.microsoft.com/office/drawing/2014/main" id="{1B9945F6-6E19-44FE-B873-E02D2A1F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AAEFAC1-FFCB-47A9-B480-9C452B991C68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9939" name="Text Box 4">
            <a:extLst>
              <a:ext uri="{FF2B5EF4-FFF2-40B4-BE49-F238E27FC236}">
                <a16:creationId xmlns:a16="http://schemas.microsoft.com/office/drawing/2014/main" id="{63ECF1BD-EFA5-428A-B27E-A92CC8F6F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714375"/>
            <a:ext cx="8393113" cy="1477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Kopitari mogu imati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parni broj prstiju</a:t>
            </a:r>
            <a:r>
              <a:rPr lang="hr-HR" altLang="sr-Latn-RS" sz="1800" b="1"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(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Artiodactyla</a:t>
            </a:r>
            <a:r>
              <a:rPr lang="hr-HR" altLang="sr-Latn-RS" sz="1800">
                <a:latin typeface="Futura Lt BT" pitchFamily="34" charset="0"/>
              </a:rPr>
              <a:t> ili takoprstaši: svinje, jeleni, žirafe, goveda) ili </a:t>
            </a:r>
            <a:r>
              <a:rPr lang="hr-HR" altLang="sr-Latn-RS" sz="1800" b="1">
                <a:solidFill>
                  <a:srgbClr val="3333FF"/>
                </a:solidFill>
                <a:latin typeface="Futura Lt BT" pitchFamily="34" charset="0"/>
              </a:rPr>
              <a:t>neparni broj prstiju</a:t>
            </a:r>
            <a:r>
              <a:rPr lang="hr-HR" altLang="sr-Latn-RS" sz="1800" b="1"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(</a:t>
            </a:r>
            <a:r>
              <a:rPr lang="hr-HR" altLang="sr-Latn-RS" sz="1800" b="1">
                <a:solidFill>
                  <a:srgbClr val="3333FF"/>
                </a:solidFill>
                <a:latin typeface="Futura Lt BT" pitchFamily="34" charset="0"/>
              </a:rPr>
              <a:t>Perissodactyla</a:t>
            </a:r>
            <a:r>
              <a:rPr lang="hr-HR" altLang="sr-Latn-RS" sz="1800">
                <a:latin typeface="Futura Lt BT" pitchFamily="34" charset="0"/>
              </a:rPr>
              <a:t> ili lihoprstaši: nosorozi, konji i paleoteriji)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latin typeface="Futura Lt BT" pitchFamily="34" charset="0"/>
              </a:rPr>
              <a:t>Jače se razvijaju od eocena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Uz glodavce kopitari su najbrojnija skupina sisavaca</a:t>
            </a:r>
            <a:endParaRPr lang="en-US" altLang="sr-Latn-RS" sz="1800">
              <a:latin typeface="Futura Lt BT" pitchFamily="34" charset="0"/>
            </a:endParaRPr>
          </a:p>
        </p:txBody>
      </p:sp>
      <p:pic>
        <p:nvPicPr>
          <p:cNvPr id="39940" name="Picture 6" descr="perissodactyla">
            <a:extLst>
              <a:ext uri="{FF2B5EF4-FFF2-40B4-BE49-F238E27FC236}">
                <a16:creationId xmlns:a16="http://schemas.microsoft.com/office/drawing/2014/main" id="{FEAD43CF-4A07-4530-8246-340E11819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57438"/>
            <a:ext cx="20955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7" descr="perissodactyla noga">
            <a:extLst>
              <a:ext uri="{FF2B5EF4-FFF2-40B4-BE49-F238E27FC236}">
                <a16:creationId xmlns:a16="http://schemas.microsoft.com/office/drawing/2014/main" id="{2AB5514A-CDFB-4703-8FC0-E9F0621D0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" b="6561"/>
          <a:stretch>
            <a:fillRect/>
          </a:stretch>
        </p:blipFill>
        <p:spPr bwMode="auto">
          <a:xfrm>
            <a:off x="468313" y="4356100"/>
            <a:ext cx="269875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8" descr="artiodactila noga">
            <a:extLst>
              <a:ext uri="{FF2B5EF4-FFF2-40B4-BE49-F238E27FC236}">
                <a16:creationId xmlns:a16="http://schemas.microsoft.com/office/drawing/2014/main" id="{637DA423-8947-4185-BCF5-82C3F0E05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1"/>
          <a:stretch>
            <a:fillRect/>
          </a:stretch>
        </p:blipFill>
        <p:spPr bwMode="auto">
          <a:xfrm>
            <a:off x="6083300" y="4506913"/>
            <a:ext cx="25558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9" descr="artiodactyla">
            <a:extLst>
              <a:ext uri="{FF2B5EF4-FFF2-40B4-BE49-F238E27FC236}">
                <a16:creationId xmlns:a16="http://schemas.microsoft.com/office/drawing/2014/main" id="{E95DEBB5-2523-46E8-A343-A663EDEAB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2300288"/>
            <a:ext cx="2071688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Text Box 10">
            <a:extLst>
              <a:ext uri="{FF2B5EF4-FFF2-40B4-BE49-F238E27FC236}">
                <a16:creationId xmlns:a16="http://schemas.microsoft.com/office/drawing/2014/main" id="{BE6434AD-1106-4AA8-94E6-0AB0F0691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276475"/>
            <a:ext cx="3097213" cy="4465638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100" b="1">
              <a:solidFill>
                <a:srgbClr val="3333FF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100" b="1">
              <a:solidFill>
                <a:srgbClr val="3333FF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100" b="1">
              <a:solidFill>
                <a:srgbClr val="3333FF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200" b="1">
              <a:solidFill>
                <a:srgbClr val="3333FF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200" b="1">
              <a:solidFill>
                <a:srgbClr val="3333FF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200" b="1">
              <a:solidFill>
                <a:srgbClr val="3333FF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>
              <a:solidFill>
                <a:srgbClr val="FF00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Artiodactyla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parnoprstaši</a:t>
            </a:r>
          </a:p>
        </p:txBody>
      </p:sp>
      <p:sp>
        <p:nvSpPr>
          <p:cNvPr id="39945" name="Text Box 11">
            <a:extLst>
              <a:ext uri="{FF2B5EF4-FFF2-40B4-BE49-F238E27FC236}">
                <a16:creationId xmlns:a16="http://schemas.microsoft.com/office/drawing/2014/main" id="{5C35892D-489D-420A-89DC-8D256E6BA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286000"/>
            <a:ext cx="3168650" cy="4456113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100" b="1">
              <a:solidFill>
                <a:srgbClr val="FF00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100" b="1">
              <a:solidFill>
                <a:srgbClr val="FF00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100" b="1">
              <a:solidFill>
                <a:srgbClr val="FF00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100" b="1">
              <a:solidFill>
                <a:srgbClr val="FF00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100" b="1">
              <a:solidFill>
                <a:srgbClr val="FF00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Futura Lt BT" pitchFamily="34" charset="0"/>
              </a:rPr>
              <a:t>Perissodactyla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Futura Lt BT" pitchFamily="34" charset="0"/>
              </a:rPr>
              <a:t>neparnoprstaši</a:t>
            </a:r>
          </a:p>
        </p:txBody>
      </p:sp>
      <p:pic>
        <p:nvPicPr>
          <p:cNvPr id="39946" name="Picture 4" descr="C:\Documents and Settings\lili\Desktop\Radne slike\J79- - Odnos Neparnoprstasa i Parnoprstasa.jpg">
            <a:extLst>
              <a:ext uri="{FF2B5EF4-FFF2-40B4-BE49-F238E27FC236}">
                <a16:creationId xmlns:a16="http://schemas.microsoft.com/office/drawing/2014/main" id="{67339A27-88CA-4606-876D-018B44D62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429000"/>
            <a:ext cx="26765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7" name="Text Box 6">
            <a:extLst>
              <a:ext uri="{FF2B5EF4-FFF2-40B4-BE49-F238E27FC236}">
                <a16:creationId xmlns:a16="http://schemas.microsoft.com/office/drawing/2014/main" id="{FE86A4FD-21CA-4297-B204-C6AF59EC8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1873250" cy="522287"/>
          </a:xfrm>
          <a:prstGeom prst="rect">
            <a:avLst/>
          </a:prstGeom>
          <a:solidFill>
            <a:srgbClr val="FFFF00"/>
          </a:solidFill>
          <a:ln w="41275">
            <a:solidFill>
              <a:srgbClr val="92D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800" b="1" u="sng">
                <a:solidFill>
                  <a:srgbClr val="FF6600"/>
                </a:solidFill>
                <a:latin typeface="Futura Lt BT" pitchFamily="34" charset="0"/>
              </a:rPr>
              <a:t>KOPITARI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22">
            <a:extLst>
              <a:ext uri="{FF2B5EF4-FFF2-40B4-BE49-F238E27FC236}">
                <a16:creationId xmlns:a16="http://schemas.microsoft.com/office/drawing/2014/main" id="{9B4EB1E0-870B-47B7-8A69-5A8BC50B3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B38EBCD-0B97-4159-B480-0E6AE0A8C8F7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0963" name="Picture 5" descr="J78- - Evolucija Perissodaktila (Neparnoprstasa)">
            <a:extLst>
              <a:ext uri="{FF2B5EF4-FFF2-40B4-BE49-F238E27FC236}">
                <a16:creationId xmlns:a16="http://schemas.microsoft.com/office/drawing/2014/main" id="{6EB13026-08BC-4623-9DF3-2DCCD84BE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795337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 Box 6">
            <a:extLst>
              <a:ext uri="{FF2B5EF4-FFF2-40B4-BE49-F238E27FC236}">
                <a16:creationId xmlns:a16="http://schemas.microsoft.com/office/drawing/2014/main" id="{CB907FC4-5D3D-4B8E-AEE0-960B13BB2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8" y="260350"/>
            <a:ext cx="3481387" cy="954088"/>
          </a:xfrm>
          <a:prstGeom prst="rect">
            <a:avLst/>
          </a:prstGeom>
          <a:noFill/>
          <a:ln w="412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800" b="1" u="sng">
                <a:solidFill>
                  <a:srgbClr val="FF6600"/>
                </a:solidFill>
                <a:latin typeface="Futura Lt BT" pitchFamily="34" charset="0"/>
              </a:rPr>
              <a:t>NEPARNOPRSTAŠI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u="sng">
                <a:solidFill>
                  <a:srgbClr val="FF6600"/>
                </a:solidFill>
                <a:latin typeface="Futura Lt BT" pitchFamily="34" charset="0"/>
              </a:rPr>
              <a:t>Evolucija</a:t>
            </a:r>
          </a:p>
        </p:txBody>
      </p:sp>
      <p:sp>
        <p:nvSpPr>
          <p:cNvPr id="40965" name="Oval 4">
            <a:extLst>
              <a:ext uri="{FF2B5EF4-FFF2-40B4-BE49-F238E27FC236}">
                <a16:creationId xmlns:a16="http://schemas.microsoft.com/office/drawing/2014/main" id="{DD68F5FD-A1C8-4ABA-8EEC-FD2907A7E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773238"/>
            <a:ext cx="2879725" cy="3311525"/>
          </a:xfrm>
          <a:prstGeom prst="ellipse">
            <a:avLst/>
          </a:prstGeom>
          <a:solidFill>
            <a:schemeClr val="bg2">
              <a:alpha val="10196"/>
            </a:schemeClr>
          </a:solidFill>
          <a:ln w="19050" algn="ctr">
            <a:solidFill>
              <a:srgbClr val="969696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sr-Latn-CS" altLang="sr-Latn-RS" sz="2200">
              <a:solidFill>
                <a:srgbClr val="FFFFFF"/>
              </a:solidFill>
            </a:endParaRPr>
          </a:p>
        </p:txBody>
      </p:sp>
      <p:sp>
        <p:nvSpPr>
          <p:cNvPr id="40966" name="Oval 4">
            <a:extLst>
              <a:ext uri="{FF2B5EF4-FFF2-40B4-BE49-F238E27FC236}">
                <a16:creationId xmlns:a16="http://schemas.microsoft.com/office/drawing/2014/main" id="{1B9E5B0F-70FB-454A-9334-1D13A6936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981075"/>
            <a:ext cx="5545137" cy="2376488"/>
          </a:xfrm>
          <a:prstGeom prst="ellipse">
            <a:avLst/>
          </a:prstGeom>
          <a:solidFill>
            <a:schemeClr val="accent2">
              <a:alpha val="10196"/>
            </a:schemeClr>
          </a:solidFill>
          <a:ln w="19050" algn="ctr">
            <a:solidFill>
              <a:srgbClr val="99CC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sr-Latn-CS" altLang="sr-Latn-RS" sz="2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7" descr="Extinct equids.  True to scale.">
            <a:extLst>
              <a:ext uri="{FF2B5EF4-FFF2-40B4-BE49-F238E27FC236}">
                <a16:creationId xmlns:a16="http://schemas.microsoft.com/office/drawing/2014/main" id="{D3232642-48BD-4C0D-BABF-3DF7B40F3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620713"/>
            <a:ext cx="5170488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Slide Number Placeholder 22">
            <a:extLst>
              <a:ext uri="{FF2B5EF4-FFF2-40B4-BE49-F238E27FC236}">
                <a16:creationId xmlns:a16="http://schemas.microsoft.com/office/drawing/2014/main" id="{8B2A0C7F-F6C3-4D0D-9E98-100C8C42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1268413"/>
            <a:ext cx="533400" cy="244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A446547-04AB-4CE2-AF4E-EC346B7440EA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421CB782-0775-4C82-A8BB-B1BEBBCA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92075"/>
            <a:ext cx="5976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hr-HR" sz="2400" b="1" u="sng" dirty="0">
                <a:solidFill>
                  <a:srgbClr val="FF6600"/>
                </a:solidFill>
                <a:latin typeface="Futura Lt BT"/>
              </a:rPr>
              <a:t>Razvojni niz konja </a:t>
            </a:r>
            <a:r>
              <a:rPr lang="hr-HR" sz="2400" i="1" dirty="0">
                <a:solidFill>
                  <a:schemeClr val="bg2">
                    <a:lumMod val="50000"/>
                  </a:schemeClr>
                </a:solidFill>
                <a:latin typeface="Futura Lt BT"/>
              </a:rPr>
              <a:t>(&gt; zasebna ppt)</a:t>
            </a:r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26CFD02F-B3C4-419F-94DF-28BFA23BF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90675"/>
            <a:ext cx="38893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339933"/>
                </a:solidFill>
                <a:latin typeface="Futura Lt BT" pitchFamily="34" charset="0"/>
              </a:rPr>
              <a:t>Poznat je cjeloviti razvojni niz konja, dokazan je u Sj. Americi, gdje je i započeo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Tijekom razvoja više je puta migrirao u Aziju, Europu i Afriku</a:t>
            </a:r>
          </a:p>
        </p:txBody>
      </p:sp>
      <p:pic>
        <p:nvPicPr>
          <p:cNvPr id="45062" name="Picture 6" descr="evolucija donjeg dijela prednje noge kod konja od eocena do danas">
            <a:extLst>
              <a:ext uri="{FF2B5EF4-FFF2-40B4-BE49-F238E27FC236}">
                <a16:creationId xmlns:a16="http://schemas.microsoft.com/office/drawing/2014/main" id="{550622A5-A8A9-4D0C-8B07-69D7A03FE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" t="7620" r="35683" b="4633"/>
          <a:stretch>
            <a:fillRect/>
          </a:stretch>
        </p:blipFill>
        <p:spPr bwMode="auto">
          <a:xfrm>
            <a:off x="107950" y="3284538"/>
            <a:ext cx="532765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Text Box 7">
            <a:extLst>
              <a:ext uri="{FF2B5EF4-FFF2-40B4-BE49-F238E27FC236}">
                <a16:creationId xmlns:a16="http://schemas.microsoft.com/office/drawing/2014/main" id="{11D1F42A-96D6-4355-9A17-BDBEA901DEF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964406" y="5093494"/>
            <a:ext cx="25923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 i="1">
                <a:solidFill>
                  <a:schemeClr val="bg1"/>
                </a:solidFill>
                <a:latin typeface="Futura Lt BT" pitchFamily="34" charset="0"/>
                <a:cs typeface="Arial" panose="020B0604020202020204" pitchFamily="34" charset="0"/>
              </a:rPr>
              <a:t>1) Hyracotherium</a:t>
            </a:r>
          </a:p>
        </p:txBody>
      </p:sp>
      <p:sp>
        <p:nvSpPr>
          <p:cNvPr id="45064" name="Text Box 7">
            <a:extLst>
              <a:ext uri="{FF2B5EF4-FFF2-40B4-BE49-F238E27FC236}">
                <a16:creationId xmlns:a16="http://schemas.microsoft.com/office/drawing/2014/main" id="{B505E63D-03A1-44A6-A4D8-EE8CD2B6374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34925" y="5227638"/>
            <a:ext cx="22844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 i="1">
                <a:solidFill>
                  <a:schemeClr val="bg1"/>
                </a:solidFill>
                <a:latin typeface="Futura Lt BT" pitchFamily="34" charset="0"/>
                <a:cs typeface="Arial" panose="020B0604020202020204" pitchFamily="34" charset="0"/>
              </a:rPr>
              <a:t>2) Miohippus</a:t>
            </a:r>
          </a:p>
        </p:txBody>
      </p:sp>
      <p:sp>
        <p:nvSpPr>
          <p:cNvPr id="45065" name="Text Box 7">
            <a:extLst>
              <a:ext uri="{FF2B5EF4-FFF2-40B4-BE49-F238E27FC236}">
                <a16:creationId xmlns:a16="http://schemas.microsoft.com/office/drawing/2014/main" id="{0066AF5C-BC53-45F6-A672-0FDA785CDC4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290095" y="5403056"/>
            <a:ext cx="182721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 i="1">
                <a:solidFill>
                  <a:schemeClr val="bg1"/>
                </a:solidFill>
                <a:latin typeface="Futura Lt BT" pitchFamily="34" charset="0"/>
                <a:cs typeface="Arial" panose="020B0604020202020204" pitchFamily="34" charset="0"/>
              </a:rPr>
              <a:t>5) Equus</a:t>
            </a:r>
          </a:p>
        </p:txBody>
      </p:sp>
      <p:sp>
        <p:nvSpPr>
          <p:cNvPr id="45066" name="Text Box 7">
            <a:extLst>
              <a:ext uri="{FF2B5EF4-FFF2-40B4-BE49-F238E27FC236}">
                <a16:creationId xmlns:a16="http://schemas.microsoft.com/office/drawing/2014/main" id="{F42C4991-F1CB-4A39-8A91-C34845A8C42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053431" y="5226844"/>
            <a:ext cx="22844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 i="1">
                <a:solidFill>
                  <a:schemeClr val="bg1"/>
                </a:solidFill>
                <a:latin typeface="Futura Lt BT" pitchFamily="34" charset="0"/>
                <a:cs typeface="Arial" panose="020B0604020202020204" pitchFamily="34" charset="0"/>
              </a:rPr>
              <a:t>4) Pliohippus</a:t>
            </a:r>
          </a:p>
        </p:txBody>
      </p:sp>
      <p:sp>
        <p:nvSpPr>
          <p:cNvPr id="45067" name="Text Box 7">
            <a:extLst>
              <a:ext uri="{FF2B5EF4-FFF2-40B4-BE49-F238E27FC236}">
                <a16:creationId xmlns:a16="http://schemas.microsoft.com/office/drawing/2014/main" id="{04EE0697-9913-4B4E-8EB4-D0EFBA9B463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93750" y="5264150"/>
            <a:ext cx="2211388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 i="1">
                <a:solidFill>
                  <a:schemeClr val="bg1"/>
                </a:solidFill>
                <a:latin typeface="Futura Lt BT" pitchFamily="34" charset="0"/>
                <a:cs typeface="Arial" panose="020B0604020202020204" pitchFamily="34" charset="0"/>
              </a:rPr>
              <a:t>3) Meryhippus</a:t>
            </a:r>
          </a:p>
        </p:txBody>
      </p:sp>
      <p:graphicFrame>
        <p:nvGraphicFramePr>
          <p:cNvPr id="45068" name="Object 13">
            <a:hlinkClick r:id="" action="ppaction://ole?verb=0"/>
            <a:extLst>
              <a:ext uri="{FF2B5EF4-FFF2-40B4-BE49-F238E27FC236}">
                <a16:creationId xmlns:a16="http://schemas.microsoft.com/office/drawing/2014/main" id="{404FD165-28BD-4A7C-A51C-1723F7A4F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044023"/>
              </p:ext>
            </p:extLst>
          </p:nvPr>
        </p:nvGraphicFramePr>
        <p:xfrm>
          <a:off x="6480499" y="0"/>
          <a:ext cx="914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5" name="Presentation" showAsIcon="1" r:id="rId5" imgW="914400" imgH="800100" progId="PowerPoint.Show.8">
                  <p:embed/>
                </p:oleObj>
              </mc:Choice>
              <mc:Fallback>
                <p:oleObj name="Presentation" showAsIcon="1" r:id="rId5" imgW="914400" imgH="800100" progId="PowerPoint.Show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499" y="0"/>
                        <a:ext cx="9144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9" name="Text Box 5">
            <a:extLst>
              <a:ext uri="{FF2B5EF4-FFF2-40B4-BE49-F238E27FC236}">
                <a16:creationId xmlns:a16="http://schemas.microsoft.com/office/drawing/2014/main" id="{607B894D-B550-4B61-BD0F-E0A456810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227513"/>
            <a:ext cx="35274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339933"/>
                </a:solidFill>
                <a:latin typeface="Futura Lt BT" pitchFamily="34" charset="0"/>
              </a:rPr>
              <a:t>Konji potječu izravno od reda </a:t>
            </a:r>
            <a:r>
              <a:rPr lang="hr-HR" altLang="sr-Latn-RS" sz="1800" b="1" i="1" dirty="0">
                <a:solidFill>
                  <a:srgbClr val="339933"/>
                </a:solidFill>
                <a:latin typeface="Futura Lt BT" pitchFamily="34" charset="0"/>
              </a:rPr>
              <a:t>Condylarthra</a:t>
            </a:r>
            <a:r>
              <a:rPr lang="hr-HR" altLang="sr-Latn-RS" sz="1800" b="1" dirty="0">
                <a:solidFill>
                  <a:srgbClr val="339933"/>
                </a:solidFill>
                <a:latin typeface="Futura Lt BT" pitchFamily="34" charset="0"/>
              </a:rPr>
              <a:t> </a:t>
            </a:r>
            <a:r>
              <a:rPr lang="hr-HR" altLang="sr-Latn-RS" sz="1800" dirty="0">
                <a:latin typeface="Futura Lt BT" pitchFamily="34" charset="0"/>
              </a:rPr>
              <a:t>a pet prstiju, a zatim dolazi do redukcije do jednog prsta u funkciji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Rastom postaju sve veći, prsti sa strane im kržljaju, dok se srednji sve više razvija</a:t>
            </a:r>
          </a:p>
        </p:txBody>
      </p:sp>
      <p:sp>
        <p:nvSpPr>
          <p:cNvPr id="45070" name="Text Box 7">
            <a:extLst>
              <a:ext uri="{FF2B5EF4-FFF2-40B4-BE49-F238E27FC236}">
                <a16:creationId xmlns:a16="http://schemas.microsoft.com/office/drawing/2014/main" id="{DFE783EE-FE76-4876-9FC6-EE479CBDC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213100"/>
            <a:ext cx="5127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>
                <a:solidFill>
                  <a:srgbClr val="0000FF"/>
                </a:solidFill>
                <a:latin typeface="Futura Lt BT" pitchFamily="34" charset="0"/>
                <a:cs typeface="Arial" panose="020B0604020202020204" pitchFamily="34" charset="0"/>
              </a:rPr>
              <a:t>1)</a:t>
            </a:r>
          </a:p>
        </p:txBody>
      </p:sp>
      <p:sp>
        <p:nvSpPr>
          <p:cNvPr id="45071" name="Text Box 7">
            <a:extLst>
              <a:ext uri="{FF2B5EF4-FFF2-40B4-BE49-F238E27FC236}">
                <a16:creationId xmlns:a16="http://schemas.microsoft.com/office/drawing/2014/main" id="{646DB470-E54E-4C9F-A539-9D71FB35F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6913" y="1844675"/>
            <a:ext cx="5111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>
                <a:solidFill>
                  <a:srgbClr val="0000FF"/>
                </a:solidFill>
                <a:latin typeface="Futura Lt BT" pitchFamily="34" charset="0"/>
                <a:cs typeface="Arial" panose="020B0604020202020204" pitchFamily="34" charset="0"/>
              </a:rPr>
              <a:t>3)</a:t>
            </a:r>
          </a:p>
        </p:txBody>
      </p:sp>
      <p:sp>
        <p:nvSpPr>
          <p:cNvPr id="45072" name="Text Box 7">
            <a:extLst>
              <a:ext uri="{FF2B5EF4-FFF2-40B4-BE49-F238E27FC236}">
                <a16:creationId xmlns:a16="http://schemas.microsoft.com/office/drawing/2014/main" id="{077F70CF-026D-4F87-B6CB-AF92D6429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2060575"/>
            <a:ext cx="51276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>
                <a:solidFill>
                  <a:srgbClr val="0000FF"/>
                </a:solidFill>
                <a:latin typeface="Futura Lt BT" pitchFamily="34" charset="0"/>
                <a:cs typeface="Arial" panose="020B0604020202020204" pitchFamily="34" charset="0"/>
              </a:rPr>
              <a:t>2)</a:t>
            </a:r>
          </a:p>
        </p:txBody>
      </p:sp>
      <p:sp>
        <p:nvSpPr>
          <p:cNvPr id="45073" name="Text Box 7">
            <a:extLst>
              <a:ext uri="{FF2B5EF4-FFF2-40B4-BE49-F238E27FC236}">
                <a16:creationId xmlns:a16="http://schemas.microsoft.com/office/drawing/2014/main" id="{143C92AD-D8F1-4D43-B635-860846240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1412875"/>
            <a:ext cx="5111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>
                <a:solidFill>
                  <a:srgbClr val="0000FF"/>
                </a:solidFill>
                <a:latin typeface="Futura Lt BT" pitchFamily="34" charset="0"/>
                <a:cs typeface="Arial" panose="020B0604020202020204" pitchFamily="34" charset="0"/>
              </a:rPr>
              <a:t>4)</a:t>
            </a:r>
          </a:p>
        </p:txBody>
      </p:sp>
      <p:sp>
        <p:nvSpPr>
          <p:cNvPr id="45074" name="Text Box 7">
            <a:extLst>
              <a:ext uri="{FF2B5EF4-FFF2-40B4-BE49-F238E27FC236}">
                <a16:creationId xmlns:a16="http://schemas.microsoft.com/office/drawing/2014/main" id="{8DB9D76B-B106-4449-B0B2-5A053621F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1052513"/>
            <a:ext cx="5127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100" b="1">
                <a:solidFill>
                  <a:srgbClr val="0000FF"/>
                </a:solidFill>
                <a:latin typeface="Futura Lt BT" pitchFamily="34" charset="0"/>
                <a:cs typeface="Arial" panose="020B0604020202020204" pitchFamily="34" charset="0"/>
              </a:rPr>
              <a:t>5)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5">
            <a:extLst>
              <a:ext uri="{FF2B5EF4-FFF2-40B4-BE49-F238E27FC236}">
                <a16:creationId xmlns:a16="http://schemas.microsoft.com/office/drawing/2014/main" id="{891915CC-41F9-43CE-9225-9C46B79DC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1773238"/>
            <a:ext cx="8528050" cy="1754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Većina ima 2 podjednako razvijena jača prsta (3. i 4.) na koje pada jednaka težina, dok su 2. i 5. slabije razvijeni; svejedi su i biljojedi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Njihov razvoj počinje u eocenu, a u oligocenu dobivaju primat nad neparnoprstašima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Poznat je rod </a:t>
            </a:r>
            <a:r>
              <a:rPr lang="hr-HR" altLang="sr-Latn-RS" sz="1800" i="1">
                <a:latin typeface="Futura Lt BT" pitchFamily="34" charset="0"/>
              </a:rPr>
              <a:t>Anthracotherium </a:t>
            </a:r>
            <a:r>
              <a:rPr lang="hr-HR" altLang="sr-Latn-RS" sz="1800">
                <a:latin typeface="Futura Lt BT" pitchFamily="34" charset="0"/>
              </a:rPr>
              <a:t>(mlađi oligocen) te vrsta </a:t>
            </a:r>
            <a:r>
              <a:rPr lang="hr-HR" altLang="sr-Latn-RS" sz="1800" i="1">
                <a:latin typeface="Futura Lt BT" pitchFamily="34" charset="0"/>
              </a:rPr>
              <a:t>Prominatherium dalmatinum</a:t>
            </a:r>
            <a:r>
              <a:rPr lang="hr-HR" altLang="sr-Latn-RS" sz="1800">
                <a:latin typeface="Futura Lt BT" pitchFamily="34" charset="0"/>
              </a:rPr>
              <a:t> (E-Ple)</a:t>
            </a:r>
            <a:endParaRPr lang="en-US" altLang="sr-Latn-RS" sz="1800">
              <a:latin typeface="Futura Lt BT" pitchFamily="34" charset="0"/>
            </a:endParaRPr>
          </a:p>
        </p:txBody>
      </p:sp>
      <p:sp>
        <p:nvSpPr>
          <p:cNvPr id="46083" name="Slide Number Placeholder 22">
            <a:extLst>
              <a:ext uri="{FF2B5EF4-FFF2-40B4-BE49-F238E27FC236}">
                <a16:creationId xmlns:a16="http://schemas.microsoft.com/office/drawing/2014/main" id="{152B15C1-88FD-4FE2-8E19-0EB0C26E8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128A1FFE-6277-430E-8860-D5C106C80C3D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6084" name="Picture 6">
            <a:extLst>
              <a:ext uri="{FF2B5EF4-FFF2-40B4-BE49-F238E27FC236}">
                <a16:creationId xmlns:a16="http://schemas.microsoft.com/office/drawing/2014/main" id="{03A5435C-2DA6-422F-8481-A1019776C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4149725"/>
            <a:ext cx="273685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 Box 7">
            <a:extLst>
              <a:ext uri="{FF2B5EF4-FFF2-40B4-BE49-F238E27FC236}">
                <a16:creationId xmlns:a16="http://schemas.microsoft.com/office/drawing/2014/main" id="{7857D054-806A-4143-A2B5-99DEDDEC1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8225" y="5086350"/>
            <a:ext cx="20447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6600"/>
                </a:solidFill>
                <a:latin typeface="Futura Lt BT" pitchFamily="34" charset="0"/>
              </a:rPr>
              <a:t>Anthracotherium</a:t>
            </a:r>
            <a:endParaRPr lang="en-US" altLang="sr-Latn-RS" sz="1800">
              <a:solidFill>
                <a:srgbClr val="FF6600"/>
              </a:solidFill>
              <a:latin typeface="Futura Lt BT" pitchFamily="34" charset="0"/>
            </a:endParaRPr>
          </a:p>
        </p:txBody>
      </p:sp>
      <p:pic>
        <p:nvPicPr>
          <p:cNvPr id="46086" name="Picture 8" descr="ScreenShot004">
            <a:extLst>
              <a:ext uri="{FF2B5EF4-FFF2-40B4-BE49-F238E27FC236}">
                <a16:creationId xmlns:a16="http://schemas.microsoft.com/office/drawing/2014/main" id="{F3361283-38A0-4EA4-B52C-D9696440C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4222750"/>
            <a:ext cx="26479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7" name="Text Box 6">
            <a:extLst>
              <a:ext uri="{FF2B5EF4-FFF2-40B4-BE49-F238E27FC236}">
                <a16:creationId xmlns:a16="http://schemas.microsoft.com/office/drawing/2014/main" id="{03598532-E16F-4559-806F-5C4C4A3AC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601663"/>
            <a:ext cx="5367337" cy="523875"/>
          </a:xfrm>
          <a:prstGeom prst="rect">
            <a:avLst/>
          </a:prstGeom>
          <a:noFill/>
          <a:ln w="4127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800" b="1" u="sng">
                <a:solidFill>
                  <a:srgbClr val="FF6600"/>
                </a:solidFill>
                <a:latin typeface="Futura Lt BT" pitchFamily="34" charset="0"/>
              </a:rPr>
              <a:t>PARNOPRSTAŠI - Artiodactyla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22">
            <a:extLst>
              <a:ext uri="{FF2B5EF4-FFF2-40B4-BE49-F238E27FC236}">
                <a16:creationId xmlns:a16="http://schemas.microsoft.com/office/drawing/2014/main" id="{6AA8E582-8084-480E-A4F2-C74969EC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DE44914-5A82-4312-A054-B7B79B80A021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7107" name="Picture 9" descr="moeritherium">
            <a:extLst>
              <a:ext uri="{FF2B5EF4-FFF2-40B4-BE49-F238E27FC236}">
                <a16:creationId xmlns:a16="http://schemas.microsoft.com/office/drawing/2014/main" id="{B17C6D1C-4FBE-4B97-AB58-70D935EC2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525838"/>
            <a:ext cx="3671888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11" descr="Moeritherium, tercijar">
            <a:extLst>
              <a:ext uri="{FF2B5EF4-FFF2-40B4-BE49-F238E27FC236}">
                <a16:creationId xmlns:a16="http://schemas.microsoft.com/office/drawing/2014/main" id="{30EEA68D-385A-454F-8D1D-F28856F1B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79"/>
          <a:stretch>
            <a:fillRect/>
          </a:stretch>
        </p:blipFill>
        <p:spPr bwMode="auto">
          <a:xfrm>
            <a:off x="4716463" y="3668713"/>
            <a:ext cx="316865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5">
            <a:extLst>
              <a:ext uri="{FF2B5EF4-FFF2-40B4-BE49-F238E27FC236}">
                <a16:creationId xmlns:a16="http://schemas.microsoft.com/office/drawing/2014/main" id="{8ACDE651-D34F-45A7-8CDB-55A2C611B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79200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Prvi predstavnici polukopitara javljaju se u eocenu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Zastupani su rilašima</a:t>
            </a:r>
            <a:r>
              <a:rPr lang="hr-HR" altLang="sr-Latn-RS" sz="1800">
                <a:latin typeface="Futura Lt BT" pitchFamily="34" charset="0"/>
              </a:rPr>
              <a:t> (Proboscidea) kod kojih se u razvoju očituje redukcija zubi i porast kljova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Najstariji poznati rod je </a:t>
            </a:r>
            <a:r>
              <a:rPr lang="hr-HR" altLang="sr-Latn-RS" sz="1800" b="1" i="1">
                <a:solidFill>
                  <a:srgbClr val="008000"/>
                </a:solidFill>
                <a:latin typeface="Futura Lt BT" pitchFamily="34" charset="0"/>
              </a:rPr>
              <a:t>Moeritherium</a:t>
            </a:r>
            <a:r>
              <a:rPr lang="hr-HR" altLang="sr-Latn-RS" sz="1800">
                <a:latin typeface="Futura Lt BT" pitchFamily="34" charset="0"/>
              </a:rPr>
              <a:t>, nađen u sr. eocenu zapadne Afrike i ml. eocenu Egipta - nema rila, a povećani sjekutići upućuju na razvoj kljova</a:t>
            </a:r>
            <a:endParaRPr lang="en-US" altLang="sr-Latn-RS" sz="1800">
              <a:latin typeface="Futura Lt BT" pitchFamily="34" charset="0"/>
            </a:endParaRPr>
          </a:p>
        </p:txBody>
      </p:sp>
      <p:sp>
        <p:nvSpPr>
          <p:cNvPr id="47110" name="Text Box 10">
            <a:extLst>
              <a:ext uri="{FF2B5EF4-FFF2-40B4-BE49-F238E27FC236}">
                <a16:creationId xmlns:a16="http://schemas.microsoft.com/office/drawing/2014/main" id="{31704887-676F-489A-B143-E6098DFA6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5684838"/>
            <a:ext cx="14732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rgbClr val="FF6600"/>
                </a:solidFill>
                <a:latin typeface="Futura Lt BT" pitchFamily="34" charset="0"/>
              </a:rPr>
              <a:t>Moeritherium</a:t>
            </a:r>
            <a:endParaRPr lang="en-US" altLang="sr-Latn-RS" sz="2100" i="1">
              <a:solidFill>
                <a:srgbClr val="FF6600"/>
              </a:solidFill>
              <a:latin typeface="Futura Lt BT" pitchFamily="34" charset="0"/>
            </a:endParaRPr>
          </a:p>
        </p:txBody>
      </p:sp>
      <p:sp>
        <p:nvSpPr>
          <p:cNvPr id="47111" name="Text Box 6">
            <a:extLst>
              <a:ext uri="{FF2B5EF4-FFF2-40B4-BE49-F238E27FC236}">
                <a16:creationId xmlns:a16="http://schemas.microsoft.com/office/drawing/2014/main" id="{A75137F2-2BB6-40A1-8B4A-B71788DFD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475" y="601663"/>
            <a:ext cx="5386388" cy="523875"/>
          </a:xfrm>
          <a:prstGeom prst="rect">
            <a:avLst/>
          </a:prstGeom>
          <a:solidFill>
            <a:srgbClr val="FFFF00"/>
          </a:solidFill>
          <a:ln w="41275">
            <a:solidFill>
              <a:srgbClr val="92D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800" b="1" u="sng">
                <a:solidFill>
                  <a:srgbClr val="FF6600"/>
                </a:solidFill>
                <a:latin typeface="Futura Lt BT" pitchFamily="34" charset="0"/>
              </a:rPr>
              <a:t>POLUKOPITARI </a:t>
            </a:r>
            <a:r>
              <a:rPr lang="hr-HR" altLang="sr-Latn-RS" sz="2800" b="1">
                <a:solidFill>
                  <a:srgbClr val="FF6600"/>
                </a:solidFill>
                <a:latin typeface="Futura Lt BT" pitchFamily="34" charset="0"/>
              </a:rPr>
              <a:t>(Subungulata)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6">
            <a:extLst>
              <a:ext uri="{FF2B5EF4-FFF2-40B4-BE49-F238E27FC236}">
                <a16:creationId xmlns:a16="http://schemas.microsoft.com/office/drawing/2014/main" id="{E9C7C78D-E6E6-4196-ABF1-86440ED63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806825"/>
            <a:ext cx="4572000" cy="2836863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rgbClr val="FF6600"/>
                </a:solidFill>
                <a:latin typeface="Futura Lt BT" pitchFamily="34" charset="0"/>
              </a:rPr>
              <a:t>Palaeomastodon</a:t>
            </a:r>
            <a:endParaRPr lang="en-US" altLang="sr-Latn-RS" sz="2100" i="1">
              <a:solidFill>
                <a:srgbClr val="FF6600"/>
              </a:solidFill>
              <a:latin typeface="Futura Lt BT" pitchFamily="34" charset="0"/>
            </a:endParaRPr>
          </a:p>
        </p:txBody>
      </p:sp>
      <p:sp>
        <p:nvSpPr>
          <p:cNvPr id="48131" name="Slide Number Placeholder 22">
            <a:extLst>
              <a:ext uri="{FF2B5EF4-FFF2-40B4-BE49-F238E27FC236}">
                <a16:creationId xmlns:a16="http://schemas.microsoft.com/office/drawing/2014/main" id="{272E2B44-0C46-4EE8-8F0B-9F5B99163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A5C1AB2-A175-489D-97A4-16EC30EA0657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8132" name="Text Box 4">
            <a:extLst>
              <a:ext uri="{FF2B5EF4-FFF2-40B4-BE49-F238E27FC236}">
                <a16:creationId xmlns:a16="http://schemas.microsoft.com/office/drawing/2014/main" id="{EA77AD4F-10CE-4B39-8F0A-7B0EC3545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46799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i="1">
                <a:solidFill>
                  <a:srgbClr val="008000"/>
                </a:solidFill>
                <a:latin typeface="Futura Lt BT" pitchFamily="34" charset="0"/>
              </a:rPr>
              <a:t>Moeritherium</a:t>
            </a:r>
            <a:r>
              <a:rPr lang="hr-HR" altLang="sr-Latn-RS" sz="1800">
                <a:latin typeface="Futura Lt BT" pitchFamily="34" charset="0"/>
              </a:rPr>
              <a:t> se smatra ishodištem ostalih rilaša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U starijem oligocenu razvio se </a:t>
            </a:r>
            <a:r>
              <a:rPr lang="hr-HR" altLang="sr-Latn-RS" sz="1800" b="1" i="1">
                <a:solidFill>
                  <a:srgbClr val="FF6600"/>
                </a:solidFill>
                <a:latin typeface="Futura Lt BT" pitchFamily="34" charset="0"/>
              </a:rPr>
              <a:t>Palaeomastodon</a:t>
            </a:r>
            <a:r>
              <a:rPr lang="hr-HR" altLang="sr-Latn-RS" sz="1800">
                <a:latin typeface="Futura Lt BT" pitchFamily="34" charset="0"/>
              </a:rPr>
              <a:t> s povećanim sjekutićima u gornjoj i donjoj čeljusti, imao malo rilo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Mastodonti se dalje razvijaju u miocenu</a:t>
            </a:r>
            <a:endParaRPr lang="en-US" altLang="sr-Latn-RS" sz="1800">
              <a:latin typeface="Futura Lt BT" pitchFamily="34" charset="0"/>
            </a:endParaRPr>
          </a:p>
        </p:txBody>
      </p:sp>
      <p:pic>
        <p:nvPicPr>
          <p:cNvPr id="48133" name="Picture 5">
            <a:extLst>
              <a:ext uri="{FF2B5EF4-FFF2-40B4-BE49-F238E27FC236}">
                <a16:creationId xmlns:a16="http://schemas.microsoft.com/office/drawing/2014/main" id="{CF162959-C6D7-4F80-9366-6DD7CFCCE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167188"/>
            <a:ext cx="42862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7" descr="J84- - a-Moeritherium, b-Evolucija Slonova">
            <a:extLst>
              <a:ext uri="{FF2B5EF4-FFF2-40B4-BE49-F238E27FC236}">
                <a16:creationId xmlns:a16="http://schemas.microsoft.com/office/drawing/2014/main" id="{4CC9DD9D-B585-4EB0-BB78-EE25F97AF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9"/>
          <a:stretch>
            <a:fillRect/>
          </a:stretch>
        </p:blipFill>
        <p:spPr bwMode="auto">
          <a:xfrm>
            <a:off x="5267325" y="692150"/>
            <a:ext cx="387667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F7F1C4B-11B1-4226-971F-AD082ABEC469}"/>
              </a:ext>
            </a:extLst>
          </p:cNvPr>
          <p:cNvSpPr/>
          <p:nvPr/>
        </p:nvSpPr>
        <p:spPr>
          <a:xfrm>
            <a:off x="6643688" y="5500688"/>
            <a:ext cx="1143000" cy="642937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3">
            <a:extLst>
              <a:ext uri="{FF2B5EF4-FFF2-40B4-BE49-F238E27FC236}">
                <a16:creationId xmlns:a16="http://schemas.microsoft.com/office/drawing/2014/main" id="{F9CE137E-A401-4147-A513-E7D3A00B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22467CD-B906-4F02-8E71-9BC2FDB01F9E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9155" name="Text Box 2">
            <a:extLst>
              <a:ext uri="{FF2B5EF4-FFF2-40B4-BE49-F238E27FC236}">
                <a16:creationId xmlns:a16="http://schemas.microsoft.com/office/drawing/2014/main" id="{5A37612A-2E89-432F-A375-566F3A335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04838"/>
            <a:ext cx="4929188" cy="203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Tijekom paleocena javljaju se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velike ptice trkačice</a:t>
            </a:r>
            <a:r>
              <a:rPr lang="hr-HR" altLang="sr-Latn-RS" sz="1800">
                <a:latin typeface="Futura Lt BT" pitchFamily="34" charset="0"/>
              </a:rPr>
              <a:t>, poput današnjih nojeva, koje nisu letjele, bile visina do 2,5 m, mesojedi (f. Phorusrhacidae)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Javljaju se kao zamjena za neke dinosaure; npr. rod </a:t>
            </a:r>
            <a:r>
              <a:rPr lang="hr-HR" altLang="sr-Latn-RS" sz="1800" b="1" i="1">
                <a:solidFill>
                  <a:srgbClr val="008000"/>
                </a:solidFill>
                <a:latin typeface="Futura Lt BT" pitchFamily="34" charset="0"/>
              </a:rPr>
              <a:t>Diatryma</a:t>
            </a:r>
            <a:r>
              <a:rPr lang="hr-HR" altLang="sr-Latn-RS" sz="1800">
                <a:latin typeface="Futura Lt BT" pitchFamily="34" charset="0"/>
              </a:rPr>
              <a:t> i njoj slični rodovi </a:t>
            </a:r>
            <a:r>
              <a:rPr lang="hr-HR" altLang="sr-Latn-RS" sz="1800" i="1">
                <a:solidFill>
                  <a:srgbClr val="008000"/>
                </a:solidFill>
                <a:latin typeface="Futura Lt BT" pitchFamily="34" charset="0"/>
              </a:rPr>
              <a:t>Gastornis, Paraphysornis, Physornis i dr. </a:t>
            </a:r>
            <a:endParaRPr lang="hr-HR" altLang="sr-Latn-RS" sz="1800">
              <a:latin typeface="Futura Lt BT" pitchFamily="34" charset="0"/>
            </a:endParaRPr>
          </a:p>
        </p:txBody>
      </p:sp>
      <p:pic>
        <p:nvPicPr>
          <p:cNvPr id="70660" name="Picture 3" descr="Diatryma, ptica, donji kenozoik">
            <a:extLst>
              <a:ext uri="{FF2B5EF4-FFF2-40B4-BE49-F238E27FC236}">
                <a16:creationId xmlns:a16="http://schemas.microsoft.com/office/drawing/2014/main" id="{4B330CDB-76ED-47C1-AB34-F84E4200E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1539" t="6294" r="40044" b="4228"/>
          <a:stretch>
            <a:fillRect/>
          </a:stretch>
        </p:blipFill>
        <p:spPr bwMode="auto">
          <a:xfrm>
            <a:off x="250825" y="2638425"/>
            <a:ext cx="3721100" cy="41036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 Box 5">
            <a:extLst>
              <a:ext uri="{FF2B5EF4-FFF2-40B4-BE49-F238E27FC236}">
                <a16:creationId xmlns:a16="http://schemas.microsoft.com/office/drawing/2014/main" id="{830C218B-427F-410E-A131-2F9FFB65C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3076575"/>
            <a:ext cx="158432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6600"/>
                </a:solidFill>
                <a:latin typeface="Futura Lt BT" pitchFamily="34" charset="0"/>
              </a:rPr>
              <a:t>Diatryma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Futura Lt BT" pitchFamily="34" charset="0"/>
              </a:rPr>
              <a:t>visina 2 m, težina 190 kg;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Futura Lt BT" pitchFamily="34" charset="0"/>
              </a:rPr>
              <a:t>ostaci nađeni u naslagama starijeg E Sj. Amerike i Europe</a:t>
            </a:r>
          </a:p>
        </p:txBody>
      </p:sp>
      <p:pic>
        <p:nvPicPr>
          <p:cNvPr id="70662" name="Picture 9">
            <a:extLst>
              <a:ext uri="{FF2B5EF4-FFF2-40B4-BE49-F238E27FC236}">
                <a16:creationId xmlns:a16="http://schemas.microsoft.com/office/drawing/2014/main" id="{C87A265D-5514-46D0-8AF2-8438EBCFC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1163" y="115888"/>
            <a:ext cx="3479800" cy="62658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Text Box 6">
            <a:extLst>
              <a:ext uri="{FF2B5EF4-FFF2-40B4-BE49-F238E27FC236}">
                <a16:creationId xmlns:a16="http://schemas.microsoft.com/office/drawing/2014/main" id="{70883EAB-394F-4FBA-B32B-1746DD2CB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96838"/>
            <a:ext cx="1241425" cy="523875"/>
          </a:xfrm>
          <a:prstGeom prst="rect">
            <a:avLst/>
          </a:prstGeom>
          <a:solidFill>
            <a:srgbClr val="FFFF00"/>
          </a:solidFill>
          <a:ln w="41275">
            <a:solidFill>
              <a:srgbClr val="92D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800" b="1">
                <a:solidFill>
                  <a:srgbClr val="FF6600"/>
                </a:solidFill>
                <a:latin typeface="Futura Lt BT" pitchFamily="34" charset="0"/>
              </a:rPr>
              <a:t>PTICE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22">
            <a:extLst>
              <a:ext uri="{FF2B5EF4-FFF2-40B4-BE49-F238E27FC236}">
                <a16:creationId xmlns:a16="http://schemas.microsoft.com/office/drawing/2014/main" id="{37AB6945-D97D-4CFE-B6CD-66A0B9AD3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20DF376-00A5-4F1A-BF52-94A398F51009}" type="slidenum">
              <a:rPr lang="hr-HR" altLang="sr-Latn-RS" sz="120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2108B068-98EF-4E6C-AA85-A2B84F043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9" y="260350"/>
            <a:ext cx="3960812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 u="sng">
                <a:solidFill>
                  <a:srgbClr val="FF0000"/>
                </a:solidFill>
                <a:latin typeface="Futura Lt BT" pitchFamily="34" charset="0"/>
              </a:rPr>
              <a:t>Anthropoidea - pravi majmuni</a:t>
            </a:r>
          </a:p>
        </p:txBody>
      </p:sp>
      <p:sp>
        <p:nvSpPr>
          <p:cNvPr id="55300" name="Text Box 5">
            <a:extLst>
              <a:ext uri="{FF2B5EF4-FFF2-40B4-BE49-F238E27FC236}">
                <a16:creationId xmlns:a16="http://schemas.microsoft.com/office/drawing/2014/main" id="{B7690150-466E-4430-BF85-6D67034F8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4875"/>
            <a:ext cx="4895850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0000FF"/>
                </a:solidFill>
                <a:latin typeface="Futura Lt BT" pitchFamily="34" charset="0"/>
              </a:rPr>
              <a:t>Razvijaju se </a:t>
            </a:r>
            <a:r>
              <a:rPr lang="hr-HR" altLang="sr-Latn-RS" sz="1800" b="1" u="sng" dirty="0">
                <a:solidFill>
                  <a:srgbClr val="0000FF"/>
                </a:solidFill>
                <a:latin typeface="Futura Lt BT" pitchFamily="34" charset="0"/>
              </a:rPr>
              <a:t>od oligocena</a:t>
            </a:r>
            <a:endParaRPr lang="hr-HR" altLang="sr-Latn-RS" sz="1800" b="1" dirty="0">
              <a:solidFill>
                <a:srgbClr val="0000FF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U Egiptu (Fayum) nađen najpoznatiji oligocenski rod </a:t>
            </a:r>
            <a:r>
              <a:rPr lang="hr-HR" altLang="sr-Latn-RS" sz="1800" b="1" i="1" dirty="0">
                <a:solidFill>
                  <a:srgbClr val="FF0000"/>
                </a:solidFill>
                <a:latin typeface="Futura Lt BT" pitchFamily="34" charset="0"/>
              </a:rPr>
              <a:t>Aegyptopithecus</a:t>
            </a:r>
            <a:r>
              <a:rPr lang="hr-HR" altLang="sr-Latn-RS" sz="1800" dirty="0">
                <a:latin typeface="Futura Lt BT" pitchFamily="34" charset="0"/>
              </a:rPr>
              <a:t> - uskonosni, bezrepi majmun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U Sjevernoj Africi nađeni predstavnici porodica čovjekolikih majmuna: Parapithicidae i Propliopithecidae (uključuje egiptopitekusa)</a:t>
            </a:r>
            <a:endParaRPr lang="en-US" altLang="sr-Latn-RS" sz="1800" dirty="0">
              <a:latin typeface="Futura Lt BT" pitchFamily="34" charset="0"/>
            </a:endParaRPr>
          </a:p>
        </p:txBody>
      </p:sp>
      <p:pic>
        <p:nvPicPr>
          <p:cNvPr id="55301" name="Picture 5">
            <a:extLst>
              <a:ext uri="{FF2B5EF4-FFF2-40B4-BE49-F238E27FC236}">
                <a16:creationId xmlns:a16="http://schemas.microsoft.com/office/drawing/2014/main" id="{ACCA991D-0080-4A67-8CC8-7D53061F8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7"/>
          <a:stretch>
            <a:fillRect/>
          </a:stretch>
        </p:blipFill>
        <p:spPr bwMode="auto">
          <a:xfrm>
            <a:off x="1042988" y="3429000"/>
            <a:ext cx="3649662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7">
            <a:extLst>
              <a:ext uri="{FF2B5EF4-FFF2-40B4-BE49-F238E27FC236}">
                <a16:creationId xmlns:a16="http://schemas.microsoft.com/office/drawing/2014/main" id="{FA97CCA3-A148-4E9D-AD31-979608221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60350"/>
            <a:ext cx="309562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3" name="Text Box 4">
            <a:extLst>
              <a:ext uri="{FF2B5EF4-FFF2-40B4-BE49-F238E27FC236}">
                <a16:creationId xmlns:a16="http://schemas.microsoft.com/office/drawing/2014/main" id="{62BDC127-37B9-4695-BC16-64DE89DE6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459163"/>
            <a:ext cx="4105275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33"/>
              </a:buClr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 b="1" i="1">
                <a:solidFill>
                  <a:srgbClr val="FF0000"/>
                </a:solidFill>
                <a:latin typeface="Futura Lt BT" pitchFamily="34" charset="0"/>
              </a:rPr>
              <a:t>Aegyptopithecus zeuxis</a:t>
            </a:r>
            <a:r>
              <a:rPr lang="hr-HR" altLang="sr-Latn-RS" sz="1800">
                <a:latin typeface="Futura Lt BT" pitchFamily="34" charset="0"/>
              </a:rPr>
              <a:t>, </a:t>
            </a:r>
            <a:r>
              <a:rPr lang="hr-HR" altLang="sr-Latn-RS" sz="1800" b="1">
                <a:latin typeface="Futura Lt BT" pitchFamily="34" charset="0"/>
              </a:rPr>
              <a:t>Ol</a:t>
            </a:r>
            <a:r>
              <a:rPr lang="hr-HR" altLang="sr-Latn-RS" sz="1800">
                <a:latin typeface="Futura Lt BT" pitchFamily="34" charset="0"/>
              </a:rPr>
              <a:t>, Egipat, predak miocenskog roda </a:t>
            </a:r>
            <a:r>
              <a:rPr lang="hr-HR" altLang="sr-Latn-RS" sz="1800" i="1">
                <a:latin typeface="Futura Lt BT" pitchFamily="34" charset="0"/>
              </a:rPr>
              <a:t>Dryopithecus </a:t>
            </a:r>
          </a:p>
          <a:p>
            <a:pPr eaLnBrk="1" hangingPunct="1">
              <a:spcBef>
                <a:spcPct val="0"/>
              </a:spcBef>
              <a:buClr>
                <a:srgbClr val="FF9933"/>
              </a:buClr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Bio je veličine mačke, zubiju kao kod čovjekolikih majmuna, a glave i repa kao u majmuna </a:t>
            </a:r>
          </a:p>
          <a:p>
            <a:pPr eaLnBrk="1" hangingPunct="1">
              <a:spcBef>
                <a:spcPct val="0"/>
              </a:spcBef>
              <a:buClr>
                <a:srgbClr val="FF9933"/>
              </a:buClr>
              <a:buSzPct val="12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Veličina njegove lubanje ukazuje da je imao prilično velik mozak za svoju veličinu, što moguće ukazuje na prilično inteligentno biće u oligocenskom svijetu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10675</TotalTime>
  <Words>1657</Words>
  <Application>Microsoft Office PowerPoint</Application>
  <PresentationFormat>On-screen Show (4:3)</PresentationFormat>
  <Paragraphs>313</Paragraphs>
  <Slides>36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Calibri</vt:lpstr>
      <vt:lpstr>Futura Lt BT</vt:lpstr>
      <vt:lpstr>Tw Cen MT</vt:lpstr>
      <vt:lpstr>Wingdings</vt:lpstr>
      <vt:lpstr>Wingdings 2</vt:lpstr>
      <vt:lpstr>Median</vt:lpstr>
      <vt:lpstr>Presentation</vt:lpstr>
      <vt:lpstr>PALEOGEN Razvoj flore i faune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Historijska geologija - jura</dc:title>
  <dc:creator>Maja Martinus</dc:creator>
  <cp:lastModifiedBy>Matej Pavlović</cp:lastModifiedBy>
  <cp:revision>1786</cp:revision>
  <dcterms:created xsi:type="dcterms:W3CDTF">2007-10-05T08:55:39Z</dcterms:created>
  <dcterms:modified xsi:type="dcterms:W3CDTF">2026-05-08T08:00:54Z</dcterms:modified>
</cp:coreProperties>
</file>