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256" r:id="rId3"/>
    <p:sldId id="263" r:id="rId4"/>
    <p:sldId id="262" r:id="rId5"/>
    <p:sldId id="272" r:id="rId6"/>
    <p:sldId id="273" r:id="rId7"/>
    <p:sldId id="274" r:id="rId8"/>
    <p:sldId id="265" r:id="rId9"/>
    <p:sldId id="280" r:id="rId10"/>
    <p:sldId id="275" r:id="rId11"/>
    <p:sldId id="277" r:id="rId12"/>
    <p:sldId id="278" r:id="rId13"/>
    <p:sldId id="287" r:id="rId14"/>
    <p:sldId id="282" r:id="rId15"/>
    <p:sldId id="283" r:id="rId16"/>
    <p:sldId id="286" r:id="rId17"/>
    <p:sldId id="268" r:id="rId18"/>
    <p:sldId id="266" r:id="rId19"/>
    <p:sldId id="258" r:id="rId20"/>
    <p:sldId id="259" r:id="rId21"/>
    <p:sldId id="264" r:id="rId22"/>
    <p:sldId id="270" r:id="rId23"/>
    <p:sldId id="284" r:id="rId24"/>
    <p:sldId id="281" r:id="rId25"/>
    <p:sldId id="279" r:id="rId26"/>
    <p:sldId id="285" r:id="rId2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358" autoAdjust="0"/>
  </p:normalViewPr>
  <p:slideViewPr>
    <p:cSldViewPr>
      <p:cViewPr varScale="1">
        <p:scale>
          <a:sx n="64" d="100"/>
          <a:sy n="64" d="100"/>
        </p:scale>
        <p:origin x="-115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733D1-8FA6-49D4-A469-C333CC1B927F}" type="datetimeFigureOut">
              <a:rPr lang="en-US" smtClean="0"/>
              <a:t>6/10/2025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F1AA8-4D6F-49CF-9A66-637973746FE1}" type="slidenum">
              <a:rPr lang="en-US" smtClean="0"/>
              <a:t>‹#›</a:t>
            </a:fld>
            <a:endParaRPr lang="en-US"/>
          </a:p>
        </p:txBody>
      </p:sp>
    </p:spTree>
    <p:extLst>
      <p:ext uri="{BB962C8B-B14F-4D97-AF65-F5344CB8AC3E}">
        <p14:creationId xmlns:p14="http://schemas.microsoft.com/office/powerpoint/2010/main" val="367458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Recombinant_antibodies#cite_note-:1-2" TargetMode="External"/><Relationship Id="rId13" Type="http://schemas.openxmlformats.org/officeDocument/2006/relationships/hyperlink" Target="https://en.wikipedia.org/wiki/Recombinant_antibodies#cite_note-:13-22" TargetMode="External"/><Relationship Id="rId3" Type="http://schemas.openxmlformats.org/officeDocument/2006/relationships/hyperlink" Target="https://www.evitria.com/antibody-services/bispecific-antibodies-commercial-success-research/" TargetMode="External"/><Relationship Id="rId7" Type="http://schemas.openxmlformats.org/officeDocument/2006/relationships/hyperlink" Target="https://en.wikipedia.org/wiki/Phage_display" TargetMode="External"/><Relationship Id="rId12" Type="http://schemas.openxmlformats.org/officeDocument/2006/relationships/hyperlink" Target="https://en.wikipedia.org/wiki/Recombinant_antibodies#cite_note-:8-21"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evitria.com/recombinant-antibodies/recombinant-antibody-expression/#bbeabc5b-ff50-4e2b-bbd6-4155a8ddfda6" TargetMode="External"/><Relationship Id="rId11" Type="http://schemas.openxmlformats.org/officeDocument/2006/relationships/hyperlink" Target="https://en.wikipedia.org/wiki/Recombinant_antibodies#cite_note-:12-11" TargetMode="External"/><Relationship Id="rId5" Type="http://schemas.openxmlformats.org/officeDocument/2006/relationships/hyperlink" Target="https://www.evitria.com/recombinant-antibodies/what-is-antibody-sequencing-service/" TargetMode="External"/><Relationship Id="rId15" Type="http://schemas.openxmlformats.org/officeDocument/2006/relationships/hyperlink" Target="https://en.wikipedia.org/wiki/Recombinant_antibodies#cite_note-:14-20" TargetMode="External"/><Relationship Id="rId10" Type="http://schemas.openxmlformats.org/officeDocument/2006/relationships/hyperlink" Target="https://en.wikipedia.org/wiki/Recombinant_antibodies#cite_note-:9-10" TargetMode="External"/><Relationship Id="rId4" Type="http://schemas.openxmlformats.org/officeDocument/2006/relationships/hyperlink" Target="https://www.evitria.com/cho-cells/cho-cells/" TargetMode="External"/><Relationship Id="rId9" Type="http://schemas.openxmlformats.org/officeDocument/2006/relationships/hyperlink" Target="https://en.wikipedia.org/wiki/Recombinant_antibodies#cite_note-:7-9" TargetMode="External"/><Relationship Id="rId14" Type="http://schemas.openxmlformats.org/officeDocument/2006/relationships/hyperlink" Target="https://en.wikipedia.org/wiki/Bacteriophag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cer.gov/Common/PopUps/popDefinition.aspx?id=CDR0000044928&amp;version=Patient&amp;language=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CAR_T_cell#cite_note-Yu2019-24" TargetMode="External"/><Relationship Id="rId3" Type="http://schemas.openxmlformats.org/officeDocument/2006/relationships/hyperlink" Target="https://en.wikipedia.org/wiki/Cytokine" TargetMode="External"/><Relationship Id="rId7" Type="http://schemas.openxmlformats.org/officeDocument/2006/relationships/hyperlink" Target="https://en.wikipedia.org/wiki/Multiple_myeloma"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CAR_T_cell#cite_note-25" TargetMode="External"/><Relationship Id="rId5" Type="http://schemas.openxmlformats.org/officeDocument/2006/relationships/hyperlink" Target="https://en.wikipedia.org/wiki/CAR_T_cell#cite_note-5" TargetMode="External"/><Relationship Id="rId4" Type="http://schemas.openxmlformats.org/officeDocument/2006/relationships/hyperlink" Target="https://en.wikipedia.org/wiki/Interleuki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1</a:t>
            </a:fld>
            <a:endParaRPr lang="en-US"/>
          </a:p>
        </p:txBody>
      </p:sp>
    </p:spTree>
    <p:extLst>
      <p:ext uri="{BB962C8B-B14F-4D97-AF65-F5344CB8AC3E}">
        <p14:creationId xmlns:p14="http://schemas.microsoft.com/office/powerpoint/2010/main" val="167950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hr-HR" dirty="0" err="1" smtClean="0"/>
              <a:t>solid</a:t>
            </a:r>
            <a:r>
              <a:rPr lang="hr-HR" dirty="0" smtClean="0"/>
              <a:t> lipid </a:t>
            </a:r>
            <a:r>
              <a:rPr lang="hr-HR" dirty="0" err="1" smtClean="0"/>
              <a:t>nanoparticles</a:t>
            </a:r>
            <a:endParaRPr lang="hr-HR" dirty="0" smtClean="0"/>
          </a:p>
          <a:p>
            <a:pPr marL="285750" indent="-285750">
              <a:buFontTx/>
              <a:buChar char="-"/>
            </a:pPr>
            <a:r>
              <a:rPr lang="hr-HR" dirty="0" smtClean="0"/>
              <a:t>-poli-</a:t>
            </a:r>
            <a:r>
              <a:rPr lang="hr-HR" dirty="0" err="1" smtClean="0"/>
              <a:t>laktidnia</a:t>
            </a:r>
            <a:r>
              <a:rPr lang="hr-HR" dirty="0" smtClean="0"/>
              <a:t> kiselina ili </a:t>
            </a:r>
            <a:r>
              <a:rPr lang="hr-HR" dirty="0" err="1" smtClean="0"/>
              <a:t>polilaktidna</a:t>
            </a:r>
            <a:r>
              <a:rPr lang="hr-HR" dirty="0" smtClean="0"/>
              <a:t> </a:t>
            </a:r>
            <a:r>
              <a:rPr lang="hr-HR" dirty="0" err="1" smtClean="0"/>
              <a:t>ko</a:t>
            </a:r>
            <a:r>
              <a:rPr lang="hr-HR" dirty="0" smtClean="0"/>
              <a:t> </a:t>
            </a:r>
            <a:r>
              <a:rPr lang="hr-HR" dirty="0" err="1" smtClean="0"/>
              <a:t>glikolična</a:t>
            </a:r>
            <a:r>
              <a:rPr lang="hr-HR" dirty="0" smtClean="0"/>
              <a:t> kiselina (PLA i PLGA</a:t>
            </a:r>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22</a:t>
            </a:fld>
            <a:endParaRPr lang="en-US"/>
          </a:p>
        </p:txBody>
      </p:sp>
    </p:spTree>
    <p:extLst>
      <p:ext uri="{BB962C8B-B14F-4D97-AF65-F5344CB8AC3E}">
        <p14:creationId xmlns:p14="http://schemas.microsoft.com/office/powerpoint/2010/main" val="234338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hr-HR" dirty="0" err="1" smtClean="0"/>
              <a:t>solid</a:t>
            </a:r>
            <a:r>
              <a:rPr lang="hr-HR" dirty="0" smtClean="0"/>
              <a:t> lipid </a:t>
            </a:r>
            <a:r>
              <a:rPr lang="hr-HR" dirty="0" err="1" smtClean="0"/>
              <a:t>nanoparticles</a:t>
            </a:r>
            <a:endParaRPr lang="hr-HR" dirty="0" smtClean="0"/>
          </a:p>
          <a:p>
            <a:pPr marL="285750" indent="-285750">
              <a:buFontTx/>
              <a:buChar char="-"/>
            </a:pPr>
            <a:r>
              <a:rPr lang="hr-HR" dirty="0" smtClean="0"/>
              <a:t>-poli-</a:t>
            </a:r>
            <a:r>
              <a:rPr lang="hr-HR" dirty="0" err="1" smtClean="0"/>
              <a:t>laktidnia</a:t>
            </a:r>
            <a:r>
              <a:rPr lang="hr-HR" dirty="0" smtClean="0"/>
              <a:t> kiselina ili </a:t>
            </a:r>
            <a:r>
              <a:rPr lang="hr-HR" dirty="0" err="1" smtClean="0"/>
              <a:t>polilaktidna</a:t>
            </a:r>
            <a:r>
              <a:rPr lang="hr-HR" dirty="0" smtClean="0"/>
              <a:t> </a:t>
            </a:r>
            <a:r>
              <a:rPr lang="hr-HR" dirty="0" err="1" smtClean="0"/>
              <a:t>ko</a:t>
            </a:r>
            <a:r>
              <a:rPr lang="hr-HR" dirty="0" smtClean="0"/>
              <a:t> </a:t>
            </a:r>
            <a:r>
              <a:rPr lang="hr-HR" dirty="0" err="1" smtClean="0"/>
              <a:t>glikolična</a:t>
            </a:r>
            <a:r>
              <a:rPr lang="hr-HR" dirty="0" smtClean="0"/>
              <a:t> kiselina (PLA i PLGA</a:t>
            </a:r>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24</a:t>
            </a:fld>
            <a:endParaRPr lang="en-US"/>
          </a:p>
        </p:txBody>
      </p:sp>
    </p:spTree>
    <p:extLst>
      <p:ext uri="{BB962C8B-B14F-4D97-AF65-F5344CB8AC3E}">
        <p14:creationId xmlns:p14="http://schemas.microsoft.com/office/powerpoint/2010/main" val="234338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Bispecific Antibodies</a:t>
            </a:r>
          </a:p>
          <a:p>
            <a:r>
              <a:rPr lang="en-US" dirty="0" smtClean="0"/>
              <a:t>Our expertise extends to producing bispecific antibodies, capable of simultaneously binding to two different antigens or epitopes. These complex molecules are valuable tools in therapeutic applications, offering targeted approaches in disease treatment.</a:t>
            </a:r>
          </a:p>
          <a:p>
            <a:r>
              <a:rPr lang="en-US" dirty="0" smtClean="0"/>
              <a:t>As we have access to </a:t>
            </a:r>
            <a:r>
              <a:rPr lang="en-US" dirty="0" err="1" smtClean="0"/>
              <a:t>Lonza’s</a:t>
            </a:r>
            <a:r>
              <a:rPr lang="en-US" dirty="0" smtClean="0"/>
              <a:t> </a:t>
            </a:r>
            <a:r>
              <a:rPr lang="en-US" dirty="0" err="1" smtClean="0"/>
              <a:t>bYlok</a:t>
            </a:r>
            <a:r>
              <a:rPr lang="en-US" dirty="0" smtClean="0"/>
              <a:t>® technology, we are able to face one of the leading challenges in the </a:t>
            </a:r>
            <a:r>
              <a:rPr lang="en-US" dirty="0" smtClean="0">
                <a:hlinkClick r:id="rId3"/>
              </a:rPr>
              <a:t>bispecific antibody</a:t>
            </a:r>
            <a:r>
              <a:rPr lang="en-US" dirty="0" smtClean="0"/>
              <a:t> generation process: the correct pairing of heavy chains and light chains</a:t>
            </a:r>
          </a:p>
          <a:p>
            <a:r>
              <a:rPr lang="en-US" b="1" dirty="0" err="1" smtClean="0"/>
              <a:t>Afucosylated</a:t>
            </a:r>
            <a:r>
              <a:rPr lang="en-US" b="1" dirty="0" smtClean="0"/>
              <a:t> Antibodies</a:t>
            </a:r>
          </a:p>
          <a:p>
            <a:r>
              <a:rPr lang="en-US" dirty="0" smtClean="0"/>
              <a:t>We offer the production of </a:t>
            </a:r>
            <a:r>
              <a:rPr lang="en-US" dirty="0" err="1" smtClean="0"/>
              <a:t>afucosylated</a:t>
            </a:r>
            <a:r>
              <a:rPr lang="en-US" dirty="0" smtClean="0"/>
              <a:t> (ADCC-enhanced) antibodies. These antibodies lack </a:t>
            </a:r>
            <a:r>
              <a:rPr lang="en-US" dirty="0" err="1" smtClean="0"/>
              <a:t>fucose</a:t>
            </a:r>
            <a:r>
              <a:rPr lang="en-US" dirty="0" smtClean="0"/>
              <a:t> residues in their Fc region, leading to enhanced antibody-dependent cellular cytotoxicity. This enhancement increases immunogenicity, thus therapeutic potency, and can reduce side effects.</a:t>
            </a:r>
          </a:p>
          <a:p>
            <a:r>
              <a:rPr lang="en-US" dirty="0" smtClean="0"/>
              <a:t>Through our exclusive licensing partnership with </a:t>
            </a:r>
            <a:r>
              <a:rPr lang="en-US" dirty="0" err="1" smtClean="0"/>
              <a:t>ProBioGen</a:t>
            </a:r>
            <a:r>
              <a:rPr lang="en-US" dirty="0" smtClean="0"/>
              <a:t>, we utilize their </a:t>
            </a:r>
            <a:r>
              <a:rPr lang="en-US" dirty="0" err="1" smtClean="0"/>
              <a:t>GlymaxX</a:t>
            </a:r>
            <a:r>
              <a:rPr lang="en-US" dirty="0" smtClean="0"/>
              <a:t>® technology to produce </a:t>
            </a:r>
            <a:r>
              <a:rPr lang="en-US" dirty="0" err="1" smtClean="0"/>
              <a:t>afucosylated</a:t>
            </a:r>
            <a:r>
              <a:rPr lang="en-US" dirty="0" smtClean="0"/>
              <a:t> antibodies that meet the highest standards.</a:t>
            </a:r>
            <a:endParaRPr lang="hr-HR" dirty="0" smtClean="0"/>
          </a:p>
          <a:p>
            <a:endParaRPr lang="en-US" dirty="0" smtClean="0"/>
          </a:p>
          <a:p>
            <a:r>
              <a:rPr lang="en-US" b="1" dirty="0" smtClean="0"/>
              <a:t>Fc-Silenced Antibodies</a:t>
            </a:r>
          </a:p>
          <a:p>
            <a:r>
              <a:rPr lang="en-US" dirty="0" smtClean="0"/>
              <a:t>For applications where immune system activation is undesirable, we produce antibodies with reduced or eliminated Fc effector functions.</a:t>
            </a:r>
          </a:p>
          <a:p>
            <a:r>
              <a:rPr lang="en-US" dirty="0" smtClean="0"/>
              <a:t>Utilizing </a:t>
            </a:r>
            <a:r>
              <a:rPr lang="en-US" dirty="0" err="1" smtClean="0"/>
              <a:t>mAbsolve’s</a:t>
            </a:r>
            <a:r>
              <a:rPr lang="en-US" dirty="0" smtClean="0"/>
              <a:t> STR technology, we generate antibodies with truly silent Fc domains. These antibodies show no binding or activity above background levels across Fc gamma receptors, making them ideal for neutralizing interactions without triggering immune responses.</a:t>
            </a:r>
          </a:p>
          <a:p>
            <a:r>
              <a:rPr lang="en-US" b="1" dirty="0" smtClean="0"/>
              <a:t>Fusion Antibodies and Other Recombinant Proteins</a:t>
            </a:r>
          </a:p>
          <a:p>
            <a:r>
              <a:rPr lang="en-US" dirty="0" smtClean="0"/>
              <a:t>Beyond standard antibody formats, we produce fusion antibodies, including Fc fusion proteins, and other recombinant proteins such as </a:t>
            </a:r>
            <a:r>
              <a:rPr lang="en-US" dirty="0" err="1" smtClean="0"/>
              <a:t>scFvs</a:t>
            </a:r>
            <a:r>
              <a:rPr lang="en-US" dirty="0" smtClean="0"/>
              <a:t> (single-chain variable fragments), soluble extracellular domains, cytokines, and viral proteins.</a:t>
            </a:r>
          </a:p>
          <a:p>
            <a:r>
              <a:rPr lang="en-US" dirty="0" smtClean="0"/>
              <a:t>Our flexible expression platform allows us to meet a wide range of protein production needs, providing </a:t>
            </a:r>
            <a:r>
              <a:rPr lang="en-US" dirty="0" err="1" smtClean="0"/>
              <a:t>nano</a:t>
            </a:r>
            <a:r>
              <a:rPr lang="en-US" dirty="0" smtClean="0"/>
              <a:t>-filtered, sterile supernatants suitable for various downstream applications. Furthermore, using </a:t>
            </a:r>
            <a:r>
              <a:rPr lang="en-US" dirty="0" smtClean="0">
                <a:hlinkClick r:id="rId4"/>
              </a:rPr>
              <a:t>CHO cells</a:t>
            </a:r>
            <a:r>
              <a:rPr lang="en-US" dirty="0" smtClean="0"/>
              <a:t> as our host cells of choice, we can provide not only maximum quality, but also reproducibility of different production processes.</a:t>
            </a:r>
          </a:p>
          <a:p>
            <a:r>
              <a:rPr lang="en-US" dirty="0" smtClean="0"/>
              <a:t>The disadvantage of monoclonal antibodies produced using </a:t>
            </a:r>
            <a:r>
              <a:rPr lang="en-US" dirty="0" err="1" smtClean="0"/>
              <a:t>hybridoma</a:t>
            </a:r>
            <a:r>
              <a:rPr lang="en-US" dirty="0" smtClean="0"/>
              <a:t> cell lines is they undergo genetic drift over time, which can give rise to variants and introduce lot-to-lot variability. Recombinant antibodies circumvent this problem by allowing sequence-specific antibodies to be expressed and produced in the expression host. This highly controlled and monitored process ensures high reproducibility. This is one of the reasons monoclonal antibodies are often converted to recombinant antibodies by amplifying and </a:t>
            </a:r>
            <a:r>
              <a:rPr lang="en-US" dirty="0" smtClean="0">
                <a:hlinkClick r:id="rId5"/>
              </a:rPr>
              <a:t>sequencing</a:t>
            </a:r>
            <a:r>
              <a:rPr lang="en-US" dirty="0" smtClean="0"/>
              <a:t> </a:t>
            </a:r>
            <a:r>
              <a:rPr lang="en-US" dirty="0" err="1" smtClean="0"/>
              <a:t>cDNAs</a:t>
            </a:r>
            <a:r>
              <a:rPr lang="en-US" dirty="0" smtClean="0"/>
              <a:t> encoding the VH and VL domains from a </a:t>
            </a:r>
            <a:r>
              <a:rPr lang="en-US" dirty="0" err="1" smtClean="0"/>
              <a:t>hybridoma</a:t>
            </a:r>
            <a:r>
              <a:rPr lang="en-US" dirty="0" smtClean="0"/>
              <a:t> cell line.</a:t>
            </a:r>
            <a:endParaRPr lang="hr-HR" dirty="0" smtClean="0"/>
          </a:p>
          <a:p>
            <a:r>
              <a:rPr lang="en-US" dirty="0" smtClean="0"/>
              <a:t>Chimeric antibodies were the first recombinant antibodies originally developed by Morrison and Neuberger in 1984</a:t>
            </a:r>
            <a:r>
              <a:rPr lang="en-US" baseline="30000" dirty="0" smtClean="0">
                <a:hlinkClick r:id="rId6"/>
              </a:rPr>
              <a:t>3</a:t>
            </a:r>
            <a:r>
              <a:rPr lang="en-US" dirty="0" smtClean="0"/>
              <a:t>. The chimeric antibody design consisted of light and heavy chains of mouse variable regions combined with human constant regions in an effort to produce less of an immune response in humans compared with mouse </a:t>
            </a:r>
            <a:r>
              <a:rPr lang="en-US" dirty="0" err="1" smtClean="0"/>
              <a:t>monoclonals</a:t>
            </a:r>
            <a:r>
              <a:rPr lang="en-US" dirty="0" smtClean="0"/>
              <a:t>. Mammalian lymphoid cells were used to produce the chimeric antibody.</a:t>
            </a:r>
            <a:endParaRPr lang="hr-HR" dirty="0" smtClean="0"/>
          </a:p>
          <a:p>
            <a:r>
              <a:rPr lang="en-US" dirty="0" smtClean="0"/>
              <a:t>he most commonly applied technology to produce recombinant antibodies in the laboratory settings today is the </a:t>
            </a:r>
            <a:r>
              <a:rPr lang="en-US" dirty="0" smtClean="0">
                <a:hlinkClick r:id="rId7" tooltip="Phage display"/>
              </a:rPr>
              <a:t>phage display</a:t>
            </a:r>
            <a:r>
              <a:rPr lang="en-US" dirty="0" smtClean="0"/>
              <a:t>.</a:t>
            </a:r>
            <a:r>
              <a:rPr lang="en-US" baseline="30000" dirty="0" smtClean="0">
                <a:hlinkClick r:id="rId8"/>
              </a:rPr>
              <a:t>[2]</a:t>
            </a:r>
            <a:r>
              <a:rPr lang="en-US" baseline="30000" dirty="0" smtClean="0">
                <a:hlinkClick r:id="rId9"/>
              </a:rPr>
              <a:t>[9]</a:t>
            </a:r>
            <a:r>
              <a:rPr lang="en-US" baseline="30000" dirty="0" smtClean="0">
                <a:hlinkClick r:id="rId10"/>
              </a:rPr>
              <a:t>[10]</a:t>
            </a:r>
            <a:r>
              <a:rPr lang="en-US" baseline="30000" dirty="0" smtClean="0">
                <a:hlinkClick r:id="rId11"/>
              </a:rPr>
              <a:t>[11]</a:t>
            </a:r>
            <a:r>
              <a:rPr lang="en-US" baseline="30000" dirty="0" smtClean="0">
                <a:hlinkClick r:id="rId12"/>
              </a:rPr>
              <a:t>[21]</a:t>
            </a:r>
            <a:r>
              <a:rPr lang="en-US" baseline="30000" dirty="0" smtClean="0">
                <a:hlinkClick r:id="rId13"/>
              </a:rPr>
              <a:t>[22]</a:t>
            </a:r>
            <a:r>
              <a:rPr lang="en-US" dirty="0" smtClean="0"/>
              <a:t> Phage display is a method, in which the target recombinant antibody is produced on the surface of a </a:t>
            </a:r>
            <a:r>
              <a:rPr lang="en-US" dirty="0" smtClean="0">
                <a:hlinkClick r:id="rId14" tooltip="Bacteriophage"/>
              </a:rPr>
              <a:t>bacteriophage</a:t>
            </a:r>
            <a:r>
              <a:rPr lang="en-US" dirty="0" smtClean="0"/>
              <a:t>. This allows for a fast recombinant antibody production and easy manipulation in the laboratory conditions. Both </a:t>
            </a:r>
            <a:r>
              <a:rPr lang="en-US" dirty="0" err="1" smtClean="0"/>
              <a:t>scFv</a:t>
            </a:r>
            <a:r>
              <a:rPr lang="en-US" dirty="0" smtClean="0"/>
              <a:t> and Fab fragment recombinant antibodies are routinely produced using the antibody phage display.</a:t>
            </a:r>
            <a:r>
              <a:rPr lang="en-US" baseline="30000" dirty="0" smtClean="0">
                <a:hlinkClick r:id="rId10"/>
              </a:rPr>
              <a:t>[10]</a:t>
            </a:r>
            <a:r>
              <a:rPr lang="en-US" dirty="0" smtClean="0"/>
              <a:t> From all the possible phage display systems, the most common is the </a:t>
            </a:r>
            <a:r>
              <a:rPr lang="en-US" i="1" dirty="0" smtClean="0"/>
              <a:t>Escherichia coli</a:t>
            </a:r>
            <a:r>
              <a:rPr lang="en-US" dirty="0" smtClean="0"/>
              <a:t>, due to its rapid growth and division rate and cheap set up and maintenance.</a:t>
            </a:r>
            <a:r>
              <a:rPr lang="en-US" baseline="30000" dirty="0" smtClean="0">
                <a:hlinkClick r:id="rId15"/>
              </a:rPr>
              <a:t>[20]</a:t>
            </a:r>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26</a:t>
            </a:fld>
            <a:endParaRPr lang="en-US"/>
          </a:p>
        </p:txBody>
      </p:sp>
    </p:spTree>
    <p:extLst>
      <p:ext uri="{BB962C8B-B14F-4D97-AF65-F5344CB8AC3E}">
        <p14:creationId xmlns:p14="http://schemas.microsoft.com/office/powerpoint/2010/main" val="115826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1983 mikroorganizmi</a:t>
            </a:r>
          </a:p>
          <a:p>
            <a:r>
              <a:rPr lang="hr-HR" dirty="0" smtClean="0"/>
              <a:t>1990</a:t>
            </a:r>
            <a:r>
              <a:rPr lang="hr-HR" baseline="0" dirty="0" smtClean="0"/>
              <a:t> cjepiva</a:t>
            </a:r>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4</a:t>
            </a:fld>
            <a:endParaRPr lang="en-US"/>
          </a:p>
        </p:txBody>
      </p:sp>
    </p:spTree>
    <p:extLst>
      <p:ext uri="{BB962C8B-B14F-4D97-AF65-F5344CB8AC3E}">
        <p14:creationId xmlns:p14="http://schemas.microsoft.com/office/powerpoint/2010/main" val="179530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kratkodlake krave koje lakše podnose vrućinu</a:t>
            </a:r>
          </a:p>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svinje koje ne izazivaju alergijske reakcije</a:t>
            </a:r>
          </a:p>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5</a:t>
            </a:fld>
            <a:endParaRPr lang="en-US"/>
          </a:p>
        </p:txBody>
      </p:sp>
    </p:spTree>
    <p:extLst>
      <p:ext uri="{BB962C8B-B14F-4D97-AF65-F5344CB8AC3E}">
        <p14:creationId xmlns:p14="http://schemas.microsoft.com/office/powerpoint/2010/main" val="120673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kod nas: sterilni mužjaci</a:t>
            </a:r>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6</a:t>
            </a:fld>
            <a:endParaRPr lang="en-US"/>
          </a:p>
        </p:txBody>
      </p:sp>
    </p:spTree>
    <p:extLst>
      <p:ext uri="{BB962C8B-B14F-4D97-AF65-F5344CB8AC3E}">
        <p14:creationId xmlns:p14="http://schemas.microsoft.com/office/powerpoint/2010/main" val="33649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laktoferin</a:t>
            </a:r>
            <a:r>
              <a:rPr lang="hr-HR" dirty="0" smtClean="0"/>
              <a:t> (za unos željeza kod djece)</a:t>
            </a:r>
          </a:p>
          <a:p>
            <a:r>
              <a:rPr lang="hr-HR" dirty="0" err="1" smtClean="0"/>
              <a:t>tPA</a:t>
            </a:r>
            <a:r>
              <a:rPr lang="hr-HR" dirty="0" smtClean="0"/>
              <a:t>, antitijela, alfa1 </a:t>
            </a:r>
            <a:r>
              <a:rPr lang="hr-HR" dirty="0" err="1" smtClean="0"/>
              <a:t>antitripsin</a:t>
            </a:r>
            <a:r>
              <a:rPr lang="hr-HR" dirty="0" smtClean="0"/>
              <a:t> (emfizem), faktor IX (hemofilija), IGF (</a:t>
            </a:r>
            <a:r>
              <a:rPr lang="hr-HR" dirty="0" err="1" smtClean="0"/>
              <a:t>insulin</a:t>
            </a:r>
            <a:r>
              <a:rPr lang="hr-HR" dirty="0" smtClean="0"/>
              <a:t> </a:t>
            </a:r>
            <a:r>
              <a:rPr lang="hr-HR" dirty="0" err="1" smtClean="0"/>
              <a:t>like</a:t>
            </a:r>
            <a:r>
              <a:rPr lang="hr-HR" dirty="0" smtClean="0"/>
              <a:t> GF, za dijabetes)</a:t>
            </a:r>
          </a:p>
          <a:p>
            <a:r>
              <a:rPr lang="hr-HR" dirty="0" smtClean="0"/>
              <a:t>promotor gena specifičnog za proizvodnju mlijeka</a:t>
            </a:r>
          </a:p>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7</a:t>
            </a:fld>
            <a:endParaRPr lang="en-US"/>
          </a:p>
        </p:txBody>
      </p:sp>
    </p:spTree>
    <p:extLst>
      <p:ext uri="{BB962C8B-B14F-4D97-AF65-F5344CB8AC3E}">
        <p14:creationId xmlns:p14="http://schemas.microsoft.com/office/powerpoint/2010/main" val="41780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Pseudoprogresija</a:t>
            </a:r>
            <a:endParaRPr lang="en-US" dirty="0" smtClean="0"/>
          </a:p>
          <a:p>
            <a:r>
              <a:rPr lang="en-US" dirty="0" smtClean="0"/>
              <a:t/>
            </a:r>
            <a:br>
              <a:rPr lang="en-US" dirty="0" smtClean="0"/>
            </a:br>
            <a:endParaRPr lang="en-US" dirty="0" smtClean="0"/>
          </a:p>
          <a:p>
            <a:r>
              <a:rPr lang="en-US" dirty="0" err="1" smtClean="0"/>
              <a:t>Pseudoprogresija</a:t>
            </a:r>
            <a:r>
              <a:rPr lang="en-US" dirty="0" smtClean="0"/>
              <a:t> (</a:t>
            </a:r>
            <a:r>
              <a:rPr lang="en-US" dirty="0" err="1" smtClean="0"/>
              <a:t>lažno</a:t>
            </a:r>
            <a:r>
              <a:rPr lang="en-US" dirty="0" smtClean="0"/>
              <a:t> </a:t>
            </a:r>
            <a:r>
              <a:rPr lang="en-US" dirty="0" err="1" smtClean="0"/>
              <a:t>napredovanje</a:t>
            </a:r>
            <a:r>
              <a:rPr lang="en-US" dirty="0" smtClean="0"/>
              <a:t> </a:t>
            </a:r>
            <a:r>
              <a:rPr lang="en-US" dirty="0" err="1" smtClean="0"/>
              <a:t>tumora</a:t>
            </a:r>
            <a:r>
              <a:rPr lang="en-US" dirty="0" smtClean="0"/>
              <a:t>) </a:t>
            </a:r>
            <a:r>
              <a:rPr lang="en-US" dirty="0" err="1" smtClean="0"/>
              <a:t>pojava</a:t>
            </a:r>
            <a:r>
              <a:rPr lang="en-US" dirty="0" smtClean="0"/>
              <a:t> je </a:t>
            </a:r>
            <a:r>
              <a:rPr lang="en-US" dirty="0" err="1" smtClean="0"/>
              <a:t>kod</a:t>
            </a:r>
            <a:r>
              <a:rPr lang="en-US" dirty="0" smtClean="0"/>
              <a:t> </a:t>
            </a:r>
            <a:r>
              <a:rPr lang="en-US" dirty="0" err="1" smtClean="0"/>
              <a:t>koje</a:t>
            </a:r>
            <a:r>
              <a:rPr lang="en-US" dirty="0" smtClean="0"/>
              <a:t> </a:t>
            </a:r>
            <a:r>
              <a:rPr lang="en-US" dirty="0" err="1" smtClean="0"/>
              <a:t>tumorske</a:t>
            </a:r>
            <a:r>
              <a:rPr lang="en-US" dirty="0" smtClean="0"/>
              <a:t> </a:t>
            </a:r>
            <a:r>
              <a:rPr lang="en-US" dirty="0" err="1" smtClean="0"/>
              <a:t>promjene</a:t>
            </a:r>
            <a:r>
              <a:rPr lang="en-US" dirty="0" smtClean="0"/>
              <a:t> </a:t>
            </a:r>
            <a:r>
              <a:rPr lang="en-US" dirty="0" err="1" smtClean="0"/>
              <a:t>na</a:t>
            </a:r>
            <a:r>
              <a:rPr lang="en-US" dirty="0" smtClean="0"/>
              <a:t> </a:t>
            </a:r>
            <a:r>
              <a:rPr lang="en-US" dirty="0" err="1" smtClean="0"/>
              <a:t>prvi</a:t>
            </a:r>
            <a:r>
              <a:rPr lang="en-US" dirty="0" smtClean="0"/>
              <a:t> </a:t>
            </a:r>
            <a:r>
              <a:rPr lang="en-US" dirty="0" err="1" smtClean="0"/>
              <a:t>pogled</a:t>
            </a:r>
            <a:r>
              <a:rPr lang="en-US" dirty="0" smtClean="0"/>
              <a:t> </a:t>
            </a:r>
            <a:r>
              <a:rPr lang="en-US" dirty="0" err="1" smtClean="0"/>
              <a:t>izgledaju</a:t>
            </a:r>
            <a:r>
              <a:rPr lang="en-US" dirty="0" smtClean="0"/>
              <a:t> </a:t>
            </a:r>
            <a:r>
              <a:rPr lang="en-US" dirty="0" err="1" smtClean="0"/>
              <a:t>kao</a:t>
            </a:r>
            <a:r>
              <a:rPr lang="en-US" dirty="0" smtClean="0"/>
              <a:t> da </a:t>
            </a:r>
            <a:r>
              <a:rPr lang="en-US" dirty="0" err="1" smtClean="0"/>
              <a:t>napreduju</a:t>
            </a:r>
            <a:r>
              <a:rPr lang="en-US" dirty="0" smtClean="0"/>
              <a:t> (</a:t>
            </a:r>
            <a:r>
              <a:rPr lang="en-US" dirty="0" err="1" smtClean="0"/>
              <a:t>rastu</a:t>
            </a:r>
            <a:r>
              <a:rPr lang="en-US" dirty="0" smtClean="0"/>
              <a:t>) </a:t>
            </a:r>
            <a:r>
              <a:rPr lang="en-US" dirty="0" err="1" smtClean="0"/>
              <a:t>nakon</a:t>
            </a:r>
            <a:r>
              <a:rPr lang="en-US" dirty="0" smtClean="0"/>
              <a:t> </a:t>
            </a:r>
            <a:r>
              <a:rPr lang="en-US" dirty="0" err="1" smtClean="0"/>
              <a:t>započetog</a:t>
            </a:r>
            <a:r>
              <a:rPr lang="en-US" dirty="0" smtClean="0"/>
              <a:t> </a:t>
            </a:r>
            <a:r>
              <a:rPr lang="en-US" dirty="0" err="1" smtClean="0"/>
              <a:t>liječenja</a:t>
            </a:r>
            <a:r>
              <a:rPr lang="en-US" dirty="0" smtClean="0"/>
              <a:t>, </a:t>
            </a:r>
            <a:r>
              <a:rPr lang="en-US" dirty="0" err="1" smtClean="0"/>
              <a:t>iako</a:t>
            </a:r>
            <a:r>
              <a:rPr lang="en-US" dirty="0" smtClean="0"/>
              <a:t> </a:t>
            </a:r>
            <a:r>
              <a:rPr lang="en-US" dirty="0" err="1" smtClean="0"/>
              <a:t>terapija</a:t>
            </a:r>
            <a:r>
              <a:rPr lang="en-US" dirty="0" smtClean="0"/>
              <a:t> </a:t>
            </a:r>
            <a:r>
              <a:rPr lang="en-US" dirty="0" err="1" smtClean="0"/>
              <a:t>zapravo</a:t>
            </a:r>
            <a:r>
              <a:rPr lang="en-US" dirty="0" smtClean="0"/>
              <a:t> </a:t>
            </a:r>
            <a:r>
              <a:rPr lang="en-US" dirty="0" err="1" smtClean="0"/>
              <a:t>djeluje</a:t>
            </a:r>
            <a:r>
              <a:rPr lang="en-US" dirty="0" smtClean="0"/>
              <a:t>. </a:t>
            </a:r>
            <a:r>
              <a:rPr lang="en-US" dirty="0" err="1" smtClean="0"/>
              <a:t>Drugim</a:t>
            </a:r>
            <a:r>
              <a:rPr lang="en-US" dirty="0" smtClean="0"/>
              <a:t> </a:t>
            </a:r>
            <a:r>
              <a:rPr lang="en-US" dirty="0" err="1" smtClean="0"/>
              <a:t>riječima</a:t>
            </a:r>
            <a:r>
              <a:rPr lang="en-US" dirty="0" smtClean="0"/>
              <a:t>, tumor se </a:t>
            </a:r>
            <a:r>
              <a:rPr lang="en-US" dirty="0" err="1" smtClean="0"/>
              <a:t>na</a:t>
            </a:r>
            <a:r>
              <a:rPr lang="en-US" dirty="0" smtClean="0"/>
              <a:t> </a:t>
            </a:r>
            <a:r>
              <a:rPr lang="en-US" dirty="0" err="1" smtClean="0"/>
              <a:t>kontrolnim</a:t>
            </a:r>
            <a:r>
              <a:rPr lang="en-US" dirty="0" smtClean="0"/>
              <a:t> </a:t>
            </a:r>
            <a:r>
              <a:rPr lang="en-US" dirty="0" err="1" smtClean="0"/>
              <a:t>snimkama</a:t>
            </a:r>
            <a:r>
              <a:rPr lang="en-US" dirty="0" smtClean="0"/>
              <a:t> </a:t>
            </a:r>
            <a:r>
              <a:rPr lang="en-US" dirty="0" err="1" smtClean="0"/>
              <a:t>isprva</a:t>
            </a:r>
            <a:r>
              <a:rPr lang="en-US" dirty="0" smtClean="0"/>
              <a:t> </a:t>
            </a:r>
            <a:r>
              <a:rPr lang="en-US" dirty="0" err="1" smtClean="0"/>
              <a:t>može</a:t>
            </a:r>
            <a:r>
              <a:rPr lang="en-US" dirty="0" smtClean="0"/>
              <a:t> </a:t>
            </a:r>
            <a:r>
              <a:rPr lang="en-US" dirty="0" err="1" smtClean="0"/>
              <a:t>povećati</a:t>
            </a:r>
            <a:r>
              <a:rPr lang="en-US" dirty="0" smtClean="0"/>
              <a:t> </a:t>
            </a:r>
            <a:r>
              <a:rPr lang="en-US" dirty="0" err="1" smtClean="0"/>
              <a:t>ili</a:t>
            </a:r>
            <a:r>
              <a:rPr lang="en-US" dirty="0" smtClean="0"/>
              <a:t> se </a:t>
            </a:r>
            <a:r>
              <a:rPr lang="en-US" dirty="0" err="1" smtClean="0"/>
              <a:t>mogu</a:t>
            </a:r>
            <a:r>
              <a:rPr lang="en-US" dirty="0" smtClean="0"/>
              <a:t> </a:t>
            </a:r>
            <a:r>
              <a:rPr lang="en-US" dirty="0" err="1" smtClean="0"/>
              <a:t>pojaviti</a:t>
            </a:r>
            <a:r>
              <a:rPr lang="en-US" dirty="0" smtClean="0"/>
              <a:t> </a:t>
            </a:r>
            <a:r>
              <a:rPr lang="en-US" dirty="0" err="1" smtClean="0"/>
              <a:t>nove</a:t>
            </a:r>
            <a:r>
              <a:rPr lang="en-US" dirty="0" smtClean="0"/>
              <a:t> </a:t>
            </a:r>
            <a:r>
              <a:rPr lang="en-US" dirty="0" err="1" smtClean="0"/>
              <a:t>lezije</a:t>
            </a:r>
            <a:r>
              <a:rPr lang="en-US" dirty="0" smtClean="0"/>
              <a:t>, </a:t>
            </a:r>
            <a:r>
              <a:rPr lang="en-US" dirty="0" err="1" smtClean="0"/>
              <a:t>ali</a:t>
            </a:r>
            <a:r>
              <a:rPr lang="en-US" dirty="0" smtClean="0"/>
              <a:t> </a:t>
            </a:r>
            <a:r>
              <a:rPr lang="en-US" dirty="0" err="1" smtClean="0"/>
              <a:t>kasnije</a:t>
            </a:r>
            <a:r>
              <a:rPr lang="en-US" dirty="0" smtClean="0"/>
              <a:t> – </a:t>
            </a:r>
            <a:r>
              <a:rPr lang="en-US" dirty="0" err="1" smtClean="0"/>
              <a:t>uz</a:t>
            </a:r>
            <a:r>
              <a:rPr lang="en-US" dirty="0" smtClean="0"/>
              <a:t> </a:t>
            </a:r>
            <a:r>
              <a:rPr lang="en-US" dirty="0" err="1" smtClean="0"/>
              <a:t>nastavak</a:t>
            </a:r>
            <a:r>
              <a:rPr lang="en-US" dirty="0" smtClean="0"/>
              <a:t> </a:t>
            </a:r>
            <a:r>
              <a:rPr lang="en-US" dirty="0" err="1" smtClean="0"/>
              <a:t>liječenja</a:t>
            </a:r>
            <a:r>
              <a:rPr lang="en-US" dirty="0" smtClean="0"/>
              <a:t> – </a:t>
            </a:r>
            <a:r>
              <a:rPr lang="en-US" dirty="0" err="1" smtClean="0"/>
              <a:t>dolazi</a:t>
            </a:r>
            <a:r>
              <a:rPr lang="en-US" dirty="0" smtClean="0"/>
              <a:t> do </a:t>
            </a:r>
            <a:r>
              <a:rPr lang="en-US" dirty="0" err="1" smtClean="0"/>
              <a:t>smanjenja</a:t>
            </a:r>
            <a:r>
              <a:rPr lang="en-US" dirty="0" smtClean="0"/>
              <a:t> </a:t>
            </a:r>
            <a:r>
              <a:rPr lang="en-US" dirty="0" err="1" smtClean="0"/>
              <a:t>tumorskog</a:t>
            </a:r>
            <a:r>
              <a:rPr lang="en-US" dirty="0" smtClean="0"/>
              <a:t> </a:t>
            </a:r>
            <a:r>
              <a:rPr lang="en-US" dirty="0" err="1" smtClean="0"/>
              <a:t>opsega</a:t>
            </a:r>
            <a:r>
              <a:rPr lang="en-US" dirty="0" smtClean="0"/>
              <a:t>. </a:t>
            </a:r>
            <a:r>
              <a:rPr lang="en-US" dirty="0" err="1" smtClean="0"/>
              <a:t>Važno</a:t>
            </a:r>
            <a:r>
              <a:rPr lang="en-US" dirty="0" smtClean="0"/>
              <a:t> je </a:t>
            </a:r>
            <a:r>
              <a:rPr lang="en-US" dirty="0" err="1" smtClean="0"/>
              <a:t>naglasiti</a:t>
            </a:r>
            <a:r>
              <a:rPr lang="en-US" dirty="0" smtClean="0"/>
              <a:t> da </a:t>
            </a:r>
            <a:r>
              <a:rPr lang="en-US" dirty="0" err="1" smtClean="0"/>
              <a:t>pseudoprogresija</a:t>
            </a:r>
            <a:r>
              <a:rPr lang="en-US" dirty="0" smtClean="0"/>
              <a:t> </a:t>
            </a:r>
            <a:r>
              <a:rPr lang="en-US" dirty="0" err="1" smtClean="0"/>
              <a:t>nije</a:t>
            </a:r>
            <a:r>
              <a:rPr lang="en-US" dirty="0" smtClean="0"/>
              <a:t> </a:t>
            </a:r>
            <a:r>
              <a:rPr lang="en-US" dirty="0" err="1" smtClean="0"/>
              <a:t>pravo</a:t>
            </a:r>
            <a:r>
              <a:rPr lang="en-US" dirty="0" smtClean="0"/>
              <a:t> </a:t>
            </a:r>
            <a:r>
              <a:rPr lang="en-US" dirty="0" err="1" smtClean="0"/>
              <a:t>napredovanje</a:t>
            </a:r>
            <a:r>
              <a:rPr lang="en-US" dirty="0" smtClean="0"/>
              <a:t> </a:t>
            </a:r>
            <a:r>
              <a:rPr lang="en-US" dirty="0" err="1" smtClean="0"/>
              <a:t>bolesti</a:t>
            </a:r>
            <a:r>
              <a:rPr lang="en-US" dirty="0" smtClean="0"/>
              <a:t>. Za </a:t>
            </a:r>
            <a:r>
              <a:rPr lang="en-US" dirty="0" err="1" smtClean="0"/>
              <a:t>razliku</a:t>
            </a:r>
            <a:r>
              <a:rPr lang="en-US" dirty="0" smtClean="0"/>
              <a:t> od </a:t>
            </a:r>
            <a:r>
              <a:rPr lang="en-US" dirty="0" err="1" smtClean="0"/>
              <a:t>stvarne</a:t>
            </a:r>
            <a:r>
              <a:rPr lang="en-US" dirty="0" smtClean="0"/>
              <a:t> </a:t>
            </a:r>
            <a:r>
              <a:rPr lang="en-US" dirty="0" err="1" smtClean="0"/>
              <a:t>progresije</a:t>
            </a:r>
            <a:r>
              <a:rPr lang="en-US" dirty="0" smtClean="0"/>
              <a:t>, </a:t>
            </a:r>
            <a:r>
              <a:rPr lang="en-US" dirty="0" err="1" smtClean="0"/>
              <a:t>gdje</a:t>
            </a:r>
            <a:r>
              <a:rPr lang="en-US" dirty="0" smtClean="0"/>
              <a:t> tumor </a:t>
            </a:r>
            <a:r>
              <a:rPr lang="en-US" dirty="0" err="1" smtClean="0"/>
              <a:t>kontinuirano</a:t>
            </a:r>
            <a:r>
              <a:rPr lang="en-US" dirty="0" smtClean="0"/>
              <a:t> </a:t>
            </a:r>
            <a:r>
              <a:rPr lang="en-US" dirty="0" err="1" smtClean="0"/>
              <a:t>raste</a:t>
            </a:r>
            <a:r>
              <a:rPr lang="en-US" dirty="0" smtClean="0"/>
              <a:t> i </a:t>
            </a:r>
            <a:r>
              <a:rPr lang="en-US" dirty="0" err="1" smtClean="0"/>
              <a:t>stanje</a:t>
            </a:r>
            <a:r>
              <a:rPr lang="en-US" dirty="0" smtClean="0"/>
              <a:t> se </a:t>
            </a:r>
            <a:r>
              <a:rPr lang="en-US" dirty="0" err="1" smtClean="0"/>
              <a:t>pogoršava</a:t>
            </a:r>
            <a:r>
              <a:rPr lang="en-US" dirty="0" smtClean="0"/>
              <a:t> </a:t>
            </a:r>
            <a:r>
              <a:rPr lang="en-US" dirty="0" err="1" smtClean="0"/>
              <a:t>unatoč</a:t>
            </a:r>
            <a:r>
              <a:rPr lang="en-US" dirty="0" smtClean="0"/>
              <a:t> </a:t>
            </a:r>
            <a:r>
              <a:rPr lang="en-US" dirty="0" err="1" smtClean="0"/>
              <a:t>terapiji</a:t>
            </a:r>
            <a:r>
              <a:rPr lang="en-US" dirty="0" smtClean="0"/>
              <a:t>, </a:t>
            </a:r>
            <a:r>
              <a:rPr lang="en-US" dirty="0" err="1" smtClean="0"/>
              <a:t>kod</a:t>
            </a:r>
            <a:r>
              <a:rPr lang="en-US" dirty="0" smtClean="0"/>
              <a:t> </a:t>
            </a:r>
            <a:r>
              <a:rPr lang="en-US" dirty="0" err="1" smtClean="0"/>
              <a:t>pseudoprogresije</a:t>
            </a:r>
            <a:r>
              <a:rPr lang="en-US" dirty="0" smtClean="0"/>
              <a:t> se </a:t>
            </a:r>
            <a:r>
              <a:rPr lang="en-US" dirty="0" err="1" smtClean="0"/>
              <a:t>nakon</a:t>
            </a:r>
            <a:r>
              <a:rPr lang="en-US" dirty="0" smtClean="0"/>
              <a:t> </a:t>
            </a:r>
            <a:r>
              <a:rPr lang="en-US" dirty="0" err="1" smtClean="0"/>
              <a:t>početnog</a:t>
            </a:r>
            <a:r>
              <a:rPr lang="en-US" dirty="0" smtClean="0"/>
              <a:t> </a:t>
            </a:r>
            <a:r>
              <a:rPr lang="en-US" dirty="0" err="1" smtClean="0"/>
              <a:t>prividnog</a:t>
            </a:r>
            <a:r>
              <a:rPr lang="en-US" dirty="0" smtClean="0"/>
              <a:t> </a:t>
            </a:r>
            <a:r>
              <a:rPr lang="en-US" dirty="0" err="1" smtClean="0"/>
              <a:t>pogoršanja</a:t>
            </a:r>
            <a:r>
              <a:rPr lang="en-US" dirty="0" smtClean="0"/>
              <a:t> </a:t>
            </a:r>
            <a:r>
              <a:rPr lang="en-US" dirty="0" err="1" smtClean="0"/>
              <a:t>vidi</a:t>
            </a:r>
            <a:r>
              <a:rPr lang="en-US" dirty="0" smtClean="0"/>
              <a:t> </a:t>
            </a:r>
            <a:r>
              <a:rPr lang="en-US" dirty="0" err="1" smtClean="0"/>
              <a:t>poboljšanje</a:t>
            </a:r>
            <a:r>
              <a:rPr lang="en-US" dirty="0" smtClean="0"/>
              <a:t> – </a:t>
            </a:r>
            <a:r>
              <a:rPr lang="en-US" dirty="0" err="1" smtClean="0"/>
              <a:t>što</a:t>
            </a:r>
            <a:r>
              <a:rPr lang="en-US" dirty="0" smtClean="0"/>
              <a:t> </a:t>
            </a:r>
            <a:r>
              <a:rPr lang="en-US" dirty="0" err="1" smtClean="0"/>
              <a:t>znači</a:t>
            </a:r>
            <a:r>
              <a:rPr lang="en-US" dirty="0" smtClean="0"/>
              <a:t> da </a:t>
            </a:r>
            <a:r>
              <a:rPr lang="en-US" dirty="0" err="1" smtClean="0"/>
              <a:t>imunoterapija</a:t>
            </a:r>
            <a:r>
              <a:rPr lang="en-US" dirty="0" smtClean="0"/>
              <a:t> </a:t>
            </a:r>
            <a:r>
              <a:rPr lang="en-US" dirty="0" err="1" smtClean="0"/>
              <a:t>ipak</a:t>
            </a:r>
            <a:r>
              <a:rPr lang="en-US" dirty="0" smtClean="0"/>
              <a:t> </a:t>
            </a:r>
            <a:r>
              <a:rPr lang="en-US" dirty="0" err="1" smtClean="0"/>
              <a:t>ima</a:t>
            </a:r>
            <a:r>
              <a:rPr lang="en-US" dirty="0" smtClean="0"/>
              <a:t> </a:t>
            </a:r>
            <a:r>
              <a:rPr lang="en-US" dirty="0" err="1" smtClean="0"/>
              <a:t>učinka</a:t>
            </a:r>
            <a:r>
              <a:rPr lang="en-US" dirty="0" smtClean="0"/>
              <a:t>.</a:t>
            </a:r>
            <a:endParaRPr lang="hr-HR" dirty="0" smtClean="0"/>
          </a:p>
          <a:p>
            <a:endParaRPr lang="hr-HR" dirty="0" smtClean="0"/>
          </a:p>
          <a:p>
            <a:r>
              <a:rPr lang="en-US" dirty="0" smtClean="0"/>
              <a:t>T cells are genetically engineered to express a chimeric antigen receptor (CAR), which is a synthetic receptor that specifically recognizes and binds to a protein on the surface of cancer cells</a:t>
            </a:r>
            <a:endParaRPr lang="hr-HR" dirty="0" smtClean="0"/>
          </a:p>
          <a:p>
            <a:r>
              <a:rPr lang="en-US" dirty="0" smtClean="0"/>
              <a:t>CAR T therapy is not effective for all types of cancer, and it is still under </a:t>
            </a:r>
            <a:r>
              <a:rPr lang="en-US" dirty="0" err="1" smtClean="0"/>
              <a:t>developmen</a:t>
            </a:r>
            <a:endParaRPr lang="hr-HR" dirty="0" smtClean="0"/>
          </a:p>
          <a:p>
            <a:r>
              <a:rPr lang="en-US" dirty="0" smtClean="0"/>
              <a:t>But what sets CAR T-cell therapies apart from other immunotherapies—and other cancer treatments, for that matter—is that they’re made from a patient’s own </a:t>
            </a:r>
            <a:r>
              <a:rPr lang="en-US" dirty="0" smtClean="0">
                <a:hlinkClick r:id="rId3"/>
              </a:rPr>
              <a:t>T cells</a:t>
            </a:r>
            <a:r>
              <a:rPr lang="en-US" dirty="0" smtClean="0"/>
              <a:t>, which are the body’s primary killer of infected and other diseased cells.</a:t>
            </a:r>
          </a:p>
          <a:p>
            <a:r>
              <a:rPr lang="en-US" dirty="0" smtClean="0"/>
              <a:t>The Food and Drug Administration (FDA) approved the first CAR T-cell therapy in 2017 to treat children with acute lymphoblastic leukemia (ALL). Since then, others have been approved to treat adults with blood cancers like non-Hodgkin lymphoma and multiple myeloma</a:t>
            </a:r>
          </a:p>
          <a:p>
            <a:endParaRPr lang="en-US" dirty="0" smtClean="0"/>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12</a:t>
            </a:fld>
            <a:endParaRPr lang="en-US"/>
          </a:p>
        </p:txBody>
      </p:sp>
    </p:spTree>
    <p:extLst>
      <p:ext uri="{BB962C8B-B14F-4D97-AF65-F5344CB8AC3E}">
        <p14:creationId xmlns:p14="http://schemas.microsoft.com/office/powerpoint/2010/main" val="111136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CAR-T </a:t>
            </a:r>
            <a:r>
              <a:rPr lang="en-US" i="1" dirty="0" err="1" smtClean="0"/>
              <a:t>stanična</a:t>
            </a:r>
            <a:r>
              <a:rPr lang="en-US" i="1" dirty="0" smtClean="0"/>
              <a:t> </a:t>
            </a:r>
            <a:r>
              <a:rPr lang="en-US" i="1" dirty="0" err="1" smtClean="0"/>
              <a:t>terapija</a:t>
            </a:r>
            <a:r>
              <a:rPr lang="en-US" dirty="0" smtClean="0"/>
              <a:t> (chimeric antigen receptor T-cell) je </a:t>
            </a:r>
            <a:r>
              <a:rPr lang="en-US" dirty="0" err="1" smtClean="0"/>
              <a:t>terapija</a:t>
            </a:r>
            <a:r>
              <a:rPr lang="en-US" dirty="0" smtClean="0"/>
              <a:t> u </a:t>
            </a:r>
            <a:r>
              <a:rPr lang="en-US" dirty="0" err="1" smtClean="0"/>
              <a:t>kojoj</a:t>
            </a:r>
            <a:r>
              <a:rPr lang="en-US" dirty="0" smtClean="0"/>
              <a:t> se T </a:t>
            </a:r>
            <a:r>
              <a:rPr lang="en-US" dirty="0" err="1" smtClean="0"/>
              <a:t>limfociti</a:t>
            </a:r>
            <a:r>
              <a:rPr lang="en-US" dirty="0" smtClean="0"/>
              <a:t> </a:t>
            </a:r>
            <a:r>
              <a:rPr lang="en-US" dirty="0" err="1" smtClean="0"/>
              <a:t>genetski</a:t>
            </a:r>
            <a:r>
              <a:rPr lang="en-US" dirty="0" smtClean="0"/>
              <a:t> </a:t>
            </a:r>
            <a:r>
              <a:rPr lang="en-US" dirty="0" err="1" smtClean="0"/>
              <a:t>modificiraju</a:t>
            </a:r>
            <a:r>
              <a:rPr lang="en-US" dirty="0" smtClean="0"/>
              <a:t> ex vivo </a:t>
            </a:r>
            <a:r>
              <a:rPr lang="en-US" dirty="0" err="1" smtClean="0"/>
              <a:t>te</a:t>
            </a:r>
            <a:r>
              <a:rPr lang="en-US" dirty="0" smtClean="0"/>
              <a:t> se </a:t>
            </a:r>
            <a:r>
              <a:rPr lang="en-US" dirty="0" err="1" smtClean="0"/>
              <a:t>potom</a:t>
            </a:r>
            <a:r>
              <a:rPr lang="en-US" dirty="0" smtClean="0"/>
              <a:t> </a:t>
            </a:r>
            <a:r>
              <a:rPr lang="en-US" dirty="0" err="1" smtClean="0"/>
              <a:t>vraćaju</a:t>
            </a:r>
            <a:r>
              <a:rPr lang="en-US" dirty="0" smtClean="0"/>
              <a:t> u </a:t>
            </a:r>
            <a:r>
              <a:rPr lang="en-US" dirty="0" err="1" smtClean="0"/>
              <a:t>krvotok</a:t>
            </a:r>
            <a:r>
              <a:rPr lang="en-US" dirty="0" smtClean="0"/>
              <a:t> .</a:t>
            </a:r>
            <a:endParaRPr lang="hr-HR" dirty="0" smtClean="0"/>
          </a:p>
          <a:p>
            <a:r>
              <a:rPr lang="en-US" dirty="0" smtClean="0"/>
              <a:t>CAR T cells destroy cells through several mechanisms, including extensive stimulated cell proliferation, increasing the degree to which they are toxic to other living cells (cytotoxicity), and by causing the increased secretion of factors that can affect other cells such as </a:t>
            </a:r>
            <a:r>
              <a:rPr lang="en-US" dirty="0" smtClean="0">
                <a:hlinkClick r:id="rId3"/>
              </a:rPr>
              <a:t>cytokines</a:t>
            </a:r>
            <a:r>
              <a:rPr lang="en-US" dirty="0" smtClean="0"/>
              <a:t>, </a:t>
            </a:r>
            <a:r>
              <a:rPr lang="en-US" dirty="0" smtClean="0">
                <a:hlinkClick r:id="rId4" tooltip="Interleukin"/>
              </a:rPr>
              <a:t>interleukins</a:t>
            </a:r>
            <a:r>
              <a:rPr lang="en-US" dirty="0" smtClean="0"/>
              <a:t> and growth factors.</a:t>
            </a:r>
            <a:r>
              <a:rPr lang="en-US" baseline="30000" dirty="0" smtClean="0">
                <a:hlinkClick r:id="rId5"/>
              </a:rPr>
              <a:t>[5]</a:t>
            </a:r>
            <a:endParaRPr lang="hr-HR" baseline="30000" dirty="0" smtClean="0"/>
          </a:p>
          <a:p>
            <a:r>
              <a:rPr lang="en-US" dirty="0" smtClean="0"/>
              <a:t>CD19 continues to be the most popular antigen target,</a:t>
            </a:r>
            <a:r>
              <a:rPr lang="en-US" baseline="30000" dirty="0" smtClean="0">
                <a:hlinkClick r:id="rId6"/>
              </a:rPr>
              <a:t>[25]</a:t>
            </a:r>
            <a:r>
              <a:rPr lang="en-US" dirty="0" smtClean="0"/>
              <a:t> followed by BCMA (commonly expressed in </a:t>
            </a:r>
            <a:r>
              <a:rPr lang="en-US" dirty="0" smtClean="0">
                <a:hlinkClick r:id="rId7" tooltip="Multiple myeloma"/>
              </a:rPr>
              <a:t>multiple myeloma</a:t>
            </a:r>
            <a:r>
              <a:rPr lang="en-US" dirty="0" smtClean="0"/>
              <a:t>).</a:t>
            </a:r>
            <a:r>
              <a:rPr lang="en-US" baseline="30000" dirty="0" smtClean="0">
                <a:hlinkClick r:id="rId8"/>
              </a:rPr>
              <a:t>[</a:t>
            </a:r>
            <a:endParaRPr lang="hr-HR" baseline="30000" dirty="0" smtClean="0"/>
          </a:p>
          <a:p>
            <a:r>
              <a:rPr lang="hr-HR" baseline="0" dirty="0" smtClean="0"/>
              <a:t>CD19 – meta su B </a:t>
            </a:r>
            <a:r>
              <a:rPr lang="hr-HR" baseline="0" dirty="0" err="1" smtClean="0"/>
              <a:t>limfociti</a:t>
            </a:r>
            <a:r>
              <a:rPr lang="hr-HR" baseline="0" dirty="0" smtClean="0"/>
              <a:t> kod B leukemija</a:t>
            </a:r>
            <a:endParaRPr lang="en-US" baseline="0" dirty="0"/>
          </a:p>
        </p:txBody>
      </p:sp>
      <p:sp>
        <p:nvSpPr>
          <p:cNvPr id="4" name="Slide Number Placeholder 3"/>
          <p:cNvSpPr>
            <a:spLocks noGrp="1"/>
          </p:cNvSpPr>
          <p:nvPr>
            <p:ph type="sldNum" sz="quarter" idx="10"/>
          </p:nvPr>
        </p:nvSpPr>
        <p:spPr/>
        <p:txBody>
          <a:bodyPr/>
          <a:lstStyle/>
          <a:p>
            <a:fld id="{D82F1AA8-4D6F-49CF-9A66-637973746FE1}" type="slidenum">
              <a:rPr lang="en-US" smtClean="0"/>
              <a:t>13</a:t>
            </a:fld>
            <a:endParaRPr lang="en-US"/>
          </a:p>
        </p:txBody>
      </p:sp>
    </p:spTree>
    <p:extLst>
      <p:ext uri="{BB962C8B-B14F-4D97-AF65-F5344CB8AC3E}">
        <p14:creationId xmlns:p14="http://schemas.microsoft.com/office/powerpoint/2010/main" val="216778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method for producing recombinant antibodies involves sequencing existing clones and integrating the antibody-coding DNA into an expression vector. This is then introduced into a mammalian cell line (usually a suspension HEK or CHO line to maintain essential post-translational modifications) for expansion in culture. Alternatively, recombinant antibodies can be produced using display technologies, typically phage display, which begins with creating a library of antibody fragments (e.g., </a:t>
            </a:r>
            <a:r>
              <a:rPr lang="en-US" dirty="0" err="1" smtClean="0"/>
              <a:t>scFv</a:t>
            </a:r>
            <a:r>
              <a:rPr lang="en-US" dirty="0" smtClean="0"/>
              <a:t>, Fab, or VHH) from a suitable host species. To achieve this, the mRNA is isolated from either naïve or immune B lymphocytes and used for cDNA synthesis; the antibody-coding genes are then amplified and cloned into </a:t>
            </a:r>
            <a:r>
              <a:rPr lang="en-US" dirty="0" err="1" smtClean="0"/>
              <a:t>phagemid</a:t>
            </a:r>
            <a:r>
              <a:rPr lang="en-US" dirty="0" smtClean="0"/>
              <a:t> vectors for </a:t>
            </a:r>
            <a:r>
              <a:rPr lang="en-US" dirty="0" err="1" smtClean="0"/>
              <a:t>biopanning</a:t>
            </a:r>
            <a:r>
              <a:rPr lang="en-US" dirty="0" smtClean="0"/>
              <a:t> against the target antigen. </a:t>
            </a:r>
            <a:r>
              <a:rPr lang="en-US" smtClean="0"/>
              <a:t>Once single phage binders have been identified and characterized for specificity and affinity, the DNA is extracted for antibody sequencing and expression in mammalian cells.</a:t>
            </a:r>
          </a:p>
          <a:p>
            <a:endParaRPr lang="en-US"/>
          </a:p>
        </p:txBody>
      </p:sp>
      <p:sp>
        <p:nvSpPr>
          <p:cNvPr id="4" name="Slide Number Placeholder 3"/>
          <p:cNvSpPr>
            <a:spLocks noGrp="1"/>
          </p:cNvSpPr>
          <p:nvPr>
            <p:ph type="sldNum" sz="quarter" idx="10"/>
          </p:nvPr>
        </p:nvSpPr>
        <p:spPr/>
        <p:txBody>
          <a:bodyPr/>
          <a:lstStyle/>
          <a:p>
            <a:fld id="{D82F1AA8-4D6F-49CF-9A66-637973746FE1}" type="slidenum">
              <a:rPr lang="en-US" smtClean="0"/>
              <a:t>16</a:t>
            </a:fld>
            <a:endParaRPr lang="en-US"/>
          </a:p>
        </p:txBody>
      </p:sp>
    </p:spTree>
    <p:extLst>
      <p:ext uri="{BB962C8B-B14F-4D97-AF65-F5344CB8AC3E}">
        <p14:creationId xmlns:p14="http://schemas.microsoft.com/office/powerpoint/2010/main" val="174999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20</a:t>
            </a:fld>
            <a:endParaRPr lang="en-US"/>
          </a:p>
        </p:txBody>
      </p:sp>
    </p:spTree>
    <p:extLst>
      <p:ext uri="{BB962C8B-B14F-4D97-AF65-F5344CB8AC3E}">
        <p14:creationId xmlns:p14="http://schemas.microsoft.com/office/powerpoint/2010/main" val="143230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10.6.2025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10.6.2025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10.6.2025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10.6.2025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71377C3D-7BB2-4D23-9D10-616807B37D36}" type="datetimeFigureOut">
              <a:rPr lang="sr-Latn-CS" smtClean="0"/>
              <a:t>10.6.2025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71377C3D-7BB2-4D23-9D10-616807B37D36}" type="datetimeFigureOut">
              <a:rPr lang="sr-Latn-CS" smtClean="0"/>
              <a:t>10.6.2025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71377C3D-7BB2-4D23-9D10-616807B37D36}" type="datetimeFigureOut">
              <a:rPr lang="sr-Latn-CS" smtClean="0"/>
              <a:t>10.6.2025</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71377C3D-7BB2-4D23-9D10-616807B37D36}" type="datetimeFigureOut">
              <a:rPr lang="sr-Latn-CS" smtClean="0"/>
              <a:t>10.6.2025</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1377C3D-7BB2-4D23-9D10-616807B37D36}" type="datetimeFigureOut">
              <a:rPr lang="sr-Latn-CS" smtClean="0"/>
              <a:t>10.6.2025</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71377C3D-7BB2-4D23-9D10-616807B37D36}" type="datetimeFigureOut">
              <a:rPr lang="sr-Latn-CS" smtClean="0"/>
              <a:t>10.6.2025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71377C3D-7BB2-4D23-9D10-616807B37D36}" type="datetimeFigureOut">
              <a:rPr lang="sr-Latn-CS" smtClean="0"/>
              <a:t>10.6.2025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77C3D-7BB2-4D23-9D10-616807B37D36}" type="datetimeFigureOut">
              <a:rPr lang="sr-Latn-CS" smtClean="0"/>
              <a:t>10.6.2025</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03A18-1BE2-487D-92D8-585057AF460F}"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d4ZS8Vh192Q"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281811"/>
            <a:ext cx="5432256" cy="461665"/>
          </a:xfrm>
          <a:prstGeom prst="rect">
            <a:avLst/>
          </a:prstGeom>
          <a:noFill/>
        </p:spPr>
        <p:txBody>
          <a:bodyPr wrap="none" rtlCol="0">
            <a:spAutoFit/>
          </a:bodyPr>
          <a:lstStyle/>
          <a:p>
            <a:r>
              <a:rPr lang="hr-HR" sz="2400" dirty="0" smtClean="0"/>
              <a:t>Smjerovi razvoja kulture animalnih stanica</a:t>
            </a:r>
            <a:endParaRPr lang="en-US" sz="2400" dirty="0"/>
          </a:p>
        </p:txBody>
      </p:sp>
    </p:spTree>
    <p:extLst>
      <p:ext uri="{BB962C8B-B14F-4D97-AF65-F5344CB8AC3E}">
        <p14:creationId xmlns:p14="http://schemas.microsoft.com/office/powerpoint/2010/main" val="1807300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flipH="1">
            <a:off x="873302" y="764704"/>
            <a:ext cx="3626689" cy="5355312"/>
          </a:xfrm>
          <a:prstGeom prst="rect">
            <a:avLst/>
          </a:prstGeom>
          <a:noFill/>
        </p:spPr>
        <p:txBody>
          <a:bodyPr wrap="square" rtlCol="0">
            <a:spAutoFit/>
          </a:bodyPr>
          <a:lstStyle/>
          <a:p>
            <a:r>
              <a:rPr lang="hr-HR" dirty="0" smtClean="0"/>
              <a:t>osnovni proteini i </a:t>
            </a:r>
            <a:r>
              <a:rPr lang="hr-HR" dirty="0" err="1" smtClean="0"/>
              <a:t>biofarmaci</a:t>
            </a:r>
            <a:endParaRPr lang="hr-HR" dirty="0" smtClean="0"/>
          </a:p>
          <a:p>
            <a:endParaRPr lang="hr-HR" dirty="0"/>
          </a:p>
          <a:p>
            <a:endParaRPr lang="hr-HR" dirty="0"/>
          </a:p>
          <a:p>
            <a:r>
              <a:rPr lang="hr-HR" dirty="0" smtClean="0"/>
              <a:t>faktori rasta i hormoni: </a:t>
            </a:r>
          </a:p>
          <a:p>
            <a:r>
              <a:rPr lang="hr-HR" dirty="0" smtClean="0"/>
              <a:t>hormon rasta, </a:t>
            </a:r>
            <a:r>
              <a:rPr lang="hr-HR" dirty="0" err="1" smtClean="0"/>
              <a:t>eritropoietin</a:t>
            </a:r>
            <a:endParaRPr lang="hr-HR" dirty="0" smtClean="0"/>
          </a:p>
          <a:p>
            <a:r>
              <a:rPr lang="hr-HR" dirty="0" smtClean="0"/>
              <a:t>G-CSF, FSH, inzulin</a:t>
            </a:r>
          </a:p>
          <a:p>
            <a:endParaRPr lang="hr-HR" dirty="0"/>
          </a:p>
          <a:p>
            <a:r>
              <a:rPr lang="hr-HR" dirty="0" smtClean="0"/>
              <a:t>antitijela</a:t>
            </a:r>
          </a:p>
          <a:p>
            <a:r>
              <a:rPr lang="hr-HR" dirty="0" err="1" smtClean="0"/>
              <a:t>infliximab</a:t>
            </a:r>
            <a:endParaRPr lang="hr-HR" dirty="0" smtClean="0"/>
          </a:p>
          <a:p>
            <a:r>
              <a:rPr lang="hr-HR" dirty="0" err="1" smtClean="0"/>
              <a:t>adalimumab</a:t>
            </a:r>
            <a:endParaRPr lang="hr-HR" dirty="0" smtClean="0"/>
          </a:p>
          <a:p>
            <a:r>
              <a:rPr lang="hr-HR" dirty="0" err="1" smtClean="0"/>
              <a:t>rituximab</a:t>
            </a:r>
            <a:endParaRPr lang="hr-HR" dirty="0" smtClean="0"/>
          </a:p>
          <a:p>
            <a:r>
              <a:rPr lang="hr-HR" dirty="0" err="1" smtClean="0"/>
              <a:t>trastuzumab</a:t>
            </a:r>
            <a:endParaRPr lang="hr-HR" dirty="0" smtClean="0"/>
          </a:p>
          <a:p>
            <a:r>
              <a:rPr lang="hr-HR" dirty="0" err="1" smtClean="0"/>
              <a:t>bevacizumab</a:t>
            </a:r>
            <a:endParaRPr lang="hr-HR" dirty="0" smtClean="0"/>
          </a:p>
          <a:p>
            <a:r>
              <a:rPr lang="hr-HR" dirty="0" err="1" smtClean="0"/>
              <a:t>etarnecept</a:t>
            </a:r>
            <a:endParaRPr lang="hr-HR" dirty="0" smtClean="0"/>
          </a:p>
          <a:p>
            <a:endParaRPr lang="hr-HR" dirty="0"/>
          </a:p>
          <a:p>
            <a:r>
              <a:rPr lang="hr-HR" dirty="0" err="1" smtClean="0"/>
              <a:t>teriparatide</a:t>
            </a:r>
            <a:endParaRPr lang="hr-HR" dirty="0" smtClean="0"/>
          </a:p>
          <a:p>
            <a:endParaRPr lang="hr-HR" dirty="0"/>
          </a:p>
          <a:p>
            <a:r>
              <a:rPr lang="hr-HR" dirty="0" smtClean="0"/>
              <a:t>mnogo varijanti s modifikacijama</a:t>
            </a:r>
          </a:p>
          <a:p>
            <a:endParaRPr lang="en-US" dirty="0"/>
          </a:p>
        </p:txBody>
      </p:sp>
    </p:spTree>
    <p:extLst>
      <p:ext uri="{BB962C8B-B14F-4D97-AF65-F5344CB8AC3E}">
        <p14:creationId xmlns:p14="http://schemas.microsoft.com/office/powerpoint/2010/main" val="3573188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8348"/>
            <a:ext cx="8568952" cy="7171194"/>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Pametni lijekovi: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djelovanje na imunološki sustav </a:t>
            </a:r>
          </a:p>
          <a:p>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imunoterapija</a:t>
            </a:r>
            <a:r>
              <a:rPr lang="hr-HR" sz="2000" dirty="0" smtClean="0">
                <a:latin typeface="Arial" panose="020B0604020202020204" pitchFamily="34" charset="0"/>
                <a:cs typeface="Arial" panose="020B0604020202020204" pitchFamily="34" charset="0"/>
              </a:rPr>
              <a:t>) (TIL – tumor infiltrirajući </a:t>
            </a:r>
            <a:r>
              <a:rPr lang="hr-HR" sz="2000" dirty="0" err="1" smtClean="0">
                <a:latin typeface="Arial" panose="020B0604020202020204" pitchFamily="34" charset="0"/>
                <a:cs typeface="Arial" panose="020B0604020202020204" pitchFamily="34" charset="0"/>
              </a:rPr>
              <a:t>limfociti</a:t>
            </a:r>
            <a:r>
              <a:rPr lang="hr-HR" sz="2000" dirty="0" smtClean="0">
                <a:latin typeface="Arial" panose="020B0604020202020204" pitchFamily="34" charset="0"/>
                <a:cs typeface="Arial" panose="020B0604020202020204" pitchFamily="34" charset="0"/>
              </a:rPr>
              <a:t>)</a:t>
            </a:r>
          </a:p>
          <a:p>
            <a:r>
              <a:rPr lang="hr-HR" sz="2000" dirty="0" err="1" smtClean="0">
                <a:latin typeface="Arial" panose="020B0604020202020204" pitchFamily="34" charset="0"/>
                <a:cs typeface="Arial" panose="020B0604020202020204" pitchFamily="34" charset="0"/>
              </a:rPr>
              <a:t>inhibitori</a:t>
            </a:r>
            <a:r>
              <a:rPr lang="hr-HR" sz="2000" dirty="0" smtClean="0">
                <a:latin typeface="Arial" panose="020B0604020202020204" pitchFamily="34" charset="0"/>
                <a:cs typeface="Arial" panose="020B0604020202020204" pitchFamily="34" charset="0"/>
              </a:rPr>
              <a:t> imunoloških kontrolnih točaka (npr. PD-1 i PD-L1, ili CTLA-4)</a:t>
            </a:r>
          </a:p>
          <a:p>
            <a:r>
              <a:rPr lang="hr-HR" sz="2000" dirty="0" smtClean="0">
                <a:latin typeface="Arial" panose="020B0604020202020204" pitchFamily="34" charset="0"/>
                <a:cs typeface="Arial" panose="020B0604020202020204" pitchFamily="34" charset="0"/>
              </a:rPr>
              <a:t>T </a:t>
            </a:r>
            <a:r>
              <a:rPr lang="hr-HR" sz="2000" dirty="0" err="1" smtClean="0">
                <a:latin typeface="Arial" panose="020B0604020202020204" pitchFamily="34" charset="0"/>
                <a:cs typeface="Arial" panose="020B0604020202020204" pitchFamily="34" charset="0"/>
              </a:rPr>
              <a:t>limfociti</a:t>
            </a:r>
            <a:r>
              <a:rPr lang="hr-HR" sz="2000" dirty="0" smtClean="0">
                <a:latin typeface="Arial" panose="020B0604020202020204" pitchFamily="34" charset="0"/>
                <a:cs typeface="Arial" panose="020B0604020202020204" pitchFamily="34" charset="0"/>
              </a:rPr>
              <a:t> iz tumorskog tkiva, izbor klonova</a:t>
            </a:r>
          </a:p>
          <a:p>
            <a:r>
              <a:rPr lang="hr-HR" sz="2000" dirty="0" err="1" smtClean="0">
                <a:latin typeface="Arial" panose="020B0604020202020204" pitchFamily="34" charset="0"/>
                <a:cs typeface="Arial" panose="020B0604020202020204" pitchFamily="34" charset="0"/>
              </a:rPr>
              <a:t>monoklonska</a:t>
            </a:r>
            <a:r>
              <a:rPr lang="hr-HR" sz="2000" dirty="0" smtClean="0">
                <a:latin typeface="Arial" panose="020B0604020202020204" pitchFamily="34" charset="0"/>
                <a:cs typeface="Arial" panose="020B0604020202020204" pitchFamily="34" charset="0"/>
              </a:rPr>
              <a:t> antitijela za prepoznavanje tumorskih stanica</a:t>
            </a:r>
          </a:p>
          <a:p>
            <a:r>
              <a:rPr lang="hr-HR" sz="2000" dirty="0" smtClean="0">
                <a:latin typeface="Arial" panose="020B0604020202020204" pitchFamily="34" charset="0"/>
                <a:cs typeface="Arial" panose="020B0604020202020204" pitchFamily="34" charset="0"/>
              </a:rPr>
              <a:t>terapijska cjepiva</a:t>
            </a:r>
          </a:p>
          <a:p>
            <a:r>
              <a:rPr lang="hr-HR" sz="2000" dirty="0" smtClean="0">
                <a:latin typeface="Arial" panose="020B0604020202020204" pitchFamily="34" charset="0"/>
                <a:cs typeface="Arial" panose="020B0604020202020204" pitchFamily="34" charset="0"/>
              </a:rPr>
              <a:t>imunološki </a:t>
            </a:r>
            <a:r>
              <a:rPr lang="hr-HR" sz="2000" dirty="0" err="1" smtClean="0">
                <a:latin typeface="Arial" panose="020B0604020202020204" pitchFamily="34" charset="0"/>
                <a:cs typeface="Arial" panose="020B0604020202020204" pitchFamily="34" charset="0"/>
              </a:rPr>
              <a:t>modulatori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citokini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interferoni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interleukini</a:t>
            </a:r>
            <a:r>
              <a:rPr lang="hr-HR" sz="2000" dirty="0" smtClean="0">
                <a:latin typeface="Arial" panose="020B0604020202020204" pitchFamily="34" charset="0"/>
                <a:cs typeface="Arial" panose="020B0604020202020204" pitchFamily="34" charset="0"/>
              </a:rPr>
              <a:t>, BCG, </a:t>
            </a:r>
          </a:p>
          <a:p>
            <a:r>
              <a:rPr lang="hr-HR" sz="2000" dirty="0" err="1" smtClean="0">
                <a:latin typeface="Arial" panose="020B0604020202020204" pitchFamily="34" charset="0"/>
                <a:cs typeface="Arial" panose="020B0604020202020204" pitchFamily="34" charset="0"/>
              </a:rPr>
              <a:t>imunomodulatori</a:t>
            </a:r>
            <a:r>
              <a:rPr lang="hr-HR" sz="2000" dirty="0" smtClean="0">
                <a:latin typeface="Arial" panose="020B0604020202020204" pitchFamily="34" charset="0"/>
                <a:cs typeface="Arial" panose="020B0604020202020204" pitchFamily="34" charset="0"/>
              </a:rPr>
              <a:t> kao </a:t>
            </a:r>
            <a:r>
              <a:rPr lang="hr-HR" sz="2000" dirty="0" err="1" smtClean="0">
                <a:latin typeface="Arial" panose="020B0604020202020204" pitchFamily="34" charset="0"/>
                <a:cs typeface="Arial" panose="020B0604020202020204" pitchFamily="34" charset="0"/>
              </a:rPr>
              <a:t>talidomid</a:t>
            </a:r>
            <a:r>
              <a:rPr lang="hr-HR" sz="2000" dirty="0" smtClean="0">
                <a:latin typeface="Arial" panose="020B0604020202020204" pitchFamily="34" charset="0"/>
                <a:cs typeface="Arial" panose="020B0604020202020204" pitchFamily="34" charset="0"/>
              </a:rPr>
              <a:t>, povećaju sekreciju IL-2)</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zaustavljanje rasta tumorskih </a:t>
            </a:r>
            <a:r>
              <a:rPr lang="hr-HR" sz="2000" dirty="0" smtClean="0">
                <a:latin typeface="Arial" panose="020B0604020202020204" pitchFamily="34" charset="0"/>
                <a:cs typeface="Arial" panose="020B0604020202020204" pitchFamily="34" charset="0"/>
              </a:rPr>
              <a:t>stanica (EGFR, HER-2)</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zaustavljanje </a:t>
            </a:r>
            <a:r>
              <a:rPr lang="hr-HR" sz="2000" dirty="0" err="1" smtClean="0">
                <a:latin typeface="Arial" panose="020B0604020202020204" pitchFamily="34" charset="0"/>
                <a:cs typeface="Arial" panose="020B0604020202020204" pitchFamily="34" charset="0"/>
              </a:rPr>
              <a:t>angiogeneze</a:t>
            </a:r>
            <a:r>
              <a:rPr lang="hr-HR" sz="2000" dirty="0" smtClean="0">
                <a:latin typeface="Arial" panose="020B0604020202020204" pitchFamily="34" charset="0"/>
                <a:cs typeface="Arial" panose="020B0604020202020204" pitchFamily="34" charset="0"/>
              </a:rPr>
              <a:t> (VEGF)</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doprema </a:t>
            </a:r>
            <a:r>
              <a:rPr lang="hr-HR" sz="2000" dirty="0" err="1" smtClean="0">
                <a:latin typeface="Arial" panose="020B0604020202020204" pitchFamily="34" charset="0"/>
                <a:cs typeface="Arial" panose="020B0604020202020204" pitchFamily="34" charset="0"/>
              </a:rPr>
              <a:t>citotoksičnih</a:t>
            </a:r>
            <a:r>
              <a:rPr lang="hr-HR" sz="2000" dirty="0" smtClean="0">
                <a:latin typeface="Arial" panose="020B0604020202020204" pitchFamily="34" charset="0"/>
                <a:cs typeface="Arial" panose="020B0604020202020204" pitchFamily="34" charset="0"/>
              </a:rPr>
              <a:t> tvari u tumor, kombinacija s toksinima, citostaticima ili zračenjem</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uzrokovanje stanične smrti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hormonska terapija – sprječavanja utjecaja hormona koji bi mogli potaknuti rast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32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optivna terapija dendritičke stanice, d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168" y="332656"/>
            <a:ext cx="7291948" cy="4320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1636" y="4737996"/>
            <a:ext cx="7875548" cy="1938992"/>
          </a:xfrm>
          <a:prstGeom prst="rect">
            <a:avLst/>
          </a:prstGeom>
        </p:spPr>
        <p:txBody>
          <a:bodyPr wrap="square">
            <a:spAutoFit/>
          </a:bodyPr>
          <a:lstStyle/>
          <a:p>
            <a:r>
              <a:rPr lang="en-US" sz="2000" dirty="0" err="1">
                <a:latin typeface="Arial" panose="020B0604020202020204" pitchFamily="34" charset="0"/>
                <a:cs typeface="Arial" panose="020B0604020202020204" pitchFamily="34" charset="0"/>
              </a:rPr>
              <a:t>Nobelova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nagrada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fiziologiju</a:t>
            </a:r>
            <a:r>
              <a:rPr lang="en-US" sz="2000" dirty="0">
                <a:latin typeface="Arial" panose="020B0604020202020204" pitchFamily="34" charset="0"/>
                <a:cs typeface="Arial" panose="020B0604020202020204" pitchFamily="34" charset="0"/>
              </a:rPr>
              <a:t> i </a:t>
            </a:r>
            <a:r>
              <a:rPr lang="en-US" sz="2000" dirty="0" err="1">
                <a:latin typeface="Arial" panose="020B0604020202020204" pitchFamily="34" charset="0"/>
                <a:cs typeface="Arial" panose="020B0604020202020204" pitchFamily="34" charset="0"/>
              </a:rPr>
              <a:t>medicinu</a:t>
            </a:r>
            <a:r>
              <a:rPr lang="en-US" sz="2000" dirty="0">
                <a:latin typeface="Arial" panose="020B0604020202020204" pitchFamily="34" charset="0"/>
                <a:cs typeface="Arial" panose="020B0604020202020204" pitchFamily="34" charset="0"/>
              </a:rPr>
              <a:t> 2018. </a:t>
            </a:r>
            <a:r>
              <a:rPr lang="en-US" sz="2000" dirty="0" err="1">
                <a:latin typeface="Arial" panose="020B0604020202020204" pitchFamily="34" charset="0"/>
                <a:cs typeface="Arial" panose="020B0604020202020204" pitchFamily="34" charset="0"/>
              </a:rPr>
              <a:t>godine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dodijeljena</a:t>
            </a:r>
            <a:r>
              <a:rPr lang="en-US" sz="2000" dirty="0">
                <a:latin typeface="Arial" panose="020B0604020202020204" pitchFamily="34" charset="0"/>
                <a:cs typeface="Arial" panose="020B0604020202020204" pitchFamily="34" charset="0"/>
              </a:rPr>
              <a:t> je </a:t>
            </a:r>
            <a:r>
              <a:rPr lang="en-US" sz="2000" dirty="0" err="1">
                <a:latin typeface="Arial" panose="020B0604020202020204" pitchFamily="34" charset="0"/>
                <a:cs typeface="Arial" panose="020B0604020202020204" pitchFamily="34" charset="0"/>
              </a:rPr>
              <a:t>Jamesu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Allisonu</a:t>
            </a:r>
            <a:r>
              <a:rPr lang="en-US" sz="2000" dirty="0">
                <a:latin typeface="Arial" panose="020B0604020202020204" pitchFamily="34" charset="0"/>
                <a:cs typeface="Arial" panose="020B0604020202020204" pitchFamily="34" charset="0"/>
              </a:rPr>
              <a:t> (SAD) i </a:t>
            </a:r>
            <a:r>
              <a:rPr lang="en-US" sz="2000" dirty="0" err="1">
                <a:latin typeface="Arial" panose="020B0604020202020204" pitchFamily="34" charset="0"/>
                <a:cs typeface="Arial" panose="020B0604020202020204" pitchFamily="34" charset="0"/>
              </a:rPr>
              <a:t>Tasukuu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Honjou</a:t>
            </a:r>
            <a:r>
              <a:rPr lang="en-US" sz="2000" dirty="0">
                <a:latin typeface="Arial" panose="020B0604020202020204" pitchFamily="34" charset="0"/>
                <a:cs typeface="Arial" panose="020B0604020202020204" pitchFamily="34" charset="0"/>
              </a:rPr>
              <a:t> (Japan) </a:t>
            </a:r>
            <a:r>
              <a:rPr lang="en-US" sz="2000" dirty="0" err="1">
                <a:latin typeface="Arial" panose="020B0604020202020204" pitchFamily="34" charset="0"/>
                <a:cs typeface="Arial" panose="020B0604020202020204" pitchFamily="34" charset="0"/>
              </a:rPr>
              <a:t>zbog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njihovog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otkrića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polju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imunoterapije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Osobit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doprinos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saznanjima</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imunološkim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kontrolnim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točakama</a:t>
            </a:r>
            <a:r>
              <a:rPr lang="en-US" sz="2000" dirty="0" smtClean="0">
                <a:latin typeface="Arial" panose="020B0604020202020204" pitchFamily="34" charset="0"/>
                <a:cs typeface="Arial" panose="020B0604020202020204" pitchFamily="34" charset="0"/>
              </a:rPr>
              <a:t>.</a:t>
            </a:r>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chimeric</a:t>
            </a:r>
            <a:r>
              <a:rPr lang="hr-HR" sz="2000" dirty="0" smtClean="0">
                <a:latin typeface="Arial" panose="020B0604020202020204" pitchFamily="34" charset="0"/>
                <a:cs typeface="Arial" panose="020B0604020202020204" pitchFamily="34" charset="0"/>
              </a:rPr>
              <a:t> antigen receptor CAR-T</a:t>
            </a:r>
          </a:p>
          <a:p>
            <a:r>
              <a:rPr lang="hr-HR" sz="2000" dirty="0" smtClean="0">
                <a:latin typeface="Arial" panose="020B0604020202020204" pitchFamily="34" charset="0"/>
                <a:cs typeface="Arial" panose="020B0604020202020204" pitchFamily="34" charset="0"/>
              </a:rPr>
              <a:t>prepoznaje antigene tumorske stanice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67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2881024"/>
              </p:ext>
            </p:extLst>
          </p:nvPr>
        </p:nvGraphicFramePr>
        <p:xfrm>
          <a:off x="179512" y="1052736"/>
          <a:ext cx="8532440" cy="4608513"/>
        </p:xfrm>
        <a:graphic>
          <a:graphicData uri="http://schemas.openxmlformats.org/drawingml/2006/table">
            <a:tbl>
              <a:tblPr/>
              <a:tblGrid>
                <a:gridCol w="4266220"/>
                <a:gridCol w="4266220"/>
              </a:tblGrid>
              <a:tr h="361892">
                <a:tc>
                  <a:txBody>
                    <a:bodyPr/>
                    <a:lstStyle/>
                    <a:p>
                      <a:r>
                        <a:rPr lang="en-US" sz="1700" dirty="0"/>
                        <a:t>CAR T-Cell Therapy</a:t>
                      </a:r>
                    </a:p>
                  </a:txBody>
                  <a:tcPr marL="85396" marR="85396" marT="42698" marB="42698" anchor="ctr">
                    <a:lnL>
                      <a:noFill/>
                    </a:lnL>
                    <a:lnR>
                      <a:noFill/>
                    </a:lnR>
                    <a:lnT>
                      <a:noFill/>
                    </a:lnT>
                    <a:lnB>
                      <a:noFill/>
                    </a:lnB>
                  </a:tcPr>
                </a:tc>
                <a:tc>
                  <a:txBody>
                    <a:bodyPr/>
                    <a:lstStyle/>
                    <a:p>
                      <a:r>
                        <a:rPr lang="en-US" sz="1700" dirty="0"/>
                        <a:t>Approved Use(s)</a:t>
                      </a:r>
                    </a:p>
                  </a:txBody>
                  <a:tcPr marL="85396" marR="85396" marT="42698" marB="42698" anchor="ctr">
                    <a:lnL>
                      <a:noFill/>
                    </a:lnL>
                    <a:lnR>
                      <a:noFill/>
                    </a:lnR>
                    <a:lnT>
                      <a:noFill/>
                    </a:lnT>
                    <a:lnB>
                      <a:noFill/>
                    </a:lnB>
                  </a:tcPr>
                </a:tc>
              </a:tr>
              <a:tr h="346248">
                <a:tc>
                  <a:txBody>
                    <a:bodyPr/>
                    <a:lstStyle/>
                    <a:p>
                      <a:r>
                        <a:rPr lang="en-US" sz="1700"/>
                        <a:t>Abecma (ide-cel)</a:t>
                      </a:r>
                    </a:p>
                  </a:txBody>
                  <a:tcPr marL="85396" marR="85396" marT="42698" marB="42698" anchor="ctr">
                    <a:lnL>
                      <a:noFill/>
                    </a:lnL>
                    <a:lnR>
                      <a:noFill/>
                    </a:lnR>
                    <a:lnT>
                      <a:noFill/>
                    </a:lnT>
                    <a:lnB>
                      <a:noFill/>
                    </a:lnB>
                  </a:tcPr>
                </a:tc>
                <a:tc>
                  <a:txBody>
                    <a:bodyPr/>
                    <a:lstStyle/>
                    <a:p>
                      <a:r>
                        <a:rPr lang="en-US" sz="1700" dirty="0"/>
                        <a:t>Multiple myeloma</a:t>
                      </a:r>
                    </a:p>
                  </a:txBody>
                  <a:tcPr marL="85396" marR="85396" marT="42698" marB="42698" anchor="ctr">
                    <a:lnL>
                      <a:noFill/>
                    </a:lnL>
                    <a:lnR>
                      <a:noFill/>
                    </a:lnR>
                    <a:lnT>
                      <a:noFill/>
                    </a:lnT>
                    <a:lnB>
                      <a:noFill/>
                    </a:lnB>
                  </a:tcPr>
                </a:tc>
              </a:tr>
              <a:tr h="346248">
                <a:tc>
                  <a:txBody>
                    <a:bodyPr/>
                    <a:lstStyle/>
                    <a:p>
                      <a:r>
                        <a:rPr lang="en-US" sz="1700"/>
                        <a:t>Aucatzyl (obe-cel)</a:t>
                      </a:r>
                    </a:p>
                  </a:txBody>
                  <a:tcPr marL="85396" marR="85396" marT="42698" marB="42698" anchor="ctr">
                    <a:lnL>
                      <a:noFill/>
                    </a:lnL>
                    <a:lnR>
                      <a:noFill/>
                    </a:lnR>
                    <a:lnT>
                      <a:noFill/>
                    </a:lnT>
                    <a:lnB>
                      <a:noFill/>
                    </a:lnB>
                  </a:tcPr>
                </a:tc>
                <a:tc>
                  <a:txBody>
                    <a:bodyPr/>
                    <a:lstStyle/>
                    <a:p>
                      <a:r>
                        <a:rPr lang="en-US" sz="1700"/>
                        <a:t>B-cell ALL (adult)</a:t>
                      </a:r>
                    </a:p>
                  </a:txBody>
                  <a:tcPr marL="85396" marR="85396" marT="42698" marB="42698" anchor="ctr">
                    <a:lnL>
                      <a:noFill/>
                    </a:lnL>
                    <a:lnR>
                      <a:noFill/>
                    </a:lnR>
                    <a:lnT>
                      <a:noFill/>
                    </a:lnT>
                    <a:lnB>
                      <a:noFill/>
                    </a:lnB>
                  </a:tcPr>
                </a:tc>
              </a:tr>
              <a:tr h="1127485">
                <a:tc>
                  <a:txBody>
                    <a:bodyPr/>
                    <a:lstStyle/>
                    <a:p>
                      <a:r>
                        <a:rPr lang="en-US" sz="1700"/>
                        <a:t>Breyanzi (liso-cel)</a:t>
                      </a:r>
                    </a:p>
                  </a:txBody>
                  <a:tcPr marL="85396" marR="85396" marT="42698" marB="42698" anchor="ctr">
                    <a:lnL>
                      <a:noFill/>
                    </a:lnL>
                    <a:lnR>
                      <a:noFill/>
                    </a:lnR>
                    <a:lnT>
                      <a:noFill/>
                    </a:lnT>
                    <a:lnB>
                      <a:noFill/>
                    </a:lnB>
                  </a:tcPr>
                </a:tc>
                <a:tc>
                  <a:txBody>
                    <a:bodyPr/>
                    <a:lstStyle/>
                    <a:p>
                      <a:pPr>
                        <a:buFont typeface="Arial"/>
                        <a:buChar char="•"/>
                      </a:pPr>
                      <a:r>
                        <a:rPr lang="en-US" sz="1700" dirty="0"/>
                        <a:t>Follicular lymphoma</a:t>
                      </a:r>
                    </a:p>
                    <a:p>
                      <a:pPr>
                        <a:buFont typeface="Arial"/>
                        <a:buChar char="•"/>
                      </a:pPr>
                      <a:r>
                        <a:rPr lang="en-US" sz="1700" dirty="0"/>
                        <a:t>Large B-cell lymphoma</a:t>
                      </a:r>
                    </a:p>
                    <a:p>
                      <a:pPr>
                        <a:buFont typeface="Arial"/>
                        <a:buChar char="•"/>
                      </a:pPr>
                      <a:r>
                        <a:rPr lang="en-US" sz="1700" dirty="0"/>
                        <a:t>Mantle cell lymphoma</a:t>
                      </a:r>
                    </a:p>
                    <a:p>
                      <a:pPr>
                        <a:buFont typeface="Arial"/>
                        <a:buChar char="•"/>
                      </a:pPr>
                      <a:r>
                        <a:rPr lang="en-US" sz="1700" dirty="0"/>
                        <a:t>Chronic lymphocytic leukemia</a:t>
                      </a:r>
                    </a:p>
                  </a:txBody>
                  <a:tcPr marL="85396" marR="85396" marT="42698" marB="42698" anchor="ctr">
                    <a:lnL>
                      <a:noFill/>
                    </a:lnL>
                    <a:lnR>
                      <a:noFill/>
                    </a:lnR>
                    <a:lnT>
                      <a:noFill/>
                    </a:lnT>
                    <a:lnB>
                      <a:noFill/>
                    </a:lnB>
                  </a:tcPr>
                </a:tc>
              </a:tr>
              <a:tr h="346248">
                <a:tc>
                  <a:txBody>
                    <a:bodyPr/>
                    <a:lstStyle/>
                    <a:p>
                      <a:r>
                        <a:rPr lang="en-US" sz="1700"/>
                        <a:t>Carvykti (cilta-cel)</a:t>
                      </a:r>
                    </a:p>
                  </a:txBody>
                  <a:tcPr marL="85396" marR="85396" marT="42698" marB="42698" anchor="ctr">
                    <a:lnL>
                      <a:noFill/>
                    </a:lnL>
                    <a:lnR>
                      <a:noFill/>
                    </a:lnR>
                    <a:lnT>
                      <a:noFill/>
                    </a:lnT>
                    <a:lnB>
                      <a:noFill/>
                    </a:lnB>
                  </a:tcPr>
                </a:tc>
                <a:tc>
                  <a:txBody>
                    <a:bodyPr/>
                    <a:lstStyle/>
                    <a:p>
                      <a:r>
                        <a:rPr lang="en-US" sz="1700"/>
                        <a:t>Multiple myeloma</a:t>
                      </a:r>
                    </a:p>
                  </a:txBody>
                  <a:tcPr marL="85396" marR="85396" marT="42698" marB="42698" anchor="ctr">
                    <a:lnL>
                      <a:noFill/>
                    </a:lnL>
                    <a:lnR>
                      <a:noFill/>
                    </a:lnR>
                    <a:lnT>
                      <a:noFill/>
                    </a:lnT>
                    <a:lnB>
                      <a:noFill/>
                    </a:lnB>
                  </a:tcPr>
                </a:tc>
              </a:tr>
              <a:tr h="867072">
                <a:tc>
                  <a:txBody>
                    <a:bodyPr/>
                    <a:lstStyle/>
                    <a:p>
                      <a:r>
                        <a:rPr lang="en-US" sz="1700"/>
                        <a:t>Kymriah (tisa-cel)</a:t>
                      </a:r>
                    </a:p>
                  </a:txBody>
                  <a:tcPr marL="85396" marR="85396" marT="42698" marB="42698" anchor="ctr">
                    <a:lnL>
                      <a:noFill/>
                    </a:lnL>
                    <a:lnR>
                      <a:noFill/>
                    </a:lnR>
                    <a:lnT>
                      <a:noFill/>
                    </a:lnT>
                    <a:lnB>
                      <a:noFill/>
                    </a:lnB>
                  </a:tcPr>
                </a:tc>
                <a:tc>
                  <a:txBody>
                    <a:bodyPr/>
                    <a:lstStyle/>
                    <a:p>
                      <a:pPr>
                        <a:buFont typeface="Arial"/>
                        <a:buChar char="•"/>
                      </a:pPr>
                      <a:r>
                        <a:rPr lang="en-US" sz="1700"/>
                        <a:t>B-cell ALL (pediatric/young adult)</a:t>
                      </a:r>
                    </a:p>
                    <a:p>
                      <a:pPr>
                        <a:buFont typeface="Arial"/>
                        <a:buChar char="•"/>
                      </a:pPr>
                      <a:r>
                        <a:rPr lang="en-US" sz="1700"/>
                        <a:t>Diffuse Large B-cell Lymphoma</a:t>
                      </a:r>
                    </a:p>
                    <a:p>
                      <a:pPr>
                        <a:buFont typeface="Arial"/>
                        <a:buChar char="•"/>
                      </a:pPr>
                      <a:r>
                        <a:rPr lang="en-US" sz="1700"/>
                        <a:t>Follicular lymphoma</a:t>
                      </a:r>
                    </a:p>
                  </a:txBody>
                  <a:tcPr marL="85396" marR="85396" marT="42698" marB="42698" anchor="ctr">
                    <a:lnL>
                      <a:noFill/>
                    </a:lnL>
                    <a:lnR>
                      <a:noFill/>
                    </a:lnR>
                    <a:lnT>
                      <a:noFill/>
                    </a:lnT>
                    <a:lnB>
                      <a:noFill/>
                    </a:lnB>
                  </a:tcPr>
                </a:tc>
              </a:tr>
              <a:tr h="606660">
                <a:tc>
                  <a:txBody>
                    <a:bodyPr/>
                    <a:lstStyle/>
                    <a:p>
                      <a:r>
                        <a:rPr lang="en-US" sz="1700"/>
                        <a:t>Tecartus (brexu-cel)</a:t>
                      </a:r>
                    </a:p>
                  </a:txBody>
                  <a:tcPr marL="85396" marR="85396" marT="42698" marB="42698" anchor="ctr">
                    <a:lnL>
                      <a:noFill/>
                    </a:lnL>
                    <a:lnR>
                      <a:noFill/>
                    </a:lnR>
                    <a:lnT>
                      <a:noFill/>
                    </a:lnT>
                    <a:lnB>
                      <a:noFill/>
                    </a:lnB>
                  </a:tcPr>
                </a:tc>
                <a:tc>
                  <a:txBody>
                    <a:bodyPr/>
                    <a:lstStyle/>
                    <a:p>
                      <a:pPr>
                        <a:buFont typeface="Arial"/>
                        <a:buChar char="•"/>
                      </a:pPr>
                      <a:r>
                        <a:rPr lang="en-US" sz="1700"/>
                        <a:t>B-cell ALL (adult)</a:t>
                      </a:r>
                    </a:p>
                    <a:p>
                      <a:pPr>
                        <a:buFont typeface="Arial"/>
                        <a:buChar char="•"/>
                      </a:pPr>
                      <a:r>
                        <a:rPr lang="en-US" sz="1700"/>
                        <a:t>Mantle cell lymphoma</a:t>
                      </a:r>
                    </a:p>
                  </a:txBody>
                  <a:tcPr marL="85396" marR="85396" marT="42698" marB="42698" anchor="ctr">
                    <a:lnL>
                      <a:noFill/>
                    </a:lnL>
                    <a:lnR>
                      <a:noFill/>
                    </a:lnR>
                    <a:lnT>
                      <a:noFill/>
                    </a:lnT>
                    <a:lnB>
                      <a:noFill/>
                    </a:lnB>
                  </a:tcPr>
                </a:tc>
              </a:tr>
              <a:tr h="606660">
                <a:tc>
                  <a:txBody>
                    <a:bodyPr/>
                    <a:lstStyle/>
                    <a:p>
                      <a:r>
                        <a:rPr lang="en-US" sz="1700"/>
                        <a:t>Yescarta (axi-cel)</a:t>
                      </a:r>
                    </a:p>
                  </a:txBody>
                  <a:tcPr marL="85396" marR="85396" marT="42698" marB="42698" anchor="ctr">
                    <a:lnL>
                      <a:noFill/>
                    </a:lnL>
                    <a:lnR>
                      <a:noFill/>
                    </a:lnR>
                    <a:lnT>
                      <a:noFill/>
                    </a:lnT>
                    <a:lnB>
                      <a:noFill/>
                    </a:lnB>
                  </a:tcPr>
                </a:tc>
                <a:tc>
                  <a:txBody>
                    <a:bodyPr/>
                    <a:lstStyle/>
                    <a:p>
                      <a:pPr>
                        <a:buFont typeface="Arial"/>
                        <a:buChar char="•"/>
                      </a:pPr>
                      <a:r>
                        <a:rPr lang="en-US" sz="1700" dirty="0"/>
                        <a:t>Large B-cell lymphoma</a:t>
                      </a:r>
                    </a:p>
                    <a:p>
                      <a:pPr>
                        <a:buFont typeface="Arial"/>
                        <a:buChar char="•"/>
                      </a:pPr>
                      <a:r>
                        <a:rPr lang="en-US" sz="1700" dirty="0"/>
                        <a:t>Follicular lymphoma</a:t>
                      </a:r>
                    </a:p>
                  </a:txBody>
                  <a:tcPr marL="85396" marR="85396" marT="42698" marB="42698" anchor="ctr">
                    <a:lnL>
                      <a:noFill/>
                    </a:lnL>
                    <a:lnR>
                      <a:noFill/>
                    </a:lnR>
                    <a:lnT>
                      <a:noFill/>
                    </a:lnT>
                    <a:lnB>
                      <a:noFill/>
                    </a:lnB>
                  </a:tcPr>
                </a:tc>
              </a:tr>
            </a:tbl>
          </a:graphicData>
        </a:graphic>
      </p:graphicFrame>
      <p:sp>
        <p:nvSpPr>
          <p:cNvPr id="3" name="Rectangle 1"/>
          <p:cNvSpPr>
            <a:spLocks noChangeArrowheads="1"/>
          </p:cNvSpPr>
          <p:nvPr/>
        </p:nvSpPr>
        <p:spPr bwMode="auto">
          <a:xfrm>
            <a:off x="179512" y="620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FDA-Approved CAR T-cell Therapies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4" name="TextBox 3"/>
          <p:cNvSpPr txBox="1"/>
          <p:nvPr/>
        </p:nvSpPr>
        <p:spPr>
          <a:xfrm>
            <a:off x="611560" y="6124654"/>
            <a:ext cx="4789516" cy="646331"/>
          </a:xfrm>
          <a:prstGeom prst="rect">
            <a:avLst/>
          </a:prstGeom>
          <a:noFill/>
        </p:spPr>
        <p:txBody>
          <a:bodyPr wrap="none" rtlCol="0">
            <a:spAutoFit/>
          </a:bodyPr>
          <a:lstStyle/>
          <a:p>
            <a:r>
              <a:rPr lang="hr-HR" dirty="0" smtClean="0"/>
              <a:t>CD19, BCMA antigen kod MM, autoimune bolesti</a:t>
            </a:r>
          </a:p>
          <a:p>
            <a:r>
              <a:rPr lang="hr-HR" dirty="0" smtClean="0"/>
              <a:t>sindrom otpuštanja </a:t>
            </a:r>
            <a:r>
              <a:rPr lang="hr-HR" dirty="0" err="1" smtClean="0"/>
              <a:t>citokina</a:t>
            </a:r>
            <a:r>
              <a:rPr lang="hr-HR" dirty="0" smtClean="0"/>
              <a:t> </a:t>
            </a:r>
            <a:endParaRPr lang="en-US" dirty="0"/>
          </a:p>
        </p:txBody>
      </p:sp>
    </p:spTree>
    <p:extLst>
      <p:ext uri="{BB962C8B-B14F-4D97-AF65-F5344CB8AC3E}">
        <p14:creationId xmlns:p14="http://schemas.microsoft.com/office/powerpoint/2010/main" val="125884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71" y="476672"/>
            <a:ext cx="8424936" cy="5324535"/>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Oko 200 antitijela je u terapijskoj primjeni</a:t>
            </a:r>
          </a:p>
          <a:p>
            <a:r>
              <a:rPr lang="hr-HR" sz="2000" dirty="0" smtClean="0">
                <a:latin typeface="Arial" panose="020B0604020202020204" pitchFamily="34" charset="0"/>
                <a:cs typeface="Arial" panose="020B0604020202020204" pitchFamily="34" charset="0"/>
              </a:rPr>
              <a:t>brojne su „varijante” i modifikacije antitijela na isti protein, za liječenje određenih tipova bolesti i tumora</a:t>
            </a:r>
          </a:p>
          <a:p>
            <a:r>
              <a:rPr lang="hr-HR" sz="2000" dirty="0" err="1" smtClean="0">
                <a:latin typeface="Arial" panose="020B0604020202020204" pitchFamily="34" charset="0"/>
                <a:cs typeface="Arial" panose="020B0604020202020204" pitchFamily="34" charset="0"/>
              </a:rPr>
              <a:t>bispecifična</a:t>
            </a:r>
            <a:r>
              <a:rPr lang="hr-HR" sz="2000" dirty="0" smtClean="0">
                <a:latin typeface="Arial" panose="020B0604020202020204" pitchFamily="34" charset="0"/>
                <a:cs typeface="Arial" panose="020B0604020202020204" pitchFamily="34" charset="0"/>
              </a:rPr>
              <a:t> antitijela, specifični konstrukti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autoimune bolesti:</a:t>
            </a:r>
          </a:p>
          <a:p>
            <a:r>
              <a:rPr lang="hr-HR" sz="2000" dirty="0" smtClean="0">
                <a:latin typeface="Arial" panose="020B0604020202020204" pitchFamily="34" charset="0"/>
                <a:cs typeface="Arial" panose="020B0604020202020204" pitchFamily="34" charset="0"/>
              </a:rPr>
              <a:t>psorijaza (IL.23, IL17), </a:t>
            </a:r>
          </a:p>
          <a:p>
            <a:r>
              <a:rPr lang="hr-HR" sz="2000" dirty="0" smtClean="0">
                <a:latin typeface="Arial" panose="020B0604020202020204" pitchFamily="34" charset="0"/>
                <a:cs typeface="Arial" panose="020B0604020202020204" pitchFamily="34" charset="0"/>
              </a:rPr>
              <a:t>astma (IL5R, IL5)</a:t>
            </a:r>
          </a:p>
          <a:p>
            <a:r>
              <a:rPr lang="hr-HR" sz="2000" dirty="0" err="1" smtClean="0">
                <a:latin typeface="Arial" panose="020B0604020202020204" pitchFamily="34" charset="0"/>
                <a:cs typeface="Arial" panose="020B0604020202020204" pitchFamily="34" charset="0"/>
              </a:rPr>
              <a:t>reumatoidni</a:t>
            </a:r>
            <a:r>
              <a:rPr lang="hr-HR" sz="2000" dirty="0" smtClean="0">
                <a:latin typeface="Arial" panose="020B0604020202020204" pitchFamily="34" charset="0"/>
                <a:cs typeface="Arial" panose="020B0604020202020204" pitchFamily="34" charset="0"/>
              </a:rPr>
              <a:t> artritis (IL-6R, TNF)</a:t>
            </a:r>
          </a:p>
          <a:p>
            <a:r>
              <a:rPr lang="hr-HR" sz="2000" dirty="0" smtClean="0">
                <a:latin typeface="Arial" panose="020B0604020202020204" pitchFamily="34" charset="0"/>
                <a:cs typeface="Arial" panose="020B0604020202020204" pitchFamily="34" charset="0"/>
              </a:rPr>
              <a:t>sprječavanje odbacivanja transplantata bubrega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tumori</a:t>
            </a:r>
          </a:p>
          <a:p>
            <a:r>
              <a:rPr lang="hr-HR" sz="2000" dirty="0" smtClean="0">
                <a:latin typeface="Arial" panose="020B0604020202020204" pitchFamily="34" charset="0"/>
                <a:cs typeface="Arial" panose="020B0604020202020204" pitchFamily="34" charset="0"/>
              </a:rPr>
              <a:t>karcinom jednjaka, pluća, kože… (PD-1, PDL-1)</a:t>
            </a:r>
          </a:p>
          <a:p>
            <a:r>
              <a:rPr lang="hr-HR" sz="2000" dirty="0" smtClean="0">
                <a:latin typeface="Arial" panose="020B0604020202020204" pitchFamily="34" charset="0"/>
                <a:cs typeface="Arial" panose="020B0604020202020204" pitchFamily="34" charset="0"/>
              </a:rPr>
              <a:t>karcinom pluća </a:t>
            </a:r>
            <a:r>
              <a:rPr lang="hr-HR" sz="2000" dirty="0" err="1" smtClean="0">
                <a:latin typeface="Arial" panose="020B0604020202020204" pitchFamily="34" charset="0"/>
                <a:cs typeface="Arial" panose="020B0604020202020204" pitchFamily="34" charset="0"/>
              </a:rPr>
              <a:t>crijeva.</a:t>
            </a:r>
            <a:r>
              <a:rPr lang="hr-HR" sz="2000" dirty="0" smtClean="0">
                <a:latin typeface="Arial" panose="020B0604020202020204" pitchFamily="34" charset="0"/>
                <a:cs typeface="Arial" panose="020B0604020202020204" pitchFamily="34" charset="0"/>
              </a:rPr>
              <a:t>. (EGFR)</a:t>
            </a:r>
          </a:p>
          <a:p>
            <a:r>
              <a:rPr lang="hr-HR" sz="2000" dirty="0" err="1" smtClean="0">
                <a:latin typeface="Arial" panose="020B0604020202020204" pitchFamily="34" charset="0"/>
                <a:cs typeface="Arial" panose="020B0604020202020204" pitchFamily="34" charset="0"/>
              </a:rPr>
              <a:t>limfomi</a:t>
            </a:r>
            <a:r>
              <a:rPr lang="hr-HR" sz="2000" dirty="0" smtClean="0">
                <a:latin typeface="Arial" panose="020B0604020202020204" pitchFamily="34" charset="0"/>
                <a:cs typeface="Arial" panose="020B0604020202020204" pitchFamily="34" charset="0"/>
              </a:rPr>
              <a:t> i leukemije (CD20, CD3, CD38,, CD19, CCR4)</a:t>
            </a:r>
          </a:p>
          <a:p>
            <a:r>
              <a:rPr lang="hr-HR" sz="2000" dirty="0" smtClean="0">
                <a:latin typeface="Arial" panose="020B0604020202020204" pitchFamily="34" charset="0"/>
                <a:cs typeface="Arial" panose="020B0604020202020204" pitchFamily="34" charset="0"/>
              </a:rPr>
              <a:t>karcinom dojke (HER2 – za HER2 + tumor; TROP2 za HER2-)</a:t>
            </a:r>
          </a:p>
          <a:p>
            <a:r>
              <a:rPr lang="hr-HR" sz="2000" dirty="0" smtClean="0">
                <a:latin typeface="Arial" panose="020B0604020202020204" pitchFamily="34" charset="0"/>
                <a:cs typeface="Arial" panose="020B0604020202020204" pitchFamily="34" charset="0"/>
              </a:rPr>
              <a:t>karcinomi želuca, crijeva (VEGFR)</a:t>
            </a:r>
          </a:p>
        </p:txBody>
      </p:sp>
    </p:spTree>
    <p:extLst>
      <p:ext uri="{BB962C8B-B14F-4D97-AF65-F5344CB8AC3E}">
        <p14:creationId xmlns:p14="http://schemas.microsoft.com/office/powerpoint/2010/main" val="1628760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417" y="332656"/>
            <a:ext cx="8654933" cy="6247864"/>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poremećaji krvi:</a:t>
            </a:r>
          </a:p>
          <a:p>
            <a:r>
              <a:rPr lang="hr-HR" sz="2000" dirty="0" smtClean="0">
                <a:latin typeface="Arial" panose="020B0604020202020204" pitchFamily="34" charset="0"/>
                <a:cs typeface="Arial" panose="020B0604020202020204" pitchFamily="34" charset="0"/>
              </a:rPr>
              <a:t>hemofilija (</a:t>
            </a:r>
            <a:r>
              <a:rPr lang="hr-HR" sz="2000" dirty="0" err="1" smtClean="0">
                <a:latin typeface="Arial" panose="020B0604020202020204" pitchFamily="34" charset="0"/>
                <a:cs typeface="Arial" panose="020B0604020202020204" pitchFamily="34" charset="0"/>
              </a:rPr>
              <a:t>inhibitor</a:t>
            </a:r>
            <a:r>
              <a:rPr lang="hr-HR" sz="2000" dirty="0" smtClean="0">
                <a:latin typeface="Arial" panose="020B0604020202020204" pitchFamily="34" charset="0"/>
                <a:cs typeface="Arial" panose="020B0604020202020204" pitchFamily="34" charset="0"/>
              </a:rPr>
              <a:t> puta tkivnog faktora,  faktor </a:t>
            </a:r>
            <a:r>
              <a:rPr lang="hr-HR" sz="2000" dirty="0" err="1" smtClean="0">
                <a:latin typeface="Arial" panose="020B0604020202020204" pitchFamily="34" charset="0"/>
                <a:cs typeface="Arial" panose="020B0604020202020204" pitchFamily="34" charset="0"/>
              </a:rPr>
              <a:t>IXa</a:t>
            </a:r>
            <a:r>
              <a:rPr lang="hr-HR" sz="2000" dirty="0" smtClean="0">
                <a:latin typeface="Arial" panose="020B0604020202020204" pitchFamily="34" charset="0"/>
                <a:cs typeface="Arial" panose="020B0604020202020204" pitchFamily="34" charset="0"/>
              </a:rPr>
              <a:t>, X – oponašaju faktore)</a:t>
            </a:r>
          </a:p>
          <a:p>
            <a:r>
              <a:rPr lang="hr-HR" sz="2000" dirty="0" smtClean="0">
                <a:latin typeface="Arial" panose="020B0604020202020204" pitchFamily="34" charset="0"/>
                <a:cs typeface="Arial" panose="020B0604020202020204" pitchFamily="34" charset="0"/>
              </a:rPr>
              <a:t>srpasta anemija   (P </a:t>
            </a:r>
            <a:r>
              <a:rPr lang="hr-HR" sz="2000" dirty="0" err="1" smtClean="0">
                <a:latin typeface="Arial" panose="020B0604020202020204" pitchFamily="34" charset="0"/>
                <a:cs typeface="Arial" panose="020B0604020202020204" pitchFamily="34" charset="0"/>
              </a:rPr>
              <a:t>selektin</a:t>
            </a:r>
            <a:r>
              <a:rPr lang="hr-HR" sz="2000" dirty="0" smtClean="0">
                <a:latin typeface="Arial" panose="020B0604020202020204" pitchFamily="34" charset="0"/>
                <a:cs typeface="Arial" panose="020B0604020202020204" pitchFamily="34" charset="0"/>
              </a:rPr>
              <a:t>)</a:t>
            </a:r>
          </a:p>
          <a:p>
            <a:r>
              <a:rPr lang="hr-HR" sz="2000" dirty="0" smtClean="0">
                <a:latin typeface="Arial" panose="020B0604020202020204" pitchFamily="34" charset="0"/>
                <a:cs typeface="Arial" panose="020B0604020202020204" pitchFamily="34" charset="0"/>
              </a:rPr>
              <a:t>antitijela na komplement, na </a:t>
            </a:r>
            <a:r>
              <a:rPr lang="hr-HR" sz="2000" dirty="0" err="1" smtClean="0">
                <a:latin typeface="Arial" panose="020B0604020202020204" pitchFamily="34" charset="0"/>
                <a:cs typeface="Arial" panose="020B0604020202020204" pitchFamily="34" charset="0"/>
              </a:rPr>
              <a:t>interferon</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ostale bolesti:</a:t>
            </a:r>
          </a:p>
          <a:p>
            <a:r>
              <a:rPr lang="hr-HR" sz="2000" dirty="0" smtClean="0">
                <a:latin typeface="Arial" panose="020B0604020202020204" pitchFamily="34" charset="0"/>
                <a:cs typeface="Arial" panose="020B0604020202020204" pitchFamily="34" charset="0"/>
              </a:rPr>
              <a:t>Alzheimerova bolest (</a:t>
            </a:r>
            <a:r>
              <a:rPr lang="hr-HR" sz="2000" dirty="0" err="1" smtClean="0">
                <a:latin typeface="Arial" panose="020B0604020202020204" pitchFamily="34" charset="0"/>
                <a:cs typeface="Arial" panose="020B0604020202020204" pitchFamily="34" charset="0"/>
              </a:rPr>
              <a:t>amiloid</a:t>
            </a:r>
            <a:r>
              <a:rPr lang="hr-HR" sz="2000" dirty="0" smtClean="0">
                <a:latin typeface="Arial" panose="020B0604020202020204" pitchFamily="34" charset="0"/>
                <a:cs typeface="Arial" panose="020B0604020202020204" pitchFamily="34" charset="0"/>
              </a:rPr>
              <a:t> beta)</a:t>
            </a:r>
          </a:p>
          <a:p>
            <a:r>
              <a:rPr lang="hr-HR" sz="2000" dirty="0" smtClean="0">
                <a:latin typeface="Arial" panose="020B0604020202020204" pitchFamily="34" charset="0"/>
                <a:cs typeface="Arial" panose="020B0604020202020204" pitchFamily="34" charset="0"/>
              </a:rPr>
              <a:t>visok kolesterol (PCSK9)</a:t>
            </a:r>
          </a:p>
          <a:p>
            <a:r>
              <a:rPr lang="hr-HR" sz="2000" dirty="0" smtClean="0">
                <a:latin typeface="Arial" panose="020B0604020202020204" pitchFamily="34" charset="0"/>
                <a:cs typeface="Arial" panose="020B0604020202020204" pitchFamily="34" charset="0"/>
              </a:rPr>
              <a:t>prevencija migrena (CGPR)</a:t>
            </a:r>
          </a:p>
          <a:p>
            <a:r>
              <a:rPr lang="hr-HR" sz="2000" dirty="0" err="1" smtClean="0">
                <a:latin typeface="Arial" panose="020B0604020202020204" pitchFamily="34" charset="0"/>
                <a:cs typeface="Arial" panose="020B0604020202020204" pitchFamily="34" charset="0"/>
              </a:rPr>
              <a:t>makularna</a:t>
            </a:r>
            <a:r>
              <a:rPr lang="hr-HR" sz="2000" dirty="0" smtClean="0">
                <a:latin typeface="Arial" panose="020B0604020202020204" pitchFamily="34" charset="0"/>
                <a:cs typeface="Arial" panose="020B0604020202020204" pitchFamily="34" charset="0"/>
              </a:rPr>
              <a:t> degeneracija (VEGFA)</a:t>
            </a:r>
          </a:p>
          <a:p>
            <a:r>
              <a:rPr lang="hr-HR" sz="2000" dirty="0" smtClean="0">
                <a:latin typeface="Arial" panose="020B0604020202020204" pitchFamily="34" charset="0"/>
                <a:cs typeface="Arial" panose="020B0604020202020204" pitchFamily="34" charset="0"/>
              </a:rPr>
              <a:t>razgradnja kostiju (RANKL)</a:t>
            </a:r>
          </a:p>
          <a:p>
            <a:r>
              <a:rPr lang="hr-HR" sz="2000" dirty="0" err="1" smtClean="0">
                <a:latin typeface="Arial" panose="020B0604020202020204" pitchFamily="34" charset="0"/>
                <a:cs typeface="Arial" panose="020B0604020202020204" pitchFamily="34" charset="0"/>
              </a:rPr>
              <a:t>angioedem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kalikrein</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infekcije</a:t>
            </a:r>
          </a:p>
          <a:p>
            <a:r>
              <a:rPr lang="hr-HR" sz="2000" dirty="0" smtClean="0">
                <a:latin typeface="Arial" panose="020B0604020202020204" pitchFamily="34" charset="0"/>
                <a:cs typeface="Arial" panose="020B0604020202020204" pitchFamily="34" charset="0"/>
              </a:rPr>
              <a:t>respiratorni </a:t>
            </a:r>
            <a:r>
              <a:rPr lang="hr-HR" sz="2000" dirty="0" err="1" smtClean="0">
                <a:latin typeface="Arial" panose="020B0604020202020204" pitchFamily="34" charset="0"/>
                <a:cs typeface="Arial" panose="020B0604020202020204" pitchFamily="34" charset="0"/>
              </a:rPr>
              <a:t>sincicijski</a:t>
            </a:r>
            <a:r>
              <a:rPr lang="hr-HR" sz="2000" dirty="0" smtClean="0">
                <a:latin typeface="Arial" panose="020B0604020202020204" pitchFamily="34" charset="0"/>
                <a:cs typeface="Arial" panose="020B0604020202020204" pitchFamily="34" charset="0"/>
              </a:rPr>
              <a:t> virus</a:t>
            </a:r>
          </a:p>
          <a:p>
            <a:r>
              <a:rPr lang="hr-HR" sz="2000" dirty="0" smtClean="0">
                <a:latin typeface="Arial" panose="020B0604020202020204" pitchFamily="34" charset="0"/>
                <a:cs typeface="Arial" panose="020B0604020202020204" pitchFamily="34" charset="0"/>
              </a:rPr>
              <a:t>SARS-COV</a:t>
            </a:r>
          </a:p>
          <a:p>
            <a:r>
              <a:rPr lang="hr-HR" sz="2000" dirty="0" err="1" smtClean="0">
                <a:latin typeface="Arial" panose="020B0604020202020204" pitchFamily="34" charset="0"/>
                <a:cs typeface="Arial" panose="020B0604020202020204" pitchFamily="34" charset="0"/>
              </a:rPr>
              <a:t>endotoksin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Clostridium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difficile</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antigeni antraksa</a:t>
            </a:r>
          </a:p>
          <a:p>
            <a:r>
              <a:rPr lang="hr-HR" sz="2000" dirty="0" smtClean="0">
                <a:latin typeface="Arial" panose="020B0604020202020204" pitchFamily="34" charset="0"/>
                <a:cs typeface="Arial" panose="020B0604020202020204" pitchFamily="34" charset="0"/>
              </a:rPr>
              <a:t>infekcija HIV (CD4 – blokira CD4 preko </a:t>
            </a:r>
            <a:r>
              <a:rPr lang="hr-HR" sz="2000" smtClean="0">
                <a:latin typeface="Arial" panose="020B0604020202020204" pitchFamily="34" charset="0"/>
                <a:cs typeface="Arial" panose="020B0604020202020204" pitchFamily="34" charset="0"/>
              </a:rPr>
              <a:t>kojeg ulazi HIV)</a:t>
            </a:r>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ebola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577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Tex’s rAb proto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33" y="260647"/>
            <a:ext cx="8968967" cy="4723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7824" y="5478902"/>
            <a:ext cx="2539478"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Proizvodnja antitijela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14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412776"/>
            <a:ext cx="8208912" cy="4401205"/>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unaprjeđivanje uvjeta za dobivanje većih količina proteina (povećanje </a:t>
            </a:r>
            <a:r>
              <a:rPr lang="hr-HR" sz="2000" dirty="0" err="1" smtClean="0">
                <a:latin typeface="Arial" panose="020B0604020202020204" pitchFamily="34" charset="0"/>
                <a:cs typeface="Arial" panose="020B0604020202020204" pitchFamily="34" charset="0"/>
              </a:rPr>
              <a:t>vijabilnosti</a:t>
            </a:r>
            <a:r>
              <a:rPr lang="hr-HR" sz="2000" dirty="0" smtClean="0">
                <a:latin typeface="Arial" panose="020B0604020202020204" pitchFamily="34" charset="0"/>
                <a:cs typeface="Arial" panose="020B0604020202020204" pitchFamily="34" charset="0"/>
              </a:rPr>
              <a:t> stanica, uklanjanje amonijaka i </a:t>
            </a:r>
            <a:r>
              <a:rPr lang="hr-HR" sz="2000" dirty="0" err="1" smtClean="0">
                <a:latin typeface="Arial" panose="020B0604020202020204" pitchFamily="34" charset="0"/>
                <a:cs typeface="Arial" panose="020B0604020202020204" pitchFamily="34" charset="0"/>
              </a:rPr>
              <a:t>laktata</a:t>
            </a:r>
            <a:r>
              <a:rPr lang="hr-HR" sz="2000" dirty="0" smtClean="0">
                <a:latin typeface="Arial" panose="020B0604020202020204" pitchFamily="34" charset="0"/>
                <a:cs typeface="Arial" panose="020B0604020202020204" pitchFamily="34" charset="0"/>
              </a:rPr>
              <a:t>,</a:t>
            </a:r>
          </a:p>
          <a:p>
            <a:r>
              <a:rPr lang="hr-HR" sz="2000" dirty="0" smtClean="0">
                <a:latin typeface="Arial" panose="020B0604020202020204" pitchFamily="34" charset="0"/>
                <a:cs typeface="Arial" panose="020B0604020202020204" pitchFamily="34" charset="0"/>
              </a:rPr>
              <a:t>gustoća </a:t>
            </a:r>
            <a:r>
              <a:rPr lang="hr-HR" sz="2000" dirty="0" err="1" smtClean="0">
                <a:latin typeface="Arial" panose="020B0604020202020204" pitchFamily="34" charset="0"/>
                <a:cs typeface="Arial" panose="020B0604020202020204" pitchFamily="34" charset="0"/>
              </a:rPr>
              <a:t>vijabilnih</a:t>
            </a:r>
            <a:r>
              <a:rPr lang="hr-HR" sz="2000" dirty="0" smtClean="0">
                <a:latin typeface="Arial" panose="020B0604020202020204" pitchFamily="34" charset="0"/>
                <a:cs typeface="Arial" panose="020B0604020202020204" pitchFamily="34" charset="0"/>
              </a:rPr>
              <a:t> stanica</a:t>
            </a:r>
          </a:p>
          <a:p>
            <a:r>
              <a:rPr lang="hr-HR" sz="2000" dirty="0" smtClean="0">
                <a:latin typeface="Arial" panose="020B0604020202020204" pitchFamily="34" charset="0"/>
                <a:cs typeface="Arial" panose="020B0604020202020204" pitchFamily="34" charset="0"/>
              </a:rPr>
              <a:t>povećanje mjesta </a:t>
            </a:r>
            <a:r>
              <a:rPr lang="hr-HR" sz="2000" dirty="0" err="1" smtClean="0">
                <a:latin typeface="Arial" panose="020B0604020202020204" pitchFamily="34" charset="0"/>
                <a:cs typeface="Arial" panose="020B0604020202020204" pitchFamily="34" charset="0"/>
              </a:rPr>
              <a:t>glikozilacije</a:t>
            </a:r>
            <a:r>
              <a:rPr lang="hr-HR" sz="2000" dirty="0" smtClean="0">
                <a:latin typeface="Arial" panose="020B0604020202020204" pitchFamily="34" charset="0"/>
                <a:cs typeface="Arial" panose="020B0604020202020204" pitchFamily="34" charset="0"/>
              </a:rPr>
              <a:t> i promjene </a:t>
            </a:r>
            <a:r>
              <a:rPr lang="hr-HR" sz="2000" dirty="0" err="1" smtClean="0">
                <a:latin typeface="Arial" panose="020B0604020202020204" pitchFamily="34" charset="0"/>
                <a:cs typeface="Arial" panose="020B0604020202020204" pitchFamily="34" charset="0"/>
              </a:rPr>
              <a:t>glikozilacije</a:t>
            </a:r>
            <a:r>
              <a:rPr lang="hr-HR" sz="2000" dirty="0" smtClean="0">
                <a:latin typeface="Arial" panose="020B0604020202020204" pitchFamily="34" charset="0"/>
                <a:cs typeface="Arial" panose="020B0604020202020204" pitchFamily="34" charset="0"/>
              </a:rPr>
              <a:t> kod antitijela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izbjegavanje goveđeg seruma jer može biti izvor virusa i </a:t>
            </a:r>
            <a:r>
              <a:rPr lang="hr-HR" sz="2000" dirty="0" err="1" smtClean="0">
                <a:latin typeface="Arial" panose="020B0604020202020204" pitchFamily="34" charset="0"/>
                <a:cs typeface="Arial" panose="020B0604020202020204" pitchFamily="34" charset="0"/>
              </a:rPr>
              <a:t>priona</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razvoj medija bez animalnih tvari;</a:t>
            </a:r>
          </a:p>
          <a:p>
            <a:r>
              <a:rPr lang="hr-HR" sz="2000" dirty="0" smtClean="0">
                <a:latin typeface="Arial" panose="020B0604020202020204" pitchFamily="34" charset="0"/>
                <a:cs typeface="Arial" panose="020B0604020202020204" pitchFamily="34" charset="0"/>
              </a:rPr>
              <a:t>korištenje mikrobnih i biljnih tvari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metode pročišćavanja (afinitetna, ionski izmjenjivači, </a:t>
            </a:r>
            <a:r>
              <a:rPr lang="hr-HR" sz="2000" dirty="0" err="1" smtClean="0">
                <a:latin typeface="Arial" panose="020B0604020202020204" pitchFamily="34" charset="0"/>
                <a:cs typeface="Arial" panose="020B0604020202020204" pitchFamily="34" charset="0"/>
              </a:rPr>
              <a:t>hidrofobna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kromatografija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2"/>
              </a:rPr>
              <a:t>https://</a:t>
            </a:r>
            <a:r>
              <a:rPr lang="en-US" sz="2000" dirty="0" smtClean="0">
                <a:latin typeface="Arial" panose="020B0604020202020204" pitchFamily="34" charset="0"/>
                <a:cs typeface="Arial" panose="020B0604020202020204" pitchFamily="34" charset="0"/>
                <a:hlinkClick r:id="rId2"/>
              </a:rPr>
              <a:t>www.youtube.com/watch?v=d4ZS8Vh192Q</a:t>
            </a:r>
            <a:endParaRPr lang="hr-HR" sz="200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904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496944" cy="4401205"/>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Put istraživanja lijekova</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predklinička</a:t>
            </a:r>
            <a:r>
              <a:rPr lang="hr-HR" sz="2000" dirty="0" smtClean="0">
                <a:latin typeface="Arial" panose="020B0604020202020204" pitchFamily="34" charset="0"/>
                <a:cs typeface="Arial" panose="020B0604020202020204" pitchFamily="34" charset="0"/>
              </a:rPr>
              <a:t> istraživanja: </a:t>
            </a:r>
          </a:p>
          <a:p>
            <a:r>
              <a:rPr lang="hr-HR" sz="2000" dirty="0" smtClean="0">
                <a:latin typeface="Arial" panose="020B0604020202020204" pitchFamily="34" charset="0"/>
                <a:cs typeface="Arial" panose="020B0604020202020204" pitchFamily="34" charset="0"/>
              </a:rPr>
              <a:t>na staničnoj kulturi – testovi </a:t>
            </a:r>
            <a:r>
              <a:rPr lang="hr-HR" sz="2000" dirty="0" err="1" smtClean="0">
                <a:latin typeface="Arial" panose="020B0604020202020204" pitchFamily="34" charset="0"/>
                <a:cs typeface="Arial" panose="020B0604020202020204" pitchFamily="34" charset="0"/>
              </a:rPr>
              <a:t>citotoksičnosti</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na animalnim modelima</a:t>
            </a:r>
          </a:p>
          <a:p>
            <a:r>
              <a:rPr lang="hr-HR" sz="2000" dirty="0" smtClean="0">
                <a:latin typeface="Arial" panose="020B0604020202020204" pitchFamily="34" charset="0"/>
                <a:cs typeface="Arial" panose="020B0604020202020204" pitchFamily="34" charset="0"/>
              </a:rPr>
              <a:t>efikasnost, toksičnost, </a:t>
            </a:r>
            <a:r>
              <a:rPr lang="hr-HR" sz="2000" dirty="0" err="1" smtClean="0">
                <a:latin typeface="Arial" panose="020B0604020202020204" pitchFamily="34" charset="0"/>
                <a:cs typeface="Arial" panose="020B0604020202020204" pitchFamily="34" charset="0"/>
              </a:rPr>
              <a:t>farmakokinetika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klinička istraživanja: </a:t>
            </a:r>
          </a:p>
          <a:p>
            <a:r>
              <a:rPr lang="hr-HR" sz="2000" dirty="0" smtClean="0">
                <a:latin typeface="Arial" panose="020B0604020202020204" pitchFamily="34" charset="0"/>
                <a:cs typeface="Arial" panose="020B0604020202020204" pitchFamily="34" charset="0"/>
              </a:rPr>
              <a:t>faza 0 – </a:t>
            </a:r>
            <a:r>
              <a:rPr lang="hr-HR" sz="2000" dirty="0" err="1" smtClean="0">
                <a:latin typeface="Arial" panose="020B0604020202020204" pitchFamily="34" charset="0"/>
                <a:cs typeface="Arial" panose="020B0604020202020204" pitchFamily="34" charset="0"/>
              </a:rPr>
              <a:t>farmakokinetika</a:t>
            </a:r>
            <a:r>
              <a:rPr lang="hr-HR" sz="2000" dirty="0" smtClean="0">
                <a:latin typeface="Arial" panose="020B0604020202020204" pitchFamily="34" charset="0"/>
                <a:cs typeface="Arial" panose="020B0604020202020204" pitchFamily="34" charset="0"/>
              </a:rPr>
              <a:t> (iskoristivost, </a:t>
            </a:r>
            <a:r>
              <a:rPr lang="hr-HR" sz="2000" dirty="0" err="1" smtClean="0">
                <a:latin typeface="Arial" panose="020B0604020202020204" pitchFamily="34" charset="0"/>
                <a:cs typeface="Arial" panose="020B0604020202020204" pitchFamily="34" charset="0"/>
              </a:rPr>
              <a:t>poluživot</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subterapeutska</a:t>
            </a:r>
            <a:r>
              <a:rPr lang="hr-HR" sz="2000" dirty="0" smtClean="0">
                <a:latin typeface="Arial" panose="020B0604020202020204" pitchFamily="34" charset="0"/>
                <a:cs typeface="Arial" panose="020B0604020202020204" pitchFamily="34" charset="0"/>
              </a:rPr>
              <a:t> doza, 10 ljudi, često preskočena)</a:t>
            </a:r>
          </a:p>
          <a:p>
            <a:r>
              <a:rPr lang="hr-HR" sz="2000" dirty="0" smtClean="0">
                <a:latin typeface="Arial" panose="020B0604020202020204" pitchFamily="34" charset="0"/>
                <a:cs typeface="Arial" panose="020B0604020202020204" pitchFamily="34" charset="0"/>
              </a:rPr>
              <a:t>faza I</a:t>
            </a:r>
          </a:p>
          <a:p>
            <a:r>
              <a:rPr lang="hr-HR" sz="2000" dirty="0" smtClean="0">
                <a:latin typeface="Arial" panose="020B0604020202020204" pitchFamily="34" charset="0"/>
                <a:cs typeface="Arial" panose="020B0604020202020204" pitchFamily="34" charset="0"/>
              </a:rPr>
              <a:t>faza II</a:t>
            </a:r>
          </a:p>
          <a:p>
            <a:r>
              <a:rPr lang="hr-HR" sz="2000" dirty="0" smtClean="0">
                <a:latin typeface="Arial" panose="020B0604020202020204" pitchFamily="34" charset="0"/>
                <a:cs typeface="Arial" panose="020B0604020202020204" pitchFamily="34" charset="0"/>
              </a:rPr>
              <a:t>faza III</a:t>
            </a:r>
          </a:p>
          <a:p>
            <a:r>
              <a:rPr lang="hr-HR" sz="2000" dirty="0" smtClean="0">
                <a:latin typeface="Arial" panose="020B0604020202020204" pitchFamily="34" charset="0"/>
                <a:cs typeface="Arial" panose="020B0604020202020204" pitchFamily="34" charset="0"/>
              </a:rPr>
              <a:t>faza IV</a:t>
            </a:r>
            <a:endParaRPr lang="en-US"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56992"/>
            <a:ext cx="6480720" cy="3294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3" y="6083209"/>
            <a:ext cx="1410964" cy="707886"/>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uspješnost</a:t>
            </a:r>
          </a:p>
          <a:p>
            <a:r>
              <a:rPr lang="hr-HR" sz="2000" dirty="0" smtClean="0">
                <a:latin typeface="Arial" panose="020B0604020202020204" pitchFamily="34" charset="0"/>
                <a:cs typeface="Arial" panose="020B0604020202020204" pitchFamily="34" charset="0"/>
              </a:rPr>
              <a:t>5-14 %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405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052736"/>
            <a:ext cx="8208912" cy="3785652"/>
          </a:xfrm>
          <a:prstGeom prst="rect">
            <a:avLst/>
          </a:prstGeom>
          <a:noFill/>
        </p:spPr>
        <p:txBody>
          <a:bodyPr wrap="square" rtlCol="0">
            <a:spAutoFit/>
          </a:bodyPr>
          <a:lstStyle/>
          <a:p>
            <a:r>
              <a:rPr lang="hr-HR" sz="2000" dirty="0" smtClean="0">
                <a:solidFill>
                  <a:schemeClr val="tx2"/>
                </a:solidFill>
                <a:latin typeface="Arial" panose="020B0604020202020204" pitchFamily="34" charset="0"/>
                <a:cs typeface="Arial" panose="020B0604020202020204" pitchFamily="34" charset="0"/>
              </a:rPr>
              <a:t>potencijalna</a:t>
            </a:r>
            <a:r>
              <a:rPr lang="hr-HR" sz="2000" dirty="0" smtClean="0">
                <a:latin typeface="Arial" panose="020B0604020202020204" pitchFamily="34" charset="0"/>
                <a:cs typeface="Arial" panose="020B0604020202020204" pitchFamily="34" charset="0"/>
              </a:rPr>
              <a:t> upotreba matičnih stanica</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neuralna</a:t>
            </a:r>
            <a:r>
              <a:rPr lang="hr-HR" sz="2000" dirty="0" smtClean="0">
                <a:latin typeface="Arial" panose="020B0604020202020204" pitchFamily="34" charset="0"/>
                <a:cs typeface="Arial" panose="020B0604020202020204" pitchFamily="34" charset="0"/>
              </a:rPr>
              <a:t>                               implantacija u mozak oboljelih od Parkinsonove bolesti</a:t>
            </a:r>
          </a:p>
          <a:p>
            <a:r>
              <a:rPr lang="hr-HR" sz="2000" dirty="0" smtClean="0">
                <a:latin typeface="Arial" panose="020B0604020202020204" pitchFamily="34" charset="0"/>
                <a:cs typeface="Arial" panose="020B0604020202020204" pitchFamily="34" charset="0"/>
              </a:rPr>
              <a:t>leđna moždina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koža opekotine i bolesti</a:t>
            </a:r>
          </a:p>
          <a:p>
            <a:r>
              <a:rPr lang="hr-HR" sz="2000" dirty="0" smtClean="0">
                <a:latin typeface="Arial" panose="020B0604020202020204" pitchFamily="34" charset="0"/>
                <a:cs typeface="Arial" panose="020B0604020202020204" pitchFamily="34" charset="0"/>
              </a:rPr>
              <a:t>srca srčani udar</a:t>
            </a:r>
          </a:p>
          <a:p>
            <a:r>
              <a:rPr lang="hr-HR" sz="2000" dirty="0" smtClean="0">
                <a:latin typeface="Arial" panose="020B0604020202020204" pitchFamily="34" charset="0"/>
                <a:cs typeface="Arial" panose="020B0604020202020204" pitchFamily="34" charset="0"/>
              </a:rPr>
              <a:t>hrskavica oštećenje, artritis</a:t>
            </a:r>
          </a:p>
          <a:p>
            <a:r>
              <a:rPr lang="hr-HR" sz="2000" dirty="0" smtClean="0">
                <a:latin typeface="Arial" panose="020B0604020202020204" pitchFamily="34" charset="0"/>
                <a:cs typeface="Arial" panose="020B0604020202020204" pitchFamily="34" charset="0"/>
              </a:rPr>
              <a:t>kost oštećenje, nova kost</a:t>
            </a:r>
          </a:p>
          <a:p>
            <a:r>
              <a:rPr lang="hr-HR" sz="2000" dirty="0" smtClean="0">
                <a:latin typeface="Arial" panose="020B0604020202020204" pitchFamily="34" charset="0"/>
                <a:cs typeface="Arial" panose="020B0604020202020204" pitchFamily="34" charset="0"/>
              </a:rPr>
              <a:t>jetra   bolest ili oštećenje</a:t>
            </a:r>
          </a:p>
          <a:p>
            <a:r>
              <a:rPr lang="hr-HR" sz="2000" dirty="0" smtClean="0">
                <a:latin typeface="Arial" panose="020B0604020202020204" pitchFamily="34" charset="0"/>
                <a:cs typeface="Arial" panose="020B0604020202020204" pitchFamily="34" charset="0"/>
              </a:rPr>
              <a:t>skeletni mišić bolest ili oštećenje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656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365" y="548680"/>
            <a:ext cx="7992888" cy="5016758"/>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Razvoj kulture animalnih stanica</a:t>
            </a:r>
          </a:p>
          <a:p>
            <a:endParaRPr lang="hr-HR" sz="2000" dirty="0" smtClean="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biotehnologija</a:t>
            </a: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medicina: dijagnostika i </a:t>
            </a:r>
            <a:r>
              <a:rPr lang="hr-HR" sz="2000" dirty="0" err="1" smtClean="0">
                <a:latin typeface="Arial" panose="020B0604020202020204" pitchFamily="34" charset="0"/>
                <a:cs typeface="Arial" panose="020B0604020202020204" pitchFamily="34" charset="0"/>
              </a:rPr>
              <a:t>prognostika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terapija - </a:t>
            </a:r>
            <a:r>
              <a:rPr lang="hr-HR" sz="2000" dirty="0" err="1" smtClean="0">
                <a:latin typeface="Arial" panose="020B0604020202020204" pitchFamily="34" charset="0"/>
                <a:cs typeface="Arial" panose="020B0604020202020204" pitchFamily="34" charset="0"/>
              </a:rPr>
              <a:t>putevi</a:t>
            </a:r>
            <a:r>
              <a:rPr lang="hr-HR" sz="2000" dirty="0" smtClean="0">
                <a:latin typeface="Arial" panose="020B0604020202020204" pitchFamily="34" charset="0"/>
                <a:cs typeface="Arial" panose="020B0604020202020204" pitchFamily="34" charset="0"/>
              </a:rPr>
              <a:t> kliničkih ispitivanja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istraživanje:</a:t>
            </a:r>
          </a:p>
          <a:p>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transgenični</a:t>
            </a:r>
            <a:r>
              <a:rPr lang="hr-HR" sz="2000" dirty="0" smtClean="0">
                <a:latin typeface="Arial" panose="020B0604020202020204" pitchFamily="34" charset="0"/>
                <a:cs typeface="Arial" panose="020B0604020202020204" pitchFamily="34" charset="0"/>
              </a:rPr>
              <a:t> organizmi</a:t>
            </a:r>
          </a:p>
          <a:p>
            <a:r>
              <a:rPr lang="hr-HR" sz="2000" dirty="0" smtClean="0">
                <a:latin typeface="Arial" panose="020B0604020202020204" pitchFamily="34" charset="0"/>
                <a:cs typeface="Arial" panose="020B0604020202020204" pitchFamily="34" charset="0"/>
              </a:rPr>
              <a:t>„umjetna” tkiva i organi</a:t>
            </a:r>
          </a:p>
          <a:p>
            <a:r>
              <a:rPr lang="hr-HR" sz="2000" dirty="0" smtClean="0">
                <a:latin typeface="Arial" panose="020B0604020202020204" pitchFamily="34" charset="0"/>
                <a:cs typeface="Arial" panose="020B0604020202020204" pitchFamily="34" charset="0"/>
              </a:rPr>
              <a:t>uzgoj matičnih stanica</a:t>
            </a:r>
          </a:p>
          <a:p>
            <a:r>
              <a:rPr lang="hr-HR" sz="2000" dirty="0" smtClean="0">
                <a:latin typeface="Arial" panose="020B0604020202020204" pitchFamily="34" charset="0"/>
                <a:cs typeface="Arial" panose="020B0604020202020204" pitchFamily="34" charset="0"/>
              </a:rPr>
              <a:t>uvjeti diferencijacije stanica i uzgoja specijaliziranih tipova stanica</a:t>
            </a:r>
            <a:endParaRPr lang="hr-HR"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201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319" y="1105222"/>
            <a:ext cx="8136904" cy="4985980"/>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gen ADA – prva genska terapija</a:t>
            </a:r>
          </a:p>
          <a:p>
            <a:r>
              <a:rPr lang="hr-HR" sz="2000" dirty="0" err="1" smtClean="0">
                <a:latin typeface="Arial" panose="020B0604020202020204" pitchFamily="34" charset="0"/>
                <a:cs typeface="Arial" panose="020B0604020202020204" pitchFamily="34" charset="0"/>
              </a:rPr>
              <a:t>adenozin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deaminazna</a:t>
            </a:r>
            <a:r>
              <a:rPr lang="hr-HR" sz="2000" dirty="0" smtClean="0">
                <a:latin typeface="Arial" panose="020B0604020202020204" pitchFamily="34" charset="0"/>
                <a:cs typeface="Arial" panose="020B0604020202020204" pitchFamily="34" charset="0"/>
              </a:rPr>
              <a:t> deficijencija </a:t>
            </a:r>
            <a:r>
              <a:rPr lang="hr-HR" sz="2000" dirty="0" smtClean="0">
                <a:latin typeface="Arial" panose="020B0604020202020204" pitchFamily="34" charset="0"/>
                <a:cs typeface="Arial" panose="020B0604020202020204" pitchFamily="34" charset="0"/>
              </a:rPr>
              <a:t>– SCID </a:t>
            </a:r>
            <a:endParaRPr lang="hr-HR" sz="2000" dirty="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srpasta anemija:</a:t>
            </a:r>
          </a:p>
          <a:p>
            <a:r>
              <a:rPr lang="hr-HR" sz="2000" dirty="0" smtClean="0">
                <a:latin typeface="Arial" panose="020B0604020202020204" pitchFamily="34" charset="0"/>
                <a:cs typeface="Arial" panose="020B0604020202020204" pitchFamily="34" charset="0"/>
              </a:rPr>
              <a:t>CD34+ </a:t>
            </a:r>
            <a:r>
              <a:rPr lang="hr-HR" sz="2000" dirty="0" err="1" smtClean="0">
                <a:latin typeface="Arial" panose="020B0604020202020204" pitchFamily="34" charset="0"/>
                <a:cs typeface="Arial" panose="020B0604020202020204" pitchFamily="34" charset="0"/>
              </a:rPr>
              <a:t>limfociti</a:t>
            </a:r>
            <a:r>
              <a:rPr lang="hr-HR" sz="2000" dirty="0" smtClean="0">
                <a:latin typeface="Arial" panose="020B0604020202020204" pitchFamily="34" charset="0"/>
                <a:cs typeface="Arial" panose="020B0604020202020204" pitchFamily="34" charset="0"/>
              </a:rPr>
              <a:t> se modificiraju sustavom </a:t>
            </a:r>
            <a:r>
              <a:rPr lang="hr-HR" sz="2000" dirty="0" err="1" smtClean="0">
                <a:latin typeface="Arial" panose="020B0604020202020204" pitchFamily="34" charset="0"/>
                <a:cs typeface="Arial" panose="020B0604020202020204" pitchFamily="34" charset="0"/>
              </a:rPr>
              <a:t>Crispr</a:t>
            </a:r>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Cas</a:t>
            </a:r>
            <a:r>
              <a:rPr lang="hr-HR" sz="2000" dirty="0" smtClean="0">
                <a:latin typeface="Arial" panose="020B0604020202020204" pitchFamily="34" charset="0"/>
                <a:cs typeface="Arial" panose="020B0604020202020204" pitchFamily="34" charset="0"/>
              </a:rPr>
              <a:t> da proizvode fetalni hemoglobin i vraćaju </a:t>
            </a:r>
            <a:r>
              <a:rPr lang="hr-HR" sz="2000" dirty="0" err="1" smtClean="0">
                <a:latin typeface="Arial" panose="020B0604020202020204" pitchFamily="34" charset="0"/>
                <a:cs typeface="Arial" panose="020B0604020202020204" pitchFamily="34" charset="0"/>
              </a:rPr>
              <a:t>autotransfuzijom</a:t>
            </a:r>
            <a:r>
              <a:rPr lang="hr-HR" sz="2000" dirty="0" smtClean="0">
                <a:latin typeface="Arial" panose="020B0604020202020204" pitchFamily="34" charset="0"/>
                <a:cs typeface="Arial" panose="020B0604020202020204" pitchFamily="34" charset="0"/>
              </a:rPr>
              <a:t> – ex vivo</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lentivirusni</a:t>
            </a:r>
            <a:r>
              <a:rPr lang="hr-HR" sz="2000" dirty="0" smtClean="0">
                <a:latin typeface="Arial" panose="020B0604020202020204" pitchFamily="34" charset="0"/>
                <a:cs typeface="Arial" panose="020B0604020202020204" pitchFamily="34" charset="0"/>
              </a:rPr>
              <a:t> vektor s funkcionalnim beta </a:t>
            </a:r>
            <a:r>
              <a:rPr lang="hr-HR" sz="2000" dirty="0" err="1" smtClean="0">
                <a:latin typeface="Arial" panose="020B0604020202020204" pitchFamily="34" charset="0"/>
                <a:cs typeface="Arial" panose="020B0604020202020204" pitchFamily="34" charset="0"/>
              </a:rPr>
              <a:t>globinom</a:t>
            </a:r>
            <a:r>
              <a:rPr lang="hr-HR" sz="2000" dirty="0" smtClean="0">
                <a:latin typeface="Arial" panose="020B0604020202020204" pitchFamily="34" charset="0"/>
                <a:cs typeface="Arial" panose="020B0604020202020204" pitchFamily="34" charset="0"/>
              </a:rPr>
              <a:t> se unosi u </a:t>
            </a:r>
            <a:r>
              <a:rPr lang="hr-HR" sz="2000" dirty="0" err="1" smtClean="0">
                <a:latin typeface="Arial" panose="020B0604020202020204" pitchFamily="34" charset="0"/>
                <a:cs typeface="Arial" panose="020B0604020202020204" pitchFamily="34" charset="0"/>
              </a:rPr>
              <a:t>hematopoetske</a:t>
            </a:r>
            <a:r>
              <a:rPr lang="hr-HR" sz="2000" dirty="0" smtClean="0">
                <a:latin typeface="Arial" panose="020B0604020202020204" pitchFamily="34" charset="0"/>
                <a:cs typeface="Arial" panose="020B0604020202020204" pitchFamily="34" charset="0"/>
              </a:rPr>
              <a:t> matične stanice – ex vivo</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Duchenne</a:t>
            </a:r>
            <a:r>
              <a:rPr lang="hr-HR" sz="2000" dirty="0" smtClean="0">
                <a:latin typeface="Arial" panose="020B0604020202020204" pitchFamily="34" charset="0"/>
                <a:cs typeface="Arial" panose="020B0604020202020204" pitchFamily="34" charset="0"/>
              </a:rPr>
              <a:t> mišićna distrofija – </a:t>
            </a:r>
            <a:r>
              <a:rPr lang="hr-HR" sz="2000" dirty="0" err="1" smtClean="0">
                <a:latin typeface="Arial" panose="020B0604020202020204" pitchFamily="34" charset="0"/>
                <a:cs typeface="Arial" panose="020B0604020202020204" pitchFamily="34" charset="0"/>
              </a:rPr>
              <a:t>Adeno</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associated</a:t>
            </a:r>
            <a:r>
              <a:rPr lang="hr-HR" sz="2000" dirty="0" smtClean="0">
                <a:latin typeface="Arial" panose="020B0604020202020204" pitchFamily="34" charset="0"/>
                <a:cs typeface="Arial" panose="020B0604020202020204" pitchFamily="34" charset="0"/>
              </a:rPr>
              <a:t> virus sa skraćenom verzijom </a:t>
            </a:r>
            <a:r>
              <a:rPr lang="hr-HR" sz="2000" dirty="0" err="1" smtClean="0">
                <a:latin typeface="Arial" panose="020B0604020202020204" pitchFamily="34" charset="0"/>
                <a:cs typeface="Arial" panose="020B0604020202020204" pitchFamily="34" charset="0"/>
              </a:rPr>
              <a:t>distrofina</a:t>
            </a:r>
            <a:r>
              <a:rPr lang="hr-HR" sz="2000" dirty="0" smtClean="0">
                <a:latin typeface="Arial" panose="020B0604020202020204" pitchFamily="34" charset="0"/>
                <a:cs typeface="Arial" panose="020B0604020202020204" pitchFamily="34" charset="0"/>
              </a:rPr>
              <a:t>; </a:t>
            </a:r>
            <a:r>
              <a:rPr lang="hr-HR" sz="2000" i="1" dirty="0" err="1" smtClean="0">
                <a:latin typeface="Arial" panose="020B0604020202020204" pitchFamily="34" charset="0"/>
                <a:cs typeface="Arial" panose="020B0604020202020204" pitchFamily="34" charset="0"/>
              </a:rPr>
              <a:t>in</a:t>
            </a:r>
            <a:r>
              <a:rPr lang="hr-HR" sz="2000" i="1" dirty="0" smtClean="0">
                <a:latin typeface="Arial" panose="020B0604020202020204" pitchFamily="34" charset="0"/>
                <a:cs typeface="Arial" panose="020B0604020202020204" pitchFamily="34" charset="0"/>
              </a:rPr>
              <a:t> vivo </a:t>
            </a:r>
            <a:r>
              <a:rPr lang="hr-HR" sz="2000" dirty="0" smtClean="0">
                <a:latin typeface="Arial" panose="020B0604020202020204" pitchFamily="34" charset="0"/>
                <a:cs typeface="Arial" panose="020B0604020202020204" pitchFamily="34" charset="0"/>
              </a:rPr>
              <a:t>(virus cilja skeletne i srčani mišić)</a:t>
            </a: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hemofilija A (deficijencija koagulacijskog faktora VIII) – AAV vektor s B domenom faktora</a:t>
            </a:r>
          </a:p>
          <a:p>
            <a:endParaRPr lang="hr-HR" dirty="0"/>
          </a:p>
        </p:txBody>
      </p:sp>
      <p:sp>
        <p:nvSpPr>
          <p:cNvPr id="3" name="TextBox 2"/>
          <p:cNvSpPr txBox="1"/>
          <p:nvPr/>
        </p:nvSpPr>
        <p:spPr>
          <a:xfrm>
            <a:off x="630443" y="450142"/>
            <a:ext cx="1980029"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Genska terapija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19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784" y="2132856"/>
            <a:ext cx="8640960" cy="2523768"/>
          </a:xfrm>
          <a:prstGeom prst="rect">
            <a:avLst/>
          </a:prstGeom>
          <a:noFill/>
        </p:spPr>
        <p:txBody>
          <a:bodyPr wrap="square" rtlCol="0">
            <a:spAutoFit/>
          </a:bodyPr>
          <a:lstStyle/>
          <a:p>
            <a:r>
              <a:rPr lang="hr-HR" sz="2000" dirty="0" err="1">
                <a:latin typeface="Arial" panose="020B0604020202020204" pitchFamily="34" charset="0"/>
                <a:cs typeface="Arial" panose="020B0604020202020204" pitchFamily="34" charset="0"/>
              </a:rPr>
              <a:t>oligonukleotidi</a:t>
            </a:r>
            <a:r>
              <a:rPr lang="hr-HR" sz="2000" dirty="0">
                <a:latin typeface="Arial" panose="020B0604020202020204" pitchFamily="34" charset="0"/>
                <a:cs typeface="Arial" panose="020B0604020202020204" pitchFamily="34" charset="0"/>
              </a:rPr>
              <a:t> za promjenu editiranja gena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SMA </a:t>
            </a:r>
            <a:r>
              <a:rPr lang="hr-HR" sz="2000" dirty="0" err="1">
                <a:latin typeface="Arial" panose="020B0604020202020204" pitchFamily="34" charset="0"/>
                <a:cs typeface="Arial" panose="020B0604020202020204" pitchFamily="34" charset="0"/>
              </a:rPr>
              <a:t>spinozna</a:t>
            </a:r>
            <a:r>
              <a:rPr lang="hr-HR" sz="2000" dirty="0">
                <a:latin typeface="Arial" panose="020B0604020202020204" pitchFamily="34" charset="0"/>
                <a:cs typeface="Arial" panose="020B0604020202020204" pitchFamily="34" charset="0"/>
              </a:rPr>
              <a:t> mišićna atrofija</a:t>
            </a:r>
          </a:p>
          <a:p>
            <a:r>
              <a:rPr lang="hr-HR" sz="2000" dirty="0">
                <a:latin typeface="Arial" panose="020B0604020202020204" pitchFamily="34" charset="0"/>
                <a:cs typeface="Arial" panose="020B0604020202020204" pitchFamily="34" charset="0"/>
              </a:rPr>
              <a:t>distrofija </a:t>
            </a:r>
            <a:r>
              <a:rPr lang="hr-HR" sz="2000" dirty="0" smtClean="0">
                <a:latin typeface="Arial" panose="020B0604020202020204" pitchFamily="34" charset="0"/>
                <a:cs typeface="Arial" panose="020B0604020202020204" pitchFamily="34" charset="0"/>
              </a:rPr>
              <a:t>mišića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 mogućnost dostave </a:t>
            </a:r>
            <a:r>
              <a:rPr lang="hr-HR" sz="2000" dirty="0" err="1" smtClean="0">
                <a:latin typeface="Arial" panose="020B0604020202020204" pitchFamily="34" charset="0"/>
                <a:cs typeface="Arial" panose="020B0604020202020204" pitchFamily="34" charset="0"/>
              </a:rPr>
              <a:t>oligonukleotida</a:t>
            </a:r>
            <a:r>
              <a:rPr lang="hr-HR" sz="2000" dirty="0" smtClean="0">
                <a:latin typeface="Arial" panose="020B0604020202020204" pitchFamily="34" charset="0"/>
                <a:cs typeface="Arial" panose="020B0604020202020204" pitchFamily="34" charset="0"/>
              </a:rPr>
              <a:t> ili unos </a:t>
            </a:r>
            <a:r>
              <a:rPr lang="hr-HR" sz="2000" dirty="0" err="1" smtClean="0">
                <a:latin typeface="Arial" panose="020B0604020202020204" pitchFamily="34" charset="0"/>
                <a:cs typeface="Arial" panose="020B0604020202020204" pitchFamily="34" charset="0"/>
              </a:rPr>
              <a:t>plazmida</a:t>
            </a:r>
            <a:r>
              <a:rPr lang="hr-HR" sz="2000" dirty="0" smtClean="0">
                <a:latin typeface="Arial" panose="020B0604020202020204" pitchFamily="34" charset="0"/>
                <a:cs typeface="Arial" panose="020B0604020202020204" pitchFamily="34" charset="0"/>
              </a:rPr>
              <a:t> koji kodira </a:t>
            </a:r>
            <a:r>
              <a:rPr lang="hr-HR" sz="2000" dirty="0" err="1" smtClean="0">
                <a:latin typeface="Arial" panose="020B0604020202020204" pitchFamily="34" charset="0"/>
                <a:cs typeface="Arial" panose="020B0604020202020204" pitchFamily="34" charset="0"/>
              </a:rPr>
              <a:t>oligonukleotide</a:t>
            </a:r>
            <a:endParaRPr lang="hr-HR"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90104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250" y="548679"/>
            <a:ext cx="7992888" cy="5909310"/>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Razvoj „</a:t>
            </a:r>
            <a:r>
              <a:rPr lang="hr-HR" sz="2000" dirty="0" err="1" smtClean="0">
                <a:latin typeface="Arial" panose="020B0604020202020204" pitchFamily="34" charset="0"/>
                <a:cs typeface="Arial" panose="020B0604020202020204" pitchFamily="34" charset="0"/>
              </a:rPr>
              <a:t>nanotehnologije</a:t>
            </a:r>
            <a:r>
              <a:rPr lang="hr-HR" sz="2000" dirty="0" smtClean="0">
                <a:latin typeface="Arial" panose="020B0604020202020204" pitchFamily="34" charset="0"/>
                <a:cs typeface="Arial" panose="020B0604020202020204" pitchFamily="34" charset="0"/>
              </a:rPr>
              <a:t>” za dopremu bioloških lijekova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specifični „omotači” lijekova i </a:t>
            </a:r>
            <a:r>
              <a:rPr lang="hr-HR" sz="2000" dirty="0" err="1" smtClean="0">
                <a:latin typeface="Arial" panose="020B0604020202020204" pitchFamily="34" charset="0"/>
                <a:cs typeface="Arial" panose="020B0604020202020204" pitchFamily="34" charset="0"/>
              </a:rPr>
              <a:t>kemoterapeutika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nanočestice</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liposomi</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površina s ciljnim molekulama: npr. </a:t>
            </a:r>
            <a:r>
              <a:rPr lang="hr-HR" sz="2000" dirty="0" err="1" smtClean="0">
                <a:latin typeface="Arial" panose="020B0604020202020204" pitchFamily="34" charset="0"/>
                <a:cs typeface="Arial" panose="020B0604020202020204" pitchFamily="34" charset="0"/>
              </a:rPr>
              <a:t>lektinima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Fc</a:t>
            </a:r>
            <a:endParaRPr lang="hr-HR" sz="2000" dirty="0" smtClean="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unos kroz sluznicu</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unos vakcina (npr. malarija i virus </a:t>
            </a:r>
            <a:r>
              <a:rPr lang="hr-HR" sz="2000" dirty="0" err="1" smtClean="0">
                <a:latin typeface="Arial" panose="020B0604020202020204" pitchFamily="34" charset="0"/>
                <a:cs typeface="Arial" panose="020B0604020202020204" pitchFamily="34" charset="0"/>
              </a:rPr>
              <a:t>zoster</a:t>
            </a:r>
            <a:r>
              <a:rPr lang="hr-HR" sz="2000" dirty="0" smtClean="0">
                <a:latin typeface="Arial" panose="020B0604020202020204" pitchFamily="34" charset="0"/>
                <a:cs typeface="Arial" panose="020B0604020202020204" pitchFamily="34" charset="0"/>
              </a:rPr>
              <a:t>,  vakcina </a:t>
            </a:r>
            <a:r>
              <a:rPr lang="hr-HR" sz="2000" dirty="0" err="1" smtClean="0">
                <a:latin typeface="Arial" panose="020B0604020202020204" pitchFamily="34" charset="0"/>
                <a:cs typeface="Arial" panose="020B0604020202020204" pitchFamily="34" charset="0"/>
              </a:rPr>
              <a:t>mRNA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antitijela protiv </a:t>
            </a:r>
            <a:r>
              <a:rPr lang="hr-HR" sz="2000" dirty="0" err="1" smtClean="0">
                <a:latin typeface="Arial" panose="020B0604020202020204" pitchFamily="34" charset="0"/>
                <a:cs typeface="Arial" panose="020B0604020202020204" pitchFamily="34" charset="0"/>
              </a:rPr>
              <a:t>onkogena</a:t>
            </a:r>
            <a:r>
              <a:rPr lang="hr-HR" sz="2000" dirty="0" smtClean="0">
                <a:latin typeface="Arial" panose="020B0604020202020204" pitchFamily="34" charset="0"/>
                <a:cs typeface="Arial" panose="020B0604020202020204" pitchFamily="34" charset="0"/>
              </a:rPr>
              <a:t> tumora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ciljana doprema proteina koji mogu  ubiti tumorske stanice (induktori </a:t>
            </a:r>
            <a:r>
              <a:rPr lang="hr-HR" sz="2000" dirty="0" err="1" smtClean="0">
                <a:latin typeface="Arial" panose="020B0604020202020204" pitchFamily="34" charset="0"/>
                <a:cs typeface="Arial" panose="020B0604020202020204" pitchFamily="34" charset="0"/>
              </a:rPr>
              <a:t>apoptoze</a:t>
            </a:r>
            <a:r>
              <a:rPr lang="hr-HR" sz="2000" dirty="0" smtClean="0">
                <a:latin typeface="Arial" panose="020B0604020202020204" pitchFamily="34" charset="0"/>
                <a:cs typeface="Arial" panose="020B0604020202020204" pitchFamily="34" charset="0"/>
              </a:rPr>
              <a:t> poput receptora, </a:t>
            </a:r>
            <a:r>
              <a:rPr lang="hr-HR" sz="2000" dirty="0" err="1" smtClean="0">
                <a:latin typeface="Arial" panose="020B0604020202020204" pitchFamily="34" charset="0"/>
                <a:cs typeface="Arial" panose="020B0604020202020204" pitchFamily="34" charset="0"/>
              </a:rPr>
              <a:t>citokroma</a:t>
            </a:r>
            <a:r>
              <a:rPr lang="hr-HR" sz="2000" dirty="0" smtClean="0">
                <a:latin typeface="Arial" panose="020B0604020202020204" pitchFamily="34" charset="0"/>
                <a:cs typeface="Arial" panose="020B0604020202020204" pitchFamily="34" charset="0"/>
              </a:rPr>
              <a:t> c, </a:t>
            </a:r>
            <a:r>
              <a:rPr lang="hr-HR" sz="2000" dirty="0" err="1" smtClean="0">
                <a:latin typeface="Arial" panose="020B0604020202020204" pitchFamily="34" charset="0"/>
                <a:cs typeface="Arial" panose="020B0604020202020204" pitchFamily="34" charset="0"/>
              </a:rPr>
              <a:t>tranzima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B</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DNAza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RNAza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kombinacije antitijela (za CD molekule) i </a:t>
            </a:r>
            <a:r>
              <a:rPr lang="hr-HR" sz="2000" dirty="0" err="1" smtClean="0">
                <a:latin typeface="Arial" panose="020B0604020202020204" pitchFamily="34" charset="0"/>
                <a:cs typeface="Arial" panose="020B0604020202020204" pitchFamily="34" charset="0"/>
              </a:rPr>
              <a:t>kemoterapeutika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problemi duljine </a:t>
            </a:r>
            <a:r>
              <a:rPr lang="hr-HR" sz="2000" dirty="0" err="1" smtClean="0">
                <a:latin typeface="Arial" panose="020B0604020202020204" pitchFamily="34" charset="0"/>
                <a:cs typeface="Arial" panose="020B0604020202020204" pitchFamily="34" charset="0"/>
              </a:rPr>
              <a:t>poluživota</a:t>
            </a:r>
            <a:r>
              <a:rPr lang="hr-HR" sz="2000" dirty="0" smtClean="0">
                <a:latin typeface="Arial" panose="020B0604020202020204" pitchFamily="34" charset="0"/>
                <a:cs typeface="Arial" panose="020B0604020202020204" pitchFamily="34" charset="0"/>
              </a:rPr>
              <a:t>, stabilnosti, efikasnosti, </a:t>
            </a:r>
            <a:r>
              <a:rPr lang="hr-HR" sz="2000" dirty="0" smtClean="0">
                <a:solidFill>
                  <a:schemeClr val="tx2"/>
                </a:solidFill>
                <a:latin typeface="Arial" panose="020B0604020202020204" pitchFamily="34" charset="0"/>
                <a:cs typeface="Arial" panose="020B0604020202020204" pitchFamily="34" charset="0"/>
              </a:rPr>
              <a:t>toksičnosti</a:t>
            </a:r>
            <a:endParaRPr lang="hr-HR"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45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036" y="-90828"/>
            <a:ext cx="6837379" cy="656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6381328"/>
            <a:ext cx="3528787" cy="369332"/>
          </a:xfrm>
          <a:prstGeom prst="rect">
            <a:avLst/>
          </a:prstGeom>
          <a:noFill/>
        </p:spPr>
        <p:txBody>
          <a:bodyPr wrap="none" rtlCol="0">
            <a:spAutoFit/>
          </a:bodyPr>
          <a:lstStyle/>
          <a:p>
            <a:r>
              <a:rPr lang="hr-HR" dirty="0" err="1" smtClean="0"/>
              <a:t>Biotechnology</a:t>
            </a:r>
            <a:r>
              <a:rPr lang="hr-HR" dirty="0" smtClean="0"/>
              <a:t> </a:t>
            </a:r>
            <a:r>
              <a:rPr lang="hr-HR" dirty="0" err="1" smtClean="0"/>
              <a:t>book</a:t>
            </a:r>
            <a:r>
              <a:rPr lang="hr-HR" dirty="0" smtClean="0"/>
              <a:t> COMSATS 2005</a:t>
            </a:r>
            <a:endParaRPr lang="en-US" dirty="0"/>
          </a:p>
        </p:txBody>
      </p:sp>
      <p:sp>
        <p:nvSpPr>
          <p:cNvPr id="3" name="TextBox 2"/>
          <p:cNvSpPr txBox="1"/>
          <p:nvPr/>
        </p:nvSpPr>
        <p:spPr>
          <a:xfrm>
            <a:off x="3275856" y="6012230"/>
            <a:ext cx="3634200" cy="461665"/>
          </a:xfrm>
          <a:prstGeom prst="rect">
            <a:avLst/>
          </a:prstGeom>
          <a:solidFill>
            <a:schemeClr val="bg1"/>
          </a:solidFill>
        </p:spPr>
        <p:txBody>
          <a:bodyPr wrap="none" rtlCol="0">
            <a:spAutoFit/>
          </a:bodyPr>
          <a:lstStyle/>
          <a:p>
            <a:r>
              <a:rPr lang="hr-HR" sz="2400" dirty="0" smtClean="0"/>
              <a:t>Primijenjena biotehnologija</a:t>
            </a:r>
            <a:endParaRPr lang="en-US" sz="2400" dirty="0"/>
          </a:p>
        </p:txBody>
      </p:sp>
      <p:sp>
        <p:nvSpPr>
          <p:cNvPr id="4" name="TextBox 3"/>
          <p:cNvSpPr txBox="1"/>
          <p:nvPr/>
        </p:nvSpPr>
        <p:spPr>
          <a:xfrm>
            <a:off x="0" y="3632448"/>
            <a:ext cx="2112310" cy="1200329"/>
          </a:xfrm>
          <a:prstGeom prst="rect">
            <a:avLst/>
          </a:prstGeom>
          <a:noFill/>
        </p:spPr>
        <p:txBody>
          <a:bodyPr wrap="none" rtlCol="0">
            <a:spAutoFit/>
          </a:bodyPr>
          <a:lstStyle/>
          <a:p>
            <a:r>
              <a:rPr lang="hr-HR" dirty="0" smtClean="0"/>
              <a:t>sinteza i konstrukcija</a:t>
            </a:r>
          </a:p>
          <a:p>
            <a:r>
              <a:rPr lang="hr-HR" dirty="0" smtClean="0"/>
              <a:t>novih lijekova</a:t>
            </a:r>
          </a:p>
          <a:p>
            <a:endParaRPr lang="hr-HR" dirty="0"/>
          </a:p>
          <a:p>
            <a:r>
              <a:rPr lang="hr-HR" dirty="0" err="1" smtClean="0"/>
              <a:t>sekvenciranje</a:t>
            </a:r>
            <a:endParaRPr lang="en-US" dirty="0"/>
          </a:p>
        </p:txBody>
      </p:sp>
      <p:cxnSp>
        <p:nvCxnSpPr>
          <p:cNvPr id="6" name="Straight Arrow Connector 5"/>
          <p:cNvCxnSpPr/>
          <p:nvPr/>
        </p:nvCxnSpPr>
        <p:spPr>
          <a:xfrm flipV="1">
            <a:off x="1056155" y="2132856"/>
            <a:ext cx="1859661"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10056" y="1268760"/>
            <a:ext cx="1305037" cy="646331"/>
          </a:xfrm>
          <a:prstGeom prst="rect">
            <a:avLst/>
          </a:prstGeom>
          <a:noFill/>
        </p:spPr>
        <p:txBody>
          <a:bodyPr wrap="none" rtlCol="0">
            <a:spAutoFit/>
          </a:bodyPr>
          <a:lstStyle/>
          <a:p>
            <a:r>
              <a:rPr lang="hr-HR" dirty="0" smtClean="0"/>
              <a:t>liječenje</a:t>
            </a:r>
          </a:p>
          <a:p>
            <a:r>
              <a:rPr lang="hr-HR" dirty="0" smtClean="0"/>
              <a:t>dijagnostika</a:t>
            </a:r>
            <a:endParaRPr lang="en-US" dirty="0"/>
          </a:p>
        </p:txBody>
      </p:sp>
    </p:spTree>
    <p:extLst>
      <p:ext uri="{BB962C8B-B14F-4D97-AF65-F5344CB8AC3E}">
        <p14:creationId xmlns:p14="http://schemas.microsoft.com/office/powerpoint/2010/main" val="4096215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67544" y="548680"/>
            <a:ext cx="7992888" cy="5355312"/>
          </a:xfrm>
          <a:prstGeom prst="rect">
            <a:avLst/>
          </a:prstGeom>
          <a:noFill/>
        </p:spPr>
        <p:txBody>
          <a:bodyPr wrap="square" rtlCol="0">
            <a:spAutoFit/>
          </a:bodyPr>
          <a:lstStyle/>
          <a:p>
            <a:r>
              <a:rPr lang="hr-HR" dirty="0" smtClean="0"/>
              <a:t>-Razvoj „</a:t>
            </a:r>
            <a:r>
              <a:rPr lang="hr-HR" dirty="0" err="1" smtClean="0"/>
              <a:t>nanotehnologije</a:t>
            </a:r>
            <a:r>
              <a:rPr lang="hr-HR" dirty="0" smtClean="0"/>
              <a:t>” za dopremu bioloških lijekova</a:t>
            </a:r>
          </a:p>
          <a:p>
            <a:endParaRPr lang="hr-HR" dirty="0"/>
          </a:p>
          <a:p>
            <a:r>
              <a:rPr lang="hr-HR" dirty="0" err="1" smtClean="0"/>
              <a:t>transmukozni</a:t>
            </a:r>
            <a:r>
              <a:rPr lang="hr-HR" dirty="0" smtClean="0"/>
              <a:t> put (oralni i nazalni) za dopremu </a:t>
            </a:r>
            <a:r>
              <a:rPr lang="hr-HR" dirty="0" err="1" smtClean="0"/>
              <a:t>peptida</a:t>
            </a:r>
            <a:r>
              <a:rPr lang="hr-HR" dirty="0" smtClean="0"/>
              <a:t>/proteina:</a:t>
            </a:r>
          </a:p>
          <a:p>
            <a:endParaRPr lang="hr-HR" dirty="0"/>
          </a:p>
          <a:p>
            <a:r>
              <a:rPr lang="hr-HR" dirty="0" err="1" smtClean="0"/>
              <a:t>liposomi</a:t>
            </a:r>
            <a:endParaRPr lang="hr-HR" dirty="0" smtClean="0"/>
          </a:p>
          <a:p>
            <a:r>
              <a:rPr lang="hr-HR" dirty="0" err="1" smtClean="0"/>
              <a:t>povrđina</a:t>
            </a:r>
            <a:r>
              <a:rPr lang="hr-HR" dirty="0" smtClean="0"/>
              <a:t> s ciljnim molekulama: npr. </a:t>
            </a:r>
            <a:r>
              <a:rPr lang="hr-HR" dirty="0" err="1" smtClean="0"/>
              <a:t>lektinima</a:t>
            </a:r>
            <a:r>
              <a:rPr lang="hr-HR" dirty="0" smtClean="0"/>
              <a:t>, </a:t>
            </a:r>
            <a:r>
              <a:rPr lang="hr-HR" dirty="0" err="1" smtClean="0"/>
              <a:t>Fc</a:t>
            </a:r>
            <a:endParaRPr lang="hr-HR" dirty="0" smtClean="0"/>
          </a:p>
          <a:p>
            <a:endParaRPr lang="hr-HR" dirty="0" smtClean="0"/>
          </a:p>
          <a:p>
            <a:r>
              <a:rPr lang="hr-HR" dirty="0" smtClean="0"/>
              <a:t>nazalni sustavi za unos inzulina</a:t>
            </a:r>
          </a:p>
          <a:p>
            <a:endParaRPr lang="hr-HR" dirty="0"/>
          </a:p>
          <a:p>
            <a:r>
              <a:rPr lang="hr-HR" dirty="0" smtClean="0"/>
              <a:t>unos vakcina (npr. malarija i virus </a:t>
            </a:r>
            <a:r>
              <a:rPr lang="hr-HR" dirty="0" err="1" smtClean="0"/>
              <a:t>zoster</a:t>
            </a:r>
            <a:r>
              <a:rPr lang="hr-HR" dirty="0" smtClean="0"/>
              <a:t>,  vakcina </a:t>
            </a:r>
            <a:r>
              <a:rPr lang="hr-HR" dirty="0" err="1" smtClean="0"/>
              <a:t>mRNA</a:t>
            </a:r>
            <a:r>
              <a:rPr lang="hr-HR" dirty="0" smtClean="0"/>
              <a:t>)</a:t>
            </a:r>
          </a:p>
          <a:p>
            <a:endParaRPr lang="hr-HR" dirty="0"/>
          </a:p>
          <a:p>
            <a:r>
              <a:rPr lang="hr-HR" dirty="0" smtClean="0"/>
              <a:t>antitijela protiv </a:t>
            </a:r>
            <a:r>
              <a:rPr lang="hr-HR" dirty="0" err="1" smtClean="0"/>
              <a:t>onkogena</a:t>
            </a:r>
            <a:r>
              <a:rPr lang="hr-HR" dirty="0" smtClean="0"/>
              <a:t> tumora</a:t>
            </a:r>
          </a:p>
          <a:p>
            <a:endParaRPr lang="hr-HR" dirty="0"/>
          </a:p>
          <a:p>
            <a:r>
              <a:rPr lang="hr-HR" dirty="0" smtClean="0"/>
              <a:t>ciljana doprema proteina koji mogu  ubiti tumorske stanice (induktori </a:t>
            </a:r>
            <a:r>
              <a:rPr lang="hr-HR" dirty="0" err="1" smtClean="0"/>
              <a:t>apoptoze</a:t>
            </a:r>
            <a:r>
              <a:rPr lang="hr-HR" dirty="0" smtClean="0"/>
              <a:t> poput receptora, </a:t>
            </a:r>
            <a:r>
              <a:rPr lang="hr-HR" dirty="0" err="1" smtClean="0"/>
              <a:t>citokroma</a:t>
            </a:r>
            <a:r>
              <a:rPr lang="hr-HR" dirty="0" smtClean="0"/>
              <a:t> c, </a:t>
            </a:r>
            <a:r>
              <a:rPr lang="hr-HR" dirty="0" err="1" smtClean="0"/>
              <a:t>tranzima</a:t>
            </a:r>
            <a:r>
              <a:rPr lang="hr-HR" dirty="0" smtClean="0"/>
              <a:t> </a:t>
            </a:r>
            <a:r>
              <a:rPr lang="hr-HR" dirty="0" err="1" smtClean="0"/>
              <a:t>B</a:t>
            </a:r>
            <a:r>
              <a:rPr lang="hr-HR" dirty="0" smtClean="0"/>
              <a:t>, </a:t>
            </a:r>
            <a:r>
              <a:rPr lang="hr-HR" dirty="0" err="1" smtClean="0"/>
              <a:t>DNAza</a:t>
            </a:r>
            <a:r>
              <a:rPr lang="hr-HR" dirty="0" smtClean="0"/>
              <a:t>, </a:t>
            </a:r>
            <a:r>
              <a:rPr lang="hr-HR" dirty="0" err="1" smtClean="0"/>
              <a:t>RNAza</a:t>
            </a:r>
            <a:r>
              <a:rPr lang="hr-HR" dirty="0" smtClean="0"/>
              <a:t>)</a:t>
            </a:r>
          </a:p>
          <a:p>
            <a:endParaRPr lang="hr-HR" dirty="0"/>
          </a:p>
          <a:p>
            <a:r>
              <a:rPr lang="hr-HR" dirty="0" smtClean="0"/>
              <a:t>kombinacije antitijela (za CD molekule) i </a:t>
            </a:r>
            <a:r>
              <a:rPr lang="hr-HR" dirty="0" err="1" smtClean="0"/>
              <a:t>kemoterapeutika</a:t>
            </a:r>
            <a:endParaRPr lang="hr-HR" dirty="0" smtClean="0"/>
          </a:p>
          <a:p>
            <a:endParaRPr lang="hr-HR" dirty="0"/>
          </a:p>
          <a:p>
            <a:r>
              <a:rPr lang="hr-HR" dirty="0" smtClean="0"/>
              <a:t>problemi duljine </a:t>
            </a:r>
            <a:r>
              <a:rPr lang="hr-HR" dirty="0" err="1" smtClean="0"/>
              <a:t>poluživota</a:t>
            </a:r>
            <a:r>
              <a:rPr lang="hr-HR" dirty="0" smtClean="0"/>
              <a:t>, stabilnosti, efikasnosti, toksičnosti</a:t>
            </a:r>
            <a:endParaRPr lang="hr-HR" dirty="0"/>
          </a:p>
        </p:txBody>
      </p:sp>
    </p:spTree>
    <p:extLst>
      <p:ext uri="{BB962C8B-B14F-4D97-AF65-F5344CB8AC3E}">
        <p14:creationId xmlns:p14="http://schemas.microsoft.com/office/powerpoint/2010/main" val="228429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3224" y="1301310"/>
            <a:ext cx="9675360" cy="2308324"/>
          </a:xfrm>
          <a:prstGeom prst="rect">
            <a:avLst/>
          </a:prstGeom>
          <a:noFill/>
        </p:spPr>
        <p:txBody>
          <a:bodyPr wrap="square" rtlCol="0">
            <a:spAutoFit/>
          </a:bodyPr>
          <a:lstStyle/>
          <a:p>
            <a:r>
              <a:rPr lang="hr-HR" dirty="0" err="1" smtClean="0"/>
              <a:t>datopotamab</a:t>
            </a:r>
            <a:r>
              <a:rPr lang="hr-HR" dirty="0" smtClean="0"/>
              <a:t> </a:t>
            </a:r>
            <a:r>
              <a:rPr lang="hr-HR" dirty="0" err="1" smtClean="0"/>
              <a:t>deruxtecan</a:t>
            </a:r>
            <a:r>
              <a:rPr lang="hr-HR" dirty="0" smtClean="0"/>
              <a:t>: ADC: </a:t>
            </a:r>
            <a:r>
              <a:rPr lang="hr-HR" dirty="0" err="1" smtClean="0"/>
              <a:t>antibody</a:t>
            </a:r>
            <a:r>
              <a:rPr lang="hr-HR" dirty="0" smtClean="0"/>
              <a:t> drug </a:t>
            </a:r>
            <a:r>
              <a:rPr lang="hr-HR" dirty="0" err="1" smtClean="0"/>
              <a:t>conjugate</a:t>
            </a:r>
            <a:endParaRPr lang="hr-HR" dirty="0" smtClean="0"/>
          </a:p>
          <a:p>
            <a:r>
              <a:rPr lang="hr-HR" dirty="0" smtClean="0"/>
              <a:t>stanice </a:t>
            </a:r>
            <a:r>
              <a:rPr lang="hr-HR" dirty="0" err="1" smtClean="0"/>
              <a:t>eksprimiraju</a:t>
            </a:r>
            <a:r>
              <a:rPr lang="hr-HR" dirty="0" smtClean="0"/>
              <a:t> TROP2, i antitijelo donosi </a:t>
            </a:r>
            <a:r>
              <a:rPr lang="hr-HR" dirty="0" err="1" smtClean="0"/>
              <a:t>kemoterapeutik</a:t>
            </a:r>
            <a:r>
              <a:rPr lang="hr-HR" dirty="0" smtClean="0"/>
              <a:t> koji je </a:t>
            </a:r>
            <a:r>
              <a:rPr lang="hr-HR" dirty="0" err="1" smtClean="0"/>
              <a:t>inhibitor</a:t>
            </a:r>
            <a:r>
              <a:rPr lang="hr-HR" dirty="0" smtClean="0"/>
              <a:t> </a:t>
            </a:r>
            <a:r>
              <a:rPr lang="hr-HR" dirty="0" err="1" smtClean="0"/>
              <a:t>topoizomeraze</a:t>
            </a:r>
            <a:r>
              <a:rPr lang="hr-HR" dirty="0" smtClean="0"/>
              <a:t>  I</a:t>
            </a:r>
          </a:p>
          <a:p>
            <a:endParaRPr lang="hr-HR" dirty="0"/>
          </a:p>
          <a:p>
            <a:r>
              <a:rPr lang="hr-HR" dirty="0" err="1" smtClean="0"/>
              <a:t>nemolizumab</a:t>
            </a:r>
            <a:r>
              <a:rPr lang="hr-HR" dirty="0" smtClean="0"/>
              <a:t>: </a:t>
            </a:r>
            <a:r>
              <a:rPr lang="hr-HR" dirty="0" err="1" smtClean="0"/>
              <a:t>monoklonsko</a:t>
            </a:r>
            <a:r>
              <a:rPr lang="hr-HR" dirty="0" smtClean="0"/>
              <a:t> antitijelo na IL-31 receptor A</a:t>
            </a:r>
          </a:p>
          <a:p>
            <a:r>
              <a:rPr lang="hr-HR" dirty="0" smtClean="0"/>
              <a:t>za </a:t>
            </a:r>
            <a:r>
              <a:rPr lang="hr-HR" dirty="0" err="1" smtClean="0"/>
              <a:t>atopijski</a:t>
            </a:r>
            <a:r>
              <a:rPr lang="hr-HR" dirty="0" smtClean="0"/>
              <a:t> </a:t>
            </a:r>
            <a:r>
              <a:rPr lang="hr-HR" dirty="0" err="1" smtClean="0"/>
              <a:t>dermatitits</a:t>
            </a:r>
            <a:endParaRPr lang="hr-HR" dirty="0" smtClean="0"/>
          </a:p>
          <a:p>
            <a:endParaRPr lang="hr-HR" dirty="0"/>
          </a:p>
          <a:p>
            <a:r>
              <a:rPr lang="hr-HR" dirty="0" err="1" smtClean="0"/>
              <a:t>zenocutuzumab</a:t>
            </a:r>
            <a:r>
              <a:rPr lang="hr-HR" dirty="0" smtClean="0"/>
              <a:t> </a:t>
            </a:r>
            <a:r>
              <a:rPr lang="hr-HR" dirty="0" err="1" smtClean="0"/>
              <a:t>bispecifično</a:t>
            </a:r>
            <a:r>
              <a:rPr lang="hr-HR" dirty="0" smtClean="0"/>
              <a:t> at na HER2 i HER3</a:t>
            </a:r>
          </a:p>
          <a:p>
            <a:r>
              <a:rPr lang="hr-HR" dirty="0" err="1" smtClean="0"/>
              <a:t>zanidatamab</a:t>
            </a:r>
            <a:r>
              <a:rPr lang="hr-HR" dirty="0" smtClean="0"/>
              <a:t>: HER2 u </a:t>
            </a:r>
            <a:r>
              <a:rPr lang="hr-HR" smtClean="0"/>
              <a:t>tumor žučnog kanala</a:t>
            </a:r>
            <a:endParaRPr lang="en-US" dirty="0"/>
          </a:p>
        </p:txBody>
      </p:sp>
    </p:spTree>
    <p:extLst>
      <p:ext uri="{BB962C8B-B14F-4D97-AF65-F5344CB8AC3E}">
        <p14:creationId xmlns:p14="http://schemas.microsoft.com/office/powerpoint/2010/main" val="173507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39552" y="476672"/>
            <a:ext cx="8208912" cy="2585323"/>
          </a:xfrm>
          <a:prstGeom prst="rect">
            <a:avLst/>
          </a:prstGeom>
          <a:noFill/>
        </p:spPr>
        <p:txBody>
          <a:bodyPr wrap="square" rtlCol="0">
            <a:spAutoFit/>
          </a:bodyPr>
          <a:lstStyle/>
          <a:p>
            <a:r>
              <a:rPr lang="en-US" dirty="0"/>
              <a:t>Isotype switching</a:t>
            </a:r>
          </a:p>
          <a:p>
            <a:r>
              <a:rPr lang="en-US" dirty="0" err="1"/>
              <a:t>Chimerization</a:t>
            </a:r>
            <a:endParaRPr lang="en-US" dirty="0"/>
          </a:p>
          <a:p>
            <a:r>
              <a:rPr lang="en-US" dirty="0" err="1"/>
              <a:t>Glyco</a:t>
            </a:r>
            <a:r>
              <a:rPr lang="en-US" dirty="0"/>
              <a:t>-engineering</a:t>
            </a:r>
          </a:p>
          <a:p>
            <a:r>
              <a:rPr lang="en-US" dirty="0"/>
              <a:t>Bispecific and </a:t>
            </a:r>
            <a:r>
              <a:rPr lang="en-US" dirty="0" err="1"/>
              <a:t>trispecific</a:t>
            </a:r>
            <a:r>
              <a:rPr lang="en-US" dirty="0"/>
              <a:t> antibodies</a:t>
            </a:r>
          </a:p>
          <a:p>
            <a:r>
              <a:rPr lang="en-US" dirty="0"/>
              <a:t>Fusion antibodies, including Fc fusion </a:t>
            </a:r>
            <a:r>
              <a:rPr lang="en-US" dirty="0" smtClean="0"/>
              <a:t>proteins</a:t>
            </a:r>
            <a:endParaRPr lang="hr-HR" dirty="0" smtClean="0"/>
          </a:p>
          <a:p>
            <a:endParaRPr lang="hr-HR" dirty="0"/>
          </a:p>
          <a:p>
            <a:endParaRPr lang="en-US" dirty="0"/>
          </a:p>
          <a:p>
            <a:endParaRPr lang="en-US" dirty="0"/>
          </a:p>
          <a:p>
            <a:endParaRPr lang="en-US" dirty="0"/>
          </a:p>
        </p:txBody>
      </p:sp>
    </p:spTree>
    <p:extLst>
      <p:ext uri="{BB962C8B-B14F-4D97-AF65-F5344CB8AC3E}">
        <p14:creationId xmlns:p14="http://schemas.microsoft.com/office/powerpoint/2010/main" val="268031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96752"/>
            <a:ext cx="7776864" cy="3785652"/>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Proizvodnja lijekova: </a:t>
            </a:r>
            <a:r>
              <a:rPr lang="hr-HR" sz="2000" dirty="0" err="1" smtClean="0">
                <a:latin typeface="Arial" panose="020B0604020202020204" pitchFamily="34" charset="0"/>
                <a:cs typeface="Arial" panose="020B0604020202020204" pitchFamily="34" charset="0"/>
              </a:rPr>
              <a:t>monoklonskih</a:t>
            </a:r>
            <a:r>
              <a:rPr lang="hr-HR" sz="2000" dirty="0" smtClean="0">
                <a:latin typeface="Arial" panose="020B0604020202020204" pitchFamily="34" charset="0"/>
                <a:cs typeface="Arial" panose="020B0604020202020204" pitchFamily="34" charset="0"/>
              </a:rPr>
              <a:t> antitijela i vakcina </a:t>
            </a:r>
          </a:p>
          <a:p>
            <a:r>
              <a:rPr lang="hr-HR" sz="2000" dirty="0" smtClean="0">
                <a:latin typeface="Arial" panose="020B0604020202020204" pitchFamily="34" charset="0"/>
                <a:cs typeface="Arial" panose="020B0604020202020204" pitchFamily="34" charset="0"/>
              </a:rPr>
              <a:t>-za liječenja npr. tumora, autoimunih i infektivnih bolesti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Genska terapija: </a:t>
            </a:r>
            <a:r>
              <a:rPr lang="hr-HR" sz="2000" dirty="0" err="1" smtClean="0">
                <a:latin typeface="Arial" panose="020B0604020202020204" pitchFamily="34" charset="0"/>
                <a:cs typeface="Arial" panose="020B0604020202020204" pitchFamily="34" charset="0"/>
              </a:rPr>
              <a:t>međustepenica</a:t>
            </a:r>
            <a:r>
              <a:rPr lang="hr-HR" sz="2000" dirty="0" smtClean="0">
                <a:latin typeface="Arial" panose="020B0604020202020204" pitchFamily="34" charset="0"/>
                <a:cs typeface="Arial" panose="020B0604020202020204" pitchFamily="34" charset="0"/>
              </a:rPr>
              <a:t> u genskoj terapiji bolesnika, unos </a:t>
            </a:r>
            <a:r>
              <a:rPr lang="hr-HR" sz="2000" dirty="0" err="1" smtClean="0">
                <a:latin typeface="Arial" panose="020B0604020202020204" pitchFamily="34" charset="0"/>
                <a:cs typeface="Arial" panose="020B0604020202020204" pitchFamily="34" charset="0"/>
              </a:rPr>
              <a:t>transgena</a:t>
            </a:r>
            <a:r>
              <a:rPr lang="hr-HR" sz="2000" dirty="0" smtClean="0">
                <a:latin typeface="Arial" panose="020B0604020202020204" pitchFamily="34" charset="0"/>
                <a:cs typeface="Arial" panose="020B0604020202020204" pitchFamily="34" charset="0"/>
              </a:rPr>
              <a:t> u staničnoj kulturi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Razvoj staničnih linija </a:t>
            </a:r>
            <a:r>
              <a:rPr lang="hr-HR" sz="2000" dirty="0" err="1" smtClean="0">
                <a:latin typeface="Arial" panose="020B0604020202020204" pitchFamily="34" charset="0"/>
                <a:cs typeface="Arial" panose="020B0604020202020204" pitchFamily="34" charset="0"/>
              </a:rPr>
              <a:t>transficiranih</a:t>
            </a:r>
            <a:r>
              <a:rPr lang="hr-HR" sz="2000" dirty="0" smtClean="0">
                <a:latin typeface="Arial" panose="020B0604020202020204" pitchFamily="34" charset="0"/>
                <a:cs typeface="Arial" panose="020B0604020202020204" pitchFamily="34" charset="0"/>
              </a:rPr>
              <a:t> sekvencama za proizvodnju </a:t>
            </a:r>
            <a:r>
              <a:rPr lang="hr-HR" sz="2000" dirty="0" err="1" smtClean="0">
                <a:latin typeface="Arial" panose="020B0604020202020204" pitchFamily="34" charset="0"/>
                <a:cs typeface="Arial" panose="020B0604020202020204" pitchFamily="34" charset="0"/>
              </a:rPr>
              <a:t>rekombinantnih</a:t>
            </a:r>
            <a:r>
              <a:rPr lang="hr-HR" sz="2000" dirty="0" smtClean="0">
                <a:latin typeface="Arial" panose="020B0604020202020204" pitchFamily="34" charset="0"/>
                <a:cs typeface="Arial" panose="020B0604020202020204" pitchFamily="34" charset="0"/>
              </a:rPr>
              <a:t> proteina, terapeutskih antitijela i „bioloških proizvoda”, za terapiju i istraživanje</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Regenerativna medicina: regeneracija tkiva kroz istraživanje matičnih stanica i terapiju bolesti</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441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691" y="332656"/>
            <a:ext cx="8352928" cy="6494085"/>
          </a:xfrm>
          <a:prstGeom prst="rect">
            <a:avLst/>
          </a:prstGeom>
        </p:spPr>
        <p:txBody>
          <a:bodyPr wrap="square">
            <a:spAutoFit/>
          </a:bodyPr>
          <a:lstStyle/>
          <a:p>
            <a:r>
              <a:rPr lang="hr-HR" sz="2000" dirty="0" smtClean="0">
                <a:latin typeface="Arial" panose="020B0604020202020204" pitchFamily="34" charset="0"/>
                <a:cs typeface="Arial" panose="020B0604020202020204" pitchFamily="34" charset="0"/>
              </a:rPr>
              <a:t>Stanična kultura u biotehnologiji osnovno je područje prirodnih znanosti koje se usmjerava na manipulaciju i uzgoj animalnih stanica za različite primjene. Značajna je u unaprjeđivanju biomedicinskih istraživanja, razvoju farmaceutika i primjeni u industriji.</a:t>
            </a: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mikroorganizmi: inzulin, </a:t>
            </a:r>
            <a:r>
              <a:rPr lang="hr-HR" sz="2000" dirty="0" err="1" smtClean="0">
                <a:latin typeface="Arial" panose="020B0604020202020204" pitchFamily="34" charset="0"/>
                <a:cs typeface="Arial" panose="020B0604020202020204" pitchFamily="34" charset="0"/>
              </a:rPr>
              <a:t>tPA</a:t>
            </a:r>
            <a:r>
              <a:rPr lang="hr-HR" sz="2000" dirty="0" smtClean="0">
                <a:latin typeface="Arial" panose="020B0604020202020204" pitchFamily="34" charset="0"/>
                <a:cs typeface="Arial" panose="020B0604020202020204" pitchFamily="34" charset="0"/>
              </a:rPr>
              <a:t>, superoksid </a:t>
            </a:r>
            <a:r>
              <a:rPr lang="hr-HR" sz="2000" dirty="0" err="1">
                <a:latin typeface="Arial" panose="020B0604020202020204" pitchFamily="34" charset="0"/>
                <a:cs typeface="Arial" panose="020B0604020202020204" pitchFamily="34" charset="0"/>
              </a:rPr>
              <a:t>dismutaza</a:t>
            </a:r>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faktor </a:t>
            </a:r>
            <a:r>
              <a:rPr lang="hr-HR" sz="2000" dirty="0" smtClean="0">
                <a:latin typeface="Arial" panose="020B0604020202020204" pitchFamily="34" charset="0"/>
                <a:cs typeface="Arial" panose="020B0604020202020204" pitchFamily="34" charset="0"/>
              </a:rPr>
              <a:t>VIII, </a:t>
            </a:r>
            <a:r>
              <a:rPr lang="hr-HR" sz="2000" dirty="0" err="1" smtClean="0">
                <a:latin typeface="Arial" panose="020B0604020202020204" pitchFamily="34" charset="0"/>
                <a:cs typeface="Arial" panose="020B0604020202020204" pitchFamily="34" charset="0"/>
              </a:rPr>
              <a:t>inhibitor</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renina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eritropoietin</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uzgoj </a:t>
            </a:r>
            <a:r>
              <a:rPr lang="hr-HR" sz="2000" dirty="0" err="1" smtClean="0">
                <a:latin typeface="Arial" panose="020B0604020202020204" pitchFamily="34" charset="0"/>
                <a:cs typeface="Arial" panose="020B0604020202020204" pitchFamily="34" charset="0"/>
              </a:rPr>
              <a:t>rekombinantnih</a:t>
            </a:r>
            <a:r>
              <a:rPr lang="hr-HR" sz="2000" dirty="0" smtClean="0">
                <a:latin typeface="Arial" panose="020B0604020202020204" pitchFamily="34" charset="0"/>
                <a:cs typeface="Arial" panose="020B0604020202020204" pitchFamily="34" charset="0"/>
              </a:rPr>
              <a:t> proteina u </a:t>
            </a:r>
            <a:r>
              <a:rPr lang="hr-HR" sz="2000" dirty="0" err="1" smtClean="0">
                <a:latin typeface="Arial" panose="020B0604020202020204" pitchFamily="34" charset="0"/>
                <a:cs typeface="Arial" panose="020B0604020202020204" pitchFamily="34" charset="0"/>
              </a:rPr>
              <a:t>eukariotskim</a:t>
            </a:r>
            <a:r>
              <a:rPr lang="hr-HR" sz="2000" dirty="0" smtClean="0">
                <a:latin typeface="Arial" panose="020B0604020202020204" pitchFamily="34" charset="0"/>
                <a:cs typeface="Arial" panose="020B0604020202020204" pitchFamily="34" charset="0"/>
              </a:rPr>
              <a:t> stanicama i organizmima:</a:t>
            </a:r>
          </a:p>
          <a:p>
            <a:endParaRPr lang="hr-HR" sz="2000" dirty="0" smtClean="0">
              <a:latin typeface="Arial" panose="020B0604020202020204" pitchFamily="34" charset="0"/>
              <a:cs typeface="Arial" panose="020B0604020202020204" pitchFamily="34" charset="0"/>
            </a:endParaRPr>
          </a:p>
          <a:p>
            <a:r>
              <a:rPr lang="hr-HR" sz="2000" dirty="0">
                <a:solidFill>
                  <a:srgbClr val="0070C0"/>
                </a:solidFill>
                <a:latin typeface="Arial" panose="020B0604020202020204" pitchFamily="34" charset="0"/>
                <a:cs typeface="Arial" panose="020B0604020202020204" pitchFamily="34" charset="0"/>
              </a:rPr>
              <a:t>humana i animalna cjepiva</a:t>
            </a:r>
          </a:p>
          <a:p>
            <a:r>
              <a:rPr lang="hr-HR" sz="2000" dirty="0" smtClean="0">
                <a:solidFill>
                  <a:srgbClr val="0070C0"/>
                </a:solidFill>
                <a:latin typeface="Arial" panose="020B0604020202020204" pitchFamily="34" charset="0"/>
                <a:cs typeface="Arial" panose="020B0604020202020204" pitchFamily="34" charset="0"/>
              </a:rPr>
              <a:t>antitijela (</a:t>
            </a:r>
            <a:r>
              <a:rPr lang="hr-HR" sz="2000" dirty="0" err="1" smtClean="0">
                <a:solidFill>
                  <a:srgbClr val="0070C0"/>
                </a:solidFill>
                <a:latin typeface="Arial" panose="020B0604020202020204" pitchFamily="34" charset="0"/>
                <a:cs typeface="Arial" panose="020B0604020202020204" pitchFamily="34" charset="0"/>
              </a:rPr>
              <a:t>monoklonska</a:t>
            </a:r>
            <a:r>
              <a:rPr lang="hr-HR" sz="2000" dirty="0" smtClean="0">
                <a:solidFill>
                  <a:srgbClr val="0070C0"/>
                </a:solidFill>
                <a:latin typeface="Arial" panose="020B0604020202020204" pitchFamily="34" charset="0"/>
                <a:cs typeface="Arial" panose="020B0604020202020204" pitchFamily="34" charset="0"/>
              </a:rPr>
              <a:t> antitijela)</a:t>
            </a:r>
            <a:endParaRPr lang="hr-HR" sz="2000" dirty="0">
              <a:solidFill>
                <a:srgbClr val="0070C0"/>
              </a:solidFill>
              <a:latin typeface="Arial" panose="020B0604020202020204" pitchFamily="34" charset="0"/>
              <a:cs typeface="Arial" panose="020B0604020202020204" pitchFamily="34" charset="0"/>
            </a:endParaRPr>
          </a:p>
          <a:p>
            <a:r>
              <a:rPr lang="hr-HR" sz="2000" dirty="0" smtClean="0">
                <a:solidFill>
                  <a:srgbClr val="0070C0"/>
                </a:solidFill>
                <a:latin typeface="Arial" panose="020B0604020202020204" pitchFamily="34" charset="0"/>
                <a:cs typeface="Arial" panose="020B0604020202020204" pitchFamily="34" charset="0"/>
              </a:rPr>
              <a:t>proteini (hormoni, </a:t>
            </a:r>
            <a:r>
              <a:rPr lang="hr-HR" sz="2000" dirty="0" err="1" smtClean="0">
                <a:solidFill>
                  <a:srgbClr val="0070C0"/>
                </a:solidFill>
                <a:latin typeface="Arial" panose="020B0604020202020204" pitchFamily="34" charset="0"/>
                <a:cs typeface="Arial" panose="020B0604020202020204" pitchFamily="34" charset="0"/>
              </a:rPr>
              <a:t>imunobiološki</a:t>
            </a:r>
            <a:r>
              <a:rPr lang="hr-HR" sz="2000" dirty="0" smtClean="0">
                <a:solidFill>
                  <a:srgbClr val="0070C0"/>
                </a:solidFill>
                <a:latin typeface="Arial" panose="020B0604020202020204" pitchFamily="34" charset="0"/>
                <a:cs typeface="Arial" panose="020B0604020202020204" pitchFamily="34" charset="0"/>
              </a:rPr>
              <a:t> proizvodi: </a:t>
            </a:r>
            <a:r>
              <a:rPr lang="hr-HR" sz="2000" dirty="0" err="1" smtClean="0">
                <a:solidFill>
                  <a:srgbClr val="0070C0"/>
                </a:solidFill>
                <a:latin typeface="Arial" panose="020B0604020202020204" pitchFamily="34" charset="0"/>
                <a:cs typeface="Arial" panose="020B0604020202020204" pitchFamily="34" charset="0"/>
              </a:rPr>
              <a:t>interleukini</a:t>
            </a:r>
            <a:r>
              <a:rPr lang="hr-HR" sz="2000" dirty="0" smtClean="0">
                <a:solidFill>
                  <a:srgbClr val="0070C0"/>
                </a:solidFill>
                <a:latin typeface="Arial" panose="020B0604020202020204" pitchFamily="34" charset="0"/>
                <a:cs typeface="Arial" panose="020B0604020202020204" pitchFamily="34" charset="0"/>
              </a:rPr>
              <a:t>, </a:t>
            </a:r>
            <a:r>
              <a:rPr lang="hr-HR" sz="2000" dirty="0" err="1" smtClean="0">
                <a:solidFill>
                  <a:srgbClr val="0070C0"/>
                </a:solidFill>
                <a:latin typeface="Arial" panose="020B0604020202020204" pitchFamily="34" charset="0"/>
                <a:cs typeface="Arial" panose="020B0604020202020204" pitchFamily="34" charset="0"/>
              </a:rPr>
              <a:t>limfokini</a:t>
            </a:r>
            <a:r>
              <a:rPr lang="hr-HR" sz="2000" dirty="0" smtClean="0">
                <a:solidFill>
                  <a:srgbClr val="0070C0"/>
                </a:solidFill>
                <a:latin typeface="Arial" panose="020B0604020202020204" pitchFamily="34" charset="0"/>
                <a:cs typeface="Arial" panose="020B0604020202020204" pitchFamily="34" charset="0"/>
              </a:rPr>
              <a:t>)</a:t>
            </a:r>
            <a:endParaRPr lang="hr-HR" sz="2000" dirty="0">
              <a:solidFill>
                <a:srgbClr val="0070C0"/>
              </a:solidFill>
              <a:latin typeface="Arial" panose="020B0604020202020204" pitchFamily="34" charset="0"/>
              <a:cs typeface="Arial" panose="020B0604020202020204" pitchFamily="34" charset="0"/>
            </a:endParaRPr>
          </a:p>
          <a:p>
            <a:r>
              <a:rPr lang="hr-HR" sz="2000" dirty="0">
                <a:solidFill>
                  <a:srgbClr val="0070C0"/>
                </a:solidFill>
                <a:latin typeface="Arial" panose="020B0604020202020204" pitchFamily="34" charset="0"/>
                <a:cs typeface="Arial" panose="020B0604020202020204" pitchFamily="34" charset="0"/>
              </a:rPr>
              <a:t>vektori za gensku </a:t>
            </a:r>
            <a:r>
              <a:rPr lang="hr-HR" sz="2000" dirty="0" smtClean="0">
                <a:solidFill>
                  <a:srgbClr val="0070C0"/>
                </a:solidFill>
                <a:latin typeface="Arial" panose="020B0604020202020204" pitchFamily="34" charset="0"/>
                <a:cs typeface="Arial" panose="020B0604020202020204" pitchFamily="34" charset="0"/>
              </a:rPr>
              <a:t>terapiju</a:t>
            </a:r>
          </a:p>
          <a:p>
            <a:r>
              <a:rPr lang="hr-HR" sz="2000" dirty="0" smtClean="0">
                <a:solidFill>
                  <a:srgbClr val="0070C0"/>
                </a:solidFill>
                <a:latin typeface="Arial" panose="020B0604020202020204" pitchFamily="34" charset="0"/>
                <a:cs typeface="Arial" panose="020B0604020202020204" pitchFamily="34" charset="0"/>
              </a:rPr>
              <a:t>protutumorski agensi</a:t>
            </a:r>
          </a:p>
          <a:p>
            <a:endParaRPr lang="hr-HR" sz="2000" dirty="0">
              <a:solidFill>
                <a:srgbClr val="0070C0"/>
              </a:solidFill>
              <a:latin typeface="Arial" panose="020B0604020202020204" pitchFamily="34" charset="0"/>
              <a:cs typeface="Arial" panose="020B0604020202020204" pitchFamily="34" charset="0"/>
            </a:endParaRPr>
          </a:p>
          <a:p>
            <a:pPr marL="285750" indent="-285750">
              <a:buFontTx/>
              <a:buChar char="-"/>
            </a:pPr>
            <a:r>
              <a:rPr lang="hr-HR" sz="2000" dirty="0" smtClean="0">
                <a:solidFill>
                  <a:srgbClr val="0070C0"/>
                </a:solidFill>
                <a:latin typeface="Arial" panose="020B0604020202020204" pitchFamily="34" charset="0"/>
                <a:cs typeface="Arial" panose="020B0604020202020204" pitchFamily="34" charset="0"/>
              </a:rPr>
              <a:t>brojne ideje i eksperimenti</a:t>
            </a:r>
          </a:p>
          <a:p>
            <a:pPr marL="285750" indent="-285750">
              <a:buFontTx/>
              <a:buChar char="-"/>
            </a:pPr>
            <a:r>
              <a:rPr lang="hr-HR" sz="2000" dirty="0" smtClean="0">
                <a:solidFill>
                  <a:srgbClr val="0070C0"/>
                </a:solidFill>
                <a:latin typeface="Arial" panose="020B0604020202020204" pitchFamily="34" charset="0"/>
                <a:cs typeface="Arial" panose="020B0604020202020204" pitchFamily="34" charset="0"/>
              </a:rPr>
              <a:t>samo određen broj odobren za upotrebu</a:t>
            </a:r>
          </a:p>
          <a:p>
            <a:endParaRPr lang="hr-HR" sz="20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51812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53217"/>
            <a:ext cx="8424936" cy="1877437"/>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komercijalni organizmi: </a:t>
            </a:r>
          </a:p>
          <a:p>
            <a:r>
              <a:rPr lang="hr-HR" sz="2000" dirty="0">
                <a:latin typeface="Arial" panose="020B0604020202020204" pitchFamily="34" charset="0"/>
                <a:cs typeface="Arial" panose="020B0604020202020204" pitchFamily="34" charset="0"/>
              </a:rPr>
              <a:t>losos koji prekomjerno </a:t>
            </a:r>
            <a:r>
              <a:rPr lang="hr-HR" sz="2000" dirty="0" err="1">
                <a:latin typeface="Arial" panose="020B0604020202020204" pitchFamily="34" charset="0"/>
                <a:cs typeface="Arial" panose="020B0604020202020204" pitchFamily="34" charset="0"/>
              </a:rPr>
              <a:t>eksprimira</a:t>
            </a:r>
            <a:r>
              <a:rPr lang="hr-HR" sz="2000" dirty="0">
                <a:latin typeface="Arial" panose="020B0604020202020204" pitchFamily="34" charset="0"/>
                <a:cs typeface="Arial" panose="020B0604020202020204" pitchFamily="34" charset="0"/>
              </a:rPr>
              <a:t> gen hormona </a:t>
            </a:r>
            <a:r>
              <a:rPr lang="hr-HR" sz="2000" dirty="0" smtClean="0">
                <a:latin typeface="Arial" panose="020B0604020202020204" pitchFamily="34" charset="0"/>
                <a:cs typeface="Arial" panose="020B0604020202020204" pitchFamily="34" charset="0"/>
              </a:rPr>
              <a:t>rasta</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Glofish</a:t>
            </a:r>
            <a:r>
              <a:rPr lang="hr-HR" sz="2000" dirty="0" smtClean="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 riba </a:t>
            </a:r>
            <a:r>
              <a:rPr lang="hr-HR" sz="2000" dirty="0" err="1">
                <a:latin typeface="Arial" panose="020B0604020202020204" pitchFamily="34" charset="0"/>
                <a:cs typeface="Arial" panose="020B0604020202020204" pitchFamily="34" charset="0"/>
              </a:rPr>
              <a:t>zebrica</a:t>
            </a:r>
            <a:r>
              <a:rPr lang="hr-HR" sz="2000" dirty="0">
                <a:latin typeface="Arial" panose="020B0604020202020204" pitchFamily="34" charset="0"/>
                <a:cs typeface="Arial" panose="020B0604020202020204" pitchFamily="34" charset="0"/>
              </a:rPr>
              <a:t> fluorescentnih boja</a:t>
            </a:r>
          </a:p>
          <a:p>
            <a:endParaRPr lang="hr-HR"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65" y="2222877"/>
            <a:ext cx="7026661" cy="347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07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4961615" cy="1015663"/>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genetski modificirani komarci</a:t>
            </a:r>
          </a:p>
          <a:p>
            <a:r>
              <a:rPr lang="hr-HR" sz="2000" dirty="0" smtClean="0">
                <a:latin typeface="Arial" panose="020B0604020202020204" pitchFamily="34" charset="0"/>
                <a:cs typeface="Arial" panose="020B0604020202020204" pitchFamily="34" charset="0"/>
              </a:rPr>
              <a:t>ženke ugibaju prije odrasle dobi</a:t>
            </a:r>
          </a:p>
          <a:p>
            <a:r>
              <a:rPr lang="hr-HR" sz="2000" dirty="0" smtClean="0">
                <a:latin typeface="Arial" panose="020B0604020202020204" pitchFamily="34" charset="0"/>
                <a:cs typeface="Arial" panose="020B0604020202020204" pitchFamily="34" charset="0"/>
              </a:rPr>
              <a:t>smanjenje infekcije virusima </a:t>
            </a:r>
            <a:r>
              <a:rPr lang="hr-HR" sz="2000" dirty="0" err="1" smtClean="0">
                <a:latin typeface="Arial" panose="020B0604020202020204" pitchFamily="34" charset="0"/>
                <a:cs typeface="Arial" panose="020B0604020202020204" pitchFamily="34" charset="0"/>
              </a:rPr>
              <a:t>zika</a:t>
            </a:r>
            <a:r>
              <a:rPr lang="hr-HR" sz="2000" dirty="0" smtClean="0">
                <a:latin typeface="Arial" panose="020B0604020202020204" pitchFamily="34" charset="0"/>
                <a:cs typeface="Arial" panose="020B0604020202020204" pitchFamily="34" charset="0"/>
              </a:rPr>
              <a:t> i </a:t>
            </a:r>
            <a:r>
              <a:rPr lang="hr-HR" sz="2000" dirty="0" err="1" smtClean="0">
                <a:latin typeface="Arial" panose="020B0604020202020204" pitchFamily="34" charset="0"/>
                <a:cs typeface="Arial" panose="020B0604020202020204" pitchFamily="34" charset="0"/>
              </a:rPr>
              <a:t>dengue</a:t>
            </a:r>
            <a:endParaRPr lang="en-US" sz="2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420888"/>
            <a:ext cx="5242283" cy="346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6409714"/>
            <a:ext cx="3814955" cy="369332"/>
          </a:xfrm>
          <a:prstGeom prst="rect">
            <a:avLst/>
          </a:prstGeom>
          <a:noFill/>
        </p:spPr>
        <p:txBody>
          <a:bodyPr wrap="none" rtlCol="0">
            <a:spAutoFit/>
          </a:bodyPr>
          <a:lstStyle/>
          <a:p>
            <a:r>
              <a:rPr lang="hr-HR" dirty="0" smtClean="0"/>
              <a:t>tvrtka </a:t>
            </a:r>
            <a:r>
              <a:rPr lang="hr-HR" dirty="0" err="1" smtClean="0"/>
              <a:t>Oxitec</a:t>
            </a:r>
            <a:r>
              <a:rPr lang="hr-HR" dirty="0" smtClean="0"/>
              <a:t> – komarac  </a:t>
            </a:r>
            <a:r>
              <a:rPr lang="hr-HR" i="1" dirty="0" err="1" smtClean="0"/>
              <a:t>Aedes</a:t>
            </a:r>
            <a:r>
              <a:rPr lang="hr-HR" i="1" dirty="0" smtClean="0"/>
              <a:t> </a:t>
            </a:r>
            <a:r>
              <a:rPr lang="hr-HR" i="1" dirty="0" err="1" smtClean="0"/>
              <a:t>aegypti</a:t>
            </a:r>
            <a:endParaRPr lang="en-US" i="1" dirty="0"/>
          </a:p>
        </p:txBody>
      </p:sp>
    </p:spTree>
    <p:extLst>
      <p:ext uri="{BB962C8B-B14F-4D97-AF65-F5344CB8AC3E}">
        <p14:creationId xmlns:p14="http://schemas.microsoft.com/office/powerpoint/2010/main" val="2620836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6912768" cy="3139321"/>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molekularne farme: proizvodnja proteina u mlijeku domaćih životinja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C1 </a:t>
            </a:r>
            <a:r>
              <a:rPr lang="hr-HR" sz="2000" dirty="0" err="1" smtClean="0">
                <a:latin typeface="Arial" panose="020B0604020202020204" pitchFamily="34" charset="0"/>
                <a:cs typeface="Arial" panose="020B0604020202020204" pitchFamily="34" charset="0"/>
              </a:rPr>
              <a:t>esterazni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inhibitor</a:t>
            </a:r>
            <a:r>
              <a:rPr lang="hr-HR" sz="2000" dirty="0" smtClean="0">
                <a:latin typeface="Arial" panose="020B0604020202020204" pitchFamily="34" charset="0"/>
                <a:cs typeface="Arial" panose="020B0604020202020204" pitchFamily="34" charset="0"/>
              </a:rPr>
              <a:t> za </a:t>
            </a:r>
            <a:r>
              <a:rPr lang="hr-HR" sz="2000" dirty="0" err="1" smtClean="0">
                <a:latin typeface="Arial" panose="020B0604020202020204" pitchFamily="34" charset="0"/>
                <a:cs typeface="Arial" panose="020B0604020202020204" pitchFamily="34" charset="0"/>
              </a:rPr>
              <a:t>angioedem</a:t>
            </a:r>
            <a:endParaRPr lang="hr-HR" sz="2000" dirty="0" smtClean="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antikoagulansi</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-promotori gena specifični za mliječne žlijezde</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40008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80728"/>
            <a:ext cx="8111818" cy="3170099"/>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biofarmaceutici</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antitijela: „humanizirana” antitijela koja proizvode stanice sisavaca u kulturi, u </a:t>
            </a:r>
            <a:r>
              <a:rPr lang="hr-HR" sz="2000" dirty="0" err="1" smtClean="0">
                <a:latin typeface="Arial" panose="020B0604020202020204" pitchFamily="34" charset="0"/>
                <a:cs typeface="Arial" panose="020B0604020202020204" pitchFamily="34" charset="0"/>
              </a:rPr>
              <a:t>bioprocesorima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err="1" smtClean="0">
                <a:solidFill>
                  <a:srgbClr val="0070C0"/>
                </a:solidFill>
                <a:latin typeface="Arial" panose="020B0604020202020204" pitchFamily="34" charset="0"/>
                <a:cs typeface="Arial" panose="020B0604020202020204" pitchFamily="34" charset="0"/>
              </a:rPr>
              <a:t>Herceptin</a:t>
            </a:r>
            <a:r>
              <a:rPr lang="hr-HR" sz="2000" dirty="0" smtClean="0">
                <a:solidFill>
                  <a:srgbClr val="0070C0"/>
                </a:solidFill>
                <a:latin typeface="Arial" panose="020B0604020202020204" pitchFamily="34" charset="0"/>
                <a:cs typeface="Arial" panose="020B0604020202020204" pitchFamily="34" charset="0"/>
              </a:rPr>
              <a:t> - </a:t>
            </a:r>
            <a:r>
              <a:rPr lang="hr-HR" sz="2000" dirty="0" err="1" smtClean="0">
                <a:solidFill>
                  <a:srgbClr val="0070C0"/>
                </a:solidFill>
                <a:latin typeface="Arial" panose="020B0604020202020204" pitchFamily="34" charset="0"/>
                <a:cs typeface="Arial" panose="020B0604020202020204" pitchFamily="34" charset="0"/>
              </a:rPr>
              <a:t>Transtuzumab</a:t>
            </a:r>
            <a:endParaRPr lang="hr-HR" sz="2000" dirty="0" smtClean="0">
              <a:solidFill>
                <a:srgbClr val="0070C0"/>
              </a:solidFill>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vakcine</a:t>
            </a:r>
          </a:p>
          <a:p>
            <a:r>
              <a:rPr lang="hr-HR" sz="2000" dirty="0" smtClean="0">
                <a:latin typeface="Arial" panose="020B0604020202020204" pitchFamily="34" charset="0"/>
                <a:cs typeface="Arial" panose="020B0604020202020204" pitchFamily="34" charset="0"/>
              </a:rPr>
              <a:t>nove: groznica </a:t>
            </a:r>
            <a:r>
              <a:rPr lang="hr-HR" sz="2000" dirty="0" err="1" smtClean="0">
                <a:latin typeface="Arial" panose="020B0604020202020204" pitchFamily="34" charset="0"/>
                <a:cs typeface="Arial" panose="020B0604020202020204" pitchFamily="34" charset="0"/>
              </a:rPr>
              <a:t>deng</a:t>
            </a:r>
            <a:r>
              <a:rPr lang="hr-HR" sz="2000" dirty="0" smtClean="0">
                <a:latin typeface="Arial" panose="020B0604020202020204" pitchFamily="34" charset="0"/>
                <a:cs typeface="Arial" panose="020B0604020202020204" pitchFamily="34" charset="0"/>
              </a:rPr>
              <a:t>, virus Zapadnog Nila, SARS</a:t>
            </a:r>
          </a:p>
          <a:p>
            <a:endParaRPr lang="hr-H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772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92696"/>
            <a:ext cx="8352928" cy="4708981"/>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najčešće linije: </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CHO stanice jajnika kineskog hrčka (dobro okarakterizirane)</a:t>
            </a:r>
          </a:p>
          <a:p>
            <a:r>
              <a:rPr lang="hr-HR" sz="2000" dirty="0">
                <a:latin typeface="Arial" panose="020B0604020202020204" pitchFamily="34" charset="0"/>
                <a:cs typeface="Arial" panose="020B0604020202020204" pitchFamily="34" charset="0"/>
              </a:rPr>
              <a:t>uglavnom nemaju receptore za </a:t>
            </a:r>
            <a:r>
              <a:rPr lang="hr-HR" sz="2000" dirty="0" smtClean="0">
                <a:latin typeface="Arial" panose="020B0604020202020204" pitchFamily="34" charset="0"/>
                <a:cs typeface="Arial" panose="020B0604020202020204" pitchFamily="34" charset="0"/>
              </a:rPr>
              <a:t>viruse</a:t>
            </a: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stanice humane embrionalne mrežnice PER.C6 transformirane </a:t>
            </a:r>
            <a:r>
              <a:rPr lang="hr-HR" sz="2000" dirty="0" err="1">
                <a:latin typeface="Arial" panose="020B0604020202020204" pitchFamily="34" charset="0"/>
                <a:cs typeface="Arial" panose="020B0604020202020204" pitchFamily="34" charset="0"/>
              </a:rPr>
              <a:t>adenovirusom</a:t>
            </a:r>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visoka gustoća rasta visoki </a:t>
            </a:r>
            <a:r>
              <a:rPr lang="hr-HR" sz="2000" dirty="0" err="1">
                <a:latin typeface="Arial" panose="020B0604020202020204" pitchFamily="34" charset="0"/>
                <a:cs typeface="Arial" panose="020B0604020202020204" pitchFamily="34" charset="0"/>
              </a:rPr>
              <a:t>titar</a:t>
            </a:r>
            <a:r>
              <a:rPr lang="hr-HR" sz="2000" dirty="0">
                <a:latin typeface="Arial" panose="020B0604020202020204" pitchFamily="34" charset="0"/>
                <a:cs typeface="Arial" panose="020B0604020202020204" pitchFamily="34" charset="0"/>
              </a:rPr>
              <a:t> </a:t>
            </a:r>
            <a:r>
              <a:rPr lang="hr-HR" sz="2000" dirty="0" err="1">
                <a:latin typeface="Arial" panose="020B0604020202020204" pitchFamily="34" charset="0"/>
                <a:cs typeface="Arial" panose="020B0604020202020204" pitchFamily="34" charset="0"/>
              </a:rPr>
              <a:t>sekretiranih</a:t>
            </a:r>
            <a:r>
              <a:rPr lang="hr-HR" sz="2000" dirty="0">
                <a:latin typeface="Arial" panose="020B0604020202020204" pitchFamily="34" charset="0"/>
                <a:cs typeface="Arial" panose="020B0604020202020204" pitchFamily="34" charset="0"/>
              </a:rPr>
              <a:t> proteina</a:t>
            </a: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humane </a:t>
            </a:r>
            <a:r>
              <a:rPr lang="hr-HR" sz="2000" dirty="0">
                <a:latin typeface="Arial" panose="020B0604020202020204" pitchFamily="34" charset="0"/>
                <a:cs typeface="Arial" panose="020B0604020202020204" pitchFamily="34" charset="0"/>
              </a:rPr>
              <a:t>stanice  - humana </a:t>
            </a:r>
            <a:r>
              <a:rPr lang="hr-HR" sz="2000" dirty="0" err="1" smtClean="0">
                <a:latin typeface="Arial" panose="020B0604020202020204" pitchFamily="34" charset="0"/>
                <a:cs typeface="Arial" panose="020B0604020202020204" pitchFamily="34" charset="0"/>
              </a:rPr>
              <a:t>glikozilacija</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HEK293 </a:t>
            </a:r>
            <a:r>
              <a:rPr lang="hr-HR" sz="2000" dirty="0">
                <a:latin typeface="Arial" panose="020B0604020202020204" pitchFamily="34" charset="0"/>
                <a:cs typeface="Arial" panose="020B0604020202020204" pitchFamily="34" charset="0"/>
              </a:rPr>
              <a:t>stanice humanog embrionalnog bubrega, transformirane </a:t>
            </a:r>
            <a:r>
              <a:rPr lang="hr-HR" sz="2000" dirty="0" err="1">
                <a:latin typeface="Arial" panose="020B0604020202020204" pitchFamily="34" charset="0"/>
                <a:cs typeface="Arial" panose="020B0604020202020204" pitchFamily="34" charset="0"/>
              </a:rPr>
              <a:t>adenovirusom</a:t>
            </a:r>
            <a:endParaRPr lang="hr-HR" sz="2000" dirty="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a:t>
            </a:r>
            <a:r>
              <a:rPr lang="hr-HR" sz="2000" dirty="0" err="1">
                <a:latin typeface="Arial" panose="020B0604020202020204" pitchFamily="34" charset="0"/>
                <a:cs typeface="Arial" panose="020B0604020202020204" pitchFamily="34" charset="0"/>
              </a:rPr>
              <a:t>netumorske</a:t>
            </a:r>
            <a:r>
              <a:rPr lang="hr-HR" sz="2000" dirty="0">
                <a:latin typeface="Arial" panose="020B0604020202020204" pitchFamily="34" charset="0"/>
                <a:cs typeface="Arial" panose="020B0604020202020204" pitchFamily="34" charset="0"/>
              </a:rPr>
              <a:t> stanice za proizvodnju virusa (Vero – stanice zelenog majmuna)</a:t>
            </a:r>
            <a:endParaRPr lang="en-US" sz="2000" dirty="0"/>
          </a:p>
        </p:txBody>
      </p:sp>
    </p:spTree>
    <p:extLst>
      <p:ext uri="{BB962C8B-B14F-4D97-AF65-F5344CB8AC3E}">
        <p14:creationId xmlns:p14="http://schemas.microsoft.com/office/powerpoint/2010/main" val="2721398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2206</Words>
  <Application>Microsoft Office PowerPoint</Application>
  <PresentationFormat>On-screen Show (4:3)</PresentationFormat>
  <Paragraphs>349</Paragraphs>
  <Slides>26</Slides>
  <Notes>12</Notes>
  <HiddenSlides>4</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dc:creator>
  <cp:lastModifiedBy>Maja</cp:lastModifiedBy>
  <cp:revision>62</cp:revision>
  <dcterms:created xsi:type="dcterms:W3CDTF">2025-04-03T11:42:44Z</dcterms:created>
  <dcterms:modified xsi:type="dcterms:W3CDTF">2025-06-10T13:52:21Z</dcterms:modified>
</cp:coreProperties>
</file>