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3" r:id="rId1"/>
  </p:sldMasterIdLst>
  <p:notesMasterIdLst>
    <p:notesMasterId r:id="rId45"/>
  </p:notesMasterIdLst>
  <p:handoutMasterIdLst>
    <p:handoutMasterId r:id="rId46"/>
  </p:handoutMasterIdLst>
  <p:sldIdLst>
    <p:sldId id="639" r:id="rId2"/>
    <p:sldId id="641" r:id="rId3"/>
    <p:sldId id="642" r:id="rId4"/>
    <p:sldId id="643" r:id="rId5"/>
    <p:sldId id="644" r:id="rId6"/>
    <p:sldId id="645" r:id="rId7"/>
    <p:sldId id="651" r:id="rId8"/>
    <p:sldId id="652" r:id="rId9"/>
    <p:sldId id="653" r:id="rId10"/>
    <p:sldId id="654" r:id="rId11"/>
    <p:sldId id="655" r:id="rId12"/>
    <p:sldId id="656" r:id="rId13"/>
    <p:sldId id="668" r:id="rId14"/>
    <p:sldId id="669" r:id="rId15"/>
    <p:sldId id="670" r:id="rId16"/>
    <p:sldId id="671" r:id="rId17"/>
    <p:sldId id="672" r:id="rId18"/>
    <p:sldId id="676" r:id="rId19"/>
    <p:sldId id="677" r:id="rId20"/>
    <p:sldId id="678" r:id="rId21"/>
    <p:sldId id="680" r:id="rId22"/>
    <p:sldId id="688" r:id="rId23"/>
    <p:sldId id="690" r:id="rId24"/>
    <p:sldId id="691" r:id="rId25"/>
    <p:sldId id="702" r:id="rId26"/>
    <p:sldId id="703" r:id="rId27"/>
    <p:sldId id="704" r:id="rId28"/>
    <p:sldId id="707" r:id="rId29"/>
    <p:sldId id="708" r:id="rId30"/>
    <p:sldId id="709" r:id="rId31"/>
    <p:sldId id="710" r:id="rId32"/>
    <p:sldId id="711" r:id="rId33"/>
    <p:sldId id="712" r:id="rId34"/>
    <p:sldId id="715" r:id="rId35"/>
    <p:sldId id="721" r:id="rId36"/>
    <p:sldId id="723" r:id="rId37"/>
    <p:sldId id="727" r:id="rId38"/>
    <p:sldId id="730" r:id="rId39"/>
    <p:sldId id="733" r:id="rId40"/>
    <p:sldId id="731" r:id="rId41"/>
    <p:sldId id="734" r:id="rId42"/>
    <p:sldId id="735" r:id="rId43"/>
    <p:sldId id="739" r:id="rId44"/>
  </p:sldIdLst>
  <p:sldSz cx="9144000" cy="6858000" type="screen4x3"/>
  <p:notesSz cx="10234613" cy="7099300"/>
  <p:defaultTextStyle>
    <a:defPPr>
      <a:defRPr lang="hr-HR"/>
    </a:defPPr>
    <a:lvl1pPr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0000FF"/>
    <a:srgbClr val="FF9900"/>
    <a:srgbClr val="CC00CC"/>
    <a:srgbClr val="CC66FF"/>
    <a:srgbClr val="CC99FF"/>
    <a:srgbClr val="FF99FF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6920" autoAdjust="0"/>
  </p:normalViewPr>
  <p:slideViewPr>
    <p:cSldViewPr>
      <p:cViewPr varScale="1">
        <p:scale>
          <a:sx n="106" d="100"/>
          <a:sy n="106" d="100"/>
        </p:scale>
        <p:origin x="19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6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41311A8B-2CD8-4B97-8EB4-C52B4F1F714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Futura Lt BT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C5CD198E-9CB9-494F-9FF7-054C13F671D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755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Futura Lt BT" pitchFamily="34" charset="0"/>
              </a:defRPr>
            </a:lvl1pPr>
          </a:lstStyle>
          <a:p>
            <a:pPr>
              <a:defRPr/>
            </a:pPr>
            <a:fld id="{8911E416-24B9-4552-A785-11AB49B1198F}" type="datetime1">
              <a:rPr lang="hr-HR"/>
              <a:pPr>
                <a:defRPr/>
              </a:pPr>
              <a:t>22.5.2026.</a:t>
            </a:fld>
            <a:endParaRPr lang="hr-HR"/>
          </a:p>
        </p:txBody>
      </p:sp>
      <p:sp>
        <p:nvSpPr>
          <p:cNvPr id="79876" name="Rectangle 4">
            <a:extLst>
              <a:ext uri="{FF2B5EF4-FFF2-40B4-BE49-F238E27FC236}">
                <a16:creationId xmlns:a16="http://schemas.microsoft.com/office/drawing/2014/main" id="{72F0A500-50CA-40BF-B73D-D7D676EBC3D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Futura Lt BT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id="{FEFDA577-E59F-4EFD-B1B5-749DA83157A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755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fld id="{C19ABB3E-A30F-4714-BAF4-D27E316285E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91B94A3E-7B94-4641-A076-5E895C5409A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Futura Lt BT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2F711205-DF1C-4EAC-969B-B78F2F2DCAD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79755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Futura Lt BT" pitchFamily="34" charset="0"/>
              </a:defRPr>
            </a:lvl1pPr>
          </a:lstStyle>
          <a:p>
            <a:pPr>
              <a:defRPr/>
            </a:pPr>
            <a:fld id="{39CC4151-4FE8-4E62-B896-D74AE693F8DC}" type="datetime1">
              <a:rPr lang="hr-HR"/>
              <a:pPr>
                <a:defRPr/>
              </a:pPr>
              <a:t>22.5.2026.</a:t>
            </a:fld>
            <a:endParaRPr lang="hr-H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0CE93F3-D651-409E-9B1C-BEACC209D78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41688" y="531813"/>
            <a:ext cx="3551237" cy="2662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51F45A93-7BEE-40F9-9335-DEF39E2EB4A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3938" y="3371850"/>
            <a:ext cx="8186737" cy="31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/>
              <a:t>Kliknite da biste uredili stilove teksta matrice</a:t>
            </a:r>
          </a:p>
          <a:p>
            <a:pPr lvl="1"/>
            <a:r>
              <a:rPr lang="hr-HR" noProof="0"/>
              <a:t>Druga razina</a:t>
            </a:r>
          </a:p>
          <a:p>
            <a:pPr lvl="2"/>
            <a:r>
              <a:rPr lang="hr-HR" noProof="0"/>
              <a:t>Treća razina</a:t>
            </a:r>
          </a:p>
          <a:p>
            <a:pPr lvl="3"/>
            <a:r>
              <a:rPr lang="hr-HR" noProof="0"/>
              <a:t>Četvrta razina</a:t>
            </a:r>
          </a:p>
          <a:p>
            <a:pPr lvl="4"/>
            <a:r>
              <a:rPr lang="hr-HR" noProof="0"/>
              <a:t>Peta razina</a:t>
            </a:r>
          </a:p>
        </p:txBody>
      </p:sp>
      <p:sp>
        <p:nvSpPr>
          <p:cNvPr id="83974" name="Rectangle 6">
            <a:extLst>
              <a:ext uri="{FF2B5EF4-FFF2-40B4-BE49-F238E27FC236}">
                <a16:creationId xmlns:a16="http://schemas.microsoft.com/office/drawing/2014/main" id="{57C553FB-12E5-4171-BCC0-28E2FFD0C7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Futura Lt BT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3975" name="Rectangle 7">
            <a:extLst>
              <a:ext uri="{FF2B5EF4-FFF2-40B4-BE49-F238E27FC236}">
                <a16:creationId xmlns:a16="http://schemas.microsoft.com/office/drawing/2014/main" id="{37A881E5-9A35-41DB-88C2-592CBC596A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755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pPr>
              <a:defRPr/>
            </a:pPr>
            <a:fld id="{CD78F691-B342-44A6-BAA7-1595C8428B4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602CB996-98DC-485E-A003-12E631371A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835D7AF-BDC6-43E5-9EE6-8242E27FBFFA}" type="slidenum">
              <a:rPr lang="hr-HR" altLang="sr-Latn-RS" sz="1300" smtClean="0">
                <a:latin typeface="Futura Lt BT" pitchFamily="34" charset="0"/>
              </a:rPr>
              <a:pPr>
                <a:spcBef>
                  <a:spcPct val="0"/>
                </a:spcBef>
              </a:pPr>
              <a:t>1</a:t>
            </a:fld>
            <a:endParaRPr lang="hr-HR" altLang="sr-Latn-RS" sz="1300">
              <a:latin typeface="Futura Lt BT" pitchFamily="34" charset="0"/>
            </a:endParaRPr>
          </a:p>
        </p:txBody>
      </p:sp>
      <p:sp>
        <p:nvSpPr>
          <p:cNvPr id="6147" name="Rectangle 7">
            <a:extLst>
              <a:ext uri="{FF2B5EF4-FFF2-40B4-BE49-F238E27FC236}">
                <a16:creationId xmlns:a16="http://schemas.microsoft.com/office/drawing/2014/main" id="{F3E1DD34-7646-4BF1-9427-BB46E65F92D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797550" y="6742113"/>
            <a:ext cx="4435475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1207FF8-8DA3-44F5-BC17-E7965C905F66}" type="slidenum">
              <a:rPr lang="hr-HR" altLang="sr-Latn-RS" sz="1300">
                <a:latin typeface="Futura Lt BT" pitchFamily="34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hr-HR" altLang="sr-Latn-RS" sz="1300">
              <a:latin typeface="Futura Lt BT" pitchFamily="34" charset="0"/>
            </a:endParaRPr>
          </a:p>
        </p:txBody>
      </p:sp>
      <p:sp>
        <p:nvSpPr>
          <p:cNvPr id="6148" name="Rectangle 2">
            <a:extLst>
              <a:ext uri="{FF2B5EF4-FFF2-40B4-BE49-F238E27FC236}">
                <a16:creationId xmlns:a16="http://schemas.microsoft.com/office/drawing/2014/main" id="{C359067C-A0D2-42D0-A325-8E1138D907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9" name="Rectangle 3">
            <a:extLst>
              <a:ext uri="{FF2B5EF4-FFF2-40B4-BE49-F238E27FC236}">
                <a16:creationId xmlns:a16="http://schemas.microsoft.com/office/drawing/2014/main" id="{84918B80-A7AA-497F-942C-F303F826EA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>
            <a:extLst>
              <a:ext uri="{FF2B5EF4-FFF2-40B4-BE49-F238E27FC236}">
                <a16:creationId xmlns:a16="http://schemas.microsoft.com/office/drawing/2014/main" id="{E46E51CE-D8A0-4141-ACF4-18791C3A0C6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>
            <a:extLst>
              <a:ext uri="{FF2B5EF4-FFF2-40B4-BE49-F238E27FC236}">
                <a16:creationId xmlns:a16="http://schemas.microsoft.com/office/drawing/2014/main" id="{77FDE9F2-0A75-4FBF-B8E8-7369D2DEA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r-Latn-CS" altLang="sr-Latn-RS">
              <a:latin typeface="Arial" panose="020B0604020202020204" pitchFamily="34" charset="0"/>
            </a:endParaRPr>
          </a:p>
        </p:txBody>
      </p:sp>
      <p:sp>
        <p:nvSpPr>
          <p:cNvPr id="52228" name="Slide Number Placeholder 3">
            <a:extLst>
              <a:ext uri="{FF2B5EF4-FFF2-40B4-BE49-F238E27FC236}">
                <a16:creationId xmlns:a16="http://schemas.microsoft.com/office/drawing/2014/main" id="{EF4147E8-7DE0-481A-8E25-B6B4F734A0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88EC1A6-111C-4EFF-A1ED-36BF93E34DA8}" type="slidenum">
              <a:rPr lang="hr-HR" altLang="sr-Latn-RS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36</a:t>
            </a:fld>
            <a:endParaRPr lang="hr-HR" altLang="sr-Latn-RS" sz="13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D3029E9C-88D4-4EA4-AD05-1DA44EB364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340E69D1-8316-401D-A987-7B6FBB072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r-Latn-CS" altLang="sr-Latn-RS">
              <a:latin typeface="Arial" panose="020B0604020202020204" pitchFamily="34" charset="0"/>
            </a:endParaRPr>
          </a:p>
        </p:txBody>
      </p:sp>
      <p:sp>
        <p:nvSpPr>
          <p:cNvPr id="58372" name="Slide Number Placeholder 3">
            <a:extLst>
              <a:ext uri="{FF2B5EF4-FFF2-40B4-BE49-F238E27FC236}">
                <a16:creationId xmlns:a16="http://schemas.microsoft.com/office/drawing/2014/main" id="{C52B096C-CD8C-4C04-B979-8A3BC2B828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7948417-A32E-4559-B6E6-167B5ED84818}" type="slidenum">
              <a:rPr lang="hr-HR" altLang="sr-Latn-RS" sz="1300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37</a:t>
            </a:fld>
            <a:endParaRPr lang="hr-HR" altLang="sr-Latn-RS" sz="13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D5211E-8CFE-499F-B79A-42E965AA9F4A}"/>
              </a:ext>
            </a:extLst>
          </p:cNvPr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7DF217-8019-4F6C-8307-1674F6D75CB0}"/>
              </a:ext>
            </a:extLst>
          </p:cNvPr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A616A9-EA44-4AFA-AB62-27AF70C696CC}"/>
              </a:ext>
            </a:extLst>
          </p:cNvPr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27">
            <a:extLst>
              <a:ext uri="{FF2B5EF4-FFF2-40B4-BE49-F238E27FC236}">
                <a16:creationId xmlns:a16="http://schemas.microsoft.com/office/drawing/2014/main" id="{EFBC36BC-5DC8-407A-9F1D-9F814D7847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C19BA11-851A-4D18-9683-44C871554681}" type="datetime1">
              <a:rPr lang="sr-Latn-CS"/>
              <a:pPr>
                <a:defRPr/>
              </a:pPr>
              <a:t>22.5.2026.</a:t>
            </a:fld>
            <a:endParaRPr lang="hr-HR"/>
          </a:p>
        </p:txBody>
      </p:sp>
      <p:sp>
        <p:nvSpPr>
          <p:cNvPr id="10" name="Footer Placeholder 16">
            <a:extLst>
              <a:ext uri="{FF2B5EF4-FFF2-40B4-BE49-F238E27FC236}">
                <a16:creationId xmlns:a16="http://schemas.microsoft.com/office/drawing/2014/main" id="{80D2B674-60C7-49FE-94B1-F4DC8C5A8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28">
            <a:extLst>
              <a:ext uri="{FF2B5EF4-FFF2-40B4-BE49-F238E27FC236}">
                <a16:creationId xmlns:a16="http://schemas.microsoft.com/office/drawing/2014/main" id="{7D320BBE-BB37-4C77-A0A1-3DCE3D878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F6F2AC5-646B-4699-8CC7-DD3C5ABE755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0124964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135714ED-2ADF-4A92-8C58-43A9873AE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E5C4D-7D93-4916-BD13-C6B6FB3005CD}" type="datetime1">
              <a:rPr lang="sr-Latn-CS"/>
              <a:pPr>
                <a:defRPr/>
              </a:pPr>
              <a:t>22.5.2026.</a:t>
            </a:fld>
            <a:endParaRPr lang="hr-H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D6453922-3E96-4852-8E3C-2C94DCC33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B07D0CAA-9F2F-43A2-8564-2C7890338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41BCB-B499-4881-B363-E2843BA6ED6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560661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77A8456C-C2BF-4D8A-A5BF-162924861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76D99-D341-40BC-8AA4-D2000824EEAF}" type="datetime1">
              <a:rPr lang="sr-Latn-CS"/>
              <a:pPr>
                <a:defRPr/>
              </a:pPr>
              <a:t>22.5.2026.</a:t>
            </a:fld>
            <a:endParaRPr lang="hr-HR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1D37B542-D2FB-451A-B9C1-0F1E9C1DC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4090179D-2C8B-4FBB-A61A-B9BFBE1AC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03B3C-3822-4B8F-832B-BBBE73A7A47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787356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E4E85289-B808-4FAA-9AF8-5BBDDB99D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352F6-BA62-4C15-9EAD-316BD6620235}" type="datetime1">
              <a:rPr lang="sr-Latn-CS"/>
              <a:pPr>
                <a:defRPr/>
              </a:pPr>
              <a:t>22.5.2026.</a:t>
            </a:fld>
            <a:endParaRPr lang="hr-HR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6C3B9D5D-2F7C-4217-80EE-D51C8FF65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5486878C-EE50-4E2E-B022-9CDE76FE9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C0A8A-ED38-461B-ACB2-6D9377D5D5D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457243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173D2C15-C09A-4DD6-976C-59F1C3A07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02893-6C10-46D0-820C-6930A2EA9A41}" type="datetime1">
              <a:rPr lang="sr-Latn-CS"/>
              <a:pPr>
                <a:defRPr/>
              </a:pPr>
              <a:t>22.5.2026.</a:t>
            </a:fld>
            <a:endParaRPr lang="hr-H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73730264-B5B4-44BB-BFA3-9B3EA2AE5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CA2F7128-A1E4-4D14-949F-F6028E818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DF213-8922-4F55-ABCC-F3042270CE9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058278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8784519C-6045-44EE-85E3-0915C0C9E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68AAA-4D25-4793-8A7E-631417896A4D}" type="datetime1">
              <a:rPr lang="sr-Latn-CS"/>
              <a:pPr>
                <a:defRPr/>
              </a:pPr>
              <a:t>22.5.2026.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7813C8-8C02-4274-95E3-9D312947E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B2418700-5865-48D8-B3AF-D14B30548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A1095-ACBE-45BD-B8F2-0EC629D3FBD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1369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28600"/>
            <a:ext cx="8156575" cy="5897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A5ECE1D1-793D-439C-BFCC-BB5933C79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AAFD3-6B79-4E5B-92E3-0B6B5C0844BC}" type="datetime1">
              <a:rPr lang="sr-Latn-CS"/>
              <a:pPr>
                <a:defRPr/>
              </a:pPr>
              <a:t>22.5.2026.</a:t>
            </a:fld>
            <a:endParaRPr lang="hr-HR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5D9A1BED-5009-4DB5-A02A-38A2ED10C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EC0E6A2C-3D44-4349-8407-1C3901C87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93E95-0305-4E71-A7B6-95476D22ACA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061769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56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C253E741-741F-4242-96B4-F64D99372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D6348-DF24-42CC-9659-D939127F7277}" type="datetime1">
              <a:rPr lang="sr-Latn-CS"/>
              <a:pPr>
                <a:defRPr/>
              </a:pPr>
              <a:t>22.5.2026.</a:t>
            </a:fld>
            <a:endParaRPr lang="hr-HR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AF2A4C08-58EA-4E49-83AE-DE96B7476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C19BA58F-7C84-4E22-BCDA-3699394D6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08857-E787-4578-A6C7-1CBD46AD353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367841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>
            <a:extLst>
              <a:ext uri="{FF2B5EF4-FFF2-40B4-BE49-F238E27FC236}">
                <a16:creationId xmlns:a16="http://schemas.microsoft.com/office/drawing/2014/main" id="{C6A089D1-C75A-43DC-83BD-6E46E43C7A3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title style</a:t>
            </a:r>
          </a:p>
        </p:txBody>
      </p:sp>
      <p:sp>
        <p:nvSpPr>
          <p:cNvPr id="1027" name="Text Placeholder 12">
            <a:extLst>
              <a:ext uri="{FF2B5EF4-FFF2-40B4-BE49-F238E27FC236}">
                <a16:creationId xmlns:a16="http://schemas.microsoft.com/office/drawing/2014/main" id="{1B3FE183-DD5C-4A12-87D2-99E43C63AE6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text styles</a:t>
            </a:r>
          </a:p>
          <a:p>
            <a:pPr lvl="1"/>
            <a:r>
              <a:rPr lang="en-US" altLang="sr-Latn-RS"/>
              <a:t>Second level</a:t>
            </a:r>
          </a:p>
          <a:p>
            <a:pPr lvl="2"/>
            <a:r>
              <a:rPr lang="en-US" altLang="sr-Latn-RS"/>
              <a:t>Third level</a:t>
            </a:r>
          </a:p>
          <a:p>
            <a:pPr lvl="3"/>
            <a:r>
              <a:rPr lang="en-US" altLang="sr-Latn-RS"/>
              <a:t>Fourth level</a:t>
            </a:r>
          </a:p>
          <a:p>
            <a:pPr lvl="4"/>
            <a:r>
              <a:rPr lang="en-US" altLang="sr-Latn-R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2009C66E-9CE4-4FE5-A1D8-0B74036666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kumimoji="0" sz="1400">
                <a:solidFill>
                  <a:schemeClr val="tx2"/>
                </a:solidFill>
                <a:latin typeface="Futura Lt BT" pitchFamily="34" charset="0"/>
              </a:defRPr>
            </a:lvl1pPr>
          </a:lstStyle>
          <a:p>
            <a:pPr>
              <a:defRPr/>
            </a:pPr>
            <a:fld id="{E2D1B7D1-1F6B-487C-BA13-BE8544D7ED82}" type="datetime1">
              <a:rPr lang="sr-Latn-CS"/>
              <a:pPr>
                <a:defRPr/>
              </a:pPr>
              <a:t>22.5.2026.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30FECC-4B71-4952-AE9B-662CD5D259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1400">
                <a:solidFill>
                  <a:schemeClr val="tx2"/>
                </a:solidFill>
                <a:latin typeface="Futura Lt BT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1DF371-F6DE-4A71-9275-F9AA978D851D}"/>
              </a:ext>
            </a:extLst>
          </p:cNvPr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F67AA4-D8E8-4357-8355-E037E9693B1F}"/>
              </a:ext>
            </a:extLst>
          </p:cNvPr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7F7944-BB8B-4622-AB41-DA98F46AEA73}"/>
              </a:ext>
            </a:extLst>
          </p:cNvPr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5A25A8C8-96E4-435A-A644-E797D1759E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903F2CA-955D-4B0B-BF73-F861DEBD7A9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6" r:id="rId1"/>
    <p:sldLayoutId id="2147484369" r:id="rId2"/>
    <p:sldLayoutId id="2147484370" r:id="rId3"/>
    <p:sldLayoutId id="2147484371" r:id="rId4"/>
    <p:sldLayoutId id="2147484372" r:id="rId5"/>
    <p:sldLayoutId id="2147484373" r:id="rId6"/>
    <p:sldLayoutId id="2147484374" r:id="rId7"/>
    <p:sldLayoutId id="2147484375" r:id="rId8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6.wmf"/><Relationship Id="rId4" Type="http://schemas.openxmlformats.org/officeDocument/2006/relationships/oleObject" Target="../embeddings/oleObject1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4.png"/><Relationship Id="rId4" Type="http://schemas.openxmlformats.org/officeDocument/2006/relationships/image" Target="../media/image5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860110A-8FB8-4C9B-9AC8-7AB156B84F5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95288" y="1628775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sr-Latn-RS" b="1" cap="none">
                <a:solidFill>
                  <a:schemeClr val="accent1"/>
                </a:solidFill>
                <a:latin typeface="Arial" panose="020B0604020202020204" pitchFamily="34" charset="0"/>
              </a:rPr>
              <a:t>NEOGEN</a:t>
            </a:r>
            <a:br>
              <a:rPr lang="hr-HR" altLang="sr-Latn-RS" b="1" cap="none">
                <a:solidFill>
                  <a:schemeClr val="accent1"/>
                </a:solidFill>
                <a:latin typeface="Arial" panose="020B0604020202020204" pitchFamily="34" charset="0"/>
              </a:rPr>
            </a:br>
            <a:r>
              <a:rPr lang="hr-HR" altLang="sr-Latn-RS" sz="3200" b="1" cap="none">
                <a:solidFill>
                  <a:schemeClr val="accent1"/>
                </a:solidFill>
                <a:latin typeface="Arial" panose="020B0604020202020204" pitchFamily="34" charset="0"/>
              </a:rPr>
              <a:t>Razvoj flore i faune</a:t>
            </a:r>
            <a:br>
              <a:rPr lang="hr-HR" altLang="sr-Latn-RS" b="1" cap="none">
                <a:latin typeface="Arial" panose="020B0604020202020204" pitchFamily="34" charset="0"/>
              </a:rPr>
            </a:br>
            <a:endParaRPr lang="hr-HR" altLang="sr-Latn-RS" sz="2200" b="1" cap="none">
              <a:latin typeface="Arial" panose="020B0604020202020204" pitchFamily="34" charset="0"/>
            </a:endParaRPr>
          </a:p>
        </p:txBody>
      </p:sp>
      <p:pic>
        <p:nvPicPr>
          <p:cNvPr id="5123" name="Picture 11" descr="hyracotherium ili eohippus, donji eocen, predak dan">
            <a:extLst>
              <a:ext uri="{FF2B5EF4-FFF2-40B4-BE49-F238E27FC236}">
                <a16:creationId xmlns:a16="http://schemas.microsoft.com/office/drawing/2014/main" id="{CBA01982-816E-4F4B-A514-730E95279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500438"/>
            <a:ext cx="3429000" cy="183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7" descr="Australopithecus africanus">
            <a:extLst>
              <a:ext uri="{FF2B5EF4-FFF2-40B4-BE49-F238E27FC236}">
                <a16:creationId xmlns:a16="http://schemas.microsoft.com/office/drawing/2014/main" id="{906ADF4D-F751-4144-8CEF-79954C576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2" t="5528" r="4552" b="18887"/>
          <a:stretch>
            <a:fillRect/>
          </a:stretch>
        </p:blipFill>
        <p:spPr bwMode="auto">
          <a:xfrm>
            <a:off x="3995738" y="3500438"/>
            <a:ext cx="17526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8">
            <a:extLst>
              <a:ext uri="{FF2B5EF4-FFF2-40B4-BE49-F238E27FC236}">
                <a16:creationId xmlns:a16="http://schemas.microsoft.com/office/drawing/2014/main" id="{613B334E-D4F4-4CCC-931A-36BDE6CCE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3495675"/>
            <a:ext cx="3097212" cy="178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2">
            <a:extLst>
              <a:ext uri="{FF2B5EF4-FFF2-40B4-BE49-F238E27FC236}">
                <a16:creationId xmlns:a16="http://schemas.microsoft.com/office/drawing/2014/main" id="{2A849011-918E-4085-B011-92D5B812D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7A98EF79-D13B-4475-ACE9-447596B46083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7171" name="Text Box 6">
            <a:extLst>
              <a:ext uri="{FF2B5EF4-FFF2-40B4-BE49-F238E27FC236}">
                <a16:creationId xmlns:a16="http://schemas.microsoft.com/office/drawing/2014/main" id="{5302D1C2-C825-4D20-87A2-8F151DBA0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571625"/>
            <a:ext cx="8567737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CC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Granica paleogena i neogena nije obilježena dramatičnim evolucijskim ili tektonskim događajima</a:t>
            </a:r>
          </a:p>
          <a:p>
            <a:pPr eaLnBrk="1" hangingPunct="1">
              <a:spcBef>
                <a:spcPct val="0"/>
              </a:spcBef>
              <a:buClr>
                <a:srgbClr val="00CC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Klimatske prilike se značajnije mijenjaju: </a:t>
            </a:r>
            <a:r>
              <a:rPr lang="hr-HR" altLang="sr-Latn-RS" sz="1800" b="1">
                <a:solidFill>
                  <a:srgbClr val="0000FF"/>
                </a:solidFill>
                <a:latin typeface="Futura Lt BT" pitchFamily="34" charset="0"/>
              </a:rPr>
              <a:t>svijet postaje hladniji i suši</a:t>
            </a:r>
          </a:p>
          <a:p>
            <a:pPr eaLnBrk="1" hangingPunct="1">
              <a:spcBef>
                <a:spcPct val="0"/>
              </a:spcBef>
              <a:buClr>
                <a:srgbClr val="00CC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Nastaju pustinje u Africi i Aziji, šume su zamijenjene stepama , prerijama i tundrama</a:t>
            </a:r>
          </a:p>
          <a:p>
            <a:pPr eaLnBrk="1" hangingPunct="1">
              <a:spcBef>
                <a:spcPct val="0"/>
              </a:spcBef>
              <a:buClr>
                <a:srgbClr val="00CC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Polovi su postali termalno izolirani i prekriveni ledenim pokrovom </a:t>
            </a:r>
          </a:p>
          <a:p>
            <a:pPr eaLnBrk="1" hangingPunct="1">
              <a:spcBef>
                <a:spcPct val="0"/>
              </a:spcBef>
              <a:buClr>
                <a:srgbClr val="00CC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Pleistocen: izmjena glacijala i interglacijala</a:t>
            </a:r>
          </a:p>
          <a:p>
            <a:pPr eaLnBrk="1" hangingPunct="1">
              <a:spcBef>
                <a:spcPct val="0"/>
              </a:spcBef>
              <a:buClr>
                <a:srgbClr val="00CC00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80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00CC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0000FF"/>
                </a:solidFill>
                <a:latin typeface="Futura Lt BT" pitchFamily="34" charset="0"/>
              </a:rPr>
              <a:t>Raspored kontinenata približava se današnjem rasporedu </a:t>
            </a:r>
            <a:r>
              <a:rPr lang="hr-HR" altLang="sr-Latn-RS" sz="1800">
                <a:latin typeface="Futura Lt BT" pitchFamily="34" charset="0"/>
              </a:rPr>
              <a:t>– povremeno egzistiraju kopneni mostovi, npr. Panamska prevlaka, Beringov most i sl. </a:t>
            </a:r>
          </a:p>
          <a:p>
            <a:pPr eaLnBrk="1" hangingPunct="1">
              <a:spcBef>
                <a:spcPct val="0"/>
              </a:spcBef>
              <a:buClr>
                <a:srgbClr val="00CC00"/>
              </a:buClr>
              <a:buSzTx/>
              <a:buFont typeface="Wingdings" panose="05000000000000000000" pitchFamily="2" charset="2"/>
              <a:buNone/>
            </a:pPr>
            <a:endParaRPr lang="hr-HR" altLang="sr-Latn-RS" sz="180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00CC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339933"/>
                </a:solidFill>
                <a:latin typeface="Futura Lt BT" pitchFamily="34" charset="0"/>
              </a:rPr>
              <a:t>Biljni i životinjski svijet mijenja se u skladu s klimatskim promjenama</a:t>
            </a:r>
            <a:r>
              <a:rPr lang="hr-HR" altLang="sr-Latn-RS" sz="1800">
                <a:latin typeface="Futura Lt BT" pitchFamily="34" charset="0"/>
              </a:rPr>
              <a:t>, ali sve je više vrsta koje postoje i danas </a:t>
            </a:r>
          </a:p>
          <a:p>
            <a:pPr eaLnBrk="1" hangingPunct="1">
              <a:spcBef>
                <a:spcPct val="0"/>
              </a:spcBef>
              <a:buClr>
                <a:srgbClr val="00CC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Značajniji evolucijski pomak bilježe vertebratni organizmi i na kopnu i u moru</a:t>
            </a:r>
          </a:p>
          <a:p>
            <a:pPr eaLnBrk="1" hangingPunct="1">
              <a:spcBef>
                <a:spcPct val="0"/>
              </a:spcBef>
              <a:buClr>
                <a:srgbClr val="00CC00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80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00CC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Progresivni razvoj inteligencije – </a:t>
            </a: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razvoj hominida</a:t>
            </a:r>
            <a:endParaRPr lang="en-US" altLang="sr-Latn-RS" sz="1800" b="1">
              <a:solidFill>
                <a:srgbClr val="FF0000"/>
              </a:solidFill>
              <a:latin typeface="Futura Lt BT" pitchFamily="34" charset="0"/>
            </a:endParaRPr>
          </a:p>
        </p:txBody>
      </p:sp>
      <p:sp>
        <p:nvSpPr>
          <p:cNvPr id="7172" name="Text Box 7">
            <a:extLst>
              <a:ext uri="{FF2B5EF4-FFF2-40B4-BE49-F238E27FC236}">
                <a16:creationId xmlns:a16="http://schemas.microsoft.com/office/drawing/2014/main" id="{DDADCA5B-3517-4D64-AF74-67B74611D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43706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r-Latn-CS" altLang="sr-Latn-RS" sz="2100">
              <a:latin typeface="Futura Lt BT" pitchFamily="34" charset="0"/>
            </a:endParaRPr>
          </a:p>
        </p:txBody>
      </p:sp>
      <p:sp>
        <p:nvSpPr>
          <p:cNvPr id="7173" name="Rectangle 2">
            <a:extLst>
              <a:ext uri="{FF2B5EF4-FFF2-40B4-BE49-F238E27FC236}">
                <a16:creationId xmlns:a16="http://schemas.microsoft.com/office/drawing/2014/main" id="{47B3E33F-2350-49D1-BD53-1BD37BABE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" y="609600"/>
            <a:ext cx="8153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 u="sng">
                <a:solidFill>
                  <a:srgbClr val="FF0000"/>
                </a:solidFill>
                <a:latin typeface="Futura Lt BT" pitchFamily="34" charset="0"/>
              </a:rPr>
              <a:t>ŽIVOT U NEOGENU I KVARTARU</a:t>
            </a:r>
            <a:endParaRPr lang="hr-HR" altLang="sr-Latn-RS" sz="3200" u="sng">
              <a:solidFill>
                <a:srgbClr val="FF0000"/>
              </a:solidFill>
              <a:latin typeface="Futura Lt BT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>
            <a:extLst>
              <a:ext uri="{FF2B5EF4-FFF2-40B4-BE49-F238E27FC236}">
                <a16:creationId xmlns:a16="http://schemas.microsoft.com/office/drawing/2014/main" id="{B3046324-F279-4CC6-AB13-CA404BA0B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E92AEB5D-DD57-4875-BA57-C8D58131F722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7DD80633-FA11-46DC-ADD1-2AAEDD299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997200"/>
            <a:ext cx="86407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600" b="1">
                <a:solidFill>
                  <a:srgbClr val="CC0000"/>
                </a:solidFill>
                <a:latin typeface="Arial" panose="020B0604020202020204" pitchFamily="34" charset="0"/>
              </a:rPr>
              <a:t>ŽIVOT U MORU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>
            <a:extLst>
              <a:ext uri="{FF2B5EF4-FFF2-40B4-BE49-F238E27FC236}">
                <a16:creationId xmlns:a16="http://schemas.microsoft.com/office/drawing/2014/main" id="{94FDACF1-DF11-46B4-8C5A-8EE4E8747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1FF60FA5-6E37-4CC7-B85C-B282158CD63F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9219" name="Text Box 4">
            <a:extLst>
              <a:ext uri="{FF2B5EF4-FFF2-40B4-BE49-F238E27FC236}">
                <a16:creationId xmlns:a16="http://schemas.microsoft.com/office/drawing/2014/main" id="{C8ADBF70-1899-4255-9CE4-A4DA18481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628775"/>
            <a:ext cx="3671888" cy="1477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DIJATOMEJE doživljavaju nagli procvat u miocenu </a:t>
            </a:r>
            <a:r>
              <a:rPr lang="hr-HR" altLang="sr-Latn-RS" sz="1800">
                <a:latin typeface="Futura Lt BT" pitchFamily="34" charset="0"/>
              </a:rPr>
              <a:t>&gt; osobito slatkovodne dijatomeje (Pennales) – razvoj oko 2000 vrsta</a:t>
            </a:r>
          </a:p>
        </p:txBody>
      </p:sp>
      <p:pic>
        <p:nvPicPr>
          <p:cNvPr id="9220" name="Picture 2" descr="J40 - Kenozojske Dijatomeje">
            <a:extLst>
              <a:ext uri="{FF2B5EF4-FFF2-40B4-BE49-F238E27FC236}">
                <a16:creationId xmlns:a16="http://schemas.microsoft.com/office/drawing/2014/main" id="{8FC1F016-CD31-49D7-AAC9-893A79E47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1689100"/>
            <a:ext cx="4675187" cy="433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2">
            <a:extLst>
              <a:ext uri="{FF2B5EF4-FFF2-40B4-BE49-F238E27FC236}">
                <a16:creationId xmlns:a16="http://schemas.microsoft.com/office/drawing/2014/main" id="{970C0D38-6AFE-48DF-83CC-960259352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76250"/>
            <a:ext cx="2736850" cy="457200"/>
          </a:xfrm>
          <a:prstGeom prst="rect">
            <a:avLst/>
          </a:prstGeom>
          <a:noFill/>
          <a:ln w="19050">
            <a:solidFill>
              <a:srgbClr val="3333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Futura Lt BT" pitchFamily="34" charset="0"/>
              </a:rPr>
              <a:t>FITOPLANKTON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>
            <a:extLst>
              <a:ext uri="{FF2B5EF4-FFF2-40B4-BE49-F238E27FC236}">
                <a16:creationId xmlns:a16="http://schemas.microsoft.com/office/drawing/2014/main" id="{6CDE8458-D014-433C-B84A-72DE23F5C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B1AF2651-9285-4080-9AC1-D289D01DBEF3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5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10243" name="Picture 2" descr="Discoaster challengeri">
            <a:extLst>
              <a:ext uri="{FF2B5EF4-FFF2-40B4-BE49-F238E27FC236}">
                <a16:creationId xmlns:a16="http://schemas.microsoft.com/office/drawing/2014/main" id="{0115AFF8-D56E-48F0-9022-7171400C9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4" t="16006" r="16652" b="25154"/>
          <a:stretch>
            <a:fillRect/>
          </a:stretch>
        </p:blipFill>
        <p:spPr bwMode="auto">
          <a:xfrm>
            <a:off x="6357938" y="3509963"/>
            <a:ext cx="2598737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3" descr="J39 - Neki paleogenski nanofosili">
            <a:extLst>
              <a:ext uri="{FF2B5EF4-FFF2-40B4-BE49-F238E27FC236}">
                <a16:creationId xmlns:a16="http://schemas.microsoft.com/office/drawing/2014/main" id="{0F7B24D7-7171-43ED-A040-4805050BA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0" t="1189" r="50623" b="55971"/>
          <a:stretch>
            <a:fillRect/>
          </a:stretch>
        </p:blipFill>
        <p:spPr bwMode="auto">
          <a:xfrm>
            <a:off x="3500438" y="3833813"/>
            <a:ext cx="2676525" cy="250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 Box 4">
            <a:extLst>
              <a:ext uri="{FF2B5EF4-FFF2-40B4-BE49-F238E27FC236}">
                <a16:creationId xmlns:a16="http://schemas.microsoft.com/office/drawing/2014/main" id="{534D51F7-FD1F-484F-829A-46D54F7D92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1481138"/>
            <a:ext cx="56578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Kokolitoforidi</a:t>
            </a:r>
            <a:r>
              <a:rPr lang="hr-HR" altLang="sr-Latn-RS" sz="1800" b="1">
                <a:latin typeface="Futura Lt BT" pitchFamily="34" charset="0"/>
              </a:rPr>
              <a:t> se uspijevaju oporaviti nakon krednog izumiranja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Rod </a:t>
            </a:r>
            <a:r>
              <a:rPr lang="hr-HR" altLang="sr-Latn-RS" sz="1800" b="1" i="1">
                <a:solidFill>
                  <a:srgbClr val="0000FF"/>
                </a:solidFill>
                <a:latin typeface="Futura Lt BT" pitchFamily="34" charset="0"/>
              </a:rPr>
              <a:t>Discoaster</a:t>
            </a:r>
            <a:r>
              <a:rPr lang="hr-HR" altLang="sr-Latn-RS" sz="1800">
                <a:latin typeface="Futura Lt BT" pitchFamily="34" charset="0"/>
              </a:rPr>
              <a:t>  (ima karakteristične zvjezdolike kokolite) sadrži </a:t>
            </a:r>
            <a:r>
              <a:rPr lang="hr-HR" altLang="sr-Latn-RS" sz="1800" b="1">
                <a:latin typeface="Futura Lt BT" pitchFamily="34" charset="0"/>
              </a:rPr>
              <a:t>brojne provodne vrste za paleogenski period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Prva pojava diskoastera zabilježena u mlađem paleocenu (prije oko 60 mln god), a izumiru krajem pliocena (prije oko 2 mln god)</a:t>
            </a:r>
          </a:p>
        </p:txBody>
      </p:sp>
      <p:sp>
        <p:nvSpPr>
          <p:cNvPr id="10246" name="Text Box 5">
            <a:extLst>
              <a:ext uri="{FF2B5EF4-FFF2-40B4-BE49-F238E27FC236}">
                <a16:creationId xmlns:a16="http://schemas.microsoft.com/office/drawing/2014/main" id="{1DDEFD99-AB44-4968-AA58-86DE6F9B2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5867400"/>
            <a:ext cx="2852737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FF0000"/>
                </a:solidFill>
                <a:latin typeface="Futura Lt BT" pitchFamily="34" charset="0"/>
              </a:rPr>
              <a:t>Discoaster</a:t>
            </a:r>
            <a:r>
              <a:rPr lang="hr-HR" altLang="sr-Latn-RS" sz="1800" i="1">
                <a:solidFill>
                  <a:schemeClr val="accent2"/>
                </a:solidFill>
                <a:latin typeface="Futura Lt BT" pitchFamily="34" charset="0"/>
              </a:rPr>
              <a:t> </a:t>
            </a:r>
            <a:r>
              <a:rPr lang="hr-HR" altLang="sr-Latn-RS" sz="1800" i="1">
                <a:latin typeface="Futura Lt BT" pitchFamily="34" charset="0"/>
              </a:rPr>
              <a:t>challengeri</a:t>
            </a:r>
            <a:r>
              <a:rPr lang="hr-HR" altLang="sr-Latn-RS" sz="1800">
                <a:latin typeface="Futura Lt BT" pitchFamily="34" charset="0"/>
              </a:rPr>
              <a:t>, Pc</a:t>
            </a:r>
          </a:p>
        </p:txBody>
      </p:sp>
      <p:sp>
        <p:nvSpPr>
          <p:cNvPr id="10247" name="Text Box 6">
            <a:extLst>
              <a:ext uri="{FF2B5EF4-FFF2-40B4-BE49-F238E27FC236}">
                <a16:creationId xmlns:a16="http://schemas.microsoft.com/office/drawing/2014/main" id="{4A2E7D7C-171C-413B-A644-66AEBE396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6340475"/>
            <a:ext cx="3230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FF0000"/>
                </a:solidFill>
                <a:latin typeface="Futura Lt BT" pitchFamily="34" charset="0"/>
              </a:rPr>
              <a:t>Discoaster</a:t>
            </a:r>
            <a:r>
              <a:rPr lang="hr-HR" altLang="sr-Latn-RS" sz="1800" i="1">
                <a:solidFill>
                  <a:schemeClr val="accent2"/>
                </a:solidFill>
                <a:latin typeface="Futura Lt BT" pitchFamily="34" charset="0"/>
              </a:rPr>
              <a:t> </a:t>
            </a:r>
            <a:r>
              <a:rPr lang="hr-HR" altLang="sr-Latn-RS" sz="1800" i="1">
                <a:latin typeface="Futura Lt BT" pitchFamily="34" charset="0"/>
              </a:rPr>
              <a:t>multiradiatus</a:t>
            </a:r>
            <a:r>
              <a:rPr lang="hr-HR" altLang="sr-Latn-RS" sz="1800">
                <a:latin typeface="Futura Lt BT" pitchFamily="34" charset="0"/>
              </a:rPr>
              <a:t>, Pc</a:t>
            </a:r>
          </a:p>
        </p:txBody>
      </p:sp>
      <p:pic>
        <p:nvPicPr>
          <p:cNvPr id="10248" name="Picture 7" descr="J39 - Neki paleogenski nanofosili">
            <a:extLst>
              <a:ext uri="{FF2B5EF4-FFF2-40B4-BE49-F238E27FC236}">
                <a16:creationId xmlns:a16="http://schemas.microsoft.com/office/drawing/2014/main" id="{9535757E-76E5-4389-811A-BD5C180D1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0" t="969" r="5443" b="56274"/>
          <a:stretch>
            <a:fillRect/>
          </a:stretch>
        </p:blipFill>
        <p:spPr bwMode="auto">
          <a:xfrm>
            <a:off x="571500" y="3806825"/>
            <a:ext cx="26670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Text Box 8">
            <a:extLst>
              <a:ext uri="{FF2B5EF4-FFF2-40B4-BE49-F238E27FC236}">
                <a16:creationId xmlns:a16="http://schemas.microsoft.com/office/drawing/2014/main" id="{48420775-FFB4-495A-A715-DEECBA6B4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6372225"/>
            <a:ext cx="3190875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FF0000"/>
                </a:solidFill>
                <a:latin typeface="Futura Lt BT" pitchFamily="34" charset="0"/>
              </a:rPr>
              <a:t>Discoaster</a:t>
            </a:r>
            <a:r>
              <a:rPr lang="hr-HR" altLang="sr-Latn-RS" sz="1800" i="1">
                <a:solidFill>
                  <a:schemeClr val="accent2"/>
                </a:solidFill>
                <a:latin typeface="Futura Lt BT" pitchFamily="34" charset="0"/>
              </a:rPr>
              <a:t> </a:t>
            </a:r>
            <a:r>
              <a:rPr lang="hr-HR" altLang="sr-Latn-RS" sz="1800" i="1">
                <a:latin typeface="Futura Lt BT" pitchFamily="34" charset="0"/>
              </a:rPr>
              <a:t>saipanensis</a:t>
            </a:r>
            <a:r>
              <a:rPr lang="hr-HR" altLang="sr-Latn-RS" sz="1800">
                <a:latin typeface="Futura Lt BT" pitchFamily="34" charset="0"/>
              </a:rPr>
              <a:t>, E</a:t>
            </a:r>
          </a:p>
        </p:txBody>
      </p:sp>
      <p:pic>
        <p:nvPicPr>
          <p:cNvPr id="10250" name="Picture 9" descr="J39 - Neki paleogenski nanofosili">
            <a:extLst>
              <a:ext uri="{FF2B5EF4-FFF2-40B4-BE49-F238E27FC236}">
                <a16:creationId xmlns:a16="http://schemas.microsoft.com/office/drawing/2014/main" id="{C66B0657-F9A3-41A3-93FB-41BD4850F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7" t="46240" r="52396" b="11003"/>
          <a:stretch>
            <a:fillRect/>
          </a:stretch>
        </p:blipFill>
        <p:spPr bwMode="auto">
          <a:xfrm>
            <a:off x="6334125" y="406400"/>
            <a:ext cx="26670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1" name="Text Box 10">
            <a:extLst>
              <a:ext uri="{FF2B5EF4-FFF2-40B4-BE49-F238E27FC236}">
                <a16:creationId xmlns:a16="http://schemas.microsoft.com/office/drawing/2014/main" id="{7D3160D2-4ACA-4247-85CC-CDC1C65C5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2998788"/>
            <a:ext cx="2844800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Futura Lt BT" pitchFamily="34" charset="0"/>
              </a:rPr>
              <a:t>Chiasmolithus solitus</a:t>
            </a:r>
            <a:r>
              <a:rPr lang="hr-HR" altLang="sr-Latn-RS" sz="1800">
                <a:latin typeface="Futura Lt BT" pitchFamily="34" charset="0"/>
              </a:rPr>
              <a:t>, E</a:t>
            </a:r>
          </a:p>
        </p:txBody>
      </p:sp>
      <p:sp>
        <p:nvSpPr>
          <p:cNvPr id="10252" name="Rectangle 2">
            <a:extLst>
              <a:ext uri="{FF2B5EF4-FFF2-40B4-BE49-F238E27FC236}">
                <a16:creationId xmlns:a16="http://schemas.microsoft.com/office/drawing/2014/main" id="{E4027A5B-0808-4850-822D-4E03E952B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76250"/>
            <a:ext cx="2736850" cy="457200"/>
          </a:xfrm>
          <a:prstGeom prst="rect">
            <a:avLst/>
          </a:prstGeom>
          <a:noFill/>
          <a:ln w="19050">
            <a:solidFill>
              <a:srgbClr val="3333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Futura Lt BT" pitchFamily="34" charset="0"/>
              </a:rPr>
              <a:t>FITOPLANKTON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8" descr="globorotalia">
            <a:extLst>
              <a:ext uri="{FF2B5EF4-FFF2-40B4-BE49-F238E27FC236}">
                <a16:creationId xmlns:a16="http://schemas.microsoft.com/office/drawing/2014/main" id="{D1F773FB-9C2C-41D8-9BEE-E6BE5D639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8" t="3287" r="3978" b="3287"/>
          <a:stretch>
            <a:fillRect/>
          </a:stretch>
        </p:blipFill>
        <p:spPr bwMode="auto">
          <a:xfrm>
            <a:off x="4572000" y="2776538"/>
            <a:ext cx="2725738" cy="1674812"/>
          </a:xfrm>
          <a:prstGeom prst="rect">
            <a:avLst/>
          </a:prstGeom>
          <a:noFill/>
          <a:ln w="412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Slide Number Placeholder 3">
            <a:extLst>
              <a:ext uri="{FF2B5EF4-FFF2-40B4-BE49-F238E27FC236}">
                <a16:creationId xmlns:a16="http://schemas.microsoft.com/office/drawing/2014/main" id="{C4B3E34C-D45E-4E4F-952B-1EBDA9855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6F5A8A45-FEAA-4445-8AA9-EE69EA15CC75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11268" name="Picture 2" descr="J51 - Globigerinidea, Globorotaliidae (sr">
            <a:extLst>
              <a:ext uri="{FF2B5EF4-FFF2-40B4-BE49-F238E27FC236}">
                <a16:creationId xmlns:a16="http://schemas.microsoft.com/office/drawing/2014/main" id="{B3C0CA6E-A9EB-4646-8EE4-55F864620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6" t="38194" r="10149" b="858"/>
          <a:stretch>
            <a:fillRect/>
          </a:stretch>
        </p:blipFill>
        <p:spPr bwMode="auto">
          <a:xfrm>
            <a:off x="107950" y="1851025"/>
            <a:ext cx="4383088" cy="431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 Box 3">
            <a:extLst>
              <a:ext uri="{FF2B5EF4-FFF2-40B4-BE49-F238E27FC236}">
                <a16:creationId xmlns:a16="http://schemas.microsoft.com/office/drawing/2014/main" id="{0B51853A-2EA1-4A05-B210-210872FF0E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4649788"/>
            <a:ext cx="40481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100" b="1" i="1">
                <a:solidFill>
                  <a:srgbClr val="FF0000"/>
                </a:solidFill>
                <a:latin typeface="Futura Lt BT" pitchFamily="34" charset="0"/>
              </a:rPr>
              <a:t>Globorotaliidae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 i="1">
                <a:solidFill>
                  <a:srgbClr val="0000FF"/>
                </a:solidFill>
                <a:latin typeface="Futura Lt BT" pitchFamily="34" charset="0"/>
              </a:rPr>
              <a:t>Globigerinidae</a:t>
            </a:r>
          </a:p>
        </p:txBody>
      </p:sp>
      <p:pic>
        <p:nvPicPr>
          <p:cNvPr id="11270" name="Picture 4" descr="planktonske i bentičke foraminifera tercijara">
            <a:extLst>
              <a:ext uri="{FF2B5EF4-FFF2-40B4-BE49-F238E27FC236}">
                <a16:creationId xmlns:a16="http://schemas.microsoft.com/office/drawing/2014/main" id="{9329F3D7-57C8-469D-A9D1-643CF04F1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" t="4306" r="61589" b="21713"/>
          <a:stretch>
            <a:fillRect/>
          </a:stretch>
        </p:blipFill>
        <p:spPr bwMode="auto">
          <a:xfrm>
            <a:off x="7019925" y="4579938"/>
            <a:ext cx="1708150" cy="1658937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8AD3AF-F59D-4918-B035-74D3459F0932}"/>
              </a:ext>
            </a:extLst>
          </p:cNvPr>
          <p:cNvCxnSpPr/>
          <p:nvPr/>
        </p:nvCxnSpPr>
        <p:spPr>
          <a:xfrm flipH="1">
            <a:off x="2555875" y="3716338"/>
            <a:ext cx="503238" cy="142875"/>
          </a:xfrm>
          <a:prstGeom prst="straightConnector1">
            <a:avLst/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119D1B2-669A-4BF5-8085-CB2F98F2DA8A}"/>
              </a:ext>
            </a:extLst>
          </p:cNvPr>
          <p:cNvCxnSpPr/>
          <p:nvPr/>
        </p:nvCxnSpPr>
        <p:spPr>
          <a:xfrm flipH="1" flipV="1">
            <a:off x="1187450" y="2347913"/>
            <a:ext cx="431800" cy="215900"/>
          </a:xfrm>
          <a:prstGeom prst="straightConnector1">
            <a:avLst/>
          </a:prstGeom>
          <a:ln w="412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DB58077-79BC-4A78-8D15-3D6A224EB01B}"/>
              </a:ext>
            </a:extLst>
          </p:cNvPr>
          <p:cNvCxnSpPr/>
          <p:nvPr/>
        </p:nvCxnSpPr>
        <p:spPr>
          <a:xfrm flipH="1" flipV="1">
            <a:off x="1331913" y="5299075"/>
            <a:ext cx="431800" cy="360363"/>
          </a:xfrm>
          <a:prstGeom prst="straightConnector1">
            <a:avLst/>
          </a:prstGeom>
          <a:ln w="412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Rectangle 2">
            <a:extLst>
              <a:ext uri="{FF2B5EF4-FFF2-40B4-BE49-F238E27FC236}">
                <a16:creationId xmlns:a16="http://schemas.microsoft.com/office/drawing/2014/main" id="{CAD9B8F7-9FC9-4F8C-86FC-E6FC2F708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88913"/>
            <a:ext cx="5114925" cy="457200"/>
          </a:xfrm>
          <a:prstGeom prst="rect">
            <a:avLst/>
          </a:prstGeom>
          <a:noFill/>
          <a:ln w="19050">
            <a:solidFill>
              <a:srgbClr val="3333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Futura Lt BT" pitchFamily="34" charset="0"/>
              </a:rPr>
              <a:t>PLANKTONSKE FORAMINIFERE</a:t>
            </a:r>
          </a:p>
        </p:txBody>
      </p:sp>
      <p:sp>
        <p:nvSpPr>
          <p:cNvPr id="11275" name="Text Box 10">
            <a:extLst>
              <a:ext uri="{FF2B5EF4-FFF2-40B4-BE49-F238E27FC236}">
                <a16:creationId xmlns:a16="http://schemas.microsoft.com/office/drawing/2014/main" id="{D8DA2989-919C-4789-BB5D-01C221317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700213"/>
            <a:ext cx="44640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Zahlađenje mora u pliocenu (5,33–2,59 mln god) pogoduje razvoju planktonskih rodova foraminifera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2">
            <a:extLst>
              <a:ext uri="{FF2B5EF4-FFF2-40B4-BE49-F238E27FC236}">
                <a16:creationId xmlns:a16="http://schemas.microsoft.com/office/drawing/2014/main" id="{0EFBEA7D-4652-4CE7-B19A-0A20F8697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65534F6D-73CB-4781-A6DD-682D790CA3CF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7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12291" name="Picture 2" descr="miocenske foraminifere, California">
            <a:extLst>
              <a:ext uri="{FF2B5EF4-FFF2-40B4-BE49-F238E27FC236}">
                <a16:creationId xmlns:a16="http://schemas.microsoft.com/office/drawing/2014/main" id="{3BE82CC5-ACF1-4A17-A42D-1A89AFF6B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" t="4184" r="5632" b="21130"/>
          <a:stretch>
            <a:fillRect/>
          </a:stretch>
        </p:blipFill>
        <p:spPr bwMode="auto">
          <a:xfrm>
            <a:off x="4500563" y="979488"/>
            <a:ext cx="4406900" cy="394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ext Box 4">
            <a:extLst>
              <a:ext uri="{FF2B5EF4-FFF2-40B4-BE49-F238E27FC236}">
                <a16:creationId xmlns:a16="http://schemas.microsoft.com/office/drawing/2014/main" id="{20274DF9-5865-4FE3-B1BF-F252D4F90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268413"/>
            <a:ext cx="29876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Futura Lt BT" pitchFamily="34" charset="0"/>
              </a:rPr>
              <a:t>A – </a:t>
            </a:r>
            <a:r>
              <a:rPr lang="hr-HR" altLang="sr-Latn-RS" sz="1600" b="1" i="1">
                <a:solidFill>
                  <a:srgbClr val="FF6600"/>
                </a:solidFill>
                <a:latin typeface="Futura Lt BT" pitchFamily="34" charset="0"/>
              </a:rPr>
              <a:t>Uvigerina</a:t>
            </a:r>
            <a:r>
              <a:rPr lang="hr-HR" altLang="sr-Latn-RS" sz="1600" i="1">
                <a:solidFill>
                  <a:srgbClr val="996600"/>
                </a:solidFill>
                <a:latin typeface="Futura Lt BT" pitchFamily="34" charset="0"/>
              </a:rPr>
              <a:t> </a:t>
            </a:r>
            <a:r>
              <a:rPr lang="hr-HR" altLang="sr-Latn-RS" sz="1600" i="1">
                <a:latin typeface="Futura Lt BT" pitchFamily="34" charset="0"/>
              </a:rPr>
              <a:t>cubana</a:t>
            </a:r>
            <a:r>
              <a:rPr lang="hr-HR" altLang="sr-Latn-RS" sz="1600">
                <a:latin typeface="Futura Lt BT" pitchFamily="34" charset="0"/>
              </a:rPr>
              <a:t>, gornji miocen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Futura Lt BT" pitchFamily="34" charset="0"/>
              </a:rPr>
              <a:t>B – </a:t>
            </a:r>
            <a:r>
              <a:rPr lang="hr-HR" altLang="sr-Latn-RS" sz="1600" b="1" i="1">
                <a:solidFill>
                  <a:srgbClr val="FF6600"/>
                </a:solidFill>
                <a:latin typeface="Futura Lt BT" pitchFamily="34" charset="0"/>
              </a:rPr>
              <a:t>Cibicides</a:t>
            </a:r>
            <a:r>
              <a:rPr lang="hr-HR" altLang="sr-Latn-RS" sz="1600" i="1">
                <a:solidFill>
                  <a:srgbClr val="996600"/>
                </a:solidFill>
                <a:latin typeface="Futura Lt BT" pitchFamily="34" charset="0"/>
              </a:rPr>
              <a:t> </a:t>
            </a:r>
            <a:r>
              <a:rPr lang="hr-HR" altLang="sr-Latn-RS" sz="1600" i="1">
                <a:latin typeface="Futura Lt BT" pitchFamily="34" charset="0"/>
              </a:rPr>
              <a:t>americanus</a:t>
            </a:r>
            <a:r>
              <a:rPr lang="hr-HR" altLang="sr-Latn-RS" sz="1600">
                <a:latin typeface="Futura Lt BT" pitchFamily="34" charset="0"/>
              </a:rPr>
              <a:t>, donji miocen</a:t>
            </a:r>
          </a:p>
        </p:txBody>
      </p:sp>
      <p:pic>
        <p:nvPicPr>
          <p:cNvPr id="12293" name="Picture 6" descr="kenozojske foraminifere, različiti oblici">
            <a:extLst>
              <a:ext uri="{FF2B5EF4-FFF2-40B4-BE49-F238E27FC236}">
                <a16:creationId xmlns:a16="http://schemas.microsoft.com/office/drawing/2014/main" id="{EAA1A137-3E6C-49FD-B56D-3CEC26937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7" t="2594" r="8745" b="16309"/>
          <a:stretch>
            <a:fillRect/>
          </a:stretch>
        </p:blipFill>
        <p:spPr bwMode="auto">
          <a:xfrm>
            <a:off x="996950" y="3213100"/>
            <a:ext cx="3430588" cy="304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Text Box 7">
            <a:extLst>
              <a:ext uri="{FF2B5EF4-FFF2-40B4-BE49-F238E27FC236}">
                <a16:creationId xmlns:a16="http://schemas.microsoft.com/office/drawing/2014/main" id="{CC13C86C-3B7A-467D-96BB-00FB13928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4962525"/>
            <a:ext cx="29114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>
                <a:latin typeface="Futura Lt BT" pitchFamily="34" charset="0"/>
              </a:rPr>
              <a:t>Miocenske foraminifere</a:t>
            </a:r>
          </a:p>
        </p:txBody>
      </p:sp>
      <p:sp>
        <p:nvSpPr>
          <p:cNvPr id="12295" name="Text Box 4">
            <a:extLst>
              <a:ext uri="{FF2B5EF4-FFF2-40B4-BE49-F238E27FC236}">
                <a16:creationId xmlns:a16="http://schemas.microsoft.com/office/drawing/2014/main" id="{46568444-4527-41C0-AC3A-A376CD8C3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765175"/>
            <a:ext cx="3600450" cy="2308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Neogenske</a:t>
            </a:r>
            <a:r>
              <a:rPr lang="hr-HR" altLang="sr-Latn-RS" sz="1800">
                <a:latin typeface="Futura Lt BT" pitchFamily="34" charset="0"/>
              </a:rPr>
              <a:t> (miocenske) </a:t>
            </a: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bentičke foraminifere</a:t>
            </a:r>
            <a:r>
              <a:rPr lang="hr-HR" altLang="sr-Latn-RS" sz="1800" b="1">
                <a:latin typeface="Futura Lt BT" pitchFamily="34" charset="0"/>
              </a:rPr>
              <a:t> </a:t>
            </a:r>
            <a:r>
              <a:rPr lang="hr-HR" altLang="sr-Latn-RS" sz="1800">
                <a:latin typeface="Futura Lt BT" pitchFamily="34" charset="0"/>
              </a:rPr>
              <a:t>su znatno </a:t>
            </a:r>
            <a:r>
              <a:rPr lang="hr-HR" altLang="sr-Latn-RS" sz="1800" b="1">
                <a:latin typeface="Futura Lt BT" pitchFamily="34" charset="0"/>
              </a:rPr>
              <a:t>manje od paleogenskih</a:t>
            </a:r>
            <a:r>
              <a:rPr lang="hr-HR" altLang="sr-Latn-RS" sz="1800">
                <a:latin typeface="Futura Lt BT" pitchFamily="34" charset="0"/>
              </a:rPr>
              <a:t>, </a:t>
            </a: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raznovrsne</a:t>
            </a:r>
            <a:r>
              <a:rPr lang="hr-HR" altLang="sr-Latn-RS" sz="1800">
                <a:latin typeface="Futura Lt BT" pitchFamily="34" charset="0"/>
              </a:rPr>
              <a:t> su i miocenske foraminifere u naslagama Paratetisa </a:t>
            </a: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vrlo su slične modernim foraminiferama</a:t>
            </a:r>
            <a:r>
              <a:rPr lang="hr-HR" altLang="sr-Latn-RS" sz="1800">
                <a:latin typeface="Futura Lt BT" pitchFamily="34" charset="0"/>
              </a:rPr>
              <a:t>, primjerice Jadranskog mora.</a:t>
            </a:r>
          </a:p>
        </p:txBody>
      </p:sp>
      <p:sp>
        <p:nvSpPr>
          <p:cNvPr id="12296" name="Rectangle 2">
            <a:extLst>
              <a:ext uri="{FF2B5EF4-FFF2-40B4-BE49-F238E27FC236}">
                <a16:creationId xmlns:a16="http://schemas.microsoft.com/office/drawing/2014/main" id="{F5323361-25B7-4189-B514-F53A5B7043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88913"/>
            <a:ext cx="5114925" cy="457200"/>
          </a:xfrm>
          <a:prstGeom prst="rect">
            <a:avLst/>
          </a:prstGeom>
          <a:noFill/>
          <a:ln w="19050">
            <a:solidFill>
              <a:srgbClr val="3333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Futura Lt BT" pitchFamily="34" charset="0"/>
              </a:rPr>
              <a:t>BENTIČKE FORAMINIFERE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>
            <a:extLst>
              <a:ext uri="{FF2B5EF4-FFF2-40B4-BE49-F238E27FC236}">
                <a16:creationId xmlns:a16="http://schemas.microsoft.com/office/drawing/2014/main" id="{F20D8377-D0A3-49D0-85E8-20F7E19C5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7188" y="1268413"/>
            <a:ext cx="3527425" cy="532923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>
                <a:latin typeface="Futura Lt BT" pitchFamily="34" charset="0"/>
              </a:rPr>
              <a:t>Asterigerinata</a:t>
            </a:r>
          </a:p>
        </p:txBody>
      </p:sp>
      <p:pic>
        <p:nvPicPr>
          <p:cNvPr id="13315" name="Picture 3">
            <a:extLst>
              <a:ext uri="{FF2B5EF4-FFF2-40B4-BE49-F238E27FC236}">
                <a16:creationId xmlns:a16="http://schemas.microsoft.com/office/drawing/2014/main" id="{C1A1E07A-013C-4F1C-9959-031060458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341438"/>
            <a:ext cx="2449512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4">
            <a:extLst>
              <a:ext uri="{FF2B5EF4-FFF2-40B4-BE49-F238E27FC236}">
                <a16:creationId xmlns:a16="http://schemas.microsoft.com/office/drawing/2014/main" id="{276B24BA-8BE9-46D1-A274-CB2F0F4CF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765175"/>
            <a:ext cx="5616575" cy="280828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 dirty="0">
                <a:latin typeface="Futura Lt BT" pitchFamily="34" charset="0"/>
              </a:rPr>
              <a:t>Cibicides</a:t>
            </a:r>
            <a:r>
              <a:rPr lang="en-US" altLang="sr-Latn-RS" sz="1600" b="1" i="1" dirty="0">
                <a:latin typeface="Futura Lt BT" pitchFamily="34" charset="0"/>
              </a:rPr>
              <a:t> Pc – rec. </a:t>
            </a:r>
            <a:endParaRPr lang="hr-HR" altLang="sr-Latn-RS" sz="1600" b="1" i="1" dirty="0">
              <a:latin typeface="Futura Lt BT" pitchFamily="34" charset="0"/>
            </a:endParaRPr>
          </a:p>
        </p:txBody>
      </p:sp>
      <p:pic>
        <p:nvPicPr>
          <p:cNvPr id="13317" name="Picture 7">
            <a:extLst>
              <a:ext uri="{FF2B5EF4-FFF2-40B4-BE49-F238E27FC236}">
                <a16:creationId xmlns:a16="http://schemas.microsoft.com/office/drawing/2014/main" id="{0CBC5BB6-5386-42C4-9A2C-2440675BD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7" r="71861"/>
          <a:stretch>
            <a:fillRect/>
          </a:stretch>
        </p:blipFill>
        <p:spPr bwMode="auto">
          <a:xfrm>
            <a:off x="539750" y="836613"/>
            <a:ext cx="1979613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7">
            <a:extLst>
              <a:ext uri="{FF2B5EF4-FFF2-40B4-BE49-F238E27FC236}">
                <a16:creationId xmlns:a16="http://schemas.microsoft.com/office/drawing/2014/main" id="{1B08020F-8F61-4E84-B6D4-E634131B2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74" t="3467" r="41953"/>
          <a:stretch>
            <a:fillRect/>
          </a:stretch>
        </p:blipFill>
        <p:spPr bwMode="auto">
          <a:xfrm>
            <a:off x="2627313" y="836613"/>
            <a:ext cx="118745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7">
            <a:extLst>
              <a:ext uri="{FF2B5EF4-FFF2-40B4-BE49-F238E27FC236}">
                <a16:creationId xmlns:a16="http://schemas.microsoft.com/office/drawing/2014/main" id="{4142CDB7-E41C-4743-8091-E5F057929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08" t="3467" r="1553"/>
          <a:stretch>
            <a:fillRect/>
          </a:stretch>
        </p:blipFill>
        <p:spPr bwMode="auto">
          <a:xfrm>
            <a:off x="3924300" y="836613"/>
            <a:ext cx="1979613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0" name="Slide Number Placeholder 2">
            <a:extLst>
              <a:ext uri="{FF2B5EF4-FFF2-40B4-BE49-F238E27FC236}">
                <a16:creationId xmlns:a16="http://schemas.microsoft.com/office/drawing/2014/main" id="{EE07A9CF-DD54-4F4E-AA80-EB21642A9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248CE543-76ED-46C5-B4D9-8F220D525FFC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8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13321" name="Text Box 5">
            <a:extLst>
              <a:ext uri="{FF2B5EF4-FFF2-40B4-BE49-F238E27FC236}">
                <a16:creationId xmlns:a16="http://schemas.microsoft.com/office/drawing/2014/main" id="{0B145DB1-B621-4BC2-888E-2F323A373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33375"/>
            <a:ext cx="428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000" b="1">
                <a:solidFill>
                  <a:srgbClr val="FF0000"/>
                </a:solidFill>
                <a:latin typeface="Futura Lt BT" pitchFamily="34" charset="0"/>
              </a:rPr>
              <a:t>Neogenske bentičke foraminifere</a:t>
            </a:r>
            <a:r>
              <a:rPr lang="hr-HR" altLang="sr-Latn-RS" sz="2000" b="1">
                <a:solidFill>
                  <a:srgbClr val="990033"/>
                </a:solidFill>
                <a:latin typeface="Futura Lt BT" pitchFamily="34" charset="0"/>
              </a:rPr>
              <a:t> </a:t>
            </a:r>
          </a:p>
        </p:txBody>
      </p:sp>
      <p:pic>
        <p:nvPicPr>
          <p:cNvPr id="13322" name="Picture 5" descr="D:\Printscreen\ScreenShot024.jpg">
            <a:extLst>
              <a:ext uri="{FF2B5EF4-FFF2-40B4-BE49-F238E27FC236}">
                <a16:creationId xmlns:a16="http://schemas.microsoft.com/office/drawing/2014/main" id="{06D2898E-7906-4A61-AD26-A6B16EB08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" t="1971" r="2690" b="53899"/>
          <a:stretch>
            <a:fillRect/>
          </a:stretch>
        </p:blipFill>
        <p:spPr bwMode="auto">
          <a:xfrm>
            <a:off x="600075" y="4076700"/>
            <a:ext cx="2212975" cy="211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2" descr="D:\Printscreen\ScreenShot021.jpg">
            <a:extLst>
              <a:ext uri="{FF2B5EF4-FFF2-40B4-BE49-F238E27FC236}">
                <a16:creationId xmlns:a16="http://schemas.microsoft.com/office/drawing/2014/main" id="{FE50E3BA-F946-4496-834C-3162A0CD4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49"/>
          <a:stretch>
            <a:fillRect/>
          </a:stretch>
        </p:blipFill>
        <p:spPr bwMode="auto">
          <a:xfrm>
            <a:off x="5580063" y="4264025"/>
            <a:ext cx="3313112" cy="21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4" name="Text Box 4">
            <a:extLst>
              <a:ext uri="{FF2B5EF4-FFF2-40B4-BE49-F238E27FC236}">
                <a16:creationId xmlns:a16="http://schemas.microsoft.com/office/drawing/2014/main" id="{7A7BA8B8-5DC7-4A01-BC2A-E13A8FDAC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933825"/>
            <a:ext cx="4464050" cy="2663825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 dirty="0">
                <a:latin typeface="Futura Lt BT" pitchFamily="34" charset="0"/>
              </a:rPr>
              <a:t>Ammonia</a:t>
            </a:r>
            <a:r>
              <a:rPr lang="en-US" altLang="sr-Latn-RS" sz="1600" b="1" i="1" dirty="0">
                <a:latin typeface="Futura Lt BT" pitchFamily="34" charset="0"/>
              </a:rPr>
              <a:t> M – rec.</a:t>
            </a:r>
            <a:endParaRPr lang="hr-HR" altLang="sr-Latn-RS" sz="1600" b="1" i="1" dirty="0">
              <a:latin typeface="Futura Lt BT" pitchFamily="34" charset="0"/>
            </a:endParaRPr>
          </a:p>
        </p:txBody>
      </p:sp>
      <p:pic>
        <p:nvPicPr>
          <p:cNvPr id="13325" name="Picture 5" descr="D:\Printscreen\ScreenShot024.jpg">
            <a:extLst>
              <a:ext uri="{FF2B5EF4-FFF2-40B4-BE49-F238E27FC236}">
                <a16:creationId xmlns:a16="http://schemas.microsoft.com/office/drawing/2014/main" id="{CC812F72-2671-4414-A43A-D424010B8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27"/>
          <a:stretch>
            <a:fillRect/>
          </a:stretch>
        </p:blipFill>
        <p:spPr bwMode="auto">
          <a:xfrm>
            <a:off x="2843213" y="4064000"/>
            <a:ext cx="2016125" cy="217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>
            <a:extLst>
              <a:ext uri="{FF2B5EF4-FFF2-40B4-BE49-F238E27FC236}">
                <a16:creationId xmlns:a16="http://schemas.microsoft.com/office/drawing/2014/main" id="{F7B409C7-2F65-469C-94D3-DFF4A26DC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825" y="981075"/>
            <a:ext cx="5975350" cy="448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Slide Number Placeholder 2">
            <a:extLst>
              <a:ext uri="{FF2B5EF4-FFF2-40B4-BE49-F238E27FC236}">
                <a16:creationId xmlns:a16="http://schemas.microsoft.com/office/drawing/2014/main" id="{7C2FCC48-8BDA-4D2F-A6B8-1F0F116D7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41D49A43-5D28-4D1D-89BC-149FFC4A4613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9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14340" name="Picture 5" descr="D:\Printscreen\ScreenShot020.jpg">
            <a:extLst>
              <a:ext uri="{FF2B5EF4-FFF2-40B4-BE49-F238E27FC236}">
                <a16:creationId xmlns:a16="http://schemas.microsoft.com/office/drawing/2014/main" id="{072DCB64-5950-45B6-8491-5679D1BEA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792163"/>
            <a:ext cx="1873250" cy="501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 Box 4">
            <a:extLst>
              <a:ext uri="{FF2B5EF4-FFF2-40B4-BE49-F238E27FC236}">
                <a16:creationId xmlns:a16="http://schemas.microsoft.com/office/drawing/2014/main" id="{3D687397-3990-41C7-B33D-83300CA077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732463"/>
            <a:ext cx="17272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>
                <a:latin typeface="Futura Lt BT" pitchFamily="34" charset="0"/>
              </a:rPr>
              <a:t>Amphistegina</a:t>
            </a:r>
          </a:p>
        </p:txBody>
      </p:sp>
      <p:sp>
        <p:nvSpPr>
          <p:cNvPr id="14342" name="Text Box 4">
            <a:extLst>
              <a:ext uri="{FF2B5EF4-FFF2-40B4-BE49-F238E27FC236}">
                <a16:creationId xmlns:a16="http://schemas.microsoft.com/office/drawing/2014/main" id="{AAC75061-3295-457F-B4C4-DA5453F38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3725" y="5589588"/>
            <a:ext cx="33829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i="1">
                <a:latin typeface="Futura Lt BT" pitchFamily="34" charset="0"/>
              </a:rPr>
              <a:t>Amphistegina, </a:t>
            </a:r>
            <a:r>
              <a:rPr lang="hr-HR" altLang="sr-Latn-RS" sz="1600">
                <a:latin typeface="Futura Lt BT" pitchFamily="34" charset="0"/>
              </a:rPr>
              <a:t>recentna</a:t>
            </a:r>
            <a:endParaRPr lang="hr-HR" altLang="sr-Latn-RS" sz="1600" i="1">
              <a:latin typeface="Futura Lt BT" pitchFamily="34" charset="0"/>
            </a:endParaRPr>
          </a:p>
        </p:txBody>
      </p:sp>
      <p:sp>
        <p:nvSpPr>
          <p:cNvPr id="14343" name="Text Box 5">
            <a:extLst>
              <a:ext uri="{FF2B5EF4-FFF2-40B4-BE49-F238E27FC236}">
                <a16:creationId xmlns:a16="http://schemas.microsoft.com/office/drawing/2014/main" id="{5DA4887E-A5BF-4880-95AD-5419ABD49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33375"/>
            <a:ext cx="428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000" b="1">
                <a:solidFill>
                  <a:srgbClr val="FF0000"/>
                </a:solidFill>
                <a:latin typeface="Futura Lt BT" pitchFamily="34" charset="0"/>
              </a:rPr>
              <a:t>Neogenske bentičke foraminifere</a:t>
            </a:r>
            <a:r>
              <a:rPr lang="hr-HR" altLang="sr-Latn-RS" sz="2000" b="1">
                <a:solidFill>
                  <a:srgbClr val="990033"/>
                </a:solidFill>
                <a:latin typeface="Futura Lt BT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>
            <a:extLst>
              <a:ext uri="{FF2B5EF4-FFF2-40B4-BE49-F238E27FC236}">
                <a16:creationId xmlns:a16="http://schemas.microsoft.com/office/drawing/2014/main" id="{4BA79858-E532-4B02-899A-29140E815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14400"/>
            <a:ext cx="2735263" cy="517842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5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5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5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5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5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5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5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5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20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500" i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500" i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500" i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500" i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500" i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500" i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500" i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i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i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i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i="1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i="1" dirty="0">
                <a:latin typeface="Futura Lt BT" pitchFamily="34" charset="0"/>
              </a:rPr>
              <a:t>Heterostegina</a:t>
            </a:r>
            <a:r>
              <a:rPr lang="en-US" altLang="sr-Latn-RS" sz="1600" i="1" dirty="0">
                <a:latin typeface="Futura Lt BT" pitchFamily="34" charset="0"/>
              </a:rPr>
              <a:t> E – rec. </a:t>
            </a:r>
            <a:endParaRPr lang="hr-HR" altLang="sr-Latn-RS" sz="1600" i="1" dirty="0">
              <a:latin typeface="Futura Lt BT" pitchFamily="34" charset="0"/>
            </a:endParaRPr>
          </a:p>
        </p:txBody>
      </p:sp>
      <p:pic>
        <p:nvPicPr>
          <p:cNvPr id="15363" name="Picture 4" descr="D:\Printscreen\ScreenShot019.jpg">
            <a:extLst>
              <a:ext uri="{FF2B5EF4-FFF2-40B4-BE49-F238E27FC236}">
                <a16:creationId xmlns:a16="http://schemas.microsoft.com/office/drawing/2014/main" id="{86AFAF96-0FD6-47D9-9972-95F7C7CC0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27" t="12515" r="2069" b="3754"/>
          <a:stretch>
            <a:fillRect/>
          </a:stretch>
        </p:blipFill>
        <p:spPr bwMode="auto">
          <a:xfrm>
            <a:off x="901700" y="3284538"/>
            <a:ext cx="2374900" cy="23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3">
            <a:extLst>
              <a:ext uri="{FF2B5EF4-FFF2-40B4-BE49-F238E27FC236}">
                <a16:creationId xmlns:a16="http://schemas.microsoft.com/office/drawing/2014/main" id="{7C8E3B05-E3B6-47F1-8E8C-8830A7B71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5" b="6267"/>
          <a:stretch>
            <a:fillRect/>
          </a:stretch>
        </p:blipFill>
        <p:spPr bwMode="auto">
          <a:xfrm>
            <a:off x="3709988" y="979488"/>
            <a:ext cx="5183187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Slide Number Placeholder 2">
            <a:extLst>
              <a:ext uri="{FF2B5EF4-FFF2-40B4-BE49-F238E27FC236}">
                <a16:creationId xmlns:a16="http://schemas.microsoft.com/office/drawing/2014/main" id="{83E24C25-31BE-4924-B469-C9000650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0AC54746-823D-408B-9B73-07A9C160E17B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10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15366" name="Picture 4" descr="D:\Printscreen\ScreenShot019.jpg">
            <a:extLst>
              <a:ext uri="{FF2B5EF4-FFF2-40B4-BE49-F238E27FC236}">
                <a16:creationId xmlns:a16="http://schemas.microsoft.com/office/drawing/2014/main" id="{7D2A29C2-7468-46E5-832B-95B1E12BA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" t="15018" r="51038" b="6258"/>
          <a:stretch>
            <a:fillRect/>
          </a:stretch>
        </p:blipFill>
        <p:spPr bwMode="auto">
          <a:xfrm>
            <a:off x="865188" y="1058863"/>
            <a:ext cx="2411412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4">
            <a:extLst>
              <a:ext uri="{FF2B5EF4-FFF2-40B4-BE49-F238E27FC236}">
                <a16:creationId xmlns:a16="http://schemas.microsoft.com/office/drawing/2014/main" id="{1AB01B50-0042-4067-9753-4C8E4F96DC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9988" y="4795838"/>
            <a:ext cx="3382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i="1">
                <a:latin typeface="Futura Lt BT" pitchFamily="34" charset="0"/>
              </a:rPr>
              <a:t>Heterostegina, </a:t>
            </a:r>
            <a:r>
              <a:rPr lang="hr-HR" altLang="sr-Latn-RS" sz="1600">
                <a:latin typeface="Futura Lt BT" pitchFamily="34" charset="0"/>
              </a:rPr>
              <a:t>recentna</a:t>
            </a:r>
            <a:endParaRPr lang="hr-HR" altLang="sr-Latn-RS" sz="1600" i="1">
              <a:latin typeface="Futura Lt BT" pitchFamily="34" charset="0"/>
            </a:endParaRPr>
          </a:p>
        </p:txBody>
      </p:sp>
      <p:sp>
        <p:nvSpPr>
          <p:cNvPr id="15368" name="Text Box 5">
            <a:extLst>
              <a:ext uri="{FF2B5EF4-FFF2-40B4-BE49-F238E27FC236}">
                <a16:creationId xmlns:a16="http://schemas.microsoft.com/office/drawing/2014/main" id="{FF2FF5DF-2737-4596-ACA3-D64E64A24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33375"/>
            <a:ext cx="428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000" b="1">
                <a:solidFill>
                  <a:srgbClr val="FF0000"/>
                </a:solidFill>
                <a:latin typeface="Futura Lt BT" pitchFamily="34" charset="0"/>
              </a:rPr>
              <a:t>Neogenske bentičke foraminifere</a:t>
            </a:r>
            <a:r>
              <a:rPr lang="hr-HR" altLang="sr-Latn-RS" sz="2000" b="1">
                <a:solidFill>
                  <a:srgbClr val="990033"/>
                </a:solidFill>
                <a:latin typeface="Futura Lt BT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>
            <a:extLst>
              <a:ext uri="{FF2B5EF4-FFF2-40B4-BE49-F238E27FC236}">
                <a16:creationId xmlns:a16="http://schemas.microsoft.com/office/drawing/2014/main" id="{729FF9E7-0195-4ECE-B5F2-2D3AAAAC5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75" y="787400"/>
            <a:ext cx="2663825" cy="544988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latin typeface="Futura Lt BT" pitchFamily="34" charset="0"/>
            </a:endParaRPr>
          </a:p>
        </p:txBody>
      </p:sp>
      <p:pic>
        <p:nvPicPr>
          <p:cNvPr id="16387" name="Picture 6" descr="D:\Printscreen\ScreenShot029.jpg">
            <a:extLst>
              <a:ext uri="{FF2B5EF4-FFF2-40B4-BE49-F238E27FC236}">
                <a16:creationId xmlns:a16="http://schemas.microsoft.com/office/drawing/2014/main" id="{AC439969-EAB3-4A71-9279-29684595F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8" t="42207" r="85461" b="22063"/>
          <a:stretch>
            <a:fillRect/>
          </a:stretch>
        </p:blipFill>
        <p:spPr bwMode="auto">
          <a:xfrm>
            <a:off x="1476375" y="3702050"/>
            <a:ext cx="1655763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6" descr="D:\Printscreen\ScreenShot029.jpg">
            <a:extLst>
              <a:ext uri="{FF2B5EF4-FFF2-40B4-BE49-F238E27FC236}">
                <a16:creationId xmlns:a16="http://schemas.microsoft.com/office/drawing/2014/main" id="{22FDCDA1-37F0-414C-AA62-B8FA63866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2" t="1920" r="40218" b="1920"/>
          <a:stretch>
            <a:fillRect/>
          </a:stretch>
        </p:blipFill>
        <p:spPr bwMode="auto">
          <a:xfrm>
            <a:off x="684213" y="871538"/>
            <a:ext cx="2447925" cy="279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2">
            <a:extLst>
              <a:ext uri="{FF2B5EF4-FFF2-40B4-BE49-F238E27FC236}">
                <a16:creationId xmlns:a16="http://schemas.microsoft.com/office/drawing/2014/main" id="{FD9D4B86-2DC0-4168-AF79-D6A24110E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819150"/>
            <a:ext cx="5419725" cy="541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Slide Number Placeholder 2">
            <a:extLst>
              <a:ext uri="{FF2B5EF4-FFF2-40B4-BE49-F238E27FC236}">
                <a16:creationId xmlns:a16="http://schemas.microsoft.com/office/drawing/2014/main" id="{C2A8D1CD-E5F8-4835-AE66-44726DBF6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35C36FF5-6D7B-44B5-BE4D-8F384A65F4E3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11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16391" name="Text Box 4">
            <a:extLst>
              <a:ext uri="{FF2B5EF4-FFF2-40B4-BE49-F238E27FC236}">
                <a16:creationId xmlns:a16="http://schemas.microsoft.com/office/drawing/2014/main" id="{B8FD4599-C56C-4D4F-9BE7-501728434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4888" y="6237288"/>
            <a:ext cx="22320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i="1">
                <a:latin typeface="Futura Lt BT" pitchFamily="34" charset="0"/>
              </a:rPr>
              <a:t>Elphidium,</a:t>
            </a:r>
            <a:r>
              <a:rPr lang="hr-HR" altLang="sr-Latn-RS" sz="1600">
                <a:latin typeface="Futura Lt BT" pitchFamily="34" charset="0"/>
              </a:rPr>
              <a:t> recentni</a:t>
            </a:r>
            <a:r>
              <a:rPr lang="hr-HR" altLang="sr-Latn-RS" sz="1600" i="1">
                <a:latin typeface="Futura Lt BT" pitchFamily="34" charset="0"/>
              </a:rPr>
              <a:t> </a:t>
            </a:r>
          </a:p>
        </p:txBody>
      </p:sp>
      <p:sp>
        <p:nvSpPr>
          <p:cNvPr id="16392" name="Text Box 5">
            <a:extLst>
              <a:ext uri="{FF2B5EF4-FFF2-40B4-BE49-F238E27FC236}">
                <a16:creationId xmlns:a16="http://schemas.microsoft.com/office/drawing/2014/main" id="{DACB1309-F162-40C2-BA8D-9B43DCD5F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33375"/>
            <a:ext cx="428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000" b="1">
                <a:solidFill>
                  <a:srgbClr val="FF0000"/>
                </a:solidFill>
                <a:latin typeface="Futura Lt BT" pitchFamily="34" charset="0"/>
              </a:rPr>
              <a:t>Neogenske bentičke foraminifere</a:t>
            </a:r>
            <a:r>
              <a:rPr lang="hr-HR" altLang="sr-Latn-RS" sz="2000" b="1">
                <a:solidFill>
                  <a:srgbClr val="990033"/>
                </a:solidFill>
                <a:latin typeface="Futura Lt BT" pitchFamily="34" charset="0"/>
              </a:rPr>
              <a:t> </a:t>
            </a:r>
          </a:p>
        </p:txBody>
      </p:sp>
      <p:sp>
        <p:nvSpPr>
          <p:cNvPr id="16393" name="Text Box 4">
            <a:extLst>
              <a:ext uri="{FF2B5EF4-FFF2-40B4-BE49-F238E27FC236}">
                <a16:creationId xmlns:a16="http://schemas.microsoft.com/office/drawing/2014/main" id="{0AC7C7D7-9368-47FD-8B58-4E1DE74CB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171" y="5880657"/>
            <a:ext cx="2088034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 dirty="0">
                <a:latin typeface="Futura Lt BT" pitchFamily="34" charset="0"/>
              </a:rPr>
              <a:t>Elphidium</a:t>
            </a:r>
            <a:r>
              <a:rPr lang="en-US" altLang="sr-Latn-RS" sz="1600" b="1" i="1" dirty="0">
                <a:latin typeface="Futura Lt BT" pitchFamily="34" charset="0"/>
              </a:rPr>
              <a:t> E – rec.</a:t>
            </a:r>
            <a:endParaRPr lang="hr-HR" altLang="sr-Latn-RS" sz="1600" b="1" i="1" dirty="0">
              <a:latin typeface="Futura Lt BT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>
            <a:extLst>
              <a:ext uri="{FF2B5EF4-FFF2-40B4-BE49-F238E27FC236}">
                <a16:creationId xmlns:a16="http://schemas.microsoft.com/office/drawing/2014/main" id="{0A6D80CB-34E2-4DC3-A7A0-A9B449901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836613"/>
            <a:ext cx="4176712" cy="56165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sr-Latn-CS" altLang="sr-Latn-RS" sz="1600" i="1">
              <a:solidFill>
                <a:schemeClr val="bg1"/>
              </a:solidFill>
              <a:latin typeface="Futura Lt BT" pitchFamily="34" charset="0"/>
            </a:endParaRPr>
          </a:p>
        </p:txBody>
      </p:sp>
      <p:sp>
        <p:nvSpPr>
          <p:cNvPr id="17411" name="Text Box 4">
            <a:extLst>
              <a:ext uri="{FF2B5EF4-FFF2-40B4-BE49-F238E27FC236}">
                <a16:creationId xmlns:a16="http://schemas.microsoft.com/office/drawing/2014/main" id="{0592707E-EA32-49B4-9631-C77147603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916113"/>
            <a:ext cx="3527425" cy="331311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 dirty="0">
                <a:latin typeface="Futura Lt BT" pitchFamily="34" charset="0"/>
              </a:rPr>
              <a:t>Uvigerina</a:t>
            </a:r>
            <a:r>
              <a:rPr lang="en-US" altLang="sr-Latn-RS" sz="1600" b="1" i="1" dirty="0">
                <a:latin typeface="Futura Lt BT" pitchFamily="34" charset="0"/>
              </a:rPr>
              <a:t> E – rec.</a:t>
            </a:r>
            <a:endParaRPr lang="hr-HR" altLang="sr-Latn-RS" sz="1600" b="1" i="1" dirty="0">
              <a:latin typeface="Futura Lt BT" pitchFamily="34" charset="0"/>
            </a:endParaRPr>
          </a:p>
        </p:txBody>
      </p:sp>
      <p:pic>
        <p:nvPicPr>
          <p:cNvPr id="17412" name="Picture 3" descr="D:\Printscreen\ScreenShot022.jpg">
            <a:extLst>
              <a:ext uri="{FF2B5EF4-FFF2-40B4-BE49-F238E27FC236}">
                <a16:creationId xmlns:a16="http://schemas.microsoft.com/office/drawing/2014/main" id="{B7D2AFE6-19A1-4749-9F22-417780DAE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8" t="2625" r="50394" b="2625"/>
          <a:stretch>
            <a:fillRect/>
          </a:stretch>
        </p:blipFill>
        <p:spPr bwMode="auto">
          <a:xfrm>
            <a:off x="539750" y="1989138"/>
            <a:ext cx="1655763" cy="309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7">
            <a:extLst>
              <a:ext uri="{FF2B5EF4-FFF2-40B4-BE49-F238E27FC236}">
                <a16:creationId xmlns:a16="http://schemas.microsoft.com/office/drawing/2014/main" id="{EE8033FA-D517-457A-AD2C-153F8B166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6" b="3612"/>
          <a:stretch>
            <a:fillRect/>
          </a:stretch>
        </p:blipFill>
        <p:spPr bwMode="auto">
          <a:xfrm>
            <a:off x="4356100" y="3668713"/>
            <a:ext cx="3946525" cy="271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D:\Printscreen\ScreenShot023.jpg">
            <a:extLst>
              <a:ext uri="{FF2B5EF4-FFF2-40B4-BE49-F238E27FC236}">
                <a16:creationId xmlns:a16="http://schemas.microsoft.com/office/drawing/2014/main" id="{BB5169E4-66F4-488A-8467-5C1AB0B06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0" r="3345" b="2228"/>
          <a:stretch>
            <a:fillRect/>
          </a:stretch>
        </p:blipFill>
        <p:spPr bwMode="auto">
          <a:xfrm>
            <a:off x="6438900" y="922338"/>
            <a:ext cx="1878013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Slide Number Placeholder 2">
            <a:extLst>
              <a:ext uri="{FF2B5EF4-FFF2-40B4-BE49-F238E27FC236}">
                <a16:creationId xmlns:a16="http://schemas.microsoft.com/office/drawing/2014/main" id="{BFB640D2-E42B-4CD7-8C41-BE9C343AE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0AD18A2A-475F-4746-869E-7DBF9E2A352A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17416" name="Text Box 4">
            <a:extLst>
              <a:ext uri="{FF2B5EF4-FFF2-40B4-BE49-F238E27FC236}">
                <a16:creationId xmlns:a16="http://schemas.microsoft.com/office/drawing/2014/main" id="{842D6AB8-9233-4C8C-82D5-8C6941824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8974" y="3113088"/>
            <a:ext cx="18780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 dirty="0">
                <a:latin typeface="Futura Lt BT" pitchFamily="34" charset="0"/>
              </a:rPr>
              <a:t>Bulimina</a:t>
            </a:r>
            <a:r>
              <a:rPr lang="en-US" altLang="sr-Latn-RS" sz="1600" b="1" i="1" dirty="0">
                <a:latin typeface="Futura Lt BT" pitchFamily="34" charset="0"/>
              </a:rPr>
              <a:t> E – rec. </a:t>
            </a:r>
            <a:endParaRPr lang="hr-HR" altLang="sr-Latn-RS" sz="1600" b="1" i="1" dirty="0">
              <a:latin typeface="Futura Lt BT" pitchFamily="34" charset="0"/>
            </a:endParaRPr>
          </a:p>
        </p:txBody>
      </p:sp>
      <p:sp>
        <p:nvSpPr>
          <p:cNvPr id="17417" name="Text Box 5">
            <a:extLst>
              <a:ext uri="{FF2B5EF4-FFF2-40B4-BE49-F238E27FC236}">
                <a16:creationId xmlns:a16="http://schemas.microsoft.com/office/drawing/2014/main" id="{A77FD521-B7D4-4F07-A153-12FE6FAA0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33375"/>
            <a:ext cx="428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000" b="1">
                <a:solidFill>
                  <a:srgbClr val="FF0000"/>
                </a:solidFill>
                <a:latin typeface="Futura Lt BT" pitchFamily="34" charset="0"/>
              </a:rPr>
              <a:t>Neogenske bentičke foraminifere</a:t>
            </a:r>
            <a:r>
              <a:rPr lang="hr-HR" altLang="sr-Latn-RS" sz="2000" b="1">
                <a:solidFill>
                  <a:srgbClr val="990033"/>
                </a:solidFill>
                <a:latin typeface="Futura Lt BT" pitchFamily="34" charset="0"/>
              </a:rPr>
              <a:t> </a:t>
            </a:r>
          </a:p>
        </p:txBody>
      </p:sp>
      <p:pic>
        <p:nvPicPr>
          <p:cNvPr id="17418" name="Picture 3" descr="D:\Printscreen\ScreenShot022.jpg">
            <a:extLst>
              <a:ext uri="{FF2B5EF4-FFF2-40B4-BE49-F238E27FC236}">
                <a16:creationId xmlns:a16="http://schemas.microsoft.com/office/drawing/2014/main" id="{EAC2D726-DBCC-4D00-9E58-38C0687A5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45" t="22746" r="3252"/>
          <a:stretch>
            <a:fillRect/>
          </a:stretch>
        </p:blipFill>
        <p:spPr bwMode="auto">
          <a:xfrm>
            <a:off x="2268538" y="2446338"/>
            <a:ext cx="1582737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2">
            <a:extLst>
              <a:ext uri="{FF2B5EF4-FFF2-40B4-BE49-F238E27FC236}">
                <a16:creationId xmlns:a16="http://schemas.microsoft.com/office/drawing/2014/main" id="{A4695910-E8C7-4992-98AB-3762C31D1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933B5F05-52D9-4DC4-AE23-9CF9B462E26E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1507" name="Text Box 2">
            <a:extLst>
              <a:ext uri="{FF2B5EF4-FFF2-40B4-BE49-F238E27FC236}">
                <a16:creationId xmlns:a16="http://schemas.microsoft.com/office/drawing/2014/main" id="{A10EEE2C-9459-4930-A1C0-E55A5C425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644525"/>
            <a:ext cx="8683625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miocenu su brojni ŠKOLJKAŠI </a:t>
            </a:r>
            <a:r>
              <a:rPr lang="hr-HR" altLang="sr-Latn-RS" sz="1800">
                <a:latin typeface="Arial" panose="020B0604020202020204" pitchFamily="34" charset="0"/>
                <a:cs typeface="Arial" panose="020B0604020202020204" pitchFamily="34" charset="0"/>
              </a:rPr>
              <a:t>– neki rodovi i vrste značajni su i stratigrafski: brojne vrste roda </a:t>
            </a:r>
            <a:r>
              <a:rPr lang="hr-HR" altLang="sr-Latn-RS" sz="1800" b="1" i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Congeria</a:t>
            </a:r>
            <a:r>
              <a:rPr lang="hr-HR" altLang="sr-Latn-RS" sz="1800">
                <a:latin typeface="Arial" panose="020B0604020202020204" pitchFamily="34" charset="0"/>
                <a:cs typeface="Arial" panose="020B0604020202020204" pitchFamily="34" charset="0"/>
              </a:rPr>
              <a:t> (npr. </a:t>
            </a:r>
            <a:r>
              <a:rPr lang="hr-HR" altLang="sr-Latn-RS" sz="1800" i="1">
                <a:latin typeface="Arial" panose="020B0604020202020204" pitchFamily="34" charset="0"/>
                <a:cs typeface="Arial" panose="020B0604020202020204" pitchFamily="34" charset="0"/>
              </a:rPr>
              <a:t>Congeria rhomboidea</a:t>
            </a:r>
            <a:r>
              <a:rPr lang="hr-HR" altLang="sr-Latn-RS" sz="18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altLang="sr-Latn-RS" sz="1800" i="1">
                <a:latin typeface="Arial" panose="020B0604020202020204" pitchFamily="34" charset="0"/>
                <a:cs typeface="Arial" panose="020B0604020202020204" pitchFamily="34" charset="0"/>
              </a:rPr>
              <a:t>Congeria zagrabiensis</a:t>
            </a:r>
            <a:r>
              <a:rPr lang="hr-HR" altLang="sr-Latn-RS" sz="18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altLang="sr-Latn-RS" sz="1800" i="1">
                <a:latin typeface="Arial" panose="020B0604020202020204" pitchFamily="34" charset="0"/>
                <a:cs typeface="Arial" panose="020B0604020202020204" pitchFamily="34" charset="0"/>
              </a:rPr>
              <a:t>Congeria croatica</a:t>
            </a:r>
            <a:r>
              <a:rPr lang="hr-HR" altLang="sr-Latn-RS" sz="18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altLang="sr-Latn-RS" sz="1800" i="1">
                <a:latin typeface="Arial" panose="020B0604020202020204" pitchFamily="34" charset="0"/>
                <a:cs typeface="Arial" panose="020B0604020202020204" pitchFamily="34" charset="0"/>
              </a:rPr>
              <a:t>Congeria banatica</a:t>
            </a:r>
            <a:r>
              <a:rPr lang="hr-HR" altLang="sr-Latn-RS" sz="180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hr-HR" altLang="sr-Latn-RS" sz="1800" i="1">
                <a:latin typeface="Arial" panose="020B0604020202020204" pitchFamily="34" charset="0"/>
                <a:cs typeface="Arial" panose="020B0604020202020204" pitchFamily="34" charset="0"/>
              </a:rPr>
              <a:t>Unio, Cardium, Paradacna abichi, Limnocardium, Pecten, Solenomya, Amussium</a:t>
            </a:r>
            <a:r>
              <a:rPr lang="hr-HR" altLang="sr-Latn-RS" sz="1800">
                <a:latin typeface="Arial" panose="020B0604020202020204" pitchFamily="34" charset="0"/>
                <a:cs typeface="Arial" panose="020B0604020202020204" pitchFamily="34" charset="0"/>
              </a:rPr>
              <a:t> (sličan Pectenu), </a:t>
            </a:r>
            <a:r>
              <a:rPr lang="hr-HR" altLang="sr-Latn-RS" sz="1800" i="1">
                <a:latin typeface="Arial" panose="020B0604020202020204" pitchFamily="34" charset="0"/>
                <a:cs typeface="Arial" panose="020B0604020202020204" pitchFamily="34" charset="0"/>
              </a:rPr>
              <a:t>Mactra</a:t>
            </a:r>
            <a:r>
              <a:rPr lang="hr-HR" altLang="sr-Latn-RS" sz="180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pic>
        <p:nvPicPr>
          <p:cNvPr id="21508" name="Picture 3" descr="Unio, Cardium i Congeria iz donjeg miocena">
            <a:extLst>
              <a:ext uri="{FF2B5EF4-FFF2-40B4-BE49-F238E27FC236}">
                <a16:creationId xmlns:a16="http://schemas.microsoft.com/office/drawing/2014/main" id="{91D5FE8F-896E-445C-B174-1A915D24C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2209800"/>
            <a:ext cx="6157912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 Box 4">
            <a:extLst>
              <a:ext uri="{FF2B5EF4-FFF2-40B4-BE49-F238E27FC236}">
                <a16:creationId xmlns:a16="http://schemas.microsoft.com/office/drawing/2014/main" id="{111B010B-E1FF-4342-841E-21528175D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2971800"/>
            <a:ext cx="23622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>
                <a:solidFill>
                  <a:srgbClr val="FF6600"/>
                </a:solidFill>
                <a:latin typeface="Futura Lt BT" pitchFamily="34" charset="0"/>
              </a:rPr>
              <a:t>Unio</a:t>
            </a:r>
            <a:r>
              <a:rPr lang="hr-HR" altLang="sr-Latn-RS" sz="1600">
                <a:latin typeface="Futura Lt BT" pitchFamily="34" charset="0"/>
              </a:rPr>
              <a:t> (velike školjke), </a:t>
            </a:r>
            <a:r>
              <a:rPr lang="hr-HR" altLang="sr-Latn-RS" sz="1600" b="1" i="1">
                <a:solidFill>
                  <a:srgbClr val="FF6600"/>
                </a:solidFill>
                <a:latin typeface="Futura Lt BT" pitchFamily="34" charset="0"/>
              </a:rPr>
              <a:t>Cardium</a:t>
            </a:r>
            <a:r>
              <a:rPr lang="hr-HR" altLang="sr-Latn-RS" sz="1600">
                <a:latin typeface="Futura Lt BT" pitchFamily="34" charset="0"/>
              </a:rPr>
              <a:t> (rebraste) i </a:t>
            </a:r>
            <a:r>
              <a:rPr lang="hr-HR" altLang="sr-Latn-RS" sz="1600" b="1" i="1">
                <a:solidFill>
                  <a:srgbClr val="FF6600"/>
                </a:solidFill>
                <a:latin typeface="Futura Lt BT" pitchFamily="34" charset="0"/>
              </a:rPr>
              <a:t>Congeria</a:t>
            </a:r>
            <a:r>
              <a:rPr lang="hr-HR" altLang="sr-Latn-RS" sz="1600">
                <a:latin typeface="Futura Lt BT" pitchFamily="34" charset="0"/>
              </a:rPr>
              <a:t> (male, glatkih ljuštura; sredina lijevo na slici), donji miocen</a:t>
            </a:r>
          </a:p>
        </p:txBody>
      </p:sp>
      <p:sp>
        <p:nvSpPr>
          <p:cNvPr id="21510" name="Text Box 4">
            <a:extLst>
              <a:ext uri="{FF2B5EF4-FFF2-40B4-BE49-F238E27FC236}">
                <a16:creationId xmlns:a16="http://schemas.microsoft.com/office/drawing/2014/main" id="{3FCB3316-ABDC-442C-9762-42B2403FF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0" y="2360613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>
                <a:solidFill>
                  <a:schemeClr val="bg1"/>
                </a:solidFill>
                <a:latin typeface="Futura Lt BT" pitchFamily="34" charset="0"/>
              </a:rPr>
              <a:t>Congeria</a:t>
            </a:r>
            <a:endParaRPr lang="hr-HR" altLang="sr-Latn-RS" sz="1600" u="sng">
              <a:solidFill>
                <a:schemeClr val="bg1"/>
              </a:solidFill>
              <a:latin typeface="Futura Lt BT" pitchFamily="34" charset="0"/>
            </a:endParaRPr>
          </a:p>
        </p:txBody>
      </p:sp>
      <p:sp>
        <p:nvSpPr>
          <p:cNvPr id="21511" name="Text Box 4">
            <a:extLst>
              <a:ext uri="{FF2B5EF4-FFF2-40B4-BE49-F238E27FC236}">
                <a16:creationId xmlns:a16="http://schemas.microsoft.com/office/drawing/2014/main" id="{123048F6-F2A3-4B21-9B02-A5EFD8285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50" y="6094413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>
                <a:solidFill>
                  <a:schemeClr val="bg1"/>
                </a:solidFill>
                <a:latin typeface="Futura Lt BT" pitchFamily="34" charset="0"/>
              </a:rPr>
              <a:t>Cardium</a:t>
            </a:r>
            <a:r>
              <a:rPr lang="hr-HR" altLang="sr-Latn-RS" sz="1600">
                <a:latin typeface="Futura Lt BT" pitchFamily="34" charset="0"/>
              </a:rPr>
              <a:t> </a:t>
            </a:r>
            <a:endParaRPr lang="hr-HR" altLang="sr-Latn-RS" sz="1600" u="sng">
              <a:latin typeface="Futura Lt BT" pitchFamily="34" charset="0"/>
            </a:endParaRPr>
          </a:p>
        </p:txBody>
      </p:sp>
      <p:sp>
        <p:nvSpPr>
          <p:cNvPr id="21512" name="Text Box 4">
            <a:extLst>
              <a:ext uri="{FF2B5EF4-FFF2-40B4-BE49-F238E27FC236}">
                <a16:creationId xmlns:a16="http://schemas.microsoft.com/office/drawing/2014/main" id="{BD05A1B3-05FF-4F5D-96E0-25150BC2A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8250" y="2360613"/>
            <a:ext cx="762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>
                <a:solidFill>
                  <a:schemeClr val="bg1"/>
                </a:solidFill>
                <a:latin typeface="Futura Lt BT" pitchFamily="34" charset="0"/>
              </a:rPr>
              <a:t>Unio</a:t>
            </a:r>
            <a:endParaRPr lang="hr-HR" altLang="sr-Latn-RS" sz="1600" u="sng">
              <a:solidFill>
                <a:schemeClr val="bg1"/>
              </a:solidFill>
              <a:latin typeface="Futura Lt BT" pitchFamily="34" charset="0"/>
            </a:endParaRPr>
          </a:p>
        </p:txBody>
      </p:sp>
      <p:sp>
        <p:nvSpPr>
          <p:cNvPr id="21513" name="Line 10">
            <a:extLst>
              <a:ext uri="{FF2B5EF4-FFF2-40B4-BE49-F238E27FC236}">
                <a16:creationId xmlns:a16="http://schemas.microsoft.com/office/drawing/2014/main" id="{6A02B4E4-EE07-4257-AD72-1477ACFEAF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38650" y="2589213"/>
            <a:ext cx="609600" cy="1524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1514" name="Line 12">
            <a:extLst>
              <a:ext uri="{FF2B5EF4-FFF2-40B4-BE49-F238E27FC236}">
                <a16:creationId xmlns:a16="http://schemas.microsoft.com/office/drawing/2014/main" id="{B7D5B506-A5A8-476C-8B95-BFF31AD74FE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850" y="2665413"/>
            <a:ext cx="76200" cy="13716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1515" name="Line 13">
            <a:extLst>
              <a:ext uri="{FF2B5EF4-FFF2-40B4-BE49-F238E27FC236}">
                <a16:creationId xmlns:a16="http://schemas.microsoft.com/office/drawing/2014/main" id="{B177DD4D-748D-40E1-A3A4-6975C03B6E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66850" y="5561013"/>
            <a:ext cx="457200" cy="4572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1516" name="Rectangle 2">
            <a:extLst>
              <a:ext uri="{FF2B5EF4-FFF2-40B4-BE49-F238E27FC236}">
                <a16:creationId xmlns:a16="http://schemas.microsoft.com/office/drawing/2014/main" id="{E04F9CD3-2802-4E57-9C5E-E846F47C2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63513"/>
            <a:ext cx="1368425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latin typeface="Futura Lt BT" pitchFamily="34" charset="0"/>
              </a:rPr>
              <a:t>miocen</a:t>
            </a:r>
          </a:p>
        </p:txBody>
      </p:sp>
      <p:sp>
        <p:nvSpPr>
          <p:cNvPr id="21517" name="Rectangle 2">
            <a:extLst>
              <a:ext uri="{FF2B5EF4-FFF2-40B4-BE49-F238E27FC236}">
                <a16:creationId xmlns:a16="http://schemas.microsoft.com/office/drawing/2014/main" id="{C152D11F-838B-442C-B7F3-691A712F2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63513"/>
            <a:ext cx="3386138" cy="457200"/>
          </a:xfrm>
          <a:prstGeom prst="rect">
            <a:avLst/>
          </a:prstGeom>
          <a:noFill/>
          <a:ln w="19050">
            <a:solidFill>
              <a:srgbClr val="3333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Futura Lt BT" pitchFamily="34" charset="0"/>
              </a:rPr>
              <a:t>ŠKOLJKAŠI I PUŽEVI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1">
            <a:extLst>
              <a:ext uri="{FF2B5EF4-FFF2-40B4-BE49-F238E27FC236}">
                <a16:creationId xmlns:a16="http://schemas.microsoft.com/office/drawing/2014/main" id="{3ABAAE3E-F862-4337-834F-8DB044E37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3068638"/>
            <a:ext cx="2447925" cy="23764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>
                <a:solidFill>
                  <a:srgbClr val="FF6600"/>
                </a:solidFill>
                <a:latin typeface="Futura Lt BT" pitchFamily="34" charset="0"/>
              </a:rPr>
              <a:t>Paradacna abichiformis</a:t>
            </a:r>
            <a:r>
              <a:rPr lang="hr-HR" altLang="sr-Latn-RS" sz="1600" i="1">
                <a:latin typeface="Futura Lt BT" pitchFamily="34" charset="0"/>
              </a:rPr>
              <a:t>, </a:t>
            </a:r>
            <a:r>
              <a:rPr lang="hr-HR" altLang="sr-Latn-RS" sz="1600">
                <a:latin typeface="Futura Lt BT" pitchFamily="34" charset="0"/>
              </a:rPr>
              <a:t>panon</a:t>
            </a:r>
            <a:endParaRPr lang="hr-HR" altLang="sr-Latn-RS" sz="1600" u="sng">
              <a:latin typeface="Futura Lt BT" pitchFamily="34" charset="0"/>
            </a:endParaRPr>
          </a:p>
        </p:txBody>
      </p:sp>
      <p:sp>
        <p:nvSpPr>
          <p:cNvPr id="22531" name="Text Box 9">
            <a:extLst>
              <a:ext uri="{FF2B5EF4-FFF2-40B4-BE49-F238E27FC236}">
                <a16:creationId xmlns:a16="http://schemas.microsoft.com/office/drawing/2014/main" id="{060E443B-095D-40FD-8A39-0848E9AB3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3300" y="604838"/>
            <a:ext cx="2881188" cy="23193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 dirty="0">
                <a:solidFill>
                  <a:srgbClr val="FF6600"/>
                </a:solidFill>
                <a:latin typeface="Futura Lt BT" pitchFamily="34" charset="0"/>
              </a:rPr>
              <a:t>Paradacna abichi</a:t>
            </a:r>
            <a:r>
              <a:rPr lang="hr-HR" altLang="sr-Latn-RS" sz="1600" i="1" dirty="0">
                <a:latin typeface="Futura Lt BT" pitchFamily="34" charset="0"/>
              </a:rPr>
              <a:t> </a:t>
            </a:r>
            <a:r>
              <a:rPr lang="en-US" altLang="sr-Latn-RS" sz="1600" dirty="0" err="1">
                <a:latin typeface="Futura Lt BT" pitchFamily="34" charset="0"/>
              </a:rPr>
              <a:t>panon</a:t>
            </a:r>
            <a:endParaRPr lang="hr-HR" altLang="sr-Latn-RS" sz="1600" u="sng" dirty="0">
              <a:latin typeface="Futura Lt BT" pitchFamily="34" charset="0"/>
            </a:endParaRPr>
          </a:p>
        </p:txBody>
      </p:sp>
      <p:sp>
        <p:nvSpPr>
          <p:cNvPr id="22532" name="Text Box 7">
            <a:extLst>
              <a:ext uri="{FF2B5EF4-FFF2-40B4-BE49-F238E27FC236}">
                <a16:creationId xmlns:a16="http://schemas.microsoft.com/office/drawing/2014/main" id="{C4740FAB-F47B-49C3-B979-3AED8E542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604838"/>
            <a:ext cx="2374900" cy="26082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>
                <a:solidFill>
                  <a:srgbClr val="FF6600"/>
                </a:solidFill>
                <a:latin typeface="Futura Lt BT" pitchFamily="34" charset="0"/>
              </a:rPr>
              <a:t>Amussium</a:t>
            </a:r>
            <a:r>
              <a:rPr lang="hr-HR" altLang="sr-Latn-RS" sz="1600" i="1">
                <a:latin typeface="Futura Lt BT" pitchFamily="34" charset="0"/>
              </a:rPr>
              <a:t>, </a:t>
            </a:r>
            <a:r>
              <a:rPr lang="hr-HR" altLang="sr-Latn-RS" sz="1600">
                <a:latin typeface="Futura Lt BT" pitchFamily="34" charset="0"/>
              </a:rPr>
              <a:t>baden</a:t>
            </a:r>
            <a:endParaRPr lang="hr-HR" altLang="sr-Latn-RS" sz="1600" u="sng">
              <a:latin typeface="Futura Lt BT" pitchFamily="34" charset="0"/>
            </a:endParaRPr>
          </a:p>
        </p:txBody>
      </p:sp>
      <p:sp>
        <p:nvSpPr>
          <p:cNvPr id="22533" name="Text Box 5">
            <a:extLst>
              <a:ext uri="{FF2B5EF4-FFF2-40B4-BE49-F238E27FC236}">
                <a16:creationId xmlns:a16="http://schemas.microsoft.com/office/drawing/2014/main" id="{9A2CF94D-4F36-4BC3-8881-D69F86244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604838"/>
            <a:ext cx="3024188" cy="23193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 dirty="0">
                <a:solidFill>
                  <a:srgbClr val="FF6600"/>
                </a:solidFill>
                <a:latin typeface="Futura Lt BT" pitchFamily="34" charset="0"/>
              </a:rPr>
              <a:t>Solenomya </a:t>
            </a:r>
            <a:r>
              <a:rPr lang="en-US" altLang="sr-Latn-RS" sz="1600" b="1" i="1" dirty="0">
                <a:latin typeface="Futura Lt BT" pitchFamily="34" charset="0"/>
              </a:rPr>
              <a:t>M – rec. </a:t>
            </a:r>
            <a:endParaRPr lang="hr-HR" altLang="sr-Latn-RS" sz="1600" u="sng" dirty="0">
              <a:latin typeface="Futura Lt BT" pitchFamily="34" charset="0"/>
            </a:endParaRPr>
          </a:p>
        </p:txBody>
      </p:sp>
      <p:sp>
        <p:nvSpPr>
          <p:cNvPr id="22534" name="Slide Number Placeholder 4">
            <a:extLst>
              <a:ext uri="{FF2B5EF4-FFF2-40B4-BE49-F238E27FC236}">
                <a16:creationId xmlns:a16="http://schemas.microsoft.com/office/drawing/2014/main" id="{F4D0E12C-838A-4BEB-AAD8-8D51E5D68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2A0B7C6F-3FCF-4B34-980F-285DC605970A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14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22535" name="Picture 13">
            <a:extLst>
              <a:ext uri="{FF2B5EF4-FFF2-40B4-BE49-F238E27FC236}">
                <a16:creationId xmlns:a16="http://schemas.microsoft.com/office/drawing/2014/main" id="{92A581D9-2BF2-4B7B-A43D-092FFBC62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986088"/>
            <a:ext cx="2260600" cy="301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4" descr="solenomya">
            <a:extLst>
              <a:ext uri="{FF2B5EF4-FFF2-40B4-BE49-F238E27FC236}">
                <a16:creationId xmlns:a16="http://schemas.microsoft.com/office/drawing/2014/main" id="{B2A69A95-97EC-44D9-85DC-9FD9F19AF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755650"/>
            <a:ext cx="2879725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6" descr="Amussium">
            <a:extLst>
              <a:ext uri="{FF2B5EF4-FFF2-40B4-BE49-F238E27FC236}">
                <a16:creationId xmlns:a16="http://schemas.microsoft.com/office/drawing/2014/main" id="{69FDBCF1-2F71-45A0-BEF4-C3BB47825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692150"/>
            <a:ext cx="2232025" cy="20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8" name="Picture 8" descr="paradacna">
            <a:extLst>
              <a:ext uri="{FF2B5EF4-FFF2-40B4-BE49-F238E27FC236}">
                <a16:creationId xmlns:a16="http://schemas.microsoft.com/office/drawing/2014/main" id="{779C8FEE-7EA6-4F78-9499-9C14A3D69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708025"/>
            <a:ext cx="230505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9" name="Picture 10" descr="paradacna_2">
            <a:extLst>
              <a:ext uri="{FF2B5EF4-FFF2-40B4-BE49-F238E27FC236}">
                <a16:creationId xmlns:a16="http://schemas.microsoft.com/office/drawing/2014/main" id="{1E956946-4704-49D1-AAC5-F8D9DF691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141663"/>
            <a:ext cx="2303463" cy="149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0" name="Text Box 12">
            <a:extLst>
              <a:ext uri="{FF2B5EF4-FFF2-40B4-BE49-F238E27FC236}">
                <a16:creationId xmlns:a16="http://schemas.microsoft.com/office/drawing/2014/main" id="{E41636F4-D66F-4E47-BC61-10288D8BB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3463" y="5629275"/>
            <a:ext cx="1000125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>
                <a:solidFill>
                  <a:srgbClr val="FF6600"/>
                </a:solidFill>
                <a:latin typeface="Futura Lt BT" pitchFamily="34" charset="0"/>
              </a:rPr>
              <a:t>Cardita</a:t>
            </a:r>
            <a:endParaRPr lang="hr-HR" altLang="sr-Latn-RS" sz="1600" u="sng">
              <a:latin typeface="Futura Lt BT" pitchFamily="34" charset="0"/>
            </a:endParaRPr>
          </a:p>
        </p:txBody>
      </p:sp>
      <p:pic>
        <p:nvPicPr>
          <p:cNvPr id="22541" name="Picture 14">
            <a:extLst>
              <a:ext uri="{FF2B5EF4-FFF2-40B4-BE49-F238E27FC236}">
                <a16:creationId xmlns:a16="http://schemas.microsoft.com/office/drawing/2014/main" id="{73BA37B3-F0EF-400E-822F-6F274BD37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6" t="8749" r="13126" b="8749"/>
          <a:stretch>
            <a:fillRect/>
          </a:stretch>
        </p:blipFill>
        <p:spPr bwMode="auto">
          <a:xfrm>
            <a:off x="3024188" y="3308350"/>
            <a:ext cx="3190875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2" name="Text Box 15">
            <a:extLst>
              <a:ext uri="{FF2B5EF4-FFF2-40B4-BE49-F238E27FC236}">
                <a16:creationId xmlns:a16="http://schemas.microsoft.com/office/drawing/2014/main" id="{204B0675-BA29-442B-BB03-0FA51F192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7063" y="5594350"/>
            <a:ext cx="86360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>
                <a:solidFill>
                  <a:srgbClr val="FF6600"/>
                </a:solidFill>
                <a:latin typeface="Futura Lt BT" pitchFamily="34" charset="0"/>
              </a:rPr>
              <a:t>Lucina</a:t>
            </a:r>
            <a:endParaRPr lang="hr-HR" altLang="sr-Latn-RS" sz="1600" u="sng">
              <a:latin typeface="Futura Lt BT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038">
            <a:extLst>
              <a:ext uri="{FF2B5EF4-FFF2-40B4-BE49-F238E27FC236}">
                <a16:creationId xmlns:a16="http://schemas.microsoft.com/office/drawing/2014/main" id="{1A31F84C-99C4-401B-B023-7493BC0FC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8725" y="4572000"/>
            <a:ext cx="2160588" cy="187325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33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solidFill>
                <a:srgbClr val="FF6600"/>
              </a:solidFill>
              <a:latin typeface="Futura Lt BT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>
                <a:solidFill>
                  <a:srgbClr val="FF6600"/>
                </a:solidFill>
                <a:latin typeface="Futura Lt BT" pitchFamily="34" charset="0"/>
              </a:rPr>
              <a:t>Radix croatica</a:t>
            </a:r>
            <a:endParaRPr lang="hr-HR" altLang="sr-Latn-RS" sz="1600" b="1">
              <a:solidFill>
                <a:srgbClr val="FF6600"/>
              </a:solidFill>
              <a:latin typeface="Futura Lt BT" pitchFamily="34" charset="0"/>
            </a:endParaRPr>
          </a:p>
        </p:txBody>
      </p:sp>
      <p:sp>
        <p:nvSpPr>
          <p:cNvPr id="23555" name="Text Box 1032">
            <a:extLst>
              <a:ext uri="{FF2B5EF4-FFF2-40B4-BE49-F238E27FC236}">
                <a16:creationId xmlns:a16="http://schemas.microsoft.com/office/drawing/2014/main" id="{3B723AD2-C22C-4D68-9759-907AAD018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" y="1484313"/>
            <a:ext cx="3168650" cy="4968875"/>
          </a:xfrm>
          <a:prstGeom prst="rect">
            <a:avLst/>
          </a:prstGeom>
          <a:solidFill>
            <a:schemeClr val="bg1"/>
          </a:solidFill>
          <a:ln w="19050">
            <a:solidFill>
              <a:srgbClr val="339933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en-US" altLang="sr-Latn-RS" sz="1600" b="1" i="1" dirty="0">
              <a:solidFill>
                <a:srgbClr val="FF6600"/>
              </a:solidFill>
              <a:latin typeface="Futura Lt BT" pitchFamily="34" charset="0"/>
            </a:endParaRPr>
          </a:p>
        </p:txBody>
      </p:sp>
      <p:sp>
        <p:nvSpPr>
          <p:cNvPr id="23556" name="Slide Number Placeholder 2">
            <a:extLst>
              <a:ext uri="{FF2B5EF4-FFF2-40B4-BE49-F238E27FC236}">
                <a16:creationId xmlns:a16="http://schemas.microsoft.com/office/drawing/2014/main" id="{AC435B36-7E61-4FED-A559-B2D8E7E77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0930A914-584D-47B3-BDCA-5E31F9F1D7C3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15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3557" name="Text Box 1026">
            <a:extLst>
              <a:ext uri="{FF2B5EF4-FFF2-40B4-BE49-F238E27FC236}">
                <a16:creationId xmlns:a16="http://schemas.microsoft.com/office/drawing/2014/main" id="{39F4C5DF-DF20-4A42-A3BD-78B874E47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57188"/>
            <a:ext cx="72485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Tijekom miocena </a:t>
            </a:r>
            <a:r>
              <a:rPr lang="hr-HR" altLang="sr-Latn-RS" sz="1800">
                <a:latin typeface="Arial" panose="020B0604020202020204" pitchFamily="34" charset="0"/>
                <a:cs typeface="Arial" panose="020B0604020202020204" pitchFamily="34" charset="0"/>
              </a:rPr>
              <a:t>također su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brojni i raznoliki</a:t>
            </a:r>
            <a:r>
              <a:rPr lang="hr-HR" altLang="sr-Latn-RS" sz="1800">
                <a:latin typeface="Arial" panose="020B0604020202020204" pitchFamily="34" charset="0"/>
                <a:cs typeface="Arial" panose="020B0604020202020204" pitchFamily="34" charset="0"/>
              </a:rPr>
              <a:t> miocenski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PUŽEVI</a:t>
            </a:r>
            <a:r>
              <a:rPr lang="hr-HR" altLang="sr-Latn-RS" sz="1800" b="1">
                <a:solidFill>
                  <a:srgbClr val="99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80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r-HR" altLang="sr-Latn-RS" sz="1800" i="1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Cerithium, Turritella, Natica, Ficus, Murex</a:t>
            </a:r>
            <a:r>
              <a:rPr lang="hr-HR" altLang="sr-Latn-RS" sz="1800" i="1">
                <a:solidFill>
                  <a:srgbClr val="00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altLang="sr-Latn-RS" sz="1800" b="1" i="1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Radix croatica</a:t>
            </a:r>
            <a:r>
              <a:rPr lang="hr-HR" altLang="sr-Latn-RS" sz="1800" i="1">
                <a:solidFill>
                  <a:srgbClr val="00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altLang="sr-Latn-RS" sz="1800" i="1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Ancilla, Fusus, Conus…)</a:t>
            </a:r>
          </a:p>
        </p:txBody>
      </p:sp>
      <p:pic>
        <p:nvPicPr>
          <p:cNvPr id="23558" name="Picture 1027" descr="Turriteella, puževi, miocen, Njemačka">
            <a:extLst>
              <a:ext uri="{FF2B5EF4-FFF2-40B4-BE49-F238E27FC236}">
                <a16:creationId xmlns:a16="http://schemas.microsoft.com/office/drawing/2014/main" id="{5E1BA30B-12C7-4E5F-A074-683342EF1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500563"/>
            <a:ext cx="2540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1029" descr="Turritella cestacensis, puž, miocen, 5 cm">
            <a:extLst>
              <a:ext uri="{FF2B5EF4-FFF2-40B4-BE49-F238E27FC236}">
                <a16:creationId xmlns:a16="http://schemas.microsoft.com/office/drawing/2014/main" id="{52DD2431-0097-4248-98D8-75F366398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063" y="1571625"/>
            <a:ext cx="1335087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1031" descr="Turritella sulcifera, puž, miocen, 11 cm">
            <a:extLst>
              <a:ext uri="{FF2B5EF4-FFF2-40B4-BE49-F238E27FC236}">
                <a16:creationId xmlns:a16="http://schemas.microsoft.com/office/drawing/2014/main" id="{502E272C-DB07-4DD2-A413-421F42C34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571625"/>
            <a:ext cx="1612900" cy="284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1033" descr="Murex haudmuticus, puž, miocen, 3,5 cm">
            <a:extLst>
              <a:ext uri="{FF2B5EF4-FFF2-40B4-BE49-F238E27FC236}">
                <a16:creationId xmlns:a16="http://schemas.microsoft.com/office/drawing/2014/main" id="{44FEDD8F-259B-4D0C-994F-C33776572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1768475"/>
            <a:ext cx="2087562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2" name="Text Box 1034">
            <a:extLst>
              <a:ext uri="{FF2B5EF4-FFF2-40B4-BE49-F238E27FC236}">
                <a16:creationId xmlns:a16="http://schemas.microsoft.com/office/drawing/2014/main" id="{2B3D74F6-B287-4A9A-964E-BBE61D981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25" y="3571875"/>
            <a:ext cx="17224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 dirty="0">
                <a:solidFill>
                  <a:srgbClr val="FF6600"/>
                </a:solidFill>
                <a:latin typeface="Futura Lt BT" pitchFamily="34" charset="0"/>
              </a:rPr>
              <a:t>Murex</a:t>
            </a:r>
            <a:r>
              <a:rPr lang="en-US" altLang="sr-Latn-RS" sz="1600" dirty="0">
                <a:latin typeface="Futura Lt BT" pitchFamily="34" charset="0"/>
              </a:rPr>
              <a:t> </a:t>
            </a:r>
            <a:r>
              <a:rPr lang="en-US" altLang="sr-Latn-RS" sz="1600" b="1" dirty="0">
                <a:latin typeface="Futura Lt BT" pitchFamily="34" charset="0"/>
              </a:rPr>
              <a:t>M – rec.</a:t>
            </a:r>
            <a:endParaRPr lang="hr-HR" altLang="sr-Latn-RS" sz="1600" b="1" dirty="0">
              <a:latin typeface="Futura Lt BT" pitchFamily="34" charset="0"/>
            </a:endParaRPr>
          </a:p>
        </p:txBody>
      </p:sp>
      <p:pic>
        <p:nvPicPr>
          <p:cNvPr id="23563" name="Picture 1035" descr="Natica tigrina, puž, miocen, 4 cm">
            <a:extLst>
              <a:ext uri="{FF2B5EF4-FFF2-40B4-BE49-F238E27FC236}">
                <a16:creationId xmlns:a16="http://schemas.microsoft.com/office/drawing/2014/main" id="{75EC7B87-88E1-4FA7-8260-A0983F2CF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1285875"/>
            <a:ext cx="1393825" cy="223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4" name="Text Box 1036">
            <a:extLst>
              <a:ext uri="{FF2B5EF4-FFF2-40B4-BE49-F238E27FC236}">
                <a16:creationId xmlns:a16="http://schemas.microsoft.com/office/drawing/2014/main" id="{2C56253C-0996-4500-A0C3-2F88AA876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313" y="3571875"/>
            <a:ext cx="17383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 dirty="0">
                <a:solidFill>
                  <a:srgbClr val="FF6600"/>
                </a:solidFill>
                <a:latin typeface="Futura Lt BT" pitchFamily="34" charset="0"/>
              </a:rPr>
              <a:t>Natica</a:t>
            </a:r>
            <a:r>
              <a:rPr lang="en-US" altLang="sr-Latn-RS" sz="1600" dirty="0">
                <a:latin typeface="Futura Lt BT" pitchFamily="34" charset="0"/>
              </a:rPr>
              <a:t> </a:t>
            </a:r>
            <a:r>
              <a:rPr lang="en-US" altLang="sr-Latn-RS" sz="1600" b="1" dirty="0" err="1">
                <a:latin typeface="Futura Lt BT" pitchFamily="34" charset="0"/>
              </a:rPr>
              <a:t>Ol</a:t>
            </a:r>
            <a:r>
              <a:rPr lang="en-US" altLang="sr-Latn-RS" sz="1600" b="1" dirty="0">
                <a:latin typeface="Futura Lt BT" pitchFamily="34" charset="0"/>
              </a:rPr>
              <a:t> – rec.</a:t>
            </a:r>
            <a:endParaRPr lang="hr-HR" altLang="sr-Latn-RS" sz="1600" b="1" dirty="0">
              <a:latin typeface="Futura Lt BT" pitchFamily="34" charset="0"/>
            </a:endParaRPr>
          </a:p>
        </p:txBody>
      </p:sp>
      <p:pic>
        <p:nvPicPr>
          <p:cNvPr id="23565" name="Picture 1037" descr="radix croatica">
            <a:extLst>
              <a:ext uri="{FF2B5EF4-FFF2-40B4-BE49-F238E27FC236}">
                <a16:creationId xmlns:a16="http://schemas.microsoft.com/office/drawing/2014/main" id="{71CC20AC-3721-4923-9867-468918A5B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" r="14616" b="16724"/>
          <a:stretch>
            <a:fillRect/>
          </a:stretch>
        </p:blipFill>
        <p:spPr bwMode="auto">
          <a:xfrm>
            <a:off x="3817938" y="4656138"/>
            <a:ext cx="2039937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6" name="Picture 1039" descr="Ficus condita, puž, miocen, 4 cm">
            <a:extLst>
              <a:ext uri="{FF2B5EF4-FFF2-40B4-BE49-F238E27FC236}">
                <a16:creationId xmlns:a16="http://schemas.microsoft.com/office/drawing/2014/main" id="{E9103BBB-B898-4196-AD19-0005DE9B4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4608513"/>
            <a:ext cx="2187575" cy="182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7" name="Text Box 1040">
            <a:extLst>
              <a:ext uri="{FF2B5EF4-FFF2-40B4-BE49-F238E27FC236}">
                <a16:creationId xmlns:a16="http://schemas.microsoft.com/office/drawing/2014/main" id="{0E62FA55-1D8C-4AAB-AA63-F693D9E17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7938" y="4214813"/>
            <a:ext cx="1270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>
                <a:solidFill>
                  <a:srgbClr val="FF6600"/>
                </a:solidFill>
                <a:latin typeface="Futura Lt BT" pitchFamily="34" charset="0"/>
              </a:rPr>
              <a:t>Ficus</a:t>
            </a:r>
            <a:r>
              <a:rPr lang="hr-HR" altLang="sr-Latn-RS" sz="1600">
                <a:latin typeface="Futura Lt BT" pitchFamily="34" charset="0"/>
              </a:rPr>
              <a:t>, 4 cm</a:t>
            </a:r>
          </a:p>
        </p:txBody>
      </p:sp>
      <p:pic>
        <p:nvPicPr>
          <p:cNvPr id="23568" name="Picture 1041" descr="Subula plicaria, puž, miocen, 8 cm">
            <a:extLst>
              <a:ext uri="{FF2B5EF4-FFF2-40B4-BE49-F238E27FC236}">
                <a16:creationId xmlns:a16="http://schemas.microsoft.com/office/drawing/2014/main" id="{8A5AB2A5-09BF-47CF-922B-2176025C4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71500"/>
            <a:ext cx="841375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9" name="Text Box 1042">
            <a:extLst>
              <a:ext uri="{FF2B5EF4-FFF2-40B4-BE49-F238E27FC236}">
                <a16:creationId xmlns:a16="http://schemas.microsoft.com/office/drawing/2014/main" id="{3D48B242-6CB8-4E46-A5D5-71EBE8310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5075" y="3571875"/>
            <a:ext cx="10588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>
                <a:solidFill>
                  <a:srgbClr val="FF6600"/>
                </a:solidFill>
                <a:latin typeface="Futura Lt BT" pitchFamily="34" charset="0"/>
              </a:rPr>
              <a:t>Subula</a:t>
            </a:r>
            <a:r>
              <a:rPr lang="hr-HR" altLang="sr-Latn-RS" sz="1600">
                <a:latin typeface="Futura Lt BT" pitchFamily="34" charset="0"/>
              </a:rPr>
              <a:t>, 8 cm</a:t>
            </a:r>
          </a:p>
        </p:txBody>
      </p:sp>
      <p:sp>
        <p:nvSpPr>
          <p:cNvPr id="18" name="Text Box 1036">
            <a:extLst>
              <a:ext uri="{FF2B5EF4-FFF2-40B4-BE49-F238E27FC236}">
                <a16:creationId xmlns:a16="http://schemas.microsoft.com/office/drawing/2014/main" id="{77D579E5-FB1B-4029-8581-3107D9438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229" y="6445937"/>
            <a:ext cx="18518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sr-Latn-RS" sz="1600" b="1" i="1" dirty="0">
                <a:solidFill>
                  <a:srgbClr val="FF6600"/>
                </a:solidFill>
                <a:latin typeface="Futura Lt BT" pitchFamily="34" charset="0"/>
              </a:rPr>
              <a:t>Turritella </a:t>
            </a:r>
            <a:r>
              <a:rPr lang="en-US" altLang="sr-Latn-RS" sz="1600" b="1" i="1" dirty="0">
                <a:latin typeface="Futura Lt BT" pitchFamily="34" charset="0"/>
              </a:rPr>
              <a:t>E – rec.</a:t>
            </a:r>
            <a:endParaRPr lang="hr-HR" altLang="sr-Latn-RS" sz="1600" dirty="0">
              <a:latin typeface="Futura Lt BT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7">
            <a:extLst>
              <a:ext uri="{FF2B5EF4-FFF2-40B4-BE49-F238E27FC236}">
                <a16:creationId xmlns:a16="http://schemas.microsoft.com/office/drawing/2014/main" id="{9642B310-078A-45C0-8304-C049F078F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0050" y="2522538"/>
            <a:ext cx="2214563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i="1">
                <a:latin typeface="Futura Lt BT" pitchFamily="34" charset="0"/>
              </a:rPr>
              <a:t>Architectonica</a:t>
            </a:r>
            <a:r>
              <a:rPr lang="hr-HR" altLang="sr-Latn-RS" sz="1600">
                <a:latin typeface="Futura Lt BT" pitchFamily="34" charset="0"/>
              </a:rPr>
              <a:t>, 2,5 cm</a:t>
            </a:r>
          </a:p>
        </p:txBody>
      </p:sp>
      <p:pic>
        <p:nvPicPr>
          <p:cNvPr id="24579" name="Picture 16" descr="Architectonica simplex, puž, pliocen, 2,5 cm">
            <a:extLst>
              <a:ext uri="{FF2B5EF4-FFF2-40B4-BE49-F238E27FC236}">
                <a16:creationId xmlns:a16="http://schemas.microsoft.com/office/drawing/2014/main" id="{BFCAA7A6-A249-444C-A604-AC285039C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488" y="708025"/>
            <a:ext cx="1881187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 Box 5">
            <a:extLst>
              <a:ext uri="{FF2B5EF4-FFF2-40B4-BE49-F238E27FC236}">
                <a16:creationId xmlns:a16="http://schemas.microsoft.com/office/drawing/2014/main" id="{69F6169B-1DC9-4821-B363-23EA7B12D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5572" y="2580481"/>
            <a:ext cx="178593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sr-Latn-RS" sz="1600" b="1" i="1" dirty="0">
                <a:solidFill>
                  <a:srgbClr val="FF6600"/>
                </a:solidFill>
                <a:latin typeface="Futura Lt BT" pitchFamily="34" charset="0"/>
              </a:rPr>
              <a:t>Conus</a:t>
            </a:r>
            <a:r>
              <a:rPr lang="en-US" altLang="sr-Latn-RS" sz="1600" dirty="0">
                <a:latin typeface="Futura Lt BT" pitchFamily="34" charset="0"/>
              </a:rPr>
              <a:t> </a:t>
            </a:r>
            <a:r>
              <a:rPr lang="en-US" altLang="sr-Latn-RS" sz="1600" b="1" dirty="0">
                <a:latin typeface="Futura Lt BT" pitchFamily="34" charset="0"/>
              </a:rPr>
              <a:t>E – rec.</a:t>
            </a:r>
            <a:endParaRPr lang="hr-HR" altLang="sr-Latn-RS" sz="1600" b="1" dirty="0">
              <a:latin typeface="Futura Lt BT" pitchFamily="34" charset="0"/>
            </a:endParaRPr>
          </a:p>
        </p:txBody>
      </p:sp>
      <p:sp>
        <p:nvSpPr>
          <p:cNvPr id="24581" name="Slide Number Placeholder 2">
            <a:extLst>
              <a:ext uri="{FF2B5EF4-FFF2-40B4-BE49-F238E27FC236}">
                <a16:creationId xmlns:a16="http://schemas.microsoft.com/office/drawing/2014/main" id="{57A861EB-76D3-449C-92F4-EE92BF0F3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58CA6B10-B530-48D2-ADE6-949BE39CA96E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4582" name="Text Box 2">
            <a:extLst>
              <a:ext uri="{FF2B5EF4-FFF2-40B4-BE49-F238E27FC236}">
                <a16:creationId xmlns:a16="http://schemas.microsoft.com/office/drawing/2014/main" id="{08AB681D-E8E5-4F66-AEF0-B191E7A1E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522288"/>
            <a:ext cx="4503737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pliocenu veliku promjenu doživljavaju mekušci</a:t>
            </a:r>
            <a:r>
              <a:rPr lang="hr-HR" altLang="sr-Latn-RS" sz="1800">
                <a:latin typeface="Arial" panose="020B0604020202020204" pitchFamily="34" charset="0"/>
                <a:cs typeface="Arial" panose="020B0604020202020204" pitchFamily="34" charset="0"/>
              </a:rPr>
              <a:t> (smanjenje broja vrsta, naročito puževa), a uzrokom se smatraju klimatske promjene i njihov odraz na mora. I dalje su prisutni rodovi </a:t>
            </a:r>
            <a:r>
              <a:rPr lang="hr-HR" altLang="sr-Latn-RS" sz="1800" i="1">
                <a:latin typeface="Arial" panose="020B0604020202020204" pitchFamily="34" charset="0"/>
                <a:cs typeface="Arial" panose="020B0604020202020204" pitchFamily="34" charset="0"/>
              </a:rPr>
              <a:t>Conus, Murex, Fusinus</a:t>
            </a:r>
            <a:r>
              <a:rPr lang="hr-HR" altLang="sr-Latn-RS" sz="1800"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endParaRPr lang="en-US" altLang="sr-Latn-R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583" name="Picture 4" descr="Conus canaliculatus, puž, pliocen, 2,5 cm">
            <a:extLst>
              <a:ext uri="{FF2B5EF4-FFF2-40B4-BE49-F238E27FC236}">
                <a16:creationId xmlns:a16="http://schemas.microsoft.com/office/drawing/2014/main" id="{5D80171F-C085-4E0C-987F-A9CF60D8E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475" y="549275"/>
            <a:ext cx="1068388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6" descr="Fusinus rostratus, puž, pliocen, 4,5 cm">
            <a:extLst>
              <a:ext uri="{FF2B5EF4-FFF2-40B4-BE49-F238E27FC236}">
                <a16:creationId xmlns:a16="http://schemas.microsoft.com/office/drawing/2014/main" id="{FFF2F86F-73ED-464C-A491-E4822CE68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5" y="3379788"/>
            <a:ext cx="1687513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Text Box 7">
            <a:extLst>
              <a:ext uri="{FF2B5EF4-FFF2-40B4-BE49-F238E27FC236}">
                <a16:creationId xmlns:a16="http://schemas.microsoft.com/office/drawing/2014/main" id="{18CF9966-97DE-478B-BFA1-631B31309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8175" y="5972175"/>
            <a:ext cx="1676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i="1">
                <a:latin typeface="Futura Lt BT" pitchFamily="34" charset="0"/>
              </a:rPr>
              <a:t>Fusinus</a:t>
            </a:r>
            <a:r>
              <a:rPr lang="hr-HR" altLang="sr-Latn-RS" sz="1600">
                <a:latin typeface="Futura Lt BT" pitchFamily="34" charset="0"/>
              </a:rPr>
              <a:t>, 4,5 cm </a:t>
            </a:r>
          </a:p>
        </p:txBody>
      </p:sp>
      <p:pic>
        <p:nvPicPr>
          <p:cNvPr id="24586" name="Picture 8" descr="Aporrhais uttingeriana, puž, pliocen, 4 cm">
            <a:extLst>
              <a:ext uri="{FF2B5EF4-FFF2-40B4-BE49-F238E27FC236}">
                <a16:creationId xmlns:a16="http://schemas.microsoft.com/office/drawing/2014/main" id="{519FEF8E-3411-4382-8AB0-38D59D9F6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524250"/>
            <a:ext cx="18542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7" name="Text Box 9">
            <a:extLst>
              <a:ext uri="{FF2B5EF4-FFF2-40B4-BE49-F238E27FC236}">
                <a16:creationId xmlns:a16="http://schemas.microsoft.com/office/drawing/2014/main" id="{74B52A6B-A641-4257-A270-43472BA858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5972175"/>
            <a:ext cx="1676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i="1">
                <a:latin typeface="Futura Lt BT" pitchFamily="34" charset="0"/>
              </a:rPr>
              <a:t>Aporrhais</a:t>
            </a:r>
            <a:r>
              <a:rPr lang="hr-HR" altLang="sr-Latn-RS" sz="1600">
                <a:latin typeface="Futura Lt BT" pitchFamily="34" charset="0"/>
              </a:rPr>
              <a:t>, 4 cm</a:t>
            </a:r>
          </a:p>
        </p:txBody>
      </p:sp>
      <p:pic>
        <p:nvPicPr>
          <p:cNvPr id="24588" name="Picture 10" descr="Hinia prysmatica, puž, pliocen, 2,5 cm">
            <a:extLst>
              <a:ext uri="{FF2B5EF4-FFF2-40B4-BE49-F238E27FC236}">
                <a16:creationId xmlns:a16="http://schemas.microsoft.com/office/drawing/2014/main" id="{B8B73D73-5C20-4C8F-9A80-F6853ADED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313" y="3857625"/>
            <a:ext cx="1381125" cy="202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9" name="Text Box 11">
            <a:extLst>
              <a:ext uri="{FF2B5EF4-FFF2-40B4-BE49-F238E27FC236}">
                <a16:creationId xmlns:a16="http://schemas.microsoft.com/office/drawing/2014/main" id="{2F558927-1C87-49B8-8611-72D91ABD7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8132" y="5953125"/>
            <a:ext cx="2209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sr-Latn-RS" sz="1600" b="1" i="1" dirty="0" err="1">
                <a:solidFill>
                  <a:srgbClr val="FF6600"/>
                </a:solidFill>
                <a:latin typeface="Futura Lt BT" pitchFamily="34" charset="0"/>
              </a:rPr>
              <a:t>Hinia</a:t>
            </a:r>
            <a:r>
              <a:rPr lang="en-US" altLang="sr-Latn-RS" sz="1600" dirty="0">
                <a:latin typeface="Futura Lt BT" pitchFamily="34" charset="0"/>
              </a:rPr>
              <a:t> </a:t>
            </a:r>
            <a:r>
              <a:rPr lang="en-US" altLang="sr-Latn-RS" sz="1600" b="1" dirty="0" err="1">
                <a:latin typeface="Futura Lt BT" pitchFamily="34" charset="0"/>
              </a:rPr>
              <a:t>Pliocen</a:t>
            </a:r>
            <a:r>
              <a:rPr lang="en-US" altLang="sr-Latn-RS" sz="1600" b="1" dirty="0">
                <a:latin typeface="Futura Lt BT" pitchFamily="34" charset="0"/>
              </a:rPr>
              <a:t> – rec.</a:t>
            </a:r>
            <a:endParaRPr lang="hr-HR" altLang="sr-Latn-RS" sz="1600" b="1" dirty="0">
              <a:latin typeface="Futura Lt BT" pitchFamily="34" charset="0"/>
            </a:endParaRPr>
          </a:p>
        </p:txBody>
      </p:sp>
      <p:pic>
        <p:nvPicPr>
          <p:cNvPr id="24590" name="Picture 12" descr="Murex brandaris, puž, pliocen, 6 cm">
            <a:extLst>
              <a:ext uri="{FF2B5EF4-FFF2-40B4-BE49-F238E27FC236}">
                <a16:creationId xmlns:a16="http://schemas.microsoft.com/office/drawing/2014/main" id="{D223B4A6-3B37-40DF-8C9C-21A61BF41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2524125"/>
            <a:ext cx="220662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91" name="Text Box 13">
            <a:extLst>
              <a:ext uri="{FF2B5EF4-FFF2-40B4-BE49-F238E27FC236}">
                <a16:creationId xmlns:a16="http://schemas.microsoft.com/office/drawing/2014/main" id="{ED10DD62-EDEE-408F-9D06-3C51B724C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5953125"/>
            <a:ext cx="2209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lang="hr-HR" altLang="sr-Latn-RS" sz="1600" b="1" i="1" dirty="0">
                <a:solidFill>
                  <a:srgbClr val="FF6600"/>
                </a:solidFill>
                <a:latin typeface="Futura Lt BT" pitchFamily="34" charset="0"/>
              </a:rPr>
              <a:t>Murex</a:t>
            </a:r>
            <a:r>
              <a:rPr lang="en-US" altLang="sr-Latn-RS" sz="1600" dirty="0">
                <a:latin typeface="Futura Lt BT" pitchFamily="34" charset="0"/>
              </a:rPr>
              <a:t> </a:t>
            </a:r>
            <a:r>
              <a:rPr lang="en-US" altLang="sr-Latn-RS" sz="1600" b="1" dirty="0">
                <a:latin typeface="Futura Lt BT" pitchFamily="34" charset="0"/>
              </a:rPr>
              <a:t>M – rec.</a:t>
            </a:r>
            <a:endParaRPr lang="hr-HR" altLang="sr-Latn-RS" sz="1600" b="1" dirty="0">
              <a:latin typeface="Futura Lt BT" pitchFamily="34" charset="0"/>
            </a:endParaRPr>
          </a:p>
        </p:txBody>
      </p:sp>
      <p:sp>
        <p:nvSpPr>
          <p:cNvPr id="24592" name="Rectangle 2">
            <a:extLst>
              <a:ext uri="{FF2B5EF4-FFF2-40B4-BE49-F238E27FC236}">
                <a16:creationId xmlns:a16="http://schemas.microsoft.com/office/drawing/2014/main" id="{7282BD32-BA13-4462-B130-BA2DE718C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9050"/>
            <a:ext cx="1368425" cy="457200"/>
          </a:xfrm>
          <a:prstGeom prst="rect">
            <a:avLst/>
          </a:prstGeom>
          <a:noFill/>
          <a:ln w="349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latin typeface="Futura Lt BT" pitchFamily="34" charset="0"/>
              </a:rPr>
              <a:t>pliocen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2">
            <a:extLst>
              <a:ext uri="{FF2B5EF4-FFF2-40B4-BE49-F238E27FC236}">
                <a16:creationId xmlns:a16="http://schemas.microsoft.com/office/drawing/2014/main" id="{66E0FDB3-45C8-492B-ADAE-4169F35F5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FD0BC49D-3AD6-4280-8D29-BF60D8ACF6C3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17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5603" name="Text Box 2">
            <a:extLst>
              <a:ext uri="{FF2B5EF4-FFF2-40B4-BE49-F238E27FC236}">
                <a16:creationId xmlns:a16="http://schemas.microsoft.com/office/drawing/2014/main" id="{C10C6FEC-A2E3-4EE2-99D1-180557B15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33400"/>
            <a:ext cx="4876800" cy="5867400"/>
          </a:xfrm>
          <a:prstGeom prst="rect">
            <a:avLst/>
          </a:prstGeom>
          <a:noFill/>
          <a:ln w="19050">
            <a:solidFill>
              <a:srgbClr val="99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 b="1">
                <a:latin typeface="Futura Lt BT" pitchFamily="34" charset="0"/>
              </a:rPr>
              <a:t>Pliocenski </a:t>
            </a:r>
            <a:r>
              <a:rPr lang="hr-HR" altLang="sr-Latn-RS" sz="1800" b="1">
                <a:solidFill>
                  <a:srgbClr val="FF6600"/>
                </a:solidFill>
                <a:latin typeface="Futura Lt BT" pitchFamily="34" charset="0"/>
              </a:rPr>
              <a:t>ŠKOLJKAŠI</a:t>
            </a:r>
          </a:p>
        </p:txBody>
      </p:sp>
      <p:pic>
        <p:nvPicPr>
          <p:cNvPr id="25604" name="Picture 3" descr="Arca (Anadara) diluvii, školjka, pliocen, 6 cm">
            <a:extLst>
              <a:ext uri="{FF2B5EF4-FFF2-40B4-BE49-F238E27FC236}">
                <a16:creationId xmlns:a16="http://schemas.microsoft.com/office/drawing/2014/main" id="{ABDD6F42-C3B1-41F8-AD95-AA70FBA82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90600"/>
            <a:ext cx="2438400" cy="211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4">
            <a:extLst>
              <a:ext uri="{FF2B5EF4-FFF2-40B4-BE49-F238E27FC236}">
                <a16:creationId xmlns:a16="http://schemas.microsoft.com/office/drawing/2014/main" id="{6732D56F-44CE-4758-AD34-36DD935FB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200400"/>
            <a:ext cx="12382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i="1">
                <a:latin typeface="Futura Lt BT" pitchFamily="34" charset="0"/>
              </a:rPr>
              <a:t>Arca</a:t>
            </a:r>
            <a:r>
              <a:rPr lang="hr-HR" altLang="sr-Latn-RS" sz="1600">
                <a:latin typeface="Futura Lt BT" pitchFamily="34" charset="0"/>
              </a:rPr>
              <a:t>, 6 cm</a:t>
            </a:r>
          </a:p>
        </p:txBody>
      </p:sp>
      <p:pic>
        <p:nvPicPr>
          <p:cNvPr id="25606" name="Picture 5" descr="Cardita antiquata, školjka, pliocen, 3 cm">
            <a:extLst>
              <a:ext uri="{FF2B5EF4-FFF2-40B4-BE49-F238E27FC236}">
                <a16:creationId xmlns:a16="http://schemas.microsoft.com/office/drawing/2014/main" id="{690A7983-6B2E-407D-98B4-6764477B9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990600"/>
            <a:ext cx="1963738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Text Box 6">
            <a:extLst>
              <a:ext uri="{FF2B5EF4-FFF2-40B4-BE49-F238E27FC236}">
                <a16:creationId xmlns:a16="http://schemas.microsoft.com/office/drawing/2014/main" id="{0D2EAA54-681D-4399-A3D0-54055236D2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4538" y="3200400"/>
            <a:ext cx="14097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i="1">
                <a:latin typeface="Futura Lt BT" pitchFamily="34" charset="0"/>
              </a:rPr>
              <a:t>Cardita</a:t>
            </a:r>
            <a:r>
              <a:rPr lang="hr-HR" altLang="sr-Latn-RS" sz="1600">
                <a:latin typeface="Futura Lt BT" pitchFamily="34" charset="0"/>
              </a:rPr>
              <a:t>, 3 cm</a:t>
            </a:r>
          </a:p>
        </p:txBody>
      </p:sp>
      <p:pic>
        <p:nvPicPr>
          <p:cNvPr id="25608" name="Picture 7" descr="Chlamys opercularis, školjka, pliocen, 5 cm">
            <a:extLst>
              <a:ext uri="{FF2B5EF4-FFF2-40B4-BE49-F238E27FC236}">
                <a16:creationId xmlns:a16="http://schemas.microsoft.com/office/drawing/2014/main" id="{E8039DEB-B143-429D-BA16-35D199EBC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657600"/>
            <a:ext cx="2209800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9" name="Text Box 8">
            <a:extLst>
              <a:ext uri="{FF2B5EF4-FFF2-40B4-BE49-F238E27FC236}">
                <a16:creationId xmlns:a16="http://schemas.microsoft.com/office/drawing/2014/main" id="{A83A8767-98F1-42DF-A6F2-FEE2C81B6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8338" y="5943600"/>
            <a:ext cx="18970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 dirty="0">
                <a:latin typeface="Futura Lt BT" pitchFamily="34" charset="0"/>
              </a:rPr>
              <a:t>Chlamys</a:t>
            </a:r>
            <a:r>
              <a:rPr lang="en-US" altLang="sr-Latn-RS" sz="1600" i="1" dirty="0">
                <a:latin typeface="Futura Lt BT" pitchFamily="34" charset="0"/>
              </a:rPr>
              <a:t> M – rec. </a:t>
            </a:r>
            <a:endParaRPr lang="hr-HR" altLang="sr-Latn-RS" sz="1600" dirty="0">
              <a:latin typeface="Futura Lt BT" pitchFamily="34" charset="0"/>
            </a:endParaRPr>
          </a:p>
        </p:txBody>
      </p:sp>
      <p:pic>
        <p:nvPicPr>
          <p:cNvPr id="25610" name="Picture 9" descr="Venus multilamella, školjka, pliocen, 5 cm">
            <a:extLst>
              <a:ext uri="{FF2B5EF4-FFF2-40B4-BE49-F238E27FC236}">
                <a16:creationId xmlns:a16="http://schemas.microsoft.com/office/drawing/2014/main" id="{38BBD6A8-AB69-4FE9-900F-173BE5ACC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657600"/>
            <a:ext cx="2247900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1" name="Text Box 10">
            <a:extLst>
              <a:ext uri="{FF2B5EF4-FFF2-40B4-BE49-F238E27FC236}">
                <a16:creationId xmlns:a16="http://schemas.microsoft.com/office/drawing/2014/main" id="{54AEB2B4-5C98-40B0-833C-020F39A48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019800"/>
            <a:ext cx="14033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i="1">
                <a:latin typeface="Futura Lt BT" pitchFamily="34" charset="0"/>
              </a:rPr>
              <a:t>Venus</a:t>
            </a:r>
            <a:r>
              <a:rPr lang="hr-HR" altLang="sr-Latn-RS" sz="1600">
                <a:latin typeface="Futura Lt BT" pitchFamily="34" charset="0"/>
              </a:rPr>
              <a:t>, 5 cm</a:t>
            </a:r>
          </a:p>
        </p:txBody>
      </p:sp>
      <p:sp>
        <p:nvSpPr>
          <p:cNvPr id="25612" name="Text Box 11">
            <a:extLst>
              <a:ext uri="{FF2B5EF4-FFF2-40B4-BE49-F238E27FC236}">
                <a16:creationId xmlns:a16="http://schemas.microsoft.com/office/drawing/2014/main" id="{B60FE046-E863-4B69-91B3-65ED543C8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533400"/>
            <a:ext cx="3236913" cy="5334000"/>
          </a:xfrm>
          <a:prstGeom prst="rect">
            <a:avLst/>
          </a:prstGeom>
          <a:noFill/>
          <a:ln w="19050">
            <a:solidFill>
              <a:srgbClr val="99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 b="1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SCAPHOPODA (koponošci)</a:t>
            </a:r>
            <a:endParaRPr lang="hr-HR" altLang="sr-Latn-R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  <a:cs typeface="Arial" panose="020B0604020202020204" pitchFamily="34" charset="0"/>
              </a:rPr>
              <a:t>– pripadaju mekušcima;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  <a:cs typeface="Arial" panose="020B0604020202020204" pitchFamily="34" charset="0"/>
              </a:rPr>
              <a:t>rod </a:t>
            </a:r>
            <a:r>
              <a:rPr lang="hr-HR" altLang="sr-Latn-RS" sz="1800" i="1">
                <a:solidFill>
                  <a:srgbClr val="99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Dentalium</a:t>
            </a:r>
          </a:p>
        </p:txBody>
      </p:sp>
      <p:pic>
        <p:nvPicPr>
          <p:cNvPr id="25613" name="Picture 12" descr="Dentalium fossile, scaphopod, pliocen, 4 cm">
            <a:extLst>
              <a:ext uri="{FF2B5EF4-FFF2-40B4-BE49-F238E27FC236}">
                <a16:creationId xmlns:a16="http://schemas.microsoft.com/office/drawing/2014/main" id="{E9E338C4-BC02-44ED-AD9D-89C02DCFF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2374900"/>
            <a:ext cx="1368425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4" name="Text Box 13">
            <a:extLst>
              <a:ext uri="{FF2B5EF4-FFF2-40B4-BE49-F238E27FC236}">
                <a16:creationId xmlns:a16="http://schemas.microsoft.com/office/drawing/2014/main" id="{9CC184F8-2A5D-4C24-BD03-DF6AB5B9D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1700213"/>
            <a:ext cx="1600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 dirty="0">
                <a:latin typeface="Futura Lt BT" pitchFamily="34" charset="0"/>
              </a:rPr>
              <a:t>Dentalium</a:t>
            </a:r>
            <a:r>
              <a:rPr lang="hr-HR" altLang="sr-Latn-RS" sz="1600" i="1" dirty="0">
                <a:latin typeface="Futura Lt BT" pitchFamily="34" charset="0"/>
              </a:rPr>
              <a:t> </a:t>
            </a:r>
            <a:r>
              <a:rPr lang="hr-HR" altLang="sr-Latn-RS" sz="1600" dirty="0">
                <a:latin typeface="Futura Lt BT" pitchFamily="34" charset="0"/>
              </a:rPr>
              <a:t>pliocen</a:t>
            </a:r>
            <a:r>
              <a:rPr lang="en-US" altLang="sr-Latn-RS" sz="1600" dirty="0">
                <a:latin typeface="Futura Lt BT" pitchFamily="34" charset="0"/>
              </a:rPr>
              <a:t> – rec. </a:t>
            </a:r>
            <a:endParaRPr lang="hr-HR" altLang="sr-Latn-RS" sz="1600" dirty="0">
              <a:latin typeface="Futura Lt BT" pitchFamily="34" charset="0"/>
            </a:endParaRPr>
          </a:p>
        </p:txBody>
      </p:sp>
      <p:pic>
        <p:nvPicPr>
          <p:cNvPr id="25615" name="Picture 14" descr="Scaphopod sexangulum, scaphopod, pliocen, 8 cm">
            <a:extLst>
              <a:ext uri="{FF2B5EF4-FFF2-40B4-BE49-F238E27FC236}">
                <a16:creationId xmlns:a16="http://schemas.microsoft.com/office/drawing/2014/main" id="{D7C83C46-D755-49E1-9DE5-59DA93CE9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770063"/>
            <a:ext cx="949325" cy="389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evolucija kitova">
            <a:extLst>
              <a:ext uri="{FF2B5EF4-FFF2-40B4-BE49-F238E27FC236}">
                <a16:creationId xmlns:a16="http://schemas.microsoft.com/office/drawing/2014/main" id="{0D029609-1F43-4A88-8DAB-E6DE07D2A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" t="2020" r="3073" b="15495"/>
          <a:stretch>
            <a:fillRect/>
          </a:stretch>
        </p:blipFill>
        <p:spPr bwMode="auto">
          <a:xfrm>
            <a:off x="222250" y="1052513"/>
            <a:ext cx="4348163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Slide Number Placeholder 2">
            <a:extLst>
              <a:ext uri="{FF2B5EF4-FFF2-40B4-BE49-F238E27FC236}">
                <a16:creationId xmlns:a16="http://schemas.microsoft.com/office/drawing/2014/main" id="{8FC96474-119D-43F4-9812-7C54BC022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206D0A99-D18E-444E-8335-31AD30ACBF6F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18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6628" name="Rectangle 5">
            <a:extLst>
              <a:ext uri="{FF2B5EF4-FFF2-40B4-BE49-F238E27FC236}">
                <a16:creationId xmlns:a16="http://schemas.microsoft.com/office/drawing/2014/main" id="{495D5B36-B20A-485F-9069-BF73DA6B3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44450"/>
            <a:ext cx="8496300" cy="923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Tijekom neogena najznačajniji evolucijski napredak doživljavaju </a:t>
            </a: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KITOVI</a:t>
            </a:r>
            <a:r>
              <a:rPr lang="hr-HR" altLang="sr-Latn-RS" sz="1800">
                <a:latin typeface="Futura Lt BT" pitchFamily="34" charset="0"/>
              </a:rPr>
              <a:t>, javljaju se nove vrste, osim mesojednih (</a:t>
            </a:r>
            <a:r>
              <a:rPr lang="hr-HR" altLang="sr-Latn-RS" sz="1800" i="1">
                <a:solidFill>
                  <a:srgbClr val="008000"/>
                </a:solidFill>
                <a:latin typeface="Futura Lt BT" pitchFamily="34" charset="0"/>
              </a:rPr>
              <a:t>kitovi zubani</a:t>
            </a:r>
            <a:r>
              <a:rPr lang="hr-HR" altLang="sr-Latn-RS" sz="1800">
                <a:latin typeface="Futura Lt BT" pitchFamily="34" charset="0"/>
              </a:rPr>
              <a:t>) razvijaju se i kitovi</a:t>
            </a:r>
            <a:r>
              <a:rPr lang="hr-HR" altLang="sr-Latn-RS" sz="1800" i="1">
                <a:solidFill>
                  <a:srgbClr val="008080"/>
                </a:solidFill>
                <a:latin typeface="Futura Lt BT" pitchFamily="34" charset="0"/>
              </a:rPr>
              <a:t> </a:t>
            </a:r>
            <a:r>
              <a:rPr lang="hr-HR" altLang="sr-Latn-RS" sz="1800">
                <a:latin typeface="Futura Lt BT" pitchFamily="34" charset="0"/>
              </a:rPr>
              <a:t>koji se hrane zooplanktonom (</a:t>
            </a:r>
            <a:r>
              <a:rPr lang="hr-HR" altLang="sr-Latn-RS" sz="1800" i="1">
                <a:solidFill>
                  <a:srgbClr val="008000"/>
                </a:solidFill>
                <a:latin typeface="Futura Lt BT" pitchFamily="34" charset="0"/>
              </a:rPr>
              <a:t>kitovi usani</a:t>
            </a:r>
            <a:r>
              <a:rPr lang="hr-HR" altLang="sr-Latn-RS" sz="1800" i="1">
                <a:solidFill>
                  <a:srgbClr val="008080"/>
                </a:solidFill>
                <a:latin typeface="Futura Lt BT" pitchFamily="34" charset="0"/>
              </a:rPr>
              <a:t> </a:t>
            </a:r>
            <a:r>
              <a:rPr lang="hr-HR" altLang="sr-Latn-RS" sz="1800">
                <a:latin typeface="Futura Lt BT" pitchFamily="34" charset="0"/>
              </a:rPr>
              <a:t>) </a:t>
            </a:r>
          </a:p>
        </p:txBody>
      </p:sp>
      <p:sp>
        <p:nvSpPr>
          <p:cNvPr id="26629" name="Text Box 11">
            <a:extLst>
              <a:ext uri="{FF2B5EF4-FFF2-40B4-BE49-F238E27FC236}">
                <a16:creationId xmlns:a16="http://schemas.microsoft.com/office/drawing/2014/main" id="{BF0AB2DC-DD7F-43EE-A8D9-F0DFC45CA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6296025"/>
            <a:ext cx="38163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>
                <a:latin typeface="Futura Lt BT" pitchFamily="34" charset="0"/>
              </a:rPr>
              <a:t>Miocenski kit </a:t>
            </a:r>
            <a:r>
              <a:rPr lang="hr-HR" altLang="sr-Latn-RS" sz="1600" b="1" i="1">
                <a:solidFill>
                  <a:srgbClr val="3366FF"/>
                </a:solidFill>
                <a:latin typeface="Futura Lt BT" pitchFamily="34" charset="0"/>
              </a:rPr>
              <a:t>Mesocetus hungaricus</a:t>
            </a:r>
            <a:endParaRPr lang="hr-HR" altLang="sr-Latn-RS" sz="1600">
              <a:latin typeface="Futura Lt BT" pitchFamily="34" charset="0"/>
            </a:endParaRPr>
          </a:p>
        </p:txBody>
      </p:sp>
      <p:pic>
        <p:nvPicPr>
          <p:cNvPr id="26630" name="Picture 12" descr="kit miocena">
            <a:extLst>
              <a:ext uri="{FF2B5EF4-FFF2-40B4-BE49-F238E27FC236}">
                <a16:creationId xmlns:a16="http://schemas.microsoft.com/office/drawing/2014/main" id="{D13177A3-78B8-4633-97D2-B69956FD0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600" y="1989138"/>
            <a:ext cx="3605213" cy="430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Rectangle 5">
            <a:extLst>
              <a:ext uri="{FF2B5EF4-FFF2-40B4-BE49-F238E27FC236}">
                <a16:creationId xmlns:a16="http://schemas.microsoft.com/office/drawing/2014/main" id="{EBE91F82-EB1D-4858-AEEE-A417152D4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908050"/>
            <a:ext cx="4500562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solidFill>
                  <a:srgbClr val="FF0000"/>
                </a:solidFill>
                <a:latin typeface="Futura Lt BT" pitchFamily="34" charset="0"/>
              </a:rPr>
              <a:t>U donjem miocenu</a:t>
            </a:r>
            <a:r>
              <a:rPr lang="hr-HR" altLang="sr-Latn-RS" sz="1800">
                <a:latin typeface="Futura Lt BT" pitchFamily="34" charset="0"/>
              </a:rPr>
              <a:t> javljaju se </a:t>
            </a: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DUPINI</a:t>
            </a:r>
            <a:r>
              <a:rPr lang="hr-HR" altLang="sr-Latn-RS" sz="1800">
                <a:latin typeface="Futura Lt BT" pitchFamily="34" charset="0"/>
              </a:rPr>
              <a:t> kao zasebna skupina sisavaca u moru</a:t>
            </a:r>
          </a:p>
        </p:txBody>
      </p:sp>
      <p:sp>
        <p:nvSpPr>
          <p:cNvPr id="26632" name="Rectangle 2">
            <a:extLst>
              <a:ext uri="{FF2B5EF4-FFF2-40B4-BE49-F238E27FC236}">
                <a16:creationId xmlns:a16="http://schemas.microsoft.com/office/drawing/2014/main" id="{6358415E-E83F-4175-9DA2-EB1B800FF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4650" y="5708650"/>
            <a:ext cx="3960813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u="sng">
                <a:solidFill>
                  <a:srgbClr val="3333FF"/>
                </a:solidFill>
                <a:latin typeface="Futura Lt BT" pitchFamily="34" charset="0"/>
              </a:rPr>
              <a:t>MORSKI SISAVCI - kitovi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1">
            <a:extLst>
              <a:ext uri="{FF2B5EF4-FFF2-40B4-BE49-F238E27FC236}">
                <a16:creationId xmlns:a16="http://schemas.microsoft.com/office/drawing/2014/main" id="{AB30944C-BA3E-466F-B996-66A135EAE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657EA26A-1C98-4F90-994C-BE47A398E3B1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19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27651" name="Picture 3" descr="D:\Fotografije\Fotografije_tereni\Podsused_05_2010\Podsused i Bizek_Karmen_12-05-10\P5122267 copy.jpg">
            <a:extLst>
              <a:ext uri="{FF2B5EF4-FFF2-40B4-BE49-F238E27FC236}">
                <a16:creationId xmlns:a16="http://schemas.microsoft.com/office/drawing/2014/main" id="{5DDDE38A-D134-4B55-9CBE-B8F227CB5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41" b="8028"/>
          <a:stretch>
            <a:fillRect/>
          </a:stretch>
        </p:blipFill>
        <p:spPr bwMode="auto">
          <a:xfrm>
            <a:off x="420688" y="392113"/>
            <a:ext cx="5794375" cy="603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Text Box 7">
            <a:extLst>
              <a:ext uri="{FF2B5EF4-FFF2-40B4-BE49-F238E27FC236}">
                <a16:creationId xmlns:a16="http://schemas.microsoft.com/office/drawing/2014/main" id="{990AB908-F63F-4CCB-99AF-91E36ECDE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0" y="1735138"/>
            <a:ext cx="2714625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Futura Lt BT" pitchFamily="34" charset="0"/>
              </a:rPr>
              <a:t>Miocenski kit </a:t>
            </a:r>
            <a:r>
              <a:rPr lang="hr-HR" altLang="sr-Latn-RS" sz="1800" b="1" i="1">
                <a:solidFill>
                  <a:srgbClr val="3366FF"/>
                </a:solidFill>
                <a:latin typeface="Futura Lt BT" pitchFamily="34" charset="0"/>
              </a:rPr>
              <a:t>Mesocetus agrami</a:t>
            </a:r>
            <a:r>
              <a:rPr lang="hr-HR" altLang="sr-Latn-RS" sz="1800">
                <a:latin typeface="Futura Lt BT" pitchFamily="34" charset="0"/>
              </a:rPr>
              <a:t>, nađen je u naslagama sarmata Podsuseda, duljine 6 m, kit usan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>
            <a:extLst>
              <a:ext uri="{FF2B5EF4-FFF2-40B4-BE49-F238E27FC236}">
                <a16:creationId xmlns:a16="http://schemas.microsoft.com/office/drawing/2014/main" id="{4D15988F-E50D-407F-8A81-C9027C61A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D49636B6-1118-4582-97DE-10DD88DF1927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20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D85F88C4-6B5A-432A-942C-A769274DE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997200"/>
            <a:ext cx="86407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600" b="1">
                <a:solidFill>
                  <a:srgbClr val="CC0000"/>
                </a:solidFill>
                <a:latin typeface="Arial" panose="020B0604020202020204" pitchFamily="34" charset="0"/>
              </a:rPr>
              <a:t>ŽIVOT NA KOPNU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3">
            <a:extLst>
              <a:ext uri="{FF2B5EF4-FFF2-40B4-BE49-F238E27FC236}">
                <a16:creationId xmlns:a16="http://schemas.microsoft.com/office/drawing/2014/main" id="{8D56140F-057D-463F-A5A2-1BB48D9B0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AD714ABF-5D3C-4253-BCE9-083530B4286A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21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ED88C0BE-8993-4226-9E96-5482697A15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1700213"/>
            <a:ext cx="8675687" cy="1311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Neogen je doba </a:t>
            </a:r>
            <a:r>
              <a:rPr lang="hr-HR" altLang="sr-Latn-RS" sz="1800" b="1">
                <a:solidFill>
                  <a:srgbClr val="FF3300"/>
                </a:solidFill>
                <a:latin typeface="Futura Lt BT" pitchFamily="34" charset="0"/>
              </a:rPr>
              <a:t>zeljastih biljaka</a:t>
            </a:r>
            <a:r>
              <a:rPr lang="hr-HR" altLang="sr-Latn-RS" sz="1800">
                <a:latin typeface="Futura Lt BT" pitchFamily="34" charset="0"/>
              </a:rPr>
              <a:t>, rasle na područjima na kojima su nestale šume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Još intenzivniji </a:t>
            </a:r>
            <a:r>
              <a:rPr lang="hr-HR" altLang="sr-Latn-RS" sz="1800" b="1">
                <a:solidFill>
                  <a:srgbClr val="009900"/>
                </a:solidFill>
                <a:latin typeface="Futura Lt BT" pitchFamily="34" charset="0"/>
              </a:rPr>
              <a:t>razvoj trava</a:t>
            </a:r>
            <a:r>
              <a:rPr lang="hr-HR" altLang="sr-Latn-RS" sz="1800">
                <a:latin typeface="Futura Lt BT" pitchFamily="34" charset="0"/>
              </a:rPr>
              <a:t> nego u oligocenu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Klima (hladnija i suša) utječe na </a:t>
            </a:r>
            <a:r>
              <a:rPr lang="hr-HR" altLang="sr-Latn-RS" sz="1800" b="1">
                <a:solidFill>
                  <a:srgbClr val="3366FF"/>
                </a:solidFill>
                <a:latin typeface="Futura Lt BT" pitchFamily="34" charset="0"/>
              </a:rPr>
              <a:t>razvoj prerija i savana</a:t>
            </a:r>
            <a:r>
              <a:rPr lang="hr-HR" altLang="sr-Latn-RS" sz="1800">
                <a:latin typeface="Futura Lt BT" pitchFamily="34" charset="0"/>
              </a:rPr>
              <a:t> </a:t>
            </a:r>
            <a:endParaRPr lang="hr-HR" altLang="sr-Latn-RS" sz="1800">
              <a:solidFill>
                <a:srgbClr val="990033"/>
              </a:solidFill>
              <a:latin typeface="Futura Lt BT" pitchFamily="34" charset="0"/>
            </a:endParaRPr>
          </a:p>
        </p:txBody>
      </p:sp>
      <p:sp>
        <p:nvSpPr>
          <p:cNvPr id="29700" name="Rectangle 2">
            <a:extLst>
              <a:ext uri="{FF2B5EF4-FFF2-40B4-BE49-F238E27FC236}">
                <a16:creationId xmlns:a16="http://schemas.microsoft.com/office/drawing/2014/main" id="{9FF392B1-7C83-48E7-A6DE-A65A72AB6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668338"/>
            <a:ext cx="1368425" cy="457200"/>
          </a:xfrm>
          <a:prstGeom prst="rect">
            <a:avLst/>
          </a:prstGeom>
          <a:noFill/>
          <a:ln w="19050">
            <a:solidFill>
              <a:srgbClr val="3399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marL="342900" indent="-3429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marL="0"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339933"/>
                </a:solidFill>
                <a:latin typeface="Futura Lt BT" pitchFamily="34" charset="0"/>
              </a:rPr>
              <a:t>FLORA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2">
            <a:extLst>
              <a:ext uri="{FF2B5EF4-FFF2-40B4-BE49-F238E27FC236}">
                <a16:creationId xmlns:a16="http://schemas.microsoft.com/office/drawing/2014/main" id="{D998B72F-6319-4384-BE92-C1A5E9D0E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F6D8D0F0-D225-46A0-82FE-4C117B7BBC27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30723" name="Picture 2" descr="sisavci mesojedi - obiteljsko stablo">
            <a:extLst>
              <a:ext uri="{FF2B5EF4-FFF2-40B4-BE49-F238E27FC236}">
                <a16:creationId xmlns:a16="http://schemas.microsoft.com/office/drawing/2014/main" id="{7B0AE443-B04D-4F6B-8C59-4E0594398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" b="9686"/>
          <a:stretch>
            <a:fillRect/>
          </a:stretch>
        </p:blipFill>
        <p:spPr bwMode="auto">
          <a:xfrm>
            <a:off x="827088" y="2565400"/>
            <a:ext cx="7620000" cy="393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Text Box 3">
            <a:extLst>
              <a:ext uri="{FF2B5EF4-FFF2-40B4-BE49-F238E27FC236}">
                <a16:creationId xmlns:a16="http://schemas.microsoft.com/office/drawing/2014/main" id="{D335107A-250C-4D64-B097-331D7B75F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1254125"/>
            <a:ext cx="8643937" cy="1311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b="1" dirty="0">
                <a:solidFill>
                  <a:srgbClr val="FF0000"/>
                </a:solidFill>
                <a:latin typeface="Futura Lt BT" pitchFamily="34" charset="0"/>
              </a:rPr>
              <a:t>U miocenu</a:t>
            </a:r>
            <a:r>
              <a:rPr lang="hr-HR" altLang="sr-Latn-RS" sz="1800" dirty="0">
                <a:latin typeface="Futura Lt BT" pitchFamily="34" charset="0"/>
              </a:rPr>
              <a:t>  skupina </a:t>
            </a:r>
            <a:r>
              <a:rPr lang="hr-HR" altLang="sr-Latn-RS" sz="1800" b="1" dirty="0">
                <a:solidFill>
                  <a:srgbClr val="FF0000"/>
                </a:solidFill>
                <a:latin typeface="Futura Lt BT" pitchFamily="34" charset="0"/>
              </a:rPr>
              <a:t>zvijeri</a:t>
            </a:r>
            <a:r>
              <a:rPr lang="hr-HR" altLang="sr-Latn-RS" sz="1800" dirty="0">
                <a:latin typeface="Futura Lt BT" pitchFamily="34" charset="0"/>
              </a:rPr>
              <a:t> doživljava svoj </a:t>
            </a:r>
            <a:r>
              <a:rPr lang="hr-HR" altLang="sr-Latn-RS" sz="1800" b="1" dirty="0">
                <a:solidFill>
                  <a:srgbClr val="FF0000"/>
                </a:solidFill>
                <a:latin typeface="Futura Lt BT" pitchFamily="34" charset="0"/>
              </a:rPr>
              <a:t>procvat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u="sng" dirty="0">
                <a:latin typeface="Futura Lt BT" pitchFamily="34" charset="0"/>
              </a:rPr>
              <a:t>Imamo predstavnike svih triju glavnih skupina</a:t>
            </a:r>
            <a:r>
              <a:rPr lang="hr-HR" altLang="sr-Latn-RS" sz="1800" dirty="0">
                <a:latin typeface="Futura Lt BT" pitchFamily="34" charset="0"/>
              </a:rPr>
              <a:t>: </a:t>
            </a:r>
            <a:r>
              <a:rPr lang="hr-HR" altLang="sr-Latn-RS" sz="1800" b="1" dirty="0">
                <a:solidFill>
                  <a:srgbClr val="FF0000"/>
                </a:solidFill>
                <a:latin typeface="Futura Lt BT" pitchFamily="34" charset="0"/>
              </a:rPr>
              <a:t>Felidae</a:t>
            </a:r>
            <a:r>
              <a:rPr lang="hr-HR" altLang="sr-Latn-RS" sz="1800" dirty="0">
                <a:solidFill>
                  <a:srgbClr val="FF0000"/>
                </a:solidFill>
                <a:latin typeface="Futura Lt BT" pitchFamily="34" charset="0"/>
              </a:rPr>
              <a:t>, </a:t>
            </a:r>
            <a:r>
              <a:rPr lang="hr-HR" altLang="sr-Latn-RS" sz="1800" b="1" dirty="0">
                <a:solidFill>
                  <a:srgbClr val="FF0000"/>
                </a:solidFill>
                <a:latin typeface="Futura Lt BT" pitchFamily="34" charset="0"/>
              </a:rPr>
              <a:t>Canidae</a:t>
            </a:r>
            <a:r>
              <a:rPr lang="hr-HR" altLang="sr-Latn-RS" sz="1800" dirty="0">
                <a:latin typeface="Futura Lt BT" pitchFamily="34" charset="0"/>
              </a:rPr>
              <a:t> (</a:t>
            </a:r>
            <a:r>
              <a:rPr lang="hr-HR" altLang="sr-Latn-RS" sz="1800" dirty="0">
                <a:solidFill>
                  <a:srgbClr val="009900"/>
                </a:solidFill>
                <a:latin typeface="Futura Lt BT" pitchFamily="34" charset="0"/>
              </a:rPr>
              <a:t>divlji psi, vukovi, medvjedi, rakuni, lasice</a:t>
            </a:r>
            <a:r>
              <a:rPr lang="hr-HR" altLang="sr-Latn-RS" sz="1800" dirty="0">
                <a:latin typeface="Futura Lt BT" pitchFamily="34" charset="0"/>
              </a:rPr>
              <a:t>…) i </a:t>
            </a:r>
            <a:r>
              <a:rPr lang="hr-HR" altLang="sr-Latn-RS" sz="1800" b="1" dirty="0">
                <a:solidFill>
                  <a:srgbClr val="FF0000"/>
                </a:solidFill>
                <a:latin typeface="Futura Lt BT" pitchFamily="34" charset="0"/>
              </a:rPr>
              <a:t>Pinnipedae</a:t>
            </a:r>
            <a:r>
              <a:rPr lang="hr-HR" altLang="sr-Latn-RS" sz="1800" dirty="0">
                <a:latin typeface="Futura Lt BT" pitchFamily="34" charset="0"/>
              </a:rPr>
              <a:t> (</a:t>
            </a:r>
            <a:r>
              <a:rPr lang="hr-HR" altLang="sr-Latn-RS" sz="1800" dirty="0">
                <a:solidFill>
                  <a:srgbClr val="3366FF"/>
                </a:solidFill>
                <a:latin typeface="Futura Lt BT" pitchFamily="34" charset="0"/>
              </a:rPr>
              <a:t>morževi, tuljani i morski lavovi</a:t>
            </a:r>
            <a:r>
              <a:rPr lang="hr-HR" altLang="sr-Latn-RS" sz="1800" dirty="0">
                <a:latin typeface="Futura Lt BT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Futura Lt BT" pitchFamily="34" charset="0"/>
              </a:rPr>
              <a:t>Svi su mesojedi i predatori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F30F52-EEDE-4327-87D1-F4C0FCDD2E11}"/>
              </a:ext>
            </a:extLst>
          </p:cNvPr>
          <p:cNvSpPr/>
          <p:nvPr/>
        </p:nvSpPr>
        <p:spPr>
          <a:xfrm>
            <a:off x="468313" y="4508500"/>
            <a:ext cx="8424862" cy="649288"/>
          </a:xfrm>
          <a:prstGeom prst="rect">
            <a:avLst/>
          </a:prstGeom>
          <a:noFill/>
          <a:ln w="412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30726" name="Rectangle 2">
            <a:extLst>
              <a:ext uri="{FF2B5EF4-FFF2-40B4-BE49-F238E27FC236}">
                <a16:creationId xmlns:a16="http://schemas.microsoft.com/office/drawing/2014/main" id="{493C1583-6F9E-41FE-8380-14C1FF97E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668338"/>
            <a:ext cx="5545137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u="sng">
                <a:solidFill>
                  <a:srgbClr val="FF6600"/>
                </a:solidFill>
                <a:latin typeface="Futura Lt BT" pitchFamily="34" charset="0"/>
              </a:rPr>
              <a:t>CARNIVORA</a:t>
            </a:r>
            <a:r>
              <a:rPr lang="hr-HR" altLang="sr-Latn-RS" sz="2400" b="1">
                <a:solidFill>
                  <a:srgbClr val="FF6600"/>
                </a:solidFill>
                <a:latin typeface="Futura Lt BT" pitchFamily="34" charset="0"/>
              </a:rPr>
              <a:t> - “moderne” zvijeri</a:t>
            </a:r>
          </a:p>
        </p:txBody>
      </p:sp>
      <p:sp>
        <p:nvSpPr>
          <p:cNvPr id="30727" name="Rectangle 2">
            <a:extLst>
              <a:ext uri="{FF2B5EF4-FFF2-40B4-BE49-F238E27FC236}">
                <a16:creationId xmlns:a16="http://schemas.microsoft.com/office/drawing/2014/main" id="{28A88393-238A-432C-82AA-CA9E83ED9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63513"/>
            <a:ext cx="1368425" cy="457200"/>
          </a:xfrm>
          <a:prstGeom prst="rect">
            <a:avLst/>
          </a:prstGeom>
          <a:noFill/>
          <a:ln w="19050">
            <a:solidFill>
              <a:srgbClr val="3399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marL="342900" indent="-3429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marL="0"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Futura Lt BT" pitchFamily="34" charset="0"/>
              </a:rPr>
              <a:t>FAUNA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2">
            <a:extLst>
              <a:ext uri="{FF2B5EF4-FFF2-40B4-BE49-F238E27FC236}">
                <a16:creationId xmlns:a16="http://schemas.microsoft.com/office/drawing/2014/main" id="{3A7B5C2B-7665-42FF-850A-3764E8BD4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26A7A07D-E68D-435D-8405-5CD54B073177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2771" name="Text Box 2">
            <a:extLst>
              <a:ext uri="{FF2B5EF4-FFF2-40B4-BE49-F238E27FC236}">
                <a16:creationId xmlns:a16="http://schemas.microsoft.com/office/drawing/2014/main" id="{1C48E116-B971-4F22-A04B-6B65A1920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836613"/>
            <a:ext cx="4537075" cy="923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Tijekom kvartara zvijeri se dalje razvijaju – poznata je sabljozuba mačka (</a:t>
            </a:r>
            <a:r>
              <a:rPr lang="hr-HR" altLang="sr-Latn-RS" sz="1800" i="1">
                <a:latin typeface="Futura Lt BT" pitchFamily="34" charset="0"/>
              </a:rPr>
              <a:t>Smilodon</a:t>
            </a:r>
            <a:r>
              <a:rPr lang="hr-HR" altLang="sr-Latn-RS" sz="1800">
                <a:latin typeface="Futura Lt BT" pitchFamily="34" charset="0"/>
              </a:rPr>
              <a:t>), lavovi i druge velike mačke</a:t>
            </a:r>
          </a:p>
        </p:txBody>
      </p:sp>
      <p:pic>
        <p:nvPicPr>
          <p:cNvPr id="32772" name="Picture 7" descr="sabljozubi xxx">
            <a:extLst>
              <a:ext uri="{FF2B5EF4-FFF2-40B4-BE49-F238E27FC236}">
                <a16:creationId xmlns:a16="http://schemas.microsoft.com/office/drawing/2014/main" id="{A20B7A04-0F52-4B1A-840A-81613CF7B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3694113"/>
            <a:ext cx="3560763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8" descr="ScreenShot008">
            <a:extLst>
              <a:ext uri="{FF2B5EF4-FFF2-40B4-BE49-F238E27FC236}">
                <a16:creationId xmlns:a16="http://schemas.microsoft.com/office/drawing/2014/main" id="{61002931-4825-49FA-BA65-1B43A9AC1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982663"/>
            <a:ext cx="286226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Text Box 9">
            <a:extLst>
              <a:ext uri="{FF2B5EF4-FFF2-40B4-BE49-F238E27FC236}">
                <a16:creationId xmlns:a16="http://schemas.microsoft.com/office/drawing/2014/main" id="{7EB0BDF8-9AEA-4FD1-B25B-98A135BD8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173288"/>
            <a:ext cx="4391025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Futura Lt BT" pitchFamily="34" charset="0"/>
              </a:rPr>
              <a:t>Najpoznatiji je pleistocenski rod </a:t>
            </a:r>
            <a:r>
              <a:rPr lang="hr-HR" altLang="sr-Latn-RS" sz="1800" b="1" i="1">
                <a:solidFill>
                  <a:srgbClr val="FF6600"/>
                </a:solidFill>
                <a:latin typeface="Futura Lt BT" pitchFamily="34" charset="0"/>
              </a:rPr>
              <a:t>Smilodon</a:t>
            </a:r>
            <a:r>
              <a:rPr lang="hr-HR" altLang="sr-Latn-RS" sz="1800">
                <a:latin typeface="Futura Lt BT" pitchFamily="34" charset="0"/>
              </a:rPr>
              <a:t> (</a:t>
            </a:r>
            <a:r>
              <a:rPr lang="hr-HR" altLang="sr-Latn-RS" sz="1800" b="1">
                <a:solidFill>
                  <a:srgbClr val="990033"/>
                </a:solidFill>
                <a:latin typeface="Futura Lt BT" pitchFamily="34" charset="0"/>
              </a:rPr>
              <a:t>sabljozubi “tigar” ili mačka</a:t>
            </a:r>
            <a:r>
              <a:rPr lang="hr-HR" altLang="sr-Latn-RS" sz="1800">
                <a:latin typeface="Futura Lt BT" pitchFamily="34" charset="0"/>
              </a:rPr>
              <a:t>) &gt;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Futura Lt BT" pitchFamily="34" charset="0"/>
              </a:rPr>
              <a:t>živio prije 2,5 mln god – 10.000 god</a:t>
            </a:r>
          </a:p>
        </p:txBody>
      </p:sp>
      <p:sp>
        <p:nvSpPr>
          <p:cNvPr id="32775" name="Rectangle 2">
            <a:extLst>
              <a:ext uri="{FF2B5EF4-FFF2-40B4-BE49-F238E27FC236}">
                <a16:creationId xmlns:a16="http://schemas.microsoft.com/office/drawing/2014/main" id="{D83EBFC7-9A99-43B4-9AEC-8FBFA4263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60350"/>
            <a:ext cx="54737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u="sng">
                <a:solidFill>
                  <a:srgbClr val="FF6600"/>
                </a:solidFill>
                <a:latin typeface="Futura Lt BT" pitchFamily="34" charset="0"/>
              </a:rPr>
              <a:t>CARNIVORA</a:t>
            </a:r>
            <a:r>
              <a:rPr lang="hr-HR" altLang="sr-Latn-RS" sz="2400" b="1">
                <a:solidFill>
                  <a:srgbClr val="FF6600"/>
                </a:solidFill>
                <a:latin typeface="Futura Lt BT" pitchFamily="34" charset="0"/>
              </a:rPr>
              <a:t> - “moderne” zvijeri</a:t>
            </a:r>
          </a:p>
        </p:txBody>
      </p:sp>
      <p:pic>
        <p:nvPicPr>
          <p:cNvPr id="32776" name="Picture 13" descr="File:Smilodon.png">
            <a:extLst>
              <a:ext uri="{FF2B5EF4-FFF2-40B4-BE49-F238E27FC236}">
                <a16:creationId xmlns:a16="http://schemas.microsoft.com/office/drawing/2014/main" id="{9B1A4EBE-5092-4034-8FBB-F80D29990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860800"/>
            <a:ext cx="3959225" cy="254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2">
            <a:extLst>
              <a:ext uri="{FF2B5EF4-FFF2-40B4-BE49-F238E27FC236}">
                <a16:creationId xmlns:a16="http://schemas.microsoft.com/office/drawing/2014/main" id="{7B1D57A0-5308-4BD1-B24E-BDE833E43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5FC868A8-0F85-43E9-836D-348EF1A11B3F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24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33795" name="Picture 2" descr="čeljust spiljskog medvjeda, Veternica">
            <a:extLst>
              <a:ext uri="{FF2B5EF4-FFF2-40B4-BE49-F238E27FC236}">
                <a16:creationId xmlns:a16="http://schemas.microsoft.com/office/drawing/2014/main" id="{0DC4FF71-DFAC-42B1-BC34-D68B66332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3810000"/>
            <a:ext cx="3475037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Text Box 3">
            <a:extLst>
              <a:ext uri="{FF2B5EF4-FFF2-40B4-BE49-F238E27FC236}">
                <a16:creationId xmlns:a16="http://schemas.microsoft.com/office/drawing/2014/main" id="{3E594EDC-DA1C-4719-894F-6F763D63C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3" y="6172200"/>
            <a:ext cx="35448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>
                <a:latin typeface="Futura Lt BT" pitchFamily="34" charset="0"/>
              </a:rPr>
              <a:t>Čeljust spiljskog medvjeda, Veternica</a:t>
            </a:r>
          </a:p>
        </p:txBody>
      </p:sp>
      <p:sp>
        <p:nvSpPr>
          <p:cNvPr id="33797" name="Text Box 5">
            <a:extLst>
              <a:ext uri="{FF2B5EF4-FFF2-40B4-BE49-F238E27FC236}">
                <a16:creationId xmlns:a16="http://schemas.microsoft.com/office/drawing/2014/main" id="{0CE5A2FA-8FBA-49AB-8F2D-6C31504D5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06400"/>
            <a:ext cx="7993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b="1" i="1">
                <a:solidFill>
                  <a:srgbClr val="FF0000"/>
                </a:solidFill>
                <a:latin typeface="Futura Lt BT" pitchFamily="34" charset="0"/>
              </a:rPr>
              <a:t>Ursus spelaeus</a:t>
            </a:r>
            <a:r>
              <a:rPr lang="hr-HR" altLang="sr-Latn-RS" sz="1800">
                <a:latin typeface="Futura Lt BT" pitchFamily="34" charset="0"/>
              </a:rPr>
              <a:t>, specifičan za mlađi pleistocen, veći od današnjih medvjeda, dug do 3 m, težine do 1 t, prednje noge više od stražnjih</a:t>
            </a:r>
          </a:p>
        </p:txBody>
      </p:sp>
      <p:pic>
        <p:nvPicPr>
          <p:cNvPr id="33798" name="Picture 9">
            <a:extLst>
              <a:ext uri="{FF2B5EF4-FFF2-40B4-BE49-F238E27FC236}">
                <a16:creationId xmlns:a16="http://schemas.microsoft.com/office/drawing/2014/main" id="{E56E08FA-3744-49D5-A48A-3075FD1B9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268413"/>
            <a:ext cx="3382962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10" descr="ScreenShot008">
            <a:extLst>
              <a:ext uri="{FF2B5EF4-FFF2-40B4-BE49-F238E27FC236}">
                <a16:creationId xmlns:a16="http://schemas.microsoft.com/office/drawing/2014/main" id="{34E3E5B1-19B0-4D4F-859F-53A7F3404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" t="2907" r="2066" b="2907"/>
          <a:stretch>
            <a:fillRect/>
          </a:stretch>
        </p:blipFill>
        <p:spPr bwMode="auto">
          <a:xfrm>
            <a:off x="4284663" y="1282700"/>
            <a:ext cx="3382962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11">
            <a:extLst>
              <a:ext uri="{FF2B5EF4-FFF2-40B4-BE49-F238E27FC236}">
                <a16:creationId xmlns:a16="http://schemas.microsoft.com/office/drawing/2014/main" id="{AF142388-E0FC-4321-8E93-7BCFA63DE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827463"/>
            <a:ext cx="3965575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6">
            <a:extLst>
              <a:ext uri="{FF2B5EF4-FFF2-40B4-BE49-F238E27FC236}">
                <a16:creationId xmlns:a16="http://schemas.microsoft.com/office/drawing/2014/main" id="{D8DF606E-5953-4F0C-9614-359A8B2E7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3806825"/>
            <a:ext cx="4572000" cy="2836863"/>
          </a:xfrm>
          <a:prstGeom prst="rect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 i="1">
                <a:solidFill>
                  <a:srgbClr val="FF6600"/>
                </a:solidFill>
                <a:latin typeface="Futura Lt BT" pitchFamily="34" charset="0"/>
              </a:rPr>
              <a:t>Palaeomastodon</a:t>
            </a:r>
            <a:endParaRPr lang="en-US" altLang="sr-Latn-RS" sz="2100" i="1">
              <a:solidFill>
                <a:srgbClr val="FF6600"/>
              </a:solidFill>
              <a:latin typeface="Futura Lt BT" pitchFamily="34" charset="0"/>
            </a:endParaRPr>
          </a:p>
        </p:txBody>
      </p:sp>
      <p:sp>
        <p:nvSpPr>
          <p:cNvPr id="34819" name="Slide Number Placeholder 22">
            <a:extLst>
              <a:ext uri="{FF2B5EF4-FFF2-40B4-BE49-F238E27FC236}">
                <a16:creationId xmlns:a16="http://schemas.microsoft.com/office/drawing/2014/main" id="{C3A2C8D2-F4DB-4444-95B8-D3CDEAE0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0909565D-792A-4D9E-8D9F-8746B4E44E78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25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4820" name="Text Box 4">
            <a:extLst>
              <a:ext uri="{FF2B5EF4-FFF2-40B4-BE49-F238E27FC236}">
                <a16:creationId xmlns:a16="http://schemas.microsoft.com/office/drawing/2014/main" id="{25E716BE-8724-43F7-A425-2299B4595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557338"/>
            <a:ext cx="467995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i="1">
                <a:solidFill>
                  <a:srgbClr val="008000"/>
                </a:solidFill>
                <a:latin typeface="Futura Lt BT" pitchFamily="34" charset="0"/>
              </a:rPr>
              <a:t>Moeritherium</a:t>
            </a:r>
            <a:r>
              <a:rPr lang="hr-HR" altLang="sr-Latn-RS" sz="1800">
                <a:latin typeface="Futura Lt BT" pitchFamily="34" charset="0"/>
              </a:rPr>
              <a:t> se smatra ishodištem ostalih rilaša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U starijem oligocenu razvio se </a:t>
            </a:r>
            <a:r>
              <a:rPr lang="hr-HR" altLang="sr-Latn-RS" sz="1800" b="1" i="1">
                <a:solidFill>
                  <a:srgbClr val="FF6600"/>
                </a:solidFill>
                <a:latin typeface="Futura Lt BT" pitchFamily="34" charset="0"/>
              </a:rPr>
              <a:t>Palaeomastodon</a:t>
            </a:r>
            <a:r>
              <a:rPr lang="hr-HR" altLang="sr-Latn-RS" sz="1800">
                <a:latin typeface="Futura Lt BT" pitchFamily="34" charset="0"/>
              </a:rPr>
              <a:t> s povećanim sjekutićima u gornjoj i donjoj čeljusti, imao malo rilo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Mastodonti se dalje razvijaju u miocenu</a:t>
            </a:r>
            <a:endParaRPr lang="en-US" altLang="sr-Latn-RS" sz="1800">
              <a:latin typeface="Futura Lt BT" pitchFamily="34" charset="0"/>
            </a:endParaRPr>
          </a:p>
        </p:txBody>
      </p:sp>
      <p:pic>
        <p:nvPicPr>
          <p:cNvPr id="34821" name="Picture 5">
            <a:extLst>
              <a:ext uri="{FF2B5EF4-FFF2-40B4-BE49-F238E27FC236}">
                <a16:creationId xmlns:a16="http://schemas.microsoft.com/office/drawing/2014/main" id="{17AF93CD-7C2D-46F4-BD5C-786EC8419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4167188"/>
            <a:ext cx="428625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7" descr="J84- - a-Moeritherium, b-Evolucija Slonova">
            <a:extLst>
              <a:ext uri="{FF2B5EF4-FFF2-40B4-BE49-F238E27FC236}">
                <a16:creationId xmlns:a16="http://schemas.microsoft.com/office/drawing/2014/main" id="{467D40A0-6A21-4B43-83DA-F11D11DBF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09"/>
          <a:stretch>
            <a:fillRect/>
          </a:stretch>
        </p:blipFill>
        <p:spPr bwMode="auto">
          <a:xfrm>
            <a:off x="5267325" y="692150"/>
            <a:ext cx="3876675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Text Box 8">
            <a:extLst>
              <a:ext uri="{FF2B5EF4-FFF2-40B4-BE49-F238E27FC236}">
                <a16:creationId xmlns:a16="http://schemas.microsoft.com/office/drawing/2014/main" id="{9AC4883C-4119-490B-8BBB-214075D14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6063" y="836613"/>
            <a:ext cx="206375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FF6600"/>
                </a:solidFill>
                <a:latin typeface="Futura Lt BT" pitchFamily="34" charset="0"/>
              </a:rPr>
              <a:t>Evolucija rilaša &gt;</a:t>
            </a:r>
            <a:endParaRPr lang="en-US" altLang="sr-Latn-RS" sz="1800">
              <a:solidFill>
                <a:srgbClr val="FF6600"/>
              </a:solidFill>
              <a:latin typeface="Futura Lt BT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CC997F0-C16E-4CB2-9925-877EBBD81C5F}"/>
              </a:ext>
            </a:extLst>
          </p:cNvPr>
          <p:cNvSpPr/>
          <p:nvPr/>
        </p:nvSpPr>
        <p:spPr>
          <a:xfrm>
            <a:off x="6643688" y="5500688"/>
            <a:ext cx="1143000" cy="642937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34825" name="Text Box 6">
            <a:extLst>
              <a:ext uri="{FF2B5EF4-FFF2-40B4-BE49-F238E27FC236}">
                <a16:creationId xmlns:a16="http://schemas.microsoft.com/office/drawing/2014/main" id="{ED00C051-5831-4B65-A9A1-BE5CEFA22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60350"/>
            <a:ext cx="5386387" cy="523875"/>
          </a:xfrm>
          <a:prstGeom prst="rect">
            <a:avLst/>
          </a:prstGeom>
          <a:solidFill>
            <a:srgbClr val="FFFF00"/>
          </a:solidFill>
          <a:ln w="41275">
            <a:solidFill>
              <a:srgbClr val="92D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800" b="1" u="sng">
                <a:solidFill>
                  <a:srgbClr val="FF6600"/>
                </a:solidFill>
                <a:latin typeface="Futura Lt BT" pitchFamily="34" charset="0"/>
              </a:rPr>
              <a:t>POLUKOPITARI </a:t>
            </a:r>
            <a:r>
              <a:rPr lang="hr-HR" altLang="sr-Latn-RS" sz="2800" b="1">
                <a:solidFill>
                  <a:srgbClr val="FF6600"/>
                </a:solidFill>
                <a:latin typeface="Futura Lt BT" pitchFamily="34" charset="0"/>
              </a:rPr>
              <a:t>(Subungulata)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2">
            <a:extLst>
              <a:ext uri="{FF2B5EF4-FFF2-40B4-BE49-F238E27FC236}">
                <a16:creationId xmlns:a16="http://schemas.microsoft.com/office/drawing/2014/main" id="{DC2A9F7A-B6BE-4B77-AE46-A111116D9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71438"/>
            <a:ext cx="3348037" cy="23495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33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i="1">
                <a:latin typeface="Futura Lt BT" pitchFamily="34" charset="0"/>
              </a:rPr>
              <a:t>Ambelodon</a:t>
            </a:r>
            <a:r>
              <a:rPr lang="hr-HR" altLang="sr-Latn-RS" sz="1600">
                <a:latin typeface="Futura Lt BT" pitchFamily="34" charset="0"/>
              </a:rPr>
              <a:t>, miocenski mastodont</a:t>
            </a:r>
          </a:p>
        </p:txBody>
      </p:sp>
      <p:sp>
        <p:nvSpPr>
          <p:cNvPr id="35843" name="Text Box 4">
            <a:extLst>
              <a:ext uri="{FF2B5EF4-FFF2-40B4-BE49-F238E27FC236}">
                <a16:creationId xmlns:a16="http://schemas.microsoft.com/office/drawing/2014/main" id="{89F69BB2-E2A7-4C32-83BC-9043D0CF6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7038" y="2589213"/>
            <a:ext cx="3602037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u="sng">
                <a:latin typeface="Futura Lt BT" pitchFamily="34" charset="0"/>
              </a:rPr>
              <a:t>Mastodonti</a:t>
            </a:r>
            <a:r>
              <a:rPr lang="hr-HR" altLang="sr-Latn-RS" sz="1800">
                <a:latin typeface="Futura Lt BT" pitchFamily="34" charset="0"/>
              </a:rPr>
              <a:t> (stariji naziv za izumrle neogenske pretke današnjih slonova) se dalje razvijaju u miocenu</a:t>
            </a:r>
            <a:endParaRPr lang="en-US" altLang="sr-Latn-RS" sz="1800">
              <a:latin typeface="Futura Lt BT" pitchFamily="34" charset="0"/>
            </a:endParaRPr>
          </a:p>
        </p:txBody>
      </p:sp>
      <p:sp>
        <p:nvSpPr>
          <p:cNvPr id="35844" name="Slide Number Placeholder 2">
            <a:extLst>
              <a:ext uri="{FF2B5EF4-FFF2-40B4-BE49-F238E27FC236}">
                <a16:creationId xmlns:a16="http://schemas.microsoft.com/office/drawing/2014/main" id="{514AECB5-4726-4796-BD10-3C9C3823D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1497013"/>
            <a:ext cx="533400" cy="244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435C42AA-7F21-49BE-93A1-40F271DFFC56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35845" name="Picture 2" descr="obiteljsko stablo Proboscidea">
            <a:extLst>
              <a:ext uri="{FF2B5EF4-FFF2-40B4-BE49-F238E27FC236}">
                <a16:creationId xmlns:a16="http://schemas.microsoft.com/office/drawing/2014/main" id="{7FD3047B-81D0-4A88-B777-70734BE60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" t="1913" r="2441" b="16261"/>
          <a:stretch>
            <a:fillRect/>
          </a:stretch>
        </p:blipFill>
        <p:spPr bwMode="auto">
          <a:xfrm>
            <a:off x="6350" y="655638"/>
            <a:ext cx="5718175" cy="615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Oval 4">
            <a:extLst>
              <a:ext uri="{FF2B5EF4-FFF2-40B4-BE49-F238E27FC236}">
                <a16:creationId xmlns:a16="http://schemas.microsoft.com/office/drawing/2014/main" id="{83F6CF37-D0F0-44CD-9CE6-BCF8B1EBA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738" y="606425"/>
            <a:ext cx="1655762" cy="2255838"/>
          </a:xfrm>
          <a:prstGeom prst="ellips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sr-Latn-CS" altLang="sr-Latn-RS" sz="2200">
              <a:solidFill>
                <a:srgbClr val="FFFFFF"/>
              </a:solidFill>
            </a:endParaRPr>
          </a:p>
        </p:txBody>
      </p:sp>
      <p:sp>
        <p:nvSpPr>
          <p:cNvPr id="35847" name="Oval 4">
            <a:extLst>
              <a:ext uri="{FF2B5EF4-FFF2-40B4-BE49-F238E27FC236}">
                <a16:creationId xmlns:a16="http://schemas.microsoft.com/office/drawing/2014/main" id="{DDD1AEDD-0382-4F79-B5AC-A5B9F28B9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7300" y="485775"/>
            <a:ext cx="2305050" cy="1728788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sr-Latn-CS" altLang="sr-Latn-RS" sz="2200">
              <a:solidFill>
                <a:srgbClr val="FFFFFF"/>
              </a:solidFill>
            </a:endParaRPr>
          </a:p>
        </p:txBody>
      </p:sp>
      <p:sp>
        <p:nvSpPr>
          <p:cNvPr id="35848" name="Line 13">
            <a:extLst>
              <a:ext uri="{FF2B5EF4-FFF2-40B4-BE49-F238E27FC236}">
                <a16:creationId xmlns:a16="http://schemas.microsoft.com/office/drawing/2014/main" id="{84FCA846-3545-4C94-A1DE-5110B0BE4CF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08400" y="2636838"/>
            <a:ext cx="1943100" cy="144462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35849" name="Line 14">
            <a:extLst>
              <a:ext uri="{FF2B5EF4-FFF2-40B4-BE49-F238E27FC236}">
                <a16:creationId xmlns:a16="http://schemas.microsoft.com/office/drawing/2014/main" id="{34DC9D49-5959-46A5-8285-F398B809ABE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56125" y="2781300"/>
            <a:ext cx="1095375" cy="644525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35850" name="Line 15">
            <a:extLst>
              <a:ext uri="{FF2B5EF4-FFF2-40B4-BE49-F238E27FC236}">
                <a16:creationId xmlns:a16="http://schemas.microsoft.com/office/drawing/2014/main" id="{B02B80FC-C2C6-4659-9872-A6A2F12FA5F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08175" y="2781300"/>
            <a:ext cx="3743325" cy="1520825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35851" name="Text Box 8">
            <a:extLst>
              <a:ext uri="{FF2B5EF4-FFF2-40B4-BE49-F238E27FC236}">
                <a16:creationId xmlns:a16="http://schemas.microsoft.com/office/drawing/2014/main" id="{B235A6D4-B51E-4C39-A358-CF88B43A9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025" y="87313"/>
            <a:ext cx="24241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6600"/>
                </a:solidFill>
                <a:latin typeface="Futura Lt BT" pitchFamily="34" charset="0"/>
              </a:rPr>
              <a:t>Evolucija rilaša</a:t>
            </a:r>
            <a:endParaRPr lang="en-US" altLang="sr-Latn-RS" sz="2400">
              <a:solidFill>
                <a:srgbClr val="FF6600"/>
              </a:solidFill>
              <a:latin typeface="Futura Lt BT" pitchFamily="34" charset="0"/>
            </a:endParaRPr>
          </a:p>
        </p:txBody>
      </p:sp>
      <p:sp>
        <p:nvSpPr>
          <p:cNvPr id="35852" name="Text Box 4">
            <a:extLst>
              <a:ext uri="{FF2B5EF4-FFF2-40B4-BE49-F238E27FC236}">
                <a16:creationId xmlns:a16="http://schemas.microsoft.com/office/drawing/2014/main" id="{BFA83AD9-2820-46AE-AD38-86420F4CA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7350" y="3806825"/>
            <a:ext cx="367665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Futura Lt BT" pitchFamily="34" charset="0"/>
              </a:rPr>
              <a:t>Razvoj slonova</a:t>
            </a:r>
            <a:r>
              <a:rPr lang="hr-HR" altLang="sr-Latn-RS" sz="1800" b="1" dirty="0">
                <a:solidFill>
                  <a:srgbClr val="990033"/>
                </a:solidFill>
                <a:latin typeface="Futura Lt BT" pitchFamily="34" charset="0"/>
              </a:rPr>
              <a:t> </a:t>
            </a:r>
            <a:r>
              <a:rPr lang="hr-HR" altLang="sr-Latn-RS" sz="1800" dirty="0">
                <a:latin typeface="Futura Lt BT" pitchFamily="34" charset="0"/>
              </a:rPr>
              <a:t>se nakon oligocenske pojave </a:t>
            </a:r>
            <a:r>
              <a:rPr lang="hr-HR" altLang="sr-Latn-RS" sz="1800" b="1" dirty="0">
                <a:latin typeface="Futura Lt BT" pitchFamily="34" charset="0"/>
              </a:rPr>
              <a:t>mastodonata</a:t>
            </a:r>
            <a:r>
              <a:rPr lang="hr-HR" altLang="sr-Latn-RS" sz="1800" dirty="0">
                <a:latin typeface="Futura Lt BT" pitchFamily="34" charset="0"/>
              </a:rPr>
              <a:t> (imaju razvijeno rilo i kljove) odvija u dva smjera &gt; jedna je izumrla skupina (završava američkim mastodontom; srednji M – Pl), a iz druge skupine se kasnije razvijaju pleistocenski, tj. recentni rilaši     </a:t>
            </a:r>
            <a:endParaRPr lang="en-US" altLang="sr-Latn-RS" sz="1800" dirty="0">
              <a:latin typeface="Futura Lt BT" pitchFamily="34" charset="0"/>
            </a:endParaRPr>
          </a:p>
        </p:txBody>
      </p:sp>
      <p:pic>
        <p:nvPicPr>
          <p:cNvPr id="35853" name="Picture 11" descr="Ambelodon, mastodon, micen">
            <a:extLst>
              <a:ext uri="{FF2B5EF4-FFF2-40B4-BE49-F238E27FC236}">
                <a16:creationId xmlns:a16="http://schemas.microsoft.com/office/drawing/2014/main" id="{E47CAF80-2EEF-4770-8E8A-DE0DC225C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404813"/>
            <a:ext cx="3249612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2">
            <a:extLst>
              <a:ext uri="{FF2B5EF4-FFF2-40B4-BE49-F238E27FC236}">
                <a16:creationId xmlns:a16="http://schemas.microsoft.com/office/drawing/2014/main" id="{35C5C1BD-87CC-419D-92A4-FD7327E64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DB04C32D-DBFC-43C0-8910-07B563289D63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27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B719575A-2098-4E50-AABC-9B2AE333C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038" y="260350"/>
            <a:ext cx="7867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Futura Lt BT" pitchFamily="34" charset="0"/>
              </a:rPr>
              <a:t>Odvojena u razvoju neogenskih mastodonta je izumrla skupina </a:t>
            </a:r>
            <a:r>
              <a:rPr lang="hr-HR" altLang="sr-Latn-RS" sz="1800" b="1" i="1">
                <a:solidFill>
                  <a:srgbClr val="FF0000"/>
                </a:solidFill>
                <a:latin typeface="Futura Lt BT" pitchFamily="34" charset="0"/>
              </a:rPr>
              <a:t>Deinotherium</a:t>
            </a:r>
            <a:r>
              <a:rPr lang="hr-HR" altLang="sr-Latn-RS" sz="1800">
                <a:latin typeface="Futura Lt BT" pitchFamily="34" charset="0"/>
              </a:rPr>
              <a:t> – zasebna skupina (mlađi M-Pl)</a:t>
            </a:r>
            <a:endParaRPr lang="en-US" altLang="sr-Latn-RS" sz="1800">
              <a:latin typeface="Futura Lt BT" pitchFamily="34" charset="0"/>
            </a:endParaRPr>
          </a:p>
        </p:txBody>
      </p:sp>
      <p:pic>
        <p:nvPicPr>
          <p:cNvPr id="36868" name="Picture 3" descr="K3 - Celjust Dinotheriuma (Miocen)">
            <a:extLst>
              <a:ext uri="{FF2B5EF4-FFF2-40B4-BE49-F238E27FC236}">
                <a16:creationId xmlns:a16="http://schemas.microsoft.com/office/drawing/2014/main" id="{73071BA0-FBFE-47B0-AB31-560507E81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25538"/>
            <a:ext cx="3825875" cy="501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5" descr="dinotherium">
            <a:extLst>
              <a:ext uri="{FF2B5EF4-FFF2-40B4-BE49-F238E27FC236}">
                <a16:creationId xmlns:a16="http://schemas.microsoft.com/office/drawing/2014/main" id="{958FD516-8310-4C75-99E4-3B362A1C2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143000"/>
            <a:ext cx="24479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 Box 6">
            <a:extLst>
              <a:ext uri="{FF2B5EF4-FFF2-40B4-BE49-F238E27FC236}">
                <a16:creationId xmlns:a16="http://schemas.microsoft.com/office/drawing/2014/main" id="{9F790139-3FD9-4B87-AA16-E3BD852F7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5229225"/>
            <a:ext cx="2759075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 b="1" i="1">
                <a:solidFill>
                  <a:srgbClr val="FF6600"/>
                </a:solidFill>
                <a:latin typeface="Futura Lt BT" pitchFamily="34" charset="0"/>
              </a:rPr>
              <a:t>Dinotherium</a:t>
            </a:r>
            <a:r>
              <a:rPr lang="hr-HR" altLang="sr-Latn-RS" sz="1800">
                <a:latin typeface="Futura Lt BT" pitchFamily="34" charset="0"/>
              </a:rPr>
              <a:t>, miocen, lubanja dužine 1,5 m </a:t>
            </a:r>
          </a:p>
        </p:txBody>
      </p:sp>
      <p:pic>
        <p:nvPicPr>
          <p:cNvPr id="36871" name="Picture 7" descr="dinotherium1">
            <a:extLst>
              <a:ext uri="{FF2B5EF4-FFF2-40B4-BE49-F238E27FC236}">
                <a16:creationId xmlns:a16="http://schemas.microsoft.com/office/drawing/2014/main" id="{B8F8514D-B6EB-47DC-8A5D-C3670BB9A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9" r="26308"/>
          <a:stretch>
            <a:fillRect/>
          </a:stretch>
        </p:blipFill>
        <p:spPr bwMode="auto">
          <a:xfrm>
            <a:off x="5715000" y="3643313"/>
            <a:ext cx="2709863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3">
            <a:extLst>
              <a:ext uri="{FF2B5EF4-FFF2-40B4-BE49-F238E27FC236}">
                <a16:creationId xmlns:a16="http://schemas.microsoft.com/office/drawing/2014/main" id="{FCC48102-4BA9-4353-94A0-B427B18A2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07C1E682-F173-4165-97CC-A2E1361F718B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28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8915" name="Text Box 10">
            <a:extLst>
              <a:ext uri="{FF2B5EF4-FFF2-40B4-BE49-F238E27FC236}">
                <a16:creationId xmlns:a16="http://schemas.microsoft.com/office/drawing/2014/main" id="{AB27F876-3356-42DE-8484-8E6F3583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44450"/>
            <a:ext cx="6875462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Pct val="120000"/>
              <a:buFont typeface="Wingdings" panose="05000000000000000000" pitchFamily="2" charset="2"/>
              <a:buNone/>
            </a:pPr>
            <a:r>
              <a:rPr lang="hr-HR" altLang="sr-Latn-RS" sz="1800">
                <a:latin typeface="Futura Lt BT" pitchFamily="34" charset="0"/>
              </a:rPr>
              <a:t>Tijekom neogena razvit će se u najveće ptice koje su ikad živjele poznate pod nazivom </a:t>
            </a: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"terror birds"</a:t>
            </a:r>
            <a:endParaRPr lang="hr-HR" altLang="sr-Latn-RS" sz="1800" b="1" i="1">
              <a:solidFill>
                <a:srgbClr val="FF0000"/>
              </a:solidFill>
              <a:latin typeface="Futura Lt BT" pitchFamily="34" charset="0"/>
            </a:endParaRPr>
          </a:p>
        </p:txBody>
      </p:sp>
      <p:pic>
        <p:nvPicPr>
          <p:cNvPr id="55300" name="Picture 5" descr="61790348uITZqJ_ph">
            <a:extLst>
              <a:ext uri="{FF2B5EF4-FFF2-40B4-BE49-F238E27FC236}">
                <a16:creationId xmlns:a16="http://schemas.microsoft.com/office/drawing/2014/main" id="{83362BA8-8A6A-4E03-96CD-D12E0C1C8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24606"/>
          <a:stretch>
            <a:fillRect/>
          </a:stretch>
        </p:blipFill>
        <p:spPr bwMode="auto">
          <a:xfrm>
            <a:off x="3276600" y="1111250"/>
            <a:ext cx="5661025" cy="56308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67">
            <a:extLst>
              <a:ext uri="{FF2B5EF4-FFF2-40B4-BE49-F238E27FC236}">
                <a16:creationId xmlns:a16="http://schemas.microsoft.com/office/drawing/2014/main" id="{35A12072-EE5F-4D26-A77F-071045C0A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671513"/>
            <a:ext cx="2376487" cy="23177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Text Box 7">
            <a:extLst>
              <a:ext uri="{FF2B5EF4-FFF2-40B4-BE49-F238E27FC236}">
                <a16:creationId xmlns:a16="http://schemas.microsoft.com/office/drawing/2014/main" id="{4EAB1C9F-813B-4B9C-973F-071DD842A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709613"/>
            <a:ext cx="4967288" cy="415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100" b="1" i="1">
                <a:solidFill>
                  <a:srgbClr val="FF0000"/>
                </a:solidFill>
                <a:latin typeface="Futura Lt BT" pitchFamily="34" charset="0"/>
              </a:rPr>
              <a:t>Phorusrhacos,</a:t>
            </a:r>
            <a:r>
              <a:rPr lang="hr-HR" altLang="sr-Latn-RS" sz="2100">
                <a:latin typeface="Futura Lt BT" pitchFamily="34" charset="0"/>
              </a:rPr>
              <a:t> J. Amerika, miocen</a:t>
            </a:r>
          </a:p>
        </p:txBody>
      </p:sp>
      <p:pic>
        <p:nvPicPr>
          <p:cNvPr id="55303" name="Picture 69">
            <a:extLst>
              <a:ext uri="{FF2B5EF4-FFF2-40B4-BE49-F238E27FC236}">
                <a16:creationId xmlns:a16="http://schemas.microsoft.com/office/drawing/2014/main" id="{044582F7-F53E-444A-88EA-1B09A2566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5135563"/>
            <a:ext cx="2736850" cy="16065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4" name="Picture 70">
            <a:extLst>
              <a:ext uri="{FF2B5EF4-FFF2-40B4-BE49-F238E27FC236}">
                <a16:creationId xmlns:a16="http://schemas.microsoft.com/office/drawing/2014/main" id="{9E09CFF1-2D9C-428B-A15B-55A7DA2DD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74788" y="3048000"/>
            <a:ext cx="1714500" cy="20383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1" name="Text Box 6">
            <a:extLst>
              <a:ext uri="{FF2B5EF4-FFF2-40B4-BE49-F238E27FC236}">
                <a16:creationId xmlns:a16="http://schemas.microsoft.com/office/drawing/2014/main" id="{4F3D4C1D-70EE-44F0-996A-2024F7C71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288" y="96838"/>
            <a:ext cx="1241425" cy="523875"/>
          </a:xfrm>
          <a:prstGeom prst="rect">
            <a:avLst/>
          </a:prstGeom>
          <a:solidFill>
            <a:srgbClr val="FFFF00"/>
          </a:solidFill>
          <a:ln w="41275">
            <a:solidFill>
              <a:srgbClr val="92D05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800" b="1">
                <a:solidFill>
                  <a:srgbClr val="FF6600"/>
                </a:solidFill>
                <a:latin typeface="Futura Lt BT" pitchFamily="34" charset="0"/>
              </a:rPr>
              <a:t>PTICE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10">
            <a:extLst>
              <a:ext uri="{FF2B5EF4-FFF2-40B4-BE49-F238E27FC236}">
                <a16:creationId xmlns:a16="http://schemas.microsoft.com/office/drawing/2014/main" id="{C893E44A-562B-4147-862A-D63399304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31500"/>
          <a:stretch>
            <a:fillRect/>
          </a:stretch>
        </p:blipFill>
        <p:spPr bwMode="auto">
          <a:xfrm>
            <a:off x="3059113" y="1125538"/>
            <a:ext cx="6011862" cy="56007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ext Box 7">
            <a:extLst>
              <a:ext uri="{FF2B5EF4-FFF2-40B4-BE49-F238E27FC236}">
                <a16:creationId xmlns:a16="http://schemas.microsoft.com/office/drawing/2014/main" id="{DDA70254-BAC8-4DF6-8653-279931C19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75" y="406400"/>
            <a:ext cx="19716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200" b="1">
                <a:solidFill>
                  <a:srgbClr val="FF0000"/>
                </a:solidFill>
                <a:latin typeface="Futura Lt BT" pitchFamily="34" charset="0"/>
              </a:rPr>
              <a:t>"terror birds"</a:t>
            </a:r>
            <a:endParaRPr lang="hr-HR" altLang="sr-Latn-RS" sz="2200" b="1">
              <a:solidFill>
                <a:srgbClr val="FF3300"/>
              </a:solidFill>
              <a:latin typeface="Futura Lt BT" pitchFamily="34" charset="0"/>
            </a:endParaRPr>
          </a:p>
        </p:txBody>
      </p:sp>
      <p:pic>
        <p:nvPicPr>
          <p:cNvPr id="56324" name="Picture 11">
            <a:extLst>
              <a:ext uri="{FF2B5EF4-FFF2-40B4-BE49-F238E27FC236}">
                <a16:creationId xmlns:a16="http://schemas.microsoft.com/office/drawing/2014/main" id="{61A3F965-E4F7-429F-987C-B95BDDAF4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565400"/>
            <a:ext cx="2849562" cy="41560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Text Box 12">
            <a:extLst>
              <a:ext uri="{FF2B5EF4-FFF2-40B4-BE49-F238E27FC236}">
                <a16:creationId xmlns:a16="http://schemas.microsoft.com/office/drawing/2014/main" id="{6F2478C2-026E-4539-8823-CF543EF27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334963"/>
            <a:ext cx="6591300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Pct val="120000"/>
              <a:buFont typeface="Wingdings" panose="05000000000000000000" pitchFamily="2" charset="2"/>
              <a:buNone/>
            </a:pPr>
            <a:r>
              <a:rPr lang="hr-HR" altLang="sr-Latn-RS" sz="1800" dirty="0">
                <a:latin typeface="Futura Lt BT" pitchFamily="34" charset="0"/>
              </a:rPr>
              <a:t>Njihovi ostaci nađeni su na područjima Sj. i J. Amerike, smatra se da su živjele do prije svega nekoliko milijuna god.</a:t>
            </a:r>
          </a:p>
        </p:txBody>
      </p:sp>
      <p:sp>
        <p:nvSpPr>
          <p:cNvPr id="39942" name="Text Box 7">
            <a:extLst>
              <a:ext uri="{FF2B5EF4-FFF2-40B4-BE49-F238E27FC236}">
                <a16:creationId xmlns:a16="http://schemas.microsoft.com/office/drawing/2014/main" id="{21CF176B-3979-4CAE-B2E1-6760CC2A5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774825"/>
            <a:ext cx="2590800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 b="1" i="1" dirty="0">
                <a:solidFill>
                  <a:srgbClr val="FF0000"/>
                </a:solidFill>
                <a:latin typeface="Futura Lt BT" pitchFamily="34" charset="0"/>
              </a:rPr>
              <a:t>Titanis,</a:t>
            </a:r>
            <a:r>
              <a:rPr lang="hr-HR" altLang="sr-Latn-RS" sz="1800" dirty="0">
                <a:latin typeface="Futura Lt BT" pitchFamily="34" charset="0"/>
              </a:rPr>
              <a:t> Sj. Amerika, pliocen</a:t>
            </a:r>
          </a:p>
        </p:txBody>
      </p:sp>
      <p:pic>
        <p:nvPicPr>
          <p:cNvPr id="56327" name="Picture 14">
            <a:extLst>
              <a:ext uri="{FF2B5EF4-FFF2-40B4-BE49-F238E27FC236}">
                <a16:creationId xmlns:a16="http://schemas.microsoft.com/office/drawing/2014/main" id="{FC012A28-F233-46BB-984B-8E9A32708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b="16769"/>
          <a:stretch>
            <a:fillRect/>
          </a:stretch>
        </p:blipFill>
        <p:spPr bwMode="auto">
          <a:xfrm>
            <a:off x="5724525" y="908050"/>
            <a:ext cx="3176588" cy="17287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2">
            <a:extLst>
              <a:ext uri="{FF2B5EF4-FFF2-40B4-BE49-F238E27FC236}">
                <a16:creationId xmlns:a16="http://schemas.microsoft.com/office/drawing/2014/main" id="{F3F3F7EF-15D2-48F9-95CD-A80BBA7C0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309EEF08-A03E-4941-8DC5-57E16101E2D7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30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40963" name="Text Box 3">
            <a:extLst>
              <a:ext uri="{FF2B5EF4-FFF2-40B4-BE49-F238E27FC236}">
                <a16:creationId xmlns:a16="http://schemas.microsoft.com/office/drawing/2014/main" id="{ACA9B7EB-6248-4CDF-9224-C7D7AA615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1536700"/>
            <a:ext cx="8474075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SISAVCI </a:t>
            </a:r>
            <a:r>
              <a:rPr lang="hr-HR" altLang="sr-Latn-RS" sz="1800">
                <a:latin typeface="Futura Lt BT" pitchFamily="34" charset="0"/>
              </a:rPr>
              <a:t>i dalje dominiraju kopnenim životom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Neke skupine </a:t>
            </a:r>
            <a:r>
              <a:rPr lang="hr-HR" altLang="sr-Latn-RS" sz="1800" b="1">
                <a:latin typeface="Futura Lt BT" pitchFamily="34" charset="0"/>
              </a:rPr>
              <a:t>uspijevaju se prilagoditi hladnim uvjetima </a:t>
            </a:r>
            <a:r>
              <a:rPr lang="hr-HR" altLang="sr-Latn-RS" sz="1800">
                <a:latin typeface="Futura Lt BT" pitchFamily="34" charset="0"/>
              </a:rPr>
              <a:t>i razvijaju nove rodove i vrste (</a:t>
            </a:r>
            <a:r>
              <a:rPr lang="hr-HR" altLang="sr-Latn-RS" sz="1800" b="1">
                <a:solidFill>
                  <a:srgbClr val="0066FF"/>
                </a:solidFill>
                <a:latin typeface="Futura Lt BT" pitchFamily="34" charset="0"/>
              </a:rPr>
              <a:t>vunasti nosorog, mamuti</a:t>
            </a:r>
            <a:r>
              <a:rPr lang="hr-HR" altLang="sr-Latn-RS" sz="1800">
                <a:latin typeface="Futura Lt BT" pitchFamily="34" charset="0"/>
              </a:rPr>
              <a:t>…), no većina životinja se, ovisno o klimatskim uvjetima glacijala i interglacijala, seli kontinentima zahvaljujući kopnenim mostovima </a:t>
            </a:r>
          </a:p>
        </p:txBody>
      </p:sp>
      <p:pic>
        <p:nvPicPr>
          <p:cNvPr id="40964" name="Picture 4" descr="Doedicurus, sisavac, pleistocen">
            <a:extLst>
              <a:ext uri="{FF2B5EF4-FFF2-40B4-BE49-F238E27FC236}">
                <a16:creationId xmlns:a16="http://schemas.microsoft.com/office/drawing/2014/main" id="{3267CA8D-3D33-47E6-96C0-5559025A4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3657600"/>
            <a:ext cx="3998913" cy="210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Text Box 6">
            <a:extLst>
              <a:ext uri="{FF2B5EF4-FFF2-40B4-BE49-F238E27FC236}">
                <a16:creationId xmlns:a16="http://schemas.microsoft.com/office/drawing/2014/main" id="{85073873-6581-4BDB-9183-8CE67CE97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088" y="3441700"/>
            <a:ext cx="35972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i="1">
                <a:latin typeface="Futura Lt BT" pitchFamily="34" charset="0"/>
              </a:rPr>
              <a:t>Doecrinus</a:t>
            </a:r>
            <a:r>
              <a:rPr lang="hr-HR" altLang="sr-Latn-RS" sz="1600">
                <a:latin typeface="Futura Lt BT" pitchFamily="34" charset="0"/>
              </a:rPr>
              <a:t>, pleistocenska krezubica</a:t>
            </a:r>
          </a:p>
        </p:txBody>
      </p:sp>
      <p:pic>
        <p:nvPicPr>
          <p:cNvPr id="57350" name="Picture 7" descr="Megatherium, pleistocen, rekonstrukcija">
            <a:extLst>
              <a:ext uri="{FF2B5EF4-FFF2-40B4-BE49-F238E27FC236}">
                <a16:creationId xmlns:a16="http://schemas.microsoft.com/office/drawing/2014/main" id="{B7DE81F2-ABFF-413E-BC79-50567AA42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3657600"/>
            <a:ext cx="4116388" cy="25558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7" name="Text Box 8">
            <a:extLst>
              <a:ext uri="{FF2B5EF4-FFF2-40B4-BE49-F238E27FC236}">
                <a16:creationId xmlns:a16="http://schemas.microsoft.com/office/drawing/2014/main" id="{3A3E8EC7-7D0F-4687-89F7-F596A31F8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2971800"/>
            <a:ext cx="42830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i="1" dirty="0">
                <a:latin typeface="Futura Lt BT" pitchFamily="34" charset="0"/>
              </a:rPr>
              <a:t>Megatherium</a:t>
            </a:r>
            <a:r>
              <a:rPr lang="hr-HR" altLang="sr-Latn-RS" sz="1600" dirty="0">
                <a:latin typeface="Futura Lt BT" pitchFamily="34" charset="0"/>
              </a:rPr>
              <a:t>, veliki ljenjivac</a:t>
            </a:r>
            <a:r>
              <a:rPr lang="en-US" altLang="sr-Latn-RS" sz="1600" dirty="0">
                <a:latin typeface="Futura Lt BT" pitchFamily="34" charset="0"/>
              </a:rPr>
              <a:t>,</a:t>
            </a:r>
            <a:r>
              <a:rPr lang="hr-HR" altLang="sr-Latn-RS" sz="1600" dirty="0">
                <a:latin typeface="Futura Lt BT" pitchFamily="34" charset="0"/>
              </a:rPr>
              <a:t> pleistocen</a:t>
            </a: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8A9123B9-47DE-4052-BAAB-FB0556F5F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68313"/>
            <a:ext cx="3816350" cy="584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3399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hr-HR" sz="3200" b="1" dirty="0">
                <a:solidFill>
                  <a:srgbClr val="FF0000"/>
                </a:solidFill>
                <a:latin typeface="Futura Lt BT"/>
              </a:rPr>
              <a:t>ŽIVOT NA KOPNU</a:t>
            </a:r>
          </a:p>
        </p:txBody>
      </p:sp>
      <p:sp>
        <p:nvSpPr>
          <p:cNvPr id="40969" name="Rectangle 2">
            <a:extLst>
              <a:ext uri="{FF2B5EF4-FFF2-40B4-BE49-F238E27FC236}">
                <a16:creationId xmlns:a16="http://schemas.microsoft.com/office/drawing/2014/main" id="{66C2277C-D638-4AF0-8E7C-E6A13B759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76250"/>
            <a:ext cx="2160588" cy="568325"/>
          </a:xfrm>
          <a:prstGeom prst="rect">
            <a:avLst/>
          </a:prstGeom>
          <a:solidFill>
            <a:srgbClr val="FFFF00"/>
          </a:solidFill>
          <a:ln w="19050">
            <a:solidFill>
              <a:srgbClr val="339933"/>
            </a:solidFill>
            <a:miter lim="800000"/>
            <a:headEnd/>
            <a:tailEnd/>
          </a:ln>
        </p:spPr>
        <p:txBody>
          <a:bodyPr anchor="ctr"/>
          <a:lstStyle>
            <a:lvl1pPr marL="342900" indent="-3429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marL="0"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FF0000"/>
                </a:solidFill>
                <a:latin typeface="Futura Lt BT" pitchFamily="34" charset="0"/>
              </a:rPr>
              <a:t>KVARTAR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4">
            <a:extLst>
              <a:ext uri="{FF2B5EF4-FFF2-40B4-BE49-F238E27FC236}">
                <a16:creationId xmlns:a16="http://schemas.microsoft.com/office/drawing/2014/main" id="{60A77972-51B1-4C6B-A859-8E62DABC6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78D7848F-A3C1-4D19-AC35-67CDE8BBAA8C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31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41987" name="Picture 8">
            <a:extLst>
              <a:ext uri="{FF2B5EF4-FFF2-40B4-BE49-F238E27FC236}">
                <a16:creationId xmlns:a16="http://schemas.microsoft.com/office/drawing/2014/main" id="{38FF768A-FAFF-4E40-907D-004DBD9A8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388" y="4000500"/>
            <a:ext cx="43053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2" name="Picture 6">
            <a:extLst>
              <a:ext uri="{FF2B5EF4-FFF2-40B4-BE49-F238E27FC236}">
                <a16:creationId xmlns:a16="http://schemas.microsoft.com/office/drawing/2014/main" id="{654E140D-FAA4-47D9-9C07-7D7D570BD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4000500"/>
            <a:ext cx="3889375" cy="24907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5">
            <a:extLst>
              <a:ext uri="{FF2B5EF4-FFF2-40B4-BE49-F238E27FC236}">
                <a16:creationId xmlns:a16="http://schemas.microsoft.com/office/drawing/2014/main" id="{3CE0232E-3AA7-4219-8939-E56C72681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875" y="214313"/>
            <a:ext cx="4032250" cy="265271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Text Box 4">
            <a:extLst>
              <a:ext uri="{FF2B5EF4-FFF2-40B4-BE49-F238E27FC236}">
                <a16:creationId xmlns:a16="http://schemas.microsoft.com/office/drawing/2014/main" id="{602EED0C-A200-4A8F-A92F-44E75A407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997200"/>
            <a:ext cx="36195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 b="1" dirty="0">
                <a:solidFill>
                  <a:srgbClr val="FF3300"/>
                </a:solidFill>
                <a:latin typeface="Futura Lt BT" pitchFamily="34" charset="0"/>
              </a:rPr>
              <a:t>Vunasti nosorog</a:t>
            </a:r>
            <a:r>
              <a:rPr lang="hr-HR" altLang="sr-Latn-RS" sz="1800" dirty="0">
                <a:latin typeface="Futura Lt BT" pitchFamily="34" charset="0"/>
              </a:rPr>
              <a:t> (</a:t>
            </a:r>
            <a:r>
              <a:rPr lang="hr-HR" altLang="sr-Latn-RS" sz="1800" b="1" i="1" dirty="0">
                <a:solidFill>
                  <a:srgbClr val="339933"/>
                </a:solidFill>
                <a:latin typeface="Futura Lt BT" pitchFamily="34" charset="0"/>
              </a:rPr>
              <a:t>Coelodonta antiquitatis</a:t>
            </a:r>
            <a:r>
              <a:rPr lang="hr-HR" altLang="sr-Latn-RS" sz="1800" dirty="0">
                <a:latin typeface="Futura Lt BT" pitchFamily="34" charset="0"/>
              </a:rPr>
              <a:t>) - najznačajniji nosorog u Pl</a:t>
            </a:r>
            <a:r>
              <a:rPr lang="en-US" altLang="sr-Latn-RS" sz="1800" dirty="0" err="1">
                <a:latin typeface="Futura Lt BT" pitchFamily="34" charset="0"/>
              </a:rPr>
              <a:t>eistocenu</a:t>
            </a:r>
            <a:endParaRPr lang="hr-HR" altLang="sr-Latn-RS" sz="1800" dirty="0">
              <a:latin typeface="Futura Lt BT" pitchFamily="34" charset="0"/>
            </a:endParaRPr>
          </a:p>
        </p:txBody>
      </p:sp>
      <p:sp>
        <p:nvSpPr>
          <p:cNvPr id="41991" name="Text Box 11">
            <a:extLst>
              <a:ext uri="{FF2B5EF4-FFF2-40B4-BE49-F238E27FC236}">
                <a16:creationId xmlns:a16="http://schemas.microsoft.com/office/drawing/2014/main" id="{6DF57A01-7C77-47AA-91AC-ED2323F7A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9613" y="2463800"/>
            <a:ext cx="42672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 dirty="0">
                <a:latin typeface="Futura Lt BT" pitchFamily="34" charset="0"/>
              </a:rPr>
              <a:t>Najpoznatiji pleistocenski predstavnik rilaša je </a:t>
            </a:r>
            <a:r>
              <a:rPr lang="hr-HR" altLang="sr-Latn-RS" sz="1800" b="1" dirty="0">
                <a:solidFill>
                  <a:srgbClr val="FF3300"/>
                </a:solidFill>
                <a:latin typeface="Futura Lt BT" pitchFamily="34" charset="0"/>
              </a:rPr>
              <a:t>mamut</a:t>
            </a:r>
            <a:r>
              <a:rPr lang="hr-HR" altLang="sr-Latn-RS" sz="1800" dirty="0">
                <a:latin typeface="Futura Lt BT" pitchFamily="34" charset="0"/>
              </a:rPr>
              <a:t> (</a:t>
            </a:r>
            <a:r>
              <a:rPr lang="hr-HR" altLang="sr-Latn-RS" sz="1800" b="1" i="1" dirty="0">
                <a:solidFill>
                  <a:srgbClr val="339933"/>
                </a:solidFill>
                <a:latin typeface="Futura Lt BT" pitchFamily="34" charset="0"/>
              </a:rPr>
              <a:t>Mammuthus primigenius</a:t>
            </a:r>
            <a:r>
              <a:rPr lang="hr-HR" altLang="sr-Latn-RS" sz="1800" dirty="0">
                <a:latin typeface="Futura Lt BT" pitchFamily="34" charset="0"/>
              </a:rPr>
              <a:t>) – imao je debelo vunasto krzno koje ga je štitilo od hladnoće, živio uz rubove ledenjaka  </a:t>
            </a:r>
            <a:endParaRPr lang="hr-HR" altLang="sr-Latn-RS" sz="1800" b="1" dirty="0">
              <a:latin typeface="Futura Lt BT" pitchFamily="34" charset="0"/>
            </a:endParaRPr>
          </a:p>
        </p:txBody>
      </p:sp>
      <p:pic>
        <p:nvPicPr>
          <p:cNvPr id="58376" name="Picture 14" descr="mamut, pleistocen">
            <a:extLst>
              <a:ext uri="{FF2B5EF4-FFF2-40B4-BE49-F238E27FC236}">
                <a16:creationId xmlns:a16="http://schemas.microsoft.com/office/drawing/2014/main" id="{36828802-8A56-4941-8D4B-3E2963E63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228600"/>
            <a:ext cx="3429000" cy="21939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2">
            <a:extLst>
              <a:ext uri="{FF2B5EF4-FFF2-40B4-BE49-F238E27FC236}">
                <a16:creationId xmlns:a16="http://schemas.microsoft.com/office/drawing/2014/main" id="{B53646FD-1C2E-493B-A05C-6981F639A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0AEF0CD4-3E08-4569-8836-B01046D42376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43011" name="Picture 2" descr="Megaloceros, Irska, jelen">
            <a:extLst>
              <a:ext uri="{FF2B5EF4-FFF2-40B4-BE49-F238E27FC236}">
                <a16:creationId xmlns:a16="http://schemas.microsoft.com/office/drawing/2014/main" id="{0E5937F1-9BE0-4D1B-8E15-936983BC5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61"/>
          <a:stretch>
            <a:fillRect/>
          </a:stretch>
        </p:blipFill>
        <p:spPr bwMode="auto">
          <a:xfrm>
            <a:off x="381000" y="1601788"/>
            <a:ext cx="4119563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Text Box 4">
            <a:extLst>
              <a:ext uri="{FF2B5EF4-FFF2-40B4-BE49-F238E27FC236}">
                <a16:creationId xmlns:a16="http://schemas.microsoft.com/office/drawing/2014/main" id="{3A963BBD-D945-4C3B-9BBE-BED381CD1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33375"/>
            <a:ext cx="8474075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PARNOPRSTI KOPITARI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Najpoznatiji je </a:t>
            </a:r>
            <a:r>
              <a:rPr lang="hr-HR" altLang="sr-Latn-RS" sz="1800" b="1" i="1">
                <a:solidFill>
                  <a:srgbClr val="0066FF"/>
                </a:solidFill>
                <a:latin typeface="Futura Lt BT" pitchFamily="34" charset="0"/>
              </a:rPr>
              <a:t>Megaloceros</a:t>
            </a:r>
            <a:r>
              <a:rPr lang="hr-HR" altLang="sr-Latn-RS" sz="1800">
                <a:latin typeface="Futura Lt BT" pitchFamily="34" charset="0"/>
              </a:rPr>
              <a:t>, pripada jelenima, imao je veliko rogovlje čiji je raspon dostizao i 3,5 m, u holocenu izumro</a:t>
            </a:r>
          </a:p>
        </p:txBody>
      </p:sp>
      <p:sp>
        <p:nvSpPr>
          <p:cNvPr id="43013" name="Text Box 5">
            <a:extLst>
              <a:ext uri="{FF2B5EF4-FFF2-40B4-BE49-F238E27FC236}">
                <a16:creationId xmlns:a16="http://schemas.microsoft.com/office/drawing/2014/main" id="{D6B57F5D-20E4-4DBD-927F-F100E32691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133600"/>
            <a:ext cx="3960813" cy="214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Pleistocenski jelen koji živi i danas &gt; </a:t>
            </a:r>
            <a:r>
              <a:rPr lang="hr-HR" altLang="sr-Latn-RS" sz="1800" b="1" i="1">
                <a:solidFill>
                  <a:srgbClr val="339933"/>
                </a:solidFill>
                <a:latin typeface="Futura Lt BT" pitchFamily="34" charset="0"/>
              </a:rPr>
              <a:t>Rangifer tarandus</a:t>
            </a:r>
            <a:r>
              <a:rPr lang="hr-HR" altLang="sr-Latn-RS" sz="1800" i="1">
                <a:latin typeface="Futura Lt BT" pitchFamily="34" charset="0"/>
              </a:rPr>
              <a:t>, </a:t>
            </a:r>
            <a:r>
              <a:rPr lang="hr-HR" altLang="sr-Latn-RS" sz="1800">
                <a:latin typeface="Futura Lt BT" pitchFamily="34" charset="0"/>
              </a:rPr>
              <a:t>sjeverni jelen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endParaRPr lang="hr-HR" altLang="sr-Latn-RS" sz="180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Dokaz glacijala &gt; </a:t>
            </a:r>
            <a:r>
              <a:rPr lang="hr-HR" altLang="sr-Latn-RS" sz="1800" b="1">
                <a:solidFill>
                  <a:srgbClr val="3366FF"/>
                </a:solidFill>
                <a:latin typeface="Futura Lt BT" pitchFamily="34" charset="0"/>
              </a:rPr>
              <a:t>"hladi trio":</a:t>
            </a:r>
            <a:r>
              <a:rPr lang="hr-HR" altLang="sr-Latn-RS" sz="1800">
                <a:latin typeface="Futura Lt BT" pitchFamily="34" charset="0"/>
              </a:rPr>
              <a:t> vunasti nosorog, mamut i sjeverni jelen</a:t>
            </a:r>
          </a:p>
        </p:txBody>
      </p:sp>
      <p:sp>
        <p:nvSpPr>
          <p:cNvPr id="43014" name="Text Box 6">
            <a:extLst>
              <a:ext uri="{FF2B5EF4-FFF2-40B4-BE49-F238E27FC236}">
                <a16:creationId xmlns:a16="http://schemas.microsoft.com/office/drawing/2014/main" id="{23AFC243-7635-40D4-9D15-C98E188FA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900" y="5502275"/>
            <a:ext cx="1584325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 i="1">
                <a:solidFill>
                  <a:srgbClr val="0066FF"/>
                </a:solidFill>
                <a:latin typeface="Futura Lt BT" pitchFamily="34" charset="0"/>
              </a:rPr>
              <a:t>Megaloceros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2">
            <a:extLst>
              <a:ext uri="{FF2B5EF4-FFF2-40B4-BE49-F238E27FC236}">
                <a16:creationId xmlns:a16="http://schemas.microsoft.com/office/drawing/2014/main" id="{0DFD017E-2F10-4B72-8652-8B36154C9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DD5DD9A3-439E-4076-A633-84DF62A936B5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44035" name="Text Box 3">
            <a:extLst>
              <a:ext uri="{FF2B5EF4-FFF2-40B4-BE49-F238E27FC236}">
                <a16:creationId xmlns:a16="http://schemas.microsoft.com/office/drawing/2014/main" id="{0261675E-9FFB-4FAC-AF9C-907F59C37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81138"/>
            <a:ext cx="4043363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3675" indent="-193675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0066FF"/>
                </a:solidFill>
                <a:latin typeface="Futura Lt BT" pitchFamily="34" charset="0"/>
              </a:rPr>
              <a:t>Fauna pliocena</a:t>
            </a:r>
            <a:r>
              <a:rPr lang="hr-HR" altLang="sr-Latn-RS" sz="1800">
                <a:latin typeface="Futura Lt BT" pitchFamily="34" charset="0"/>
              </a:rPr>
              <a:t> se ne razlikuje previše od faune miocena, no </a:t>
            </a:r>
            <a:r>
              <a:rPr lang="hr-HR" altLang="sr-Latn-RS" sz="1800" b="1">
                <a:solidFill>
                  <a:srgbClr val="3366FF"/>
                </a:solidFill>
                <a:latin typeface="Futura Lt BT" pitchFamily="34" charset="0"/>
              </a:rPr>
              <a:t>smatra se </a:t>
            </a:r>
            <a:r>
              <a:rPr lang="hr-HR" altLang="sr-Latn-RS" sz="1800" b="1" i="1">
                <a:solidFill>
                  <a:srgbClr val="0066FF"/>
                </a:solidFill>
                <a:latin typeface="Futura Lt BT" pitchFamily="34" charset="0"/>
              </a:rPr>
              <a:t>“vrhuncem doba sisavaca”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endParaRPr lang="hr-HR" altLang="sr-Latn-RS" sz="1800" i="1">
              <a:solidFill>
                <a:srgbClr val="FF66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b="1">
                <a:latin typeface="Futura Lt BT" pitchFamily="34" charset="0"/>
              </a:rPr>
              <a:t>Pliocen je vrijeme velikih migracija</a:t>
            </a:r>
            <a:r>
              <a:rPr lang="hr-HR" altLang="sr-Latn-RS" sz="1800">
                <a:latin typeface="Futura Lt BT" pitchFamily="34" charset="0"/>
              </a:rPr>
              <a:t>, uslijed pojavljivanja novih </a:t>
            </a:r>
            <a:r>
              <a:rPr lang="hr-HR" altLang="sr-Latn-RS" sz="1800" b="1">
                <a:solidFill>
                  <a:srgbClr val="FF3300"/>
                </a:solidFill>
                <a:latin typeface="Futura Lt BT" pitchFamily="34" charset="0"/>
              </a:rPr>
              <a:t>kopnenih mostova</a:t>
            </a:r>
            <a:r>
              <a:rPr lang="hr-HR" altLang="sr-Latn-RS" sz="1800">
                <a:solidFill>
                  <a:srgbClr val="FF3300"/>
                </a:solidFill>
                <a:latin typeface="Futura Lt BT" pitchFamily="34" charset="0"/>
              </a:rPr>
              <a:t>:</a:t>
            </a:r>
            <a:r>
              <a:rPr lang="hr-HR" altLang="sr-Latn-RS" sz="1800">
                <a:solidFill>
                  <a:srgbClr val="996633"/>
                </a:solidFill>
                <a:latin typeface="Futura Lt BT" pitchFamily="34" charset="0"/>
              </a:rPr>
              <a:t> </a:t>
            </a:r>
            <a:r>
              <a:rPr lang="hr-HR" altLang="sr-Latn-RS" sz="1800" b="1" i="1">
                <a:solidFill>
                  <a:srgbClr val="00CC00"/>
                </a:solidFill>
                <a:latin typeface="Futura Lt BT" pitchFamily="34" charset="0"/>
              </a:rPr>
              <a:t>Beringov prolaz</a:t>
            </a:r>
            <a:r>
              <a:rPr lang="hr-HR" altLang="sr-Latn-RS" sz="1800">
                <a:latin typeface="Futura Lt BT" pitchFamily="34" charset="0"/>
              </a:rPr>
              <a:t> je bio kopno </a:t>
            </a:r>
            <a:r>
              <a:rPr lang="hr-HR" altLang="sr-Latn-RS" sz="1800">
                <a:latin typeface="Futura Lt BT" pitchFamily="34" charset="0"/>
                <a:cs typeface="Arial" panose="020B0604020202020204" pitchFamily="34" charset="0"/>
              </a:rPr>
              <a:t>→</a:t>
            </a:r>
            <a:r>
              <a:rPr lang="hr-HR" altLang="sr-Latn-RS" sz="1800">
                <a:latin typeface="Futura Lt BT" pitchFamily="34" charset="0"/>
              </a:rPr>
              <a:t> </a:t>
            </a:r>
            <a:r>
              <a:rPr lang="hr-HR" altLang="sr-Latn-RS" sz="1800">
                <a:latin typeface="Futura Lt BT" pitchFamily="34" charset="0"/>
                <a:cs typeface="Arial" panose="020B0604020202020204" pitchFamily="34" charset="0"/>
              </a:rPr>
              <a:t>sjevernoamerički konji sele u Aziju i Europu, dok mastodonti iz Azije prelaze u Ameriku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endParaRPr lang="hr-HR" altLang="sr-Latn-RS" sz="1800">
              <a:latin typeface="Futura Lt BT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b="1">
                <a:latin typeface="Futura Lt BT" pitchFamily="34" charset="0"/>
                <a:cs typeface="Arial" panose="020B0604020202020204" pitchFamily="34" charset="0"/>
              </a:rPr>
              <a:t>Prije oko 4 mln god </a:t>
            </a:r>
            <a:r>
              <a:rPr lang="hr-HR" altLang="sr-Latn-RS" sz="1800">
                <a:latin typeface="Futura Lt BT" pitchFamily="34" charset="0"/>
                <a:cs typeface="Arial" panose="020B0604020202020204" pitchFamily="34" charset="0"/>
              </a:rPr>
              <a:t>započinje stvaranje </a:t>
            </a:r>
            <a:r>
              <a:rPr lang="hr-HR" altLang="sr-Latn-RS" sz="1800" b="1" i="1">
                <a:solidFill>
                  <a:srgbClr val="0000FF"/>
                </a:solidFill>
                <a:latin typeface="Futura Lt BT" pitchFamily="34" charset="0"/>
                <a:cs typeface="Arial" panose="020B0604020202020204" pitchFamily="34" charset="0"/>
              </a:rPr>
              <a:t>Panamske prevlake</a:t>
            </a:r>
            <a:r>
              <a:rPr lang="hr-HR" altLang="sr-Latn-RS" sz="1800" i="1">
                <a:solidFill>
                  <a:srgbClr val="0000FF"/>
                </a:solidFill>
                <a:latin typeface="Futura Lt BT" pitchFamily="34" charset="0"/>
              </a:rPr>
              <a:t> </a:t>
            </a:r>
            <a:r>
              <a:rPr lang="hr-HR" altLang="sr-Latn-RS" sz="1800">
                <a:latin typeface="Futura Lt BT" pitchFamily="34" charset="0"/>
                <a:cs typeface="Arial" panose="020B0604020202020204" pitchFamily="34" charset="0"/>
              </a:rPr>
              <a:t>→</a:t>
            </a:r>
            <a:r>
              <a:rPr lang="hr-HR" altLang="sr-Latn-RS" sz="1800">
                <a:latin typeface="Futura Lt BT" pitchFamily="34" charset="0"/>
              </a:rPr>
              <a:t> </a:t>
            </a:r>
            <a:r>
              <a:rPr lang="hr-HR" altLang="sr-Latn-RS" sz="1800">
                <a:latin typeface="Futura Lt BT" pitchFamily="34" charset="0"/>
                <a:cs typeface="Arial" panose="020B0604020202020204" pitchFamily="34" charset="0"/>
              </a:rPr>
              <a:t>izmjena brojnih vrsta sisavaca između S</a:t>
            </a:r>
            <a:r>
              <a:rPr lang="hr-HR" altLang="sr-Latn-RS" sz="1800">
                <a:latin typeface="Futura Lt BT" pitchFamily="34" charset="0"/>
              </a:rPr>
              <a:t>j.</a:t>
            </a:r>
            <a:r>
              <a:rPr lang="hr-HR" altLang="sr-Latn-RS" sz="1800">
                <a:latin typeface="Futura Lt BT" pitchFamily="34" charset="0"/>
                <a:cs typeface="Arial" panose="020B0604020202020204" pitchFamily="34" charset="0"/>
              </a:rPr>
              <a:t> i J</a:t>
            </a:r>
            <a:r>
              <a:rPr lang="hr-HR" altLang="sr-Latn-RS" sz="1800">
                <a:latin typeface="Futura Lt BT" pitchFamily="34" charset="0"/>
              </a:rPr>
              <a:t>.</a:t>
            </a:r>
            <a:r>
              <a:rPr lang="hr-HR" altLang="sr-Latn-RS" sz="1800">
                <a:latin typeface="Futura Lt BT" pitchFamily="34" charset="0"/>
                <a:cs typeface="Arial" panose="020B0604020202020204" pitchFamily="34" charset="0"/>
              </a:rPr>
              <a:t> Amerike</a:t>
            </a:r>
          </a:p>
        </p:txBody>
      </p:sp>
      <p:pic>
        <p:nvPicPr>
          <p:cNvPr id="44036" name="Picture 4" descr="velika američka razmjena tijekom gornjeg pliocena, migracija životinja iz Sjev">
            <a:extLst>
              <a:ext uri="{FF2B5EF4-FFF2-40B4-BE49-F238E27FC236}">
                <a16:creationId xmlns:a16="http://schemas.microsoft.com/office/drawing/2014/main" id="{9EDEA484-2364-44D1-B051-553778060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1" t="693" r="31496" b="2075"/>
          <a:stretch>
            <a:fillRect/>
          </a:stretch>
        </p:blipFill>
        <p:spPr bwMode="auto">
          <a:xfrm>
            <a:off x="4500563" y="1268413"/>
            <a:ext cx="4484687" cy="505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4037" name="Object 5">
            <a:hlinkClick r:id="" action="ppaction://ole?verb=0"/>
            <a:extLst>
              <a:ext uri="{FF2B5EF4-FFF2-40B4-BE49-F238E27FC236}">
                <a16:creationId xmlns:a16="http://schemas.microsoft.com/office/drawing/2014/main" id="{9B9885F2-6AF6-4EDA-9EAB-61CD56AC43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67625" y="260350"/>
          <a:ext cx="9144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9" name="Presentation" showAsIcon="1" r:id="rId4" imgW="914400" imgH="800100" progId="PowerPoint.Show.8">
                  <p:embed/>
                </p:oleObj>
              </mc:Choice>
              <mc:Fallback>
                <p:oleObj name="Presentation" showAsIcon="1" r:id="rId4" imgW="914400" imgH="800100" progId="PowerPoint.Show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625" y="260350"/>
                        <a:ext cx="914400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3">
            <a:extLst>
              <a:ext uri="{FF2B5EF4-FFF2-40B4-BE49-F238E27FC236}">
                <a16:creationId xmlns:a16="http://schemas.microsoft.com/office/drawing/2014/main" id="{F97D07DC-C288-463F-9BD0-ACAB58AC8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8801A323-B08B-4C3C-9B61-B01163FE914A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34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47107" name="Picture 2">
            <a:extLst>
              <a:ext uri="{FF2B5EF4-FFF2-40B4-BE49-F238E27FC236}">
                <a16:creationId xmlns:a16="http://schemas.microsoft.com/office/drawing/2014/main" id="{520CCC32-6690-437A-9761-6EDA150AA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06" t="2138" r="1474" b="1974"/>
          <a:stretch>
            <a:fillRect/>
          </a:stretch>
        </p:blipFill>
        <p:spPr bwMode="auto">
          <a:xfrm>
            <a:off x="71438" y="1168400"/>
            <a:ext cx="5154612" cy="561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8" name="Text Box 5">
            <a:extLst>
              <a:ext uri="{FF2B5EF4-FFF2-40B4-BE49-F238E27FC236}">
                <a16:creationId xmlns:a16="http://schemas.microsoft.com/office/drawing/2014/main" id="{4FEA1F8E-86B7-490D-A03D-6BA32ABE9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2063" y="4043363"/>
            <a:ext cx="2571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Futura Lt BT" pitchFamily="34" charset="0"/>
              </a:rPr>
              <a:t>Platyrrhini, širokonosni</a:t>
            </a:r>
          </a:p>
        </p:txBody>
      </p:sp>
      <p:sp>
        <p:nvSpPr>
          <p:cNvPr id="47109" name="Text Box 5">
            <a:extLst>
              <a:ext uri="{FF2B5EF4-FFF2-40B4-BE49-F238E27FC236}">
                <a16:creationId xmlns:a16="http://schemas.microsoft.com/office/drawing/2014/main" id="{3ACE4E4F-6D1B-45E7-803B-F11219497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2063" y="4959350"/>
            <a:ext cx="2571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Futura Lt BT" pitchFamily="34" charset="0"/>
              </a:rPr>
              <a:t>Catarrhini, uskonosni</a:t>
            </a:r>
          </a:p>
        </p:txBody>
      </p:sp>
      <p:sp>
        <p:nvSpPr>
          <p:cNvPr id="47110" name="Text Box 5">
            <a:extLst>
              <a:ext uri="{FF2B5EF4-FFF2-40B4-BE49-F238E27FC236}">
                <a16:creationId xmlns:a16="http://schemas.microsoft.com/office/drawing/2014/main" id="{FE990FEB-2201-410D-8FA2-0BF8F9B24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0" y="6030913"/>
            <a:ext cx="25717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Futura Lt BT" pitchFamily="34" charset="0"/>
              </a:rPr>
              <a:t>čovjekoliki majmuni (Pongidae) i hominidi</a:t>
            </a:r>
          </a:p>
        </p:txBody>
      </p:sp>
      <p:sp>
        <p:nvSpPr>
          <p:cNvPr id="47111" name="Text Box 5">
            <a:extLst>
              <a:ext uri="{FF2B5EF4-FFF2-40B4-BE49-F238E27FC236}">
                <a16:creationId xmlns:a16="http://schemas.microsoft.com/office/drawing/2014/main" id="{293487B9-89B6-495E-A8AE-C7C2244BE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4463" y="2257425"/>
            <a:ext cx="34194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 b="1">
                <a:solidFill>
                  <a:srgbClr val="0000FF"/>
                </a:solidFill>
                <a:latin typeface="Futura Lt BT" pitchFamily="34" charset="0"/>
              </a:rPr>
              <a:t>polumajmuni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 b="1">
                <a:solidFill>
                  <a:srgbClr val="0000FF"/>
                </a:solidFill>
                <a:latin typeface="Futura Lt BT" pitchFamily="34" charset="0"/>
              </a:rPr>
              <a:t>(Prosimiae)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C3BADB95-5A7D-4E4B-8D19-BA56E375BC0C}"/>
              </a:ext>
            </a:extLst>
          </p:cNvPr>
          <p:cNvSpPr/>
          <p:nvPr/>
        </p:nvSpPr>
        <p:spPr>
          <a:xfrm>
            <a:off x="4786313" y="1828800"/>
            <a:ext cx="357187" cy="1744663"/>
          </a:xfrm>
          <a:prstGeom prst="rightBrace">
            <a:avLst>
              <a:gd name="adj1" fmla="val 57654"/>
              <a:gd name="adj2" fmla="val 50000"/>
            </a:avLst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47113" name="Text Box 5">
            <a:extLst>
              <a:ext uri="{FF2B5EF4-FFF2-40B4-BE49-F238E27FC236}">
                <a16:creationId xmlns:a16="http://schemas.microsoft.com/office/drawing/2014/main" id="{3669EFA1-B2A5-48D8-962E-4BF371147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01613"/>
            <a:ext cx="59769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Futura Lt BT" pitchFamily="34" charset="0"/>
              </a:rPr>
              <a:t>Razvili su se izravno iz kukcojeda, a razlikujemo tri glavne skupine: </a:t>
            </a: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polumajmune</a:t>
            </a:r>
            <a:r>
              <a:rPr lang="hr-HR" altLang="sr-Latn-RS" sz="1800">
                <a:latin typeface="Futura Lt BT" pitchFamily="34" charset="0"/>
              </a:rPr>
              <a:t> (Pg &gt; rec), </a:t>
            </a: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tarsoide </a:t>
            </a:r>
            <a:r>
              <a:rPr lang="hr-HR" altLang="sr-Latn-RS" sz="1800">
                <a:latin typeface="Futura Lt BT" pitchFamily="34" charset="0"/>
              </a:rPr>
              <a:t>(Pc, E) i </a:t>
            </a: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antropoide</a:t>
            </a:r>
            <a:r>
              <a:rPr lang="hr-HR" altLang="sr-Latn-RS" sz="1800">
                <a:latin typeface="Futura Lt BT" pitchFamily="34" charset="0"/>
              </a:rPr>
              <a:t> (Ol &gt; rec)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0ABA935F-218F-4250-95D3-352FFAF8E948}"/>
              </a:ext>
            </a:extLst>
          </p:cNvPr>
          <p:cNvSpPr/>
          <p:nvPr/>
        </p:nvSpPr>
        <p:spPr>
          <a:xfrm>
            <a:off x="7786688" y="3789363"/>
            <a:ext cx="314325" cy="2925762"/>
          </a:xfrm>
          <a:prstGeom prst="rightBrace">
            <a:avLst>
              <a:gd name="adj1" fmla="val 42787"/>
              <a:gd name="adj2" fmla="val 50331"/>
            </a:avLst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47115" name="Text Box 5">
            <a:extLst>
              <a:ext uri="{FF2B5EF4-FFF2-40B4-BE49-F238E27FC236}">
                <a16:creationId xmlns:a16="http://schemas.microsoft.com/office/drawing/2014/main" id="{689BFF3C-DEB2-450F-99F8-682C1F50C5B4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7226300" y="4932363"/>
            <a:ext cx="24907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pravi majmuni</a:t>
            </a:r>
          </a:p>
          <a:p>
            <a:pPr algn="ctr" eaLnBrk="1" hangingPunct="1">
              <a:spcBef>
                <a:spcPct val="0"/>
              </a:spcBef>
              <a:buClr>
                <a:srgbClr val="FF66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 b="1">
                <a:solidFill>
                  <a:srgbClr val="FF0000"/>
                </a:solidFill>
                <a:latin typeface="Futura Lt BT" pitchFamily="34" charset="0"/>
              </a:rPr>
              <a:t>(Anthropoidea)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3E9ECFF6-B3C3-494F-8E4A-A89DEE889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260350"/>
            <a:ext cx="2665413" cy="720725"/>
          </a:xfrm>
          <a:prstGeom prst="rect">
            <a:avLst/>
          </a:prstGeom>
          <a:solidFill>
            <a:srgbClr val="99CCFF"/>
          </a:solidFill>
          <a:ln w="349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r>
              <a:rPr lang="hr-HR" sz="36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PRIMATES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2">
            <a:extLst>
              <a:ext uri="{FF2B5EF4-FFF2-40B4-BE49-F238E27FC236}">
                <a16:creationId xmlns:a16="http://schemas.microsoft.com/office/drawing/2014/main" id="{BABBAFBB-79A0-4CE1-8EF0-4ADDB1504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3D98BA9E-3A7E-411B-ABF7-0A042CCBC662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35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49155" name="Picture 4" descr="nalazišta hominida, istočna Afrika">
            <a:extLst>
              <a:ext uri="{FF2B5EF4-FFF2-40B4-BE49-F238E27FC236}">
                <a16:creationId xmlns:a16="http://schemas.microsoft.com/office/drawing/2014/main" id="{BDDF5138-2975-483B-A132-0B00A2A53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" t="719" r="30611" b="719"/>
          <a:stretch>
            <a:fillRect/>
          </a:stretch>
        </p:blipFill>
        <p:spPr bwMode="auto">
          <a:xfrm>
            <a:off x="427038" y="333375"/>
            <a:ext cx="5162550" cy="604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Text Box 5">
            <a:extLst>
              <a:ext uri="{FF2B5EF4-FFF2-40B4-BE49-F238E27FC236}">
                <a16:creationId xmlns:a16="http://schemas.microsoft.com/office/drawing/2014/main" id="{037A42BC-2176-44E5-9AE7-3FAFDF42D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3716338"/>
            <a:ext cx="1658938" cy="739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100" b="1">
                <a:solidFill>
                  <a:srgbClr val="0066FF"/>
                </a:solidFill>
                <a:latin typeface="Futura Lt BT" pitchFamily="34" charset="0"/>
              </a:rPr>
              <a:t>nalazišta hominida</a:t>
            </a:r>
          </a:p>
        </p:txBody>
      </p:sp>
      <p:sp>
        <p:nvSpPr>
          <p:cNvPr id="49157" name="Text Box 6">
            <a:extLst>
              <a:ext uri="{FF2B5EF4-FFF2-40B4-BE49-F238E27FC236}">
                <a16:creationId xmlns:a16="http://schemas.microsoft.com/office/drawing/2014/main" id="{092A1711-C229-4E29-8E9B-B60ADBD8D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173038"/>
            <a:ext cx="3116263" cy="161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200" b="1" u="sng">
                <a:solidFill>
                  <a:srgbClr val="FF0000"/>
                </a:solidFill>
                <a:latin typeface="Futura Lt BT" pitchFamily="34" charset="0"/>
              </a:rPr>
              <a:t>Prvi fosilni nalazi HOMINIDA datiraju iz</a:t>
            </a:r>
            <a:r>
              <a:rPr lang="hr-HR" altLang="sr-Latn-RS" sz="3600" b="1" u="sng">
                <a:solidFill>
                  <a:srgbClr val="FF0000"/>
                </a:solidFill>
                <a:latin typeface="Futura Lt BT" pitchFamily="34" charset="0"/>
              </a:rPr>
              <a:t> </a:t>
            </a:r>
            <a:r>
              <a:rPr lang="hr-HR" altLang="sr-Latn-RS" sz="2200" b="1" u="sng">
                <a:solidFill>
                  <a:srgbClr val="FF0000"/>
                </a:solidFill>
                <a:latin typeface="Futura Lt BT" pitchFamily="34" charset="0"/>
              </a:rPr>
              <a:t>pliocena</a:t>
            </a:r>
            <a:endParaRPr lang="hr-HR" altLang="sr-Latn-RS" sz="2200" b="1">
              <a:solidFill>
                <a:srgbClr val="FF00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b="1">
                <a:solidFill>
                  <a:srgbClr val="FF0000"/>
                </a:solidFill>
                <a:latin typeface="Futura Lt BT" pitchFamily="34" charset="0"/>
              </a:rPr>
              <a:t>(Pl počinje prije 5,33 mln god) </a:t>
            </a:r>
          </a:p>
        </p:txBody>
      </p:sp>
      <p:sp>
        <p:nvSpPr>
          <p:cNvPr id="49158" name="Text Box 6">
            <a:extLst>
              <a:ext uri="{FF2B5EF4-FFF2-40B4-BE49-F238E27FC236}">
                <a16:creationId xmlns:a16="http://schemas.microsoft.com/office/drawing/2014/main" id="{DC87DB9D-CE2B-4BB9-948C-A0EB8FF04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916113"/>
            <a:ext cx="3635375" cy="269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Nalazi ostataka pliocenskih hominida su pojedinačni te je još uvijek nejasan filogenetski prijelaz pliocenskog roda </a:t>
            </a:r>
            <a:r>
              <a:rPr lang="hr-HR" altLang="sr-Latn-RS" sz="1800" b="1" i="1">
                <a:solidFill>
                  <a:srgbClr val="00CC00"/>
                </a:solidFill>
                <a:latin typeface="Futura Lt BT" pitchFamily="34" charset="0"/>
              </a:rPr>
              <a:t>Australopithecus</a:t>
            </a:r>
            <a:r>
              <a:rPr lang="hr-HR" altLang="sr-Latn-RS" sz="1800">
                <a:latin typeface="Futura Lt BT" pitchFamily="34" charset="0"/>
              </a:rPr>
              <a:t> u rod </a:t>
            </a:r>
            <a:r>
              <a:rPr lang="hr-HR" altLang="sr-Latn-RS" sz="1800" b="1" i="1">
                <a:solidFill>
                  <a:srgbClr val="0066FF"/>
                </a:solidFill>
                <a:latin typeface="Futura Lt BT" pitchFamily="34" charset="0"/>
              </a:rPr>
              <a:t>Homo.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endParaRPr lang="hr-HR" altLang="sr-Latn-RS" sz="1800" b="1" i="1">
              <a:solidFill>
                <a:srgbClr val="0066FF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Glavna razlika ova dva roda je veći volumen mozga kod roda </a:t>
            </a:r>
            <a:r>
              <a:rPr lang="hr-HR" altLang="sr-Latn-RS" sz="1800" i="1">
                <a:latin typeface="Futura Lt BT" pitchFamily="34" charset="0"/>
              </a:rPr>
              <a:t>Homo</a:t>
            </a:r>
            <a:r>
              <a:rPr lang="hr-HR" altLang="sr-Latn-RS" sz="1800">
                <a:latin typeface="Futura Lt BT" pitchFamily="34" charset="0"/>
              </a:rPr>
              <a:t>.</a:t>
            </a:r>
            <a:endParaRPr lang="hr-HR" altLang="sr-Latn-RS" sz="1800" b="1" i="1">
              <a:solidFill>
                <a:srgbClr val="0066FF"/>
              </a:solidFill>
              <a:latin typeface="Futura Lt BT" pitchFamily="34" charset="0"/>
            </a:endParaRPr>
          </a:p>
        </p:txBody>
      </p:sp>
      <p:pic>
        <p:nvPicPr>
          <p:cNvPr id="49159" name="Picture 11" descr="image005">
            <a:extLst>
              <a:ext uri="{FF2B5EF4-FFF2-40B4-BE49-F238E27FC236}">
                <a16:creationId xmlns:a16="http://schemas.microsoft.com/office/drawing/2014/main" id="{97A51CA0-B651-4976-A917-49295AB90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652963"/>
            <a:ext cx="25908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1" descr="Ardipithecus ramidus map">
            <a:extLst>
              <a:ext uri="{FF2B5EF4-FFF2-40B4-BE49-F238E27FC236}">
                <a16:creationId xmlns:a16="http://schemas.microsoft.com/office/drawing/2014/main" id="{10F1D863-DFC5-48BF-8FE8-29F4FF80B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198813"/>
            <a:ext cx="4248150" cy="347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Slide Number Placeholder 2">
            <a:extLst>
              <a:ext uri="{FF2B5EF4-FFF2-40B4-BE49-F238E27FC236}">
                <a16:creationId xmlns:a16="http://schemas.microsoft.com/office/drawing/2014/main" id="{7A10282E-6C8F-4EB4-A755-8F88FA1FD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A32CDBA9-067B-44E0-B11A-3DA27CF558D4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51204" name="Text Box 5">
            <a:extLst>
              <a:ext uri="{FF2B5EF4-FFF2-40B4-BE49-F238E27FC236}">
                <a16:creationId xmlns:a16="http://schemas.microsoft.com/office/drawing/2014/main" id="{230B19C8-7D06-41A4-A413-A9A54E3CB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428625"/>
            <a:ext cx="8391525" cy="120032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000" b="1" i="1" dirty="0">
                <a:solidFill>
                  <a:srgbClr val="FF0000"/>
                </a:solidFill>
                <a:latin typeface="Futura Lt BT" pitchFamily="34" charset="0"/>
              </a:rPr>
              <a:t>Ardipithecus ramidus </a:t>
            </a:r>
            <a:r>
              <a:rPr lang="hr-HR" altLang="sr-Latn-RS" sz="2000" b="1" i="1" dirty="0">
                <a:solidFill>
                  <a:srgbClr val="00CC00"/>
                </a:solidFill>
                <a:latin typeface="Futura Lt BT" pitchFamily="34" charset="0"/>
              </a:rPr>
              <a:t>(“Ardi”)</a:t>
            </a:r>
            <a:endParaRPr lang="hr-HR" altLang="sr-Latn-RS" sz="2000" dirty="0">
              <a:solidFill>
                <a:srgbClr val="FF00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 i="1" dirty="0">
                <a:latin typeface="Futura Lt BT" pitchFamily="34" charset="0"/>
              </a:rPr>
              <a:t>		“root of the ground ape”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 dirty="0">
                <a:latin typeface="Futura Lt BT" pitchFamily="34" charset="0"/>
              </a:rPr>
              <a:t>Vrsta koja se smatra najbližom (dosad otkrivenom) zajedničkom pretku hominida. Nalazište Middle Awash River (Aramis) u Etiopiji.</a:t>
            </a:r>
          </a:p>
        </p:txBody>
      </p:sp>
      <p:sp>
        <p:nvSpPr>
          <p:cNvPr id="51205" name="Text Box 6">
            <a:extLst>
              <a:ext uri="{FF2B5EF4-FFF2-40B4-BE49-F238E27FC236}">
                <a16:creationId xmlns:a16="http://schemas.microsoft.com/office/drawing/2014/main" id="{5D2573C7-7DC8-482D-A821-AE36C596D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2482850"/>
            <a:ext cx="40719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Futura Lt BT" pitchFamily="34" charset="0"/>
              </a:rPr>
              <a:t>Starost 4,4 mln god. </a:t>
            </a:r>
          </a:p>
        </p:txBody>
      </p:sp>
      <p:sp>
        <p:nvSpPr>
          <p:cNvPr id="51206" name="Line 10">
            <a:extLst>
              <a:ext uri="{FF2B5EF4-FFF2-40B4-BE49-F238E27FC236}">
                <a16:creationId xmlns:a16="http://schemas.microsoft.com/office/drawing/2014/main" id="{41CC4AB1-6300-407F-8F1F-4A03FF1D2190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3125" y="3760788"/>
            <a:ext cx="274638" cy="517525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pic>
        <p:nvPicPr>
          <p:cNvPr id="51207" name="Picture 10">
            <a:extLst>
              <a:ext uri="{FF2B5EF4-FFF2-40B4-BE49-F238E27FC236}">
                <a16:creationId xmlns:a16="http://schemas.microsoft.com/office/drawing/2014/main" id="{85C202D2-6785-4A04-8D54-4D9A9F5B6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06588"/>
            <a:ext cx="3744912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2">
            <a:extLst>
              <a:ext uri="{FF2B5EF4-FFF2-40B4-BE49-F238E27FC236}">
                <a16:creationId xmlns:a16="http://schemas.microsoft.com/office/drawing/2014/main" id="{523DE512-EA80-404A-AF4F-A3AD0B385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0AB63D3E-9434-4C13-AC5A-637855E7EA2D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37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57347" name="Picture 4" descr="Lucy, Australopithecus afarensis">
            <a:extLst>
              <a:ext uri="{FF2B5EF4-FFF2-40B4-BE49-F238E27FC236}">
                <a16:creationId xmlns:a16="http://schemas.microsoft.com/office/drawing/2014/main" id="{76A9F056-5883-40F8-830C-0FDEDC9AA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4" t="1215" r="55495" b="21866"/>
          <a:stretch>
            <a:fillRect/>
          </a:stretch>
        </p:blipFill>
        <p:spPr bwMode="auto">
          <a:xfrm>
            <a:off x="357188" y="1511300"/>
            <a:ext cx="1944687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Text Box 5">
            <a:extLst>
              <a:ext uri="{FF2B5EF4-FFF2-40B4-BE49-F238E27FC236}">
                <a16:creationId xmlns:a16="http://schemas.microsoft.com/office/drawing/2014/main" id="{3BEFC6B0-0EE1-4C66-9A67-94AFE1184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88913"/>
            <a:ext cx="8135938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000" b="1" i="1">
                <a:solidFill>
                  <a:srgbClr val="FF0000"/>
                </a:solidFill>
                <a:latin typeface="Futura Lt BT" pitchFamily="34" charset="0"/>
              </a:rPr>
              <a:t>Australopithecus afarensis </a:t>
            </a:r>
            <a:r>
              <a:rPr lang="hr-HR" altLang="sr-Latn-RS" sz="2000" b="1" i="1">
                <a:solidFill>
                  <a:srgbClr val="00CC00"/>
                </a:solidFill>
                <a:latin typeface="Futura Lt BT" pitchFamily="34" charset="0"/>
              </a:rPr>
              <a:t>(Lucy)</a:t>
            </a:r>
            <a:endParaRPr lang="hr-HR" altLang="sr-Latn-RS" sz="2000">
              <a:solidFill>
                <a:srgbClr val="FF00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Futura Lt BT" pitchFamily="34" charset="0"/>
              </a:rPr>
              <a:t>- najstariji poznati gotovo cjeloviti skeletni fosilni nalaz čovjekovih predaka, koji se su mogli dvonožno kretati</a:t>
            </a:r>
          </a:p>
        </p:txBody>
      </p:sp>
      <p:sp>
        <p:nvSpPr>
          <p:cNvPr id="57349" name="Text Box 6">
            <a:extLst>
              <a:ext uri="{FF2B5EF4-FFF2-40B4-BE49-F238E27FC236}">
                <a16:creationId xmlns:a16="http://schemas.microsoft.com/office/drawing/2014/main" id="{AAA8920B-798E-4834-8D10-947906C2A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1522413"/>
            <a:ext cx="4071937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hr-HR" altLang="sr-Latn-RS" sz="1800">
                <a:latin typeface="Futura Lt BT" pitchFamily="34" charset="0"/>
              </a:rPr>
              <a:t> starost 3,2 mln god, oko 1 m visoka, težine oko 27 kg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hr-HR" altLang="sr-Latn-RS" sz="1800">
                <a:latin typeface="Futura Lt BT" pitchFamily="34" charset="0"/>
              </a:rPr>
              <a:t> nađen 1974. kod mjesta Hadar u sjevernoj Etiopiji</a:t>
            </a:r>
          </a:p>
        </p:txBody>
      </p:sp>
      <p:pic>
        <p:nvPicPr>
          <p:cNvPr id="57350" name="Picture 4" descr="nalazišta hominida, istočna Afrika">
            <a:extLst>
              <a:ext uri="{FF2B5EF4-FFF2-40B4-BE49-F238E27FC236}">
                <a16:creationId xmlns:a16="http://schemas.microsoft.com/office/drawing/2014/main" id="{7372E7CB-93C8-48CA-AC98-23BDD10B6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0" t="2872" r="32343" b="39490"/>
          <a:stretch>
            <a:fillRect/>
          </a:stretch>
        </p:blipFill>
        <p:spPr bwMode="auto">
          <a:xfrm>
            <a:off x="4429125" y="3214688"/>
            <a:ext cx="4281488" cy="304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1" name="Picture 4" descr="Lucy, Australopithecus afarensis">
            <a:extLst>
              <a:ext uri="{FF2B5EF4-FFF2-40B4-BE49-F238E27FC236}">
                <a16:creationId xmlns:a16="http://schemas.microsoft.com/office/drawing/2014/main" id="{989D7A9C-38FA-4378-B195-7EE996947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07" r="4916" b="22475"/>
          <a:stretch>
            <a:fillRect/>
          </a:stretch>
        </p:blipFill>
        <p:spPr bwMode="auto">
          <a:xfrm>
            <a:off x="2357438" y="1470025"/>
            <a:ext cx="2024062" cy="503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2" name="Line 10">
            <a:extLst>
              <a:ext uri="{FF2B5EF4-FFF2-40B4-BE49-F238E27FC236}">
                <a16:creationId xmlns:a16="http://schemas.microsoft.com/office/drawing/2014/main" id="{7FA52C7A-B8AE-41FB-9D96-F408DA3EC540}"/>
              </a:ext>
            </a:extLst>
          </p:cNvPr>
          <p:cNvSpPr>
            <a:spLocks noChangeShapeType="1"/>
          </p:cNvSpPr>
          <p:nvPr/>
        </p:nvSpPr>
        <p:spPr bwMode="auto">
          <a:xfrm>
            <a:off x="5786438" y="3286125"/>
            <a:ext cx="274637" cy="517525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11" descr="image005">
            <a:extLst>
              <a:ext uri="{FF2B5EF4-FFF2-40B4-BE49-F238E27FC236}">
                <a16:creationId xmlns:a16="http://schemas.microsoft.com/office/drawing/2014/main" id="{FAC62D47-8865-47B8-A334-A3A14D0D0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3397250"/>
            <a:ext cx="3409950" cy="267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Slide Number Placeholder 2">
            <a:extLst>
              <a:ext uri="{FF2B5EF4-FFF2-40B4-BE49-F238E27FC236}">
                <a16:creationId xmlns:a16="http://schemas.microsoft.com/office/drawing/2014/main" id="{65AC4FBF-E5DE-4A3B-8EF5-F373E7F8E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09EBD47B-10E0-4088-BD55-DCF5BA8E1ABD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38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61444" name="Picture 5" descr="Australopithecus robustus2">
            <a:extLst>
              <a:ext uri="{FF2B5EF4-FFF2-40B4-BE49-F238E27FC236}">
                <a16:creationId xmlns:a16="http://schemas.microsoft.com/office/drawing/2014/main" id="{3B9A2F79-A9A7-4D9E-8FD9-EA2293F5C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7" t="6432" r="2676" b="13530"/>
          <a:stretch>
            <a:fillRect/>
          </a:stretch>
        </p:blipFill>
        <p:spPr bwMode="auto">
          <a:xfrm>
            <a:off x="530225" y="357188"/>
            <a:ext cx="2752725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5" name="Text Box 7">
            <a:extLst>
              <a:ext uri="{FF2B5EF4-FFF2-40B4-BE49-F238E27FC236}">
                <a16:creationId xmlns:a16="http://schemas.microsoft.com/office/drawing/2014/main" id="{1EFCE57B-C310-4E19-B065-C7888015A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563" y="620713"/>
            <a:ext cx="5286375" cy="225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000" b="1" i="1">
                <a:solidFill>
                  <a:srgbClr val="FF0000"/>
                </a:solidFill>
                <a:latin typeface="Futura Lt BT" pitchFamily="34" charset="0"/>
              </a:rPr>
              <a:t>Australopithecus (Paranthropus) robustus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hr-HR" altLang="sr-Latn-RS" sz="1800">
                <a:latin typeface="Futura Lt BT" pitchFamily="34" charset="0"/>
              </a:rPr>
              <a:t>živio prije 2,2 – 1,6 mln god – masivna čeljust i zubi te “greben” na glavi koja nije uočen kod vrste </a:t>
            </a:r>
            <a:r>
              <a:rPr lang="hr-HR" altLang="sr-Latn-RS" sz="1800" i="1">
                <a:latin typeface="Futura Lt BT" pitchFamily="34" charset="0"/>
              </a:rPr>
              <a:t>A. africanus</a:t>
            </a:r>
            <a:r>
              <a:rPr lang="hr-HR" altLang="sr-Latn-RS" sz="1800">
                <a:latin typeface="Futura Lt BT" pitchFamily="34" charset="0"/>
              </a:rPr>
              <a:t> ili modernih ljudi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hr-HR" altLang="sr-Latn-RS" sz="1800">
                <a:latin typeface="Futura Lt BT" pitchFamily="34" charset="0"/>
              </a:rPr>
              <a:t> ostaci nađeni kod mjesta Swartkrans u JAR</a:t>
            </a:r>
          </a:p>
        </p:txBody>
      </p:sp>
      <p:pic>
        <p:nvPicPr>
          <p:cNvPr id="61446" name="Picture 8">
            <a:extLst>
              <a:ext uri="{FF2B5EF4-FFF2-40B4-BE49-F238E27FC236}">
                <a16:creationId xmlns:a16="http://schemas.microsoft.com/office/drawing/2014/main" id="{E0425410-4979-4561-AEA1-46689BBCB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0"/>
          <a:stretch>
            <a:fillRect/>
          </a:stretch>
        </p:blipFill>
        <p:spPr bwMode="auto">
          <a:xfrm>
            <a:off x="500063" y="3502025"/>
            <a:ext cx="274955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7" name="Line 10">
            <a:extLst>
              <a:ext uri="{FF2B5EF4-FFF2-40B4-BE49-F238E27FC236}">
                <a16:creationId xmlns:a16="http://schemas.microsoft.com/office/drawing/2014/main" id="{A955DDDA-3CF8-4D78-AA35-DE898686374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2175" y="5254625"/>
            <a:ext cx="631825" cy="446088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2">
            <a:extLst>
              <a:ext uri="{FF2B5EF4-FFF2-40B4-BE49-F238E27FC236}">
                <a16:creationId xmlns:a16="http://schemas.microsoft.com/office/drawing/2014/main" id="{19676FF7-5488-4C45-888A-3E17EE30A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FC4D0F35-B695-4A12-99C3-FDE740FA03D4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39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64515" name="Picture 2" descr="preci čovjeka">
            <a:extLst>
              <a:ext uri="{FF2B5EF4-FFF2-40B4-BE49-F238E27FC236}">
                <a16:creationId xmlns:a16="http://schemas.microsoft.com/office/drawing/2014/main" id="{BDE0B216-9825-4081-9C31-B4A6D459A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57"/>
          <a:stretch>
            <a:fillRect/>
          </a:stretch>
        </p:blipFill>
        <p:spPr bwMode="auto">
          <a:xfrm>
            <a:off x="285750" y="571500"/>
            <a:ext cx="4271963" cy="585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Text Box 4">
            <a:extLst>
              <a:ext uri="{FF2B5EF4-FFF2-40B4-BE49-F238E27FC236}">
                <a16:creationId xmlns:a16="http://schemas.microsoft.com/office/drawing/2014/main" id="{5B45F695-36BC-4C7C-96EF-BCCEE580B2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04813"/>
            <a:ext cx="4464050" cy="13668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Futura Lt BT" pitchFamily="34" charset="0"/>
              </a:rPr>
              <a:t>U pleistocenu su značajni: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 i="1">
                <a:solidFill>
                  <a:srgbClr val="3366FF"/>
                </a:solidFill>
                <a:latin typeface="Futura Lt BT" pitchFamily="34" charset="0"/>
              </a:rPr>
              <a:t>Homo erectus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 i="1">
                <a:solidFill>
                  <a:srgbClr val="3366FF"/>
                </a:solidFill>
                <a:latin typeface="Futura Lt BT" pitchFamily="34" charset="0"/>
              </a:rPr>
              <a:t>Homo sapiens neanderthalensis i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 i="1">
                <a:solidFill>
                  <a:srgbClr val="3366FF"/>
                </a:solidFill>
                <a:latin typeface="Futura Lt BT" pitchFamily="34" charset="0"/>
              </a:rPr>
              <a:t>Homo sapiens sapiens</a:t>
            </a:r>
          </a:p>
        </p:txBody>
      </p:sp>
      <p:pic>
        <p:nvPicPr>
          <p:cNvPr id="64517" name="Picture 6" descr="ScreenShot009 copy">
            <a:extLst>
              <a:ext uri="{FF2B5EF4-FFF2-40B4-BE49-F238E27FC236}">
                <a16:creationId xmlns:a16="http://schemas.microsoft.com/office/drawing/2014/main" id="{3F4892DB-994F-45E6-B858-2CB92BC73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844675"/>
            <a:ext cx="3978275" cy="455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F78A54A-5E13-421E-939C-E8614393FA15}"/>
              </a:ext>
            </a:extLst>
          </p:cNvPr>
          <p:cNvSpPr/>
          <p:nvPr/>
        </p:nvSpPr>
        <p:spPr>
          <a:xfrm>
            <a:off x="611188" y="549275"/>
            <a:ext cx="3960812" cy="3455988"/>
          </a:xfrm>
          <a:prstGeom prst="rect">
            <a:avLst/>
          </a:prstGeom>
          <a:noFill/>
          <a:ln w="412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5">
            <a:extLst>
              <a:ext uri="{FF2B5EF4-FFF2-40B4-BE49-F238E27FC236}">
                <a16:creationId xmlns:a16="http://schemas.microsoft.com/office/drawing/2014/main" id="{5D4411A9-DF38-409C-A3A2-F77B48F14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214" y="795338"/>
            <a:ext cx="4248150" cy="60626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000" b="1" i="1" dirty="0">
                <a:solidFill>
                  <a:srgbClr val="FF0000"/>
                </a:solidFill>
                <a:latin typeface="Futura Lt BT" pitchFamily="34" charset="0"/>
              </a:rPr>
              <a:t>Homo erectus</a:t>
            </a:r>
            <a:endParaRPr lang="hr-HR" altLang="sr-Latn-RS" sz="20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hr-HR" altLang="sr-Latn-RS" sz="1800" dirty="0">
                <a:latin typeface="Futura Lt BT" pitchFamily="34" charset="0"/>
              </a:rPr>
              <a:t>živio prije 2 mln god do 400.000 god – izdužena i plića lubanja, veći mozak od prijašnjih vrsta, ali još uvijek ima jaku robusnu čeljust i veće zube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endParaRPr lang="hr-HR" altLang="sr-Latn-RS" sz="18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endParaRPr lang="hr-HR" altLang="sr-Latn-RS" sz="18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endParaRPr lang="hr-HR" altLang="sr-Latn-RS" sz="18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endParaRPr lang="hr-HR" altLang="sr-Latn-RS" sz="18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endParaRPr lang="hr-HR" altLang="sr-Latn-RS" sz="18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endParaRPr lang="hr-HR" altLang="sr-Latn-RS" sz="18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endParaRPr lang="hr-HR" altLang="sr-Latn-RS" sz="18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endParaRPr lang="hr-HR" altLang="sr-Latn-RS" sz="18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endParaRPr lang="hr-HR" altLang="sr-Latn-RS" sz="18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endParaRPr lang="hr-HR" altLang="sr-Latn-RS" sz="1800" dirty="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 dirty="0">
                <a:latin typeface="Futura Lt BT" pitchFamily="34" charset="0"/>
              </a:rPr>
              <a:t>Ostaci različite starosti na Javi (prvi nalaz), u Kini (blizini Pekinga), te Tanzaniji</a:t>
            </a:r>
          </a:p>
        </p:txBody>
      </p:sp>
      <p:sp>
        <p:nvSpPr>
          <p:cNvPr id="62467" name="Slide Number Placeholder 2">
            <a:extLst>
              <a:ext uri="{FF2B5EF4-FFF2-40B4-BE49-F238E27FC236}">
                <a16:creationId xmlns:a16="http://schemas.microsoft.com/office/drawing/2014/main" id="{529492EC-C4A1-44D4-B64C-50436C483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A3958913-A379-490E-BD80-5F6AAF79037C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40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62468" name="Picture 4" descr="Homo erectus3">
            <a:extLst>
              <a:ext uri="{FF2B5EF4-FFF2-40B4-BE49-F238E27FC236}">
                <a16:creationId xmlns:a16="http://schemas.microsoft.com/office/drawing/2014/main" id="{F9398E21-967C-429B-B6B2-80907C315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195"/>
          <a:stretch>
            <a:fillRect/>
          </a:stretch>
        </p:blipFill>
        <p:spPr bwMode="auto">
          <a:xfrm>
            <a:off x="971550" y="2205038"/>
            <a:ext cx="3281363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6">
            <a:extLst>
              <a:ext uri="{FF2B5EF4-FFF2-40B4-BE49-F238E27FC236}">
                <a16:creationId xmlns:a16="http://schemas.microsoft.com/office/drawing/2014/main" id="{4130CE32-F41E-4E57-AB8B-2273797E5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238" y="4005263"/>
            <a:ext cx="3495675" cy="262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7">
            <a:extLst>
              <a:ext uri="{FF2B5EF4-FFF2-40B4-BE49-F238E27FC236}">
                <a16:creationId xmlns:a16="http://schemas.microsoft.com/office/drawing/2014/main" id="{7E08BA66-0801-41A9-A5D1-AB4BA9322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476250"/>
            <a:ext cx="2589213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2">
            <a:extLst>
              <a:ext uri="{FF2B5EF4-FFF2-40B4-BE49-F238E27FC236}">
                <a16:creationId xmlns:a16="http://schemas.microsoft.com/office/drawing/2014/main" id="{1DE420B4-3B58-4B22-AE57-50329BD66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5342104A-251F-4A97-A18F-2AA07DAF6F6D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41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65539" name="Text Box 3">
            <a:extLst>
              <a:ext uri="{FF2B5EF4-FFF2-40B4-BE49-F238E27FC236}">
                <a16:creationId xmlns:a16="http://schemas.microsoft.com/office/drawing/2014/main" id="{07B803B4-B00B-496F-A926-314569CB9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4450"/>
            <a:ext cx="8534400" cy="2243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3675" indent="-193675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100" b="1" i="1" u="sng">
                <a:solidFill>
                  <a:srgbClr val="FF0000"/>
                </a:solidFill>
                <a:latin typeface="Futura Lt BT" pitchFamily="34" charset="0"/>
              </a:rPr>
              <a:t>Homo sapiens neanderthalensis</a:t>
            </a:r>
            <a:endParaRPr lang="hr-HR" altLang="sr-Latn-RS" sz="2100" u="sng">
              <a:solidFill>
                <a:srgbClr val="FF0000"/>
              </a:solidFill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00CC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Živio prije oko </a:t>
            </a:r>
            <a:r>
              <a:rPr lang="hr-HR" altLang="sr-Latn-RS" sz="1800" b="1">
                <a:solidFill>
                  <a:srgbClr val="00CC00"/>
                </a:solidFill>
                <a:latin typeface="Futura Lt BT" pitchFamily="34" charset="0"/>
              </a:rPr>
              <a:t>200.000 do 30.000 godina</a:t>
            </a:r>
            <a:r>
              <a:rPr lang="hr-HR" altLang="sr-Latn-RS" sz="1800">
                <a:latin typeface="Futura Lt BT" pitchFamily="34" charset="0"/>
              </a:rPr>
              <a:t> – snažan, ali manji od današnjeg čovjeka, imao izbočenu čeljust, nisko čelo i izražene očne kosti kod obrva</a:t>
            </a:r>
          </a:p>
          <a:p>
            <a:pPr eaLnBrk="1" hangingPunct="1">
              <a:spcBef>
                <a:spcPct val="0"/>
              </a:spcBef>
              <a:buClr>
                <a:srgbClr val="00CC0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Brojni nalazi diljem svijeta: </a:t>
            </a:r>
            <a:r>
              <a:rPr lang="hr-HR" altLang="sr-Latn-RS" sz="1800">
                <a:solidFill>
                  <a:srgbClr val="3366FF"/>
                </a:solidFill>
                <a:latin typeface="Futura Lt BT" pitchFamily="34" charset="0"/>
              </a:rPr>
              <a:t>Neanderthal</a:t>
            </a:r>
            <a:r>
              <a:rPr lang="hr-HR" altLang="sr-Latn-RS" sz="1800">
                <a:latin typeface="Futura Lt BT" pitchFamily="34" charset="0"/>
              </a:rPr>
              <a:t> (Njemačka, 1856), </a:t>
            </a:r>
            <a:r>
              <a:rPr lang="hr-HR" altLang="sr-Latn-RS" sz="1800">
                <a:solidFill>
                  <a:srgbClr val="3366FF"/>
                </a:solidFill>
                <a:latin typeface="Futura Lt BT" pitchFamily="34" charset="0"/>
              </a:rPr>
              <a:t>Belgija</a:t>
            </a:r>
            <a:r>
              <a:rPr lang="hr-HR" altLang="sr-Latn-RS" sz="1800">
                <a:latin typeface="Futura Lt BT" pitchFamily="34" charset="0"/>
              </a:rPr>
              <a:t> (procijenjene starosti oko 30.000 god), </a:t>
            </a:r>
            <a:r>
              <a:rPr lang="hr-HR" altLang="sr-Latn-RS" sz="1800">
                <a:solidFill>
                  <a:srgbClr val="3366FF"/>
                </a:solidFill>
                <a:latin typeface="Futura Lt BT" pitchFamily="34" charset="0"/>
              </a:rPr>
              <a:t>Krapina</a:t>
            </a:r>
            <a:r>
              <a:rPr lang="hr-HR" altLang="sr-Latn-RS" sz="1800">
                <a:latin typeface="Futura Lt BT" pitchFamily="34" charset="0"/>
              </a:rPr>
              <a:t> (1899; najbrojnije nalazište), </a:t>
            </a:r>
            <a:r>
              <a:rPr lang="hr-HR" altLang="sr-Latn-RS" sz="1800">
                <a:solidFill>
                  <a:srgbClr val="3366FF"/>
                </a:solidFill>
                <a:latin typeface="Futura Lt BT" pitchFamily="34" charset="0"/>
              </a:rPr>
              <a:t>Francuska</a:t>
            </a:r>
            <a:r>
              <a:rPr lang="hr-HR" altLang="sr-Latn-RS" sz="1800">
                <a:latin typeface="Futura Lt BT" pitchFamily="34" charset="0"/>
              </a:rPr>
              <a:t> (La Chapelle; star oko 50.000 god), </a:t>
            </a:r>
            <a:r>
              <a:rPr lang="hr-HR" altLang="sr-Latn-RS" sz="1800">
                <a:solidFill>
                  <a:srgbClr val="3366FF"/>
                </a:solidFill>
                <a:latin typeface="Futura Lt BT" pitchFamily="34" charset="0"/>
              </a:rPr>
              <a:t>Irak</a:t>
            </a:r>
            <a:r>
              <a:rPr lang="hr-HR" altLang="sr-Latn-RS" sz="1800">
                <a:latin typeface="Futura Lt BT" pitchFamily="34" charset="0"/>
              </a:rPr>
              <a:t> (star između 70.000 i 40.000 god), ...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>
              <a:latin typeface="Futura Lt BT" pitchFamily="34" charset="0"/>
            </a:endParaRPr>
          </a:p>
        </p:txBody>
      </p:sp>
      <p:pic>
        <p:nvPicPr>
          <p:cNvPr id="65540" name="Picture 4" descr="rekonstrukcija života neandertalaca">
            <a:extLst>
              <a:ext uri="{FF2B5EF4-FFF2-40B4-BE49-F238E27FC236}">
                <a16:creationId xmlns:a16="http://schemas.microsoft.com/office/drawing/2014/main" id="{52A3F7F9-FEF2-4562-80AE-CE8B36E7B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1" t="3499" r="4521" b="17073"/>
          <a:stretch>
            <a:fillRect/>
          </a:stretch>
        </p:blipFill>
        <p:spPr bwMode="auto">
          <a:xfrm>
            <a:off x="4154488" y="2265363"/>
            <a:ext cx="3108325" cy="43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1" name="Picture 6">
            <a:extLst>
              <a:ext uri="{FF2B5EF4-FFF2-40B4-BE49-F238E27FC236}">
                <a16:creationId xmlns:a16="http://schemas.microsoft.com/office/drawing/2014/main" id="{16230979-EA20-43EE-938B-50FD4F098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205038"/>
            <a:ext cx="2736850" cy="251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2" name="Text Box 7">
            <a:extLst>
              <a:ext uri="{FF2B5EF4-FFF2-40B4-BE49-F238E27FC236}">
                <a16:creationId xmlns:a16="http://schemas.microsoft.com/office/drawing/2014/main" id="{0D248795-7C83-4AD8-A19D-7B227D883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2276475"/>
            <a:ext cx="1820862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400" b="1">
                <a:latin typeface="Futura Lt BT" pitchFamily="34" charset="0"/>
              </a:rPr>
              <a:t>&lt;</a:t>
            </a:r>
            <a:r>
              <a:rPr lang="hr-HR" altLang="sr-Latn-RS" sz="1400">
                <a:latin typeface="Futura Lt BT" pitchFamily="34" charset="0"/>
              </a:rPr>
              <a:t> nalaz iz Francuske</a:t>
            </a:r>
          </a:p>
        </p:txBody>
      </p:sp>
      <p:pic>
        <p:nvPicPr>
          <p:cNvPr id="65543" name="Picture 8">
            <a:extLst>
              <a:ext uri="{FF2B5EF4-FFF2-40B4-BE49-F238E27FC236}">
                <a16:creationId xmlns:a16="http://schemas.microsoft.com/office/drawing/2014/main" id="{4DEFA14E-12DC-43E4-8404-6FEAB4680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786313"/>
            <a:ext cx="3392487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4" name="Text Box 9">
            <a:extLst>
              <a:ext uri="{FF2B5EF4-FFF2-40B4-BE49-F238E27FC236}">
                <a16:creationId xmlns:a16="http://schemas.microsoft.com/office/drawing/2014/main" id="{C92B414A-7F48-4F52-A91D-3308BDDB43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6381750"/>
            <a:ext cx="2232025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400" b="1">
                <a:latin typeface="Futura Lt BT" pitchFamily="34" charset="0"/>
              </a:rPr>
              <a:t>&lt;</a:t>
            </a:r>
            <a:r>
              <a:rPr lang="hr-HR" altLang="sr-Latn-RS" sz="1400">
                <a:latin typeface="Futura Lt BT" pitchFamily="34" charset="0"/>
              </a:rPr>
              <a:t> nalaz iz Neandertala</a:t>
            </a:r>
          </a:p>
        </p:txBody>
      </p:sp>
      <p:pic>
        <p:nvPicPr>
          <p:cNvPr id="65545" name="Picture 10">
            <a:extLst>
              <a:ext uri="{FF2B5EF4-FFF2-40B4-BE49-F238E27FC236}">
                <a16:creationId xmlns:a16="http://schemas.microsoft.com/office/drawing/2014/main" id="{8F07C700-36E0-46F1-AD3D-6835137C1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209800"/>
            <a:ext cx="17145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2">
            <a:extLst>
              <a:ext uri="{FF2B5EF4-FFF2-40B4-BE49-F238E27FC236}">
                <a16:creationId xmlns:a16="http://schemas.microsoft.com/office/drawing/2014/main" id="{5297A409-97EA-4BB3-AF13-82857F7C1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DEBA7CF6-3F16-4E65-8BFE-B6348E8F881A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66563" name="Text Box 3">
            <a:extLst>
              <a:ext uri="{FF2B5EF4-FFF2-40B4-BE49-F238E27FC236}">
                <a16:creationId xmlns:a16="http://schemas.microsoft.com/office/drawing/2014/main" id="{3C952082-3943-4D6E-A39F-6F5D8D885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33375"/>
            <a:ext cx="8235950" cy="152349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100" b="1" i="1" dirty="0">
                <a:solidFill>
                  <a:srgbClr val="FF0000"/>
                </a:solidFill>
                <a:latin typeface="Arial" panose="020B0604020202020204" pitchFamily="34" charset="0"/>
              </a:rPr>
              <a:t>Homo sapiens neanderthalensis</a:t>
            </a:r>
          </a:p>
          <a:p>
            <a:pPr eaLnBrk="1" hangingPunct="1">
              <a:spcBef>
                <a:spcPct val="0"/>
              </a:spcBef>
              <a:buClr>
                <a:srgbClr val="00CC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 dirty="0">
                <a:solidFill>
                  <a:srgbClr val="3366FF"/>
                </a:solidFill>
                <a:latin typeface="Arial" panose="020B0604020202020204" pitchFamily="34" charset="0"/>
              </a:rPr>
              <a:t>Krapina</a:t>
            </a: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00CC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 dirty="0">
                <a:latin typeface="Arial" panose="020B0604020202020204" pitchFamily="34" charset="0"/>
              </a:rPr>
              <a:t>- prvi nalazi 1899. god, starost oko</a:t>
            </a:r>
            <a:r>
              <a:rPr lang="en-US" altLang="sr-Latn-RS" sz="1800" dirty="0">
                <a:latin typeface="Arial" panose="020B0604020202020204" pitchFamily="34" charset="0"/>
              </a:rPr>
              <a:t> </a:t>
            </a:r>
            <a:r>
              <a:rPr lang="hr-HR" altLang="sr-Latn-RS" sz="1800" dirty="0">
                <a:latin typeface="Arial" panose="020B0604020202020204" pitchFamily="34" charset="0"/>
              </a:rPr>
              <a:t>130.000 god</a:t>
            </a:r>
          </a:p>
          <a:p>
            <a:pPr eaLnBrk="1" hangingPunct="1">
              <a:spcBef>
                <a:spcPct val="0"/>
              </a:spcBef>
              <a:buClr>
                <a:srgbClr val="00CC00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 dirty="0">
                <a:latin typeface="Arial" panose="020B0604020202020204" pitchFamily="34" charset="0"/>
              </a:rPr>
              <a:t>- najbrojnije nalazište: 874 ostatka ljudskog porijekla, sveukupno više od 5.000 predmeta</a:t>
            </a:r>
          </a:p>
        </p:txBody>
      </p:sp>
      <p:pic>
        <p:nvPicPr>
          <p:cNvPr id="79876" name="Picture 3" descr="D:\VJEZBE\Historijska geologija\Historijska II_Vjezbe_Maja\Prezentacije\04_Kenozoik\Krapina.jpg">
            <a:extLst>
              <a:ext uri="{FF2B5EF4-FFF2-40B4-BE49-F238E27FC236}">
                <a16:creationId xmlns:a16="http://schemas.microsoft.com/office/drawing/2014/main" id="{6DA75E6E-AF5D-4781-A0EB-EB7FA4A9A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157413"/>
            <a:ext cx="6553200" cy="436721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2">
            <a:extLst>
              <a:ext uri="{FF2B5EF4-FFF2-40B4-BE49-F238E27FC236}">
                <a16:creationId xmlns:a16="http://schemas.microsoft.com/office/drawing/2014/main" id="{A739C566-F348-4CA1-8D94-FBC7CD6BC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8AFEE93F-2703-4333-93A2-F6EE1F469F67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70659" name="Picture 2" descr="artefakti, pleistocen">
            <a:extLst>
              <a:ext uri="{FF2B5EF4-FFF2-40B4-BE49-F238E27FC236}">
                <a16:creationId xmlns:a16="http://schemas.microsoft.com/office/drawing/2014/main" id="{860B0AE6-D573-4DCB-8963-50613EE0A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15"/>
          <a:stretch>
            <a:fillRect/>
          </a:stretch>
        </p:blipFill>
        <p:spPr bwMode="auto">
          <a:xfrm>
            <a:off x="504825" y="874713"/>
            <a:ext cx="5075238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0" name="Text Box 4">
            <a:extLst>
              <a:ext uri="{FF2B5EF4-FFF2-40B4-BE49-F238E27FC236}">
                <a16:creationId xmlns:a16="http://schemas.microsoft.com/office/drawing/2014/main" id="{3A50DC9A-6F98-4D36-B3D1-5F3A43FA1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5475" y="1470025"/>
            <a:ext cx="29876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000" b="1">
                <a:latin typeface="Futura Lt BT" pitchFamily="34" charset="0"/>
              </a:rPr>
              <a:t>Progresivna upotreba alata (</a:t>
            </a:r>
            <a:r>
              <a:rPr lang="hr-HR" altLang="sr-Latn-RS" sz="2000" b="1">
                <a:solidFill>
                  <a:srgbClr val="00CC00"/>
                </a:solidFill>
                <a:latin typeface="Futura Lt BT" pitchFamily="34" charset="0"/>
              </a:rPr>
              <a:t>ARTEFAKTI</a:t>
            </a:r>
            <a:r>
              <a:rPr lang="hr-HR" altLang="sr-Latn-RS" sz="2000" b="1">
                <a:latin typeface="Futura Lt BT" pitchFamily="34" charset="0"/>
              </a:rPr>
              <a:t>) u pleistocenu</a:t>
            </a:r>
          </a:p>
        </p:txBody>
      </p:sp>
      <p:sp>
        <p:nvSpPr>
          <p:cNvPr id="70661" name="Text Box 5">
            <a:extLst>
              <a:ext uri="{FF2B5EF4-FFF2-40B4-BE49-F238E27FC236}">
                <a16:creationId xmlns:a16="http://schemas.microsoft.com/office/drawing/2014/main" id="{E84A096C-7438-4615-B454-AD15C8086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2709863"/>
            <a:ext cx="35814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633413" indent="-176213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0066FF"/>
                </a:solidFill>
                <a:latin typeface="Futura Lt BT" pitchFamily="34" charset="0"/>
              </a:rPr>
              <a:t>Paleolitik</a:t>
            </a:r>
            <a:r>
              <a:rPr lang="hr-HR" altLang="sr-Latn-RS" sz="1800">
                <a:latin typeface="Futura Lt BT" pitchFamily="34" charset="0"/>
              </a:rPr>
              <a:t> &gt; najstarije kameno doba (traje do kraja pleistocena)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endParaRPr lang="hr-HR" altLang="sr-Latn-RS" sz="1800">
              <a:latin typeface="Futura Lt BT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00CC00"/>
                </a:solidFill>
                <a:latin typeface="Futura Lt BT" pitchFamily="34" charset="0"/>
              </a:rPr>
              <a:t>Holocen</a:t>
            </a:r>
            <a:r>
              <a:rPr lang="hr-HR" altLang="sr-Latn-RS" sz="1800">
                <a:latin typeface="Futura Lt BT" pitchFamily="34" charset="0"/>
              </a:rPr>
              <a:t>:</a:t>
            </a:r>
          </a:p>
          <a:p>
            <a:pPr lvl="1"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srednje kameno doba (</a:t>
            </a:r>
            <a:r>
              <a:rPr lang="hr-HR" altLang="sr-Latn-RS" sz="1800">
                <a:solidFill>
                  <a:srgbClr val="00CC00"/>
                </a:solidFill>
                <a:latin typeface="Futura Lt BT" pitchFamily="34" charset="0"/>
              </a:rPr>
              <a:t>mezolitik</a:t>
            </a:r>
            <a:r>
              <a:rPr lang="hr-HR" altLang="sr-Latn-RS" sz="1800">
                <a:latin typeface="Futura Lt BT" pitchFamily="34" charset="0"/>
              </a:rPr>
              <a:t>),</a:t>
            </a:r>
          </a:p>
          <a:p>
            <a:pPr lvl="1"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novo kameno doba (</a:t>
            </a:r>
            <a:r>
              <a:rPr lang="hr-HR" altLang="sr-Latn-RS" sz="1800">
                <a:solidFill>
                  <a:schemeClr val="accent2"/>
                </a:solidFill>
                <a:latin typeface="Futura Lt BT" pitchFamily="34" charset="0"/>
              </a:rPr>
              <a:t>neolitik</a:t>
            </a:r>
            <a:r>
              <a:rPr lang="hr-HR" altLang="sr-Latn-RS" sz="1800">
                <a:latin typeface="Futura Lt BT" pitchFamily="34" charset="0"/>
              </a:rPr>
              <a:t>),</a:t>
            </a:r>
          </a:p>
          <a:p>
            <a:pPr lvl="1" eaLnBrk="1" hangingPunct="1">
              <a:spcBef>
                <a:spcPct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Futura Lt BT" pitchFamily="34" charset="0"/>
              </a:rPr>
              <a:t>brončano i željezno doba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10155</TotalTime>
  <Words>1732</Words>
  <Application>Microsoft Office PowerPoint</Application>
  <PresentationFormat>On-screen Show (4:3)</PresentationFormat>
  <Paragraphs>363</Paragraphs>
  <Slides>43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Arial</vt:lpstr>
      <vt:lpstr>Calibri</vt:lpstr>
      <vt:lpstr>Futura Lt BT</vt:lpstr>
      <vt:lpstr>Tw Cen MT</vt:lpstr>
      <vt:lpstr>Wingdings</vt:lpstr>
      <vt:lpstr>Wingdings 2</vt:lpstr>
      <vt:lpstr>Median</vt:lpstr>
      <vt:lpstr>Presentation</vt:lpstr>
      <vt:lpstr>NEOGEN Razvoj flore i faune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pmf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Historijska geologija - jura</dc:title>
  <dc:creator>Maja Martinus</dc:creator>
  <cp:lastModifiedBy>Matej Pavlović</cp:lastModifiedBy>
  <cp:revision>1763</cp:revision>
  <dcterms:created xsi:type="dcterms:W3CDTF">2007-10-05T08:55:39Z</dcterms:created>
  <dcterms:modified xsi:type="dcterms:W3CDTF">2026-05-22T08:15:07Z</dcterms:modified>
</cp:coreProperties>
</file>