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1" r:id="rId3"/>
    <p:sldId id="258" r:id="rId4"/>
    <p:sldId id="259" r:id="rId5"/>
    <p:sldId id="263" r:id="rId6"/>
    <p:sldId id="262" r:id="rId7"/>
    <p:sldId id="264" r:id="rId8"/>
    <p:sldId id="265" r:id="rId9"/>
    <p:sldId id="266" r:id="rId10"/>
    <p:sldId id="268" r:id="rId11"/>
    <p:sldId id="269" r:id="rId12"/>
    <p:sldId id="276"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75686" autoAdjust="0"/>
  </p:normalViewPr>
  <p:slideViewPr>
    <p:cSldViewPr snapToGrid="0">
      <p:cViewPr varScale="1">
        <p:scale>
          <a:sx n="62" d="100"/>
          <a:sy n="62" d="100"/>
        </p:scale>
        <p:origin x="1632" y="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5FFA9-3825-4F8E-AFFC-B24103E8C0A0}"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9B73F-22D0-4B64-9A5B-8D42F554C4D7}" type="slidenum">
              <a:rPr lang="en-US" smtClean="0"/>
              <a:t>‹#›</a:t>
            </a:fld>
            <a:endParaRPr lang="en-US"/>
          </a:p>
        </p:txBody>
      </p:sp>
    </p:spTree>
    <p:extLst>
      <p:ext uri="{BB962C8B-B14F-4D97-AF65-F5344CB8AC3E}">
        <p14:creationId xmlns:p14="http://schemas.microsoft.com/office/powerpoint/2010/main" val="126978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hr.upwiki.one/wiki/Benign" TargetMode="External"/><Relationship Id="rId13" Type="http://schemas.openxmlformats.org/officeDocument/2006/relationships/hyperlink" Target="https://hr.upwiki.one/wiki/Mucous_cell" TargetMode="External"/><Relationship Id="rId3" Type="http://schemas.openxmlformats.org/officeDocument/2006/relationships/hyperlink" Target="https://hr.upwiki.one/wiki/Physiology" TargetMode="External"/><Relationship Id="rId7" Type="http://schemas.openxmlformats.org/officeDocument/2006/relationships/hyperlink" Target="https://hr.upwiki.one/wiki/Serum_(blood)" TargetMode="External"/><Relationship Id="rId12" Type="http://schemas.openxmlformats.org/officeDocument/2006/relationships/hyperlink" Target="https://hr.upwiki.one/wiki/Water" TargetMode="External"/><Relationship Id="rId2" Type="http://schemas.openxmlformats.org/officeDocument/2006/relationships/slide" Target="../slides/slide4.xml"/><Relationship Id="rId16" Type="http://schemas.openxmlformats.org/officeDocument/2006/relationships/hyperlink" Target="https://hr.upwiki.one/wiki/Respiratory_system" TargetMode="External"/><Relationship Id="rId1" Type="http://schemas.openxmlformats.org/officeDocument/2006/relationships/notesMaster" Target="../notesMasters/notesMaster1.xml"/><Relationship Id="rId6" Type="http://schemas.openxmlformats.org/officeDocument/2006/relationships/hyperlink" Target="https://hr.upwiki.one/wiki/Body_fluid" TargetMode="External"/><Relationship Id="rId11" Type="http://schemas.openxmlformats.org/officeDocument/2006/relationships/hyperlink" Target="https://hr.upwiki.one/wiki/Protein" TargetMode="External"/><Relationship Id="rId5" Type="http://schemas.openxmlformats.org/officeDocument/2006/relationships/hyperlink" Target="https://hr.upwiki.one/wiki/Latin" TargetMode="External"/><Relationship Id="rId15" Type="http://schemas.openxmlformats.org/officeDocument/2006/relationships/hyperlink" Target="https://hr.upwiki.one/wiki/Excretion" TargetMode="External"/><Relationship Id="rId10" Type="http://schemas.openxmlformats.org/officeDocument/2006/relationships/hyperlink" Target="https://hr.upwiki.one/wiki/Serous_gland" TargetMode="External"/><Relationship Id="rId4" Type="http://schemas.openxmlformats.org/officeDocument/2006/relationships/hyperlink" Target="https://hr.upwiki.one/wiki/Medieval_Latin" TargetMode="External"/><Relationship Id="rId9" Type="http://schemas.openxmlformats.org/officeDocument/2006/relationships/hyperlink" Target="https://hr.upwiki.one/wiki/Body_cavity" TargetMode="External"/><Relationship Id="rId14" Type="http://schemas.openxmlformats.org/officeDocument/2006/relationships/hyperlink" Target="https://hr.upwiki.one/wiki/Diges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9B73F-22D0-4B64-9A5B-8D42F554C4D7}" type="slidenum">
              <a:rPr lang="en-US" smtClean="0"/>
              <a:t>1</a:t>
            </a:fld>
            <a:endParaRPr lang="en-US"/>
          </a:p>
        </p:txBody>
      </p:sp>
    </p:spTree>
    <p:extLst>
      <p:ext uri="{BB962C8B-B14F-4D97-AF65-F5344CB8AC3E}">
        <p14:creationId xmlns:p14="http://schemas.microsoft.com/office/powerpoint/2010/main" val="423017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Pr</a:t>
            </a:r>
            <a:r>
              <a:rPr lang="hr-HR"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muškog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donora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intenzivnije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signale</a:t>
            </a:r>
            <a:r>
              <a:rPr lang="en-US" sz="1200" b="0" i="0" u="none" strike="noStrike" kern="1200" baseline="0" dirty="0">
                <a:solidFill>
                  <a:schemeClr val="tx1"/>
                </a:solidFill>
                <a:latin typeface="+mn-lt"/>
                <a:ea typeface="+mn-ea"/>
                <a:cs typeface="+mn-cs"/>
              </a:rPr>
              <a:t> 630, 760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1003 cm-1, </a:t>
            </a:r>
            <a:r>
              <a:rPr lang="en-US" sz="1200" b="0" i="0" u="none" strike="noStrike" kern="1200" baseline="0" dirty="0" err="1">
                <a:solidFill>
                  <a:schemeClr val="tx1"/>
                </a:solidFill>
                <a:latin typeface="+mn-lt"/>
                <a:ea typeface="+mn-ea"/>
                <a:cs typeface="+mn-cs"/>
              </a:rPr>
              <a:t>dok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ženski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spol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dobiveni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signali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a:t>
            </a:r>
            <a:r>
              <a:rPr lang="en-US" sz="1200" b="0" i="0" u="none" strike="noStrike" kern="1200" baseline="0" dirty="0">
                <a:solidFill>
                  <a:schemeClr val="tx1"/>
                </a:solidFill>
                <a:latin typeface="+mn-lt"/>
                <a:ea typeface="+mn-ea"/>
                <a:cs typeface="+mn-cs"/>
              </a:rPr>
              <a:t> 855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1300-1400 cm-1 </a:t>
            </a:r>
            <a:r>
              <a:rPr lang="en-US" sz="1200" b="0" i="0" u="none" strike="noStrike" kern="1200" baseline="0" dirty="0" err="1">
                <a:solidFill>
                  <a:schemeClr val="tx1"/>
                </a:solidFill>
                <a:latin typeface="+mn-lt"/>
                <a:ea typeface="+mn-ea"/>
                <a:cs typeface="+mn-cs"/>
              </a:rPr>
              <a:t>jačeg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intenziteta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omatrajući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spektre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najznačajnije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razlike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između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dva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spola</a:t>
            </a:r>
            <a:r>
              <a:rPr lang="en-US" sz="1200" b="0" i="0" u="none" strike="noStrike" kern="1200" baseline="0" dirty="0">
                <a:solidFill>
                  <a:schemeClr val="tx1"/>
                </a:solidFill>
                <a:latin typeface="+mn-lt"/>
                <a:ea typeface="+mn-ea"/>
                <a:cs typeface="+mn-cs"/>
              </a:rPr>
              <a:t> je u </a:t>
            </a:r>
            <a:r>
              <a:rPr lang="en-US" sz="1200" b="0" i="0" u="none" strike="noStrike" kern="1200" baseline="0" dirty="0" err="1">
                <a:solidFill>
                  <a:schemeClr val="tx1"/>
                </a:solidFill>
                <a:latin typeface="+mn-lt"/>
                <a:ea typeface="+mn-ea"/>
                <a:cs typeface="+mn-cs"/>
              </a:rPr>
              <a:t>intenzitetu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signala</a:t>
            </a:r>
            <a:r>
              <a:rPr lang="en-US" sz="1200" b="0" i="0" u="none" strike="noStrike" kern="1200" baseline="0" dirty="0">
                <a:solidFill>
                  <a:schemeClr val="tx1"/>
                </a:solidFill>
                <a:latin typeface="+mn-lt"/>
                <a:ea typeface="+mn-ea"/>
                <a:cs typeface="+mn-cs"/>
              </a:rPr>
              <a:t>, a ne u </a:t>
            </a:r>
            <a:r>
              <a:rPr lang="en-US" sz="1200" b="0" i="0" u="none" strike="noStrike" kern="1200" baseline="0" dirty="0" err="1">
                <a:solidFill>
                  <a:schemeClr val="tx1"/>
                </a:solidFill>
                <a:latin typeface="+mn-lt"/>
                <a:ea typeface="+mn-ea"/>
                <a:cs typeface="+mn-cs"/>
              </a:rPr>
              <a:t>pomaku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signala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valnom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broju</a:t>
            </a:r>
            <a:r>
              <a:rPr lang="hr-HR"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Fenilalanin</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esencijalna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aminokiselina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koja</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nalazi</a:t>
            </a:r>
            <a:r>
              <a:rPr lang="en-US" sz="1200" b="0" i="0" u="none" strike="noStrike" kern="1200" baseline="0" dirty="0">
                <a:solidFill>
                  <a:schemeClr val="tx1"/>
                </a:solidFill>
                <a:latin typeface="+mn-lt"/>
                <a:ea typeface="+mn-ea"/>
                <a:cs typeface="+mn-cs"/>
              </a:rPr>
              <a:t> u </a:t>
            </a:r>
            <a:r>
              <a:rPr lang="en-US" sz="1200" b="0" i="0" u="none" strike="noStrike" kern="1200" baseline="0" dirty="0" err="1">
                <a:solidFill>
                  <a:schemeClr val="tx1"/>
                </a:solidFill>
                <a:latin typeface="+mn-lt"/>
                <a:ea typeface="+mn-ea"/>
                <a:cs typeface="+mn-cs"/>
              </a:rPr>
              <a:t>sekvenci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amilaze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lipaze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kojoj</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dodijeljen</a:t>
            </a:r>
            <a:r>
              <a:rPr lang="en-US" sz="1200" b="0" i="0" u="none" strike="noStrike" kern="1200" baseline="0" dirty="0">
                <a:solidFill>
                  <a:schemeClr val="tx1"/>
                </a:solidFill>
                <a:latin typeface="+mn-lt"/>
                <a:ea typeface="+mn-ea"/>
                <a:cs typeface="+mn-cs"/>
              </a:rPr>
              <a:t> signal </a:t>
            </a:r>
            <a:r>
              <a:rPr lang="en-US" sz="1200" b="0" i="0" u="none" strike="noStrike" kern="1200" baseline="0" dirty="0" err="1">
                <a:solidFill>
                  <a:schemeClr val="tx1"/>
                </a:solidFill>
                <a:latin typeface="+mn-lt"/>
                <a:ea typeface="+mn-ea"/>
                <a:cs typeface="+mn-cs"/>
              </a:rPr>
              <a:t>na</a:t>
            </a:r>
            <a:r>
              <a:rPr lang="en-US" sz="1200" b="0" i="0" u="none" strike="noStrike" kern="1200" baseline="0" dirty="0">
                <a:solidFill>
                  <a:schemeClr val="tx1"/>
                </a:solidFill>
                <a:latin typeface="+mn-lt"/>
                <a:ea typeface="+mn-ea"/>
                <a:cs typeface="+mn-cs"/>
              </a:rPr>
              <a:t> 630 cm-1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povezan</a:t>
            </a:r>
            <a:r>
              <a:rPr lang="en-US" sz="1200" b="0" i="0" u="none" strike="noStrike" kern="1200" baseline="0" dirty="0">
                <a:solidFill>
                  <a:schemeClr val="tx1"/>
                </a:solidFill>
                <a:latin typeface="+mn-lt"/>
                <a:ea typeface="+mn-ea"/>
                <a:cs typeface="+mn-cs"/>
              </a:rPr>
              <a:t> je s </a:t>
            </a:r>
            <a:r>
              <a:rPr lang="en-US" sz="1200" b="0" i="0" u="none" strike="noStrike" kern="1200" baseline="0" dirty="0" err="1">
                <a:solidFill>
                  <a:schemeClr val="tx1"/>
                </a:solidFill>
                <a:latin typeface="+mn-lt"/>
                <a:ea typeface="+mn-ea"/>
                <a:cs typeface="+mn-cs"/>
              </a:rPr>
              <a:t>koncentracijom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metabolita</a:t>
            </a:r>
            <a:r>
              <a:rPr lang="en-US" sz="1200" b="0" i="0" u="none" strike="noStrike" kern="1200" baseline="0" dirty="0">
                <a:solidFill>
                  <a:schemeClr val="tx1"/>
                </a:solidFill>
                <a:latin typeface="+mn-lt"/>
                <a:ea typeface="+mn-ea"/>
                <a:cs typeface="+mn-cs"/>
              </a:rPr>
              <a:t>. Signal </a:t>
            </a:r>
            <a:r>
              <a:rPr lang="en-US" sz="1200" b="0" i="0" u="none" strike="noStrike" kern="1200" baseline="0" dirty="0" err="1">
                <a:solidFill>
                  <a:schemeClr val="tx1"/>
                </a:solidFill>
                <a:latin typeface="+mn-lt"/>
                <a:ea typeface="+mn-ea"/>
                <a:cs typeface="+mn-cs"/>
              </a:rPr>
              <a:t>na</a:t>
            </a:r>
            <a:r>
              <a:rPr lang="en-US" sz="1200" b="0" i="0" u="none" strike="noStrike" kern="1200" baseline="0" dirty="0">
                <a:solidFill>
                  <a:schemeClr val="tx1"/>
                </a:solidFill>
                <a:latin typeface="+mn-lt"/>
                <a:ea typeface="+mn-ea"/>
                <a:cs typeface="+mn-cs"/>
              </a:rPr>
              <a:t> 1003 cm-1 </a:t>
            </a:r>
            <a:r>
              <a:rPr lang="en-US" sz="1200" b="0" i="0" u="none" strike="noStrike" kern="1200" baseline="0" dirty="0" err="1">
                <a:solidFill>
                  <a:schemeClr val="tx1"/>
                </a:solidFill>
                <a:latin typeface="+mn-lt"/>
                <a:ea typeface="+mn-ea"/>
                <a:cs typeface="+mn-cs"/>
              </a:rPr>
              <a:t>isto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pripada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fenilalaninu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ali</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može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pripisati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lizinu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jednom</a:t>
            </a:r>
            <a:r>
              <a:rPr lang="en-US" sz="1200" b="0" i="0" u="none" strike="noStrike" kern="1200" baseline="0" dirty="0">
                <a:solidFill>
                  <a:schemeClr val="tx1"/>
                </a:solidFill>
                <a:latin typeface="+mn-lt"/>
                <a:ea typeface="+mn-ea"/>
                <a:cs typeface="+mn-cs"/>
              </a:rPr>
              <a:t> od </a:t>
            </a:r>
            <a:r>
              <a:rPr lang="en-US" sz="1200" b="0" i="0" u="none" strike="noStrike" kern="1200" baseline="0" dirty="0" err="1">
                <a:solidFill>
                  <a:schemeClr val="tx1"/>
                </a:solidFill>
                <a:latin typeface="+mn-lt"/>
                <a:ea typeface="+mn-ea"/>
                <a:cs typeface="+mn-cs"/>
              </a:rPr>
              <a:t>najzastupljenijih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aminokiselina</a:t>
            </a:r>
            <a:r>
              <a:rPr lang="en-US" sz="1200" b="0" i="0" u="none" strike="noStrike" kern="1200" baseline="0" dirty="0">
                <a:solidFill>
                  <a:schemeClr val="tx1"/>
                </a:solidFill>
                <a:latin typeface="+mn-lt"/>
                <a:ea typeface="+mn-ea"/>
                <a:cs typeface="+mn-cs"/>
              </a:rPr>
              <a:t> u </a:t>
            </a:r>
            <a:r>
              <a:rPr lang="en-US" sz="1200" b="0" i="0" u="none" strike="noStrike" kern="1200" baseline="0" dirty="0" err="1">
                <a:solidFill>
                  <a:schemeClr val="tx1"/>
                </a:solidFill>
                <a:latin typeface="+mn-lt"/>
                <a:ea typeface="+mn-ea"/>
                <a:cs typeface="+mn-cs"/>
              </a:rPr>
              <a:t>slini</a:t>
            </a:r>
            <a:r>
              <a:rPr lang="en-US" sz="1200" b="0" i="0" u="none" strike="noStrike" kern="1200" baseline="0" dirty="0">
                <a:solidFill>
                  <a:schemeClr val="tx1"/>
                </a:solidFill>
                <a:latin typeface="+mn-lt"/>
                <a:ea typeface="+mn-ea"/>
                <a:cs typeface="+mn-cs"/>
              </a:rPr>
              <a:t>. Taj signal je </a:t>
            </a:r>
            <a:r>
              <a:rPr lang="en-US" sz="1200" b="0" i="0" u="none" strike="noStrike" kern="1200" baseline="0" dirty="0" err="1">
                <a:solidFill>
                  <a:schemeClr val="tx1"/>
                </a:solidFill>
                <a:latin typeface="+mn-lt"/>
                <a:ea typeface="+mn-ea"/>
                <a:cs typeface="+mn-cs"/>
              </a:rPr>
              <a:t>manjeg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intenziteta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ženskog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spola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gdje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identificirani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metaboliti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poput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taurina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laktata</a:t>
            </a:r>
            <a:r>
              <a:rPr lang="en-US" sz="1200" b="0" i="0" u="none" strike="noStrike" kern="1200" baseline="0" dirty="0">
                <a:solidFill>
                  <a:schemeClr val="tx1"/>
                </a:solidFill>
                <a:latin typeface="+mn-lt"/>
                <a:ea typeface="+mn-ea"/>
                <a:cs typeface="+mn-cs"/>
              </a:rPr>
              <a:t>. Manji </a:t>
            </a:r>
            <a:r>
              <a:rPr lang="en-US" sz="1200" b="0" i="0" u="none" strike="noStrike" kern="1200" baseline="0" dirty="0" err="1">
                <a:solidFill>
                  <a:schemeClr val="tx1"/>
                </a:solidFill>
                <a:latin typeface="+mn-lt"/>
                <a:ea typeface="+mn-ea"/>
                <a:cs typeface="+mn-cs"/>
              </a:rPr>
              <a:t>pomak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signala</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vidljiv</a:t>
            </a:r>
            <a:r>
              <a:rPr lang="en-US" sz="1200" b="0" i="0" u="none" strike="noStrike" kern="1200" baseline="0" dirty="0">
                <a:solidFill>
                  <a:schemeClr val="tx1"/>
                </a:solidFill>
                <a:latin typeface="+mn-lt"/>
                <a:ea typeface="+mn-ea"/>
                <a:cs typeface="+mn-cs"/>
              </a:rPr>
              <a:t> u amid III </a:t>
            </a:r>
            <a:r>
              <a:rPr lang="en-US" sz="1200" b="0" i="0" u="none" strike="noStrike" kern="1200" baseline="0" dirty="0" err="1">
                <a:solidFill>
                  <a:schemeClr val="tx1"/>
                </a:solidFill>
                <a:latin typeface="+mn-lt"/>
                <a:ea typeface="+mn-ea"/>
                <a:cs typeface="+mn-cs"/>
              </a:rPr>
              <a:t>regiji</a:t>
            </a:r>
            <a:r>
              <a:rPr lang="en-US" sz="1200" b="0" i="0" u="none" strike="noStrike" kern="1200" baseline="0" dirty="0">
                <a:solidFill>
                  <a:schemeClr val="tx1"/>
                </a:solidFill>
                <a:latin typeface="+mn-lt"/>
                <a:ea typeface="+mn-ea"/>
                <a:cs typeface="+mn-cs"/>
              </a:rPr>
              <a:t> (1205-1300 cm-1) </a:t>
            </a:r>
            <a:r>
              <a:rPr lang="en-US" sz="1200" b="0" i="0" u="none" strike="noStrike" kern="1200" baseline="0" dirty="0" err="1">
                <a:solidFill>
                  <a:schemeClr val="tx1"/>
                </a:solidFill>
                <a:latin typeface="+mn-lt"/>
                <a:ea typeface="+mn-ea"/>
                <a:cs typeface="+mn-cs"/>
              </a:rPr>
              <a:t>što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ukazuje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a:t>
            </a:r>
            <a:r>
              <a:rPr lang="en-US" sz="1200" b="0" i="0" u="none" strike="noStrike" kern="1200" baseline="0" dirty="0">
                <a:solidFill>
                  <a:schemeClr val="tx1"/>
                </a:solidFill>
                <a:latin typeface="+mn-lt"/>
                <a:ea typeface="+mn-ea"/>
                <a:cs typeface="+mn-cs"/>
              </a:rPr>
              <a:t> to da se </a:t>
            </a:r>
            <a:r>
              <a:rPr lang="en-US" sz="1200" b="0" i="0" u="none" strike="noStrike" kern="1200" baseline="0" dirty="0" err="1">
                <a:solidFill>
                  <a:schemeClr val="tx1"/>
                </a:solidFill>
                <a:latin typeface="+mn-lt"/>
                <a:ea typeface="+mn-ea"/>
                <a:cs typeface="+mn-cs"/>
              </a:rPr>
              <a:t>sastav</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muške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ženske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razlikuje</a:t>
            </a:r>
            <a:r>
              <a:rPr lang="en-US" sz="1200" b="0" i="0" u="none" strike="noStrike" kern="1200" baseline="0" dirty="0">
                <a:solidFill>
                  <a:schemeClr val="tx1"/>
                </a:solidFill>
                <a:latin typeface="+mn-lt"/>
                <a:ea typeface="+mn-ea"/>
                <a:cs typeface="+mn-cs"/>
              </a:rPr>
              <a:t>. </a:t>
            </a:r>
            <a:endParaRPr lang="hr-HR" sz="1200" b="0" i="0" u="none" strike="noStrike" kern="1200" baseline="0" dirty="0">
              <a:solidFill>
                <a:schemeClr val="tx1"/>
              </a:solidFill>
              <a:latin typeface="+mn-lt"/>
              <a:ea typeface="+mn-ea"/>
              <a:cs typeface="+mn-cs"/>
            </a:endParaRPr>
          </a:p>
          <a:p>
            <a:endParaRPr lang="hr-HR" sz="1200" b="0" i="0" u="none" strike="noStrike" kern="1200" baseline="0" dirty="0">
              <a:solidFill>
                <a:schemeClr val="tx1"/>
              </a:solidFill>
              <a:latin typeface="+mn-lt"/>
              <a:ea typeface="+mn-ea"/>
              <a:cs typeface="+mn-cs"/>
            </a:endParaRPr>
          </a:p>
          <a:p>
            <a:r>
              <a:rPr lang="en-US" dirty="0" err="1"/>
              <a:t>Veći</a:t>
            </a:r>
            <a:r>
              <a:rPr lang="en-US" dirty="0"/>
              <a:t> </a:t>
            </a:r>
            <a:r>
              <a:rPr lang="en-US" dirty="0" err="1"/>
              <a:t>intenzitet</a:t>
            </a:r>
            <a:r>
              <a:rPr lang="en-US" dirty="0"/>
              <a:t> SOMDI </a:t>
            </a:r>
            <a:r>
              <a:rPr lang="en-US" dirty="0" err="1"/>
              <a:t>ukazuje</a:t>
            </a:r>
            <a:r>
              <a:rPr lang="en-US" dirty="0"/>
              <a:t> </a:t>
            </a:r>
            <a:r>
              <a:rPr lang="en-US" dirty="0" err="1"/>
              <a:t>na</a:t>
            </a:r>
            <a:r>
              <a:rPr lang="en-US" dirty="0"/>
              <a:t> </a:t>
            </a:r>
            <a:r>
              <a:rPr lang="en-US" dirty="0" err="1"/>
              <a:t>većivažnost</a:t>
            </a:r>
            <a:r>
              <a:rPr lang="en-US" dirty="0"/>
              <a:t> </a:t>
            </a:r>
            <a:r>
              <a:rPr lang="en-US" dirty="0" err="1"/>
              <a:t>pojedinih</a:t>
            </a:r>
            <a:r>
              <a:rPr lang="en-US" dirty="0"/>
              <a:t> </a:t>
            </a:r>
            <a:r>
              <a:rPr lang="en-US" dirty="0" err="1"/>
              <a:t>inverznih</a:t>
            </a:r>
            <a:r>
              <a:rPr lang="en-US" dirty="0"/>
              <a:t> </a:t>
            </a:r>
            <a:r>
              <a:rPr lang="en-US" dirty="0" err="1"/>
              <a:t>centimetara</a:t>
            </a:r>
            <a:r>
              <a:rPr lang="en-US" dirty="0"/>
              <a:t> </a:t>
            </a:r>
            <a:r>
              <a:rPr lang="en-US" dirty="0" err="1"/>
              <a:t>duž</a:t>
            </a:r>
            <a:r>
              <a:rPr lang="en-US" dirty="0"/>
              <a:t> </a:t>
            </a:r>
            <a:r>
              <a:rPr lang="en-US" dirty="0" err="1"/>
              <a:t>osi</a:t>
            </a:r>
            <a:r>
              <a:rPr lang="en-US" dirty="0"/>
              <a:t> </a:t>
            </a:r>
            <a:r>
              <a:rPr lang="en-US" dirty="0" err="1"/>
              <a:t>aspektar</a:t>
            </a:r>
            <a:r>
              <a:rPr lang="en-US" dirty="0"/>
              <a:t>.</a:t>
            </a:r>
            <a:r>
              <a:rPr lang="hr-HR" dirty="0"/>
              <a:t> </a:t>
            </a:r>
            <a:r>
              <a:rPr lang="en-US" dirty="0"/>
              <a:t>The SOMDI provides a</a:t>
            </a:r>
          </a:p>
          <a:p>
            <a:r>
              <a:rPr lang="en-US" dirty="0"/>
              <a:t>representation of weights associated with neurons that identify a</a:t>
            </a:r>
          </a:p>
          <a:p>
            <a:r>
              <a:rPr lang="en-US" dirty="0"/>
              <a:t>particular class.</a:t>
            </a:r>
          </a:p>
        </p:txBody>
      </p:sp>
      <p:sp>
        <p:nvSpPr>
          <p:cNvPr id="4" name="Slide Number Placeholder 3"/>
          <p:cNvSpPr>
            <a:spLocks noGrp="1"/>
          </p:cNvSpPr>
          <p:nvPr>
            <p:ph type="sldNum" sz="quarter" idx="10"/>
          </p:nvPr>
        </p:nvSpPr>
        <p:spPr/>
        <p:txBody>
          <a:bodyPr/>
          <a:lstStyle/>
          <a:p>
            <a:fld id="{7499B73F-22D0-4B64-9A5B-8D42F554C4D7}" type="slidenum">
              <a:rPr lang="en-US" smtClean="0"/>
              <a:t>10</a:t>
            </a:fld>
            <a:endParaRPr lang="en-US"/>
          </a:p>
        </p:txBody>
      </p:sp>
    </p:spTree>
    <p:extLst>
      <p:ext uri="{BB962C8B-B14F-4D97-AF65-F5344CB8AC3E}">
        <p14:creationId xmlns:p14="http://schemas.microsoft.com/office/powerpoint/2010/main" val="218447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Brzina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protoka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žena</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značajno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sporiji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zbog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veličine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submandibularne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žlijezde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Najveći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izvor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nestimulirane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sline</a:t>
            </a:r>
            <a:r>
              <a:rPr lang="en-US" sz="1200" b="0" i="0" u="none" strike="noStrike" kern="1200" baseline="0" dirty="0">
                <a:solidFill>
                  <a:schemeClr val="tx1"/>
                </a:solidFill>
                <a:latin typeface="+mn-lt"/>
                <a:ea typeface="+mn-ea"/>
                <a:cs typeface="+mn-cs"/>
              </a:rPr>
              <a:t> jest </a:t>
            </a:r>
            <a:r>
              <a:rPr lang="en-US" sz="1200" b="0" i="0" u="none" strike="noStrike" kern="1200" baseline="0" dirty="0" err="1">
                <a:solidFill>
                  <a:schemeClr val="tx1"/>
                </a:solidFill>
                <a:latin typeface="+mn-lt"/>
                <a:ea typeface="+mn-ea"/>
                <a:cs typeface="+mn-cs"/>
              </a:rPr>
              <a:t>submandibularna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žlijezda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koja</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kod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žena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značajno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manja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nego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muškaraca</a:t>
            </a:r>
            <a:r>
              <a:rPr lang="hr-HR" sz="1200" b="0" i="0" u="none" strike="noStrike" kern="1200" baseline="0" dirty="0">
                <a:solidFill>
                  <a:schemeClr val="tx1"/>
                </a:solidFill>
                <a:latin typeface="+mn-lt"/>
                <a:ea typeface="+mn-ea"/>
                <a:cs typeface="+mn-cs"/>
              </a:rPr>
              <a:t>. Osim toga, žene su češće izložene autoimunim bolestima žlijezda slinovnica što može utjecati na brzinu protoka. Primjerice, Sjorgenov sindrom, čiji je tipični simptom suha usta i manjak sline. Estrogen ima utjecaj na žlijezde slinovnice te je jedan od faktora po kojem se izvor sline može razlikovati prema spolu. Osim protoka sline, zabilježeno da je pH sline manji kod žena nego kod muškaraca. Protok sline je manji kod žena u menopauzi, kada se uspoređuje s ženama koje i dalje dobivaju menstruaciju. Osim toga, razlikuje se i pH vrijednost koja je značajno niža kod žena u menopauzi, 13 a sama pH vrijednost sline utječe na spektralni izgled sline. Normalni pH je 6-7, ali može varirati između 5,3 (sporiji protok) i 7,8 (brži protok). Jedan od sastojaka sline, odgovoran za održavanje konstantne pH vrijednosti su hidrogenkarbonati, čija koncentracija ovisi o brzini protoka sline. Kada je brži protok i koncentracija bikarbonata je veća pa s time i pH vrijednost sline raste. Hidrogenkarbonati imaju signal u Ramanovom spektru na 1070 cm-1 te je intenzitet tog signala jači kod muškaraca nego kod žena, kao posljedica bržeg protoka i više pH vrijednosti.2</a:t>
            </a:r>
            <a:endParaRPr lang="en-US" dirty="0"/>
          </a:p>
        </p:txBody>
      </p:sp>
      <p:sp>
        <p:nvSpPr>
          <p:cNvPr id="4" name="Slide Number Placeholder 3"/>
          <p:cNvSpPr>
            <a:spLocks noGrp="1"/>
          </p:cNvSpPr>
          <p:nvPr>
            <p:ph type="sldNum" sz="quarter" idx="10"/>
          </p:nvPr>
        </p:nvSpPr>
        <p:spPr/>
        <p:txBody>
          <a:bodyPr/>
          <a:lstStyle/>
          <a:p>
            <a:fld id="{7499B73F-22D0-4B64-9A5B-8D42F554C4D7}" type="slidenum">
              <a:rPr lang="en-US" smtClean="0"/>
              <a:t>11</a:t>
            </a:fld>
            <a:endParaRPr lang="en-US"/>
          </a:p>
        </p:txBody>
      </p:sp>
    </p:spTree>
    <p:extLst>
      <p:ext uri="{BB962C8B-B14F-4D97-AF65-F5344CB8AC3E}">
        <p14:creationId xmlns:p14="http://schemas.microsoft.com/office/powerpoint/2010/main" val="289617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slike</a:t>
            </a:r>
            <a:r>
              <a:rPr lang="en-US" dirty="0"/>
              <a:t> je </a:t>
            </a:r>
            <a:r>
              <a:rPr lang="en-US" dirty="0" err="1"/>
              <a:t>vidljivo</a:t>
            </a:r>
            <a:r>
              <a:rPr lang="en-US" dirty="0"/>
              <a:t> da je </a:t>
            </a:r>
            <a:r>
              <a:rPr lang="en-US" dirty="0" err="1"/>
              <a:t>najrazličitija</a:t>
            </a:r>
            <a:r>
              <a:rPr lang="en-US" dirty="0"/>
              <a:t> </a:t>
            </a:r>
            <a:r>
              <a:rPr lang="en-US" dirty="0" err="1"/>
              <a:t>dobna</a:t>
            </a:r>
            <a:r>
              <a:rPr lang="en-US" dirty="0"/>
              <a:t> </a:t>
            </a:r>
            <a:r>
              <a:rPr lang="en-US" dirty="0" err="1"/>
              <a:t>skupina</a:t>
            </a:r>
            <a:r>
              <a:rPr lang="en-US" dirty="0"/>
              <a:t>, </a:t>
            </a:r>
            <a:r>
              <a:rPr lang="en-US" dirty="0" err="1"/>
              <a:t>po</a:t>
            </a:r>
            <a:r>
              <a:rPr lang="en-US" dirty="0"/>
              <a:t> tome </a:t>
            </a:r>
            <a:r>
              <a:rPr lang="en-US" dirty="0" err="1"/>
              <a:t>i</a:t>
            </a:r>
            <a:r>
              <a:rPr lang="en-US" dirty="0"/>
              <a:t> </a:t>
            </a:r>
            <a:r>
              <a:rPr lang="en-US" dirty="0" err="1"/>
              <a:t>najprepoznatljivija</a:t>
            </a:r>
            <a:r>
              <a:rPr lang="en-US" dirty="0"/>
              <a:t> od 56+ </a:t>
            </a:r>
            <a:r>
              <a:rPr lang="en-US" dirty="0" err="1"/>
              <a:t>godina</a:t>
            </a:r>
            <a:r>
              <a:rPr lang="en-US" dirty="0"/>
              <a:t> </a:t>
            </a:r>
            <a:r>
              <a:rPr lang="en-US" dirty="0" err="1"/>
              <a:t>po</a:t>
            </a:r>
            <a:r>
              <a:rPr lang="en-US" dirty="0"/>
              <a:t> </a:t>
            </a:r>
            <a:r>
              <a:rPr lang="en-US" dirty="0" err="1"/>
              <a:t>intenzivnijim</a:t>
            </a:r>
            <a:r>
              <a:rPr lang="en-US" dirty="0"/>
              <a:t> </a:t>
            </a:r>
            <a:r>
              <a:rPr lang="en-US" dirty="0" err="1"/>
              <a:t>signalima</a:t>
            </a:r>
            <a:r>
              <a:rPr lang="en-US" dirty="0"/>
              <a:t> </a:t>
            </a:r>
            <a:r>
              <a:rPr lang="en-US" dirty="0" err="1"/>
              <a:t>na</a:t>
            </a:r>
            <a:r>
              <a:rPr lang="en-US" dirty="0"/>
              <a:t> 1076, 1455 </a:t>
            </a:r>
            <a:r>
              <a:rPr lang="en-US" dirty="0" err="1"/>
              <a:t>i</a:t>
            </a:r>
            <a:r>
              <a:rPr lang="en-US" dirty="0"/>
              <a:t> 855 cm-1. </a:t>
            </a:r>
            <a:r>
              <a:rPr lang="en-US" dirty="0" err="1"/>
              <a:t>Mlađe</a:t>
            </a:r>
            <a:r>
              <a:rPr lang="en-US" dirty="0"/>
              <a:t> </a:t>
            </a:r>
            <a:r>
              <a:rPr lang="en-US" dirty="0" err="1"/>
              <a:t>dobne</a:t>
            </a:r>
            <a:r>
              <a:rPr lang="en-US" dirty="0"/>
              <a:t> </a:t>
            </a:r>
            <a:r>
              <a:rPr lang="en-US" dirty="0" err="1"/>
              <a:t>skupine</a:t>
            </a:r>
            <a:r>
              <a:rPr lang="en-US" dirty="0"/>
              <a:t> </a:t>
            </a:r>
            <a:r>
              <a:rPr lang="en-US" dirty="0" err="1"/>
              <a:t>za</a:t>
            </a:r>
            <a:r>
              <a:rPr lang="en-US" dirty="0"/>
              <a:t> </a:t>
            </a:r>
            <a:r>
              <a:rPr lang="en-US" dirty="0" err="1"/>
              <a:t>ženske</a:t>
            </a:r>
            <a:r>
              <a:rPr lang="en-US" dirty="0"/>
              <a:t> </a:t>
            </a:r>
            <a:r>
              <a:rPr lang="en-US" dirty="0" err="1"/>
              <a:t>spektre</a:t>
            </a:r>
            <a:r>
              <a:rPr lang="en-US" dirty="0"/>
              <a:t> se </a:t>
            </a:r>
            <a:r>
              <a:rPr lang="en-US" dirty="0" err="1"/>
              <a:t>raspoznaju</a:t>
            </a:r>
            <a:r>
              <a:rPr lang="en-US" dirty="0"/>
              <a:t> </a:t>
            </a:r>
            <a:r>
              <a:rPr lang="en-US" dirty="0" err="1"/>
              <a:t>po</a:t>
            </a:r>
            <a:r>
              <a:rPr lang="en-US" dirty="0"/>
              <a:t> </a:t>
            </a:r>
            <a:r>
              <a:rPr lang="en-US" dirty="0" err="1"/>
              <a:t>smanjenom</a:t>
            </a:r>
            <a:r>
              <a:rPr lang="en-US" dirty="0"/>
              <a:t> </a:t>
            </a:r>
            <a:r>
              <a:rPr lang="en-US" dirty="0" err="1"/>
              <a:t>intenzitetu</a:t>
            </a:r>
            <a:r>
              <a:rPr lang="en-US" dirty="0"/>
              <a:t> </a:t>
            </a:r>
            <a:r>
              <a:rPr lang="en-US" dirty="0" err="1"/>
              <a:t>na</a:t>
            </a:r>
            <a:r>
              <a:rPr lang="en-US" dirty="0"/>
              <a:t> 1300-1400 cm-1 </a:t>
            </a:r>
            <a:r>
              <a:rPr lang="en-US" dirty="0" err="1"/>
              <a:t>i</a:t>
            </a:r>
            <a:r>
              <a:rPr lang="en-US" dirty="0"/>
              <a:t> </a:t>
            </a:r>
            <a:r>
              <a:rPr lang="en-US" dirty="0" err="1"/>
              <a:t>jačem</a:t>
            </a:r>
            <a:r>
              <a:rPr lang="en-US" dirty="0"/>
              <a:t> </a:t>
            </a:r>
            <a:r>
              <a:rPr lang="en-US" dirty="0" err="1"/>
              <a:t>intenzitetu</a:t>
            </a:r>
            <a:r>
              <a:rPr lang="en-US" dirty="0"/>
              <a:t> </a:t>
            </a:r>
            <a:r>
              <a:rPr lang="en-US" dirty="0" err="1"/>
              <a:t>signala</a:t>
            </a:r>
            <a:r>
              <a:rPr lang="en-US" dirty="0"/>
              <a:t> </a:t>
            </a:r>
            <a:r>
              <a:rPr lang="en-US" dirty="0" err="1"/>
              <a:t>na</a:t>
            </a:r>
            <a:r>
              <a:rPr lang="en-US" dirty="0"/>
              <a:t> 1003, 630, 760 cm-1. </a:t>
            </a:r>
            <a:r>
              <a:rPr lang="en-US" dirty="0" err="1"/>
              <a:t>Slično</a:t>
            </a:r>
            <a:r>
              <a:rPr lang="en-US" dirty="0"/>
              <a:t> tome, </a:t>
            </a:r>
            <a:r>
              <a:rPr lang="en-US" dirty="0" err="1"/>
              <a:t>najveće</a:t>
            </a:r>
            <a:r>
              <a:rPr lang="en-US" dirty="0"/>
              <a:t> </a:t>
            </a:r>
            <a:r>
              <a:rPr lang="en-US" dirty="0" err="1"/>
              <a:t>razlike</a:t>
            </a:r>
            <a:r>
              <a:rPr lang="en-US" dirty="0"/>
              <a:t> </a:t>
            </a:r>
            <a:r>
              <a:rPr lang="en-US" dirty="0" err="1"/>
              <a:t>kod</a:t>
            </a:r>
            <a:r>
              <a:rPr lang="en-US" dirty="0"/>
              <a:t> </a:t>
            </a:r>
            <a:r>
              <a:rPr lang="en-US" dirty="0" err="1"/>
              <a:t>muških</a:t>
            </a:r>
            <a:r>
              <a:rPr lang="en-US" dirty="0"/>
              <a:t> </a:t>
            </a:r>
            <a:r>
              <a:rPr lang="en-US" dirty="0" err="1"/>
              <a:t>donora</a:t>
            </a:r>
            <a:r>
              <a:rPr lang="en-US" dirty="0"/>
              <a:t>, </a:t>
            </a:r>
            <a:r>
              <a:rPr lang="en-US" dirty="0" err="1"/>
              <a:t>za</a:t>
            </a:r>
            <a:r>
              <a:rPr lang="en-US" dirty="0"/>
              <a:t> </a:t>
            </a:r>
            <a:r>
              <a:rPr lang="en-US" dirty="0" err="1"/>
              <a:t>dobnu</a:t>
            </a:r>
            <a:r>
              <a:rPr lang="en-US" dirty="0"/>
              <a:t> </a:t>
            </a:r>
            <a:r>
              <a:rPr lang="en-US" dirty="0" err="1"/>
              <a:t>skupinu</a:t>
            </a:r>
            <a:r>
              <a:rPr lang="en-US" dirty="0"/>
              <a:t> +56 se </a:t>
            </a:r>
            <a:r>
              <a:rPr lang="en-US" dirty="0" err="1"/>
              <a:t>vidi</a:t>
            </a:r>
            <a:r>
              <a:rPr lang="en-US" dirty="0"/>
              <a:t> </a:t>
            </a:r>
            <a:r>
              <a:rPr lang="en-US" dirty="0" err="1"/>
              <a:t>prema</a:t>
            </a:r>
            <a:endParaRPr lang="en-US" dirty="0"/>
          </a:p>
          <a:p>
            <a:r>
              <a:rPr lang="en-US" dirty="0"/>
              <a:t>10</a:t>
            </a:r>
          </a:p>
          <a:p>
            <a:r>
              <a:rPr lang="en-US" dirty="0" err="1"/>
              <a:t>intenzivnijim</a:t>
            </a:r>
            <a:r>
              <a:rPr lang="en-US" dirty="0"/>
              <a:t> </a:t>
            </a:r>
            <a:r>
              <a:rPr lang="en-US" dirty="0" err="1"/>
              <a:t>signalima</a:t>
            </a:r>
            <a:r>
              <a:rPr lang="en-US" dirty="0"/>
              <a:t> </a:t>
            </a:r>
            <a:r>
              <a:rPr lang="en-US" dirty="0" err="1"/>
              <a:t>na</a:t>
            </a:r>
            <a:r>
              <a:rPr lang="en-US" dirty="0"/>
              <a:t> 1455, 1051 </a:t>
            </a:r>
            <a:r>
              <a:rPr lang="en-US" dirty="0" err="1"/>
              <a:t>i</a:t>
            </a:r>
            <a:r>
              <a:rPr lang="en-US" dirty="0"/>
              <a:t> 855 cm-1. </a:t>
            </a:r>
            <a:r>
              <a:rPr lang="en-US" dirty="0" err="1"/>
              <a:t>Za</a:t>
            </a:r>
            <a:r>
              <a:rPr lang="en-US" dirty="0"/>
              <a:t> </a:t>
            </a:r>
            <a:r>
              <a:rPr lang="en-US" dirty="0" err="1"/>
              <a:t>mlađe</a:t>
            </a:r>
            <a:r>
              <a:rPr lang="en-US" dirty="0"/>
              <a:t> </a:t>
            </a:r>
            <a:r>
              <a:rPr lang="en-US" dirty="0" err="1"/>
              <a:t>dobne</a:t>
            </a:r>
            <a:r>
              <a:rPr lang="en-US" dirty="0"/>
              <a:t> </a:t>
            </a:r>
            <a:r>
              <a:rPr lang="en-US" dirty="0" err="1"/>
              <a:t>skupine</a:t>
            </a:r>
            <a:r>
              <a:rPr lang="en-US" dirty="0"/>
              <a:t>, </a:t>
            </a:r>
            <a:r>
              <a:rPr lang="en-US" dirty="0" err="1"/>
              <a:t>vidljiv</a:t>
            </a:r>
            <a:r>
              <a:rPr lang="en-US" dirty="0"/>
              <a:t> je </a:t>
            </a:r>
            <a:r>
              <a:rPr lang="en-US" dirty="0" err="1"/>
              <a:t>pomak</a:t>
            </a:r>
            <a:r>
              <a:rPr lang="en-US" dirty="0"/>
              <a:t> </a:t>
            </a:r>
            <a:r>
              <a:rPr lang="en-US" dirty="0" err="1"/>
              <a:t>signala</a:t>
            </a:r>
            <a:r>
              <a:rPr lang="en-US" dirty="0"/>
              <a:t> u </a:t>
            </a:r>
            <a:r>
              <a:rPr lang="en-US" dirty="0" err="1"/>
              <a:t>području</a:t>
            </a:r>
            <a:r>
              <a:rPr lang="en-US" dirty="0"/>
              <a:t> 1200-1300 cm-1 do 1300-1375 cm-1. </a:t>
            </a:r>
            <a:r>
              <a:rPr lang="en-US" dirty="0" err="1"/>
              <a:t>Kako</a:t>
            </a:r>
            <a:r>
              <a:rPr lang="en-US" dirty="0"/>
              <a:t> se </a:t>
            </a:r>
            <a:r>
              <a:rPr lang="en-US" dirty="0" err="1"/>
              <a:t>vidi</a:t>
            </a:r>
            <a:r>
              <a:rPr lang="en-US" dirty="0"/>
              <a:t> </a:t>
            </a:r>
            <a:r>
              <a:rPr lang="en-US" dirty="0" err="1"/>
              <a:t>na</a:t>
            </a:r>
            <a:r>
              <a:rPr lang="en-US" dirty="0"/>
              <a:t> </a:t>
            </a:r>
            <a:r>
              <a:rPr lang="en-US" dirty="0" err="1"/>
              <a:t>slici</a:t>
            </a:r>
            <a:r>
              <a:rPr lang="en-US" dirty="0"/>
              <a:t> 5., </a:t>
            </a:r>
            <a:r>
              <a:rPr lang="en-US" dirty="0" err="1"/>
              <a:t>smanjuje</a:t>
            </a:r>
            <a:r>
              <a:rPr lang="en-US" dirty="0"/>
              <a:t> se </a:t>
            </a:r>
            <a:r>
              <a:rPr lang="en-US" dirty="0" err="1"/>
              <a:t>intenzitet</a:t>
            </a:r>
            <a:r>
              <a:rPr lang="en-US" dirty="0"/>
              <a:t> </a:t>
            </a:r>
            <a:r>
              <a:rPr lang="en-US" dirty="0" err="1"/>
              <a:t>signala</a:t>
            </a:r>
            <a:r>
              <a:rPr lang="en-US" dirty="0"/>
              <a:t> </a:t>
            </a:r>
            <a:r>
              <a:rPr lang="en-US" dirty="0" err="1"/>
              <a:t>na</a:t>
            </a:r>
            <a:r>
              <a:rPr lang="en-US" dirty="0"/>
              <a:t> 630 cm-1 </a:t>
            </a:r>
            <a:r>
              <a:rPr lang="en-US" dirty="0" err="1"/>
              <a:t>i</a:t>
            </a:r>
            <a:r>
              <a:rPr lang="en-US" dirty="0"/>
              <a:t> 1003 cm-1 </a:t>
            </a:r>
            <a:r>
              <a:rPr lang="en-US" dirty="0" err="1"/>
              <a:t>sa</a:t>
            </a:r>
            <a:r>
              <a:rPr lang="en-US" dirty="0"/>
              <a:t> </a:t>
            </a:r>
            <a:r>
              <a:rPr lang="en-US" dirty="0" err="1"/>
              <a:t>starenjem</a:t>
            </a:r>
            <a:r>
              <a:rPr lang="en-US" dirty="0"/>
              <a:t> </a:t>
            </a:r>
            <a:r>
              <a:rPr lang="en-US" dirty="0" err="1"/>
              <a:t>osobe</a:t>
            </a:r>
            <a:r>
              <a:rPr lang="en-US" dirty="0"/>
              <a:t> </a:t>
            </a:r>
            <a:r>
              <a:rPr lang="en-US" dirty="0" err="1"/>
              <a:t>što</a:t>
            </a:r>
            <a:r>
              <a:rPr lang="en-US" dirty="0"/>
              <a:t> je </a:t>
            </a:r>
            <a:r>
              <a:rPr lang="en-US" dirty="0" err="1"/>
              <a:t>povezano</a:t>
            </a:r>
            <a:r>
              <a:rPr lang="en-US" dirty="0"/>
              <a:t> s </a:t>
            </a:r>
            <a:r>
              <a:rPr lang="en-US" dirty="0" err="1"/>
              <a:t>opadanjem</a:t>
            </a:r>
            <a:r>
              <a:rPr lang="en-US" dirty="0"/>
              <a:t> </a:t>
            </a:r>
            <a:r>
              <a:rPr lang="en-US" dirty="0" err="1"/>
              <a:t>brzine</a:t>
            </a:r>
            <a:r>
              <a:rPr lang="en-US" dirty="0"/>
              <a:t> </a:t>
            </a:r>
            <a:r>
              <a:rPr lang="en-US" dirty="0" err="1"/>
              <a:t>proizvodnje</a:t>
            </a:r>
            <a:r>
              <a:rPr lang="en-US" dirty="0"/>
              <a:t> </a:t>
            </a:r>
            <a:r>
              <a:rPr lang="en-US" dirty="0" err="1"/>
              <a:t>sline</a:t>
            </a:r>
            <a:r>
              <a:rPr lang="en-US" dirty="0"/>
              <a:t> </a:t>
            </a:r>
            <a:r>
              <a:rPr lang="en-US" dirty="0" err="1"/>
              <a:t>kod</a:t>
            </a:r>
            <a:r>
              <a:rPr lang="en-US" dirty="0"/>
              <a:t> </a:t>
            </a:r>
            <a:r>
              <a:rPr lang="en-US" dirty="0" err="1"/>
              <a:t>starije</a:t>
            </a:r>
            <a:r>
              <a:rPr lang="en-US" dirty="0"/>
              <a:t> </a:t>
            </a:r>
            <a:r>
              <a:rPr lang="en-US" dirty="0" err="1"/>
              <a:t>populacije</a:t>
            </a:r>
            <a:r>
              <a:rPr lang="en-US" dirty="0"/>
              <a:t> </a:t>
            </a:r>
            <a:r>
              <a:rPr lang="en-US" dirty="0" err="1"/>
              <a:t>čime</a:t>
            </a:r>
            <a:r>
              <a:rPr lang="en-US" dirty="0"/>
              <a:t> </a:t>
            </a:r>
            <a:r>
              <a:rPr lang="en-US" dirty="0" err="1"/>
              <a:t>i</a:t>
            </a:r>
            <a:r>
              <a:rPr lang="en-US" dirty="0"/>
              <a:t> </a:t>
            </a:r>
            <a:r>
              <a:rPr lang="en-US" dirty="0" err="1"/>
              <a:t>opada</a:t>
            </a:r>
            <a:r>
              <a:rPr lang="en-US" dirty="0"/>
              <a:t> </a:t>
            </a:r>
            <a:r>
              <a:rPr lang="en-US" dirty="0" err="1"/>
              <a:t>koncentracija</a:t>
            </a:r>
            <a:r>
              <a:rPr lang="en-US" dirty="0"/>
              <a:t> </a:t>
            </a:r>
            <a:r>
              <a:rPr lang="en-US" dirty="0" err="1"/>
              <a:t>aminokiselina</a:t>
            </a:r>
            <a:r>
              <a:rPr lang="en-US" dirty="0"/>
              <a:t> u slini.14 S </a:t>
            </a:r>
            <a:r>
              <a:rPr lang="en-US" dirty="0" err="1"/>
              <a:t>godinama</a:t>
            </a:r>
            <a:r>
              <a:rPr lang="en-US" dirty="0"/>
              <a:t> </a:t>
            </a:r>
            <a:r>
              <a:rPr lang="en-US" dirty="0" err="1"/>
              <a:t>dolazi</a:t>
            </a:r>
            <a:r>
              <a:rPr lang="en-US" dirty="0"/>
              <a:t> do </a:t>
            </a:r>
            <a:r>
              <a:rPr lang="en-US" dirty="0" err="1"/>
              <a:t>opadanja</a:t>
            </a:r>
            <a:r>
              <a:rPr lang="en-US" dirty="0"/>
              <a:t> </a:t>
            </a:r>
            <a:r>
              <a:rPr lang="en-US" dirty="0" err="1"/>
              <a:t>protoka</a:t>
            </a:r>
            <a:r>
              <a:rPr lang="en-US" dirty="0"/>
              <a:t> </a:t>
            </a:r>
            <a:r>
              <a:rPr lang="en-US" dirty="0" err="1"/>
              <a:t>sline</a:t>
            </a:r>
            <a:r>
              <a:rPr lang="en-US" dirty="0"/>
              <a:t> (</a:t>
            </a:r>
            <a:r>
              <a:rPr lang="en-US" dirty="0" err="1"/>
              <a:t>nestimulirane</a:t>
            </a:r>
            <a:r>
              <a:rPr lang="en-US" dirty="0"/>
              <a:t> </a:t>
            </a:r>
            <a:r>
              <a:rPr lang="en-US" dirty="0" err="1"/>
              <a:t>i</a:t>
            </a:r>
            <a:r>
              <a:rPr lang="en-US" dirty="0"/>
              <a:t> </a:t>
            </a:r>
            <a:r>
              <a:rPr lang="en-US" dirty="0" err="1"/>
              <a:t>stimulirane</a:t>
            </a:r>
            <a:r>
              <a:rPr lang="en-US" dirty="0"/>
              <a:t>) </a:t>
            </a:r>
            <a:r>
              <a:rPr lang="en-US" dirty="0" err="1"/>
              <a:t>iz</a:t>
            </a:r>
            <a:r>
              <a:rPr lang="en-US" dirty="0"/>
              <a:t> </a:t>
            </a:r>
            <a:r>
              <a:rPr lang="en-US" dirty="0" err="1"/>
              <a:t>sublingvinalne</a:t>
            </a:r>
            <a:r>
              <a:rPr lang="en-US" dirty="0"/>
              <a:t> </a:t>
            </a:r>
            <a:r>
              <a:rPr lang="en-US" dirty="0" err="1"/>
              <a:t>i</a:t>
            </a:r>
            <a:r>
              <a:rPr lang="en-US" dirty="0"/>
              <a:t> </a:t>
            </a:r>
            <a:r>
              <a:rPr lang="en-US" dirty="0" err="1"/>
              <a:t>submandibularne</a:t>
            </a:r>
            <a:r>
              <a:rPr lang="en-US" dirty="0"/>
              <a:t> </a:t>
            </a:r>
            <a:r>
              <a:rPr lang="en-US" dirty="0" err="1"/>
              <a:t>žlijezde</a:t>
            </a:r>
            <a:r>
              <a:rPr lang="hr-HR" dirty="0"/>
              <a:t>. Također je pokazano da se i koncentracija proteina mijenja s godinama. Prosječna koncentracija proteina se smanjuje za otpilike 0,5 mg/mL kada se promatraju dobne skupine od 20-30 godina i</a:t>
            </a:r>
          </a:p>
          <a:p>
            <a:r>
              <a:rPr lang="hr-HR" dirty="0"/>
              <a:t>11</a:t>
            </a:r>
          </a:p>
          <a:p>
            <a:r>
              <a:rPr lang="hr-HR" dirty="0"/>
              <a:t>56+ godina. Čak se vidi i razlika među spolovima; žene proizvode veće koncentracije proteina od muškaraca, a razlika može biti i do 0,46 mg/mL. Proteini manje molekulske mase (staterin, histatin i cistin) su pronađeni u slini populacije mlađe dobne skupine, ali ne i kod starijih osoba. </a:t>
            </a:r>
            <a:r>
              <a:rPr lang="en-US" sz="1200" b="0" i="0" u="none" strike="noStrike" kern="1200" baseline="0" dirty="0" err="1">
                <a:solidFill>
                  <a:schemeClr val="tx1"/>
                </a:solidFill>
                <a:latin typeface="+mn-lt"/>
                <a:ea typeface="+mn-ea"/>
                <a:cs typeface="+mn-cs"/>
              </a:rPr>
              <a:t>Također</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pokazano</a:t>
            </a:r>
            <a:r>
              <a:rPr lang="en-US" sz="1200" b="0" i="0" u="none" strike="noStrike" kern="1200" baseline="0" dirty="0">
                <a:solidFill>
                  <a:schemeClr val="tx1"/>
                </a:solidFill>
                <a:latin typeface="+mn-lt"/>
                <a:ea typeface="+mn-ea"/>
                <a:cs typeface="+mn-cs"/>
              </a:rPr>
              <a:t> da se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koncentracija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proteina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mijenja</a:t>
            </a:r>
            <a:r>
              <a:rPr lang="en-US" sz="1200" b="0" i="0" u="none" strike="noStrike" kern="1200" baseline="0" dirty="0">
                <a:solidFill>
                  <a:schemeClr val="tx1"/>
                </a:solidFill>
                <a:latin typeface="+mn-lt"/>
                <a:ea typeface="+mn-ea"/>
                <a:cs typeface="+mn-cs"/>
              </a:rPr>
              <a:t> s </a:t>
            </a:r>
            <a:r>
              <a:rPr lang="en-US" sz="1200" b="0" i="0" u="none" strike="noStrike" kern="1200" baseline="0" dirty="0" err="1">
                <a:solidFill>
                  <a:schemeClr val="tx1"/>
                </a:solidFill>
                <a:latin typeface="+mn-lt"/>
                <a:ea typeface="+mn-ea"/>
                <a:cs typeface="+mn-cs"/>
              </a:rPr>
              <a:t>godinama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Prosječna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koncentracija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proteina</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smanjuje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otpilike</a:t>
            </a:r>
            <a:r>
              <a:rPr lang="en-US" sz="1200" b="0" i="0" u="none" strike="noStrike" kern="1200" baseline="0" dirty="0">
                <a:solidFill>
                  <a:schemeClr val="tx1"/>
                </a:solidFill>
                <a:latin typeface="+mn-lt"/>
                <a:ea typeface="+mn-ea"/>
                <a:cs typeface="+mn-cs"/>
              </a:rPr>
              <a:t> 0,5 mg/mL </a:t>
            </a:r>
            <a:r>
              <a:rPr lang="en-US" sz="1200" b="0" i="0" u="none" strike="noStrike" kern="1200" baseline="0" dirty="0" err="1">
                <a:solidFill>
                  <a:schemeClr val="tx1"/>
                </a:solidFill>
                <a:latin typeface="+mn-lt"/>
                <a:ea typeface="+mn-ea"/>
                <a:cs typeface="+mn-cs"/>
              </a:rPr>
              <a:t>kada</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promatraju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dobne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skupine</a:t>
            </a:r>
            <a:r>
              <a:rPr lang="en-US" sz="1200" b="0" i="0" u="none" strike="noStrike" kern="1200" baseline="0" dirty="0">
                <a:solidFill>
                  <a:schemeClr val="tx1"/>
                </a:solidFill>
                <a:latin typeface="+mn-lt"/>
                <a:ea typeface="+mn-ea"/>
                <a:cs typeface="+mn-cs"/>
              </a:rPr>
              <a:t> od 20-30 </a:t>
            </a:r>
            <a:r>
              <a:rPr lang="en-US" sz="1200" b="0" i="0" u="none" strike="noStrike" kern="1200" baseline="0" dirty="0" err="1">
                <a:solidFill>
                  <a:schemeClr val="tx1"/>
                </a:solidFill>
                <a:latin typeface="+mn-lt"/>
                <a:ea typeface="+mn-ea"/>
                <a:cs typeface="+mn-cs"/>
              </a:rPr>
              <a:t>godina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11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56+ </a:t>
            </a:r>
            <a:r>
              <a:rPr lang="en-US" sz="1200" b="0" i="0" u="none" strike="noStrike" kern="1200" baseline="0" dirty="0" err="1">
                <a:solidFill>
                  <a:schemeClr val="tx1"/>
                </a:solidFill>
                <a:latin typeface="+mn-lt"/>
                <a:ea typeface="+mn-ea"/>
                <a:cs typeface="+mn-cs"/>
              </a:rPr>
              <a:t>godina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Čak</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vidi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razlika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među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spolovima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žene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proizvode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veće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koncentracije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proteina</a:t>
            </a:r>
            <a:r>
              <a:rPr lang="en-US" sz="1200" b="0" i="0" u="none" strike="noStrike" kern="1200" baseline="0" dirty="0">
                <a:solidFill>
                  <a:schemeClr val="tx1"/>
                </a:solidFill>
                <a:latin typeface="+mn-lt"/>
                <a:ea typeface="+mn-ea"/>
                <a:cs typeface="+mn-cs"/>
              </a:rPr>
              <a:t> od </a:t>
            </a:r>
            <a:r>
              <a:rPr lang="en-US" sz="1200" b="0" i="0" u="none" strike="noStrike" kern="1200" baseline="0" dirty="0" err="1">
                <a:solidFill>
                  <a:schemeClr val="tx1"/>
                </a:solidFill>
                <a:latin typeface="+mn-lt"/>
                <a:ea typeface="+mn-ea"/>
                <a:cs typeface="+mn-cs"/>
              </a:rPr>
              <a:t>muškaraca</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razlika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može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biti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do 0,46 mg/</a:t>
            </a:r>
            <a:r>
              <a:rPr lang="en-US" sz="1200" b="0" i="0" u="none" strike="noStrike" kern="1200" baseline="0" dirty="0" err="1">
                <a:solidFill>
                  <a:schemeClr val="tx1"/>
                </a:solidFill>
                <a:latin typeface="+mn-lt"/>
                <a:ea typeface="+mn-ea"/>
                <a:cs typeface="+mn-cs"/>
              </a:rPr>
              <a:t>mL.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Proteini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manje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molekulske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staterin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histatin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cistin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pronađeni</a:t>
            </a:r>
            <a:r>
              <a:rPr lang="en-US" sz="1200" b="0" i="0" u="none" strike="noStrike" kern="1200" baseline="0" dirty="0">
                <a:solidFill>
                  <a:schemeClr val="tx1"/>
                </a:solidFill>
                <a:latin typeface="+mn-lt"/>
                <a:ea typeface="+mn-ea"/>
                <a:cs typeface="+mn-cs"/>
              </a:rPr>
              <a:t> u </a:t>
            </a:r>
            <a:r>
              <a:rPr lang="en-US" sz="1200" b="0" i="0" u="none" strike="noStrike" kern="1200" baseline="0" dirty="0" err="1">
                <a:solidFill>
                  <a:schemeClr val="tx1"/>
                </a:solidFill>
                <a:latin typeface="+mn-lt"/>
                <a:ea typeface="+mn-ea"/>
                <a:cs typeface="+mn-cs"/>
              </a:rPr>
              <a:t>slini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populacije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mlađe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dobne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skupine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ali</a:t>
            </a:r>
            <a:r>
              <a:rPr lang="en-US" sz="1200" b="0" i="0" u="none" strike="noStrike" kern="1200" baseline="0" dirty="0">
                <a:solidFill>
                  <a:schemeClr val="tx1"/>
                </a:solidFill>
                <a:latin typeface="+mn-lt"/>
                <a:ea typeface="+mn-ea"/>
                <a:cs typeface="+mn-cs"/>
              </a:rPr>
              <a:t> ne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starijih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osoba</a:t>
            </a:r>
            <a:r>
              <a:rPr lang="hr-HR"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izlučuju</a:t>
            </a:r>
            <a:r>
              <a:rPr lang="en-US" sz="1200" b="0" i="0" u="none" strike="noStrike" kern="1200" baseline="0" dirty="0">
                <a:solidFill>
                  <a:schemeClr val="tx1"/>
                </a:solidFill>
                <a:latin typeface="+mn-lt"/>
                <a:ea typeface="+mn-ea"/>
                <a:cs typeface="+mn-cs"/>
              </a:rPr>
              <a:t> tri </a:t>
            </a:r>
            <a:r>
              <a:rPr lang="en-US" sz="1200" b="0" i="0" u="none" strike="noStrike" kern="1200" baseline="0" dirty="0" err="1">
                <a:solidFill>
                  <a:schemeClr val="tx1"/>
                </a:solidFill>
                <a:latin typeface="+mn-lt"/>
                <a:ea typeface="+mn-ea"/>
                <a:cs typeface="+mn-cs"/>
              </a:rPr>
              <a:t>žlijezde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slinovnice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parotidna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sublingvinalna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submandibularna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žlijezda</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žlijezde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sastavljene</a:t>
            </a:r>
            <a:r>
              <a:rPr lang="en-US" sz="1200" b="0" i="0" u="none" strike="noStrike" kern="1200" baseline="0" dirty="0">
                <a:solidFill>
                  <a:schemeClr val="tx1"/>
                </a:solidFill>
                <a:latin typeface="+mn-lt"/>
                <a:ea typeface="+mn-ea"/>
                <a:cs typeface="+mn-cs"/>
              </a:rPr>
              <a:t> od </a:t>
            </a:r>
            <a:r>
              <a:rPr lang="en-US" sz="1200" b="0" i="0" u="none" strike="noStrike" kern="1200" baseline="0" dirty="0" err="1">
                <a:solidFill>
                  <a:schemeClr val="tx1"/>
                </a:solidFill>
                <a:latin typeface="+mn-lt"/>
                <a:ea typeface="+mn-ea"/>
                <a:cs typeface="+mn-cs"/>
              </a:rPr>
              <a:t>triju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vrsta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stanica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duktalne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acinarne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mioepitelne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stanice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starijih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osoba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razlog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sporijeg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izlučivanja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sline</a:t>
            </a:r>
            <a:r>
              <a:rPr lang="en-US" sz="1200" b="0" i="0" u="none" strike="noStrike" kern="1200" baseline="0" dirty="0">
                <a:solidFill>
                  <a:schemeClr val="tx1"/>
                </a:solidFill>
                <a:latin typeface="+mn-lt"/>
                <a:ea typeface="+mn-ea"/>
                <a:cs typeface="+mn-cs"/>
              </a:rPr>
              <a:t> jest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gubitak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acinarnih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stanica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koji</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glavni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uzročnik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suhoće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usne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šupljine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Iako</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broj</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kanala</a:t>
            </a:r>
            <a:r>
              <a:rPr lang="en-US" sz="1200" b="0" i="0" u="none" strike="noStrike" kern="1200" baseline="0" dirty="0">
                <a:solidFill>
                  <a:schemeClr val="tx1"/>
                </a:solidFill>
                <a:latin typeface="+mn-lt"/>
                <a:ea typeface="+mn-ea"/>
                <a:cs typeface="+mn-cs"/>
              </a:rPr>
              <a:t> u </a:t>
            </a:r>
            <a:r>
              <a:rPr lang="en-US" sz="1200" b="0" i="0" u="none" strike="noStrike" kern="1200" baseline="0" dirty="0" err="1">
                <a:solidFill>
                  <a:schemeClr val="tx1"/>
                </a:solidFill>
                <a:latin typeface="+mn-lt"/>
                <a:ea typeface="+mn-ea"/>
                <a:cs typeface="+mn-cs"/>
              </a:rPr>
              <a:t>žlijezdama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ostao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jednak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dolazi</a:t>
            </a:r>
            <a:r>
              <a:rPr lang="en-US" sz="1200" b="0" i="0" u="none" strike="noStrike" kern="1200" baseline="0" dirty="0">
                <a:solidFill>
                  <a:schemeClr val="tx1"/>
                </a:solidFill>
                <a:latin typeface="+mn-lt"/>
                <a:ea typeface="+mn-ea"/>
                <a:cs typeface="+mn-cs"/>
              </a:rPr>
              <a:t> do </a:t>
            </a:r>
            <a:r>
              <a:rPr lang="en-US" sz="1200" b="0" i="0" u="none" strike="noStrike" kern="1200" baseline="0" dirty="0" err="1">
                <a:solidFill>
                  <a:schemeClr val="tx1"/>
                </a:solidFill>
                <a:latin typeface="+mn-lt"/>
                <a:ea typeface="+mn-ea"/>
                <a:cs typeface="+mn-cs"/>
              </a:rPr>
              <a:t>gubitka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acinarnih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stanica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povećanja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masnog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tkiva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neurofiziološkog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propadanja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što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uzrokuje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hipofunkciju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žlijezda</a:t>
            </a:r>
            <a:r>
              <a:rPr lang="en-US" sz="1200" b="0" i="0" u="none" strike="noStrike" kern="1200" baseline="0" dirty="0">
                <a:solidFill>
                  <a:schemeClr val="tx1"/>
                </a:solidFill>
                <a:latin typeface="+mn-lt"/>
                <a:ea typeface="+mn-ea"/>
                <a:cs typeface="+mn-cs"/>
              </a:rPr>
              <a:t> slinovnica.10 S </a:t>
            </a:r>
            <a:r>
              <a:rPr lang="en-US" sz="1200" b="0" i="0" u="none" strike="noStrike" kern="1200" baseline="0" dirty="0" err="1">
                <a:solidFill>
                  <a:schemeClr val="tx1"/>
                </a:solidFill>
                <a:latin typeface="+mn-lt"/>
                <a:ea typeface="+mn-ea"/>
                <a:cs typeface="+mn-cs"/>
              </a:rPr>
              <a:t>godinama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dolazi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do </a:t>
            </a:r>
            <a:r>
              <a:rPr lang="en-US" sz="1200" b="0" i="0" u="none" strike="noStrike" kern="1200" baseline="0" dirty="0" err="1">
                <a:solidFill>
                  <a:schemeClr val="tx1"/>
                </a:solidFill>
                <a:latin typeface="+mn-lt"/>
                <a:ea typeface="+mn-ea"/>
                <a:cs typeface="+mn-cs"/>
              </a:rPr>
              <a:t>smanjenja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broja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okusnih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receptora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smanjena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neurološka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stimulacija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sline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manje</a:t>
            </a:r>
            <a:r>
              <a:rPr lang="en-US" sz="1200" b="0" i="0" u="none" strike="noStrike" kern="1200" baseline="0" dirty="0">
                <a:solidFill>
                  <a:schemeClr val="tx1"/>
                </a:solidFill>
                <a:latin typeface="+mn-lt"/>
                <a:ea typeface="+mn-ea"/>
                <a:cs typeface="+mn-cs"/>
              </a:rPr>
              <a:t> je </a:t>
            </a:r>
            <a:r>
              <a:rPr lang="en-US" sz="1200" b="0" i="0" u="none" strike="noStrike" kern="1200" baseline="0" dirty="0" err="1">
                <a:solidFill>
                  <a:schemeClr val="tx1"/>
                </a:solidFill>
                <a:latin typeface="+mn-lt"/>
                <a:ea typeface="+mn-ea"/>
                <a:cs typeface="+mn-cs"/>
              </a:rPr>
              <a:t>transmitera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koji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djeluju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receptore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499B73F-22D0-4B64-9A5B-8D42F554C4D7}" type="slidenum">
              <a:rPr lang="en-US" smtClean="0"/>
              <a:t>13</a:t>
            </a:fld>
            <a:endParaRPr lang="en-US"/>
          </a:p>
        </p:txBody>
      </p:sp>
    </p:spTree>
    <p:extLst>
      <p:ext uri="{BB962C8B-B14F-4D97-AF65-F5344CB8AC3E}">
        <p14:creationId xmlns:p14="http://schemas.microsoft.com/office/powerpoint/2010/main" val="343256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9B73F-22D0-4B64-9A5B-8D42F554C4D7}" type="slidenum">
              <a:rPr lang="en-US" smtClean="0"/>
              <a:t>14</a:t>
            </a:fld>
            <a:endParaRPr lang="en-US"/>
          </a:p>
        </p:txBody>
      </p:sp>
    </p:spTree>
    <p:extLst>
      <p:ext uri="{BB962C8B-B14F-4D97-AF65-F5344CB8AC3E}">
        <p14:creationId xmlns:p14="http://schemas.microsoft.com/office/powerpoint/2010/main" val="5522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9B73F-22D0-4B64-9A5B-8D42F554C4D7}" type="slidenum">
              <a:rPr lang="en-US" smtClean="0"/>
              <a:t>15</a:t>
            </a:fld>
            <a:endParaRPr lang="en-US"/>
          </a:p>
        </p:txBody>
      </p:sp>
    </p:spTree>
    <p:extLst>
      <p:ext uri="{BB962C8B-B14F-4D97-AF65-F5344CB8AC3E}">
        <p14:creationId xmlns:p14="http://schemas.microsoft.com/office/powerpoint/2010/main" val="419578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9B73F-22D0-4B64-9A5B-8D42F554C4D7}" type="slidenum">
              <a:rPr lang="en-US" smtClean="0"/>
              <a:t>16</a:t>
            </a:fld>
            <a:endParaRPr lang="en-US"/>
          </a:p>
        </p:txBody>
      </p:sp>
    </p:spTree>
    <p:extLst>
      <p:ext uri="{BB962C8B-B14F-4D97-AF65-F5344CB8AC3E}">
        <p14:creationId xmlns:p14="http://schemas.microsoft.com/office/powerpoint/2010/main" val="384593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9B73F-22D0-4B64-9A5B-8D42F554C4D7}" type="slidenum">
              <a:rPr lang="en-US" smtClean="0"/>
              <a:t>17</a:t>
            </a:fld>
            <a:endParaRPr lang="en-US"/>
          </a:p>
        </p:txBody>
      </p:sp>
    </p:spTree>
    <p:extLst>
      <p:ext uri="{BB962C8B-B14F-4D97-AF65-F5344CB8AC3E}">
        <p14:creationId xmlns:p14="http://schemas.microsoft.com/office/powerpoint/2010/main" val="3084095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9B73F-22D0-4B64-9A5B-8D42F554C4D7}" type="slidenum">
              <a:rPr lang="en-US" smtClean="0"/>
              <a:t>18</a:t>
            </a:fld>
            <a:endParaRPr lang="en-US"/>
          </a:p>
        </p:txBody>
      </p:sp>
    </p:spTree>
    <p:extLst>
      <p:ext uri="{BB962C8B-B14F-4D97-AF65-F5344CB8AC3E}">
        <p14:creationId xmlns:p14="http://schemas.microsoft.com/office/powerpoint/2010/main" val="74679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090" baseline="0" dirty="0">
                <a:effectLst/>
                <a:latin typeface="Times New Roman" panose="02020603050405020304" pitchFamily="18" charset="0"/>
                <a:ea typeface="Calibri" panose="020F0502020204030204" pitchFamily="34" charset="0"/>
              </a:rPr>
              <a:t>Slina je tjelesna tekućina kompleksnog sastava od proteina, polipeptida, nukleinskih kiselina, elektrolita i hormona te kao takva obiluje biokemijskim informacijama</a:t>
            </a:r>
            <a:r>
              <a:rPr lang="en-US" sz="1090" baseline="0" dirty="0">
                <a:effectLst/>
                <a:latin typeface="Times New Roman" panose="02020603050405020304" pitchFamily="18" charset="0"/>
                <a:ea typeface="Calibri" panose="020F0502020204030204" pitchFamily="34" charset="0"/>
              </a:rPr>
              <a:t>. Kad se </a:t>
            </a:r>
            <a:r>
              <a:rPr lang="en-US" sz="1090" baseline="0" dirty="0" err="1">
                <a:effectLst/>
                <a:latin typeface="Times New Roman" panose="02020603050405020304" pitchFamily="18" charset="0"/>
                <a:ea typeface="Calibri" panose="020F0502020204030204" pitchFamily="34" charset="0"/>
              </a:rPr>
              <a:t>uspoređuje</a:t>
            </a:r>
            <a:r>
              <a:rPr lang="en-US" sz="1090" baseline="0" dirty="0">
                <a:effectLst/>
                <a:latin typeface="Times New Roman" panose="02020603050405020304" pitchFamily="18" charset="0"/>
                <a:ea typeface="Calibri" panose="020F0502020204030204" pitchFamily="34" charset="0"/>
              </a:rPr>
              <a:t> s </a:t>
            </a:r>
            <a:r>
              <a:rPr lang="en-US" sz="1090" baseline="0" dirty="0" err="1">
                <a:effectLst/>
                <a:latin typeface="Times New Roman" panose="02020603050405020304" pitchFamily="18" charset="0"/>
                <a:ea typeface="Calibri" panose="020F0502020204030204" pitchFamily="34" charset="0"/>
              </a:rPr>
              <a:t>krvi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prednosti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upotrebe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sline</a:t>
            </a:r>
            <a:r>
              <a:rPr lang="en-US" sz="1090" baseline="0" dirty="0">
                <a:effectLst/>
                <a:latin typeface="Times New Roman" panose="02020603050405020304" pitchFamily="18" charset="0"/>
                <a:ea typeface="Calibri" panose="020F0502020204030204" pitchFamily="34" charset="0"/>
              </a:rPr>
              <a:t> u </a:t>
            </a:r>
            <a:r>
              <a:rPr lang="en-US" sz="1090" baseline="0" dirty="0" err="1">
                <a:effectLst/>
                <a:latin typeface="Times New Roman" panose="02020603050405020304" pitchFamily="18" charset="0"/>
                <a:ea typeface="Calibri" panose="020F0502020204030204" pitchFamily="34" charset="0"/>
              </a:rPr>
              <a:t>dijagnostičke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svrhe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su</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jednostavnije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metode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uzorkovanja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koje</a:t>
            </a:r>
            <a:r>
              <a:rPr lang="en-US" sz="1090" baseline="0" dirty="0">
                <a:effectLst/>
                <a:latin typeface="Times New Roman" panose="02020603050405020304" pitchFamily="18" charset="0"/>
                <a:ea typeface="Calibri" panose="020F0502020204030204" pitchFamily="34" charset="0"/>
              </a:rPr>
              <a:t> ne </a:t>
            </a:r>
            <a:r>
              <a:rPr lang="en-US" sz="1090" baseline="0" dirty="0" err="1">
                <a:effectLst/>
                <a:latin typeface="Times New Roman" panose="02020603050405020304" pitchFamily="18" charset="0"/>
                <a:ea typeface="Calibri" panose="020F0502020204030204" pitchFamily="34" charset="0"/>
              </a:rPr>
              <a:t>pričinjavaju</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nelagodu</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bolove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osobi</a:t>
            </a:r>
            <a:r>
              <a:rPr lang="en-US" sz="1090" baseline="0" dirty="0">
                <a:effectLst/>
                <a:latin typeface="Times New Roman" panose="02020603050405020304" pitchFamily="18" charset="0"/>
                <a:ea typeface="Calibri" panose="020F0502020204030204" pitchFamily="34" charset="0"/>
              </a:rPr>
              <a:t> od </a:t>
            </a:r>
            <a:r>
              <a:rPr lang="en-US" sz="1090" baseline="0" dirty="0" err="1">
                <a:effectLst/>
                <a:latin typeface="Times New Roman" panose="02020603050405020304" pitchFamily="18" charset="0"/>
                <a:ea typeface="Calibri" panose="020F0502020204030204" pitchFamily="34" charset="0"/>
              </a:rPr>
              <a:t>koje</a:t>
            </a:r>
            <a:r>
              <a:rPr lang="en-US" sz="1090" baseline="0" dirty="0">
                <a:effectLst/>
                <a:latin typeface="Times New Roman" panose="02020603050405020304" pitchFamily="18" charset="0"/>
                <a:ea typeface="Calibri" panose="020F0502020204030204" pitchFamily="34" charset="0"/>
              </a:rPr>
              <a:t> se </a:t>
            </a:r>
            <a:r>
              <a:rPr lang="en-US" sz="1090" baseline="0" dirty="0" err="1">
                <a:effectLst/>
                <a:latin typeface="Times New Roman" panose="02020603050405020304" pitchFamily="18" charset="0"/>
                <a:ea typeface="Calibri" panose="020F0502020204030204" pitchFamily="34" charset="0"/>
              </a:rPr>
              <a:t>uzorak</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uzima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Metode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prikupljanja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sline</a:t>
            </a:r>
            <a:r>
              <a:rPr lang="en-US" sz="1090" baseline="0" dirty="0">
                <a:effectLst/>
                <a:latin typeface="Times New Roman" panose="02020603050405020304" pitchFamily="18" charset="0"/>
                <a:ea typeface="Calibri" panose="020F0502020204030204" pitchFamily="34" charset="0"/>
              </a:rPr>
              <a:t> ne </a:t>
            </a:r>
            <a:r>
              <a:rPr lang="en-US" sz="1090" baseline="0" dirty="0" err="1">
                <a:effectLst/>
                <a:latin typeface="Times New Roman" panose="02020603050405020304" pitchFamily="18" charset="0"/>
                <a:ea typeface="Calibri" panose="020F0502020204030204" pitchFamily="34" charset="0"/>
              </a:rPr>
              <a:t>zahtjevaju</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visoku</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stručnost</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osoblja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niti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opremu</a:t>
            </a:r>
            <a:r>
              <a:rPr lang="en-US" sz="1090" baseline="0" dirty="0">
                <a:effectLst/>
                <a:latin typeface="Times New Roman" panose="02020603050405020304" pitchFamily="18" charset="0"/>
                <a:ea typeface="Calibri" panose="020F0502020204030204" pitchFamily="34" charset="0"/>
              </a:rPr>
              <a:t>, a </a:t>
            </a:r>
            <a:r>
              <a:rPr lang="en-US" sz="1090" baseline="0" dirty="0" err="1">
                <a:effectLst/>
                <a:latin typeface="Times New Roman" panose="02020603050405020304" pitchFamily="18" charset="0"/>
                <a:ea typeface="Calibri" panose="020F0502020204030204" pitchFamily="34" charset="0"/>
              </a:rPr>
              <a:t>sam</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pristup</a:t>
            </a:r>
            <a:r>
              <a:rPr lang="en-US" sz="1090" baseline="0" dirty="0">
                <a:effectLst/>
                <a:latin typeface="Times New Roman" panose="02020603050405020304" pitchFamily="18" charset="0"/>
                <a:ea typeface="Calibri" panose="020F0502020204030204" pitchFamily="34" charset="0"/>
              </a:rPr>
              <a:t> se </a:t>
            </a:r>
            <a:r>
              <a:rPr lang="en-US" sz="1090" baseline="0" dirty="0" err="1">
                <a:effectLst/>
                <a:latin typeface="Times New Roman" panose="02020603050405020304" pitchFamily="18" charset="0"/>
                <a:ea typeface="Calibri" panose="020F0502020204030204" pitchFamily="34" charset="0"/>
              </a:rPr>
              <a:t>smatra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neinvazivnim</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sigurnim</a:t>
            </a:r>
            <a:r>
              <a:rPr lang="en-US" sz="1090" baseline="0" dirty="0">
                <a:effectLst/>
                <a:latin typeface="Times New Roman" panose="02020603050405020304" pitchFamily="18" charset="0"/>
                <a:ea typeface="Calibri" panose="020F0502020204030204" pitchFamily="34" charset="0"/>
              </a:rPr>
              <a:t> za </a:t>
            </a:r>
            <a:r>
              <a:rPr lang="en-US" sz="1090" baseline="0" dirty="0" err="1">
                <a:effectLst/>
                <a:latin typeface="Times New Roman" panose="02020603050405020304" pitchFamily="18" charset="0"/>
                <a:ea typeface="Calibri" panose="020F0502020204030204" pitchFamily="34" charset="0"/>
              </a:rPr>
              <a:t>pacijenta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i</a:t>
            </a:r>
            <a:r>
              <a:rPr lang="en-US" sz="1090" baseline="0" dirty="0">
                <a:effectLst/>
                <a:latin typeface="Times New Roman" panose="02020603050405020304" pitchFamily="18" charset="0"/>
                <a:ea typeface="Calibri" panose="020F0502020204030204" pitchFamily="34" charset="0"/>
              </a:rPr>
              <a:t> za </a:t>
            </a:r>
            <a:r>
              <a:rPr lang="en-US" sz="1090" baseline="0" dirty="0" err="1">
                <a:effectLst/>
                <a:latin typeface="Times New Roman" panose="02020603050405020304" pitchFamily="18" charset="0"/>
                <a:ea typeface="Calibri" panose="020F0502020204030204" pitchFamily="34" charset="0"/>
              </a:rPr>
              <a:t>operatera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Osim</a:t>
            </a:r>
            <a:r>
              <a:rPr lang="en-US" sz="1090" baseline="0" dirty="0">
                <a:effectLst/>
                <a:latin typeface="Times New Roman" panose="02020603050405020304" pitchFamily="18" charset="0"/>
                <a:ea typeface="Calibri" panose="020F0502020204030204" pitchFamily="34" charset="0"/>
              </a:rPr>
              <a:t> toga, </a:t>
            </a:r>
            <a:r>
              <a:rPr lang="en-US" sz="1090" baseline="0" dirty="0" err="1">
                <a:effectLst/>
                <a:latin typeface="Times New Roman" panose="02020603050405020304" pitchFamily="18" charset="0"/>
                <a:ea typeface="Calibri" panose="020F0502020204030204" pitchFamily="34" charset="0"/>
              </a:rPr>
              <a:t>prednost</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analize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sline</a:t>
            </a:r>
            <a:r>
              <a:rPr lang="en-US" sz="1090" baseline="0" dirty="0">
                <a:effectLst/>
                <a:latin typeface="Times New Roman" panose="02020603050405020304" pitchFamily="18" charset="0"/>
                <a:ea typeface="Calibri" panose="020F0502020204030204" pitchFamily="34" charset="0"/>
              </a:rPr>
              <a:t> jest </a:t>
            </a:r>
            <a:r>
              <a:rPr lang="en-US" sz="1090" baseline="0" dirty="0" err="1">
                <a:effectLst/>
                <a:latin typeface="Times New Roman" panose="02020603050405020304" pitchFamily="18" charset="0"/>
                <a:ea typeface="Calibri" panose="020F0502020204030204" pitchFamily="34" charset="0"/>
              </a:rPr>
              <a: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ekonomičnost</a:t>
            </a:r>
            <a:r>
              <a:rPr lang="en-US" sz="1090" baseline="0" dirty="0">
                <a:effectLst/>
                <a:latin typeface="Times New Roman" panose="02020603050405020304" pitchFamily="18" charset="0"/>
                <a:ea typeface="Calibri" panose="020F0502020204030204" pitchFamily="34" charset="0"/>
              </a:rPr>
              <a:t> same </a:t>
            </a:r>
            <a:r>
              <a:rPr lang="en-US" sz="1090" baseline="0" dirty="0" err="1">
                <a:effectLst/>
                <a:latin typeface="Times New Roman" panose="02020603050405020304" pitchFamily="18" charset="0"/>
                <a:ea typeface="Calibri" panose="020F0502020204030204" pitchFamily="34" charset="0"/>
              </a:rPr>
              <a:t>metode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uzorkovanja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Nadalje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slina</a:t>
            </a:r>
            <a:r>
              <a:rPr lang="en-US" sz="1090" baseline="0" dirty="0">
                <a:effectLst/>
                <a:latin typeface="Times New Roman" panose="02020603050405020304" pitchFamily="18" charset="0"/>
                <a:ea typeface="Calibri" panose="020F0502020204030204" pitchFamily="34" charset="0"/>
              </a:rPr>
              <a:t> se </a:t>
            </a:r>
            <a:r>
              <a:rPr lang="en-US" sz="1090" baseline="0" dirty="0" err="1">
                <a:effectLst/>
                <a:latin typeface="Times New Roman" panose="02020603050405020304" pitchFamily="18" charset="0"/>
                <a:ea typeface="Calibri" panose="020F0502020204030204" pitchFamily="34" charset="0"/>
              </a:rPr>
              <a:t>jednostavno</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skladišti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i</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prenosi</a:t>
            </a:r>
            <a:r>
              <a:rPr lang="en-US" sz="1090" baseline="0" dirty="0">
                <a:effectLst/>
                <a:latin typeface="Times New Roman" panose="02020603050405020304" pitchFamily="18" charset="0"/>
                <a:ea typeface="Calibri" panose="020F0502020204030204" pitchFamily="34" charset="0"/>
              </a:rPr>
              <a:t>, a s </a:t>
            </a:r>
            <a:r>
              <a:rPr lang="en-US" sz="1090" baseline="0" dirty="0" err="1">
                <a:effectLst/>
                <a:latin typeface="Times New Roman" panose="02020603050405020304" pitchFamily="18" charset="0"/>
                <a:ea typeface="Calibri" panose="020F0502020204030204" pitchFamily="34" charset="0"/>
              </a:rPr>
              <a:t>vremenom</a:t>
            </a:r>
            <a:r>
              <a:rPr lang="en-US" sz="1090" baseline="0" dirty="0">
                <a:effectLst/>
                <a:latin typeface="Times New Roman" panose="02020603050405020304" pitchFamily="18" charset="0"/>
                <a:ea typeface="Calibri" panose="020F0502020204030204" pitchFamily="34" charset="0"/>
              </a:rPr>
              <a:t> ne </a:t>
            </a:r>
            <a:r>
              <a:rPr lang="en-US" sz="1090" baseline="0" dirty="0" err="1">
                <a:effectLst/>
                <a:latin typeface="Times New Roman" panose="02020603050405020304" pitchFamily="18" charset="0"/>
                <a:ea typeface="Calibri" panose="020F0502020204030204" pitchFamily="34" charset="0"/>
              </a:rPr>
              <a:t>dolazi</a:t>
            </a:r>
            <a:r>
              <a:rPr lang="en-US" sz="1090" baseline="0" dirty="0">
                <a:effectLst/>
                <a:latin typeface="Times New Roman" panose="02020603050405020304" pitchFamily="18" charset="0"/>
                <a:ea typeface="Calibri" panose="020F0502020204030204" pitchFamily="34" charset="0"/>
              </a:rPr>
              <a:t> do </a:t>
            </a:r>
            <a:r>
              <a:rPr lang="en-US" sz="1090" baseline="0" dirty="0" err="1">
                <a:effectLst/>
                <a:latin typeface="Times New Roman" panose="02020603050405020304" pitchFamily="18" charset="0"/>
                <a:ea typeface="Calibri" panose="020F0502020204030204" pitchFamily="34" charset="0"/>
              </a:rPr>
              <a:t>zgrušavanja</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tekućine</a:t>
            </a:r>
            <a:r>
              <a:rPr lang="en-US" sz="1090" baseline="0" dirty="0">
                <a:effectLst/>
                <a:latin typeface="Times New Roman" panose="02020603050405020304" pitchFamily="18" charset="0"/>
                <a:ea typeface="Calibri" panose="020F0502020204030204" pitchFamily="34" charset="0"/>
              </a:rPr>
              <a:t> </a:t>
            </a:r>
            <a:r>
              <a:rPr lang="en-US" sz="1090" baseline="0" dirty="0" err="1">
                <a:effectLst/>
                <a:latin typeface="Times New Roman" panose="02020603050405020304" pitchFamily="18" charset="0"/>
                <a:ea typeface="Calibri" panose="020F0502020204030204" pitchFamily="34" charset="0"/>
              </a:rPr>
              <a:t>kao</a:t>
            </a:r>
            <a:r>
              <a:rPr lang="en-US" sz="1090" baseline="0" dirty="0">
                <a:effectLst/>
                <a:latin typeface="Times New Roman" panose="02020603050405020304" pitchFamily="18" charset="0"/>
                <a:ea typeface="Calibri" panose="020F0502020204030204" pitchFamily="34" charset="0"/>
              </a:rPr>
              <a:t> što je </a:t>
            </a:r>
            <a:r>
              <a:rPr lang="en-US" sz="1090" baseline="0" dirty="0" err="1">
                <a:effectLst/>
                <a:latin typeface="Times New Roman" panose="02020603050405020304" pitchFamily="18" charset="0"/>
                <a:ea typeface="Calibri" panose="020F0502020204030204" pitchFamily="34" charset="0"/>
              </a:rPr>
              <a:t>slučaj</a:t>
            </a:r>
            <a:r>
              <a:rPr lang="en-US" sz="1090" baseline="0" dirty="0">
                <a:effectLst/>
                <a:latin typeface="Times New Roman" panose="02020603050405020304" pitchFamily="18" charset="0"/>
                <a:ea typeface="Calibri" panose="020F0502020204030204" pitchFamily="34" charset="0"/>
              </a:rPr>
              <a:t> s </a:t>
            </a:r>
            <a:r>
              <a:rPr lang="en-US" sz="1090" baseline="0" dirty="0" err="1">
                <a:effectLst/>
                <a:latin typeface="Times New Roman" panose="02020603050405020304" pitchFamily="18" charset="0"/>
                <a:ea typeface="Calibri" panose="020F0502020204030204" pitchFamily="34" charset="0"/>
              </a:rPr>
              <a:t>krvlju</a:t>
            </a:r>
            <a:endParaRPr lang="en-US" sz="1090" baseline="0" dirty="0"/>
          </a:p>
        </p:txBody>
      </p:sp>
      <p:sp>
        <p:nvSpPr>
          <p:cNvPr id="4" name="Slide Number Placeholder 3"/>
          <p:cNvSpPr>
            <a:spLocks noGrp="1"/>
          </p:cNvSpPr>
          <p:nvPr>
            <p:ph type="sldNum" sz="quarter" idx="5"/>
          </p:nvPr>
        </p:nvSpPr>
        <p:spPr/>
        <p:txBody>
          <a:bodyPr/>
          <a:lstStyle/>
          <a:p>
            <a:fld id="{7499B73F-22D0-4B64-9A5B-8D42F554C4D7}" type="slidenum">
              <a:rPr lang="en-US" smtClean="0"/>
              <a:t>2</a:t>
            </a:fld>
            <a:endParaRPr lang="en-US"/>
          </a:p>
        </p:txBody>
      </p:sp>
    </p:spTree>
    <p:extLst>
      <p:ext uri="{BB962C8B-B14F-4D97-AF65-F5344CB8AC3E}">
        <p14:creationId xmlns:p14="http://schemas.microsoft.com/office/powerpoint/2010/main" val="423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Slina</a:t>
            </a:r>
            <a:r>
              <a:rPr lang="en-US" dirty="0"/>
              <a:t> je </a:t>
            </a:r>
            <a:r>
              <a:rPr lang="en-US" dirty="0" err="1"/>
              <a:t>medij</a:t>
            </a:r>
            <a:r>
              <a:rPr lang="en-US" dirty="0"/>
              <a:t> za </a:t>
            </a:r>
            <a:r>
              <a:rPr lang="en-US" dirty="0" err="1"/>
              <a:t>istraživanje</a:t>
            </a:r>
            <a:r>
              <a:rPr lang="en-US" dirty="0"/>
              <a:t> </a:t>
            </a:r>
            <a:r>
              <a:rPr lang="en-US" dirty="0" err="1"/>
              <a:t>velikog</a:t>
            </a:r>
            <a:r>
              <a:rPr lang="en-US" dirty="0"/>
              <a:t> </a:t>
            </a:r>
            <a:r>
              <a:rPr lang="en-US" dirty="0" err="1"/>
              <a:t>broja</a:t>
            </a:r>
            <a:r>
              <a:rPr lang="en-US" dirty="0"/>
              <a:t> </a:t>
            </a:r>
            <a:r>
              <a:rPr lang="en-US" dirty="0" err="1"/>
              <a:t>čestih</a:t>
            </a:r>
            <a:r>
              <a:rPr lang="en-US" dirty="0"/>
              <a:t> </a:t>
            </a:r>
            <a:r>
              <a:rPr lang="en-US" dirty="0" err="1"/>
              <a:t>sustavnih</a:t>
            </a:r>
            <a:r>
              <a:rPr lang="en-US" dirty="0"/>
              <a:t> </a:t>
            </a:r>
            <a:r>
              <a:rPr lang="en-US" dirty="0" err="1"/>
              <a:t>bolesti</a:t>
            </a:r>
            <a:r>
              <a:rPr lang="en-US" dirty="0"/>
              <a:t>, </a:t>
            </a:r>
            <a:r>
              <a:rPr lang="en-US" dirty="0" err="1"/>
              <a:t>određivanjem</a:t>
            </a:r>
            <a:r>
              <a:rPr lang="en-US" dirty="0"/>
              <a:t> </a:t>
            </a:r>
            <a:r>
              <a:rPr lang="en-US" dirty="0" err="1"/>
              <a:t>potencijalnih</a:t>
            </a:r>
            <a:r>
              <a:rPr lang="en-US" dirty="0"/>
              <a:t> </a:t>
            </a:r>
            <a:r>
              <a:rPr lang="en-US" dirty="0" err="1"/>
              <a:t>biljega</a:t>
            </a:r>
            <a:r>
              <a:rPr lang="en-US" dirty="0"/>
              <a:t> </a:t>
            </a:r>
            <a:r>
              <a:rPr lang="en-US" dirty="0" err="1"/>
              <a:t>ili</a:t>
            </a:r>
            <a:r>
              <a:rPr lang="en-US" dirty="0"/>
              <a:t> </a:t>
            </a:r>
            <a:r>
              <a:rPr lang="en-US" dirty="0" err="1"/>
              <a:t>određivanjem</a:t>
            </a:r>
            <a:r>
              <a:rPr lang="en-US" dirty="0"/>
              <a:t> </a:t>
            </a:r>
            <a:r>
              <a:rPr lang="en-US" dirty="0" err="1"/>
              <a:t>serumskih</a:t>
            </a:r>
            <a:r>
              <a:rPr lang="en-US" dirty="0"/>
              <a:t> </a:t>
            </a:r>
            <a:r>
              <a:rPr lang="en-US" dirty="0" err="1"/>
              <a:t>dijagnostičkih</a:t>
            </a:r>
            <a:r>
              <a:rPr lang="en-US" dirty="0"/>
              <a:t> analoga.1 </a:t>
            </a:r>
            <a:r>
              <a:rPr lang="en-US" dirty="0" err="1"/>
              <a:t>Slina</a:t>
            </a:r>
            <a:r>
              <a:rPr lang="en-US" dirty="0"/>
              <a:t> se </a:t>
            </a:r>
            <a:r>
              <a:rPr lang="en-US" dirty="0" err="1"/>
              <a:t>koristi</a:t>
            </a:r>
            <a:r>
              <a:rPr lang="en-US" dirty="0"/>
              <a:t> za </a:t>
            </a:r>
            <a:r>
              <a:rPr lang="en-US" dirty="0" err="1"/>
              <a:t>detekciju</a:t>
            </a:r>
            <a:r>
              <a:rPr lang="en-US" dirty="0"/>
              <a:t> </a:t>
            </a:r>
            <a:r>
              <a:rPr lang="en-US" dirty="0" err="1"/>
              <a:t>akutnog</a:t>
            </a:r>
            <a:r>
              <a:rPr lang="en-US" dirty="0"/>
              <a:t> </a:t>
            </a:r>
            <a:r>
              <a:rPr lang="en-US" dirty="0" err="1"/>
              <a:t>infarkta</a:t>
            </a:r>
            <a:r>
              <a:rPr lang="en-US" dirty="0"/>
              <a:t> </a:t>
            </a:r>
            <a:r>
              <a:rPr lang="en-US" dirty="0" err="1"/>
              <a:t>miokarda</a:t>
            </a:r>
            <a:r>
              <a:rPr lang="en-US" dirty="0"/>
              <a:t> </a:t>
            </a:r>
            <a:r>
              <a:rPr lang="en-US" dirty="0" err="1"/>
              <a:t>i</a:t>
            </a:r>
            <a:r>
              <a:rPr lang="en-US" dirty="0"/>
              <a:t> </a:t>
            </a:r>
            <a:r>
              <a:rPr lang="en-US" dirty="0" err="1"/>
              <a:t>amiotrofične</a:t>
            </a:r>
            <a:r>
              <a:rPr lang="en-US" dirty="0"/>
              <a:t> </a:t>
            </a:r>
            <a:r>
              <a:rPr lang="en-US" dirty="0" err="1"/>
              <a:t>lateralne</a:t>
            </a:r>
            <a:r>
              <a:rPr lang="en-US" dirty="0"/>
              <a:t> </a:t>
            </a:r>
            <a:r>
              <a:rPr lang="en-US" dirty="0" err="1"/>
              <a:t>skleroze</a:t>
            </a:r>
            <a:r>
              <a:rPr lang="en-US" dirty="0"/>
              <a:t> (ALS), a </a:t>
            </a:r>
            <a:r>
              <a:rPr lang="en-US" dirty="0" err="1"/>
              <a:t>slina</a:t>
            </a:r>
            <a:r>
              <a:rPr lang="en-US" dirty="0"/>
              <a:t> se </a:t>
            </a:r>
            <a:r>
              <a:rPr lang="en-US" dirty="0" err="1"/>
              <a:t>uspješno</a:t>
            </a:r>
            <a:r>
              <a:rPr lang="en-US" dirty="0"/>
              <a:t> </a:t>
            </a:r>
            <a:r>
              <a:rPr lang="en-US" dirty="0" err="1"/>
              <a:t>koristila</a:t>
            </a:r>
            <a:r>
              <a:rPr lang="en-US" dirty="0"/>
              <a:t> u </a:t>
            </a:r>
            <a:r>
              <a:rPr lang="en-US" dirty="0" err="1"/>
              <a:t>istraživanju</a:t>
            </a:r>
            <a:r>
              <a:rPr lang="en-US" dirty="0"/>
              <a:t> </a:t>
            </a:r>
            <a:r>
              <a:rPr lang="en-US" dirty="0" err="1"/>
              <a:t>raka</a:t>
            </a:r>
            <a:r>
              <a:rPr lang="en-US" dirty="0"/>
              <a:t> </a:t>
            </a:r>
            <a:r>
              <a:rPr lang="en-US" dirty="0" err="1"/>
              <a:t>kao</a:t>
            </a:r>
            <a:r>
              <a:rPr lang="en-US" dirty="0"/>
              <a:t> </a:t>
            </a:r>
            <a:r>
              <a:rPr lang="en-US" dirty="0" err="1"/>
              <a:t>npr</a:t>
            </a:r>
            <a:r>
              <a:rPr lang="en-US" dirty="0"/>
              <a:t>. </a:t>
            </a:r>
            <a:r>
              <a:rPr lang="en-US" dirty="0" err="1"/>
              <a:t>raka</a:t>
            </a:r>
            <a:r>
              <a:rPr lang="en-US" dirty="0"/>
              <a:t> </a:t>
            </a:r>
            <a:r>
              <a:rPr lang="en-US" dirty="0" err="1"/>
              <a:t>usne</a:t>
            </a:r>
            <a:r>
              <a:rPr lang="en-US" dirty="0"/>
              <a:t> </a:t>
            </a:r>
            <a:r>
              <a:rPr lang="en-US" dirty="0" err="1"/>
              <a:t>šupljine</a:t>
            </a:r>
            <a:r>
              <a:rPr lang="en-US" dirty="0"/>
              <a:t>, </a:t>
            </a:r>
            <a:r>
              <a:rPr lang="en-US" dirty="0" err="1"/>
              <a:t>dojke</a:t>
            </a:r>
            <a:r>
              <a:rPr lang="en-US" dirty="0"/>
              <a:t>, </a:t>
            </a:r>
            <a:r>
              <a:rPr lang="en-US" dirty="0" err="1"/>
              <a:t>pluća</a:t>
            </a:r>
            <a:r>
              <a:rPr lang="en-US" dirty="0"/>
              <a:t>, </a:t>
            </a:r>
            <a:r>
              <a:rPr lang="en-US" dirty="0" err="1"/>
              <a:t>jajnika</a:t>
            </a:r>
            <a:r>
              <a:rPr lang="en-US" dirty="0"/>
              <a:t>, prostate itd.2 U </a:t>
            </a:r>
            <a:r>
              <a:rPr lang="en-US" dirty="0" err="1"/>
              <a:t>radu</a:t>
            </a:r>
            <a:r>
              <a:rPr lang="en-US" dirty="0"/>
              <a:t> Li et al., s 80 % </a:t>
            </a:r>
            <a:r>
              <a:rPr lang="en-US" dirty="0" err="1"/>
              <a:t>točnosti</a:t>
            </a:r>
            <a:r>
              <a:rPr lang="en-US" dirty="0"/>
              <a:t> se </a:t>
            </a:r>
            <a:r>
              <a:rPr lang="en-US" dirty="0" err="1"/>
              <a:t>dijagnosticirao</a:t>
            </a:r>
            <a:r>
              <a:rPr lang="en-US" dirty="0"/>
              <a:t> </a:t>
            </a:r>
            <a:r>
              <a:rPr lang="en-US" dirty="0" err="1"/>
              <a:t>rak</a:t>
            </a:r>
            <a:r>
              <a:rPr lang="en-US" dirty="0"/>
              <a:t> </a:t>
            </a:r>
            <a:r>
              <a:rPr lang="en-US" dirty="0" err="1"/>
              <a:t>pluća</a:t>
            </a:r>
            <a:r>
              <a:rPr lang="en-US" dirty="0"/>
              <a:t> </a:t>
            </a:r>
            <a:r>
              <a:rPr lang="en-US" dirty="0" err="1"/>
              <a:t>primjenom</a:t>
            </a:r>
            <a:r>
              <a:rPr lang="en-US" dirty="0"/>
              <a:t> SERS metode.3</a:t>
            </a:r>
          </a:p>
        </p:txBody>
      </p:sp>
      <p:sp>
        <p:nvSpPr>
          <p:cNvPr id="4" name="Slide Number Placeholder 3"/>
          <p:cNvSpPr>
            <a:spLocks noGrp="1"/>
          </p:cNvSpPr>
          <p:nvPr>
            <p:ph type="sldNum" sz="quarter" idx="5"/>
          </p:nvPr>
        </p:nvSpPr>
        <p:spPr/>
        <p:txBody>
          <a:bodyPr/>
          <a:lstStyle/>
          <a:p>
            <a:fld id="{7499B73F-22D0-4B64-9A5B-8D42F554C4D7}" type="slidenum">
              <a:rPr lang="en-US" smtClean="0"/>
              <a:t>3</a:t>
            </a:fld>
            <a:endParaRPr lang="en-US"/>
          </a:p>
        </p:txBody>
      </p:sp>
    </p:spTree>
    <p:extLst>
      <p:ext uri="{BB962C8B-B14F-4D97-AF65-F5344CB8AC3E}">
        <p14:creationId xmlns:p14="http://schemas.microsoft.com/office/powerpoint/2010/main" val="248152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131313"/>
                </a:solidFill>
                <a:effectLst/>
                <a:latin typeface="Open Sans" panose="020B0604020202020204" pitchFamily="34" charset="0"/>
              </a:rPr>
              <a:t>Slina</a:t>
            </a:r>
            <a:r>
              <a:rPr lang="en-US" b="0" i="0" dirty="0">
                <a:solidFill>
                  <a:srgbClr val="131313"/>
                </a:solidFill>
                <a:effectLst/>
                <a:latin typeface="Open Sans" panose="020B0604020202020204" pitchFamily="34" charset="0"/>
              </a:rPr>
              <a:t> je </a:t>
            </a:r>
            <a:r>
              <a:rPr lang="en-US" b="0" i="0" dirty="0" err="1">
                <a:solidFill>
                  <a:srgbClr val="131313"/>
                </a:solidFill>
                <a:effectLst/>
                <a:latin typeface="Open Sans" panose="020B0604020202020204" pitchFamily="34" charset="0"/>
              </a:rPr>
              <a:t>prozirna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muko-serozna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koja </a:t>
            </a:r>
            <a:r>
              <a:rPr lang="en-US" b="0" i="0" dirty="0" err="1">
                <a:solidFill>
                  <a:srgbClr val="131313"/>
                </a:solidFill>
                <a:effectLst/>
                <a:latin typeface="Open Sans" panose="020B0604020202020204" pitchFamily="34" charset="0"/>
              </a:rPr>
              <a:t>nastaje</a:t>
            </a:r>
            <a:r>
              <a:rPr lang="en-US" b="0" i="0" dirty="0">
                <a:solidFill>
                  <a:srgbClr val="131313"/>
                </a:solidFill>
                <a:effectLst/>
                <a:latin typeface="Open Sans" panose="020B0604020202020204" pitchFamily="34" charset="0"/>
              </a:rPr>
              <a:t> u </a:t>
            </a:r>
            <a:r>
              <a:rPr lang="en-US" b="0" i="0" dirty="0" err="1">
                <a:solidFill>
                  <a:srgbClr val="131313"/>
                </a:solidFill>
                <a:effectLst/>
                <a:latin typeface="Open Sans" panose="020B0604020202020204" pitchFamily="34" charset="0"/>
              </a:rPr>
              <a:t>žlijezdama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slinovnicama</a:t>
            </a:r>
            <a:r>
              <a:rPr lang="en-US" b="0" i="0" dirty="0">
                <a:solidFill>
                  <a:srgbClr val="131313"/>
                </a:solidFill>
                <a:effectLst/>
                <a:latin typeface="Open Sans" panose="020B0604020202020204" pitchFamily="34" charset="0"/>
              </a:rPr>
              <a:t>, a </a:t>
            </a:r>
            <a:r>
              <a:rPr lang="en-US" b="0" i="0" dirty="0" err="1">
                <a:solidFill>
                  <a:srgbClr val="131313"/>
                </a:solidFill>
                <a:effectLst/>
                <a:latin typeface="Open Sans" panose="020B0604020202020204" pitchFamily="34" charset="0"/>
              </a:rPr>
              <a:t>omogućuje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vlaženje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usne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šupljine</a:t>
            </a:r>
            <a:r>
              <a:rPr lang="en-US" b="0" i="0" dirty="0">
                <a:solidFill>
                  <a:srgbClr val="131313"/>
                </a:solidFill>
                <a:effectLst/>
                <a:latin typeface="Open Sans" panose="020B0604020202020204" pitchFamily="34" charset="0"/>
              </a:rPr>
              <a:t> što </a:t>
            </a:r>
            <a:r>
              <a:rPr lang="en-US" b="0" i="0" dirty="0" err="1">
                <a:solidFill>
                  <a:srgbClr val="131313"/>
                </a:solidFill>
                <a:effectLst/>
                <a:latin typeface="Open Sans" panose="020B0604020202020204" pitchFamily="34" charset="0"/>
              </a:rPr>
              <a:t>olakšava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govor</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probavljanje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gutanje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hrane</a:t>
            </a:r>
            <a:endParaRPr lang="en-US" b="0" i="0" dirty="0">
              <a:solidFill>
                <a:srgbClr val="131313"/>
              </a:solidFill>
              <a:effectLst/>
              <a:latin typeface="Open Sans" panose="020B0604020202020204" pitchFamily="34" charset="0"/>
            </a:endParaRPr>
          </a:p>
          <a:p>
            <a:r>
              <a:rPr lang="en-US" b="0" i="0" dirty="0">
                <a:solidFill>
                  <a:srgbClr val="131313"/>
                </a:solidFill>
                <a:effectLst/>
                <a:latin typeface="Open Sans" panose="020B0604020202020204" pitchFamily="34" charset="0"/>
              </a:rPr>
              <a:t>U </a:t>
            </a:r>
            <a:r>
              <a:rPr lang="en-US" b="0" i="0" u="sng" dirty="0" err="1">
                <a:effectLst/>
                <a:latin typeface="Open Sans" panose="020B0604020202020204" pitchFamily="34" charset="0"/>
                <a:hlinkClick r:id="rId3" tooltip="Fiziologija"/>
              </a:rPr>
              <a:t>fiziologija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uvjet</a:t>
            </a:r>
            <a:r>
              <a:rPr lang="en-US" b="0" i="0" dirty="0">
                <a:solidFill>
                  <a:srgbClr val="131313"/>
                </a:solidFill>
                <a:effectLst/>
                <a:latin typeface="Open Sans" panose="020B0604020202020204" pitchFamily="34" charset="0"/>
              </a:rPr>
              <a:t> </a:t>
            </a:r>
            <a:r>
              <a:rPr lang="en-US" b="1" i="0" dirty="0" err="1">
                <a:solidFill>
                  <a:srgbClr val="131313"/>
                </a:solidFill>
                <a:effectLst/>
                <a:latin typeface="Open Sans" panose="020B0604020202020204" pitchFamily="34" charset="0"/>
              </a:rPr>
              <a:t>serozna</a:t>
            </a:r>
            <a:r>
              <a:rPr lang="en-US" b="1" i="0" dirty="0">
                <a:solidFill>
                  <a:srgbClr val="131313"/>
                </a:solidFill>
                <a:effectLst/>
                <a:latin typeface="Open Sans" panose="020B0604020202020204" pitchFamily="34" charset="0"/>
              </a:rPr>
              <a:t> </a:t>
            </a:r>
            <a:r>
              <a:rPr lang="en-US" b="1"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ili</a:t>
            </a:r>
            <a:r>
              <a:rPr lang="en-US" b="0" i="0" dirty="0">
                <a:solidFill>
                  <a:srgbClr val="131313"/>
                </a:solidFill>
                <a:effectLst/>
                <a:latin typeface="Open Sans" panose="020B0604020202020204" pitchFamily="34" charset="0"/>
              </a:rPr>
              <a:t> </a:t>
            </a:r>
            <a:r>
              <a:rPr lang="en-US" b="1" i="0" dirty="0" err="1">
                <a:solidFill>
                  <a:srgbClr val="131313"/>
                </a:solidFill>
                <a:effectLst/>
                <a:latin typeface="Open Sans" panose="020B0604020202020204" pitchFamily="34" charset="0"/>
              </a:rPr>
              <a:t>serozna</a:t>
            </a:r>
            <a:r>
              <a:rPr lang="en-US" b="1" i="0" dirty="0">
                <a:solidFill>
                  <a:srgbClr val="131313"/>
                </a:solidFill>
                <a:effectLst/>
                <a:latin typeface="Open Sans" panose="020B0604020202020204" pitchFamily="34" charset="0"/>
              </a:rPr>
              <a:t> </a:t>
            </a:r>
            <a:r>
              <a:rPr lang="en-US" b="1"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podrijetlom</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iz</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4" tooltip="Srednjovjekovni latinski"/>
              </a:rPr>
              <a:t>Srednjovjekovni</a:t>
            </a:r>
            <a:r>
              <a:rPr lang="en-US" b="0" i="0" u="sng" dirty="0">
                <a:effectLst/>
                <a:latin typeface="Open Sans" panose="020B0604020202020204" pitchFamily="34" charset="0"/>
                <a:hlinkClick r:id="rId4" tooltip="Srednjovjekovni latinski"/>
              </a:rPr>
              <a:t> </a:t>
            </a:r>
            <a:r>
              <a:rPr lang="en-US" b="0" i="0" u="sng" dirty="0" err="1">
                <a:effectLst/>
                <a:latin typeface="Open Sans" panose="020B0604020202020204" pitchFamily="34" charset="0"/>
                <a:hlinkClick r:id="rId4" tooltip="Srednjovjekovni latinski"/>
              </a:rPr>
              <a:t>latinski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riječ</a:t>
            </a:r>
            <a:r>
              <a:rPr lang="en-US" b="0" i="0" dirty="0">
                <a:solidFill>
                  <a:srgbClr val="131313"/>
                </a:solidFill>
                <a:effectLst/>
                <a:latin typeface="Open Sans" panose="020B0604020202020204" pitchFamily="34" charset="0"/>
              </a:rPr>
              <a:t> </a:t>
            </a:r>
            <a:r>
              <a:rPr lang="en-US" b="0" i="1" dirty="0" err="1">
                <a:solidFill>
                  <a:srgbClr val="131313"/>
                </a:solidFill>
                <a:effectLst/>
                <a:latin typeface="Open Sans" panose="020B0604020202020204" pitchFamily="34" charset="0"/>
              </a:rPr>
              <a:t>serosus</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iz</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5" tooltip="latinski"/>
              </a:rPr>
              <a:t>latinski</a:t>
            </a:r>
            <a:r>
              <a:rPr lang="en-US" b="0" i="0" dirty="0">
                <a:solidFill>
                  <a:srgbClr val="131313"/>
                </a:solidFill>
                <a:effectLst/>
                <a:latin typeface="Open Sans" panose="020B0604020202020204" pitchFamily="34" charset="0"/>
              </a:rPr>
              <a:t> </a:t>
            </a:r>
            <a:r>
              <a:rPr lang="en-US" b="0" i="1" dirty="0">
                <a:solidFill>
                  <a:srgbClr val="131313"/>
                </a:solidFill>
                <a:effectLst/>
                <a:latin typeface="Open Sans" panose="020B0604020202020204" pitchFamily="34" charset="0"/>
              </a:rPr>
              <a:t>serum</a:t>
            </a:r>
            <a:r>
              <a:rPr lang="en-US" b="0" i="0" dirty="0">
                <a:solidFill>
                  <a:srgbClr val="131313"/>
                </a:solidFill>
                <a:effectLst/>
                <a:latin typeface="Open Sans" panose="020B0604020202020204" pitchFamily="34" charset="0"/>
              </a:rPr>
              <a:t>) je </a:t>
            </a:r>
            <a:r>
              <a:rPr lang="en-US" b="0" i="0" dirty="0" err="1">
                <a:solidFill>
                  <a:srgbClr val="131313"/>
                </a:solidFill>
                <a:effectLst/>
                <a:latin typeface="Open Sans" panose="020B0604020202020204" pitchFamily="34" charset="0"/>
              </a:rPr>
              <a:t>bilo</a:t>
            </a:r>
            <a:r>
              <a:rPr lang="en-US" b="0" i="0" dirty="0">
                <a:solidFill>
                  <a:srgbClr val="131313"/>
                </a:solidFill>
                <a:effectLst/>
                <a:latin typeface="Open Sans" panose="020B0604020202020204" pitchFamily="34" charset="0"/>
              </a:rPr>
              <a:t> koji od </a:t>
            </a:r>
            <a:r>
              <a:rPr lang="en-US" b="0" i="0" dirty="0" err="1">
                <a:solidFill>
                  <a:srgbClr val="131313"/>
                </a:solidFill>
                <a:effectLst/>
                <a:latin typeface="Open Sans" panose="020B0604020202020204" pitchFamily="34" charset="0"/>
              </a:rPr>
              <a:t>raznih</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6" tooltip="Tekućina u tijelu"/>
              </a:rPr>
              <a:t>tjelesne</a:t>
            </a:r>
            <a:r>
              <a:rPr lang="en-US" b="0" i="0" u="sng" dirty="0">
                <a:effectLst/>
                <a:latin typeface="Open Sans" panose="020B0604020202020204" pitchFamily="34" charset="0"/>
                <a:hlinkClick r:id="rId6" tooltip="Tekućina u tijelu"/>
              </a:rPr>
              <a:t> </a:t>
            </a:r>
            <a:r>
              <a:rPr lang="en-US" b="0" i="0" u="sng" dirty="0" err="1">
                <a:effectLst/>
                <a:latin typeface="Open Sans" panose="020B0604020202020204" pitchFamily="34" charset="0"/>
                <a:hlinkClick r:id="rId6" tooltip="Tekućina u tijelu"/>
              </a:rPr>
              <a:t>tekućine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nalik</a:t>
            </a:r>
            <a:r>
              <a:rPr lang="en-US" b="0" i="0" dirty="0">
                <a:solidFill>
                  <a:srgbClr val="131313"/>
                </a:solidFill>
                <a:effectLst/>
                <a:latin typeface="Open Sans" panose="020B0604020202020204" pitchFamily="34" charset="0"/>
              </a:rPr>
              <a:t> </a:t>
            </a:r>
            <a:r>
              <a:rPr lang="en-US" b="0" i="0" u="sng" dirty="0">
                <a:effectLst/>
                <a:latin typeface="Open Sans" panose="020B0604020202020204" pitchFamily="34" charset="0"/>
                <a:hlinkClick r:id="rId7" tooltip="Serum (krv)"/>
              </a:rPr>
              <a:t>serum</a:t>
            </a:r>
            <a:r>
              <a:rPr lang="en-US" b="0" i="0" dirty="0">
                <a:solidFill>
                  <a:srgbClr val="131313"/>
                </a:solidFill>
                <a:effectLst/>
                <a:latin typeface="Open Sans" panose="020B0604020202020204" pitchFamily="34" charset="0"/>
              </a:rPr>
              <a:t>, koji </a:t>
            </a:r>
            <a:r>
              <a:rPr lang="en-US" b="0" i="0" dirty="0" err="1">
                <a:solidFill>
                  <a:srgbClr val="131313"/>
                </a:solidFill>
                <a:effectLst/>
                <a:latin typeface="Open Sans" panose="020B0604020202020204" pitchFamily="34" charset="0"/>
              </a:rPr>
              <a:t>su</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tipično</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blijedožuti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prozirni</a:t>
            </a:r>
            <a:r>
              <a:rPr lang="en-US" b="0" i="0" dirty="0">
                <a:solidFill>
                  <a:srgbClr val="131313"/>
                </a:solidFill>
                <a:effectLst/>
                <a:latin typeface="Open Sans" panose="020B0604020202020204" pitchFamily="34" charset="0"/>
              </a:rPr>
              <a:t> te od </a:t>
            </a:r>
            <a:r>
              <a:rPr lang="en-US" b="0" i="0" u="sng" dirty="0" err="1">
                <a:effectLst/>
                <a:latin typeface="Open Sans" panose="020B0604020202020204" pitchFamily="34" charset="0"/>
                <a:hlinkClick r:id="rId8" tooltip="Benigni"/>
              </a:rPr>
              <a:t>benigni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priroda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ispunjava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unutrašnjost</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9" tooltip="Tjelesna šupljina"/>
              </a:rPr>
              <a:t>tjelesne</a:t>
            </a:r>
            <a:r>
              <a:rPr lang="en-US" b="0" i="0" u="sng" dirty="0">
                <a:effectLst/>
                <a:latin typeface="Open Sans" panose="020B0604020202020204" pitchFamily="34" charset="0"/>
                <a:hlinkClick r:id="rId9" tooltip="Tjelesna šupljina"/>
              </a:rPr>
              <a:t> </a:t>
            </a:r>
            <a:r>
              <a:rPr lang="en-US" b="0" i="0" u="sng" dirty="0" err="1">
                <a:effectLst/>
                <a:latin typeface="Open Sans" panose="020B0604020202020204" pitchFamily="34" charset="0"/>
                <a:hlinkClick r:id="rId9" tooltip="Tjelesna šupljina"/>
              </a:rPr>
              <a:t>šupljine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Serozna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potječe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iz</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0" tooltip="Serozna žlijezda"/>
              </a:rPr>
              <a:t>serozne</a:t>
            </a:r>
            <a:r>
              <a:rPr lang="en-US" b="0" i="0" u="sng" dirty="0">
                <a:effectLst/>
                <a:latin typeface="Open Sans" panose="020B0604020202020204" pitchFamily="34" charset="0"/>
                <a:hlinkClick r:id="rId10" tooltip="Serozna žlijezda"/>
              </a:rPr>
              <a:t> </a:t>
            </a:r>
            <a:r>
              <a:rPr lang="en-US" b="0" i="0" u="sng" dirty="0" err="1">
                <a:effectLst/>
                <a:latin typeface="Open Sans" panose="020B0604020202020204" pitchFamily="34" charset="0"/>
                <a:hlinkClick r:id="rId10" tooltip="Serozna žlijezda"/>
              </a:rPr>
              <a:t>žlijezde</a:t>
            </a:r>
            <a:r>
              <a:rPr lang="en-US" b="0" i="0" dirty="0">
                <a:solidFill>
                  <a:srgbClr val="131313"/>
                </a:solidFill>
                <a:effectLst/>
                <a:latin typeface="Open Sans" panose="020B0604020202020204" pitchFamily="34" charset="0"/>
              </a:rPr>
              <a:t>, s </a:t>
            </a:r>
            <a:r>
              <a:rPr lang="en-US" b="0" i="0" dirty="0" err="1">
                <a:solidFill>
                  <a:srgbClr val="131313"/>
                </a:solidFill>
                <a:effectLst/>
                <a:latin typeface="Open Sans" panose="020B0604020202020204" pitchFamily="34" charset="0"/>
              </a:rPr>
              <a:t>izlučevinama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obogaćenima</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1" tooltip="Protein"/>
              </a:rPr>
              <a:t>bjelančevine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2" tooltip="Voda"/>
              </a:rPr>
              <a:t>voda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Serozna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također</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može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potjecati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iz</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miješanih</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žlijezda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koje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sadrže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obje</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3" tooltip="Sluzna stanica"/>
              </a:rPr>
              <a:t>sluzav</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serozne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stanice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Uobičajena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osobina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seroznih</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tekućina</a:t>
            </a:r>
            <a:r>
              <a:rPr lang="en-US" b="0" i="0" dirty="0">
                <a:solidFill>
                  <a:srgbClr val="131313"/>
                </a:solidFill>
                <a:effectLst/>
                <a:latin typeface="Open Sans" panose="020B0604020202020204" pitchFamily="34" charset="0"/>
              </a:rPr>
              <a:t> je </a:t>
            </a:r>
            <a:r>
              <a:rPr lang="en-US" b="0" i="0" dirty="0" err="1">
                <a:solidFill>
                  <a:srgbClr val="131313"/>
                </a:solidFill>
                <a:effectLst/>
                <a:latin typeface="Open Sans" panose="020B0604020202020204" pitchFamily="34" charset="0"/>
              </a:rPr>
              <a:t>njihova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uloga</a:t>
            </a:r>
            <a:r>
              <a:rPr lang="en-US" b="0" i="0" dirty="0">
                <a:solidFill>
                  <a:srgbClr val="131313"/>
                </a:solidFill>
                <a:effectLst/>
                <a:latin typeface="Open Sans" panose="020B0604020202020204" pitchFamily="34" charset="0"/>
              </a:rPr>
              <a:t> u </a:t>
            </a:r>
            <a:r>
              <a:rPr lang="en-US" b="0" i="0" dirty="0" err="1">
                <a:solidFill>
                  <a:srgbClr val="131313"/>
                </a:solidFill>
                <a:effectLst/>
                <a:latin typeface="Open Sans" panose="020B0604020202020204" pitchFamily="34" charset="0"/>
              </a:rPr>
              <a:t>pomaganju</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4" tooltip="Digestija"/>
              </a:rPr>
              <a:t>digestija</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5" tooltip="Izlučivanje"/>
              </a:rPr>
              <a:t>izlučivanje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u="sng" dirty="0" err="1">
                <a:effectLst/>
                <a:latin typeface="Open Sans" panose="020B0604020202020204" pitchFamily="34" charset="0"/>
                <a:hlinkClick r:id="rId16" tooltip="Dišni sustav"/>
              </a:rPr>
              <a:t>disanje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Slina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sadrži</a:t>
            </a:r>
            <a:r>
              <a:rPr lang="en-US" b="0" i="0" dirty="0">
                <a:solidFill>
                  <a:srgbClr val="131313"/>
                </a:solidFill>
                <a:effectLst/>
                <a:latin typeface="Open Sans" panose="020B0604020202020204" pitchFamily="34" charset="0"/>
              </a:rPr>
              <a:t> 95-98 % </a:t>
            </a:r>
            <a:r>
              <a:rPr lang="en-US" b="0" i="0" dirty="0" err="1">
                <a:solidFill>
                  <a:srgbClr val="131313"/>
                </a:solidFill>
                <a:effectLst/>
                <a:latin typeface="Open Sans" panose="020B0604020202020204" pitchFamily="34" charset="0"/>
              </a:rPr>
              <a:t>vode</a:t>
            </a:r>
            <a:r>
              <a:rPr lang="en-US" b="0" i="0" dirty="0">
                <a:solidFill>
                  <a:srgbClr val="131313"/>
                </a:solidFill>
                <a:effectLst/>
                <a:latin typeface="Open Sans" panose="020B0604020202020204" pitchFamily="34" charset="0"/>
              </a:rPr>
              <a:t>, a </a:t>
            </a:r>
            <a:r>
              <a:rPr lang="en-US" b="0" i="0" dirty="0" err="1">
                <a:solidFill>
                  <a:srgbClr val="131313"/>
                </a:solidFill>
                <a:effectLst/>
                <a:latin typeface="Open Sans" panose="020B0604020202020204" pitchFamily="34" charset="0"/>
              </a:rPr>
              <a:t>ostatak</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čine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elektroliti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enzimi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čimbenici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rasta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hormoni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antimikrobne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tvari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antitijela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Slina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također</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sadrži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različite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proteine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poput</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albumina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glikoproteina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imunoglobulina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enzime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ali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dušikove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spojeve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kao</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npr</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ureu</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mokraćnu</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kiselinu</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aminokiseline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kreatinin</a:t>
            </a:r>
            <a:r>
              <a:rPr lang="en-US" b="0" i="0" dirty="0">
                <a:solidFill>
                  <a:srgbClr val="131313"/>
                </a:solidFill>
                <a:effectLst/>
                <a:latin typeface="Open Sans" panose="020B0604020202020204" pitchFamily="34" charset="0"/>
              </a:rPr>
              <a:t>, lipide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hormone.1  </a:t>
            </a:r>
            <a:r>
              <a:rPr lang="en-US" b="0" i="0" dirty="0" err="1">
                <a:solidFill>
                  <a:srgbClr val="131313"/>
                </a:solidFill>
                <a:effectLst/>
                <a:latin typeface="Open Sans" panose="020B0604020202020204" pitchFamily="34" charset="0"/>
              </a:rPr>
              <a:t>Glavni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proteini</a:t>
            </a:r>
            <a:r>
              <a:rPr lang="en-US" b="0" i="0" dirty="0">
                <a:solidFill>
                  <a:srgbClr val="131313"/>
                </a:solidFill>
                <a:effectLst/>
                <a:latin typeface="Open Sans" panose="020B0604020202020204" pitchFamily="34" charset="0"/>
              </a:rPr>
              <a:t> u </a:t>
            </a:r>
            <a:r>
              <a:rPr lang="en-US" b="0" i="0" dirty="0" err="1">
                <a:solidFill>
                  <a:srgbClr val="131313"/>
                </a:solidFill>
                <a:effectLst/>
                <a:latin typeface="Open Sans" panose="020B0604020202020204" pitchFamily="34" charset="0"/>
              </a:rPr>
              <a:t>slini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su</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peptidi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bogati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prolinom</a:t>
            </a:r>
            <a:r>
              <a:rPr lang="en-US" b="0" i="0" dirty="0">
                <a:solidFill>
                  <a:srgbClr val="131313"/>
                </a:solidFill>
                <a:effectLst/>
                <a:latin typeface="Open Sans" panose="020B0604020202020204" pitchFamily="34" charset="0"/>
              </a:rPr>
              <a:t> (PRP), </a:t>
            </a:r>
            <a:r>
              <a:rPr lang="en-US" b="0" i="0" dirty="0" err="1">
                <a:solidFill>
                  <a:srgbClr val="131313"/>
                </a:solidFill>
                <a:effectLst/>
                <a:latin typeface="Open Sans" panose="020B0604020202020204" pitchFamily="34" charset="0"/>
              </a:rPr>
              <a:t>glikoprotein</a:t>
            </a:r>
            <a:r>
              <a:rPr lang="en-US" b="0" i="0" dirty="0">
                <a:solidFill>
                  <a:srgbClr val="131313"/>
                </a:solidFill>
                <a:effectLst/>
                <a:latin typeface="Open Sans" panose="020B0604020202020204" pitchFamily="34" charset="0"/>
              </a:rPr>
              <a:t> </a:t>
            </a:r>
            <a:r>
              <a:rPr lang="el-GR" b="0" i="0" dirty="0">
                <a:solidFill>
                  <a:srgbClr val="131313"/>
                </a:solidFill>
                <a:effectLst/>
                <a:latin typeface="Open Sans" panose="020B0604020202020204" pitchFamily="34" charset="0"/>
              </a:rPr>
              <a:t>α-</a:t>
            </a:r>
            <a:r>
              <a:rPr lang="en-US" b="0" i="0" dirty="0" err="1">
                <a:solidFill>
                  <a:srgbClr val="131313"/>
                </a:solidFill>
                <a:effectLst/>
                <a:latin typeface="Open Sans" panose="020B0604020202020204" pitchFamily="34" charset="0"/>
              </a:rPr>
              <a:t>amilaza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mnogo</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veći</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mucini</a:t>
            </a:r>
            <a:r>
              <a:rPr lang="en-US" b="0" i="0" dirty="0">
                <a:solidFill>
                  <a:srgbClr val="131313"/>
                </a:solidFill>
                <a:effectLst/>
                <a:latin typeface="Open Sans" panose="020B0604020202020204" pitchFamily="34" charset="0"/>
              </a:rPr>
              <a:t>, od </a:t>
            </a:r>
            <a:r>
              <a:rPr lang="en-US" b="0" i="0" dirty="0" err="1">
                <a:solidFill>
                  <a:srgbClr val="131313"/>
                </a:solidFill>
                <a:effectLst/>
                <a:latin typeface="Open Sans" panose="020B0604020202020204" pitchFamily="34" charset="0"/>
              </a:rPr>
              <a:t>kojih</a:t>
            </a:r>
            <a:r>
              <a:rPr lang="en-US" b="0" i="0" dirty="0">
                <a:solidFill>
                  <a:srgbClr val="131313"/>
                </a:solidFill>
                <a:effectLst/>
                <a:latin typeface="Open Sans" panose="020B0604020202020204" pitchFamily="34" charset="0"/>
              </a:rPr>
              <a:t> tri </a:t>
            </a:r>
            <a:r>
              <a:rPr lang="en-US" b="0" i="0" dirty="0" err="1">
                <a:solidFill>
                  <a:srgbClr val="131313"/>
                </a:solidFill>
                <a:effectLst/>
                <a:latin typeface="Open Sans" panose="020B0604020202020204" pitchFamily="34" charset="0"/>
              </a:rPr>
              <a:t>kumulativno</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čine</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gotovo</a:t>
            </a:r>
            <a:r>
              <a:rPr lang="en-US" b="0" i="0" dirty="0">
                <a:solidFill>
                  <a:srgbClr val="131313"/>
                </a:solidFill>
                <a:effectLst/>
                <a:latin typeface="Open Sans" panose="020B0604020202020204" pitchFamily="34" charset="0"/>
              </a:rPr>
              <a:t> 80% </a:t>
            </a:r>
            <a:r>
              <a:rPr lang="en-US" b="0" i="0" dirty="0" err="1">
                <a:solidFill>
                  <a:srgbClr val="131313"/>
                </a:solidFill>
                <a:effectLst/>
                <a:latin typeface="Open Sans" panose="020B0604020202020204" pitchFamily="34" charset="0"/>
              </a:rPr>
              <a:t>proteina</a:t>
            </a:r>
            <a:r>
              <a:rPr lang="en-US" b="0" i="0" dirty="0">
                <a:solidFill>
                  <a:srgbClr val="131313"/>
                </a:solidFill>
                <a:effectLst/>
                <a:latin typeface="Open Sans" panose="020B0604020202020204" pitchFamily="34" charset="0"/>
              </a:rPr>
              <a:t> </a:t>
            </a:r>
            <a:r>
              <a:rPr lang="en-US" b="0" i="0" dirty="0" err="1">
                <a:solidFill>
                  <a:srgbClr val="131313"/>
                </a:solidFill>
                <a:effectLst/>
                <a:latin typeface="Open Sans" panose="020B0604020202020204" pitchFamily="34" charset="0"/>
              </a:rPr>
              <a:t>sline</a:t>
            </a:r>
            <a:endParaRPr lang="en-US" b="0" i="0" dirty="0">
              <a:solidFill>
                <a:srgbClr val="131313"/>
              </a:solidFill>
              <a:effectLst/>
              <a:latin typeface="Open Sans" panose="020B0604020202020204" pitchFamily="34" charset="0"/>
            </a:endParaRPr>
          </a:p>
          <a:p>
            <a:endParaRPr lang="en-US" b="0" i="0" dirty="0">
              <a:solidFill>
                <a:srgbClr val="131313"/>
              </a:solidFill>
              <a:effectLst/>
              <a:latin typeface="Open Sans" panose="020B0604020202020204" pitchFamily="34" charset="0"/>
            </a:endParaRPr>
          </a:p>
          <a:p>
            <a:r>
              <a:rPr lang="en-US" dirty="0"/>
              <a:t>. </a:t>
            </a:r>
            <a:r>
              <a:rPr lang="en-US" dirty="0" err="1"/>
              <a:t>Sastav</a:t>
            </a:r>
            <a:r>
              <a:rPr lang="en-US" dirty="0"/>
              <a:t> </a:t>
            </a:r>
            <a:r>
              <a:rPr lang="en-US" dirty="0" err="1"/>
              <a:t>sline</a:t>
            </a:r>
            <a:r>
              <a:rPr lang="en-US" dirty="0"/>
              <a:t> se </a:t>
            </a:r>
            <a:r>
              <a:rPr lang="en-US" dirty="0" err="1"/>
              <a:t>može</a:t>
            </a:r>
            <a:r>
              <a:rPr lang="en-US" dirty="0"/>
              <a:t> </a:t>
            </a:r>
            <a:r>
              <a:rPr lang="en-US" dirty="0" err="1"/>
              <a:t>mijenjati</a:t>
            </a:r>
            <a:r>
              <a:rPr lang="en-US" dirty="0"/>
              <a:t> </a:t>
            </a:r>
            <a:r>
              <a:rPr lang="en-US" dirty="0" err="1"/>
              <a:t>ovisno</a:t>
            </a:r>
            <a:r>
              <a:rPr lang="en-US" dirty="0"/>
              <a:t> o </a:t>
            </a:r>
            <a:r>
              <a:rPr lang="en-US" dirty="0" err="1"/>
              <a:t>hormonalnim</a:t>
            </a:r>
            <a:r>
              <a:rPr lang="en-US" dirty="0"/>
              <a:t> </a:t>
            </a:r>
            <a:r>
              <a:rPr lang="en-US" dirty="0" err="1"/>
              <a:t>i</a:t>
            </a:r>
            <a:r>
              <a:rPr lang="en-US" dirty="0"/>
              <a:t> </a:t>
            </a:r>
            <a:r>
              <a:rPr lang="en-US" dirty="0" err="1"/>
              <a:t>psihološkim</a:t>
            </a:r>
            <a:r>
              <a:rPr lang="en-US" dirty="0"/>
              <a:t> </a:t>
            </a:r>
            <a:r>
              <a:rPr lang="en-US" dirty="0" err="1"/>
              <a:t>učincima</a:t>
            </a:r>
            <a:r>
              <a:rPr lang="en-US" dirty="0"/>
              <a:t> (</a:t>
            </a:r>
            <a:r>
              <a:rPr lang="en-US" dirty="0" err="1"/>
              <a:t>tjelovježba</a:t>
            </a:r>
            <a:r>
              <a:rPr lang="en-US" dirty="0"/>
              <a:t>, </a:t>
            </a:r>
            <a:r>
              <a:rPr lang="en-US" dirty="0" err="1"/>
              <a:t>oralna</a:t>
            </a:r>
            <a:r>
              <a:rPr lang="en-US" dirty="0"/>
              <a:t> </a:t>
            </a:r>
            <a:r>
              <a:rPr lang="en-US" dirty="0" err="1"/>
              <a:t>higijena</a:t>
            </a:r>
            <a:r>
              <a:rPr lang="en-US" dirty="0"/>
              <a:t>), a </a:t>
            </a:r>
            <a:r>
              <a:rPr lang="en-US" dirty="0" err="1"/>
              <a:t>sastav</a:t>
            </a:r>
            <a:r>
              <a:rPr lang="en-US" dirty="0"/>
              <a:t> se </a:t>
            </a:r>
            <a:r>
              <a:rPr lang="en-US" dirty="0" err="1"/>
              <a:t>razlikuje</a:t>
            </a:r>
            <a:r>
              <a:rPr lang="en-US" dirty="0"/>
              <a:t> </a:t>
            </a:r>
            <a:r>
              <a:rPr lang="en-US" dirty="0" err="1"/>
              <a:t>i</a:t>
            </a:r>
            <a:r>
              <a:rPr lang="en-US" dirty="0"/>
              <a:t> </a:t>
            </a:r>
            <a:r>
              <a:rPr lang="en-US" dirty="0" err="1"/>
              <a:t>prema</a:t>
            </a:r>
            <a:r>
              <a:rPr lang="en-US" dirty="0"/>
              <a:t> </a:t>
            </a:r>
            <a:r>
              <a:rPr lang="en-US" dirty="0" err="1"/>
              <a:t>načinu</a:t>
            </a:r>
            <a:r>
              <a:rPr lang="en-US" dirty="0"/>
              <a:t> </a:t>
            </a:r>
            <a:r>
              <a:rPr lang="en-US" dirty="0" err="1"/>
              <a:t>nastajanja</a:t>
            </a:r>
            <a:r>
              <a:rPr lang="en-US" dirty="0"/>
              <a:t> </a:t>
            </a:r>
            <a:r>
              <a:rPr lang="en-US" dirty="0" err="1"/>
              <a:t>sline</a:t>
            </a:r>
            <a:r>
              <a:rPr lang="en-US" dirty="0"/>
              <a:t> </a:t>
            </a:r>
            <a:r>
              <a:rPr lang="en-US" dirty="0" err="1"/>
              <a:t>odnosno</a:t>
            </a:r>
            <a:r>
              <a:rPr lang="en-US" dirty="0"/>
              <a:t> </a:t>
            </a:r>
            <a:r>
              <a:rPr lang="en-US" dirty="0" err="1"/>
              <a:t>radi</a:t>
            </a:r>
            <a:r>
              <a:rPr lang="en-US" dirty="0"/>
              <a:t> li se o </a:t>
            </a:r>
            <a:r>
              <a:rPr lang="en-US" dirty="0" err="1"/>
              <a:t>nestimuliranoj</a:t>
            </a:r>
            <a:r>
              <a:rPr lang="en-US" dirty="0"/>
              <a:t> </a:t>
            </a:r>
            <a:r>
              <a:rPr lang="en-US" dirty="0" err="1"/>
              <a:t>i</a:t>
            </a:r>
            <a:r>
              <a:rPr lang="en-US" dirty="0"/>
              <a:t> </a:t>
            </a:r>
            <a:r>
              <a:rPr lang="en-US" dirty="0" err="1"/>
              <a:t>stimuliranoj</a:t>
            </a:r>
            <a:r>
              <a:rPr lang="en-US" dirty="0"/>
              <a:t> </a:t>
            </a:r>
            <a:r>
              <a:rPr lang="en-US" dirty="0" err="1"/>
              <a:t>slini</a:t>
            </a:r>
            <a:r>
              <a:rPr lang="en-US" dirty="0"/>
              <a:t>. </a:t>
            </a:r>
            <a:r>
              <a:rPr lang="en-US" dirty="0" err="1"/>
              <a:t>Nestimulirana</a:t>
            </a:r>
            <a:r>
              <a:rPr lang="en-US" dirty="0"/>
              <a:t> </a:t>
            </a:r>
            <a:r>
              <a:rPr lang="en-US" dirty="0" err="1"/>
              <a:t>slina</a:t>
            </a:r>
            <a:r>
              <a:rPr lang="en-US" dirty="0"/>
              <a:t> </a:t>
            </a:r>
            <a:r>
              <a:rPr lang="en-US" dirty="0" err="1"/>
              <a:t>ovisi</a:t>
            </a:r>
            <a:r>
              <a:rPr lang="en-US" dirty="0"/>
              <a:t> o </a:t>
            </a:r>
            <a:r>
              <a:rPr lang="en-US" dirty="0" err="1"/>
              <a:t>hidriranosti</a:t>
            </a:r>
            <a:r>
              <a:rPr lang="en-US" dirty="0"/>
              <a:t> </a:t>
            </a:r>
            <a:r>
              <a:rPr lang="en-US" dirty="0" err="1"/>
              <a:t>organizma</a:t>
            </a:r>
            <a:r>
              <a:rPr lang="en-US" dirty="0"/>
              <a:t>. </a:t>
            </a:r>
            <a:r>
              <a:rPr lang="en-US" dirty="0" err="1"/>
              <a:t>Stimulirana</a:t>
            </a:r>
            <a:r>
              <a:rPr lang="en-US" dirty="0"/>
              <a:t> </a:t>
            </a:r>
            <a:r>
              <a:rPr lang="en-US" dirty="0" err="1"/>
              <a:t>slina</a:t>
            </a:r>
            <a:r>
              <a:rPr lang="en-US" dirty="0"/>
              <a:t> </a:t>
            </a:r>
            <a:r>
              <a:rPr lang="en-US" dirty="0" err="1"/>
              <a:t>nastaje</a:t>
            </a:r>
            <a:r>
              <a:rPr lang="en-US" dirty="0"/>
              <a:t> pod </a:t>
            </a:r>
            <a:r>
              <a:rPr lang="en-US" dirty="0" err="1"/>
              <a:t>utjecajem</a:t>
            </a:r>
            <a:r>
              <a:rPr lang="en-US" dirty="0"/>
              <a:t> </a:t>
            </a:r>
            <a:r>
              <a:rPr lang="en-US" dirty="0" err="1"/>
              <a:t>različitih</a:t>
            </a:r>
            <a:r>
              <a:rPr lang="en-US" dirty="0"/>
              <a:t> </a:t>
            </a:r>
            <a:r>
              <a:rPr lang="en-US" dirty="0" err="1"/>
              <a:t>stimulacija</a:t>
            </a:r>
            <a:r>
              <a:rPr lang="en-US" dirty="0"/>
              <a:t> </a:t>
            </a:r>
            <a:r>
              <a:rPr lang="en-US" dirty="0" err="1"/>
              <a:t>poput</a:t>
            </a:r>
            <a:r>
              <a:rPr lang="en-US" dirty="0"/>
              <a:t> </a:t>
            </a:r>
            <a:r>
              <a:rPr lang="en-US" dirty="0" err="1"/>
              <a:t>npr</a:t>
            </a:r>
            <a:r>
              <a:rPr lang="en-US" dirty="0"/>
              <a:t>. </a:t>
            </a:r>
            <a:r>
              <a:rPr lang="en-US" dirty="0" err="1"/>
              <a:t>mirisnih</a:t>
            </a:r>
            <a:r>
              <a:rPr lang="en-US" dirty="0"/>
              <a:t>, </a:t>
            </a:r>
            <a:r>
              <a:rPr lang="en-US" dirty="0" err="1"/>
              <a:t>okusnih</a:t>
            </a:r>
            <a:r>
              <a:rPr lang="en-US" dirty="0"/>
              <a:t> </a:t>
            </a:r>
            <a:r>
              <a:rPr lang="en-US" dirty="0" err="1"/>
              <a:t>ili</a:t>
            </a:r>
            <a:r>
              <a:rPr lang="en-US" dirty="0"/>
              <a:t> </a:t>
            </a:r>
            <a:r>
              <a:rPr lang="en-US" dirty="0" err="1"/>
              <a:t>farmakoloških</a:t>
            </a:r>
            <a:r>
              <a:rPr lang="en-US" dirty="0"/>
              <a:t> podražaja.1 </a:t>
            </a:r>
            <a:r>
              <a:rPr lang="en-US" dirty="0" err="1"/>
              <a:t>Štoviše</a:t>
            </a:r>
            <a:r>
              <a:rPr lang="en-US" dirty="0"/>
              <a:t>, </a:t>
            </a:r>
            <a:r>
              <a:rPr lang="en-US" dirty="0" err="1"/>
              <a:t>sastav</a:t>
            </a:r>
            <a:r>
              <a:rPr lang="en-US" dirty="0"/>
              <a:t> </a:t>
            </a:r>
            <a:r>
              <a:rPr lang="en-US" dirty="0" err="1"/>
              <a:t>sline</a:t>
            </a:r>
            <a:r>
              <a:rPr lang="en-US" dirty="0"/>
              <a:t> </a:t>
            </a:r>
            <a:r>
              <a:rPr lang="en-US" dirty="0" err="1"/>
              <a:t>može</a:t>
            </a:r>
            <a:r>
              <a:rPr lang="en-US" dirty="0"/>
              <a:t> </a:t>
            </a:r>
            <a:r>
              <a:rPr lang="en-US" dirty="0" err="1"/>
              <a:t>uvelike</a:t>
            </a:r>
            <a:r>
              <a:rPr lang="en-US" dirty="0"/>
              <a:t> </a:t>
            </a:r>
            <a:r>
              <a:rPr lang="en-US" dirty="0" err="1"/>
              <a:t>varirati</a:t>
            </a:r>
            <a:r>
              <a:rPr lang="en-US" dirty="0"/>
              <a:t> </a:t>
            </a:r>
            <a:r>
              <a:rPr lang="en-US" dirty="0" err="1"/>
              <a:t>i</a:t>
            </a:r>
            <a:r>
              <a:rPr lang="en-US" dirty="0"/>
              <a:t> </a:t>
            </a:r>
            <a:r>
              <a:rPr lang="en-US" dirty="0" err="1"/>
              <a:t>ovisno</a:t>
            </a:r>
            <a:r>
              <a:rPr lang="en-US" dirty="0"/>
              <a:t> o </a:t>
            </a:r>
            <a:r>
              <a:rPr lang="en-US" dirty="0" err="1"/>
              <a:t>metodama</a:t>
            </a:r>
            <a:r>
              <a:rPr lang="en-US" dirty="0"/>
              <a:t> </a:t>
            </a:r>
            <a:r>
              <a:rPr lang="en-US" dirty="0" err="1"/>
              <a:t>prikupljanja</a:t>
            </a:r>
            <a:r>
              <a:rPr lang="en-US" dirty="0"/>
              <a:t> </a:t>
            </a:r>
            <a:r>
              <a:rPr lang="en-US" dirty="0" err="1"/>
              <a:t>i</a:t>
            </a:r>
            <a:r>
              <a:rPr lang="en-US" dirty="0"/>
              <a:t> </a:t>
            </a:r>
            <a:r>
              <a:rPr lang="en-US" dirty="0" err="1"/>
              <a:t>doba</a:t>
            </a:r>
            <a:r>
              <a:rPr lang="en-US" dirty="0"/>
              <a:t> dana, pa </a:t>
            </a:r>
            <a:r>
              <a:rPr lang="en-US" dirty="0" err="1"/>
              <a:t>čak</a:t>
            </a:r>
            <a:r>
              <a:rPr lang="en-US" dirty="0"/>
              <a:t> </a:t>
            </a:r>
            <a:r>
              <a:rPr lang="en-US" dirty="0" err="1"/>
              <a:t>i</a:t>
            </a:r>
            <a:r>
              <a:rPr lang="en-US" dirty="0"/>
              <a:t> </a:t>
            </a:r>
            <a:r>
              <a:rPr lang="en-US" dirty="0" err="1"/>
              <a:t>godišnjim</a:t>
            </a:r>
            <a:r>
              <a:rPr lang="en-US" dirty="0"/>
              <a:t> </a:t>
            </a:r>
            <a:r>
              <a:rPr lang="en-US" dirty="0" err="1"/>
              <a:t>dobima</a:t>
            </a:r>
            <a:r>
              <a:rPr lang="en-US" dirty="0"/>
              <a:t>. </a:t>
            </a:r>
            <a:r>
              <a:rPr lang="en-US" dirty="0" err="1"/>
              <a:t>Osim</a:t>
            </a:r>
            <a:r>
              <a:rPr lang="en-US" dirty="0"/>
              <a:t> po </a:t>
            </a:r>
            <a:r>
              <a:rPr lang="en-US" dirty="0" err="1"/>
              <a:t>sastavu</a:t>
            </a:r>
            <a:r>
              <a:rPr lang="en-US" dirty="0"/>
              <a:t>, </a:t>
            </a:r>
            <a:r>
              <a:rPr lang="en-US" dirty="0" err="1"/>
              <a:t>stimulirana</a:t>
            </a:r>
            <a:r>
              <a:rPr lang="en-US" dirty="0"/>
              <a:t> </a:t>
            </a:r>
            <a:r>
              <a:rPr lang="en-US" dirty="0" err="1"/>
              <a:t>slina</a:t>
            </a:r>
            <a:r>
              <a:rPr lang="en-US" dirty="0"/>
              <a:t> se </a:t>
            </a:r>
            <a:r>
              <a:rPr lang="en-US" dirty="0" err="1"/>
              <a:t>razlikuje</a:t>
            </a:r>
            <a:r>
              <a:rPr lang="en-US" dirty="0"/>
              <a:t> od </a:t>
            </a:r>
            <a:r>
              <a:rPr lang="en-US" dirty="0" err="1"/>
              <a:t>nestimulirane</a:t>
            </a:r>
            <a:r>
              <a:rPr lang="en-US" dirty="0"/>
              <a:t> po tome što </a:t>
            </a:r>
            <a:r>
              <a:rPr lang="en-US" dirty="0" err="1"/>
              <a:t>ona</a:t>
            </a:r>
            <a:r>
              <a:rPr lang="en-US" dirty="0"/>
              <a:t> </a:t>
            </a:r>
            <a:r>
              <a:rPr lang="en-US" dirty="0" err="1"/>
              <a:t>ovisi</a:t>
            </a:r>
            <a:r>
              <a:rPr lang="en-US" dirty="0"/>
              <a:t> </a:t>
            </a:r>
            <a:r>
              <a:rPr lang="en-US" dirty="0" err="1"/>
              <a:t>i</a:t>
            </a:r>
            <a:r>
              <a:rPr lang="en-US" dirty="0"/>
              <a:t> o </a:t>
            </a:r>
            <a:r>
              <a:rPr lang="en-US" dirty="0" err="1"/>
              <a:t>veličini</a:t>
            </a:r>
            <a:r>
              <a:rPr lang="en-US" dirty="0"/>
              <a:t> </a:t>
            </a:r>
            <a:r>
              <a:rPr lang="en-US" dirty="0" err="1"/>
              <a:t>žlijezde</a:t>
            </a:r>
            <a:r>
              <a:rPr lang="en-US" dirty="0"/>
              <a:t> koja je </a:t>
            </a:r>
            <a:r>
              <a:rPr lang="en-US" dirty="0" err="1"/>
              <a:t>luči</a:t>
            </a:r>
            <a:r>
              <a:rPr lang="en-US" dirty="0"/>
              <a:t>. </a:t>
            </a:r>
          </a:p>
          <a:p>
            <a:r>
              <a:rPr lang="en-US" dirty="0"/>
              <a:t>Kako je </a:t>
            </a:r>
            <a:r>
              <a:rPr lang="en-US" dirty="0" err="1"/>
              <a:t>poznato</a:t>
            </a:r>
            <a:r>
              <a:rPr lang="en-US" dirty="0"/>
              <a:t> da </a:t>
            </a:r>
            <a:r>
              <a:rPr lang="en-US" dirty="0" err="1"/>
              <a:t>stimulirana</a:t>
            </a:r>
            <a:r>
              <a:rPr lang="en-US" dirty="0"/>
              <a:t> </a:t>
            </a:r>
            <a:r>
              <a:rPr lang="en-US" dirty="0" err="1"/>
              <a:t>slina</a:t>
            </a:r>
            <a:r>
              <a:rPr lang="en-US" dirty="0"/>
              <a:t> </a:t>
            </a:r>
            <a:r>
              <a:rPr lang="en-US" dirty="0" err="1"/>
              <a:t>ima</a:t>
            </a:r>
            <a:r>
              <a:rPr lang="en-US" dirty="0"/>
              <a:t> </a:t>
            </a:r>
            <a:r>
              <a:rPr lang="en-US" dirty="0" err="1"/>
              <a:t>drugačiji</a:t>
            </a:r>
            <a:r>
              <a:rPr lang="en-US" dirty="0"/>
              <a:t> </a:t>
            </a:r>
            <a:r>
              <a:rPr lang="en-US" dirty="0" err="1"/>
              <a:t>sastav</a:t>
            </a:r>
            <a:r>
              <a:rPr lang="en-US" dirty="0"/>
              <a:t> </a:t>
            </a:r>
            <a:r>
              <a:rPr lang="en-US" dirty="0" err="1"/>
              <a:t>sline</a:t>
            </a:r>
            <a:r>
              <a:rPr lang="en-US" dirty="0"/>
              <a:t> (</a:t>
            </a:r>
            <a:r>
              <a:rPr lang="en-US" dirty="0" err="1"/>
              <a:t>manji</a:t>
            </a:r>
            <a:r>
              <a:rPr lang="en-US" dirty="0"/>
              <a:t> </a:t>
            </a:r>
            <a:r>
              <a:rPr lang="en-US" dirty="0" err="1"/>
              <a:t>sadržaj</a:t>
            </a:r>
            <a:r>
              <a:rPr lang="en-US" dirty="0"/>
              <a:t> </a:t>
            </a:r>
            <a:r>
              <a:rPr lang="en-US" dirty="0" err="1"/>
              <a:t>proteina</a:t>
            </a:r>
            <a:r>
              <a:rPr lang="en-US" dirty="0"/>
              <a:t>) </a:t>
            </a:r>
            <a:r>
              <a:rPr lang="en-US" dirty="0" err="1"/>
              <a:t>i</a:t>
            </a:r>
            <a:r>
              <a:rPr lang="en-US" dirty="0"/>
              <a:t> </a:t>
            </a:r>
            <a:r>
              <a:rPr lang="en-US" dirty="0" err="1"/>
              <a:t>manje</a:t>
            </a:r>
            <a:r>
              <a:rPr lang="en-US" dirty="0"/>
              <a:t> je </a:t>
            </a:r>
            <a:r>
              <a:rPr lang="en-US" dirty="0" err="1"/>
              <a:t>viskozna</a:t>
            </a:r>
            <a:r>
              <a:rPr lang="en-US" dirty="0"/>
              <a:t> od </a:t>
            </a:r>
            <a:r>
              <a:rPr lang="en-US" dirty="0" err="1"/>
              <a:t>nestimulirane</a:t>
            </a:r>
            <a:endParaRPr lang="en-US" dirty="0"/>
          </a:p>
        </p:txBody>
      </p:sp>
      <p:sp>
        <p:nvSpPr>
          <p:cNvPr id="4" name="Slide Number Placeholder 3"/>
          <p:cNvSpPr>
            <a:spLocks noGrp="1"/>
          </p:cNvSpPr>
          <p:nvPr>
            <p:ph type="sldNum" sz="quarter" idx="5"/>
          </p:nvPr>
        </p:nvSpPr>
        <p:spPr/>
        <p:txBody>
          <a:bodyPr/>
          <a:lstStyle/>
          <a:p>
            <a:fld id="{7499B73F-22D0-4B64-9A5B-8D42F554C4D7}" type="slidenum">
              <a:rPr lang="en-US" smtClean="0"/>
              <a:t>4</a:t>
            </a:fld>
            <a:endParaRPr lang="en-US"/>
          </a:p>
        </p:txBody>
      </p:sp>
    </p:spTree>
    <p:extLst>
      <p:ext uri="{BB962C8B-B14F-4D97-AF65-F5344CB8AC3E}">
        <p14:creationId xmlns:p14="http://schemas.microsoft.com/office/powerpoint/2010/main" val="348292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Neelastično</a:t>
            </a:r>
            <a:r>
              <a:rPr lang="en-US" dirty="0"/>
              <a:t> </a:t>
            </a:r>
            <a:r>
              <a:rPr lang="en-US" dirty="0" err="1"/>
              <a:t>raspršenje</a:t>
            </a:r>
            <a:r>
              <a:rPr lang="en-US" dirty="0"/>
              <a:t> </a:t>
            </a:r>
            <a:r>
              <a:rPr lang="en-US" dirty="0" err="1"/>
              <a:t>zračenja</a:t>
            </a:r>
            <a:r>
              <a:rPr lang="en-US" dirty="0"/>
              <a:t> </a:t>
            </a:r>
            <a:r>
              <a:rPr lang="en-US" dirty="0" err="1"/>
              <a:t>na</a:t>
            </a:r>
            <a:r>
              <a:rPr lang="en-US" dirty="0"/>
              <a:t> </a:t>
            </a:r>
            <a:r>
              <a:rPr lang="en-US" dirty="0" err="1"/>
              <a:t>molekuli</a:t>
            </a:r>
            <a:r>
              <a:rPr lang="en-US" dirty="0"/>
              <a:t>. </a:t>
            </a:r>
            <a:r>
              <a:rPr lang="en-US" dirty="0" err="1"/>
              <a:t>Ramanova</a:t>
            </a:r>
            <a:r>
              <a:rPr lang="en-US" dirty="0"/>
              <a:t> </a:t>
            </a:r>
            <a:r>
              <a:rPr lang="en-US" dirty="0" err="1"/>
              <a:t>spektroskopija</a:t>
            </a:r>
            <a:r>
              <a:rPr lang="en-US" dirty="0"/>
              <a:t> je </a:t>
            </a:r>
            <a:r>
              <a:rPr lang="en-US" dirty="0" err="1"/>
              <a:t>nerazorna</a:t>
            </a:r>
            <a:r>
              <a:rPr lang="en-US" dirty="0"/>
              <a:t> </a:t>
            </a:r>
            <a:r>
              <a:rPr lang="en-US" dirty="0" err="1"/>
              <a:t>tehnika</a:t>
            </a:r>
            <a:r>
              <a:rPr lang="en-US" dirty="0"/>
              <a:t> </a:t>
            </a:r>
            <a:r>
              <a:rPr lang="en-US" dirty="0" err="1"/>
              <a:t>kemijske</a:t>
            </a:r>
            <a:r>
              <a:rPr lang="en-US" dirty="0"/>
              <a:t> </a:t>
            </a:r>
            <a:r>
              <a:rPr lang="en-US" dirty="0" err="1"/>
              <a:t>analize</a:t>
            </a:r>
            <a:r>
              <a:rPr lang="en-US" dirty="0"/>
              <a:t> koja </a:t>
            </a:r>
            <a:r>
              <a:rPr lang="en-US" dirty="0" err="1"/>
              <a:t>koristi</a:t>
            </a:r>
            <a:r>
              <a:rPr lang="en-US" dirty="0"/>
              <a:t> </a:t>
            </a:r>
            <a:r>
              <a:rPr lang="en-US" dirty="0" err="1"/>
              <a:t>neelastično</a:t>
            </a:r>
            <a:r>
              <a:rPr lang="en-US" dirty="0"/>
              <a:t> </a:t>
            </a:r>
            <a:r>
              <a:rPr lang="en-US" dirty="0" err="1"/>
              <a:t>raspršivanje</a:t>
            </a:r>
            <a:r>
              <a:rPr lang="en-US" dirty="0"/>
              <a:t> </a:t>
            </a:r>
            <a:r>
              <a:rPr lang="en-US" dirty="0" err="1"/>
              <a:t>svjetlosti</a:t>
            </a:r>
            <a:r>
              <a:rPr lang="en-US" dirty="0"/>
              <a:t> kako bi </a:t>
            </a:r>
            <a:r>
              <a:rPr lang="en-US" dirty="0" err="1"/>
              <a:t>identificirala</a:t>
            </a:r>
            <a:r>
              <a:rPr lang="en-US" dirty="0"/>
              <a:t> </a:t>
            </a:r>
            <a:r>
              <a:rPr lang="en-US" dirty="0" err="1"/>
              <a:t>jedinstveni</a:t>
            </a:r>
            <a:r>
              <a:rPr lang="en-US" dirty="0"/>
              <a:t> </a:t>
            </a:r>
            <a:r>
              <a:rPr lang="en-US" dirty="0" err="1"/>
              <a:t>otisak</a:t>
            </a:r>
            <a:r>
              <a:rPr lang="en-US" dirty="0"/>
              <a:t> </a:t>
            </a:r>
            <a:r>
              <a:rPr lang="en-US" dirty="0" err="1"/>
              <a:t>prsta</a:t>
            </a:r>
            <a:r>
              <a:rPr lang="en-US" dirty="0"/>
              <a:t> (fingerprint) </a:t>
            </a:r>
            <a:r>
              <a:rPr lang="en-US" dirty="0" err="1"/>
              <a:t>molekule</a:t>
            </a:r>
            <a:r>
              <a:rPr lang="en-US" dirty="0"/>
              <a:t>. </a:t>
            </a:r>
            <a:r>
              <a:rPr lang="en-US" dirty="0" err="1"/>
              <a:t>Ramanovi</a:t>
            </a:r>
            <a:r>
              <a:rPr lang="en-US" dirty="0"/>
              <a:t> </a:t>
            </a:r>
            <a:r>
              <a:rPr lang="en-US" dirty="0" err="1"/>
              <a:t>spektri</a:t>
            </a:r>
            <a:r>
              <a:rPr lang="en-US" dirty="0"/>
              <a:t> </a:t>
            </a:r>
            <a:r>
              <a:rPr lang="en-US" dirty="0" err="1"/>
              <a:t>sastoje</a:t>
            </a:r>
            <a:r>
              <a:rPr lang="en-US" dirty="0"/>
              <a:t> se od </a:t>
            </a:r>
            <a:r>
              <a:rPr lang="en-US" dirty="0" err="1"/>
              <a:t>brojnih</a:t>
            </a:r>
            <a:r>
              <a:rPr lang="en-US" dirty="0"/>
              <a:t> </a:t>
            </a:r>
            <a:r>
              <a:rPr lang="en-US" dirty="0" err="1"/>
              <a:t>pikova</a:t>
            </a:r>
            <a:r>
              <a:rPr lang="en-US" dirty="0"/>
              <a:t> </a:t>
            </a:r>
            <a:r>
              <a:rPr lang="en-US" dirty="0" err="1"/>
              <a:t>različitog</a:t>
            </a:r>
            <a:r>
              <a:rPr lang="en-US" dirty="0"/>
              <a:t> </a:t>
            </a:r>
            <a:r>
              <a:rPr lang="en-US" dirty="0" err="1"/>
              <a:t>intenziteta</a:t>
            </a:r>
            <a:r>
              <a:rPr lang="en-US" dirty="0"/>
              <a:t> </a:t>
            </a:r>
            <a:r>
              <a:rPr lang="en-US" dirty="0" err="1"/>
              <a:t>i</a:t>
            </a:r>
            <a:r>
              <a:rPr lang="en-US" dirty="0"/>
              <a:t> </a:t>
            </a:r>
            <a:r>
              <a:rPr lang="en-US" dirty="0" err="1"/>
              <a:t>energije</a:t>
            </a:r>
            <a:r>
              <a:rPr lang="en-US" dirty="0"/>
              <a:t> koji </a:t>
            </a:r>
            <a:r>
              <a:rPr lang="en-US" dirty="0" err="1"/>
              <a:t>odgovaraju</a:t>
            </a:r>
            <a:r>
              <a:rPr lang="en-US" dirty="0"/>
              <a:t> </a:t>
            </a:r>
            <a:r>
              <a:rPr lang="en-US" dirty="0" err="1"/>
              <a:t>različitim</a:t>
            </a:r>
            <a:r>
              <a:rPr lang="en-US" dirty="0"/>
              <a:t> </a:t>
            </a:r>
            <a:r>
              <a:rPr lang="en-US" dirty="0" err="1"/>
              <a:t>vibracijskim</a:t>
            </a:r>
            <a:r>
              <a:rPr lang="en-US" dirty="0"/>
              <a:t> </a:t>
            </a:r>
            <a:r>
              <a:rPr lang="en-US" dirty="0" err="1"/>
              <a:t>modelima</a:t>
            </a:r>
            <a:r>
              <a:rPr lang="en-US" dirty="0"/>
              <a:t> </a:t>
            </a:r>
            <a:r>
              <a:rPr lang="en-US" dirty="0" err="1"/>
              <a:t>unutar</a:t>
            </a:r>
            <a:r>
              <a:rPr lang="en-US" dirty="0"/>
              <a:t> </a:t>
            </a:r>
            <a:r>
              <a:rPr lang="en-US" dirty="0" err="1"/>
              <a:t>molekule</a:t>
            </a:r>
            <a:r>
              <a:rPr lang="en-US" dirty="0"/>
              <a:t>. </a:t>
            </a:r>
            <a:r>
              <a:rPr lang="en-US" dirty="0" err="1"/>
              <a:t>Ti</a:t>
            </a:r>
            <a:r>
              <a:rPr lang="en-US" dirty="0"/>
              <a:t> </a:t>
            </a:r>
            <a:r>
              <a:rPr lang="en-US" dirty="0" err="1"/>
              <a:t>modeli</a:t>
            </a:r>
            <a:r>
              <a:rPr lang="en-US" dirty="0"/>
              <a:t> </a:t>
            </a:r>
            <a:r>
              <a:rPr lang="en-US" dirty="0" err="1"/>
              <a:t>vibracija</a:t>
            </a:r>
            <a:r>
              <a:rPr lang="en-US" dirty="0"/>
              <a:t> </a:t>
            </a:r>
            <a:r>
              <a:rPr lang="en-US" dirty="0" err="1"/>
              <a:t>pružaju</a:t>
            </a:r>
            <a:r>
              <a:rPr lang="en-US" dirty="0"/>
              <a:t> </a:t>
            </a:r>
            <a:r>
              <a:rPr lang="en-US" dirty="0" err="1"/>
              <a:t>informacije</a:t>
            </a:r>
            <a:r>
              <a:rPr lang="en-US" dirty="0"/>
              <a:t> o </a:t>
            </a:r>
            <a:r>
              <a:rPr lang="en-US" dirty="0" err="1"/>
              <a:t>atomima</a:t>
            </a:r>
            <a:r>
              <a:rPr lang="en-US" dirty="0"/>
              <a:t> </a:t>
            </a:r>
            <a:r>
              <a:rPr lang="en-US" dirty="0" err="1"/>
              <a:t>i</a:t>
            </a:r>
            <a:r>
              <a:rPr lang="en-US" dirty="0"/>
              <a:t> </a:t>
            </a:r>
            <a:r>
              <a:rPr lang="en-US" dirty="0" err="1"/>
              <a:t>vezivanju</a:t>
            </a:r>
            <a:r>
              <a:rPr lang="en-US" dirty="0"/>
              <a:t> </a:t>
            </a:r>
            <a:r>
              <a:rPr lang="en-US" dirty="0" err="1"/>
              <a:t>unutar</a:t>
            </a:r>
            <a:r>
              <a:rPr lang="en-US" dirty="0"/>
              <a:t> </a:t>
            </a:r>
            <a:r>
              <a:rPr lang="en-US" dirty="0" err="1"/>
              <a:t>materijala</a:t>
            </a:r>
            <a:r>
              <a:rPr lang="en-US" dirty="0"/>
              <a:t> koji se </a:t>
            </a:r>
            <a:r>
              <a:rPr lang="en-US" dirty="0" err="1"/>
              <a:t>proučava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Ramanova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spektroskopija</a:t>
            </a:r>
            <a:r>
              <a:rPr lang="en-US" dirty="0"/>
              <a:t> </a:t>
            </a:r>
            <a:r>
              <a:rPr lang="en-US" dirty="0" err="1"/>
              <a:t>proučava</a:t>
            </a:r>
            <a:r>
              <a:rPr lang="en-US" dirty="0"/>
              <a:t> </a:t>
            </a:r>
            <a:r>
              <a:rPr lang="en-US" dirty="0" err="1"/>
              <a:t>raspršeno</a:t>
            </a:r>
            <a:r>
              <a:rPr lang="en-US" dirty="0"/>
              <a:t> </a:t>
            </a:r>
            <a:r>
              <a:rPr lang="en-US" dirty="0" err="1"/>
              <a:t>monokromatsko</a:t>
            </a:r>
            <a:r>
              <a:rPr lang="en-US" dirty="0"/>
              <a:t> </a:t>
            </a:r>
            <a:r>
              <a:rPr lang="en-US" dirty="0" err="1"/>
              <a:t>pobudno</a:t>
            </a:r>
            <a:r>
              <a:rPr lang="en-US" dirty="0"/>
              <a:t> </a:t>
            </a:r>
            <a:r>
              <a:rPr lang="en-US" dirty="0" err="1"/>
              <a:t>elektromagnetsko</a:t>
            </a:r>
            <a:r>
              <a:rPr lang="en-US" dirty="0"/>
              <a:t> </a:t>
            </a:r>
            <a:r>
              <a:rPr lang="en-US" dirty="0" err="1"/>
              <a:t>zračenje</a:t>
            </a:r>
            <a:r>
              <a:rPr lang="en-US" dirty="0"/>
              <a:t>. </a:t>
            </a:r>
            <a:r>
              <a:rPr lang="en-US" dirty="0" err="1"/>
              <a:t>Uvjet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za </a:t>
            </a:r>
            <a:r>
              <a:rPr lang="en-US" dirty="0" err="1"/>
              <a:t>vibraciju</a:t>
            </a:r>
            <a:r>
              <a:rPr lang="en-US" dirty="0"/>
              <a:t> </a:t>
            </a:r>
            <a:r>
              <a:rPr lang="en-US" dirty="0" err="1"/>
              <a:t>vidljivu</a:t>
            </a:r>
            <a:r>
              <a:rPr lang="en-US" dirty="0"/>
              <a:t> u </a:t>
            </a:r>
            <a:r>
              <a:rPr lang="en-US" dirty="0" err="1"/>
              <a:t>Ramanovom</a:t>
            </a:r>
            <a:r>
              <a:rPr lang="en-US" dirty="0"/>
              <a:t> </a:t>
            </a:r>
            <a:r>
              <a:rPr lang="en-US" dirty="0" err="1"/>
              <a:t>spektru</a:t>
            </a:r>
            <a:r>
              <a:rPr lang="en-US" dirty="0"/>
              <a:t> je </a:t>
            </a:r>
            <a:r>
              <a:rPr lang="en-US" dirty="0" err="1"/>
              <a:t>promjena</a:t>
            </a:r>
            <a:r>
              <a:rPr lang="en-US" dirty="0"/>
              <a:t> </a:t>
            </a:r>
            <a:r>
              <a:rPr lang="en-US" dirty="0" err="1"/>
              <a:t>polarizabilnosti</a:t>
            </a:r>
            <a:r>
              <a:rPr lang="en-US" dirty="0"/>
              <a:t> </a:t>
            </a:r>
            <a:r>
              <a:rPr lang="en-US" dirty="0" err="1"/>
              <a:t>molekule</a:t>
            </a:r>
            <a:r>
              <a:rPr lang="en-US" dirty="0"/>
              <a:t> </a:t>
            </a:r>
            <a:r>
              <a:rPr lang="en-US" dirty="0" err="1"/>
              <a:t>tijekom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vibracije</a:t>
            </a:r>
            <a:r>
              <a:rPr lang="en-US" dirty="0"/>
              <a:t>. </a:t>
            </a:r>
            <a:r>
              <a:rPr lang="en-US" dirty="0" err="1"/>
              <a:t>Kada</a:t>
            </a:r>
            <a:r>
              <a:rPr lang="en-US" dirty="0"/>
              <a:t> </a:t>
            </a:r>
            <a:r>
              <a:rPr lang="en-US" dirty="0" err="1"/>
              <a:t>govorimo</a:t>
            </a:r>
            <a:r>
              <a:rPr lang="en-US" dirty="0"/>
              <a:t> o </a:t>
            </a:r>
            <a:r>
              <a:rPr lang="en-US" dirty="0" err="1"/>
              <a:t>raspršenju</a:t>
            </a:r>
            <a:r>
              <a:rPr lang="en-US" dirty="0"/>
              <a:t> </a:t>
            </a:r>
            <a:r>
              <a:rPr lang="en-US" dirty="0" err="1"/>
              <a:t>zračenja</a:t>
            </a:r>
            <a:r>
              <a:rPr lang="en-US" dirty="0"/>
              <a:t> </a:t>
            </a:r>
            <a:r>
              <a:rPr lang="en-US" dirty="0" err="1"/>
              <a:t>potrebno</a:t>
            </a:r>
            <a:r>
              <a:rPr lang="en-US" dirty="0"/>
              <a:t> je </a:t>
            </a:r>
            <a:r>
              <a:rPr lang="en-US" dirty="0" err="1"/>
              <a:t>naglasiti</a:t>
            </a:r>
            <a:r>
              <a:rPr lang="en-US" dirty="0"/>
              <a:t> da </a:t>
            </a:r>
            <a:r>
              <a:rPr lang="en-US" dirty="0" err="1"/>
              <a:t>najveći</a:t>
            </a:r>
            <a:r>
              <a:rPr lang="en-US" dirty="0"/>
              <a:t> </a:t>
            </a:r>
            <a:r>
              <a:rPr lang="en-US" dirty="0" err="1"/>
              <a:t>dio</a:t>
            </a:r>
            <a:r>
              <a:rPr lang="en-US" dirty="0"/>
              <a:t> </a:t>
            </a:r>
            <a:r>
              <a:rPr lang="en-US" dirty="0" err="1"/>
              <a:t>raspršenog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zračenja</a:t>
            </a:r>
            <a:r>
              <a:rPr lang="en-US" dirty="0"/>
              <a:t> </a:t>
            </a:r>
            <a:r>
              <a:rPr lang="en-US" dirty="0" err="1"/>
              <a:t>otpada</a:t>
            </a:r>
            <a:r>
              <a:rPr lang="en-US" dirty="0"/>
              <a:t> </a:t>
            </a:r>
            <a:r>
              <a:rPr lang="en-US" dirty="0" err="1"/>
              <a:t>na</a:t>
            </a:r>
            <a:r>
              <a:rPr lang="en-US" dirty="0"/>
              <a:t> </a:t>
            </a:r>
            <a:r>
              <a:rPr lang="en-US" dirty="0" err="1"/>
              <a:t>Rayleighovo</a:t>
            </a:r>
            <a:r>
              <a:rPr lang="en-US" dirty="0"/>
              <a:t> </a:t>
            </a:r>
            <a:r>
              <a:rPr lang="en-US" dirty="0" err="1"/>
              <a:t>elastično</a:t>
            </a:r>
            <a:r>
              <a:rPr lang="en-US" dirty="0"/>
              <a:t> </a:t>
            </a:r>
            <a:r>
              <a:rPr lang="en-US" dirty="0" err="1"/>
              <a:t>raspršenje</a:t>
            </a:r>
            <a:r>
              <a:rPr lang="en-US" dirty="0"/>
              <a:t>. U </a:t>
            </a:r>
            <a:r>
              <a:rPr lang="en-US" dirty="0" err="1"/>
              <a:t>ovom</a:t>
            </a:r>
            <a:r>
              <a:rPr lang="en-US" dirty="0"/>
              <a:t> </a:t>
            </a:r>
            <a:r>
              <a:rPr lang="en-US" dirty="0" err="1"/>
              <a:t>slučaju</a:t>
            </a:r>
            <a:r>
              <a:rPr lang="en-US" dirty="0"/>
              <a:t> </a:t>
            </a:r>
            <a:r>
              <a:rPr lang="en-US" dirty="0" err="1"/>
              <a:t>energije</a:t>
            </a:r>
            <a:r>
              <a:rPr lang="en-US" dirty="0"/>
              <a:t> </a:t>
            </a:r>
            <a:r>
              <a:rPr lang="en-US" dirty="0" err="1"/>
              <a:t>upadnog</a:t>
            </a:r>
            <a:r>
              <a:rPr lang="en-US" dirty="0"/>
              <a:t> </a:t>
            </a:r>
            <a:r>
              <a:rPr lang="en-US" dirty="0" err="1"/>
              <a:t>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raspršenog</a:t>
            </a:r>
            <a:r>
              <a:rPr lang="en-US" dirty="0"/>
              <a:t> </a:t>
            </a:r>
            <a:r>
              <a:rPr lang="en-US" dirty="0" err="1"/>
              <a:t>zračenja</a:t>
            </a:r>
            <a:r>
              <a:rPr lang="en-US" dirty="0"/>
              <a:t> </a:t>
            </a:r>
            <a:r>
              <a:rPr lang="en-US" dirty="0" err="1"/>
              <a:t>su</a:t>
            </a:r>
            <a:r>
              <a:rPr lang="en-US" dirty="0"/>
              <a:t> </a:t>
            </a:r>
            <a:r>
              <a:rPr lang="en-US" dirty="0" err="1"/>
              <a:t>jednake</a:t>
            </a:r>
            <a:r>
              <a:rPr lang="en-US" dirty="0"/>
              <a:t>. </a:t>
            </a:r>
            <a:r>
              <a:rPr lang="en-US" dirty="0" err="1"/>
              <a:t>Kada</a:t>
            </a:r>
            <a:r>
              <a:rPr lang="en-US" dirty="0"/>
              <a:t> se </a:t>
            </a:r>
            <a:r>
              <a:rPr lang="en-US" dirty="0" err="1"/>
              <a:t>dio</a:t>
            </a:r>
            <a:r>
              <a:rPr lang="en-US" dirty="0"/>
              <a:t> </a:t>
            </a:r>
            <a:r>
              <a:rPr lang="en-US" dirty="0" err="1"/>
              <a:t>energije</a:t>
            </a:r>
            <a:r>
              <a:rPr lang="en-US" dirty="0"/>
              <a:t> </a:t>
            </a:r>
            <a:r>
              <a:rPr lang="en-US" dirty="0" err="1"/>
              <a:t>upadnog</a:t>
            </a:r>
            <a:r>
              <a:rPr lang="en-US" dirty="0"/>
              <a:t> </a:t>
            </a:r>
            <a:r>
              <a:rPr lang="en-US" dirty="0" err="1"/>
              <a:t>zračenja</a:t>
            </a:r>
            <a:r>
              <a:rPr lang="en-US" dirty="0"/>
              <a:t> </a:t>
            </a:r>
            <a:r>
              <a:rPr lang="en-US" dirty="0" err="1"/>
              <a:t>prenosi</a:t>
            </a:r>
            <a:r>
              <a:rPr lang="en-US" dirty="0"/>
              <a:t> </a:t>
            </a:r>
            <a:r>
              <a:rPr lang="en-US" dirty="0" err="1"/>
              <a:t>na</a:t>
            </a:r>
            <a:r>
              <a:rPr lang="en-US" dirty="0"/>
              <a:t> </a:t>
            </a:r>
            <a:r>
              <a:rPr lang="en-US" dirty="0" err="1"/>
              <a:t>molekulu</a:t>
            </a:r>
            <a:r>
              <a:rPr lang="en-US" dirty="0"/>
              <a:t> </a:t>
            </a:r>
            <a:r>
              <a:rPr lang="en-US" dirty="0" err="1"/>
              <a:t>ili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 </a:t>
            </a:r>
            <a:r>
              <a:rPr lang="en-US" dirty="0" err="1"/>
              <a:t>dio</a:t>
            </a:r>
            <a:r>
              <a:rPr lang="en-US" dirty="0"/>
              <a:t> </a:t>
            </a:r>
            <a:r>
              <a:rPr lang="en-US" dirty="0" err="1"/>
              <a:t>energije</a:t>
            </a:r>
            <a:r>
              <a:rPr lang="en-US" dirty="0"/>
              <a:t> s </a:t>
            </a:r>
            <a:r>
              <a:rPr lang="en-US" dirty="0" err="1"/>
              <a:t>molekule</a:t>
            </a:r>
            <a:r>
              <a:rPr lang="en-US" dirty="0"/>
              <a:t> </a:t>
            </a:r>
            <a:r>
              <a:rPr lang="en-US" dirty="0" err="1"/>
              <a:t>prenosi</a:t>
            </a:r>
            <a:r>
              <a:rPr lang="en-US" dirty="0"/>
              <a:t> </a:t>
            </a:r>
            <a:r>
              <a:rPr lang="en-US" dirty="0" err="1"/>
              <a:t>na</a:t>
            </a:r>
            <a:r>
              <a:rPr lang="en-US" dirty="0"/>
              <a:t> </a:t>
            </a:r>
            <a:r>
              <a:rPr lang="en-US" dirty="0" err="1"/>
              <a:t>upadni</a:t>
            </a:r>
            <a:r>
              <a:rPr lang="en-US" dirty="0"/>
              <a:t> </a:t>
            </a:r>
            <a:r>
              <a:rPr lang="en-US" dirty="0" err="1"/>
              <a:t>foton</a:t>
            </a:r>
            <a:r>
              <a:rPr lang="en-US" dirty="0"/>
              <a:t>, </a:t>
            </a:r>
            <a:r>
              <a:rPr lang="en-US" dirty="0" err="1"/>
              <a:t>energije</a:t>
            </a:r>
            <a:r>
              <a:rPr lang="en-US" dirty="0"/>
              <a:t> </a:t>
            </a:r>
            <a:r>
              <a:rPr lang="en-US" dirty="0" err="1"/>
              <a:t>upadnog</a:t>
            </a:r>
            <a:r>
              <a:rPr lang="en-US" dirty="0"/>
              <a:t> </a:t>
            </a:r>
            <a:r>
              <a:rPr lang="en-US" dirty="0" err="1"/>
              <a:t>i</a:t>
            </a:r>
            <a:r>
              <a:rPr lang="en-US" dirty="0"/>
              <a:t> </a:t>
            </a:r>
            <a:r>
              <a:rPr lang="en-US" dirty="0" err="1"/>
              <a:t>raspršenog</a:t>
            </a:r>
            <a:r>
              <a:rPr lang="en-US" dirty="0"/>
              <a:t> </a:t>
            </a:r>
            <a:r>
              <a:rPr lang="en-US" dirty="0" err="1"/>
              <a:t>zračenja</a:t>
            </a:r>
            <a:r>
              <a:rPr lang="en-US" dirty="0"/>
              <a:t> 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razlikuju</a:t>
            </a:r>
            <a:r>
              <a:rPr lang="en-US" dirty="0"/>
              <a:t>. </a:t>
            </a:r>
            <a:r>
              <a:rPr lang="en-US" dirty="0" err="1"/>
              <a:t>Ovakvo</a:t>
            </a:r>
            <a:r>
              <a:rPr lang="en-US" dirty="0"/>
              <a:t> </a:t>
            </a:r>
            <a:r>
              <a:rPr lang="en-US" dirty="0" err="1"/>
              <a:t>neelastično</a:t>
            </a:r>
            <a:r>
              <a:rPr lang="en-US" dirty="0"/>
              <a:t> </a:t>
            </a:r>
            <a:r>
              <a:rPr lang="en-US" dirty="0" err="1"/>
              <a:t>raspršenje</a:t>
            </a:r>
            <a:r>
              <a:rPr lang="en-US" dirty="0"/>
              <a:t> </a:t>
            </a:r>
            <a:r>
              <a:rPr lang="en-US" dirty="0" err="1"/>
              <a:t>naziva</a:t>
            </a:r>
            <a:r>
              <a:rPr lang="en-US" dirty="0"/>
              <a:t> se </a:t>
            </a:r>
            <a:r>
              <a:rPr lang="en-US" dirty="0" err="1"/>
              <a:t>Ramanovo</a:t>
            </a:r>
            <a:r>
              <a:rPr lang="en-US" dirty="0"/>
              <a:t> </a:t>
            </a:r>
            <a:r>
              <a:rPr lang="en-US" dirty="0" err="1"/>
              <a:t>raspršenje</a:t>
            </a:r>
            <a:r>
              <a:rPr lang="en-US" dirty="0"/>
              <a:t>. U </a:t>
            </a:r>
            <a:r>
              <a:rPr lang="en-US" dirty="0" err="1"/>
              <a:t>slučaju</a:t>
            </a:r>
            <a:r>
              <a:rPr lang="en-US" dirty="0"/>
              <a:t> </a:t>
            </a:r>
            <a:r>
              <a:rPr lang="en-US" dirty="0" err="1"/>
              <a:t>kada</a:t>
            </a:r>
            <a:r>
              <a:rPr lang="en-US" dirty="0"/>
              <a:t> je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energija</a:t>
            </a:r>
            <a:r>
              <a:rPr lang="en-US" dirty="0"/>
              <a:t> </a:t>
            </a:r>
            <a:r>
              <a:rPr lang="en-US" dirty="0" err="1"/>
              <a:t>raspršenog</a:t>
            </a:r>
            <a:r>
              <a:rPr lang="en-US" dirty="0"/>
              <a:t> </a:t>
            </a:r>
            <a:r>
              <a:rPr lang="en-US" dirty="0" err="1"/>
              <a:t>fotona</a:t>
            </a:r>
            <a:r>
              <a:rPr lang="en-US" dirty="0"/>
              <a:t> </a:t>
            </a:r>
            <a:r>
              <a:rPr lang="en-US" dirty="0" err="1"/>
              <a:t>manja</a:t>
            </a:r>
            <a:r>
              <a:rPr lang="en-US" dirty="0"/>
              <a:t> od </a:t>
            </a:r>
            <a:r>
              <a:rPr lang="en-US" dirty="0" err="1"/>
              <a:t>energije</a:t>
            </a:r>
            <a:r>
              <a:rPr lang="en-US" dirty="0"/>
              <a:t> </a:t>
            </a:r>
            <a:r>
              <a:rPr lang="en-US" dirty="0" err="1"/>
              <a:t>upadnog</a:t>
            </a:r>
            <a:r>
              <a:rPr lang="en-US" dirty="0"/>
              <a:t> </a:t>
            </a:r>
            <a:r>
              <a:rPr lang="en-US" dirty="0" err="1"/>
              <a:t>fotona</a:t>
            </a:r>
            <a:r>
              <a:rPr lang="en-US" dirty="0"/>
              <a:t> </a:t>
            </a:r>
            <a:r>
              <a:rPr lang="en-US" dirty="0" err="1"/>
              <a:t>detektira</a:t>
            </a:r>
            <a:r>
              <a:rPr lang="en-US" dirty="0"/>
              <a:t> se </a:t>
            </a:r>
            <a:r>
              <a:rPr lang="en-US" dirty="0" err="1"/>
              <a:t>Stokesovo</a:t>
            </a:r>
            <a:r>
              <a:rPr lang="en-US" dirty="0"/>
              <a:t> </a:t>
            </a:r>
            <a:r>
              <a:rPr lang="en-US" dirty="0" err="1"/>
              <a:t>raspršenje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a:t>
            </a:r>
            <a:r>
              <a:rPr lang="en-US" dirty="0" err="1"/>
              <a:t>ovakvog</a:t>
            </a:r>
            <a:r>
              <a:rPr lang="en-US" dirty="0"/>
              <a:t> </a:t>
            </a:r>
            <a:r>
              <a:rPr lang="en-US" dirty="0" err="1"/>
              <a:t>raspršenja</a:t>
            </a:r>
            <a:r>
              <a:rPr lang="en-US" dirty="0"/>
              <a:t> </a:t>
            </a:r>
            <a:r>
              <a:rPr lang="en-US" dirty="0" err="1"/>
              <a:t>dolazi</a:t>
            </a:r>
            <a:r>
              <a:rPr lang="en-US" dirty="0"/>
              <a:t> </a:t>
            </a:r>
            <a:r>
              <a:rPr lang="en-US" dirty="0" err="1"/>
              <a:t>kada</a:t>
            </a:r>
            <a:r>
              <a:rPr lang="en-US" dirty="0"/>
              <a:t> se </a:t>
            </a:r>
            <a:r>
              <a:rPr lang="en-US" dirty="0" err="1"/>
              <a:t>molekula</a:t>
            </a:r>
            <a:r>
              <a:rPr lang="en-US" dirty="0"/>
              <a:t> </a:t>
            </a:r>
            <a:r>
              <a:rPr lang="en-US" dirty="0" err="1"/>
              <a:t>iz</a:t>
            </a:r>
            <a:r>
              <a:rPr lang="en-US" dirty="0"/>
              <a:t> </a:t>
            </a:r>
            <a:r>
              <a:rPr lang="en-US" dirty="0" err="1"/>
              <a:t>osnovnog</a:t>
            </a:r>
            <a:r>
              <a:rPr lang="en-US" dirty="0"/>
              <a:t> </a:t>
            </a:r>
            <a:r>
              <a:rPr lang="en-US" dirty="0" err="1"/>
              <a:t>vibracijskog</a:t>
            </a:r>
            <a:r>
              <a:rPr lang="en-US" dirty="0"/>
              <a:t> </a:t>
            </a:r>
            <a:r>
              <a:rPr lang="en-US" dirty="0" err="1"/>
              <a:t>stanja</a:t>
            </a:r>
            <a:r>
              <a:rPr lang="en-US" dirty="0"/>
              <a:t> </a:t>
            </a:r>
            <a:r>
              <a:rPr lang="en-US" dirty="0" err="1"/>
              <a:t>pobuđuje</a:t>
            </a:r>
            <a:r>
              <a:rPr lang="en-US" dirty="0"/>
              <a:t> 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virtualno</a:t>
            </a:r>
            <a:r>
              <a:rPr lang="en-US" dirty="0"/>
              <a:t> </a:t>
            </a:r>
            <a:r>
              <a:rPr lang="en-US" dirty="0" err="1"/>
              <a:t>stanje</a:t>
            </a:r>
            <a:r>
              <a:rPr lang="en-US" dirty="0"/>
              <a:t> te se </a:t>
            </a:r>
            <a:r>
              <a:rPr lang="en-US" dirty="0" err="1"/>
              <a:t>iz</a:t>
            </a:r>
            <a:r>
              <a:rPr lang="en-US" dirty="0"/>
              <a:t> </a:t>
            </a:r>
            <a:r>
              <a:rPr lang="en-US" dirty="0" err="1"/>
              <a:t>njega</a:t>
            </a:r>
            <a:r>
              <a:rPr lang="en-US" dirty="0"/>
              <a:t> </a:t>
            </a:r>
            <a:r>
              <a:rPr lang="en-US" dirty="0" err="1"/>
              <a:t>vraća</a:t>
            </a:r>
            <a:r>
              <a:rPr lang="en-US" dirty="0"/>
              <a:t> u </a:t>
            </a:r>
            <a:r>
              <a:rPr lang="en-US" dirty="0" err="1"/>
              <a:t>pobuđeno</a:t>
            </a:r>
            <a:r>
              <a:rPr lang="en-US" dirty="0"/>
              <a:t> </a:t>
            </a:r>
            <a:r>
              <a:rPr lang="en-US" dirty="0" err="1"/>
              <a:t>vibracijsko</a:t>
            </a:r>
            <a:r>
              <a:rPr lang="en-US" dirty="0"/>
              <a:t> </a:t>
            </a:r>
            <a:r>
              <a:rPr lang="en-US" dirty="0" err="1"/>
              <a:t>stanje</a:t>
            </a:r>
            <a:r>
              <a:rPr lang="en-US" dirty="0"/>
              <a:t>. U </a:t>
            </a:r>
            <a:r>
              <a:rPr lang="en-US" dirty="0" err="1"/>
              <a:t>slučaju</a:t>
            </a:r>
            <a:r>
              <a:rPr lang="en-US" dirty="0"/>
              <a:t> </a:t>
            </a:r>
            <a:r>
              <a:rPr lang="en-US" dirty="0" err="1"/>
              <a:t>kada</a:t>
            </a:r>
            <a:r>
              <a:rPr lang="en-US" dirty="0"/>
              <a:t> je </a:t>
            </a:r>
            <a:r>
              <a:rPr lang="en-US" dirty="0" err="1"/>
              <a:t>energija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raspršenog</a:t>
            </a:r>
            <a:r>
              <a:rPr lang="en-US" dirty="0"/>
              <a:t> </a:t>
            </a:r>
            <a:r>
              <a:rPr lang="en-US" dirty="0" err="1"/>
              <a:t>fotona</a:t>
            </a:r>
            <a:r>
              <a:rPr lang="en-US" dirty="0"/>
              <a:t> </a:t>
            </a:r>
            <a:r>
              <a:rPr lang="en-US" dirty="0" err="1"/>
              <a:t>veća</a:t>
            </a:r>
            <a:r>
              <a:rPr lang="en-US" dirty="0"/>
              <a:t> od </a:t>
            </a:r>
            <a:r>
              <a:rPr lang="en-US" dirty="0" err="1"/>
              <a:t>energije</a:t>
            </a:r>
            <a:r>
              <a:rPr lang="en-US" dirty="0"/>
              <a:t> </a:t>
            </a:r>
            <a:r>
              <a:rPr lang="en-US" dirty="0" err="1"/>
              <a:t>pobudnog</a:t>
            </a:r>
            <a:r>
              <a:rPr lang="en-US" dirty="0"/>
              <a:t> </a:t>
            </a:r>
            <a:r>
              <a:rPr lang="en-US" dirty="0" err="1"/>
              <a:t>zračenja</a:t>
            </a:r>
            <a:r>
              <a:rPr lang="en-US" dirty="0"/>
              <a:t> </a:t>
            </a:r>
            <a:r>
              <a:rPr lang="en-US" dirty="0" err="1"/>
              <a:t>detektira</a:t>
            </a:r>
            <a:r>
              <a:rPr lang="en-US" dirty="0"/>
              <a:t> se anti-</a:t>
            </a:r>
            <a:r>
              <a:rPr lang="en-US" dirty="0" err="1"/>
              <a:t>Stokesovo</a:t>
            </a:r>
            <a:r>
              <a:rPr lang="en-US" dirty="0"/>
              <a:t> </a:t>
            </a:r>
            <a:r>
              <a:rPr lang="en-US" dirty="0" err="1"/>
              <a:t>raspršenje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Molekula</a:t>
            </a:r>
            <a:r>
              <a:rPr lang="en-US" dirty="0"/>
              <a:t> se </a:t>
            </a:r>
            <a:r>
              <a:rPr lang="en-US" dirty="0" err="1"/>
              <a:t>tada</a:t>
            </a:r>
            <a:r>
              <a:rPr lang="en-US" dirty="0"/>
              <a:t> </a:t>
            </a:r>
            <a:r>
              <a:rPr lang="en-US" dirty="0" err="1"/>
              <a:t>iz</a:t>
            </a:r>
            <a:r>
              <a:rPr lang="en-US" dirty="0"/>
              <a:t> </a:t>
            </a:r>
            <a:r>
              <a:rPr lang="en-US" dirty="0" err="1"/>
              <a:t>pobuđenog</a:t>
            </a:r>
            <a:r>
              <a:rPr lang="en-US" dirty="0"/>
              <a:t> </a:t>
            </a:r>
            <a:r>
              <a:rPr lang="en-US" dirty="0" err="1"/>
              <a:t>vibracijskog</a:t>
            </a:r>
            <a:r>
              <a:rPr lang="en-US" dirty="0"/>
              <a:t> </a:t>
            </a:r>
            <a:r>
              <a:rPr lang="en-US" dirty="0" err="1"/>
              <a:t>stanja</a:t>
            </a:r>
            <a:r>
              <a:rPr lang="en-US" dirty="0"/>
              <a:t> </a:t>
            </a:r>
            <a:r>
              <a:rPr lang="en-US" dirty="0" err="1"/>
              <a:t>pobuđuje</a:t>
            </a:r>
            <a:r>
              <a:rPr lang="en-US" dirty="0"/>
              <a:t> u </a:t>
            </a:r>
            <a:r>
              <a:rPr lang="en-US" dirty="0" err="1"/>
              <a:t>virtualno</a:t>
            </a:r>
            <a:r>
              <a:rPr lang="en-US" dirty="0"/>
              <a:t> </a:t>
            </a:r>
            <a:r>
              <a:rPr lang="en-US" dirty="0" err="1"/>
              <a:t>stanje</a:t>
            </a:r>
            <a:r>
              <a:rPr lang="en-US" dirty="0"/>
              <a:t> </a:t>
            </a:r>
            <a:r>
              <a:rPr lang="en-US" dirty="0" err="1"/>
              <a:t>iz</a:t>
            </a:r>
            <a:r>
              <a:rPr lang="en-US" dirty="0"/>
              <a:t> </a:t>
            </a:r>
            <a:r>
              <a:rPr lang="en-US" dirty="0" err="1"/>
              <a:t>kojega</a:t>
            </a:r>
            <a:r>
              <a:rPr lang="en-US" dirty="0"/>
              <a:t> se </a:t>
            </a:r>
            <a:r>
              <a:rPr lang="en-US" dirty="0" err="1"/>
              <a:t>raspršenjem</a:t>
            </a:r>
            <a:r>
              <a:rPr lang="en-US" dirty="0"/>
              <a:t> </a:t>
            </a:r>
            <a:r>
              <a:rPr lang="en-US" dirty="0" err="1"/>
              <a:t>zračenja</a:t>
            </a:r>
            <a:r>
              <a:rPr lang="en-US" dirty="0"/>
              <a:t> </a:t>
            </a:r>
            <a:r>
              <a:rPr lang="en-US" dirty="0" err="1"/>
              <a:t>vraća</a:t>
            </a:r>
            <a:r>
              <a:rPr lang="en-US" dirty="0"/>
              <a:t> u </a:t>
            </a:r>
            <a:r>
              <a:rPr lang="en-US" dirty="0" err="1"/>
              <a:t>osnovno</a:t>
            </a:r>
            <a:r>
              <a:rPr lang="en-US" dirty="0"/>
              <a:t> </a:t>
            </a:r>
            <a:r>
              <a:rPr lang="en-US" dirty="0" err="1"/>
              <a:t>vibracijsko</a:t>
            </a:r>
            <a:r>
              <a:rPr lang="en-US" dirty="0"/>
              <a:t> </a:t>
            </a:r>
            <a:r>
              <a:rPr lang="en-US" dirty="0" err="1"/>
              <a:t>stanje</a:t>
            </a:r>
            <a:endParaRPr lang="en-US" dirty="0"/>
          </a:p>
          <a:p>
            <a:r>
              <a:rPr lang="en-US" dirty="0" err="1"/>
              <a:t>Voda</a:t>
            </a:r>
            <a:r>
              <a:rPr lang="en-US" dirty="0"/>
              <a:t> </a:t>
            </a:r>
            <a:r>
              <a:rPr lang="en-US" dirty="0" err="1"/>
              <a:t>jako</a:t>
            </a:r>
            <a:r>
              <a:rPr lang="en-US" dirty="0"/>
              <a:t> </a:t>
            </a:r>
            <a:r>
              <a:rPr lang="en-US" dirty="0" err="1"/>
              <a:t>apsorbira</a:t>
            </a:r>
            <a:r>
              <a:rPr lang="en-US" dirty="0"/>
              <a:t> u </a:t>
            </a:r>
            <a:r>
              <a:rPr lang="en-US" dirty="0" err="1"/>
              <a:t>srednje</a:t>
            </a:r>
            <a:r>
              <a:rPr lang="en-US" dirty="0"/>
              <a:t> IR </a:t>
            </a:r>
            <a:r>
              <a:rPr lang="en-US" dirty="0" err="1"/>
              <a:t>području</a:t>
            </a:r>
            <a:r>
              <a:rPr lang="en-US" dirty="0"/>
              <a:t>, </a:t>
            </a:r>
            <a:r>
              <a:rPr lang="en-US" dirty="0" err="1"/>
              <a:t>pokazuje</a:t>
            </a:r>
            <a:r>
              <a:rPr lang="en-US" dirty="0"/>
              <a:t> </a:t>
            </a:r>
            <a:r>
              <a:rPr lang="en-US" dirty="0" err="1"/>
              <a:t>dva</a:t>
            </a:r>
            <a:r>
              <a:rPr lang="en-US" dirty="0"/>
              <a:t> </a:t>
            </a:r>
            <a:r>
              <a:rPr lang="en-US" dirty="0" err="1"/>
              <a:t>apsorpcijska</a:t>
            </a:r>
            <a:r>
              <a:rPr lang="en-US" dirty="0"/>
              <a:t> </a:t>
            </a:r>
            <a:r>
              <a:rPr lang="en-US" dirty="0" err="1"/>
              <a:t>signala</a:t>
            </a:r>
            <a:r>
              <a:rPr lang="en-US" dirty="0"/>
              <a:t>, </a:t>
            </a:r>
            <a:r>
              <a:rPr lang="en-US" dirty="0" err="1"/>
              <a:t>dok</a:t>
            </a:r>
            <a:r>
              <a:rPr lang="en-US" dirty="0"/>
              <a:t> </a:t>
            </a:r>
            <a:r>
              <a:rPr lang="en-US" dirty="0" err="1"/>
              <a:t>voda</a:t>
            </a:r>
            <a:r>
              <a:rPr lang="en-US" dirty="0"/>
              <a:t> </a:t>
            </a:r>
            <a:r>
              <a:rPr lang="en-US" dirty="0" err="1"/>
              <a:t>slabo</a:t>
            </a:r>
            <a:r>
              <a:rPr lang="en-US" dirty="0"/>
              <a:t> </a:t>
            </a:r>
            <a:r>
              <a:rPr lang="en-US" dirty="0" err="1"/>
              <a:t>raspršuje</a:t>
            </a:r>
            <a:r>
              <a:rPr lang="en-US" dirty="0"/>
              <a:t> </a:t>
            </a:r>
            <a:r>
              <a:rPr lang="en-US" dirty="0" err="1"/>
              <a:t>zračenje</a:t>
            </a:r>
            <a:r>
              <a:rPr lang="en-US" dirty="0"/>
              <a:t>, </a:t>
            </a:r>
            <a:r>
              <a:rPr lang="en-US" dirty="0" err="1"/>
              <a:t>Ramanovom</a:t>
            </a:r>
            <a:r>
              <a:rPr lang="en-US" dirty="0"/>
              <a:t> </a:t>
            </a:r>
            <a:r>
              <a:rPr lang="en-US" dirty="0" err="1"/>
              <a:t>spektroskopijom</a:t>
            </a:r>
            <a:r>
              <a:rPr lang="en-US" dirty="0"/>
              <a:t> </a:t>
            </a:r>
            <a:r>
              <a:rPr lang="en-US" dirty="0" err="1"/>
              <a:t>mogu</a:t>
            </a:r>
            <a:r>
              <a:rPr lang="en-US" dirty="0"/>
              <a:t> se </a:t>
            </a:r>
            <a:r>
              <a:rPr lang="en-US" dirty="0" err="1"/>
              <a:t>snimati</a:t>
            </a:r>
            <a:r>
              <a:rPr lang="en-US" dirty="0"/>
              <a:t> </a:t>
            </a:r>
            <a:r>
              <a:rPr lang="en-US" dirty="0" err="1"/>
              <a:t>uzorci</a:t>
            </a:r>
            <a:r>
              <a:rPr lang="en-US" dirty="0"/>
              <a:t> koji </a:t>
            </a:r>
            <a:r>
              <a:rPr lang="en-US" dirty="0" err="1"/>
              <a:t>sadrže</a:t>
            </a:r>
            <a:r>
              <a:rPr lang="en-US" dirty="0"/>
              <a:t> </a:t>
            </a:r>
            <a:r>
              <a:rPr lang="en-US" dirty="0" err="1"/>
              <a:t>vodu</a:t>
            </a:r>
            <a:endParaRPr lang="en-US" dirty="0"/>
          </a:p>
          <a:p>
            <a:endParaRPr lang="en-US" dirty="0"/>
          </a:p>
          <a:p>
            <a:endParaRPr lang="en-US" dirty="0"/>
          </a:p>
          <a:p>
            <a:r>
              <a:rPr lang="en-US" dirty="0"/>
              <a:t>The Raman effect is based on scattering of light, which includes both elastic (Rayleigh) scattering at the same wavelength as the incident light, and inelastic (Raman) scattering at different wavelengths, due to molecular vibrations. Raman scattering is about a million times less intense than Rayleigh scattering. Therefore, to obtain Raman spectra, it is necessary to prevent Rayleigh scattering from overpowering the weaker Raman scattering. Raman spectra are measured by exciting a sample using a high-intensity laser beam, with the resulting scattered light being passed through a spectrometer. The Raman shift is the energy difference between the incident light and the scattered light. In the resulting spectrum, the vertical axis is the intensity of the scattered light and the horizontal axis is the wavenumber of the Raman shift (cm-1).</a:t>
            </a:r>
          </a:p>
          <a:p>
            <a:r>
              <a:rPr lang="en-US" dirty="0"/>
              <a:t>IR spectroscopy is based on the fact that molecular absorption at specific vibrational frequencies causes a change in the dipole moment. Raman spectroscopy relies on the change in the polarizability of a molecule at the frequencies (Raman shift) at which the molecule scatters radiation. IR spectroscopy is sensitive to hetero-nuclear functional group vibrations and polar bonds, especially OH stretching in water. Raman spectroscopy is sensitive to homo-nuclear molecular bonds such as C-C, C=C and C≡C bonds. </a:t>
            </a:r>
            <a:r>
              <a:rPr lang="en-US" dirty="0" err="1"/>
              <a:t>lso</a:t>
            </a:r>
            <a:r>
              <a:rPr lang="en-US" dirty="0"/>
              <a:t>, note that the anti-Stokes line is much less intense than the Stokes line.</a:t>
            </a:r>
          </a:p>
        </p:txBody>
      </p:sp>
      <p:sp>
        <p:nvSpPr>
          <p:cNvPr id="4" name="Slide Number Placeholder 3"/>
          <p:cNvSpPr>
            <a:spLocks noGrp="1"/>
          </p:cNvSpPr>
          <p:nvPr>
            <p:ph type="sldNum" sz="quarter" idx="5"/>
          </p:nvPr>
        </p:nvSpPr>
        <p:spPr/>
        <p:txBody>
          <a:bodyPr/>
          <a:lstStyle/>
          <a:p>
            <a:fld id="{7499B73F-22D0-4B64-9A5B-8D42F554C4D7}" type="slidenum">
              <a:rPr lang="en-US" smtClean="0"/>
              <a:t>5</a:t>
            </a:fld>
            <a:endParaRPr lang="en-US"/>
          </a:p>
        </p:txBody>
      </p:sp>
    </p:spTree>
    <p:extLst>
      <p:ext uri="{BB962C8B-B14F-4D97-AF65-F5344CB8AC3E}">
        <p14:creationId xmlns:p14="http://schemas.microsoft.com/office/powerpoint/2010/main" val="56601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Autori</a:t>
            </a:r>
            <a:r>
              <a:rPr lang="en-US" dirty="0"/>
              <a:t> </a:t>
            </a:r>
            <a:r>
              <a:rPr lang="en-US" dirty="0" err="1"/>
              <a:t>su</a:t>
            </a:r>
            <a:r>
              <a:rPr lang="en-US" dirty="0"/>
              <a:t> </a:t>
            </a:r>
            <a:r>
              <a:rPr lang="en-US" dirty="0" err="1"/>
              <a:t>uspješno</a:t>
            </a:r>
            <a:r>
              <a:rPr lang="en-US" dirty="0"/>
              <a:t> </a:t>
            </a:r>
            <a:r>
              <a:rPr lang="en-US" dirty="0" err="1"/>
              <a:t>identificirali</a:t>
            </a:r>
            <a:r>
              <a:rPr lang="en-US" dirty="0"/>
              <a:t> </a:t>
            </a:r>
            <a:r>
              <a:rPr lang="en-US" dirty="0" err="1"/>
              <a:t>različite</a:t>
            </a:r>
            <a:r>
              <a:rPr lang="en-US" dirty="0"/>
              <a:t> </a:t>
            </a:r>
            <a:r>
              <a:rPr lang="en-US" dirty="0" err="1"/>
              <a:t>fenotipove</a:t>
            </a:r>
            <a:r>
              <a:rPr lang="en-US" dirty="0"/>
              <a:t> </a:t>
            </a:r>
            <a:r>
              <a:rPr lang="en-US" dirty="0" err="1"/>
              <a:t>uključujući</a:t>
            </a:r>
            <a:r>
              <a:rPr lang="en-US" dirty="0"/>
              <a:t> </a:t>
            </a:r>
            <a:r>
              <a:rPr lang="en-US" dirty="0" err="1"/>
              <a:t>spol</a:t>
            </a:r>
            <a:r>
              <a:rPr lang="en-US" dirty="0"/>
              <a:t> </a:t>
            </a:r>
            <a:r>
              <a:rPr lang="en-US" dirty="0" err="1"/>
              <a:t>i</a:t>
            </a:r>
            <a:r>
              <a:rPr lang="en-US" dirty="0"/>
              <a:t> </a:t>
            </a:r>
            <a:r>
              <a:rPr lang="en-US" dirty="0" err="1"/>
              <a:t>razlikovali</a:t>
            </a:r>
            <a:r>
              <a:rPr lang="en-US" dirty="0"/>
              <a:t> </a:t>
            </a:r>
            <a:r>
              <a:rPr lang="en-US" dirty="0" err="1"/>
              <a:t>ljudski</a:t>
            </a:r>
            <a:r>
              <a:rPr lang="en-US" dirty="0"/>
              <a:t> </a:t>
            </a:r>
            <a:r>
              <a:rPr lang="en-US" dirty="0" err="1"/>
              <a:t>i</a:t>
            </a:r>
            <a:r>
              <a:rPr lang="en-US" dirty="0"/>
              <a:t> </a:t>
            </a:r>
            <a:r>
              <a:rPr lang="en-US" dirty="0" err="1"/>
              <a:t>životinjski</a:t>
            </a:r>
            <a:r>
              <a:rPr lang="en-US" dirty="0"/>
              <a:t> </a:t>
            </a:r>
            <a:r>
              <a:rPr lang="en-US" dirty="0" err="1"/>
              <a:t>izvor</a:t>
            </a:r>
            <a:r>
              <a:rPr lang="en-US" dirty="0"/>
              <a:t> </a:t>
            </a:r>
            <a:r>
              <a:rPr lang="en-US" dirty="0" err="1"/>
              <a:t>uzorka</a:t>
            </a:r>
            <a:r>
              <a:rPr lang="en-US" dirty="0"/>
              <a:t>. </a:t>
            </a:r>
            <a:r>
              <a:rPr lang="en-US" dirty="0" err="1"/>
              <a:t>Zabilježeno</a:t>
            </a:r>
            <a:r>
              <a:rPr lang="en-US" dirty="0"/>
              <a:t> je da se </a:t>
            </a:r>
            <a:r>
              <a:rPr lang="en-US" dirty="0" err="1"/>
              <a:t>slina</a:t>
            </a:r>
            <a:r>
              <a:rPr lang="en-US" dirty="0"/>
              <a:t> </a:t>
            </a:r>
            <a:r>
              <a:rPr lang="en-US" dirty="0" err="1"/>
              <a:t>spektroskopski</a:t>
            </a:r>
            <a:r>
              <a:rPr lang="en-US" dirty="0"/>
              <a:t> </a:t>
            </a:r>
            <a:r>
              <a:rPr lang="en-US" dirty="0" err="1"/>
              <a:t>razlikuje</a:t>
            </a:r>
            <a:r>
              <a:rPr lang="en-US" dirty="0"/>
              <a:t> od </a:t>
            </a:r>
            <a:r>
              <a:rPr lang="en-US" dirty="0" err="1"/>
              <a:t>krvi</a:t>
            </a:r>
            <a:r>
              <a:rPr lang="en-US" dirty="0"/>
              <a:t> </a:t>
            </a:r>
            <a:r>
              <a:rPr lang="en-US" dirty="0" err="1"/>
              <a:t>i</a:t>
            </a:r>
            <a:r>
              <a:rPr lang="en-US" dirty="0"/>
              <a:t> </a:t>
            </a:r>
            <a:r>
              <a:rPr lang="en-US" dirty="0" err="1"/>
              <a:t>sperme</a:t>
            </a:r>
            <a:r>
              <a:rPr lang="en-US" dirty="0"/>
              <a:t>, a </a:t>
            </a:r>
            <a:r>
              <a:rPr lang="en-US" dirty="0" err="1"/>
              <a:t>dobiveni</a:t>
            </a:r>
            <a:r>
              <a:rPr lang="en-US" dirty="0"/>
              <a:t> </a:t>
            </a:r>
            <a:r>
              <a:rPr lang="en-US" dirty="0" err="1"/>
              <a:t>su</a:t>
            </a:r>
            <a:r>
              <a:rPr lang="en-US" dirty="0"/>
              <a:t> </a:t>
            </a:r>
            <a:r>
              <a:rPr lang="en-US" dirty="0" err="1"/>
              <a:t>i</a:t>
            </a:r>
            <a:r>
              <a:rPr lang="en-US" dirty="0"/>
              <a:t> </a:t>
            </a:r>
            <a:r>
              <a:rPr lang="en-US" dirty="0" err="1"/>
              <a:t>najbitniji</a:t>
            </a:r>
            <a:r>
              <a:rPr lang="en-US" dirty="0"/>
              <a:t> </a:t>
            </a:r>
            <a:r>
              <a:rPr lang="en-US" dirty="0" err="1"/>
              <a:t>signali</a:t>
            </a:r>
            <a:r>
              <a:rPr lang="en-US" dirty="0"/>
              <a:t> za </a:t>
            </a:r>
            <a:r>
              <a:rPr lang="en-US" dirty="0" err="1"/>
              <a:t>različite</a:t>
            </a:r>
            <a:r>
              <a:rPr lang="en-US" dirty="0"/>
              <a:t> </a:t>
            </a:r>
            <a:r>
              <a:rPr lang="en-US" dirty="0" err="1"/>
              <a:t>tjelesne</a:t>
            </a:r>
            <a:r>
              <a:rPr lang="en-US" dirty="0"/>
              <a:t> </a:t>
            </a:r>
            <a:r>
              <a:rPr lang="en-US" dirty="0" err="1"/>
              <a:t>tekućine</a:t>
            </a:r>
            <a:r>
              <a:rPr lang="en-US" dirty="0"/>
              <a:t> </a:t>
            </a:r>
            <a:r>
              <a:rPr lang="en-US" dirty="0" err="1"/>
              <a:t>poput</a:t>
            </a:r>
            <a:r>
              <a:rPr lang="en-US" dirty="0"/>
              <a:t> </a:t>
            </a:r>
            <a:r>
              <a:rPr lang="en-US" dirty="0" err="1"/>
              <a:t>krvi</a:t>
            </a:r>
            <a:r>
              <a:rPr lang="en-US" dirty="0"/>
              <a:t>, </a:t>
            </a:r>
            <a:r>
              <a:rPr lang="en-US" dirty="0" err="1"/>
              <a:t>znoja</a:t>
            </a:r>
            <a:r>
              <a:rPr lang="en-US" dirty="0"/>
              <a:t>, </a:t>
            </a:r>
            <a:r>
              <a:rPr lang="en-US" dirty="0" err="1"/>
              <a:t>sline</a:t>
            </a:r>
            <a:r>
              <a:rPr lang="en-US" dirty="0"/>
              <a:t>, </a:t>
            </a:r>
            <a:r>
              <a:rPr lang="en-US" dirty="0" err="1"/>
              <a:t>sperme</a:t>
            </a:r>
            <a:r>
              <a:rPr lang="en-US" dirty="0"/>
              <a:t> </a:t>
            </a:r>
            <a:r>
              <a:rPr lang="en-US" dirty="0" err="1"/>
              <a:t>i</a:t>
            </a:r>
            <a:r>
              <a:rPr lang="en-US" dirty="0"/>
              <a:t> </a:t>
            </a:r>
            <a:r>
              <a:rPr lang="en-US" dirty="0" err="1"/>
              <a:t>vaginalne</a:t>
            </a:r>
            <a:r>
              <a:rPr lang="en-US" dirty="0"/>
              <a:t> tekućine.10</a:t>
            </a:r>
          </a:p>
        </p:txBody>
      </p:sp>
      <p:sp>
        <p:nvSpPr>
          <p:cNvPr id="4" name="Slide Number Placeholder 3"/>
          <p:cNvSpPr>
            <a:spLocks noGrp="1"/>
          </p:cNvSpPr>
          <p:nvPr>
            <p:ph type="sldNum" sz="quarter" idx="5"/>
          </p:nvPr>
        </p:nvSpPr>
        <p:spPr/>
        <p:txBody>
          <a:bodyPr/>
          <a:lstStyle/>
          <a:p>
            <a:fld id="{7499B73F-22D0-4B64-9A5B-8D42F554C4D7}" type="slidenum">
              <a:rPr lang="en-US" smtClean="0"/>
              <a:t>6</a:t>
            </a:fld>
            <a:endParaRPr lang="en-US"/>
          </a:p>
        </p:txBody>
      </p:sp>
    </p:spTree>
    <p:extLst>
      <p:ext uri="{BB962C8B-B14F-4D97-AF65-F5344CB8AC3E}">
        <p14:creationId xmlns:p14="http://schemas.microsoft.com/office/powerpoint/2010/main" val="373748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Virkler K. i</a:t>
            </a:r>
            <a:r>
              <a:rPr lang="hr-HR" baseline="0" dirty="0"/>
              <a:t> Lednev I.K: glavni ciljevi rada je bio da se otkriju glavne spektralne komponente u alini i heterogenost i različitost sline među donorima. Dobivanje glavnih komponenti: SFA (significant factor analysis), a spektri individualne komponente je ekstrairan uz ALS, alternacija najmanjih kvadrata</a:t>
            </a:r>
          </a:p>
          <a:p>
            <a:r>
              <a:rPr lang="hr-HR" baseline="0" dirty="0"/>
              <a:t>Otkrili su tri glavne komponente u slini: proteini, komponenta koja sadrži acetate i saharide. Kombinacija tih tri jedinstvenih glavnih spektralnih komponenti ukazuju da se slina može razlikovati od ostalih tjelesnih tekućina. Prva komponenta može biti mucin, glikoprotein. treća komponenta je teška za odrediti, ali se pretpostavlja da se radi o slobodnoj amino kiselini, arginin. Na jednostavan način, usporedbom spektara sline, krvi i sperme se mogu uočiti jasno vidljive razlike među spektrima. </a:t>
            </a:r>
          </a:p>
          <a:p>
            <a:r>
              <a:rPr lang="hr-HR" baseline="0" dirty="0"/>
              <a:t>Kako bi razvili nedestruktivnu metodu za određivanje spola osobe na temelju sasušene sline. Dobiveni spektri muških i ženskih donora se jako malo razlikuju, ovako naočigled bez multivarijantne analize podataka. Uz nju, spektralni podaci mogu se izvući kako bi se vidjelo dalje od trendova prosječne skupine. Multivarijantna analiza podataka izdvaja informacije iz svake točke podataka u pojedinačnim spektrima i može otkriti najmanje uzorke, koji se vizualno ne mogu uočiti usporedbom.</a:t>
            </a:r>
          </a:p>
          <a:p>
            <a:r>
              <a:rPr lang="en-US" dirty="0"/>
              <a:t>I </a:t>
            </a:r>
            <a:r>
              <a:rPr lang="en-US" dirty="0" err="1"/>
              <a:t>skupovi</a:t>
            </a:r>
            <a:r>
              <a:rPr lang="en-US" dirty="0"/>
              <a:t> </a:t>
            </a:r>
            <a:r>
              <a:rPr lang="en-US" dirty="0" err="1"/>
              <a:t>podataka</a:t>
            </a:r>
            <a:r>
              <a:rPr lang="en-US" dirty="0"/>
              <a:t> </a:t>
            </a:r>
            <a:r>
              <a:rPr lang="en-US" dirty="0" err="1"/>
              <a:t>za</a:t>
            </a:r>
            <a:r>
              <a:rPr lang="en-US" dirty="0"/>
              <a:t> </a:t>
            </a:r>
            <a:r>
              <a:rPr lang="en-US" dirty="0" err="1"/>
              <a:t>kalibraciju</a:t>
            </a:r>
            <a:r>
              <a:rPr lang="en-US" dirty="0"/>
              <a:t> </a:t>
            </a:r>
            <a:r>
              <a:rPr lang="en-US" dirty="0" err="1"/>
              <a:t>i</a:t>
            </a:r>
            <a:r>
              <a:rPr lang="en-US" dirty="0"/>
              <a:t> </a:t>
            </a:r>
            <a:r>
              <a:rPr lang="en-US" dirty="0" err="1"/>
              <a:t>provjeru</a:t>
            </a:r>
            <a:r>
              <a:rPr lang="en-US" dirty="0"/>
              <a:t> </a:t>
            </a:r>
            <a:r>
              <a:rPr lang="en-US" dirty="0" err="1"/>
              <a:t>valjanosti</a:t>
            </a:r>
            <a:r>
              <a:rPr lang="en-US" dirty="0"/>
              <a:t> </a:t>
            </a:r>
            <a:r>
              <a:rPr lang="en-US" dirty="0" err="1"/>
              <a:t>bili</a:t>
            </a:r>
            <a:r>
              <a:rPr lang="en-US" dirty="0"/>
              <a:t> </a:t>
            </a:r>
            <a:r>
              <a:rPr lang="en-US" dirty="0" err="1"/>
              <a:t>su</a:t>
            </a:r>
            <a:r>
              <a:rPr lang="en-US" dirty="0"/>
              <a:t> </a:t>
            </a:r>
            <a:r>
              <a:rPr lang="en-US" dirty="0" err="1"/>
              <a:t>jednakibroj</a:t>
            </a:r>
            <a:r>
              <a:rPr lang="en-US" dirty="0"/>
              <a:t> </a:t>
            </a:r>
            <a:r>
              <a:rPr lang="en-US" dirty="0" err="1"/>
              <a:t>muških</a:t>
            </a:r>
            <a:r>
              <a:rPr lang="en-US" dirty="0"/>
              <a:t> </a:t>
            </a:r>
            <a:r>
              <a:rPr lang="en-US" dirty="0" err="1"/>
              <a:t>i</a:t>
            </a:r>
            <a:r>
              <a:rPr lang="en-US" dirty="0"/>
              <a:t> </a:t>
            </a:r>
            <a:r>
              <a:rPr lang="en-US" dirty="0" err="1"/>
              <a:t>ženskih</a:t>
            </a:r>
            <a:r>
              <a:rPr lang="en-US" dirty="0"/>
              <a:t> </a:t>
            </a:r>
            <a:r>
              <a:rPr lang="en-US" dirty="0" err="1"/>
              <a:t>darivatelja</a:t>
            </a:r>
            <a:r>
              <a:rPr lang="en-US" dirty="0"/>
              <a:t>. SVMDA model je </a:t>
            </a:r>
            <a:r>
              <a:rPr lang="en-US" dirty="0" err="1"/>
              <a:t>bioobučeni</a:t>
            </a:r>
            <a:r>
              <a:rPr lang="en-US" dirty="0"/>
              <a:t> </a:t>
            </a:r>
            <a:r>
              <a:rPr lang="en-US" dirty="0" err="1"/>
              <a:t>i</a:t>
            </a:r>
            <a:r>
              <a:rPr lang="en-US" dirty="0"/>
              <a:t> </a:t>
            </a:r>
            <a:r>
              <a:rPr lang="en-US" dirty="0" err="1"/>
              <a:t>interno</a:t>
            </a:r>
            <a:r>
              <a:rPr lang="en-US" dirty="0"/>
              <a:t> </a:t>
            </a:r>
            <a:r>
              <a:rPr lang="en-US" dirty="0" err="1"/>
              <a:t>provjereni</a:t>
            </a:r>
            <a:r>
              <a:rPr lang="en-US" dirty="0"/>
              <a:t> </a:t>
            </a:r>
            <a:r>
              <a:rPr lang="en-US" dirty="0" err="1"/>
              <a:t>pomoću</a:t>
            </a:r>
            <a:r>
              <a:rPr lang="en-US" dirty="0"/>
              <a:t> </a:t>
            </a:r>
            <a:r>
              <a:rPr lang="en-US" dirty="0" err="1"/>
              <a:t>podataka</a:t>
            </a:r>
            <a:r>
              <a:rPr lang="en-US" dirty="0"/>
              <a:t> o </a:t>
            </a:r>
            <a:r>
              <a:rPr lang="en-US" dirty="0" err="1"/>
              <a:t>kalibracijiskupa</a:t>
            </a:r>
            <a:r>
              <a:rPr lang="en-US" dirty="0"/>
              <a:t>. </a:t>
            </a:r>
            <a:r>
              <a:rPr lang="en-US" dirty="0" err="1"/>
              <a:t>Svaki</a:t>
            </a:r>
            <a:r>
              <a:rPr lang="en-US" dirty="0"/>
              <a:t> </a:t>
            </a:r>
            <a:r>
              <a:rPr lang="en-US" dirty="0" err="1"/>
              <a:t>spektar</a:t>
            </a:r>
            <a:r>
              <a:rPr lang="en-US" dirty="0"/>
              <a:t> se </a:t>
            </a:r>
            <a:r>
              <a:rPr lang="en-US" dirty="0" err="1"/>
              <a:t>evaluira</a:t>
            </a:r>
            <a:r>
              <a:rPr lang="en-US" dirty="0"/>
              <a:t> </a:t>
            </a:r>
            <a:r>
              <a:rPr lang="en-US" dirty="0" err="1"/>
              <a:t>i</a:t>
            </a:r>
            <a:r>
              <a:rPr lang="en-US" dirty="0"/>
              <a:t> model </a:t>
            </a:r>
            <a:r>
              <a:rPr lang="en-US" dirty="0" err="1"/>
              <a:t>procjenjujevjerojatnost</a:t>
            </a:r>
            <a:r>
              <a:rPr lang="en-US" dirty="0"/>
              <a:t> da </a:t>
            </a:r>
            <a:r>
              <a:rPr lang="en-US" dirty="0" err="1"/>
              <a:t>pripada</a:t>
            </a:r>
            <a:r>
              <a:rPr lang="en-US" dirty="0"/>
              <a:t> </a:t>
            </a:r>
            <a:r>
              <a:rPr lang="en-US" dirty="0" err="1"/>
              <a:t>svakoj</a:t>
            </a:r>
            <a:r>
              <a:rPr lang="en-US" dirty="0"/>
              <a:t> </a:t>
            </a:r>
            <a:r>
              <a:rPr lang="en-US" dirty="0" err="1"/>
              <a:t>klasi</a:t>
            </a:r>
            <a:r>
              <a:rPr lang="en-US" dirty="0"/>
              <a:t> </a:t>
            </a:r>
            <a:r>
              <a:rPr lang="en-US" dirty="0" err="1"/>
              <a:t>koja</a:t>
            </a:r>
            <a:r>
              <a:rPr lang="en-US" dirty="0"/>
              <a:t> je </a:t>
            </a:r>
            <a:r>
              <a:rPr lang="en-US" dirty="0" err="1"/>
              <a:t>modelirana.Ove</a:t>
            </a:r>
            <a:r>
              <a:rPr lang="en-US" dirty="0"/>
              <a:t> </a:t>
            </a:r>
            <a:r>
              <a:rPr lang="en-US" dirty="0" err="1"/>
              <a:t>procjene</a:t>
            </a:r>
            <a:r>
              <a:rPr lang="en-US" dirty="0"/>
              <a:t> </a:t>
            </a:r>
            <a:r>
              <a:rPr lang="en-US" dirty="0" err="1"/>
              <a:t>mogu</a:t>
            </a:r>
            <a:r>
              <a:rPr lang="en-US" dirty="0"/>
              <a:t> </a:t>
            </a:r>
            <a:r>
              <a:rPr lang="en-US" dirty="0" err="1"/>
              <a:t>biti</a:t>
            </a:r>
            <a:r>
              <a:rPr lang="en-US" dirty="0"/>
              <a:t> u </a:t>
            </a:r>
            <a:r>
              <a:rPr lang="en-US" dirty="0" err="1"/>
              <a:t>rasponu</a:t>
            </a:r>
            <a:r>
              <a:rPr lang="en-US" dirty="0"/>
              <a:t> od 0 do 100% </a:t>
            </a:r>
            <a:r>
              <a:rPr lang="en-US" dirty="0" err="1"/>
              <a:t>za</a:t>
            </a:r>
            <a:r>
              <a:rPr lang="en-US" dirty="0"/>
              <a:t> </a:t>
            </a:r>
            <a:r>
              <a:rPr lang="en-US" dirty="0" err="1"/>
              <a:t>svaki</a:t>
            </a:r>
            <a:r>
              <a:rPr lang="en-US" dirty="0"/>
              <a:t> </a:t>
            </a:r>
            <a:r>
              <a:rPr lang="en-US" dirty="0" err="1"/>
              <a:t>spektar,pa</a:t>
            </a:r>
            <a:r>
              <a:rPr lang="en-US" dirty="0"/>
              <a:t> model mora </a:t>
            </a:r>
            <a:r>
              <a:rPr lang="en-US" dirty="0" err="1"/>
              <a:t>koristiti</a:t>
            </a:r>
            <a:r>
              <a:rPr lang="en-US" dirty="0"/>
              <a:t> </a:t>
            </a:r>
            <a:r>
              <a:rPr lang="en-US" dirty="0" err="1"/>
              <a:t>neku</a:t>
            </a:r>
            <a:r>
              <a:rPr lang="en-US" dirty="0"/>
              <a:t> </a:t>
            </a:r>
            <a:r>
              <a:rPr lang="en-US" dirty="0" err="1"/>
              <a:t>vrstu</a:t>
            </a:r>
            <a:r>
              <a:rPr lang="en-US" dirty="0"/>
              <a:t> </a:t>
            </a:r>
            <a:r>
              <a:rPr lang="en-US" dirty="0" err="1"/>
              <a:t>diskriminacijeprag</a:t>
            </a:r>
            <a:r>
              <a:rPr lang="en-US" dirty="0"/>
              <a:t> </a:t>
            </a:r>
            <a:r>
              <a:rPr lang="en-US" dirty="0" err="1"/>
              <a:t>kako</a:t>
            </a:r>
            <a:r>
              <a:rPr lang="en-US" dirty="0"/>
              <a:t> bi se </a:t>
            </a:r>
            <a:r>
              <a:rPr lang="en-US" dirty="0" err="1"/>
              <a:t>napravila</a:t>
            </a:r>
            <a:r>
              <a:rPr lang="en-US" dirty="0"/>
              <a:t> </a:t>
            </a:r>
            <a:r>
              <a:rPr lang="en-US" dirty="0" err="1"/>
              <a:t>konačna</a:t>
            </a:r>
            <a:r>
              <a:rPr lang="en-US" dirty="0"/>
              <a:t> </a:t>
            </a:r>
            <a:r>
              <a:rPr lang="en-US" dirty="0" err="1"/>
              <a:t>klasifikacija</a:t>
            </a:r>
            <a:r>
              <a:rPr lang="en-US" dirty="0"/>
              <a:t>. U </a:t>
            </a:r>
            <a:r>
              <a:rPr lang="en-US" dirty="0" err="1"/>
              <a:t>strogom</a:t>
            </a:r>
            <a:r>
              <a:rPr lang="en-US" dirty="0"/>
              <a:t> </a:t>
            </a:r>
            <a:r>
              <a:rPr lang="en-US" dirty="0" err="1"/>
              <a:t>razredupredviđanja</a:t>
            </a:r>
            <a:r>
              <a:rPr lang="en-US" dirty="0"/>
              <a:t> (</a:t>
            </a:r>
            <a:r>
              <a:rPr lang="en-US" dirty="0" err="1"/>
              <a:t>najrigoroznije</a:t>
            </a:r>
            <a:r>
              <a:rPr lang="en-US" dirty="0"/>
              <a:t> </a:t>
            </a:r>
            <a:r>
              <a:rPr lang="en-US" dirty="0" err="1"/>
              <a:t>dostupno</a:t>
            </a:r>
            <a:r>
              <a:rPr lang="en-US" dirty="0"/>
              <a:t> u </a:t>
            </a:r>
            <a:r>
              <a:rPr lang="en-US" dirty="0" err="1"/>
              <a:t>PLS_Toolboxu</a:t>
            </a:r>
            <a:r>
              <a:rPr lang="en-US" dirty="0"/>
              <a:t>),</a:t>
            </a:r>
            <a:r>
              <a:rPr lang="en-US" dirty="0" err="1"/>
              <a:t>prag</a:t>
            </a:r>
            <a:r>
              <a:rPr lang="en-US" dirty="0"/>
              <a:t> </a:t>
            </a:r>
            <a:r>
              <a:rPr lang="en-US" dirty="0" err="1"/>
              <a:t>koji</a:t>
            </a:r>
            <a:r>
              <a:rPr lang="en-US" dirty="0"/>
              <a:t> </a:t>
            </a:r>
            <a:r>
              <a:rPr lang="en-US" dirty="0" err="1"/>
              <a:t>koristi</a:t>
            </a:r>
            <a:r>
              <a:rPr lang="en-US" dirty="0"/>
              <a:t> model je 50%. To </a:t>
            </a:r>
            <a:r>
              <a:rPr lang="en-US" dirty="0" err="1"/>
              <a:t>znači</a:t>
            </a:r>
            <a:r>
              <a:rPr lang="en-US" dirty="0"/>
              <a:t> da </a:t>
            </a:r>
            <a:r>
              <a:rPr lang="en-US" dirty="0" err="1"/>
              <a:t>aspektar</a:t>
            </a:r>
            <a:r>
              <a:rPr lang="en-US" dirty="0"/>
              <a:t> </a:t>
            </a:r>
            <a:r>
              <a:rPr lang="en-US" dirty="0" err="1"/>
              <a:t>će</a:t>
            </a:r>
            <a:r>
              <a:rPr lang="en-US" dirty="0"/>
              <a:t> </a:t>
            </a:r>
            <a:r>
              <a:rPr lang="en-US" dirty="0" err="1"/>
              <a:t>biti</a:t>
            </a:r>
            <a:r>
              <a:rPr lang="en-US" dirty="0"/>
              <a:t> </a:t>
            </a:r>
            <a:r>
              <a:rPr lang="en-US" dirty="0" err="1"/>
              <a:t>dodijeljen</a:t>
            </a:r>
            <a:r>
              <a:rPr lang="en-US" dirty="0"/>
              <a:t> </a:t>
            </a:r>
            <a:r>
              <a:rPr lang="en-US" dirty="0" err="1"/>
              <a:t>samo</a:t>
            </a:r>
            <a:r>
              <a:rPr lang="en-US" dirty="0"/>
              <a:t> </a:t>
            </a:r>
            <a:r>
              <a:rPr lang="en-US" dirty="0" err="1"/>
              <a:t>određenoj</a:t>
            </a:r>
            <a:r>
              <a:rPr lang="en-US" dirty="0"/>
              <a:t> </a:t>
            </a:r>
            <a:r>
              <a:rPr lang="en-US" dirty="0" err="1"/>
              <a:t>klasi</a:t>
            </a:r>
            <a:r>
              <a:rPr lang="en-US" dirty="0"/>
              <a:t> (</a:t>
            </a:r>
            <a:r>
              <a:rPr lang="en-US" dirty="0" err="1"/>
              <a:t>ženski</a:t>
            </a:r>
            <a:r>
              <a:rPr lang="en-US" dirty="0"/>
              <a:t> </a:t>
            </a:r>
            <a:r>
              <a:rPr lang="en-US" dirty="0" err="1"/>
              <a:t>ilimuškarac</a:t>
            </a:r>
            <a:r>
              <a:rPr lang="en-US" dirty="0"/>
              <a:t>) </a:t>
            </a:r>
            <a:r>
              <a:rPr lang="en-US" dirty="0" err="1"/>
              <a:t>ako</a:t>
            </a:r>
            <a:r>
              <a:rPr lang="en-US" dirty="0"/>
              <a:t> je </a:t>
            </a:r>
            <a:r>
              <a:rPr lang="en-US" dirty="0" err="1"/>
              <a:t>procijenjena</a:t>
            </a:r>
            <a:r>
              <a:rPr lang="en-US" dirty="0"/>
              <a:t> </a:t>
            </a:r>
            <a:r>
              <a:rPr lang="en-US" dirty="0" err="1"/>
              <a:t>vjerojatnost</a:t>
            </a:r>
            <a:r>
              <a:rPr lang="en-US" dirty="0"/>
              <a:t> da </a:t>
            </a:r>
            <a:r>
              <a:rPr lang="en-US" dirty="0" err="1"/>
              <a:t>pripada</a:t>
            </a:r>
            <a:r>
              <a:rPr lang="en-US" dirty="0"/>
              <a:t> </a:t>
            </a:r>
            <a:r>
              <a:rPr lang="en-US" dirty="0" err="1"/>
              <a:t>toj</a:t>
            </a:r>
            <a:r>
              <a:rPr lang="en-US" dirty="0"/>
              <a:t> </a:t>
            </a:r>
            <a:r>
              <a:rPr lang="en-US" dirty="0" err="1"/>
              <a:t>klasipreko</a:t>
            </a:r>
            <a:r>
              <a:rPr lang="en-US" dirty="0"/>
              <a:t> 50%, </a:t>
            </a:r>
            <a:r>
              <a:rPr lang="en-US" dirty="0" err="1"/>
              <a:t>te</a:t>
            </a:r>
            <a:r>
              <a:rPr lang="en-US" dirty="0"/>
              <a:t> </a:t>
            </a:r>
            <a:r>
              <a:rPr lang="en-US" dirty="0" err="1"/>
              <a:t>vjerojatnost</a:t>
            </a:r>
            <a:r>
              <a:rPr lang="en-US" dirty="0"/>
              <a:t> da </a:t>
            </a:r>
            <a:r>
              <a:rPr lang="en-US" dirty="0" err="1"/>
              <a:t>pripada</a:t>
            </a:r>
            <a:r>
              <a:rPr lang="en-US" dirty="0"/>
              <a:t> </a:t>
            </a:r>
            <a:r>
              <a:rPr lang="en-US" dirty="0" err="1"/>
              <a:t>nekom</a:t>
            </a:r>
            <a:r>
              <a:rPr lang="en-US" dirty="0"/>
              <a:t> </a:t>
            </a:r>
            <a:r>
              <a:rPr lang="en-US" dirty="0" err="1"/>
              <a:t>drugom</a:t>
            </a:r>
            <a:r>
              <a:rPr lang="en-US" dirty="0"/>
              <a:t> </a:t>
            </a:r>
            <a:r>
              <a:rPr lang="en-US" dirty="0" err="1"/>
              <a:t>razreduje</a:t>
            </a:r>
            <a:r>
              <a:rPr lang="en-US" dirty="0"/>
              <a:t> </a:t>
            </a:r>
            <a:r>
              <a:rPr lang="en-US" dirty="0" err="1"/>
              <a:t>ispod</a:t>
            </a:r>
            <a:r>
              <a:rPr lang="en-US" dirty="0"/>
              <a:t> 50%. </a:t>
            </a:r>
            <a:r>
              <a:rPr lang="en-US" dirty="0" err="1"/>
              <a:t>Nakon</a:t>
            </a:r>
            <a:r>
              <a:rPr lang="en-US" dirty="0"/>
              <a:t> </a:t>
            </a:r>
            <a:r>
              <a:rPr lang="en-US" dirty="0" err="1"/>
              <a:t>kalibracije</a:t>
            </a:r>
            <a:r>
              <a:rPr lang="en-US" dirty="0"/>
              <a:t> </a:t>
            </a:r>
            <a:r>
              <a:rPr lang="en-US" dirty="0" err="1"/>
              <a:t>i</a:t>
            </a:r>
            <a:r>
              <a:rPr lang="en-US" dirty="0"/>
              <a:t> </a:t>
            </a:r>
            <a:r>
              <a:rPr lang="en-US" dirty="0" err="1"/>
              <a:t>unakrsne</a:t>
            </a:r>
            <a:r>
              <a:rPr lang="en-US" dirty="0"/>
              <a:t> </a:t>
            </a:r>
            <a:r>
              <a:rPr lang="en-US" dirty="0" err="1"/>
              <a:t>provjere</a:t>
            </a:r>
            <a:r>
              <a:rPr lang="en-US" dirty="0"/>
              <a:t>, </a:t>
            </a:r>
            <a:r>
              <a:rPr lang="en-US" dirty="0" err="1"/>
              <a:t>modelsvrstao</a:t>
            </a:r>
            <a:r>
              <a:rPr lang="en-US" dirty="0"/>
              <a:t> 86% </a:t>
            </a:r>
            <a:r>
              <a:rPr lang="en-US" dirty="0" err="1"/>
              <a:t>spektra</a:t>
            </a:r>
            <a:r>
              <a:rPr lang="en-US" dirty="0"/>
              <a:t> u </a:t>
            </a:r>
            <a:r>
              <a:rPr lang="en-US" dirty="0" err="1"/>
              <a:t>skupinu</a:t>
            </a:r>
            <a:r>
              <a:rPr lang="en-US" dirty="0"/>
              <a:t> </a:t>
            </a:r>
            <a:r>
              <a:rPr lang="en-US" dirty="0" err="1"/>
              <a:t>ispravnog</a:t>
            </a:r>
            <a:r>
              <a:rPr lang="en-US" dirty="0"/>
              <a:t> </a:t>
            </a:r>
            <a:r>
              <a:rPr lang="en-US" dirty="0" err="1"/>
              <a:t>spola</a:t>
            </a:r>
            <a:r>
              <a:rPr lang="en-US" dirty="0"/>
              <a:t>. </a:t>
            </a:r>
            <a:r>
              <a:rPr lang="en-US" dirty="0" err="1"/>
              <a:t>Themodel</a:t>
            </a:r>
            <a:r>
              <a:rPr lang="en-US" dirty="0"/>
              <a:t> je </a:t>
            </a:r>
            <a:r>
              <a:rPr lang="en-US" dirty="0" err="1"/>
              <a:t>naknadno</a:t>
            </a:r>
            <a:r>
              <a:rPr lang="en-US" dirty="0"/>
              <a:t> </a:t>
            </a:r>
            <a:r>
              <a:rPr lang="en-US" dirty="0" err="1"/>
              <a:t>eksterno</a:t>
            </a:r>
            <a:r>
              <a:rPr lang="en-US" dirty="0"/>
              <a:t> </a:t>
            </a:r>
            <a:r>
              <a:rPr lang="en-US" dirty="0" err="1"/>
              <a:t>potvrđen</a:t>
            </a:r>
            <a:r>
              <a:rPr lang="en-US" dirty="0"/>
              <a:t>, </a:t>
            </a:r>
            <a:r>
              <a:rPr lang="en-US" dirty="0" err="1"/>
              <a:t>i</a:t>
            </a:r>
            <a:r>
              <a:rPr lang="en-US" dirty="0"/>
              <a:t> </a:t>
            </a:r>
            <a:r>
              <a:rPr lang="en-US" dirty="0" err="1"/>
              <a:t>opet</a:t>
            </a:r>
            <a:r>
              <a:rPr lang="en-US" dirty="0"/>
              <a:t> 86% </a:t>
            </a:r>
            <a:r>
              <a:rPr lang="en-US" dirty="0" err="1"/>
              <a:t>odspektri</a:t>
            </a:r>
            <a:r>
              <a:rPr lang="en-US" dirty="0"/>
              <a:t> </a:t>
            </a:r>
            <a:r>
              <a:rPr lang="en-US" dirty="0" err="1"/>
              <a:t>su</a:t>
            </a:r>
            <a:r>
              <a:rPr lang="en-US" dirty="0"/>
              <a:t> </a:t>
            </a:r>
            <a:r>
              <a:rPr lang="en-US" dirty="0" err="1"/>
              <a:t>ispravno</a:t>
            </a:r>
            <a:r>
              <a:rPr lang="en-US" dirty="0"/>
              <a:t> </a:t>
            </a:r>
            <a:r>
              <a:rPr lang="en-US" dirty="0" err="1"/>
              <a:t>klasificirani.Budući</a:t>
            </a:r>
            <a:r>
              <a:rPr lang="en-US" dirty="0"/>
              <a:t> da SVMDA model </a:t>
            </a:r>
            <a:r>
              <a:rPr lang="en-US" dirty="0" err="1"/>
              <a:t>dodjeljuje</a:t>
            </a:r>
            <a:r>
              <a:rPr lang="en-US" dirty="0"/>
              <a:t> </a:t>
            </a:r>
            <a:r>
              <a:rPr lang="en-US" dirty="0" err="1"/>
              <a:t>spektre</a:t>
            </a:r>
            <a:r>
              <a:rPr lang="en-US" dirty="0"/>
              <a:t> </a:t>
            </a:r>
            <a:r>
              <a:rPr lang="en-US" dirty="0" err="1"/>
              <a:t>pojedinačno,ovi</a:t>
            </a:r>
            <a:r>
              <a:rPr lang="en-US" dirty="0"/>
              <a:t> </a:t>
            </a:r>
            <a:r>
              <a:rPr lang="en-US" dirty="0" err="1"/>
              <a:t>rezultati</a:t>
            </a:r>
            <a:r>
              <a:rPr lang="en-US" dirty="0"/>
              <a:t> </a:t>
            </a:r>
            <a:r>
              <a:rPr lang="en-US" dirty="0" err="1"/>
              <a:t>su</a:t>
            </a:r>
            <a:r>
              <a:rPr lang="en-US" dirty="0"/>
              <a:t> </a:t>
            </a:r>
            <a:r>
              <a:rPr lang="en-US" dirty="0" err="1"/>
              <a:t>za</a:t>
            </a:r>
            <a:r>
              <a:rPr lang="en-US" dirty="0"/>
              <a:t> </a:t>
            </a:r>
            <a:r>
              <a:rPr lang="en-US" dirty="0" err="1"/>
              <a:t>klasifikaciju</a:t>
            </a:r>
            <a:r>
              <a:rPr lang="en-US" dirty="0"/>
              <a:t> </a:t>
            </a:r>
            <a:r>
              <a:rPr lang="en-US" dirty="0" err="1"/>
              <a:t>na</a:t>
            </a:r>
            <a:r>
              <a:rPr lang="en-US" dirty="0"/>
              <a:t> </a:t>
            </a:r>
            <a:r>
              <a:rPr lang="en-US" dirty="0" err="1"/>
              <a:t>spektralnoj</a:t>
            </a:r>
            <a:r>
              <a:rPr lang="en-US" dirty="0"/>
              <a:t> </a:t>
            </a:r>
            <a:r>
              <a:rPr lang="en-US" dirty="0" err="1"/>
              <a:t>razini</a:t>
            </a:r>
            <a:r>
              <a:rPr lang="en-US" dirty="0"/>
              <a:t>. U </a:t>
            </a:r>
            <a:r>
              <a:rPr lang="en-US" dirty="0" err="1"/>
              <a:t>konačnici,cilj</a:t>
            </a:r>
            <a:r>
              <a:rPr lang="en-US" dirty="0"/>
              <a:t> </a:t>
            </a:r>
            <a:r>
              <a:rPr lang="en-US" dirty="0" err="1"/>
              <a:t>ovog</a:t>
            </a:r>
            <a:r>
              <a:rPr lang="en-US" dirty="0"/>
              <a:t> </a:t>
            </a:r>
            <a:r>
              <a:rPr lang="en-US" dirty="0" err="1"/>
              <a:t>projekta</a:t>
            </a:r>
            <a:r>
              <a:rPr lang="en-US" dirty="0"/>
              <a:t> je </a:t>
            </a:r>
            <a:r>
              <a:rPr lang="en-US" dirty="0" err="1"/>
              <a:t>odrediti</a:t>
            </a:r>
            <a:r>
              <a:rPr lang="en-US" dirty="0"/>
              <a:t> </a:t>
            </a:r>
            <a:r>
              <a:rPr lang="en-US" dirty="0" err="1"/>
              <a:t>biološki</a:t>
            </a:r>
            <a:r>
              <a:rPr lang="en-US" dirty="0"/>
              <a:t> </a:t>
            </a:r>
            <a:r>
              <a:rPr lang="en-US" dirty="0" err="1"/>
              <a:t>spol</a:t>
            </a:r>
            <a:r>
              <a:rPr lang="en-US" dirty="0"/>
              <a:t> </a:t>
            </a:r>
            <a:r>
              <a:rPr lang="en-US" dirty="0" err="1"/>
              <a:t>pojedinca,pa</a:t>
            </a:r>
            <a:r>
              <a:rPr lang="en-US" dirty="0"/>
              <a:t> se </a:t>
            </a:r>
            <a:r>
              <a:rPr lang="en-US" dirty="0" err="1"/>
              <a:t>početni</a:t>
            </a:r>
            <a:r>
              <a:rPr lang="en-US" dirty="0"/>
              <a:t> </a:t>
            </a:r>
            <a:r>
              <a:rPr lang="en-US" dirty="0" err="1"/>
              <a:t>rezultati</a:t>
            </a:r>
            <a:r>
              <a:rPr lang="en-US" dirty="0"/>
              <a:t> </a:t>
            </a:r>
            <a:r>
              <a:rPr lang="en-US" dirty="0" err="1"/>
              <a:t>moraju</a:t>
            </a:r>
            <a:r>
              <a:rPr lang="en-US" dirty="0"/>
              <a:t> </a:t>
            </a:r>
            <a:r>
              <a:rPr lang="en-US" dirty="0" err="1"/>
              <a:t>agregirati</a:t>
            </a:r>
            <a:r>
              <a:rPr lang="en-US" dirty="0"/>
              <a:t> </a:t>
            </a:r>
            <a:r>
              <a:rPr lang="en-US" dirty="0" err="1"/>
              <a:t>kako</a:t>
            </a:r>
            <a:r>
              <a:rPr lang="en-US" dirty="0"/>
              <a:t> bi se </a:t>
            </a:r>
            <a:r>
              <a:rPr lang="en-US" dirty="0" err="1"/>
              <a:t>klasificirali</a:t>
            </a:r>
            <a:r>
              <a:rPr lang="en-US" dirty="0"/>
              <a:t> </a:t>
            </a:r>
            <a:r>
              <a:rPr lang="en-US" dirty="0" err="1"/>
              <a:t>narazinu</a:t>
            </a:r>
            <a:r>
              <a:rPr lang="en-US" dirty="0"/>
              <a:t> </a:t>
            </a:r>
            <a:r>
              <a:rPr lang="en-US" dirty="0" err="1"/>
              <a:t>donatora</a:t>
            </a:r>
            <a:r>
              <a:rPr lang="en-US" dirty="0"/>
              <a:t>. </a:t>
            </a:r>
            <a:r>
              <a:rPr lang="en-US" dirty="0" err="1"/>
              <a:t>Ovdje</a:t>
            </a:r>
            <a:r>
              <a:rPr lang="en-US" dirty="0"/>
              <a:t> se mora </a:t>
            </a:r>
            <a:r>
              <a:rPr lang="en-US" dirty="0" err="1"/>
              <a:t>primijeniti</a:t>
            </a:r>
            <a:r>
              <a:rPr lang="en-US" dirty="0"/>
              <a:t> </a:t>
            </a:r>
            <a:r>
              <a:rPr lang="en-US" dirty="0" err="1"/>
              <a:t>drugi</a:t>
            </a:r>
            <a:r>
              <a:rPr lang="en-US" dirty="0"/>
              <a:t> </a:t>
            </a:r>
            <a:r>
              <a:rPr lang="en-US" dirty="0" err="1"/>
              <a:t>prag</a:t>
            </a:r>
            <a:r>
              <a:rPr lang="en-US" dirty="0"/>
              <a:t> </a:t>
            </a:r>
            <a:r>
              <a:rPr lang="en-US" dirty="0" err="1"/>
              <a:t>nakumulativni</a:t>
            </a:r>
            <a:r>
              <a:rPr lang="en-US" dirty="0"/>
              <a:t> </a:t>
            </a:r>
            <a:r>
              <a:rPr lang="en-US" dirty="0" err="1"/>
              <a:t>spektralni</a:t>
            </a:r>
            <a:r>
              <a:rPr lang="en-US" dirty="0"/>
              <a:t> </a:t>
            </a:r>
            <a:r>
              <a:rPr lang="en-US" dirty="0" err="1"/>
              <a:t>rezultati</a:t>
            </a:r>
            <a:r>
              <a:rPr lang="en-US" dirty="0"/>
              <a:t>.</a:t>
            </a:r>
            <a:r>
              <a:rPr lang="hr-HR" dirty="0"/>
              <a:t> S pragom od 67 %, od 12 pojedinaca, 11 je točno klasificiran prema spolu.</a:t>
            </a:r>
          </a:p>
          <a:p>
            <a:r>
              <a:rPr lang="en-US" dirty="0" err="1"/>
              <a:t>Jedan</a:t>
            </a:r>
            <a:r>
              <a:rPr lang="en-US" dirty="0"/>
              <a:t> </a:t>
            </a:r>
            <a:r>
              <a:rPr lang="en-US" dirty="0" err="1"/>
              <a:t>odglavne</a:t>
            </a:r>
            <a:r>
              <a:rPr lang="en-US" dirty="0"/>
              <a:t> </a:t>
            </a:r>
            <a:r>
              <a:rPr lang="en-US" dirty="0" err="1"/>
              <a:t>prednosti</a:t>
            </a:r>
            <a:r>
              <a:rPr lang="en-US" dirty="0"/>
              <a:t> </a:t>
            </a:r>
            <a:r>
              <a:rPr lang="en-US" dirty="0" err="1"/>
              <a:t>korištenja</a:t>
            </a:r>
            <a:r>
              <a:rPr lang="en-US" dirty="0"/>
              <a:t> </a:t>
            </a:r>
            <a:r>
              <a:rPr lang="en-US" dirty="0" err="1"/>
              <a:t>kemometrijskih</a:t>
            </a:r>
            <a:r>
              <a:rPr lang="en-US" dirty="0"/>
              <a:t> </a:t>
            </a:r>
            <a:r>
              <a:rPr lang="en-US" dirty="0" err="1"/>
              <a:t>modela</a:t>
            </a:r>
            <a:r>
              <a:rPr lang="en-US" dirty="0"/>
              <a:t>, </a:t>
            </a:r>
            <a:r>
              <a:rPr lang="en-US" dirty="0" err="1"/>
              <a:t>čak</a:t>
            </a:r>
            <a:r>
              <a:rPr lang="en-US" dirty="0"/>
              <a:t> </a:t>
            </a:r>
            <a:r>
              <a:rPr lang="en-US" dirty="0" err="1"/>
              <a:t>i</a:t>
            </a:r>
            <a:r>
              <a:rPr lang="en-US" dirty="0"/>
              <a:t> </a:t>
            </a:r>
            <a:r>
              <a:rPr lang="en-US" dirty="0" err="1"/>
              <a:t>kada</a:t>
            </a:r>
            <a:r>
              <a:rPr lang="en-US" dirty="0"/>
              <a:t> </a:t>
            </a:r>
            <a:r>
              <a:rPr lang="en-US" dirty="0" err="1"/>
              <a:t>jesunije</a:t>
            </a:r>
            <a:r>
              <a:rPr lang="en-US" dirty="0"/>
              <a:t> </a:t>
            </a:r>
            <a:r>
              <a:rPr lang="en-US" dirty="0" err="1"/>
              <a:t>nužno</a:t>
            </a:r>
            <a:r>
              <a:rPr lang="en-US" dirty="0"/>
              <a:t> </a:t>
            </a:r>
            <a:r>
              <a:rPr lang="en-US" dirty="0" err="1"/>
              <a:t>potrebna</a:t>
            </a:r>
            <a:r>
              <a:rPr lang="en-US" dirty="0"/>
              <a:t> </a:t>
            </a:r>
            <a:r>
              <a:rPr lang="en-US" dirty="0" err="1"/>
              <a:t>za</a:t>
            </a:r>
            <a:r>
              <a:rPr lang="en-US" dirty="0"/>
              <a:t> </a:t>
            </a:r>
            <a:r>
              <a:rPr lang="en-US" dirty="0" err="1"/>
              <a:t>diferencijaciju</a:t>
            </a:r>
            <a:r>
              <a:rPr lang="en-US" dirty="0"/>
              <a:t>, </a:t>
            </a:r>
            <a:r>
              <a:rPr lang="en-US" dirty="0" err="1"/>
              <a:t>sposobnost</a:t>
            </a:r>
            <a:r>
              <a:rPr lang="en-US" dirty="0"/>
              <a:t> je </a:t>
            </a:r>
            <a:r>
              <a:rPr lang="en-US" dirty="0" err="1"/>
              <a:t>kvantitativnog</a:t>
            </a:r>
            <a:r>
              <a:rPr lang="en-US" dirty="0"/>
              <a:t> </a:t>
            </a:r>
            <a:r>
              <a:rPr lang="en-US" dirty="0" err="1"/>
              <a:t>i</a:t>
            </a:r>
            <a:r>
              <a:rPr lang="en-US" dirty="0"/>
              <a:t> </a:t>
            </a:r>
            <a:r>
              <a:rPr lang="en-US" dirty="0" err="1"/>
              <a:t>konkluzivnog</a:t>
            </a:r>
            <a:r>
              <a:rPr lang="en-US" dirty="0"/>
              <a:t> </a:t>
            </a:r>
            <a:r>
              <a:rPr lang="en-US" dirty="0" err="1"/>
              <a:t>tumačenja</a:t>
            </a:r>
            <a:r>
              <a:rPr lang="en-US" dirty="0"/>
              <a:t> </a:t>
            </a:r>
            <a:r>
              <a:rPr lang="en-US" dirty="0" err="1"/>
              <a:t>spektralnih</a:t>
            </a:r>
            <a:r>
              <a:rPr lang="en-US" dirty="0"/>
              <a:t> </a:t>
            </a:r>
            <a:r>
              <a:rPr lang="en-US" dirty="0" err="1"/>
              <a:t>podataka</a:t>
            </a:r>
            <a:r>
              <a:rPr lang="en-US" dirty="0"/>
              <a:t>. </a:t>
            </a:r>
            <a:r>
              <a:rPr lang="en-US" dirty="0" err="1"/>
              <a:t>Vizualna</a:t>
            </a:r>
            <a:r>
              <a:rPr lang="en-US" dirty="0"/>
              <a:t> </a:t>
            </a:r>
            <a:r>
              <a:rPr lang="en-US" dirty="0" err="1"/>
              <a:t>analizaspektri</a:t>
            </a:r>
            <a:r>
              <a:rPr lang="en-US" dirty="0"/>
              <a:t> </a:t>
            </a:r>
            <a:r>
              <a:rPr lang="en-US" dirty="0" err="1"/>
              <a:t>golim</a:t>
            </a:r>
            <a:r>
              <a:rPr lang="en-US" dirty="0"/>
              <a:t> </a:t>
            </a:r>
            <a:r>
              <a:rPr lang="en-US" dirty="0" err="1"/>
              <a:t>okom</a:t>
            </a:r>
            <a:r>
              <a:rPr lang="en-US" dirty="0"/>
              <a:t> </a:t>
            </a:r>
            <a:r>
              <a:rPr lang="en-US" dirty="0" err="1"/>
              <a:t>su</a:t>
            </a:r>
            <a:r>
              <a:rPr lang="en-US" dirty="0"/>
              <a:t> u </a:t>
            </a:r>
            <a:r>
              <a:rPr lang="en-US" dirty="0" err="1"/>
              <a:t>konačnici</a:t>
            </a:r>
            <a:r>
              <a:rPr lang="en-US" dirty="0"/>
              <a:t> </a:t>
            </a:r>
            <a:r>
              <a:rPr lang="en-US" dirty="0" err="1"/>
              <a:t>kvalitativne</a:t>
            </a:r>
            <a:r>
              <a:rPr lang="en-US" dirty="0"/>
              <a:t> </a:t>
            </a:r>
            <a:r>
              <a:rPr lang="en-US" dirty="0" err="1"/>
              <a:t>prirode,i</a:t>
            </a:r>
            <a:r>
              <a:rPr lang="en-US" dirty="0"/>
              <a:t> </a:t>
            </a:r>
            <a:r>
              <a:rPr lang="en-US" dirty="0" err="1"/>
              <a:t>može</a:t>
            </a:r>
            <a:r>
              <a:rPr lang="en-US" dirty="0"/>
              <a:t> </a:t>
            </a:r>
            <a:r>
              <a:rPr lang="en-US" dirty="0" err="1"/>
              <a:t>unijeti</a:t>
            </a:r>
            <a:r>
              <a:rPr lang="en-US" dirty="0"/>
              <a:t> </a:t>
            </a:r>
            <a:r>
              <a:rPr lang="en-US" dirty="0" err="1"/>
              <a:t>ljudsku</a:t>
            </a:r>
            <a:r>
              <a:rPr lang="en-US" dirty="0"/>
              <a:t> </a:t>
            </a:r>
            <a:r>
              <a:rPr lang="en-US" dirty="0" err="1"/>
              <a:t>pogrešku</a:t>
            </a:r>
            <a:r>
              <a:rPr lang="en-US" dirty="0"/>
              <a:t> </a:t>
            </a:r>
            <a:r>
              <a:rPr lang="en-US" dirty="0" err="1"/>
              <a:t>ili</a:t>
            </a:r>
            <a:r>
              <a:rPr lang="en-US" dirty="0"/>
              <a:t> </a:t>
            </a:r>
            <a:r>
              <a:rPr lang="en-US" dirty="0" err="1"/>
              <a:t>pristranost</a:t>
            </a:r>
            <a:r>
              <a:rPr lang="en-US" dirty="0"/>
              <a:t>. S </a:t>
            </a:r>
            <a:r>
              <a:rPr lang="en-US" dirty="0" err="1"/>
              <a:t>druge</a:t>
            </a:r>
            <a:r>
              <a:rPr lang="en-US" dirty="0"/>
              <a:t> </a:t>
            </a:r>
            <a:r>
              <a:rPr lang="en-US" dirty="0" err="1"/>
              <a:t>strane</a:t>
            </a:r>
            <a:r>
              <a:rPr lang="en-US" dirty="0"/>
              <a:t>, </a:t>
            </a:r>
            <a:r>
              <a:rPr lang="en-US" dirty="0" err="1"/>
              <a:t>statistički</a:t>
            </a:r>
            <a:r>
              <a:rPr lang="en-US" dirty="0"/>
              <a:t> </a:t>
            </a:r>
            <a:r>
              <a:rPr lang="en-US" dirty="0" err="1"/>
              <a:t>modeli</a:t>
            </a:r>
            <a:r>
              <a:rPr lang="en-US" dirty="0"/>
              <a:t> </a:t>
            </a:r>
            <a:r>
              <a:rPr lang="en-US" dirty="0" err="1"/>
              <a:t>daju</a:t>
            </a:r>
            <a:r>
              <a:rPr lang="en-US" dirty="0"/>
              <a:t> </a:t>
            </a:r>
            <a:r>
              <a:rPr lang="en-US" dirty="0" err="1"/>
              <a:t>objektivne</a:t>
            </a:r>
            <a:r>
              <a:rPr lang="en-US" dirty="0"/>
              <a:t> </a:t>
            </a:r>
            <a:r>
              <a:rPr lang="en-US" dirty="0" err="1"/>
              <a:t>rezultate</a:t>
            </a:r>
            <a:r>
              <a:rPr lang="en-US" dirty="0"/>
              <a:t>, </a:t>
            </a:r>
            <a:r>
              <a:rPr lang="en-US" dirty="0" err="1"/>
              <a:t>koji</a:t>
            </a:r>
            <a:r>
              <a:rPr lang="en-US" dirty="0"/>
              <a:t> </a:t>
            </a:r>
            <a:r>
              <a:rPr lang="en-US" dirty="0" err="1"/>
              <a:t>su</a:t>
            </a:r>
            <a:r>
              <a:rPr lang="en-US" dirty="0"/>
              <a:t> </a:t>
            </a:r>
            <a:r>
              <a:rPr lang="en-US" dirty="0" err="1"/>
              <a:t>često</a:t>
            </a:r>
            <a:r>
              <a:rPr lang="en-US" dirty="0"/>
              <a:t> </a:t>
            </a:r>
            <a:r>
              <a:rPr lang="en-US" dirty="0" err="1"/>
              <a:t>popraćeni</a:t>
            </a:r>
            <a:r>
              <a:rPr lang="en-US" dirty="0"/>
              <a:t> </a:t>
            </a:r>
            <a:r>
              <a:rPr lang="en-US" dirty="0" err="1"/>
              <a:t>intervalima</a:t>
            </a:r>
            <a:r>
              <a:rPr lang="en-US" dirty="0"/>
              <a:t> </a:t>
            </a:r>
            <a:r>
              <a:rPr lang="en-US" dirty="0" err="1"/>
              <a:t>povjerenja</a:t>
            </a:r>
            <a:r>
              <a:rPr lang="en-US" dirty="0"/>
              <a:t>. Ova </a:t>
            </a:r>
            <a:r>
              <a:rPr lang="en-US" dirty="0" err="1"/>
              <a:t>posebna</a:t>
            </a:r>
            <a:r>
              <a:rPr lang="en-US" dirty="0"/>
              <a:t> </a:t>
            </a:r>
            <a:r>
              <a:rPr lang="en-US" dirty="0" err="1"/>
              <a:t>studija</a:t>
            </a:r>
            <a:r>
              <a:rPr lang="en-US" dirty="0"/>
              <a:t> </a:t>
            </a:r>
            <a:r>
              <a:rPr lang="en-US" dirty="0" err="1"/>
              <a:t>zahtijevala</a:t>
            </a:r>
            <a:r>
              <a:rPr lang="en-US" dirty="0"/>
              <a:t> je </a:t>
            </a:r>
            <a:r>
              <a:rPr lang="en-US" dirty="0" err="1"/>
              <a:t>klasifikacijumodel</a:t>
            </a:r>
            <a:r>
              <a:rPr lang="en-US" dirty="0"/>
              <a:t> </a:t>
            </a:r>
            <a:r>
              <a:rPr lang="en-US" dirty="0" err="1"/>
              <a:t>za</a:t>
            </a:r>
            <a:r>
              <a:rPr lang="en-US" dirty="0"/>
              <a:t> </a:t>
            </a:r>
            <a:r>
              <a:rPr lang="en-US" dirty="0" err="1"/>
              <a:t>grupiranje</a:t>
            </a:r>
            <a:r>
              <a:rPr lang="en-US" dirty="0"/>
              <a:t> </a:t>
            </a:r>
            <a:r>
              <a:rPr lang="en-US" dirty="0" err="1"/>
              <a:t>spektra</a:t>
            </a:r>
            <a:r>
              <a:rPr lang="en-US" dirty="0"/>
              <a:t> </a:t>
            </a:r>
            <a:r>
              <a:rPr lang="en-US" dirty="0" err="1"/>
              <a:t>prema</a:t>
            </a:r>
            <a:r>
              <a:rPr lang="en-US" dirty="0"/>
              <a:t> </a:t>
            </a:r>
            <a:r>
              <a:rPr lang="en-US" dirty="0" err="1"/>
              <a:t>njihovoj</a:t>
            </a:r>
            <a:r>
              <a:rPr lang="en-US" dirty="0"/>
              <a:t> </a:t>
            </a:r>
            <a:r>
              <a:rPr lang="en-US" dirty="0" err="1"/>
              <a:t>klasi</a:t>
            </a:r>
            <a:r>
              <a:rPr lang="en-US" dirty="0"/>
              <a:t> </a:t>
            </a:r>
            <a:r>
              <a:rPr lang="en-US" dirty="0" err="1"/>
              <a:t>ili</a:t>
            </a:r>
            <a:r>
              <a:rPr lang="en-US" dirty="0"/>
              <a:t> </a:t>
            </a:r>
            <a:r>
              <a:rPr lang="en-US" dirty="0" err="1"/>
              <a:t>tjelesnoj</a:t>
            </a:r>
            <a:r>
              <a:rPr lang="en-US" dirty="0"/>
              <a:t> </a:t>
            </a:r>
            <a:r>
              <a:rPr lang="en-US" dirty="0" err="1"/>
              <a:t>tekućini</a:t>
            </a:r>
            <a:endParaRPr lang="en-US" dirty="0"/>
          </a:p>
        </p:txBody>
      </p:sp>
      <p:sp>
        <p:nvSpPr>
          <p:cNvPr id="4" name="Slide Number Placeholder 3"/>
          <p:cNvSpPr>
            <a:spLocks noGrp="1"/>
          </p:cNvSpPr>
          <p:nvPr>
            <p:ph type="sldNum" sz="quarter" idx="10"/>
          </p:nvPr>
        </p:nvSpPr>
        <p:spPr/>
        <p:txBody>
          <a:bodyPr/>
          <a:lstStyle/>
          <a:p>
            <a:fld id="{7499B73F-22D0-4B64-9A5B-8D42F554C4D7}" type="slidenum">
              <a:rPr lang="en-US" smtClean="0"/>
              <a:t>7</a:t>
            </a:fld>
            <a:endParaRPr lang="en-US"/>
          </a:p>
        </p:txBody>
      </p:sp>
    </p:spTree>
    <p:extLst>
      <p:ext uri="{BB962C8B-B14F-4D97-AF65-F5344CB8AC3E}">
        <p14:creationId xmlns:p14="http://schemas.microsoft.com/office/powerpoint/2010/main" val="64717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9B73F-22D0-4B64-9A5B-8D42F554C4D7}" type="slidenum">
              <a:rPr lang="en-US" smtClean="0"/>
              <a:t>8</a:t>
            </a:fld>
            <a:endParaRPr lang="en-US"/>
          </a:p>
        </p:txBody>
      </p:sp>
    </p:spTree>
    <p:extLst>
      <p:ext uri="{BB962C8B-B14F-4D97-AF65-F5344CB8AC3E}">
        <p14:creationId xmlns:p14="http://schemas.microsoft.com/office/powerpoint/2010/main" val="57433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Multivarijantna</a:t>
            </a:r>
            <a:r>
              <a:rPr lang="en-US" dirty="0"/>
              <a:t> </a:t>
            </a:r>
            <a:r>
              <a:rPr lang="en-US" dirty="0" err="1"/>
              <a:t>analiza</a:t>
            </a:r>
            <a:r>
              <a:rPr lang="en-US" dirty="0"/>
              <a:t> </a:t>
            </a:r>
            <a:r>
              <a:rPr lang="en-US" dirty="0" err="1"/>
              <a:t>podataka</a:t>
            </a:r>
            <a:r>
              <a:rPr lang="en-US" dirty="0"/>
              <a:t> je </a:t>
            </a:r>
            <a:r>
              <a:rPr lang="en-US" dirty="0" err="1"/>
              <a:t>odrađena</a:t>
            </a:r>
            <a:r>
              <a:rPr lang="en-US" dirty="0"/>
              <a:t> </a:t>
            </a:r>
            <a:r>
              <a:rPr lang="en-US" dirty="0" err="1"/>
              <a:t>uz</a:t>
            </a:r>
            <a:r>
              <a:rPr lang="en-US" dirty="0"/>
              <a:t> </a:t>
            </a:r>
            <a:r>
              <a:rPr lang="en-US" dirty="0" err="1"/>
              <a:t>pomoć</a:t>
            </a:r>
            <a:r>
              <a:rPr lang="en-US" dirty="0"/>
              <a:t> </a:t>
            </a:r>
            <a:r>
              <a:rPr lang="en-US" dirty="0" err="1"/>
              <a:t>SKiNET</a:t>
            </a:r>
            <a:r>
              <a:rPr lang="en-US" dirty="0"/>
              <a:t>, open source </a:t>
            </a:r>
            <a:r>
              <a:rPr lang="en-US" dirty="0" err="1"/>
              <a:t>alata</a:t>
            </a:r>
            <a:r>
              <a:rPr lang="en-US" dirty="0"/>
              <a:t> </a:t>
            </a:r>
            <a:r>
              <a:rPr lang="en-US" dirty="0" err="1"/>
              <a:t>popratnim</a:t>
            </a:r>
            <a:r>
              <a:rPr lang="en-US" dirty="0"/>
              <a:t> web </a:t>
            </a:r>
            <a:r>
              <a:rPr lang="en-US" dirty="0" err="1"/>
              <a:t>sučeljem</a:t>
            </a:r>
            <a:r>
              <a:rPr lang="en-US" dirty="0"/>
              <a:t> Raman Toolkit-a </a:t>
            </a:r>
            <a:r>
              <a:rPr lang="en-US" dirty="0" err="1"/>
              <a:t>za</a:t>
            </a:r>
            <a:r>
              <a:rPr lang="en-US" dirty="0"/>
              <a:t> </a:t>
            </a:r>
            <a:r>
              <a:rPr lang="en-US" dirty="0" err="1"/>
              <a:t>izgradnju</a:t>
            </a:r>
            <a:r>
              <a:rPr lang="en-US" dirty="0"/>
              <a:t> SOM </a:t>
            </a:r>
            <a:r>
              <a:rPr lang="en-US" dirty="0" err="1"/>
              <a:t>modela</a:t>
            </a:r>
            <a:r>
              <a:rPr lang="en-US" dirty="0"/>
              <a:t> </a:t>
            </a:r>
            <a:r>
              <a:rPr lang="en-US" dirty="0" err="1"/>
              <a:t>koristeći</a:t>
            </a:r>
            <a:r>
              <a:rPr lang="en-US" dirty="0"/>
              <a:t> set </a:t>
            </a:r>
            <a:r>
              <a:rPr lang="en-US" dirty="0" err="1"/>
              <a:t>za</a:t>
            </a:r>
            <a:r>
              <a:rPr lang="en-US" dirty="0"/>
              <a:t> </a:t>
            </a:r>
            <a:r>
              <a:rPr lang="en-US" dirty="0" err="1"/>
              <a:t>treniranje</a:t>
            </a:r>
            <a:r>
              <a:rPr lang="en-US" dirty="0"/>
              <a:t>. </a:t>
            </a:r>
            <a:r>
              <a:rPr lang="en-US" dirty="0" err="1"/>
              <a:t>Optimizirani</a:t>
            </a:r>
            <a:r>
              <a:rPr lang="en-US" dirty="0"/>
              <a:t> model je </a:t>
            </a:r>
            <a:r>
              <a:rPr lang="en-US" dirty="0" err="1"/>
              <a:t>naknadno</a:t>
            </a:r>
            <a:r>
              <a:rPr lang="en-US" dirty="0"/>
              <a:t> </a:t>
            </a:r>
            <a:r>
              <a:rPr lang="en-US" dirty="0" err="1"/>
              <a:t>korišten</a:t>
            </a:r>
            <a:r>
              <a:rPr lang="en-US" dirty="0"/>
              <a:t> </a:t>
            </a:r>
            <a:r>
              <a:rPr lang="en-US" dirty="0" err="1"/>
              <a:t>za</a:t>
            </a:r>
            <a:r>
              <a:rPr lang="en-US" dirty="0"/>
              <a:t> </a:t>
            </a:r>
            <a:r>
              <a:rPr lang="en-US" dirty="0" err="1"/>
              <a:t>klasificiju</a:t>
            </a:r>
            <a:r>
              <a:rPr lang="en-US" dirty="0"/>
              <a:t> </a:t>
            </a:r>
            <a:r>
              <a:rPr lang="en-US" dirty="0" err="1"/>
              <a:t>prethodno</a:t>
            </a:r>
            <a:r>
              <a:rPr lang="en-US" dirty="0"/>
              <a:t> </a:t>
            </a:r>
            <a:r>
              <a:rPr lang="en-US" dirty="0" err="1"/>
              <a:t>neiskorištenih</a:t>
            </a:r>
            <a:r>
              <a:rPr lang="en-US" dirty="0"/>
              <a:t> </a:t>
            </a:r>
            <a:r>
              <a:rPr lang="en-US" dirty="0" err="1"/>
              <a:t>testnih</a:t>
            </a:r>
            <a:r>
              <a:rPr lang="en-US" dirty="0"/>
              <a:t> </a:t>
            </a:r>
            <a:r>
              <a:rPr lang="en-US" dirty="0" err="1"/>
              <a:t>podataka</a:t>
            </a:r>
            <a:r>
              <a:rPr lang="en-US" dirty="0"/>
              <a:t>. </a:t>
            </a:r>
            <a:r>
              <a:rPr lang="en-US" dirty="0" err="1"/>
              <a:t>Klasifikacija</a:t>
            </a:r>
            <a:r>
              <a:rPr lang="en-US" dirty="0"/>
              <a:t> </a:t>
            </a:r>
            <a:r>
              <a:rPr lang="en-US" dirty="0" err="1"/>
              <a:t>pomoću</a:t>
            </a:r>
            <a:r>
              <a:rPr lang="en-US" dirty="0"/>
              <a:t> </a:t>
            </a:r>
            <a:r>
              <a:rPr lang="en-US" dirty="0" err="1"/>
              <a:t>testnih</a:t>
            </a:r>
            <a:r>
              <a:rPr lang="en-US" dirty="0"/>
              <a:t> </a:t>
            </a:r>
            <a:r>
              <a:rPr lang="en-US" dirty="0" err="1"/>
              <a:t>podataka</a:t>
            </a:r>
            <a:r>
              <a:rPr lang="en-US" dirty="0"/>
              <a:t> je </a:t>
            </a:r>
            <a:r>
              <a:rPr lang="en-US" dirty="0" err="1"/>
              <a:t>ponovljena</a:t>
            </a:r>
            <a:r>
              <a:rPr lang="en-US" dirty="0"/>
              <a:t> 10 puta </a:t>
            </a:r>
            <a:r>
              <a:rPr lang="en-US" dirty="0" err="1"/>
              <a:t>iz</a:t>
            </a:r>
            <a:r>
              <a:rPr lang="en-US" dirty="0"/>
              <a:t> </a:t>
            </a:r>
            <a:r>
              <a:rPr lang="en-US" dirty="0" err="1"/>
              <a:t>zasebnih</a:t>
            </a:r>
            <a:r>
              <a:rPr lang="en-US" dirty="0"/>
              <a:t> </a:t>
            </a:r>
            <a:r>
              <a:rPr lang="en-US" dirty="0" err="1"/>
              <a:t>inicijalizacija</a:t>
            </a:r>
            <a:r>
              <a:rPr lang="en-US" dirty="0"/>
              <a:t> SOM-a.</a:t>
            </a:r>
          </a:p>
        </p:txBody>
      </p:sp>
      <p:sp>
        <p:nvSpPr>
          <p:cNvPr id="4" name="Slide Number Placeholder 3"/>
          <p:cNvSpPr>
            <a:spLocks noGrp="1"/>
          </p:cNvSpPr>
          <p:nvPr>
            <p:ph type="sldNum" sz="quarter" idx="10"/>
          </p:nvPr>
        </p:nvSpPr>
        <p:spPr/>
        <p:txBody>
          <a:bodyPr/>
          <a:lstStyle/>
          <a:p>
            <a:fld id="{7499B73F-22D0-4B64-9A5B-8D42F554C4D7}" type="slidenum">
              <a:rPr lang="en-US" smtClean="0"/>
              <a:t>9</a:t>
            </a:fld>
            <a:endParaRPr lang="en-US"/>
          </a:p>
        </p:txBody>
      </p:sp>
    </p:spTree>
    <p:extLst>
      <p:ext uri="{BB962C8B-B14F-4D97-AF65-F5344CB8AC3E}">
        <p14:creationId xmlns:p14="http://schemas.microsoft.com/office/powerpoint/2010/main" val="335788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F7406D-424A-4F6B-8455-D205B2DB3C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388381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7406D-424A-4F6B-8455-D205B2DB3C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51939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7406D-424A-4F6B-8455-D205B2DB3C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67265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7406D-424A-4F6B-8455-D205B2DB3C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42695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F7406D-424A-4F6B-8455-D205B2DB3C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256003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F7406D-424A-4F6B-8455-D205B2DB3C56}"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180988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F7406D-424A-4F6B-8455-D205B2DB3C56}"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223514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F7406D-424A-4F6B-8455-D205B2DB3C56}"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419274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7406D-424A-4F6B-8455-D205B2DB3C56}"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231614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F7406D-424A-4F6B-8455-D205B2DB3C56}"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284818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F7406D-424A-4F6B-8455-D205B2DB3C56}"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206EB-7863-4B29-A9C0-C0DEFE7511EF}" type="slidenum">
              <a:rPr lang="en-US" smtClean="0"/>
              <a:t>‹#›</a:t>
            </a:fld>
            <a:endParaRPr lang="en-US"/>
          </a:p>
        </p:txBody>
      </p:sp>
    </p:spTree>
    <p:extLst>
      <p:ext uri="{BB962C8B-B14F-4D97-AF65-F5344CB8AC3E}">
        <p14:creationId xmlns:p14="http://schemas.microsoft.com/office/powerpoint/2010/main" val="424180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7406D-424A-4F6B-8455-D205B2DB3C56}" type="datetimeFigureOut">
              <a:rPr lang="en-US" smtClean="0"/>
              <a:t>5/26/2022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206EB-7863-4B29-A9C0-C0DEFE7511EF}" type="slidenum">
              <a:rPr lang="en-US" smtClean="0"/>
              <a:t>‹#›</a:t>
            </a:fld>
            <a:endParaRPr lang="en-US"/>
          </a:p>
        </p:txBody>
      </p:sp>
    </p:spTree>
    <p:extLst>
      <p:ext uri="{BB962C8B-B14F-4D97-AF65-F5344CB8AC3E}">
        <p14:creationId xmlns:p14="http://schemas.microsoft.com/office/powerpoint/2010/main" val="3646447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8897" y="1336200"/>
            <a:ext cx="9144000" cy="2387600"/>
          </a:xfrm>
        </p:spPr>
        <p:txBody>
          <a:bodyPr>
            <a:normAutofit fontScale="90000"/>
          </a:bodyPr>
          <a:lstStyle/>
          <a:p>
            <a:br>
              <a:rPr lang="en-US" dirty="0"/>
            </a:br>
            <a:r>
              <a:rPr lang="pl-PL" b="1" dirty="0"/>
              <a:t> PRIMJENA RAMANOVE SPEKTROSKOPIJE U FORENZICI ZA ANALIZU SLINE </a:t>
            </a:r>
            <a:endParaRPr lang="en-US" b="1" dirty="0"/>
          </a:p>
        </p:txBody>
      </p:sp>
      <p:sp>
        <p:nvSpPr>
          <p:cNvPr id="3" name="Subtitle 2"/>
          <p:cNvSpPr>
            <a:spLocks noGrp="1"/>
          </p:cNvSpPr>
          <p:nvPr>
            <p:ph type="subTitle" idx="1"/>
          </p:nvPr>
        </p:nvSpPr>
        <p:spPr>
          <a:xfrm>
            <a:off x="1524000" y="3844566"/>
            <a:ext cx="9144000" cy="1655762"/>
          </a:xfrm>
        </p:spPr>
        <p:txBody>
          <a:bodyPr/>
          <a:lstStyle/>
          <a:p>
            <a:r>
              <a:rPr lang="hr-HR" b="1" dirty="0"/>
              <a:t>Kemijski seminar I </a:t>
            </a:r>
          </a:p>
          <a:p>
            <a:r>
              <a:rPr lang="hr-HR" sz="1800" dirty="0"/>
              <a:t>prema</a:t>
            </a:r>
            <a:r>
              <a:rPr lang="hr-HR" sz="2000" dirty="0"/>
              <a:t>:</a:t>
            </a:r>
            <a:endParaRPr lang="hr-HR" dirty="0"/>
          </a:p>
          <a:p>
            <a:r>
              <a:rPr lang="en-US" sz="1800" dirty="0"/>
              <a:t>Buchan E. </a:t>
            </a:r>
            <a:r>
              <a:rPr lang="en-US" sz="1800" dirty="0" err="1"/>
              <a:t>i</a:t>
            </a:r>
            <a:r>
              <a:rPr lang="en-US" sz="1800" dirty="0"/>
              <a:t> sur., Spectroscopic molecular-fingerprint profiling of saliva, </a:t>
            </a:r>
            <a:r>
              <a:rPr lang="en-US" sz="1800" dirty="0" err="1"/>
              <a:t>Analytica</a:t>
            </a:r>
            <a:r>
              <a:rPr lang="en-US" sz="1800" dirty="0"/>
              <a:t> </a:t>
            </a:r>
            <a:r>
              <a:rPr lang="en-US" sz="1800" dirty="0" err="1"/>
              <a:t>Chimica</a:t>
            </a:r>
            <a:r>
              <a:rPr lang="en-US" sz="1800" dirty="0"/>
              <a:t> </a:t>
            </a:r>
            <a:r>
              <a:rPr lang="en-US" sz="1800" dirty="0" err="1"/>
              <a:t>Acta</a:t>
            </a:r>
            <a:r>
              <a:rPr lang="en-US" sz="1800" dirty="0"/>
              <a:t>, </a:t>
            </a:r>
            <a:r>
              <a:rPr lang="en-US" sz="1800" b="1" dirty="0"/>
              <a:t>1185</a:t>
            </a:r>
            <a:r>
              <a:rPr lang="en-US" sz="1800" dirty="0"/>
              <a:t> (2021) 339704</a:t>
            </a:r>
          </a:p>
        </p:txBody>
      </p:sp>
      <p:sp>
        <p:nvSpPr>
          <p:cNvPr id="4" name="TextBox 3"/>
          <p:cNvSpPr txBox="1"/>
          <p:nvPr/>
        </p:nvSpPr>
        <p:spPr>
          <a:xfrm>
            <a:off x="6936828" y="5591503"/>
            <a:ext cx="4330262" cy="923330"/>
          </a:xfrm>
          <a:prstGeom prst="rect">
            <a:avLst/>
          </a:prstGeom>
          <a:noFill/>
        </p:spPr>
        <p:txBody>
          <a:bodyPr wrap="square" rtlCol="0">
            <a:spAutoFit/>
          </a:bodyPr>
          <a:lstStyle/>
          <a:p>
            <a:pPr algn="r"/>
            <a:r>
              <a:rPr lang="hr-HR" dirty="0"/>
              <a:t>Ana Tolić,</a:t>
            </a:r>
          </a:p>
          <a:p>
            <a:pPr algn="r"/>
            <a:r>
              <a:rPr lang="en-US" dirty="0" err="1"/>
              <a:t>Smjer</a:t>
            </a:r>
            <a:r>
              <a:rPr lang="en-US" dirty="0"/>
              <a:t>: </a:t>
            </a:r>
            <a:r>
              <a:rPr lang="en-US" dirty="0" err="1"/>
              <a:t>Analitička</a:t>
            </a:r>
            <a:r>
              <a:rPr lang="en-US" dirty="0"/>
              <a:t> </a:t>
            </a:r>
            <a:r>
              <a:rPr lang="en-US" dirty="0" err="1"/>
              <a:t>kemija</a:t>
            </a:r>
            <a:endParaRPr lang="hr-HR" dirty="0"/>
          </a:p>
          <a:p>
            <a:pPr algn="r"/>
            <a:r>
              <a:rPr lang="hr-HR" dirty="0"/>
              <a:t>Zagreb, 25.05.2022.</a:t>
            </a:r>
            <a:endParaRPr lang="en-US" dirty="0"/>
          </a:p>
        </p:txBody>
      </p:sp>
      <p:pic>
        <p:nvPicPr>
          <p:cNvPr id="5" name="Picture 4"/>
          <p:cNvPicPr>
            <a:picLocks noChangeAspect="1"/>
          </p:cNvPicPr>
          <p:nvPr/>
        </p:nvPicPr>
        <p:blipFill>
          <a:blip r:embed="rId3"/>
          <a:stretch>
            <a:fillRect/>
          </a:stretch>
        </p:blipFill>
        <p:spPr>
          <a:xfrm>
            <a:off x="9539368" y="426958"/>
            <a:ext cx="2257263" cy="1429140"/>
          </a:xfrm>
          <a:prstGeom prst="rect">
            <a:avLst/>
          </a:prstGeom>
        </p:spPr>
      </p:pic>
    </p:spTree>
    <p:extLst>
      <p:ext uri="{BB962C8B-B14F-4D97-AF65-F5344CB8AC3E}">
        <p14:creationId xmlns:p14="http://schemas.microsoft.com/office/powerpoint/2010/main" val="394828326"/>
      </p:ext>
    </p:extLst>
  </p:cSld>
  <p:clrMapOvr>
    <a:masterClrMapping/>
  </p:clrMapOvr>
  <mc:AlternateContent xmlns:mc="http://schemas.openxmlformats.org/markup-compatibility/2006" xmlns:p14="http://schemas.microsoft.com/office/powerpoint/2010/main">
    <mc:Choice Requires="p14">
      <p:transition spd="slow" p14:dur="2000" advTm="23805"/>
    </mc:Choice>
    <mc:Fallback xmlns="">
      <p:transition spd="slow" advTm="238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27" y="420746"/>
            <a:ext cx="10515600" cy="1325563"/>
          </a:xfrm>
        </p:spPr>
        <p:txBody>
          <a:bodyPr/>
          <a:lstStyle/>
          <a:p>
            <a:r>
              <a:rPr lang="hr-HR" b="1" dirty="0"/>
              <a:t>1) Klasifikacija prema spolu</a:t>
            </a:r>
            <a:endParaRPr lang="en-US" b="1" dirty="0"/>
          </a:p>
        </p:txBody>
      </p:sp>
      <p:sp>
        <p:nvSpPr>
          <p:cNvPr id="6" name="TextBox 5"/>
          <p:cNvSpPr txBox="1"/>
          <p:nvPr/>
        </p:nvSpPr>
        <p:spPr>
          <a:xfrm>
            <a:off x="290586" y="1860331"/>
            <a:ext cx="6585228" cy="5324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r-HR" sz="2800" dirty="0"/>
              <a:t>razvijeni model: točnost 93 ± 0,5 %</a:t>
            </a:r>
          </a:p>
          <a:p>
            <a:pPr marL="285750" indent="-285750">
              <a:lnSpc>
                <a:spcPct val="150000"/>
              </a:lnSpc>
              <a:buFont typeface="Arial" panose="020B0604020202020204" pitchFamily="34" charset="0"/>
              <a:buChar char="•"/>
            </a:pPr>
            <a:r>
              <a:rPr lang="hr-HR" sz="2800" dirty="0"/>
              <a:t>spolovi se razlikuju prema signalima za proteine, lipide i aminokiseline</a:t>
            </a:r>
          </a:p>
          <a:p>
            <a:pPr marL="285750" indent="-285750">
              <a:lnSpc>
                <a:spcPct val="150000"/>
              </a:lnSpc>
              <a:buFont typeface="Arial" panose="020B0604020202020204" pitchFamily="34" charset="0"/>
              <a:buChar char="•"/>
            </a:pPr>
            <a:r>
              <a:rPr lang="hr-HR" sz="2800" dirty="0"/>
              <a:t>promjena intenziteta signala</a:t>
            </a:r>
          </a:p>
          <a:p>
            <a:pPr marL="285750" indent="-285750">
              <a:lnSpc>
                <a:spcPct val="150000"/>
              </a:lnSpc>
              <a:buFont typeface="Arial" panose="020B0604020202020204" pitchFamily="34" charset="0"/>
              <a:buChar char="•"/>
            </a:pPr>
            <a:r>
              <a:rPr lang="hr-HR" sz="2800" dirty="0"/>
              <a:t>razlike: signali fenilalanina, lizina, amid III regiji</a:t>
            </a:r>
          </a:p>
          <a:p>
            <a:pPr marL="285750" indent="-285750">
              <a:buFont typeface="Arial" panose="020B0604020202020204" pitchFamily="34" charset="0"/>
              <a:buChar char="•"/>
            </a:pPr>
            <a:endParaRPr lang="hr-HR" sz="2400" dirty="0"/>
          </a:p>
          <a:p>
            <a:pPr marL="285750" indent="-285750">
              <a:buFont typeface="Arial" panose="020B0604020202020204" pitchFamily="34" charset="0"/>
              <a:buChar char="•"/>
            </a:pPr>
            <a:endParaRPr lang="hr-HR" sz="2400" dirty="0"/>
          </a:p>
          <a:p>
            <a:pPr marL="285750" indent="-285750">
              <a:buFont typeface="Arial" panose="020B0604020202020204" pitchFamily="34" charset="0"/>
              <a:buChar char="•"/>
            </a:pPr>
            <a:r>
              <a:rPr lang="en-US" sz="1100" dirty="0"/>
              <a:t>Buchan E. </a:t>
            </a:r>
            <a:r>
              <a:rPr lang="en-US" sz="1100" dirty="0" err="1"/>
              <a:t>i</a:t>
            </a:r>
            <a:r>
              <a:rPr lang="en-US" sz="1100" dirty="0"/>
              <a:t> sur., Spectroscopic molecular-fingerprint profiling of saliva, Analytica </a:t>
            </a:r>
            <a:r>
              <a:rPr lang="en-US" sz="1100" dirty="0" err="1"/>
              <a:t>Chimica</a:t>
            </a:r>
            <a:r>
              <a:rPr lang="en-US" sz="1100" dirty="0"/>
              <a:t> Acta, 1185 (2021) 339704</a:t>
            </a: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rotWithShape="1">
          <a:blip r:embed="rId3"/>
          <a:srcRect l="1880" t="2631"/>
          <a:stretch/>
        </p:blipFill>
        <p:spPr>
          <a:xfrm>
            <a:off x="6673932" y="1962487"/>
            <a:ext cx="5290084" cy="3486987"/>
          </a:xfrm>
          <a:prstGeom prst="rect">
            <a:avLst/>
          </a:prstGeom>
        </p:spPr>
      </p:pic>
    </p:spTree>
    <p:extLst>
      <p:ext uri="{BB962C8B-B14F-4D97-AF65-F5344CB8AC3E}">
        <p14:creationId xmlns:p14="http://schemas.microsoft.com/office/powerpoint/2010/main" val="1676663931"/>
      </p:ext>
    </p:extLst>
  </p:cSld>
  <p:clrMapOvr>
    <a:masterClrMapping/>
  </p:clrMapOvr>
  <mc:AlternateContent xmlns:mc="http://schemas.openxmlformats.org/markup-compatibility/2006" xmlns:p14="http://schemas.microsoft.com/office/powerpoint/2010/main">
    <mc:Choice Requires="p14">
      <p:transition spd="slow" p14:dur="2000" advTm="8886"/>
    </mc:Choice>
    <mc:Fallback xmlns="">
      <p:transition spd="slow" advTm="88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1) Klasifikacija prema spolu</a:t>
            </a:r>
            <a:endParaRPr lang="en-US" dirty="0"/>
          </a:p>
        </p:txBody>
      </p:sp>
      <p:sp>
        <p:nvSpPr>
          <p:cNvPr id="3" name="Content Placeholder 2"/>
          <p:cNvSpPr>
            <a:spLocks noGrp="1"/>
          </p:cNvSpPr>
          <p:nvPr>
            <p:ph idx="1"/>
          </p:nvPr>
        </p:nvSpPr>
        <p:spPr/>
        <p:txBody>
          <a:bodyPr>
            <a:normAutofit/>
          </a:bodyPr>
          <a:lstStyle/>
          <a:p>
            <a:pPr marL="0" indent="0">
              <a:buNone/>
            </a:pPr>
            <a:r>
              <a:rPr lang="hr-HR" b="1" dirty="0"/>
              <a:t>Razlozi</a:t>
            </a:r>
            <a:r>
              <a:rPr lang="hr-HR" dirty="0"/>
              <a:t>: </a:t>
            </a:r>
          </a:p>
          <a:p>
            <a:pPr marL="0" indent="0">
              <a:buNone/>
            </a:pPr>
            <a:r>
              <a:rPr lang="hr-HR" u="sng" dirty="0"/>
              <a:t>brzina protoka:</a:t>
            </a:r>
          </a:p>
          <a:p>
            <a:r>
              <a:rPr lang="hr-HR" dirty="0"/>
              <a:t>žene: sporiji protok</a:t>
            </a:r>
          </a:p>
          <a:p>
            <a:r>
              <a:rPr lang="hr-HR" dirty="0"/>
              <a:t>autoimune bolesti</a:t>
            </a:r>
          </a:p>
          <a:p>
            <a:r>
              <a:rPr lang="hr-HR" dirty="0"/>
              <a:t>manja pH kod žena</a:t>
            </a:r>
          </a:p>
          <a:p>
            <a:endParaRPr lang="hr-HR" dirty="0"/>
          </a:p>
          <a:p>
            <a:pPr marL="0" indent="0">
              <a:buNone/>
            </a:pPr>
            <a:r>
              <a:rPr lang="hr-HR" dirty="0"/>
              <a:t>(Muro i sur.): u spektrima nije zabilježena varijacija </a:t>
            </a:r>
          </a:p>
          <a:p>
            <a:pPr marL="0" indent="0">
              <a:buNone/>
            </a:pPr>
            <a:r>
              <a:rPr lang="hr-HR" dirty="0"/>
              <a:t>spolnih hormona</a:t>
            </a:r>
          </a:p>
          <a:p>
            <a:endParaRPr lang="hr-HR" dirty="0"/>
          </a:p>
          <a:p>
            <a:endParaRPr lang="en-US" dirty="0"/>
          </a:p>
        </p:txBody>
      </p:sp>
      <p:pic>
        <p:nvPicPr>
          <p:cNvPr id="5" name="Picture 4"/>
          <p:cNvPicPr>
            <a:picLocks noChangeAspect="1"/>
          </p:cNvPicPr>
          <p:nvPr/>
        </p:nvPicPr>
        <p:blipFill>
          <a:blip r:embed="rId3"/>
          <a:stretch>
            <a:fillRect/>
          </a:stretch>
        </p:blipFill>
        <p:spPr>
          <a:xfrm>
            <a:off x="8168605" y="62467"/>
            <a:ext cx="3447393" cy="3367684"/>
          </a:xfrm>
          <a:prstGeom prst="rect">
            <a:avLst/>
          </a:prstGeom>
        </p:spPr>
      </p:pic>
      <p:pic>
        <p:nvPicPr>
          <p:cNvPr id="6" name="Slika 8"/>
          <p:cNvPicPr>
            <a:picLocks/>
          </p:cNvPicPr>
          <p:nvPr/>
        </p:nvPicPr>
        <p:blipFill rotWithShape="1">
          <a:blip r:embed="rId4">
            <a:extLst>
              <a:ext uri="{28A0092B-C50C-407E-A947-70E740481C1C}">
                <a14:useLocalDpi xmlns:a14="http://schemas.microsoft.com/office/drawing/2010/main" val="0"/>
              </a:ext>
            </a:extLst>
          </a:blip>
          <a:srcRect l="50814" r="2287" b="3657"/>
          <a:stretch/>
        </p:blipFill>
        <p:spPr bwMode="auto">
          <a:xfrm>
            <a:off x="8254756" y="3563007"/>
            <a:ext cx="3361242" cy="3294993"/>
          </a:xfrm>
          <a:prstGeom prst="rect">
            <a:avLst/>
          </a:prstGeom>
          <a:noFill/>
          <a:ln>
            <a:noFill/>
          </a:ln>
        </p:spPr>
      </p:pic>
      <p:sp>
        <p:nvSpPr>
          <p:cNvPr id="4" name="TekstniOkvir 3">
            <a:extLst>
              <a:ext uri="{FF2B5EF4-FFF2-40B4-BE49-F238E27FC236}">
                <a16:creationId xmlns:a16="http://schemas.microsoft.com/office/drawing/2014/main" id="{488B87A0-A000-C3DD-8510-5F6998ADD650}"/>
              </a:ext>
            </a:extLst>
          </p:cNvPr>
          <p:cNvSpPr txBox="1"/>
          <p:nvPr/>
        </p:nvSpPr>
        <p:spPr>
          <a:xfrm>
            <a:off x="117231" y="6040019"/>
            <a:ext cx="5849815" cy="1154162"/>
          </a:xfrm>
          <a:prstGeom prst="rect">
            <a:avLst/>
          </a:prstGeom>
          <a:noFill/>
        </p:spPr>
        <p:txBody>
          <a:bodyPr wrap="square" rtlCol="0">
            <a:spAutoFit/>
          </a:bodyPr>
          <a:lstStyle/>
          <a:p>
            <a:r>
              <a:rPr lang="en-US" sz="1000" dirty="0"/>
              <a:t>Buchan E. </a:t>
            </a:r>
            <a:r>
              <a:rPr lang="en-US" sz="1000" dirty="0" err="1"/>
              <a:t>i</a:t>
            </a:r>
            <a:r>
              <a:rPr lang="en-US" sz="1000" dirty="0"/>
              <a:t> sur., Spectroscopic molecular-fingerprint profiling of saliva, Analytica </a:t>
            </a:r>
            <a:r>
              <a:rPr lang="en-US" sz="1000" dirty="0" err="1"/>
              <a:t>Chimica</a:t>
            </a:r>
            <a:r>
              <a:rPr lang="en-US" sz="1000" dirty="0"/>
              <a:t> Acta, </a:t>
            </a:r>
            <a:r>
              <a:rPr lang="en-US" sz="1000" b="1" dirty="0"/>
              <a:t>1185</a:t>
            </a:r>
            <a:r>
              <a:rPr lang="en-US" sz="1000" dirty="0"/>
              <a:t> (2021) 339704</a:t>
            </a:r>
            <a:endParaRPr lang="hr-HR" sz="1000" dirty="0"/>
          </a:p>
          <a:p>
            <a:r>
              <a:rPr lang="en-US" sz="1000" dirty="0" err="1"/>
              <a:t>Muro</a:t>
            </a:r>
            <a:r>
              <a:rPr lang="en-US" sz="1000" dirty="0"/>
              <a:t> C. K., Fernandes L., </a:t>
            </a:r>
            <a:r>
              <a:rPr lang="en-US" sz="1000" dirty="0" err="1"/>
              <a:t>Lednev</a:t>
            </a:r>
            <a:r>
              <a:rPr lang="en-US" sz="1000" dirty="0"/>
              <a:t> I. K., Sex Determination Based on Raman Spectroscopy of Saliva Traces for Forensic Purposes, Analytical Chemistry, </a:t>
            </a:r>
            <a:r>
              <a:rPr lang="en-US" sz="1000" b="1" dirty="0"/>
              <a:t>88 </a:t>
            </a:r>
            <a:r>
              <a:rPr lang="en-US" sz="1000" dirty="0"/>
              <a:t>(2016) 12489−12493 </a:t>
            </a:r>
          </a:p>
          <a:p>
            <a:endParaRPr lang="en-US" sz="1100" dirty="0"/>
          </a:p>
          <a:p>
            <a:endParaRPr lang="hr-HR" dirty="0"/>
          </a:p>
        </p:txBody>
      </p:sp>
    </p:spTree>
    <p:extLst>
      <p:ext uri="{BB962C8B-B14F-4D97-AF65-F5344CB8AC3E}">
        <p14:creationId xmlns:p14="http://schemas.microsoft.com/office/powerpoint/2010/main" val="1598578556"/>
      </p:ext>
    </p:extLst>
  </p:cSld>
  <p:clrMapOvr>
    <a:masterClrMapping/>
  </p:clrMapOvr>
  <mc:AlternateContent xmlns:mc="http://schemas.openxmlformats.org/markup-compatibility/2006" xmlns:p14="http://schemas.microsoft.com/office/powerpoint/2010/main">
    <mc:Choice Requires="p14">
      <p:transition spd="slow" p14:dur="2000" advTm="30779"/>
    </mc:Choice>
    <mc:Fallback xmlns="">
      <p:transition spd="slow" advTm="307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2) Klasifikacija prema dobi</a:t>
            </a:r>
            <a:endParaRPr lang="en-US" dirty="0"/>
          </a:p>
        </p:txBody>
      </p:sp>
      <p:sp>
        <p:nvSpPr>
          <p:cNvPr id="3" name="Content Placeholder 2"/>
          <p:cNvSpPr>
            <a:spLocks noGrp="1"/>
          </p:cNvSpPr>
          <p:nvPr>
            <p:ph idx="1"/>
          </p:nvPr>
        </p:nvSpPr>
        <p:spPr/>
        <p:txBody>
          <a:bodyPr/>
          <a:lstStyle/>
          <a:p>
            <a:r>
              <a:rPr lang="hr-HR" b="1" dirty="0"/>
              <a:t>spektralno najrazličitija dobna skupina: +56 godina</a:t>
            </a:r>
            <a:endParaRPr lang="en-US" b="1" dirty="0"/>
          </a:p>
        </p:txBody>
      </p:sp>
      <p:pic>
        <p:nvPicPr>
          <p:cNvPr id="4" name="Content Placeholder 5"/>
          <p:cNvPicPr>
            <a:picLocks noChangeAspect="1"/>
          </p:cNvPicPr>
          <p:nvPr/>
        </p:nvPicPr>
        <p:blipFill>
          <a:blip r:embed="rId2"/>
          <a:stretch>
            <a:fillRect/>
          </a:stretch>
        </p:blipFill>
        <p:spPr>
          <a:xfrm>
            <a:off x="885057" y="2551891"/>
            <a:ext cx="10421886" cy="3760009"/>
          </a:xfrm>
          <a:prstGeom prst="rect">
            <a:avLst/>
          </a:prstGeom>
        </p:spPr>
      </p:pic>
      <p:sp>
        <p:nvSpPr>
          <p:cNvPr id="5" name="TekstniOkvir 4">
            <a:extLst>
              <a:ext uri="{FF2B5EF4-FFF2-40B4-BE49-F238E27FC236}">
                <a16:creationId xmlns:a16="http://schemas.microsoft.com/office/drawing/2014/main" id="{4B6D617E-8677-58EC-2920-A271994193F5}"/>
              </a:ext>
            </a:extLst>
          </p:cNvPr>
          <p:cNvSpPr txBox="1"/>
          <p:nvPr/>
        </p:nvSpPr>
        <p:spPr>
          <a:xfrm>
            <a:off x="128954" y="6434807"/>
            <a:ext cx="5849815" cy="846386"/>
          </a:xfrm>
          <a:prstGeom prst="rect">
            <a:avLst/>
          </a:prstGeom>
          <a:noFill/>
        </p:spPr>
        <p:txBody>
          <a:bodyPr wrap="square" rtlCol="0">
            <a:spAutoFit/>
          </a:bodyPr>
          <a:lstStyle/>
          <a:p>
            <a:r>
              <a:rPr lang="en-US" sz="1000" dirty="0"/>
              <a:t>Buchan E. </a:t>
            </a:r>
            <a:r>
              <a:rPr lang="en-US" sz="1000" dirty="0" err="1"/>
              <a:t>i</a:t>
            </a:r>
            <a:r>
              <a:rPr lang="en-US" sz="1000" dirty="0"/>
              <a:t> sur., Spectroscopic molecular-fingerprint profiling of saliva, Analytica </a:t>
            </a:r>
            <a:r>
              <a:rPr lang="en-US" sz="1000" dirty="0" err="1"/>
              <a:t>Chimica</a:t>
            </a:r>
            <a:r>
              <a:rPr lang="en-US" sz="1000" dirty="0"/>
              <a:t> Acta, </a:t>
            </a:r>
            <a:r>
              <a:rPr lang="en-US" sz="1000" b="1" dirty="0"/>
              <a:t>1185</a:t>
            </a:r>
            <a:r>
              <a:rPr lang="en-US" sz="1000" dirty="0"/>
              <a:t> (2021) 339704</a:t>
            </a:r>
            <a:endParaRPr lang="hr-HR" sz="1000" dirty="0"/>
          </a:p>
          <a:p>
            <a:endParaRPr lang="en-US" sz="1100" dirty="0"/>
          </a:p>
          <a:p>
            <a:endParaRPr lang="hr-HR" dirty="0"/>
          </a:p>
        </p:txBody>
      </p:sp>
    </p:spTree>
    <p:extLst>
      <p:ext uri="{BB962C8B-B14F-4D97-AF65-F5344CB8AC3E}">
        <p14:creationId xmlns:p14="http://schemas.microsoft.com/office/powerpoint/2010/main" val="3991129992"/>
      </p:ext>
    </p:extLst>
  </p:cSld>
  <p:clrMapOvr>
    <a:masterClrMapping/>
  </p:clrMapOvr>
  <mc:AlternateContent xmlns:mc="http://schemas.openxmlformats.org/markup-compatibility/2006" xmlns:p14="http://schemas.microsoft.com/office/powerpoint/2010/main">
    <mc:Choice Requires="p14">
      <p:transition spd="slow" p14:dur="2000" advTm="919"/>
    </mc:Choice>
    <mc:Fallback xmlns="">
      <p:transition spd="slow" advTm="9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23" y="71562"/>
            <a:ext cx="10515600" cy="1325563"/>
          </a:xfrm>
        </p:spPr>
        <p:txBody>
          <a:bodyPr/>
          <a:lstStyle/>
          <a:p>
            <a:r>
              <a:rPr lang="hr-HR" b="1" dirty="0"/>
              <a:t>2) Klasifikacija prema dobi</a:t>
            </a:r>
            <a:endParaRPr lang="en-US" b="1" dirty="0"/>
          </a:p>
        </p:txBody>
      </p:sp>
      <p:pic>
        <p:nvPicPr>
          <p:cNvPr id="3" name="Picture 2"/>
          <p:cNvPicPr>
            <a:picLocks noChangeAspect="1"/>
          </p:cNvPicPr>
          <p:nvPr/>
        </p:nvPicPr>
        <p:blipFill rotWithShape="1">
          <a:blip r:embed="rId3"/>
          <a:srcRect l="2568" r="5767" b="5629"/>
          <a:stretch/>
        </p:blipFill>
        <p:spPr>
          <a:xfrm>
            <a:off x="1142234" y="3429000"/>
            <a:ext cx="8754260" cy="3320782"/>
          </a:xfrm>
          <a:prstGeom prst="rect">
            <a:avLst/>
          </a:prstGeom>
        </p:spPr>
      </p:pic>
      <p:sp>
        <p:nvSpPr>
          <p:cNvPr id="6" name="Rezervirano mjesto sadržaja 5">
            <a:extLst>
              <a:ext uri="{FF2B5EF4-FFF2-40B4-BE49-F238E27FC236}">
                <a16:creationId xmlns:a16="http://schemas.microsoft.com/office/drawing/2014/main" id="{E7733E99-453A-95BA-404C-8C7230D041EE}"/>
              </a:ext>
            </a:extLst>
          </p:cNvPr>
          <p:cNvSpPr>
            <a:spLocks noGrp="1"/>
          </p:cNvSpPr>
          <p:nvPr>
            <p:ph idx="1"/>
          </p:nvPr>
        </p:nvSpPr>
        <p:spPr>
          <a:xfrm>
            <a:off x="838200" y="1248032"/>
            <a:ext cx="10515600" cy="4928931"/>
          </a:xfrm>
        </p:spPr>
        <p:txBody>
          <a:bodyPr/>
          <a:lstStyle/>
          <a:p>
            <a:pPr marL="285750" indent="-285750">
              <a:lnSpc>
                <a:spcPct val="150000"/>
              </a:lnSpc>
              <a:buFont typeface="Arial" panose="020B0604020202020204" pitchFamily="34" charset="0"/>
              <a:buChar char="•"/>
            </a:pPr>
            <a:r>
              <a:rPr lang="hr-HR" sz="2800" dirty="0"/>
              <a:t>razvijeni model: točnost 70 ± 1,2 %</a:t>
            </a:r>
          </a:p>
          <a:p>
            <a:pPr marL="285750" indent="-285750">
              <a:lnSpc>
                <a:spcPct val="150000"/>
              </a:lnSpc>
              <a:buFont typeface="Arial" panose="020B0604020202020204" pitchFamily="34" charset="0"/>
              <a:buChar char="•"/>
            </a:pPr>
            <a:r>
              <a:rPr lang="hr-HR" sz="2800" dirty="0"/>
              <a:t>starenjem protok, količina i sastav se mijenjaju</a:t>
            </a:r>
          </a:p>
          <a:p>
            <a:pPr marL="285750" indent="-285750">
              <a:lnSpc>
                <a:spcPct val="150000"/>
              </a:lnSpc>
              <a:buFont typeface="Arial" panose="020B0604020202020204" pitchFamily="34" charset="0"/>
              <a:buChar char="•"/>
            </a:pPr>
            <a:r>
              <a:rPr lang="hr-HR" sz="2800" dirty="0"/>
              <a:t>moguć uzrok: propadanje </a:t>
            </a:r>
            <a:r>
              <a:rPr lang="hr-HR" sz="2800" dirty="0" err="1"/>
              <a:t>acinarnih</a:t>
            </a:r>
            <a:r>
              <a:rPr lang="hr-HR" sz="2800" dirty="0"/>
              <a:t> stanica</a:t>
            </a:r>
            <a:endParaRPr lang="hr-HR" dirty="0"/>
          </a:p>
        </p:txBody>
      </p:sp>
    </p:spTree>
    <p:extLst>
      <p:ext uri="{BB962C8B-B14F-4D97-AF65-F5344CB8AC3E}">
        <p14:creationId xmlns:p14="http://schemas.microsoft.com/office/powerpoint/2010/main" val="2551547085"/>
      </p:ext>
    </p:extLst>
  </p:cSld>
  <p:clrMapOvr>
    <a:masterClrMapping/>
  </p:clrMapOvr>
  <mc:AlternateContent xmlns:mc="http://schemas.openxmlformats.org/markup-compatibility/2006" xmlns:p14="http://schemas.microsoft.com/office/powerpoint/2010/main">
    <mc:Choice Requires="p14">
      <p:transition spd="slow" p14:dur="2000" advTm="84737"/>
    </mc:Choice>
    <mc:Fallback xmlns="">
      <p:transition spd="slow" advTm="84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206354"/>
            <a:ext cx="10515600" cy="1325563"/>
          </a:xfrm>
        </p:spPr>
        <p:txBody>
          <a:bodyPr/>
          <a:lstStyle/>
          <a:p>
            <a:r>
              <a:rPr lang="hr-HR" b="1" dirty="0"/>
              <a:t>3) Vremenski utjecaj na sastav sline</a:t>
            </a:r>
            <a:endParaRPr lang="en-US" b="1" dirty="0"/>
          </a:p>
        </p:txBody>
      </p:sp>
      <p:sp>
        <p:nvSpPr>
          <p:cNvPr id="3" name="Content Placeholder 2"/>
          <p:cNvSpPr>
            <a:spLocks noGrp="1"/>
          </p:cNvSpPr>
          <p:nvPr>
            <p:ph idx="1"/>
          </p:nvPr>
        </p:nvSpPr>
        <p:spPr>
          <a:xfrm>
            <a:off x="838200" y="1531917"/>
            <a:ext cx="10515600" cy="4645046"/>
          </a:xfrm>
        </p:spPr>
        <p:txBody>
          <a:bodyPr/>
          <a:lstStyle/>
          <a:p>
            <a:r>
              <a:rPr lang="hr-HR" sz="2400" dirty="0"/>
              <a:t>analiza sline kroz 7 dana</a:t>
            </a:r>
          </a:p>
          <a:p>
            <a:r>
              <a:rPr lang="hr-HR" sz="2400" dirty="0"/>
              <a:t>slina muških donora, dobna skupina: 20-30 godina</a:t>
            </a:r>
          </a:p>
          <a:p>
            <a:r>
              <a:rPr lang="hr-HR" sz="2400" dirty="0"/>
              <a:t>promjena u amid III regiji: ZANEMARIVA</a:t>
            </a:r>
          </a:p>
          <a:p>
            <a:r>
              <a:rPr lang="hr-HR" sz="2400" dirty="0"/>
              <a:t>stabilnost sline i nakon 7 dana skladištenja</a:t>
            </a:r>
          </a:p>
          <a:p>
            <a:endParaRPr lang="en-US" dirty="0"/>
          </a:p>
        </p:txBody>
      </p:sp>
      <p:pic>
        <p:nvPicPr>
          <p:cNvPr id="4" name="Picture 3"/>
          <p:cNvPicPr>
            <a:picLocks noChangeAspect="1"/>
          </p:cNvPicPr>
          <p:nvPr/>
        </p:nvPicPr>
        <p:blipFill rotWithShape="1">
          <a:blip r:embed="rId3"/>
          <a:srcRect b="9177"/>
          <a:stretch/>
        </p:blipFill>
        <p:spPr>
          <a:xfrm>
            <a:off x="2687957" y="3685370"/>
            <a:ext cx="6816085" cy="3172630"/>
          </a:xfrm>
          <a:prstGeom prst="rect">
            <a:avLst/>
          </a:prstGeom>
        </p:spPr>
      </p:pic>
    </p:spTree>
    <p:extLst>
      <p:ext uri="{BB962C8B-B14F-4D97-AF65-F5344CB8AC3E}">
        <p14:creationId xmlns:p14="http://schemas.microsoft.com/office/powerpoint/2010/main" val="4010453111"/>
      </p:ext>
    </p:extLst>
  </p:cSld>
  <p:clrMapOvr>
    <a:masterClrMapping/>
  </p:clrMapOvr>
  <mc:AlternateContent xmlns:mc="http://schemas.openxmlformats.org/markup-compatibility/2006" xmlns:p14="http://schemas.microsoft.com/office/powerpoint/2010/main">
    <mc:Choice Requires="p14">
      <p:transition spd="slow" p14:dur="2000" advTm="42794"/>
    </mc:Choice>
    <mc:Fallback xmlns="">
      <p:transition spd="slow" advTm="427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ZAKLJUČAK</a:t>
            </a:r>
            <a:endParaRPr lang="en-US" b="1" dirty="0"/>
          </a:p>
        </p:txBody>
      </p:sp>
      <p:sp>
        <p:nvSpPr>
          <p:cNvPr id="3" name="Content Placeholder 2"/>
          <p:cNvSpPr>
            <a:spLocks noGrp="1"/>
          </p:cNvSpPr>
          <p:nvPr>
            <p:ph idx="1"/>
          </p:nvPr>
        </p:nvSpPr>
        <p:spPr>
          <a:xfrm>
            <a:off x="838200" y="1524000"/>
            <a:ext cx="10515600" cy="4652963"/>
          </a:xfrm>
        </p:spPr>
        <p:txBody>
          <a:bodyPr/>
          <a:lstStyle/>
          <a:p>
            <a:r>
              <a:rPr lang="hr-HR" dirty="0"/>
              <a:t>slina izvrstan medij za med. dijagnostiku i forenziku</a:t>
            </a:r>
          </a:p>
          <a:p>
            <a:r>
              <a:rPr lang="hr-HR" dirty="0"/>
              <a:t>Ramanova spektroskopija- nedestruktivna metoda</a:t>
            </a:r>
          </a:p>
          <a:p>
            <a:r>
              <a:rPr lang="hr-HR" dirty="0"/>
              <a:t>razlikovanje tjelesnih tekućina</a:t>
            </a:r>
          </a:p>
          <a:p>
            <a:r>
              <a:rPr lang="hr-HR" dirty="0"/>
              <a:t>uspješna identifikacija i diferencijacija uzoraka sline prema spolu i dobi</a:t>
            </a:r>
          </a:p>
          <a:p>
            <a:r>
              <a:rPr lang="hr-HR" dirty="0"/>
              <a:t>promjene u intenzitetima signala</a:t>
            </a:r>
          </a:p>
          <a:p>
            <a:r>
              <a:rPr lang="hr-HR" dirty="0"/>
              <a:t>slina- stabilna kroz 7 dana</a:t>
            </a:r>
          </a:p>
          <a:p>
            <a:endParaRPr lang="en-US" dirty="0"/>
          </a:p>
        </p:txBody>
      </p:sp>
    </p:spTree>
    <p:extLst>
      <p:ext uri="{BB962C8B-B14F-4D97-AF65-F5344CB8AC3E}">
        <p14:creationId xmlns:p14="http://schemas.microsoft.com/office/powerpoint/2010/main" val="1761728875"/>
      </p:ext>
    </p:extLst>
  </p:cSld>
  <p:clrMapOvr>
    <a:masterClrMapping/>
  </p:clrMapOvr>
  <mc:AlternateContent xmlns:mc="http://schemas.openxmlformats.org/markup-compatibility/2006" xmlns:p14="http://schemas.microsoft.com/office/powerpoint/2010/main">
    <mc:Choice Requires="p14">
      <p:transition spd="slow" p14:dur="2000" advTm="46161"/>
    </mc:Choice>
    <mc:Fallback xmlns="">
      <p:transition spd="slow" advTm="461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9138" y="2666891"/>
            <a:ext cx="7160172" cy="1325563"/>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hr-HR" b="1" dirty="0">
                <a:effectLst>
                  <a:outerShdw blurRad="38100" dist="38100" dir="2700000" algn="tl">
                    <a:srgbClr val="000000">
                      <a:alpha val="43137"/>
                    </a:srgbClr>
                  </a:outerShdw>
                </a:effectLst>
              </a:rPr>
              <a:t>HVALA VAM NA PAŽNJI!</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5194578"/>
      </p:ext>
    </p:extLst>
  </p:cSld>
  <p:clrMapOvr>
    <a:masterClrMapping/>
  </p:clrMapOvr>
  <mc:AlternateContent xmlns:mc="http://schemas.openxmlformats.org/markup-compatibility/2006" xmlns:p14="http://schemas.microsoft.com/office/powerpoint/2010/main">
    <mc:Choice Requires="p14">
      <p:transition spd="slow" p14:dur="2000" advTm="806"/>
    </mc:Choice>
    <mc:Fallback xmlns="">
      <p:transition spd="slow" advTm="80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LITERATURA</a:t>
            </a:r>
            <a:endParaRPr lang="en-US" b="1" dirty="0"/>
          </a:p>
        </p:txBody>
      </p:sp>
      <p:sp>
        <p:nvSpPr>
          <p:cNvPr id="3" name="Content Placeholder 2"/>
          <p:cNvSpPr>
            <a:spLocks noGrp="1"/>
          </p:cNvSpPr>
          <p:nvPr>
            <p:ph idx="1"/>
          </p:nvPr>
        </p:nvSpPr>
        <p:spPr>
          <a:xfrm>
            <a:off x="838200" y="1366344"/>
            <a:ext cx="10515600" cy="5402317"/>
          </a:xfrm>
        </p:spPr>
        <p:txBody>
          <a:bodyPr>
            <a:normAutofit fontScale="70000" lnSpcReduction="20000"/>
          </a:bodyPr>
          <a:lstStyle/>
          <a:p>
            <a:endParaRPr lang="en-US" dirty="0"/>
          </a:p>
          <a:p>
            <a:r>
              <a:rPr lang="en-US" sz="2900" dirty="0"/>
              <a:t>1. </a:t>
            </a:r>
            <a:r>
              <a:rPr lang="en-US" sz="2900" dirty="0" err="1"/>
              <a:t>Salarić</a:t>
            </a:r>
            <a:r>
              <a:rPr lang="en-US" sz="2900" dirty="0"/>
              <a:t> I. (2019) </a:t>
            </a:r>
            <a:r>
              <a:rPr lang="en-US" sz="2900" dirty="0" err="1"/>
              <a:t>Određivanje</a:t>
            </a:r>
            <a:r>
              <a:rPr lang="en-US" sz="2900" dirty="0"/>
              <a:t> </a:t>
            </a:r>
            <a:r>
              <a:rPr lang="en-US" sz="2900" dirty="0" err="1"/>
              <a:t>koncentracije</a:t>
            </a:r>
            <a:r>
              <a:rPr lang="en-US" sz="2900" dirty="0"/>
              <a:t> </a:t>
            </a:r>
            <a:r>
              <a:rPr lang="en-US" sz="2900" dirty="0" err="1"/>
              <a:t>melatonina</a:t>
            </a:r>
            <a:r>
              <a:rPr lang="en-US" sz="2900" dirty="0"/>
              <a:t> u </a:t>
            </a:r>
            <a:r>
              <a:rPr lang="en-US" sz="2900" dirty="0" err="1"/>
              <a:t>slini</a:t>
            </a:r>
            <a:r>
              <a:rPr lang="en-US" sz="2900" dirty="0"/>
              <a:t> </a:t>
            </a:r>
            <a:r>
              <a:rPr lang="en-US" sz="2900" dirty="0" err="1"/>
              <a:t>oboljelih</a:t>
            </a:r>
            <a:r>
              <a:rPr lang="en-US" sz="2900" dirty="0"/>
              <a:t> od </a:t>
            </a:r>
            <a:r>
              <a:rPr lang="en-US" sz="2900" dirty="0" err="1"/>
              <a:t>planocelularnog</a:t>
            </a:r>
            <a:r>
              <a:rPr lang="en-US" sz="2900" dirty="0"/>
              <a:t> </a:t>
            </a:r>
            <a:r>
              <a:rPr lang="en-US" sz="2900" dirty="0" err="1"/>
              <a:t>karcinoma</a:t>
            </a:r>
            <a:r>
              <a:rPr lang="en-US" sz="2900" dirty="0"/>
              <a:t> </a:t>
            </a:r>
            <a:r>
              <a:rPr lang="en-US" sz="2900" dirty="0" err="1"/>
              <a:t>usne</a:t>
            </a:r>
            <a:r>
              <a:rPr lang="en-US" sz="2900" dirty="0"/>
              <a:t> </a:t>
            </a:r>
            <a:r>
              <a:rPr lang="en-US" sz="2900" dirty="0" err="1"/>
              <a:t>šupljine</a:t>
            </a:r>
            <a:r>
              <a:rPr lang="en-US" sz="2900" dirty="0"/>
              <a:t>. </a:t>
            </a:r>
            <a:r>
              <a:rPr lang="en-US" sz="2900" dirty="0" err="1"/>
              <a:t>Doktorski</a:t>
            </a:r>
            <a:r>
              <a:rPr lang="en-US" sz="2900" dirty="0"/>
              <a:t> rad. Zagreb: </a:t>
            </a:r>
            <a:r>
              <a:rPr lang="en-US" sz="2900" dirty="0" err="1"/>
              <a:t>Sveučilište</a:t>
            </a:r>
            <a:r>
              <a:rPr lang="en-US" sz="2900" dirty="0"/>
              <a:t> u </a:t>
            </a:r>
            <a:r>
              <a:rPr lang="en-US" sz="2900" dirty="0" err="1"/>
              <a:t>Zagrebu</a:t>
            </a:r>
            <a:r>
              <a:rPr lang="en-US" sz="2900" dirty="0"/>
              <a:t>, </a:t>
            </a:r>
            <a:r>
              <a:rPr lang="en-US" sz="2900" dirty="0" err="1"/>
              <a:t>Stomatološki</a:t>
            </a:r>
            <a:r>
              <a:rPr lang="en-US" sz="2900" dirty="0"/>
              <a:t> </a:t>
            </a:r>
            <a:r>
              <a:rPr lang="en-US" sz="2900" dirty="0" err="1"/>
              <a:t>fakultet</a:t>
            </a:r>
            <a:r>
              <a:rPr lang="en-US" sz="2900" dirty="0"/>
              <a:t> </a:t>
            </a:r>
          </a:p>
          <a:p>
            <a:r>
              <a:rPr lang="en-US" sz="2900" dirty="0"/>
              <a:t>2. Buchan E. </a:t>
            </a:r>
            <a:r>
              <a:rPr lang="en-US" sz="2900" dirty="0" err="1"/>
              <a:t>i</a:t>
            </a:r>
            <a:r>
              <a:rPr lang="en-US" sz="2900" dirty="0"/>
              <a:t> sur., Spectroscopic molecular-fingerprint profiling of saliva, </a:t>
            </a:r>
            <a:r>
              <a:rPr lang="en-US" sz="2900" dirty="0" err="1"/>
              <a:t>Analytica</a:t>
            </a:r>
            <a:r>
              <a:rPr lang="en-US" sz="2900" dirty="0"/>
              <a:t> </a:t>
            </a:r>
            <a:r>
              <a:rPr lang="en-US" sz="2900" dirty="0" err="1"/>
              <a:t>Chimica</a:t>
            </a:r>
            <a:r>
              <a:rPr lang="en-US" sz="2900" dirty="0"/>
              <a:t> </a:t>
            </a:r>
            <a:r>
              <a:rPr lang="en-US" sz="2900" dirty="0" err="1"/>
              <a:t>Acta</a:t>
            </a:r>
            <a:r>
              <a:rPr lang="en-US" sz="2900" dirty="0"/>
              <a:t>, </a:t>
            </a:r>
            <a:r>
              <a:rPr lang="en-US" sz="2900" b="1" dirty="0"/>
              <a:t>1185 </a:t>
            </a:r>
            <a:r>
              <a:rPr lang="en-US" sz="2900" dirty="0"/>
              <a:t>(2021) 339704 </a:t>
            </a:r>
          </a:p>
          <a:p>
            <a:r>
              <a:rPr lang="en-US" sz="2900" dirty="0"/>
              <a:t>3. Li X., Yang T., Lin J., Spectral analysis of human saliva for detection of lung cancer using </a:t>
            </a:r>
            <a:r>
              <a:rPr lang="en-US" sz="2900" dirty="0" err="1"/>
              <a:t>surfac</a:t>
            </a:r>
            <a:r>
              <a:rPr lang="en-US" sz="2900" dirty="0"/>
              <a:t> enhanced Raman spectroscopy, J. Biomed. Opt. </a:t>
            </a:r>
            <a:r>
              <a:rPr lang="en-US" sz="2900" b="1" dirty="0"/>
              <a:t>3 </a:t>
            </a:r>
            <a:r>
              <a:rPr lang="en-US" sz="2900" dirty="0"/>
              <a:t>(2012) 1-5 </a:t>
            </a:r>
          </a:p>
          <a:p>
            <a:r>
              <a:rPr lang="en-US" sz="2900" dirty="0"/>
              <a:t>4. </a:t>
            </a:r>
            <a:r>
              <a:rPr lang="en-US" sz="2900" dirty="0" err="1"/>
              <a:t>Virkler</a:t>
            </a:r>
            <a:r>
              <a:rPr lang="en-US" sz="2900" dirty="0"/>
              <a:t> K., </a:t>
            </a:r>
            <a:r>
              <a:rPr lang="en-US" sz="2900" dirty="0" err="1"/>
              <a:t>Lednev</a:t>
            </a:r>
            <a:r>
              <a:rPr lang="en-US" sz="2900" dirty="0"/>
              <a:t> I. K., Forensic body fluid identification: The Raman spectroscopic signature of saliva, Analyst, </a:t>
            </a:r>
            <a:r>
              <a:rPr lang="en-US" sz="2900" b="1" dirty="0"/>
              <a:t>135 </a:t>
            </a:r>
            <a:r>
              <a:rPr lang="en-US" sz="2900" dirty="0"/>
              <a:t>(2010) 512–517 </a:t>
            </a:r>
          </a:p>
          <a:p>
            <a:r>
              <a:rPr lang="en-US" sz="2900" dirty="0"/>
              <a:t>5. </a:t>
            </a:r>
            <a:r>
              <a:rPr lang="en-US" sz="2900" dirty="0" err="1"/>
              <a:t>Muro</a:t>
            </a:r>
            <a:r>
              <a:rPr lang="en-US" sz="2900" dirty="0"/>
              <a:t> C. K., </a:t>
            </a:r>
            <a:r>
              <a:rPr lang="en-US" sz="2900" dirty="0" err="1"/>
              <a:t>Fernandes</a:t>
            </a:r>
            <a:r>
              <a:rPr lang="en-US" sz="2900" dirty="0"/>
              <a:t> L., </a:t>
            </a:r>
            <a:r>
              <a:rPr lang="en-US" sz="2900" dirty="0" err="1"/>
              <a:t>Lednev</a:t>
            </a:r>
            <a:r>
              <a:rPr lang="en-US" sz="2900" dirty="0"/>
              <a:t> I. K., Sex Determination Based on Raman Spectroscopy of Saliva Traces for Forensic Purposes, Analytical Chemistry, </a:t>
            </a:r>
            <a:r>
              <a:rPr lang="en-US" sz="2900" b="1" dirty="0"/>
              <a:t>88 </a:t>
            </a:r>
            <a:r>
              <a:rPr lang="en-US" sz="2900" dirty="0"/>
              <a:t>(2016) 12489−12493 </a:t>
            </a:r>
          </a:p>
          <a:p>
            <a:r>
              <a:rPr lang="en-US" sz="2900" dirty="0"/>
              <a:t>6. </a:t>
            </a:r>
            <a:r>
              <a:rPr lang="en-US" sz="2900" dirty="0" err="1"/>
              <a:t>Muro</a:t>
            </a:r>
            <a:r>
              <a:rPr lang="en-US" sz="2900" dirty="0"/>
              <a:t> C.K., Doty K.C., De L., </a:t>
            </a:r>
            <a:r>
              <a:rPr lang="en-US" sz="2900" dirty="0" err="1"/>
              <a:t>Fernandes</a:t>
            </a:r>
            <a:r>
              <a:rPr lang="en-US" sz="2900" dirty="0"/>
              <a:t> S., </a:t>
            </a:r>
            <a:r>
              <a:rPr lang="en-US" sz="2900" dirty="0" err="1"/>
              <a:t>Lednev</a:t>
            </a:r>
            <a:r>
              <a:rPr lang="en-US" sz="2900" dirty="0"/>
              <a:t> I.K., Forensic body fluid identification and differentiation by Raman spectroscopy, Forensic Chem. </a:t>
            </a:r>
            <a:r>
              <a:rPr lang="en-US" sz="2900" b="1" dirty="0"/>
              <a:t>1 </a:t>
            </a:r>
            <a:r>
              <a:rPr lang="en-US" sz="2900" dirty="0"/>
              <a:t>(2016) 31-38 </a:t>
            </a:r>
          </a:p>
          <a:p>
            <a:r>
              <a:rPr lang="en-US" sz="2900" dirty="0"/>
              <a:t>7. </a:t>
            </a:r>
            <a:r>
              <a:rPr lang="en-US" sz="2900" dirty="0" err="1"/>
              <a:t>Muro</a:t>
            </a:r>
            <a:r>
              <a:rPr lang="en-US" sz="2900" dirty="0"/>
              <a:t> C.K., </a:t>
            </a:r>
            <a:r>
              <a:rPr lang="en-US" sz="2900" dirty="0" err="1"/>
              <a:t>Lednev</a:t>
            </a:r>
            <a:r>
              <a:rPr lang="en-US" sz="2900" dirty="0"/>
              <a:t> I. K., Identification of individual red blood cells by Raman </a:t>
            </a:r>
            <a:r>
              <a:rPr lang="en-US" sz="2900" dirty="0" err="1"/>
              <a:t>microspectroscopy</a:t>
            </a:r>
            <a:r>
              <a:rPr lang="en-US" sz="2900" dirty="0"/>
              <a:t> for forensic purposes: in search of a limit of detection, Analytical and Bioanalytical Chemistry volume </a:t>
            </a:r>
            <a:r>
              <a:rPr lang="en-US" sz="2900" b="1" dirty="0"/>
              <a:t>409 </a:t>
            </a:r>
            <a:r>
              <a:rPr lang="en-US" sz="2900" dirty="0"/>
              <a:t>(2017) 287–293 </a:t>
            </a:r>
          </a:p>
          <a:p>
            <a:r>
              <a:rPr lang="en-US" sz="2900" dirty="0"/>
              <a:t>8. </a:t>
            </a:r>
            <a:r>
              <a:rPr lang="en-US" sz="2900" dirty="0" err="1"/>
              <a:t>Salarić</a:t>
            </a:r>
            <a:r>
              <a:rPr lang="en-US" sz="2900" dirty="0"/>
              <a:t> I, </a:t>
            </a:r>
            <a:r>
              <a:rPr lang="en-US" sz="2900" dirty="0" err="1"/>
              <a:t>Lovrić</a:t>
            </a:r>
            <a:r>
              <a:rPr lang="en-US" sz="2900" dirty="0"/>
              <a:t> J, </a:t>
            </a:r>
            <a:r>
              <a:rPr lang="en-US" sz="2900" dirty="0" err="1"/>
              <a:t>Karmelić</a:t>
            </a:r>
            <a:r>
              <a:rPr lang="en-US" sz="2900" dirty="0"/>
              <a:t> I, </a:t>
            </a:r>
            <a:r>
              <a:rPr lang="en-US" sz="2900" dirty="0" err="1"/>
              <a:t>Macan</a:t>
            </a:r>
            <a:r>
              <a:rPr lang="en-US" sz="2900" dirty="0"/>
              <a:t> D. </a:t>
            </a:r>
            <a:r>
              <a:rPr lang="en-US" sz="2900" dirty="0" err="1"/>
              <a:t>Slina</a:t>
            </a:r>
            <a:r>
              <a:rPr lang="en-US" sz="2900" dirty="0"/>
              <a:t> </a:t>
            </a:r>
            <a:r>
              <a:rPr lang="en-US" sz="2900" dirty="0" err="1"/>
              <a:t>kao</a:t>
            </a:r>
            <a:r>
              <a:rPr lang="en-US" sz="2900" dirty="0"/>
              <a:t> </a:t>
            </a:r>
            <a:r>
              <a:rPr lang="en-US" sz="2900" dirty="0" err="1"/>
              <a:t>dijagnostičko</a:t>
            </a:r>
            <a:r>
              <a:rPr lang="en-US" sz="2900" dirty="0"/>
              <a:t> </a:t>
            </a:r>
            <a:r>
              <a:rPr lang="en-US" sz="2900" dirty="0" err="1"/>
              <a:t>sredstvo</a:t>
            </a:r>
            <a:r>
              <a:rPr lang="en-US" sz="2900" dirty="0"/>
              <a:t>. U: </a:t>
            </a:r>
            <a:r>
              <a:rPr lang="en-US" sz="2900" dirty="0" err="1"/>
              <a:t>Mravak-Stipetić</a:t>
            </a:r>
            <a:r>
              <a:rPr lang="en-US" sz="2900" dirty="0"/>
              <a:t> M, </a:t>
            </a:r>
            <a:r>
              <a:rPr lang="en-US" sz="2900" dirty="0" err="1"/>
              <a:t>Sertić</a:t>
            </a:r>
            <a:r>
              <a:rPr lang="en-US" sz="2900" dirty="0"/>
              <a:t> J, </a:t>
            </a:r>
            <a:r>
              <a:rPr lang="en-US" sz="2900" dirty="0" err="1"/>
              <a:t>Jurišić-Kvesić</a:t>
            </a:r>
            <a:r>
              <a:rPr lang="en-US" sz="2900" dirty="0"/>
              <a:t> A, </a:t>
            </a:r>
            <a:r>
              <a:rPr lang="en-US" sz="2900" dirty="0" err="1"/>
              <a:t>urednici</a:t>
            </a:r>
            <a:r>
              <a:rPr lang="en-US" sz="2900" dirty="0"/>
              <a:t>. </a:t>
            </a:r>
            <a:r>
              <a:rPr lang="en-US" sz="2900" dirty="0" err="1"/>
              <a:t>Opće</a:t>
            </a:r>
            <a:r>
              <a:rPr lang="en-US" sz="2900" dirty="0"/>
              <a:t> </a:t>
            </a:r>
            <a:r>
              <a:rPr lang="en-US" sz="2900" dirty="0" err="1"/>
              <a:t>zdravlje</a:t>
            </a:r>
            <a:r>
              <a:rPr lang="en-US" sz="2900" dirty="0"/>
              <a:t> </a:t>
            </a:r>
            <a:r>
              <a:rPr lang="en-US" sz="2900" dirty="0" err="1"/>
              <a:t>kroz</a:t>
            </a:r>
            <a:r>
              <a:rPr lang="en-US" sz="2900" dirty="0"/>
              <a:t> </a:t>
            </a:r>
            <a:r>
              <a:rPr lang="en-US" sz="2900" dirty="0" err="1"/>
              <a:t>oralno</a:t>
            </a:r>
            <a:r>
              <a:rPr lang="en-US" sz="2900" dirty="0"/>
              <a:t> </a:t>
            </a:r>
            <a:r>
              <a:rPr lang="en-US" sz="2900" dirty="0" err="1"/>
              <a:t>zdravlje</a:t>
            </a:r>
            <a:r>
              <a:rPr lang="en-US" sz="2900" dirty="0"/>
              <a:t>. </a:t>
            </a:r>
            <a:r>
              <a:rPr lang="en-US" sz="2900" dirty="0" err="1"/>
              <a:t>Multidisciplinarni</a:t>
            </a:r>
            <a:r>
              <a:rPr lang="en-US" sz="2900" dirty="0"/>
              <a:t> </a:t>
            </a:r>
            <a:r>
              <a:rPr lang="en-US" sz="2900" dirty="0" err="1"/>
              <a:t>pristup</a:t>
            </a:r>
            <a:r>
              <a:rPr lang="en-US" sz="2900" dirty="0"/>
              <a:t>. Zagreb: </a:t>
            </a:r>
            <a:r>
              <a:rPr lang="en-US" sz="2900" dirty="0" err="1"/>
              <a:t>Hrvatska</a:t>
            </a:r>
            <a:r>
              <a:rPr lang="en-US" sz="2900" dirty="0"/>
              <a:t> </a:t>
            </a:r>
            <a:r>
              <a:rPr lang="en-US" sz="2900" dirty="0" err="1"/>
              <a:t>komora</a:t>
            </a:r>
            <a:r>
              <a:rPr lang="en-US" sz="2900" dirty="0"/>
              <a:t> </a:t>
            </a:r>
            <a:r>
              <a:rPr lang="en-US" sz="2900" dirty="0" err="1"/>
              <a:t>dentalne</a:t>
            </a:r>
            <a:r>
              <a:rPr lang="en-US" sz="2900" dirty="0"/>
              <a:t> medicine; (2019) 35-44 </a:t>
            </a:r>
          </a:p>
        </p:txBody>
      </p:sp>
    </p:spTree>
    <p:extLst>
      <p:ext uri="{BB962C8B-B14F-4D97-AF65-F5344CB8AC3E}">
        <p14:creationId xmlns:p14="http://schemas.microsoft.com/office/powerpoint/2010/main" val="1336520633"/>
      </p:ext>
    </p:extLst>
  </p:cSld>
  <p:clrMapOvr>
    <a:masterClrMapping/>
  </p:clrMapOvr>
  <mc:AlternateContent xmlns:mc="http://schemas.openxmlformats.org/markup-compatibility/2006" xmlns:p14="http://schemas.microsoft.com/office/powerpoint/2010/main">
    <mc:Choice Requires="p14">
      <p:transition spd="slow" p14:dur="2000" advTm="248"/>
    </mc:Choice>
    <mc:Fallback xmlns="">
      <p:transition spd="slow" advTm="2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939"/>
            <a:ext cx="10515600" cy="1325563"/>
          </a:xfrm>
        </p:spPr>
        <p:txBody>
          <a:bodyPr/>
          <a:lstStyle/>
          <a:p>
            <a:r>
              <a:rPr lang="hr-HR" b="1" dirty="0"/>
              <a:t>LITERATURA</a:t>
            </a:r>
            <a:endParaRPr lang="en-US" b="1" dirty="0"/>
          </a:p>
        </p:txBody>
      </p:sp>
      <p:sp>
        <p:nvSpPr>
          <p:cNvPr id="3" name="Content Placeholder 2"/>
          <p:cNvSpPr>
            <a:spLocks noGrp="1"/>
          </p:cNvSpPr>
          <p:nvPr>
            <p:ph idx="1"/>
          </p:nvPr>
        </p:nvSpPr>
        <p:spPr>
          <a:xfrm>
            <a:off x="838200" y="1324302"/>
            <a:ext cx="10515600" cy="5381297"/>
          </a:xfrm>
        </p:spPr>
        <p:txBody>
          <a:bodyPr>
            <a:normAutofit fontScale="77500" lnSpcReduction="20000"/>
          </a:bodyPr>
          <a:lstStyle/>
          <a:p>
            <a:r>
              <a:rPr lang="en-US" sz="2600" dirty="0"/>
              <a:t>9. Percival, P.; </a:t>
            </a:r>
            <a:r>
              <a:rPr lang="en-US" sz="2600" dirty="0" err="1"/>
              <a:t>Challacombe</a:t>
            </a:r>
            <a:r>
              <a:rPr lang="en-US" sz="2600" dirty="0"/>
              <a:t>, S.; Marsh P., Flow Rates of Resting Whole and Stimulated Parotid Saliva in Relation to Age and Gender. J. Dent. Res., </a:t>
            </a:r>
            <a:r>
              <a:rPr lang="en-US" sz="2600" b="1" dirty="0"/>
              <a:t>73 </a:t>
            </a:r>
            <a:r>
              <a:rPr lang="en-US" sz="2600" dirty="0"/>
              <a:t>(1994), 1416–1420 </a:t>
            </a:r>
          </a:p>
          <a:p>
            <a:r>
              <a:rPr lang="en-US" sz="2600" dirty="0"/>
              <a:t>10. Xu F., Laguna L., Sarkar A., Aging-related changes in quantity and quality of saliva: where do we stand in our understanding? , Journal of Texture Studies </a:t>
            </a:r>
            <a:r>
              <a:rPr lang="en-US" sz="2600" b="1" dirty="0"/>
              <a:t>50 </a:t>
            </a:r>
            <a:r>
              <a:rPr lang="en-US" sz="2600" dirty="0"/>
              <a:t>(2019) 27-35 </a:t>
            </a:r>
          </a:p>
          <a:p>
            <a:r>
              <a:rPr lang="en-US" sz="2600" dirty="0"/>
              <a:t>11. Inoue H. </a:t>
            </a:r>
            <a:r>
              <a:rPr lang="en-US" sz="2600" dirty="0" err="1"/>
              <a:t>i</a:t>
            </a:r>
            <a:r>
              <a:rPr lang="en-US" sz="2600" dirty="0"/>
              <a:t> sur., Gender difference in unstimulated whole saliva flow rate and salivary gland sizes, Archives of Oral Biology </a:t>
            </a:r>
            <a:r>
              <a:rPr lang="en-US" sz="2600" b="1" dirty="0"/>
              <a:t>51 </a:t>
            </a:r>
            <a:r>
              <a:rPr lang="en-US" sz="2600" dirty="0"/>
              <a:t>(2006) 1055-1060 </a:t>
            </a:r>
          </a:p>
          <a:p>
            <a:r>
              <a:rPr lang="en-US" sz="2600" dirty="0"/>
              <a:t>12. </a:t>
            </a:r>
            <a:r>
              <a:rPr lang="en-US" sz="2600" dirty="0" err="1"/>
              <a:t>Cydejko</a:t>
            </a:r>
            <a:r>
              <a:rPr lang="en-US" sz="2600" dirty="0"/>
              <a:t> A. </a:t>
            </a:r>
            <a:r>
              <a:rPr lang="en-US" sz="2600" dirty="0" err="1"/>
              <a:t>i</a:t>
            </a:r>
            <a:r>
              <a:rPr lang="en-US" sz="2600" dirty="0"/>
              <a:t> sur., Selected physicochemical properties of saliva in menopausal women-a pilot study, International Journal of Environmental Research and Public Health </a:t>
            </a:r>
            <a:r>
              <a:rPr lang="en-US" sz="2600" b="1" dirty="0"/>
              <a:t>17 </a:t>
            </a:r>
            <a:r>
              <a:rPr lang="en-US" sz="2600" dirty="0"/>
              <a:t>(2020) 1-8 </a:t>
            </a:r>
          </a:p>
          <a:p>
            <a:r>
              <a:rPr lang="en-US" sz="2600" dirty="0"/>
              <a:t>13. Rukmini J.N. </a:t>
            </a:r>
            <a:r>
              <a:rPr lang="en-US" sz="2600" dirty="0" err="1"/>
              <a:t>i</a:t>
            </a:r>
            <a:r>
              <a:rPr lang="en-US" sz="2600" dirty="0"/>
              <a:t> sur., Effect of menopause on saliva and dental health, J. Int. Soc. Prev. Community Dent. </a:t>
            </a:r>
            <a:r>
              <a:rPr lang="en-US" sz="2600" b="1" dirty="0"/>
              <a:t>8 </a:t>
            </a:r>
            <a:r>
              <a:rPr lang="en-US" sz="2600" dirty="0"/>
              <a:t>(2018) 529-533 </a:t>
            </a:r>
          </a:p>
          <a:p>
            <a:r>
              <a:rPr lang="en-US" sz="2600" dirty="0"/>
              <a:t>14. </a:t>
            </a:r>
            <a:r>
              <a:rPr lang="en-US" sz="2600" dirty="0" err="1"/>
              <a:t>Yeh</a:t>
            </a:r>
            <a:r>
              <a:rPr lang="en-US" sz="2600" dirty="0"/>
              <a:t> C.K., Johnson D.A., </a:t>
            </a:r>
            <a:r>
              <a:rPr lang="en-US" sz="2600" dirty="0" err="1"/>
              <a:t>Dodds</a:t>
            </a:r>
            <a:r>
              <a:rPr lang="en-US" sz="2600" dirty="0"/>
              <a:t> M.W.J., Impact of aging on human salivary gland function: a community-based study, Aging </a:t>
            </a:r>
            <a:r>
              <a:rPr lang="en-US" sz="2600" dirty="0" err="1"/>
              <a:t>Clin</a:t>
            </a:r>
            <a:r>
              <a:rPr lang="en-US" sz="2600" dirty="0"/>
              <a:t>. Exp. Res. </a:t>
            </a:r>
            <a:r>
              <a:rPr lang="en-US" sz="2600" b="1" dirty="0"/>
              <a:t>10 </a:t>
            </a:r>
            <a:r>
              <a:rPr lang="en-US" sz="2600" dirty="0"/>
              <a:t>(1998) 421-428 </a:t>
            </a:r>
          </a:p>
          <a:p>
            <a:r>
              <a:rPr lang="en-US" sz="2600" dirty="0"/>
              <a:t>15. </a:t>
            </a:r>
            <a:r>
              <a:rPr lang="en-US" sz="2600" dirty="0" err="1"/>
              <a:t>Affoo</a:t>
            </a:r>
            <a:r>
              <a:rPr lang="en-US" sz="2600" dirty="0"/>
              <a:t>, R.H. </a:t>
            </a:r>
            <a:r>
              <a:rPr lang="en-US" sz="2600" dirty="0" err="1"/>
              <a:t>i</a:t>
            </a:r>
            <a:r>
              <a:rPr lang="en-US" sz="2600" dirty="0"/>
              <a:t> sur., Meta‐analysis of salivary flow rates in young and older adults. Journal of the American Geriatrics Society </a:t>
            </a:r>
            <a:r>
              <a:rPr lang="en-US" sz="2600" b="1" dirty="0"/>
              <a:t>63 </a:t>
            </a:r>
            <a:r>
              <a:rPr lang="en-US" sz="2600" dirty="0"/>
              <a:t>(2015) 2142-2151 </a:t>
            </a:r>
          </a:p>
          <a:p>
            <a:r>
              <a:rPr lang="en-US" sz="2600" dirty="0"/>
              <a:t>16. </a:t>
            </a:r>
            <a:r>
              <a:rPr lang="en-US" sz="2600" dirty="0" err="1"/>
              <a:t>Ekström</a:t>
            </a:r>
            <a:r>
              <a:rPr lang="en-US" sz="2600" dirty="0"/>
              <a:t>, J., </a:t>
            </a:r>
            <a:r>
              <a:rPr lang="en-US" sz="2600" dirty="0" err="1"/>
              <a:t>Khosravani</a:t>
            </a:r>
            <a:r>
              <a:rPr lang="en-US" sz="2600" dirty="0"/>
              <a:t>, N., </a:t>
            </a:r>
            <a:r>
              <a:rPr lang="en-US" sz="2600" dirty="0" err="1"/>
              <a:t>Castagnola</a:t>
            </a:r>
            <a:r>
              <a:rPr lang="en-US" sz="2600" dirty="0"/>
              <a:t>, M., </a:t>
            </a:r>
            <a:r>
              <a:rPr lang="en-US" sz="2600" dirty="0" err="1"/>
              <a:t>Messana</a:t>
            </a:r>
            <a:r>
              <a:rPr lang="en-US" sz="2600" dirty="0"/>
              <a:t>, I. (2017) Saliva and the control of its secretion, u </a:t>
            </a:r>
            <a:r>
              <a:rPr lang="en-US" sz="2600" dirty="0" err="1"/>
              <a:t>knjizi</a:t>
            </a:r>
            <a:r>
              <a:rPr lang="en-US" sz="2600" dirty="0"/>
              <a:t>: Dysphagia Medical Radiology, Springer Berlin Heidelberg, Editors: </a:t>
            </a:r>
            <a:r>
              <a:rPr lang="en-US" sz="2600" dirty="0" err="1"/>
              <a:t>Olle</a:t>
            </a:r>
            <a:r>
              <a:rPr lang="en-US" sz="2600" dirty="0"/>
              <a:t> Ekberg, 1-37 (</a:t>
            </a:r>
            <a:r>
              <a:rPr lang="en-US" sz="2600" dirty="0" err="1"/>
              <a:t>dostupno</a:t>
            </a:r>
            <a:r>
              <a:rPr lang="en-US" sz="2600" dirty="0"/>
              <a:t> </a:t>
            </a:r>
            <a:r>
              <a:rPr lang="en-US" sz="2600" dirty="0" err="1"/>
              <a:t>na</a:t>
            </a:r>
            <a:r>
              <a:rPr lang="en-US" sz="2600" dirty="0"/>
              <a:t>: https://www.researchgate.net/publication/263657111_Saliva_and_the_Control_of_Its_Secretion, 15.5.2022.) </a:t>
            </a:r>
          </a:p>
          <a:p>
            <a:endParaRPr lang="en-US" dirty="0"/>
          </a:p>
        </p:txBody>
      </p:sp>
    </p:spTree>
    <p:extLst>
      <p:ext uri="{BB962C8B-B14F-4D97-AF65-F5344CB8AC3E}">
        <p14:creationId xmlns:p14="http://schemas.microsoft.com/office/powerpoint/2010/main" val="664719583"/>
      </p:ext>
    </p:extLst>
  </p:cSld>
  <p:clrMapOvr>
    <a:masterClrMapping/>
  </p:clrMapOvr>
  <mc:AlternateContent xmlns:mc="http://schemas.openxmlformats.org/markup-compatibility/2006" xmlns:p14="http://schemas.microsoft.com/office/powerpoint/2010/main">
    <mc:Choice Requires="p14">
      <p:transition spd="slow" p14:dur="2000" advTm="482"/>
    </mc:Choice>
    <mc:Fallback xmlns="">
      <p:transition spd="slow" advTm="4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420" t="5387" r="6371"/>
          <a:stretch/>
        </p:blipFill>
        <p:spPr>
          <a:xfrm>
            <a:off x="2122316" y="641131"/>
            <a:ext cx="7947368" cy="5862539"/>
          </a:xfrm>
          <a:prstGeom prst="rect">
            <a:avLst/>
          </a:prstGeom>
        </p:spPr>
      </p:pic>
      <p:sp>
        <p:nvSpPr>
          <p:cNvPr id="2" name="Title 1"/>
          <p:cNvSpPr>
            <a:spLocks noGrp="1"/>
          </p:cNvSpPr>
          <p:nvPr>
            <p:ph type="title"/>
          </p:nvPr>
        </p:nvSpPr>
        <p:spPr>
          <a:xfrm>
            <a:off x="4769069" y="2708932"/>
            <a:ext cx="2850931" cy="1325563"/>
          </a:xfrm>
        </p:spPr>
        <p:txBody>
          <a:bodyPr/>
          <a:lstStyle/>
          <a:p>
            <a:r>
              <a:rPr lang="hr-HR" b="1" dirty="0"/>
              <a:t>Zašto slina?</a:t>
            </a:r>
            <a:endParaRPr lang="en-US" b="1" dirty="0"/>
          </a:p>
        </p:txBody>
      </p:sp>
      <p:sp>
        <p:nvSpPr>
          <p:cNvPr id="3" name="TextBox 2"/>
          <p:cNvSpPr txBox="1"/>
          <p:nvPr/>
        </p:nvSpPr>
        <p:spPr>
          <a:xfrm>
            <a:off x="725214" y="456465"/>
            <a:ext cx="3174124" cy="769441"/>
          </a:xfrm>
          <a:prstGeom prst="rect">
            <a:avLst/>
          </a:prstGeom>
          <a:noFill/>
        </p:spPr>
        <p:txBody>
          <a:bodyPr wrap="square" rtlCol="0">
            <a:spAutoFit/>
          </a:bodyPr>
          <a:lstStyle/>
          <a:p>
            <a:r>
              <a:rPr lang="hr-HR" sz="4400" b="1" dirty="0"/>
              <a:t>UVOD</a:t>
            </a:r>
            <a:endParaRPr lang="en-US" sz="4400" b="1" dirty="0"/>
          </a:p>
        </p:txBody>
      </p:sp>
    </p:spTree>
    <p:extLst>
      <p:ext uri="{BB962C8B-B14F-4D97-AF65-F5344CB8AC3E}">
        <p14:creationId xmlns:p14="http://schemas.microsoft.com/office/powerpoint/2010/main" val="1088797193"/>
      </p:ext>
    </p:extLst>
  </p:cSld>
  <p:clrMapOvr>
    <a:masterClrMapping/>
  </p:clrMapOvr>
  <mc:AlternateContent xmlns:mc="http://schemas.openxmlformats.org/markup-compatibility/2006" xmlns:p14="http://schemas.microsoft.com/office/powerpoint/2010/main">
    <mc:Choice Requires="p14">
      <p:transition spd="slow" p14:dur="2000" advTm="105269"/>
    </mc:Choice>
    <mc:Fallback xmlns="">
      <p:transition spd="slow" advTm="1052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Gdje?</a:t>
            </a:r>
            <a:endParaRPr lang="en-US" dirty="0"/>
          </a:p>
        </p:txBody>
      </p:sp>
      <p:sp>
        <p:nvSpPr>
          <p:cNvPr id="3" name="Content Placeholder 2"/>
          <p:cNvSpPr>
            <a:spLocks noGrp="1"/>
          </p:cNvSpPr>
          <p:nvPr>
            <p:ph idx="1"/>
          </p:nvPr>
        </p:nvSpPr>
        <p:spPr>
          <a:xfrm>
            <a:off x="838200" y="1690688"/>
            <a:ext cx="5510048" cy="4237145"/>
          </a:xfrm>
        </p:spPr>
        <p:txBody>
          <a:bodyPr>
            <a:normAutofit/>
          </a:bodyPr>
          <a:lstStyle/>
          <a:p>
            <a:pPr marL="0" indent="0">
              <a:lnSpc>
                <a:spcPct val="150000"/>
              </a:lnSpc>
              <a:buNone/>
            </a:pPr>
            <a:r>
              <a:rPr lang="hr-HR" b="1" dirty="0"/>
              <a:t>1. medicinska dijagnostika</a:t>
            </a:r>
            <a:r>
              <a:rPr lang="hr-HR" dirty="0"/>
              <a:t>:</a:t>
            </a:r>
          </a:p>
          <a:p>
            <a:pPr>
              <a:lnSpc>
                <a:spcPct val="150000"/>
              </a:lnSpc>
              <a:buFont typeface="Wingdings" panose="05000000000000000000" pitchFamily="2" charset="2"/>
              <a:buChar char="v"/>
            </a:pPr>
            <a:r>
              <a:rPr lang="hr-HR" sz="2400" dirty="0"/>
              <a:t>česte sustavne bolesti</a:t>
            </a:r>
          </a:p>
          <a:p>
            <a:pPr>
              <a:lnSpc>
                <a:spcPct val="150000"/>
              </a:lnSpc>
              <a:buFont typeface="Wingdings" panose="05000000000000000000" pitchFamily="2" charset="2"/>
              <a:buChar char="v"/>
            </a:pPr>
            <a:r>
              <a:rPr lang="hr-HR" sz="2400" dirty="0"/>
              <a:t>akutni infarkt miokarda</a:t>
            </a:r>
          </a:p>
          <a:p>
            <a:pPr>
              <a:lnSpc>
                <a:spcPct val="150000"/>
              </a:lnSpc>
              <a:buFont typeface="Wingdings" panose="05000000000000000000" pitchFamily="2" charset="2"/>
              <a:buChar char="v"/>
            </a:pPr>
            <a:r>
              <a:rPr lang="en-US" sz="2400" dirty="0" err="1"/>
              <a:t>amiotrofičn</a:t>
            </a:r>
            <a:r>
              <a:rPr lang="hr-HR" sz="2400" dirty="0"/>
              <a:t>a</a:t>
            </a:r>
            <a:r>
              <a:rPr lang="en-US" sz="2400" dirty="0"/>
              <a:t> </a:t>
            </a:r>
            <a:r>
              <a:rPr lang="en-US" sz="2400" dirty="0" err="1"/>
              <a:t>lateraln</a:t>
            </a:r>
            <a:r>
              <a:rPr lang="hr-HR" sz="2400" dirty="0"/>
              <a:t>a</a:t>
            </a:r>
            <a:r>
              <a:rPr lang="en-US" sz="2400" dirty="0"/>
              <a:t> </a:t>
            </a:r>
            <a:r>
              <a:rPr lang="en-US" sz="2400" dirty="0" err="1"/>
              <a:t>skleroz</a:t>
            </a:r>
            <a:r>
              <a:rPr lang="hr-HR" sz="2400" dirty="0"/>
              <a:t>a</a:t>
            </a:r>
            <a:r>
              <a:rPr lang="en-US" sz="2400" dirty="0"/>
              <a:t> (</a:t>
            </a:r>
            <a:r>
              <a:rPr lang="hr-HR" sz="2400" dirty="0"/>
              <a:t>ALS)</a:t>
            </a:r>
          </a:p>
          <a:p>
            <a:pPr>
              <a:lnSpc>
                <a:spcPct val="150000"/>
              </a:lnSpc>
              <a:buFont typeface="Wingdings" panose="05000000000000000000" pitchFamily="2" charset="2"/>
              <a:buChar char="v"/>
            </a:pPr>
            <a:r>
              <a:rPr lang="hr-HR" sz="2400" dirty="0"/>
              <a:t>istraživanje raka</a:t>
            </a:r>
          </a:p>
          <a:p>
            <a:pPr marL="0" indent="0">
              <a:buNone/>
            </a:pPr>
            <a:endParaRPr lang="hr-HR" sz="2000" dirty="0"/>
          </a:p>
          <a:p>
            <a:pPr marL="0" indent="0">
              <a:buNone/>
            </a:pPr>
            <a:endParaRPr lang="en-US" b="1" dirty="0"/>
          </a:p>
        </p:txBody>
      </p:sp>
      <p:sp>
        <p:nvSpPr>
          <p:cNvPr id="5" name="TextBox 4"/>
          <p:cNvSpPr txBox="1"/>
          <p:nvPr/>
        </p:nvSpPr>
        <p:spPr>
          <a:xfrm>
            <a:off x="7061536" y="1781124"/>
            <a:ext cx="4989787" cy="2677656"/>
          </a:xfrm>
          <a:prstGeom prst="rect">
            <a:avLst/>
          </a:prstGeom>
          <a:noFill/>
        </p:spPr>
        <p:txBody>
          <a:bodyPr wrap="square" rtlCol="0">
            <a:spAutoFit/>
          </a:bodyPr>
          <a:lstStyle/>
          <a:p>
            <a:pPr>
              <a:lnSpc>
                <a:spcPct val="150000"/>
              </a:lnSpc>
            </a:pPr>
            <a:r>
              <a:rPr lang="hr-HR" sz="2800" b="1" dirty="0"/>
              <a:t>2. forenzika:</a:t>
            </a:r>
          </a:p>
          <a:p>
            <a:pPr>
              <a:lnSpc>
                <a:spcPct val="150000"/>
              </a:lnSpc>
              <a:buFont typeface="Wingdings" panose="05000000000000000000" pitchFamily="2" charset="2"/>
              <a:buChar char="v"/>
            </a:pPr>
            <a:r>
              <a:rPr lang="hr-HR" sz="2400" dirty="0"/>
              <a:t>seksualni napad</a:t>
            </a:r>
          </a:p>
          <a:p>
            <a:pPr>
              <a:lnSpc>
                <a:spcPct val="150000"/>
              </a:lnSpc>
              <a:buFont typeface="Wingdings" panose="05000000000000000000" pitchFamily="2" charset="2"/>
              <a:buChar char="v"/>
            </a:pPr>
            <a:r>
              <a:rPr lang="hr-HR" sz="2400" dirty="0"/>
              <a:t>trag ugriza na hrani</a:t>
            </a:r>
          </a:p>
          <a:p>
            <a:pPr>
              <a:lnSpc>
                <a:spcPct val="150000"/>
              </a:lnSpc>
              <a:buFont typeface="Wingdings" panose="05000000000000000000" pitchFamily="2" charset="2"/>
              <a:buChar char="v"/>
            </a:pPr>
            <a:r>
              <a:rPr lang="hr-HR" sz="2400" dirty="0"/>
              <a:t>detekcija ilegalnih droga</a:t>
            </a:r>
          </a:p>
          <a:p>
            <a:endParaRPr lang="en-US" dirty="0"/>
          </a:p>
        </p:txBody>
      </p:sp>
    </p:spTree>
    <p:extLst>
      <p:ext uri="{BB962C8B-B14F-4D97-AF65-F5344CB8AC3E}">
        <p14:creationId xmlns:p14="http://schemas.microsoft.com/office/powerpoint/2010/main" val="4289932128"/>
      </p:ext>
    </p:extLst>
  </p:cSld>
  <p:clrMapOvr>
    <a:masterClrMapping/>
  </p:clrMapOvr>
  <mc:AlternateContent xmlns:mc="http://schemas.openxmlformats.org/markup-compatibility/2006" xmlns:p14="http://schemas.microsoft.com/office/powerpoint/2010/main">
    <mc:Choice Requires="p14">
      <p:transition spd="slow" p14:dur="2000" advTm="43826"/>
    </mc:Choice>
    <mc:Fallback xmlns="">
      <p:transition spd="slow" advTm="438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SLINA</a:t>
            </a:r>
            <a:endParaRPr lang="en-US" b="1" dirty="0"/>
          </a:p>
        </p:txBody>
      </p:sp>
      <p:sp>
        <p:nvSpPr>
          <p:cNvPr id="3" name="Content Placeholder 2"/>
          <p:cNvSpPr>
            <a:spLocks noGrp="1"/>
          </p:cNvSpPr>
          <p:nvPr>
            <p:ph idx="1"/>
          </p:nvPr>
        </p:nvSpPr>
        <p:spPr>
          <a:xfrm>
            <a:off x="838200" y="1690688"/>
            <a:ext cx="10515600" cy="4486275"/>
          </a:xfrm>
        </p:spPr>
        <p:txBody>
          <a:bodyPr/>
          <a:lstStyle/>
          <a:p>
            <a:pPr>
              <a:lnSpc>
                <a:spcPct val="150000"/>
              </a:lnSpc>
            </a:pPr>
            <a:r>
              <a:rPr lang="hr-HR" dirty="0"/>
              <a:t>dnevno: 0,5 – 1,5 L</a:t>
            </a:r>
          </a:p>
          <a:p>
            <a:pPr>
              <a:lnSpc>
                <a:spcPct val="150000"/>
              </a:lnSpc>
            </a:pPr>
            <a:r>
              <a:rPr lang="hr-HR" dirty="0"/>
              <a:t>pH vrijednost: 6,1-7,8</a:t>
            </a:r>
          </a:p>
          <a:p>
            <a:pPr>
              <a:lnSpc>
                <a:spcPct val="150000"/>
              </a:lnSpc>
            </a:pPr>
            <a:r>
              <a:rPr lang="hr-HR" dirty="0"/>
              <a:t>sastav- promjenjiv</a:t>
            </a:r>
          </a:p>
          <a:p>
            <a:pPr>
              <a:lnSpc>
                <a:spcPct val="150000"/>
              </a:lnSpc>
            </a:pPr>
            <a:r>
              <a:rPr lang="hr-HR" dirty="0"/>
              <a:t>stimulirana/ nestimulirana slina</a:t>
            </a:r>
          </a:p>
          <a:p>
            <a:endParaRPr lang="hr-HR" dirty="0"/>
          </a:p>
          <a:p>
            <a:endParaRPr lang="hr-HR" dirty="0"/>
          </a:p>
          <a:p>
            <a:endParaRPr lang="en-US" dirty="0"/>
          </a:p>
        </p:txBody>
      </p:sp>
      <p:pic>
        <p:nvPicPr>
          <p:cNvPr id="4" name="Picture 3"/>
          <p:cNvPicPr>
            <a:picLocks noChangeAspect="1"/>
          </p:cNvPicPr>
          <p:nvPr/>
        </p:nvPicPr>
        <p:blipFill rotWithShape="1">
          <a:blip r:embed="rId3"/>
          <a:srcRect l="24782" r="23767"/>
          <a:stretch/>
        </p:blipFill>
        <p:spPr>
          <a:xfrm>
            <a:off x="6695089" y="1143520"/>
            <a:ext cx="4511565" cy="4930726"/>
          </a:xfrm>
          <a:prstGeom prst="rect">
            <a:avLst/>
          </a:prstGeom>
        </p:spPr>
      </p:pic>
    </p:spTree>
    <p:extLst>
      <p:ext uri="{BB962C8B-B14F-4D97-AF65-F5344CB8AC3E}">
        <p14:creationId xmlns:p14="http://schemas.microsoft.com/office/powerpoint/2010/main" val="3712930930"/>
      </p:ext>
    </p:extLst>
  </p:cSld>
  <p:clrMapOvr>
    <a:masterClrMapping/>
  </p:clrMapOvr>
  <mc:AlternateContent xmlns:mc="http://schemas.openxmlformats.org/markup-compatibility/2006" xmlns:p14="http://schemas.microsoft.com/office/powerpoint/2010/main">
    <mc:Choice Requires="p14">
      <p:transition spd="slow" p14:dur="2000" advTm="132879"/>
    </mc:Choice>
    <mc:Fallback xmlns="">
      <p:transition spd="slow" advTm="1328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75698" y="2112719"/>
            <a:ext cx="5331245" cy="3723837"/>
          </a:xfrm>
          <a:prstGeom prst="rect">
            <a:avLst/>
          </a:prstGeom>
        </p:spPr>
      </p:pic>
      <p:sp>
        <p:nvSpPr>
          <p:cNvPr id="2" name="Title 1"/>
          <p:cNvSpPr>
            <a:spLocks noGrp="1"/>
          </p:cNvSpPr>
          <p:nvPr>
            <p:ph type="title"/>
          </p:nvPr>
        </p:nvSpPr>
        <p:spPr>
          <a:xfrm>
            <a:off x="185057" y="256031"/>
            <a:ext cx="10515600" cy="1325563"/>
          </a:xfrm>
        </p:spPr>
        <p:txBody>
          <a:bodyPr/>
          <a:lstStyle/>
          <a:p>
            <a:r>
              <a:rPr lang="hr-HR" b="1" dirty="0"/>
              <a:t>Ramanova spektroskopija</a:t>
            </a:r>
            <a:endParaRPr lang="en-US" b="1" dirty="0"/>
          </a:p>
        </p:txBody>
      </p:sp>
      <p:sp>
        <p:nvSpPr>
          <p:cNvPr id="3" name="Content Placeholder 2"/>
          <p:cNvSpPr>
            <a:spLocks noGrp="1"/>
          </p:cNvSpPr>
          <p:nvPr>
            <p:ph idx="1"/>
          </p:nvPr>
        </p:nvSpPr>
        <p:spPr>
          <a:xfrm>
            <a:off x="185057" y="1581594"/>
            <a:ext cx="10515600" cy="4351338"/>
          </a:xfrm>
        </p:spPr>
        <p:txBody>
          <a:bodyPr>
            <a:normAutofit/>
          </a:bodyPr>
          <a:lstStyle/>
          <a:p>
            <a:pPr algn="just">
              <a:lnSpc>
                <a:spcPct val="150000"/>
              </a:lnSpc>
            </a:pPr>
            <a:r>
              <a:rPr lang="hr-HR" sz="2800" dirty="0"/>
              <a:t>Zašto spektroskopija? – </a:t>
            </a:r>
            <a:r>
              <a:rPr lang="en-US" sz="2800" dirty="0"/>
              <a:t> </a:t>
            </a:r>
            <a:r>
              <a:rPr lang="hr-HR" sz="2800" b="1" dirty="0"/>
              <a:t>Ne dolazi do uništavanja dokaza.</a:t>
            </a:r>
            <a:endParaRPr lang="en-US" dirty="0"/>
          </a:p>
          <a:p>
            <a:pPr algn="just">
              <a:lnSpc>
                <a:spcPct val="150000"/>
              </a:lnSpc>
            </a:pPr>
            <a:r>
              <a:rPr lang="en-US" dirty="0" err="1"/>
              <a:t>neelastično</a:t>
            </a:r>
            <a:r>
              <a:rPr lang="en-US" dirty="0"/>
              <a:t> </a:t>
            </a:r>
            <a:r>
              <a:rPr lang="en-US" dirty="0" err="1"/>
              <a:t>raspršenje</a:t>
            </a:r>
            <a:r>
              <a:rPr lang="en-US" dirty="0"/>
              <a:t> </a:t>
            </a:r>
            <a:r>
              <a:rPr lang="en-US" dirty="0" err="1"/>
              <a:t>zračenja</a:t>
            </a:r>
            <a:r>
              <a:rPr lang="en-US" dirty="0"/>
              <a:t> </a:t>
            </a:r>
            <a:r>
              <a:rPr lang="en-US" dirty="0" err="1"/>
              <a:t>na</a:t>
            </a:r>
            <a:r>
              <a:rPr lang="en-US" dirty="0"/>
              <a:t> </a:t>
            </a:r>
            <a:r>
              <a:rPr lang="en-US" dirty="0" err="1"/>
              <a:t>molekuli</a:t>
            </a:r>
            <a:endParaRPr lang="en-US" dirty="0"/>
          </a:p>
          <a:p>
            <a:pPr algn="just">
              <a:lnSpc>
                <a:spcPct val="150000"/>
              </a:lnSpc>
            </a:pPr>
            <a:r>
              <a:rPr lang="hr-HR" dirty="0"/>
              <a:t>jedinstveni način vibracije</a:t>
            </a:r>
          </a:p>
          <a:p>
            <a:pPr algn="just">
              <a:lnSpc>
                <a:spcPct val="150000"/>
              </a:lnSpc>
            </a:pPr>
            <a:r>
              <a:rPr lang="hr-HR" b="1" dirty="0"/>
              <a:t>nema interferencije vode</a:t>
            </a:r>
          </a:p>
          <a:p>
            <a:pPr algn="just">
              <a:lnSpc>
                <a:spcPct val="150000"/>
              </a:lnSpc>
            </a:pPr>
            <a:endParaRPr lang="hr-HR" dirty="0"/>
          </a:p>
          <a:p>
            <a:pPr marL="0" indent="0" algn="just">
              <a:lnSpc>
                <a:spcPct val="150000"/>
              </a:lnSpc>
              <a:buNone/>
            </a:pPr>
            <a:endParaRPr lang="hr-HR" dirty="0"/>
          </a:p>
          <a:p>
            <a:endParaRPr lang="en-US" dirty="0"/>
          </a:p>
        </p:txBody>
      </p:sp>
    </p:spTree>
    <p:extLst>
      <p:ext uri="{BB962C8B-B14F-4D97-AF65-F5344CB8AC3E}">
        <p14:creationId xmlns:p14="http://schemas.microsoft.com/office/powerpoint/2010/main" val="1459119848"/>
      </p:ext>
    </p:extLst>
  </p:cSld>
  <p:clrMapOvr>
    <a:masterClrMapping/>
  </p:clrMapOvr>
  <mc:AlternateContent xmlns:mc="http://schemas.openxmlformats.org/markup-compatibility/2006" xmlns:p14="http://schemas.microsoft.com/office/powerpoint/2010/main">
    <mc:Choice Requires="p14">
      <p:transition spd="slow" p14:dur="2000" advTm="137518"/>
    </mc:Choice>
    <mc:Fallback xmlns="">
      <p:transition spd="slow" advTm="1375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D41E8-E01D-C35A-C7A7-A385ACAC3124}"/>
              </a:ext>
            </a:extLst>
          </p:cNvPr>
          <p:cNvPicPr>
            <a:picLocks noChangeAspect="1"/>
          </p:cNvPicPr>
          <p:nvPr/>
        </p:nvPicPr>
        <p:blipFill>
          <a:blip r:embed="rId3"/>
          <a:stretch>
            <a:fillRect/>
          </a:stretch>
        </p:blipFill>
        <p:spPr>
          <a:xfrm>
            <a:off x="838200" y="443351"/>
            <a:ext cx="10754710" cy="6049524"/>
          </a:xfrm>
          <a:prstGeom prst="rect">
            <a:avLst/>
          </a:prstGeom>
        </p:spPr>
      </p:pic>
      <p:sp>
        <p:nvSpPr>
          <p:cNvPr id="2" name="Title 1"/>
          <p:cNvSpPr>
            <a:spLocks noGrp="1"/>
          </p:cNvSpPr>
          <p:nvPr>
            <p:ph type="title"/>
          </p:nvPr>
        </p:nvSpPr>
        <p:spPr>
          <a:xfrm>
            <a:off x="599090" y="365125"/>
            <a:ext cx="10754710" cy="1325563"/>
          </a:xfrm>
        </p:spPr>
        <p:txBody>
          <a:bodyPr/>
          <a:lstStyle/>
          <a:p>
            <a:r>
              <a:rPr lang="hr-HR" b="1" dirty="0"/>
              <a:t>Ramanova spektroskopija</a:t>
            </a:r>
            <a:endParaRPr lang="en-US" b="1" dirty="0"/>
          </a:p>
        </p:txBody>
      </p:sp>
      <p:sp>
        <p:nvSpPr>
          <p:cNvPr id="3" name="Content Placeholder 2"/>
          <p:cNvSpPr>
            <a:spLocks noGrp="1"/>
          </p:cNvSpPr>
          <p:nvPr>
            <p:ph idx="1"/>
          </p:nvPr>
        </p:nvSpPr>
        <p:spPr>
          <a:xfrm>
            <a:off x="599090" y="1825625"/>
            <a:ext cx="10754710" cy="4351338"/>
          </a:xfrm>
        </p:spPr>
        <p:txBody>
          <a:bodyPr>
            <a:normAutofit lnSpcReduction="10000"/>
          </a:bodyPr>
          <a:lstStyle/>
          <a:p>
            <a:pPr>
              <a:lnSpc>
                <a:spcPct val="150000"/>
              </a:lnSpc>
            </a:pPr>
            <a:r>
              <a:rPr lang="hr-HR" dirty="0"/>
              <a:t>nedestruktivna metoda</a:t>
            </a:r>
            <a:endParaRPr lang="en-US" dirty="0"/>
          </a:p>
          <a:p>
            <a:pPr>
              <a:lnSpc>
                <a:spcPct val="150000"/>
              </a:lnSpc>
            </a:pPr>
            <a:r>
              <a:rPr lang="hr-HR" dirty="0"/>
              <a:t>mala količina uzorka</a:t>
            </a:r>
          </a:p>
          <a:p>
            <a:pPr>
              <a:lnSpc>
                <a:spcPct val="150000"/>
              </a:lnSpc>
            </a:pPr>
            <a:r>
              <a:rPr lang="hr-HR" dirty="0"/>
              <a:t>jednostavna priprema uzorka</a:t>
            </a:r>
            <a:endParaRPr lang="en-US" dirty="0"/>
          </a:p>
          <a:p>
            <a:pPr>
              <a:lnSpc>
                <a:spcPct val="150000"/>
              </a:lnSpc>
            </a:pPr>
            <a:r>
              <a:rPr lang="hr-HR" dirty="0"/>
              <a:t>niska granica detekcije</a:t>
            </a:r>
          </a:p>
          <a:p>
            <a:pPr>
              <a:lnSpc>
                <a:spcPct val="150000"/>
              </a:lnSpc>
            </a:pPr>
            <a:r>
              <a:rPr lang="hr-HR" dirty="0"/>
              <a:t>identifikacija traga krvi</a:t>
            </a:r>
          </a:p>
          <a:p>
            <a:pPr>
              <a:lnSpc>
                <a:spcPct val="150000"/>
              </a:lnSpc>
            </a:pPr>
            <a:r>
              <a:rPr lang="hr-HR" dirty="0"/>
              <a:t>razlikovanje različitih tjelesnih tekućina</a:t>
            </a:r>
          </a:p>
          <a:p>
            <a:pPr>
              <a:lnSpc>
                <a:spcPct val="150000"/>
              </a:lnSpc>
            </a:pPr>
            <a:endParaRPr lang="hr-HR" dirty="0"/>
          </a:p>
          <a:p>
            <a:endParaRPr lang="en-US" dirty="0"/>
          </a:p>
        </p:txBody>
      </p:sp>
    </p:spTree>
    <p:extLst>
      <p:ext uri="{BB962C8B-B14F-4D97-AF65-F5344CB8AC3E}">
        <p14:creationId xmlns:p14="http://schemas.microsoft.com/office/powerpoint/2010/main" val="379647833"/>
      </p:ext>
    </p:extLst>
  </p:cSld>
  <p:clrMapOvr>
    <a:masterClrMapping/>
  </p:clrMapOvr>
  <mc:AlternateContent xmlns:mc="http://schemas.openxmlformats.org/markup-compatibility/2006" xmlns:p14="http://schemas.microsoft.com/office/powerpoint/2010/main">
    <mc:Choice Requires="p14">
      <p:transition spd="slow" p14:dur="2000" advTm="57450"/>
    </mc:Choice>
    <mc:Fallback xmlns="">
      <p:transition spd="slow" advTm="574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hr-HR" b="1" dirty="0"/>
              <a:t>Ramanova spektroskopija- analiza sline</a:t>
            </a:r>
            <a:endParaRPr lang="en-US" b="1" dirty="0"/>
          </a:p>
        </p:txBody>
      </p:sp>
      <p:sp>
        <p:nvSpPr>
          <p:cNvPr id="10" name="Content Placeholder 9"/>
          <p:cNvSpPr>
            <a:spLocks noGrp="1"/>
          </p:cNvSpPr>
          <p:nvPr>
            <p:ph sz="half" idx="1"/>
          </p:nvPr>
        </p:nvSpPr>
        <p:spPr/>
        <p:txBody>
          <a:bodyPr>
            <a:normAutofit/>
          </a:bodyPr>
          <a:lstStyle/>
          <a:p>
            <a:pPr marL="0" indent="0">
              <a:buNone/>
            </a:pPr>
            <a:r>
              <a:rPr lang="hr-HR" b="1" dirty="0"/>
              <a:t>Virkler K. i Lednev I.K. </a:t>
            </a:r>
            <a:r>
              <a:rPr lang="en-US" b="1" dirty="0"/>
              <a:t>(2010)</a:t>
            </a:r>
            <a:r>
              <a:rPr lang="hr-HR" dirty="0"/>
              <a:t>:</a:t>
            </a:r>
          </a:p>
          <a:p>
            <a:pPr>
              <a:lnSpc>
                <a:spcPct val="150000"/>
              </a:lnSpc>
              <a:buFont typeface="Wingdings" panose="05000000000000000000" pitchFamily="2" charset="2"/>
              <a:buChar char="v"/>
            </a:pPr>
            <a:r>
              <a:rPr lang="hr-HR" sz="2400" dirty="0"/>
              <a:t>odredili heterogenost sline i razlike između sline različitih donora</a:t>
            </a:r>
          </a:p>
          <a:p>
            <a:pPr>
              <a:lnSpc>
                <a:spcPct val="150000"/>
              </a:lnSpc>
              <a:buFont typeface="Wingdings" panose="05000000000000000000" pitchFamily="2" charset="2"/>
              <a:buChar char="v"/>
            </a:pPr>
            <a:r>
              <a:rPr lang="hr-HR" sz="2400" dirty="0"/>
              <a:t>slina- jedinstveni spektroskopski potpis</a:t>
            </a:r>
          </a:p>
          <a:p>
            <a:pPr>
              <a:lnSpc>
                <a:spcPct val="150000"/>
              </a:lnSpc>
              <a:buFont typeface="Wingdings" panose="05000000000000000000" pitchFamily="2" charset="2"/>
              <a:buChar char="v"/>
            </a:pPr>
            <a:r>
              <a:rPr lang="hr-HR" sz="2400" dirty="0"/>
              <a:t>ustanovili da se slina može prepoznati i razlikovati od krvi i sperme </a:t>
            </a:r>
          </a:p>
          <a:p>
            <a:pPr marL="0" indent="0">
              <a:buNone/>
            </a:pPr>
            <a:endParaRPr lang="en-US" dirty="0"/>
          </a:p>
          <a:p>
            <a:pPr marL="0" indent="0">
              <a:buNone/>
            </a:pPr>
            <a:endParaRPr lang="en-US" dirty="0"/>
          </a:p>
        </p:txBody>
      </p:sp>
      <p:sp>
        <p:nvSpPr>
          <p:cNvPr id="11" name="Content Placeholder 10"/>
          <p:cNvSpPr>
            <a:spLocks noGrp="1"/>
          </p:cNvSpPr>
          <p:nvPr>
            <p:ph sz="half" idx="2"/>
          </p:nvPr>
        </p:nvSpPr>
        <p:spPr>
          <a:xfrm>
            <a:off x="6445469" y="1825625"/>
            <a:ext cx="5181600" cy="4351338"/>
          </a:xfrm>
        </p:spPr>
        <p:txBody>
          <a:bodyPr>
            <a:normAutofit/>
          </a:bodyPr>
          <a:lstStyle/>
          <a:p>
            <a:pPr marL="0" indent="0">
              <a:buNone/>
            </a:pPr>
            <a:r>
              <a:rPr lang="hr-HR" b="1" dirty="0"/>
              <a:t>Muro et al. (2016) </a:t>
            </a:r>
          </a:p>
          <a:p>
            <a:pPr>
              <a:buFont typeface="Wingdings" panose="05000000000000000000" pitchFamily="2" charset="2"/>
              <a:buChar char="v"/>
            </a:pPr>
            <a:r>
              <a:rPr lang="hr-HR" sz="2600" dirty="0"/>
              <a:t>razlikovanje tjelesnih tekućina</a:t>
            </a:r>
          </a:p>
          <a:p>
            <a:pPr>
              <a:lnSpc>
                <a:spcPct val="150000"/>
              </a:lnSpc>
              <a:buFont typeface="Wingdings" panose="05000000000000000000" pitchFamily="2" charset="2"/>
              <a:buChar char="v"/>
            </a:pPr>
            <a:r>
              <a:rPr lang="hr-HR" sz="2600" dirty="0"/>
              <a:t>po prvi puta spektroskopskom tehnikom identificirali spol osobe</a:t>
            </a:r>
          </a:p>
          <a:p>
            <a:pPr>
              <a:lnSpc>
                <a:spcPct val="150000"/>
              </a:lnSpc>
              <a:buFont typeface="Wingdings" panose="05000000000000000000" pitchFamily="2" charset="2"/>
              <a:buChar char="v"/>
            </a:pPr>
            <a:r>
              <a:rPr lang="hr-HR" sz="2600" dirty="0"/>
              <a:t>11/12 donora uspješno spolno identificiran</a:t>
            </a:r>
          </a:p>
          <a:p>
            <a:pPr marL="0" indent="0">
              <a:buNone/>
            </a:pPr>
            <a:endParaRPr lang="en-US" dirty="0"/>
          </a:p>
        </p:txBody>
      </p:sp>
      <p:sp>
        <p:nvSpPr>
          <p:cNvPr id="5" name="TekstniOkvir 4">
            <a:extLst>
              <a:ext uri="{FF2B5EF4-FFF2-40B4-BE49-F238E27FC236}">
                <a16:creationId xmlns:a16="http://schemas.microsoft.com/office/drawing/2014/main" id="{E0E2F13C-97FB-7594-BD5C-10911FE2D1A0}"/>
              </a:ext>
            </a:extLst>
          </p:cNvPr>
          <p:cNvSpPr txBox="1"/>
          <p:nvPr/>
        </p:nvSpPr>
        <p:spPr>
          <a:xfrm>
            <a:off x="0" y="6176963"/>
            <a:ext cx="5849815" cy="1154162"/>
          </a:xfrm>
          <a:prstGeom prst="rect">
            <a:avLst/>
          </a:prstGeom>
          <a:noFill/>
        </p:spPr>
        <p:txBody>
          <a:bodyPr wrap="square" rtlCol="0">
            <a:spAutoFit/>
          </a:bodyPr>
          <a:lstStyle/>
          <a:p>
            <a:r>
              <a:rPr lang="en-US" sz="1000" dirty="0" err="1"/>
              <a:t>Virkler</a:t>
            </a:r>
            <a:r>
              <a:rPr lang="en-US" sz="1000" dirty="0"/>
              <a:t> K., </a:t>
            </a:r>
            <a:r>
              <a:rPr lang="en-US" sz="1000" dirty="0" err="1"/>
              <a:t>Lednev</a:t>
            </a:r>
            <a:r>
              <a:rPr lang="en-US" sz="1000" dirty="0"/>
              <a:t> I. K., Forensic body fluid identification: The Raman spectroscopic signature of saliva, Analyst, </a:t>
            </a:r>
            <a:r>
              <a:rPr lang="en-US" sz="1000" b="1" dirty="0"/>
              <a:t>135 </a:t>
            </a:r>
            <a:r>
              <a:rPr lang="en-US" sz="1000" dirty="0"/>
              <a:t>(2010) 512–517 </a:t>
            </a:r>
            <a:endParaRPr lang="hr-HR" sz="1000" dirty="0"/>
          </a:p>
          <a:p>
            <a:r>
              <a:rPr lang="en-US" sz="1000" dirty="0" err="1"/>
              <a:t>Muro</a:t>
            </a:r>
            <a:r>
              <a:rPr lang="en-US" sz="1000" dirty="0"/>
              <a:t> C. K., Fernandes L., </a:t>
            </a:r>
            <a:r>
              <a:rPr lang="en-US" sz="1000" dirty="0" err="1"/>
              <a:t>Lednev</a:t>
            </a:r>
            <a:r>
              <a:rPr lang="en-US" sz="1000" dirty="0"/>
              <a:t> I. K., Sex Determination Based on Raman Spectroscopy of Saliva Traces for Forensic Purposes, Analytical Chemistry, </a:t>
            </a:r>
            <a:r>
              <a:rPr lang="en-US" sz="1000" b="1" dirty="0"/>
              <a:t>88 </a:t>
            </a:r>
            <a:r>
              <a:rPr lang="en-US" sz="1000" dirty="0"/>
              <a:t>(2016) 12489−12493 </a:t>
            </a:r>
          </a:p>
          <a:p>
            <a:endParaRPr lang="en-US" sz="1100" dirty="0"/>
          </a:p>
          <a:p>
            <a:endParaRPr lang="hr-HR" dirty="0"/>
          </a:p>
        </p:txBody>
      </p:sp>
    </p:spTree>
    <p:extLst>
      <p:ext uri="{BB962C8B-B14F-4D97-AF65-F5344CB8AC3E}">
        <p14:creationId xmlns:p14="http://schemas.microsoft.com/office/powerpoint/2010/main" val="2354004400"/>
      </p:ext>
    </p:extLst>
  </p:cSld>
  <p:clrMapOvr>
    <a:masterClrMapping/>
  </p:clrMapOvr>
  <mc:AlternateContent xmlns:mc="http://schemas.openxmlformats.org/markup-compatibility/2006" xmlns:p14="http://schemas.microsoft.com/office/powerpoint/2010/main">
    <mc:Choice Requires="p14">
      <p:transition spd="slow" p14:dur="2000" advTm="196542"/>
    </mc:Choice>
    <mc:Fallback xmlns="">
      <p:transition spd="slow" advTm="19654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6331" y="165429"/>
            <a:ext cx="11017469" cy="1325563"/>
          </a:xfrm>
        </p:spPr>
        <p:txBody>
          <a:bodyPr/>
          <a:lstStyle/>
          <a:p>
            <a:r>
              <a:rPr lang="hr-HR" b="1" dirty="0"/>
              <a:t>SPEKTROSKOPSKO PROFILIRANJE SLINE </a:t>
            </a:r>
            <a:r>
              <a:rPr lang="hr-HR" dirty="0"/>
              <a:t>(Buchan et al.)</a:t>
            </a:r>
            <a:endParaRPr lang="en-US" dirty="0"/>
          </a:p>
        </p:txBody>
      </p:sp>
      <p:sp>
        <p:nvSpPr>
          <p:cNvPr id="6" name="Content Placeholder 5"/>
          <p:cNvSpPr>
            <a:spLocks noGrp="1"/>
          </p:cNvSpPr>
          <p:nvPr>
            <p:ph idx="1"/>
          </p:nvPr>
        </p:nvSpPr>
        <p:spPr>
          <a:xfrm>
            <a:off x="336331" y="1490992"/>
            <a:ext cx="11017469" cy="4486275"/>
          </a:xfrm>
        </p:spPr>
        <p:txBody>
          <a:bodyPr/>
          <a:lstStyle/>
          <a:p>
            <a:pPr marL="0" indent="0">
              <a:buNone/>
            </a:pPr>
            <a:r>
              <a:rPr lang="hr-HR" b="1" dirty="0"/>
              <a:t>CILJ</a:t>
            </a:r>
            <a:r>
              <a:rPr lang="hr-HR" dirty="0"/>
              <a:t>: odrediti spol i dob donora i vremenski utjecaj stajanja na slinu</a:t>
            </a:r>
          </a:p>
          <a:p>
            <a:pPr marL="0" indent="0">
              <a:buNone/>
            </a:pPr>
            <a:r>
              <a:rPr lang="hr-HR" b="1" dirty="0"/>
              <a:t>UZORAK: </a:t>
            </a:r>
            <a:r>
              <a:rPr lang="hr-HR" dirty="0"/>
              <a:t>nestimulirana slina, V(sline): 2 mL (u 5 min)</a:t>
            </a:r>
          </a:p>
          <a:p>
            <a:pPr marL="0" indent="0">
              <a:buNone/>
            </a:pPr>
            <a:r>
              <a:rPr lang="hr-HR" b="1" dirty="0"/>
              <a:t>DONORI</a:t>
            </a:r>
            <a:r>
              <a:rPr lang="hr-HR" dirty="0"/>
              <a:t>: </a:t>
            </a:r>
          </a:p>
          <a:p>
            <a:r>
              <a:rPr lang="hr-HR" dirty="0"/>
              <a:t>zdravi, bez kroničnih bolesti i povijesti bolesti</a:t>
            </a:r>
          </a:p>
          <a:p>
            <a:r>
              <a:rPr lang="hr-HR" dirty="0"/>
              <a:t>nikakva konzumacija hrane i pića 45 min prije uzorkovanja</a:t>
            </a:r>
          </a:p>
          <a:p>
            <a:pPr marL="0" indent="0">
              <a:buNone/>
            </a:pPr>
            <a:endParaRPr lang="hr-HR" dirty="0"/>
          </a:p>
          <a:p>
            <a:endParaRPr lang="hr-HR" b="1" dirty="0"/>
          </a:p>
          <a:p>
            <a:endParaRPr lang="hr-HR" b="1"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68493347"/>
              </p:ext>
            </p:extLst>
          </p:nvPr>
        </p:nvGraphicFramePr>
        <p:xfrm>
          <a:off x="5521512" y="4186074"/>
          <a:ext cx="6531632" cy="2295652"/>
        </p:xfrm>
        <a:graphic>
          <a:graphicData uri="http://schemas.openxmlformats.org/drawingml/2006/table">
            <a:tbl>
              <a:tblPr firstRow="1" firstCol="1" bandRow="1">
                <a:tableStyleId>{F5AB1C69-6EDB-4FF4-983F-18BD219EF322}</a:tableStyleId>
              </a:tblPr>
              <a:tblGrid>
                <a:gridCol w="1632558">
                  <a:extLst>
                    <a:ext uri="{9D8B030D-6E8A-4147-A177-3AD203B41FA5}">
                      <a16:colId xmlns:a16="http://schemas.microsoft.com/office/drawing/2014/main" val="3931326560"/>
                    </a:ext>
                  </a:extLst>
                </a:gridCol>
                <a:gridCol w="1632558">
                  <a:extLst>
                    <a:ext uri="{9D8B030D-6E8A-4147-A177-3AD203B41FA5}">
                      <a16:colId xmlns:a16="http://schemas.microsoft.com/office/drawing/2014/main" val="3635274131"/>
                    </a:ext>
                  </a:extLst>
                </a:gridCol>
                <a:gridCol w="1633258">
                  <a:extLst>
                    <a:ext uri="{9D8B030D-6E8A-4147-A177-3AD203B41FA5}">
                      <a16:colId xmlns:a16="http://schemas.microsoft.com/office/drawing/2014/main" val="2755000488"/>
                    </a:ext>
                  </a:extLst>
                </a:gridCol>
                <a:gridCol w="1633258">
                  <a:extLst>
                    <a:ext uri="{9D8B030D-6E8A-4147-A177-3AD203B41FA5}">
                      <a16:colId xmlns:a16="http://schemas.microsoft.com/office/drawing/2014/main" val="2071958841"/>
                    </a:ext>
                  </a:extLst>
                </a:gridCol>
              </a:tblGrid>
              <a:tr h="397708">
                <a:tc gridSpan="4">
                  <a:txBody>
                    <a:bodyPr/>
                    <a:lstStyle/>
                    <a:p>
                      <a:pPr algn="ctr">
                        <a:lnSpc>
                          <a:spcPct val="150000"/>
                        </a:lnSpc>
                        <a:spcAft>
                          <a:spcPts val="0"/>
                        </a:spcAft>
                      </a:pPr>
                      <a:r>
                        <a:rPr lang="hr-HR" sz="2000" dirty="0">
                          <a:effectLst/>
                        </a:rPr>
                        <a:t>Dobne skupine za muške donore: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3836182"/>
                  </a:ext>
                </a:extLst>
              </a:tr>
              <a:tr h="365025">
                <a:tc>
                  <a:txBody>
                    <a:bodyPr/>
                    <a:lstStyle/>
                    <a:p>
                      <a:pPr algn="ctr">
                        <a:lnSpc>
                          <a:spcPct val="150000"/>
                        </a:lnSpc>
                        <a:spcAft>
                          <a:spcPts val="0"/>
                        </a:spcAft>
                      </a:pPr>
                      <a:r>
                        <a:rPr lang="hr-HR" sz="1600" dirty="0">
                          <a:effectLst/>
                        </a:rPr>
                        <a:t>DOBNA SKUPINA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20-30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31-55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a:effectLst/>
                        </a:rPr>
                        <a:t>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8187110"/>
                  </a:ext>
                </a:extLst>
              </a:tr>
              <a:tr h="365025">
                <a:tc>
                  <a:txBody>
                    <a:bodyPr/>
                    <a:lstStyle/>
                    <a:p>
                      <a:pPr algn="ctr">
                        <a:lnSpc>
                          <a:spcPct val="150000"/>
                        </a:lnSpc>
                        <a:spcAft>
                          <a:spcPts val="0"/>
                        </a:spcAft>
                      </a:pPr>
                      <a:r>
                        <a:rPr lang="hr-HR" sz="1600">
                          <a:effectLst/>
                        </a:rPr>
                        <a:t>BROJ DONORA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491024"/>
                  </a:ext>
                </a:extLst>
              </a:tr>
              <a:tr h="397708">
                <a:tc gridSpan="4">
                  <a:txBody>
                    <a:bodyPr/>
                    <a:lstStyle/>
                    <a:p>
                      <a:pPr algn="ctr">
                        <a:lnSpc>
                          <a:spcPct val="150000"/>
                        </a:lnSpc>
                        <a:spcAft>
                          <a:spcPts val="0"/>
                        </a:spcAft>
                      </a:pPr>
                      <a:r>
                        <a:rPr lang="hr-HR" sz="2000" dirty="0">
                          <a:effectLst/>
                        </a:rPr>
                        <a:t>Dobne skupine za ženske donore: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0707851"/>
                  </a:ext>
                </a:extLst>
              </a:tr>
              <a:tr h="365025">
                <a:tc>
                  <a:txBody>
                    <a:bodyPr/>
                    <a:lstStyle/>
                    <a:p>
                      <a:pPr algn="ctr">
                        <a:lnSpc>
                          <a:spcPct val="150000"/>
                        </a:lnSpc>
                        <a:spcAft>
                          <a:spcPts val="0"/>
                        </a:spcAft>
                      </a:pPr>
                      <a:r>
                        <a:rPr lang="hr-HR" sz="1600">
                          <a:effectLst/>
                        </a:rPr>
                        <a:t>DOBNA SKUPINA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a:effectLst/>
                        </a:rPr>
                        <a:t>20-30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31-55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6175686"/>
                  </a:ext>
                </a:extLst>
              </a:tr>
              <a:tr h="365025">
                <a:tc>
                  <a:txBody>
                    <a:bodyPr/>
                    <a:lstStyle/>
                    <a:p>
                      <a:pPr algn="ctr">
                        <a:lnSpc>
                          <a:spcPct val="150000"/>
                        </a:lnSpc>
                        <a:spcAft>
                          <a:spcPts val="0"/>
                        </a:spcAft>
                      </a:pPr>
                      <a:r>
                        <a:rPr lang="hr-HR" sz="1600">
                          <a:effectLst/>
                        </a:rPr>
                        <a:t>BROJ DONORA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a:effectLst/>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800" dirty="0">
                          <a:effectLst/>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3231808"/>
                  </a:ext>
                </a:extLst>
              </a:tr>
            </a:tbl>
          </a:graphicData>
        </a:graphic>
      </p:graphicFrame>
      <p:sp>
        <p:nvSpPr>
          <p:cNvPr id="8" name="TekstniOkvir 7">
            <a:extLst>
              <a:ext uri="{FF2B5EF4-FFF2-40B4-BE49-F238E27FC236}">
                <a16:creationId xmlns:a16="http://schemas.microsoft.com/office/drawing/2014/main" id="{D7D781D0-3A78-2998-0EE6-439357347E76}"/>
              </a:ext>
            </a:extLst>
          </p:cNvPr>
          <p:cNvSpPr txBox="1"/>
          <p:nvPr/>
        </p:nvSpPr>
        <p:spPr>
          <a:xfrm>
            <a:off x="138856" y="6261684"/>
            <a:ext cx="5148252" cy="430887"/>
          </a:xfrm>
          <a:prstGeom prst="rect">
            <a:avLst/>
          </a:prstGeom>
          <a:noFill/>
        </p:spPr>
        <p:txBody>
          <a:bodyPr wrap="square">
            <a:spAutoFit/>
          </a:bodyPr>
          <a:lstStyle/>
          <a:p>
            <a:r>
              <a:rPr lang="en-US" sz="1100" dirty="0"/>
              <a:t>Buchan E. </a:t>
            </a:r>
            <a:r>
              <a:rPr lang="en-US" sz="1100" dirty="0" err="1"/>
              <a:t>i</a:t>
            </a:r>
            <a:r>
              <a:rPr lang="en-US" sz="1100" dirty="0"/>
              <a:t> sur., Spectroscopic molecular-fingerprint profiling of saliva, Analytica </a:t>
            </a:r>
            <a:r>
              <a:rPr lang="en-US" sz="1100" dirty="0" err="1"/>
              <a:t>Chimica</a:t>
            </a:r>
            <a:r>
              <a:rPr lang="en-US" sz="1100" dirty="0"/>
              <a:t> Acta, </a:t>
            </a:r>
            <a:r>
              <a:rPr lang="en-US" sz="1100" b="1" dirty="0"/>
              <a:t>1185</a:t>
            </a:r>
            <a:r>
              <a:rPr lang="en-US" sz="1100" dirty="0"/>
              <a:t> (2021) 339704</a:t>
            </a:r>
          </a:p>
        </p:txBody>
      </p:sp>
    </p:spTree>
    <p:extLst>
      <p:ext uri="{BB962C8B-B14F-4D97-AF65-F5344CB8AC3E}">
        <p14:creationId xmlns:p14="http://schemas.microsoft.com/office/powerpoint/2010/main" val="2519616030"/>
      </p:ext>
    </p:extLst>
  </p:cSld>
  <p:clrMapOvr>
    <a:masterClrMapping/>
  </p:clrMapOvr>
  <mc:AlternateContent xmlns:mc="http://schemas.openxmlformats.org/markup-compatibility/2006" xmlns:p14="http://schemas.microsoft.com/office/powerpoint/2010/main">
    <mc:Choice Requires="p14">
      <p:transition spd="slow" p14:dur="2000" advTm="68105"/>
    </mc:Choice>
    <mc:Fallback xmlns="">
      <p:transition spd="slow" advTm="681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9" y="340929"/>
            <a:ext cx="10515600" cy="1325563"/>
          </a:xfrm>
        </p:spPr>
        <p:txBody>
          <a:bodyPr/>
          <a:lstStyle/>
          <a:p>
            <a:r>
              <a:rPr lang="hr-HR" b="1" dirty="0"/>
              <a:t>Ramanova spektroskopija</a:t>
            </a:r>
            <a:endParaRPr lang="en-US" b="1" dirty="0"/>
          </a:p>
        </p:txBody>
      </p:sp>
      <p:sp>
        <p:nvSpPr>
          <p:cNvPr id="3" name="Content Placeholder 2"/>
          <p:cNvSpPr>
            <a:spLocks noGrp="1"/>
          </p:cNvSpPr>
          <p:nvPr>
            <p:ph sz="half" idx="1"/>
          </p:nvPr>
        </p:nvSpPr>
        <p:spPr>
          <a:xfrm>
            <a:off x="578069" y="1730265"/>
            <a:ext cx="5181600" cy="4351338"/>
          </a:xfrm>
        </p:spPr>
        <p:txBody>
          <a:bodyPr/>
          <a:lstStyle/>
          <a:p>
            <a:endParaRPr lang="hr-HR" dirty="0"/>
          </a:p>
          <a:p>
            <a:pPr marL="0" indent="0">
              <a:buNone/>
            </a:pPr>
            <a:endParaRPr lang="en-US" dirty="0"/>
          </a:p>
        </p:txBody>
      </p:sp>
      <p:sp>
        <p:nvSpPr>
          <p:cNvPr id="6" name="Content Placeholder 5"/>
          <p:cNvSpPr>
            <a:spLocks noGrp="1"/>
          </p:cNvSpPr>
          <p:nvPr>
            <p:ph sz="half" idx="2"/>
          </p:nvPr>
        </p:nvSpPr>
        <p:spPr>
          <a:xfrm>
            <a:off x="578069" y="1666492"/>
            <a:ext cx="5441731" cy="4351338"/>
          </a:xfrm>
        </p:spPr>
        <p:txBody>
          <a:bodyPr>
            <a:normAutofit/>
          </a:bodyPr>
          <a:lstStyle/>
          <a:p>
            <a:r>
              <a:rPr lang="hr-HR" dirty="0"/>
              <a:t>Laser: 785 nm</a:t>
            </a:r>
          </a:p>
          <a:p>
            <a:r>
              <a:rPr lang="hr-HR" dirty="0"/>
              <a:t>Objektiv: x50</a:t>
            </a:r>
          </a:p>
          <a:p>
            <a:r>
              <a:rPr lang="hr-HR" dirty="0"/>
              <a:t>Područje mapiranja: 100 x 100 µm</a:t>
            </a:r>
          </a:p>
          <a:p>
            <a:endParaRPr lang="hr-HR" dirty="0"/>
          </a:p>
          <a:p>
            <a:r>
              <a:rPr lang="hr-HR" dirty="0"/>
              <a:t>Multivarijantna analiza: SKiNET</a:t>
            </a:r>
            <a:endParaRPr lang="en-US" dirty="0"/>
          </a:p>
        </p:txBody>
      </p:sp>
      <p:pic>
        <p:nvPicPr>
          <p:cNvPr id="4" name="Slika 3"/>
          <p:cNvPicPr/>
          <p:nvPr/>
        </p:nvPicPr>
        <p:blipFill>
          <a:blip r:embed="rId3"/>
          <a:stretch>
            <a:fillRect/>
          </a:stretch>
        </p:blipFill>
        <p:spPr>
          <a:xfrm>
            <a:off x="6198474" y="1538945"/>
            <a:ext cx="5155326" cy="4606432"/>
          </a:xfrm>
          <a:prstGeom prst="rect">
            <a:avLst/>
          </a:prstGeom>
        </p:spPr>
      </p:pic>
    </p:spTree>
    <p:extLst>
      <p:ext uri="{BB962C8B-B14F-4D97-AF65-F5344CB8AC3E}">
        <p14:creationId xmlns:p14="http://schemas.microsoft.com/office/powerpoint/2010/main" val="565918299"/>
      </p:ext>
    </p:extLst>
  </p:cSld>
  <p:clrMapOvr>
    <a:masterClrMapping/>
  </p:clrMapOvr>
  <mc:AlternateContent xmlns:mc="http://schemas.openxmlformats.org/markup-compatibility/2006" xmlns:p14="http://schemas.microsoft.com/office/powerpoint/2010/main">
    <mc:Choice Requires="p14">
      <p:transition spd="slow" p14:dur="2000" advTm="34233"/>
    </mc:Choice>
    <mc:Fallback xmlns="">
      <p:transition spd="slow" advTm="34233"/>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1310</TotalTime>
  <Words>3842</Words>
  <Application>Microsoft Office PowerPoint</Application>
  <PresentationFormat>Široki zaslon</PresentationFormat>
  <Paragraphs>203</Paragraphs>
  <Slides>18</Slides>
  <Notes>17</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18</vt:i4>
      </vt:variant>
    </vt:vector>
  </HeadingPairs>
  <TitlesOfParts>
    <vt:vector size="25" baseType="lpstr">
      <vt:lpstr>Arial</vt:lpstr>
      <vt:lpstr>Calibri</vt:lpstr>
      <vt:lpstr>Calibri Light</vt:lpstr>
      <vt:lpstr>Open Sans</vt:lpstr>
      <vt:lpstr>Times New Roman</vt:lpstr>
      <vt:lpstr>Wingdings</vt:lpstr>
      <vt:lpstr>Office Theme</vt:lpstr>
      <vt:lpstr>  PRIMJENA RAMANOVE SPEKTROSKOPIJE U FORENZICI ZA ANALIZU SLINE </vt:lpstr>
      <vt:lpstr>Zašto slina?</vt:lpstr>
      <vt:lpstr>Gdje?</vt:lpstr>
      <vt:lpstr>SLINA</vt:lpstr>
      <vt:lpstr>Ramanova spektroskopija</vt:lpstr>
      <vt:lpstr>Ramanova spektroskopija</vt:lpstr>
      <vt:lpstr>Ramanova spektroskopija- analiza sline</vt:lpstr>
      <vt:lpstr>SPEKTROSKOPSKO PROFILIRANJE SLINE (Buchan et al.)</vt:lpstr>
      <vt:lpstr>Ramanova spektroskopija</vt:lpstr>
      <vt:lpstr>1) Klasifikacija prema spolu</vt:lpstr>
      <vt:lpstr>1) Klasifikacija prema spolu</vt:lpstr>
      <vt:lpstr>2) Klasifikacija prema dobi</vt:lpstr>
      <vt:lpstr>2) Klasifikacija prema dobi</vt:lpstr>
      <vt:lpstr>3) Vremenski utjecaj na sastav sline</vt:lpstr>
      <vt:lpstr>ZAKLJUČAK</vt:lpstr>
      <vt:lpstr>HVALA VAM NA PAŽNJI!</vt:lpstr>
      <vt:lpstr>LITERATURA</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PRIMJENA RAMANOVE SPEKTROSKOPIJE U FORENZICI ZA ANALIZU SLINE</dc:title>
  <dc:creator>B4</dc:creator>
  <cp:lastModifiedBy>Ana</cp:lastModifiedBy>
  <cp:revision>96</cp:revision>
  <dcterms:created xsi:type="dcterms:W3CDTF">2022-05-19T12:55:26Z</dcterms:created>
  <dcterms:modified xsi:type="dcterms:W3CDTF">2022-05-26T06:46:18Z</dcterms:modified>
</cp:coreProperties>
</file>