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xls" ContentType="application/vnd.ms-exce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0" r:id="rId2"/>
    <p:sldId id="340" r:id="rId3"/>
    <p:sldId id="346" r:id="rId4"/>
    <p:sldId id="341" r:id="rId5"/>
    <p:sldId id="348" r:id="rId6"/>
    <p:sldId id="342" r:id="rId7"/>
    <p:sldId id="343" r:id="rId8"/>
    <p:sldId id="338" r:id="rId9"/>
    <p:sldId id="366" r:id="rId10"/>
    <p:sldId id="356" r:id="rId11"/>
    <p:sldId id="357" r:id="rId12"/>
    <p:sldId id="358" r:id="rId13"/>
    <p:sldId id="363" r:id="rId14"/>
    <p:sldId id="336" r:id="rId15"/>
    <p:sldId id="362" r:id="rId16"/>
    <p:sldId id="361" r:id="rId17"/>
    <p:sldId id="344" r:id="rId18"/>
    <p:sldId id="335" r:id="rId19"/>
    <p:sldId id="347" r:id="rId20"/>
    <p:sldId id="334" r:id="rId21"/>
    <p:sldId id="345" r:id="rId22"/>
    <p:sldId id="337" r:id="rId23"/>
    <p:sldId id="359" r:id="rId24"/>
    <p:sldId id="339" r:id="rId25"/>
    <p:sldId id="367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5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4EB29B4-E316-46AA-8D6F-04B5551C2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40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34385-36C1-46EC-9B8F-5758B243C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3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197CA-AAC3-402B-B704-3F313B15D7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14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E9384-B042-43BC-94AB-BE3978E5DB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38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17C2A-C940-40C8-AEAA-E33AFC4F3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7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DA32F-2F19-4BD2-9E65-178E240B5B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129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0F23F-7355-42CA-8AA1-6BA6DFE93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257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9D84B-7EE7-4D7B-A0D3-57077DAD0D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4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A2BEC-5F25-455A-9B91-FAFB05622A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48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4B7D8-F589-48DC-81B0-D269F2A1F5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65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B8F42-DEB8-4E83-8676-81C3120F97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42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B3917-76A2-4C2F-8014-95A5390CB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7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text styles</a:t>
            </a:r>
          </a:p>
          <a:p>
            <a:pPr lvl="1"/>
            <a:r>
              <a:rPr lang="en-US" altLang="sr-Latn-RS" smtClean="0"/>
              <a:t>Second level</a:t>
            </a:r>
          </a:p>
          <a:p>
            <a:pPr lvl="2"/>
            <a:r>
              <a:rPr lang="en-US" altLang="sr-Latn-RS" smtClean="0"/>
              <a:t>Third level</a:t>
            </a:r>
          </a:p>
          <a:p>
            <a:pPr lvl="3"/>
            <a:r>
              <a:rPr lang="en-US" altLang="sr-Latn-RS" smtClean="0"/>
              <a:t>Fourth level</a:t>
            </a:r>
          </a:p>
          <a:p>
            <a:pPr lvl="4"/>
            <a:r>
              <a:rPr lang="en-US" altLang="sr-Latn-R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37CC944-4CB0-4C6B-8F5E-8332C0246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tinamericanstudies.org/immigration/Hispanics-US-1850-1990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census.gov/prod/cen2010/briefs/c2010br-04.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Radni_list_programa_Microsoft_Excel_97___20031.xls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hailtoyou.wordpress.com/2015/12/21/total-fertility-rates-by-race-in-the-usa-1980-2013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Radni_list_programa_Microsoft_Excel_97___20032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wmf"/><Relationship Id="rId4" Type="http://schemas.openxmlformats.org/officeDocument/2006/relationships/oleObject" Target="../embeddings/Radni_list_programa_Microsoft_Excel_97___20033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wmf"/><Relationship Id="rId4" Type="http://schemas.openxmlformats.org/officeDocument/2006/relationships/oleObject" Target="../embeddings/Radni_list_programa_Microsoft_Excel_97___20034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hr-HR" altLang="sr-Latn-RS" smtClean="0"/>
          </a:p>
        </p:txBody>
      </p:sp>
      <p:sp>
        <p:nvSpPr>
          <p:cNvPr id="2051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hr-HR" altLang="sr-Latn-R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10" descr="D:\Users\Korisnik\Desktop\MexicoTerritories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25" y="2486819"/>
            <a:ext cx="37147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6649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hr-HR" altLang="sr-Latn-RS" sz="12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Tab</a:t>
            </a:r>
            <a:r>
              <a:rPr lang="hr-HR" altLang="sr-Latn-R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1. Rast </a:t>
            </a:r>
            <a:r>
              <a:rPr lang="hr-HR" altLang="sr-Latn-RS" sz="12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hispanoameričkog</a:t>
            </a:r>
            <a:r>
              <a:rPr lang="hr-HR" altLang="sr-Latn-R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stanovništva na </a:t>
            </a:r>
            <a: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hr-HR" altLang="sr-Latn-RS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području SAD-a, 1850. - 2010. godine</a:t>
            </a:r>
            <a: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Izvor: </a:t>
            </a:r>
            <a: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http://www.latinamericanstudies.org/immigration/Hispanics-US-1850-1990.pdf</a:t>
            </a:r>
            <a: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br>
              <a:rPr lang="hr-HR" altLang="sr-Latn-RS" sz="12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hr-HR" sz="12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3055488" y="1600042"/>
          <a:ext cx="3033023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5547"/>
                <a:gridCol w="1155354"/>
                <a:gridCol w="1072122"/>
              </a:tblGrid>
              <a:tr h="10057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Godina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Broj stanovništva (u milijunima)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Udio u ukupnom stanovništvu SAD-a (%)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1850.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0,1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0,6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1880.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0,4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0,8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1900.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0,5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0,7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1910.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0,8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0,9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1920.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1,3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1,2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1930.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1,7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1,3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1940.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2,0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1,5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1950.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3,2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2,1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1960.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5,8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3,2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1970.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8,9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4,4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1980.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14,6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6,4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1990.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22,4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9,0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2000.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35,3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12,5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  <a:tr h="25144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2010.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50,5</a:t>
                      </a:r>
                      <a:endParaRPr lang="hr-H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16,3</a:t>
                      </a:r>
                      <a:endParaRPr lang="hr-H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221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1200" dirty="0"/>
              <a:t>Struktura </a:t>
            </a:r>
            <a:r>
              <a:rPr lang="hr-HR" sz="1200" dirty="0" err="1"/>
              <a:t>hispanoameričkih</a:t>
            </a:r>
            <a:r>
              <a:rPr lang="hr-HR" sz="1200" dirty="0"/>
              <a:t> skupina prema zemlji i području podrijetla, </a:t>
            </a:r>
            <a:br>
              <a:rPr lang="hr-HR" sz="1200" dirty="0"/>
            </a:br>
            <a:r>
              <a:rPr lang="hr-HR" sz="1200" dirty="0"/>
              <a:t>2010. godine</a:t>
            </a:r>
            <a:br>
              <a:rPr lang="hr-HR" sz="1200" dirty="0"/>
            </a:br>
            <a:r>
              <a:rPr lang="hr-HR" sz="1200" dirty="0"/>
              <a:t>Izvor: </a:t>
            </a:r>
            <a:r>
              <a:rPr lang="hr-HR" sz="1200" u="sng" dirty="0">
                <a:hlinkClick r:id="rId2"/>
              </a:rPr>
              <a:t>http://</a:t>
            </a:r>
            <a:r>
              <a:rPr lang="hr-HR" sz="1200" u="sng" dirty="0" smtClean="0">
                <a:hlinkClick r:id="rId2"/>
              </a:rPr>
              <a:t>www.census.gov/prod/cen2010/briefs/c2010br-04.pdf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79705" y="2485366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59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1800" dirty="0" smtClean="0"/>
              <a:t>Distribucija </a:t>
            </a:r>
            <a:r>
              <a:rPr lang="hr-HR" sz="1800" dirty="0"/>
              <a:t>stanovništva meksičkog podrijetla u SAD-u 2010. godine</a:t>
            </a:r>
            <a:br>
              <a:rPr lang="hr-HR" sz="1800" dirty="0"/>
            </a:br>
            <a:r>
              <a:rPr lang="hr-HR" sz="1800" dirty="0"/>
              <a:t>Izvor: http://www.census.gov/dataviz/visualizations/072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r-HR" dirty="0"/>
          </a:p>
        </p:txBody>
      </p:sp>
      <p:grpSp>
        <p:nvGrpSpPr>
          <p:cNvPr id="4" name="Group 96"/>
          <p:cNvGrpSpPr>
            <a:grpSpLocks/>
          </p:cNvGrpSpPr>
          <p:nvPr/>
        </p:nvGrpSpPr>
        <p:grpSpPr>
          <a:xfrm>
            <a:off x="1691640" y="1921193"/>
            <a:ext cx="5760720" cy="3015615"/>
            <a:chOff x="0" y="0"/>
            <a:chExt cx="5760720" cy="3015615"/>
          </a:xfrm>
        </p:grpSpPr>
        <p:pic>
          <p:nvPicPr>
            <p:cNvPr id="5" name="Picture 1" descr="D:\Users\Korisnik\Desktop\slike\Meksikanci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720" cy="3015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1251020" y="2140299"/>
              <a:ext cx="1501705" cy="4270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75000"/>
                </a:lnSpc>
                <a:spcAft>
                  <a:spcPts val="200"/>
                </a:spcAft>
              </a:pPr>
              <a:r>
                <a:rPr lang="hr-HR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Meksikanci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75000"/>
                </a:lnSpc>
                <a:spcAft>
                  <a:spcPts val="0"/>
                </a:spcAft>
              </a:pPr>
              <a:r>
                <a:rPr lang="hr-HR" sz="700">
                  <a:solidFill>
                    <a:srgbClr val="80808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Udio promatranog stanovništva u ukupnom stanovništvu po okruzima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556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3315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30538" y="1600200"/>
            <a:ext cx="30829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1600" dirty="0"/>
              <a:t>Distribucija stanovništva kubanskog podrijetla u SAD-u 2010. godine</a:t>
            </a:r>
            <a:br>
              <a:rPr lang="hr-HR" sz="1600" dirty="0"/>
            </a:br>
            <a:r>
              <a:rPr lang="hr-HR" sz="1600" dirty="0"/>
              <a:t>Izvor: http://</a:t>
            </a:r>
            <a:r>
              <a:rPr lang="hr-HR" sz="1600" dirty="0" smtClean="0"/>
              <a:t>www.census.gov/dataviz/visualizations/072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grpSp>
        <p:nvGrpSpPr>
          <p:cNvPr id="4" name="Group 99"/>
          <p:cNvGrpSpPr>
            <a:grpSpLocks/>
          </p:cNvGrpSpPr>
          <p:nvPr/>
        </p:nvGrpSpPr>
        <p:grpSpPr>
          <a:xfrm>
            <a:off x="1691640" y="1883410"/>
            <a:ext cx="5760720" cy="3091180"/>
            <a:chOff x="0" y="0"/>
            <a:chExt cx="5760720" cy="3091180"/>
          </a:xfrm>
        </p:grpSpPr>
        <p:pic>
          <p:nvPicPr>
            <p:cNvPr id="5" name="Picture 100" descr="D:\Users\Korisnik\Desktop\slike\Kubanci 2010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720" cy="309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1185706" y="2135275"/>
              <a:ext cx="1490819" cy="4270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75000"/>
                </a:lnSpc>
                <a:spcAft>
                  <a:spcPts val="200"/>
                </a:spcAft>
              </a:pPr>
              <a:r>
                <a:rPr lang="hr-HR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Kubanci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75000"/>
                </a:lnSpc>
                <a:spcAft>
                  <a:spcPts val="0"/>
                </a:spcAft>
              </a:pPr>
              <a:r>
                <a:rPr lang="hr-HR" sz="700">
                  <a:solidFill>
                    <a:srgbClr val="80808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Udio promatranog stanovništva u ukupnom stanovništvu po okruzima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026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1600" dirty="0"/>
              <a:t>Distribucija stanovništva </a:t>
            </a:r>
            <a:r>
              <a:rPr lang="hr-HR" sz="1600" dirty="0" err="1"/>
              <a:t>portorikanskog</a:t>
            </a:r>
            <a:r>
              <a:rPr lang="hr-HR" sz="1600" dirty="0"/>
              <a:t> podrijetla u SAD-u 2010. godine</a:t>
            </a:r>
            <a:br>
              <a:rPr lang="hr-HR" sz="1600" dirty="0"/>
            </a:br>
            <a:r>
              <a:rPr lang="hr-HR" sz="1600" dirty="0"/>
              <a:t>Izvor: </a:t>
            </a:r>
            <a:r>
              <a:rPr lang="hr-HR" sz="1600" u="sng" dirty="0"/>
              <a:t>http://</a:t>
            </a:r>
            <a:r>
              <a:rPr lang="hr-HR" sz="1600" u="sng" dirty="0" smtClean="0"/>
              <a:t>www.census.gov/dataviz/visualizations/072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grpSp>
        <p:nvGrpSpPr>
          <p:cNvPr id="4" name="Group 105"/>
          <p:cNvGrpSpPr>
            <a:grpSpLocks/>
          </p:cNvGrpSpPr>
          <p:nvPr/>
        </p:nvGrpSpPr>
        <p:grpSpPr>
          <a:xfrm>
            <a:off x="1728787" y="1843722"/>
            <a:ext cx="5686425" cy="3170555"/>
            <a:chOff x="0" y="0"/>
            <a:chExt cx="5760720" cy="3170555"/>
          </a:xfrm>
        </p:grpSpPr>
        <p:pic>
          <p:nvPicPr>
            <p:cNvPr id="5" name="Picture 3" descr="D:\Users\Korisnik\Desktop\slike\Portorikanci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720" cy="3170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1185705" y="2205613"/>
              <a:ext cx="1519395" cy="42705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75000"/>
                </a:lnSpc>
                <a:spcAft>
                  <a:spcPts val="200"/>
                </a:spcAft>
              </a:pPr>
              <a:r>
                <a:rPr lang="hr-HR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Portorikanci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>
                <a:lnSpc>
                  <a:spcPct val="75000"/>
                </a:lnSpc>
                <a:spcAft>
                  <a:spcPts val="0"/>
                </a:spcAft>
              </a:pPr>
              <a:r>
                <a:rPr lang="hr-HR" sz="700">
                  <a:solidFill>
                    <a:srgbClr val="80808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Udio promatranog stanovništva u ukupnom stanovništvu po okruzima</a:t>
              </a:r>
              <a:endParaRPr lang="hr-H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6106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1268" name="Picture 2" descr="D:\Anglo seminari 2012\5!\Jezici\b) Karte\Karta 5. Španjolski jezik kao materinji jezik po saveznim državama SAD-a 2009. g. (udio %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0"/>
            <a:ext cx="887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2291" name="Rezervirano mjesto sadržaja 3" descr="0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2913" y="1600200"/>
            <a:ext cx="57181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sr-Latn-RS" sz="2000" smtClean="0"/>
              <a:t>Kineski kao materinski jezik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5124" name="Picture 2" descr="D:\Anglo seminari 2012\5!\Jezici\b) Karte\Karta 9. Kineski jezik po saveznim državama SAD-a 2010. g. (udio %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412875"/>
            <a:ext cx="5949950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sr-Latn-RS" sz="1400" smtClean="0"/>
              <a:t>Greška: Njemaca -31%, Iraca – 24%</a:t>
            </a:r>
          </a:p>
        </p:txBody>
      </p:sp>
      <p:sp>
        <p:nvSpPr>
          <p:cNvPr id="3075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graphicFrame>
        <p:nvGraphicFramePr>
          <p:cNvPr id="307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637623"/>
              </p:ext>
            </p:extLst>
          </p:nvPr>
        </p:nvGraphicFramePr>
        <p:xfrm>
          <a:off x="335948" y="2060848"/>
          <a:ext cx="8361363" cy="270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Worksheet" r:id="rId4" imgW="5295772" imgH="1714539" progId="Excel.Sheet.8">
                  <p:embed/>
                </p:oleObj>
              </mc:Choice>
              <mc:Fallback>
                <p:oleObj name="Worksheet" r:id="rId4" imgW="5295772" imgH="1714539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48" y="2060848"/>
                        <a:ext cx="8361363" cy="2706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7171" name="Rezervirano mjesto sadržaja 3" descr="0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7200" y="1600200"/>
            <a:ext cx="56896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5363" name="Picture 2" descr="D:\Anglo seminari 2012\5!\Jezici\b) Karte\Karta 16. Broj jezika u upotrebi po saveznim državama SAD-a 2012. g.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765175"/>
            <a:ext cx="6659562" cy="5145088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7411" name="Rezervirano mjesto sadržaja 3" descr="0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6875" y="1600200"/>
            <a:ext cx="58102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/>
            <a:r>
              <a:rPr lang="hr-HR" altLang="sr-Latn-RS" sz="1400" b="1" dirty="0" err="1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Tab</a:t>
            </a:r>
            <a:r>
              <a:rPr lang="hr-HR" altLang="sr-Latn-RS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2. Stope fertiliteta u SAD-u po rasnim i etničkim skupinama, 1990. - 2013. godine</a:t>
            </a:r>
            <a:r>
              <a:rPr lang="hr-HR" altLang="sr-Latn-RS" sz="14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hr-HR" altLang="sr-Latn-R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hr-HR" altLang="sr-Latn-RS" sz="1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Izvor: </a:t>
            </a:r>
            <a:r>
              <a:rPr lang="hr-HR" altLang="sr-Latn-RS" sz="14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https://hailtoyou.wordpress.com/2015/12/21/total-fertility-rates-by-race-in-the-usa-1980-2013</a:t>
            </a:r>
            <a:endParaRPr lang="hr-HR" sz="14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1623060" y="2628741"/>
          <a:ext cx="5897880" cy="246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9135"/>
                <a:gridCol w="1260475"/>
                <a:gridCol w="979805"/>
                <a:gridCol w="981075"/>
                <a:gridCol w="978535"/>
                <a:gridCol w="998855"/>
              </a:tblGrid>
              <a:tr h="50990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Godina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Hispano-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amerikanci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Bijelci (ne-hispano)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Afro-amerikanci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Azijci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Sve rase/etničnosti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1990.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2,96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1,85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2,55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2,00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2,08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1995.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2,80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1,78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2,19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1,80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1,98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2000.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2,73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1,87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2,18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1,89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2,06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2005.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2,79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1,87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2,03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1,78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2,06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2010.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2,35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1,79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1,97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1,69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1,93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2013.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2,15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1,75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1,88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effectLst/>
                        </a:rPr>
                        <a:t>1,68</a:t>
                      </a:r>
                      <a:endParaRPr lang="hr-H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200" dirty="0">
                          <a:effectLst/>
                        </a:rPr>
                        <a:t>1,86</a:t>
                      </a:r>
                      <a:endParaRPr lang="hr-H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63637" y="113184"/>
            <a:ext cx="21672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altLang="sr-Latn-R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/</a:t>
            </a:r>
            <a:endParaRPr kumimoji="0" lang="hr-HR" altLang="sr-Latn-R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709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16387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6388" name="Picture 2" descr="C:\Documents and Settings\Laura Sakaja\My Documents\my staff\my staff 2013 godina\kolegiji\amerika\predavanja\PREDAVANJA ANGLO 2010\peto predavanje to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63650"/>
            <a:ext cx="548640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8434" name="Picture 2" descr="Image result for mother tongue distribution quebe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60" y="2797905"/>
            <a:ext cx="566928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035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sr-Latn-RS" sz="2000" smtClean="0"/>
              <a:t>Njemački kao materinski jezik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4100" name="Picture 2" descr="D:\Anglo seminari 2012\5!\Jezici\b) Karte\Karta 10. Njemački jezik po saveznim državama SAD-a 2010. g. (udio %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981075"/>
            <a:ext cx="6985000" cy="53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6147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graphicFrame>
        <p:nvGraphicFramePr>
          <p:cNvPr id="6149" name="Object 1"/>
          <p:cNvGraphicFramePr>
            <a:graphicFrameLocks noChangeAspect="1"/>
          </p:cNvGraphicFramePr>
          <p:nvPr/>
        </p:nvGraphicFramePr>
        <p:xfrm>
          <a:off x="714375" y="1571625"/>
          <a:ext cx="8021638" cy="307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Grafikon" r:id="rId4" imgW="5248275" imgH="2009775" progId="Excel.Sheet.8">
                  <p:embed/>
                </p:oleObj>
              </mc:Choice>
              <mc:Fallback>
                <p:oleObj name="Grafikon" r:id="rId4" imgW="5248275" imgH="2009775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1571625"/>
                        <a:ext cx="8021638" cy="307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8196" name="Picture 2" descr="D:\Anglo seminari 2012\5!\Jezici\b) Karte\Karta 11. Talijanski jezik po saveznim državama SAD-a 2010. g. (udio %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0"/>
            <a:ext cx="887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9219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graphicFrame>
        <p:nvGraphicFramePr>
          <p:cNvPr id="9221" name="Object 1"/>
          <p:cNvGraphicFramePr>
            <a:graphicFrameLocks noChangeAspect="1"/>
          </p:cNvGraphicFramePr>
          <p:nvPr/>
        </p:nvGraphicFramePr>
        <p:xfrm>
          <a:off x="500063" y="1857375"/>
          <a:ext cx="8164512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Grafikon" r:id="rId4" imgW="5210175" imgH="1914525" progId="Excel.Sheet.8">
                  <p:embed/>
                </p:oleObj>
              </mc:Choice>
              <mc:Fallback>
                <p:oleObj name="Grafikon" r:id="rId4" imgW="5210175" imgH="1914525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1857375"/>
                        <a:ext cx="8164512" cy="300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1024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r-HR" altLang="sr-Latn-RS" sz="1800"/>
          </a:p>
        </p:txBody>
      </p:sp>
      <p:graphicFrame>
        <p:nvGraphicFramePr>
          <p:cNvPr id="10245" name="Object 1"/>
          <p:cNvGraphicFramePr>
            <a:graphicFrameLocks noChangeAspect="1"/>
          </p:cNvGraphicFramePr>
          <p:nvPr/>
        </p:nvGraphicFramePr>
        <p:xfrm>
          <a:off x="714375" y="1571625"/>
          <a:ext cx="8021638" cy="321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Grafikon" r:id="rId4" imgW="5181600" imgH="2076450" progId="Excel.Sheet.8">
                  <p:embed/>
                </p:oleObj>
              </mc:Choice>
              <mc:Fallback>
                <p:oleObj name="Grafikon" r:id="rId4" imgW="5181600" imgH="2076450" progId="Excel.Shee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1571625"/>
                        <a:ext cx="8021638" cy="321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14339" name="Rezervirano mjesto sadržaja 3" descr="0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5913" y="1600200"/>
            <a:ext cx="59721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7410" name="Picture 2" descr="Image result for ethnic structure us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550" y="2243931"/>
            <a:ext cx="59309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11455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232</Words>
  <Application>Microsoft Office PowerPoint</Application>
  <PresentationFormat>Prikaz na zaslonu (4:3)</PresentationFormat>
  <Paragraphs>104</Paragraphs>
  <Slides>25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2</vt:i4>
      </vt:variant>
      <vt:variant>
        <vt:lpstr>Naslovi slajdova</vt:lpstr>
      </vt:variant>
      <vt:variant>
        <vt:i4>25</vt:i4>
      </vt:variant>
    </vt:vector>
  </HeadingPairs>
  <TitlesOfParts>
    <vt:vector size="30" baseType="lpstr">
      <vt:lpstr>Arial</vt:lpstr>
      <vt:lpstr>Times New Roman</vt:lpstr>
      <vt:lpstr>Default Design</vt:lpstr>
      <vt:lpstr>Worksheet</vt:lpstr>
      <vt:lpstr>Grafikon</vt:lpstr>
      <vt:lpstr>PowerPointova prezentacija</vt:lpstr>
      <vt:lpstr>Greška: Njemaca -31%, Iraca – 24%</vt:lpstr>
      <vt:lpstr>Njemački kao materinski jezik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Tab. 1. Rast hispanoameričkog stanovništva na  području SAD-a, 1850. - 2010. godine Izvor: http://www.latinamericanstudies.org/immigration/Hispanics-US-1850-1990.pdf  </vt:lpstr>
      <vt:lpstr>Struktura hispanoameričkih skupina prema zemlji i području podrijetla,  2010. godine Izvor: http://www.census.gov/prod/cen2010/briefs/c2010br-04.pdf</vt:lpstr>
      <vt:lpstr>Distribucija stanovništva meksičkog podrijetla u SAD-u 2010. godine Izvor: http://www.census.gov/dataviz/visualizations/072</vt:lpstr>
      <vt:lpstr>PowerPointova prezentacija</vt:lpstr>
      <vt:lpstr>Distribucija stanovništva kubanskog podrijetla u SAD-u 2010. godine Izvor: http://www.census.gov/dataviz/visualizations/072</vt:lpstr>
      <vt:lpstr>Distribucija stanovništva portorikanskog podrijetla u SAD-u 2010. godine Izvor: http://www.census.gov/dataviz/visualizations/072</vt:lpstr>
      <vt:lpstr>PowerPointova prezentacija</vt:lpstr>
      <vt:lpstr>PowerPointova prezentacija</vt:lpstr>
      <vt:lpstr>Kineski kao materinski jezik</vt:lpstr>
      <vt:lpstr>PowerPointova prezentacija</vt:lpstr>
      <vt:lpstr>PowerPointova prezentacija</vt:lpstr>
      <vt:lpstr>PowerPointova prezentacija</vt:lpstr>
      <vt:lpstr>Tab. 2. Stope fertiliteta u SAD-u po rasnim i etničkim skupinama, 1990. - 2013. godine Izvor: https://hailtoyou.wordpress.com/2015/12/21/total-fertility-rates-by-race-in-the-usa-1980-2013</vt:lpstr>
      <vt:lpstr>PowerPointova prezentacija</vt:lpstr>
      <vt:lpstr>PowerPointova prezentacija</vt:lpstr>
    </vt:vector>
  </TitlesOfParts>
  <Company>Geografski odsjek PMF-a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User Name</dc:creator>
  <cp:lastModifiedBy>Laura Šakaja</cp:lastModifiedBy>
  <cp:revision>43</cp:revision>
  <dcterms:created xsi:type="dcterms:W3CDTF">2009-01-04T14:44:34Z</dcterms:created>
  <dcterms:modified xsi:type="dcterms:W3CDTF">2019-01-24T12:23:02Z</dcterms:modified>
</cp:coreProperties>
</file>