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sldIdLst>
    <p:sldId id="336" r:id="rId2"/>
    <p:sldId id="337" r:id="rId3"/>
    <p:sldId id="338" r:id="rId4"/>
    <p:sldId id="339" r:id="rId5"/>
    <p:sldId id="340" r:id="rId6"/>
    <p:sldId id="341" r:id="rId7"/>
    <p:sldId id="342" r:id="rId8"/>
    <p:sldId id="343" r:id="rId9"/>
    <p:sldId id="344" r:id="rId10"/>
    <p:sldId id="345" r:id="rId11"/>
    <p:sldId id="346" r:id="rId12"/>
    <p:sldId id="349" r:id="rId13"/>
    <p:sldId id="260" r:id="rId14"/>
    <p:sldId id="348" r:id="rId15"/>
    <p:sldId id="256" r:id="rId16"/>
    <p:sldId id="347" r:id="rId17"/>
    <p:sldId id="258" r:id="rId18"/>
    <p:sldId id="261" r:id="rId19"/>
    <p:sldId id="262" r:id="rId20"/>
    <p:sldId id="263" r:id="rId21"/>
    <p:sldId id="350" r:id="rId22"/>
    <p:sldId id="257" r:id="rId23"/>
    <p:sldId id="259" r:id="rId24"/>
    <p:sldId id="264" r:id="rId25"/>
    <p:sldId id="265" r:id="rId26"/>
    <p:sldId id="266" r:id="rId27"/>
    <p:sldId id="267" r:id="rId28"/>
    <p:sldId id="268" r:id="rId29"/>
    <p:sldId id="269" r:id="rId30"/>
    <p:sldId id="270" r:id="rId31"/>
    <p:sldId id="271" r:id="rId32"/>
    <p:sldId id="272" r:id="rId33"/>
    <p:sldId id="273" r:id="rId34"/>
    <p:sldId id="274" r:id="rId35"/>
    <p:sldId id="275" r:id="rId36"/>
    <p:sldId id="276" r:id="rId37"/>
    <p:sldId id="335" r:id="rId38"/>
    <p:sldId id="277" r:id="rId39"/>
    <p:sldId id="357" r:id="rId40"/>
    <p:sldId id="358" r:id="rId41"/>
    <p:sldId id="278" r:id="rId42"/>
    <p:sldId id="312" r:id="rId43"/>
    <p:sldId id="279" r:id="rId44"/>
    <p:sldId id="328" r:id="rId45"/>
    <p:sldId id="314" r:id="rId46"/>
    <p:sldId id="333" r:id="rId47"/>
    <p:sldId id="332" r:id="rId48"/>
    <p:sldId id="280" r:id="rId49"/>
    <p:sldId id="330" r:id="rId50"/>
    <p:sldId id="329" r:id="rId51"/>
    <p:sldId id="281" r:id="rId52"/>
    <p:sldId id="331" r:id="rId53"/>
    <p:sldId id="282" r:id="rId54"/>
    <p:sldId id="324" r:id="rId55"/>
    <p:sldId id="323" r:id="rId56"/>
    <p:sldId id="325" r:id="rId57"/>
    <p:sldId id="283" r:id="rId58"/>
    <p:sldId id="284" r:id="rId59"/>
    <p:sldId id="285" r:id="rId60"/>
    <p:sldId id="286" r:id="rId61"/>
    <p:sldId id="351" r:id="rId62"/>
    <p:sldId id="287" r:id="rId63"/>
    <p:sldId id="288" r:id="rId64"/>
    <p:sldId id="327" r:id="rId65"/>
    <p:sldId id="289" r:id="rId66"/>
    <p:sldId id="290" r:id="rId67"/>
    <p:sldId id="291" r:id="rId68"/>
    <p:sldId id="292" r:id="rId69"/>
    <p:sldId id="293" r:id="rId70"/>
    <p:sldId id="294" r:id="rId71"/>
    <p:sldId id="352" r:id="rId72"/>
    <p:sldId id="334" r:id="rId73"/>
    <p:sldId id="295" r:id="rId74"/>
    <p:sldId id="296" r:id="rId75"/>
    <p:sldId id="297" r:id="rId76"/>
    <p:sldId id="298" r:id="rId77"/>
    <p:sldId id="299" r:id="rId78"/>
    <p:sldId id="300" r:id="rId79"/>
    <p:sldId id="354" r:id="rId80"/>
    <p:sldId id="307" r:id="rId81"/>
    <p:sldId id="353" r:id="rId82"/>
    <p:sldId id="306" r:id="rId83"/>
    <p:sldId id="315" r:id="rId84"/>
    <p:sldId id="308" r:id="rId85"/>
    <p:sldId id="316" r:id="rId86"/>
    <p:sldId id="301" r:id="rId87"/>
    <p:sldId id="355" r:id="rId88"/>
    <p:sldId id="319" r:id="rId89"/>
    <p:sldId id="305" r:id="rId90"/>
    <p:sldId id="309" r:id="rId91"/>
    <p:sldId id="310" r:id="rId92"/>
    <p:sldId id="302" r:id="rId93"/>
    <p:sldId id="356" r:id="rId94"/>
    <p:sldId id="321" r:id="rId95"/>
    <p:sldId id="303" r:id="rId96"/>
    <p:sldId id="317" r:id="rId97"/>
    <p:sldId id="318" r:id="rId98"/>
    <p:sldId id="304" r:id="rId99"/>
    <p:sldId id="320" r:id="rId100"/>
    <p:sldId id="322" r:id="rId101"/>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820447-2DE4-482E-B8E3-03407AD1B698}">
          <p14:sldIdLst>
            <p14:sldId id="336"/>
            <p14:sldId id="337"/>
            <p14:sldId id="338"/>
            <p14:sldId id="339"/>
            <p14:sldId id="340"/>
            <p14:sldId id="341"/>
            <p14:sldId id="342"/>
            <p14:sldId id="343"/>
            <p14:sldId id="344"/>
            <p14:sldId id="345"/>
            <p14:sldId id="346"/>
            <p14:sldId id="349"/>
            <p14:sldId id="260"/>
            <p14:sldId id="348"/>
            <p14:sldId id="256"/>
            <p14:sldId id="347"/>
            <p14:sldId id="258"/>
            <p14:sldId id="261"/>
            <p14:sldId id="262"/>
            <p14:sldId id="263"/>
            <p14:sldId id="350"/>
            <p14:sldId id="257"/>
            <p14:sldId id="259"/>
            <p14:sldId id="264"/>
            <p14:sldId id="265"/>
            <p14:sldId id="266"/>
            <p14:sldId id="267"/>
            <p14:sldId id="268"/>
            <p14:sldId id="269"/>
            <p14:sldId id="270"/>
            <p14:sldId id="271"/>
            <p14:sldId id="272"/>
            <p14:sldId id="273"/>
            <p14:sldId id="274"/>
            <p14:sldId id="275"/>
            <p14:sldId id="276"/>
            <p14:sldId id="335"/>
            <p14:sldId id="277"/>
            <p14:sldId id="357"/>
            <p14:sldId id="358"/>
            <p14:sldId id="278"/>
            <p14:sldId id="312"/>
            <p14:sldId id="279"/>
            <p14:sldId id="328"/>
            <p14:sldId id="314"/>
            <p14:sldId id="333"/>
            <p14:sldId id="332"/>
            <p14:sldId id="280"/>
            <p14:sldId id="330"/>
            <p14:sldId id="329"/>
            <p14:sldId id="281"/>
            <p14:sldId id="331"/>
            <p14:sldId id="282"/>
            <p14:sldId id="324"/>
            <p14:sldId id="323"/>
            <p14:sldId id="325"/>
            <p14:sldId id="283"/>
            <p14:sldId id="284"/>
            <p14:sldId id="285"/>
            <p14:sldId id="286"/>
            <p14:sldId id="351"/>
            <p14:sldId id="287"/>
            <p14:sldId id="288"/>
            <p14:sldId id="327"/>
            <p14:sldId id="289"/>
            <p14:sldId id="290"/>
            <p14:sldId id="291"/>
            <p14:sldId id="292"/>
            <p14:sldId id="293"/>
            <p14:sldId id="294"/>
            <p14:sldId id="352"/>
            <p14:sldId id="334"/>
            <p14:sldId id="295"/>
            <p14:sldId id="296"/>
            <p14:sldId id="297"/>
            <p14:sldId id="298"/>
            <p14:sldId id="299"/>
            <p14:sldId id="300"/>
            <p14:sldId id="354"/>
            <p14:sldId id="307"/>
            <p14:sldId id="353"/>
            <p14:sldId id="306"/>
            <p14:sldId id="315"/>
            <p14:sldId id="308"/>
            <p14:sldId id="316"/>
            <p14:sldId id="301"/>
            <p14:sldId id="355"/>
            <p14:sldId id="319"/>
            <p14:sldId id="305"/>
            <p14:sldId id="309"/>
            <p14:sldId id="310"/>
            <p14:sldId id="302"/>
            <p14:sldId id="356"/>
            <p14:sldId id="321"/>
            <p14:sldId id="303"/>
            <p14:sldId id="317"/>
            <p14:sldId id="318"/>
            <p14:sldId id="304"/>
            <p14:sldId id="320"/>
            <p14:sldId id="322"/>
          </p14:sldIdLst>
        </p14:section>
        <p14:section name="Untitled Section" id="{0B76C1BA-0165-4437-A5B2-257BE241AE2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87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340E5D-3578-4439-85BA-37ADC9EA9346}" type="datetimeFigureOut">
              <a:rPr lang="en-GB" smtClean="0"/>
              <a:t>23/10/2018</a:t>
            </a:fld>
            <a:endParaRPr lang="en-GB"/>
          </a:p>
        </p:txBody>
      </p:sp>
      <p:sp>
        <p:nvSpPr>
          <p:cNvPr id="4" name="Rezervirano mjesto slike slajd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GB"/>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38D287-580F-4345-89D5-1876C3D7E2BE}" type="slidenum">
              <a:rPr lang="en-GB" smtClean="0"/>
              <a:t>‹#›</a:t>
            </a:fld>
            <a:endParaRPr lang="en-GB"/>
          </a:p>
        </p:txBody>
      </p:sp>
    </p:spTree>
    <p:extLst>
      <p:ext uri="{BB962C8B-B14F-4D97-AF65-F5344CB8AC3E}">
        <p14:creationId xmlns:p14="http://schemas.microsoft.com/office/powerpoint/2010/main" val="3424067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en-GB" dirty="0"/>
          </a:p>
        </p:txBody>
      </p:sp>
      <p:sp>
        <p:nvSpPr>
          <p:cNvPr id="4" name="Rezervirano mjesto broja slajda 3"/>
          <p:cNvSpPr>
            <a:spLocks noGrp="1"/>
          </p:cNvSpPr>
          <p:nvPr>
            <p:ph type="sldNum" sz="quarter" idx="10"/>
          </p:nvPr>
        </p:nvSpPr>
        <p:spPr/>
        <p:txBody>
          <a:bodyPr/>
          <a:lstStyle/>
          <a:p>
            <a:fld id="{A638D287-580F-4345-89D5-1876C3D7E2BE}" type="slidenum">
              <a:rPr lang="en-GB" smtClean="0"/>
              <a:t>45</a:t>
            </a:fld>
            <a:endParaRPr lang="en-GB"/>
          </a:p>
        </p:txBody>
      </p:sp>
    </p:spTree>
    <p:extLst>
      <p:ext uri="{BB962C8B-B14F-4D97-AF65-F5344CB8AC3E}">
        <p14:creationId xmlns:p14="http://schemas.microsoft.com/office/powerpoint/2010/main" val="1625045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en-GB" dirty="0"/>
          </a:p>
        </p:txBody>
      </p:sp>
      <p:sp>
        <p:nvSpPr>
          <p:cNvPr id="4" name="Rezervirano mjesto broja slajda 3"/>
          <p:cNvSpPr>
            <a:spLocks noGrp="1"/>
          </p:cNvSpPr>
          <p:nvPr>
            <p:ph type="sldNum" sz="quarter" idx="10"/>
          </p:nvPr>
        </p:nvSpPr>
        <p:spPr/>
        <p:txBody>
          <a:bodyPr/>
          <a:lstStyle/>
          <a:p>
            <a:fld id="{A638D287-580F-4345-89D5-1876C3D7E2BE}" type="slidenum">
              <a:rPr lang="en-GB" smtClean="0"/>
              <a:t>50</a:t>
            </a:fld>
            <a:endParaRPr lang="en-GB"/>
          </a:p>
        </p:txBody>
      </p:sp>
    </p:spTree>
    <p:extLst>
      <p:ext uri="{BB962C8B-B14F-4D97-AF65-F5344CB8AC3E}">
        <p14:creationId xmlns:p14="http://schemas.microsoft.com/office/powerpoint/2010/main" val="2423625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en-GB" dirty="0"/>
          </a:p>
        </p:txBody>
      </p:sp>
      <p:sp>
        <p:nvSpPr>
          <p:cNvPr id="4" name="Rezervirano mjesto broja slajda 3"/>
          <p:cNvSpPr>
            <a:spLocks noGrp="1"/>
          </p:cNvSpPr>
          <p:nvPr>
            <p:ph type="sldNum" sz="quarter" idx="10"/>
          </p:nvPr>
        </p:nvSpPr>
        <p:spPr/>
        <p:txBody>
          <a:bodyPr/>
          <a:lstStyle/>
          <a:p>
            <a:fld id="{A638D287-580F-4345-89D5-1876C3D7E2BE}" type="slidenum">
              <a:rPr lang="en-GB" smtClean="0"/>
              <a:t>54</a:t>
            </a:fld>
            <a:endParaRPr lang="en-GB"/>
          </a:p>
        </p:txBody>
      </p:sp>
    </p:spTree>
    <p:extLst>
      <p:ext uri="{BB962C8B-B14F-4D97-AF65-F5344CB8AC3E}">
        <p14:creationId xmlns:p14="http://schemas.microsoft.com/office/powerpoint/2010/main" val="2135141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en-GB" dirty="0"/>
          </a:p>
        </p:txBody>
      </p:sp>
      <p:sp>
        <p:nvSpPr>
          <p:cNvPr id="4" name="Rezervirano mjesto broja slajda 3"/>
          <p:cNvSpPr>
            <a:spLocks noGrp="1"/>
          </p:cNvSpPr>
          <p:nvPr>
            <p:ph type="sldNum" sz="quarter" idx="10"/>
          </p:nvPr>
        </p:nvSpPr>
        <p:spPr/>
        <p:txBody>
          <a:bodyPr/>
          <a:lstStyle/>
          <a:p>
            <a:fld id="{A638D287-580F-4345-89D5-1876C3D7E2BE}" type="slidenum">
              <a:rPr lang="en-GB" smtClean="0"/>
              <a:t>88</a:t>
            </a:fld>
            <a:endParaRPr lang="en-GB"/>
          </a:p>
        </p:txBody>
      </p:sp>
    </p:spTree>
    <p:extLst>
      <p:ext uri="{BB962C8B-B14F-4D97-AF65-F5344CB8AC3E}">
        <p14:creationId xmlns:p14="http://schemas.microsoft.com/office/powerpoint/2010/main" val="3583413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hr-H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hr-HR"/>
          </a:p>
        </p:txBody>
      </p:sp>
      <p:sp>
        <p:nvSpPr>
          <p:cNvPr id="4" name="Date Placeholder 3"/>
          <p:cNvSpPr>
            <a:spLocks noGrp="1"/>
          </p:cNvSpPr>
          <p:nvPr>
            <p:ph type="dt" sz="half" idx="10"/>
          </p:nvPr>
        </p:nvSpPr>
        <p:spPr/>
        <p:txBody>
          <a:bodyPr/>
          <a:lstStyle/>
          <a:p>
            <a:fld id="{EC7B107D-F66C-4A1C-AA49-FC754FC64EA3}" type="datetimeFigureOut">
              <a:rPr lang="hr-HR" smtClean="0"/>
              <a:t>23.10.2018.</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827918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EC7B107D-F66C-4A1C-AA49-FC754FC64EA3}" type="datetimeFigureOut">
              <a:rPr lang="hr-HR" smtClean="0"/>
              <a:t>23.10.2018.</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514599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hr-H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EC7B107D-F66C-4A1C-AA49-FC754FC64EA3}" type="datetimeFigureOut">
              <a:rPr lang="hr-HR" smtClean="0"/>
              <a:t>23.10.2018.</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1812422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10"/>
          </p:nvPr>
        </p:nvSpPr>
        <p:spPr/>
        <p:txBody>
          <a:bodyPr/>
          <a:lstStyle/>
          <a:p>
            <a:fld id="{EC7B107D-F66C-4A1C-AA49-FC754FC64EA3}" type="datetimeFigureOut">
              <a:rPr lang="hr-HR" smtClean="0"/>
              <a:t>23.10.2018.</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2935604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hr-H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7B107D-F66C-4A1C-AA49-FC754FC64EA3}" type="datetimeFigureOut">
              <a:rPr lang="hr-HR" smtClean="0"/>
              <a:t>23.10.2018.</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2082358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Date Placeholder 4"/>
          <p:cNvSpPr>
            <a:spLocks noGrp="1"/>
          </p:cNvSpPr>
          <p:nvPr>
            <p:ph type="dt" sz="half" idx="10"/>
          </p:nvPr>
        </p:nvSpPr>
        <p:spPr/>
        <p:txBody>
          <a:bodyPr/>
          <a:lstStyle/>
          <a:p>
            <a:fld id="{EC7B107D-F66C-4A1C-AA49-FC754FC64EA3}" type="datetimeFigureOut">
              <a:rPr lang="hr-HR" smtClean="0"/>
              <a:t>23.10.2018.</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1486943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hr-H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7" name="Date Placeholder 6"/>
          <p:cNvSpPr>
            <a:spLocks noGrp="1"/>
          </p:cNvSpPr>
          <p:nvPr>
            <p:ph type="dt" sz="half" idx="10"/>
          </p:nvPr>
        </p:nvSpPr>
        <p:spPr/>
        <p:txBody>
          <a:bodyPr/>
          <a:lstStyle/>
          <a:p>
            <a:fld id="{EC7B107D-F66C-4A1C-AA49-FC754FC64EA3}" type="datetimeFigureOut">
              <a:rPr lang="hr-HR" smtClean="0"/>
              <a:t>23.10.2018.</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928259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r-HR"/>
          </a:p>
        </p:txBody>
      </p:sp>
      <p:sp>
        <p:nvSpPr>
          <p:cNvPr id="3" name="Date Placeholder 2"/>
          <p:cNvSpPr>
            <a:spLocks noGrp="1"/>
          </p:cNvSpPr>
          <p:nvPr>
            <p:ph type="dt" sz="half" idx="10"/>
          </p:nvPr>
        </p:nvSpPr>
        <p:spPr/>
        <p:txBody>
          <a:bodyPr/>
          <a:lstStyle/>
          <a:p>
            <a:fld id="{EC7B107D-F66C-4A1C-AA49-FC754FC64EA3}" type="datetimeFigureOut">
              <a:rPr lang="hr-HR" smtClean="0"/>
              <a:t>23.10.2018.</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803074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7B107D-F66C-4A1C-AA49-FC754FC64EA3}" type="datetimeFigureOut">
              <a:rPr lang="hr-HR" smtClean="0"/>
              <a:t>23.10.2018.</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205842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hr-H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7B107D-F66C-4A1C-AA49-FC754FC64EA3}" type="datetimeFigureOut">
              <a:rPr lang="hr-HR" smtClean="0"/>
              <a:t>23.10.2018.</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2422196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hr-H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7B107D-F66C-4A1C-AA49-FC754FC64EA3}" type="datetimeFigureOut">
              <a:rPr lang="hr-HR" smtClean="0"/>
              <a:t>23.10.2018.</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07EDF2DE-76D4-4272-8794-05012C8EEB22}" type="slidenum">
              <a:rPr lang="hr-HR" smtClean="0"/>
              <a:t>‹#›</a:t>
            </a:fld>
            <a:endParaRPr lang="hr-HR"/>
          </a:p>
        </p:txBody>
      </p:sp>
    </p:spTree>
    <p:extLst>
      <p:ext uri="{BB962C8B-B14F-4D97-AF65-F5344CB8AC3E}">
        <p14:creationId xmlns:p14="http://schemas.microsoft.com/office/powerpoint/2010/main" val="2887289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hr-H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r-H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7B107D-F66C-4A1C-AA49-FC754FC64EA3}" type="datetimeFigureOut">
              <a:rPr lang="hr-HR" smtClean="0"/>
              <a:t>23.10.2018.</a:t>
            </a:fld>
            <a:endParaRPr lang="hr-H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EDF2DE-76D4-4272-8794-05012C8EEB22}" type="slidenum">
              <a:rPr lang="hr-HR" smtClean="0"/>
              <a:t>‹#›</a:t>
            </a:fld>
            <a:endParaRPr lang="hr-HR"/>
          </a:p>
        </p:txBody>
      </p:sp>
    </p:spTree>
    <p:extLst>
      <p:ext uri="{BB962C8B-B14F-4D97-AF65-F5344CB8AC3E}">
        <p14:creationId xmlns:p14="http://schemas.microsoft.com/office/powerpoint/2010/main" val="3751652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www.youtube.com/watch?v=2QtdEq2tsh8"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68zB8xM8GLo"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Visoke ravnice</a:t>
            </a:r>
            <a:endParaRPr lang="hr-HR" dirty="0"/>
          </a:p>
        </p:txBody>
      </p:sp>
      <p:pic>
        <p:nvPicPr>
          <p:cNvPr id="4" name="Rezervirano mjesto sadržaja 3" descr="cap006.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2468826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Mount </a:t>
            </a:r>
            <a:r>
              <a:rPr lang="hr-HR" dirty="0" err="1" smtClean="0"/>
              <a:t>Rushmore</a:t>
            </a:r>
            <a:endParaRPr lang="hr-HR" dirty="0"/>
          </a:p>
        </p:txBody>
      </p:sp>
      <p:pic>
        <p:nvPicPr>
          <p:cNvPr id="4" name="Rezervirano mjesto sadržaja 3" descr="Dean_Franklin_-_06.04.03_Mount_Rushmore_Monument_(by-sa)-3_new.jpg"/>
          <p:cNvPicPr>
            <a:picLocks noGrp="1" noChangeAspect="1"/>
          </p:cNvPicPr>
          <p:nvPr>
            <p:ph idx="1"/>
          </p:nvPr>
        </p:nvPicPr>
        <p:blipFill>
          <a:blip r:embed="rId2" cstate="print"/>
          <a:stretch>
            <a:fillRect/>
          </a:stretch>
        </p:blipFill>
        <p:spPr>
          <a:xfrm>
            <a:off x="1177527" y="1600200"/>
            <a:ext cx="6788945" cy="4525963"/>
          </a:xfrm>
        </p:spPr>
      </p:pic>
    </p:spTree>
    <p:extLst>
      <p:ext uri="{BB962C8B-B14F-4D97-AF65-F5344CB8AC3E}">
        <p14:creationId xmlns:p14="http://schemas.microsoft.com/office/powerpoint/2010/main" val="184136759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4098" name="Picture 2" descr="https://upload.wikimedia.org/wikipedia/commons/5/57/North_America.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11322" y="1600200"/>
            <a:ext cx="352135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5750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dirty="0"/>
          </a:p>
        </p:txBody>
      </p:sp>
      <p:pic>
        <p:nvPicPr>
          <p:cNvPr id="1026" name="Picture 2" descr="Photo of Mount Rushmore from the East sid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6097" y="1600200"/>
            <a:ext cx="8051806"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521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Prirodne regije </a:t>
            </a:r>
            <a:endParaRPr lang="hr-HR" dirty="0"/>
          </a:p>
        </p:txBody>
      </p:sp>
      <p:pic>
        <p:nvPicPr>
          <p:cNvPr id="4" name="Rezervirano mjesto sadržaja 3" descr="cap001.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3126115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860346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3074" name="Picture 2" descr="Map of North Americ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99343"/>
            <a:ext cx="5400599" cy="6702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314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hr-HR"/>
          </a:p>
        </p:txBody>
      </p:sp>
      <p:sp>
        <p:nvSpPr>
          <p:cNvPr id="3" name="Subtitle 2"/>
          <p:cNvSpPr>
            <a:spLocks noGrp="1"/>
          </p:cNvSpPr>
          <p:nvPr>
            <p:ph type="subTitle" idx="1"/>
          </p:nvPr>
        </p:nvSpPr>
        <p:spPr/>
        <p:txBody>
          <a:bodyPr/>
          <a:lstStyle/>
          <a:p>
            <a:endParaRPr lang="hr-H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9766" y="0"/>
            <a:ext cx="4924467" cy="6858000"/>
          </a:xfrm>
          <a:prstGeom prst="rect">
            <a:avLst/>
          </a:prstGeom>
        </p:spPr>
      </p:pic>
    </p:spTree>
    <p:extLst>
      <p:ext uri="{BB962C8B-B14F-4D97-AF65-F5344CB8AC3E}">
        <p14:creationId xmlns:p14="http://schemas.microsoft.com/office/powerpoint/2010/main" val="32782793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026" name="Picture 2" descr="The Rocky Mountain Trenc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423410"/>
            <a:ext cx="8936876" cy="5957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732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92614" y="1600200"/>
            <a:ext cx="6758771" cy="4525963"/>
          </a:xfrm>
        </p:spPr>
      </p:pic>
    </p:spTree>
    <p:extLst>
      <p:ext uri="{BB962C8B-B14F-4D97-AF65-F5344CB8AC3E}">
        <p14:creationId xmlns:p14="http://schemas.microsoft.com/office/powerpoint/2010/main" val="20701051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870439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6664599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pic>
        <p:nvPicPr>
          <p:cNvPr id="4" name="Rezervirano mjesto sadržaja 3" descr="cap059.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3803476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2013109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3074" name="Picture 2" descr="Map of North Americ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327257"/>
            <a:ext cx="5400599" cy="6702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88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15616" y="1484784"/>
            <a:ext cx="6802660" cy="4761862"/>
          </a:xfrm>
        </p:spPr>
      </p:pic>
    </p:spTree>
    <p:extLst>
      <p:ext uri="{BB962C8B-B14F-4D97-AF65-F5344CB8AC3E}">
        <p14:creationId xmlns:p14="http://schemas.microsoft.com/office/powerpoint/2010/main" val="34788772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1412776"/>
            <a:ext cx="6629505" cy="4021645"/>
          </a:xfrm>
        </p:spPr>
      </p:pic>
    </p:spTree>
    <p:extLst>
      <p:ext uri="{BB962C8B-B14F-4D97-AF65-F5344CB8AC3E}">
        <p14:creationId xmlns:p14="http://schemas.microsoft.com/office/powerpoint/2010/main" val="4045168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4865373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4358845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Krnica (cirk)</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3130867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Rog</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737501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3658667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161113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i="1" dirty="0" err="1" smtClean="0"/>
              <a:t>Escarments</a:t>
            </a:r>
            <a:r>
              <a:rPr lang="hr-HR" dirty="0" smtClean="0"/>
              <a:t> - kosi potporni zidovi, reljefni odsjeci prema višim dijelovima</a:t>
            </a:r>
            <a:endParaRPr lang="hr-HR" dirty="0"/>
          </a:p>
        </p:txBody>
      </p:sp>
      <p:pic>
        <p:nvPicPr>
          <p:cNvPr id="4" name="Rezervirano mjesto sadržaja 3" descr="cap064.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8186264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0515533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Sedimentne stjene</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634827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Efuzivne stjene</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478237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237991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3550750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3150387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7646568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sp>
        <p:nvSpPr>
          <p:cNvPr id="3" name="Rezervirano mjesto sadržaja 2"/>
          <p:cNvSpPr>
            <a:spLocks noGrp="1"/>
          </p:cNvSpPr>
          <p:nvPr>
            <p:ph idx="1"/>
          </p:nvPr>
        </p:nvSpPr>
        <p:spPr/>
        <p:txBody>
          <a:bodyPr/>
          <a:lstStyle/>
          <a:p>
            <a:r>
              <a:rPr lang="en-GB" dirty="0">
                <a:hlinkClick r:id="rId2"/>
              </a:rPr>
              <a:t>https://</a:t>
            </a:r>
            <a:r>
              <a:rPr lang="en-GB" dirty="0" smtClean="0">
                <a:hlinkClick r:id="rId2"/>
              </a:rPr>
              <a:t>www.youtube.com/watch?v=2QtdEq2tsh8</a:t>
            </a:r>
            <a:endParaRPr lang="hr-HR" dirty="0" smtClean="0"/>
          </a:p>
          <a:p>
            <a:endParaRPr lang="hr-HR" dirty="0"/>
          </a:p>
          <a:p>
            <a:r>
              <a:rPr lang="hr-HR" dirty="0" smtClean="0"/>
              <a:t>12:47</a:t>
            </a:r>
            <a:endParaRPr lang="en-GB" dirty="0"/>
          </a:p>
        </p:txBody>
      </p:sp>
    </p:spTree>
    <p:extLst>
      <p:ext uri="{BB962C8B-B14F-4D97-AF65-F5344CB8AC3E}">
        <p14:creationId xmlns:p14="http://schemas.microsoft.com/office/powerpoint/2010/main" val="37489251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Intruzivne stjene</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713458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2050" name="Picture 2" descr="Slikovni rezultat za granite vs basal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2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pic>
        <p:nvPicPr>
          <p:cNvPr id="4" name="Rezervirano mjesto sadržaja 3" descr="cap060.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35240078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3074" name="Picture 2" descr="https://qph.fs.quoracdn.net/main-qimg-d788d7f782c8d398d8291ead4c76853b-c"/>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1572447"/>
            <a:ext cx="6624735" cy="4483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1244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Vapnenci</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4370705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hr-HR"/>
          </a:p>
        </p:txBody>
      </p:sp>
      <p:sp>
        <p:nvSpPr>
          <p:cNvPr id="3" name="Subtitle 2"/>
          <p:cNvSpPr>
            <a:spLocks noGrp="1"/>
          </p:cNvSpPr>
          <p:nvPr>
            <p:ph type="subTitle" idx="1"/>
          </p:nvPr>
        </p:nvSpPr>
        <p:spPr/>
        <p:txBody>
          <a:bodyPr/>
          <a:lstStyle/>
          <a:p>
            <a:endParaRPr lang="hr-H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9766" y="0"/>
            <a:ext cx="4924467" cy="6858000"/>
          </a:xfrm>
          <a:prstGeom prst="rect">
            <a:avLst/>
          </a:prstGeom>
        </p:spPr>
      </p:pic>
    </p:spTree>
    <p:extLst>
      <p:ext uri="{BB962C8B-B14F-4D97-AF65-F5344CB8AC3E}">
        <p14:creationId xmlns:p14="http://schemas.microsoft.com/office/powerpoint/2010/main" val="13826180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Međuplaninska regija</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1691662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0242" name="Picture 2" descr="Intermountain Wes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6540" y="44624"/>
            <a:ext cx="5855740" cy="6880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8454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Plato Yukon</a:t>
            </a:r>
            <a:endParaRPr lang="hr-HR" dirty="0"/>
          </a:p>
        </p:txBody>
      </p:sp>
      <p:sp>
        <p:nvSpPr>
          <p:cNvPr id="3" name="Content Placeholder 2"/>
          <p:cNvSpPr>
            <a:spLocks noGrp="1"/>
          </p:cNvSpPr>
          <p:nvPr>
            <p:ph idx="1"/>
          </p:nvPr>
        </p:nvSpPr>
        <p:spPr/>
        <p:txBody>
          <a:bodyPr/>
          <a:lstStyle/>
          <a:p>
            <a:endParaRPr lang="hr-HR" dirty="0"/>
          </a:p>
        </p:txBody>
      </p:sp>
      <p:pic>
        <p:nvPicPr>
          <p:cNvPr id="1026" name="Picture 2" descr="http://b.static.trunity.net/images/212709/754x461/sc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772816"/>
            <a:ext cx="7181850" cy="4391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6502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4338" name="Picture 2" descr="Slikovni rezultat za yukon plateau"/>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397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Plato </a:t>
            </a:r>
            <a:r>
              <a:rPr lang="hr-HR" dirty="0" err="1" smtClean="0"/>
              <a:t>Fraser</a:t>
            </a:r>
            <a:endParaRPr lang="en-GB" dirty="0"/>
          </a:p>
        </p:txBody>
      </p:sp>
      <p:pic>
        <p:nvPicPr>
          <p:cNvPr id="13314" name="Picture 2" descr="Slikovni rezultat za fraser plateau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90900" y="2486819"/>
            <a:ext cx="236220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3291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Plato Fraser</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776334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Columbia </a:t>
            </a:r>
            <a:r>
              <a:rPr lang="hr-HR" dirty="0" err="1" smtClean="0"/>
              <a:t>plateau</a:t>
            </a:r>
            <a:endParaRPr lang="en-GB" dirty="0"/>
          </a:p>
        </p:txBody>
      </p:sp>
      <p:pic>
        <p:nvPicPr>
          <p:cNvPr id="11266" name="Picture 2" descr="Slikovni rezultat za columbia plateau"/>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18640" y="1668621"/>
            <a:ext cx="5506720" cy="438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07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a:p>
        </p:txBody>
      </p:sp>
      <p:pic>
        <p:nvPicPr>
          <p:cNvPr id="4" name="Rezervirano mjesto sadržaja 3" descr="cap061.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12223832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4" name="Rezervirano mjesto sadržaja 3"/>
          <p:cNvPicPr>
            <a:picLocks noGrp="1" noChangeAspect="1"/>
          </p:cNvPicPr>
          <p:nvPr>
            <p:ph idx="1"/>
          </p:nvPr>
        </p:nvPicPr>
        <p:blipFill>
          <a:blip r:embed="rId3"/>
          <a:stretch>
            <a:fillRect/>
          </a:stretch>
        </p:blipFill>
        <p:spPr>
          <a:xfrm>
            <a:off x="1043608" y="764704"/>
            <a:ext cx="6624736" cy="5847894"/>
          </a:xfrm>
          <a:prstGeom prst="rect">
            <a:avLst/>
          </a:prstGeom>
        </p:spPr>
      </p:pic>
    </p:spTree>
    <p:extLst>
      <p:ext uri="{BB962C8B-B14F-4D97-AF65-F5344CB8AC3E}">
        <p14:creationId xmlns:p14="http://schemas.microsoft.com/office/powerpoint/2010/main" val="4632767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5806617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2290" name="Picture 2" descr="Slikovni rezultat za columbia plateau"/>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71078" y="1417638"/>
            <a:ext cx="7293773" cy="4819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4725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Područje bazena i grebena</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2765419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6146" name="Picture 2" descr="https://upload.wikimedia.org/wikipedia/commons/thumb/c/cc/TuleHorses.JPG/1024px-TuleHorses.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54691" y="1600200"/>
            <a:ext cx="603461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7032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5122" name="Picture 2" descr="Greatbasinmap.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46961" y="1600200"/>
            <a:ext cx="4050078"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0103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dirty="0"/>
          </a:p>
        </p:txBody>
      </p:sp>
      <p:pic>
        <p:nvPicPr>
          <p:cNvPr id="7170" name="Picture 2" descr="https://upload.wikimedia.org/wikipedia/commons/e/e4/Basin_range_provinc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43273" y="1600200"/>
            <a:ext cx="5657453"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16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6018023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8421845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158904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hr-HR" dirty="0"/>
          </a:p>
        </p:txBody>
      </p:sp>
      <p:pic>
        <p:nvPicPr>
          <p:cNvPr id="4" name="Rezervirano mjesto sadržaja 3" descr="cap063.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38297910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94594925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5122" name="Picture 2" descr="Greatbasinmap.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134453"/>
            <a:ext cx="5976664" cy="6678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9829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6857217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3108637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9218" name="Picture 2" descr="Slikovni rezultat za american cordillera intermountain plateau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14923" y="1600200"/>
            <a:ext cx="4914154"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9263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6892936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86622542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915112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40223187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1589181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i="1" dirty="0" err="1" smtClean="0"/>
              <a:t>Badlands</a:t>
            </a:r>
            <a:r>
              <a:rPr lang="hr-HR" dirty="0" smtClean="0"/>
              <a:t> - rezultat erozije sedimentnih stijena pod utjecajem vode i vjetra</a:t>
            </a:r>
            <a:endParaRPr lang="hr-HR" dirty="0"/>
          </a:p>
        </p:txBody>
      </p:sp>
      <p:pic>
        <p:nvPicPr>
          <p:cNvPr id="4" name="Rezervirano mjesto sadržaja 3" descr="cap066.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29331874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5463878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4" name="Rezervirano mjesto sadržaja 3"/>
          <p:cNvPicPr>
            <a:picLocks noGrp="1" noChangeAspect="1"/>
          </p:cNvPicPr>
          <p:nvPr>
            <p:ph idx="1"/>
          </p:nvPr>
        </p:nvPicPr>
        <p:blipFill>
          <a:blip r:embed="rId2"/>
          <a:stretch>
            <a:fillRect/>
          </a:stretch>
        </p:blipFill>
        <p:spPr>
          <a:xfrm>
            <a:off x="1595437" y="1615281"/>
            <a:ext cx="5953125" cy="4495800"/>
          </a:xfrm>
          <a:prstGeom prst="rect">
            <a:avLst/>
          </a:prstGeom>
        </p:spPr>
      </p:pic>
    </p:spTree>
    <p:extLst>
      <p:ext uri="{BB962C8B-B14F-4D97-AF65-F5344CB8AC3E}">
        <p14:creationId xmlns:p14="http://schemas.microsoft.com/office/powerpoint/2010/main" val="23209490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5362" name="Picture 2" descr="Slikovni rezultat za sierra nevada cascade range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4955" y="116632"/>
            <a:ext cx="5574154"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3677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178184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4418 m</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4636318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02465889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26449322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37591666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423563563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5362" name="Picture 2" descr="Slikovni rezultat za sierra nevada cascade range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4955" y="116632"/>
            <a:ext cx="5574154"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9115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smtClean="0"/>
              <a:t>badlands</a:t>
            </a:r>
            <a:endParaRPr lang="en-GB" dirty="0"/>
          </a:p>
        </p:txBody>
      </p:sp>
      <p:sp>
        <p:nvSpPr>
          <p:cNvPr id="3" name="Rezervirano mjesto sadržaja 2"/>
          <p:cNvSpPr>
            <a:spLocks noGrp="1"/>
          </p:cNvSpPr>
          <p:nvPr>
            <p:ph idx="1"/>
          </p:nvPr>
        </p:nvSpPr>
        <p:spPr/>
        <p:txBody>
          <a:bodyPr/>
          <a:lstStyle/>
          <a:p>
            <a:r>
              <a:rPr lang="en-GB" dirty="0">
                <a:hlinkClick r:id="rId2"/>
              </a:rPr>
              <a:t>https://</a:t>
            </a:r>
            <a:r>
              <a:rPr lang="en-GB" dirty="0" smtClean="0">
                <a:hlinkClick r:id="rId2"/>
              </a:rPr>
              <a:t>www.youtube.com/watch?v=68zB8xM8GLo</a:t>
            </a:r>
            <a:endParaRPr lang="hr-HR" dirty="0" smtClean="0"/>
          </a:p>
          <a:p>
            <a:endParaRPr lang="hr-HR" dirty="0" smtClean="0"/>
          </a:p>
          <a:p>
            <a:r>
              <a:rPr lang="hr-HR" dirty="0"/>
              <a:t>0</a:t>
            </a:r>
            <a:r>
              <a:rPr lang="hr-HR" dirty="0" smtClean="0"/>
              <a:t>.39</a:t>
            </a:r>
            <a:endParaRPr lang="en-GB" dirty="0"/>
          </a:p>
        </p:txBody>
      </p:sp>
    </p:spTree>
    <p:extLst>
      <p:ext uri="{BB962C8B-B14F-4D97-AF65-F5344CB8AC3E}">
        <p14:creationId xmlns:p14="http://schemas.microsoft.com/office/powerpoint/2010/main" val="169984651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88913" y="1600200"/>
            <a:ext cx="5766173" cy="4525963"/>
          </a:xfrm>
        </p:spPr>
      </p:pic>
    </p:spTree>
    <p:extLst>
      <p:ext uri="{BB962C8B-B14F-4D97-AF65-F5344CB8AC3E}">
        <p14:creationId xmlns:p14="http://schemas.microsoft.com/office/powerpoint/2010/main" val="34192213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5362" name="Picture 2" descr="Slikovni rezultat za sierra nevada cascade range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4955" y="116632"/>
            <a:ext cx="5574154"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8461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Unutrašnja međuplaninska zona</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1271604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sp>
        <p:nvSpPr>
          <p:cNvPr id="3" name="Content Placeholder 2"/>
          <p:cNvSpPr>
            <a:spLocks noGrp="1"/>
          </p:cNvSpPr>
          <p:nvPr>
            <p:ph idx="1"/>
          </p:nvPr>
        </p:nvSpPr>
        <p:spPr/>
        <p:txBody>
          <a:bodyPr/>
          <a:lstStyle/>
          <a:p>
            <a:endParaRPr lang="hr-HR"/>
          </a:p>
        </p:txBody>
      </p:sp>
      <p:pic>
        <p:nvPicPr>
          <p:cNvPr id="2050" name="Picture 2" descr="Map california central vall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772816"/>
            <a:ext cx="3528392" cy="431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46721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6802433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Willamette</a:t>
            </a:r>
            <a:endParaRPr lang="hr-HR" dirty="0"/>
          </a:p>
        </p:txBody>
      </p:sp>
      <p:sp>
        <p:nvSpPr>
          <p:cNvPr id="3" name="Content Placeholder 2"/>
          <p:cNvSpPr>
            <a:spLocks noGrp="1"/>
          </p:cNvSpPr>
          <p:nvPr>
            <p:ph idx="1"/>
          </p:nvPr>
        </p:nvSpPr>
        <p:spPr/>
        <p:txBody>
          <a:bodyPr/>
          <a:lstStyle/>
          <a:p>
            <a:endParaRPr lang="hr-HR"/>
          </a:p>
        </p:txBody>
      </p:sp>
      <p:pic>
        <p:nvPicPr>
          <p:cNvPr id="3074" name="Picture 2" descr="https://upload.wikimedia.org/wikipedia/commons/4/4a/Wpdms_shdrlfi020l_willamette_valle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2132856"/>
            <a:ext cx="2381250" cy="342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7678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933728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4" name="Rezervirano mjesto sadržaja 3"/>
          <p:cNvPicPr>
            <a:picLocks noGrp="1" noChangeAspect="1"/>
          </p:cNvPicPr>
          <p:nvPr>
            <p:ph idx="1"/>
          </p:nvPr>
        </p:nvPicPr>
        <p:blipFill>
          <a:blip r:embed="rId2"/>
          <a:stretch>
            <a:fillRect/>
          </a:stretch>
        </p:blipFill>
        <p:spPr>
          <a:xfrm>
            <a:off x="1595437" y="1615281"/>
            <a:ext cx="5953125" cy="4495800"/>
          </a:xfrm>
          <a:prstGeom prst="rect">
            <a:avLst/>
          </a:prstGeom>
        </p:spPr>
      </p:pic>
    </p:spTree>
    <p:extLst>
      <p:ext uri="{BB962C8B-B14F-4D97-AF65-F5344CB8AC3E}">
        <p14:creationId xmlns:p14="http://schemas.microsoft.com/office/powerpoint/2010/main" val="30289244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1026" name="Picture 2" descr="Relief map of the northern American Cordillera showing cumulative last glacial maximum ice cover between 21.4 and 16.8 14 C cal ka (Dyke, 2004, red line) and the modelling domain used in this study (black rectangle). The background map consists of ETOPO1 (Amante and Eakins, 2009) and Natural Earth Data (Patterson and Kelso, 2015). Â "/>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476672"/>
            <a:ext cx="8281508" cy="6181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87191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smtClean="0"/>
              <a:t>Pacifički obalni pojas</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756211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Black </a:t>
            </a:r>
            <a:r>
              <a:rPr lang="hr-HR" dirty="0" err="1" smtClean="0"/>
              <a:t>Hills</a:t>
            </a:r>
            <a:r>
              <a:rPr lang="hr-HR" dirty="0" smtClean="0"/>
              <a:t> - 2130 m.</a:t>
            </a:r>
            <a:endParaRPr lang="hr-HR" dirty="0"/>
          </a:p>
        </p:txBody>
      </p:sp>
      <p:pic>
        <p:nvPicPr>
          <p:cNvPr id="4" name="Rezervirano mjesto sadržaja 3" descr="cap067.bmp"/>
          <p:cNvPicPr>
            <a:picLocks noGrp="1" noChangeAspect="1"/>
          </p:cNvPicPr>
          <p:nvPr>
            <p:ph idx="1"/>
          </p:nvPr>
        </p:nvPicPr>
        <p:blipFill>
          <a:blip r:embed="rId2"/>
          <a:stretch>
            <a:fillRect/>
          </a:stretch>
        </p:blipFill>
        <p:spPr>
          <a:xfrm>
            <a:off x="1554691" y="1600200"/>
            <a:ext cx="6034617" cy="4525963"/>
          </a:xfrm>
        </p:spPr>
      </p:pic>
    </p:spTree>
    <p:extLst>
      <p:ext uri="{BB962C8B-B14F-4D97-AF65-F5344CB8AC3E}">
        <p14:creationId xmlns:p14="http://schemas.microsoft.com/office/powerpoint/2010/main" val="36026534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044318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427666587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75606189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4" name="Rezervirano mjesto sadržaja 3"/>
          <p:cNvPicPr>
            <a:picLocks noGrp="1" noChangeAspect="1"/>
          </p:cNvPicPr>
          <p:nvPr>
            <p:ph idx="1"/>
          </p:nvPr>
        </p:nvPicPr>
        <p:blipFill>
          <a:blip r:embed="rId2"/>
          <a:stretch>
            <a:fillRect/>
          </a:stretch>
        </p:blipFill>
        <p:spPr>
          <a:xfrm>
            <a:off x="1595437" y="1615281"/>
            <a:ext cx="5953125" cy="4495800"/>
          </a:xfrm>
          <a:prstGeom prst="rect">
            <a:avLst/>
          </a:prstGeom>
        </p:spPr>
      </p:pic>
    </p:spTree>
    <p:extLst>
      <p:ext uri="{BB962C8B-B14F-4D97-AF65-F5344CB8AC3E}">
        <p14:creationId xmlns:p14="http://schemas.microsoft.com/office/powerpoint/2010/main" val="15601479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3074" name="Picture 2" descr="Map of North Americ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99343"/>
            <a:ext cx="5400599" cy="6702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2155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err="1" smtClean="0"/>
              <a:t>Mc</a:t>
            </a:r>
            <a:r>
              <a:rPr lang="hr-HR" dirty="0" smtClean="0"/>
              <a:t> </a:t>
            </a:r>
            <a:r>
              <a:rPr lang="hr-HR" dirty="0" err="1" smtClean="0"/>
              <a:t>Kinley</a:t>
            </a:r>
            <a:r>
              <a:rPr lang="hr-HR" dirty="0" smtClean="0"/>
              <a:t>/Denali</a:t>
            </a:r>
            <a:endParaRPr lang="hr-HR"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211348130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smtClean="0"/>
              <a:t/>
            </a:r>
            <a:br>
              <a:rPr lang="hr-HR" dirty="0" smtClean="0"/>
            </a:br>
            <a:r>
              <a:rPr lang="hr-HR" sz="2025" dirty="0" smtClean="0"/>
              <a:t>Koliko </a:t>
            </a:r>
            <a:r>
              <a:rPr lang="hr-HR" sz="2025" dirty="0"/>
              <a:t>je visoka planina Denali?</a:t>
            </a:r>
          </a:p>
        </p:txBody>
      </p:sp>
      <p:pic>
        <p:nvPicPr>
          <p:cNvPr id="5122" name="Picture 2" descr="A snow-covered, gently sloping mountain is in the background, with a lake in the foreground"/>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29936" y="2214404"/>
            <a:ext cx="3070514" cy="23658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ica 5"/>
          <p:cNvGraphicFramePr>
            <a:graphicFrameLocks noGrp="1"/>
          </p:cNvGraphicFramePr>
          <p:nvPr>
            <p:extLst>
              <p:ext uri="{D42A27DB-BD31-4B8C-83A1-F6EECF244321}">
                <p14:modId xmlns:p14="http://schemas.microsoft.com/office/powerpoint/2010/main" val="3157038248"/>
              </p:ext>
            </p:extLst>
          </p:nvPr>
        </p:nvGraphicFramePr>
        <p:xfrm>
          <a:off x="2724150" y="4802620"/>
          <a:ext cx="6096000" cy="1127760"/>
        </p:xfrm>
        <a:graphic>
          <a:graphicData uri="http://schemas.openxmlformats.org/drawingml/2006/table">
            <a:tbl>
              <a:tblPr firstRow="1" bandRow="1">
                <a:tableStyleId>{5C22544A-7EE6-4342-B048-85BDC9FD1C3A}</a:tableStyleId>
              </a:tblPr>
              <a:tblGrid>
                <a:gridCol w="3048000"/>
                <a:gridCol w="3048000"/>
              </a:tblGrid>
              <a:tr h="278130">
                <a:tc>
                  <a:txBody>
                    <a:bodyPr/>
                    <a:lstStyle/>
                    <a:p>
                      <a:r>
                        <a:rPr lang="hr-HR" sz="1400" dirty="0" smtClean="0"/>
                        <a:t>Godina </a:t>
                      </a:r>
                      <a:r>
                        <a:rPr lang="hr-HR" sz="1400" dirty="0" err="1" smtClean="0"/>
                        <a:t>miierenja</a:t>
                      </a:r>
                      <a:endParaRPr lang="hr-HR" sz="1400" dirty="0"/>
                    </a:p>
                  </a:txBody>
                  <a:tcPr marL="68580" marR="68580" marT="34290" marB="34290"/>
                </a:tc>
                <a:tc>
                  <a:txBody>
                    <a:bodyPr/>
                    <a:lstStyle/>
                    <a:p>
                      <a:r>
                        <a:rPr lang="hr-HR" sz="1400" dirty="0" smtClean="0"/>
                        <a:t>Visina u metrima</a:t>
                      </a:r>
                      <a:endParaRPr lang="hr-HR" sz="1400" dirty="0"/>
                    </a:p>
                  </a:txBody>
                  <a:tcPr marL="68580" marR="68580" marT="34290" marB="34290"/>
                </a:tc>
              </a:tr>
              <a:tr h="278130">
                <a:tc>
                  <a:txBody>
                    <a:bodyPr/>
                    <a:lstStyle/>
                    <a:p>
                      <a:r>
                        <a:rPr lang="hr-HR" sz="1400" dirty="0" smtClean="0"/>
                        <a:t>1953</a:t>
                      </a:r>
                      <a:endParaRPr lang="hr-HR" sz="1400" dirty="0"/>
                    </a:p>
                  </a:txBody>
                  <a:tcPr marL="68580" marR="68580" marT="34290" marB="34290"/>
                </a:tc>
                <a:tc>
                  <a:txBody>
                    <a:bodyPr/>
                    <a:lstStyle/>
                    <a:p>
                      <a:r>
                        <a:rPr lang="hr-HR" sz="1400" dirty="0" smtClean="0"/>
                        <a:t>6193</a:t>
                      </a:r>
                      <a:endParaRPr lang="hr-HR" sz="1400" dirty="0"/>
                    </a:p>
                  </a:txBody>
                  <a:tcPr marL="68580" marR="68580" marT="34290" marB="34290"/>
                </a:tc>
              </a:tr>
              <a:tr h="278130">
                <a:tc>
                  <a:txBody>
                    <a:bodyPr/>
                    <a:lstStyle/>
                    <a:p>
                      <a:r>
                        <a:rPr lang="hr-HR" sz="1400" dirty="0" smtClean="0"/>
                        <a:t>2013</a:t>
                      </a:r>
                      <a:endParaRPr lang="hr-HR" sz="1400" dirty="0"/>
                    </a:p>
                  </a:txBody>
                  <a:tcPr marL="68580" marR="68580" marT="34290" marB="34290"/>
                </a:tc>
                <a:tc>
                  <a:txBody>
                    <a:bodyPr/>
                    <a:lstStyle/>
                    <a:p>
                      <a:r>
                        <a:rPr lang="hr-HR" sz="1400" dirty="0" smtClean="0"/>
                        <a:t>6168</a:t>
                      </a:r>
                      <a:endParaRPr lang="hr-HR" sz="1400" dirty="0"/>
                    </a:p>
                  </a:txBody>
                  <a:tcPr marL="68580" marR="68580" marT="34290" marB="34290"/>
                </a:tc>
              </a:tr>
              <a:tr h="278130">
                <a:tc>
                  <a:txBody>
                    <a:bodyPr/>
                    <a:lstStyle/>
                    <a:p>
                      <a:endParaRPr lang="hr-HR" sz="1400" dirty="0"/>
                    </a:p>
                  </a:txBody>
                  <a:tcPr marL="68580" marR="68580" marT="34290" marB="34290"/>
                </a:tc>
                <a:tc>
                  <a:txBody>
                    <a:bodyPr/>
                    <a:lstStyle/>
                    <a:p>
                      <a:endParaRPr lang="hr-HR" sz="1400" dirty="0"/>
                    </a:p>
                  </a:txBody>
                  <a:tcPr marL="68580" marR="68580" marT="34290" marB="34290"/>
                </a:tc>
              </a:tr>
            </a:tbl>
          </a:graphicData>
        </a:graphic>
      </p:graphicFrame>
    </p:spTree>
    <p:extLst>
      <p:ext uri="{BB962C8B-B14F-4D97-AF65-F5344CB8AC3E}">
        <p14:creationId xmlns:p14="http://schemas.microsoft.com/office/powerpoint/2010/main" val="8217616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dirty="0" smtClean="0"/>
              <a:t/>
            </a:r>
            <a:br>
              <a:rPr lang="hr-HR" dirty="0" smtClean="0"/>
            </a:br>
            <a:r>
              <a:rPr lang="hr-HR" sz="2025" dirty="0" smtClean="0"/>
              <a:t>Koliko </a:t>
            </a:r>
            <a:r>
              <a:rPr lang="hr-HR" sz="2025" dirty="0"/>
              <a:t>je visoka planina Denali?</a:t>
            </a:r>
          </a:p>
        </p:txBody>
      </p:sp>
      <p:pic>
        <p:nvPicPr>
          <p:cNvPr id="5122" name="Picture 2" descr="A snow-covered, gently sloping mountain is in the background, with a lake in the foreground"/>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29936" y="2214404"/>
            <a:ext cx="3070514" cy="23658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ica 5"/>
          <p:cNvGraphicFramePr>
            <a:graphicFrameLocks noGrp="1"/>
          </p:cNvGraphicFramePr>
          <p:nvPr>
            <p:extLst>
              <p:ext uri="{D42A27DB-BD31-4B8C-83A1-F6EECF244321}">
                <p14:modId xmlns:p14="http://schemas.microsoft.com/office/powerpoint/2010/main" val="3301081283"/>
              </p:ext>
            </p:extLst>
          </p:nvPr>
        </p:nvGraphicFramePr>
        <p:xfrm>
          <a:off x="2724150" y="4802620"/>
          <a:ext cx="6096000" cy="1127760"/>
        </p:xfrm>
        <a:graphic>
          <a:graphicData uri="http://schemas.openxmlformats.org/drawingml/2006/table">
            <a:tbl>
              <a:tblPr firstRow="1" bandRow="1">
                <a:tableStyleId>{5C22544A-7EE6-4342-B048-85BDC9FD1C3A}</a:tableStyleId>
              </a:tblPr>
              <a:tblGrid>
                <a:gridCol w="3048000"/>
                <a:gridCol w="3048000"/>
              </a:tblGrid>
              <a:tr h="278130">
                <a:tc>
                  <a:txBody>
                    <a:bodyPr/>
                    <a:lstStyle/>
                    <a:p>
                      <a:r>
                        <a:rPr lang="hr-HR" sz="1400" dirty="0" smtClean="0"/>
                        <a:t>Godina </a:t>
                      </a:r>
                      <a:r>
                        <a:rPr lang="hr-HR" sz="1400" dirty="0" err="1" smtClean="0"/>
                        <a:t>miierenja</a:t>
                      </a:r>
                      <a:endParaRPr lang="hr-HR" sz="1400" dirty="0"/>
                    </a:p>
                  </a:txBody>
                  <a:tcPr marL="68580" marR="68580" marT="34290" marB="34290"/>
                </a:tc>
                <a:tc>
                  <a:txBody>
                    <a:bodyPr/>
                    <a:lstStyle/>
                    <a:p>
                      <a:r>
                        <a:rPr lang="hr-HR" sz="1400" dirty="0" smtClean="0"/>
                        <a:t>Visina u metrima</a:t>
                      </a:r>
                      <a:endParaRPr lang="hr-HR" sz="1400" dirty="0"/>
                    </a:p>
                  </a:txBody>
                  <a:tcPr marL="68580" marR="68580" marT="34290" marB="34290"/>
                </a:tc>
              </a:tr>
              <a:tr h="278130">
                <a:tc>
                  <a:txBody>
                    <a:bodyPr/>
                    <a:lstStyle/>
                    <a:p>
                      <a:r>
                        <a:rPr lang="hr-HR" sz="1400" dirty="0" smtClean="0"/>
                        <a:t>1953</a:t>
                      </a:r>
                      <a:endParaRPr lang="hr-HR" sz="1400" dirty="0"/>
                    </a:p>
                  </a:txBody>
                  <a:tcPr marL="68580" marR="68580" marT="34290" marB="34290"/>
                </a:tc>
                <a:tc>
                  <a:txBody>
                    <a:bodyPr/>
                    <a:lstStyle/>
                    <a:p>
                      <a:r>
                        <a:rPr lang="hr-HR" sz="1400" dirty="0" smtClean="0"/>
                        <a:t>6193</a:t>
                      </a:r>
                      <a:endParaRPr lang="hr-HR" sz="1400" dirty="0"/>
                    </a:p>
                  </a:txBody>
                  <a:tcPr marL="68580" marR="68580" marT="34290" marB="34290"/>
                </a:tc>
              </a:tr>
              <a:tr h="278130">
                <a:tc>
                  <a:txBody>
                    <a:bodyPr/>
                    <a:lstStyle/>
                    <a:p>
                      <a:r>
                        <a:rPr lang="hr-HR" sz="1400" dirty="0" smtClean="0"/>
                        <a:t>2013</a:t>
                      </a:r>
                      <a:endParaRPr lang="hr-HR" sz="1400" dirty="0"/>
                    </a:p>
                  </a:txBody>
                  <a:tcPr marL="68580" marR="68580" marT="34290" marB="34290"/>
                </a:tc>
                <a:tc>
                  <a:txBody>
                    <a:bodyPr/>
                    <a:lstStyle/>
                    <a:p>
                      <a:r>
                        <a:rPr lang="hr-HR" sz="1400" dirty="0" smtClean="0"/>
                        <a:t>6168</a:t>
                      </a:r>
                      <a:endParaRPr lang="hr-HR" sz="1400" dirty="0"/>
                    </a:p>
                  </a:txBody>
                  <a:tcPr marL="68580" marR="68580" marT="34290" marB="34290"/>
                </a:tc>
              </a:tr>
              <a:tr h="278130">
                <a:tc>
                  <a:txBody>
                    <a:bodyPr/>
                    <a:lstStyle/>
                    <a:p>
                      <a:r>
                        <a:rPr lang="hr-HR" sz="1400" dirty="0" smtClean="0"/>
                        <a:t>2015</a:t>
                      </a:r>
                      <a:endParaRPr lang="hr-HR" sz="1400" dirty="0"/>
                    </a:p>
                  </a:txBody>
                  <a:tcPr marL="68580" marR="68580" marT="34290" marB="34290"/>
                </a:tc>
                <a:tc>
                  <a:txBody>
                    <a:bodyPr/>
                    <a:lstStyle/>
                    <a:p>
                      <a:r>
                        <a:rPr lang="hr-HR" sz="1400" dirty="0" smtClean="0"/>
                        <a:t>6194</a:t>
                      </a:r>
                      <a:endParaRPr lang="hr-HR" sz="1400" dirty="0"/>
                    </a:p>
                  </a:txBody>
                  <a:tcPr marL="68580" marR="68580" marT="34290" marB="34290"/>
                </a:tc>
              </a:tr>
            </a:tbl>
          </a:graphicData>
        </a:graphic>
      </p:graphicFrame>
    </p:spTree>
    <p:extLst>
      <p:ext uri="{BB962C8B-B14F-4D97-AF65-F5344CB8AC3E}">
        <p14:creationId xmlns:p14="http://schemas.microsoft.com/office/powerpoint/2010/main" val="198113732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hr-H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69778" y="1600200"/>
            <a:ext cx="6004444" cy="4525963"/>
          </a:xfrm>
        </p:spPr>
      </p:pic>
    </p:spTree>
    <p:extLst>
      <p:ext uri="{BB962C8B-B14F-4D97-AF65-F5344CB8AC3E}">
        <p14:creationId xmlns:p14="http://schemas.microsoft.com/office/powerpoint/2010/main" val="380053125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GB"/>
          </a:p>
        </p:txBody>
      </p:sp>
      <p:pic>
        <p:nvPicPr>
          <p:cNvPr id="2050" name="Picture 2" descr="North America Ma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6962" y="1672431"/>
            <a:ext cx="4410075" cy="438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2265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TotalTime>
  <Words>104</Words>
  <Application>Microsoft Office PowerPoint</Application>
  <PresentationFormat>Prikaz na zaslonu (4:3)</PresentationFormat>
  <Paragraphs>50</Paragraphs>
  <Slides>100</Slides>
  <Notes>4</Notes>
  <HiddenSlides>0</HiddenSlides>
  <MMClips>0</MMClips>
  <ScaleCrop>false</ScaleCrop>
  <HeadingPairs>
    <vt:vector size="6" baseType="variant">
      <vt:variant>
        <vt:lpstr>Korišteni fontovi</vt:lpstr>
      </vt:variant>
      <vt:variant>
        <vt:i4>2</vt:i4>
      </vt:variant>
      <vt:variant>
        <vt:lpstr>Tema</vt:lpstr>
      </vt:variant>
      <vt:variant>
        <vt:i4>1</vt:i4>
      </vt:variant>
      <vt:variant>
        <vt:lpstr>Naslovi slajdova</vt:lpstr>
      </vt:variant>
      <vt:variant>
        <vt:i4>100</vt:i4>
      </vt:variant>
    </vt:vector>
  </HeadingPairs>
  <TitlesOfParts>
    <vt:vector size="103" baseType="lpstr">
      <vt:lpstr>Arial</vt:lpstr>
      <vt:lpstr>Calibri</vt:lpstr>
      <vt:lpstr>Office Theme</vt:lpstr>
      <vt:lpstr>Visoke ravnice</vt:lpstr>
      <vt:lpstr>PowerPointova prezentacija</vt:lpstr>
      <vt:lpstr>Escarments - kosi potporni zidovi, reljefni odsjeci prema višim dijelovima</vt:lpstr>
      <vt:lpstr>PowerPointova prezentacija</vt:lpstr>
      <vt:lpstr>PowerPointova prezentacija</vt:lpstr>
      <vt:lpstr>PowerPointova prezentacija</vt:lpstr>
      <vt:lpstr>Badlands - rezultat erozije sedimentnih stijena pod utjecajem vode i vjetra</vt:lpstr>
      <vt:lpstr>badlands</vt:lpstr>
      <vt:lpstr>Black Hills - 2130 m.</vt:lpstr>
      <vt:lpstr>Mount Rushmore</vt:lpstr>
      <vt:lpstr>PowerPointova prezentacija</vt:lpstr>
      <vt:lpstr>Prirodne regije </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Krnica (cirk)</vt:lpstr>
      <vt:lpstr>Rog</vt:lpstr>
      <vt:lpstr>PowerPointova prezentacija</vt:lpstr>
      <vt:lpstr>PowerPointova prezentacija</vt:lpstr>
      <vt:lpstr>PowerPointova prezentacija</vt:lpstr>
      <vt:lpstr>Sedimentne stjene</vt:lpstr>
      <vt:lpstr>Efuzivne stjene</vt:lpstr>
      <vt:lpstr>PowerPointova prezentacija</vt:lpstr>
      <vt:lpstr>PowerPointova prezentacija</vt:lpstr>
      <vt:lpstr>PowerPointova prezentacija</vt:lpstr>
      <vt:lpstr>PowerPointova prezentacija</vt:lpstr>
      <vt:lpstr>PowerPointova prezentacija</vt:lpstr>
      <vt:lpstr>Intruzivne stjene</vt:lpstr>
      <vt:lpstr>PowerPointova prezentacija</vt:lpstr>
      <vt:lpstr>PowerPointova prezentacija</vt:lpstr>
      <vt:lpstr>Vapnenci</vt:lpstr>
      <vt:lpstr>PowerPointova prezentacija</vt:lpstr>
      <vt:lpstr>Međuplaninska regija</vt:lpstr>
      <vt:lpstr>PowerPointova prezentacija</vt:lpstr>
      <vt:lpstr>Plato Yukon</vt:lpstr>
      <vt:lpstr>PowerPointova prezentacija</vt:lpstr>
      <vt:lpstr>Plato Fraser</vt:lpstr>
      <vt:lpstr>Plato Fraser</vt:lpstr>
      <vt:lpstr>Columbia plateau</vt:lpstr>
      <vt:lpstr>PowerPointova prezentacija</vt:lpstr>
      <vt:lpstr>PowerPointova prezentacija</vt:lpstr>
      <vt:lpstr>PowerPointova prezentacija</vt:lpstr>
      <vt:lpstr>Područje bazena i grebena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4418 m</vt:lpstr>
      <vt:lpstr>PowerPointova prezentacija</vt:lpstr>
      <vt:lpstr>PowerPointova prezentacija</vt:lpstr>
      <vt:lpstr>PowerPointova prezentacija</vt:lpstr>
      <vt:lpstr>PowerPointova prezentacija</vt:lpstr>
      <vt:lpstr>PowerPointova prezentacija</vt:lpstr>
      <vt:lpstr>PowerPointova prezentacija</vt:lpstr>
      <vt:lpstr>PowerPointova prezentacija</vt:lpstr>
      <vt:lpstr>Unutrašnja međuplaninska zona</vt:lpstr>
      <vt:lpstr>PowerPointova prezentacija</vt:lpstr>
      <vt:lpstr>PowerPointova prezentacija</vt:lpstr>
      <vt:lpstr>Willamette</vt:lpstr>
      <vt:lpstr>PowerPointova prezentacija</vt:lpstr>
      <vt:lpstr>PowerPointova prezentacija</vt:lpstr>
      <vt:lpstr>PowerPointova prezentacija</vt:lpstr>
      <vt:lpstr>Pacifički obalni pojas</vt:lpstr>
      <vt:lpstr>PowerPointova prezentacija</vt:lpstr>
      <vt:lpstr>PowerPointova prezentacija</vt:lpstr>
      <vt:lpstr>PowerPointova prezentacija</vt:lpstr>
      <vt:lpstr>PowerPointova prezentacija</vt:lpstr>
      <vt:lpstr>PowerPointova prezentacija</vt:lpstr>
      <vt:lpstr>Mc Kinley/Denali</vt:lpstr>
      <vt:lpstr> Koliko je visoka planina Denali?</vt:lpstr>
      <vt:lpstr> Koliko je visoka planina Denali?</vt:lpstr>
      <vt:lpstr>PowerPointova prezentacija</vt:lpstr>
      <vt:lpstr>PowerPointova prezentacija</vt:lpstr>
      <vt:lpstr>PowerPointova prezentacija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Laura Šakaja</cp:lastModifiedBy>
  <cp:revision>31</cp:revision>
  <dcterms:created xsi:type="dcterms:W3CDTF">2015-10-20T07:32:00Z</dcterms:created>
  <dcterms:modified xsi:type="dcterms:W3CDTF">2018-10-23T08:08:09Z</dcterms:modified>
</cp:coreProperties>
</file>