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70" r:id="rId13"/>
    <p:sldId id="271" r:id="rId14"/>
    <p:sldId id="269" r:id="rId15"/>
    <p:sldId id="265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AA8D4-917F-4986-89D2-7B80D1DD2A9E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795D7-ABFA-4B93-90C1-C2D722A3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75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EC3B4-59AA-4AAE-8716-789E728E2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3024C-0C2B-45C7-8F48-60BBB85CBC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76225-F8A7-448B-819C-7D9AA8620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6CC64-EDF7-405B-AB2F-36D6CC515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A4861-AE35-4A9E-A92E-2E58A2652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83D2-1BF8-4763-A1BD-C58512CF8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9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95BCB-1A2C-4C55-8172-B8DCBB01A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708184-3C4C-4E51-96FC-A2F2F4860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27865-3C09-4E69-A46C-A02751A0A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34743-E53E-44A8-813D-3871D049A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2997C-00F1-4E53-BCE6-C29BE1039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83D2-1BF8-4763-A1BD-C58512CF8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5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4383DD-66D3-4C36-B65E-F931A8D058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3F288A-EF11-40BC-8B87-069BB5BA47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384F6-9491-4FF4-866C-2C5460BF8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781B6-0DA2-4AE6-81BF-C54C43320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D06BD-B76A-4E81-8807-73D5057CB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83D2-1BF8-4763-A1BD-C58512CF8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16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EE7BA-1BAA-459D-96F9-C58EE0C06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0F491-1831-4A8F-9722-0FB8AEDBB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C0148-20F4-418D-BEA0-0BE5DB793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962C3-540D-468E-A3E6-C65938F02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2BA1C-60DE-44A6-87B4-CBB7DC26E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83D2-1BF8-4763-A1BD-C58512CF8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14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24D3A-A28F-4F29-943E-EF9048DB8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7B3E6-A9B4-43D5-8038-61CEC2129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398E9-1ADE-431A-88EF-8C946FBA0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CAC4C-E980-4374-AECA-7F7DE8BE1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8C64F-F3A9-4FB7-AB59-9E13FEA0E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83D2-1BF8-4763-A1BD-C58512CF8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2D4DA-244C-46FD-BCA7-B411F3E81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D00AD-A561-4698-845C-7B1B455F6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26A068-3196-4353-A7E9-89251144B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494D6-339F-4FE0-9294-221EF1FAC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27/4/2022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6AAC5-6D3E-4A74-A640-5479F63F4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F06CF-8EF1-49B2-B449-6606454D8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83D2-1BF8-4763-A1BD-C58512CF8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0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06815-5DE5-435B-A5CF-2DCC085CA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3C3DD-6C1E-482F-8CFC-A9E4854D3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3ABC2B-BD4B-4BA7-AC7F-79F2C40C2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FECFDB-89F2-42B9-B596-7B1BEE4A01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8D0797-63C4-42CA-8A62-51DA056D83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34D0D0-32CE-4435-9905-244746F47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27/4/2022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223EDC-6913-41DF-A9EE-E0CC605F0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E21EC1-2F0B-4558-AC9E-036AF2227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83D2-1BF8-4763-A1BD-C58512CF8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3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2F2AA-8A59-4C4F-AD95-6E184B61E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438619-8B85-40AE-86E2-46708EE42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27/4/2022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8A5551-352E-485E-83A3-143C5F19C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B15947-B44F-4306-9C45-B9E052D2A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83D2-1BF8-4763-A1BD-C58512CF8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6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2E8EAD-A394-4601-B776-AF5FB1791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27/4/2022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9217C4-07E0-4945-9475-0BE129E61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89D452-95B2-4E31-AAA2-61195C5F5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83D2-1BF8-4763-A1BD-C58512CF8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97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5D5F3-A3A8-405E-A2FA-C43302B62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3E40B-F71B-41AC-BA19-286D67ED5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563D2-E6F4-46FB-9B58-C6C2DFC68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06CC9C-43AD-4D09-A108-028BA8390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27/4/2022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E40A8C-DD50-40CD-9A76-2744B7D54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2E9D7-FF79-4793-9F9F-5673B2B13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83D2-1BF8-4763-A1BD-C58512CF8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CE4E1-905B-4874-A62B-84415358C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2948BF-B50F-457F-B405-0532CA16A0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83C0D-D145-4198-8631-AB39B02A4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B78A9E-4895-4908-8A7D-73A4C530C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27/4/2022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542A1-5DF5-44C8-8A0D-95C60FB1D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06294-B443-4D07-BDD1-06E930250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83D2-1BF8-4763-A1BD-C58512CF8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74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822269-67CE-4FF6-BED9-A12CCCBF5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8E03C-7376-452F-8C8F-E9460F24A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87B1F-A61C-4920-9E49-201B94FFD2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27/4/2022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9BB0B-39DF-4F7A-BF55-0ADF8DC45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CF4C4-8476-4997-BDD3-20C5F3381A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883D2-1BF8-4763-A1BD-C58512CF8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9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csb.org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B8883-CEFE-44DB-88CA-9BEE44D50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/>
          <a:lstStyle/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Struktura, uloga i inhibicija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-sekretaze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2717C-90C6-44E4-985B-3CFF35ADB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0729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Marija Bartolić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Kemijski seminar I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Poslijediplomski studij kemije, smjer: biokemija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27.4.2022.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BC07A5-B587-4816-B4D8-75E38162A6B4}"/>
              </a:ext>
            </a:extLst>
          </p:cNvPr>
          <p:cNvSpPr txBox="1">
            <a:spLocks/>
          </p:cNvSpPr>
          <p:nvPr/>
        </p:nvSpPr>
        <p:spPr>
          <a:xfrm>
            <a:off x="3528291" y="258620"/>
            <a:ext cx="5135418" cy="8637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Sveučilište u Zagrebu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Prirodoslovno – matematički fakultet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Kemijski odsjek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210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B437C-4CD2-4561-A229-BD781E0F0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Inhibicija sekretaza?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1B081-2B88-4C45-8A46-64FE331BF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6928"/>
            <a:ext cx="5937504" cy="23989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Inhibicija </a:t>
            </a:r>
            <a:r>
              <a:rPr lang="el-GR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hr-HR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-sekretaza:</a:t>
            </a:r>
          </a:p>
          <a:p>
            <a:pPr>
              <a:buFont typeface="Calibri" panose="020F0502020204030204" pitchFamily="34" charset="0"/>
              <a:buChar char="x"/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izrazita toksičnost inhibitora → uklanjaju proteinske fragmente u membranama, signalni slijed Notch</a:t>
            </a:r>
          </a:p>
          <a:p>
            <a:pPr marL="0" indent="0">
              <a:buNone/>
            </a:pPr>
            <a:br>
              <a:rPr lang="hr-HR" dirty="0"/>
            </a:b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A68BA-D167-4CE8-A4F9-349AD76F5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27/4/2022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CDAD6F-175E-4DAF-B56C-56F1E69F6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83D2-1BF8-4763-A1BD-C58512CF8F6A}" type="slidenum">
              <a:rPr lang="en-US" smtClean="0"/>
              <a:t>10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6EFBD4F-8118-4898-BA8B-DD6CC905AA6E}"/>
              </a:ext>
            </a:extLst>
          </p:cNvPr>
          <p:cNvSpPr txBox="1">
            <a:spLocks/>
          </p:cNvSpPr>
          <p:nvPr/>
        </p:nvSpPr>
        <p:spPr>
          <a:xfrm>
            <a:off x="6775704" y="1586928"/>
            <a:ext cx="5364480" cy="21885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Inhibicija </a:t>
            </a:r>
            <a:r>
              <a:rPr lang="el-GR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hr-HR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-sekretaza: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inhibicija ne rezultira toksičnošću kao kod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-sekretaza → optimalna inhibicija ~20-30%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BACE1 </a:t>
            </a:r>
            <a:r>
              <a:rPr lang="hr-HR" sz="1800" i="1" dirty="0">
                <a:latin typeface="Arial" panose="020B0604020202020204" pitchFamily="34" charset="0"/>
                <a:cs typeface="Arial" panose="020B0604020202020204" pitchFamily="34" charset="0"/>
              </a:rPr>
              <a:t>knockout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 miševi vijabilni → smanjene konc. A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br>
              <a:rPr lang="hr-HR" dirty="0"/>
            </a:b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C2E21BC-E805-4BC0-9333-589DD385CE60}"/>
              </a:ext>
            </a:extLst>
          </p:cNvPr>
          <p:cNvSpPr txBox="1">
            <a:spLocks/>
          </p:cNvSpPr>
          <p:nvPr/>
        </p:nvSpPr>
        <p:spPr>
          <a:xfrm>
            <a:off x="2889504" y="3445383"/>
            <a:ext cx="7772400" cy="3121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Inhibitori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β-sekretaze: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prolazak kroz BBB → male M</a:t>
            </a:r>
            <a:r>
              <a:rPr lang="hr-H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lipofilnost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afinitet za vezanje na proteine krvne plazme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ABC transporteri, PGP (P-glikoproteini)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selektivnost (BACE-2, katepsin D)</a:t>
            </a:r>
          </a:p>
        </p:txBody>
      </p:sp>
    </p:spTree>
    <p:extLst>
      <p:ext uri="{BB962C8B-B14F-4D97-AF65-F5344CB8AC3E}">
        <p14:creationId xmlns:p14="http://schemas.microsoft.com/office/powerpoint/2010/main" val="1786467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BC0D-7579-4F3B-B135-20AFCB757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Inhibitori β-sekretaze: peptidomimetici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1253A-80AD-4B14-9249-A07550F51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27/4/2022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7A9E26-165D-4C71-801F-2CB19CC28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83D2-1BF8-4763-A1BD-C58512CF8F6A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32A00C-C5E1-4809-BBAE-149549289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9" y="1462422"/>
            <a:ext cx="4114741" cy="20958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115087-5360-4514-A007-A4B4554182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371" y="1700342"/>
            <a:ext cx="3923657" cy="1639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2CD62E-5C1F-40D3-B209-2635469EC24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36" y="4041843"/>
            <a:ext cx="3112728" cy="183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E7D6C4-1F05-47F6-B881-32C3BBAFFB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897" y="3777209"/>
            <a:ext cx="2482606" cy="21319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824222-07B0-4134-91D5-80ACAAFF35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697" y="4050678"/>
            <a:ext cx="2482605" cy="18584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A3EE66-4077-4B00-A539-8CB3E439F2DE}"/>
              </a:ext>
            </a:extLst>
          </p:cNvPr>
          <p:cNvSpPr txBox="1"/>
          <p:nvPr/>
        </p:nvSpPr>
        <p:spPr>
          <a:xfrm>
            <a:off x="1122000" y="3477605"/>
            <a:ext cx="2175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Inhibitori temeljeni na HE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1F3856-A47E-446F-8D50-0076AFCEDA53}"/>
              </a:ext>
            </a:extLst>
          </p:cNvPr>
          <p:cNvSpPr txBox="1"/>
          <p:nvPr/>
        </p:nvSpPr>
        <p:spPr>
          <a:xfrm>
            <a:off x="9317595" y="3310717"/>
            <a:ext cx="1329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Derivat statina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B21D5D-3FBB-4DA0-81DB-6C3E23B7A3A1}"/>
              </a:ext>
            </a:extLst>
          </p:cNvPr>
          <p:cNvSpPr txBox="1"/>
          <p:nvPr/>
        </p:nvSpPr>
        <p:spPr>
          <a:xfrm>
            <a:off x="1061888" y="5872795"/>
            <a:ext cx="2295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Inhibitori temeljeni na HEA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15BF87-1B44-4BF8-B0D7-89896675FD6E}"/>
              </a:ext>
            </a:extLst>
          </p:cNvPr>
          <p:cNvSpPr txBox="1"/>
          <p:nvPr/>
        </p:nvSpPr>
        <p:spPr>
          <a:xfrm>
            <a:off x="5744730" y="5902877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Karbinamini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DE306C-7EDA-438F-8ACD-2BE9A0E84F87}"/>
              </a:ext>
            </a:extLst>
          </p:cNvPr>
          <p:cNvSpPr txBox="1"/>
          <p:nvPr/>
        </p:nvSpPr>
        <p:spPr>
          <a:xfrm>
            <a:off x="9073137" y="5918818"/>
            <a:ext cx="1818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Makrociklički ihibitori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36BB93-F524-4E12-8CC6-AD7D5196D3EE}"/>
              </a:ext>
            </a:extLst>
          </p:cNvPr>
          <p:cNvSpPr txBox="1"/>
          <p:nvPr/>
        </p:nvSpPr>
        <p:spPr>
          <a:xfrm>
            <a:off x="4404290" y="1700342"/>
            <a:ext cx="3084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Sličnost s prirodnim supstratom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 dobro vezanje u akt.mjesto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19C4B8-C8A8-48D7-8297-76E0C5E3FE83}"/>
              </a:ext>
            </a:extLst>
          </p:cNvPr>
          <p:cNvSpPr txBox="1"/>
          <p:nvPr/>
        </p:nvSpPr>
        <p:spPr>
          <a:xfrm>
            <a:off x="4404291" y="2807322"/>
            <a:ext cx="308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x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Biodostupnost (oralno)</a:t>
            </a:r>
          </a:p>
          <a:p>
            <a:pPr marL="285750" indent="-285750">
              <a:buFont typeface="Calibri" panose="020F0502020204030204" pitchFamily="34" charset="0"/>
              <a:buChar char="x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Metabolička (ne)stabilnost</a:t>
            </a:r>
          </a:p>
          <a:p>
            <a:pPr marL="285750" indent="-285750">
              <a:buFont typeface="Calibri" panose="020F0502020204030204" pitchFamily="34" charset="0"/>
              <a:buChar char="x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Penetracija kroz BBB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A15072A-AC54-4BA7-9F8C-9C397E4C1EA6}"/>
              </a:ext>
            </a:extLst>
          </p:cNvPr>
          <p:cNvSpPr/>
          <p:nvPr/>
        </p:nvSpPr>
        <p:spPr>
          <a:xfrm>
            <a:off x="4267170" y="1572768"/>
            <a:ext cx="3221765" cy="1133856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86E9EFA-3257-41CF-9350-D4947D4EB63F}"/>
              </a:ext>
            </a:extLst>
          </p:cNvPr>
          <p:cNvSpPr/>
          <p:nvPr/>
        </p:nvSpPr>
        <p:spPr>
          <a:xfrm>
            <a:off x="4267167" y="2706624"/>
            <a:ext cx="3221765" cy="1133856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2B00DF7-D362-45C6-A495-546EFF2D19EB}"/>
              </a:ext>
            </a:extLst>
          </p:cNvPr>
          <p:cNvSpPr/>
          <p:nvPr/>
        </p:nvSpPr>
        <p:spPr>
          <a:xfrm flipV="1">
            <a:off x="1816004" y="2093975"/>
            <a:ext cx="808324" cy="437363"/>
          </a:xfrm>
          <a:prstGeom prst="roundRect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2971112-3974-46BB-8CF8-7E856436E7EF}"/>
              </a:ext>
            </a:extLst>
          </p:cNvPr>
          <p:cNvSpPr/>
          <p:nvPr/>
        </p:nvSpPr>
        <p:spPr>
          <a:xfrm flipV="1">
            <a:off x="8913432" y="1875293"/>
            <a:ext cx="980375" cy="437363"/>
          </a:xfrm>
          <a:prstGeom prst="roundRect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6D10717-9DB8-4576-AF11-5598BAB7E1C4}"/>
              </a:ext>
            </a:extLst>
          </p:cNvPr>
          <p:cNvSpPr/>
          <p:nvPr/>
        </p:nvSpPr>
        <p:spPr>
          <a:xfrm flipV="1">
            <a:off x="1721516" y="4791952"/>
            <a:ext cx="985108" cy="437363"/>
          </a:xfrm>
          <a:prstGeom prst="roundRect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4206E3A-E864-444E-B8AE-B87A05731CFC}"/>
              </a:ext>
            </a:extLst>
          </p:cNvPr>
          <p:cNvSpPr/>
          <p:nvPr/>
        </p:nvSpPr>
        <p:spPr>
          <a:xfrm flipV="1">
            <a:off x="8740897" y="4791951"/>
            <a:ext cx="1152910" cy="822464"/>
          </a:xfrm>
          <a:prstGeom prst="roundRect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317E95C-3380-47D5-82DE-2A53D42E66EC}"/>
              </a:ext>
            </a:extLst>
          </p:cNvPr>
          <p:cNvSpPr/>
          <p:nvPr/>
        </p:nvSpPr>
        <p:spPr>
          <a:xfrm flipV="1">
            <a:off x="6471006" y="5141733"/>
            <a:ext cx="808324" cy="459653"/>
          </a:xfrm>
          <a:prstGeom prst="roundRect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76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3D8E0-CC13-4C6F-B9E1-DD18DDAA8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Inhibitori β-sekretaze: nepeptidni inhibitori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E26DD-CCF6-47FE-BE0B-33B09C1B5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27/4/2022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98E113-4143-4AC1-9C2F-67DFD297D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83D2-1BF8-4763-A1BD-C58512CF8F6A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91B645-5E1B-4FC2-8B46-B5B1ABE102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327" y="1690688"/>
            <a:ext cx="3308524" cy="23326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C525B9-DC11-48F2-8EEE-79996D031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150" y="1857129"/>
            <a:ext cx="4219212" cy="18096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701672-5E6A-4617-8FD6-7DFB42F96B32}"/>
              </a:ext>
            </a:extLst>
          </p:cNvPr>
          <p:cNvSpPr txBox="1"/>
          <p:nvPr/>
        </p:nvSpPr>
        <p:spPr>
          <a:xfrm>
            <a:off x="3122235" y="3991402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Acilgvanidin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A2E9A3-AF40-4DE4-B9FE-2033C0E88646}"/>
              </a:ext>
            </a:extLst>
          </p:cNvPr>
          <p:cNvSpPr txBox="1"/>
          <p:nvPr/>
        </p:nvSpPr>
        <p:spPr>
          <a:xfrm>
            <a:off x="8107735" y="3991402"/>
            <a:ext cx="1560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Aminokinazolin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DBD580-01B1-49C7-9DFB-6317BB13FB8B}"/>
              </a:ext>
            </a:extLst>
          </p:cNvPr>
          <p:cNvSpPr txBox="1"/>
          <p:nvPr/>
        </p:nvSpPr>
        <p:spPr>
          <a:xfrm>
            <a:off x="2920889" y="4810071"/>
            <a:ext cx="3063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Male molekulske mase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Prolazak kroz BBB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Poboljšana biodostupnost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43013A-FFE9-4DDD-A392-7757F9953811}"/>
              </a:ext>
            </a:extLst>
          </p:cNvPr>
          <p:cNvSpPr txBox="1"/>
          <p:nvPr/>
        </p:nvSpPr>
        <p:spPr>
          <a:xfrm>
            <a:off x="6142654" y="4801254"/>
            <a:ext cx="2680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x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Seletkivnost</a:t>
            </a:r>
          </a:p>
          <a:p>
            <a:pPr marL="285750" indent="-285750">
              <a:buFont typeface="Calibri" panose="020F0502020204030204" pitchFamily="34" charset="0"/>
              <a:buChar char="x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Djelovanje na samo jedan uzročnik bolesti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CB3A224-BBE1-42FA-864D-7C0080908CC9}"/>
              </a:ext>
            </a:extLst>
          </p:cNvPr>
          <p:cNvSpPr/>
          <p:nvPr/>
        </p:nvSpPr>
        <p:spPr>
          <a:xfrm>
            <a:off x="2909225" y="4654614"/>
            <a:ext cx="3221765" cy="1133856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FA92E83-86A4-4052-874D-41CC86EFE997}"/>
              </a:ext>
            </a:extLst>
          </p:cNvPr>
          <p:cNvSpPr/>
          <p:nvPr/>
        </p:nvSpPr>
        <p:spPr>
          <a:xfrm>
            <a:off x="6130990" y="4649824"/>
            <a:ext cx="3221765" cy="1133856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2891A96-9E19-4E6E-BCE3-975BC1D96FCF}"/>
              </a:ext>
            </a:extLst>
          </p:cNvPr>
          <p:cNvSpPr/>
          <p:nvPr/>
        </p:nvSpPr>
        <p:spPr>
          <a:xfrm flipV="1">
            <a:off x="3300983" y="1783572"/>
            <a:ext cx="974161" cy="1083025"/>
          </a:xfrm>
          <a:prstGeom prst="roundRect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E1E20A9-887E-46E0-BD99-CC958F0D3431}"/>
              </a:ext>
            </a:extLst>
          </p:cNvPr>
          <p:cNvSpPr/>
          <p:nvPr/>
        </p:nvSpPr>
        <p:spPr>
          <a:xfrm flipV="1">
            <a:off x="7795435" y="2678554"/>
            <a:ext cx="1709292" cy="819654"/>
          </a:xfrm>
          <a:prstGeom prst="roundRect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5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56FB1-2983-489D-8265-46C610ED5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Višeciljni inhibitori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CFB49-181F-41FC-8A41-6A6DD10C8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27/4/2022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BA695C-3E2C-442B-A2BD-237D863FA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83D2-1BF8-4763-A1BD-C58512CF8F6A}" type="slidenum">
              <a:rPr lang="en-US" smtClean="0"/>
              <a:t>13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025BCF-FDB2-4AA6-BA10-3DDB45A2BF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603" y="1729771"/>
            <a:ext cx="7982794" cy="187169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8AE35F2-B14E-4C7B-B591-45E5A973F61B}"/>
              </a:ext>
            </a:extLst>
          </p:cNvPr>
          <p:cNvSpPr/>
          <p:nvPr/>
        </p:nvSpPr>
        <p:spPr>
          <a:xfrm>
            <a:off x="2505456" y="1865376"/>
            <a:ext cx="1527048" cy="1736090"/>
          </a:xfrm>
          <a:prstGeom prst="roundRect">
            <a:avLst/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D3FEF74-1FEA-41E5-997D-3EDE692ECE75}"/>
              </a:ext>
            </a:extLst>
          </p:cNvPr>
          <p:cNvSpPr/>
          <p:nvPr/>
        </p:nvSpPr>
        <p:spPr>
          <a:xfrm>
            <a:off x="8159496" y="1865376"/>
            <a:ext cx="1527048" cy="1736090"/>
          </a:xfrm>
          <a:prstGeom prst="roundRect">
            <a:avLst/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953A237-9329-4F7D-A629-C31990F8D156}"/>
              </a:ext>
            </a:extLst>
          </p:cNvPr>
          <p:cNvSpPr/>
          <p:nvPr/>
        </p:nvSpPr>
        <p:spPr>
          <a:xfrm>
            <a:off x="5263896" y="1797573"/>
            <a:ext cx="1527048" cy="173609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94BA5C-F4BF-467A-A807-5179941513D6}"/>
              </a:ext>
            </a:extLst>
          </p:cNvPr>
          <p:cNvSpPr txBox="1"/>
          <p:nvPr/>
        </p:nvSpPr>
        <p:spPr>
          <a:xfrm>
            <a:off x="3084407" y="4386654"/>
            <a:ext cx="3706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Inhibicija AChE, BACE-1, agregacije Aß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Sprječava nastanak reaktivnih kisikovih vrsta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3A6E4E-239C-4CEB-8B5C-A7D9E1DD3A84}"/>
              </a:ext>
            </a:extLst>
          </p:cNvPr>
          <p:cNvSpPr txBox="1"/>
          <p:nvPr/>
        </p:nvSpPr>
        <p:spPr>
          <a:xfrm>
            <a:off x="6790944" y="4378743"/>
            <a:ext cx="2680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x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Mogućnost „off-target” djelovanja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5A52955-06B5-4275-B97C-BA600F1C0AAF}"/>
              </a:ext>
            </a:extLst>
          </p:cNvPr>
          <p:cNvSpPr/>
          <p:nvPr/>
        </p:nvSpPr>
        <p:spPr>
          <a:xfrm>
            <a:off x="3084407" y="4318851"/>
            <a:ext cx="3706537" cy="126813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40084BE-68EA-4980-A266-B664DB3826A6}"/>
              </a:ext>
            </a:extLst>
          </p:cNvPr>
          <p:cNvSpPr/>
          <p:nvPr/>
        </p:nvSpPr>
        <p:spPr>
          <a:xfrm>
            <a:off x="6790944" y="4318851"/>
            <a:ext cx="3194303" cy="1268132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972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7284F-BE1F-4717-A2AA-640D50E56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Klinička ispitivanja inhibitora ß-sekretaza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E9407-BFB0-4311-862A-B7E2670CB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27/4/2022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123FB8-9D8A-43CA-BDFC-CDBF23D0A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83D2-1BF8-4763-A1BD-C58512CF8F6A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0E7F1-84CD-4FB2-BF33-0E4FABEA58BF}"/>
              </a:ext>
            </a:extLst>
          </p:cNvPr>
          <p:cNvSpPr txBox="1"/>
          <p:nvPr/>
        </p:nvSpPr>
        <p:spPr>
          <a:xfrm>
            <a:off x="441623" y="1027906"/>
            <a:ext cx="550382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CTS-21166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: prvi inhibitor koji je ušao u fazu I kliničkih ispitivanja; smanjuje razinu Aß u plazmi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LY2886721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: faza II kliničkih ispitivanja prekinuta zbog poremećaja rada jetre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Verubecestat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: i do 90% smanjenje količine Aß u CSF; ispitivanja obustavljena jer nije bilo poboljšanja kognitivnih funkcija oboljelih, uznapredovanje simptoma kod oboljelih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Atabecestat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: pad kognitivnih sposobnosti kod veće doze lijeka, depresija, anksioznost i poremećaji sna kod nekih pacijenata (kao i kod verubecestata)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Elenbecestat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: smanjuje količinu Aß u CSF; ispitivanja zaustavljena jer nije bilo značajnih prednosti elenbecestata naspram placeba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92AD830-F196-4706-A30C-4BFC09D60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4480" y="1115681"/>
            <a:ext cx="2313319" cy="231331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2BD7D9F-276F-4C1C-A781-B672C42AF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06203" y="975804"/>
            <a:ext cx="2593072" cy="259307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57C99C2-2889-4385-8038-1AAB24F4C1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74302" y="3820279"/>
            <a:ext cx="2672596" cy="267259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2BA8D72-EF8B-4A7A-9542-E4301496CF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06203" y="3820279"/>
            <a:ext cx="2593072" cy="25930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0FB636-AC7B-4278-83D0-0AE19A334136}"/>
              </a:ext>
            </a:extLst>
          </p:cNvPr>
          <p:cNvSpPr txBox="1"/>
          <p:nvPr/>
        </p:nvSpPr>
        <p:spPr>
          <a:xfrm>
            <a:off x="8154729" y="2282844"/>
            <a:ext cx="955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LY2886721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ADF0A9-9D4B-4634-98F3-C2CA81C2079C}"/>
              </a:ext>
            </a:extLst>
          </p:cNvPr>
          <p:cNvSpPr txBox="1"/>
          <p:nvPr/>
        </p:nvSpPr>
        <p:spPr>
          <a:xfrm>
            <a:off x="11218821" y="2252491"/>
            <a:ext cx="1063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verubecestat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C4FF85-7792-4C40-B4BB-B58459A67536}"/>
              </a:ext>
            </a:extLst>
          </p:cNvPr>
          <p:cNvSpPr txBox="1"/>
          <p:nvPr/>
        </p:nvSpPr>
        <p:spPr>
          <a:xfrm>
            <a:off x="8339558" y="6444476"/>
            <a:ext cx="97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atabecestat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FC225D-F03B-4674-AFF4-321CE29A86B0}"/>
              </a:ext>
            </a:extLst>
          </p:cNvPr>
          <p:cNvSpPr txBox="1"/>
          <p:nvPr/>
        </p:nvSpPr>
        <p:spPr>
          <a:xfrm>
            <a:off x="10883158" y="5953649"/>
            <a:ext cx="1053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elenbecestat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449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5F8A1-17D5-4CF3-A884-6A1C4C0F4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r-HR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Kako ubrzati klinička ispitivanja inhibitora ß-sekretaza?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8CFA8-5942-4880-A666-71F784F91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Pouzdani biomarkeri za ispitivanje AD?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r-H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ATN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” (amiloid/tau/neurodegeneracija):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skeniranje mozga metodom PET (razina istaloženog amiloida), mjerenje koncentracije topljivog amiloida β u CSF (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PET detekcija koncentracija istaloženog fosforiliranog proteina tau, mjerenje koncentracije topljivog fosforiliranog proteina tau u CSF (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MRI mozga (ustanovljuje atrofiju), FDG (fluorodeoksiglukoza) PET skeniranje mozga (smanjen metabolizam glukoze kod AD) (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2C6F1-160B-4D3F-8174-4E1176E79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27/4/2022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6D877-350C-435D-AFCB-01FC89B06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83D2-1BF8-4763-A1BD-C58512CF8F6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78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F146B-F82A-4A90-8589-76C18FF55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ZAKLJUČAK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C951D-497B-4532-BC34-17B104822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Inhibicija</a:t>
            </a:r>
            <a:r>
              <a:rPr lang="hr-HR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β-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sekretaza</a:t>
            </a:r>
            <a:r>
              <a:rPr lang="hr-H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r-HR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 ~20-30%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rezultira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gubitkom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funkcija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važnih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za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život</a:t>
            </a:r>
            <a:endParaRPr lang="hr-HR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r-HR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ali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nepeptidni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inhibitori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pokazali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najveći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potencijal</a:t>
            </a:r>
            <a:endParaRPr lang="hr-HR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nedostatak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biomarkera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koji bi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jasno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definirali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uspješnost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kliničkog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ispitivanja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lijeka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protiv</a:t>
            </a:r>
            <a:r>
              <a:rPr lang="hr-HR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inhibicija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β-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sekretaza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β-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amiloidne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agregacije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dalje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ostaje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jedan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od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primarnih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ciljeva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potrazi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za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učinkovitim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tretmanom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r-HR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</a:t>
            </a:r>
            <a:endParaRPr lang="en-GB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6A95-3B41-4338-9627-E5A36175A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27/4/2022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920CB0-7D1C-4FB2-A3CD-F420B77C0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83D2-1BF8-4763-A1BD-C58512CF8F6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78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3E4FB-20B1-45FE-AED7-E1AA01900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52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HVALA NA PAŽNJI!</a:t>
            </a:r>
            <a:endParaRPr lang="en-GB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E10F0-32B1-4528-A096-6A8ED7E02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27/4/2022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67551-D8D6-4EAA-8B60-4F3842B46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83D2-1BF8-4763-A1BD-C58512CF8F6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59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8F81F-3DA4-4C16-BCA1-6178A6D55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0184"/>
          </a:xfrm>
        </p:spPr>
        <p:txBody>
          <a:bodyPr/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-sekretaza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B108C-41CA-4A0A-82D4-F8A6771F3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271" y="1722293"/>
            <a:ext cx="6190673" cy="4953866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transmembranski protein tipa I, aspartična proteaza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optimalna enzimska aktivnost u kiselim uvjetima, lokalizacija u kiselim staničnim odjeljcima (endosomi, trans-Golgijeva mreža)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najprisutnija u neuronima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proteoliza proteina APP (</a:t>
            </a:r>
            <a:r>
              <a:rPr lang="hr-HR" sz="2400" i="1" dirty="0">
                <a:latin typeface="Arial" panose="020B0604020202020204" pitchFamily="34" charset="0"/>
                <a:cs typeface="Arial" panose="020B0604020202020204" pitchFamily="34" charset="0"/>
              </a:rPr>
              <a:t>amyloid precursor protein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) → amiloidni peptidi A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hr-HR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BBF124-E37F-42C6-8DBC-8A4172919E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410036" y="942109"/>
            <a:ext cx="5781964" cy="3519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16B1E4-5119-4D8A-A7D0-65E7081605F8}"/>
              </a:ext>
            </a:extLst>
          </p:cNvPr>
          <p:cNvSpPr txBox="1"/>
          <p:nvPr/>
        </p:nvSpPr>
        <p:spPr>
          <a:xfrm>
            <a:off x="6410036" y="4395014"/>
            <a:ext cx="5178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Slika 1. Strukturni prikaz 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-sekretaze asocirane s membranom endosoma.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F0AE30-94CA-4D8A-8275-AD35C8F9C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27/4/2022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2ED9F-23E8-4B95-BC58-77D6678FE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83D2-1BF8-4763-A1BD-C58512CF8F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43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7CA1A7E-50E4-4E54-A390-6634C0C41FF9}"/>
              </a:ext>
            </a:extLst>
          </p:cNvPr>
          <p:cNvSpPr/>
          <p:nvPr/>
        </p:nvSpPr>
        <p:spPr>
          <a:xfrm>
            <a:off x="562063" y="1410796"/>
            <a:ext cx="9630562" cy="1452605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39FECE-A618-4EE1-8FEC-4842C5D82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292"/>
            <a:ext cx="10515600" cy="1325563"/>
          </a:xfrm>
        </p:spPr>
        <p:txBody>
          <a:bodyPr/>
          <a:lstStyle/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Otkriće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-sekretaze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488E0-0320-4FE4-BE22-4FE28894D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605" y="1626847"/>
            <a:ext cx="5000538" cy="13255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Downov sindrom: trisomija (kromosom 21)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familijalni oblik Alzheimerove bolesti: točkaste mutacije na genu </a:t>
            </a:r>
            <a:r>
              <a:rPr lang="hr-HR" sz="2000" i="1" dirty="0"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</a:p>
          <a:p>
            <a:pPr marL="0" indent="0">
              <a:lnSpc>
                <a:spcPct val="100000"/>
              </a:lnSpc>
              <a:buNone/>
            </a:pPr>
            <a:endParaRPr lang="hr-HR" i="1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B8BB1D0-D342-49EB-AEF6-20E4CC5C4C6B}"/>
              </a:ext>
            </a:extLst>
          </p:cNvPr>
          <p:cNvSpPr/>
          <p:nvPr/>
        </p:nvSpPr>
        <p:spPr>
          <a:xfrm>
            <a:off x="5896763" y="1897855"/>
            <a:ext cx="1249959" cy="783546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6F17F6-E426-45F0-A1A4-ECA296B1A75F}"/>
              </a:ext>
            </a:extLst>
          </p:cNvPr>
          <p:cNvSpPr txBox="1"/>
          <p:nvPr/>
        </p:nvSpPr>
        <p:spPr>
          <a:xfrm>
            <a:off x="7057938" y="1935685"/>
            <a:ext cx="3036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Plakovi amiloidnih peptida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F21E09-0B9A-4C05-84FC-25BA9ABAF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836" y="2906125"/>
            <a:ext cx="3623939" cy="34023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E05B660-44D9-4512-8910-646870EB5766}"/>
              </a:ext>
            </a:extLst>
          </p:cNvPr>
          <p:cNvSpPr txBox="1"/>
          <p:nvPr/>
        </p:nvSpPr>
        <p:spPr>
          <a:xfrm>
            <a:off x="562062" y="3105236"/>
            <a:ext cx="7172588" cy="3080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Podrijetlo naziva: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-sekretaza – aspartična proteaza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Asp-2, memapsin-2 (</a:t>
            </a:r>
            <a:r>
              <a:rPr lang="hr-HR" sz="2000" i="1" dirty="0">
                <a:latin typeface="Arial" panose="020B0604020202020204" pitchFamily="34" charset="0"/>
                <a:cs typeface="Arial" panose="020B0604020202020204" pitchFamily="34" charset="0"/>
              </a:rPr>
              <a:t>membrane-anchored protease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), BACE1 (</a:t>
            </a:r>
            <a:r>
              <a:rPr lang="hr-HR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hr-HR" sz="2000" i="1" dirty="0">
                <a:latin typeface="Arial" panose="020B0604020202020204" pitchFamily="34" charset="0"/>
                <a:cs typeface="Arial" panose="020B0604020202020204" pitchFamily="34" charset="0"/>
              </a:rPr>
              <a:t>eta Site </a:t>
            </a:r>
            <a:r>
              <a:rPr lang="hr-HR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r-HR" sz="2000" i="1" dirty="0">
                <a:latin typeface="Arial" panose="020B0604020202020204" pitchFamily="34" charset="0"/>
                <a:cs typeface="Arial" panose="020B0604020202020204" pitchFamily="34" charset="0"/>
              </a:rPr>
              <a:t>PP-</a:t>
            </a:r>
            <a:r>
              <a:rPr lang="hr-HR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r-HR" sz="2000" i="1" dirty="0">
                <a:latin typeface="Arial" panose="020B0604020202020204" pitchFamily="34" charset="0"/>
                <a:cs typeface="Arial" panose="020B0604020202020204" pitchFamily="34" charset="0"/>
              </a:rPr>
              <a:t>leaving </a:t>
            </a:r>
            <a:r>
              <a:rPr lang="hr-HR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r-HR" sz="2000" i="1" dirty="0">
                <a:latin typeface="Arial" panose="020B0604020202020204" pitchFamily="34" charset="0"/>
                <a:cs typeface="Arial" panose="020B0604020202020204" pitchFamily="34" charset="0"/>
              </a:rPr>
              <a:t>nzyme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homolog: BACE2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1E69B5-6A43-4E3C-9E8B-06C874938112}"/>
              </a:ext>
            </a:extLst>
          </p:cNvPr>
          <p:cNvSpPr txBox="1"/>
          <p:nvPr/>
        </p:nvSpPr>
        <p:spPr>
          <a:xfrm>
            <a:off x="8787191" y="6090407"/>
            <a:ext cx="3412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Slika 2. Ilustracija A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 plakova u mozgu čovjeka.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E8A3AC81-3CB6-4631-94C0-2AC4AA0A7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27/4/2022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DDF89EBB-25E1-4DFE-A819-75827C622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83D2-1BF8-4763-A1BD-C58512CF8F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74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D0A43-67D6-4559-9F91-E0730D5D0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26" y="29566"/>
            <a:ext cx="10612772" cy="1325563"/>
          </a:xfrm>
        </p:spPr>
        <p:txBody>
          <a:bodyPr/>
          <a:lstStyle/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Biosinteza i posttranslacijske modifikacije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33611-8B43-48C2-87F5-F20E84769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26" y="1825625"/>
            <a:ext cx="4178417" cy="296448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lumen 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preproenzim – 501 AK – zimogen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16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-Glikozilacija → N kraj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Palmitoilacija (Cys) → lipidne splavi, homodimeri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Fosforilacija (CK1) – Ser498  → lokalizacija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Ubikvitinacija Lys501 → kontrola razgradnje</a:t>
            </a:r>
          </a:p>
          <a:p>
            <a:pPr marL="0" indent="0">
              <a:buNone/>
            </a:pPr>
            <a:endParaRPr lang="hr-HR" sz="1600" dirty="0"/>
          </a:p>
          <a:p>
            <a:pPr>
              <a:buFont typeface="Wingdings" panose="05000000000000000000" pitchFamily="2" charset="2"/>
              <a:buChar char="v"/>
            </a:pPr>
            <a:endParaRPr lang="hr-HR" sz="1600" dirty="0"/>
          </a:p>
          <a:p>
            <a:pPr>
              <a:buFont typeface="Wingdings" panose="05000000000000000000" pitchFamily="2" charset="2"/>
              <a:buChar char="v"/>
            </a:pPr>
            <a:endParaRPr lang="hr-HR" sz="16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E1432E-0339-4DAF-B5CF-382E23C2B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517" y="1030103"/>
            <a:ext cx="8055629" cy="56389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798AE2-62A2-4694-8E01-F6B0950431CC}"/>
              </a:ext>
            </a:extLst>
          </p:cNvPr>
          <p:cNvSpPr txBox="1"/>
          <p:nvPr/>
        </p:nvSpPr>
        <p:spPr>
          <a:xfrm>
            <a:off x="5483358" y="6530543"/>
            <a:ext cx="5137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Slika 3. Biosinteza i posttranslacijske modifikacije membranskih proteina.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68FCA6EB-4E3B-4506-A9D2-D4DB976DA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27/4/2022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63355F6-63A8-4704-94EC-7D797F7CC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83D2-1BF8-4763-A1BD-C58512CF8F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75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4698C-3F12-40C2-8AC7-F25719917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Proteini koji vežu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-sekretazu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E58F22D-9122-4877-A29C-7E87CBB1A5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4896981"/>
              </p:ext>
            </p:extLst>
          </p:nvPr>
        </p:nvGraphicFramePr>
        <p:xfrm>
          <a:off x="838200" y="1484851"/>
          <a:ext cx="10515600" cy="494207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4640859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843129575"/>
                    </a:ext>
                  </a:extLst>
                </a:gridCol>
              </a:tblGrid>
              <a:tr h="644395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PROTEIN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ULOGA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890399"/>
                  </a:ext>
                </a:extLst>
              </a:tr>
              <a:tr h="629569"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Apolipoprotein E4 </a:t>
                      </a:r>
                      <a:r>
                        <a:rPr lang="hr-H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(ApoE4)</a:t>
                      </a:r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hr-H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prvootkriveni genetički faktor za razvoj kasnog oblika AD (LOAD)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hr-H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poticanje Aβ agregacije/sprečavanje uklanjanja amiloidnih plakova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hr-H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 kolesterola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727936"/>
                  </a:ext>
                </a:extLst>
              </a:tr>
              <a:tr h="899384"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Prion </a:t>
                      </a:r>
                      <a:r>
                        <a:rPr lang="hr-H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hr-HR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proteinaceous infectious only protein</a:t>
                      </a:r>
                      <a:r>
                        <a:rPr lang="hr-H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PrP)</a:t>
                      </a:r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hr-H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Spongiformne encefalopatije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hr-H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GPI sidro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hr-H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Indirektna inhibicija β-sekretaze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291304"/>
                  </a:ext>
                </a:extLst>
              </a:tr>
              <a:tr h="6295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Retikuloni </a:t>
                      </a:r>
                      <a:r>
                        <a:rPr lang="hr-H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(RTN4-B/C, RTN3)</a:t>
                      </a:r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hr-H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Interagiraju s transmembranskom domenom </a:t>
                      </a:r>
                      <a:r>
                        <a:rPr lang="el-G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r>
                        <a:rPr lang="hr-H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-sekretaze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hr-H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Smanjena produkcija Aβ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993671"/>
                  </a:ext>
                </a:extLst>
              </a:tr>
              <a:tr h="629569"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Flotilini </a:t>
                      </a:r>
                      <a:r>
                        <a:rPr lang="hr-H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(FLOT-1)</a:t>
                      </a:r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hr-H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Komponente lipidnih splavi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hr-H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Prekomjerna ekspresija potiče regrutaciju </a:t>
                      </a:r>
                      <a:r>
                        <a:rPr lang="el-G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r>
                        <a:rPr lang="hr-H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-sekretaze u lipidne splavi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355053"/>
                  </a:ext>
                </a:extLst>
              </a:tr>
              <a:tr h="629569"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GGA3 </a:t>
                      </a:r>
                      <a:r>
                        <a:rPr lang="hr-HR" sz="1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Golgi-localized, γ-ear-containing, </a:t>
                      </a:r>
                      <a:r>
                        <a:rPr lang="en-US" sz="1800" b="0" i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Arf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(ADP-ribosylation factor)-binding proteins</a:t>
                      </a:r>
                      <a:r>
                        <a:rPr lang="hr-HR" sz="1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hr-H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Veže se na ubikvitiniranu </a:t>
                      </a:r>
                      <a:r>
                        <a:rPr lang="el-G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r>
                        <a:rPr lang="hr-H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-sekretazu → lizosom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hr-H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Nedostatak/mutacije GGA3: povišena koncentracija i aktivnost β-sekretaze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793026"/>
                  </a:ext>
                </a:extLst>
              </a:tr>
              <a:tr h="809445"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Niksatrin, presenilini </a:t>
                      </a:r>
                      <a:r>
                        <a:rPr lang="hr-H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(PS1)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hr-H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Dio kompleksa </a:t>
                      </a:r>
                      <a:r>
                        <a:rPr lang="el-G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γ</a:t>
                      </a:r>
                      <a:r>
                        <a:rPr lang="hr-H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-sekretaze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hr-H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Niksatrin – potiče aktivnost β-sekretaze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hr-H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PS1 – veže pro</a:t>
                      </a:r>
                      <a:r>
                        <a:rPr lang="el-G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r>
                        <a:rPr lang="hr-H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-sekretazu - sazrijevanje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416445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521EF3-5660-4658-8F4B-9C7849DA6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27/4/2022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DC86C-E9E1-4A1B-A494-C66602F54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83D2-1BF8-4763-A1BD-C58512CF8F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35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ACD2F-1FCF-41C1-9876-5EE72E8D8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Aktivno mjesto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-sekretaze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3A1384-B753-42AA-BDAE-589A8462F45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60" y="3160003"/>
            <a:ext cx="4518157" cy="20469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9B5A9B-D4C2-4493-8763-B795865051BC}"/>
              </a:ext>
            </a:extLst>
          </p:cNvPr>
          <p:cNvSpPr txBox="1"/>
          <p:nvPr/>
        </p:nvSpPr>
        <p:spPr>
          <a:xfrm>
            <a:off x="1219892" y="5060900"/>
            <a:ext cx="37659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Slika 4. Struktura inhibitora OM99-2.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4601DCA-A5AA-4B2D-BB5D-194E40091383}"/>
              </a:ext>
            </a:extLst>
          </p:cNvPr>
          <p:cNvSpPr/>
          <p:nvPr/>
        </p:nvSpPr>
        <p:spPr>
          <a:xfrm>
            <a:off x="2507755" y="3842004"/>
            <a:ext cx="469783" cy="536895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2484CB-4036-45B9-9B91-E7D265A4146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491033" y="2495372"/>
            <a:ext cx="2970039" cy="34435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B38D93-A32C-47F4-9711-ED02E8C73E69}"/>
              </a:ext>
            </a:extLst>
          </p:cNvPr>
          <p:cNvSpPr txBox="1"/>
          <p:nvPr/>
        </p:nvSpPr>
        <p:spPr>
          <a:xfrm>
            <a:off x="7058775" y="1690688"/>
            <a:ext cx="50642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Aktivno mjesto: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Bilobalna struktura – N- i C- terminalni režanj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Asp32 i Asp228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B4535D-6D3E-4AF5-9C5F-F6FE81B3F446}"/>
              </a:ext>
            </a:extLst>
          </p:cNvPr>
          <p:cNvSpPr txBox="1"/>
          <p:nvPr/>
        </p:nvSpPr>
        <p:spPr>
          <a:xfrm>
            <a:off x="838200" y="1709255"/>
            <a:ext cx="51838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Inhibitor: OM99-2 (2000. god.)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hidroksietilenski izoster prijelaznog stanja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P1,P2,P3,P4 – N-kraj; P1’,P2’,P3’,P4’ – C-kraj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095130-3A9D-405B-9EF2-FE3A1901268A}"/>
              </a:ext>
            </a:extLst>
          </p:cNvPr>
          <p:cNvSpPr txBox="1"/>
          <p:nvPr/>
        </p:nvSpPr>
        <p:spPr>
          <a:xfrm>
            <a:off x="6902410" y="5846544"/>
            <a:ext cx="50163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Slika 5. 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-sekretaza u kompleksu s inhibitorom OM99-2.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N-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terminalni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režanj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prikazan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plavo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dok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je C-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terminalni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režanj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žuto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obojen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Insercijske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petlje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u C-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terminalnom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režnju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označene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A-G)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prikazane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ružičasto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a COOH-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terminalna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ekstenzija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zeleno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4057D3-B4AB-43DC-91D0-189897EA2648}"/>
              </a:ext>
            </a:extLst>
          </p:cNvPr>
          <p:cNvSpPr txBox="1"/>
          <p:nvPr/>
        </p:nvSpPr>
        <p:spPr>
          <a:xfrm>
            <a:off x="-68486" y="6641165"/>
            <a:ext cx="6863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>
                <a:latin typeface="Arial" panose="020B0604020202020204" pitchFamily="34" charset="0"/>
                <a:cs typeface="Arial" panose="020B0604020202020204" pitchFamily="34" charset="0"/>
              </a:rPr>
              <a:t>L. Hong, G. Koelsch, X. Lin, S. Wu, S. Terzyan, Arun K. Ghosh, X. C. Zhang, J. Tang, </a:t>
            </a:r>
            <a:r>
              <a:rPr lang="hr-HR" sz="1000" i="1" dirty="0">
                <a:latin typeface="Arial" panose="020B0604020202020204" pitchFamily="34" charset="0"/>
                <a:cs typeface="Arial" panose="020B0604020202020204" pitchFamily="34" charset="0"/>
              </a:rPr>
              <a:t>Science. </a:t>
            </a:r>
            <a:r>
              <a:rPr lang="hr-HR" sz="1000" b="1" dirty="0">
                <a:latin typeface="Arial" panose="020B0604020202020204" pitchFamily="34" charset="0"/>
                <a:cs typeface="Arial" panose="020B0604020202020204" pitchFamily="34" charset="0"/>
              </a:rPr>
              <a:t>290</a:t>
            </a:r>
            <a:r>
              <a:rPr lang="hr-HR" sz="1000" dirty="0">
                <a:latin typeface="Arial" panose="020B0604020202020204" pitchFamily="34" charset="0"/>
                <a:cs typeface="Arial" panose="020B0604020202020204" pitchFamily="34" charset="0"/>
              </a:rPr>
              <a:t> (2000) 150 – 153</a:t>
            </a:r>
            <a:r>
              <a:rPr lang="hr-HR" sz="1000" dirty="0"/>
              <a:t>.</a:t>
            </a:r>
            <a:endParaRPr lang="en-US" sz="1000" dirty="0"/>
          </a:p>
          <a:p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97E38F1F-F47F-4AEF-A08C-0E162AA8D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27/4/2022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75C00C4-4AD4-453C-9E3C-253C9D43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83D2-1BF8-4763-A1BD-C58512CF8F6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351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AEF1C1-0184-4FE7-A1F2-D917AB133D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71784" y="836103"/>
            <a:ext cx="5560695" cy="381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D02E80-3D12-4F6E-A9F2-06F8266AD5A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836103"/>
            <a:ext cx="5760085" cy="39192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C4ED0A-E5BD-4A27-A6BE-BB6B04A6D6C5}"/>
              </a:ext>
            </a:extLst>
          </p:cNvPr>
          <p:cNvSpPr txBox="1"/>
          <p:nvPr/>
        </p:nvSpPr>
        <p:spPr>
          <a:xfrm>
            <a:off x="651543" y="4848837"/>
            <a:ext cx="5201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Slika 6.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Mreža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vodikovih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veza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ostvarena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aktivnom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mjestu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β-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sekretaze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kompleksu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inhibitorom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OM99-2. 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izvor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www.rcsb.org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pdb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unos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1FKN)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1A0C24-4BC4-4E07-BA63-9B1BD9F4C8C6}"/>
              </a:ext>
            </a:extLst>
          </p:cNvPr>
          <p:cNvSpPr txBox="1"/>
          <p:nvPr/>
        </p:nvSpPr>
        <p:spPr>
          <a:xfrm>
            <a:off x="7080309" y="4840448"/>
            <a:ext cx="4775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Slika 7.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Usporedba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struktura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β-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sekretaze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lijevo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pdb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unos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1FKN)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pepsina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desno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pdb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unos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1PSO). Oba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prikazana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enzima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humana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nalaze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se u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kompleksu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inhibitorima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; β-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sekretaza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– inhibitor OM99-2; pepsin – inhibitor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pepstatin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izvor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www.rcsb.org</a:t>
            </a:r>
            <a:r>
              <a:rPr lang="hr-HR" sz="1200" u="sng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38DB866-D412-4180-BD8F-AC7E18EC9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27/4/2022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7C490E1-04F7-4DE8-B4F9-3AE9FA715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83D2-1BF8-4763-A1BD-C58512CF8F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80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637D5-F45B-4621-A145-3E11F7C4E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Prirodni supstrati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-sekretaze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4EB4AE-6FAE-4261-B453-A6616C8D73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332569"/>
              </p:ext>
            </p:extLst>
          </p:nvPr>
        </p:nvGraphicFramePr>
        <p:xfrm>
          <a:off x="838200" y="1825624"/>
          <a:ext cx="10515600" cy="43906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75081792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081477387"/>
                    </a:ext>
                  </a:extLst>
                </a:gridCol>
              </a:tblGrid>
              <a:tr h="73177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SUPSTRAT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ULOGA/POSLJEDICA HIDROLIZE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808644"/>
                  </a:ext>
                </a:extLst>
              </a:tr>
              <a:tr h="731770"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</a:t>
                      </a:r>
                      <a:r>
                        <a:rPr lang="hr-H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hr-HR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amyloid precursor protein</a:t>
                      </a:r>
                      <a:r>
                        <a:rPr lang="hr-H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hr-H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Nastanak topljivog sAPP</a:t>
                      </a:r>
                      <a:r>
                        <a:rPr lang="el-G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r>
                        <a:rPr lang="hr-H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fragmenta i CTF</a:t>
                      </a:r>
                      <a:r>
                        <a:rPr lang="el-G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endParaRPr lang="hr-H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hr-H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CTF</a:t>
                      </a:r>
                      <a:r>
                        <a:rPr lang="el-G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r>
                        <a:rPr lang="hr-H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→ </a:t>
                      </a:r>
                      <a:r>
                        <a:rPr lang="el-G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γ</a:t>
                      </a:r>
                      <a:r>
                        <a:rPr lang="hr-H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-sekretaza → A</a:t>
                      </a:r>
                      <a:r>
                        <a:rPr lang="el-G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r>
                        <a:rPr lang="hr-H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peptidi (40/42)→ amiloidni/senilni plakovi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536875"/>
                  </a:ext>
                </a:extLst>
              </a:tr>
              <a:tr h="731770"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NRG-1</a:t>
                      </a:r>
                      <a:r>
                        <a:rPr lang="hr-H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hr-HR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neuregulin-1</a:t>
                      </a:r>
                      <a:r>
                        <a:rPr lang="hr-H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hr-H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Epidermalni faktor rasta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hr-H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Hidroliza → EGFR → mijelinizacija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409256"/>
                  </a:ext>
                </a:extLst>
              </a:tr>
              <a:tr h="731770"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IL1-R2</a:t>
                      </a:r>
                      <a:r>
                        <a:rPr lang="hr-H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hr-HR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interleukin-1 receptor II)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hr-H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„mamac” za interleukin-1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hr-H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→ pojačano procesiranje IL1-R2 → odgovor na prekomjernu količinu IL1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247589"/>
                  </a:ext>
                </a:extLst>
              </a:tr>
              <a:tr h="731770"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CHL1</a:t>
                      </a:r>
                      <a:r>
                        <a:rPr lang="hr-H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cell adhesion molecule 1</a:t>
                      </a:r>
                      <a:r>
                        <a:rPr lang="hr-HR" sz="180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en-US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hr-H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Adhezija stanica, rast i </a:t>
                      </a:r>
                      <a:r>
                        <a:rPr lang="hr-HR" sz="12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usmjeravanje aksona</a:t>
                      </a:r>
                      <a:r>
                        <a:rPr lang="hr-H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migracija neurona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106939"/>
                  </a:ext>
                </a:extLst>
              </a:tr>
              <a:tr h="731770"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JAG1</a:t>
                      </a:r>
                      <a:r>
                        <a:rPr lang="hr-H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hr-HR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Jagged1</a:t>
                      </a:r>
                      <a:r>
                        <a:rPr lang="hr-H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hr-H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Aktivacija Notch receptora → diferencijacija stanica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hr-H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BACE1 knock-out miševi → pojačana Notch signalizacija → neuravnoteženost neurogeneze i astrogeneze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147430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FEEF7-F17B-4BCF-8F39-EA551F3A8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27/4/2022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BBD1CA-0817-4AA9-8E1B-04563DBA7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83D2-1BF8-4763-A1BD-C58512CF8F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87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91DDE-C7AB-480B-A6C4-DB27B0AA7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Alzheimerova bolest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27529-BB95-497E-AADC-9775C3B91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27/4/2022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EE161F-D4A4-4A11-A7A9-74F7DC279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83D2-1BF8-4763-A1BD-C58512CF8F6A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A6D549-E3F5-46C7-B3CE-221DC43745F3}"/>
              </a:ext>
            </a:extLst>
          </p:cNvPr>
          <p:cNvSpPr txBox="1"/>
          <p:nvPr/>
        </p:nvSpPr>
        <p:spPr>
          <a:xfrm>
            <a:off x="6464808" y="1257677"/>
            <a:ext cx="572719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Patofiziološke značajke: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akumulacija netopljivih plakova A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 peptida  → vanstanični prostor → HIPOTEZA AMILOIDNE KASKADE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agregacija hiperfosforiliranih proteina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 (neurofibrilarni čvorovi) → citoplazma neurona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kolinergična deficijencija</a:t>
            </a:r>
          </a:p>
          <a:p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EF6B4E-6A4E-4A38-B53F-C908BA3D7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890" y="2602706"/>
            <a:ext cx="6523072" cy="36041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1516DA-94FC-4FF2-BB6E-60546678A31F}"/>
              </a:ext>
            </a:extLst>
          </p:cNvPr>
          <p:cNvSpPr txBox="1"/>
          <p:nvPr/>
        </p:nvSpPr>
        <p:spPr>
          <a:xfrm>
            <a:off x="1071372" y="1411564"/>
            <a:ext cx="5020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Simptomi: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gubitak memorije i kognitivnih funkcija, poteškoće u govoru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najprisutnija kod osoba starosti &gt;65 godina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941833-8E20-430E-84D8-2126D8AA86BC}"/>
              </a:ext>
            </a:extLst>
          </p:cNvPr>
          <p:cNvSpPr txBox="1"/>
          <p:nvPr/>
        </p:nvSpPr>
        <p:spPr>
          <a:xfrm>
            <a:off x="3753286" y="6206828"/>
            <a:ext cx="4676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Slika 8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Razgradnja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proteina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APP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djelovanjem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α-, β-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γ-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sekretaza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hr-HR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193FAB-CC3C-4B49-9AE5-1D283EA327AC}"/>
              </a:ext>
            </a:extLst>
          </p:cNvPr>
          <p:cNvSpPr txBox="1"/>
          <p:nvPr/>
        </p:nvSpPr>
        <p:spPr>
          <a:xfrm>
            <a:off x="-81930" y="6668493"/>
            <a:ext cx="3743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E. Ristori, S. Donnini, M. Ziche, </a:t>
            </a:r>
            <a:r>
              <a:rPr lang="en-US" sz="1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Front. Physiol. </a:t>
            </a:r>
            <a:r>
              <a:rPr lang="en-US" sz="1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1056 (2020)</a:t>
            </a:r>
            <a:endParaRPr lang="en-GB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D67D73-01B0-479D-9641-46D3AD04DAFA}"/>
              </a:ext>
            </a:extLst>
          </p:cNvPr>
          <p:cNvSpPr txBox="1"/>
          <p:nvPr/>
        </p:nvSpPr>
        <p:spPr>
          <a:xfrm>
            <a:off x="9328404" y="3884406"/>
            <a:ext cx="26619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200" b="1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-sekretaze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: 90% proteolize APP → sAPP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 + CTF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ß-sekretaze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: 10% proteolize APP → sAPPß + CTFß</a:t>
            </a:r>
          </a:p>
          <a:p>
            <a:pPr algn="just"/>
            <a:r>
              <a:rPr lang="el-GR" sz="1200" b="1" dirty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-sekretaze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: CTFß → Aß</a:t>
            </a:r>
            <a:r>
              <a:rPr lang="hr-HR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, Aß</a:t>
            </a:r>
            <a:r>
              <a:rPr lang="hr-HR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lang="en-US" sz="1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443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2328</TotalTime>
  <Words>1232</Words>
  <Application>Microsoft Office PowerPoint</Application>
  <PresentationFormat>Widescreen</PresentationFormat>
  <Paragraphs>199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Office Theme</vt:lpstr>
      <vt:lpstr>Struktura, uloga i inhibicija β-sekretaze</vt:lpstr>
      <vt:lpstr>β-sekretaza</vt:lpstr>
      <vt:lpstr>Otkriće β-sekretaze</vt:lpstr>
      <vt:lpstr>Biosinteza i posttranslacijske modifikacije</vt:lpstr>
      <vt:lpstr>Proteini koji vežu β-sekretazu</vt:lpstr>
      <vt:lpstr>Aktivno mjesto β-sekretaze</vt:lpstr>
      <vt:lpstr>PowerPoint Presentation</vt:lpstr>
      <vt:lpstr>Prirodni supstrati β-sekretaze</vt:lpstr>
      <vt:lpstr>Alzheimerova bolest</vt:lpstr>
      <vt:lpstr>Inhibicija sekretaza?</vt:lpstr>
      <vt:lpstr>Inhibitori β-sekretaze: peptidomimetici</vt:lpstr>
      <vt:lpstr>Inhibitori β-sekretaze: nepeptidni inhibitori</vt:lpstr>
      <vt:lpstr>Višeciljni inhibitori</vt:lpstr>
      <vt:lpstr>Klinička ispitivanja inhibitora ß-sekretaza </vt:lpstr>
      <vt:lpstr>Kako ubrzati klinička ispitivanja inhibitora ß-sekretaza? </vt:lpstr>
      <vt:lpstr>ZAKLJUČAK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Struktura, uloga i inhibicija β-sekretaze</dc:title>
  <dc:creator>Marija Bartolić</dc:creator>
  <cp:lastModifiedBy>Marija Bartolić</cp:lastModifiedBy>
  <cp:revision>58</cp:revision>
  <dcterms:created xsi:type="dcterms:W3CDTF">2022-04-21T10:06:29Z</dcterms:created>
  <dcterms:modified xsi:type="dcterms:W3CDTF">2022-04-27T10:56:52Z</dcterms:modified>
</cp:coreProperties>
</file>