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11" r:id="rId18"/>
    <p:sldId id="312" r:id="rId19"/>
    <p:sldId id="313" r:id="rId20"/>
    <p:sldId id="316" r:id="rId21"/>
    <p:sldId id="314" r:id="rId22"/>
    <p:sldId id="315" r:id="rId23"/>
    <p:sldId id="317" r:id="rId24"/>
    <p:sldId id="318" r:id="rId25"/>
    <p:sldId id="319" r:id="rId26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9" autoAdjust="0"/>
  </p:normalViewPr>
  <p:slideViewPr>
    <p:cSldViewPr>
      <p:cViewPr varScale="1">
        <p:scale>
          <a:sx n="75" d="100"/>
          <a:sy n="75" d="100"/>
        </p:scale>
        <p:origin x="132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cu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38F248C-2A22-4C9C-944C-B0F8DD2FD9CC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4488653-D6CC-4081-B0C9-4590933B2ADB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71BD6CD-17EF-43FA-AD9B-C17BDAF4EBBE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035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0F517B7-1B8C-406C-83C9-F8B7DABA2A6E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9BA8532-CBEE-4EA1-8E7E-9C1A98997B03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009CDCE-73FF-4FB9-91A0-C26249378A6B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879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0A20F30-A203-476C-8977-EFAAC058B04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3CFAF72-FEB9-4553-8FEA-58746A33239F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02A7652-3D0D-4A3F-85DB-7261DEFECACA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2083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08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5C1ECCD-D5E7-43ED-86A4-41D0A7E3022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E95C330-D6C6-4618-9FB6-C9F9D5188DDD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4CFA3D7-D7B1-4BF1-B5A6-6D9C5C63FAFB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8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6"/>
          <p:cNvSpPr txBox="1">
            <a:spLocks noGrp="1" noChangeArrowheads="1"/>
          </p:cNvSpPr>
          <p:nvPr/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B5B29D9-163A-4113-9A76-B67971C3305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9686123-1BAB-41EB-A083-EA05E8F8F38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696783C-6727-4202-BE40-D1CCE7094D2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493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6"/>
          <p:cNvSpPr txBox="1">
            <a:spLocks noGrp="1" noChangeArrowheads="1"/>
          </p:cNvSpPr>
          <p:nvPr/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02E7D17-0ADF-4B0F-A9E2-D6674D8EB4B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70E8B77-733A-46B9-80CF-4DFF882133C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1103313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>
              <a:latin typeface="Times New Roman" panose="02020603050405020304" pitchFamily="18" charset="0"/>
            </a:endParaRPr>
          </a:p>
        </p:txBody>
      </p:sp>
      <p:sp>
        <p:nvSpPr>
          <p:cNvPr id="126982" name="Text Box 4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0B5E510-E847-4555-8BF0-F5F35F98A49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6"/>
          <p:cNvSpPr txBox="1">
            <a:spLocks noGrp="1" noChangeArrowheads="1"/>
          </p:cNvSpPr>
          <p:nvPr/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EFE6600-08DA-47CB-892A-CF32581C569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21D98BD-42C5-4B66-856A-88B2C274C17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AAA71E3-E345-4B69-8A59-31776567E3B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903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6"/>
          <p:cNvSpPr txBox="1">
            <a:spLocks noGrp="1" noChangeArrowheads="1"/>
          </p:cNvSpPr>
          <p:nvPr/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275483C-58A4-4200-92E1-708171B821E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C9EA989-3E72-44BB-AC9A-135F2A5FC63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B0052CE-35AD-420C-B9DA-30DF174496B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107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107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BEDA472-5163-4F84-807E-31D8777032A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6FC7E51-6FC6-44D4-ACEC-2EE486A797D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424D238-2686-439B-88CD-9243A267809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2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ED44D27-2F17-4206-B3CB-DF5748677FF1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864B486-4097-4F14-8407-5C2F35A29F8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0C6C653-A5AB-4099-A126-255C80AE0AC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517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282059C-68CD-488A-9AF7-C91A6C4754AC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829C971-F0D1-4E81-B2EA-FD5EF115319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AA8944B-0BDE-464E-9D2D-B7322547E53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722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722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807C37-0C17-4221-BFEF-0CD42A8801E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D284452-05B8-4EC4-9E2A-7FA958AB9F18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4EBE44-F164-4B06-8D5F-ACA31464317E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40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2066FAA-DD9B-4693-86F0-43E4BF2C78E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8E40855-A79B-4A0E-A01D-8338D822528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336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3685F22-B74D-4377-8D5E-DFD26802649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336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36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4428615-F1AD-4826-8981-3AC6E177E0C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288C376-12D1-4D6D-BCE1-F43651D4A5F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C95724E-5D73-49FE-B6BB-6C9CDB3752F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3926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927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B4EA48C-2F30-4A98-9952-6546DE4C757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E283C40-252E-4E17-A89D-DB0A3348FE2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B077CB0-6135-42CF-A4D1-F0410D10DA5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DB2B2EB-7047-4A9D-804E-1739233287C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E69FEEC-0AB9-4919-AF71-558257EF0B8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1103313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  <p:sp>
        <p:nvSpPr>
          <p:cNvPr id="145414" name="Text Box 4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9F27D0C-495B-49BA-8A01-0A64D60C616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331DD24-93B2-4EFB-B366-4AD398BC201C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DF8C808-8A5C-43C0-8BB3-1F91C4229DA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7872847-6A78-481D-B7DA-1D5EABE5B0C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746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746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73EEAE6-F04A-49AC-B72D-4682B537F461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0243EE1-0E44-4F21-83EE-951534C4FC5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9446B9E-AD33-461A-9443-8C6E81CF6BE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4950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951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0DD428-A866-48D2-A61A-68A3D2DF500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DCA4D2B-118D-4051-86CC-6844D97B7E3F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254662B-8387-4FCC-9E9B-5D76CFD45ED4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445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hr-HR" altLang="sr-Latn-RS">
                <a:latin typeface="Times New Roman" panose="02020603050405020304" pitchFamily="18" charset="0"/>
              </a:rPr>
              <a:t>Rubefacijens – sredstva koja na koži izazivaju crvenilo – prokrvljenost – primjenjuju se kod upala, reuma</a:t>
            </a: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FDD185-37E5-4271-B565-0A097A6F3E0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D28E7DB-E470-4FD5-93B5-0E395247F945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DF850EC-3517-4E1D-B2CA-2266B15793AA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650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hr-HR" altLang="sr-Latn-RS" b="1">
                <a:latin typeface="Arial" panose="020B0604020202020204" pitchFamily="34" charset="0"/>
              </a:rPr>
              <a:t>stomahik</a:t>
            </a:r>
            <a:r>
              <a:rPr lang="hr-HR" altLang="sr-Latn-RS">
                <a:latin typeface="Arial" panose="020B0604020202020204" pitchFamily="34" charset="0"/>
              </a:rPr>
              <a:t> - sredstvo koje potiče peristaltiku i lučenje želučanog soka pa tako pogoduje probavi</a:t>
            </a:r>
            <a:r>
              <a:rPr lang="hr-HR" altLang="sr-Latn-RS">
                <a:latin typeface="Times New Roman" panose="02020603050405020304" pitchFamily="18" charset="0"/>
              </a:rPr>
              <a:t> </a:t>
            </a: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02C9096-3F29-445C-851A-BECA721263E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CEC358F-2341-4182-9E3A-88A38EFB8AA0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24E7D7E-A9AB-4649-80F4-480FE7DAAF80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85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0C1D1C8-3F55-42BA-A9FA-0D967202CA4B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89E3C0E-9394-458A-87C7-81E5F8AEB2E4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64D8787-7128-4E2E-840D-540F49D2CC73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05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05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6314907-5605-4DEA-ABDA-DBF9AE943231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D0DC195-D3F0-4622-A1B4-0CBB6EC5B3B5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5D3D61D-123E-41B3-92EB-F3AA25F9AB53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6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hr-HR" altLang="sr-Latn-RS">
                <a:latin typeface="Arial" panose="020B0604020202020204" pitchFamily="34" charset="0"/>
              </a:rPr>
              <a:t>Laktagog - Sredstvo koje pojačava izlučivanje mlijeka u dojilje.</a:t>
            </a:r>
            <a:r>
              <a:rPr lang="hr-HR" altLang="sr-Latn-RS">
                <a:latin typeface="Times New Roman" panose="02020603050405020304" pitchFamily="18" charset="0"/>
              </a:rPr>
              <a:t> </a:t>
            </a: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F0F8C96-01FA-4825-A7BB-573C1E6C9125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704C8CA-5FFA-45A0-A928-8A4F4688A0EF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B0D2CF4-9EBC-41FE-9A73-1F835CF2DAE5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469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hr-HR" altLang="sr-Latn-RS">
                <a:latin typeface="Arial" panose="020B0604020202020204" pitchFamily="34" charset="0"/>
              </a:rPr>
              <a:t>Ekspectorans - A </a:t>
            </a:r>
            <a:r>
              <a:rPr lang="hr-HR" altLang="sr-Latn-RS" b="1">
                <a:latin typeface="Arial" panose="020B0604020202020204" pitchFamily="34" charset="0"/>
              </a:rPr>
              <a:t>mucolytic agent</a:t>
            </a:r>
            <a:r>
              <a:rPr lang="hr-HR" altLang="sr-Latn-RS">
                <a:latin typeface="Arial" panose="020B0604020202020204" pitchFamily="34" charset="0"/>
              </a:rPr>
              <a:t> or </a:t>
            </a:r>
            <a:r>
              <a:rPr lang="hr-HR" altLang="sr-Latn-RS" b="1">
                <a:latin typeface="Arial" panose="020B0604020202020204" pitchFamily="34" charset="0"/>
              </a:rPr>
              <a:t>expectorant</a:t>
            </a:r>
            <a:r>
              <a:rPr lang="hr-HR" altLang="sr-Latn-RS">
                <a:latin typeface="Arial" panose="020B0604020202020204" pitchFamily="34" charset="0"/>
              </a:rPr>
              <a:t> is any agent which dissolves thick </a:t>
            </a:r>
            <a:r>
              <a:rPr lang="hr-HR" altLang="sr-Latn-RS">
                <a:latin typeface="Arial" panose="020B0604020202020204" pitchFamily="34" charset="0"/>
                <a:hlinkClick r:id="rId3"/>
              </a:rPr>
              <a:t>mucus</a:t>
            </a:r>
            <a:r>
              <a:rPr lang="hr-HR" altLang="sr-Latn-RS">
                <a:latin typeface="Arial" panose="020B0604020202020204" pitchFamily="34" charset="0"/>
              </a:rPr>
              <a:t> and is usually used to help relieve respiratory difficulties</a:t>
            </a:r>
            <a:r>
              <a:rPr lang="hr-HR" altLang="sr-Latn-RS">
                <a:latin typeface="Times New Roman" panose="02020603050405020304" pitchFamily="18" charset="0"/>
              </a:rPr>
              <a:t> </a:t>
            </a: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92057AA-4256-484C-A438-020733FC5C9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DA6D81C-F1E1-4696-9FCA-4825210A98BD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A3D25EB-9ADD-4D08-85A0-FB7372117F39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67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GB" altLang="sr-Latn-RS">
                <a:latin typeface="Times New Roman" panose="02020603050405020304" pitchFamily="18" charset="0"/>
              </a:rPr>
              <a:t>Antiflogistik</a:t>
            </a:r>
            <a:r>
              <a:rPr lang="hr-HR" altLang="sr-Latn-RS">
                <a:latin typeface="Arial" panose="020B0604020202020204" pitchFamily="34" charset="0"/>
              </a:rPr>
              <a:t> – tvari koje smanjuju upalnu reakciju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0285-5AD3-4836-84F3-7048DFA09CD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608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DC92-2F2D-4178-89CE-0869428DEBF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0273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8BDB-B0A1-4A61-8D98-57606FC85412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580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205E-85CB-4103-9A2D-188748A4357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996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2B-2777-47D7-B2AE-6A6C6B1C2B3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595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73AE-2F79-4D24-A8EB-6BEF98D1737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889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8F4C-BFE0-4CDC-8B48-26A7B3295D1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404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D6CF-3BBD-473E-9F47-D331534608E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0290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CCC3-933C-4FAE-BD7C-2163EF1A0E4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7206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0037-3C59-4252-AE2C-9769CCA29E7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554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7754-772B-48A7-906F-84EC77890F6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08415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  <a:p>
            <a:pPr lvl="4"/>
            <a:r>
              <a:rPr lang="en-GB" altLang="sr-Latn-RS"/>
              <a:t>Eighth Outline Level</a:t>
            </a:r>
          </a:p>
          <a:p>
            <a:pPr lvl="4"/>
            <a:r>
              <a:rPr lang="en-GB" altLang="sr-Latn-R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27025" indent="-327025" algn="l" defTabSz="457200" rtl="0" eaLnBrk="0" fontAlgn="base" hangingPunct="0">
        <a:lnSpc>
          <a:spcPct val="7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57200" rtl="0" eaLnBrk="0" fontAlgn="base" hangingPunct="0">
        <a:lnSpc>
          <a:spcPct val="7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468313" y="1388722"/>
            <a:ext cx="4751387" cy="63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>
                <a:latin typeface="Calibri" panose="020F0502020204030204" pitchFamily="34" charset="0"/>
              </a:rPr>
              <a:t>ETERIČNA ULJA S TERPENSKIM TVARIMA</a:t>
            </a:r>
            <a:r>
              <a:rPr lang="hr-BA" altLang="sr-Latn-RS" sz="18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b="1" dirty="0">
                <a:latin typeface="Calibri" panose="020F0502020204030204" pitchFamily="34" charset="0"/>
              </a:rPr>
              <a:t>   eterična ulja s </a:t>
            </a:r>
            <a:r>
              <a:rPr lang="hr-BA" altLang="sr-Latn-RS" sz="1800" b="1" dirty="0" err="1">
                <a:latin typeface="Calibri" panose="020F0502020204030204" pitchFamily="34" charset="0"/>
              </a:rPr>
              <a:t>geraniolom</a:t>
            </a: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b="1" dirty="0">
                <a:latin typeface="Calibri" panose="020F0502020204030204" pitchFamily="34" charset="0"/>
              </a:rPr>
              <a:t>   </a:t>
            </a:r>
            <a:r>
              <a:rPr lang="hr-BA" altLang="sr-Latn-RS" sz="1800" b="1" dirty="0" err="1">
                <a:latin typeface="Calibri" panose="020F0502020204030204" pitchFamily="34" charset="0"/>
              </a:rPr>
              <a:t>geraniol</a:t>
            </a:r>
            <a:r>
              <a:rPr lang="hr-BA" altLang="sr-Latn-RS" sz="1800" b="1" dirty="0">
                <a:latin typeface="Calibri" panose="020F0502020204030204" pitchFamily="34" charset="0"/>
              </a:rPr>
              <a:t> – </a:t>
            </a:r>
            <a:r>
              <a:rPr lang="hr-BA" altLang="sr-Latn-RS" sz="1800" dirty="0" err="1">
                <a:latin typeface="Calibri" panose="020F0502020204030204" pitchFamily="34" charset="0"/>
              </a:rPr>
              <a:t>monoterpen</a:t>
            </a:r>
            <a:r>
              <a:rPr lang="hr-BA" altLang="sr-Latn-RS" sz="1800" dirty="0">
                <a:latin typeface="Calibri" panose="020F0502020204030204" pitchFamily="34" charset="0"/>
              </a:rPr>
              <a:t>, </a:t>
            </a:r>
            <a:r>
              <a:rPr lang="hr-BA" altLang="sr-Latn-RS" sz="1800" dirty="0" err="1">
                <a:latin typeface="Calibri" panose="020F0502020204030204" pitchFamily="34" charset="0"/>
              </a:rPr>
              <a:t>alifatski</a:t>
            </a:r>
            <a:r>
              <a:rPr lang="hr-BA" altLang="sr-Latn-RS" sz="1800" dirty="0">
                <a:latin typeface="Calibri" panose="020F0502020204030204" pitchFamily="34" charset="0"/>
              </a:rPr>
              <a:t> primarni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            alkohol koji oksidacijom daje aldehid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			     </a:t>
            </a:r>
            <a:r>
              <a:rPr lang="hr-BA" altLang="sr-Latn-RS" sz="1800" dirty="0" err="1">
                <a:latin typeface="Calibri" panose="020F0502020204030204" pitchFamily="34" charset="0"/>
              </a:rPr>
              <a:t>citral</a:t>
            </a:r>
            <a:r>
              <a:rPr lang="hr-BA" altLang="sr-Latn-RS" sz="1800" dirty="0">
                <a:latin typeface="Calibri" panose="020F0502020204030204" pitchFamily="34" charset="0"/>
              </a:rPr>
              <a:t> te daljnjom oksidacijom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             </a:t>
            </a:r>
            <a:r>
              <a:rPr lang="hr-BA" altLang="sr-Latn-RS" sz="1800" dirty="0" err="1">
                <a:latin typeface="Calibri" panose="020F0502020204030204" pitchFamily="34" charset="0"/>
              </a:rPr>
              <a:t>geraniolnu</a:t>
            </a:r>
            <a:r>
              <a:rPr lang="hr-BA" altLang="sr-Latn-RS" sz="1800" dirty="0">
                <a:latin typeface="Calibri" panose="020F0502020204030204" pitchFamily="34" charset="0"/>
              </a:rPr>
              <a:t> kiselinu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b="1" i="1" dirty="0">
                <a:latin typeface="Calibri" panose="020F0502020204030204" pitchFamily="34" charset="0"/>
              </a:rPr>
              <a:t>  </a:t>
            </a:r>
            <a:r>
              <a:rPr lang="hr-BA" altLang="sr-Latn-RS" sz="1800" b="1" i="1" dirty="0" err="1">
                <a:latin typeface="Calibri" panose="020F0502020204030204" pitchFamily="34" charset="0"/>
              </a:rPr>
              <a:t>Aethroleum</a:t>
            </a:r>
            <a:r>
              <a:rPr lang="hr-BA" altLang="sr-Latn-RS" sz="1800" b="1" i="1" dirty="0">
                <a:latin typeface="Calibri" panose="020F0502020204030204" pitchFamily="34" charset="0"/>
              </a:rPr>
              <a:t> </a:t>
            </a:r>
            <a:r>
              <a:rPr lang="hr-BA" altLang="sr-Latn-RS" sz="1800" b="1" i="1" dirty="0" err="1">
                <a:latin typeface="Calibri" panose="020F0502020204030204" pitchFamily="34" charset="0"/>
              </a:rPr>
              <a:t>Citronellae</a:t>
            </a:r>
            <a:r>
              <a:rPr lang="hr-BA" altLang="sr-Latn-RS" sz="1800" dirty="0">
                <a:latin typeface="Calibri" panose="020F0502020204030204" pitchFamily="34" charset="0"/>
              </a:rPr>
              <a:t> – eterično ulje vrste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i="1" dirty="0">
                <a:latin typeface="Calibri" panose="020F0502020204030204" pitchFamily="34" charset="0"/>
              </a:rPr>
              <a:t> </a:t>
            </a:r>
            <a:r>
              <a:rPr lang="hr-BA" altLang="sr-Latn-RS" sz="1800" i="1" dirty="0" err="1">
                <a:latin typeface="Calibri" panose="020F0502020204030204" pitchFamily="34" charset="0"/>
              </a:rPr>
              <a:t>Cymbopogon</a:t>
            </a:r>
            <a:r>
              <a:rPr lang="hr-BA" altLang="sr-Latn-RS" sz="1800" i="1" dirty="0">
                <a:latin typeface="Calibri" panose="020F0502020204030204" pitchFamily="34" charset="0"/>
              </a:rPr>
              <a:t> </a:t>
            </a:r>
            <a:r>
              <a:rPr lang="hr-BA" altLang="sr-Latn-RS" sz="1800" i="1" dirty="0" err="1">
                <a:latin typeface="Calibri" panose="020F0502020204030204" pitchFamily="34" charset="0"/>
              </a:rPr>
              <a:t>martini</a:t>
            </a:r>
            <a:r>
              <a:rPr lang="hr-BA" altLang="sr-Latn-RS" sz="1800" dirty="0">
                <a:latin typeface="Calibri" panose="020F0502020204030204" pitchFamily="34" charset="0"/>
              </a:rPr>
              <a:t> i </a:t>
            </a:r>
            <a:r>
              <a:rPr lang="hr-BA" altLang="sr-Latn-RS" sz="1800" i="1" dirty="0">
                <a:latin typeface="Calibri" panose="020F0502020204030204" pitchFamily="34" charset="0"/>
              </a:rPr>
              <a:t>C. </a:t>
            </a:r>
            <a:r>
              <a:rPr lang="hr-BA" altLang="sr-Latn-RS" sz="1800" i="1" dirty="0" err="1">
                <a:latin typeface="Calibri" panose="020F0502020204030204" pitchFamily="34" charset="0"/>
              </a:rPr>
              <a:t>nardus</a:t>
            </a:r>
            <a:r>
              <a:rPr lang="hr-BA" altLang="sr-Latn-RS" sz="1800" i="1">
                <a:latin typeface="Calibri" panose="020F0502020204030204" pitchFamily="34" charset="0"/>
              </a:rPr>
              <a:t> (</a:t>
            </a:r>
            <a:r>
              <a:rPr lang="hr-BA" altLang="sr-Latn-RS" sz="1800">
                <a:latin typeface="Calibri" panose="020F0502020204030204" pitchFamily="34" charset="0"/>
              </a:rPr>
              <a:t>limunska trava)</a:t>
            </a:r>
            <a:endParaRPr lang="hr-BA" altLang="sr-Latn-RS" sz="18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- kultivira se u Indiji, Šri Lanki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- </a:t>
            </a:r>
            <a:r>
              <a:rPr lang="hr-BA" altLang="sr-Latn-RS" sz="1800" dirty="0" err="1">
                <a:latin typeface="Calibri" panose="020F0502020204030204" pitchFamily="34" charset="0"/>
              </a:rPr>
              <a:t>citral</a:t>
            </a:r>
            <a:r>
              <a:rPr lang="hr-BA" altLang="sr-Latn-RS" sz="1800" dirty="0">
                <a:latin typeface="Calibri" panose="020F0502020204030204" pitchFamily="34" charset="0"/>
              </a:rPr>
              <a:t> (70%), </a:t>
            </a:r>
            <a:r>
              <a:rPr lang="hr-BA" altLang="sr-Latn-RS" sz="1800" dirty="0" err="1">
                <a:latin typeface="Calibri" panose="020F0502020204030204" pitchFamily="34" charset="0"/>
              </a:rPr>
              <a:t>citronelal</a:t>
            </a:r>
            <a:r>
              <a:rPr lang="hr-BA" altLang="sr-Latn-RS" sz="1800" dirty="0">
                <a:latin typeface="Calibri" panose="020F0502020204030204" pitchFamily="34" charset="0"/>
              </a:rPr>
              <a:t> (djeluju umirujuće)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- u industriji sapuna, 10% mast protiv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   uboda kukaca, oblozi kod artritisa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- čaj kod probavnih smetnji i nadimanja,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       oslobađa grčeve crijeva i želuca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>
              <a:latin typeface="Calibri" panose="020F0502020204030204" pitchFamily="34" charset="0"/>
            </a:endParaRPr>
          </a:p>
        </p:txBody>
      </p:sp>
      <p:pic>
        <p:nvPicPr>
          <p:cNvPr id="99332" name="Picture 2" descr="gerni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r="9714" b="76250"/>
          <a:stretch>
            <a:fillRect/>
          </a:stretch>
        </p:blipFill>
        <p:spPr bwMode="auto">
          <a:xfrm>
            <a:off x="5364163" y="2060575"/>
            <a:ext cx="34575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3" descr="Cymbopogon winterianus Jowit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3616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71AA59D-2BEB-4B33-9EA0-8727A7752B9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692150"/>
            <a:ext cx="6553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DROGE S ETERIČNIM ULJIMA KOJA SADRŽE FENOLE</a:t>
            </a: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383902" y="1071951"/>
            <a:ext cx="8042821" cy="25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>
                <a:latin typeface="Calibri" panose="020F0502020204030204" pitchFamily="34" charset="0"/>
              </a:rPr>
              <a:t>Folium (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Herba</a:t>
            </a:r>
            <a:r>
              <a:rPr lang="en-GB" altLang="sr-Latn-RS" sz="2000" b="1" i="1" dirty="0">
                <a:latin typeface="Calibri" panose="020F0502020204030204" pitchFamily="34" charset="0"/>
              </a:rPr>
              <a:t>)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Thymi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 - </a:t>
            </a:r>
            <a:r>
              <a:rPr lang="en-GB" altLang="sr-Latn-RS" sz="2000" dirty="0" err="1">
                <a:latin typeface="Calibri" panose="020F0502020204030204" pitchFamily="34" charset="0"/>
              </a:rPr>
              <a:t>timijan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i="1" dirty="0">
                <a:latin typeface="Calibri" panose="020F0502020204030204" pitchFamily="34" charset="0"/>
              </a:rPr>
              <a:t> Thymus vulgaris </a:t>
            </a:r>
            <a:r>
              <a:rPr lang="en-GB" altLang="sr-Latn-RS" sz="2000" dirty="0">
                <a:latin typeface="Calibri" panose="020F0502020204030204" pitchFamily="34" charset="0"/>
              </a:rPr>
              <a:t>L. </a:t>
            </a:r>
            <a:r>
              <a:rPr lang="en-GB" altLang="sr-Latn-RS" sz="2000" dirty="0" err="1">
                <a:latin typeface="Calibri" panose="020F0502020204030204" pitchFamily="34" charset="0"/>
              </a:rPr>
              <a:t>polugrmić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rasprostranjen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zemljama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Mediterana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uz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(do 5%)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sadrži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treslovine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flavonoide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sadrži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neke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nehlapljive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spazmolitskim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djelovanjem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antibiotsko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primjena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kod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astme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posebno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kod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djece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“</a:t>
            </a:r>
            <a:r>
              <a:rPr lang="en-GB" altLang="sr-Latn-RS" sz="2000" dirty="0" err="1">
                <a:latin typeface="Calibri" panose="020F0502020204030204" pitchFamily="34" charset="0"/>
              </a:rPr>
              <a:t>izvor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mladosti</a:t>
            </a:r>
            <a:r>
              <a:rPr lang="en-GB" altLang="sr-Latn-RS" sz="2000" dirty="0">
                <a:latin typeface="Calibri" panose="020F0502020204030204" pitchFamily="34" charset="0"/>
              </a:rPr>
              <a:t>”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istraživanja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Škotskoj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>
                <a:latin typeface="Calibri" panose="020F0502020204030204" pitchFamily="34" charset="0"/>
              </a:rPr>
              <a:t>90-tih </a:t>
            </a:r>
            <a:r>
              <a:rPr lang="en-GB" altLang="sr-Latn-RS" sz="2000" dirty="0" err="1">
                <a:latin typeface="Calibri" panose="020F0502020204030204" pitchFamily="34" charset="0"/>
              </a:rPr>
              <a:t>godina</a:t>
            </a:r>
            <a:r>
              <a:rPr lang="en-GB" altLang="sr-Latn-RS" sz="2000" dirty="0">
                <a:latin typeface="Calibri" panose="020F0502020204030204" pitchFamily="34" charset="0"/>
              </a:rPr>
              <a:t> - </a:t>
            </a:r>
            <a:r>
              <a:rPr lang="en-GB" altLang="sr-Latn-RS" sz="2000" dirty="0" err="1">
                <a:latin typeface="Calibri" panose="020F0502020204030204" pitchFamily="34" charset="0"/>
              </a:rPr>
              <a:t>tonizirajuće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djelovanje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timijana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njegovog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177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71462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77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5126754-ECB9-4C3A-8285-989FD9C8E99F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68313" y="549275"/>
            <a:ext cx="8001000" cy="32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Thymi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–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eterično</a:t>
            </a:r>
            <a:r>
              <a:rPr lang="en-GB" altLang="sr-Latn-RS" sz="2000" b="1" dirty="0">
                <a:latin typeface="Calibri" panose="020F0502020204030204" pitchFamily="34" charset="0"/>
              </a:rPr>
              <a:t>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b="1" dirty="0">
                <a:latin typeface="Calibri" panose="020F0502020204030204" pitchFamily="34" charset="0"/>
              </a:rPr>
              <a:t>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timijana</a:t>
            </a:r>
            <a:endParaRPr lang="en-GB" altLang="sr-Latn-RS" sz="2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destilacijom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pomoću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vodene</a:t>
            </a:r>
            <a:r>
              <a:rPr lang="en-GB" altLang="sr-Latn-RS" sz="2000" dirty="0">
                <a:latin typeface="Calibri" panose="020F0502020204030204" pitchFamily="34" charset="0"/>
              </a:rPr>
              <a:t> pare </a:t>
            </a:r>
            <a:r>
              <a:rPr lang="en-GB" altLang="sr-Latn-RS" sz="2000" dirty="0" err="1">
                <a:latin typeface="Calibri" panose="020F0502020204030204" pitchFamily="34" charset="0"/>
              </a:rPr>
              <a:t>svježeg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timijana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rezanog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početku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cvatnje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prometu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vrlo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različitog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sastava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zbog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različitih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podvrsta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20-60% </a:t>
            </a:r>
            <a:r>
              <a:rPr lang="en-GB" altLang="sr-Latn-RS" sz="2000" dirty="0" err="1">
                <a:latin typeface="Calibri" panose="020F0502020204030204" pitchFamily="34" charset="0"/>
              </a:rPr>
              <a:t>timola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karvakrola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sadrži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p-</a:t>
            </a:r>
            <a:r>
              <a:rPr lang="en-GB" altLang="sr-Latn-RS" sz="2000" dirty="0" err="1">
                <a:latin typeface="Calibri" panose="020F0502020204030204" pitchFamily="34" charset="0"/>
              </a:rPr>
              <a:t>cimola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borneola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pinena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ulju</a:t>
            </a:r>
            <a:r>
              <a:rPr lang="en-GB" altLang="sr-Latn-RS" sz="2000" dirty="0">
                <a:latin typeface="Calibri" panose="020F0502020204030204" pitchFamily="34" charset="0"/>
              </a:rPr>
              <a:t> se </a:t>
            </a:r>
            <a:r>
              <a:rPr lang="en-GB" altLang="sr-Latn-RS" sz="2000" dirty="0" err="1">
                <a:latin typeface="Calibri" panose="020F0502020204030204" pitchFamily="34" charset="0"/>
              </a:rPr>
              <a:t>određuje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sadržaj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ukupnih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fenola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ako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fenolska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frakcija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kristalizira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prevladava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timol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ako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tekuća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prevladava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karvakrol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jaki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antiseptik</a:t>
            </a:r>
            <a:r>
              <a:rPr lang="en-GB" altLang="sr-Latn-RS" sz="2000" dirty="0">
                <a:latin typeface="Calibri" panose="020F0502020204030204" pitchFamily="34" charset="0"/>
              </a:rPr>
              <a:t> (</a:t>
            </a:r>
            <a:r>
              <a:rPr lang="en-GB" altLang="sr-Latn-RS" sz="2000" dirty="0" err="1">
                <a:latin typeface="Calibri" panose="020F0502020204030204" pitchFamily="34" charset="0"/>
              </a:rPr>
              <a:t>vode</a:t>
            </a:r>
            <a:r>
              <a:rPr lang="en-GB" altLang="sr-Latn-RS" sz="2000" dirty="0">
                <a:latin typeface="Calibri" panose="020F0502020204030204" pitchFamily="34" charset="0"/>
              </a:rPr>
              <a:t> za </a:t>
            </a:r>
            <a:r>
              <a:rPr lang="en-GB" altLang="sr-Latn-RS" sz="2000" dirty="0" err="1">
                <a:latin typeface="Calibri" panose="020F0502020204030204" pitchFamily="34" charset="0"/>
              </a:rPr>
              <a:t>usta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losioni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poslije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brijanja</a:t>
            </a:r>
            <a:r>
              <a:rPr lang="en-GB" altLang="sr-Latn-RS" sz="2000" dirty="0">
                <a:latin typeface="Calibri" panose="020F0502020204030204" pitchFamily="34" charset="0"/>
              </a:rPr>
              <a:t>)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antimikotik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timol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dobiven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iz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koristi</a:t>
            </a:r>
            <a:r>
              <a:rPr lang="en-GB" altLang="sr-Latn-RS" sz="2000" dirty="0">
                <a:latin typeface="Calibri" panose="020F0502020204030204" pitchFamily="34" charset="0"/>
              </a:rPr>
              <a:t> se </a:t>
            </a:r>
            <a:r>
              <a:rPr lang="en-GB" altLang="sr-Latn-RS" sz="2000" dirty="0" err="1">
                <a:latin typeface="Calibri" panose="020F0502020204030204" pitchFamily="34" charset="0"/>
              </a:rPr>
              <a:t>kao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konzervans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duža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uporaba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timola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može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izazvati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oštećenje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štitnjače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dodano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kupku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djeluje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stimulirajuće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98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3C2BEDE-3EDA-4723-BE0C-2B5C49F8433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95288" y="620713"/>
            <a:ext cx="7848600" cy="22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Herba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Serpylli</a:t>
            </a:r>
            <a:r>
              <a:rPr lang="en-GB" altLang="sr-Latn-RS" sz="2000" b="1" dirty="0">
                <a:latin typeface="Calibri" panose="020F0502020204030204" pitchFamily="34" charset="0"/>
              </a:rPr>
              <a:t> –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zelen</a:t>
            </a:r>
            <a:r>
              <a:rPr lang="en-GB" altLang="sr-Latn-RS" sz="2000" b="1" dirty="0">
                <a:latin typeface="Calibri" panose="020F0502020204030204" pitchFamily="34" charset="0"/>
              </a:rPr>
              <a:t>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majčine</a:t>
            </a:r>
            <a:r>
              <a:rPr lang="en-GB" altLang="sr-Latn-RS" sz="2000" b="1" dirty="0">
                <a:latin typeface="Calibri" panose="020F0502020204030204" pitchFamily="34" charset="0"/>
              </a:rPr>
              <a:t>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dušice</a:t>
            </a:r>
            <a:endParaRPr lang="en-GB" altLang="sr-Latn-RS" sz="2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GB" altLang="sr-Latn-RS" sz="2000" dirty="0">
                <a:latin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i="1" dirty="0">
                <a:latin typeface="Calibri" panose="020F0502020204030204" pitchFamily="34" charset="0"/>
              </a:rPr>
              <a:t>Thymus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serpyllum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L. – po </a:t>
            </a:r>
            <a:r>
              <a:rPr lang="en-GB" altLang="sr-Latn-RS" sz="2000" dirty="0" err="1">
                <a:latin typeface="Calibri" panose="020F0502020204030204" pitchFamily="34" charset="0"/>
              </a:rPr>
              <a:t>lopatičastim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listovima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razlikuje</a:t>
            </a:r>
            <a:r>
              <a:rPr lang="en-GB" altLang="sr-Latn-RS" sz="2000" dirty="0">
                <a:latin typeface="Calibri" panose="020F0502020204030204" pitchFamily="34" charset="0"/>
              </a:rPr>
              <a:t> se od </a:t>
            </a:r>
            <a:r>
              <a:rPr lang="en-GB" altLang="sr-Latn-RS" sz="2000" dirty="0" err="1">
                <a:latin typeface="Calibri" panose="020F0502020204030204" pitchFamily="34" charset="0"/>
              </a:rPr>
              <a:t>timijana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jako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prilagodljiva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biljka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p-</a:t>
            </a:r>
            <a:r>
              <a:rPr lang="en-GB" altLang="sr-Latn-RS" sz="2000" dirty="0" err="1">
                <a:latin typeface="Calibri" panose="020F0502020204030204" pitchFamily="34" charset="0"/>
              </a:rPr>
              <a:t>cimol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karvakrol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malo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timola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ekspektorirajući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pripravci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droga</a:t>
            </a:r>
            <a:r>
              <a:rPr lang="en-GB" altLang="sr-Latn-RS" sz="2000" dirty="0">
                <a:latin typeface="Calibri" panose="020F0502020204030204" pitchFamily="34" charset="0"/>
              </a:rPr>
              <a:t> ne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sadrži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veće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količine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timola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dirty="0">
                <a:latin typeface="Calibri" panose="020F0502020204030204" pitchFamily="34" charset="0"/>
              </a:rPr>
              <a:t>  ne </a:t>
            </a:r>
            <a:r>
              <a:rPr lang="en-GB" altLang="sr-Latn-RS" sz="2000" dirty="0" err="1">
                <a:latin typeface="Calibri" panose="020F0502020204030204" pitchFamily="34" charset="0"/>
              </a:rPr>
              <a:t>može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biti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zamjena</a:t>
            </a:r>
            <a:r>
              <a:rPr lang="en-GB" altLang="sr-Latn-RS" sz="2000" dirty="0">
                <a:latin typeface="Calibri" panose="020F0502020204030204" pitchFamily="34" charset="0"/>
              </a:rPr>
              <a:t> za </a:t>
            </a:r>
            <a:r>
              <a:rPr lang="en-GB" altLang="sr-Latn-RS" sz="2000" dirty="0" err="1">
                <a:latin typeface="Calibri" panose="020F0502020204030204" pitchFamily="34" charset="0"/>
              </a:rPr>
              <a:t>timijan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endParaRPr lang="en-GB" altLang="sr-Latn-RS" sz="1800" dirty="0">
              <a:latin typeface="Tahoma" panose="020B0604030504040204" pitchFamily="34" charset="0"/>
            </a:endParaRP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"/>
          <a:stretch>
            <a:fillRect/>
          </a:stretch>
        </p:blipFill>
        <p:spPr bwMode="auto">
          <a:xfrm>
            <a:off x="4500563" y="1928813"/>
            <a:ext cx="421481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18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7B23849-4860-450A-A01D-67E5D79A3E2F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1"/>
          <p:cNvSpPr>
            <a:spLocks noChangeArrowheads="1"/>
          </p:cNvSpPr>
          <p:nvPr/>
        </p:nvSpPr>
        <p:spPr bwMode="auto">
          <a:xfrm>
            <a:off x="468313" y="692150"/>
            <a:ext cx="312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GB" altLang="sr-Latn-RS" sz="1800" b="1">
                <a:latin typeface="Tahoma" panose="020B0604030504040204" pitchFamily="34" charset="0"/>
              </a:rPr>
              <a:t>DROGE S CINEOLOM</a:t>
            </a:r>
            <a:r>
              <a:rPr lang="en-GB" altLang="sr-Latn-RS" sz="1800" b="1"/>
              <a:t> </a:t>
            </a: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7772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>
                <a:latin typeface="Tahoma" panose="020B0604030504040204" pitchFamily="34" charset="0"/>
              </a:rPr>
              <a:t> </a:t>
            </a:r>
            <a:r>
              <a:rPr lang="hr-BA" altLang="sr-Latn-RS" sz="1800">
                <a:latin typeface="Tahoma" panose="020B0604030504040204" pitchFamily="34" charset="0"/>
              </a:rPr>
              <a:t> - </a:t>
            </a:r>
            <a:r>
              <a:rPr lang="en-GB" altLang="sr-Latn-RS" sz="1800">
                <a:latin typeface="Tahoma" panose="020B0604030504040204" pitchFamily="34" charset="0"/>
              </a:rPr>
              <a:t>droge iz porodice</a:t>
            </a:r>
            <a:r>
              <a:rPr lang="en-GB" altLang="sr-Latn-RS" sz="1800" i="1">
                <a:latin typeface="Tahoma" panose="020B0604030504040204" pitchFamily="34" charset="0"/>
              </a:rPr>
              <a:t> </a:t>
            </a:r>
            <a:r>
              <a:rPr lang="en-GB" altLang="sr-Latn-RS" sz="1800">
                <a:latin typeface="Tahoma" panose="020B0604030504040204" pitchFamily="34" charset="0"/>
              </a:rPr>
              <a:t>Zingiberaceae</a:t>
            </a:r>
            <a:r>
              <a:rPr lang="en-GB" altLang="sr-Latn-RS" sz="1800" i="1">
                <a:latin typeface="Tahoma" panose="020B0604030504040204" pitchFamily="34" charset="0"/>
              </a:rPr>
              <a:t> (</a:t>
            </a:r>
            <a:r>
              <a:rPr lang="en-GB" altLang="sr-Latn-RS" sz="1800">
                <a:latin typeface="Tahoma" panose="020B0604030504040204" pitchFamily="34" charset="0"/>
              </a:rPr>
              <a:t>Indija, Indokina, Malajski arhipelag)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1800">
                <a:latin typeface="Tahoma" panose="020B0604030504040204" pitchFamily="34" charset="0"/>
              </a:rPr>
              <a:t>  -</a:t>
            </a:r>
            <a:r>
              <a:rPr lang="en-GB" altLang="sr-Latn-RS" sz="1800">
                <a:latin typeface="Tahoma" panose="020B0604030504040204" pitchFamily="34" charset="0"/>
              </a:rPr>
              <a:t> đumbir, kurkuma, kardamom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endParaRPr lang="en-GB" altLang="sr-Latn-RS" sz="1800">
              <a:latin typeface="Tahoma" panose="020B0604030504040204" pitchFamily="34" charset="0"/>
            </a:endParaRPr>
          </a:p>
        </p:txBody>
      </p:sp>
      <p:pic>
        <p:nvPicPr>
          <p:cNvPr id="1239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233997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9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76475"/>
            <a:ext cx="23399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911" name="Picture 6" descr="cardamo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"/>
          <a:stretch>
            <a:fillRect/>
          </a:stretch>
        </p:blipFill>
        <p:spPr bwMode="auto">
          <a:xfrm>
            <a:off x="5564188" y="2492375"/>
            <a:ext cx="34004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29069F7-92FE-4B24-88BC-CA26A55873F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5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1"/>
          <p:cNvSpPr>
            <a:spLocks noChangeArrowheads="1"/>
          </p:cNvSpPr>
          <p:nvPr/>
        </p:nvSpPr>
        <p:spPr bwMode="auto">
          <a:xfrm>
            <a:off x="428625" y="428625"/>
            <a:ext cx="4214813" cy="36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Tahoma" panose="020B0604030504040204" pitchFamily="34" charset="0"/>
              <a:buNone/>
            </a:pPr>
            <a:r>
              <a:rPr lang="en-GB" altLang="sr-Latn-RS" sz="2000" b="1" i="1" dirty="0" err="1">
                <a:latin typeface="Tahoma" panose="020B0604030504040204" pitchFamily="34" charset="0"/>
              </a:rPr>
              <a:t>Eucalypty</a:t>
            </a:r>
            <a:r>
              <a:rPr lang="en-GB" altLang="sr-Latn-RS" sz="2000" b="1" i="1" dirty="0">
                <a:latin typeface="Tahoma" panose="020B0604030504040204" pitchFamily="34" charset="0"/>
              </a:rPr>
              <a:t> – </a:t>
            </a:r>
            <a:r>
              <a:rPr lang="en-GB" altLang="sr-Latn-RS" sz="2000" b="1" dirty="0">
                <a:latin typeface="Tahoma" panose="020B0604030504040204" pitchFamily="34" charset="0"/>
              </a:rPr>
              <a:t>list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eukaliptusa</a:t>
            </a:r>
            <a:endParaRPr lang="en-GB" altLang="sr-Latn-RS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sr-Latn-RS" sz="2000" b="1" dirty="0"/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i="1" dirty="0">
                <a:latin typeface="Tahoma" panose="020B0604030504040204" pitchFamily="34" charset="0"/>
              </a:rPr>
              <a:t>Eucalyptus </a:t>
            </a:r>
            <a:r>
              <a:rPr lang="en-GB" altLang="sr-Latn-RS" sz="2000" i="1" dirty="0" err="1">
                <a:latin typeface="Tahoma" panose="020B0604030504040204" pitchFamily="34" charset="0"/>
              </a:rPr>
              <a:t>globolus</a:t>
            </a:r>
            <a:r>
              <a:rPr lang="en-GB" altLang="sr-Latn-RS" sz="2000" i="1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Myrtaceae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drvo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visoko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preko</a:t>
            </a:r>
            <a:r>
              <a:rPr lang="en-GB" altLang="sr-Latn-RS" sz="2000" dirty="0">
                <a:latin typeface="Tahoma" panose="020B0604030504040204" pitchFamily="34" charset="0"/>
              </a:rPr>
              <a:t> 100 m, </a:t>
            </a:r>
            <a:r>
              <a:rPr lang="en-GB" altLang="sr-Latn-RS" sz="2000" dirty="0" err="1">
                <a:latin typeface="Tahoma" panose="020B0604030504040204" pitchFamily="34" charset="0"/>
              </a:rPr>
              <a:t>treba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mnogo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vode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sadi</a:t>
            </a:r>
            <a:r>
              <a:rPr lang="en-GB" altLang="sr-Latn-RS" sz="2000" dirty="0">
                <a:latin typeface="Tahoma" panose="020B0604030504040204" pitchFamily="34" charset="0"/>
              </a:rPr>
              <a:t> se u </a:t>
            </a:r>
            <a:r>
              <a:rPr lang="en-GB" altLang="sr-Latn-RS" sz="2000" dirty="0" err="1">
                <a:latin typeface="Tahoma" panose="020B0604030504040204" pitchFamily="34" charset="0"/>
              </a:rPr>
              <a:t>močvarnim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područjima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domovina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su</a:t>
            </a:r>
            <a:r>
              <a:rPr lang="en-GB" altLang="sr-Latn-RS" sz="2000" dirty="0">
                <a:latin typeface="Tahoma" panose="020B0604030504040204" pitchFamily="34" charset="0"/>
              </a:rPr>
              <a:t> mu </a:t>
            </a:r>
            <a:r>
              <a:rPr lang="en-GB" altLang="sr-Latn-RS" sz="2000" dirty="0" err="1">
                <a:latin typeface="Tahoma" panose="020B0604030504040204" pitchFamily="34" charset="0"/>
              </a:rPr>
              <a:t>Tasmanija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Australija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ali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može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rasti</a:t>
            </a:r>
            <a:r>
              <a:rPr lang="en-GB" altLang="sr-Latn-RS" sz="2000" dirty="0">
                <a:latin typeface="Tahoma" panose="020B0604030504040204" pitchFamily="34" charset="0"/>
              </a:rPr>
              <a:t> u </a:t>
            </a:r>
            <a:r>
              <a:rPr lang="en-GB" altLang="sr-Latn-RS" sz="2000" dirty="0" err="1">
                <a:latin typeface="Tahoma" panose="020B0604030504040204" pitchFamily="34" charset="0"/>
              </a:rPr>
              <a:t>svim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predjelima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gdje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temperatura</a:t>
            </a:r>
            <a:r>
              <a:rPr lang="en-GB" altLang="sr-Latn-RS" sz="2000" dirty="0">
                <a:latin typeface="Tahoma" panose="020B0604030504040204" pitchFamily="34" charset="0"/>
              </a:rPr>
              <a:t> ne pada </a:t>
            </a:r>
            <a:r>
              <a:rPr lang="en-GB" altLang="sr-Latn-RS" sz="2000" dirty="0" err="1">
                <a:latin typeface="Tahoma" panose="020B0604030504040204" pitchFamily="34" charset="0"/>
              </a:rPr>
              <a:t>ispod</a:t>
            </a:r>
            <a:r>
              <a:rPr lang="en-GB" altLang="sr-Latn-RS" sz="2000" dirty="0">
                <a:latin typeface="Tahoma" panose="020B0604030504040204" pitchFamily="34" charset="0"/>
              </a:rPr>
              <a:t> 6 C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ovaj</a:t>
            </a:r>
            <a:r>
              <a:rPr lang="en-GB" altLang="sr-Latn-RS" sz="2000" dirty="0">
                <a:latin typeface="Tahoma" panose="020B0604030504040204" pitchFamily="34" charset="0"/>
              </a:rPr>
              <a:t> rod </a:t>
            </a:r>
            <a:r>
              <a:rPr lang="en-GB" altLang="sr-Latn-RS" sz="2000" dirty="0" err="1">
                <a:latin typeface="Tahoma" panose="020B0604030504040204" pitchFamily="34" charset="0"/>
              </a:rPr>
              <a:t>broji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čak</a:t>
            </a:r>
            <a:r>
              <a:rPr lang="en-GB" altLang="sr-Latn-RS" sz="2000" dirty="0">
                <a:latin typeface="Tahoma" panose="020B0604030504040204" pitchFamily="34" charset="0"/>
              </a:rPr>
              <a:t> 170 </a:t>
            </a:r>
            <a:r>
              <a:rPr lang="en-GB" altLang="sr-Latn-RS" sz="2000" dirty="0" err="1">
                <a:latin typeface="Tahoma" panose="020B0604030504040204" pitchFamily="34" charset="0"/>
              </a:rPr>
              <a:t>vrsta</a:t>
            </a:r>
            <a:r>
              <a:rPr lang="en-GB" altLang="sr-Latn-RS" sz="2000" dirty="0">
                <a:latin typeface="Tahoma" panose="020B0604030504040204" pitchFamily="34" charset="0"/>
              </a:rPr>
              <a:t>, a </a:t>
            </a:r>
            <a:r>
              <a:rPr lang="en-GB" altLang="sr-Latn-RS" sz="2000" dirty="0" err="1">
                <a:latin typeface="Tahoma" panose="020B0604030504040204" pitchFamily="34" charset="0"/>
              </a:rPr>
              <a:t>prema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nekim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autorima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više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Char char="-"/>
            </a:pPr>
            <a:r>
              <a:rPr lang="en-GB" altLang="sr-Latn-RS" sz="2000" dirty="0">
                <a:latin typeface="Times New Roman" panose="02020603050405020304" pitchFamily="18" charset="0"/>
              </a:rPr>
              <a:t>3</a:t>
            </a:r>
            <a:r>
              <a:rPr lang="en-GB" altLang="sr-Latn-RS" sz="2000" dirty="0">
                <a:latin typeface="Tahoma" panose="020B0604030504040204" pitchFamily="34" charset="0"/>
              </a:rPr>
              <a:t>% </a:t>
            </a:r>
            <a:r>
              <a:rPr lang="en-GB" altLang="sr-Latn-RS" sz="2000" dirty="0" err="1">
                <a:latin typeface="Tahoma" panose="020B0604030504040204" pitchFamily="34" charset="0"/>
              </a:rPr>
              <a:t>eterična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ulja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smole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tanini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gorke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tvari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9243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5957" name="Rectangle 3"/>
          <p:cNvSpPr>
            <a:spLocks noChangeArrowheads="1"/>
          </p:cNvSpPr>
          <p:nvPr/>
        </p:nvSpPr>
        <p:spPr bwMode="auto">
          <a:xfrm>
            <a:off x="357188" y="4271963"/>
            <a:ext cx="4572000" cy="228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GB" altLang="sr-Latn-RS" sz="2000" b="1" i="1" dirty="0" err="1">
                <a:latin typeface="Tahoma" panose="020B0604030504040204" pitchFamily="34" charset="0"/>
              </a:rPr>
              <a:t>Aetheroleum</a:t>
            </a:r>
            <a:r>
              <a:rPr lang="en-GB" altLang="sr-Latn-RS" sz="2000" b="1" i="1" dirty="0">
                <a:latin typeface="Tahoma" panose="020B0604030504040204" pitchFamily="34" charset="0"/>
              </a:rPr>
              <a:t> Eucalypti –</a:t>
            </a:r>
            <a:r>
              <a:rPr lang="en-GB" altLang="sr-Latn-RS" sz="2000" b="1" dirty="0">
                <a:latin typeface="Tahoma" panose="020B0604030504040204" pitchFamily="34" charset="0"/>
              </a:rPr>
              <a:t>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eterično</a:t>
            </a:r>
            <a:r>
              <a:rPr lang="en-GB" altLang="sr-Latn-RS" sz="2000" b="1" dirty="0">
                <a:latin typeface="Tahoma" panose="020B0604030504040204" pitchFamily="34" charset="0"/>
              </a:rPr>
              <a:t>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ulje</a:t>
            </a:r>
            <a:r>
              <a:rPr lang="en-GB" altLang="sr-Latn-RS" sz="2000" b="1" dirty="0">
                <a:latin typeface="Tahoma" panose="020B0604030504040204" pitchFamily="34" charset="0"/>
              </a:rPr>
              <a:t>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eukaliptusa</a:t>
            </a:r>
            <a:endParaRPr lang="en-GB" altLang="sr-Latn-RS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GB" altLang="sr-Latn-RS" sz="2000" dirty="0">
                <a:latin typeface="Tahoma" panose="020B060403050404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destilira</a:t>
            </a:r>
            <a:r>
              <a:rPr lang="en-GB" altLang="sr-Latn-RS" sz="2000" dirty="0">
                <a:latin typeface="Tahoma" panose="020B0604030504040204" pitchFamily="34" charset="0"/>
              </a:rPr>
              <a:t> se </a:t>
            </a:r>
            <a:r>
              <a:rPr lang="en-GB" altLang="sr-Latn-RS" sz="2000" dirty="0" err="1">
                <a:latin typeface="Tahoma" panose="020B0604030504040204" pitchFamily="34" charset="0"/>
              </a:rPr>
              <a:t>iz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starijeg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lišća</a:t>
            </a:r>
            <a:r>
              <a:rPr lang="en-GB" altLang="sr-Latn-RS" sz="2000" dirty="0"/>
              <a:t> </a:t>
            </a:r>
            <a:r>
              <a:rPr lang="en-GB" altLang="sr-Latn-RS" sz="2000" dirty="0">
                <a:latin typeface="Tahoma" panose="020B0604030504040204" pitchFamily="34" charset="0"/>
              </a:rPr>
              <a:t>70-80% </a:t>
            </a:r>
            <a:r>
              <a:rPr lang="hr-BA" altLang="sr-Latn-RS" sz="2000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Tahoma" panose="020B0604030504040204" pitchFamily="34" charset="0"/>
              </a:rPr>
              <a:t>  </a:t>
            </a:r>
            <a:r>
              <a:rPr lang="en-GB" altLang="sr-Latn-RS" sz="2000" dirty="0" err="1">
                <a:latin typeface="Tahoma" panose="020B0604030504040204" pitchFamily="34" charset="0"/>
              </a:rPr>
              <a:t>cineola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pinen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kamfen</a:t>
            </a: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altLang="sr-Latn-RS" sz="2000" dirty="0" err="1">
                <a:latin typeface="Tahoma" panose="020B0604030504040204" pitchFamily="34" charset="0"/>
              </a:rPr>
              <a:t>jak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antiseptik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inhalacije</a:t>
            </a: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kapljice</a:t>
            </a:r>
            <a:r>
              <a:rPr lang="en-GB" altLang="sr-Latn-RS" sz="2000" dirty="0">
                <a:latin typeface="Tahoma" panose="020B0604030504040204" pitchFamily="34" charset="0"/>
              </a:rPr>
              <a:t> za </a:t>
            </a:r>
            <a:r>
              <a:rPr lang="en-GB" altLang="sr-Latn-RS" sz="2000" dirty="0" err="1">
                <a:latin typeface="Tahoma" panose="020B0604030504040204" pitchFamily="34" charset="0"/>
              </a:rPr>
              <a:t>nos</a:t>
            </a:r>
            <a:r>
              <a:rPr lang="en-GB" altLang="sr-Latn-RS" sz="2000" dirty="0">
                <a:latin typeface="Tahoma" panose="020B0604030504040204" pitchFamily="34" charset="0"/>
              </a:rPr>
              <a:t> (1%)</a:t>
            </a: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masti</a:t>
            </a:r>
            <a:r>
              <a:rPr lang="en-GB" altLang="sr-Latn-RS" sz="2000" dirty="0">
                <a:latin typeface="Tahoma" panose="020B0604030504040204" pitchFamily="34" charset="0"/>
              </a:rPr>
              <a:t> za </a:t>
            </a:r>
            <a:r>
              <a:rPr lang="en-GB" altLang="sr-Latn-RS" sz="2000" dirty="0" err="1">
                <a:latin typeface="Tahoma" panose="020B0604030504040204" pitchFamily="34" charset="0"/>
              </a:rPr>
              <a:t>reumatske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tegobe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lječenje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endParaRPr lang="hr-BA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Tahoma" panose="020B0604030504040204" pitchFamily="34" charset="0"/>
              </a:rPr>
              <a:t>   </a:t>
            </a:r>
            <a:r>
              <a:rPr lang="en-GB" altLang="sr-Latn-RS" sz="2000" dirty="0" err="1">
                <a:latin typeface="Tahoma" panose="020B0604030504040204" pitchFamily="34" charset="0"/>
              </a:rPr>
              <a:t>gnojnih</a:t>
            </a:r>
            <a:r>
              <a:rPr lang="en-GB" altLang="sr-Latn-RS" sz="2000" dirty="0">
                <a:latin typeface="Tahoma" panose="020B0604030504040204" pitchFamily="34" charset="0"/>
              </a:rPr>
              <a:t> rana </a:t>
            </a:r>
          </a:p>
        </p:txBody>
      </p:sp>
      <p:sp>
        <p:nvSpPr>
          <p:cNvPr id="1259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D9525C8-DB1D-451B-AA16-DABB0655F84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7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5715000" cy="169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Tahoma" panose="020B0604030504040204" pitchFamily="34" charset="0"/>
              <a:buNone/>
            </a:pPr>
            <a:r>
              <a:rPr lang="en-GB" altLang="sr-Latn-RS" sz="2000" b="1" i="1" dirty="0">
                <a:latin typeface="Tahoma" panose="020B0604030504040204" pitchFamily="34" charset="0"/>
              </a:rPr>
              <a:t>Folium </a:t>
            </a:r>
            <a:r>
              <a:rPr lang="en-GB" altLang="sr-Latn-RS" sz="2000" b="1" i="1" dirty="0" err="1">
                <a:latin typeface="Tahoma" panose="020B0604030504040204" pitchFamily="34" charset="0"/>
              </a:rPr>
              <a:t>rosmarini</a:t>
            </a:r>
            <a:r>
              <a:rPr lang="en-GB" altLang="sr-Latn-RS" sz="2000" b="1" dirty="0">
                <a:latin typeface="Tahoma" panose="020B0604030504040204" pitchFamily="34" charset="0"/>
              </a:rPr>
              <a:t> – list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ružmarina</a:t>
            </a:r>
            <a:endParaRPr lang="en-GB" altLang="sr-Latn-RS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ts val="1125"/>
              </a:spcBef>
              <a:buFont typeface="Tahoma" panose="020B0604030504040204" pitchFamily="34" charset="0"/>
              <a:buNone/>
            </a:pPr>
            <a:r>
              <a:rPr lang="en-GB" altLang="sr-Latn-RS" sz="2000" i="1" dirty="0">
                <a:latin typeface="Tahoma" panose="020B060403050404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listovi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vrste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i="1" dirty="0">
                <a:latin typeface="Tahoma" panose="020B0604030504040204" pitchFamily="34" charset="0"/>
              </a:rPr>
              <a:t>Rosmarinus officinalis</a:t>
            </a:r>
            <a:r>
              <a:rPr lang="en-GB" altLang="sr-Latn-RS" sz="2000" dirty="0">
                <a:latin typeface="Tahoma" panose="020B0604030504040204" pitchFamily="34" charset="0"/>
              </a:rPr>
              <a:t> L. 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eterično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ulje</a:t>
            </a:r>
            <a:r>
              <a:rPr lang="en-GB" altLang="sr-Latn-RS" sz="2000" dirty="0">
                <a:latin typeface="Tahoma" panose="020B0604030504040204" pitchFamily="34" charset="0"/>
              </a:rPr>
              <a:t> 1,4-2%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začin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insekticid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ružmarinska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kiselina</a:t>
            </a:r>
            <a:r>
              <a:rPr lang="en-GB" altLang="sr-Latn-RS" sz="2000" dirty="0">
                <a:latin typeface="Tahoma" panose="020B0604030504040204" pitchFamily="34" charset="0"/>
              </a:rPr>
              <a:t> – </a:t>
            </a:r>
            <a:r>
              <a:rPr lang="en-GB" altLang="sr-Latn-RS" sz="2000" dirty="0" err="1">
                <a:latin typeface="Tahoma" panose="020B0604030504040204" pitchFamily="34" charset="0"/>
              </a:rPr>
              <a:t>protuupalno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djelovanje</a:t>
            </a:r>
            <a:endParaRPr lang="en-GB" altLang="sr-Latn-RS" sz="2000" dirty="0">
              <a:latin typeface="Tahoma" panose="020B0604030504040204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914400" y="34290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28625" y="2571750"/>
            <a:ext cx="5043488" cy="32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Tahoma" panose="020B0604030504040204" pitchFamily="34" charset="0"/>
              <a:buNone/>
            </a:pPr>
            <a:r>
              <a:rPr lang="en-GB" altLang="sr-Latn-RS" sz="2000" b="1" i="1" dirty="0" err="1">
                <a:latin typeface="Tahoma" panose="020B0604030504040204" pitchFamily="34" charset="0"/>
              </a:rPr>
              <a:t>Aetheroleum</a:t>
            </a:r>
            <a:r>
              <a:rPr lang="en-GB" altLang="sr-Latn-RS" sz="2000" b="1" i="1" dirty="0">
                <a:latin typeface="Tahoma" panose="020B0604030504040204" pitchFamily="34" charset="0"/>
              </a:rPr>
              <a:t> </a:t>
            </a:r>
            <a:r>
              <a:rPr lang="en-GB" altLang="sr-Latn-RS" sz="2000" b="1" i="1" dirty="0" err="1">
                <a:latin typeface="Tahoma" panose="020B0604030504040204" pitchFamily="34" charset="0"/>
              </a:rPr>
              <a:t>Rosmarini</a:t>
            </a:r>
            <a:r>
              <a:rPr lang="en-GB" altLang="sr-Latn-RS" sz="2000" b="1" dirty="0">
                <a:latin typeface="Tahoma" panose="020B0604030504040204" pitchFamily="34" charset="0"/>
              </a:rPr>
              <a:t>  –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eterično</a:t>
            </a:r>
            <a:r>
              <a:rPr lang="en-GB" altLang="sr-Latn-RS" sz="2000" b="1" dirty="0">
                <a:latin typeface="Tahoma" panose="020B0604030504040204" pitchFamily="34" charset="0"/>
              </a:rPr>
              <a:t> 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ulje</a:t>
            </a:r>
            <a:r>
              <a:rPr lang="en-GB" altLang="sr-Latn-RS" sz="2000" b="1" dirty="0">
                <a:latin typeface="Tahoma" panose="020B0604030504040204" pitchFamily="34" charset="0"/>
              </a:rPr>
              <a:t> </a:t>
            </a:r>
            <a:r>
              <a:rPr lang="en-GB" altLang="sr-Latn-RS" sz="2000" b="1" dirty="0" err="1">
                <a:latin typeface="Tahoma" panose="020B0604030504040204" pitchFamily="34" charset="0"/>
              </a:rPr>
              <a:t>ružmarina</a:t>
            </a:r>
            <a:endParaRPr lang="en-GB" altLang="sr-Latn-RS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destilacijom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lišća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pomoću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vodene</a:t>
            </a:r>
            <a:r>
              <a:rPr lang="en-GB" altLang="sr-Latn-RS" sz="2000" dirty="0">
                <a:latin typeface="Tahoma" panose="020B0604030504040204" pitchFamily="34" charset="0"/>
              </a:rPr>
              <a:t> pare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cineol, </a:t>
            </a:r>
            <a:r>
              <a:rPr lang="en-GB" altLang="sr-Latn-RS" sz="2000" dirty="0" err="1">
                <a:latin typeface="Tahoma" panose="020B0604030504040204" pitchFamily="34" charset="0"/>
              </a:rPr>
              <a:t>pinen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kamfen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kamfor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izvanredni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antiseptik</a:t>
            </a:r>
            <a:r>
              <a:rPr lang="en-GB" altLang="sr-Latn-RS" sz="2000" dirty="0">
                <a:latin typeface="Tahoma" panose="020B0604030504040204" pitchFamily="34" charset="0"/>
              </a:rPr>
              <a:t> za </a:t>
            </a:r>
            <a:r>
              <a:rPr lang="en-GB" altLang="sr-Latn-RS" sz="2000" dirty="0" err="1">
                <a:latin typeface="Tahoma" panose="020B0604030504040204" pitchFamily="34" charset="0"/>
              </a:rPr>
              <a:t>probani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trakt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endParaRPr lang="hr-BA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Tahoma" panose="020B0604030504040204" pitchFamily="34" charset="0"/>
              </a:rPr>
              <a:t>  </a:t>
            </a:r>
            <a:r>
              <a:rPr lang="en-GB" altLang="sr-Latn-RS" sz="2000" dirty="0" err="1">
                <a:latin typeface="Tahoma" panose="020B0604030504040204" pitchFamily="34" charset="0"/>
              </a:rPr>
              <a:t>karminativ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u </a:t>
            </a:r>
            <a:r>
              <a:rPr lang="en-GB" altLang="sr-Latn-RS" sz="2000" dirty="0" err="1">
                <a:latin typeface="Tahoma" panose="020B0604030504040204" pitchFamily="34" charset="0"/>
              </a:rPr>
              <a:t>obliku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masti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ili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tekućih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pripravaka</a:t>
            </a:r>
            <a:r>
              <a:rPr lang="en-GB" altLang="sr-Latn-RS" sz="2000" dirty="0">
                <a:latin typeface="Tahoma" panose="020B0604030504040204" pitchFamily="34" charset="0"/>
              </a:rPr>
              <a:t> za </a:t>
            </a:r>
            <a:endParaRPr lang="hr-BA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Tahoma" panose="020B0604030504040204" pitchFamily="34" charset="0"/>
              </a:rPr>
              <a:t>  </a:t>
            </a:r>
            <a:r>
              <a:rPr lang="en-GB" altLang="sr-Latn-RS" sz="2000" dirty="0" err="1">
                <a:latin typeface="Tahoma" panose="020B0604030504040204" pitchFamily="34" charset="0"/>
              </a:rPr>
              <a:t>reumatske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bolove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bolove</a:t>
            </a:r>
            <a:r>
              <a:rPr lang="en-GB" altLang="sr-Latn-RS" sz="2000" dirty="0">
                <a:latin typeface="Tahoma" panose="020B0604030504040204" pitchFamily="34" charset="0"/>
              </a:rPr>
              <a:t> u </a:t>
            </a:r>
            <a:r>
              <a:rPr lang="en-GB" altLang="sr-Latn-RS" sz="2000" dirty="0" err="1">
                <a:latin typeface="Tahoma" panose="020B0604030504040204" pitchFamily="34" charset="0"/>
              </a:rPr>
              <a:t>zglobovima</a:t>
            </a:r>
            <a:r>
              <a:rPr lang="en-GB" altLang="sr-Latn-RS" sz="2000" dirty="0">
                <a:latin typeface="Tahoma" panose="020B0604030504040204" pitchFamily="34" charset="0"/>
              </a:rPr>
              <a:t>, </a:t>
            </a:r>
            <a:r>
              <a:rPr lang="en-GB" altLang="sr-Latn-RS" sz="2000" dirty="0" err="1">
                <a:latin typeface="Tahoma" panose="020B0604030504040204" pitchFamily="34" charset="0"/>
              </a:rPr>
              <a:t>kod</a:t>
            </a:r>
            <a:r>
              <a:rPr lang="hr-BA" altLang="sr-Latn-RS" sz="2000" dirty="0">
                <a:latin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upale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živaca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masti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protiv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uboda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kukaca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blago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povisuje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krvni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tlak</a:t>
            </a:r>
            <a:endParaRPr lang="en-GB" altLang="sr-Latn-RS" sz="2000" dirty="0">
              <a:latin typeface="Tahoma" panose="020B0604030504040204" pitchFamily="34" charset="0"/>
            </a:endParaRPr>
          </a:p>
        </p:txBody>
      </p:sp>
      <p:pic>
        <p:nvPicPr>
          <p:cNvPr id="1280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7128"/>
          <a:stretch>
            <a:fillRect/>
          </a:stretch>
        </p:blipFill>
        <p:spPr bwMode="auto">
          <a:xfrm>
            <a:off x="5497513" y="1484313"/>
            <a:ext cx="36464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449263" y="5929313"/>
            <a:ext cx="6103764" cy="10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stimulira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cirkulaciju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krvi</a:t>
            </a:r>
            <a:r>
              <a:rPr lang="en-GB" altLang="sr-Latn-RS" sz="2000" dirty="0">
                <a:latin typeface="Tahoma" panose="020B0604030504040204" pitchFamily="34" charset="0"/>
              </a:rPr>
              <a:t> – </a:t>
            </a:r>
            <a:r>
              <a:rPr lang="en-GB" altLang="sr-Latn-RS" sz="2000" dirty="0" err="1">
                <a:latin typeface="Tahoma" panose="020B0604030504040204" pitchFamily="34" charset="0"/>
              </a:rPr>
              <a:t>pospješuje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koncentraciju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ublažava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glavobolje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i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migrene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Tahoma" panose="020B0604030504040204" pitchFamily="34" charset="0"/>
              <a:buChar char="-"/>
            </a:pP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pospješuje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rast</a:t>
            </a:r>
            <a:r>
              <a:rPr lang="en-GB" altLang="sr-Latn-RS" sz="2000" dirty="0">
                <a:latin typeface="Tahoma" panose="020B0604030504040204" pitchFamily="34" charset="0"/>
              </a:rPr>
              <a:t> </a:t>
            </a:r>
            <a:r>
              <a:rPr lang="en-GB" altLang="sr-Latn-RS" sz="2000" dirty="0" err="1">
                <a:latin typeface="Tahoma" panose="020B0604030504040204" pitchFamily="34" charset="0"/>
              </a:rPr>
              <a:t>kose</a:t>
            </a:r>
            <a:endParaRPr lang="en-GB" altLang="sr-Latn-RS" sz="2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>
              <a:latin typeface="Tahoma" panose="020B0604030504040204" pitchFamily="34" charset="0"/>
            </a:endParaRPr>
          </a:p>
        </p:txBody>
      </p:sp>
      <p:sp>
        <p:nvSpPr>
          <p:cNvPr id="1280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ACBBDBD-1E59-4BB5-82A4-3DE8A987F455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500062" y="260648"/>
            <a:ext cx="2847801" cy="3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2000" b="1" dirty="0" err="1"/>
              <a:t>Droge</a:t>
            </a:r>
            <a:r>
              <a:rPr lang="en-GB" altLang="sr-Latn-RS" sz="2000" b="1" dirty="0"/>
              <a:t> s </a:t>
            </a:r>
            <a:r>
              <a:rPr lang="en-GB" altLang="sr-Latn-RS" sz="2000" b="1" dirty="0" err="1"/>
              <a:t>tujonom</a:t>
            </a:r>
            <a:r>
              <a:rPr lang="en-GB" altLang="sr-Latn-RS" sz="2000" dirty="0"/>
              <a:t> </a:t>
            </a: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67545" y="598306"/>
            <a:ext cx="4961706" cy="471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/>
              <a:t>Folium </a:t>
            </a:r>
            <a:r>
              <a:rPr lang="en-GB" altLang="sr-Latn-RS" sz="2000" b="1" i="1" dirty="0" err="1"/>
              <a:t>Salviae</a:t>
            </a:r>
            <a:r>
              <a:rPr lang="en-GB" altLang="sr-Latn-RS" sz="2000" dirty="0"/>
              <a:t> – list </a:t>
            </a:r>
            <a:r>
              <a:rPr lang="en-GB" altLang="sr-Latn-RS" sz="2000" dirty="0" err="1"/>
              <a:t>kadulje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osušeno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lišće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kadulje</a:t>
            </a:r>
            <a:r>
              <a:rPr lang="en-GB" altLang="sr-Latn-RS" sz="2000" dirty="0"/>
              <a:t> </a:t>
            </a:r>
            <a:r>
              <a:rPr lang="en-GB" altLang="sr-Latn-RS" sz="2000" i="1" dirty="0"/>
              <a:t>Salvia officinalis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naša</a:t>
            </a:r>
            <a:r>
              <a:rPr lang="en-GB" altLang="sr-Latn-RS" sz="2000" dirty="0"/>
              <a:t> je </a:t>
            </a:r>
            <a:r>
              <a:rPr lang="en-GB" altLang="sr-Latn-RS" sz="2000" dirty="0" err="1"/>
              <a:t>kadulja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vrlo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vrijedna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tražena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droga</a:t>
            </a:r>
            <a:r>
              <a:rPr lang="en-GB" altLang="sr-Latn-RS" sz="2000" dirty="0"/>
              <a:t> –</a:t>
            </a:r>
            <a:endParaRPr lang="hr-BA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/>
              <a:t> 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jedna</a:t>
            </a:r>
            <a:r>
              <a:rPr lang="en-GB" altLang="sr-Latn-RS" sz="2000" dirty="0"/>
              <a:t> od </a:t>
            </a:r>
            <a:r>
              <a:rPr lang="en-GB" altLang="sr-Latn-RS" sz="2000" dirty="0" err="1"/>
              <a:t>naših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najvažnijih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izvoznih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droga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domovina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su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joj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zemlje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zapadnog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Mediterana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do 2,6% </a:t>
            </a:r>
            <a:r>
              <a:rPr lang="en-GB" altLang="sr-Latn-RS" sz="2000" dirty="0" err="1"/>
              <a:t>eteričnog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ulja</a:t>
            </a:r>
            <a:r>
              <a:rPr lang="en-GB" altLang="sr-Latn-RS" sz="2000" dirty="0"/>
              <a:t>, </a:t>
            </a:r>
            <a:r>
              <a:rPr lang="en-GB" altLang="sr-Latn-RS" sz="2000" dirty="0" err="1"/>
              <a:t>gorke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tvari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treslovine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ružmarinska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kiselina</a:t>
            </a:r>
            <a:r>
              <a:rPr lang="en-GB" altLang="sr-Latn-RS" sz="2000" dirty="0"/>
              <a:t> – </a:t>
            </a:r>
            <a:r>
              <a:rPr lang="en-GB" altLang="sr-Latn-RS" sz="2000" dirty="0" err="1"/>
              <a:t>protuupalno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djelovanje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ispiranje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usne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šupljine</a:t>
            </a:r>
            <a:r>
              <a:rPr lang="en-GB" altLang="sr-Latn-RS" sz="2000" dirty="0"/>
              <a:t> – </a:t>
            </a:r>
            <a:r>
              <a:rPr lang="en-GB" altLang="sr-Latn-RS" sz="2000" dirty="0" err="1"/>
              <a:t>kombinirao</a:t>
            </a:r>
            <a:r>
              <a:rPr lang="en-GB" altLang="sr-Latn-RS" sz="2000" dirty="0"/>
              <a:t> </a:t>
            </a:r>
            <a:endParaRPr lang="hr-BA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/>
              <a:t>  </a:t>
            </a:r>
            <a:r>
              <a:rPr lang="en-GB" altLang="sr-Latn-RS" sz="2000" dirty="0" err="1"/>
              <a:t>djelovanje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ulja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treslovina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sastavna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komponenta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cigareta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protiv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astme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menopauza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svježi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listovi</a:t>
            </a:r>
            <a:r>
              <a:rPr lang="en-GB" altLang="sr-Latn-RS" sz="2000" dirty="0"/>
              <a:t> – </a:t>
            </a:r>
            <a:r>
              <a:rPr lang="en-GB" altLang="sr-Latn-RS" sz="2000" dirty="0" err="1"/>
              <a:t>prva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pomoć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ubodu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insekata</a:t>
            </a:r>
            <a:r>
              <a:rPr lang="en-GB" altLang="sr-Latn-RS" sz="2000" dirty="0"/>
              <a:t> </a:t>
            </a: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467546" y="5296934"/>
            <a:ext cx="7076254" cy="155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 err="1"/>
              <a:t>Aetheroleum</a:t>
            </a:r>
            <a:r>
              <a:rPr lang="en-GB" altLang="sr-Latn-RS" sz="2000" b="1" i="1" dirty="0"/>
              <a:t> </a:t>
            </a:r>
            <a:r>
              <a:rPr lang="en-GB" altLang="sr-Latn-RS" sz="2000" b="1" i="1" dirty="0" err="1"/>
              <a:t>salviae</a:t>
            </a:r>
            <a:r>
              <a:rPr lang="en-GB" altLang="sr-Latn-RS" sz="2000" i="1" dirty="0"/>
              <a:t> – </a:t>
            </a:r>
            <a:r>
              <a:rPr lang="en-GB" altLang="sr-Latn-RS" sz="2000" dirty="0" err="1"/>
              <a:t>eterično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ulje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kadulje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destilacijom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pomoću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vodene</a:t>
            </a:r>
            <a:r>
              <a:rPr lang="en-GB" altLang="sr-Latn-RS" sz="2000" dirty="0"/>
              <a:t> pare </a:t>
            </a:r>
            <a:r>
              <a:rPr lang="en-GB" altLang="sr-Latn-RS" sz="2000" dirty="0" err="1"/>
              <a:t>osušenih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zeljastih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dijelova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biljke</a:t>
            </a:r>
            <a:endParaRPr lang="en-GB" altLang="sr-Latn-R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naše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ulje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sadrži</a:t>
            </a:r>
            <a:r>
              <a:rPr lang="en-GB" altLang="sr-Latn-RS" sz="2000" dirty="0"/>
              <a:t>  50% </a:t>
            </a:r>
            <a:r>
              <a:rPr lang="en-GB" altLang="sr-Latn-RS" sz="2000" dirty="0" err="1"/>
              <a:t>tujona</a:t>
            </a:r>
            <a:r>
              <a:rPr lang="en-GB" altLang="sr-Latn-RS" sz="2000" dirty="0"/>
              <a:t> – </a:t>
            </a:r>
            <a:r>
              <a:rPr lang="en-GB" altLang="sr-Latn-RS" sz="2000" dirty="0" err="1"/>
              <a:t>ima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antiseptičko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ali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hormonalno</a:t>
            </a:r>
            <a:r>
              <a:rPr lang="hr-HR" altLang="sr-Latn-RS" sz="2000" dirty="0"/>
              <a:t> </a:t>
            </a:r>
            <a:r>
              <a:rPr lang="en-GB" altLang="sr-Latn-RS" sz="2000" dirty="0" err="1"/>
              <a:t>djelovanje</a:t>
            </a:r>
            <a:r>
              <a:rPr lang="en-GB" altLang="sr-Latn-RS" sz="2000" dirty="0"/>
              <a:t> – </a:t>
            </a:r>
            <a:r>
              <a:rPr lang="en-GB" altLang="sr-Latn-RS" sz="2000" dirty="0" err="1"/>
              <a:t>smanjuje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produkciju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mlijeka</a:t>
            </a:r>
            <a:r>
              <a:rPr lang="en-GB" altLang="sr-Latn-RS" sz="2000" dirty="0"/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/>
              <a:t> </a:t>
            </a:r>
            <a:r>
              <a:rPr lang="en-GB" altLang="sr-Latn-RS" sz="2000" dirty="0" err="1"/>
              <a:t>fungicid</a:t>
            </a:r>
            <a:r>
              <a:rPr lang="en-GB" altLang="sr-Latn-RS" sz="2000" dirty="0"/>
              <a:t>, </a:t>
            </a:r>
            <a:r>
              <a:rPr lang="en-GB" altLang="sr-Latn-RS" sz="2000" dirty="0" err="1"/>
              <a:t>rubefacijens</a:t>
            </a:r>
            <a:r>
              <a:rPr lang="en-GB" altLang="sr-Latn-RS" sz="2000" dirty="0"/>
              <a:t>, </a:t>
            </a:r>
            <a:r>
              <a:rPr lang="en-GB" altLang="sr-Latn-RS" sz="2000" dirty="0" err="1"/>
              <a:t>veće</a:t>
            </a:r>
            <a:r>
              <a:rPr lang="en-GB" altLang="sr-Latn-RS" sz="2000" dirty="0"/>
              <a:t> doze </a:t>
            </a:r>
            <a:r>
              <a:rPr lang="en-GB" altLang="sr-Latn-RS" sz="2000" dirty="0" err="1"/>
              <a:t>djeluju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abortivno</a:t>
            </a:r>
            <a:endParaRPr lang="en-GB" altLang="sr-Latn-RS" sz="2000" dirty="0"/>
          </a:p>
        </p:txBody>
      </p:sp>
      <p:pic>
        <p:nvPicPr>
          <p:cNvPr id="1300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3"/>
          <a:stretch>
            <a:fillRect/>
          </a:stretch>
        </p:blipFill>
        <p:spPr bwMode="auto">
          <a:xfrm>
            <a:off x="5357813" y="1357313"/>
            <a:ext cx="3571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005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11783AD-F22C-4791-82D1-9FAEE400A38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500063" y="285750"/>
            <a:ext cx="2574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/>
              <a:t>DROGE SA SMOLAMA</a:t>
            </a:r>
          </a:p>
        </p:txBody>
      </p:sp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465138" y="857250"/>
            <a:ext cx="7150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heterogena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skupina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biljnih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produkata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sličnost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kemizmom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eteričnih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terpeni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fenilpropanski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derivati</a:t>
            </a:r>
            <a:r>
              <a:rPr lang="en-GB" altLang="sr-Latn-RS" sz="1800" dirty="0"/>
              <a:t> - </a:t>
            </a:r>
            <a:r>
              <a:rPr lang="en-GB" altLang="sr-Latn-RS" sz="1800" dirty="0" err="1"/>
              <a:t>viši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stupanj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polimerizacije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terpena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fiziološke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patološke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BALZAM – </a:t>
            </a:r>
            <a:r>
              <a:rPr lang="en-GB" altLang="sr-Latn-RS" sz="1800" dirty="0" err="1"/>
              <a:t>smjesa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eteričnog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dobivanje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ekstrakcijom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organskim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otapalima</a:t>
            </a:r>
            <a:endParaRPr lang="en-GB" altLang="sr-Latn-RS" sz="1800" dirty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zarezivanje</a:t>
            </a:r>
            <a:r>
              <a:rPr lang="en-GB" altLang="sr-Latn-RS" sz="1800" dirty="0"/>
              <a:t> - </a:t>
            </a:r>
            <a:r>
              <a:rPr lang="en-GB" altLang="sr-Latn-RS" sz="1800" dirty="0" err="1"/>
              <a:t>dobiva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balzam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skrutne</a:t>
            </a:r>
            <a:endParaRPr lang="en-GB" altLang="sr-Latn-RS" sz="1800" dirty="0"/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500063" y="3286125"/>
            <a:ext cx="47863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Balsamum Peruvianum – peruanski balzam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dobiva se iz drveta </a:t>
            </a:r>
            <a:r>
              <a:rPr lang="en-GB" altLang="sr-Latn-RS" sz="1800" i="1"/>
              <a:t>Myroxylon balsamum</a:t>
            </a:r>
            <a:r>
              <a:rPr lang="en-GB" altLang="sr-Latn-RS" sz="1800"/>
              <a:t> 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sadrži 50-70% cinameina  - smjesa benzilestera benzojeve i cimetne kiseline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- 30% smole, slobodna benzojeva i cimetna kiselina, kumarin, vanilin </a:t>
            </a:r>
          </a:p>
        </p:txBody>
      </p:sp>
      <p:sp>
        <p:nvSpPr>
          <p:cNvPr id="132101" name="Text Box 4"/>
          <p:cNvSpPr txBox="1">
            <a:spLocks noChangeArrowheads="1"/>
          </p:cNvSpPr>
          <p:nvPr/>
        </p:nvSpPr>
        <p:spPr bwMode="auto">
          <a:xfrm>
            <a:off x="571500" y="857250"/>
            <a:ext cx="28225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pic>
        <p:nvPicPr>
          <p:cNvPr id="132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>
            <a:fillRect/>
          </a:stretch>
        </p:blipFill>
        <p:spPr bwMode="auto">
          <a:xfrm>
            <a:off x="5786438" y="2786063"/>
            <a:ext cx="278606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210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441A217-6FDC-4127-B3E1-46857A7E08A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269875" y="280988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Uporaba:</a:t>
            </a:r>
            <a:r>
              <a:rPr lang="en-GB" altLang="sr-Latn-RS" sz="1800"/>
              <a:t> </a:t>
            </a:r>
          </a:p>
        </p:txBody>
      </p:sp>
      <p:sp>
        <p:nvSpPr>
          <p:cNvPr id="134147" name="Text Box 2"/>
          <p:cNvSpPr txBox="1">
            <a:spLocks noChangeArrowheads="1"/>
          </p:cNvSpPr>
          <p:nvPr/>
        </p:nvSpPr>
        <p:spPr bwMode="auto">
          <a:xfrm>
            <a:off x="317500" y="784225"/>
            <a:ext cx="852963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Eksterno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protiv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seboreje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pospješuje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kose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antisepičko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tretman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gnojnih</a:t>
            </a:r>
            <a:r>
              <a:rPr lang="en-GB" altLang="sr-Latn-RS" sz="1800" dirty="0"/>
              <a:t> rana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koža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oštećena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smrzavanjem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Interno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ekspektorans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kronični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bronhitis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čepići</a:t>
            </a:r>
            <a:r>
              <a:rPr lang="en-GB" altLang="sr-Latn-RS" sz="1800" dirty="0"/>
              <a:t> – hem</a:t>
            </a:r>
            <a:r>
              <a:rPr lang="hr-HR" altLang="sr-Latn-RS" sz="1800" dirty="0"/>
              <a:t>o</a:t>
            </a:r>
            <a:r>
              <a:rPr lang="en-GB" altLang="sr-Latn-RS" sz="1800" dirty="0" err="1"/>
              <a:t>roidi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primjena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veterini</a:t>
            </a:r>
            <a:r>
              <a:rPr lang="en-GB" altLang="sr-Latn-RS" sz="1800" dirty="0"/>
              <a:t> – “</a:t>
            </a:r>
            <a:r>
              <a:rPr lang="en-GB" altLang="sr-Latn-RS" sz="1800" dirty="0" err="1"/>
              <a:t>vapnene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noge</a:t>
            </a:r>
            <a:r>
              <a:rPr lang="en-GB" altLang="sr-Latn-RS" sz="1800" dirty="0"/>
              <a:t>“ </a:t>
            </a:r>
            <a:r>
              <a:rPr lang="en-GB" altLang="sr-Latn-RS" sz="1800" dirty="0" err="1"/>
              <a:t>pilića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šuga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pasa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mačaka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goveda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čisti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balzam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rijetko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koristi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sastavna</a:t>
            </a:r>
            <a:r>
              <a:rPr lang="en-GB" altLang="sr-Latn-RS" sz="1800" dirty="0"/>
              <a:t> je </a:t>
            </a:r>
            <a:r>
              <a:rPr lang="en-GB" altLang="sr-Latn-RS" sz="1800" dirty="0" err="1"/>
              <a:t>komponenta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pripravaka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koriste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za </a:t>
            </a:r>
            <a:r>
              <a:rPr lang="en-GB" altLang="sr-Latn-RS" sz="1800" dirty="0" err="1"/>
              <a:t>navedene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tegobe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nadražuje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bubrege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izbjegavati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čisti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balzam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neki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ljudi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podnose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1341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5413183-E4D7-4AFF-A52E-2159E3D61B8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415925" y="428625"/>
            <a:ext cx="362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Resina Benzoe - benzojeva smola </a:t>
            </a:r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428625" y="1143000"/>
            <a:ext cx="4357688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curi iz zarezanih ili napuklih stabala vrsta roda </a:t>
            </a:r>
            <a:r>
              <a:rPr lang="en-GB" altLang="sr-Latn-RS" sz="1800" i="1"/>
              <a:t>Styrax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razlikujemo sijmasku i sumatransku benzojevu smolu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sijamska sadrži koniferil benzoat, slobodnu benzojevu kiselinu i vanilin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sumatranska sadrži slobodnu cimetnu kiselinu koju sijamska ne sadrži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sijamska smola je oficinalna u nekim farmakopejama, a sumatrnska nije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sijamska se koristi kao ekspektorans i blagi dezenficijens (Tinctura benzoes)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sumatranska ima primjenu u industriji lakova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/>
          <a:stretch>
            <a:fillRect/>
          </a:stretch>
        </p:blipFill>
        <p:spPr bwMode="auto">
          <a:xfrm>
            <a:off x="4572000" y="1285875"/>
            <a:ext cx="42576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6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b="13635"/>
          <a:stretch>
            <a:fillRect/>
          </a:stretch>
        </p:blipFill>
        <p:spPr bwMode="auto">
          <a:xfrm>
            <a:off x="4572000" y="4000500"/>
            <a:ext cx="4241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61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2E1AB8A-8F27-472A-84F5-6F6D878DD53F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"/>
          <p:cNvSpPr>
            <a:spLocks noChangeArrowheads="1"/>
          </p:cNvSpPr>
          <p:nvPr/>
        </p:nvSpPr>
        <p:spPr bwMode="auto">
          <a:xfrm>
            <a:off x="468313" y="477051"/>
            <a:ext cx="5327650" cy="56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Aetheroleum</a:t>
            </a:r>
            <a:r>
              <a:rPr lang="en-GB" altLang="sr-Latn-RS" sz="18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18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Rosae</a:t>
            </a:r>
            <a:r>
              <a:rPr lang="en-GB" altLang="sr-Latn-R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 –</a:t>
            </a:r>
            <a:r>
              <a:rPr lang="en-GB" altLang="sr-Latn-R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ružino</a:t>
            </a:r>
            <a:r>
              <a:rPr lang="en-GB" altLang="sr-Latn-R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ulje</a:t>
            </a:r>
            <a:endParaRPr lang="en-GB" altLang="sr-Latn-R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destilacijom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pomoću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vodene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pare (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rje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đ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e 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kstrakcijom</a:t>
            </a:r>
            <a:endParaRPr lang="hr-BA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org</a:t>
            </a:r>
            <a:r>
              <a:rPr lang="hr-BA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anskim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otapalima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latica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ruža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GB" altLang="sr-Latn-R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Rosa centifolia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L., </a:t>
            </a:r>
            <a:r>
              <a:rPr lang="en-GB" altLang="sr-Latn-R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R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hr-BA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damascena</a:t>
            </a:r>
            <a:r>
              <a:rPr lang="en-GB" altLang="sr-Latn-R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Mill.,</a:t>
            </a:r>
            <a:r>
              <a:rPr lang="en-GB" altLang="sr-Latn-R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 R. </a:t>
            </a:r>
            <a:r>
              <a:rPr lang="en-GB" altLang="sr-Latn-R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galica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L.)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najpoznatije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ulje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od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latica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vrste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R. </a:t>
            </a:r>
            <a:r>
              <a:rPr lang="en-GB" altLang="sr-Latn-RS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damascena</a:t>
            </a:r>
            <a:r>
              <a:rPr lang="en-GB" altLang="sr-Latn-RS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var. </a:t>
            </a:r>
            <a:endParaRPr lang="hr-BA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trigintipetala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kul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ure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ruža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Bugarskoj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najpoznatije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Turskoj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jedno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od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najskupljih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– 0,01- 0,04% u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suhim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laticama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tekuća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frakcija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ulja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- geraniol (do 60%),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citronelol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endParaRPr lang="hr-BA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nerol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feniletilalkohol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glavni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nosioci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mirisa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Aqua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rosae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ispiranje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upaljenih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očiju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patvori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se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sint</a:t>
            </a: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etičkim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geraniolom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parfumerija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kozmetika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korigens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mirisa</a:t>
            </a:r>
            <a:endParaRPr lang="en-GB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aromaterapija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blago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umirujuće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antidepresivno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endParaRPr lang="hr-BA" altLang="sr-Latn-R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protuupalno</a:t>
            </a:r>
            <a:r>
              <a:rPr lang="en-GB" altLang="sr-Latn-R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1380" name="Picture 2" descr="ruz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61F9C2E-0290-4117-94CB-C3B2C805BC0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/>
          <p:cNvSpPr txBox="1">
            <a:spLocks noChangeArrowheads="1"/>
          </p:cNvSpPr>
          <p:nvPr/>
        </p:nvSpPr>
        <p:spPr bwMode="auto">
          <a:xfrm>
            <a:off x="214313" y="357188"/>
            <a:ext cx="57150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Resina Guajaci – gvajakova smola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iz debla vrsta roda </a:t>
            </a:r>
            <a:r>
              <a:rPr lang="en-GB" altLang="sr-Latn-RS" sz="1800" i="1"/>
              <a:t>Guajacum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/>
              <a:t> </a:t>
            </a:r>
            <a:r>
              <a:rPr lang="en-GB" altLang="sr-Latn-RS" sz="1800"/>
              <a:t>glavna komponenta su α i β gvajakonska kiselina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u većim dozama djeluje purgativno, u malim diuretski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Tinctura guajaci – opći reagens za dokazivanje oksidaza i peroksidaza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dokazivanje krvi u stolici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antioksidans – primjena u prehrambenoj industriji 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71500"/>
            <a:ext cx="30241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234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16B54E9-9D8C-4082-90AC-928D681F4027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9713"/>
            <a:ext cx="42116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0" y="148870"/>
            <a:ext cx="8929688" cy="36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TAMJAN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miris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opušta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o</a:t>
            </a:r>
            <a:r>
              <a:rPr lang="en-GB" altLang="sr-Latn-RS" sz="1800" dirty="0"/>
              <a:t>d </a:t>
            </a:r>
            <a:r>
              <a:rPr lang="en-GB" altLang="sr-Latn-RS" sz="1800" dirty="0" err="1"/>
              <a:t>davnina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koristi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religioznim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obredima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b</a:t>
            </a:r>
            <a:r>
              <a:rPr lang="en-GB" altLang="sr-Latn-RS" sz="1800" dirty="0" err="1"/>
              <a:t>io</a:t>
            </a:r>
            <a:r>
              <a:rPr lang="en-GB" altLang="sr-Latn-RS" sz="1800" dirty="0"/>
              <a:t> je </a:t>
            </a:r>
            <a:r>
              <a:rPr lang="en-GB" altLang="sr-Latn-RS" sz="1800" dirty="0" err="1"/>
              <a:t>cijenjen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poput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zlata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smatrao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znakom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moći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blagostanja</a:t>
            </a:r>
            <a:br>
              <a:rPr lang="en-GB" altLang="sr-Latn-RS" sz="1800" dirty="0"/>
            </a:br>
            <a:r>
              <a:rPr lang="en-GB" altLang="sr-Latn-RS" sz="1800" dirty="0"/>
              <a:t>- </a:t>
            </a:r>
            <a:r>
              <a:rPr lang="en-GB" altLang="sr-Latn-RS" sz="1800" dirty="0" err="1"/>
              <a:t>dobiva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niskog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listopadnog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drveta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roda </a:t>
            </a:r>
            <a:r>
              <a:rPr lang="en-GB" altLang="sr-Latn-RS" sz="1800" i="1" dirty="0" err="1"/>
              <a:t>Boswellia</a:t>
            </a:r>
            <a:r>
              <a:rPr lang="en-GB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-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vrste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kojih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dobiva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najbolja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-</a:t>
            </a:r>
            <a:r>
              <a:rPr lang="en-GB" altLang="sr-Latn-RS" sz="1800" dirty="0"/>
              <a:t> </a:t>
            </a:r>
            <a:r>
              <a:rPr lang="en-GB" altLang="sr-Latn-RS" sz="1800" i="1" dirty="0" err="1"/>
              <a:t>Boswellia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carteri</a:t>
            </a:r>
            <a:r>
              <a:rPr lang="en-GB" altLang="sr-Latn-RS" sz="1800" dirty="0"/>
              <a:t>, </a:t>
            </a:r>
            <a:r>
              <a:rPr lang="en-GB" altLang="sr-Latn-RS" sz="1800" i="1" dirty="0"/>
              <a:t>B</a:t>
            </a:r>
            <a:r>
              <a:rPr lang="hr-HR" altLang="sr-Latn-RS" sz="1800" i="1" dirty="0"/>
              <a:t>.</a:t>
            </a:r>
            <a:r>
              <a:rPr lang="en-GB" altLang="sr-Latn-RS" sz="1800" i="1" dirty="0"/>
              <a:t> sacra</a:t>
            </a:r>
            <a:r>
              <a:rPr lang="hr-HR" altLang="sr-Latn-RS" sz="1800" dirty="0"/>
              <a:t>, </a:t>
            </a:r>
            <a:r>
              <a:rPr lang="hr-HR" altLang="sr-Latn-RS" sz="1800" i="1" dirty="0"/>
              <a:t>B.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serrata</a:t>
            </a:r>
            <a:r>
              <a:rPr lang="en-GB" altLang="sr-Latn-RS" sz="1800" dirty="0"/>
              <a:t>. </a:t>
            </a:r>
            <a:br>
              <a:rPr lang="en-GB" altLang="sr-Latn-RS" sz="1800" dirty="0"/>
            </a:br>
            <a:r>
              <a:rPr lang="en-GB" altLang="sr-Latn-RS" sz="1800" dirty="0"/>
              <a:t>- </a:t>
            </a:r>
            <a:r>
              <a:rPr lang="en-GB" altLang="sr-Latn-RS" sz="1800" dirty="0" err="1"/>
              <a:t>drvo</a:t>
            </a:r>
            <a:r>
              <a:rPr lang="en-GB" altLang="sr-Latn-RS" sz="1800" dirty="0"/>
              <a:t> je </a:t>
            </a:r>
            <a:r>
              <a:rPr lang="en-GB" altLang="sr-Latn-RS" sz="1800" dirty="0" err="1"/>
              <a:t>veoma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zahtjevno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- </a:t>
            </a:r>
            <a:r>
              <a:rPr lang="en-GB" altLang="sr-Latn-RS" sz="1800" dirty="0" err="1"/>
              <a:t>raste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samo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prirodnom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staništu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vapnenastom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hr-HR" altLang="sr-Latn-RS" sz="1800" dirty="0"/>
              <a:t> 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kamenitom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tlu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između</a:t>
            </a:r>
            <a:r>
              <a:rPr lang="en-GB" altLang="sr-Latn-RS" sz="1800" dirty="0"/>
              <a:t> 500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1500 </a:t>
            </a:r>
            <a:r>
              <a:rPr lang="en-GB" altLang="sr-Latn-RS" sz="1800" dirty="0" err="1"/>
              <a:t>metara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nadmorske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visine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južna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Arabija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južna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 </a:t>
            </a:r>
            <a:r>
              <a:rPr lang="en-GB" altLang="sr-Latn-RS" sz="1800" dirty="0" err="1"/>
              <a:t>Indija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središnji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Afrike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Nigerije</a:t>
            </a:r>
            <a:r>
              <a:rPr lang="en-GB" altLang="sr-Latn-RS" sz="1800" dirty="0"/>
              <a:t> do </a:t>
            </a:r>
            <a:r>
              <a:rPr lang="en-GB" altLang="sr-Latn-RS" sz="1800" dirty="0" err="1"/>
              <a:t>Somalije</a:t>
            </a:r>
            <a:r>
              <a:rPr lang="en-GB" altLang="sr-Latn-RS" sz="1800" dirty="0"/>
              <a:t>).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 p</a:t>
            </a:r>
            <a:r>
              <a:rPr lang="en-GB" altLang="sr-Latn-RS" sz="1800" dirty="0" err="1"/>
              <a:t>okušalo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uzgajanjem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drugim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krajevima</a:t>
            </a:r>
            <a:r>
              <a:rPr lang="en-GB" altLang="sr-Latn-RS" sz="1800" dirty="0"/>
              <a:t>, no </a:t>
            </a:r>
            <a:r>
              <a:rPr lang="en-GB" altLang="sr-Latn-RS" sz="1800" dirty="0" err="1"/>
              <a:t>nije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išlo</a:t>
            </a:r>
            <a:r>
              <a:rPr lang="en-GB" altLang="sr-Latn-RS" sz="18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 </a:t>
            </a:r>
            <a:r>
              <a:rPr lang="en-GB" altLang="sr-Latn-RS" sz="1800" dirty="0" err="1"/>
              <a:t>smola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dobiva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zarezivanjem</a:t>
            </a:r>
            <a:r>
              <a:rPr lang="en-GB" altLang="sr-Latn-RS" sz="1800" dirty="0"/>
              <a:t> kore </a:t>
            </a:r>
            <a:r>
              <a:rPr lang="en-GB" altLang="sr-Latn-RS" sz="1800" dirty="0" err="1"/>
              <a:t>drveta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(</a:t>
            </a:r>
            <a:r>
              <a:rPr lang="en-GB" altLang="sr-Latn-RS" sz="1800" dirty="0" err="1"/>
              <a:t>jako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nježna</a:t>
            </a:r>
            <a:r>
              <a:rPr lang="en-GB" altLang="sr-Latn-RS" sz="1800" dirty="0"/>
              <a:t>) u </a:t>
            </a:r>
            <a:r>
              <a:rPr lang="en-GB" altLang="sr-Latn-RS" sz="1800" dirty="0" err="1"/>
              <a:t>proljeće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iz </a:t>
            </a:r>
            <a:r>
              <a:rPr lang="en-GB" altLang="sr-Latn-RS" sz="1800" dirty="0"/>
              <a:t>rana se </a:t>
            </a:r>
            <a:r>
              <a:rPr lang="en-GB" altLang="sr-Latn-RS" sz="1800" dirty="0" err="1"/>
              <a:t>izlučuje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sok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djelovanjem.sunca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stvrdne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smolu</a:t>
            </a:r>
            <a:endParaRPr lang="hr-HR" altLang="sr-Latn-RS" sz="1800" dirty="0"/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 err="1"/>
              <a:t>jedno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drvo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izlučiti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do 8 kg </a:t>
            </a:r>
            <a:r>
              <a:rPr lang="en-GB" altLang="sr-Latn-RS" sz="1800" dirty="0" err="1"/>
              <a:t>smole</a:t>
            </a:r>
            <a:endParaRPr lang="en-GB" altLang="sr-Latn-RS" sz="1800" dirty="0"/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0" y="4365104"/>
            <a:ext cx="46434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mora se </a:t>
            </a:r>
            <a:r>
              <a:rPr lang="en-GB" altLang="sr-Latn-RS" sz="1800" dirty="0" err="1"/>
              <a:t>paziti</a:t>
            </a:r>
            <a:r>
              <a:rPr lang="en-GB" altLang="sr-Latn-RS" sz="1800" dirty="0"/>
              <a:t> da </a:t>
            </a:r>
            <a:r>
              <a:rPr lang="en-GB" altLang="sr-Latn-RS" sz="1800" dirty="0" err="1"/>
              <a:t>smola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dođe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dodir</a:t>
            </a:r>
            <a:r>
              <a:rPr lang="en-GB" altLang="sr-Latn-RS" sz="1800" dirty="0"/>
              <a:t> s</a:t>
            </a:r>
            <a:r>
              <a:rPr lang="hr-HR" altLang="sr-Latn-RS" sz="1800" dirty="0"/>
              <a:t>      </a:t>
            </a:r>
            <a:r>
              <a:rPr lang="en-GB" altLang="sr-Latn-RS" sz="1800" dirty="0" err="1"/>
              <a:t>vodom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jer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jako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gubi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vrijednosti</a:t>
            </a:r>
            <a:r>
              <a:rPr lang="en-GB" altLang="sr-Latn-RS" sz="18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zbog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nekontroliranog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iskorištavanja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stablu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tamjana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olibana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svete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bosvelije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prijeti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izumiranje</a:t>
            </a:r>
            <a:r>
              <a:rPr lang="en-GB" altLang="sr-Latn-RS" sz="1800" dirty="0"/>
              <a:t>. </a:t>
            </a:r>
          </a:p>
        </p:txBody>
      </p:sp>
      <p:sp>
        <p:nvSpPr>
          <p:cNvPr id="1382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6B1E56B-7464-4ACD-B3E8-451459EC42C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-357188" y="2357438"/>
            <a:ext cx="1809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en-GB" altLang="sr-Latn-RS" sz="1800"/>
            </a:br>
            <a:br>
              <a:rPr lang="en-GB" altLang="sr-Latn-RS" sz="1800"/>
            </a:br>
            <a:endParaRPr lang="en-GB" altLang="sr-Latn-RS" sz="1800"/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suvremene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analize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pokazale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da </a:t>
            </a:r>
            <a:r>
              <a:rPr lang="en-GB" altLang="sr-Latn-RS" sz="1800" dirty="0" err="1"/>
              <a:t>drvo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tamjana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sadrži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više</a:t>
            </a:r>
            <a:r>
              <a:rPr lang="en-GB" altLang="sr-Latn-RS" sz="1800" dirty="0"/>
              <a:t> od 200 </a:t>
            </a:r>
            <a:r>
              <a:rPr lang="en-GB" altLang="sr-Latn-RS" sz="1800" dirty="0" err="1"/>
              <a:t>različitih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unazad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više</a:t>
            </a:r>
            <a:r>
              <a:rPr lang="en-GB" altLang="sr-Latn-RS" sz="1800" dirty="0"/>
              <a:t> od 3500 </a:t>
            </a:r>
            <a:r>
              <a:rPr lang="en-GB" altLang="sr-Latn-RS" sz="1800" dirty="0" err="1"/>
              <a:t>godina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pripisali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mu </a:t>
            </a:r>
            <a:r>
              <a:rPr lang="en-GB" altLang="sr-Latn-RS" sz="1800" dirty="0" err="1"/>
              <a:t>ljekovita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r>
              <a:rPr lang="hr-HR" altLang="sr-Latn-RS" sz="1800" dirty="0"/>
              <a:t> 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fenoli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nastaju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zagrijavanjem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tamjana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antiseptičko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uz</a:t>
            </a:r>
            <a:r>
              <a:rPr lang="en-GB" altLang="sr-Latn-RS" sz="1800" dirty="0"/>
              <a:t> to </a:t>
            </a:r>
            <a:r>
              <a:rPr lang="en-GB" altLang="sr-Latn-RS" sz="1800" dirty="0" err="1"/>
              <a:t>djeluje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umirujuće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opuštajuće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pomaže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depresije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 err="1"/>
              <a:t>eterično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tamjana</a:t>
            </a:r>
            <a:r>
              <a:rPr lang="en-GB" altLang="sr-Latn-RS" sz="1800" dirty="0"/>
              <a:t>  je </a:t>
            </a:r>
            <a:r>
              <a:rPr lang="en-GB" altLang="sr-Latn-RS" sz="1800" dirty="0" err="1"/>
              <a:t>cijenjeno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dodatak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kupkama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kremama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njegu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tijela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navodno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koristile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kraljica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Sabe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Kleopatra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istočnjačkoj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medicini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odavnina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ovu </a:t>
            </a:r>
            <a:r>
              <a:rPr lang="en-GB" altLang="sr-Latn-RS" sz="1800" dirty="0" err="1"/>
              <a:t>smolu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koristili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lijek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protiv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reume</a:t>
            </a:r>
            <a:br>
              <a:rPr lang="en-GB" altLang="sr-Latn-RS" sz="1800" dirty="0"/>
            </a:br>
            <a:br>
              <a:rPr lang="en-GB" altLang="sr-Latn-RS" sz="1800" dirty="0"/>
            </a:br>
            <a:r>
              <a:rPr lang="en-GB" altLang="sr-Latn-RS" sz="1800" dirty="0"/>
              <a:t>-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tržištu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može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naći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obliku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zrnaca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praška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štapića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dimljenje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eterično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.</a:t>
            </a:r>
            <a:br>
              <a:rPr lang="en-GB" altLang="sr-Latn-RS" sz="1800" dirty="0"/>
            </a:br>
            <a:r>
              <a:rPr lang="en-GB" altLang="sr-Latn-RS" sz="1800" dirty="0"/>
              <a:t>. </a:t>
            </a:r>
            <a:br>
              <a:rPr lang="en-GB" altLang="sr-Latn-RS" sz="1800" dirty="0"/>
            </a:br>
            <a:br>
              <a:rPr lang="en-GB" altLang="sr-Latn-RS" sz="1800" dirty="0"/>
            </a:br>
            <a:endParaRPr lang="en-GB" altLang="sr-Latn-RS" sz="1800" dirty="0"/>
          </a:p>
        </p:txBody>
      </p:sp>
      <p:sp>
        <p:nvSpPr>
          <p:cNvPr id="14029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8872C05-5289-4790-B4AC-6034347DB7E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285750" y="285750"/>
            <a:ext cx="53578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KATRANI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dobivaju se suhom destilacijom drva ili ugljena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grijanje na visokoj temperaturi bez prisustva zraka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hlapljivi produkti koji nastaju ohlade se i ukapljuju u viskoznu tekućinu – katran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najznačajniji bukov katran (iz vrste </a:t>
            </a:r>
            <a:r>
              <a:rPr lang="en-GB" altLang="sr-Latn-RS" sz="1800" i="1"/>
              <a:t>Fagus sylvatica</a:t>
            </a:r>
            <a:r>
              <a:rPr lang="en-GB" altLang="sr-Latn-RS" sz="1800"/>
              <a:t>), brezov katran (iz vrste </a:t>
            </a:r>
            <a:r>
              <a:rPr lang="en-GB" altLang="sr-Latn-RS" sz="1800" i="1"/>
              <a:t>Betula pendula </a:t>
            </a:r>
            <a:r>
              <a:rPr lang="en-GB" altLang="sr-Latn-RS" sz="1800"/>
              <a:t>) i katran šmrike (iz vrste </a:t>
            </a:r>
            <a:r>
              <a:rPr lang="en-GB" altLang="sr-Latn-RS" sz="1800" i="1"/>
              <a:t>Juniperus oxycedrus</a:t>
            </a:r>
            <a:r>
              <a:rPr lang="en-GB" altLang="sr-Latn-RS" sz="180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upotrebljavaju se kod kožnih oboljenja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bukov katran kod ekcema i eritema, brezov katran kod svraba, katran šmrike djeluje kao antiseptik kod kožnih oboljenja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43438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4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0"/>
            <a:ext cx="18224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4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714375"/>
            <a:ext cx="27574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43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767854E-1CA5-43A9-AB54-D347FEE0F99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500063" y="214313"/>
            <a:ext cx="5500687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KAUČUK I SRODNE TVARI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kaučuk – polipren - polimer izoprena (500 -5000 vezanih jedinica)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srodna kaučuku je gutaperka – različita konfiguracija molekula izoprena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(cis –trans konfiguracija)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kaučuk je sastavna komponenta mliječnog soka biljaka (</a:t>
            </a:r>
            <a:r>
              <a:rPr lang="en-GB" altLang="sr-Latn-RS" sz="1800" i="1"/>
              <a:t>Moraceae, Euphorbiaceae, Apocynaceae, Asclepiadaceae , Asteraceae)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nazočnost mliječnog soka u biljci ne znači obvezno i nazočnost kaučuka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dobiva se iz mliječnog soka koagulacijom pomoću topline ili pomoću određenih kemikalija (octena kiselina)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kaučuk u većoj mjeri sadrže </a:t>
            </a:r>
            <a:r>
              <a:rPr lang="en-GB" altLang="sr-Latn-RS" sz="1800" i="1"/>
              <a:t>Hevea brasiliensis </a:t>
            </a:r>
            <a:r>
              <a:rPr lang="en-GB" altLang="sr-Latn-RS" sz="1800"/>
              <a:t>i </a:t>
            </a:r>
            <a:r>
              <a:rPr lang="en-GB" altLang="sr-Latn-RS" sz="1800" i="1"/>
              <a:t>Ficus elastica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sirovi kaučuk primjenjuje se u proizvodnji kaučukovih flastera, vulkanizirani kaučuk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  <a:r>
              <a:rPr lang="en-GB" altLang="sr-Latn-RS" sz="1800"/>
              <a:t>za proizvodnju gumenih cijevi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/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0063"/>
            <a:ext cx="253841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6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1"/>
          <a:stretch>
            <a:fillRect/>
          </a:stretch>
        </p:blipFill>
        <p:spPr bwMode="auto">
          <a:xfrm>
            <a:off x="6215063" y="3071813"/>
            <a:ext cx="2108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6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EA7BF49-2034-4B6F-8B87-8D29CA203F1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285750" y="571500"/>
            <a:ext cx="407193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gutaperka – dobiva se ekstrakcijom listova biljaka iz roda </a:t>
            </a:r>
            <a:r>
              <a:rPr lang="en-GB" altLang="sr-Latn-RS" sz="1800" i="1"/>
              <a:t>Palaquium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/>
              <a:t> </a:t>
            </a:r>
            <a:r>
              <a:rPr lang="en-GB" altLang="sr-Latn-RS" sz="1800"/>
              <a:t>kloroformska otopina gutaperke – sredstvo za zaštitu oboljele i oštećene kože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dodaje se i flasterima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pročišćena gutaperka – zubni kit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36560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848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182D7B5-D29E-45B0-9428-0F25EE47A76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539750" y="620713"/>
            <a:ext cx="297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>
                <a:latin typeface="Calibri" panose="020F0502020204030204" pitchFamily="34" charset="0"/>
              </a:rPr>
              <a:t>Eterična ulja s  linalolom</a:t>
            </a: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611188" y="1157367"/>
            <a:ext cx="8532812" cy="511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1800" b="1" i="1" dirty="0">
                <a:latin typeface="Calibri" panose="020F0502020204030204" pitchFamily="34" charset="0"/>
              </a:rPr>
              <a:t> </a:t>
            </a:r>
            <a:r>
              <a:rPr lang="en-GB" altLang="sr-Latn-RS" sz="1800" b="1" i="1" dirty="0" err="1">
                <a:latin typeface="Calibri" panose="020F0502020204030204" pitchFamily="34" charset="0"/>
              </a:rPr>
              <a:t>Lavandae</a:t>
            </a:r>
            <a:r>
              <a:rPr lang="en-GB" altLang="sr-Latn-RS" sz="1800" dirty="0">
                <a:latin typeface="Calibri" panose="020F0502020204030204" pitchFamily="34" charset="0"/>
              </a:rPr>
              <a:t> – et</a:t>
            </a:r>
            <a:r>
              <a:rPr lang="hr-BA" altLang="sr-Latn-RS" sz="1800" dirty="0" err="1">
                <a:latin typeface="Calibri" panose="020F0502020204030204" pitchFamily="34" charset="0"/>
              </a:rPr>
              <a:t>erično</a:t>
            </a:r>
            <a:r>
              <a:rPr lang="hr-BA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ulje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lavande</a:t>
            </a:r>
            <a:endParaRPr lang="en-GB" altLang="sr-Latn-R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destilacijim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pomoću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vodene</a:t>
            </a:r>
            <a:r>
              <a:rPr lang="en-GB" altLang="sr-Latn-RS" sz="2000" dirty="0">
                <a:latin typeface="Calibri" panose="020F0502020204030204" pitchFamily="34" charset="0"/>
              </a:rPr>
              <a:t> pare </a:t>
            </a:r>
            <a:r>
              <a:rPr lang="en-GB" altLang="sr-Latn-RS" sz="2000" dirty="0" err="1">
                <a:latin typeface="Calibri" panose="020F0502020204030204" pitchFamily="34" charset="0"/>
              </a:rPr>
              <a:t>svježih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cvjetova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>
                <a:latin typeface="Calibri" panose="020F0502020204030204" pitchFamily="34" charset="0"/>
              </a:rPr>
              <a:t>(do 0,5%) </a:t>
            </a:r>
            <a:r>
              <a:rPr lang="en-GB" altLang="sr-Latn-RS" sz="2000" dirty="0" err="1">
                <a:latin typeface="Calibri" panose="020F0502020204030204" pitchFamily="34" charset="0"/>
              </a:rPr>
              <a:t>lavande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>
                <a:latin typeface="Calibri" panose="020F0502020204030204" pitchFamily="34" charset="0"/>
              </a:rPr>
              <a:t>Lavandula angustifolia </a:t>
            </a:r>
            <a:r>
              <a:rPr lang="en-GB" altLang="sr-Latn-RS" sz="2000" dirty="0">
                <a:latin typeface="Calibri" panose="020F0502020204030204" pitchFamily="34" charset="0"/>
              </a:rPr>
              <a:t>Mill.</a:t>
            </a:r>
            <a:r>
              <a:rPr lang="en-GB" altLang="sr-Latn-RS" sz="2000" i="1" dirty="0">
                <a:latin typeface="Calibri" panose="020F0502020204030204" pitchFamily="34" charset="0"/>
              </a:rPr>
              <a:t>, </a:t>
            </a:r>
            <a:endParaRPr lang="hr-BA" altLang="sr-Latn-RS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i="1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Lamiaceae</a:t>
            </a:r>
            <a:r>
              <a:rPr lang="en-GB" altLang="sr-Latn-RS" sz="2000" dirty="0">
                <a:latin typeface="Calibri" panose="020F0502020204030204" pitchFamily="34" charset="0"/>
              </a:rPr>
              <a:t> (</a:t>
            </a:r>
            <a:r>
              <a:rPr lang="en-GB" altLang="sr-Latn-RS" sz="2000" i="1" dirty="0">
                <a:latin typeface="Calibri" panose="020F0502020204030204" pitchFamily="34" charset="0"/>
              </a:rPr>
              <a:t>L. officinalis, L.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vera</a:t>
            </a:r>
            <a:r>
              <a:rPr lang="en-GB" altLang="sr-Latn-RS" sz="2000" i="1" dirty="0">
                <a:latin typeface="Calibri" panose="020F0502020204030204" pitchFamily="34" charset="0"/>
              </a:rPr>
              <a:t>)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uveli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cvjetovi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latin typeface="Calibri" panose="020F0502020204030204" pitchFamily="34" charset="0"/>
              </a:rPr>
              <a:t>ve</a:t>
            </a:r>
            <a:r>
              <a:rPr lang="hr-BA" altLang="sr-Latn-RS" sz="2000" dirty="0">
                <a:latin typeface="Calibri" panose="020F0502020204030204" pitchFamily="34" charset="0"/>
              </a:rPr>
              <a:t>ć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sadrzaj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(do 2%)</a:t>
            </a:r>
            <a:r>
              <a:rPr lang="hr-BA" altLang="sr-Latn-RS" sz="2000" dirty="0">
                <a:latin typeface="Calibri" panose="020F0502020204030204" pitchFamily="34" charset="0"/>
              </a:rPr>
              <a:t>,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ali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manji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sadržaj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linalilnog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acetata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brojne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podvrste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kultivira</a:t>
            </a:r>
            <a:r>
              <a:rPr lang="en-GB" altLang="sr-Latn-RS" sz="2000" dirty="0">
                <a:latin typeface="Calibri" panose="020F0502020204030204" pitchFamily="34" charset="0"/>
              </a:rPr>
              <a:t> se u </a:t>
            </a:r>
            <a:r>
              <a:rPr lang="en-GB" altLang="sr-Latn-RS" sz="2000" dirty="0" err="1">
                <a:latin typeface="Calibri" panose="020F0502020204030204" pitchFamily="34" charset="0"/>
              </a:rPr>
              <a:t>ju</a:t>
            </a:r>
            <a:r>
              <a:rPr lang="hr-BA" altLang="sr-Latn-RS" sz="2000" dirty="0">
                <a:latin typeface="Calibri" panose="020F0502020204030204" pitchFamily="34" charset="0"/>
              </a:rPr>
              <a:t>ž</a:t>
            </a:r>
            <a:r>
              <a:rPr lang="en-GB" altLang="sr-Latn-RS" sz="2000" dirty="0" err="1">
                <a:latin typeface="Calibri" panose="020F0502020204030204" pitchFamily="34" charset="0"/>
              </a:rPr>
              <a:t>noj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Francuskoj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Italiji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hr-BA" altLang="sr-Latn-RS" sz="2000" dirty="0">
                <a:latin typeface="Calibri" panose="020F0502020204030204" pitchFamily="34" charset="0"/>
              </a:rPr>
              <a:t>Š</a:t>
            </a:r>
            <a:r>
              <a:rPr lang="en-GB" altLang="sr-Latn-RS" sz="2000" dirty="0" err="1">
                <a:latin typeface="Calibri" panose="020F0502020204030204" pitchFamily="34" charset="0"/>
              </a:rPr>
              <a:t>panjolskoj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Engleskoj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bistra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svjetložuta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tekućina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svojstvena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ljuta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gorka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okusa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linalilni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acetat</a:t>
            </a:r>
            <a:r>
              <a:rPr lang="en-GB" altLang="sr-Latn-RS" sz="2000" dirty="0">
                <a:latin typeface="Calibri" panose="020F0502020204030204" pitchFamily="34" charset="0"/>
              </a:rPr>
              <a:t> do 60%, </a:t>
            </a:r>
            <a:r>
              <a:rPr lang="en-GB" altLang="sr-Latn-RS" sz="2000" dirty="0" err="1">
                <a:latin typeface="Calibri" panose="020F0502020204030204" pitchFamily="34" charset="0"/>
              </a:rPr>
              <a:t>linalol</a:t>
            </a:r>
            <a:r>
              <a:rPr lang="en-GB" altLang="sr-Latn-RS" sz="2000" dirty="0">
                <a:latin typeface="Calibri" panose="020F0502020204030204" pitchFamily="34" charset="0"/>
              </a:rPr>
              <a:t> do 45% , geraniol, borneol, </a:t>
            </a:r>
            <a:r>
              <a:rPr lang="en-GB" altLang="sr-Latn-RS" sz="2000" dirty="0" err="1">
                <a:latin typeface="Calibri" panose="020F0502020204030204" pitchFamily="34" charset="0"/>
              </a:rPr>
              <a:t>nerol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za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odgovoran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kamfor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Hvar, </a:t>
            </a:r>
            <a:r>
              <a:rPr lang="en-GB" altLang="sr-Latn-RS" sz="2000" dirty="0" err="1">
                <a:latin typeface="Calibri" panose="020F0502020204030204" pitchFamily="34" charset="0"/>
              </a:rPr>
              <a:t>Brač</a:t>
            </a:r>
            <a:r>
              <a:rPr lang="en-GB" altLang="sr-Latn-RS" sz="2000" dirty="0">
                <a:latin typeface="Calibri" panose="020F0502020204030204" pitchFamily="34" charset="0"/>
              </a:rPr>
              <a:t>, Vis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kultura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lavande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>
                <a:latin typeface="Calibri" panose="020F0502020204030204" pitchFamily="34" charset="0"/>
              </a:rPr>
              <a:t>Lavandula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vera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 - </a:t>
            </a:r>
            <a:r>
              <a:rPr lang="en-GB" altLang="sr-Latn-RS" sz="2000" dirty="0" err="1">
                <a:latin typeface="Calibri" panose="020F0502020204030204" pitchFamily="34" charset="0"/>
              </a:rPr>
              <a:t>najkvalitetnije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hr-BA" altLang="sr-Latn-RS" sz="2000" dirty="0">
                <a:latin typeface="Calibri" panose="020F0502020204030204" pitchFamily="34" charset="0"/>
              </a:rPr>
              <a:t>,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ali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prinos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nizak</a:t>
            </a:r>
            <a:r>
              <a:rPr lang="en-GB" altLang="sr-Latn-RS" sz="2000" dirty="0">
                <a:latin typeface="Calibri" panose="020F0502020204030204" pitchFamily="34" charset="0"/>
              </a:rPr>
              <a:t> (0,8-1%)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koriste</a:t>
            </a:r>
            <a:r>
              <a:rPr lang="en-GB" altLang="sr-Latn-RS" sz="2000" dirty="0">
                <a:latin typeface="Calibri" panose="020F0502020204030204" pitchFamily="34" charset="0"/>
              </a:rPr>
              <a:t> se </a:t>
            </a:r>
            <a:r>
              <a:rPr lang="en-GB" altLang="sr-Latn-RS" sz="2000" dirty="0" err="1">
                <a:latin typeface="Calibri" panose="020F0502020204030204" pitchFamily="34" charset="0"/>
              </a:rPr>
              <a:t>križanci</a:t>
            </a:r>
            <a:r>
              <a:rPr lang="en-GB" altLang="sr-Latn-RS" sz="2000" dirty="0">
                <a:latin typeface="Calibri" panose="020F0502020204030204" pitchFamily="34" charset="0"/>
              </a:rPr>
              <a:t> s </a:t>
            </a:r>
            <a:r>
              <a:rPr lang="en-GB" altLang="sr-Latn-RS" sz="2000" dirty="0" err="1">
                <a:latin typeface="Calibri" panose="020F0502020204030204" pitchFamily="34" charset="0"/>
              </a:rPr>
              <a:t>višim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prinosom</a:t>
            </a:r>
            <a:r>
              <a:rPr lang="en-GB" altLang="sr-Latn-RS" sz="2000" dirty="0">
                <a:latin typeface="Calibri" panose="020F0502020204030204" pitchFamily="34" charset="0"/>
              </a:rPr>
              <a:t> – Lavandula </a:t>
            </a:r>
            <a:r>
              <a:rPr lang="en-GB" altLang="sr-Latn-RS" sz="2000" dirty="0" err="1">
                <a:latin typeface="Calibri" panose="020F0502020204030204" pitchFamily="34" charset="0"/>
              </a:rPr>
              <a:t>budrovka</a:t>
            </a:r>
            <a:r>
              <a:rPr lang="en-GB" altLang="sr-Latn-RS" sz="2000" dirty="0"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latin typeface="Calibri" panose="020F0502020204030204" pitchFamily="34" charset="0"/>
              </a:rPr>
              <a:t>ima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visok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sadr</a:t>
            </a:r>
            <a:r>
              <a:rPr lang="hr-BA" altLang="sr-Latn-RS" sz="2000" dirty="0">
                <a:latin typeface="Calibri" panose="020F0502020204030204" pitchFamily="34" charset="0"/>
              </a:rPr>
              <a:t>ž</a:t>
            </a:r>
            <a:r>
              <a:rPr lang="en-GB" altLang="sr-Latn-RS" sz="2000" dirty="0" err="1">
                <a:latin typeface="Calibri" panose="020F0502020204030204" pitchFamily="34" charset="0"/>
              </a:rPr>
              <a:t>aj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linalilnog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acetata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uvrštena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farmakopeje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Lavandulae</a:t>
            </a:r>
            <a:r>
              <a:rPr lang="hr-HR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hybridae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rubefacijens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korigens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insekticid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jako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antiseptičko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zacjeljivanju</a:t>
            </a:r>
            <a:r>
              <a:rPr lang="en-GB" altLang="sr-Latn-RS" sz="2000" dirty="0">
                <a:latin typeface="Calibri" panose="020F0502020204030204" pitchFamily="34" charset="0"/>
              </a:rPr>
              <a:t> rana, </a:t>
            </a:r>
            <a:r>
              <a:rPr lang="en-GB" altLang="sr-Latn-RS" sz="2000" dirty="0" err="1">
                <a:latin typeface="Calibri" panose="020F0502020204030204" pitchFamily="34" charset="0"/>
              </a:rPr>
              <a:t>opeklinama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pri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ubodu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insekata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djeluje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umirujuće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antidepresivno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stimulira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cirkulaciju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103429" name="Picture 3" descr="lavan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/>
          <a:stretch>
            <a:fillRect/>
          </a:stretch>
        </p:blipFill>
        <p:spPr bwMode="auto">
          <a:xfrm>
            <a:off x="6184900" y="188640"/>
            <a:ext cx="35702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28A677-7D06-4715-A2CE-459BF51F8EA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1"/>
          <p:cNvSpPr>
            <a:spLocks noChangeArrowheads="1"/>
          </p:cNvSpPr>
          <p:nvPr/>
        </p:nvSpPr>
        <p:spPr bwMode="auto">
          <a:xfrm>
            <a:off x="468313" y="712444"/>
            <a:ext cx="5543847" cy="25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Coriandri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– et</a:t>
            </a:r>
            <a:r>
              <a:rPr lang="hr-BA" altLang="sr-Latn-RS" sz="2000" dirty="0" err="1">
                <a:latin typeface="Calibri" panose="020F0502020204030204" pitchFamily="34" charset="0"/>
              </a:rPr>
              <a:t>erično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korijandra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destilacijom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plodova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>
                <a:latin typeface="Calibri" panose="020F0502020204030204" pitchFamily="34" charset="0"/>
              </a:rPr>
              <a:t>Coriandrum sativum</a:t>
            </a:r>
            <a:r>
              <a:rPr lang="en-GB" altLang="sr-Latn-RS" sz="2000" dirty="0">
                <a:latin typeface="Calibri" panose="020F0502020204030204" pitchFamily="34" charset="0"/>
              </a:rPr>
              <a:t> L., </a:t>
            </a:r>
            <a:r>
              <a:rPr lang="hr-BA" altLang="sr-Latn-RS" sz="2000" dirty="0">
                <a:latin typeface="Calibri" panose="020F0502020204030204" pitchFamily="34" charset="0"/>
              </a:rPr>
              <a:t>(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Apiaceae</a:t>
            </a:r>
            <a:r>
              <a:rPr lang="hr-HR" altLang="sr-Latn-RS" sz="2000" i="1" dirty="0">
                <a:latin typeface="Calibri" panose="020F0502020204030204" pitchFamily="34" charset="0"/>
              </a:rPr>
              <a:t>)</a:t>
            </a:r>
            <a:endParaRPr lang="en-GB" altLang="sr-Latn-RS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sjev</a:t>
            </a:r>
            <a:r>
              <a:rPr lang="hr-BA" altLang="sr-Latn-RS" sz="2000" dirty="0" err="1">
                <a:latin typeface="Calibri" panose="020F0502020204030204" pitchFamily="34" charset="0"/>
              </a:rPr>
              <a:t>erna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Afrika,  </a:t>
            </a:r>
            <a:r>
              <a:rPr lang="en-GB" altLang="sr-Latn-RS" sz="2000" dirty="0" err="1">
                <a:latin typeface="Calibri" panose="020F0502020204030204" pitchFamily="34" charset="0"/>
              </a:rPr>
              <a:t>južna</a:t>
            </a:r>
            <a:r>
              <a:rPr lang="en-GB" altLang="sr-Latn-RS" sz="2000" dirty="0">
                <a:latin typeface="Calibri" panose="020F0502020204030204" pitchFamily="34" charset="0"/>
              </a:rPr>
              <a:t> Europa,  </a:t>
            </a:r>
            <a:r>
              <a:rPr lang="en-GB" altLang="sr-Latn-RS" sz="2000" dirty="0" err="1">
                <a:latin typeface="Calibri" panose="020F0502020204030204" pitchFamily="34" charset="0"/>
              </a:rPr>
              <a:t>centralna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Azija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sitniji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plodovi</a:t>
            </a:r>
            <a:r>
              <a:rPr lang="en-GB" altLang="sr-Latn-RS" sz="2000" dirty="0">
                <a:latin typeface="Calibri" panose="020F0502020204030204" pitchFamily="34" charset="0"/>
              </a:rPr>
              <a:t> (1,5- 3 mm) </a:t>
            </a:r>
            <a:r>
              <a:rPr lang="en-GB" altLang="sr-Latn-RS" sz="2000" dirty="0" err="1">
                <a:latin typeface="Calibri" panose="020F0502020204030204" pitchFamily="34" charset="0"/>
              </a:rPr>
              <a:t>daju</a:t>
            </a:r>
            <a:r>
              <a:rPr lang="en-GB" altLang="sr-Latn-RS" sz="2000" dirty="0">
                <a:latin typeface="Calibri" panose="020F0502020204030204" pitchFamily="34" charset="0"/>
              </a:rPr>
              <a:t> vi</a:t>
            </a:r>
            <a:r>
              <a:rPr lang="hr-BA" altLang="sr-Latn-RS" sz="2000" dirty="0" err="1">
                <a:latin typeface="Calibri" panose="020F0502020204030204" pitchFamily="34" charset="0"/>
              </a:rPr>
              <a:t>še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</a:t>
            </a:r>
            <a:r>
              <a:rPr lang="hr-BA" altLang="sr-Latn-RS" sz="2000" dirty="0">
                <a:latin typeface="Calibri" panose="020F0502020204030204" pitchFamily="34" charset="0"/>
              </a:rPr>
              <a:t>a</a:t>
            </a:r>
            <a:r>
              <a:rPr lang="en-GB" altLang="sr-Latn-RS" sz="2000" dirty="0">
                <a:latin typeface="Calibri" panose="020F0502020204030204" pitchFamily="34" charset="0"/>
              </a:rPr>
              <a:t> (0,8-1%)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D-</a:t>
            </a:r>
            <a:r>
              <a:rPr lang="en-GB" altLang="sr-Latn-RS" sz="2000" dirty="0" err="1">
                <a:latin typeface="Calibri" panose="020F0502020204030204" pitchFamily="34" charset="0"/>
              </a:rPr>
              <a:t>linalol</a:t>
            </a:r>
            <a:r>
              <a:rPr lang="en-GB" altLang="sr-Latn-RS" sz="2000" dirty="0">
                <a:latin typeface="Calibri" panose="020F0502020204030204" pitchFamily="34" charset="0"/>
              </a:rPr>
              <a:t> (60-70%)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terpeni</a:t>
            </a:r>
            <a:r>
              <a:rPr lang="en-GB" altLang="sr-Latn-RS" sz="2000" dirty="0">
                <a:latin typeface="Calibri" panose="020F0502020204030204" pitchFamily="34" charset="0"/>
              </a:rPr>
              <a:t> geraniol, borneol </a:t>
            </a:r>
            <a:r>
              <a:rPr lang="en-GB" altLang="sr-Latn-RS" sz="2000" dirty="0" err="1">
                <a:latin typeface="Calibri" panose="020F0502020204030204" pitchFamily="34" charset="0"/>
              </a:rPr>
              <a:t>te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njihovi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aldehidi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esteri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</a:t>
            </a:r>
            <a:r>
              <a:rPr lang="hr-BA" altLang="sr-Latn-RS" sz="2000" dirty="0">
                <a:latin typeface="Calibri" panose="020F0502020204030204" pitchFamily="34" charset="0"/>
              </a:rPr>
              <a:t>s</a:t>
            </a:r>
            <a:r>
              <a:rPr lang="en-GB" altLang="sr-Latn-RS" sz="2000" dirty="0" err="1">
                <a:latin typeface="Calibri" panose="020F0502020204030204" pitchFamily="34" charset="0"/>
              </a:rPr>
              <a:t>tavna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Aquae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carminativae</a:t>
            </a:r>
            <a:endParaRPr lang="en-GB" altLang="sr-Latn-RS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plod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stomahik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karminativ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spazmolitik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105476" name="Picture 2" descr="korijand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/>
          <a:stretch>
            <a:fillRect/>
          </a:stretch>
        </p:blipFill>
        <p:spPr bwMode="auto">
          <a:xfrm>
            <a:off x="6367463" y="724571"/>
            <a:ext cx="27765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3" descr="korijandar plo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63EAE7-5411-442C-B9E0-8818E6DAF9A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1"/>
          <p:cNvSpPr>
            <a:spLocks noChangeArrowheads="1"/>
          </p:cNvSpPr>
          <p:nvPr/>
        </p:nvSpPr>
        <p:spPr bwMode="auto">
          <a:xfrm>
            <a:off x="539750" y="692667"/>
            <a:ext cx="5548612" cy="228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citri</a:t>
            </a:r>
            <a:endParaRPr lang="en-GB" altLang="sr-Latn-RS" sz="2000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destilacijim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zrelih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plodova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>
                <a:latin typeface="Calibri" panose="020F0502020204030204" pitchFamily="34" charset="0"/>
              </a:rPr>
              <a:t>Citrus medica (C.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limon</a:t>
            </a:r>
            <a:r>
              <a:rPr lang="en-GB" altLang="sr-Latn-RS" sz="2000" i="1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svjetložuta</a:t>
            </a:r>
            <a:r>
              <a:rPr lang="en-GB" altLang="sr-Latn-RS" sz="2000" dirty="0">
                <a:latin typeface="Calibri" panose="020F0502020204030204" pitchFamily="34" charset="0"/>
              </a:rPr>
              <a:t> do </a:t>
            </a:r>
            <a:r>
              <a:rPr lang="en-GB" altLang="sr-Latn-RS" sz="2000" dirty="0" err="1">
                <a:latin typeface="Calibri" panose="020F0502020204030204" pitchFamily="34" charset="0"/>
              </a:rPr>
              <a:t>zelenkasta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lako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pokretljiva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tekućina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glavna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komponenta</a:t>
            </a:r>
            <a:r>
              <a:rPr lang="en-GB" altLang="sr-Latn-RS" sz="2000" dirty="0">
                <a:latin typeface="Calibri" panose="020F0502020204030204" pitchFamily="34" charset="0"/>
              </a:rPr>
              <a:t> je d-</a:t>
            </a:r>
            <a:r>
              <a:rPr lang="en-GB" altLang="sr-Latn-RS" sz="2000" dirty="0" err="1">
                <a:latin typeface="Calibri" panose="020F0502020204030204" pitchFamily="34" charset="0"/>
              </a:rPr>
              <a:t>limonen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</a:t>
            </a:r>
            <a:r>
              <a:rPr lang="en-GB" altLang="sr-Latn-RS" sz="2000" dirty="0">
                <a:latin typeface="Calibri" panose="020F0502020204030204" pitchFamily="34" charset="0"/>
              </a:rPr>
              <a:t> od </a:t>
            </a:r>
            <a:r>
              <a:rPr lang="en-GB" altLang="sr-Latn-RS" sz="2000" dirty="0" err="1">
                <a:latin typeface="Calibri" panose="020F0502020204030204" pitchFamily="34" charset="0"/>
              </a:rPr>
              <a:t>citrala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sintetsko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hr-BA" altLang="sr-Latn-RS" sz="2000" dirty="0">
                <a:latin typeface="Calibri" panose="020F0502020204030204" pitchFamily="34" charset="0"/>
              </a:rPr>
              <a:t>ulje </a:t>
            </a:r>
            <a:r>
              <a:rPr lang="en-GB" altLang="sr-Latn-RS" sz="2000" dirty="0" err="1">
                <a:latin typeface="Calibri" panose="020F0502020204030204" pitchFamily="34" charset="0"/>
              </a:rPr>
              <a:t>nema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tako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fini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korigens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okusa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antiseptičko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djelovanje</a:t>
            </a:r>
            <a:endParaRPr lang="hr-HR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2000" dirty="0">
                <a:latin typeface="Calibri" panose="020F0502020204030204" pitchFamily="34" charset="0"/>
              </a:rPr>
              <a:t> osvježavajuće, protiv umora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107524" name="Picture 2" descr="citrus medi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2289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5BA8805-9158-4780-BF3C-98ED3226563C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7" y="-809624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1"/>
          <p:cNvSpPr>
            <a:spLocks noChangeArrowheads="1"/>
          </p:cNvSpPr>
          <p:nvPr/>
        </p:nvSpPr>
        <p:spPr bwMode="auto">
          <a:xfrm>
            <a:off x="468313" y="692150"/>
            <a:ext cx="549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>
                <a:latin typeface="Calibri" panose="020F0502020204030204" pitchFamily="34" charset="0"/>
              </a:rPr>
              <a:t>DROGE S OKSIDIRANIM CIKLIČKIM TERPENIMA </a:t>
            </a:r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468313" y="119697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>
                <a:latin typeface="Calibri" panose="020F0502020204030204" pitchFamily="34" charset="0"/>
              </a:rPr>
              <a:t>Droge s karvonom</a:t>
            </a:r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68313" y="1506261"/>
            <a:ext cx="4679950" cy="228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>
                <a:latin typeface="Calibri" panose="020F0502020204030204" pitchFamily="34" charset="0"/>
              </a:rPr>
              <a:t>Folium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menthae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crispae</a:t>
            </a:r>
            <a:r>
              <a:rPr lang="en-GB" altLang="sr-Latn-RS" sz="2000" dirty="0">
                <a:latin typeface="Calibri" panose="020F0502020204030204" pitchFamily="34" charset="0"/>
              </a:rPr>
              <a:t> – list </a:t>
            </a:r>
            <a:r>
              <a:rPr lang="en-GB" altLang="sr-Latn-RS" sz="2000" dirty="0" err="1">
                <a:latin typeface="Calibri" panose="020F0502020204030204" pitchFamily="34" charset="0"/>
              </a:rPr>
              <a:t>kudrave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metvice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osušeni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listovi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biljke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>
                <a:latin typeface="Calibri" panose="020F0502020204030204" pitchFamily="34" charset="0"/>
              </a:rPr>
              <a:t>Mentha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crispa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Auctnonn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>
                <a:latin typeface="Calibri" panose="020F0502020204030204" pitchFamily="34" charset="0"/>
              </a:rPr>
              <a:t>(</a:t>
            </a:r>
            <a:r>
              <a:rPr lang="en-GB" altLang="sr-Latn-RS" sz="2000" i="1" dirty="0">
                <a:latin typeface="Calibri" panose="020F0502020204030204" pitchFamily="34" charset="0"/>
              </a:rPr>
              <a:t>M. spicata </a:t>
            </a:r>
            <a:r>
              <a:rPr lang="en-GB" altLang="sr-Latn-RS" sz="2000" dirty="0" err="1">
                <a:latin typeface="Calibri" panose="020F0502020204030204" pitchFamily="34" charset="0"/>
              </a:rPr>
              <a:t>Huds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var.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crispata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Briq</a:t>
            </a:r>
            <a:r>
              <a:rPr lang="en-GB" altLang="sr-Latn-RS" sz="2000" dirty="0">
                <a:latin typeface="Calibri" panose="020F0502020204030204" pitchFamily="34" charset="0"/>
              </a:rPr>
              <a:t>.)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samonikla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samo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Francuskoj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Italiji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Dalmaciji</a:t>
            </a:r>
            <a:r>
              <a:rPr lang="en-GB" altLang="sr-Latn-RS" sz="2000" dirty="0">
                <a:latin typeface="Calibri" panose="020F0502020204030204" pitchFamily="34" charset="0"/>
              </a:rPr>
              <a:t>,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drugdje</a:t>
            </a:r>
            <a:r>
              <a:rPr lang="en-GB" altLang="sr-Latn-RS" sz="2000" dirty="0">
                <a:latin typeface="Calibri" panose="020F0502020204030204" pitchFamily="34" charset="0"/>
              </a:rPr>
              <a:t> se </a:t>
            </a:r>
            <a:r>
              <a:rPr lang="en-GB" altLang="sr-Latn-RS" sz="2000" dirty="0" err="1">
                <a:latin typeface="Calibri" panose="020F0502020204030204" pitchFamily="34" charset="0"/>
              </a:rPr>
              <a:t>kultivira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468313" y="3789363"/>
            <a:ext cx="48958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Menth</a:t>
            </a:r>
            <a:r>
              <a:rPr lang="hr-BA" altLang="sr-Latn-RS" sz="2000" b="1" i="1" dirty="0">
                <a:latin typeface="Calibri" panose="020F0502020204030204" pitchFamily="34" charset="0"/>
              </a:rPr>
              <a:t>a</a:t>
            </a:r>
            <a:r>
              <a:rPr lang="en-GB" altLang="sr-Latn-RS" sz="2000" b="1" i="1" dirty="0">
                <a:latin typeface="Calibri" panose="020F0502020204030204" pitchFamily="34" charset="0"/>
              </a:rPr>
              <a:t>e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crispae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kudrave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metvice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50-60% l-</a:t>
            </a:r>
            <a:r>
              <a:rPr lang="en-GB" altLang="sr-Latn-RS" sz="2000" dirty="0" err="1">
                <a:latin typeface="Calibri" panose="020F0502020204030204" pitchFamily="34" charset="0"/>
              </a:rPr>
              <a:t>karvon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uz</a:t>
            </a:r>
            <a:r>
              <a:rPr lang="en-GB" altLang="sr-Latn-RS" sz="2000" dirty="0">
                <a:latin typeface="Calibri" panose="020F0502020204030204" pitchFamily="34" charset="0"/>
              </a:rPr>
              <a:t> to cineol, </a:t>
            </a:r>
            <a:r>
              <a:rPr lang="en-GB" altLang="sr-Latn-RS" sz="2000" dirty="0" err="1">
                <a:latin typeface="Calibri" panose="020F0502020204030204" pitchFamily="34" charset="0"/>
              </a:rPr>
              <a:t>limonen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felandren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karminativ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aromatikum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kozmetička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prehrambena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ind</a:t>
            </a:r>
            <a:r>
              <a:rPr lang="hr-BA" altLang="sr-Latn-RS" sz="2000" dirty="0" err="1">
                <a:latin typeface="Calibri" panose="020F0502020204030204" pitchFamily="34" charset="0"/>
              </a:rPr>
              <a:t>ustrija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(spearmint aroma)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nosilac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acetat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dihidrokuminalkohola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109575" name="Picture 5" descr="men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B844918-619D-41FC-994D-E5DD80C22CC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7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65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1"/>
          <p:cNvSpPr>
            <a:spLocks noChangeArrowheads="1"/>
          </p:cNvSpPr>
          <p:nvPr/>
        </p:nvSpPr>
        <p:spPr bwMode="auto">
          <a:xfrm>
            <a:off x="428625" y="585508"/>
            <a:ext cx="5908003" cy="13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>
                <a:latin typeface="Calibri" panose="020F0502020204030204" pitchFamily="34" charset="0"/>
              </a:rPr>
              <a:t>Fructus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carvi</a:t>
            </a:r>
            <a:r>
              <a:rPr lang="en-GB" altLang="sr-Latn-RS" sz="2000" i="1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>
                <a:latin typeface="Calibri" panose="020F0502020204030204" pitchFamily="34" charset="0"/>
              </a:rPr>
              <a:t>plod </a:t>
            </a:r>
            <a:r>
              <a:rPr lang="en-GB" altLang="sr-Latn-RS" sz="2000" dirty="0" err="1">
                <a:latin typeface="Calibri" panose="020F0502020204030204" pitchFamily="34" charset="0"/>
              </a:rPr>
              <a:t>kima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osušeni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zreli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plodovi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kima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Carum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carvi</a:t>
            </a:r>
            <a:r>
              <a:rPr lang="en-GB" altLang="sr-Latn-RS" sz="2000" dirty="0">
                <a:latin typeface="Calibri" panose="020F0502020204030204" pitchFamily="34" charset="0"/>
              </a:rPr>
              <a:t> L.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začin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protiv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nadimanja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spazmolitik</a:t>
            </a:r>
            <a:r>
              <a:rPr lang="en-GB" altLang="sr-Latn-RS" sz="2000" dirty="0">
                <a:latin typeface="Calibri" panose="020F0502020204030204" pitchFamily="34" charset="0"/>
              </a:rPr>
              <a:t> (</a:t>
            </a:r>
            <a:r>
              <a:rPr lang="en-GB" altLang="sr-Latn-RS" sz="2000" dirty="0" err="1">
                <a:latin typeface="Calibri" panose="020F0502020204030204" pitchFamily="34" charset="0"/>
              </a:rPr>
              <a:t>probavni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trakt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žuč</a:t>
            </a:r>
            <a:r>
              <a:rPr lang="en-GB" altLang="sr-Latn-RS" sz="2000" dirty="0">
                <a:latin typeface="Calibri" panose="020F0502020204030204" pitchFamily="34" charset="0"/>
              </a:rPr>
              <a:t>), </a:t>
            </a:r>
            <a:r>
              <a:rPr lang="en-GB" altLang="sr-Latn-RS" sz="2000" dirty="0" err="1">
                <a:latin typeface="Calibri" panose="020F0502020204030204" pitchFamily="34" charset="0"/>
              </a:rPr>
              <a:t>karminativ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laktagog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428625" y="2893733"/>
            <a:ext cx="5832475" cy="30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carvi</a:t>
            </a:r>
            <a:r>
              <a:rPr lang="en-GB" altLang="sr-Latn-RS" sz="2000" i="1" dirty="0">
                <a:latin typeface="Calibri" panose="020F0502020204030204" pitchFamily="34" charset="0"/>
              </a:rPr>
              <a:t> –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kima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destilacijom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vodenom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parom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zrelih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plodova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kima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bistra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bezbojna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lako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pokretljiva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tekućina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gorka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okusa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požuti</a:t>
            </a:r>
            <a:r>
              <a:rPr lang="en-GB" altLang="sr-Latn-RS" sz="2000" dirty="0">
                <a:latin typeface="Calibri" panose="020F0502020204030204" pitchFamily="34" charset="0"/>
              </a:rPr>
              <a:t> pod </a:t>
            </a:r>
            <a:r>
              <a:rPr lang="en-GB" altLang="sr-Latn-RS" sz="2000" dirty="0" err="1">
                <a:latin typeface="Calibri" panose="020F0502020204030204" pitchFamily="34" charset="0"/>
              </a:rPr>
              <a:t>utjecajem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svjetla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zraka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autooksidacija</a:t>
            </a:r>
            <a:r>
              <a:rPr lang="en-GB" altLang="sr-Latn-RS" sz="2000" dirty="0">
                <a:latin typeface="Calibri" panose="020F0502020204030204" pitchFamily="34" charset="0"/>
              </a:rPr>
              <a:t> d-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limonena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nosilac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mirisa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glavna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komponenta</a:t>
            </a:r>
            <a:r>
              <a:rPr lang="en-GB" altLang="sr-Latn-RS" sz="2000" dirty="0">
                <a:latin typeface="Calibri" panose="020F0502020204030204" pitchFamily="34" charset="0"/>
              </a:rPr>
              <a:t> – d-</a:t>
            </a:r>
            <a:r>
              <a:rPr lang="en-GB" altLang="sr-Latn-RS" sz="2000" dirty="0" err="1">
                <a:latin typeface="Calibri" panose="020F0502020204030204" pitchFamily="34" charset="0"/>
              </a:rPr>
              <a:t>karvon</a:t>
            </a:r>
            <a:r>
              <a:rPr lang="en-GB" altLang="sr-Latn-RS" sz="2000" dirty="0">
                <a:latin typeface="Calibri" panose="020F0502020204030204" pitchFamily="34" charset="0"/>
              </a:rPr>
              <a:t> (50-85%)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karminativ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aromatikum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prehrambenoj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industriji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karvonom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imaju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snažno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baktericidno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en-GB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1116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b="20810"/>
          <a:stretch>
            <a:fillRect/>
          </a:stretch>
        </p:blipFill>
        <p:spPr bwMode="auto">
          <a:xfrm>
            <a:off x="6261100" y="404813"/>
            <a:ext cx="28829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16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>
            <a:fillRect/>
          </a:stretch>
        </p:blipFill>
        <p:spPr bwMode="auto">
          <a:xfrm>
            <a:off x="6273800" y="2781300"/>
            <a:ext cx="2870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6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524EDC3-7E8C-41AA-BC41-F700B9B5565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95288" y="692150"/>
            <a:ext cx="3816350" cy="34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2000" b="1" dirty="0" err="1">
                <a:latin typeface="Calibri" panose="020F0502020204030204" pitchFamily="34" charset="0"/>
              </a:rPr>
              <a:t>Droge</a:t>
            </a:r>
            <a:r>
              <a:rPr lang="en-GB" altLang="sr-Latn-RS" sz="2000" b="1" dirty="0">
                <a:latin typeface="Calibri" panose="020F0502020204030204" pitchFamily="34" charset="0"/>
              </a:rPr>
              <a:t> s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terpenskim</a:t>
            </a:r>
            <a:r>
              <a:rPr lang="en-GB" altLang="sr-Latn-RS" sz="2000" b="1" dirty="0">
                <a:latin typeface="Calibri" panose="020F0502020204030204" pitchFamily="34" charset="0"/>
              </a:rPr>
              <a:t>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ketonima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4608512" cy="25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>
                <a:latin typeface="Calibri" panose="020F0502020204030204" pitchFamily="34" charset="0"/>
              </a:rPr>
              <a:t>Fructus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foeniculi</a:t>
            </a:r>
            <a:r>
              <a:rPr lang="en-GB" altLang="sr-Latn-RS" sz="2000" i="1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– plod </a:t>
            </a:r>
            <a:r>
              <a:rPr lang="en-GB" altLang="sr-Latn-RS" sz="2000" dirty="0" err="1">
                <a:latin typeface="Calibri" panose="020F0502020204030204" pitchFamily="34" charset="0"/>
              </a:rPr>
              <a:t>komorača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plod </a:t>
            </a:r>
            <a:r>
              <a:rPr lang="en-GB" altLang="sr-Latn-RS" sz="2000" dirty="0" err="1">
                <a:latin typeface="Calibri" panose="020F0502020204030204" pitchFamily="34" charset="0"/>
              </a:rPr>
              <a:t>biljke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Foeniculum</a:t>
            </a:r>
            <a:r>
              <a:rPr lang="en-GB" altLang="sr-Latn-RS" sz="2000" i="1" dirty="0">
                <a:latin typeface="Calibri" panose="020F0502020204030204" pitchFamily="34" charset="0"/>
              </a:rPr>
              <a:t> vulgare, </a:t>
            </a:r>
            <a:r>
              <a:rPr lang="en-GB" altLang="sr-Latn-RS" sz="2000" dirty="0" err="1">
                <a:latin typeface="Calibri" panose="020F0502020204030204" pitchFamily="34" charset="0"/>
              </a:rPr>
              <a:t>Apiaceae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glavna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komponenta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anetol</a:t>
            </a:r>
            <a:r>
              <a:rPr lang="en-GB" altLang="sr-Latn-RS" sz="2000" dirty="0">
                <a:latin typeface="Calibri" panose="020F0502020204030204" pitchFamily="34" charset="0"/>
              </a:rPr>
              <a:t> (50-60%)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sastavna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mnogih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čajeva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spazmolitik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karminativ</a:t>
            </a:r>
            <a:r>
              <a:rPr lang="en-GB" altLang="sr-Latn-RS" sz="2000" dirty="0">
                <a:latin typeface="Calibri" panose="020F0502020204030204" pitchFamily="34" charset="0"/>
              </a:rPr>
              <a:t> (</a:t>
            </a:r>
            <a:r>
              <a:rPr lang="en-GB" altLang="sr-Latn-RS" sz="2000" dirty="0" err="1">
                <a:latin typeface="Calibri" panose="020F0502020204030204" pitchFamily="34" charset="0"/>
              </a:rPr>
              <a:t>kolike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kod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dojenčadi</a:t>
            </a:r>
            <a:r>
              <a:rPr lang="en-GB" altLang="sr-Latn-RS" sz="20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dirty="0"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latin typeface="Calibri" panose="020F0502020204030204" pitchFamily="34" charset="0"/>
              </a:rPr>
              <a:t>ekspektorans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laktagog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i="1" dirty="0">
                <a:latin typeface="Calibri" panose="020F0502020204030204" pitchFamily="34" charset="0"/>
              </a:rPr>
              <a:t> Aqua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foeniculi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voda</a:t>
            </a:r>
            <a:r>
              <a:rPr lang="en-GB" altLang="sr-Latn-RS" sz="2000" dirty="0">
                <a:latin typeface="Calibri" panose="020F0502020204030204" pitchFamily="34" charset="0"/>
              </a:rPr>
              <a:t> za </a:t>
            </a:r>
            <a:r>
              <a:rPr lang="en-GB" altLang="sr-Latn-RS" sz="2000" dirty="0" err="1">
                <a:latin typeface="Calibri" panose="020F0502020204030204" pitchFamily="34" charset="0"/>
              </a:rPr>
              <a:t>oči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plodovi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potencijalno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otrovni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68313" y="4437063"/>
            <a:ext cx="4719637" cy="180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i="1" dirty="0" err="1">
                <a:latin typeface="Calibri" panose="020F0502020204030204" pitchFamily="34" charset="0"/>
              </a:rPr>
              <a:t>Aetheroleum</a:t>
            </a:r>
            <a:r>
              <a:rPr lang="en-GB" altLang="sr-Latn-RS" sz="2000" b="1" i="1" dirty="0">
                <a:latin typeface="Calibri" panose="020F0502020204030204" pitchFamily="34" charset="0"/>
              </a:rPr>
              <a:t> </a:t>
            </a:r>
            <a:r>
              <a:rPr lang="en-GB" altLang="sr-Latn-RS" sz="2000" b="1" i="1" dirty="0" err="1">
                <a:latin typeface="Calibri" panose="020F0502020204030204" pitchFamily="34" charset="0"/>
              </a:rPr>
              <a:t>foeniculi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komorača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anetol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glavna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komponenta</a:t>
            </a:r>
            <a:r>
              <a:rPr lang="en-GB" altLang="sr-Latn-RS" sz="2000" dirty="0">
                <a:latin typeface="Calibri" panose="020F0502020204030204" pitchFamily="34" charset="0"/>
              </a:rPr>
              <a:t> - </a:t>
            </a:r>
            <a:r>
              <a:rPr lang="en-GB" altLang="sr-Latn-RS" sz="2000" dirty="0" err="1">
                <a:latin typeface="Calibri" panose="020F0502020204030204" pitchFamily="34" charset="0"/>
              </a:rPr>
              <a:t>kruto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nižoj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temperaturi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dirty="0"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latin typeface="Calibri" panose="020F0502020204030204" pitchFamily="34" charset="0"/>
              </a:rPr>
              <a:t>interna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upotreba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nije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dozvoljena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dirty="0">
                <a:latin typeface="Calibri" panose="020F0502020204030204" pitchFamily="34" charset="0"/>
              </a:rPr>
              <a:t>-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djeluje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blago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umirujuće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11055" r="22713" b="8365"/>
          <a:stretch>
            <a:fillRect/>
          </a:stretch>
        </p:blipFill>
        <p:spPr bwMode="auto">
          <a:xfrm>
            <a:off x="6000750" y="1500188"/>
            <a:ext cx="23796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367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8879BDD-CEAF-4D11-9E60-79212CB7116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8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" y="75406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4392613" cy="34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2000" b="1" dirty="0" err="1">
                <a:latin typeface="Calibri" panose="020F0502020204030204" pitchFamily="34" charset="0"/>
              </a:rPr>
              <a:t>Droge</a:t>
            </a:r>
            <a:r>
              <a:rPr lang="en-GB" altLang="sr-Latn-RS" sz="2000" b="1" dirty="0">
                <a:latin typeface="Calibri" panose="020F0502020204030204" pitchFamily="34" charset="0"/>
              </a:rPr>
              <a:t> s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bicikličkim</a:t>
            </a:r>
            <a:r>
              <a:rPr lang="en-GB" altLang="sr-Latn-RS" sz="2000" b="1" dirty="0">
                <a:latin typeface="Calibri" panose="020F0502020204030204" pitchFamily="34" charset="0"/>
              </a:rPr>
              <a:t>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seskviterpenima</a:t>
            </a:r>
            <a:endParaRPr lang="en-GB" altLang="sr-Latn-RS" sz="2000" b="1" dirty="0">
              <a:latin typeface="Calibri" panose="020F0502020204030204" pitchFamily="34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261408" y="662600"/>
            <a:ext cx="8358188" cy="12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>
                <a:latin typeface="Calibri" panose="020F0502020204030204" pitchFamily="34" charset="0"/>
              </a:rPr>
              <a:t>Flos</a:t>
            </a:r>
            <a:r>
              <a:rPr lang="en-GB" altLang="sr-Latn-RS" sz="1800" b="1" i="1" dirty="0">
                <a:latin typeface="Calibri" panose="020F0502020204030204" pitchFamily="34" charset="0"/>
              </a:rPr>
              <a:t> </a:t>
            </a:r>
            <a:r>
              <a:rPr lang="en-GB" altLang="sr-Latn-RS" sz="1800" b="1" i="1" dirty="0" err="1">
                <a:latin typeface="Calibri" panose="020F0502020204030204" pitchFamily="34" charset="0"/>
              </a:rPr>
              <a:t>Chamomillae</a:t>
            </a:r>
            <a:r>
              <a:rPr lang="en-GB" altLang="sr-Latn-RS" sz="1800" i="1" dirty="0">
                <a:latin typeface="Calibri" panose="020F0502020204030204" pitchFamily="34" charset="0"/>
              </a:rPr>
              <a:t> –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cvijet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kamilice</a:t>
            </a:r>
            <a:endParaRPr lang="en-GB" altLang="sr-Latn-R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osušene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cvatne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glavice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kamilice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i="1" dirty="0" err="1">
                <a:latin typeface="Calibri" panose="020F0502020204030204" pitchFamily="34" charset="0"/>
              </a:rPr>
              <a:t>Matricaria</a:t>
            </a:r>
            <a:r>
              <a:rPr lang="en-GB" altLang="sr-Latn-RS" sz="2000" i="1" dirty="0">
                <a:latin typeface="Calibri" panose="020F0502020204030204" pitchFamily="34" charset="0"/>
              </a:rPr>
              <a:t> chamomilla </a:t>
            </a:r>
            <a:r>
              <a:rPr lang="en-GB" altLang="sr-Latn-RS" sz="2000" dirty="0">
                <a:latin typeface="Calibri" panose="020F0502020204030204" pitchFamily="34" charset="0"/>
              </a:rPr>
              <a:t>L., Asteraceae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4-5 “</a:t>
            </a:r>
            <a:r>
              <a:rPr lang="en-GB" altLang="sr-Latn-RS" sz="2000" dirty="0" err="1">
                <a:latin typeface="Calibri" panose="020F0502020204030204" pitchFamily="34" charset="0"/>
              </a:rPr>
              <a:t>kemijskih</a:t>
            </a:r>
            <a:r>
              <a:rPr lang="en-GB" altLang="sr-Latn-RS" sz="2000" dirty="0">
                <a:latin typeface="Calibri" panose="020F0502020204030204" pitchFamily="34" charset="0"/>
              </a:rPr>
              <a:t> rasa”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0,5 -1,5% </a:t>
            </a:r>
            <a:r>
              <a:rPr lang="en-GB" altLang="sr-Latn-RS" sz="2000" dirty="0" err="1">
                <a:latin typeface="Calibri" panose="020F0502020204030204" pitchFamily="34" charset="0"/>
              </a:rPr>
              <a:t>eteričnog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lipofilni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dio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droge</a:t>
            </a:r>
            <a:endParaRPr lang="en-GB" altLang="sr-Latn-RS" sz="1800" dirty="0">
              <a:latin typeface="Calibri" panose="020F0502020204030204" pitchFamily="34" charset="0"/>
            </a:endParaRPr>
          </a:p>
        </p:txBody>
      </p:sp>
      <p:pic>
        <p:nvPicPr>
          <p:cNvPr id="1157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40624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5718" name="Text Box 4"/>
          <p:cNvSpPr txBox="1">
            <a:spLocks noChangeArrowheads="1"/>
          </p:cNvSpPr>
          <p:nvPr/>
        </p:nvSpPr>
        <p:spPr bwMode="auto">
          <a:xfrm>
            <a:off x="323528" y="1931153"/>
            <a:ext cx="4792382" cy="30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>
                <a:latin typeface="Calibri" panose="020F0502020204030204" pitchFamily="34" charset="0"/>
              </a:rPr>
              <a:t>et</a:t>
            </a:r>
            <a:r>
              <a:rPr lang="hr-BA" altLang="sr-Latn-RS" sz="2000" dirty="0" err="1">
                <a:latin typeface="Calibri" panose="020F0502020204030204" pitchFamily="34" charset="0"/>
              </a:rPr>
              <a:t>erično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tamnomodre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boje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najvažnija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komponenta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kamazulen</a:t>
            </a:r>
            <a:r>
              <a:rPr lang="en-GB" altLang="sr-Latn-RS" sz="2000" dirty="0">
                <a:latin typeface="Calibri" panose="020F0502020204030204" pitchFamily="34" charset="0"/>
              </a:rPr>
              <a:t>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nastaje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prilikom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hr-BA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destilacije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vodenom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parom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iz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bezbojne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predsupstance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matricina</a:t>
            </a:r>
            <a:r>
              <a:rPr lang="en-GB" altLang="sr-Latn-RS" sz="2000" dirty="0">
                <a:latin typeface="Calibri" panose="020F0502020204030204" pitchFamily="34" charset="0"/>
              </a:rPr>
              <a:t> (</a:t>
            </a:r>
            <a:r>
              <a:rPr lang="en-GB" altLang="sr-Latn-RS" sz="2000" dirty="0" err="1">
                <a:latin typeface="Calibri" panose="020F0502020204030204" pitchFamily="34" charset="0"/>
              </a:rPr>
              <a:t>proazulen</a:t>
            </a:r>
            <a:r>
              <a:rPr lang="en-GB" altLang="sr-Latn-RS" sz="2000" dirty="0">
                <a:latin typeface="Calibri" panose="020F0502020204030204" pitchFamily="34" charset="0"/>
              </a:rPr>
              <a:t>)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seskviterpenski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spoj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laktonskog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karaktera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matricin – </a:t>
            </a:r>
            <a:r>
              <a:rPr lang="en-GB" altLang="sr-Latn-RS" sz="2000" dirty="0" err="1">
                <a:latin typeface="Calibri" panose="020F0502020204030204" pitchFamily="34" charset="0"/>
              </a:rPr>
              <a:t>kristalična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substanca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stabilna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endParaRPr lang="hr-BA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000" dirty="0">
                <a:latin typeface="Calibri" panose="020F0502020204030204" pitchFamily="34" charset="0"/>
              </a:rPr>
              <a:t>   </a:t>
            </a:r>
            <a:r>
              <a:rPr lang="en-GB" altLang="sr-Latn-RS" sz="2000" dirty="0" err="1">
                <a:latin typeface="Calibri" panose="020F0502020204030204" pitchFamily="34" charset="0"/>
              </a:rPr>
              <a:t>lužnatom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mediju</a:t>
            </a:r>
            <a:r>
              <a:rPr lang="en-GB" altLang="sr-Latn-RS" sz="2000" dirty="0">
                <a:latin typeface="Calibri" panose="020F0502020204030204" pitchFamily="34" charset="0"/>
              </a:rPr>
              <a:t>, u </a:t>
            </a:r>
            <a:r>
              <a:rPr lang="en-GB" altLang="sr-Latn-RS" sz="2000" dirty="0" err="1">
                <a:latin typeface="Calibri" panose="020F0502020204030204" pitchFamily="34" charset="0"/>
              </a:rPr>
              <a:t>kiselom</a:t>
            </a:r>
            <a:r>
              <a:rPr lang="en-GB" altLang="sr-Latn-RS" sz="2000" dirty="0">
                <a:latin typeface="Calibri" panose="020F0502020204030204" pitchFamily="34" charset="0"/>
              </a:rPr>
              <a:t> se </a:t>
            </a:r>
            <a:r>
              <a:rPr lang="en-GB" altLang="sr-Latn-RS" sz="2000" dirty="0" err="1">
                <a:latin typeface="Calibri" panose="020F0502020204030204" pitchFamily="34" charset="0"/>
              </a:rPr>
              <a:t>brzo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mijenja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kao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u </a:t>
            </a:r>
            <a:r>
              <a:rPr lang="en-GB" altLang="sr-Latn-RS" sz="2000" dirty="0" err="1">
                <a:latin typeface="Calibri" panose="020F0502020204030204" pitchFamily="34" charset="0"/>
              </a:rPr>
              <a:t>vodenoj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ili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alkoholnoj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otopini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prelazi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hr-HR" altLang="sr-Latn-RS" sz="2000" dirty="0">
                <a:latin typeface="Calibri" panose="020F0502020204030204" pitchFamily="34" charset="0"/>
              </a:rPr>
              <a:t>u </a:t>
            </a:r>
            <a:r>
              <a:rPr lang="en-GB" altLang="sr-Latn-RS" sz="2000" dirty="0" err="1">
                <a:latin typeface="Calibri" panose="020F0502020204030204" pitchFamily="34" charset="0"/>
              </a:rPr>
              <a:t>kamazulenkarboksilnu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kiselinu</a:t>
            </a:r>
            <a:r>
              <a:rPr lang="en-GB" altLang="sr-Latn-RS" sz="2000" dirty="0">
                <a:latin typeface="Calibri" panose="020F0502020204030204" pitchFamily="34" charset="0"/>
              </a:rPr>
              <a:t>, a ova u </a:t>
            </a:r>
            <a:r>
              <a:rPr lang="en-GB" altLang="sr-Latn-RS" sz="2000" b="1" dirty="0" err="1">
                <a:latin typeface="Calibri" panose="020F0502020204030204" pitchFamily="34" charset="0"/>
              </a:rPr>
              <a:t>kamazulen</a:t>
            </a:r>
            <a:endParaRPr lang="en-GB" altLang="sr-Latn-RS" sz="20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>
              <a:latin typeface="Calibri" panose="020F0502020204030204" pitchFamily="34" charset="0"/>
            </a:endParaRPr>
          </a:p>
        </p:txBody>
      </p:sp>
      <p:sp>
        <p:nvSpPr>
          <p:cNvPr id="115719" name="Text Box 5"/>
          <p:cNvSpPr txBox="1">
            <a:spLocks noChangeArrowheads="1"/>
          </p:cNvSpPr>
          <p:nvPr/>
        </p:nvSpPr>
        <p:spPr bwMode="auto">
          <a:xfrm>
            <a:off x="250825" y="5169880"/>
            <a:ext cx="8215635" cy="15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ekstrakciji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nastaje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ulje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žute</a:t>
            </a:r>
            <a:r>
              <a:rPr lang="en-GB" altLang="sr-Latn-RS" sz="2000" dirty="0">
                <a:latin typeface="Calibri" panose="020F0502020204030204" pitchFamily="34" charset="0"/>
              </a:rPr>
              <a:t> do </a:t>
            </a:r>
            <a:r>
              <a:rPr lang="en-GB" altLang="sr-Latn-RS" sz="2000" dirty="0" err="1">
                <a:latin typeface="Calibri" panose="020F0502020204030204" pitchFamily="34" charset="0"/>
              </a:rPr>
              <a:t>zelenkaste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boje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mijenja</a:t>
            </a:r>
            <a:r>
              <a:rPr lang="en-GB" altLang="sr-Latn-RS" sz="2000" dirty="0">
                <a:latin typeface="Calibri" panose="020F0502020204030204" pitchFamily="34" charset="0"/>
              </a:rPr>
              <a:t> se u </a:t>
            </a:r>
            <a:r>
              <a:rPr lang="en-GB" altLang="sr-Latn-RS" sz="2000" dirty="0" err="1">
                <a:latin typeface="Calibri" panose="020F0502020204030204" pitchFamily="34" charset="0"/>
              </a:rPr>
              <a:t>plavu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kamazulen</a:t>
            </a:r>
            <a:r>
              <a:rPr lang="en-GB" altLang="sr-Latn-RS" sz="2000" dirty="0">
                <a:latin typeface="Calibri" panose="020F0502020204030204" pitchFamily="34" charset="0"/>
              </a:rPr>
              <a:t> je </a:t>
            </a:r>
            <a:r>
              <a:rPr lang="en-GB" altLang="sr-Latn-RS" sz="2000" dirty="0" err="1">
                <a:latin typeface="Calibri" panose="020F0502020204030204" pitchFamily="34" charset="0"/>
              </a:rPr>
              <a:t>nosilac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protuupalnog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djelovanja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bisabolol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njegovi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oksidi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nosioci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su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spazmolitskog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djelovanja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hidrofilni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dio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droge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čine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flavonoidi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i</a:t>
            </a: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kumarini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antiflogistik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spazmolitik</a:t>
            </a:r>
            <a:r>
              <a:rPr lang="en-GB" altLang="sr-Latn-RS" sz="2000" dirty="0">
                <a:latin typeface="Calibri" panose="020F0502020204030204" pitchFamily="34" charset="0"/>
              </a:rPr>
              <a:t>, </a:t>
            </a:r>
            <a:r>
              <a:rPr lang="en-GB" altLang="sr-Latn-RS" sz="2000" dirty="0" err="1">
                <a:latin typeface="Calibri" panose="020F0502020204030204" pitchFamily="34" charset="0"/>
              </a:rPr>
              <a:t>karminativ</a:t>
            </a:r>
            <a:endParaRPr lang="en-GB" altLang="sr-Latn-R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2000" dirty="0">
                <a:latin typeface="Calibri" panose="020F0502020204030204" pitchFamily="34" charset="0"/>
              </a:rPr>
              <a:t> </a:t>
            </a:r>
            <a:r>
              <a:rPr lang="en-GB" altLang="sr-Latn-RS" sz="2000" dirty="0" err="1">
                <a:latin typeface="Calibri" panose="020F0502020204030204" pitchFamily="34" charset="0"/>
              </a:rPr>
              <a:t>aromaterapija</a:t>
            </a:r>
            <a:r>
              <a:rPr lang="en-GB" altLang="sr-Latn-RS" sz="2000" dirty="0">
                <a:latin typeface="Calibri" panose="020F0502020204030204" pitchFamily="34" charset="0"/>
              </a:rPr>
              <a:t> - </a:t>
            </a:r>
            <a:r>
              <a:rPr lang="en-GB" altLang="sr-Latn-RS" sz="2000" dirty="0" err="1">
                <a:latin typeface="Calibri" panose="020F0502020204030204" pitchFamily="34" charset="0"/>
              </a:rPr>
              <a:t>antialergik</a:t>
            </a:r>
            <a:endParaRPr lang="en-GB" altLang="sr-Latn-RS" sz="2000" dirty="0">
              <a:latin typeface="Calibri" panose="020F0502020204030204" pitchFamily="34" charset="0"/>
            </a:endParaRPr>
          </a:p>
        </p:txBody>
      </p:sp>
      <p:sp>
        <p:nvSpPr>
          <p:cNvPr id="1157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6C37C48-E063-4382-9AA0-9949DFE0830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2544</Words>
  <Application>Microsoft Office PowerPoint</Application>
  <PresentationFormat>On-screen Show (4:3)</PresentationFormat>
  <Paragraphs>414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</dc:creator>
  <cp:lastModifiedBy>Gordana Rusak</cp:lastModifiedBy>
  <cp:revision>221</cp:revision>
  <dcterms:modified xsi:type="dcterms:W3CDTF">2021-10-25T15:16:41Z</dcterms:modified>
</cp:coreProperties>
</file>