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99" r:id="rId5"/>
    <p:sldId id="260" r:id="rId6"/>
    <p:sldId id="269" r:id="rId7"/>
    <p:sldId id="273" r:id="rId8"/>
    <p:sldId id="272" r:id="rId9"/>
    <p:sldId id="274" r:id="rId10"/>
    <p:sldId id="275" r:id="rId11"/>
    <p:sldId id="276" r:id="rId12"/>
    <p:sldId id="277" r:id="rId13"/>
    <p:sldId id="278" r:id="rId14"/>
    <p:sldId id="279" r:id="rId15"/>
    <p:sldId id="261" r:id="rId16"/>
    <p:sldId id="262" r:id="rId17"/>
    <p:sldId id="264" r:id="rId18"/>
    <p:sldId id="280" r:id="rId19"/>
    <p:sldId id="282" r:id="rId20"/>
    <p:sldId id="263" r:id="rId21"/>
    <p:sldId id="281" r:id="rId22"/>
    <p:sldId id="286" r:id="rId23"/>
    <p:sldId id="300" r:id="rId24"/>
    <p:sldId id="287" r:id="rId25"/>
    <p:sldId id="288" r:id="rId26"/>
    <p:sldId id="289" r:id="rId27"/>
    <p:sldId id="290" r:id="rId28"/>
    <p:sldId id="291" r:id="rId29"/>
    <p:sldId id="292" r:id="rId30"/>
    <p:sldId id="302" r:id="rId31"/>
    <p:sldId id="294" r:id="rId32"/>
    <p:sldId id="293" r:id="rId33"/>
    <p:sldId id="295" r:id="rId34"/>
    <p:sldId id="296" r:id="rId35"/>
    <p:sldId id="284" r:id="rId36"/>
    <p:sldId id="285" r:id="rId37"/>
    <p:sldId id="297" r:id="rId38"/>
    <p:sldId id="265" r:id="rId39"/>
    <p:sldId id="268" r:id="rId40"/>
    <p:sldId id="266" r:id="rId41"/>
    <p:sldId id="267" r:id="rId42"/>
    <p:sldId id="298"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83" autoAdjust="0"/>
  </p:normalViewPr>
  <p:slideViewPr>
    <p:cSldViewPr snapToGrid="0">
      <p:cViewPr varScale="1">
        <p:scale>
          <a:sx n="76" d="100"/>
          <a:sy n="76" d="100"/>
        </p:scale>
        <p:origin x="-840" y="-90"/>
      </p:cViewPr>
      <p:guideLst>
        <p:guide orient="horz" pos="2160"/>
        <p:guide pos="3840"/>
      </p:guideLst>
    </p:cSldViewPr>
  </p:slideViewPr>
  <p:notesTextViewPr>
    <p:cViewPr>
      <p:scale>
        <a:sx n="1" d="1"/>
        <a:sy n="1" d="1"/>
      </p:scale>
      <p:origin x="0" y="1092"/>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CECDD-AB17-4C64-B0B0-54DDC5730C1E}"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842E7-B19F-438B-A9CC-6802C52ECBFE}" type="slidenum">
              <a:rPr lang="en-US" smtClean="0"/>
              <a:t>‹#›</a:t>
            </a:fld>
            <a:endParaRPr lang="en-US"/>
          </a:p>
        </p:txBody>
      </p:sp>
    </p:spTree>
    <p:extLst>
      <p:ext uri="{BB962C8B-B14F-4D97-AF65-F5344CB8AC3E}">
        <p14:creationId xmlns:p14="http://schemas.microsoft.com/office/powerpoint/2010/main" val="396164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ll.com/fulltext/S1074-7613(07)00289-0"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ell.com/fulltext/S1074-7613(07)00289-0#gr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ncbi.nlm.nih.gov/books/n/imm/A2528/def-item/A2710/" TargetMode="External"/><Relationship Id="rId3" Type="http://schemas.openxmlformats.org/officeDocument/2006/relationships/hyperlink" Target="https://www.ncbi.nlm.nih.gov/books/n/imm/A2528/def-item/A3199/" TargetMode="External"/><Relationship Id="rId7" Type="http://schemas.openxmlformats.org/officeDocument/2006/relationships/hyperlink" Target="https://www.ncbi.nlm.nih.gov/books/n/imm/A2528/def-item/A329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ncbi.nlm.nih.gov/books/n/imm/A2528/def-item/A3150/" TargetMode="External"/><Relationship Id="rId5" Type="http://schemas.openxmlformats.org/officeDocument/2006/relationships/hyperlink" Target="https://www.ncbi.nlm.nih.gov/books/n/imm/A2528/def-item/A3244/" TargetMode="External"/><Relationship Id="rId10" Type="http://schemas.openxmlformats.org/officeDocument/2006/relationships/hyperlink" Target="https://www.ncbi.nlm.nih.gov/books/n/imm/A2528/def-item/A2704/" TargetMode="External"/><Relationship Id="rId4" Type="http://schemas.openxmlformats.org/officeDocument/2006/relationships/hyperlink" Target="https://www.ncbi.nlm.nih.gov/books/NBK27140/figure/A448/?report=objectonly" TargetMode="External"/><Relationship Id="rId9" Type="http://schemas.openxmlformats.org/officeDocument/2006/relationships/hyperlink" Target="https://www.ncbi.nlm.nih.gov/books/n/imm/A2528/def-item/A3108/"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cbi.nlm.nih.gov/books/n/imm/A2528/def-item/A2862/" TargetMode="External"/><Relationship Id="rId13" Type="http://schemas.openxmlformats.org/officeDocument/2006/relationships/hyperlink" Target="https://www.ncbi.nlm.nih.gov/books/n/imm/A2528/def-item/A3051/" TargetMode="External"/><Relationship Id="rId3" Type="http://schemas.openxmlformats.org/officeDocument/2006/relationships/hyperlink" Target="https://www.ncbi.nlm.nih.gov/books/n/imm/A2528/def-item/A2903/" TargetMode="External"/><Relationship Id="rId7" Type="http://schemas.openxmlformats.org/officeDocument/2006/relationships/hyperlink" Target="https://www.ncbi.nlm.nih.gov/books/n/imm/A2528/def-item/A3199/" TargetMode="External"/><Relationship Id="rId12" Type="http://schemas.openxmlformats.org/officeDocument/2006/relationships/hyperlink" Target="https://www.ncbi.nlm.nih.gov/books/n/imm/A2528/def-item/A290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ncbi.nlm.nih.gov/books/n/imm/A2528/def-item/A3171/" TargetMode="External"/><Relationship Id="rId11" Type="http://schemas.openxmlformats.org/officeDocument/2006/relationships/hyperlink" Target="https://www.ncbi.nlm.nih.gov/books/n/imm/A2528/def-item/A3161/" TargetMode="External"/><Relationship Id="rId5" Type="http://schemas.openxmlformats.org/officeDocument/2006/relationships/hyperlink" Target="https://www.ncbi.nlm.nih.gov/books/n/imm/A2528/def-item/A2842/" TargetMode="External"/><Relationship Id="rId10" Type="http://schemas.openxmlformats.org/officeDocument/2006/relationships/hyperlink" Target="https://www.ncbi.nlm.nih.gov/books/n/imm/A2528/def-item/A2618/" TargetMode="External"/><Relationship Id="rId4" Type="http://schemas.openxmlformats.org/officeDocument/2006/relationships/hyperlink" Target="https://www.ncbi.nlm.nih.gov/books/n/imm/A2528/def-item/A2836/" TargetMode="External"/><Relationship Id="rId9" Type="http://schemas.openxmlformats.org/officeDocument/2006/relationships/hyperlink" Target="https://www.ncbi.nlm.nih.gov/books/n/imm/A2528/def-item/A3160/" TargetMode="External"/><Relationship Id="rId14" Type="http://schemas.openxmlformats.org/officeDocument/2006/relationships/hyperlink" Target="https://www.ncbi.nlm.nih.gov/books/n/imm/A2528/def-item/A2906/"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cbi.nlm.nih.gov/books/n/imm/A2528/def-item/A2862/" TargetMode="External"/><Relationship Id="rId13" Type="http://schemas.openxmlformats.org/officeDocument/2006/relationships/hyperlink" Target="https://www.ncbi.nlm.nih.gov/books/NBK27113/figure/A826/?report=objectonly" TargetMode="External"/><Relationship Id="rId3" Type="http://schemas.openxmlformats.org/officeDocument/2006/relationships/hyperlink" Target="https://www.ncbi.nlm.nih.gov/books/n/imm/A2528/def-item/A2909/" TargetMode="External"/><Relationship Id="rId7" Type="http://schemas.openxmlformats.org/officeDocument/2006/relationships/hyperlink" Target="https://www.ncbi.nlm.nih.gov/books/n/imm/A2528/def-item/A2906/" TargetMode="External"/><Relationship Id="rId12" Type="http://schemas.openxmlformats.org/officeDocument/2006/relationships/hyperlink" Target="https://www.ncbi.nlm.nih.gov/books/n/imm/A2528/def-item/A3289/"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bi.nlm.nih.gov/books/n/imm/A2528/def-item/A2911/" TargetMode="External"/><Relationship Id="rId11" Type="http://schemas.openxmlformats.org/officeDocument/2006/relationships/hyperlink" Target="https://www.ncbi.nlm.nih.gov/books/n/imm/A2528/def-item/A3199/" TargetMode="External"/><Relationship Id="rId5" Type="http://schemas.openxmlformats.org/officeDocument/2006/relationships/hyperlink" Target="https://www.ncbi.nlm.nih.gov/books/n/imm/A2528/def-item/A2579/" TargetMode="External"/><Relationship Id="rId10" Type="http://schemas.openxmlformats.org/officeDocument/2006/relationships/hyperlink" Target="https://www.ncbi.nlm.nih.gov/books/n/imm/A2528/def-item/A3259/" TargetMode="External"/><Relationship Id="rId4" Type="http://schemas.openxmlformats.org/officeDocument/2006/relationships/hyperlink" Target="https://www.ncbi.nlm.nih.gov/books/n/imm/A2528/def-item/A2640/" TargetMode="External"/><Relationship Id="rId9" Type="http://schemas.openxmlformats.org/officeDocument/2006/relationships/hyperlink" Target="https://www.ncbi.nlm.nih.gov/books/n/imm/A2528/def-item/A3006/" TargetMode="External"/><Relationship Id="rId14" Type="http://schemas.openxmlformats.org/officeDocument/2006/relationships/hyperlink" Target="https://www.ncbi.nlm.nih.gov/books/n/imm/A2528/def-item/A2618/"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cbi.nlm.nih.gov/books/n/imm/A2528/def-item/A3228/" TargetMode="External"/><Relationship Id="rId3" Type="http://schemas.openxmlformats.org/officeDocument/2006/relationships/hyperlink" Target="https://www.ncbi.nlm.nih.gov/books/n/imm/A2528/def-item/A2640/" TargetMode="External"/><Relationship Id="rId7" Type="http://schemas.openxmlformats.org/officeDocument/2006/relationships/hyperlink" Target="https://www.ncbi.nlm.nih.gov/books/n/imm/A2528/def-item/A3159/"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ncbi.nlm.nih.gov/books/n/imm/A2528/def-item/A2579/" TargetMode="External"/><Relationship Id="rId5" Type="http://schemas.openxmlformats.org/officeDocument/2006/relationships/hyperlink" Target="https://www.ncbi.nlm.nih.gov/books/n/imm/A2528/def-item/A2822/" TargetMode="External"/><Relationship Id="rId4" Type="http://schemas.openxmlformats.org/officeDocument/2006/relationships/hyperlink" Target="https://www.ncbi.nlm.nih.gov/books/n/imm/A2528/def-item/A2618/" TargetMode="External"/><Relationship Id="rId9" Type="http://schemas.openxmlformats.org/officeDocument/2006/relationships/hyperlink" Target="https://www.ncbi.nlm.nih.gov/books/n/imm/A2528/def-item/A3278/"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ncbi.nlm.nih.gov/books/n/imm/A2528/def-item/A3160/" TargetMode="External"/><Relationship Id="rId3" Type="http://schemas.openxmlformats.org/officeDocument/2006/relationships/hyperlink" Target="https://www.ncbi.nlm.nih.gov/books/n/imm/A2528/def-item/A3171/" TargetMode="External"/><Relationship Id="rId7" Type="http://schemas.openxmlformats.org/officeDocument/2006/relationships/hyperlink" Target="https://www.ncbi.nlm.nih.gov/books/n/imm/A2528/def-item/A3271/" TargetMode="External"/><Relationship Id="rId12" Type="http://schemas.openxmlformats.org/officeDocument/2006/relationships/hyperlink" Target="https://www.ncbi.nlm.nih.gov/books/n/imm/A2528/def-item/A2909/"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cbi.nlm.nih.gov/books/n/imm/A2528/def-item/A3360/" TargetMode="External"/><Relationship Id="rId11" Type="http://schemas.openxmlformats.org/officeDocument/2006/relationships/hyperlink" Target="https://www.ncbi.nlm.nih.gov/books/n/imm/A2528/def-item/A2987/" TargetMode="External"/><Relationship Id="rId5" Type="http://schemas.openxmlformats.org/officeDocument/2006/relationships/hyperlink" Target="https://www.ncbi.nlm.nih.gov/books/n/imm/A2528/def-item/A2984/" TargetMode="External"/><Relationship Id="rId10" Type="http://schemas.openxmlformats.org/officeDocument/2006/relationships/hyperlink" Target="https://www.ncbi.nlm.nih.gov/books/n/imm/A2528/def-item/A2618/" TargetMode="External"/><Relationship Id="rId4" Type="http://schemas.openxmlformats.org/officeDocument/2006/relationships/hyperlink" Target="https://www.ncbi.nlm.nih.gov/books/n/imm/A2528/def-item/A3199/" TargetMode="External"/><Relationship Id="rId9" Type="http://schemas.openxmlformats.org/officeDocument/2006/relationships/hyperlink" Target="https://www.ncbi.nlm.nih.gov/books/n/imm/A2528/def-item/A2903/"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Somatic_hypermutation#cite_note-Larson2004-11" TargetMode="External"/><Relationship Id="rId13" Type="http://schemas.openxmlformats.org/officeDocument/2006/relationships/hyperlink" Target="https://en.wikipedia.org/wiki/Somatic_hypermutation#cite_note-Bachl2006-12" TargetMode="External"/><Relationship Id="rId18" Type="http://schemas.openxmlformats.org/officeDocument/2006/relationships/hyperlink" Target="https://en.wikipedia.org/wiki/Affinity_(pharmacology)" TargetMode="External"/><Relationship Id="rId3" Type="http://schemas.openxmlformats.org/officeDocument/2006/relationships/hyperlink" Target="https://en.wikipedia.org/wiki/Deamination" TargetMode="External"/><Relationship Id="rId21" Type="http://schemas.openxmlformats.org/officeDocument/2006/relationships/hyperlink" Target="https://en.wikipedia.org/wiki/Memory_B_cell" TargetMode="External"/><Relationship Id="rId7" Type="http://schemas.openxmlformats.org/officeDocument/2006/relationships/hyperlink" Target="https://en.wikipedia.org/wiki/Somatic_hypermutation#cite_note-Teng2007-10" TargetMode="External"/><Relationship Id="rId12" Type="http://schemas.openxmlformats.org/officeDocument/2006/relationships/hyperlink" Target="https://en.wikipedia.org/wiki/Uracil-DNA_glycosylase" TargetMode="External"/><Relationship Id="rId17" Type="http://schemas.openxmlformats.org/officeDocument/2006/relationships/hyperlink" Target="https://en.wikipedia.org/wiki/Transcription_(genetics)" TargetMode="External"/><Relationship Id="rId2" Type="http://schemas.openxmlformats.org/officeDocument/2006/relationships/slide" Target="../slides/slide34.xml"/><Relationship Id="rId16" Type="http://schemas.openxmlformats.org/officeDocument/2006/relationships/hyperlink" Target="https://en.wikipedia.org/wiki/Hypervariable_region" TargetMode="External"/><Relationship Id="rId20" Type="http://schemas.openxmlformats.org/officeDocument/2006/relationships/hyperlink" Target="https://en.wikipedia.org/wiki/Antibody" TargetMode="External"/><Relationship Id="rId1" Type="http://schemas.openxmlformats.org/officeDocument/2006/relationships/notesMaster" Target="../notesMasters/notesMaster1.xml"/><Relationship Id="rId6" Type="http://schemas.openxmlformats.org/officeDocument/2006/relationships/hyperlink" Target="https://en.wikipedia.org/wiki/Activation-induced_cytidine_deaminase" TargetMode="External"/><Relationship Id="rId11" Type="http://schemas.openxmlformats.org/officeDocument/2006/relationships/hyperlink" Target="https://en.wikipedia.org/wiki/Enzyme" TargetMode="External"/><Relationship Id="rId5" Type="http://schemas.openxmlformats.org/officeDocument/2006/relationships/hyperlink" Target="https://en.wikipedia.org/wiki/Uracil" TargetMode="External"/><Relationship Id="rId15" Type="http://schemas.openxmlformats.org/officeDocument/2006/relationships/hyperlink" Target="https://en.wikipedia.org/wiki/Base_pair" TargetMode="External"/><Relationship Id="rId23" Type="http://schemas.openxmlformats.org/officeDocument/2006/relationships/hyperlink" Target="https://en.wikipedia.org/wiki/Auto-immune" TargetMode="External"/><Relationship Id="rId10" Type="http://schemas.openxmlformats.org/officeDocument/2006/relationships/hyperlink" Target="https://en.wikipedia.org/wiki/Base_excision_repair" TargetMode="External"/><Relationship Id="rId19" Type="http://schemas.openxmlformats.org/officeDocument/2006/relationships/hyperlink" Target="https://en.wikipedia.org/wiki/Plasma_cell" TargetMode="External"/><Relationship Id="rId4" Type="http://schemas.openxmlformats.org/officeDocument/2006/relationships/hyperlink" Target="https://en.wikipedia.org/wiki/Cytosine" TargetMode="External"/><Relationship Id="rId9" Type="http://schemas.openxmlformats.org/officeDocument/2006/relationships/hyperlink" Target="https://en.wikipedia.org/wiki/Guanine" TargetMode="External"/><Relationship Id="rId14" Type="http://schemas.openxmlformats.org/officeDocument/2006/relationships/hyperlink" Target="https://en.wikipedia.org/wiki/DNA_polymerase" TargetMode="External"/><Relationship Id="rId22" Type="http://schemas.openxmlformats.org/officeDocument/2006/relationships/hyperlink" Target="https://en.wikipedia.org/wiki/Somatic_hypermutation#cite_note-Oprea1999-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tek</a:t>
            </a:r>
            <a:r>
              <a:rPr lang="hr-HR" baseline="0" dirty="0" smtClean="0"/>
              <a:t> razvojem metode Southern </a:t>
            </a:r>
            <a:r>
              <a:rPr lang="hr-HR" baseline="0" dirty="0" err="1" smtClean="0"/>
              <a:t>blot</a:t>
            </a:r>
            <a:r>
              <a:rPr lang="hr-HR" baseline="0" dirty="0" smtClean="0"/>
              <a:t> i restrikcijske analize i usporedbom sekvenci </a:t>
            </a:r>
            <a:r>
              <a:rPr lang="hr-HR" baseline="0" dirty="0" err="1" smtClean="0"/>
              <a:t>nelimfoidnog</a:t>
            </a:r>
            <a:r>
              <a:rPr lang="hr-HR" baseline="0" dirty="0" smtClean="0"/>
              <a:t> tkiva i B </a:t>
            </a:r>
            <a:r>
              <a:rPr lang="hr-HR" baseline="0" dirty="0" err="1" smtClean="0"/>
              <a:t>limfocita</a:t>
            </a:r>
            <a:r>
              <a:rPr lang="hr-HR" baseline="0" dirty="0" smtClean="0"/>
              <a:t> primijećene su razlike u udaljenosti fragmenata</a:t>
            </a:r>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6</a:t>
            </a:fld>
            <a:endParaRPr lang="en-US"/>
          </a:p>
        </p:txBody>
      </p:sp>
    </p:spTree>
    <p:extLst>
      <p:ext uri="{BB962C8B-B14F-4D97-AF65-F5344CB8AC3E}">
        <p14:creationId xmlns:p14="http://schemas.microsoft.com/office/powerpoint/2010/main" val="297950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Figure 2Combinatorial Control of B Cell-Specific Gene Expression</a:t>
            </a:r>
          </a:p>
          <a:p>
            <a:r>
              <a:rPr lang="en-GB" dirty="0" smtClean="0">
                <a:effectLst/>
              </a:rPr>
              <a:t>(A) Regulation of the </a:t>
            </a:r>
            <a:r>
              <a:rPr lang="en-GB" i="1" dirty="0" smtClean="0">
                <a:effectLst/>
              </a:rPr>
              <a:t>Ebf1</a:t>
            </a:r>
            <a:r>
              <a:rPr lang="en-GB" dirty="0" smtClean="0">
                <a:effectLst/>
              </a:rPr>
              <a:t> gene. The two promoters of </a:t>
            </a:r>
            <a:r>
              <a:rPr lang="en-GB" i="1" dirty="0" smtClean="0">
                <a:effectLst/>
              </a:rPr>
              <a:t>Ebf1</a:t>
            </a:r>
            <a:r>
              <a:rPr lang="en-GB" dirty="0" smtClean="0">
                <a:effectLst/>
              </a:rPr>
              <a:t> along with the known regulators are indicated. The EBF1 protein is shown in yellow. The gene product of the two promoters differs by 11 amino acids in the N terminus (shown in orange). The IL-7R-STAT5 pathway has been shown to influence </a:t>
            </a:r>
            <a:r>
              <a:rPr lang="en-GB" i="1" dirty="0" smtClean="0">
                <a:effectLst/>
              </a:rPr>
              <a:t>Ebf1α</a:t>
            </a:r>
            <a:r>
              <a:rPr lang="en-GB" dirty="0" smtClean="0">
                <a:effectLst/>
              </a:rPr>
              <a:t> promoter activity, although direct DNA binding has not been demonstrated. Although Pax5 binds to the </a:t>
            </a:r>
            <a:r>
              <a:rPr lang="en-GB" i="1" dirty="0" smtClean="0">
                <a:effectLst/>
              </a:rPr>
              <a:t>Ebf1β</a:t>
            </a:r>
            <a:r>
              <a:rPr lang="en-GB" dirty="0" smtClean="0">
                <a:effectLst/>
              </a:rPr>
              <a:t> promoter, the functionality of individual Pax5-binding sites for </a:t>
            </a:r>
            <a:r>
              <a:rPr lang="en-GB" i="1" dirty="0" smtClean="0">
                <a:effectLst/>
              </a:rPr>
              <a:t>Ebf1</a:t>
            </a:r>
            <a:r>
              <a:rPr lang="en-GB" dirty="0" smtClean="0">
                <a:effectLst/>
              </a:rPr>
              <a:t> expression has not been confirmed.</a:t>
            </a:r>
          </a:p>
          <a:p>
            <a:r>
              <a:rPr lang="en-GB" dirty="0" smtClean="0">
                <a:effectLst/>
              </a:rPr>
              <a:t>(B) Regulation of the </a:t>
            </a:r>
            <a:r>
              <a:rPr lang="en-GB" i="1" dirty="0" smtClean="0">
                <a:effectLst/>
              </a:rPr>
              <a:t>Pax5</a:t>
            </a:r>
            <a:r>
              <a:rPr lang="en-GB" dirty="0" smtClean="0">
                <a:effectLst/>
              </a:rPr>
              <a:t> gene. </a:t>
            </a:r>
            <a:r>
              <a:rPr lang="en-GB" i="1" dirty="0" smtClean="0">
                <a:effectLst/>
              </a:rPr>
              <a:t>Pax5</a:t>
            </a:r>
            <a:r>
              <a:rPr lang="en-GB" dirty="0" smtClean="0">
                <a:effectLst/>
              </a:rPr>
              <a:t>, like </a:t>
            </a:r>
            <a:r>
              <a:rPr lang="en-GB" i="1" dirty="0" smtClean="0">
                <a:effectLst/>
              </a:rPr>
              <a:t>Ebf1</a:t>
            </a:r>
            <a:r>
              <a:rPr lang="en-GB" dirty="0" smtClean="0">
                <a:effectLst/>
              </a:rPr>
              <a:t>, has two independent promoters; however, beyond a role for EBF1, very little is known about the control of </a:t>
            </a:r>
            <a:r>
              <a:rPr lang="en-GB" i="1" dirty="0" smtClean="0">
                <a:effectLst/>
              </a:rPr>
              <a:t>Pax5</a:t>
            </a:r>
            <a:r>
              <a:rPr lang="en-GB" dirty="0" smtClean="0">
                <a:effectLst/>
              </a:rPr>
              <a:t> transcription.</a:t>
            </a:r>
          </a:p>
          <a:p>
            <a:r>
              <a:rPr lang="en-GB" dirty="0" smtClean="0">
                <a:effectLst/>
              </a:rPr>
              <a:t>(C) </a:t>
            </a:r>
            <a:r>
              <a:rPr lang="en-GB" i="1" dirty="0" smtClean="0">
                <a:effectLst/>
              </a:rPr>
              <a:t>Cd79a</a:t>
            </a:r>
            <a:r>
              <a:rPr lang="en-GB" dirty="0" smtClean="0">
                <a:effectLst/>
              </a:rPr>
              <a:t> is regulated by the combinatorial inputs from E2A, EBF1, Pax5, Ets1, Sp1, and Runx1. Ets1 can only bind to a </a:t>
            </a:r>
            <a:r>
              <a:rPr lang="en-GB" dirty="0" err="1" smtClean="0">
                <a:effectLst/>
              </a:rPr>
              <a:t>nonclassical</a:t>
            </a:r>
            <a:r>
              <a:rPr lang="en-GB" dirty="0" smtClean="0">
                <a:effectLst/>
              </a:rPr>
              <a:t> site via cooperative interaction with Pax5 in the absence of DNA methylation (a process that requires E2A, EBF1, and Runx1 binding).</a:t>
            </a:r>
          </a:p>
          <a:p>
            <a:r>
              <a:rPr lang="en-GB" dirty="0" smtClean="0">
                <a:effectLst/>
              </a:rPr>
              <a:t>(D) The </a:t>
            </a:r>
            <a:r>
              <a:rPr lang="en-GB" i="1" dirty="0" smtClean="0">
                <a:effectLst/>
              </a:rPr>
              <a:t>Igll1</a:t>
            </a:r>
            <a:r>
              <a:rPr lang="en-GB" dirty="0" smtClean="0">
                <a:effectLst/>
              </a:rPr>
              <a:t> promoter is regulated by competition between </a:t>
            </a:r>
            <a:r>
              <a:rPr lang="en-GB" dirty="0" err="1" smtClean="0">
                <a:effectLst/>
              </a:rPr>
              <a:t>Ikaros</a:t>
            </a:r>
            <a:r>
              <a:rPr lang="en-GB" dirty="0" smtClean="0">
                <a:effectLst/>
              </a:rPr>
              <a:t> family members (</a:t>
            </a:r>
            <a:r>
              <a:rPr lang="en-GB" dirty="0" err="1" smtClean="0">
                <a:effectLst/>
              </a:rPr>
              <a:t>Ikaros</a:t>
            </a:r>
            <a:r>
              <a:rPr lang="en-GB" dirty="0" smtClean="0">
                <a:effectLst/>
              </a:rPr>
              <a:t> and </a:t>
            </a:r>
            <a:r>
              <a:rPr lang="en-GB" dirty="0" err="1" smtClean="0">
                <a:effectLst/>
              </a:rPr>
              <a:t>Aiolos</a:t>
            </a:r>
            <a:r>
              <a:rPr lang="en-GB" dirty="0" smtClean="0">
                <a:effectLst/>
              </a:rPr>
              <a:t>) and EBF1 for overlapping binding sites. In pro-B cells, relatively higher levels of EBF1 </a:t>
            </a:r>
            <a:r>
              <a:rPr lang="en-GB" dirty="0" err="1" smtClean="0">
                <a:effectLst/>
              </a:rPr>
              <a:t>favor</a:t>
            </a:r>
            <a:r>
              <a:rPr lang="en-GB" dirty="0" smtClean="0">
                <a:effectLst/>
              </a:rPr>
              <a:t> </a:t>
            </a:r>
            <a:r>
              <a:rPr lang="en-GB" i="1" dirty="0" smtClean="0">
                <a:effectLst/>
              </a:rPr>
              <a:t>Igll1</a:t>
            </a:r>
            <a:r>
              <a:rPr lang="en-GB" dirty="0" smtClean="0">
                <a:effectLst/>
              </a:rPr>
              <a:t> activation. However, at the pre-B cell stage, pre-BCR </a:t>
            </a:r>
            <a:r>
              <a:rPr lang="en-GB" dirty="0" err="1" smtClean="0">
                <a:effectLst/>
              </a:rPr>
              <a:t>signaling</a:t>
            </a:r>
            <a:r>
              <a:rPr lang="en-GB" dirty="0" smtClean="0">
                <a:effectLst/>
              </a:rPr>
              <a:t> leads to increased expression of </a:t>
            </a:r>
            <a:r>
              <a:rPr lang="en-GB" dirty="0" err="1" smtClean="0">
                <a:effectLst/>
              </a:rPr>
              <a:t>Aiolos</a:t>
            </a:r>
            <a:r>
              <a:rPr lang="en-GB" dirty="0" smtClean="0">
                <a:effectLst/>
              </a:rPr>
              <a:t>, which promotes gene silencing.</a:t>
            </a:r>
          </a:p>
          <a:p>
            <a:r>
              <a:rPr lang="en-GB" dirty="0" smtClean="0"/>
              <a:t>2/2</a:t>
            </a:r>
            <a:r>
              <a:rPr lang="en-GB" dirty="0" smtClean="0">
                <a:hlinkClick r:id="rId3"/>
              </a:rPr>
              <a:t>Hide </a:t>
            </a:r>
            <a:r>
              <a:rPr lang="en-GB" dirty="0" err="1" smtClean="0">
                <a:hlinkClick r:id="rId3"/>
              </a:rPr>
              <a:t>CaptionDownload</a:t>
            </a:r>
            <a:r>
              <a:rPr lang="en-GB" dirty="0" err="1" smtClean="0">
                <a:hlinkClick r:id="rId4"/>
              </a:rPr>
              <a:t>See</a:t>
            </a:r>
            <a:r>
              <a:rPr lang="en-GB" dirty="0" smtClean="0">
                <a:hlinkClick r:id="rId4"/>
              </a:rPr>
              <a:t> figure in article</a:t>
            </a:r>
            <a:endParaRPr lang="en-GB" dirty="0" smtClean="0"/>
          </a:p>
          <a:p>
            <a:r>
              <a:rPr lang="en-GB" dirty="0" smtClean="0"/>
              <a:t>Toggle </a:t>
            </a:r>
            <a:r>
              <a:rPr lang="en-GB" dirty="0" err="1" smtClean="0"/>
              <a:t>Thumbstrip</a:t>
            </a:r>
            <a:endParaRPr lang="en-GB" dirty="0" smtClean="0"/>
          </a:p>
          <a:p>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39</a:t>
            </a:fld>
            <a:endParaRPr lang="en-US"/>
          </a:p>
        </p:txBody>
      </p:sp>
    </p:spTree>
    <p:extLst>
      <p:ext uri="{BB962C8B-B14F-4D97-AF65-F5344CB8AC3E}">
        <p14:creationId xmlns:p14="http://schemas.microsoft.com/office/powerpoint/2010/main" val="394422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Fig. 1 | Transcriptional regulation of GC B cell commitment. Model for signalling pathways and transcription factors</a:t>
            </a:r>
            <a:r>
              <a:rPr lang="en-GB" dirty="0" smtClean="0"/>
              <a:t/>
            </a:r>
            <a:br>
              <a:rPr lang="en-GB" dirty="0" smtClean="0"/>
            </a:br>
            <a:r>
              <a:rPr lang="en-GB" sz="1200" kern="1200" dirty="0" smtClean="0">
                <a:solidFill>
                  <a:schemeClr val="tx1"/>
                </a:solidFill>
                <a:effectLst/>
                <a:latin typeface="+mn-lt"/>
                <a:ea typeface="+mn-ea"/>
                <a:cs typeface="+mn-cs"/>
              </a:rPr>
              <a:t>that regulate B cell commitment to the germinal centre (GC) fate. Boxes that indicate signalling molecules are coloured</a:t>
            </a:r>
            <a:r>
              <a:rPr lang="en-GB" dirty="0" smtClean="0"/>
              <a:t/>
            </a:r>
            <a:br>
              <a:rPr lang="en-GB" dirty="0" smtClean="0"/>
            </a:br>
            <a:r>
              <a:rPr lang="en-GB" sz="1200" kern="1200" dirty="0" smtClean="0">
                <a:solidFill>
                  <a:schemeClr val="tx1"/>
                </a:solidFill>
                <a:effectLst/>
                <a:latin typeface="+mn-lt"/>
                <a:ea typeface="+mn-ea"/>
                <a:cs typeface="+mn-cs"/>
              </a:rPr>
              <a:t>yellow, transcription regulators red, downstream gene targets turquoise and epigenetic modifiers purple. The B cell</a:t>
            </a:r>
            <a:r>
              <a:rPr lang="en-GB" dirty="0" smtClean="0"/>
              <a:t/>
            </a:r>
            <a:br>
              <a:rPr lang="en-GB" dirty="0" smtClean="0"/>
            </a:br>
            <a:r>
              <a:rPr lang="en-GB" sz="1200" kern="1200" dirty="0" smtClean="0">
                <a:solidFill>
                  <a:schemeClr val="tx1"/>
                </a:solidFill>
                <a:effectLst/>
                <a:latin typeface="+mn-lt"/>
                <a:ea typeface="+mn-ea"/>
                <a:cs typeface="+mn-cs"/>
              </a:rPr>
              <a:t>receptor (BCR), via its signalling subunits Igα and Igβ as well as downstream tyrosine kinases such as SYK and LYN,</a:t>
            </a:r>
            <a:r>
              <a:rPr lang="en-GB" dirty="0" smtClean="0"/>
              <a:t/>
            </a:r>
            <a:br>
              <a:rPr lang="en-GB" dirty="0" smtClean="0"/>
            </a:br>
            <a:r>
              <a:rPr lang="en-GB" sz="1200" kern="1200" dirty="0" smtClean="0">
                <a:solidFill>
                  <a:schemeClr val="tx1"/>
                </a:solidFill>
                <a:effectLst/>
                <a:latin typeface="+mn-lt"/>
                <a:ea typeface="+mn-ea"/>
                <a:cs typeface="+mn-cs"/>
              </a:rPr>
              <a:t>activates the mitogen-activated protein kinase (MAPK) and phosphoinositide 3-kinase (PI3K)/AKT pathways. MAPK</a:t>
            </a:r>
            <a:r>
              <a:rPr lang="en-GB" dirty="0" smtClean="0"/>
              <a:t/>
            </a:r>
            <a:br>
              <a:rPr lang="en-GB" dirty="0" smtClean="0"/>
            </a:br>
            <a:r>
              <a:rPr lang="en-GB" sz="1200" kern="1200" dirty="0" smtClean="0">
                <a:solidFill>
                  <a:schemeClr val="tx1"/>
                </a:solidFill>
                <a:effectLst/>
                <a:latin typeface="+mn-lt"/>
                <a:ea typeface="+mn-ea"/>
                <a:cs typeface="+mn-cs"/>
              </a:rPr>
              <a:t>signalling induces the expression of the transcriptional activator myocyte enhancer binding factor 2c (MEF2C),</a:t>
            </a:r>
            <a:r>
              <a:rPr lang="en-GB" dirty="0" smtClean="0"/>
              <a:t/>
            </a:r>
            <a:br>
              <a:rPr lang="en-GB" dirty="0" smtClean="0"/>
            </a:br>
            <a:r>
              <a:rPr lang="en-GB" sz="1200" kern="1200" dirty="0" smtClean="0">
                <a:solidFill>
                  <a:schemeClr val="tx1"/>
                </a:solidFill>
                <a:effectLst/>
                <a:latin typeface="+mn-lt"/>
                <a:ea typeface="+mn-ea"/>
                <a:cs typeface="+mn-cs"/>
              </a:rPr>
              <a:t>which promotes the transcription of B cell lymphoma-extra large (Bcl2l1) and cyclin D2 (Ccnd2). The expression of the</a:t>
            </a:r>
            <a:r>
              <a:rPr lang="en-GB" dirty="0" smtClean="0"/>
              <a:t/>
            </a:r>
            <a:br>
              <a:rPr lang="en-GB" dirty="0" smtClean="0"/>
            </a:br>
            <a:r>
              <a:rPr lang="en-GB" sz="1200" kern="1200" dirty="0" smtClean="0">
                <a:solidFill>
                  <a:schemeClr val="tx1"/>
                </a:solidFill>
                <a:effectLst/>
                <a:latin typeface="+mn-lt"/>
                <a:ea typeface="+mn-ea"/>
                <a:cs typeface="+mn-cs"/>
              </a:rPr>
              <a:t>transcriptional repressor inhibitor of DNA binding 3 (ID3) is reduced following B cell activation, allowing for transcription</a:t>
            </a:r>
            <a:r>
              <a:rPr lang="en-GB" dirty="0" smtClean="0"/>
              <a:t/>
            </a:r>
            <a:br>
              <a:rPr lang="en-GB" dirty="0" smtClean="0"/>
            </a:br>
            <a:r>
              <a:rPr lang="en-GB" sz="1200" kern="1200" dirty="0" smtClean="0">
                <a:solidFill>
                  <a:schemeClr val="tx1"/>
                </a:solidFill>
                <a:effectLst/>
                <a:latin typeface="+mn-lt"/>
                <a:ea typeface="+mn-ea"/>
                <a:cs typeface="+mn-cs"/>
              </a:rPr>
              <a:t>factor 3/4 (TCF3/4)-driven induction of </a:t>
            </a:r>
            <a:r>
              <a:rPr lang="en-GB" sz="1200" kern="1200" dirty="0" err="1" smtClean="0">
                <a:solidFill>
                  <a:schemeClr val="tx1"/>
                </a:solidFill>
                <a:effectLst/>
                <a:latin typeface="+mn-lt"/>
                <a:ea typeface="+mn-ea"/>
                <a:cs typeface="+mn-cs"/>
              </a:rPr>
              <a:t>Icosl</a:t>
            </a:r>
            <a:r>
              <a:rPr lang="en-GB" sz="1200" kern="1200" dirty="0" smtClean="0">
                <a:solidFill>
                  <a:schemeClr val="tx1"/>
                </a:solidFill>
                <a:effectLst/>
                <a:latin typeface="+mn-lt"/>
                <a:ea typeface="+mn-ea"/>
                <a:cs typeface="+mn-cs"/>
              </a:rPr>
              <a:t> and Mef2b transcription. PI3K/AKT and nuclear factor-</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(NF-</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signalling</a:t>
            </a:r>
            <a:r>
              <a:rPr lang="en-GB" dirty="0" smtClean="0"/>
              <a:t/>
            </a:r>
            <a:br>
              <a:rPr lang="en-GB" dirty="0" smtClean="0"/>
            </a:br>
            <a:r>
              <a:rPr lang="en-GB" sz="1200" kern="1200" dirty="0" smtClean="0">
                <a:solidFill>
                  <a:schemeClr val="tx1"/>
                </a:solidFill>
                <a:effectLst/>
                <a:latin typeface="+mn-lt"/>
                <a:ea typeface="+mn-ea"/>
                <a:cs typeface="+mn-cs"/>
              </a:rPr>
              <a:t>also induce the expression of the transcription factor interferon regulatory factor 4 (IRF4). IRF4 and TCF3/4 induce the</a:t>
            </a:r>
            <a:r>
              <a:rPr lang="en-GB" dirty="0" smtClean="0"/>
              <a:t/>
            </a:r>
            <a:br>
              <a:rPr lang="en-GB" dirty="0" smtClean="0"/>
            </a:br>
            <a:r>
              <a:rPr lang="en-GB" sz="1200" kern="1200" dirty="0" smtClean="0">
                <a:solidFill>
                  <a:schemeClr val="tx1"/>
                </a:solidFill>
                <a:effectLst/>
                <a:latin typeface="+mn-lt"/>
                <a:ea typeface="+mn-ea"/>
                <a:cs typeface="+mn-cs"/>
              </a:rPr>
              <a:t>expression of the co-activator OBF1 (also known as POU class 2 </a:t>
            </a:r>
            <a:r>
              <a:rPr lang="en-GB" sz="1200" kern="1200" dirty="0" err="1" smtClean="0">
                <a:solidFill>
                  <a:schemeClr val="tx1"/>
                </a:solidFill>
                <a:effectLst/>
                <a:latin typeface="+mn-lt"/>
                <a:ea typeface="+mn-ea"/>
                <a:cs typeface="+mn-cs"/>
              </a:rPr>
              <a:t>homeobox</a:t>
            </a:r>
            <a:r>
              <a:rPr lang="en-GB" sz="1200" kern="1200" dirty="0" smtClean="0">
                <a:solidFill>
                  <a:schemeClr val="tx1"/>
                </a:solidFill>
                <a:effectLst/>
                <a:latin typeface="+mn-lt"/>
                <a:ea typeface="+mn-ea"/>
                <a:cs typeface="+mn-cs"/>
              </a:rPr>
              <a:t> associating factor 1 (POU2AF1)), which</a:t>
            </a:r>
            <a:r>
              <a:rPr lang="en-GB" dirty="0" smtClean="0"/>
              <a:t/>
            </a:r>
            <a:br>
              <a:rPr lang="en-GB" dirty="0" smtClean="0"/>
            </a:br>
            <a:r>
              <a:rPr lang="en-GB" sz="1200" kern="1200" dirty="0" smtClean="0">
                <a:solidFill>
                  <a:schemeClr val="tx1"/>
                </a:solidFill>
                <a:effectLst/>
                <a:latin typeface="+mn-lt"/>
                <a:ea typeface="+mn-ea"/>
                <a:cs typeface="+mn-cs"/>
              </a:rPr>
              <a:t>cooperates with OCT2 (also known as POU class 2 </a:t>
            </a:r>
            <a:r>
              <a:rPr lang="en-GB" sz="1200" kern="1200" dirty="0" err="1" smtClean="0">
                <a:solidFill>
                  <a:schemeClr val="tx1"/>
                </a:solidFill>
                <a:effectLst/>
                <a:latin typeface="+mn-lt"/>
                <a:ea typeface="+mn-ea"/>
                <a:cs typeface="+mn-cs"/>
              </a:rPr>
              <a:t>homeobox</a:t>
            </a:r>
            <a:r>
              <a:rPr lang="en-GB" sz="1200" kern="1200" dirty="0" smtClean="0">
                <a:solidFill>
                  <a:schemeClr val="tx1"/>
                </a:solidFill>
                <a:effectLst/>
                <a:latin typeface="+mn-lt"/>
                <a:ea typeface="+mn-ea"/>
                <a:cs typeface="+mn-cs"/>
              </a:rPr>
              <a:t> 2 (POU2F2)) to promote transcription of Slamf1, </a:t>
            </a:r>
            <a:r>
              <a:rPr lang="en-GB" sz="1200" kern="1200" dirty="0" err="1" smtClean="0">
                <a:solidFill>
                  <a:schemeClr val="tx1"/>
                </a:solidFill>
                <a:effectLst/>
                <a:latin typeface="+mn-lt"/>
                <a:ea typeface="+mn-ea"/>
                <a:cs typeface="+mn-cs"/>
              </a:rPr>
              <a:t>Syk</a:t>
            </a:r>
            <a:r>
              <a:rPr lang="en-GB" sz="1200" kern="1200" dirty="0" smtClean="0">
                <a:solidFill>
                  <a:schemeClr val="tx1"/>
                </a:solidFill>
                <a:effectLst/>
                <a:latin typeface="+mn-lt"/>
                <a:ea typeface="+mn-ea"/>
                <a:cs typeface="+mn-cs"/>
              </a:rPr>
              <a:t> and</a:t>
            </a:r>
            <a:r>
              <a:rPr lang="en-GB" dirty="0" smtClean="0"/>
              <a:t/>
            </a:r>
            <a:br>
              <a:rPr lang="en-GB" dirty="0" smtClean="0"/>
            </a:br>
            <a:r>
              <a:rPr lang="en-GB" sz="1200" kern="1200" dirty="0" smtClean="0">
                <a:solidFill>
                  <a:schemeClr val="tx1"/>
                </a:solidFill>
                <a:effectLst/>
                <a:latin typeface="+mn-lt"/>
                <a:ea typeface="+mn-ea"/>
                <a:cs typeface="+mn-cs"/>
              </a:rPr>
              <a:t>Il6. OBF1 and OCT2 can also induce the expression of the transcription factor SPI-B, which acts in a redundant fashion</a:t>
            </a:r>
            <a:r>
              <a:rPr lang="en-GB" dirty="0" smtClean="0"/>
              <a:t/>
            </a:r>
            <a:br>
              <a:rPr lang="en-GB" dirty="0" smtClean="0"/>
            </a:br>
            <a:r>
              <a:rPr lang="en-GB" sz="1200" kern="1200" dirty="0" smtClean="0">
                <a:solidFill>
                  <a:schemeClr val="tx1"/>
                </a:solidFill>
                <a:effectLst/>
                <a:latin typeface="+mn-lt"/>
                <a:ea typeface="+mn-ea"/>
                <a:cs typeface="+mn-cs"/>
              </a:rPr>
              <a:t>with PU.1 to enhance the transcription of genes encoding B cell surface receptors, such as Cd40, B cell activating factor</a:t>
            </a:r>
            <a:r>
              <a:rPr lang="en-GB" dirty="0" smtClean="0"/>
              <a:t/>
            </a:r>
            <a:br>
              <a:rPr lang="en-GB" dirty="0" smtClean="0"/>
            </a:br>
            <a:r>
              <a:rPr lang="en-GB" sz="1200" kern="1200" dirty="0" smtClean="0">
                <a:solidFill>
                  <a:schemeClr val="tx1"/>
                </a:solidFill>
                <a:effectLst/>
                <a:latin typeface="+mn-lt"/>
                <a:ea typeface="+mn-ea"/>
                <a:cs typeface="+mn-cs"/>
              </a:rPr>
              <a:t>receptor (</a:t>
            </a:r>
            <a:r>
              <a:rPr lang="en-GB" sz="1200" kern="1200" dirty="0" err="1" smtClean="0">
                <a:solidFill>
                  <a:schemeClr val="tx1"/>
                </a:solidFill>
                <a:effectLst/>
                <a:latin typeface="+mn-lt"/>
                <a:ea typeface="+mn-ea"/>
                <a:cs typeface="+mn-cs"/>
              </a:rPr>
              <a:t>Baffr</a:t>
            </a:r>
            <a:r>
              <a:rPr lang="en-GB" sz="1200" kern="1200" dirty="0" smtClean="0">
                <a:solidFill>
                  <a:schemeClr val="tx1"/>
                </a:solidFill>
                <a:effectLst/>
                <a:latin typeface="+mn-lt"/>
                <a:ea typeface="+mn-ea"/>
                <a:cs typeface="+mn-cs"/>
              </a:rPr>
              <a:t>), Toll-like receptor 4 (Tlr4) and Tlr9, and many components of the BCR signalling pathway, including </a:t>
            </a:r>
            <a:r>
              <a:rPr lang="en-GB" sz="1200" kern="1200" dirty="0" err="1" smtClean="0">
                <a:solidFill>
                  <a:schemeClr val="tx1"/>
                </a:solidFill>
                <a:effectLst/>
                <a:latin typeface="+mn-lt"/>
                <a:ea typeface="+mn-ea"/>
                <a:cs typeface="+mn-cs"/>
              </a:rPr>
              <a:t>Blnk</a:t>
            </a:r>
            <a:r>
              <a:rPr lang="en-GB" dirty="0" smtClean="0"/>
              <a:t/>
            </a:r>
            <a:br>
              <a:rPr lang="en-GB" dirty="0" smtClean="0"/>
            </a:br>
            <a:r>
              <a:rPr lang="en-GB" sz="1200" kern="1200" dirty="0" smtClean="0">
                <a:solidFill>
                  <a:schemeClr val="tx1"/>
                </a:solidFill>
                <a:effectLst/>
                <a:latin typeface="+mn-lt"/>
                <a:ea typeface="+mn-ea"/>
                <a:cs typeface="+mn-cs"/>
              </a:rPr>
              <a:t>and </a:t>
            </a:r>
            <a:r>
              <a:rPr lang="en-GB" sz="1200" kern="1200" dirty="0" err="1" smtClean="0">
                <a:solidFill>
                  <a:schemeClr val="tx1"/>
                </a:solidFill>
                <a:effectLst/>
                <a:latin typeface="+mn-lt"/>
                <a:ea typeface="+mn-ea"/>
                <a:cs typeface="+mn-cs"/>
              </a:rPr>
              <a:t>Btk</a:t>
            </a:r>
            <a:r>
              <a:rPr lang="en-GB" sz="1200" kern="1200" dirty="0" smtClean="0">
                <a:solidFill>
                  <a:schemeClr val="tx1"/>
                </a:solidFill>
                <a:effectLst/>
                <a:latin typeface="+mn-lt"/>
                <a:ea typeface="+mn-ea"/>
                <a:cs typeface="+mn-cs"/>
              </a:rPr>
              <a:t>. Although transiently elevated levels of IRF4 can induce the expression of B cell lymphoma 6 (BCL-6), sustained</a:t>
            </a:r>
            <a:r>
              <a:rPr lang="en-GB" dirty="0" smtClean="0"/>
              <a:t/>
            </a:r>
            <a:br>
              <a:rPr lang="en-GB" dirty="0" smtClean="0"/>
            </a:br>
            <a:r>
              <a:rPr lang="en-GB" sz="1200" kern="1200" dirty="0" smtClean="0">
                <a:solidFill>
                  <a:schemeClr val="tx1"/>
                </a:solidFill>
                <a:effectLst/>
                <a:latin typeface="+mn-lt"/>
                <a:ea typeface="+mn-ea"/>
                <a:cs typeface="+mn-cs"/>
              </a:rPr>
              <a:t>IRF4 levels will repress BCL-6 expression. BCL-6 expression is also induced by the transcription factors MEF2B and IRF8/</a:t>
            </a:r>
            <a:r>
              <a:rPr lang="en-GB" dirty="0" smtClean="0"/>
              <a:t/>
            </a:r>
            <a:br>
              <a:rPr lang="en-GB" dirty="0" smtClean="0"/>
            </a:br>
            <a:r>
              <a:rPr lang="en-GB" sz="1200" kern="1200" dirty="0" smtClean="0">
                <a:solidFill>
                  <a:schemeClr val="tx1"/>
                </a:solidFill>
                <a:effectLst/>
                <a:latin typeface="+mn-lt"/>
                <a:ea typeface="+mn-ea"/>
                <a:cs typeface="+mn-cs"/>
              </a:rPr>
              <a:t>PU.1 as well as the cytokines IL-4 and IL-21, which bind to their respective receptors (IL-4R and IL-21R) and induce signal</a:t>
            </a:r>
            <a:r>
              <a:rPr lang="en-GB" dirty="0" smtClean="0"/>
              <a:t/>
            </a:r>
            <a:br>
              <a:rPr lang="en-GB" dirty="0" smtClean="0"/>
            </a:br>
            <a:r>
              <a:rPr lang="en-GB" sz="1200" kern="1200" dirty="0" smtClean="0">
                <a:solidFill>
                  <a:schemeClr val="tx1"/>
                </a:solidFill>
                <a:effectLst/>
                <a:latin typeface="+mn-lt"/>
                <a:ea typeface="+mn-ea"/>
                <a:cs typeface="+mn-cs"/>
              </a:rPr>
              <a:t>transducer and activator of transcription 6 (STAT6)/STAT3 signalling. CD40 and/or TLR-driven NF-</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signalling, alongside</a:t>
            </a:r>
            <a:r>
              <a:rPr lang="en-GB" dirty="0" smtClean="0"/>
              <a:t/>
            </a:r>
            <a:br>
              <a:rPr lang="en-GB" dirty="0" smtClean="0"/>
            </a:br>
            <a:r>
              <a:rPr lang="en-GB" sz="1200" kern="1200" dirty="0" smtClean="0">
                <a:solidFill>
                  <a:schemeClr val="tx1"/>
                </a:solidFill>
                <a:effectLst/>
                <a:latin typeface="+mn-lt"/>
                <a:ea typeface="+mn-ea"/>
                <a:cs typeface="+mn-cs"/>
              </a:rPr>
              <a:t>PI3K/AKT signalling, will induce the expression of the transcription factor MYC, which promotes cellular proliferation by</a:t>
            </a:r>
            <a:r>
              <a:rPr lang="en-GB" dirty="0" smtClean="0"/>
              <a:t/>
            </a:r>
            <a:br>
              <a:rPr lang="en-GB" dirty="0" smtClean="0"/>
            </a:br>
            <a:r>
              <a:rPr lang="en-GB" sz="1200" kern="1200" dirty="0" smtClean="0">
                <a:solidFill>
                  <a:schemeClr val="tx1"/>
                </a:solidFill>
                <a:effectLst/>
                <a:latin typeface="+mn-lt"/>
                <a:ea typeface="+mn-ea"/>
                <a:cs typeface="+mn-cs"/>
              </a:rPr>
              <a:t>inducing the transcription of Ccnd2/Ccnd3 and the expression of the transcription factor E2F transcription factor 1 (E2F1).</a:t>
            </a:r>
            <a:r>
              <a:rPr lang="en-GB" dirty="0" smtClean="0"/>
              <a:t/>
            </a:r>
            <a:br>
              <a:rPr lang="en-GB" dirty="0" smtClean="0"/>
            </a:br>
            <a:r>
              <a:rPr lang="en-GB" sz="1200" kern="1200" dirty="0" smtClean="0">
                <a:solidFill>
                  <a:schemeClr val="tx1"/>
                </a:solidFill>
                <a:effectLst/>
                <a:latin typeface="+mn-lt"/>
                <a:ea typeface="+mn-ea"/>
                <a:cs typeface="+mn-cs"/>
              </a:rPr>
              <a:t>E2F1 induces expression of Ezh2 that encodes a </a:t>
            </a:r>
            <a:r>
              <a:rPr lang="en-GB" sz="1200" kern="1200" dirty="0" err="1" smtClean="0">
                <a:solidFill>
                  <a:schemeClr val="tx1"/>
                </a:solidFill>
                <a:effectLst/>
                <a:latin typeface="+mn-lt"/>
                <a:ea typeface="+mn-ea"/>
                <a:cs typeface="+mn-cs"/>
              </a:rPr>
              <a:t>Polycomb</a:t>
            </a:r>
            <a:r>
              <a:rPr lang="en-GB" sz="1200" kern="1200" dirty="0" smtClean="0">
                <a:solidFill>
                  <a:schemeClr val="tx1"/>
                </a:solidFill>
                <a:effectLst/>
                <a:latin typeface="+mn-lt"/>
                <a:ea typeface="+mn-ea"/>
                <a:cs typeface="+mn-cs"/>
              </a:rPr>
              <a:t> repressive complex 2 (PRC2) enzymatic component. Enhancer</a:t>
            </a:r>
            <a:r>
              <a:rPr lang="en-GB" dirty="0" smtClean="0"/>
              <a:t/>
            </a:r>
            <a:br>
              <a:rPr lang="en-GB" dirty="0" smtClean="0"/>
            </a:br>
            <a:r>
              <a:rPr lang="en-GB" sz="1200" kern="1200" dirty="0" smtClean="0">
                <a:solidFill>
                  <a:schemeClr val="tx1"/>
                </a:solidFill>
                <a:effectLst/>
                <a:latin typeface="+mn-lt"/>
                <a:ea typeface="+mn-ea"/>
                <a:cs typeface="+mn-cs"/>
              </a:rPr>
              <a:t>of </a:t>
            </a:r>
            <a:r>
              <a:rPr lang="en-GB" sz="1200" kern="1200" dirty="0" err="1" smtClean="0">
                <a:solidFill>
                  <a:schemeClr val="tx1"/>
                </a:solidFill>
                <a:effectLst/>
                <a:latin typeface="+mn-lt"/>
                <a:ea typeface="+mn-ea"/>
                <a:cs typeface="+mn-cs"/>
              </a:rPr>
              <a:t>zeste</a:t>
            </a:r>
            <a:r>
              <a:rPr lang="en-GB" sz="1200" kern="1200" dirty="0" smtClean="0">
                <a:solidFill>
                  <a:schemeClr val="tx1"/>
                </a:solidFill>
                <a:effectLst/>
                <a:latin typeface="+mn-lt"/>
                <a:ea typeface="+mn-ea"/>
                <a:cs typeface="+mn-cs"/>
              </a:rPr>
              <a:t> homologue 2 (EZH2) promotes cell cycle progression by repressing the expression of Cdkn1a, Cdkn2a and</a:t>
            </a:r>
            <a:r>
              <a:rPr lang="en-GB" dirty="0" smtClean="0"/>
              <a:t/>
            </a:r>
            <a:br>
              <a:rPr lang="en-GB" dirty="0" smtClean="0"/>
            </a:br>
            <a:r>
              <a:rPr lang="en-GB" sz="1200" kern="1200" dirty="0" smtClean="0">
                <a:solidFill>
                  <a:schemeClr val="tx1"/>
                </a:solidFill>
                <a:effectLst/>
                <a:latin typeface="+mn-lt"/>
                <a:ea typeface="+mn-ea"/>
                <a:cs typeface="+mn-cs"/>
              </a:rPr>
              <a:t>Cdkn1b, which encode cyclin-dependent kinase inhibitors. EZH2 also promotes E2F1 release from the retinoblastoma (</a:t>
            </a:r>
            <a:r>
              <a:rPr lang="en-GB" sz="1200" kern="1200" dirty="0" err="1" smtClean="0">
                <a:solidFill>
                  <a:schemeClr val="tx1"/>
                </a:solidFill>
                <a:effectLst/>
                <a:latin typeface="+mn-lt"/>
                <a:ea typeface="+mn-ea"/>
                <a:cs typeface="+mn-cs"/>
              </a:rPr>
              <a:t>Rb</a:t>
            </a:r>
            <a:r>
              <a:rPr lang="en-GB" sz="1200" kern="1200" dirty="0" smtClean="0">
                <a:solidFill>
                  <a:schemeClr val="tx1"/>
                </a:solidFill>
                <a:effectLst/>
                <a:latin typeface="+mn-lt"/>
                <a:ea typeface="+mn-ea"/>
                <a:cs typeface="+mn-cs"/>
              </a:rPr>
              <a:t>)</a:t>
            </a:r>
            <a:r>
              <a:rPr lang="en-GB" dirty="0" smtClean="0"/>
              <a:t/>
            </a:r>
            <a:br>
              <a:rPr lang="en-GB" dirty="0" smtClean="0"/>
            </a:br>
            <a:r>
              <a:rPr lang="en-GB" sz="1200" kern="1200" dirty="0" smtClean="0">
                <a:solidFill>
                  <a:schemeClr val="tx1"/>
                </a:solidFill>
                <a:effectLst/>
                <a:latin typeface="+mn-lt"/>
                <a:ea typeface="+mn-ea"/>
                <a:cs typeface="+mn-cs"/>
              </a:rPr>
              <a:t>protein via phosphorylation of </a:t>
            </a:r>
            <a:r>
              <a:rPr lang="en-GB" sz="1200" kern="1200" dirty="0" err="1" smtClean="0">
                <a:solidFill>
                  <a:schemeClr val="tx1"/>
                </a:solidFill>
                <a:effectLst/>
                <a:latin typeface="+mn-lt"/>
                <a:ea typeface="+mn-ea"/>
                <a:cs typeface="+mn-cs"/>
              </a:rPr>
              <a:t>Rb</a:t>
            </a:r>
            <a:r>
              <a:rPr lang="en-GB" sz="1200" kern="1200" dirty="0" smtClean="0">
                <a:solidFill>
                  <a:schemeClr val="tx1"/>
                </a:solidFill>
                <a:effectLst/>
                <a:latin typeface="+mn-lt"/>
                <a:ea typeface="+mn-ea"/>
                <a:cs typeface="+mn-cs"/>
              </a:rPr>
              <a:t>, thereby enhancing E2F1 activation and further EZH2 expression. BCL-6 can directly</a:t>
            </a:r>
            <a:r>
              <a:rPr lang="en-GB" dirty="0" smtClean="0"/>
              <a:t/>
            </a:r>
            <a:br>
              <a:rPr lang="en-GB" dirty="0" smtClean="0"/>
            </a:br>
            <a:r>
              <a:rPr lang="en-GB" sz="1200" kern="1200" dirty="0" smtClean="0">
                <a:solidFill>
                  <a:schemeClr val="tx1"/>
                </a:solidFill>
                <a:effectLst/>
                <a:latin typeface="+mn-lt"/>
                <a:ea typeface="+mn-ea"/>
                <a:cs typeface="+mn-cs"/>
              </a:rPr>
              <a:t>repress MYC expression, thereby limiting the number of cell divisions that GC B cells undergo. BCL-6 promotes GC B cell</a:t>
            </a:r>
            <a:r>
              <a:rPr lang="en-GB" dirty="0" smtClean="0"/>
              <a:t/>
            </a:r>
            <a:br>
              <a:rPr lang="en-GB" dirty="0" smtClean="0"/>
            </a:br>
            <a:r>
              <a:rPr lang="en-GB" sz="1200" kern="1200" dirty="0" smtClean="0">
                <a:solidFill>
                  <a:schemeClr val="tx1"/>
                </a:solidFill>
                <a:effectLst/>
                <a:latin typeface="+mn-lt"/>
                <a:ea typeface="+mn-ea"/>
                <a:cs typeface="+mn-cs"/>
              </a:rPr>
              <a:t>development through regulation of numerous genes controlling cellular processes including the DNA damage response,</a:t>
            </a:r>
            <a:r>
              <a:rPr lang="en-GB" dirty="0" smtClean="0"/>
              <a:t/>
            </a:r>
            <a:br>
              <a:rPr lang="en-GB" dirty="0" smtClean="0"/>
            </a:br>
            <a:r>
              <a:rPr lang="en-GB" sz="1200" kern="1200" dirty="0" smtClean="0">
                <a:solidFill>
                  <a:schemeClr val="tx1"/>
                </a:solidFill>
                <a:effectLst/>
                <a:latin typeface="+mn-lt"/>
                <a:ea typeface="+mn-ea"/>
                <a:cs typeface="+mn-cs"/>
              </a:rPr>
              <a:t>B cell migration, apoptosis, BCR and CD40 signalling, plasma cell differentiation and T </a:t>
            </a:r>
            <a:r>
              <a:rPr lang="en-GB" sz="1200" kern="1200" dirty="0" err="1" smtClean="0">
                <a:solidFill>
                  <a:schemeClr val="tx1"/>
                </a:solidFill>
                <a:effectLst/>
                <a:latin typeface="+mn-lt"/>
                <a:ea typeface="+mn-ea"/>
                <a:cs typeface="+mn-cs"/>
              </a:rPr>
              <a:t>cell:B</a:t>
            </a:r>
            <a:r>
              <a:rPr lang="en-GB" sz="1200" kern="1200" dirty="0" smtClean="0">
                <a:solidFill>
                  <a:schemeClr val="tx1"/>
                </a:solidFill>
                <a:effectLst/>
                <a:latin typeface="+mn-lt"/>
                <a:ea typeface="+mn-ea"/>
                <a:cs typeface="+mn-cs"/>
              </a:rPr>
              <a:t> cell interactions. Together,</a:t>
            </a:r>
            <a:r>
              <a:rPr lang="en-GB" dirty="0" smtClean="0"/>
              <a:t/>
            </a:r>
            <a:br>
              <a:rPr lang="en-GB" dirty="0" smtClean="0"/>
            </a:br>
            <a:r>
              <a:rPr lang="en-GB" sz="1200" kern="1200" dirty="0" smtClean="0">
                <a:solidFill>
                  <a:schemeClr val="tx1"/>
                </a:solidFill>
                <a:effectLst/>
                <a:latin typeface="+mn-lt"/>
                <a:ea typeface="+mn-ea"/>
                <a:cs typeface="+mn-cs"/>
              </a:rPr>
              <a:t>these transcriptional regulators allow for the precise control of GC initiation that is necessary to balance the competing</a:t>
            </a:r>
            <a:r>
              <a:rPr lang="en-GB" dirty="0" smtClean="0"/>
              <a:t/>
            </a:r>
            <a:br>
              <a:rPr lang="en-GB" dirty="0" smtClean="0"/>
            </a:br>
            <a:r>
              <a:rPr lang="en-GB" sz="1200" kern="1200" dirty="0" smtClean="0">
                <a:solidFill>
                  <a:schemeClr val="tx1"/>
                </a:solidFill>
                <a:effectLst/>
                <a:latin typeface="+mn-lt"/>
                <a:ea typeface="+mn-ea"/>
                <a:cs typeface="+mn-cs"/>
              </a:rPr>
              <a:t>needs of the immune system to induce a protective response while limiting immunopathology.</a:t>
            </a:r>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40</a:t>
            </a:fld>
            <a:endParaRPr lang="en-US"/>
          </a:p>
        </p:txBody>
      </p:sp>
    </p:spTree>
    <p:extLst>
      <p:ext uri="{BB962C8B-B14F-4D97-AF65-F5344CB8AC3E}">
        <p14:creationId xmlns:p14="http://schemas.microsoft.com/office/powerpoint/2010/main" val="301152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Fig. 3 | Transcriptional regulation of GC B cell differentiation. Germinal centre (GC) B cell differentiation is regulated</a:t>
            </a:r>
            <a:r>
              <a:rPr lang="en-GB" dirty="0" smtClean="0"/>
              <a:t/>
            </a:r>
            <a:br>
              <a:rPr lang="en-GB" dirty="0" smtClean="0"/>
            </a:br>
            <a:r>
              <a:rPr lang="en-GB" sz="1200" kern="1200" dirty="0" smtClean="0">
                <a:solidFill>
                  <a:schemeClr val="tx1"/>
                </a:solidFill>
                <a:effectLst/>
                <a:latin typeface="+mn-lt"/>
                <a:ea typeface="+mn-ea"/>
                <a:cs typeface="+mn-cs"/>
              </a:rPr>
              <a:t>by the extent of signals received by the B cell through the antigen-engaged B cell receptor (BCR) and CD40 (via CD40L-</a:t>
            </a:r>
            <a:r>
              <a:rPr lang="en-GB" dirty="0" smtClean="0"/>
              <a:t/>
            </a:r>
            <a:br>
              <a:rPr lang="en-GB" dirty="0" smtClean="0"/>
            </a:br>
            <a:r>
              <a:rPr lang="en-GB" sz="1200" kern="1200" dirty="0" smtClean="0">
                <a:solidFill>
                  <a:schemeClr val="tx1"/>
                </a:solidFill>
                <a:effectLst/>
                <a:latin typeface="+mn-lt"/>
                <a:ea typeface="+mn-ea"/>
                <a:cs typeface="+mn-cs"/>
              </a:rPr>
              <a:t>expressing T cells). Boxes indicating signalling molecules are coloured yellow, transcription factors red, cytokines blue and</a:t>
            </a:r>
            <a:r>
              <a:rPr lang="en-GB" dirty="0" smtClean="0"/>
              <a:t/>
            </a:r>
            <a:br>
              <a:rPr lang="en-GB" dirty="0" smtClean="0"/>
            </a:br>
            <a:r>
              <a:rPr lang="en-GB" sz="1200" kern="1200" dirty="0" smtClean="0">
                <a:solidFill>
                  <a:schemeClr val="tx1"/>
                </a:solidFill>
                <a:effectLst/>
                <a:latin typeface="+mn-lt"/>
                <a:ea typeface="+mn-ea"/>
                <a:cs typeface="+mn-cs"/>
              </a:rPr>
              <a:t>downstream gene targets turquoise. A red cross indicates a pathway that is not functional under the condition illustrated.</a:t>
            </a:r>
            <a:r>
              <a:rPr lang="en-GB" dirty="0" smtClean="0"/>
              <a:t/>
            </a:r>
            <a:br>
              <a:rPr lang="en-GB" dirty="0" smtClean="0"/>
            </a:br>
            <a:r>
              <a:rPr lang="en-GB" sz="1200" kern="1200" dirty="0" smtClean="0">
                <a:solidFill>
                  <a:schemeClr val="tx1"/>
                </a:solidFill>
                <a:effectLst/>
                <a:latin typeface="+mn-lt"/>
                <a:ea typeface="+mn-ea"/>
                <a:cs typeface="+mn-cs"/>
              </a:rPr>
              <a:t>a | Weak BCR signalling and weak T cell help results in a failure of GC B cells to receive sufficient signals through the BCR</a:t>
            </a:r>
            <a:r>
              <a:rPr lang="en-GB" dirty="0" smtClean="0"/>
              <a:t/>
            </a:r>
            <a:br>
              <a:rPr lang="en-GB" dirty="0" smtClean="0"/>
            </a:br>
            <a:r>
              <a:rPr lang="en-GB" sz="1200" kern="1200" dirty="0" smtClean="0">
                <a:solidFill>
                  <a:schemeClr val="tx1"/>
                </a:solidFill>
                <a:effectLst/>
                <a:latin typeface="+mn-lt"/>
                <a:ea typeface="+mn-ea"/>
                <a:cs typeface="+mn-cs"/>
              </a:rPr>
              <a:t>and CD40 to induce KRAS and nuclear factor-</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(NF-</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)-driven repression of B cell lymphoma 6 (BCL-6) expression.</a:t>
            </a:r>
            <a:r>
              <a:rPr lang="en-GB" dirty="0" smtClean="0"/>
              <a:t/>
            </a:r>
            <a:br>
              <a:rPr lang="en-GB" dirty="0" smtClean="0"/>
            </a:br>
            <a:r>
              <a:rPr lang="en-GB" sz="1200" kern="1200" dirty="0" smtClean="0">
                <a:solidFill>
                  <a:schemeClr val="tx1"/>
                </a:solidFill>
                <a:effectLst/>
                <a:latin typeface="+mn-lt"/>
                <a:ea typeface="+mn-ea"/>
                <a:cs typeface="+mn-cs"/>
              </a:rPr>
              <a:t>Repression of BCL-2 expression by BCL-6 in these cells will result in apoptosis owing to a failure to receive sufficient</a:t>
            </a:r>
            <a:r>
              <a:rPr lang="en-GB" dirty="0" smtClean="0"/>
              <a:t/>
            </a:r>
            <a:br>
              <a:rPr lang="en-GB" dirty="0" smtClean="0"/>
            </a:br>
            <a:r>
              <a:rPr lang="en-GB" sz="1200" kern="1200" dirty="0" smtClean="0">
                <a:solidFill>
                  <a:schemeClr val="tx1"/>
                </a:solidFill>
                <a:effectLst/>
                <a:latin typeface="+mn-lt"/>
                <a:ea typeface="+mn-ea"/>
                <a:cs typeface="+mn-cs"/>
              </a:rPr>
              <a:t>survival signals. b | GC B cells that receive weak T cell help (transmitted via CD40) will not receive sufficient CD40-induced</a:t>
            </a:r>
            <a:r>
              <a:rPr lang="en-GB" dirty="0" smtClean="0"/>
              <a:t/>
            </a:r>
            <a:br>
              <a:rPr lang="en-GB" dirty="0" smtClean="0"/>
            </a:br>
            <a:r>
              <a:rPr lang="en-GB" sz="1200" kern="1200" dirty="0" smtClean="0">
                <a:solidFill>
                  <a:schemeClr val="tx1"/>
                </a:solidFill>
                <a:effectLst/>
                <a:latin typeface="+mn-lt"/>
                <a:ea typeface="+mn-ea"/>
                <a:cs typeface="+mn-cs"/>
              </a:rPr>
              <a:t>NF-</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signals to indirectly repress BTB domain and CNC homology 2 (BACH2). BACH2 promotes GC B cell survival</a:t>
            </a:r>
            <a:r>
              <a:rPr lang="en-GB" dirty="0" smtClean="0"/>
              <a:t/>
            </a:r>
            <a:br>
              <a:rPr lang="en-GB" dirty="0" smtClean="0"/>
            </a:br>
            <a:r>
              <a:rPr lang="en-GB" sz="1200" kern="1200" dirty="0" smtClean="0">
                <a:solidFill>
                  <a:schemeClr val="tx1"/>
                </a:solidFill>
                <a:effectLst/>
                <a:latin typeface="+mn-lt"/>
                <a:ea typeface="+mn-ea"/>
                <a:cs typeface="+mn-cs"/>
              </a:rPr>
              <a:t>through induction of the anti-apoptotic gene Bcl2l1 and repression of cyclin-dependent kinase inhibitor family genes</a:t>
            </a:r>
            <a:r>
              <a:rPr lang="en-GB" dirty="0" smtClean="0"/>
              <a:t/>
            </a:r>
            <a:br>
              <a:rPr lang="en-GB" dirty="0" smtClean="0"/>
            </a:br>
            <a:r>
              <a:rPr lang="en-GB" sz="1200" kern="1200" dirty="0" smtClean="0">
                <a:solidFill>
                  <a:schemeClr val="tx1"/>
                </a:solidFill>
                <a:effectLst/>
                <a:latin typeface="+mn-lt"/>
                <a:ea typeface="+mn-ea"/>
                <a:cs typeface="+mn-cs"/>
              </a:rPr>
              <a:t>(Cdkn1a, Cdkn2a). BACH2 also represses B lymphocyte-induced maturation protein 1 (BLIMP1) and, accordingly, restricts</a:t>
            </a:r>
            <a:r>
              <a:rPr lang="en-GB" dirty="0" smtClean="0"/>
              <a:t/>
            </a:r>
            <a:br>
              <a:rPr lang="en-GB" dirty="0" smtClean="0"/>
            </a:br>
            <a:r>
              <a:rPr lang="en-GB" sz="1200" kern="1200" dirty="0" smtClean="0">
                <a:solidFill>
                  <a:schemeClr val="tx1"/>
                </a:solidFill>
                <a:effectLst/>
                <a:latin typeface="+mn-lt"/>
                <a:ea typeface="+mn-ea"/>
                <a:cs typeface="+mn-cs"/>
              </a:rPr>
              <a:t>plasma cell differentiation. The continued survival of B cells that receive weak T cell help is dependent on receiving</a:t>
            </a:r>
            <a:r>
              <a:rPr lang="en-GB" dirty="0" smtClean="0"/>
              <a:t/>
            </a:r>
            <a:br>
              <a:rPr lang="en-GB" dirty="0" smtClean="0"/>
            </a:br>
            <a:r>
              <a:rPr lang="en-GB" sz="1200" kern="1200" dirty="0" smtClean="0">
                <a:solidFill>
                  <a:schemeClr val="tx1"/>
                </a:solidFill>
                <a:effectLst/>
                <a:latin typeface="+mn-lt"/>
                <a:ea typeface="+mn-ea"/>
                <a:cs typeface="+mn-cs"/>
              </a:rPr>
              <a:t>sufficient BCR-driven KRAS signalling to repress BCL-6 expression. Exposure to T cell-derived IL-4 and IL-21 normally</a:t>
            </a:r>
            <a:r>
              <a:rPr lang="en-GB" dirty="0" smtClean="0"/>
              <a:t/>
            </a:r>
            <a:br>
              <a:rPr lang="en-GB" dirty="0" smtClean="0"/>
            </a:br>
            <a:r>
              <a:rPr lang="en-GB" sz="1200" kern="1200" dirty="0" smtClean="0">
                <a:solidFill>
                  <a:schemeClr val="tx1"/>
                </a:solidFill>
                <a:effectLst/>
                <a:latin typeface="+mn-lt"/>
                <a:ea typeface="+mn-ea"/>
                <a:cs typeface="+mn-cs"/>
              </a:rPr>
              <a:t>stabilizes BCL-6 expression in GC B cells. However, B cells that receive weak T cell-derived CD40 will also have low</a:t>
            </a:r>
            <a:r>
              <a:rPr lang="en-GB" dirty="0" smtClean="0"/>
              <a:t/>
            </a:r>
            <a:br>
              <a:rPr lang="en-GB" dirty="0" smtClean="0"/>
            </a:br>
            <a:r>
              <a:rPr lang="en-GB" sz="1200" kern="1200" dirty="0" smtClean="0">
                <a:solidFill>
                  <a:schemeClr val="tx1"/>
                </a:solidFill>
                <a:effectLst/>
                <a:latin typeface="+mn-lt"/>
                <a:ea typeface="+mn-ea"/>
                <a:cs typeface="+mn-cs"/>
              </a:rPr>
              <a:t>exposure to IL-4 and IL-21, resulting in impaired BCL-6 expression and induction of BCL-6-repressed genes such as</a:t>
            </a:r>
            <a:r>
              <a:rPr lang="en-GB" dirty="0" smtClean="0"/>
              <a:t/>
            </a:r>
            <a:br>
              <a:rPr lang="en-GB" dirty="0" smtClean="0"/>
            </a:br>
            <a:r>
              <a:rPr lang="en-GB" sz="1200" kern="1200" dirty="0" err="1" smtClean="0">
                <a:solidFill>
                  <a:schemeClr val="tx1"/>
                </a:solidFill>
                <a:effectLst/>
                <a:latin typeface="+mn-lt"/>
                <a:ea typeface="+mn-ea"/>
                <a:cs typeface="+mn-cs"/>
              </a:rPr>
              <a:t>haematopoietically</a:t>
            </a:r>
            <a:r>
              <a:rPr lang="en-GB" sz="1200" kern="1200" dirty="0" smtClean="0">
                <a:solidFill>
                  <a:schemeClr val="tx1"/>
                </a:solidFill>
                <a:effectLst/>
                <a:latin typeface="+mn-lt"/>
                <a:ea typeface="+mn-ea"/>
                <a:cs typeface="+mn-cs"/>
              </a:rPr>
              <a:t> expressed </a:t>
            </a:r>
            <a:r>
              <a:rPr lang="en-GB" sz="1200" kern="1200" dirty="0" err="1" smtClean="0">
                <a:solidFill>
                  <a:schemeClr val="tx1"/>
                </a:solidFill>
                <a:effectLst/>
                <a:latin typeface="+mn-lt"/>
                <a:ea typeface="+mn-ea"/>
                <a:cs typeface="+mn-cs"/>
              </a:rPr>
              <a:t>homeobox</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Hhex</a:t>
            </a:r>
            <a:r>
              <a:rPr lang="en-GB" sz="1200" kern="1200" dirty="0" smtClean="0">
                <a:solidFill>
                  <a:schemeClr val="tx1"/>
                </a:solidFill>
                <a:effectLst/>
                <a:latin typeface="+mn-lt"/>
                <a:ea typeface="+mn-ea"/>
                <a:cs typeface="+mn-cs"/>
              </a:rPr>
              <a:t>) and Bcl2. HHEX interacts with the co-repressor </a:t>
            </a:r>
            <a:r>
              <a:rPr lang="en-GB" sz="1200" kern="1200" dirty="0" err="1" smtClean="0">
                <a:solidFill>
                  <a:schemeClr val="tx1"/>
                </a:solidFill>
                <a:effectLst/>
                <a:latin typeface="+mn-lt"/>
                <a:ea typeface="+mn-ea"/>
                <a:cs typeface="+mn-cs"/>
              </a:rPr>
              <a:t>transducin</a:t>
            </a:r>
            <a:r>
              <a:rPr lang="en-GB" sz="1200" kern="1200" dirty="0" smtClean="0">
                <a:solidFill>
                  <a:schemeClr val="tx1"/>
                </a:solidFill>
                <a:effectLst/>
                <a:latin typeface="+mn-lt"/>
                <a:ea typeface="+mn-ea"/>
                <a:cs typeface="+mn-cs"/>
              </a:rPr>
              <a:t>-like enhancer</a:t>
            </a:r>
            <a:r>
              <a:rPr lang="en-GB" dirty="0" smtClean="0"/>
              <a:t/>
            </a:r>
            <a:br>
              <a:rPr lang="en-GB" dirty="0" smtClean="0"/>
            </a:br>
            <a:r>
              <a:rPr lang="en-GB" sz="1200" kern="1200" dirty="0" smtClean="0">
                <a:solidFill>
                  <a:schemeClr val="tx1"/>
                </a:solidFill>
                <a:effectLst/>
                <a:latin typeface="+mn-lt"/>
                <a:ea typeface="+mn-ea"/>
                <a:cs typeface="+mn-cs"/>
              </a:rPr>
              <a:t>3 (TLE3) to further repress BCL-6 expression and promote memory B cell development through the upregulation of BCL-2</a:t>
            </a:r>
            <a:r>
              <a:rPr lang="en-GB" dirty="0" smtClean="0"/>
              <a:t/>
            </a:r>
            <a:br>
              <a:rPr lang="en-GB" dirty="0" smtClean="0"/>
            </a:br>
            <a:r>
              <a:rPr lang="en-GB" sz="1200" kern="1200" dirty="0" smtClean="0">
                <a:solidFill>
                  <a:schemeClr val="tx1"/>
                </a:solidFill>
                <a:effectLst/>
                <a:latin typeface="+mn-lt"/>
                <a:ea typeface="+mn-ea"/>
                <a:cs typeface="+mn-cs"/>
              </a:rPr>
              <a:t>and the transcription factor Sloan-Kettering Institute (SKI). c | GC B cells that receive intermediate T cell help receive both</a:t>
            </a:r>
            <a:r>
              <a:rPr lang="en-GB" dirty="0" smtClean="0"/>
              <a:t/>
            </a:r>
            <a:br>
              <a:rPr lang="en-GB" dirty="0" smtClean="0"/>
            </a:br>
            <a:r>
              <a:rPr lang="en-GB" sz="1200" kern="1200" dirty="0" smtClean="0">
                <a:solidFill>
                  <a:schemeClr val="tx1"/>
                </a:solidFill>
                <a:effectLst/>
                <a:latin typeface="+mn-lt"/>
                <a:ea typeface="+mn-ea"/>
                <a:cs typeface="+mn-cs"/>
              </a:rPr>
              <a:t>phosphoinositide 3-kinase (PI3K)/AKT and NF-</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signalling, resulting in phosphorylation of the ribosomal protein S6 (pS6)</a:t>
            </a:r>
            <a:r>
              <a:rPr lang="en-GB" dirty="0" smtClean="0"/>
              <a:t/>
            </a:r>
            <a:br>
              <a:rPr lang="en-GB" dirty="0" smtClean="0"/>
            </a:br>
            <a:r>
              <a:rPr lang="en-GB" sz="1200" kern="1200" dirty="0" smtClean="0">
                <a:solidFill>
                  <a:schemeClr val="tx1"/>
                </a:solidFill>
                <a:effectLst/>
                <a:latin typeface="+mn-lt"/>
                <a:ea typeface="+mn-ea"/>
                <a:cs typeface="+mn-cs"/>
              </a:rPr>
              <a:t>and expression of MYC. pS6 and MYC subsequently induce expression of </a:t>
            </a:r>
            <a:r>
              <a:rPr lang="en-GB" sz="1200" kern="1200" dirty="0" err="1" smtClean="0">
                <a:solidFill>
                  <a:schemeClr val="tx1"/>
                </a:solidFill>
                <a:effectLst/>
                <a:latin typeface="+mn-lt"/>
                <a:ea typeface="+mn-ea"/>
                <a:cs typeface="+mn-cs"/>
              </a:rPr>
              <a:t>forkhead</a:t>
            </a:r>
            <a:r>
              <a:rPr lang="en-GB" sz="1200" kern="1200" dirty="0" smtClean="0">
                <a:solidFill>
                  <a:schemeClr val="tx1"/>
                </a:solidFill>
                <a:effectLst/>
                <a:latin typeface="+mn-lt"/>
                <a:ea typeface="+mn-ea"/>
                <a:cs typeface="+mn-cs"/>
              </a:rPr>
              <a:t> box O1 (FOXO1) and activating</a:t>
            </a:r>
            <a:r>
              <a:rPr lang="en-GB" dirty="0" smtClean="0"/>
              <a:t/>
            </a:r>
            <a:br>
              <a:rPr lang="en-GB" dirty="0" smtClean="0"/>
            </a:br>
            <a:r>
              <a:rPr lang="en-GB" sz="1200" kern="1200" dirty="0" smtClean="0">
                <a:solidFill>
                  <a:schemeClr val="tx1"/>
                </a:solidFill>
                <a:effectLst/>
                <a:latin typeface="+mn-lt"/>
                <a:ea typeface="+mn-ea"/>
                <a:cs typeface="+mn-cs"/>
              </a:rPr>
              <a:t>enhancer binding protein 4 (AP4), respectively, ultimately leading to the adoption of the highly proliferative dark zone</a:t>
            </a:r>
            <a:r>
              <a:rPr lang="en-GB" dirty="0" smtClean="0"/>
              <a:t/>
            </a:r>
            <a:br>
              <a:rPr lang="en-GB" dirty="0" smtClean="0"/>
            </a:br>
            <a:r>
              <a:rPr lang="en-GB" sz="1200" kern="1200" dirty="0" smtClean="0">
                <a:solidFill>
                  <a:schemeClr val="tx1"/>
                </a:solidFill>
                <a:effectLst/>
                <a:latin typeface="+mn-lt"/>
                <a:ea typeface="+mn-ea"/>
                <a:cs typeface="+mn-cs"/>
              </a:rPr>
              <a:t>state. Intermediate levels of CD40 signalling do not drive sufficient NF-</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signalling to repress expression of the ubiquitin</a:t>
            </a:r>
            <a:r>
              <a:rPr lang="en-GB" dirty="0" smtClean="0"/>
              <a:t/>
            </a:r>
            <a:br>
              <a:rPr lang="en-GB" dirty="0" smtClean="0"/>
            </a:br>
            <a:r>
              <a:rPr lang="en-GB" sz="1200" kern="1200" dirty="0" smtClean="0">
                <a:solidFill>
                  <a:schemeClr val="tx1"/>
                </a:solidFill>
                <a:effectLst/>
                <a:latin typeface="+mn-lt"/>
                <a:ea typeface="+mn-ea"/>
                <a:cs typeface="+mn-cs"/>
              </a:rPr>
              <a:t>ligase CBL, allowing CBL to continue to repress interferon regulatory factor 4 (IRF4) expression and prevent plasma cell</a:t>
            </a:r>
            <a:r>
              <a:rPr lang="en-GB" dirty="0" smtClean="0"/>
              <a:t/>
            </a:r>
            <a:br>
              <a:rPr lang="en-GB" dirty="0" smtClean="0"/>
            </a:br>
            <a:r>
              <a:rPr lang="en-GB" sz="1200" kern="1200" dirty="0" smtClean="0">
                <a:solidFill>
                  <a:schemeClr val="tx1"/>
                </a:solidFill>
                <a:effectLst/>
                <a:latin typeface="+mn-lt"/>
                <a:ea typeface="+mn-ea"/>
                <a:cs typeface="+mn-cs"/>
              </a:rPr>
              <a:t>differentiation. d | GC B cells that receive strong T cell help receive both PI3K/AKT and NF-</a:t>
            </a:r>
            <a:r>
              <a:rPr lang="en-GB" sz="1200" kern="1200" dirty="0" err="1" smtClean="0">
                <a:solidFill>
                  <a:schemeClr val="tx1"/>
                </a:solidFill>
                <a:effectLst/>
                <a:latin typeface="+mn-lt"/>
                <a:ea typeface="+mn-ea"/>
                <a:cs typeface="+mn-cs"/>
              </a:rPr>
              <a:t>κB</a:t>
            </a:r>
            <a:r>
              <a:rPr lang="en-GB" sz="1200" kern="1200" dirty="0" smtClean="0">
                <a:solidFill>
                  <a:schemeClr val="tx1"/>
                </a:solidFill>
                <a:effectLst/>
                <a:latin typeface="+mn-lt"/>
                <a:ea typeface="+mn-ea"/>
                <a:cs typeface="+mn-cs"/>
              </a:rPr>
              <a:t> signalling. Strong NF-</a:t>
            </a:r>
            <a:r>
              <a:rPr lang="en-GB" sz="1200" kern="1200" dirty="0" err="1" smtClean="0">
                <a:solidFill>
                  <a:schemeClr val="tx1"/>
                </a:solidFill>
                <a:effectLst/>
                <a:latin typeface="+mn-lt"/>
                <a:ea typeface="+mn-ea"/>
                <a:cs typeface="+mn-cs"/>
              </a:rPr>
              <a:t>κB</a:t>
            </a:r>
            <a:r>
              <a:rPr lang="en-GB" dirty="0" smtClean="0"/>
              <a:t/>
            </a:r>
            <a:br>
              <a:rPr lang="en-GB" dirty="0" smtClean="0"/>
            </a:br>
            <a:r>
              <a:rPr lang="en-GB" sz="1200" kern="1200" dirty="0" smtClean="0">
                <a:solidFill>
                  <a:schemeClr val="tx1"/>
                </a:solidFill>
                <a:effectLst/>
                <a:latin typeface="+mn-lt"/>
                <a:ea typeface="+mn-ea"/>
                <a:cs typeface="+mn-cs"/>
              </a:rPr>
              <a:t>signalling represses CBL expression and allows for upregulation of IRF4. IRF4 represses BCL-6 expression and leads to</a:t>
            </a:r>
            <a:r>
              <a:rPr lang="en-GB" dirty="0" smtClean="0"/>
              <a:t/>
            </a:r>
            <a:br>
              <a:rPr lang="en-GB" dirty="0" smtClean="0"/>
            </a:br>
            <a:r>
              <a:rPr lang="en-GB" sz="1200" kern="1200" dirty="0" smtClean="0">
                <a:solidFill>
                  <a:schemeClr val="tx1"/>
                </a:solidFill>
                <a:effectLst/>
                <a:latin typeface="+mn-lt"/>
                <a:ea typeface="+mn-ea"/>
                <a:cs typeface="+mn-cs"/>
              </a:rPr>
              <a:t>expression of BLIMP1 and plasma cell differentiation.</a:t>
            </a:r>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41</a:t>
            </a:fld>
            <a:endParaRPr lang="en-US"/>
          </a:p>
        </p:txBody>
      </p:sp>
    </p:spTree>
    <p:extLst>
      <p:ext uri="{BB962C8B-B14F-4D97-AF65-F5344CB8AC3E}">
        <p14:creationId xmlns:p14="http://schemas.microsoft.com/office/powerpoint/2010/main" val="338224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velike </a:t>
            </a:r>
            <a:r>
              <a:rPr lang="hr-HR" dirty="0" err="1" smtClean="0"/>
              <a:t>pre</a:t>
            </a:r>
            <a:r>
              <a:rPr lang="hr-HR" dirty="0" smtClean="0"/>
              <a:t> B s </a:t>
            </a:r>
            <a:r>
              <a:rPr lang="hr-HR" dirty="0" err="1" smtClean="0"/>
              <a:t>rearanžiranim</a:t>
            </a:r>
            <a:r>
              <a:rPr lang="hr-HR" dirty="0" smtClean="0"/>
              <a:t> teškim lancem stvore oko 100 stanica po B klonu (istog</a:t>
            </a:r>
            <a:r>
              <a:rPr lang="hr-HR" baseline="0" dirty="0" smtClean="0"/>
              <a:t> VDJ)</a:t>
            </a:r>
          </a:p>
          <a:p>
            <a:r>
              <a:rPr lang="hr-HR" baseline="0" dirty="0" smtClean="0"/>
              <a:t>prvo kapa pa </a:t>
            </a:r>
            <a:r>
              <a:rPr lang="hr-HR" baseline="0" dirty="0" err="1" smtClean="0"/>
              <a:t>lambda</a:t>
            </a:r>
            <a:r>
              <a:rPr lang="hr-HR" baseline="0" dirty="0" smtClean="0"/>
              <a:t>, samo V i J pa je veći uspjeh</a:t>
            </a:r>
          </a:p>
          <a:p>
            <a:r>
              <a:rPr lang="hr-HR" baseline="0" dirty="0" smtClean="0"/>
              <a:t>ako prva </a:t>
            </a:r>
            <a:r>
              <a:rPr lang="hr-HR" baseline="0" dirty="0" err="1" smtClean="0"/>
              <a:t>rekombinacija</a:t>
            </a:r>
            <a:r>
              <a:rPr lang="hr-HR" baseline="0" dirty="0" smtClean="0"/>
              <a:t> ne uspije, druga V regija uzvodne pozicije se </a:t>
            </a:r>
            <a:r>
              <a:rPr lang="hr-HR" baseline="0" dirty="0" err="1" smtClean="0"/>
              <a:t>rekombinira</a:t>
            </a:r>
            <a:r>
              <a:rPr lang="hr-HR" baseline="0" dirty="0" smtClean="0"/>
              <a:t> s nizvodnijom</a:t>
            </a:r>
          </a:p>
          <a:p>
            <a:r>
              <a:rPr lang="hr-HR" baseline="0" dirty="0" smtClean="0"/>
              <a:t>ako ne uspije, </a:t>
            </a:r>
            <a:r>
              <a:rPr lang="hr-HR" baseline="0" dirty="0" err="1" smtClean="0"/>
              <a:t>rekombinira</a:t>
            </a:r>
            <a:r>
              <a:rPr lang="hr-HR" baseline="0" dirty="0" smtClean="0"/>
              <a:t> se drugi </a:t>
            </a:r>
            <a:r>
              <a:rPr lang="hr-HR" baseline="0" dirty="0" err="1" smtClean="0"/>
              <a:t>alel</a:t>
            </a:r>
            <a:r>
              <a:rPr lang="hr-HR" baseline="0" dirty="0" smtClean="0"/>
              <a:t> </a:t>
            </a:r>
            <a:r>
              <a:rPr lang="hr-HR" baseline="0" dirty="0" err="1" smtClean="0"/>
              <a:t>kappa</a:t>
            </a:r>
            <a:r>
              <a:rPr lang="hr-HR" baseline="0" dirty="0" smtClean="0"/>
              <a:t> </a:t>
            </a:r>
          </a:p>
          <a:p>
            <a:r>
              <a:rPr lang="hr-HR" baseline="0" dirty="0" smtClean="0"/>
              <a:t>85 % </a:t>
            </a:r>
            <a:r>
              <a:rPr lang="hr-HR" baseline="0" dirty="0" err="1" smtClean="0"/>
              <a:t>preB</a:t>
            </a:r>
            <a:r>
              <a:rPr lang="hr-HR" baseline="0" dirty="0" smtClean="0"/>
              <a:t> daje produktivni </a:t>
            </a:r>
            <a:r>
              <a:rPr lang="hr-HR" baseline="0" dirty="0" err="1" smtClean="0"/>
              <a:t>rearanžman</a:t>
            </a:r>
            <a:r>
              <a:rPr lang="hr-HR" baseline="0" dirty="0" smtClean="0"/>
              <a:t> lakog lanca</a:t>
            </a:r>
          </a:p>
        </p:txBody>
      </p:sp>
      <p:sp>
        <p:nvSpPr>
          <p:cNvPr id="4" name="Slide Number Placeholder 3"/>
          <p:cNvSpPr>
            <a:spLocks noGrp="1"/>
          </p:cNvSpPr>
          <p:nvPr>
            <p:ph type="sldNum" sz="quarter" idx="10"/>
          </p:nvPr>
        </p:nvSpPr>
        <p:spPr/>
        <p:txBody>
          <a:bodyPr/>
          <a:lstStyle/>
          <a:p>
            <a:fld id="{84B842E7-B19F-438B-A9CC-6802C52ECBFE}" type="slidenum">
              <a:rPr lang="en-US" smtClean="0"/>
              <a:t>8</a:t>
            </a:fld>
            <a:endParaRPr lang="en-US"/>
          </a:p>
        </p:txBody>
      </p:sp>
    </p:spTree>
    <p:extLst>
      <p:ext uri="{BB962C8B-B14F-4D97-AF65-F5344CB8AC3E}">
        <p14:creationId xmlns:p14="http://schemas.microsoft.com/office/powerpoint/2010/main" val="7627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9</a:t>
            </a:fld>
            <a:endParaRPr lang="en-US"/>
          </a:p>
        </p:txBody>
      </p:sp>
    </p:spTree>
    <p:extLst>
      <p:ext uri="{BB962C8B-B14F-4D97-AF65-F5344CB8AC3E}">
        <p14:creationId xmlns:p14="http://schemas.microsoft.com/office/powerpoint/2010/main" val="60616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4.8The introduction of P- and N-nucleotides at the joints between gene segments during immunoglobulin gene rearrangement</a:t>
            </a:r>
          </a:p>
          <a:p>
            <a:r>
              <a:rPr lang="en-US" sz="1200" kern="1200" dirty="0" smtClean="0">
                <a:solidFill>
                  <a:schemeClr val="tx1"/>
                </a:solidFill>
                <a:effectLst/>
                <a:latin typeface="+mn-lt"/>
                <a:ea typeface="+mn-ea"/>
                <a:cs typeface="+mn-cs"/>
              </a:rPr>
              <a:t>The process is illustrated for a D</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to J</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rearrangement</a:t>
            </a:r>
            <a:r>
              <a:rPr lang="en-US" sz="1200" kern="1200" dirty="0" smtClean="0">
                <a:solidFill>
                  <a:schemeClr val="tx1"/>
                </a:solidFill>
                <a:effectLst/>
                <a:latin typeface="+mn-lt"/>
                <a:ea typeface="+mn-ea"/>
                <a:cs typeface="+mn-cs"/>
              </a:rPr>
              <a:t>; however, the same steps occur in V</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to D</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and in V</a:t>
            </a:r>
            <a:r>
              <a:rPr lang="en-US" sz="1200" kern="1200" baseline="-250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 to J</a:t>
            </a:r>
            <a:r>
              <a:rPr lang="en-US" sz="1200" kern="1200" baseline="-250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 rearrangements. After formation of the DNA hairpins (see </a:t>
            </a:r>
            <a:r>
              <a:rPr lang="en-US" sz="1200" u="sng" kern="1200" dirty="0" smtClean="0">
                <a:solidFill>
                  <a:schemeClr val="tx1"/>
                </a:solidFill>
                <a:effectLst/>
                <a:latin typeface="+mn-lt"/>
                <a:ea typeface="+mn-ea"/>
                <a:cs typeface="+mn-cs"/>
                <a:hlinkClick r:id="rId4"/>
              </a:rPr>
              <a:t>Fig. 4.7</a:t>
            </a:r>
            <a:r>
              <a:rPr lang="en-US" sz="1200" kern="1200" dirty="0" smtClean="0">
                <a:solidFill>
                  <a:schemeClr val="tx1"/>
                </a:solidFill>
                <a:effectLst/>
                <a:latin typeface="+mn-lt"/>
                <a:ea typeface="+mn-ea"/>
                <a:cs typeface="+mn-cs"/>
              </a:rPr>
              <a:t>), the two </a:t>
            </a:r>
            <a:r>
              <a:rPr lang="en-US" sz="1200" kern="1200" dirty="0" err="1" smtClean="0">
                <a:solidFill>
                  <a:schemeClr val="tx1"/>
                </a:solidFill>
                <a:effectLst/>
                <a:latin typeface="+mn-lt"/>
                <a:ea typeface="+mn-ea"/>
                <a:cs typeface="+mn-cs"/>
              </a:rPr>
              <a:t>heptamer</a:t>
            </a:r>
            <a:r>
              <a:rPr lang="en-US" sz="1200" kern="1200" dirty="0" smtClean="0">
                <a:solidFill>
                  <a:schemeClr val="tx1"/>
                </a:solidFill>
                <a:effectLst/>
                <a:latin typeface="+mn-lt"/>
                <a:ea typeface="+mn-ea"/>
                <a:cs typeface="+mn-cs"/>
              </a:rPr>
              <a:t> sequences, as indicated by the outline, are ligated to form the </a:t>
            </a:r>
            <a:r>
              <a:rPr lang="en-US" sz="1200" u="sng" kern="1200" dirty="0" smtClean="0">
                <a:solidFill>
                  <a:schemeClr val="tx1"/>
                </a:solidFill>
                <a:effectLst/>
                <a:latin typeface="+mn-lt"/>
                <a:ea typeface="+mn-ea"/>
                <a:cs typeface="+mn-cs"/>
                <a:hlinkClick r:id="rId5"/>
              </a:rPr>
              <a:t>signal joint</a:t>
            </a:r>
            <a:r>
              <a:rPr lang="en-US" sz="1200" kern="1200" dirty="0" smtClean="0">
                <a:solidFill>
                  <a:schemeClr val="tx1"/>
                </a:solidFill>
                <a:effectLst/>
                <a:latin typeface="+mn-lt"/>
                <a:ea typeface="+mn-ea"/>
                <a:cs typeface="+mn-cs"/>
              </a:rPr>
              <a:t> (not shown here), while RAG proteins cleave the DNA hairpin at a random site to yield a single-stranded DNA end. Depending on the site of cleavage, this single-stranded DNA may contain nucleotides that were originally complementary in the double-stranded DNA and which therefore form short DNA palindromes, as indicated by the shaded box in the third panel. Such stretches of nucleotides that originate from the complementary strand are known as </a:t>
            </a:r>
            <a:r>
              <a:rPr lang="en-US" sz="1200" u="sng" kern="1200" dirty="0" smtClean="0">
                <a:solidFill>
                  <a:schemeClr val="tx1"/>
                </a:solidFill>
                <a:effectLst/>
                <a:latin typeface="+mn-lt"/>
                <a:ea typeface="+mn-ea"/>
                <a:cs typeface="+mn-cs"/>
                <a:hlinkClick r:id="rId6"/>
              </a:rPr>
              <a:t>P-nucleotides</a:t>
            </a:r>
            <a:r>
              <a:rPr lang="en-US" sz="1200" kern="1200" dirty="0" smtClean="0">
                <a:solidFill>
                  <a:schemeClr val="tx1"/>
                </a:solidFill>
                <a:effectLst/>
                <a:latin typeface="+mn-lt"/>
                <a:ea typeface="+mn-ea"/>
                <a:cs typeface="+mn-cs"/>
              </a:rPr>
              <a:t>. For example, the sequence GA at the end of the D segment shown is complementary to the preceding sequence TC. Where the enzyme </a:t>
            </a:r>
            <a:r>
              <a:rPr lang="en-US" sz="1200" u="sng" kern="1200" dirty="0" smtClean="0">
                <a:solidFill>
                  <a:schemeClr val="tx1"/>
                </a:solidFill>
                <a:effectLst/>
                <a:latin typeface="+mn-lt"/>
                <a:ea typeface="+mn-ea"/>
                <a:cs typeface="+mn-cs"/>
                <a:hlinkClick r:id="rId7"/>
              </a:rPr>
              <a:t>terminal </a:t>
            </a:r>
            <a:r>
              <a:rPr lang="en-US" sz="1200" u="sng" kern="1200" dirty="0" err="1" smtClean="0">
                <a:solidFill>
                  <a:schemeClr val="tx1"/>
                </a:solidFill>
                <a:effectLst/>
                <a:latin typeface="+mn-lt"/>
                <a:ea typeface="+mn-ea"/>
                <a:cs typeface="+mn-cs"/>
                <a:hlinkClick r:id="rId7"/>
              </a:rPr>
              <a:t>deoxynucleotidyl</a:t>
            </a:r>
            <a:r>
              <a:rPr lang="en-US" sz="1200" u="sng" kern="1200" dirty="0" smtClean="0">
                <a:solidFill>
                  <a:schemeClr val="tx1"/>
                </a:solidFill>
                <a:effectLst/>
                <a:latin typeface="+mn-lt"/>
                <a:ea typeface="+mn-ea"/>
                <a:cs typeface="+mn-cs"/>
                <a:hlinkClick r:id="rId7"/>
              </a:rPr>
              <a:t> transferase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TdT</a:t>
            </a:r>
            <a:r>
              <a:rPr lang="en-US" sz="1200" kern="1200" dirty="0" smtClean="0">
                <a:solidFill>
                  <a:schemeClr val="tx1"/>
                </a:solidFill>
                <a:effectLst/>
                <a:latin typeface="+mn-lt"/>
                <a:ea typeface="+mn-ea"/>
                <a:cs typeface="+mn-cs"/>
              </a:rPr>
              <a:t>) is present, nucleotides are added at random to the ends of the single-stranded segments (fourth panel), indicated by the shaded box surrounding these </a:t>
            </a:r>
            <a:r>
              <a:rPr lang="en-US" sz="1200" kern="1200" dirty="0" err="1" smtClean="0">
                <a:solidFill>
                  <a:schemeClr val="tx1"/>
                </a:solidFill>
                <a:effectLst/>
                <a:latin typeface="+mn-lt"/>
                <a:ea typeface="+mn-ea"/>
                <a:cs typeface="+mn-cs"/>
              </a:rPr>
              <a:t>nontemplated</a:t>
            </a:r>
            <a:r>
              <a:rPr lang="en-US" sz="1200" kern="1200" dirty="0" smtClean="0">
                <a:solidFill>
                  <a:schemeClr val="tx1"/>
                </a:solidFill>
                <a:effectLst/>
                <a:latin typeface="+mn-lt"/>
                <a:ea typeface="+mn-ea"/>
                <a:cs typeface="+mn-cs"/>
              </a:rPr>
              <a:t>, or N, nucleotides. The two single-stranded ends then pair (fifth panel). Exonuclease trimming of unpaired nucleotides and repair of the </a:t>
            </a:r>
            <a:r>
              <a:rPr lang="en-US" sz="1200" u="sng" kern="1200" dirty="0" smtClean="0">
                <a:solidFill>
                  <a:schemeClr val="tx1"/>
                </a:solidFill>
                <a:effectLst/>
                <a:latin typeface="+mn-lt"/>
                <a:ea typeface="+mn-ea"/>
                <a:cs typeface="+mn-cs"/>
                <a:hlinkClick r:id="rId8"/>
              </a:rPr>
              <a:t>coding joint</a:t>
            </a:r>
            <a:r>
              <a:rPr lang="en-US" sz="1200" kern="1200" dirty="0" smtClean="0">
                <a:solidFill>
                  <a:schemeClr val="tx1"/>
                </a:solidFill>
                <a:effectLst/>
                <a:latin typeface="+mn-lt"/>
                <a:ea typeface="+mn-ea"/>
                <a:cs typeface="+mn-cs"/>
              </a:rPr>
              <a:t> by DNA synthesis and ligation leaves both the P- and </a:t>
            </a:r>
            <a:r>
              <a:rPr lang="en-US" sz="1200" u="sng" kern="1200" dirty="0" smtClean="0">
                <a:solidFill>
                  <a:schemeClr val="tx1"/>
                </a:solidFill>
                <a:effectLst/>
                <a:latin typeface="+mn-lt"/>
                <a:ea typeface="+mn-ea"/>
                <a:cs typeface="+mn-cs"/>
                <a:hlinkClick r:id="rId9"/>
              </a:rPr>
              <a:t>N-nucleotides</a:t>
            </a:r>
            <a:r>
              <a:rPr lang="en-US" sz="1200" kern="1200" dirty="0" smtClean="0">
                <a:solidFill>
                  <a:schemeClr val="tx1"/>
                </a:solidFill>
                <a:effectLst/>
                <a:latin typeface="+mn-lt"/>
                <a:ea typeface="+mn-ea"/>
                <a:cs typeface="+mn-cs"/>
              </a:rPr>
              <a:t> present in the final coding joint (indicated by shading in the bottom panel). The randomness of insertion of P- and N-nucleotides makes an individual P-N region a valuable marker for following an individual B-cell </a:t>
            </a:r>
            <a:r>
              <a:rPr lang="en-US" sz="1200" u="sng" kern="1200" dirty="0" smtClean="0">
                <a:solidFill>
                  <a:schemeClr val="tx1"/>
                </a:solidFill>
                <a:effectLst/>
                <a:latin typeface="+mn-lt"/>
                <a:ea typeface="+mn-ea"/>
                <a:cs typeface="+mn-cs"/>
                <a:hlinkClick r:id="rId10"/>
              </a:rPr>
              <a:t>clone</a:t>
            </a:r>
            <a:r>
              <a:rPr lang="en-US" sz="1200" kern="1200" dirty="0" smtClean="0">
                <a:solidFill>
                  <a:schemeClr val="tx1"/>
                </a:solidFill>
                <a:effectLst/>
                <a:latin typeface="+mn-lt"/>
                <a:ea typeface="+mn-ea"/>
                <a:cs typeface="+mn-cs"/>
              </a:rPr>
              <a:t> as it develops, for instance in studies of somatic </a:t>
            </a:r>
            <a:r>
              <a:rPr lang="en-US" sz="1200" kern="1200" dirty="0" err="1" smtClean="0">
                <a:solidFill>
                  <a:schemeClr val="tx1"/>
                </a:solidFill>
                <a:effectLst/>
                <a:latin typeface="+mn-lt"/>
                <a:ea typeface="+mn-ea"/>
                <a:cs typeface="+mn-cs"/>
              </a:rPr>
              <a:t>hypermutation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13</a:t>
            </a:fld>
            <a:endParaRPr lang="en-US"/>
          </a:p>
        </p:txBody>
      </p:sp>
    </p:spTree>
    <p:extLst>
      <p:ext uri="{BB962C8B-B14F-4D97-AF65-F5344CB8AC3E}">
        <p14:creationId xmlns:p14="http://schemas.microsoft.com/office/powerpoint/2010/main" val="236328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stem cell has not yet begun to rearrange its immunoglobulin (</a:t>
            </a:r>
            <a:r>
              <a:rPr lang="en-US" sz="1200" u="sng" kern="1200" dirty="0" smtClean="0">
                <a:solidFill>
                  <a:schemeClr val="tx1"/>
                </a:solidFill>
                <a:effectLst/>
                <a:latin typeface="+mn-lt"/>
                <a:ea typeface="+mn-ea"/>
                <a:cs typeface="+mn-cs"/>
                <a:hlinkClick r:id="rId3"/>
              </a:rPr>
              <a:t>Ig</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gene segments</a:t>
            </a:r>
            <a:r>
              <a:rPr lang="en-US" sz="1200" kern="1200" dirty="0" smtClean="0">
                <a:solidFill>
                  <a:schemeClr val="tx1"/>
                </a:solidFill>
                <a:effectLst/>
                <a:latin typeface="+mn-lt"/>
                <a:ea typeface="+mn-ea"/>
                <a:cs typeface="+mn-cs"/>
              </a:rPr>
              <a:t>; they are in the </a:t>
            </a:r>
            <a:r>
              <a:rPr lang="en-US" sz="1200" u="sng" kern="1200" dirty="0" smtClean="0">
                <a:solidFill>
                  <a:schemeClr val="tx1"/>
                </a:solidFill>
                <a:effectLst/>
                <a:latin typeface="+mn-lt"/>
                <a:ea typeface="+mn-ea"/>
                <a:cs typeface="+mn-cs"/>
                <a:hlinkClick r:id="rId5"/>
              </a:rPr>
              <a:t>germline configuration</a:t>
            </a:r>
            <a:r>
              <a:rPr lang="en-US" sz="1200" kern="1200" dirty="0" smtClean="0">
                <a:solidFill>
                  <a:schemeClr val="tx1"/>
                </a:solidFill>
                <a:effectLst/>
                <a:latin typeface="+mn-lt"/>
                <a:ea typeface="+mn-ea"/>
                <a:cs typeface="+mn-cs"/>
              </a:rPr>
              <a:t> as found in all </a:t>
            </a:r>
            <a:r>
              <a:rPr lang="en-US" sz="1200" kern="1200" dirty="0" err="1" smtClean="0">
                <a:solidFill>
                  <a:schemeClr val="tx1"/>
                </a:solidFill>
                <a:effectLst/>
                <a:latin typeface="+mn-lt"/>
                <a:ea typeface="+mn-ea"/>
                <a:cs typeface="+mn-cs"/>
              </a:rPr>
              <a:t>nonlymphoid</a:t>
            </a:r>
            <a:r>
              <a:rPr lang="en-US" sz="1200" kern="1200" dirty="0" smtClean="0">
                <a:solidFill>
                  <a:schemeClr val="tx1"/>
                </a:solidFill>
                <a:effectLst/>
                <a:latin typeface="+mn-lt"/>
                <a:ea typeface="+mn-ea"/>
                <a:cs typeface="+mn-cs"/>
              </a:rPr>
              <a:t> cells. The heavy-chain (H-chain) locus rearranges first. Rearrangement of a D gene segment to a J</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gene segment occurs in early </a:t>
            </a:r>
            <a:r>
              <a:rPr lang="en-US" sz="1200" u="sng" kern="1200" dirty="0" smtClean="0">
                <a:solidFill>
                  <a:schemeClr val="tx1"/>
                </a:solidFill>
                <a:effectLst/>
                <a:latin typeface="+mn-lt"/>
                <a:ea typeface="+mn-ea"/>
                <a:cs typeface="+mn-cs"/>
                <a:hlinkClick r:id="rId6"/>
              </a:rPr>
              <a:t>pro-B cells</a:t>
            </a:r>
            <a:r>
              <a:rPr lang="en-US" sz="1200" kern="1200" dirty="0" smtClean="0">
                <a:solidFill>
                  <a:schemeClr val="tx1"/>
                </a:solidFill>
                <a:effectLst/>
                <a:latin typeface="+mn-lt"/>
                <a:ea typeface="+mn-ea"/>
                <a:cs typeface="+mn-cs"/>
              </a:rPr>
              <a:t>, generating late pro-B cells in which V</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to DJ</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rearrangement</a:t>
            </a:r>
            <a:r>
              <a:rPr lang="en-US" sz="1200" kern="1200" dirty="0" smtClean="0">
                <a:solidFill>
                  <a:schemeClr val="tx1"/>
                </a:solidFill>
                <a:effectLst/>
                <a:latin typeface="+mn-lt"/>
                <a:ea typeface="+mn-ea"/>
                <a:cs typeface="+mn-cs"/>
              </a:rPr>
              <a:t> occurs. A successful VDJ</a:t>
            </a:r>
            <a:r>
              <a:rPr lang="en-US" sz="1200" kern="1200" baseline="-250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rearrangement leads to the expression of a complete immunoglobulin </a:t>
            </a:r>
            <a:r>
              <a:rPr lang="en-US" sz="1200" u="sng" kern="1200" dirty="0" smtClean="0">
                <a:solidFill>
                  <a:schemeClr val="tx1"/>
                </a:solidFill>
                <a:effectLst/>
                <a:latin typeface="+mn-lt"/>
                <a:ea typeface="+mn-ea"/>
                <a:cs typeface="+mn-cs"/>
                <a:hlinkClick r:id="rId8"/>
              </a:rPr>
              <a:t>heavy chain</a:t>
            </a:r>
            <a:r>
              <a:rPr lang="en-US" sz="1200" kern="1200" dirty="0" smtClean="0">
                <a:solidFill>
                  <a:schemeClr val="tx1"/>
                </a:solidFill>
                <a:effectLst/>
                <a:latin typeface="+mn-lt"/>
                <a:ea typeface="+mn-ea"/>
                <a:cs typeface="+mn-cs"/>
              </a:rPr>
              <a:t> as part of the </a:t>
            </a:r>
            <a:r>
              <a:rPr lang="en-US" sz="1200" u="sng" kern="1200" dirty="0" smtClean="0">
                <a:solidFill>
                  <a:schemeClr val="tx1"/>
                </a:solidFill>
                <a:effectLst/>
                <a:latin typeface="+mn-lt"/>
                <a:ea typeface="+mn-ea"/>
                <a:cs typeface="+mn-cs"/>
                <a:hlinkClick r:id="rId9"/>
              </a:rPr>
              <a:t>pre-B-cell receptor</a:t>
            </a:r>
            <a:r>
              <a:rPr lang="en-US" sz="1200" kern="1200" dirty="0" smtClean="0">
                <a:solidFill>
                  <a:schemeClr val="tx1"/>
                </a:solidFill>
                <a:effectLst/>
                <a:latin typeface="+mn-lt"/>
                <a:ea typeface="+mn-ea"/>
                <a:cs typeface="+mn-cs"/>
              </a:rPr>
              <a:t>, which is found mainly in the cytoplasm and to some degree on the surface of the cell. Once this occurs the cell is stimulated to become a large pre-</a:t>
            </a:r>
            <a:r>
              <a:rPr lang="en-US" sz="1200" u="sng" kern="1200" dirty="0" smtClean="0">
                <a:solidFill>
                  <a:schemeClr val="tx1"/>
                </a:solidFill>
                <a:effectLst/>
                <a:latin typeface="+mn-lt"/>
                <a:ea typeface="+mn-ea"/>
                <a:cs typeface="+mn-cs"/>
                <a:hlinkClick r:id="rId10"/>
              </a:rPr>
              <a:t>B cell</a:t>
            </a:r>
            <a:r>
              <a:rPr lang="en-US" sz="1200" kern="1200" dirty="0" smtClean="0">
                <a:solidFill>
                  <a:schemeClr val="tx1"/>
                </a:solidFill>
                <a:effectLst/>
                <a:latin typeface="+mn-lt"/>
                <a:ea typeface="+mn-ea"/>
                <a:cs typeface="+mn-cs"/>
              </a:rPr>
              <a:t> which actively divides. Large </a:t>
            </a:r>
            <a:r>
              <a:rPr lang="en-US" sz="1200" u="sng" kern="1200" dirty="0" smtClean="0">
                <a:solidFill>
                  <a:schemeClr val="tx1"/>
                </a:solidFill>
                <a:effectLst/>
                <a:latin typeface="+mn-lt"/>
                <a:ea typeface="+mn-ea"/>
                <a:cs typeface="+mn-cs"/>
                <a:hlinkClick r:id="rId11"/>
              </a:rPr>
              <a:t>pre-B cells</a:t>
            </a:r>
            <a:r>
              <a:rPr lang="en-US" sz="1200" kern="1200" dirty="0" smtClean="0">
                <a:solidFill>
                  <a:schemeClr val="tx1"/>
                </a:solidFill>
                <a:effectLst/>
                <a:latin typeface="+mn-lt"/>
                <a:ea typeface="+mn-ea"/>
                <a:cs typeface="+mn-cs"/>
              </a:rPr>
              <a:t> then cease dividing and become small resting pre-B cells, at which point they cease expression of the surrogate light chains and express the μ heavy chain alone in the cytoplasm. When the cells are again small, they </a:t>
            </a:r>
            <a:r>
              <a:rPr lang="en-US" sz="1200" kern="1200" dirty="0" err="1" smtClean="0">
                <a:solidFill>
                  <a:schemeClr val="tx1"/>
                </a:solidFill>
                <a:effectLst/>
                <a:latin typeface="+mn-lt"/>
                <a:ea typeface="+mn-ea"/>
                <a:cs typeface="+mn-cs"/>
              </a:rPr>
              <a:t>reexpress</a:t>
            </a:r>
            <a:r>
              <a:rPr lang="en-US" sz="1200" kern="1200" dirty="0" smtClean="0">
                <a:solidFill>
                  <a:schemeClr val="tx1"/>
                </a:solidFill>
                <a:effectLst/>
                <a:latin typeface="+mn-lt"/>
                <a:ea typeface="+mn-ea"/>
                <a:cs typeface="+mn-cs"/>
              </a:rPr>
              <a:t> the RAG proteins and start to rearrange the light-chain (L-chain) genes. Upon successfully assembling a light-chain gene, a cell becomes an immature B cell that expresses a complete </a:t>
            </a:r>
            <a:r>
              <a:rPr lang="en-US" sz="1200" u="sng" kern="1200" dirty="0" smtClean="0">
                <a:solidFill>
                  <a:schemeClr val="tx1"/>
                </a:solidFill>
                <a:effectLst/>
                <a:latin typeface="+mn-lt"/>
                <a:ea typeface="+mn-ea"/>
                <a:cs typeface="+mn-cs"/>
                <a:hlinkClick r:id="rId12"/>
              </a:rPr>
              <a:t>IgM</a:t>
            </a:r>
            <a:r>
              <a:rPr lang="en-US" sz="1200" kern="1200" dirty="0" smtClean="0">
                <a:solidFill>
                  <a:schemeClr val="tx1"/>
                </a:solidFill>
                <a:effectLst/>
                <a:latin typeface="+mn-lt"/>
                <a:ea typeface="+mn-ea"/>
                <a:cs typeface="+mn-cs"/>
              </a:rPr>
              <a:t> molecule at the cell surface. </a:t>
            </a:r>
            <a:r>
              <a:rPr lang="en-US" sz="1200" u="sng" kern="1200" dirty="0" smtClean="0">
                <a:solidFill>
                  <a:schemeClr val="tx1"/>
                </a:solidFill>
                <a:effectLst/>
                <a:latin typeface="+mn-lt"/>
                <a:ea typeface="+mn-ea"/>
                <a:cs typeface="+mn-cs"/>
                <a:hlinkClick r:id="rId13"/>
              </a:rPr>
              <a:t>Mature B cells</a:t>
            </a:r>
            <a:r>
              <a:rPr lang="en-US" sz="1200" kern="1200" dirty="0" smtClean="0">
                <a:solidFill>
                  <a:schemeClr val="tx1"/>
                </a:solidFill>
                <a:effectLst/>
                <a:latin typeface="+mn-lt"/>
                <a:ea typeface="+mn-ea"/>
                <a:cs typeface="+mn-cs"/>
              </a:rPr>
              <a:t> produce a δ heavy chain as well as a μ heavy chain, by a mechanism of alternative mRNA splicing, and are marked by the additional appearance of </a:t>
            </a:r>
            <a:r>
              <a:rPr lang="en-US" sz="1200" u="sng" kern="1200" dirty="0" err="1" smtClean="0">
                <a:solidFill>
                  <a:schemeClr val="tx1"/>
                </a:solidFill>
                <a:effectLst/>
                <a:latin typeface="+mn-lt"/>
                <a:ea typeface="+mn-ea"/>
                <a:cs typeface="+mn-cs"/>
                <a:hlinkClick r:id="rId14"/>
              </a:rPr>
              <a:t>IgD</a:t>
            </a:r>
            <a:r>
              <a:rPr lang="en-US" sz="1200" kern="1200" dirty="0" smtClean="0">
                <a:solidFill>
                  <a:schemeClr val="tx1"/>
                </a:solidFill>
                <a:effectLst/>
                <a:latin typeface="+mn-lt"/>
                <a:ea typeface="+mn-ea"/>
                <a:cs typeface="+mn-cs"/>
              </a:rPr>
              <a:t> on the cell surface.</a:t>
            </a:r>
          </a:p>
          <a:p>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15</a:t>
            </a:fld>
            <a:endParaRPr lang="en-US"/>
          </a:p>
        </p:txBody>
      </p:sp>
    </p:spTree>
    <p:extLst>
      <p:ext uri="{BB962C8B-B14F-4D97-AF65-F5344CB8AC3E}">
        <p14:creationId xmlns:p14="http://schemas.microsoft.com/office/powerpoint/2010/main" val="77462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a light-chain gene is assembled and a complete </a:t>
            </a:r>
            <a:r>
              <a:rPr lang="en-US" sz="1200" u="sng" kern="1200" dirty="0" smtClean="0">
                <a:solidFill>
                  <a:schemeClr val="tx1"/>
                </a:solidFill>
                <a:effectLst/>
                <a:latin typeface="+mn-lt"/>
                <a:ea typeface="+mn-ea"/>
                <a:cs typeface="+mn-cs"/>
                <a:hlinkClick r:id="rId3"/>
              </a:rPr>
              <a:t>IgM</a:t>
            </a:r>
            <a:r>
              <a:rPr lang="en-US" sz="1200" kern="1200" dirty="0" smtClean="0">
                <a:solidFill>
                  <a:schemeClr val="tx1"/>
                </a:solidFill>
                <a:effectLst/>
                <a:latin typeface="+mn-lt"/>
                <a:ea typeface="+mn-ea"/>
                <a:cs typeface="+mn-cs"/>
              </a:rPr>
              <a:t> molecule is expressed on the cell surface, the cell is defined as an </a:t>
            </a:r>
            <a:r>
              <a:rPr lang="en-US" sz="1200" b="1" kern="1200" dirty="0" smtClean="0">
                <a:solidFill>
                  <a:schemeClr val="tx1"/>
                </a:solidFill>
                <a:effectLst/>
                <a:latin typeface="+mn-lt"/>
                <a:ea typeface="+mn-ea"/>
                <a:cs typeface="+mn-cs"/>
              </a:rPr>
              <a:t>immature B cell</a:t>
            </a:r>
            <a:r>
              <a:rPr lang="en-US" sz="1200" kern="1200" dirty="0" smtClean="0">
                <a:solidFill>
                  <a:schemeClr val="tx1"/>
                </a:solidFill>
                <a:effectLst/>
                <a:latin typeface="+mn-lt"/>
                <a:ea typeface="+mn-ea"/>
                <a:cs typeface="+mn-cs"/>
              </a:rPr>
              <a:t>. The expression of the immunoglobulin heavy and light chains are key milestones in this differentiation pathway. These events do more than simply delineate stages of the pathway; the expression of an intact heavy chain, and later of a complete immunoglobulin molecule, actively regulates progression from one stage to the next.</a:t>
            </a:r>
          </a:p>
          <a:p>
            <a:r>
              <a:rPr lang="en-US" sz="1200" kern="1200" dirty="0" smtClean="0">
                <a:solidFill>
                  <a:schemeClr val="tx1"/>
                </a:solidFill>
                <a:effectLst/>
                <a:latin typeface="+mn-lt"/>
                <a:ea typeface="+mn-ea"/>
                <a:cs typeface="+mn-cs"/>
              </a:rPr>
              <a:t>All development up to this point has taken place in the </a:t>
            </a:r>
            <a:r>
              <a:rPr lang="en-US" sz="1200" u="sng" kern="1200" dirty="0" smtClean="0">
                <a:solidFill>
                  <a:schemeClr val="tx1"/>
                </a:solidFill>
                <a:effectLst/>
                <a:latin typeface="+mn-lt"/>
                <a:ea typeface="+mn-ea"/>
                <a:cs typeface="+mn-cs"/>
                <a:hlinkClick r:id="rId4"/>
              </a:rPr>
              <a:t>bone marrow</a:t>
            </a:r>
            <a:r>
              <a:rPr lang="en-US" sz="1200" kern="1200" dirty="0" smtClean="0">
                <a:solidFill>
                  <a:schemeClr val="tx1"/>
                </a:solidFill>
                <a:effectLst/>
                <a:latin typeface="+mn-lt"/>
                <a:ea typeface="+mn-ea"/>
                <a:cs typeface="+mn-cs"/>
              </a:rPr>
              <a:t> and is independent of </a:t>
            </a:r>
            <a:r>
              <a:rPr lang="en-US" sz="1200" u="sng" kern="1200" dirty="0" smtClean="0">
                <a:solidFill>
                  <a:schemeClr val="tx1"/>
                </a:solidFill>
                <a:effectLst/>
                <a:latin typeface="+mn-lt"/>
                <a:ea typeface="+mn-ea"/>
                <a:cs typeface="+mn-cs"/>
                <a:hlinkClick r:id="rId5"/>
              </a:rPr>
              <a:t>antigen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Immature B cells</a:t>
            </a:r>
            <a:r>
              <a:rPr lang="en-US" sz="1200" kern="1200" dirty="0" smtClean="0">
                <a:solidFill>
                  <a:schemeClr val="tx1"/>
                </a:solidFill>
                <a:effectLst/>
                <a:latin typeface="+mn-lt"/>
                <a:ea typeface="+mn-ea"/>
                <a:cs typeface="+mn-cs"/>
              </a:rPr>
              <a:t> now undergo selection for self-tolerance and subsequently for the ability to survive in the peripheral lymphoid tissues. B cells that survive in the periphery undergo further differentiation to become mature B cells that express </a:t>
            </a:r>
            <a:r>
              <a:rPr lang="en-US" sz="1200" u="sng" kern="1200" dirty="0" err="1" smtClean="0">
                <a:solidFill>
                  <a:schemeClr val="tx1"/>
                </a:solidFill>
                <a:effectLst/>
                <a:latin typeface="+mn-lt"/>
                <a:ea typeface="+mn-ea"/>
                <a:cs typeface="+mn-cs"/>
                <a:hlinkClick r:id="rId7"/>
              </a:rPr>
              <a:t>IgD</a:t>
            </a:r>
            <a:r>
              <a:rPr lang="en-US" sz="1200" kern="1200" dirty="0" smtClean="0">
                <a:solidFill>
                  <a:schemeClr val="tx1"/>
                </a:solidFill>
                <a:effectLst/>
                <a:latin typeface="+mn-lt"/>
                <a:ea typeface="+mn-ea"/>
                <a:cs typeface="+mn-cs"/>
              </a:rPr>
              <a:t> in addition to </a:t>
            </a:r>
            <a:r>
              <a:rPr lang="en-US" sz="1200" u="sng" kern="1200" dirty="0" smtClean="0">
                <a:solidFill>
                  <a:schemeClr val="tx1"/>
                </a:solidFill>
                <a:effectLst/>
                <a:latin typeface="+mn-lt"/>
                <a:ea typeface="+mn-ea"/>
                <a:cs typeface="+mn-cs"/>
                <a:hlinkClick r:id="rId3"/>
              </a:rPr>
              <a:t>IgM</a:t>
            </a:r>
            <a:r>
              <a:rPr lang="en-US" sz="1200" kern="1200" dirty="0" smtClean="0">
                <a:solidFill>
                  <a:schemeClr val="tx1"/>
                </a:solidFill>
                <a:effectLst/>
                <a:latin typeface="+mn-lt"/>
                <a:ea typeface="+mn-ea"/>
                <a:cs typeface="+mn-cs"/>
              </a:rPr>
              <a:t>. These cells, also called </a:t>
            </a:r>
            <a:r>
              <a:rPr lang="en-US" sz="1200" b="1" kern="1200" dirty="0" smtClean="0">
                <a:solidFill>
                  <a:schemeClr val="tx1"/>
                </a:solidFill>
                <a:effectLst/>
                <a:latin typeface="+mn-lt"/>
                <a:ea typeface="+mn-ea"/>
                <a:cs typeface="+mn-cs"/>
              </a:rPr>
              <a:t>naive B cells</a:t>
            </a:r>
            <a:r>
              <a:rPr lang="en-US" sz="1200" kern="1200" dirty="0" smtClean="0">
                <a:solidFill>
                  <a:schemeClr val="tx1"/>
                </a:solidFill>
                <a:effectLst/>
                <a:latin typeface="+mn-lt"/>
                <a:ea typeface="+mn-ea"/>
                <a:cs typeface="+mn-cs"/>
              </a:rPr>
              <a:t> until they encounter their specific antigen, recirculate through peripheral lymphoid tissues, where they may encounter and be activated by the appropriate foreign antigen.</a:t>
            </a:r>
          </a:p>
          <a:p>
            <a:r>
              <a:rPr lang="en-US" sz="1200" kern="1200" dirty="0" smtClean="0">
                <a:solidFill>
                  <a:schemeClr val="tx1"/>
                </a:solidFill>
                <a:effectLst/>
                <a:latin typeface="+mn-lt"/>
                <a:ea typeface="+mn-ea"/>
                <a:cs typeface="+mn-cs"/>
              </a:rPr>
              <a:t>In this part of the chapter we look in more detail at the steps that lead to a mature lymphocyte expressing a unique </a:t>
            </a:r>
            <a:r>
              <a:rPr lang="en-US" sz="1200" u="sng" kern="1200" dirty="0" smtClean="0">
                <a:solidFill>
                  <a:schemeClr val="tx1"/>
                </a:solidFill>
                <a:effectLst/>
                <a:latin typeface="+mn-lt"/>
                <a:ea typeface="+mn-ea"/>
                <a:cs typeface="+mn-cs"/>
                <a:hlinkClick r:id="rId5"/>
              </a:rPr>
              <a:t>antigen</a:t>
            </a:r>
            <a:r>
              <a:rPr lang="en-US" sz="1200" kern="1200" dirty="0" smtClean="0">
                <a:solidFill>
                  <a:schemeClr val="tx1"/>
                </a:solidFill>
                <a:effectLst/>
                <a:latin typeface="+mn-lt"/>
                <a:ea typeface="+mn-ea"/>
                <a:cs typeface="+mn-cs"/>
              </a:rPr>
              <a:t> receptor on its surface. The binding site of this receptor is formed from the variable regions of two different receptor chains and, in general, lymphocyte development is regulated so that each mature cell produces only one of each of these (for example, one immunoglobulin </a:t>
            </a:r>
            <a:r>
              <a:rPr lang="en-US" sz="1200" u="sng" kern="1200" dirty="0" smtClean="0">
                <a:solidFill>
                  <a:schemeClr val="tx1"/>
                </a:solidFill>
                <a:effectLst/>
                <a:latin typeface="+mn-lt"/>
                <a:ea typeface="+mn-ea"/>
                <a:cs typeface="+mn-cs"/>
                <a:hlinkClick r:id="rId8"/>
              </a:rPr>
              <a:t>heavy chain</a:t>
            </a:r>
            <a:r>
              <a:rPr lang="en-US" sz="1200" kern="1200" dirty="0" smtClean="0">
                <a:solidFill>
                  <a:schemeClr val="tx1"/>
                </a:solidFill>
                <a:effectLst/>
                <a:latin typeface="+mn-lt"/>
                <a:ea typeface="+mn-ea"/>
                <a:cs typeface="+mn-cs"/>
              </a:rPr>
              <a:t> and one </a:t>
            </a:r>
            <a:r>
              <a:rPr lang="en-US" sz="1200" u="sng" kern="1200" dirty="0" smtClean="0">
                <a:solidFill>
                  <a:schemeClr val="tx1"/>
                </a:solidFill>
                <a:effectLst/>
                <a:latin typeface="+mn-lt"/>
                <a:ea typeface="+mn-ea"/>
                <a:cs typeface="+mn-cs"/>
                <a:hlinkClick r:id="rId9"/>
              </a:rPr>
              <a:t>light chain</a:t>
            </a:r>
            <a:r>
              <a:rPr lang="en-US" sz="1200" kern="1200" dirty="0" smtClean="0">
                <a:solidFill>
                  <a:schemeClr val="tx1"/>
                </a:solidFill>
                <a:effectLst/>
                <a:latin typeface="+mn-lt"/>
                <a:ea typeface="+mn-ea"/>
                <a:cs typeface="+mn-cs"/>
              </a:rPr>
              <a:t> in B cells), and thus bears receptors of a single </a:t>
            </a:r>
            <a:r>
              <a:rPr lang="en-US" sz="1200" u="sng" kern="1200" dirty="0" smtClean="0">
                <a:solidFill>
                  <a:schemeClr val="tx1"/>
                </a:solidFill>
                <a:effectLst/>
                <a:latin typeface="+mn-lt"/>
                <a:ea typeface="+mn-ea"/>
                <a:cs typeface="+mn-cs"/>
                <a:hlinkClick r:id="rId10"/>
              </a:rPr>
              <a:t>specificity</a:t>
            </a:r>
            <a:r>
              <a:rPr lang="en-US" sz="1200" kern="1200" dirty="0" smtClean="0">
                <a:solidFill>
                  <a:schemeClr val="tx1"/>
                </a:solidFill>
                <a:effectLst/>
                <a:latin typeface="+mn-lt"/>
                <a:ea typeface="+mn-ea"/>
                <a:cs typeface="+mn-cs"/>
              </a:rPr>
              <a:t>. Production of a complete antigen receptor thus entails two series of gene segment rearrangements, one for each receptor-chain locus. Each series of rearrangements continues until a protein product is made, at which point the cell moves on to the next stage of development. This process is guided by signals that regulate the expression of the transcription factors and enzymes that control the </a:t>
            </a:r>
            <a:r>
              <a:rPr lang="en-US" sz="1200" u="sng" kern="1200" dirty="0" smtClean="0">
                <a:solidFill>
                  <a:schemeClr val="tx1"/>
                </a:solidFill>
                <a:effectLst/>
                <a:latin typeface="+mn-lt"/>
                <a:ea typeface="+mn-ea"/>
                <a:cs typeface="+mn-cs"/>
                <a:hlinkClick r:id="rId11"/>
              </a:rPr>
              <a:t>rearrangement</a:t>
            </a:r>
            <a:r>
              <a:rPr lang="en-US" sz="1200" kern="1200" dirty="0" smtClean="0">
                <a:solidFill>
                  <a:schemeClr val="tx1"/>
                </a:solidFill>
                <a:effectLst/>
                <a:latin typeface="+mn-lt"/>
                <a:ea typeface="+mn-ea"/>
                <a:cs typeface="+mn-cs"/>
              </a:rPr>
              <a:t> process. Such signals are generated by expression of a complete antigen receptor and also by expression of a pre-B- or pre-</a:t>
            </a:r>
            <a:r>
              <a:rPr lang="en-US" sz="1200" u="sng" kern="1200" dirty="0" smtClean="0">
                <a:solidFill>
                  <a:schemeClr val="tx1"/>
                </a:solidFill>
                <a:effectLst/>
                <a:latin typeface="+mn-lt"/>
                <a:ea typeface="+mn-ea"/>
                <a:cs typeface="+mn-cs"/>
                <a:hlinkClick r:id="rId12"/>
              </a:rPr>
              <a:t>T-cell receptor</a:t>
            </a:r>
            <a:r>
              <a:rPr lang="en-US" sz="1200" kern="1200" dirty="0" smtClean="0">
                <a:solidFill>
                  <a:schemeClr val="tx1"/>
                </a:solidFill>
                <a:effectLst/>
                <a:latin typeface="+mn-lt"/>
                <a:ea typeface="+mn-ea"/>
                <a:cs typeface="+mn-cs"/>
              </a:rPr>
              <a:t> in which the first receptor chain to be successfully rearranged is combined with a surrogate second chain; these receptors form complexes with accessory chains that have a signaling function.</a:t>
            </a:r>
            <a:endParaRPr lang="hr-H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developmental program usually rearranges the heavy-chain (H-chain) locus first and then the light-chain (L-chain) loci. Cells are allowed to progress to the next stage when a productive </a:t>
            </a:r>
            <a:r>
              <a:rPr lang="en-US" sz="1200" u="sng" kern="1200" dirty="0" smtClean="0">
                <a:solidFill>
                  <a:schemeClr val="tx1"/>
                </a:solidFill>
                <a:effectLst/>
                <a:latin typeface="+mn-lt"/>
                <a:ea typeface="+mn-ea"/>
                <a:cs typeface="+mn-cs"/>
                <a:hlinkClick r:id="rId11"/>
              </a:rPr>
              <a:t>rearrangement</a:t>
            </a:r>
            <a:r>
              <a:rPr lang="en-US" sz="1200" kern="1200" dirty="0" smtClean="0">
                <a:solidFill>
                  <a:schemeClr val="tx1"/>
                </a:solidFill>
                <a:effectLst/>
                <a:latin typeface="+mn-lt"/>
                <a:ea typeface="+mn-ea"/>
                <a:cs typeface="+mn-cs"/>
              </a:rPr>
              <a:t> has been achieved. Each rearrangement has about a one in three chance of being successful, but if the first attempt is nonproductive, development is suspended and there is a chance for one or more further attempts. The scope for repeated rearrangements is greater at the light-chain loci (see </a:t>
            </a:r>
            <a:r>
              <a:rPr lang="en-US" sz="1200" u="sng" kern="1200" dirty="0" smtClean="0">
                <a:solidFill>
                  <a:schemeClr val="tx1"/>
                </a:solidFill>
                <a:effectLst/>
                <a:latin typeface="+mn-lt"/>
                <a:ea typeface="+mn-ea"/>
                <a:cs typeface="+mn-cs"/>
                <a:hlinkClick r:id="rId13"/>
              </a:rPr>
              <a:t>Fig. 7.16</a:t>
            </a:r>
            <a:r>
              <a:rPr lang="en-US" sz="1200" kern="1200" dirty="0" smtClean="0">
                <a:solidFill>
                  <a:schemeClr val="tx1"/>
                </a:solidFill>
                <a:effectLst/>
                <a:latin typeface="+mn-lt"/>
                <a:ea typeface="+mn-ea"/>
                <a:cs typeface="+mn-cs"/>
              </a:rPr>
              <a:t>), so that fewer cells are lost between the pre-B and immature </a:t>
            </a:r>
            <a:r>
              <a:rPr lang="en-US" sz="1200" u="sng" kern="1200" dirty="0" smtClean="0">
                <a:solidFill>
                  <a:schemeClr val="tx1"/>
                </a:solidFill>
                <a:effectLst/>
                <a:latin typeface="+mn-lt"/>
                <a:ea typeface="+mn-ea"/>
                <a:cs typeface="+mn-cs"/>
                <a:hlinkClick r:id="rId14"/>
              </a:rPr>
              <a:t>B cell</a:t>
            </a:r>
            <a:r>
              <a:rPr lang="en-US" sz="1200" kern="1200" dirty="0" smtClean="0">
                <a:solidFill>
                  <a:schemeClr val="tx1"/>
                </a:solidFill>
                <a:effectLst/>
                <a:latin typeface="+mn-lt"/>
                <a:ea typeface="+mn-ea"/>
                <a:cs typeface="+mn-cs"/>
              </a:rPr>
              <a:t> stages than in the pro-B to pre-B transition.</a:t>
            </a:r>
          </a:p>
          <a:p>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16</a:t>
            </a:fld>
            <a:endParaRPr lang="en-US"/>
          </a:p>
        </p:txBody>
      </p:sp>
    </p:spTree>
    <p:extLst>
      <p:ext uri="{BB962C8B-B14F-4D97-AF65-F5344CB8AC3E}">
        <p14:creationId xmlns:p14="http://schemas.microsoft.com/office/powerpoint/2010/main" val="332654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 cells are produced as receptor-positive immature B cells in the </a:t>
            </a:r>
            <a:r>
              <a:rPr lang="en-GB" dirty="0" smtClean="0">
                <a:hlinkClick r:id="rId3"/>
              </a:rPr>
              <a:t>bone marrow</a:t>
            </a:r>
            <a:r>
              <a:rPr lang="en-GB" dirty="0" smtClean="0"/>
              <a:t>. The most avidly self-reactive B cells are removed at this stage. B cells then migrate to the periphery where they enter the secondary lymphoid tissues. It is estimated that 10–20 × 10</a:t>
            </a:r>
            <a:r>
              <a:rPr lang="en-GB" baseline="30000" dirty="0" smtClean="0"/>
              <a:t>6</a:t>
            </a:r>
            <a:r>
              <a:rPr lang="en-GB" dirty="0" smtClean="0"/>
              <a:t> B cells are produced by the bone marrow and exported each day in a mouse, and an equal number is lost from the periphery. There seem to be two classes of peripheral </a:t>
            </a:r>
            <a:r>
              <a:rPr lang="en-GB" dirty="0" smtClean="0">
                <a:hlinkClick r:id="rId4"/>
              </a:rPr>
              <a:t>B cell</a:t>
            </a:r>
            <a:r>
              <a:rPr lang="en-GB" dirty="0" smtClean="0"/>
              <a:t>: long-lived B cells and short-lived B cells. The short-lived B cells are, by definition, recently formed B cells. Most of the turnover of short-lived B cells might result from B cells that fail to enter lymphoid </a:t>
            </a:r>
            <a:r>
              <a:rPr lang="en-GB" dirty="0" smtClean="0">
                <a:hlinkClick r:id="rId5"/>
              </a:rPr>
              <a:t>follicles</a:t>
            </a:r>
            <a:r>
              <a:rPr lang="en-GB" dirty="0" smtClean="0"/>
              <a:t>. In some cases this is a consequence of being rendered </a:t>
            </a:r>
            <a:r>
              <a:rPr lang="en-GB" dirty="0" err="1" smtClean="0"/>
              <a:t>anergic</a:t>
            </a:r>
            <a:r>
              <a:rPr lang="en-GB" dirty="0" smtClean="0"/>
              <a:t> by binding to soluble self </a:t>
            </a:r>
            <a:r>
              <a:rPr lang="en-GB" dirty="0" smtClean="0">
                <a:hlinkClick r:id="rId6"/>
              </a:rPr>
              <a:t>antigen</a:t>
            </a:r>
            <a:r>
              <a:rPr lang="en-GB" dirty="0" smtClean="0"/>
              <a:t>; for the remaining immature B cells, entry into lymphoid follicles is thought to entail some form of </a:t>
            </a:r>
            <a:r>
              <a:rPr lang="en-GB" dirty="0" smtClean="0">
                <a:hlinkClick r:id="rId7"/>
              </a:rPr>
              <a:t>positive selection</a:t>
            </a:r>
            <a:r>
              <a:rPr lang="en-GB" dirty="0" smtClean="0"/>
              <a:t>. Thus the remainder of the short-lived B cells fail to join the long-lived pool because they are not positively </a:t>
            </a:r>
            <a:r>
              <a:rPr lang="en-GB" dirty="0" smtClean="0">
                <a:hlinkClick r:id="rId8"/>
              </a:rPr>
              <a:t>selected</a:t>
            </a:r>
            <a:r>
              <a:rPr lang="en-GB" dirty="0" smtClean="0"/>
              <a:t>. About 90% of all peripheral B cells are relatively long-lived mature B cells that appear to have undergone positive selection in the periphery. These mature naive B cells recirculate through peripheral lymphoid tissues and have a half-life of 6–8 weeks in mice. Memory B cells, which have been activated previously by antigen and </a:t>
            </a:r>
            <a:r>
              <a:rPr lang="en-GB" dirty="0" smtClean="0">
                <a:hlinkClick r:id="rId9"/>
              </a:rPr>
              <a:t>T cells</a:t>
            </a:r>
            <a:r>
              <a:rPr lang="en-GB" dirty="0" smtClean="0"/>
              <a:t>, are thought to have a longer life.</a:t>
            </a:r>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18</a:t>
            </a:fld>
            <a:endParaRPr lang="en-US"/>
          </a:p>
        </p:txBody>
      </p:sp>
    </p:spTree>
    <p:extLst>
      <p:ext uri="{BB962C8B-B14F-4D97-AF65-F5344CB8AC3E}">
        <p14:creationId xmlns:p14="http://schemas.microsoft.com/office/powerpoint/2010/main" val="232437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early </a:t>
            </a:r>
            <a:r>
              <a:rPr lang="en-US" sz="1200" u="sng" kern="1200" dirty="0" smtClean="0">
                <a:solidFill>
                  <a:schemeClr val="tx1"/>
                </a:solidFill>
                <a:effectLst/>
                <a:latin typeface="+mn-lt"/>
                <a:ea typeface="+mn-ea"/>
                <a:cs typeface="+mn-cs"/>
                <a:hlinkClick r:id="rId3"/>
              </a:rPr>
              <a:t>pro-B cells</a:t>
            </a:r>
            <a:r>
              <a:rPr lang="en-US" sz="1200" kern="1200" dirty="0" smtClean="0">
                <a:solidFill>
                  <a:schemeClr val="tx1"/>
                </a:solidFill>
                <a:effectLst/>
                <a:latin typeface="+mn-lt"/>
                <a:ea typeface="+mn-ea"/>
                <a:cs typeface="+mn-cs"/>
              </a:rPr>
              <a:t>, heavy-chain gene </a:t>
            </a:r>
            <a:r>
              <a:rPr lang="en-US" sz="1200" u="sng" kern="1200" dirty="0" smtClean="0">
                <a:solidFill>
                  <a:schemeClr val="tx1"/>
                </a:solidFill>
                <a:effectLst/>
                <a:latin typeface="+mn-lt"/>
                <a:ea typeface="+mn-ea"/>
                <a:cs typeface="+mn-cs"/>
                <a:hlinkClick r:id="rId4"/>
              </a:rPr>
              <a:t>rearrangement</a:t>
            </a:r>
            <a:r>
              <a:rPr lang="en-US" sz="1200" kern="1200" dirty="0" smtClean="0">
                <a:solidFill>
                  <a:schemeClr val="tx1"/>
                </a:solidFill>
                <a:effectLst/>
                <a:latin typeface="+mn-lt"/>
                <a:ea typeface="+mn-ea"/>
                <a:cs typeface="+mn-cs"/>
              </a:rPr>
              <a:t> is not yet complete and no functional μ protein is expressed, as shown in the top panel. As soon as a productive heavy-chain gene rearrangement has taken place, μ chains are expressed by the cell in a complex with two other chains, </a:t>
            </a:r>
            <a:r>
              <a:rPr lang="en-US" sz="1200" u="sng" kern="1200" dirty="0" smtClean="0">
                <a:solidFill>
                  <a:schemeClr val="tx1"/>
                </a:solidFill>
                <a:effectLst/>
                <a:latin typeface="+mn-lt"/>
                <a:ea typeface="+mn-ea"/>
                <a:cs typeface="+mn-cs"/>
                <a:hlinkClick r:id="rId5"/>
              </a:rPr>
              <a:t>λ5</a:t>
            </a:r>
            <a:r>
              <a:rPr lang="en-US" sz="1200" kern="1200" dirty="0" smtClean="0">
                <a:solidFill>
                  <a:schemeClr val="tx1"/>
                </a:solidFill>
                <a:effectLst/>
                <a:latin typeface="+mn-lt"/>
                <a:ea typeface="+mn-ea"/>
                <a:cs typeface="+mn-cs"/>
              </a:rPr>
              <a:t> and </a:t>
            </a:r>
            <a:r>
              <a:rPr lang="en-US" sz="1200" u="sng" kern="1200" dirty="0" err="1" smtClean="0">
                <a:solidFill>
                  <a:schemeClr val="tx1"/>
                </a:solidFill>
                <a:effectLst/>
                <a:latin typeface="+mn-lt"/>
                <a:ea typeface="+mn-ea"/>
                <a:cs typeface="+mn-cs"/>
                <a:hlinkClick r:id="rId6"/>
              </a:rPr>
              <a:t>VpreB</a:t>
            </a:r>
            <a:r>
              <a:rPr lang="en-US" sz="1200" kern="1200" dirty="0" smtClean="0">
                <a:solidFill>
                  <a:schemeClr val="tx1"/>
                </a:solidFill>
                <a:effectLst/>
                <a:latin typeface="+mn-lt"/>
                <a:ea typeface="+mn-ea"/>
                <a:cs typeface="+mn-cs"/>
              </a:rPr>
              <a:t>, which together make up a </a:t>
            </a:r>
            <a:r>
              <a:rPr lang="en-US" sz="1200" u="sng" kern="1200" dirty="0" smtClean="0">
                <a:solidFill>
                  <a:schemeClr val="tx1"/>
                </a:solidFill>
                <a:effectLst/>
                <a:latin typeface="+mn-lt"/>
                <a:ea typeface="+mn-ea"/>
                <a:cs typeface="+mn-cs"/>
                <a:hlinkClick r:id="rId7"/>
              </a:rPr>
              <a:t>surrogate light chain</a:t>
            </a:r>
            <a:r>
              <a:rPr lang="en-US" sz="1200" kern="1200" dirty="0" smtClean="0">
                <a:solidFill>
                  <a:schemeClr val="tx1"/>
                </a:solidFill>
                <a:effectLst/>
                <a:latin typeface="+mn-lt"/>
                <a:ea typeface="+mn-ea"/>
                <a:cs typeface="+mn-cs"/>
              </a:rPr>
              <a:t>. The whole immunoglobulin-like complex is known as the </a:t>
            </a:r>
            <a:r>
              <a:rPr lang="en-US" sz="1200" u="sng" kern="1200" dirty="0" smtClean="0">
                <a:solidFill>
                  <a:schemeClr val="tx1"/>
                </a:solidFill>
                <a:effectLst/>
                <a:latin typeface="+mn-lt"/>
                <a:ea typeface="+mn-ea"/>
                <a:cs typeface="+mn-cs"/>
                <a:hlinkClick r:id="rId8"/>
              </a:rPr>
              <a:t>pre-B-cell receptor</a:t>
            </a:r>
            <a:r>
              <a:rPr lang="en-US" sz="1200" kern="1200" dirty="0" smtClean="0">
                <a:solidFill>
                  <a:schemeClr val="tx1"/>
                </a:solidFill>
                <a:effectLst/>
                <a:latin typeface="+mn-lt"/>
                <a:ea typeface="+mn-ea"/>
                <a:cs typeface="+mn-cs"/>
              </a:rPr>
              <a:t> (second panel). It is also associated with two other protein chains, </a:t>
            </a:r>
            <a:r>
              <a:rPr lang="en-US" sz="1200" u="sng" kern="1200" dirty="0" smtClean="0">
                <a:solidFill>
                  <a:schemeClr val="tx1"/>
                </a:solidFill>
                <a:effectLst/>
                <a:latin typeface="+mn-lt"/>
                <a:ea typeface="+mn-ea"/>
                <a:cs typeface="+mn-cs"/>
                <a:hlinkClick r:id="rId9"/>
              </a:rPr>
              <a:t>Ig</a:t>
            </a:r>
            <a:r>
              <a:rPr lang="en-US" sz="1200" kern="1200" dirty="0" smtClean="0">
                <a:solidFill>
                  <a:schemeClr val="tx1"/>
                </a:solidFill>
                <a:effectLst/>
                <a:latin typeface="+mn-lt"/>
                <a:ea typeface="+mn-ea"/>
                <a:cs typeface="+mn-cs"/>
              </a:rPr>
              <a:t>α (CD79α) and Igβ (CD79β), in the cell. These associated chains signal the </a:t>
            </a:r>
            <a:r>
              <a:rPr lang="en-US" sz="1200" u="sng" kern="1200" dirty="0" smtClean="0">
                <a:solidFill>
                  <a:schemeClr val="tx1"/>
                </a:solidFill>
                <a:effectLst/>
                <a:latin typeface="+mn-lt"/>
                <a:ea typeface="+mn-ea"/>
                <a:cs typeface="+mn-cs"/>
                <a:hlinkClick r:id="rId10"/>
              </a:rPr>
              <a:t>B cell</a:t>
            </a:r>
            <a:r>
              <a:rPr lang="en-US" sz="1200" kern="1200" dirty="0" smtClean="0">
                <a:solidFill>
                  <a:schemeClr val="tx1"/>
                </a:solidFill>
                <a:effectLst/>
                <a:latin typeface="+mn-lt"/>
                <a:ea typeface="+mn-ea"/>
                <a:cs typeface="+mn-cs"/>
              </a:rPr>
              <a:t> to halt heavy-chain gene rearrangement, and drive the transition to the large pre-B cell stage by inducing proliferation. The progeny of </a:t>
            </a:r>
            <a:r>
              <a:rPr lang="en-US" sz="1200" u="sng" kern="1200" dirty="0" smtClean="0">
                <a:solidFill>
                  <a:schemeClr val="tx1"/>
                </a:solidFill>
                <a:effectLst/>
                <a:latin typeface="+mn-lt"/>
                <a:ea typeface="+mn-ea"/>
                <a:cs typeface="+mn-cs"/>
                <a:hlinkClick r:id="rId11"/>
              </a:rPr>
              <a:t>large pre-B cells</a:t>
            </a:r>
            <a:r>
              <a:rPr lang="en-US" sz="1200" kern="1200" dirty="0" smtClean="0">
                <a:solidFill>
                  <a:schemeClr val="tx1"/>
                </a:solidFill>
                <a:effectLst/>
                <a:latin typeface="+mn-lt"/>
                <a:ea typeface="+mn-ea"/>
                <a:cs typeface="+mn-cs"/>
              </a:rPr>
              <a:t> stop dividing and become small pre-B cells, in which light-chain gene rearrangements commence. Successful light-chain gene rearrangement results in the production of a light chain that binds the μ chain to form a complete </a:t>
            </a:r>
            <a:r>
              <a:rPr lang="en-US" sz="1200" u="sng" kern="1200" dirty="0" smtClean="0">
                <a:solidFill>
                  <a:schemeClr val="tx1"/>
                </a:solidFill>
                <a:effectLst/>
                <a:latin typeface="+mn-lt"/>
                <a:ea typeface="+mn-ea"/>
                <a:cs typeface="+mn-cs"/>
                <a:hlinkClick r:id="rId12"/>
              </a:rPr>
              <a:t>IgM</a:t>
            </a:r>
            <a:r>
              <a:rPr lang="en-US" sz="1200" kern="1200" dirty="0" smtClean="0">
                <a:solidFill>
                  <a:schemeClr val="tx1"/>
                </a:solidFill>
                <a:effectLst/>
                <a:latin typeface="+mn-lt"/>
                <a:ea typeface="+mn-ea"/>
                <a:cs typeface="+mn-cs"/>
              </a:rPr>
              <a:t> molecule, which is expressed together with Igα and Igβ at the cell surface, as shown in the third panel. Signaling via these surface IgM molecules is thought to trigger the cessation of light-chain gene rearrangement.</a:t>
            </a:r>
          </a:p>
          <a:p>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20</a:t>
            </a:fld>
            <a:endParaRPr lang="en-US"/>
          </a:p>
        </p:txBody>
      </p:sp>
    </p:spTree>
    <p:extLst>
      <p:ext uri="{BB962C8B-B14F-4D97-AF65-F5344CB8AC3E}">
        <p14:creationId xmlns:p14="http://schemas.microsoft.com/office/powerpoint/2010/main" val="359746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Mature B lymphocytes undergo class switch recombination (CSR) to alter the expression of the immunoglobulin heavy</a:t>
            </a:r>
            <a:r>
              <a:rPr lang="en-GB" dirty="0" smtClean="0"/>
              <a:t/>
            </a:r>
            <a:br>
              <a:rPr lang="en-GB" dirty="0" smtClean="0"/>
            </a:br>
            <a:r>
              <a:rPr lang="en-GB" sz="1200" kern="1200" dirty="0" smtClean="0">
                <a:solidFill>
                  <a:schemeClr val="tx1"/>
                </a:solidFill>
                <a:effectLst/>
                <a:latin typeface="+mn-lt"/>
                <a:ea typeface="+mn-ea"/>
                <a:cs typeface="+mn-cs"/>
              </a:rPr>
              <a:t>chain constant region (CH). The figure depicts CSR between </a:t>
            </a:r>
            <a:r>
              <a:rPr lang="en-GB" sz="1200" kern="1200" dirty="0" err="1" smtClean="0">
                <a:solidFill>
                  <a:schemeClr val="tx1"/>
                </a:solidFill>
                <a:effectLst/>
                <a:latin typeface="+mn-lt"/>
                <a:ea typeface="+mn-ea"/>
                <a:cs typeface="+mn-cs"/>
              </a:rPr>
              <a:t>Sμ</a:t>
            </a:r>
            <a:r>
              <a:rPr lang="en-GB" sz="1200" kern="1200" dirty="0" smtClean="0">
                <a:solidFill>
                  <a:schemeClr val="tx1"/>
                </a:solidFill>
                <a:effectLst/>
                <a:latin typeface="+mn-lt"/>
                <a:ea typeface="+mn-ea"/>
                <a:cs typeface="+mn-cs"/>
              </a:rPr>
              <a:t> and Sα in the immunoglobulin heavy chain (</a:t>
            </a:r>
            <a:r>
              <a:rPr lang="en-GB" sz="1200" kern="1200" dirty="0" err="1" smtClean="0">
                <a:solidFill>
                  <a:schemeClr val="tx1"/>
                </a:solidFill>
                <a:effectLst/>
                <a:latin typeface="+mn-lt"/>
                <a:ea typeface="+mn-ea"/>
                <a:cs typeface="+mn-cs"/>
              </a:rPr>
              <a:t>IgH</a:t>
            </a:r>
            <a:r>
              <a:rPr lang="en-GB" sz="1200" kern="1200" dirty="0" smtClean="0">
                <a:solidFill>
                  <a:schemeClr val="tx1"/>
                </a:solidFill>
                <a:effectLst/>
                <a:latin typeface="+mn-lt"/>
                <a:ea typeface="+mn-ea"/>
                <a:cs typeface="+mn-cs"/>
              </a:rPr>
              <a:t>) locus. Activation-induced</a:t>
            </a:r>
            <a:r>
              <a:rPr lang="en-GB" dirty="0" smtClean="0"/>
              <a:t/>
            </a:r>
            <a:br>
              <a:rPr lang="en-GB" dirty="0" smtClean="0"/>
            </a:br>
            <a:r>
              <a:rPr lang="en-GB" sz="1200" kern="1200" dirty="0" smtClean="0">
                <a:solidFill>
                  <a:schemeClr val="tx1"/>
                </a:solidFill>
                <a:effectLst/>
                <a:latin typeface="+mn-lt"/>
                <a:ea typeface="+mn-ea"/>
                <a:cs typeface="+mn-cs"/>
              </a:rPr>
              <a:t>cytidine deaminase (AID) converts cytidines into uridines in S-region DNA. The </a:t>
            </a:r>
            <a:r>
              <a:rPr lang="en-GB" sz="1200" kern="1200" dirty="0" err="1" smtClean="0">
                <a:solidFill>
                  <a:schemeClr val="tx1"/>
                </a:solidFill>
                <a:effectLst/>
                <a:latin typeface="+mn-lt"/>
                <a:ea typeface="+mn-ea"/>
                <a:cs typeface="+mn-cs"/>
              </a:rPr>
              <a:t>dU:dG</a:t>
            </a:r>
            <a:r>
              <a:rPr lang="en-GB" sz="1200" kern="1200" dirty="0" smtClean="0">
                <a:solidFill>
                  <a:schemeClr val="tx1"/>
                </a:solidFill>
                <a:effectLst/>
                <a:latin typeface="+mn-lt"/>
                <a:ea typeface="+mn-ea"/>
                <a:cs typeface="+mn-cs"/>
              </a:rPr>
              <a:t> mismatch is converted into DNA double-strand breaks</a:t>
            </a:r>
            <a:r>
              <a:rPr lang="en-GB" dirty="0" smtClean="0"/>
              <a:t/>
            </a:r>
            <a:br>
              <a:rPr lang="en-GB" dirty="0" smtClean="0"/>
            </a:br>
            <a:r>
              <a:rPr lang="en-GB" sz="1200" kern="1200" dirty="0" smtClean="0">
                <a:solidFill>
                  <a:schemeClr val="tx1"/>
                </a:solidFill>
                <a:effectLst/>
                <a:latin typeface="+mn-lt"/>
                <a:ea typeface="+mn-ea"/>
                <a:cs typeface="+mn-cs"/>
              </a:rPr>
              <a:t>by either the base excision repair (BER) or the mismatch repair (MMR) pathway. In the BER pathway, uracil DNA glycosylase (UNG) removes</a:t>
            </a:r>
            <a:r>
              <a:rPr lang="en-GB" dirty="0" smtClean="0"/>
              <a:t/>
            </a:r>
            <a:br>
              <a:rPr lang="en-GB" dirty="0" smtClean="0"/>
            </a:br>
            <a:r>
              <a:rPr lang="en-GB" sz="1200" kern="1200" dirty="0" smtClean="0">
                <a:solidFill>
                  <a:schemeClr val="tx1"/>
                </a:solidFill>
                <a:effectLst/>
                <a:latin typeface="+mn-lt"/>
                <a:ea typeface="+mn-ea"/>
                <a:cs typeface="+mn-cs"/>
              </a:rPr>
              <a:t>the uracil base from the DNA to generate an </a:t>
            </a:r>
            <a:r>
              <a:rPr lang="en-GB" sz="1200" kern="1200" dirty="0" err="1" smtClean="0">
                <a:solidFill>
                  <a:schemeClr val="tx1"/>
                </a:solidFill>
                <a:effectLst/>
                <a:latin typeface="+mn-lt"/>
                <a:ea typeface="+mn-ea"/>
                <a:cs typeface="+mn-cs"/>
              </a:rPr>
              <a:t>abasic</a:t>
            </a:r>
            <a:r>
              <a:rPr lang="en-GB" sz="1200" kern="1200" dirty="0" smtClean="0">
                <a:solidFill>
                  <a:schemeClr val="tx1"/>
                </a:solidFill>
                <a:effectLst/>
                <a:latin typeface="+mn-lt"/>
                <a:ea typeface="+mn-ea"/>
                <a:cs typeface="+mn-cs"/>
              </a:rPr>
              <a:t> site, which is recognized and cleaved by the </a:t>
            </a:r>
            <a:r>
              <a:rPr lang="en-GB" sz="1200" kern="1200" dirty="0" err="1" smtClean="0">
                <a:solidFill>
                  <a:schemeClr val="tx1"/>
                </a:solidFill>
                <a:effectLst/>
                <a:latin typeface="+mn-lt"/>
                <a:ea typeface="+mn-ea"/>
                <a:cs typeface="+mn-cs"/>
              </a:rPr>
              <a:t>apurinic</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apyrimidinic</a:t>
            </a:r>
            <a:r>
              <a:rPr lang="en-GB" sz="1200" kern="1200" dirty="0" smtClean="0">
                <a:solidFill>
                  <a:schemeClr val="tx1"/>
                </a:solidFill>
                <a:effectLst/>
                <a:latin typeface="+mn-lt"/>
                <a:ea typeface="+mn-ea"/>
                <a:cs typeface="+mn-cs"/>
              </a:rPr>
              <a:t> endonuclease 1</a:t>
            </a:r>
            <a:r>
              <a:rPr lang="en-GB" dirty="0" smtClean="0"/>
              <a:t/>
            </a:r>
            <a:br>
              <a:rPr lang="en-GB" dirty="0" smtClean="0"/>
            </a:br>
            <a:r>
              <a:rPr lang="en-GB" sz="1200" kern="1200" dirty="0" smtClean="0">
                <a:solidFill>
                  <a:schemeClr val="tx1"/>
                </a:solidFill>
                <a:effectLst/>
                <a:latin typeface="+mn-lt"/>
                <a:ea typeface="+mn-ea"/>
                <a:cs typeface="+mn-cs"/>
              </a:rPr>
              <a:t>(APE1). During MMR, the </a:t>
            </a:r>
            <a:r>
              <a:rPr lang="en-GB" sz="1200" kern="1200" dirty="0" err="1" smtClean="0">
                <a:solidFill>
                  <a:schemeClr val="tx1"/>
                </a:solidFill>
                <a:effectLst/>
                <a:latin typeface="+mn-lt"/>
                <a:ea typeface="+mn-ea"/>
                <a:cs typeface="+mn-cs"/>
              </a:rPr>
              <a:t>dU:dG</a:t>
            </a:r>
            <a:r>
              <a:rPr lang="en-GB" sz="1200" kern="1200" dirty="0" smtClean="0">
                <a:solidFill>
                  <a:schemeClr val="tx1"/>
                </a:solidFill>
                <a:effectLst/>
                <a:latin typeface="+mn-lt"/>
                <a:ea typeface="+mn-ea"/>
                <a:cs typeface="+mn-cs"/>
              </a:rPr>
              <a:t> mismatch is recognized by </a:t>
            </a:r>
            <a:r>
              <a:rPr lang="en-GB" sz="1200" kern="1200" dirty="0" err="1" smtClean="0">
                <a:solidFill>
                  <a:schemeClr val="tx1"/>
                </a:solidFill>
                <a:effectLst/>
                <a:latin typeface="+mn-lt"/>
                <a:ea typeface="+mn-ea"/>
                <a:cs typeface="+mn-cs"/>
              </a:rPr>
              <a:t>mutS</a:t>
            </a:r>
            <a:r>
              <a:rPr lang="en-GB" sz="1200" kern="1200" dirty="0" smtClean="0">
                <a:solidFill>
                  <a:schemeClr val="tx1"/>
                </a:solidFill>
                <a:effectLst/>
                <a:latin typeface="+mn-lt"/>
                <a:ea typeface="+mn-ea"/>
                <a:cs typeface="+mn-cs"/>
              </a:rPr>
              <a:t> homologue 2 and </a:t>
            </a:r>
            <a:r>
              <a:rPr lang="en-GB" sz="1200" kern="1200" dirty="0" err="1" smtClean="0">
                <a:solidFill>
                  <a:schemeClr val="tx1"/>
                </a:solidFill>
                <a:effectLst/>
                <a:latin typeface="+mn-lt"/>
                <a:ea typeface="+mn-ea"/>
                <a:cs typeface="+mn-cs"/>
              </a:rPr>
              <a:t>mutS</a:t>
            </a:r>
            <a:r>
              <a:rPr lang="en-GB" sz="1200" kern="1200" dirty="0" smtClean="0">
                <a:solidFill>
                  <a:schemeClr val="tx1"/>
                </a:solidFill>
                <a:effectLst/>
                <a:latin typeface="+mn-lt"/>
                <a:ea typeface="+mn-ea"/>
                <a:cs typeface="+mn-cs"/>
              </a:rPr>
              <a:t> homologue 6 (MSH2 and MSH6), which recruit the</a:t>
            </a:r>
            <a:r>
              <a:rPr lang="en-GB" dirty="0" smtClean="0"/>
              <a:t/>
            </a:r>
            <a:br>
              <a:rPr lang="en-GB" dirty="0" smtClean="0"/>
            </a:br>
            <a:r>
              <a:rPr lang="en-GB" sz="1200" kern="1200" dirty="0" smtClean="0">
                <a:solidFill>
                  <a:schemeClr val="tx1"/>
                </a:solidFill>
                <a:effectLst/>
                <a:latin typeface="+mn-lt"/>
                <a:ea typeface="+mn-ea"/>
                <a:cs typeface="+mn-cs"/>
              </a:rPr>
              <a:t>complex of exonuclease 1 (EXO1), </a:t>
            </a:r>
            <a:r>
              <a:rPr lang="en-GB" sz="1200" kern="1200" dirty="0" err="1" smtClean="0">
                <a:solidFill>
                  <a:schemeClr val="tx1"/>
                </a:solidFill>
                <a:effectLst/>
                <a:latin typeface="+mn-lt"/>
                <a:ea typeface="+mn-ea"/>
                <a:cs typeface="+mn-cs"/>
              </a:rPr>
              <a:t>mutL</a:t>
            </a:r>
            <a:r>
              <a:rPr lang="en-GB" sz="1200" kern="1200" dirty="0" smtClean="0">
                <a:solidFill>
                  <a:schemeClr val="tx1"/>
                </a:solidFill>
                <a:effectLst/>
                <a:latin typeface="+mn-lt"/>
                <a:ea typeface="+mn-ea"/>
                <a:cs typeface="+mn-cs"/>
              </a:rPr>
              <a:t> homologue 1 (MLH1), and post-mitotic segregation 2 (PMS2) to excise a short patch of DNA that</a:t>
            </a:r>
            <a:r>
              <a:rPr lang="en-GB" dirty="0" smtClean="0"/>
              <a:t/>
            </a:r>
            <a:br>
              <a:rPr lang="en-GB" dirty="0" smtClean="0"/>
            </a:br>
            <a:r>
              <a:rPr lang="en-GB" sz="1200" kern="1200" dirty="0" smtClean="0">
                <a:solidFill>
                  <a:schemeClr val="tx1"/>
                </a:solidFill>
                <a:effectLst/>
                <a:latin typeface="+mn-lt"/>
                <a:ea typeface="+mn-ea"/>
                <a:cs typeface="+mn-cs"/>
              </a:rPr>
              <a:t>includes the </a:t>
            </a:r>
            <a:r>
              <a:rPr lang="en-GB" sz="1200" kern="1200" dirty="0" err="1" smtClean="0">
                <a:solidFill>
                  <a:schemeClr val="tx1"/>
                </a:solidFill>
                <a:effectLst/>
                <a:latin typeface="+mn-lt"/>
                <a:ea typeface="+mn-ea"/>
                <a:cs typeface="+mn-cs"/>
              </a:rPr>
              <a:t>dU:dG</a:t>
            </a:r>
            <a:r>
              <a:rPr lang="en-GB" sz="1200" kern="1200" dirty="0" smtClean="0">
                <a:solidFill>
                  <a:schemeClr val="tx1"/>
                </a:solidFill>
                <a:effectLst/>
                <a:latin typeface="+mn-lt"/>
                <a:ea typeface="+mn-ea"/>
                <a:cs typeface="+mn-cs"/>
              </a:rPr>
              <a:t> mismatch. The DNA breaks are ligated by classical or alternative non-homologous end-joining pathways to generate a</a:t>
            </a:r>
            <a:r>
              <a:rPr lang="en-GB" dirty="0" smtClean="0"/>
              <a:t/>
            </a:r>
            <a:br>
              <a:rPr lang="en-GB" dirty="0" smtClean="0"/>
            </a:br>
            <a:r>
              <a:rPr lang="en-GB" sz="1200" kern="1200" dirty="0" smtClean="0">
                <a:solidFill>
                  <a:schemeClr val="tx1"/>
                </a:solidFill>
                <a:effectLst/>
                <a:latin typeface="+mn-lt"/>
                <a:ea typeface="+mn-ea"/>
                <a:cs typeface="+mn-cs"/>
              </a:rPr>
              <a:t>recombined </a:t>
            </a:r>
            <a:r>
              <a:rPr lang="en-GB" sz="1200" kern="1200" dirty="0" err="1" smtClean="0">
                <a:solidFill>
                  <a:schemeClr val="tx1"/>
                </a:solidFill>
                <a:effectLst/>
                <a:latin typeface="+mn-lt"/>
                <a:ea typeface="+mn-ea"/>
                <a:cs typeface="+mn-cs"/>
              </a:rPr>
              <a:t>Igh</a:t>
            </a:r>
            <a:r>
              <a:rPr lang="en-GB" sz="1200" kern="1200" dirty="0" smtClean="0">
                <a:solidFill>
                  <a:schemeClr val="tx1"/>
                </a:solidFill>
                <a:effectLst/>
                <a:latin typeface="+mn-lt"/>
                <a:ea typeface="+mn-ea"/>
                <a:cs typeface="+mn-cs"/>
              </a:rPr>
              <a:t> locus and an excision circle. Rev1 and 14-3-3 are scaffolding proteins, which are necessary for the assembly of the protein</a:t>
            </a:r>
            <a:r>
              <a:rPr lang="en-GB" dirty="0" smtClean="0"/>
              <a:t/>
            </a:r>
            <a:br>
              <a:rPr lang="en-GB" dirty="0" smtClean="0"/>
            </a:br>
            <a:r>
              <a:rPr lang="en-GB" sz="1200" kern="1200" dirty="0" smtClean="0">
                <a:solidFill>
                  <a:schemeClr val="tx1"/>
                </a:solidFill>
                <a:effectLst/>
                <a:latin typeface="+mn-lt"/>
                <a:ea typeface="+mn-ea"/>
                <a:cs typeface="+mn-cs"/>
              </a:rPr>
              <a:t>complexes participating in </a:t>
            </a:r>
            <a:r>
              <a:rPr lang="en-GB" sz="1200" kern="1200" dirty="0" smtClean="0">
                <a:solidFill>
                  <a:schemeClr val="tx1"/>
                </a:solidFill>
                <a:effectLst/>
                <a:latin typeface="+mn-lt"/>
                <a:ea typeface="+mn-ea"/>
                <a:cs typeface="+mn-cs"/>
              </a:rPr>
              <a:t>CSR</a:t>
            </a:r>
            <a:endParaRPr lang="hr-HR" sz="1200" kern="1200" dirty="0" smtClean="0">
              <a:solidFill>
                <a:schemeClr val="tx1"/>
              </a:solidFill>
              <a:effectLst/>
              <a:latin typeface="+mn-lt"/>
              <a:ea typeface="+mn-ea"/>
              <a:cs typeface="+mn-cs"/>
            </a:endParaRPr>
          </a:p>
          <a:p>
            <a:r>
              <a:rPr lang="en-US" dirty="0" smtClean="0"/>
              <a:t>The mechanism of SHM involves </a:t>
            </a:r>
            <a:r>
              <a:rPr lang="en-US" dirty="0" smtClean="0">
                <a:hlinkClick r:id="rId3" tooltip="Deamination"/>
              </a:rPr>
              <a:t>deamination</a:t>
            </a:r>
            <a:r>
              <a:rPr lang="en-US" dirty="0" smtClean="0"/>
              <a:t> of </a:t>
            </a:r>
            <a:r>
              <a:rPr lang="en-US" dirty="0" smtClean="0">
                <a:hlinkClick r:id="rId4" tooltip="Cytosine"/>
              </a:rPr>
              <a:t>cytosine</a:t>
            </a:r>
            <a:r>
              <a:rPr lang="en-US" dirty="0" smtClean="0"/>
              <a:t> to </a:t>
            </a:r>
            <a:r>
              <a:rPr lang="en-US" dirty="0" smtClean="0">
                <a:hlinkClick r:id="rId5" tooltip="Uracil"/>
              </a:rPr>
              <a:t>uracil</a:t>
            </a:r>
            <a:r>
              <a:rPr lang="en-US" dirty="0" smtClean="0"/>
              <a:t> in DNA by the enzyme </a:t>
            </a:r>
            <a:r>
              <a:rPr lang="en-US" dirty="0" smtClean="0">
                <a:hlinkClick r:id="rId6" tooltip="Activation-induced cytidine deaminase"/>
              </a:rPr>
              <a:t>activation-induced cytidine deaminase</a:t>
            </a:r>
            <a:r>
              <a:rPr lang="en-US" dirty="0" smtClean="0"/>
              <a:t>, or AID.</a:t>
            </a:r>
            <a:r>
              <a:rPr lang="en-US" baseline="30000" dirty="0" smtClean="0">
                <a:hlinkClick r:id="rId7"/>
              </a:rPr>
              <a:t>[10]</a:t>
            </a:r>
            <a:r>
              <a:rPr lang="en-US" baseline="30000" dirty="0" smtClean="0">
                <a:hlinkClick r:id="rId8"/>
              </a:rPr>
              <a:t>[11]</a:t>
            </a:r>
            <a:r>
              <a:rPr lang="en-US" dirty="0" smtClean="0"/>
              <a:t> A </a:t>
            </a:r>
            <a:r>
              <a:rPr lang="en-US" dirty="0" err="1" smtClean="0"/>
              <a:t>cytosine:</a:t>
            </a:r>
            <a:r>
              <a:rPr lang="en-US" dirty="0" err="1" smtClean="0">
                <a:hlinkClick r:id="rId9" tooltip="Guanine"/>
              </a:rPr>
              <a:t>guanine</a:t>
            </a:r>
            <a:r>
              <a:rPr lang="en-US" dirty="0" smtClean="0"/>
              <a:t> pair is thus directly mutated to a </a:t>
            </a:r>
            <a:r>
              <a:rPr lang="en-US" dirty="0" err="1" smtClean="0"/>
              <a:t>uracil:guanine</a:t>
            </a:r>
            <a:r>
              <a:rPr lang="en-US" dirty="0" smtClean="0"/>
              <a:t> mismatch. Uracil residues are not normally found in DNA, therefore, to maintain the integrity of the genome, most of these mutations must be repaired by high-fidelity </a:t>
            </a:r>
            <a:r>
              <a:rPr lang="en-US" dirty="0" smtClean="0">
                <a:hlinkClick r:id="rId10" tooltip="Base excision repair"/>
              </a:rPr>
              <a:t>Base excision repair</a:t>
            </a:r>
            <a:r>
              <a:rPr lang="en-US" dirty="0" smtClean="0"/>
              <a:t> </a:t>
            </a:r>
            <a:r>
              <a:rPr lang="en-US" dirty="0" smtClean="0">
                <a:hlinkClick r:id="rId11" tooltip="Enzyme"/>
              </a:rPr>
              <a:t>enzymes</a:t>
            </a:r>
            <a:r>
              <a:rPr lang="en-US" dirty="0" smtClean="0"/>
              <a:t>. The uracil bases are removed by the repair enzyme, </a:t>
            </a:r>
            <a:r>
              <a:rPr lang="en-US" dirty="0" smtClean="0">
                <a:hlinkClick r:id="rId12" tooltip="Uracil-DNA glycosylase"/>
              </a:rPr>
              <a:t>uracil-DNA glycosylase</a:t>
            </a:r>
            <a:r>
              <a:rPr lang="en-US" dirty="0" smtClean="0"/>
              <a:t>.</a:t>
            </a:r>
            <a:r>
              <a:rPr lang="en-US" baseline="30000" dirty="0" smtClean="0">
                <a:hlinkClick r:id="rId8"/>
              </a:rPr>
              <a:t>[11]</a:t>
            </a:r>
            <a:r>
              <a:rPr lang="en-US" dirty="0" smtClean="0"/>
              <a:t> Error-prone DNA polymerases are then recruited to fill in the gap and create mutations.</a:t>
            </a:r>
            <a:r>
              <a:rPr lang="en-US" baseline="30000" dirty="0" smtClean="0">
                <a:hlinkClick r:id="rId7"/>
              </a:rPr>
              <a:t>[10]</a:t>
            </a:r>
            <a:r>
              <a:rPr lang="en-US" baseline="30000" dirty="0" smtClean="0">
                <a:hlinkClick r:id="rId13"/>
              </a:rPr>
              <a:t>[12]</a:t>
            </a:r>
            <a:r>
              <a:rPr lang="en-US" dirty="0" smtClean="0"/>
              <a:t> </a:t>
            </a:r>
          </a:p>
          <a:p>
            <a:r>
              <a:rPr lang="en-US" dirty="0" smtClean="0"/>
              <a:t>The synthesis of this new DNA involves error-prone </a:t>
            </a:r>
            <a:r>
              <a:rPr lang="en-US" dirty="0" smtClean="0">
                <a:hlinkClick r:id="rId14" tooltip="DNA polymerase"/>
              </a:rPr>
              <a:t>DNA polymerases</a:t>
            </a:r>
            <a:r>
              <a:rPr lang="en-US" dirty="0" smtClean="0"/>
              <a:t>, which often introduce mutations at the position of the </a:t>
            </a:r>
            <a:r>
              <a:rPr lang="en-US" dirty="0" err="1" smtClean="0"/>
              <a:t>deaminated</a:t>
            </a:r>
            <a:r>
              <a:rPr lang="en-US" dirty="0" smtClean="0"/>
              <a:t> cytosine itself or neighboring </a:t>
            </a:r>
            <a:r>
              <a:rPr lang="en-US" dirty="0" smtClean="0">
                <a:hlinkClick r:id="rId15" tooltip="Base pair"/>
              </a:rPr>
              <a:t>base pairs</a:t>
            </a:r>
            <a:r>
              <a:rPr lang="en-US" dirty="0" smtClean="0"/>
              <a:t>. During B cell division the immunoglobulin </a:t>
            </a:r>
            <a:r>
              <a:rPr lang="en-US" dirty="0" smtClean="0">
                <a:hlinkClick r:id="rId16" tooltip="Hypervariable region"/>
              </a:rPr>
              <a:t>variable region</a:t>
            </a:r>
            <a:r>
              <a:rPr lang="en-US" dirty="0" smtClean="0"/>
              <a:t> DNA is </a:t>
            </a:r>
            <a:r>
              <a:rPr lang="en-US" dirty="0" smtClean="0">
                <a:hlinkClick r:id="rId17" tooltip="Transcription (genetics)"/>
              </a:rPr>
              <a:t>transcribed</a:t>
            </a:r>
            <a:r>
              <a:rPr lang="en-US" dirty="0" smtClean="0"/>
              <a:t> and translated. The introduction of mutations in the rapidly proliferating population of B cells ultimately culminates in the production of thousands of B cells, possessing slightly different receptors and varying specificity for the antigen, from which the B cell with highest </a:t>
            </a:r>
            <a:r>
              <a:rPr lang="en-US" dirty="0" smtClean="0">
                <a:hlinkClick r:id="rId18" tooltip="Affinity (pharmacology)"/>
              </a:rPr>
              <a:t>affinities</a:t>
            </a:r>
            <a:r>
              <a:rPr lang="en-US" dirty="0" smtClean="0"/>
              <a:t> for the antigen can be selected. The B cells with the greatest affinity will then be selected to differentiate into </a:t>
            </a:r>
            <a:r>
              <a:rPr lang="en-US" dirty="0" smtClean="0">
                <a:hlinkClick r:id="rId19" tooltip="Plasma cell"/>
              </a:rPr>
              <a:t>plasma cells</a:t>
            </a:r>
            <a:r>
              <a:rPr lang="en-US" dirty="0" smtClean="0"/>
              <a:t> producing </a:t>
            </a:r>
            <a:r>
              <a:rPr lang="en-US" dirty="0" smtClean="0">
                <a:hlinkClick r:id="rId20" tooltip="Antibody"/>
              </a:rPr>
              <a:t>antibody</a:t>
            </a:r>
            <a:r>
              <a:rPr lang="en-US" dirty="0" smtClean="0"/>
              <a:t> and long-lived </a:t>
            </a:r>
            <a:r>
              <a:rPr lang="en-US" dirty="0" smtClean="0">
                <a:hlinkClick r:id="rId21" tooltip="Memory B cell"/>
              </a:rPr>
              <a:t>memory B cells</a:t>
            </a:r>
            <a:r>
              <a:rPr lang="en-US" dirty="0" smtClean="0"/>
              <a:t> contributing to enhanced immune responses upon reinfection.</a:t>
            </a:r>
            <a:r>
              <a:rPr lang="en-US" baseline="30000" dirty="0" smtClean="0">
                <a:hlinkClick r:id="rId22"/>
              </a:rPr>
              <a:t>[2]</a:t>
            </a:r>
            <a:r>
              <a:rPr lang="en-US" dirty="0" smtClean="0"/>
              <a:t> </a:t>
            </a:r>
          </a:p>
          <a:p>
            <a:r>
              <a:rPr lang="en-US" dirty="0" smtClean="0"/>
              <a:t>The </a:t>
            </a:r>
            <a:r>
              <a:rPr lang="en-US" dirty="0" err="1" smtClean="0"/>
              <a:t>hypermutation</a:t>
            </a:r>
            <a:r>
              <a:rPr lang="en-US" dirty="0" smtClean="0"/>
              <a:t> process also utilizes cells that auto-select against the 'signature' of an organism's own cells. </a:t>
            </a:r>
            <a:r>
              <a:rPr lang="en-US" smtClean="0"/>
              <a:t>It is hypothesized that failures of this auto-selection process may also lead to the development of an </a:t>
            </a:r>
            <a:r>
              <a:rPr lang="en-US" smtClean="0">
                <a:hlinkClick r:id="rId23" tooltip="Auto-immune"/>
              </a:rPr>
              <a:t>auto-immune</a:t>
            </a:r>
            <a:r>
              <a:rPr lang="en-US" smtClean="0"/>
              <a:t> response.</a:t>
            </a:r>
          </a:p>
          <a:p>
            <a:endParaRPr lang="en-US" dirty="0"/>
          </a:p>
        </p:txBody>
      </p:sp>
      <p:sp>
        <p:nvSpPr>
          <p:cNvPr id="4" name="Slide Number Placeholder 3"/>
          <p:cNvSpPr>
            <a:spLocks noGrp="1"/>
          </p:cNvSpPr>
          <p:nvPr>
            <p:ph type="sldNum" sz="quarter" idx="10"/>
          </p:nvPr>
        </p:nvSpPr>
        <p:spPr/>
        <p:txBody>
          <a:bodyPr/>
          <a:lstStyle/>
          <a:p>
            <a:fld id="{84B842E7-B19F-438B-A9CC-6802C52ECBFE}" type="slidenum">
              <a:rPr lang="en-US" smtClean="0"/>
              <a:t>34</a:t>
            </a:fld>
            <a:endParaRPr lang="en-US"/>
          </a:p>
        </p:txBody>
      </p:sp>
    </p:spTree>
    <p:extLst>
      <p:ext uri="{BB962C8B-B14F-4D97-AF65-F5344CB8AC3E}">
        <p14:creationId xmlns:p14="http://schemas.microsoft.com/office/powerpoint/2010/main" val="388260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BA4DEB-AAC2-489A-949E-1A9EE6E5693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329682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A4DEB-AAC2-489A-949E-1A9EE6E5693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152508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A4DEB-AAC2-489A-949E-1A9EE6E5693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264766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A4DEB-AAC2-489A-949E-1A9EE6E5693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60293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BA4DEB-AAC2-489A-949E-1A9EE6E5693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103655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A4DEB-AAC2-489A-949E-1A9EE6E5693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171927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BA4DEB-AAC2-489A-949E-1A9EE6E5693D}"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156401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A4DEB-AAC2-489A-949E-1A9EE6E5693D}"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70645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A4DEB-AAC2-489A-949E-1A9EE6E5693D}"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3942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BA4DEB-AAC2-489A-949E-1A9EE6E5693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203134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BA4DEB-AAC2-489A-949E-1A9EE6E5693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1D0B-1934-4B57-B32C-D5C4F0354FDC}" type="slidenum">
              <a:rPr lang="en-US" smtClean="0"/>
              <a:t>‹#›</a:t>
            </a:fld>
            <a:endParaRPr lang="en-US"/>
          </a:p>
        </p:txBody>
      </p:sp>
    </p:spTree>
    <p:extLst>
      <p:ext uri="{BB962C8B-B14F-4D97-AF65-F5344CB8AC3E}">
        <p14:creationId xmlns:p14="http://schemas.microsoft.com/office/powerpoint/2010/main" val="71054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A4DEB-AAC2-489A-949E-1A9EE6E5693D}" type="datetimeFigureOut">
              <a:rPr lang="en-US" smtClean="0"/>
              <a:t>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A1D0B-1934-4B57-B32C-D5C4F0354FDC}" type="slidenum">
              <a:rPr lang="en-US" smtClean="0"/>
              <a:t>‹#›</a:t>
            </a:fld>
            <a:endParaRPr lang="en-US"/>
          </a:p>
        </p:txBody>
      </p:sp>
    </p:spTree>
    <p:extLst>
      <p:ext uri="{BB962C8B-B14F-4D97-AF65-F5344CB8AC3E}">
        <p14:creationId xmlns:p14="http://schemas.microsoft.com/office/powerpoint/2010/main" val="178520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9011" y="2665708"/>
            <a:ext cx="4182555" cy="523220"/>
          </a:xfrm>
          <a:prstGeom prst="rect">
            <a:avLst/>
          </a:prstGeom>
          <a:noFill/>
        </p:spPr>
        <p:txBody>
          <a:bodyPr wrap="none" rtlCol="0">
            <a:spAutoFit/>
          </a:bodyPr>
          <a:lstStyle/>
          <a:p>
            <a:r>
              <a:rPr lang="hr-HR" sz="2800" dirty="0" smtClean="0">
                <a:latin typeface="Arial" panose="020B0604020202020204" pitchFamily="34" charset="0"/>
                <a:cs typeface="Arial" panose="020B0604020202020204" pitchFamily="34" charset="0"/>
              </a:rPr>
              <a:t>Diferencijacija B </a:t>
            </a:r>
            <a:r>
              <a:rPr lang="hr-HR" sz="2800" dirty="0" err="1" smtClean="0">
                <a:latin typeface="Arial" panose="020B0604020202020204" pitchFamily="34" charset="0"/>
                <a:cs typeface="Arial" panose="020B0604020202020204" pitchFamily="34" charset="0"/>
              </a:rPr>
              <a:t>limfocita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96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5. Conserved heptamer and nonamer sequences flank the gene segments encoding the V regions of heavy (H) and light (λ and κ) chains."/>
          <p:cNvPicPr/>
          <p:nvPr/>
        </p:nvPicPr>
        <p:blipFill>
          <a:blip r:embed="rId2">
            <a:extLst>
              <a:ext uri="{28A0092B-C50C-407E-A947-70E740481C1C}">
                <a14:useLocalDpi xmlns:a14="http://schemas.microsoft.com/office/drawing/2010/main" val="0"/>
              </a:ext>
            </a:extLst>
          </a:blip>
          <a:srcRect/>
          <a:stretch>
            <a:fillRect/>
          </a:stretch>
        </p:blipFill>
        <p:spPr bwMode="auto">
          <a:xfrm>
            <a:off x="3554361" y="1445343"/>
            <a:ext cx="5858490" cy="2961814"/>
          </a:xfrm>
          <a:prstGeom prst="rect">
            <a:avLst/>
          </a:prstGeom>
          <a:noFill/>
          <a:ln>
            <a:noFill/>
          </a:ln>
        </p:spPr>
      </p:pic>
      <p:sp>
        <p:nvSpPr>
          <p:cNvPr id="3" name="TextBox 2"/>
          <p:cNvSpPr txBox="1"/>
          <p:nvPr/>
        </p:nvSpPr>
        <p:spPr>
          <a:xfrm>
            <a:off x="426150" y="4601497"/>
            <a:ext cx="11120284" cy="1938992"/>
          </a:xfrm>
          <a:prstGeom prst="rect">
            <a:avLst/>
          </a:prstGeom>
          <a:noFill/>
        </p:spPr>
        <p:txBody>
          <a:bodyPr wrap="square" rtlCol="0">
            <a:spAutoFit/>
          </a:bodyPr>
          <a:lstStyle/>
          <a:p>
            <a:r>
              <a:rPr lang="hr-HR" sz="2400" dirty="0" smtClean="0"/>
              <a:t>Bočne sekvence fragmenata V i J imaju karakteristične sljedove (</a:t>
            </a:r>
            <a:r>
              <a:rPr lang="hr-HR" sz="2400" dirty="0" err="1" smtClean="0"/>
              <a:t>heptamer</a:t>
            </a:r>
            <a:r>
              <a:rPr lang="hr-HR" sz="2400" dirty="0" smtClean="0"/>
              <a:t> i </a:t>
            </a:r>
            <a:r>
              <a:rPr lang="hr-HR" sz="2400" dirty="0" err="1" smtClean="0"/>
              <a:t>nonamer</a:t>
            </a:r>
            <a:r>
              <a:rPr lang="hr-HR" sz="2400" dirty="0" smtClean="0"/>
              <a:t>), dok su između sekvence od 12 ili 23 </a:t>
            </a:r>
            <a:r>
              <a:rPr lang="hr-HR" sz="2400" dirty="0" err="1" smtClean="0"/>
              <a:t>nukleotida</a:t>
            </a:r>
            <a:r>
              <a:rPr lang="hr-HR" sz="2400" dirty="0" smtClean="0"/>
              <a:t> (duljina </a:t>
            </a:r>
            <a:r>
              <a:rPr lang="hr-HR" sz="2400" dirty="0" err="1" smtClean="0"/>
              <a:t>heliksa</a:t>
            </a:r>
            <a:r>
              <a:rPr lang="hr-HR" sz="2400" dirty="0" smtClean="0"/>
              <a:t>). Takva sekvenca koja se sastoji od bočnih i središnjeg </a:t>
            </a:r>
            <a:r>
              <a:rPr lang="hr-HR" sz="2400" dirty="0" err="1" smtClean="0"/>
              <a:t>spacera</a:t>
            </a:r>
            <a:r>
              <a:rPr lang="hr-HR" sz="2400" dirty="0" smtClean="0"/>
              <a:t> zove se RSS ili </a:t>
            </a:r>
            <a:r>
              <a:rPr lang="hr-HR" sz="2400" dirty="0" err="1" smtClean="0"/>
              <a:t>recombination</a:t>
            </a:r>
            <a:r>
              <a:rPr lang="hr-HR" sz="2400" dirty="0" smtClean="0"/>
              <a:t> signal </a:t>
            </a:r>
            <a:r>
              <a:rPr lang="hr-HR" sz="2400" dirty="0" err="1" smtClean="0"/>
              <a:t>sequence</a:t>
            </a:r>
            <a:r>
              <a:rPr lang="hr-HR" sz="2400" dirty="0" smtClean="0"/>
              <a:t>. Potreba za točnim udaljenostima služi i za sprječavanje krivog vezanja  koje prepoznaju enzimi </a:t>
            </a:r>
            <a:r>
              <a:rPr lang="hr-HR" sz="2400" dirty="0" smtClean="0">
                <a:solidFill>
                  <a:schemeClr val="accent5"/>
                </a:solidFill>
              </a:rPr>
              <a:t>RAG1 i RAG2</a:t>
            </a:r>
            <a:endParaRPr lang="en-US" sz="2400" dirty="0">
              <a:solidFill>
                <a:schemeClr val="accent5"/>
              </a:solidFill>
            </a:endParaRPr>
          </a:p>
        </p:txBody>
      </p:sp>
    </p:spTree>
    <p:extLst>
      <p:ext uri="{BB962C8B-B14F-4D97-AF65-F5344CB8AC3E}">
        <p14:creationId xmlns:p14="http://schemas.microsoft.com/office/powerpoint/2010/main" val="87581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6. V-region gene segments are joined by recombination."/>
          <p:cNvPicPr/>
          <p:nvPr/>
        </p:nvPicPr>
        <p:blipFill>
          <a:blip r:embed="rId2">
            <a:extLst>
              <a:ext uri="{28A0092B-C50C-407E-A947-70E740481C1C}">
                <a14:useLocalDpi xmlns:a14="http://schemas.microsoft.com/office/drawing/2010/main" val="0"/>
              </a:ext>
            </a:extLst>
          </a:blip>
          <a:srcRect/>
          <a:stretch>
            <a:fillRect/>
          </a:stretch>
        </p:blipFill>
        <p:spPr bwMode="auto">
          <a:xfrm>
            <a:off x="3567683" y="95395"/>
            <a:ext cx="4391025" cy="5276850"/>
          </a:xfrm>
          <a:prstGeom prst="rect">
            <a:avLst/>
          </a:prstGeom>
          <a:noFill/>
          <a:ln>
            <a:noFill/>
          </a:ln>
        </p:spPr>
      </p:pic>
      <p:sp>
        <p:nvSpPr>
          <p:cNvPr id="3" name="TextBox 2"/>
          <p:cNvSpPr txBox="1"/>
          <p:nvPr/>
        </p:nvSpPr>
        <p:spPr>
          <a:xfrm>
            <a:off x="445167" y="5549386"/>
            <a:ext cx="11468745" cy="1200329"/>
          </a:xfrm>
          <a:prstGeom prst="rect">
            <a:avLst/>
          </a:prstGeom>
          <a:noFill/>
        </p:spPr>
        <p:txBody>
          <a:bodyPr wrap="square" rtlCol="0">
            <a:spAutoFit/>
          </a:bodyPr>
          <a:lstStyle/>
          <a:p>
            <a:r>
              <a:rPr lang="hr-HR" sz="2400" dirty="0" smtClean="0"/>
              <a:t>Nastanak </a:t>
            </a:r>
            <a:r>
              <a:rPr lang="hr-HR" sz="2400" dirty="0" err="1" smtClean="0"/>
              <a:t>rekombinacijske</a:t>
            </a:r>
            <a:r>
              <a:rPr lang="hr-HR" sz="2400" dirty="0" smtClean="0"/>
              <a:t> petlje koja vodi isijecanju središnjeg dijela zbog bočnih sekvenci istog smjera. Druga varijanta pretpostavlja nastanak petlje , a ne vodi izrezivanju, ali može stvoriti kodirajuću regiju.</a:t>
            </a:r>
            <a:endParaRPr lang="en-US" sz="2400" dirty="0"/>
          </a:p>
        </p:txBody>
      </p:sp>
    </p:spTree>
    <p:extLst>
      <p:ext uri="{BB962C8B-B14F-4D97-AF65-F5344CB8AC3E}">
        <p14:creationId xmlns:p14="http://schemas.microsoft.com/office/powerpoint/2010/main" val="131265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39" y="0"/>
            <a:ext cx="2889157" cy="6858000"/>
          </a:xfrm>
          <a:prstGeom prst="rect">
            <a:avLst/>
          </a:prstGeom>
        </p:spPr>
      </p:pic>
      <p:sp>
        <p:nvSpPr>
          <p:cNvPr id="3" name="TextBox 2"/>
          <p:cNvSpPr txBox="1"/>
          <p:nvPr/>
        </p:nvSpPr>
        <p:spPr>
          <a:xfrm>
            <a:off x="3839521" y="1100380"/>
            <a:ext cx="7970187" cy="2677656"/>
          </a:xfrm>
          <a:prstGeom prst="rect">
            <a:avLst/>
          </a:prstGeom>
          <a:noFill/>
        </p:spPr>
        <p:txBody>
          <a:bodyPr wrap="square" rtlCol="0">
            <a:spAutoFit/>
          </a:bodyPr>
          <a:lstStyle/>
          <a:p>
            <a:r>
              <a:rPr lang="hr-HR" sz="2400" dirty="0" err="1" smtClean="0"/>
              <a:t>Nukleaze</a:t>
            </a:r>
            <a:r>
              <a:rPr lang="hr-HR" sz="2400" dirty="0" smtClean="0"/>
              <a:t> RAG 1 i RAG2 prepoznaju bočne sekvence i </a:t>
            </a:r>
            <a:r>
              <a:rPr lang="hr-HR" sz="2400" dirty="0" err="1" smtClean="0"/>
              <a:t>odcijepaju</a:t>
            </a:r>
            <a:r>
              <a:rPr lang="hr-HR" sz="2400" dirty="0" smtClean="0"/>
              <a:t> petlju, a stanične </a:t>
            </a:r>
            <a:r>
              <a:rPr lang="hr-HR" sz="2400" dirty="0" err="1" smtClean="0"/>
              <a:t>ligaze</a:t>
            </a:r>
            <a:r>
              <a:rPr lang="hr-HR" sz="2400" dirty="0" smtClean="0"/>
              <a:t> i drugi enzimi spajaju DNA, DNA PK. RAG su </a:t>
            </a:r>
            <a:r>
              <a:rPr lang="hr-HR" sz="2400" dirty="0" err="1" smtClean="0"/>
              <a:t>eksprimirane</a:t>
            </a:r>
            <a:r>
              <a:rPr lang="hr-HR" sz="2400" dirty="0" smtClean="0"/>
              <a:t> samo u određenoj fazi razvoja </a:t>
            </a:r>
            <a:r>
              <a:rPr lang="hr-HR" sz="2400" dirty="0" err="1" smtClean="0"/>
              <a:t>limfocita</a:t>
            </a:r>
            <a:r>
              <a:rPr lang="hr-HR" sz="2400" dirty="0" smtClean="0"/>
              <a:t>.</a:t>
            </a:r>
          </a:p>
          <a:p>
            <a:r>
              <a:rPr lang="hr-HR" sz="2400" dirty="0" smtClean="0"/>
              <a:t>terminalna </a:t>
            </a:r>
            <a:r>
              <a:rPr lang="hr-HR" sz="2400" dirty="0" err="1" smtClean="0"/>
              <a:t>deoksinukleotidil</a:t>
            </a:r>
            <a:r>
              <a:rPr lang="hr-HR" sz="2400" dirty="0" smtClean="0"/>
              <a:t> </a:t>
            </a:r>
            <a:r>
              <a:rPr lang="hr-HR" sz="2400" dirty="0" err="1" smtClean="0"/>
              <a:t>transferaza</a:t>
            </a:r>
            <a:r>
              <a:rPr lang="hr-HR" sz="2400" dirty="0" smtClean="0"/>
              <a:t> može na krajeve kodirajuće regije dodati </a:t>
            </a:r>
            <a:r>
              <a:rPr lang="hr-HR" sz="2400" dirty="0" err="1" smtClean="0"/>
              <a:t>nukleotide</a:t>
            </a:r>
            <a:r>
              <a:rPr lang="hr-HR" sz="2400" dirty="0" smtClean="0"/>
              <a:t> i tako povećati raznovrsnost, kao i </a:t>
            </a:r>
            <a:r>
              <a:rPr lang="hr-HR" sz="2400" dirty="0" err="1" smtClean="0"/>
              <a:t>egzonukleaza</a:t>
            </a:r>
            <a:r>
              <a:rPr lang="hr-HR" sz="2400" dirty="0" smtClean="0"/>
              <a:t> izrezati</a:t>
            </a:r>
            <a:endParaRPr lang="en-US" sz="2400" dirty="0"/>
          </a:p>
        </p:txBody>
      </p:sp>
    </p:spTree>
    <p:extLst>
      <p:ext uri="{BB962C8B-B14F-4D97-AF65-F5344CB8AC3E}">
        <p14:creationId xmlns:p14="http://schemas.microsoft.com/office/powerpoint/2010/main" val="146085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8. The introduction of P- and N-nucleotides at the joints between gene segments during immunoglobulin gene rearrangement."/>
          <p:cNvPicPr/>
          <p:nvPr/>
        </p:nvPicPr>
        <p:blipFill>
          <a:blip r:embed="rId3">
            <a:extLst>
              <a:ext uri="{28A0092B-C50C-407E-A947-70E740481C1C}">
                <a14:useLocalDpi xmlns:a14="http://schemas.microsoft.com/office/drawing/2010/main" val="0"/>
              </a:ext>
            </a:extLst>
          </a:blip>
          <a:srcRect/>
          <a:stretch>
            <a:fillRect/>
          </a:stretch>
        </p:blipFill>
        <p:spPr bwMode="auto">
          <a:xfrm>
            <a:off x="423781" y="247973"/>
            <a:ext cx="2660381" cy="6291020"/>
          </a:xfrm>
          <a:prstGeom prst="rect">
            <a:avLst/>
          </a:prstGeom>
          <a:noFill/>
          <a:ln>
            <a:noFill/>
          </a:ln>
        </p:spPr>
      </p:pic>
      <p:sp>
        <p:nvSpPr>
          <p:cNvPr id="3" name="TextBox 2"/>
          <p:cNvSpPr txBox="1"/>
          <p:nvPr/>
        </p:nvSpPr>
        <p:spPr>
          <a:xfrm>
            <a:off x="3252605" y="4230669"/>
            <a:ext cx="8765460" cy="2308324"/>
          </a:xfrm>
          <a:prstGeom prst="rect">
            <a:avLst/>
          </a:prstGeom>
          <a:noFill/>
        </p:spPr>
        <p:txBody>
          <a:bodyPr wrap="square" rtlCol="0">
            <a:spAutoFit/>
          </a:bodyPr>
          <a:lstStyle/>
          <a:p>
            <a:r>
              <a:rPr lang="hr-HR" sz="2400" dirty="0" smtClean="0"/>
              <a:t>Dodavanje P i N </a:t>
            </a:r>
            <a:r>
              <a:rPr lang="hr-HR" sz="2400" dirty="0" err="1" smtClean="0"/>
              <a:t>nukleotida</a:t>
            </a:r>
            <a:r>
              <a:rPr lang="hr-HR" sz="2400" dirty="0" smtClean="0"/>
              <a:t> na mjestu vezanja kodirajućih sekvenci</a:t>
            </a:r>
          </a:p>
          <a:p>
            <a:r>
              <a:rPr lang="hr-HR" sz="2400" dirty="0" smtClean="0"/>
              <a:t>P: </a:t>
            </a:r>
            <a:r>
              <a:rPr lang="hr-HR" sz="2400" dirty="0" err="1" smtClean="0"/>
              <a:t>palindromski</a:t>
            </a:r>
            <a:r>
              <a:rPr lang="hr-HR" sz="2400" dirty="0" smtClean="0"/>
              <a:t> krajevi</a:t>
            </a:r>
          </a:p>
          <a:p>
            <a:r>
              <a:rPr lang="hr-HR" sz="2400" dirty="0" smtClean="0"/>
              <a:t>N: dodani </a:t>
            </a:r>
            <a:r>
              <a:rPr lang="hr-HR" sz="2400" dirty="0" err="1" smtClean="0"/>
              <a:t>nukleotidi</a:t>
            </a:r>
            <a:endParaRPr lang="hr-HR" sz="2400" dirty="0" smtClean="0"/>
          </a:p>
          <a:p>
            <a:endParaRPr lang="hr-HR" sz="2400" dirty="0"/>
          </a:p>
          <a:p>
            <a:r>
              <a:rPr lang="hr-HR" sz="2400" dirty="0" smtClean="0"/>
              <a:t>kako se moguće promijeni okvir čitanja, mnoge </a:t>
            </a:r>
            <a:r>
              <a:rPr lang="hr-HR" sz="2400" dirty="0" err="1" smtClean="0"/>
              <a:t>rekombinacije</a:t>
            </a:r>
            <a:r>
              <a:rPr lang="hr-HR" sz="2400" dirty="0" smtClean="0"/>
              <a:t> nisu funkcionalne</a:t>
            </a:r>
            <a:endParaRPr lang="en-US" sz="2400" dirty="0"/>
          </a:p>
        </p:txBody>
      </p:sp>
    </p:spTree>
    <p:extLst>
      <p:ext uri="{BB962C8B-B14F-4D97-AF65-F5344CB8AC3E}">
        <p14:creationId xmlns:p14="http://schemas.microsoft.com/office/powerpoint/2010/main" val="229555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10. The diversification of chicken immunoglobulins occurs through gene conversion."/>
          <p:cNvPicPr/>
          <p:nvPr/>
        </p:nvPicPr>
        <p:blipFill>
          <a:blip r:embed="rId2">
            <a:extLst>
              <a:ext uri="{28A0092B-C50C-407E-A947-70E740481C1C}">
                <a14:useLocalDpi xmlns:a14="http://schemas.microsoft.com/office/drawing/2010/main" val="0"/>
              </a:ext>
            </a:extLst>
          </a:blip>
          <a:srcRect/>
          <a:stretch>
            <a:fillRect/>
          </a:stretch>
        </p:blipFill>
        <p:spPr bwMode="auto">
          <a:xfrm>
            <a:off x="785247" y="517971"/>
            <a:ext cx="5982265" cy="5982346"/>
          </a:xfrm>
          <a:prstGeom prst="rect">
            <a:avLst/>
          </a:prstGeom>
          <a:noFill/>
          <a:ln>
            <a:noFill/>
          </a:ln>
        </p:spPr>
      </p:pic>
      <p:sp>
        <p:nvSpPr>
          <p:cNvPr id="3" name="TextBox 2"/>
          <p:cNvSpPr txBox="1"/>
          <p:nvPr/>
        </p:nvSpPr>
        <p:spPr>
          <a:xfrm>
            <a:off x="7128676" y="5518484"/>
            <a:ext cx="4806650" cy="1200329"/>
          </a:xfrm>
          <a:prstGeom prst="rect">
            <a:avLst/>
          </a:prstGeom>
          <a:noFill/>
        </p:spPr>
        <p:txBody>
          <a:bodyPr wrap="square" rtlCol="0">
            <a:spAutoFit/>
          </a:bodyPr>
          <a:lstStyle/>
          <a:p>
            <a:r>
              <a:rPr lang="hr-HR" sz="2400" dirty="0" smtClean="0"/>
              <a:t>Nastanak raznolikosti kod ptica putem genske konverzije odsječaka </a:t>
            </a:r>
            <a:r>
              <a:rPr lang="hr-HR" sz="2400" dirty="0" err="1" smtClean="0"/>
              <a:t>pseudogena</a:t>
            </a:r>
            <a:endParaRPr lang="en-US" sz="2400" dirty="0"/>
          </a:p>
        </p:txBody>
      </p:sp>
    </p:spTree>
    <p:extLst>
      <p:ext uri="{BB962C8B-B14F-4D97-AF65-F5344CB8AC3E}">
        <p14:creationId xmlns:p14="http://schemas.microsoft.com/office/powerpoint/2010/main" val="96347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7.5. The development of a B-lineage cell proceeds through several stages marked by the rearrangement and expression of the immunoglobulin genes."/>
          <p:cNvPicPr/>
          <p:nvPr/>
        </p:nvPicPr>
        <p:blipFill>
          <a:blip r:embed="rId3">
            <a:extLst>
              <a:ext uri="{28A0092B-C50C-407E-A947-70E740481C1C}">
                <a14:useLocalDpi xmlns:a14="http://schemas.microsoft.com/office/drawing/2010/main" val="0"/>
              </a:ext>
            </a:extLst>
          </a:blip>
          <a:srcRect/>
          <a:stretch>
            <a:fillRect/>
          </a:stretch>
        </p:blipFill>
        <p:spPr bwMode="auto">
          <a:xfrm>
            <a:off x="1301859" y="1503336"/>
            <a:ext cx="9765224" cy="4015133"/>
          </a:xfrm>
          <a:prstGeom prst="rect">
            <a:avLst/>
          </a:prstGeom>
          <a:noFill/>
          <a:ln>
            <a:noFill/>
          </a:ln>
        </p:spPr>
      </p:pic>
      <p:sp>
        <p:nvSpPr>
          <p:cNvPr id="3" name="TextBox 2"/>
          <p:cNvSpPr txBox="1"/>
          <p:nvPr/>
        </p:nvSpPr>
        <p:spPr>
          <a:xfrm>
            <a:off x="619432" y="604684"/>
            <a:ext cx="7498848" cy="461665"/>
          </a:xfrm>
          <a:prstGeom prst="rect">
            <a:avLst/>
          </a:prstGeom>
          <a:noFill/>
        </p:spPr>
        <p:txBody>
          <a:bodyPr wrap="none" rtlCol="0">
            <a:spAutoFit/>
          </a:bodyPr>
          <a:lstStyle/>
          <a:p>
            <a:r>
              <a:rPr lang="hr-HR" sz="2400" dirty="0" smtClean="0"/>
              <a:t>Slijed </a:t>
            </a:r>
            <a:r>
              <a:rPr lang="hr-HR" sz="2400" dirty="0" err="1" smtClean="0"/>
              <a:t>rearanžmana</a:t>
            </a:r>
            <a:r>
              <a:rPr lang="hr-HR" sz="2400" dirty="0" smtClean="0"/>
              <a:t> sekvenci DNA koje kodiraju za antitijela</a:t>
            </a:r>
            <a:endParaRPr lang="en-US" sz="2400" dirty="0"/>
          </a:p>
        </p:txBody>
      </p:sp>
    </p:spTree>
    <p:extLst>
      <p:ext uri="{BB962C8B-B14F-4D97-AF65-F5344CB8AC3E}">
        <p14:creationId xmlns:p14="http://schemas.microsoft.com/office/powerpoint/2010/main" val="2318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7.14. The steps in immunoglobulin gene rearrangement at which cells can be lost."/>
          <p:cNvPicPr/>
          <p:nvPr/>
        </p:nvPicPr>
        <p:blipFill>
          <a:blip r:embed="rId3">
            <a:extLst>
              <a:ext uri="{28A0092B-C50C-407E-A947-70E740481C1C}">
                <a14:useLocalDpi xmlns:a14="http://schemas.microsoft.com/office/drawing/2010/main" val="0"/>
              </a:ext>
            </a:extLst>
          </a:blip>
          <a:srcRect/>
          <a:stretch>
            <a:fillRect/>
          </a:stretch>
        </p:blipFill>
        <p:spPr bwMode="auto">
          <a:xfrm>
            <a:off x="2094271" y="1032387"/>
            <a:ext cx="8005916" cy="4335473"/>
          </a:xfrm>
          <a:prstGeom prst="rect">
            <a:avLst/>
          </a:prstGeom>
          <a:noFill/>
          <a:ln>
            <a:noFill/>
          </a:ln>
        </p:spPr>
      </p:pic>
      <p:sp>
        <p:nvSpPr>
          <p:cNvPr id="3" name="TextBox 2"/>
          <p:cNvSpPr txBox="1"/>
          <p:nvPr/>
        </p:nvSpPr>
        <p:spPr>
          <a:xfrm>
            <a:off x="3189766" y="6137329"/>
            <a:ext cx="7680372" cy="461665"/>
          </a:xfrm>
          <a:prstGeom prst="rect">
            <a:avLst/>
          </a:prstGeom>
          <a:noFill/>
        </p:spPr>
        <p:txBody>
          <a:bodyPr wrap="none" rtlCol="0">
            <a:spAutoFit/>
          </a:bodyPr>
          <a:lstStyle/>
          <a:p>
            <a:r>
              <a:rPr lang="hr-HR" sz="2400" dirty="0" smtClean="0"/>
              <a:t>Redoslijed procesa </a:t>
            </a:r>
            <a:r>
              <a:rPr lang="hr-HR" sz="2400" dirty="0" err="1" smtClean="0"/>
              <a:t>rekombinacija</a:t>
            </a:r>
            <a:r>
              <a:rPr lang="hr-HR" sz="2400" dirty="0" smtClean="0"/>
              <a:t> i kontrolnih točaka razvoja</a:t>
            </a:r>
            <a:endParaRPr lang="en-US" sz="2400" dirty="0"/>
          </a:p>
        </p:txBody>
      </p:sp>
    </p:spTree>
    <p:extLst>
      <p:ext uri="{BB962C8B-B14F-4D97-AF65-F5344CB8AC3E}">
        <p14:creationId xmlns:p14="http://schemas.microsoft.com/office/powerpoint/2010/main" val="367521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7.25. Binding to self molecules in the bone marrow can lead to the death or inactivation of immature B cells."/>
          <p:cNvPicPr/>
          <p:nvPr/>
        </p:nvPicPr>
        <p:blipFill>
          <a:blip r:embed="rId2">
            <a:extLst>
              <a:ext uri="{28A0092B-C50C-407E-A947-70E740481C1C}">
                <a14:useLocalDpi xmlns:a14="http://schemas.microsoft.com/office/drawing/2010/main" val="0"/>
              </a:ext>
            </a:extLst>
          </a:blip>
          <a:srcRect/>
          <a:stretch>
            <a:fillRect/>
          </a:stretch>
        </p:blipFill>
        <p:spPr bwMode="auto">
          <a:xfrm>
            <a:off x="2995862" y="116304"/>
            <a:ext cx="7136093" cy="5057275"/>
          </a:xfrm>
          <a:prstGeom prst="rect">
            <a:avLst/>
          </a:prstGeom>
          <a:noFill/>
          <a:ln>
            <a:noFill/>
          </a:ln>
        </p:spPr>
      </p:pic>
      <p:sp>
        <p:nvSpPr>
          <p:cNvPr id="3" name="TextBox 2"/>
          <p:cNvSpPr txBox="1"/>
          <p:nvPr/>
        </p:nvSpPr>
        <p:spPr>
          <a:xfrm>
            <a:off x="108285" y="5299595"/>
            <a:ext cx="11923294" cy="1569660"/>
          </a:xfrm>
          <a:prstGeom prst="rect">
            <a:avLst/>
          </a:prstGeom>
          <a:noFill/>
        </p:spPr>
        <p:txBody>
          <a:bodyPr wrap="square" rtlCol="0">
            <a:spAutoFit/>
          </a:bodyPr>
          <a:lstStyle/>
          <a:p>
            <a:r>
              <a:rPr lang="hr-HR" sz="2400" dirty="0"/>
              <a:t>B </a:t>
            </a:r>
            <a:r>
              <a:rPr lang="hr-HR" sz="2400" dirty="0" err="1"/>
              <a:t>limfociti</a:t>
            </a:r>
            <a:r>
              <a:rPr lang="hr-HR" sz="2400" dirty="0"/>
              <a:t> s </a:t>
            </a:r>
            <a:r>
              <a:rPr lang="hr-HR" sz="2400" dirty="0" err="1" smtClean="0"/>
              <a:t>IgM</a:t>
            </a:r>
            <a:r>
              <a:rPr lang="hr-HR" sz="2400" dirty="0" smtClean="0"/>
              <a:t> antitijelima prolaze negativnu selekciju i oni koji reagiraju na vlastite antigene imaju različite sudbine:</a:t>
            </a:r>
          </a:p>
          <a:p>
            <a:r>
              <a:rPr lang="hr-HR" sz="2400" dirty="0" smtClean="0"/>
              <a:t>završavaju </a:t>
            </a:r>
            <a:r>
              <a:rPr lang="hr-HR" sz="2400" dirty="0" err="1" smtClean="0"/>
              <a:t>apoptozom</a:t>
            </a:r>
            <a:r>
              <a:rPr lang="hr-HR" sz="2400" dirty="0" smtClean="0"/>
              <a:t> ako se ne poprave nakon editiranja receptora, ili opstaju kao </a:t>
            </a:r>
            <a:r>
              <a:rPr lang="hr-HR" sz="2400" dirty="0" err="1" smtClean="0"/>
              <a:t>anergični</a:t>
            </a:r>
            <a:r>
              <a:rPr lang="hr-HR" sz="2400" dirty="0" smtClean="0"/>
              <a:t> ili proizvođači </a:t>
            </a:r>
            <a:r>
              <a:rPr lang="hr-HR" sz="2400" dirty="0" err="1" smtClean="0"/>
              <a:t>niskoafinitetnih</a:t>
            </a:r>
            <a:r>
              <a:rPr lang="hr-HR" sz="2400" dirty="0" smtClean="0"/>
              <a:t> antitijela </a:t>
            </a:r>
            <a:endParaRPr lang="en-US" sz="2400" dirty="0"/>
          </a:p>
        </p:txBody>
      </p:sp>
    </p:spTree>
    <p:extLst>
      <p:ext uri="{BB962C8B-B14F-4D97-AF65-F5344CB8AC3E}">
        <p14:creationId xmlns:p14="http://schemas.microsoft.com/office/powerpoint/2010/main" val="69354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852" y="226040"/>
            <a:ext cx="7372350" cy="5485284"/>
          </a:xfrm>
          <a:prstGeom prst="rect">
            <a:avLst/>
          </a:prstGeom>
        </p:spPr>
      </p:pic>
      <p:sp>
        <p:nvSpPr>
          <p:cNvPr id="4" name="TextBox 3"/>
          <p:cNvSpPr txBox="1"/>
          <p:nvPr/>
        </p:nvSpPr>
        <p:spPr>
          <a:xfrm>
            <a:off x="469557" y="5988050"/>
            <a:ext cx="11046940" cy="830997"/>
          </a:xfrm>
          <a:prstGeom prst="rect">
            <a:avLst/>
          </a:prstGeom>
          <a:noFill/>
        </p:spPr>
        <p:txBody>
          <a:bodyPr wrap="square" rtlCol="0">
            <a:spAutoFit/>
          </a:bodyPr>
          <a:lstStyle/>
          <a:p>
            <a:r>
              <a:rPr lang="hr-HR" sz="2400" dirty="0" smtClean="0"/>
              <a:t>- ako ne uđu u limfni čvor B </a:t>
            </a:r>
            <a:r>
              <a:rPr lang="hr-HR" sz="2400" dirty="0" err="1" smtClean="0"/>
              <a:t>limfociti</a:t>
            </a:r>
            <a:r>
              <a:rPr lang="hr-HR" sz="2400" dirty="0" smtClean="0"/>
              <a:t> žive kratko. 90 % B </a:t>
            </a:r>
            <a:r>
              <a:rPr lang="hr-HR" sz="2400" dirty="0" err="1" smtClean="0"/>
              <a:t>limfocita</a:t>
            </a:r>
            <a:r>
              <a:rPr lang="hr-HR" sz="2400" dirty="0" smtClean="0"/>
              <a:t> su dugoživući koji prolaze kroz periferne organe i prolaze pozitivnu selekciju da bi postali zreli</a:t>
            </a:r>
            <a:endParaRPr lang="en-US" sz="2400" dirty="0"/>
          </a:p>
        </p:txBody>
      </p:sp>
    </p:spTree>
    <p:extLst>
      <p:ext uri="{BB962C8B-B14F-4D97-AF65-F5344CB8AC3E}">
        <p14:creationId xmlns:p14="http://schemas.microsoft.com/office/powerpoint/2010/main" val="164370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8.17. B cells can use their immunoglobulin receptor to present specific antigen very efficiently to T cells."/>
          <p:cNvPicPr/>
          <p:nvPr/>
        </p:nvPicPr>
        <p:blipFill>
          <a:blip r:embed="rId2">
            <a:extLst>
              <a:ext uri="{28A0092B-C50C-407E-A947-70E740481C1C}">
                <a14:useLocalDpi xmlns:a14="http://schemas.microsoft.com/office/drawing/2010/main" val="0"/>
              </a:ext>
            </a:extLst>
          </a:blip>
          <a:srcRect/>
          <a:stretch>
            <a:fillRect/>
          </a:stretch>
        </p:blipFill>
        <p:spPr bwMode="auto">
          <a:xfrm>
            <a:off x="1837499" y="479120"/>
            <a:ext cx="7645399" cy="3970339"/>
          </a:xfrm>
          <a:prstGeom prst="rect">
            <a:avLst/>
          </a:prstGeom>
          <a:noFill/>
          <a:ln>
            <a:noFill/>
          </a:ln>
        </p:spPr>
      </p:pic>
      <p:sp>
        <p:nvSpPr>
          <p:cNvPr id="3" name="TextBox 2"/>
          <p:cNvSpPr txBox="1"/>
          <p:nvPr/>
        </p:nvSpPr>
        <p:spPr>
          <a:xfrm>
            <a:off x="551145" y="4783550"/>
            <a:ext cx="11348581" cy="1569660"/>
          </a:xfrm>
          <a:prstGeom prst="rect">
            <a:avLst/>
          </a:prstGeom>
          <a:noFill/>
        </p:spPr>
        <p:txBody>
          <a:bodyPr wrap="square" rtlCol="0">
            <a:spAutoFit/>
          </a:bodyPr>
          <a:lstStyle/>
          <a:p>
            <a:r>
              <a:rPr lang="hr-HR" sz="2400" dirty="0" smtClean="0"/>
              <a:t>Prezentacija antigena na B </a:t>
            </a:r>
            <a:r>
              <a:rPr lang="hr-HR" sz="2400" dirty="0" err="1" smtClean="0"/>
              <a:t>limfocitu</a:t>
            </a:r>
            <a:endParaRPr lang="hr-HR" sz="2400" dirty="0" smtClean="0"/>
          </a:p>
          <a:p>
            <a:r>
              <a:rPr lang="hr-HR" sz="2400" dirty="0"/>
              <a:t>B </a:t>
            </a:r>
            <a:r>
              <a:rPr lang="hr-HR" sz="2400" dirty="0" err="1"/>
              <a:t>limfociti</a:t>
            </a:r>
            <a:r>
              <a:rPr lang="hr-HR" sz="2400" dirty="0"/>
              <a:t> cirkuliraju kroz </a:t>
            </a:r>
            <a:r>
              <a:rPr lang="hr-HR" sz="2400" dirty="0" err="1"/>
              <a:t>limfoidno</a:t>
            </a:r>
            <a:r>
              <a:rPr lang="hr-HR" sz="2400" dirty="0"/>
              <a:t> tkivo i mogu </a:t>
            </a:r>
            <a:r>
              <a:rPr lang="hr-HR" sz="2400" dirty="0" err="1"/>
              <a:t>endocitirati</a:t>
            </a:r>
            <a:r>
              <a:rPr lang="hr-HR" sz="2400" dirty="0"/>
              <a:t> topive antigene kao što su bakterijski toksini, tako da ih vežu za svoje površinske </a:t>
            </a:r>
            <a:r>
              <a:rPr lang="hr-HR" sz="2400" dirty="0" err="1"/>
              <a:t>imunoglobuline</a:t>
            </a:r>
            <a:r>
              <a:rPr lang="hr-HR" sz="2400" dirty="0"/>
              <a:t>. Antigen se </a:t>
            </a:r>
            <a:r>
              <a:rPr lang="hr-HR" sz="2400" dirty="0" err="1"/>
              <a:t>endocitira</a:t>
            </a:r>
            <a:r>
              <a:rPr lang="hr-HR" sz="2400" dirty="0"/>
              <a:t> i nakon degradacije vraća na površinu kao kompleks s molekulama MHCII.</a:t>
            </a:r>
            <a:endParaRPr lang="en-US" sz="2400" dirty="0"/>
          </a:p>
        </p:txBody>
      </p:sp>
    </p:spTree>
    <p:extLst>
      <p:ext uri="{BB962C8B-B14F-4D97-AF65-F5344CB8AC3E}">
        <p14:creationId xmlns:p14="http://schemas.microsoft.com/office/powerpoint/2010/main" val="216391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037" y="1038998"/>
            <a:ext cx="9438468" cy="4524315"/>
          </a:xfrm>
          <a:prstGeom prst="rect">
            <a:avLst/>
          </a:prstGeom>
          <a:noFill/>
        </p:spPr>
        <p:txBody>
          <a:bodyPr wrap="square" rtlCol="0">
            <a:spAutoFit/>
          </a:bodyPr>
          <a:lstStyle/>
          <a:p>
            <a:r>
              <a:rPr lang="hr-HR" sz="2400" dirty="0" smtClean="0"/>
              <a:t>B </a:t>
            </a:r>
            <a:r>
              <a:rPr lang="hr-HR" sz="2400" dirty="0" err="1" smtClean="0"/>
              <a:t>limfociti</a:t>
            </a:r>
            <a:r>
              <a:rPr lang="hr-HR" sz="2400" dirty="0" smtClean="0"/>
              <a:t> prepoznaju strane antigene i proizvode specifična antitijela za borbu protiv njih</a:t>
            </a:r>
          </a:p>
          <a:p>
            <a:endParaRPr lang="hr-HR" sz="2400" dirty="0"/>
          </a:p>
          <a:p>
            <a:r>
              <a:rPr lang="hr-HR" sz="2400" dirty="0" smtClean="0"/>
              <a:t>razvoj počinje u koštanoj srži kod sisavaca i Bursa </a:t>
            </a:r>
            <a:r>
              <a:rPr lang="hr-HR" sz="2400" dirty="0" err="1" smtClean="0"/>
              <a:t>Fabricius</a:t>
            </a:r>
            <a:r>
              <a:rPr lang="hr-HR" sz="2400" dirty="0" smtClean="0"/>
              <a:t> kod ptica</a:t>
            </a:r>
          </a:p>
          <a:p>
            <a:endParaRPr lang="hr-HR" sz="2400" dirty="0"/>
          </a:p>
          <a:p>
            <a:r>
              <a:rPr lang="hr-HR" sz="2400" dirty="0" smtClean="0"/>
              <a:t>stepenice razvoja: </a:t>
            </a:r>
          </a:p>
          <a:p>
            <a:endParaRPr lang="hr-HR" sz="2400" dirty="0"/>
          </a:p>
          <a:p>
            <a:r>
              <a:rPr lang="hr-HR" sz="2400" dirty="0" smtClean="0"/>
              <a:t>nastanak B </a:t>
            </a:r>
            <a:r>
              <a:rPr lang="hr-HR" sz="2400" dirty="0" err="1" smtClean="0"/>
              <a:t>limfocita</a:t>
            </a:r>
            <a:r>
              <a:rPr lang="hr-HR" sz="2400" dirty="0" smtClean="0"/>
              <a:t> koji su „naivni”, nisu još bili u dodiru s antigenom u koštanoj srži</a:t>
            </a:r>
          </a:p>
          <a:p>
            <a:endParaRPr lang="hr-HR" sz="2400" dirty="0" smtClean="0"/>
          </a:p>
          <a:p>
            <a:r>
              <a:rPr lang="hr-HR" sz="2400" dirty="0" smtClean="0"/>
              <a:t>nakon dodira s antigenom proliferacija specifičnog klona B </a:t>
            </a:r>
            <a:r>
              <a:rPr lang="hr-HR" sz="2400" dirty="0" err="1" smtClean="0"/>
              <a:t>limfocita</a:t>
            </a:r>
            <a:r>
              <a:rPr lang="hr-HR" sz="2400" dirty="0"/>
              <a:t> </a:t>
            </a:r>
            <a:r>
              <a:rPr lang="hr-HR" sz="2400" dirty="0" smtClean="0"/>
              <a:t>i nastanak plazma stanica u sekundarnim limfnim organima</a:t>
            </a:r>
            <a:endParaRPr lang="en-US" sz="2400" dirty="0"/>
          </a:p>
        </p:txBody>
      </p:sp>
    </p:spTree>
    <p:extLst>
      <p:ext uri="{BB962C8B-B14F-4D97-AF65-F5344CB8AC3E}">
        <p14:creationId xmlns:p14="http://schemas.microsoft.com/office/powerpoint/2010/main" val="84806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Figure 7.15. A productively rearranged immunoglobulin gene is expressed immediately as a protein by the developing B cell."/>
          <p:cNvPicPr/>
          <p:nvPr/>
        </p:nvPicPr>
        <p:blipFill>
          <a:blip r:embed="rId3">
            <a:extLst>
              <a:ext uri="{28A0092B-C50C-407E-A947-70E740481C1C}">
                <a14:useLocalDpi xmlns:a14="http://schemas.microsoft.com/office/drawing/2010/main" val="0"/>
              </a:ext>
            </a:extLst>
          </a:blip>
          <a:srcRect/>
          <a:stretch>
            <a:fillRect/>
          </a:stretch>
        </p:blipFill>
        <p:spPr bwMode="auto">
          <a:xfrm>
            <a:off x="699674" y="457200"/>
            <a:ext cx="5592557" cy="6400800"/>
          </a:xfrm>
          <a:prstGeom prst="rect">
            <a:avLst/>
          </a:prstGeom>
          <a:noFill/>
          <a:ln>
            <a:noFill/>
          </a:ln>
        </p:spPr>
      </p:pic>
      <p:sp>
        <p:nvSpPr>
          <p:cNvPr id="3" name="TextBox 2"/>
          <p:cNvSpPr txBox="1"/>
          <p:nvPr/>
        </p:nvSpPr>
        <p:spPr>
          <a:xfrm>
            <a:off x="6544894" y="1714601"/>
            <a:ext cx="5222929" cy="4893647"/>
          </a:xfrm>
          <a:prstGeom prst="rect">
            <a:avLst/>
          </a:prstGeom>
          <a:noFill/>
        </p:spPr>
        <p:txBody>
          <a:bodyPr wrap="square" rtlCol="0">
            <a:spAutoFit/>
          </a:bodyPr>
          <a:lstStyle/>
          <a:p>
            <a:r>
              <a:rPr lang="hr-HR" sz="2400" dirty="0" smtClean="0"/>
              <a:t>Kod </a:t>
            </a:r>
            <a:r>
              <a:rPr lang="hr-HR" sz="2400" dirty="0" err="1" smtClean="0"/>
              <a:t>pre</a:t>
            </a:r>
            <a:r>
              <a:rPr lang="hr-HR" sz="2400" dirty="0" smtClean="0"/>
              <a:t> B </a:t>
            </a:r>
            <a:r>
              <a:rPr lang="hr-HR" sz="2400" dirty="0" err="1" smtClean="0"/>
              <a:t>limfocita</a:t>
            </a:r>
            <a:r>
              <a:rPr lang="hr-HR" sz="2400" dirty="0" smtClean="0"/>
              <a:t> gotova je </a:t>
            </a:r>
            <a:r>
              <a:rPr lang="hr-HR" sz="2400" dirty="0" err="1" smtClean="0"/>
              <a:t>rekombinacija</a:t>
            </a:r>
            <a:r>
              <a:rPr lang="hr-HR" sz="2400" dirty="0" smtClean="0"/>
              <a:t> teškog lanca koji se sklapa sa surogatnim lakim lancem i skupa sa proteinima </a:t>
            </a:r>
            <a:r>
              <a:rPr lang="hr-HR" sz="2400" dirty="0" err="1" smtClean="0"/>
              <a:t>Ig</a:t>
            </a:r>
            <a:r>
              <a:rPr lang="hr-HR" sz="2400" dirty="0" smtClean="0"/>
              <a:t> alfa i </a:t>
            </a:r>
            <a:r>
              <a:rPr lang="hr-HR" sz="2400" dirty="0" err="1" smtClean="0"/>
              <a:t>Igbeta</a:t>
            </a:r>
            <a:r>
              <a:rPr lang="hr-HR" sz="2400" dirty="0" smtClean="0"/>
              <a:t>  se asocira i zaustavlja daljnju </a:t>
            </a:r>
            <a:r>
              <a:rPr lang="hr-HR" sz="2400" dirty="0" err="1" smtClean="0"/>
              <a:t>rekombinaciju</a:t>
            </a:r>
            <a:r>
              <a:rPr lang="hr-HR" sz="2400" dirty="0" smtClean="0"/>
              <a:t> teškog, da bi započela </a:t>
            </a:r>
            <a:r>
              <a:rPr lang="hr-HR" sz="2400" dirty="0" err="1" smtClean="0"/>
              <a:t>rekombinacija</a:t>
            </a:r>
            <a:r>
              <a:rPr lang="hr-HR" sz="2400" dirty="0" smtClean="0"/>
              <a:t> lakog lanca, </a:t>
            </a:r>
          </a:p>
          <a:p>
            <a:r>
              <a:rPr lang="hr-HR" sz="2400" dirty="0" smtClean="0"/>
              <a:t>veliki </a:t>
            </a:r>
            <a:r>
              <a:rPr lang="hr-HR" sz="2400" dirty="0" err="1" smtClean="0"/>
              <a:t>pre</a:t>
            </a:r>
            <a:r>
              <a:rPr lang="hr-HR" sz="2400" dirty="0" smtClean="0"/>
              <a:t> B </a:t>
            </a:r>
            <a:r>
              <a:rPr lang="hr-HR" sz="2400" dirty="0" err="1" smtClean="0"/>
              <a:t>limfociti</a:t>
            </a:r>
            <a:r>
              <a:rPr lang="hr-HR" sz="2400" dirty="0" smtClean="0"/>
              <a:t> se prvo dijele, a zatim prestaju te postaju mali </a:t>
            </a:r>
            <a:r>
              <a:rPr lang="hr-HR" sz="2400" dirty="0" err="1" smtClean="0"/>
              <a:t>pre</a:t>
            </a:r>
            <a:r>
              <a:rPr lang="hr-HR" sz="2400" dirty="0" smtClean="0"/>
              <a:t> B </a:t>
            </a:r>
            <a:r>
              <a:rPr lang="hr-HR" sz="2400" dirty="0" err="1" smtClean="0"/>
              <a:t>limfociti</a:t>
            </a:r>
            <a:r>
              <a:rPr lang="hr-HR" sz="2400" dirty="0" smtClean="0"/>
              <a:t> koji </a:t>
            </a:r>
            <a:r>
              <a:rPr lang="hr-HR" sz="2400" dirty="0" err="1" smtClean="0"/>
              <a:t>rekombiniraju</a:t>
            </a:r>
            <a:r>
              <a:rPr lang="hr-HR" sz="2400" dirty="0" smtClean="0"/>
              <a:t> laki lanac</a:t>
            </a:r>
          </a:p>
          <a:p>
            <a:r>
              <a:rPr lang="hr-HR" sz="2400" dirty="0" smtClean="0"/>
              <a:t>Funkcionalni sklop </a:t>
            </a:r>
            <a:r>
              <a:rPr lang="hr-HR" sz="2400" dirty="0" err="1" smtClean="0"/>
              <a:t>igM</a:t>
            </a:r>
            <a:r>
              <a:rPr lang="hr-HR" sz="2400" dirty="0" smtClean="0"/>
              <a:t> na membrani (s </a:t>
            </a:r>
            <a:r>
              <a:rPr lang="hr-HR" sz="2400" dirty="0" err="1" smtClean="0"/>
              <a:t>izotipom</a:t>
            </a:r>
            <a:r>
              <a:rPr lang="hr-HR" sz="2400" dirty="0" smtClean="0"/>
              <a:t> mi teškog lanca) zaustavlja </a:t>
            </a:r>
            <a:r>
              <a:rPr lang="hr-HR" sz="2400" dirty="0" err="1" smtClean="0"/>
              <a:t>rekombinaciju</a:t>
            </a:r>
            <a:r>
              <a:rPr lang="hr-HR" sz="2400" dirty="0" smtClean="0"/>
              <a:t> lakog lanca</a:t>
            </a:r>
            <a:endParaRPr lang="en-US" sz="2400" dirty="0"/>
          </a:p>
        </p:txBody>
      </p:sp>
    </p:spTree>
    <p:extLst>
      <p:ext uri="{BB962C8B-B14F-4D97-AF65-F5344CB8AC3E}">
        <p14:creationId xmlns:p14="http://schemas.microsoft.com/office/powerpoint/2010/main" val="64240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79468" y="1754658"/>
            <a:ext cx="10453816" cy="1938992"/>
          </a:xfrm>
          <a:prstGeom prst="rect">
            <a:avLst/>
          </a:prstGeom>
          <a:noFill/>
        </p:spPr>
        <p:txBody>
          <a:bodyPr wrap="square" rtlCol="0">
            <a:spAutoFit/>
          </a:bodyPr>
          <a:lstStyle/>
          <a:p>
            <a:r>
              <a:rPr lang="hr-HR" sz="2400" dirty="0" smtClean="0"/>
              <a:t>B </a:t>
            </a:r>
            <a:r>
              <a:rPr lang="hr-HR" sz="2400" dirty="0" err="1" smtClean="0"/>
              <a:t>limfociti</a:t>
            </a:r>
            <a:r>
              <a:rPr lang="hr-HR" sz="2400" dirty="0" smtClean="0"/>
              <a:t> cirkuliraju kroz </a:t>
            </a:r>
            <a:r>
              <a:rPr lang="hr-HR" sz="2400" dirty="0" err="1" smtClean="0"/>
              <a:t>limfoidno</a:t>
            </a:r>
            <a:r>
              <a:rPr lang="hr-HR" sz="2400" dirty="0" smtClean="0"/>
              <a:t> tkivo i mogu </a:t>
            </a:r>
            <a:r>
              <a:rPr lang="hr-HR" sz="2400" dirty="0" err="1" smtClean="0"/>
              <a:t>endocitirati</a:t>
            </a:r>
            <a:r>
              <a:rPr lang="hr-HR" sz="2400" dirty="0" smtClean="0"/>
              <a:t> topive antigene kao što su bakterijski toksini, tako da ih vežu za svoje površinske </a:t>
            </a:r>
            <a:r>
              <a:rPr lang="hr-HR" sz="2400" dirty="0" err="1" smtClean="0"/>
              <a:t>imunoglobuline</a:t>
            </a:r>
            <a:r>
              <a:rPr lang="hr-HR" sz="2400" dirty="0" smtClean="0"/>
              <a:t>. Antigen se </a:t>
            </a:r>
            <a:r>
              <a:rPr lang="hr-HR" sz="2400" dirty="0" err="1" smtClean="0"/>
              <a:t>endocitira</a:t>
            </a:r>
            <a:r>
              <a:rPr lang="hr-HR" sz="2400" dirty="0" smtClean="0"/>
              <a:t> i nakon degradacije vraća na površinu kao kompleks s molekulama MHCII. Takvi B </a:t>
            </a:r>
            <a:r>
              <a:rPr lang="hr-HR" sz="2400" dirty="0" err="1" smtClean="0"/>
              <a:t>limfociti</a:t>
            </a:r>
            <a:r>
              <a:rPr lang="hr-HR" sz="2400" dirty="0" smtClean="0"/>
              <a:t> mogu aktivirati naivne CD4 T </a:t>
            </a:r>
            <a:r>
              <a:rPr lang="hr-HR" sz="2400" dirty="0" err="1" smtClean="0"/>
              <a:t>limfocite</a:t>
            </a:r>
            <a:r>
              <a:rPr lang="hr-HR" sz="2400" dirty="0" smtClean="0"/>
              <a:t>, iako je mala vjerojatnost.</a:t>
            </a:r>
            <a:endParaRPr lang="en-US" sz="2400" dirty="0"/>
          </a:p>
        </p:txBody>
      </p:sp>
    </p:spTree>
    <p:extLst>
      <p:ext uri="{BB962C8B-B14F-4D97-AF65-F5344CB8AC3E}">
        <p14:creationId xmlns:p14="http://schemas.microsoft.com/office/powerpoint/2010/main" val="121467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9.3. B cells and helper T cells must recognize epitopes of the same molecular complex in order to interact."/>
          <p:cNvPicPr/>
          <p:nvPr/>
        </p:nvPicPr>
        <p:blipFill>
          <a:blip r:embed="rId2">
            <a:extLst>
              <a:ext uri="{28A0092B-C50C-407E-A947-70E740481C1C}">
                <a14:useLocalDpi xmlns:a14="http://schemas.microsoft.com/office/drawing/2010/main" val="0"/>
              </a:ext>
            </a:extLst>
          </a:blip>
          <a:srcRect/>
          <a:stretch>
            <a:fillRect/>
          </a:stretch>
        </p:blipFill>
        <p:spPr bwMode="auto">
          <a:xfrm>
            <a:off x="338667" y="220133"/>
            <a:ext cx="3149599" cy="6637867"/>
          </a:xfrm>
          <a:prstGeom prst="rect">
            <a:avLst/>
          </a:prstGeom>
          <a:noFill/>
          <a:ln>
            <a:noFill/>
          </a:ln>
        </p:spPr>
      </p:pic>
      <p:sp>
        <p:nvSpPr>
          <p:cNvPr id="3" name="Rectangle 2"/>
          <p:cNvSpPr/>
          <p:nvPr/>
        </p:nvSpPr>
        <p:spPr>
          <a:xfrm>
            <a:off x="3706617" y="505012"/>
            <a:ext cx="7992533" cy="6647974"/>
          </a:xfrm>
          <a:prstGeom prst="rect">
            <a:avLst/>
          </a:prstGeom>
        </p:spPr>
        <p:txBody>
          <a:bodyPr wrap="square">
            <a:spAutoFit/>
          </a:bodyPr>
          <a:lstStyle/>
          <a:p>
            <a:r>
              <a:rPr lang="hr-HR" sz="2400" dirty="0"/>
              <a:t>Nakon što se antigen predstavi </a:t>
            </a:r>
            <a:r>
              <a:rPr lang="hr-HR" sz="2400" dirty="0" err="1"/>
              <a:t>pomoćničkom</a:t>
            </a:r>
            <a:r>
              <a:rPr lang="hr-HR" sz="2400" dirty="0"/>
              <a:t> T </a:t>
            </a:r>
            <a:r>
              <a:rPr lang="hr-HR" sz="2400" dirty="0" err="1"/>
              <a:t>limfocitu</a:t>
            </a:r>
            <a:r>
              <a:rPr lang="hr-HR" sz="2400" dirty="0"/>
              <a:t>, uz njegovu pomoć odgovarajući B </a:t>
            </a:r>
            <a:r>
              <a:rPr lang="hr-HR" sz="2400" dirty="0" err="1"/>
              <a:t>limfocit</a:t>
            </a:r>
            <a:r>
              <a:rPr lang="hr-HR" sz="2400" dirty="0"/>
              <a:t> se diferencira u stanicu koja </a:t>
            </a:r>
            <a:r>
              <a:rPr lang="hr-HR" sz="2400" dirty="0" smtClean="0"/>
              <a:t>proizvodi ciljna </a:t>
            </a:r>
            <a:r>
              <a:rPr lang="hr-HR" sz="2400" dirty="0"/>
              <a:t>antitijela.</a:t>
            </a:r>
          </a:p>
          <a:p>
            <a:r>
              <a:rPr lang="hr-HR" sz="2400" dirty="0"/>
              <a:t>Neki se </a:t>
            </a:r>
            <a:r>
              <a:rPr lang="hr-HR" sz="2400" dirty="0" err="1"/>
              <a:t>limfociti</a:t>
            </a:r>
            <a:r>
              <a:rPr lang="hr-HR" sz="2400" dirty="0"/>
              <a:t> B mogu aktivirati i direktno mikrobnim antigenima, bez posredništva T </a:t>
            </a:r>
            <a:r>
              <a:rPr lang="hr-HR" sz="2400" dirty="0" err="1"/>
              <a:t>limfocita</a:t>
            </a:r>
            <a:endParaRPr lang="hr-HR" sz="2400" dirty="0"/>
          </a:p>
          <a:p>
            <a:endParaRPr lang="hr-HR" sz="2400" dirty="0"/>
          </a:p>
          <a:p>
            <a:r>
              <a:rPr lang="hr-HR" sz="2400" dirty="0"/>
              <a:t>Nakon aktivacije, uz pomoć T </a:t>
            </a:r>
            <a:r>
              <a:rPr lang="hr-HR" sz="2400" dirty="0" err="1"/>
              <a:t>limfocita</a:t>
            </a:r>
            <a:r>
              <a:rPr lang="hr-HR" sz="2400" dirty="0"/>
              <a:t>, B </a:t>
            </a:r>
            <a:r>
              <a:rPr lang="hr-HR" sz="2400" dirty="0" err="1"/>
              <a:t>limfociti</a:t>
            </a:r>
            <a:r>
              <a:rPr lang="hr-HR" sz="2400" dirty="0"/>
              <a:t> mogu proći somatsku </a:t>
            </a:r>
            <a:r>
              <a:rPr lang="hr-HR" sz="2400" dirty="0" err="1"/>
              <a:t>hipermutaciju</a:t>
            </a:r>
            <a:r>
              <a:rPr lang="hr-HR" sz="2400" dirty="0"/>
              <a:t> i prijelaz na određeni </a:t>
            </a:r>
            <a:r>
              <a:rPr lang="hr-HR" sz="2400" dirty="0" err="1"/>
              <a:t>imunoglobulinski</a:t>
            </a:r>
            <a:r>
              <a:rPr lang="hr-HR" sz="2400" dirty="0"/>
              <a:t> </a:t>
            </a:r>
            <a:r>
              <a:rPr lang="hr-HR" sz="2400" dirty="0" err="1"/>
              <a:t>izotip</a:t>
            </a:r>
            <a:r>
              <a:rPr lang="hr-HR" sz="2400" dirty="0"/>
              <a:t>:</a:t>
            </a:r>
          </a:p>
          <a:p>
            <a:endParaRPr lang="hr-HR" sz="2400" dirty="0"/>
          </a:p>
          <a:p>
            <a:r>
              <a:rPr lang="hr-HR" sz="2400" dirty="0"/>
              <a:t>aktivirani B </a:t>
            </a:r>
            <a:r>
              <a:rPr lang="hr-HR" sz="2400" dirty="0" err="1"/>
              <a:t>limfocit</a:t>
            </a:r>
            <a:r>
              <a:rPr lang="hr-HR" sz="2400" dirty="0"/>
              <a:t> →</a:t>
            </a:r>
            <a:r>
              <a:rPr lang="hr-HR" sz="2400" dirty="0" err="1"/>
              <a:t>pomoćnički</a:t>
            </a:r>
            <a:r>
              <a:rPr lang="hr-HR" sz="2400" dirty="0"/>
              <a:t> T </a:t>
            </a:r>
            <a:r>
              <a:rPr lang="hr-HR" sz="2400" dirty="0" err="1"/>
              <a:t>limfocit</a:t>
            </a:r>
            <a:r>
              <a:rPr lang="hr-HR" sz="2400" dirty="0"/>
              <a:t> → B </a:t>
            </a:r>
            <a:r>
              <a:rPr lang="hr-HR" sz="2400" dirty="0" err="1"/>
              <a:t>limfocit</a:t>
            </a:r>
            <a:r>
              <a:rPr lang="hr-HR" sz="2400" dirty="0"/>
              <a:t> koji proizvodi antitijela</a:t>
            </a:r>
          </a:p>
          <a:p>
            <a:endParaRPr lang="hr-HR" sz="2400" dirty="0"/>
          </a:p>
          <a:p>
            <a:r>
              <a:rPr lang="hr-HR" sz="2400" dirty="0"/>
              <a:t>reakciju potiče kompleks B receptora </a:t>
            </a:r>
            <a:r>
              <a:rPr lang="hr-HR" sz="2400" dirty="0" smtClean="0"/>
              <a:t>CD19-CD21-CD81</a:t>
            </a:r>
          </a:p>
          <a:p>
            <a:r>
              <a:rPr lang="hr-HR" sz="2400" dirty="0" smtClean="0"/>
              <a:t>CD40 T </a:t>
            </a:r>
            <a:r>
              <a:rPr lang="hr-HR" sz="2400" dirty="0" err="1" smtClean="0"/>
              <a:t>limfocita</a:t>
            </a:r>
            <a:r>
              <a:rPr lang="hr-HR" sz="2400" dirty="0" smtClean="0"/>
              <a:t> se veže za CD40L B </a:t>
            </a:r>
            <a:r>
              <a:rPr lang="hr-HR" sz="2400" dirty="0" err="1" smtClean="0"/>
              <a:t>limfocita</a:t>
            </a:r>
            <a:endParaRPr lang="hr-HR" sz="2400" dirty="0" smtClean="0"/>
          </a:p>
          <a:p>
            <a:endParaRPr lang="hr-HR" sz="2400" dirty="0"/>
          </a:p>
          <a:p>
            <a:r>
              <a:rPr lang="hr-HR" sz="2400" dirty="0" smtClean="0"/>
              <a:t>-IL4 i drugi </a:t>
            </a:r>
            <a:r>
              <a:rPr lang="hr-HR" sz="2400" dirty="0" err="1" smtClean="0"/>
              <a:t>citokini</a:t>
            </a:r>
            <a:endParaRPr lang="hr-HR" sz="2400" dirty="0"/>
          </a:p>
          <a:p>
            <a:endParaRPr lang="hr-HR" dirty="0"/>
          </a:p>
        </p:txBody>
      </p:sp>
    </p:spTree>
    <p:extLst>
      <p:ext uri="{BB962C8B-B14F-4D97-AF65-F5344CB8AC3E}">
        <p14:creationId xmlns:p14="http://schemas.microsoft.com/office/powerpoint/2010/main" val="408535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71" y="0"/>
            <a:ext cx="6465313" cy="6858000"/>
          </a:xfrm>
          <a:prstGeom prst="rect">
            <a:avLst/>
          </a:prstGeom>
        </p:spPr>
      </p:pic>
      <p:sp>
        <p:nvSpPr>
          <p:cNvPr id="3" name="TextBox 2"/>
          <p:cNvSpPr txBox="1"/>
          <p:nvPr/>
        </p:nvSpPr>
        <p:spPr>
          <a:xfrm>
            <a:off x="7169727" y="5657671"/>
            <a:ext cx="4800600" cy="1200329"/>
          </a:xfrm>
          <a:prstGeom prst="rect">
            <a:avLst/>
          </a:prstGeom>
          <a:noFill/>
        </p:spPr>
        <p:txBody>
          <a:bodyPr wrap="square" rtlCol="0">
            <a:spAutoFit/>
          </a:bodyPr>
          <a:lstStyle/>
          <a:p>
            <a:r>
              <a:rPr lang="hr-HR" sz="2400" dirty="0" smtClean="0"/>
              <a:t>Regulacija ekspresije </a:t>
            </a:r>
            <a:r>
              <a:rPr lang="hr-HR" sz="2400" dirty="0" err="1" smtClean="0"/>
              <a:t>citokina</a:t>
            </a:r>
            <a:r>
              <a:rPr lang="hr-HR" sz="2400" dirty="0" smtClean="0"/>
              <a:t> i transkripcijskih faktora tijekom diferencijacije</a:t>
            </a:r>
            <a:endParaRPr lang="en-US" sz="2400" dirty="0"/>
          </a:p>
        </p:txBody>
      </p:sp>
      <p:sp>
        <p:nvSpPr>
          <p:cNvPr id="4" name="TextBox 3"/>
          <p:cNvSpPr txBox="1"/>
          <p:nvPr/>
        </p:nvSpPr>
        <p:spPr>
          <a:xfrm>
            <a:off x="7169728" y="658936"/>
            <a:ext cx="4800600" cy="3785652"/>
          </a:xfrm>
          <a:prstGeom prst="rect">
            <a:avLst/>
          </a:prstGeom>
          <a:noFill/>
        </p:spPr>
        <p:txBody>
          <a:bodyPr wrap="square" rtlCol="0">
            <a:spAutoFit/>
          </a:bodyPr>
          <a:lstStyle/>
          <a:p>
            <a:r>
              <a:rPr lang="hr-HR" sz="2400" dirty="0" smtClean="0"/>
              <a:t>FTL3: receptorska </a:t>
            </a:r>
            <a:r>
              <a:rPr lang="hr-HR" sz="2400" dirty="0" err="1" smtClean="0"/>
              <a:t>kinaza</a:t>
            </a:r>
            <a:r>
              <a:rPr lang="hr-HR" sz="2400" dirty="0" smtClean="0"/>
              <a:t>, signal za diferencijaciju CLP</a:t>
            </a:r>
          </a:p>
          <a:p>
            <a:endParaRPr lang="hr-HR" sz="2400" dirty="0"/>
          </a:p>
          <a:p>
            <a:r>
              <a:rPr lang="hr-HR" sz="2400" dirty="0" smtClean="0"/>
              <a:t>CD19: koreceptor u nastanku veze antigen – receptor BCR (B </a:t>
            </a:r>
            <a:r>
              <a:rPr lang="hr-HR" sz="2400" dirty="0" err="1" smtClean="0"/>
              <a:t>cell</a:t>
            </a:r>
            <a:r>
              <a:rPr lang="hr-HR" sz="2400" dirty="0" smtClean="0"/>
              <a:t> receptor)</a:t>
            </a:r>
          </a:p>
          <a:p>
            <a:endParaRPr lang="hr-HR" sz="2400" dirty="0"/>
          </a:p>
          <a:p>
            <a:r>
              <a:rPr lang="hr-HR" sz="2400" dirty="0" smtClean="0"/>
              <a:t>CD45: receptorska </a:t>
            </a:r>
            <a:r>
              <a:rPr lang="hr-HR" sz="2400" dirty="0" err="1" smtClean="0"/>
              <a:t>fofsataze</a:t>
            </a:r>
            <a:r>
              <a:rPr lang="hr-HR" sz="2400" dirty="0" smtClean="0"/>
              <a:t> koja modulira signale od veze antigen – BCR kompleks</a:t>
            </a:r>
            <a:endParaRPr lang="en-US" sz="2400" dirty="0"/>
          </a:p>
        </p:txBody>
      </p:sp>
    </p:spTree>
    <p:extLst>
      <p:ext uri="{BB962C8B-B14F-4D97-AF65-F5344CB8AC3E}">
        <p14:creationId xmlns:p14="http://schemas.microsoft.com/office/powerpoint/2010/main" val="359987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267" y="293358"/>
            <a:ext cx="6087025" cy="6324696"/>
          </a:xfrm>
          <a:prstGeom prst="rect">
            <a:avLst/>
          </a:prstGeom>
        </p:spPr>
      </p:pic>
    </p:spTree>
    <p:extLst>
      <p:ext uri="{BB962C8B-B14F-4D97-AF65-F5344CB8AC3E}">
        <p14:creationId xmlns:p14="http://schemas.microsoft.com/office/powerpoint/2010/main" val="51635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533" y="5383408"/>
            <a:ext cx="11415631" cy="830997"/>
          </a:xfrm>
          <a:prstGeom prst="rect">
            <a:avLst/>
          </a:prstGeom>
          <a:noFill/>
        </p:spPr>
        <p:txBody>
          <a:bodyPr wrap="square" rtlCol="0">
            <a:spAutoFit/>
          </a:bodyPr>
          <a:lstStyle/>
          <a:p>
            <a:r>
              <a:rPr lang="hr-HR" sz="2400" dirty="0" smtClean="0"/>
              <a:t>Malo B </a:t>
            </a:r>
            <a:r>
              <a:rPr lang="hr-HR" sz="2400" dirty="0" err="1" smtClean="0"/>
              <a:t>limfocita</a:t>
            </a:r>
            <a:r>
              <a:rPr lang="hr-HR" sz="2400" dirty="0" smtClean="0"/>
              <a:t> proizvodi </a:t>
            </a:r>
            <a:r>
              <a:rPr lang="hr-HR" sz="2400" dirty="0" err="1" smtClean="0"/>
              <a:t>IgM</a:t>
            </a:r>
            <a:r>
              <a:rPr lang="hr-HR" sz="2400" dirty="0" smtClean="0"/>
              <a:t> i </a:t>
            </a:r>
            <a:r>
              <a:rPr lang="hr-HR" sz="2400" dirty="0" err="1" smtClean="0"/>
              <a:t>IgD</a:t>
            </a:r>
            <a:r>
              <a:rPr lang="hr-HR" sz="2400" dirty="0" smtClean="0"/>
              <a:t> antitijela, a nakon aktivacije antigenom dolazi do promjene </a:t>
            </a:r>
            <a:r>
              <a:rPr lang="hr-HR" sz="2400" dirty="0" err="1" smtClean="0"/>
              <a:t>izotipa</a:t>
            </a:r>
            <a:r>
              <a:rPr lang="hr-HR" sz="2400" dirty="0" smtClean="0"/>
              <a:t> u </a:t>
            </a:r>
            <a:r>
              <a:rPr lang="hr-HR" sz="2400" dirty="0" err="1" smtClean="0"/>
              <a:t>IgG</a:t>
            </a:r>
            <a:r>
              <a:rPr lang="hr-HR" sz="2400" dirty="0" smtClean="0"/>
              <a:t> i IgA, pod utjecajem </a:t>
            </a:r>
            <a:r>
              <a:rPr lang="hr-HR" sz="2400" dirty="0" err="1" smtClean="0"/>
              <a:t>citokina</a:t>
            </a:r>
            <a:endParaRPr lang="en-US" sz="2400" dirty="0"/>
          </a:p>
        </p:txBody>
      </p:sp>
      <p:pic>
        <p:nvPicPr>
          <p:cNvPr id="3" name="Picture 2" descr="Figure 9.7. Different cytokines induce switching to different isotypes."/>
          <p:cNvPicPr/>
          <p:nvPr/>
        </p:nvPicPr>
        <p:blipFill>
          <a:blip r:embed="rId2">
            <a:extLst>
              <a:ext uri="{28A0092B-C50C-407E-A947-70E740481C1C}">
                <a14:useLocalDpi xmlns:a14="http://schemas.microsoft.com/office/drawing/2010/main" val="0"/>
              </a:ext>
            </a:extLst>
          </a:blip>
          <a:srcRect/>
          <a:stretch>
            <a:fillRect/>
          </a:stretch>
        </p:blipFill>
        <p:spPr bwMode="auto">
          <a:xfrm>
            <a:off x="372533" y="815769"/>
            <a:ext cx="5970282" cy="3748026"/>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45" y="603840"/>
            <a:ext cx="5127919" cy="3959955"/>
          </a:xfrm>
          <a:prstGeom prst="rect">
            <a:avLst/>
          </a:prstGeom>
        </p:spPr>
      </p:pic>
    </p:spTree>
    <p:extLst>
      <p:ext uri="{BB962C8B-B14F-4D97-AF65-F5344CB8AC3E}">
        <p14:creationId xmlns:p14="http://schemas.microsoft.com/office/powerpoint/2010/main" val="3886019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317500"/>
            <a:ext cx="2781300" cy="6019800"/>
          </a:xfrm>
          <a:prstGeom prst="rect">
            <a:avLst/>
          </a:prstGeom>
        </p:spPr>
      </p:pic>
      <p:sp>
        <p:nvSpPr>
          <p:cNvPr id="3" name="TextBox 2"/>
          <p:cNvSpPr txBox="1"/>
          <p:nvPr/>
        </p:nvSpPr>
        <p:spPr>
          <a:xfrm>
            <a:off x="4639734" y="3572933"/>
            <a:ext cx="7315200" cy="1569660"/>
          </a:xfrm>
          <a:prstGeom prst="rect">
            <a:avLst/>
          </a:prstGeom>
          <a:noFill/>
        </p:spPr>
        <p:txBody>
          <a:bodyPr wrap="square" rtlCol="0">
            <a:spAutoFit/>
          </a:bodyPr>
          <a:lstStyle/>
          <a:p>
            <a:r>
              <a:rPr lang="hr-HR" sz="2400" dirty="0" smtClean="0"/>
              <a:t>Teoretski je vrlo mala vjerojatnost da bi specifični B </a:t>
            </a:r>
            <a:r>
              <a:rPr lang="hr-HR" sz="2400" dirty="0" err="1" smtClean="0"/>
              <a:t>limfocit</a:t>
            </a:r>
            <a:r>
              <a:rPr lang="hr-HR" sz="2400" dirty="0" smtClean="0"/>
              <a:t> susreo specifičnog T </a:t>
            </a:r>
            <a:r>
              <a:rPr lang="hr-HR" sz="2400" dirty="0" err="1" smtClean="0"/>
              <a:t>limfocita</a:t>
            </a:r>
            <a:endParaRPr lang="hr-HR" sz="2400" dirty="0" smtClean="0"/>
          </a:p>
          <a:p>
            <a:r>
              <a:rPr lang="hr-HR" sz="2400" dirty="0" smtClean="0"/>
              <a:t>moguće se povećava vjerojatnost tzv. hvatanjem antigena (</a:t>
            </a:r>
            <a:r>
              <a:rPr lang="hr-HR" sz="2400" dirty="0" err="1" smtClean="0"/>
              <a:t>trapping</a:t>
            </a:r>
            <a:r>
              <a:rPr lang="hr-HR" sz="2400" dirty="0" smtClean="0"/>
              <a:t>)</a:t>
            </a:r>
            <a:endParaRPr lang="en-US" sz="2400" dirty="0"/>
          </a:p>
        </p:txBody>
      </p:sp>
    </p:spTree>
    <p:extLst>
      <p:ext uri="{BB962C8B-B14F-4D97-AF65-F5344CB8AC3E}">
        <p14:creationId xmlns:p14="http://schemas.microsoft.com/office/powerpoint/2010/main" val="286808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516" y="643467"/>
            <a:ext cx="8325301" cy="4243917"/>
          </a:xfrm>
          <a:prstGeom prst="rect">
            <a:avLst/>
          </a:prstGeom>
        </p:spPr>
      </p:pic>
      <p:sp>
        <p:nvSpPr>
          <p:cNvPr id="3" name="TextBox 2"/>
          <p:cNvSpPr txBox="1"/>
          <p:nvPr/>
        </p:nvSpPr>
        <p:spPr>
          <a:xfrm>
            <a:off x="488394" y="5039004"/>
            <a:ext cx="10210800" cy="1569660"/>
          </a:xfrm>
          <a:prstGeom prst="rect">
            <a:avLst/>
          </a:prstGeom>
          <a:noFill/>
        </p:spPr>
        <p:txBody>
          <a:bodyPr wrap="square" rtlCol="0">
            <a:spAutoFit/>
          </a:bodyPr>
          <a:lstStyle/>
          <a:p>
            <a:r>
              <a:rPr lang="hr-HR" sz="2400" dirty="0" smtClean="0"/>
              <a:t>Nakon aktivacije, dio B </a:t>
            </a:r>
            <a:r>
              <a:rPr lang="hr-HR" sz="2400" dirty="0" err="1" smtClean="0"/>
              <a:t>limfocita</a:t>
            </a:r>
            <a:r>
              <a:rPr lang="hr-HR" sz="2400" dirty="0" smtClean="0"/>
              <a:t> umire, a dio postaje plazma stanicom koja ima veliki </a:t>
            </a:r>
            <a:r>
              <a:rPr lang="hr-HR" sz="2400" dirty="0" err="1" smtClean="0"/>
              <a:t>Golgi</a:t>
            </a:r>
            <a:r>
              <a:rPr lang="hr-HR" sz="2400" dirty="0" smtClean="0"/>
              <a:t> i proizvodi specifična antitijela. Ne može više prezentirati antigen na površini, niti prolaziti daljnje promjene. Obično nastaju nakon somatske </a:t>
            </a:r>
            <a:r>
              <a:rPr lang="hr-HR" sz="2400" dirty="0" err="1" smtClean="0"/>
              <a:t>hipermutacije</a:t>
            </a:r>
            <a:r>
              <a:rPr lang="hr-HR" sz="2400" dirty="0" smtClean="0"/>
              <a:t> čime se selektivno povećava afinitet prema antitijelu.</a:t>
            </a:r>
            <a:endParaRPr lang="en-US" sz="2400" dirty="0"/>
          </a:p>
        </p:txBody>
      </p:sp>
    </p:spTree>
    <p:extLst>
      <p:ext uri="{BB962C8B-B14F-4D97-AF65-F5344CB8AC3E}">
        <p14:creationId xmlns:p14="http://schemas.microsoft.com/office/powerpoint/2010/main" val="89829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9" y="0"/>
            <a:ext cx="3996267" cy="6858000"/>
          </a:xfrm>
          <a:prstGeom prst="rect">
            <a:avLst/>
          </a:prstGeom>
        </p:spPr>
      </p:pic>
      <p:sp>
        <p:nvSpPr>
          <p:cNvPr id="3" name="TextBox 2"/>
          <p:cNvSpPr txBox="1"/>
          <p:nvPr/>
        </p:nvSpPr>
        <p:spPr>
          <a:xfrm>
            <a:off x="4572001" y="626532"/>
            <a:ext cx="7281332" cy="3046988"/>
          </a:xfrm>
          <a:prstGeom prst="rect">
            <a:avLst/>
          </a:prstGeom>
          <a:noFill/>
        </p:spPr>
        <p:txBody>
          <a:bodyPr wrap="square" rtlCol="0">
            <a:spAutoFit/>
          </a:bodyPr>
          <a:lstStyle/>
          <a:p>
            <a:r>
              <a:rPr lang="hr-HR" sz="2400" dirty="0" smtClean="0"/>
              <a:t>Aktivni </a:t>
            </a:r>
            <a:r>
              <a:rPr lang="hr-HR" sz="2400" dirty="0"/>
              <a:t>B </a:t>
            </a:r>
            <a:r>
              <a:rPr lang="hr-HR" sz="2400" dirty="0" err="1"/>
              <a:t>limfociti</a:t>
            </a:r>
            <a:r>
              <a:rPr lang="hr-HR" sz="2400" dirty="0"/>
              <a:t> ulaze u sekundarni limfni organ gdje čine aktivne centre proliferacije, tzv. </a:t>
            </a:r>
            <a:r>
              <a:rPr lang="hr-HR" sz="2400" dirty="0" err="1"/>
              <a:t>germinalne</a:t>
            </a:r>
            <a:r>
              <a:rPr lang="hr-HR" sz="2400" dirty="0"/>
              <a:t> </a:t>
            </a:r>
            <a:r>
              <a:rPr lang="hr-HR" sz="2400" dirty="0" smtClean="0"/>
              <a:t>centre. Mirujuće B </a:t>
            </a:r>
            <a:r>
              <a:rPr lang="hr-HR" sz="2400" dirty="0" err="1" smtClean="0"/>
              <a:t>limfocite</a:t>
            </a:r>
            <a:r>
              <a:rPr lang="hr-HR" sz="2400" dirty="0" smtClean="0"/>
              <a:t> potiskuju na periferiju čineći zonu plašta („</a:t>
            </a:r>
            <a:r>
              <a:rPr lang="hr-HR" sz="2400" dirty="0" err="1" smtClean="0"/>
              <a:t>mantle</a:t>
            </a:r>
            <a:r>
              <a:rPr lang="hr-HR" sz="2400" dirty="0" smtClean="0"/>
              <a:t>”). Mirujuće B </a:t>
            </a:r>
            <a:r>
              <a:rPr lang="hr-HR" sz="2400" dirty="0" err="1" smtClean="0"/>
              <a:t>limfocite</a:t>
            </a:r>
            <a:r>
              <a:rPr lang="hr-HR" sz="2400" dirty="0" smtClean="0"/>
              <a:t> okružuje mreža </a:t>
            </a:r>
            <a:r>
              <a:rPr lang="hr-HR" sz="2400" dirty="0" err="1" smtClean="0"/>
              <a:t>folikularnih</a:t>
            </a:r>
            <a:r>
              <a:rPr lang="hr-HR" sz="2400" dirty="0" smtClean="0"/>
              <a:t> </a:t>
            </a:r>
            <a:r>
              <a:rPr lang="hr-HR" sz="2400" dirty="0" err="1" smtClean="0"/>
              <a:t>dendritičkih</a:t>
            </a:r>
            <a:r>
              <a:rPr lang="hr-HR" sz="2400" dirty="0" smtClean="0"/>
              <a:t> stanica koja privlači B </a:t>
            </a:r>
            <a:r>
              <a:rPr lang="hr-HR" sz="2400" dirty="0" err="1" smtClean="0"/>
              <a:t>limfocite</a:t>
            </a:r>
            <a:r>
              <a:rPr lang="hr-HR" sz="2400" dirty="0" smtClean="0"/>
              <a:t> </a:t>
            </a:r>
            <a:r>
              <a:rPr lang="hr-HR" sz="2400" dirty="0" err="1" smtClean="0"/>
              <a:t>kemokinima</a:t>
            </a:r>
            <a:endParaRPr lang="hr-HR" sz="2400" dirty="0" smtClean="0"/>
          </a:p>
          <a:p>
            <a:r>
              <a:rPr lang="hr-HR" sz="2400" dirty="0" smtClean="0"/>
              <a:t>u </a:t>
            </a:r>
            <a:r>
              <a:rPr lang="hr-HR" sz="2400" dirty="0" err="1" smtClean="0"/>
              <a:t>germinalnim</a:t>
            </a:r>
            <a:r>
              <a:rPr lang="hr-HR" sz="2400" dirty="0" smtClean="0"/>
              <a:t> centrima postoji 10 % antigen specifičnih T </a:t>
            </a:r>
            <a:r>
              <a:rPr lang="hr-HR" sz="2400" dirty="0" err="1" smtClean="0"/>
              <a:t>limfocita</a:t>
            </a:r>
            <a:endParaRPr lang="en-US" sz="2400" dirty="0"/>
          </a:p>
        </p:txBody>
      </p:sp>
    </p:spTree>
    <p:extLst>
      <p:ext uri="{BB962C8B-B14F-4D97-AF65-F5344CB8AC3E}">
        <p14:creationId xmlns:p14="http://schemas.microsoft.com/office/powerpoint/2010/main" val="273837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725" y="22952"/>
            <a:ext cx="6893244" cy="3333859"/>
          </a:xfrm>
          <a:prstGeom prst="rect">
            <a:avLst/>
          </a:prstGeom>
        </p:spPr>
      </p:pic>
      <p:sp>
        <p:nvSpPr>
          <p:cNvPr id="3" name="TextBox 2"/>
          <p:cNvSpPr txBox="1"/>
          <p:nvPr/>
        </p:nvSpPr>
        <p:spPr>
          <a:xfrm>
            <a:off x="258491" y="3527116"/>
            <a:ext cx="10828097" cy="3046988"/>
          </a:xfrm>
          <a:prstGeom prst="rect">
            <a:avLst/>
          </a:prstGeom>
          <a:noFill/>
        </p:spPr>
        <p:txBody>
          <a:bodyPr wrap="square" rtlCol="0">
            <a:spAutoFit/>
          </a:bodyPr>
          <a:lstStyle/>
          <a:p>
            <a:r>
              <a:rPr lang="hr-HR" sz="2400" dirty="0" smtClean="0"/>
              <a:t>U </a:t>
            </a:r>
            <a:r>
              <a:rPr lang="hr-HR" sz="2400" dirty="0" err="1" smtClean="0"/>
              <a:t>germinalnom</a:t>
            </a:r>
            <a:r>
              <a:rPr lang="hr-HR" sz="2400" dirty="0" smtClean="0"/>
              <a:t> centru specifični B </a:t>
            </a:r>
            <a:r>
              <a:rPr lang="hr-HR" sz="2400" dirty="0" err="1" smtClean="0"/>
              <a:t>limfociti</a:t>
            </a:r>
            <a:r>
              <a:rPr lang="hr-HR" sz="2400" dirty="0" smtClean="0"/>
              <a:t> proliferiraju, prolaze somatsku </a:t>
            </a:r>
            <a:r>
              <a:rPr lang="hr-HR" sz="2400" dirty="0" err="1" smtClean="0"/>
              <a:t>hipermutaciju</a:t>
            </a:r>
            <a:r>
              <a:rPr lang="hr-HR" sz="2400" dirty="0" smtClean="0"/>
              <a:t> i selekciju na antigen</a:t>
            </a:r>
          </a:p>
          <a:p>
            <a:r>
              <a:rPr lang="hr-HR" sz="2400" dirty="0" smtClean="0"/>
              <a:t>Plazma stanice napuštaju čvor, i odlaze u koštanu srž. Nastaju i memorijske stanice koje mogu biti zadržane u marginalnoj zoni</a:t>
            </a:r>
          </a:p>
          <a:p>
            <a:r>
              <a:rPr lang="hr-HR" sz="2400" dirty="0" smtClean="0"/>
              <a:t>Nakon 6-8 sati proliferacije nastaju </a:t>
            </a:r>
            <a:r>
              <a:rPr lang="hr-HR" sz="2400" dirty="0" err="1" smtClean="0"/>
              <a:t>centroblasti</a:t>
            </a:r>
            <a:r>
              <a:rPr lang="hr-HR" sz="2400" dirty="0" smtClean="0"/>
              <a:t> koji diferenciraju u </a:t>
            </a:r>
            <a:r>
              <a:rPr lang="hr-HR" sz="2400" dirty="0" err="1" smtClean="0"/>
              <a:t>centrocite</a:t>
            </a:r>
            <a:r>
              <a:rPr lang="hr-HR" sz="2400" dirty="0" smtClean="0"/>
              <a:t> i moguće se prestaju dijeliti. Iz tamne zone proliferacije prelaze u svjetlu zonu </a:t>
            </a:r>
            <a:r>
              <a:rPr lang="hr-HR" sz="2400" dirty="0" err="1" smtClean="0"/>
              <a:t>germinalnog</a:t>
            </a:r>
            <a:r>
              <a:rPr lang="hr-HR" sz="2400" dirty="0" smtClean="0"/>
              <a:t> centra sa FDC</a:t>
            </a:r>
          </a:p>
          <a:p>
            <a:r>
              <a:rPr lang="hr-HR" sz="2400" dirty="0" smtClean="0"/>
              <a:t>Za stanično preživljavanje nužni su CD40 i </a:t>
            </a:r>
            <a:r>
              <a:rPr lang="hr-HR" sz="2400" dirty="0" err="1" smtClean="0"/>
              <a:t>citokini</a:t>
            </a:r>
            <a:r>
              <a:rPr lang="hr-HR" sz="2400" dirty="0" smtClean="0"/>
              <a:t> T </a:t>
            </a:r>
            <a:r>
              <a:rPr lang="hr-HR" sz="2400" dirty="0" err="1" smtClean="0"/>
              <a:t>limfocita</a:t>
            </a:r>
            <a:endParaRPr lang="en-US" sz="2400" dirty="0"/>
          </a:p>
        </p:txBody>
      </p:sp>
    </p:spTree>
    <p:extLst>
      <p:ext uri="{BB962C8B-B14F-4D97-AF65-F5344CB8AC3E}">
        <p14:creationId xmlns:p14="http://schemas.microsoft.com/office/powerpoint/2010/main" val="223929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204" y="0"/>
            <a:ext cx="10988299" cy="6740307"/>
          </a:xfrm>
          <a:prstGeom prst="rect">
            <a:avLst/>
          </a:prstGeom>
          <a:noFill/>
        </p:spPr>
        <p:txBody>
          <a:bodyPr wrap="square" rtlCol="0">
            <a:spAutoFit/>
          </a:bodyPr>
          <a:lstStyle/>
          <a:p>
            <a:r>
              <a:rPr lang="hr-HR" sz="2400" dirty="0" smtClean="0"/>
              <a:t>nastanak </a:t>
            </a:r>
            <a:r>
              <a:rPr lang="hr-HR" sz="2400" dirty="0" err="1" smtClean="0"/>
              <a:t>prekursora</a:t>
            </a:r>
            <a:r>
              <a:rPr lang="hr-HR" sz="2400" dirty="0" smtClean="0"/>
              <a:t> B </a:t>
            </a:r>
            <a:r>
              <a:rPr lang="hr-HR" sz="2400" dirty="0" err="1" smtClean="0"/>
              <a:t>limfocita</a:t>
            </a:r>
            <a:r>
              <a:rPr lang="hr-HR" sz="2400" dirty="0" smtClean="0"/>
              <a:t> u koštanoj srži: </a:t>
            </a:r>
          </a:p>
          <a:p>
            <a:endParaRPr lang="hr-HR" sz="2400" dirty="0" smtClean="0"/>
          </a:p>
          <a:p>
            <a:r>
              <a:rPr lang="hr-HR" sz="2400" dirty="0" smtClean="0"/>
              <a:t>-ekspresija receptora antigena putem </a:t>
            </a:r>
            <a:r>
              <a:rPr lang="hr-HR" sz="2400" dirty="0" err="1" smtClean="0"/>
              <a:t>rearanžmana</a:t>
            </a:r>
            <a:r>
              <a:rPr lang="hr-HR" sz="2400" dirty="0" smtClean="0"/>
              <a:t> gena</a:t>
            </a:r>
          </a:p>
          <a:p>
            <a:endParaRPr lang="hr-HR" sz="2400" dirty="0" smtClean="0"/>
          </a:p>
          <a:p>
            <a:r>
              <a:rPr lang="hr-HR" sz="2400" dirty="0" smtClean="0"/>
              <a:t>-eliminacija stanica koje su reaktivne na vlastite antigene (</a:t>
            </a:r>
            <a:r>
              <a:rPr lang="hr-HR" sz="2400" dirty="0" err="1" smtClean="0"/>
              <a:t>anti</a:t>
            </a:r>
            <a:r>
              <a:rPr lang="hr-HR" sz="2400" dirty="0" smtClean="0"/>
              <a:t>-</a:t>
            </a:r>
            <a:r>
              <a:rPr lang="hr-HR" sz="2400" dirty="0" err="1" smtClean="0"/>
              <a:t>self</a:t>
            </a:r>
            <a:r>
              <a:rPr lang="hr-HR" sz="2400" dirty="0" smtClean="0"/>
              <a:t>) u koštanoj srži i sekundarnim limfnim organima – negativna selekcija</a:t>
            </a:r>
          </a:p>
          <a:p>
            <a:r>
              <a:rPr lang="hr-HR" sz="2400" dirty="0" smtClean="0"/>
              <a:t>-pozitivna selekcija B </a:t>
            </a:r>
            <a:r>
              <a:rPr lang="hr-HR" sz="2400" dirty="0" err="1" smtClean="0"/>
              <a:t>limfocita</a:t>
            </a:r>
            <a:r>
              <a:rPr lang="hr-HR" sz="2400" dirty="0" smtClean="0"/>
              <a:t> koji </a:t>
            </a:r>
            <a:r>
              <a:rPr lang="hr-HR" sz="2400" dirty="0" err="1" smtClean="0"/>
              <a:t>eksprimiraju</a:t>
            </a:r>
            <a:r>
              <a:rPr lang="hr-HR" sz="2400" dirty="0" smtClean="0"/>
              <a:t> receptore za patogene u sekundarnim </a:t>
            </a:r>
            <a:r>
              <a:rPr lang="hr-HR" sz="2400" dirty="0" err="1" smtClean="0"/>
              <a:t>limfoidnim</a:t>
            </a:r>
            <a:r>
              <a:rPr lang="hr-HR" sz="2400" dirty="0" smtClean="0"/>
              <a:t> organima</a:t>
            </a:r>
          </a:p>
          <a:p>
            <a:endParaRPr lang="hr-HR" sz="2400" dirty="0" smtClean="0"/>
          </a:p>
          <a:p>
            <a:r>
              <a:rPr lang="hr-HR" sz="2400" dirty="0" smtClean="0"/>
              <a:t>-zreli B </a:t>
            </a:r>
            <a:r>
              <a:rPr lang="hr-HR" sz="2400" dirty="0" err="1" smtClean="0"/>
              <a:t>limfociti</a:t>
            </a:r>
            <a:r>
              <a:rPr lang="hr-HR" sz="2400" dirty="0" smtClean="0"/>
              <a:t> cirkuliraju limfom i krvlju do limfnih tkiva u potrazi za patogenima</a:t>
            </a:r>
          </a:p>
          <a:p>
            <a:r>
              <a:rPr lang="hr-HR" sz="2400" dirty="0" smtClean="0"/>
              <a:t>-nakon susreta sa specifičnim patogenom, proliferacija i </a:t>
            </a:r>
            <a:r>
              <a:rPr lang="hr-HR" sz="2400" dirty="0" err="1" smtClean="0"/>
              <a:t>klonalna</a:t>
            </a:r>
            <a:r>
              <a:rPr lang="hr-HR" sz="2400" dirty="0" smtClean="0"/>
              <a:t> ekspanzija u sekundarnim </a:t>
            </a:r>
            <a:r>
              <a:rPr lang="hr-HR" sz="2400" dirty="0" err="1" smtClean="0"/>
              <a:t>limfoidnim</a:t>
            </a:r>
            <a:r>
              <a:rPr lang="hr-HR" sz="2400" dirty="0" smtClean="0"/>
              <a:t> tkivima</a:t>
            </a:r>
          </a:p>
          <a:p>
            <a:r>
              <a:rPr lang="hr-HR" sz="2400" dirty="0" smtClean="0"/>
              <a:t>-sazrijevanje u:</a:t>
            </a:r>
          </a:p>
          <a:p>
            <a:r>
              <a:rPr lang="hr-HR" sz="2400" dirty="0" smtClean="0"/>
              <a:t>plazma stanice koje ostaju u sekundarnim organima i proizvode velike količine specifičnih antitijela</a:t>
            </a:r>
          </a:p>
          <a:p>
            <a:r>
              <a:rPr lang="hr-HR" sz="2400" dirty="0" smtClean="0"/>
              <a:t>memorijski B </a:t>
            </a:r>
            <a:r>
              <a:rPr lang="hr-HR" sz="2400" dirty="0" err="1" smtClean="0"/>
              <a:t>limfociti</a:t>
            </a:r>
            <a:r>
              <a:rPr lang="hr-HR" sz="2400" dirty="0" smtClean="0"/>
              <a:t> koji cirkuliraju i brzo mogu početi proizvoditi antitijela u slučaju ponovne infekcije istim patogenom</a:t>
            </a:r>
          </a:p>
          <a:p>
            <a:r>
              <a:rPr lang="hr-HR" sz="2400" dirty="0" smtClean="0"/>
              <a:t>-B1 i B2</a:t>
            </a:r>
            <a:endParaRPr lang="en-US" sz="2400" dirty="0"/>
          </a:p>
        </p:txBody>
      </p:sp>
    </p:spTree>
    <p:extLst>
      <p:ext uri="{BB962C8B-B14F-4D97-AF65-F5344CB8AC3E}">
        <p14:creationId xmlns:p14="http://schemas.microsoft.com/office/powerpoint/2010/main" val="432379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53" y="310693"/>
            <a:ext cx="6894512"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514" y="3971706"/>
            <a:ext cx="9979873" cy="2677656"/>
          </a:xfrm>
          <a:prstGeom prst="rect">
            <a:avLst/>
          </a:prstGeom>
        </p:spPr>
        <p:txBody>
          <a:bodyPr wrap="square">
            <a:spAutoFit/>
          </a:bodyPr>
          <a:lstStyle/>
          <a:p>
            <a:r>
              <a:rPr lang="hr-HR" sz="2400" dirty="0"/>
              <a:t>Aktivni B </a:t>
            </a:r>
            <a:r>
              <a:rPr lang="hr-HR" sz="2400" dirty="0" err="1"/>
              <a:t>limfociti</a:t>
            </a:r>
            <a:r>
              <a:rPr lang="hr-HR" sz="2400" dirty="0"/>
              <a:t> ulaze u sekundarni limfni organ gdje čine aktivne centre proliferacije, tzv. </a:t>
            </a:r>
            <a:r>
              <a:rPr lang="hr-HR" sz="2400" dirty="0" err="1"/>
              <a:t>germinalne</a:t>
            </a:r>
            <a:r>
              <a:rPr lang="hr-HR" sz="2400" dirty="0"/>
              <a:t> centre. </a:t>
            </a:r>
            <a:r>
              <a:rPr lang="hr-HR" sz="2400" dirty="0" smtClean="0"/>
              <a:t>U </a:t>
            </a:r>
            <a:r>
              <a:rPr lang="hr-HR" sz="2400" dirty="0" err="1"/>
              <a:t>germinalnom</a:t>
            </a:r>
            <a:r>
              <a:rPr lang="hr-HR" sz="2400" dirty="0"/>
              <a:t> centru </a:t>
            </a:r>
            <a:r>
              <a:rPr lang="hr-HR" sz="2400" dirty="0" smtClean="0"/>
              <a:t>specifični </a:t>
            </a:r>
            <a:r>
              <a:rPr lang="hr-HR" sz="2400" dirty="0"/>
              <a:t>B </a:t>
            </a:r>
            <a:r>
              <a:rPr lang="hr-HR" sz="2400" dirty="0" err="1"/>
              <a:t>limfociti</a:t>
            </a:r>
            <a:r>
              <a:rPr lang="hr-HR" sz="2400" dirty="0"/>
              <a:t> proliferiraju, prolaze </a:t>
            </a:r>
            <a:r>
              <a:rPr lang="hr-HR" sz="2400" dirty="0">
                <a:solidFill>
                  <a:schemeClr val="accent5"/>
                </a:solidFill>
              </a:rPr>
              <a:t>somatsku </a:t>
            </a:r>
            <a:r>
              <a:rPr lang="hr-HR" sz="2400" dirty="0" err="1">
                <a:solidFill>
                  <a:schemeClr val="accent5"/>
                </a:solidFill>
              </a:rPr>
              <a:t>hipermutaciju</a:t>
            </a:r>
            <a:r>
              <a:rPr lang="hr-HR" sz="2400" dirty="0"/>
              <a:t> i selekciju na </a:t>
            </a:r>
            <a:r>
              <a:rPr lang="hr-HR" sz="2400" dirty="0" smtClean="0"/>
              <a:t>antigen</a:t>
            </a:r>
          </a:p>
          <a:p>
            <a:endParaRPr lang="hr-HR" sz="2400" dirty="0"/>
          </a:p>
          <a:p>
            <a:r>
              <a:rPr lang="hr-HR" sz="2400" dirty="0"/>
              <a:t>Plazma stanice napuštaju </a:t>
            </a:r>
            <a:r>
              <a:rPr lang="hr-HR" sz="2400" dirty="0" smtClean="0"/>
              <a:t>čvor </a:t>
            </a:r>
            <a:r>
              <a:rPr lang="hr-HR" sz="2400" dirty="0"/>
              <a:t>i odlaze u koštanu </a:t>
            </a:r>
            <a:r>
              <a:rPr lang="hr-HR" sz="2400" dirty="0" smtClean="0"/>
              <a:t>srž gdje mogu biti izvor dugoživućih antitijela. </a:t>
            </a:r>
            <a:r>
              <a:rPr lang="hr-HR" sz="2400" dirty="0"/>
              <a:t>Nastaju i memorijske </a:t>
            </a:r>
            <a:r>
              <a:rPr lang="hr-HR" sz="2400" dirty="0" smtClean="0"/>
              <a:t>stanice koje dugo žive, ali ne luče puno antitijela. Prošle su somatsku mutaciju</a:t>
            </a:r>
            <a:endParaRPr lang="hr-HR" sz="2400" dirty="0"/>
          </a:p>
        </p:txBody>
      </p:sp>
    </p:spTree>
    <p:extLst>
      <p:ext uri="{BB962C8B-B14F-4D97-AF65-F5344CB8AC3E}">
        <p14:creationId xmlns:p14="http://schemas.microsoft.com/office/powerpoint/2010/main" val="383852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9.13. After T-cell-dependent activation, B cells undergo rounds of mutation and selection for higher-affinity mutants in the germinal center, ultimately resulting in high-affinity memory B cells and antibody secreted from plasma cells."/>
          <p:cNvPicPr/>
          <p:nvPr/>
        </p:nvPicPr>
        <p:blipFill>
          <a:blip r:embed="rId2">
            <a:extLst>
              <a:ext uri="{28A0092B-C50C-407E-A947-70E740481C1C}">
                <a14:useLocalDpi xmlns:a14="http://schemas.microsoft.com/office/drawing/2010/main" val="0"/>
              </a:ext>
            </a:extLst>
          </a:blip>
          <a:srcRect/>
          <a:stretch>
            <a:fillRect/>
          </a:stretch>
        </p:blipFill>
        <p:spPr bwMode="auto">
          <a:xfrm>
            <a:off x="968375" y="338136"/>
            <a:ext cx="5276850" cy="6181725"/>
          </a:xfrm>
          <a:prstGeom prst="rect">
            <a:avLst/>
          </a:prstGeom>
          <a:noFill/>
          <a:ln>
            <a:noFill/>
          </a:ln>
        </p:spPr>
      </p:pic>
      <p:sp>
        <p:nvSpPr>
          <p:cNvPr id="2" name="TextBox 1"/>
          <p:cNvSpPr txBox="1"/>
          <p:nvPr/>
        </p:nvSpPr>
        <p:spPr>
          <a:xfrm>
            <a:off x="5878380" y="2497665"/>
            <a:ext cx="6133147" cy="3785652"/>
          </a:xfrm>
          <a:prstGeom prst="rect">
            <a:avLst/>
          </a:prstGeom>
          <a:noFill/>
        </p:spPr>
        <p:txBody>
          <a:bodyPr wrap="square" rtlCol="0">
            <a:spAutoFit/>
          </a:bodyPr>
          <a:lstStyle/>
          <a:p>
            <a:r>
              <a:rPr lang="hr-HR" sz="2400" dirty="0" smtClean="0"/>
              <a:t>U </a:t>
            </a:r>
            <a:r>
              <a:rPr lang="hr-HR" sz="2400" dirty="0" err="1" smtClean="0"/>
              <a:t>germinativnim</a:t>
            </a:r>
            <a:r>
              <a:rPr lang="hr-HR" sz="2400" dirty="0" smtClean="0"/>
              <a:t> centrima B </a:t>
            </a:r>
            <a:r>
              <a:rPr lang="hr-HR" sz="2400" dirty="0" err="1" smtClean="0"/>
              <a:t>limfociti</a:t>
            </a:r>
            <a:r>
              <a:rPr lang="hr-HR" sz="2400" dirty="0" smtClean="0"/>
              <a:t> prolaze somatsku </a:t>
            </a:r>
            <a:r>
              <a:rPr lang="hr-HR" sz="2400" dirty="0" err="1" smtClean="0"/>
              <a:t>hipermutaciju</a:t>
            </a:r>
            <a:r>
              <a:rPr lang="hr-HR" sz="2400" dirty="0" smtClean="0"/>
              <a:t>. Nastaju mutacije DNA koje povećavaju varijabilnost antitijela i njegov afinitet, ali mogu i smanjiti afinitet ili onemogućiti proizvodnju antitijela. Tada stanice idu u </a:t>
            </a:r>
            <a:r>
              <a:rPr lang="hr-HR" sz="2400" dirty="0" err="1" smtClean="0"/>
              <a:t>apoptozu</a:t>
            </a:r>
            <a:r>
              <a:rPr lang="hr-HR" sz="2400" dirty="0" smtClean="0"/>
              <a:t>. </a:t>
            </a:r>
            <a:r>
              <a:rPr lang="hr-HR" sz="2400" dirty="0" err="1" smtClean="0"/>
              <a:t>Germinalni</a:t>
            </a:r>
            <a:r>
              <a:rPr lang="hr-HR" sz="2400" dirty="0" smtClean="0"/>
              <a:t> centri su puni </a:t>
            </a:r>
            <a:r>
              <a:rPr lang="hr-HR" sz="2400" dirty="0" err="1" smtClean="0"/>
              <a:t>apoptotskih</a:t>
            </a:r>
            <a:r>
              <a:rPr lang="hr-HR" sz="2400" dirty="0" smtClean="0"/>
              <a:t> stanica koje jedu </a:t>
            </a:r>
            <a:r>
              <a:rPr lang="hr-HR" sz="2400" dirty="0" err="1" smtClean="0"/>
              <a:t>makrofagi</a:t>
            </a:r>
            <a:r>
              <a:rPr lang="hr-HR" sz="2400" dirty="0" smtClean="0"/>
              <a:t>.</a:t>
            </a:r>
          </a:p>
          <a:p>
            <a:r>
              <a:rPr lang="hr-HR" sz="2400" dirty="0" smtClean="0"/>
              <a:t>Nastaje 1-2 mutacije po generaciji. Pozitivno selektirane stanice mogu proći nekoliko ciklusa proliferacije i mutacije.</a:t>
            </a:r>
            <a:endParaRPr lang="en-US" sz="2400" dirty="0"/>
          </a:p>
        </p:txBody>
      </p:sp>
    </p:spTree>
    <p:extLst>
      <p:ext uri="{BB962C8B-B14F-4D97-AF65-F5344CB8AC3E}">
        <p14:creationId xmlns:p14="http://schemas.microsoft.com/office/powerpoint/2010/main" val="2649640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Figure 4.25. Changes in immunoglobulin and T-cell receptor genes that occur during B-cell and T-cell development and differentiation."/>
          <p:cNvPicPr/>
          <p:nvPr/>
        </p:nvPicPr>
        <p:blipFill>
          <a:blip r:embed="rId2">
            <a:extLst>
              <a:ext uri="{28A0092B-C50C-407E-A947-70E740481C1C}">
                <a14:useLocalDpi xmlns:a14="http://schemas.microsoft.com/office/drawing/2010/main" val="0"/>
              </a:ext>
            </a:extLst>
          </a:blip>
          <a:srcRect/>
          <a:stretch>
            <a:fillRect/>
          </a:stretch>
        </p:blipFill>
        <p:spPr bwMode="auto">
          <a:xfrm>
            <a:off x="1893118" y="542055"/>
            <a:ext cx="8338087" cy="5176432"/>
          </a:xfrm>
          <a:prstGeom prst="rect">
            <a:avLst/>
          </a:prstGeom>
          <a:noFill/>
          <a:ln>
            <a:noFill/>
          </a:ln>
        </p:spPr>
      </p:pic>
    </p:spTree>
    <p:extLst>
      <p:ext uri="{BB962C8B-B14F-4D97-AF65-F5344CB8AC3E}">
        <p14:creationId xmlns:p14="http://schemas.microsoft.com/office/powerpoint/2010/main" val="179865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074420" y="1463040"/>
            <a:ext cx="10447020" cy="3416320"/>
          </a:xfrm>
          <a:prstGeom prst="rect">
            <a:avLst/>
          </a:prstGeom>
          <a:noFill/>
        </p:spPr>
        <p:txBody>
          <a:bodyPr wrap="square" rtlCol="0">
            <a:spAutoFit/>
          </a:bodyPr>
          <a:lstStyle/>
          <a:p>
            <a:r>
              <a:rPr lang="hr-HR" sz="2400" dirty="0" smtClean="0"/>
              <a:t>Plazma stanice su terminalno diferencirane stanice nastale iz </a:t>
            </a:r>
            <a:r>
              <a:rPr lang="hr-HR" sz="2400" dirty="0" err="1" smtClean="0"/>
              <a:t>plazmablasta</a:t>
            </a:r>
            <a:r>
              <a:rPr lang="hr-HR" sz="2400" dirty="0" smtClean="0"/>
              <a:t>. Proizvode antitijela, i ne dijele se. Neke migriraju u koštanu srž gdje mogu dugo živjeti kao izvor dugoživućih antitijela</a:t>
            </a:r>
          </a:p>
          <a:p>
            <a:r>
              <a:rPr lang="hr-HR" sz="2400" dirty="0" smtClean="0"/>
              <a:t>Druge se diferenciraju u memorijske stanice, koje dugo žive, slabo se dijele, </a:t>
            </a:r>
            <a:r>
              <a:rPr lang="hr-HR" sz="2400" dirty="0" err="1" smtClean="0"/>
              <a:t>eksprimiraju</a:t>
            </a:r>
            <a:r>
              <a:rPr lang="hr-HR" sz="2400" dirty="0" smtClean="0"/>
              <a:t> površinski </a:t>
            </a:r>
            <a:r>
              <a:rPr lang="hr-HR" sz="2400" dirty="0" err="1" smtClean="0"/>
              <a:t>Ig</a:t>
            </a:r>
            <a:r>
              <a:rPr lang="hr-HR" sz="2400" dirty="0" smtClean="0"/>
              <a:t> ali ne luče puno antitijela. Prošle su somatsku mutaciju. Smatra se da je njihov nastanak ključan signal stanica FDC</a:t>
            </a:r>
          </a:p>
          <a:p>
            <a:endParaRPr lang="hr-HR" sz="2400" dirty="0"/>
          </a:p>
          <a:p>
            <a:r>
              <a:rPr lang="hr-HR" sz="2400" dirty="0" smtClean="0"/>
              <a:t>Neki B </a:t>
            </a:r>
            <a:r>
              <a:rPr lang="hr-HR" sz="2400" dirty="0" err="1" smtClean="0"/>
              <a:t>limfociti</a:t>
            </a:r>
            <a:r>
              <a:rPr lang="hr-HR" sz="2400" dirty="0" smtClean="0"/>
              <a:t> se mogu aktivirati i bez </a:t>
            </a:r>
            <a:r>
              <a:rPr lang="hr-HR" sz="2400" dirty="0" err="1" smtClean="0"/>
              <a:t>posredstva</a:t>
            </a:r>
            <a:r>
              <a:rPr lang="hr-HR" sz="2400" dirty="0" smtClean="0"/>
              <a:t> T </a:t>
            </a:r>
            <a:r>
              <a:rPr lang="hr-HR" sz="2400" dirty="0" err="1" smtClean="0"/>
              <a:t>limfocita</a:t>
            </a:r>
            <a:r>
              <a:rPr lang="hr-HR" sz="2400" dirty="0" smtClean="0"/>
              <a:t>, npr. </a:t>
            </a:r>
            <a:r>
              <a:rPr lang="hr-HR" sz="2400" dirty="0" err="1" smtClean="0"/>
              <a:t>mitogenima</a:t>
            </a:r>
            <a:r>
              <a:rPr lang="hr-HR" sz="2400" dirty="0" smtClean="0"/>
              <a:t> B </a:t>
            </a:r>
            <a:r>
              <a:rPr lang="hr-HR" sz="2400" dirty="0" err="1" smtClean="0"/>
              <a:t>limfocita</a:t>
            </a:r>
            <a:r>
              <a:rPr lang="hr-HR" sz="2400" dirty="0" smtClean="0"/>
              <a:t>.</a:t>
            </a:r>
            <a:endParaRPr lang="en-US" sz="2400" dirty="0"/>
          </a:p>
        </p:txBody>
      </p:sp>
    </p:spTree>
    <p:extLst>
      <p:ext uri="{BB962C8B-B14F-4D97-AF65-F5344CB8AC3E}">
        <p14:creationId xmlns:p14="http://schemas.microsoft.com/office/powerpoint/2010/main" val="152095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03" y="359816"/>
            <a:ext cx="5058477" cy="5766664"/>
          </a:xfrm>
          <a:prstGeom prst="rect">
            <a:avLst/>
          </a:prstGeom>
        </p:spPr>
      </p:pic>
      <p:sp>
        <p:nvSpPr>
          <p:cNvPr id="4" name="TextBox 3"/>
          <p:cNvSpPr txBox="1"/>
          <p:nvPr/>
        </p:nvSpPr>
        <p:spPr>
          <a:xfrm>
            <a:off x="9875520" y="6126480"/>
            <a:ext cx="2128083" cy="369332"/>
          </a:xfrm>
          <a:prstGeom prst="rect">
            <a:avLst/>
          </a:prstGeom>
          <a:noFill/>
        </p:spPr>
        <p:txBody>
          <a:bodyPr wrap="none" rtlCol="0">
            <a:spAutoFit/>
          </a:bodyPr>
          <a:lstStyle/>
          <a:p>
            <a:r>
              <a:rPr lang="en-US" dirty="0" smtClean="0"/>
              <a:t>F1000Research</a:t>
            </a:r>
            <a:r>
              <a:rPr lang="hr-HR" dirty="0" smtClean="0"/>
              <a:t> 2018</a:t>
            </a:r>
            <a:endParaRPr lang="en-US" dirty="0"/>
          </a:p>
        </p:txBody>
      </p:sp>
      <p:sp>
        <p:nvSpPr>
          <p:cNvPr id="5" name="TextBox 4"/>
          <p:cNvSpPr txBox="1"/>
          <p:nvPr/>
        </p:nvSpPr>
        <p:spPr>
          <a:xfrm>
            <a:off x="6433039" y="850900"/>
            <a:ext cx="5413521" cy="5262979"/>
          </a:xfrm>
          <a:prstGeom prst="rect">
            <a:avLst/>
          </a:prstGeom>
          <a:noFill/>
        </p:spPr>
        <p:txBody>
          <a:bodyPr wrap="square" rtlCol="0">
            <a:spAutoFit/>
          </a:bodyPr>
          <a:lstStyle/>
          <a:p>
            <a:r>
              <a:rPr lang="hr-HR" sz="2400" dirty="0" smtClean="0"/>
              <a:t>Mehanizam somatske </a:t>
            </a:r>
            <a:r>
              <a:rPr lang="hr-HR" sz="2400" dirty="0" err="1" smtClean="0"/>
              <a:t>hipermutacije</a:t>
            </a:r>
            <a:r>
              <a:rPr lang="hr-HR" sz="2400" dirty="0" smtClean="0"/>
              <a:t> pomoću enzima AID</a:t>
            </a:r>
          </a:p>
          <a:p>
            <a:r>
              <a:rPr lang="hr-HR" sz="2400" dirty="0" smtClean="0"/>
              <a:t>te mehanizama popravka DNA</a:t>
            </a:r>
          </a:p>
          <a:p>
            <a:endParaRPr lang="hr-HR" sz="2400" dirty="0"/>
          </a:p>
          <a:p>
            <a:r>
              <a:rPr lang="hr-HR" sz="2400" dirty="0" smtClean="0"/>
              <a:t>smatra se da se AID pozicionira na ciljno mjesto putem specifične RNA, te da je </a:t>
            </a:r>
            <a:r>
              <a:rPr lang="hr-HR" sz="2400" dirty="0" err="1" smtClean="0"/>
              <a:t>eksprimiran</a:t>
            </a:r>
            <a:r>
              <a:rPr lang="hr-HR" sz="2400" dirty="0"/>
              <a:t> </a:t>
            </a:r>
            <a:r>
              <a:rPr lang="hr-HR" sz="2400" dirty="0" smtClean="0"/>
              <a:t>samo u ciljnim stanicama</a:t>
            </a:r>
          </a:p>
          <a:p>
            <a:endParaRPr lang="hr-HR" sz="2400" dirty="0"/>
          </a:p>
          <a:p>
            <a:r>
              <a:rPr lang="hr-HR" sz="2400" dirty="0" smtClean="0"/>
              <a:t>-</a:t>
            </a:r>
            <a:r>
              <a:rPr lang="hr-HR" sz="2400" dirty="0" err="1" smtClean="0"/>
              <a:t>deaminacija</a:t>
            </a:r>
            <a:r>
              <a:rPr lang="hr-HR" sz="2400" dirty="0" smtClean="0"/>
              <a:t> C vodi do sparivanja U-G, te </a:t>
            </a:r>
            <a:r>
              <a:rPr lang="hr-HR" sz="2400" dirty="0" smtClean="0"/>
              <a:t>se „popravlja” mehanizmima BER i </a:t>
            </a:r>
            <a:r>
              <a:rPr lang="hr-HR" sz="2400" dirty="0" smtClean="0"/>
              <a:t>MMR</a:t>
            </a:r>
          </a:p>
          <a:p>
            <a:r>
              <a:rPr lang="hr-HR" sz="2400" dirty="0" smtClean="0"/>
              <a:t>koji mogu biti „</a:t>
            </a:r>
            <a:r>
              <a:rPr lang="hr-HR" sz="2400" dirty="0" err="1" smtClean="0"/>
              <a:t>error</a:t>
            </a:r>
            <a:r>
              <a:rPr lang="hr-HR" sz="2400" dirty="0" smtClean="0"/>
              <a:t> </a:t>
            </a:r>
            <a:r>
              <a:rPr lang="hr-HR" sz="2400" dirty="0" err="1" smtClean="0"/>
              <a:t>prone</a:t>
            </a:r>
            <a:r>
              <a:rPr lang="hr-HR" sz="2400" dirty="0" smtClean="0"/>
              <a:t>” (DNA pol) i uvesti mutaciju</a:t>
            </a:r>
          </a:p>
          <a:p>
            <a:endParaRPr lang="hr-HR" sz="2400" dirty="0"/>
          </a:p>
          <a:p>
            <a:r>
              <a:rPr lang="hr-HR" sz="2400" dirty="0" smtClean="0"/>
              <a:t>-moguć </a:t>
            </a:r>
            <a:r>
              <a:rPr lang="hr-HR" sz="2400" smtClean="0"/>
              <a:t>i sustav s ADAR i RT</a:t>
            </a:r>
            <a:endParaRPr lang="en-US" sz="2400" dirty="0"/>
          </a:p>
        </p:txBody>
      </p:sp>
    </p:spTree>
    <p:extLst>
      <p:ext uri="{BB962C8B-B14F-4D97-AF65-F5344CB8AC3E}">
        <p14:creationId xmlns:p14="http://schemas.microsoft.com/office/powerpoint/2010/main" val="2578082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527050"/>
            <a:ext cx="2781300" cy="5753100"/>
          </a:xfrm>
          <a:prstGeom prst="rect">
            <a:avLst/>
          </a:prstGeom>
        </p:spPr>
      </p:pic>
      <p:sp>
        <p:nvSpPr>
          <p:cNvPr id="3" name="TextBox 2"/>
          <p:cNvSpPr txBox="1"/>
          <p:nvPr/>
        </p:nvSpPr>
        <p:spPr>
          <a:xfrm>
            <a:off x="4435108" y="4397141"/>
            <a:ext cx="7376160" cy="1569660"/>
          </a:xfrm>
          <a:prstGeom prst="rect">
            <a:avLst/>
          </a:prstGeom>
          <a:noFill/>
        </p:spPr>
        <p:txBody>
          <a:bodyPr wrap="square" rtlCol="0">
            <a:spAutoFit/>
          </a:bodyPr>
          <a:lstStyle/>
          <a:p>
            <a:r>
              <a:rPr lang="hr-HR" sz="2400" dirty="0" smtClean="0"/>
              <a:t>Prisutnost procesa somatske mutacije povezuje se s </a:t>
            </a:r>
            <a:r>
              <a:rPr lang="hr-HR" sz="2400" dirty="0" err="1" smtClean="0"/>
              <a:t>translokacijama</a:t>
            </a:r>
            <a:r>
              <a:rPr lang="hr-HR" sz="2400" dirty="0" smtClean="0"/>
              <a:t> gena </a:t>
            </a:r>
            <a:r>
              <a:rPr lang="hr-HR" sz="2400" dirty="0" err="1" smtClean="0"/>
              <a:t>Myc</a:t>
            </a:r>
            <a:r>
              <a:rPr lang="hr-HR" sz="2400" dirty="0" smtClean="0"/>
              <a:t> i drugim </a:t>
            </a:r>
            <a:r>
              <a:rPr lang="hr-HR" sz="2400" dirty="0" err="1" smtClean="0"/>
              <a:t>translokacijama</a:t>
            </a:r>
            <a:r>
              <a:rPr lang="hr-HR" sz="2400" dirty="0" smtClean="0"/>
              <a:t> čestim u B </a:t>
            </a:r>
            <a:r>
              <a:rPr lang="hr-HR" sz="2400" dirty="0" err="1" smtClean="0"/>
              <a:t>limfocitima</a:t>
            </a:r>
            <a:r>
              <a:rPr lang="hr-HR" sz="2400" dirty="0" smtClean="0"/>
              <a:t>, i vezanim za regije na 2, 14 i 22 kromosomu, gdje su </a:t>
            </a:r>
            <a:r>
              <a:rPr lang="hr-HR" sz="2400" dirty="0" err="1" smtClean="0"/>
              <a:t>klasteri</a:t>
            </a:r>
            <a:r>
              <a:rPr lang="hr-HR" sz="2400" dirty="0" smtClean="0"/>
              <a:t> teških i lakih lanaca </a:t>
            </a:r>
            <a:r>
              <a:rPr lang="hr-HR" sz="2400" dirty="0" err="1" smtClean="0"/>
              <a:t>Ig</a:t>
            </a:r>
            <a:endParaRPr lang="en-US" sz="2400" dirty="0"/>
          </a:p>
        </p:txBody>
      </p:sp>
    </p:spTree>
    <p:extLst>
      <p:ext uri="{BB962C8B-B14F-4D97-AF65-F5344CB8AC3E}">
        <p14:creationId xmlns:p14="http://schemas.microsoft.com/office/powerpoint/2010/main" val="301451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27" y="0"/>
            <a:ext cx="5507906" cy="6858000"/>
          </a:xfrm>
          <a:prstGeom prst="rect">
            <a:avLst/>
          </a:prstGeom>
        </p:spPr>
      </p:pic>
      <p:sp>
        <p:nvSpPr>
          <p:cNvPr id="3" name="TextBox 2"/>
          <p:cNvSpPr txBox="1"/>
          <p:nvPr/>
        </p:nvSpPr>
        <p:spPr>
          <a:xfrm>
            <a:off x="6877981" y="134681"/>
            <a:ext cx="4632960" cy="6370975"/>
          </a:xfrm>
          <a:prstGeom prst="rect">
            <a:avLst/>
          </a:prstGeom>
          <a:noFill/>
        </p:spPr>
        <p:txBody>
          <a:bodyPr wrap="square" rtlCol="0">
            <a:spAutoFit/>
          </a:bodyPr>
          <a:lstStyle/>
          <a:p>
            <a:r>
              <a:rPr lang="hr-HR" sz="2400" dirty="0" smtClean="0"/>
              <a:t>Pojedini tipovi leukemija odgovaraju poremećenim pojedinim stepenicama u razvoju B </a:t>
            </a:r>
            <a:r>
              <a:rPr lang="hr-HR" sz="2400" dirty="0" err="1" smtClean="0"/>
              <a:t>limfocita</a:t>
            </a:r>
            <a:endParaRPr lang="hr-HR" sz="2400" dirty="0" smtClean="0"/>
          </a:p>
          <a:p>
            <a:endParaRPr lang="hr-HR" sz="2400" dirty="0"/>
          </a:p>
          <a:p>
            <a:r>
              <a:rPr lang="hr-HR" sz="2400" dirty="0" smtClean="0"/>
              <a:t>pogreške u </a:t>
            </a:r>
            <a:r>
              <a:rPr lang="hr-HR" sz="2400" dirty="0" err="1" smtClean="0"/>
              <a:t>rearanžmanu</a:t>
            </a:r>
            <a:r>
              <a:rPr lang="hr-HR" sz="2400" dirty="0" smtClean="0"/>
              <a:t> mogu aktivirati </a:t>
            </a:r>
            <a:r>
              <a:rPr lang="hr-HR" sz="2400" dirty="0" err="1" smtClean="0"/>
              <a:t>onkogene</a:t>
            </a:r>
            <a:endParaRPr lang="hr-HR" sz="2400" dirty="0" smtClean="0"/>
          </a:p>
          <a:p>
            <a:endParaRPr lang="hr-HR" sz="2400" dirty="0"/>
          </a:p>
          <a:p>
            <a:r>
              <a:rPr lang="hr-HR" sz="2400" dirty="0" smtClean="0"/>
              <a:t>tumori su </a:t>
            </a:r>
            <a:r>
              <a:rPr lang="hr-HR" sz="2400" dirty="0" err="1" smtClean="0"/>
              <a:t>klonalni</a:t>
            </a:r>
            <a:endParaRPr lang="hr-HR" sz="2400" dirty="0" smtClean="0"/>
          </a:p>
          <a:p>
            <a:endParaRPr lang="hr-HR" sz="2400" dirty="0"/>
          </a:p>
          <a:p>
            <a:r>
              <a:rPr lang="hr-HR" sz="2400" dirty="0" smtClean="0"/>
              <a:t>razni stadiji razvoja B leukemija</a:t>
            </a:r>
          </a:p>
          <a:p>
            <a:endParaRPr lang="hr-HR" sz="2400" dirty="0"/>
          </a:p>
          <a:p>
            <a:r>
              <a:rPr lang="hr-HR" sz="2400" dirty="0" smtClean="0"/>
              <a:t>tumori iz naivnih B leukocita rastu u </a:t>
            </a:r>
            <a:r>
              <a:rPr lang="hr-HR" sz="2400" dirty="0" err="1" smtClean="0"/>
              <a:t>folikulima</a:t>
            </a:r>
            <a:r>
              <a:rPr lang="hr-HR" sz="2400" dirty="0" smtClean="0"/>
              <a:t> limfnih čvorova – </a:t>
            </a:r>
            <a:r>
              <a:rPr lang="hr-HR" sz="2400" dirty="0" err="1" smtClean="0"/>
              <a:t>limfomi</a:t>
            </a:r>
            <a:endParaRPr lang="hr-HR" sz="2400" dirty="0" smtClean="0"/>
          </a:p>
          <a:p>
            <a:endParaRPr lang="hr-HR" sz="2400" dirty="0"/>
          </a:p>
          <a:p>
            <a:r>
              <a:rPr lang="hr-HR" sz="2400" dirty="0" smtClean="0"/>
              <a:t>tumori plazma stanica u koštanoj srži - </a:t>
            </a:r>
            <a:r>
              <a:rPr lang="hr-HR" sz="2400" dirty="0" err="1" smtClean="0"/>
              <a:t>mijelomi</a:t>
            </a:r>
            <a:endParaRPr lang="en-US" sz="2400" dirty="0"/>
          </a:p>
        </p:txBody>
      </p:sp>
    </p:spTree>
    <p:extLst>
      <p:ext uri="{BB962C8B-B14F-4D97-AF65-F5344CB8AC3E}">
        <p14:creationId xmlns:p14="http://schemas.microsoft.com/office/powerpoint/2010/main" val="2019199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68" y="830716"/>
            <a:ext cx="11912332" cy="830997"/>
          </a:xfrm>
          <a:prstGeom prst="rect">
            <a:avLst/>
          </a:prstGeom>
          <a:noFill/>
        </p:spPr>
        <p:txBody>
          <a:bodyPr wrap="square" rtlCol="0">
            <a:spAutoFit/>
          </a:bodyPr>
          <a:lstStyle/>
          <a:p>
            <a:r>
              <a:rPr lang="hr-HR" sz="2400" dirty="0" smtClean="0"/>
              <a:t>Cijeli je razvoj orkestriran signalizacijom iz staničnog okoliša koji utječe na </a:t>
            </a:r>
            <a:r>
              <a:rPr lang="hr-HR" sz="2400" dirty="0" err="1" smtClean="0"/>
              <a:t>unutarstanične</a:t>
            </a:r>
            <a:r>
              <a:rPr lang="hr-HR" sz="2400" dirty="0" smtClean="0"/>
              <a:t> promjene.</a:t>
            </a:r>
            <a:endParaRPr lang="en-US" sz="2400" dirty="0"/>
          </a:p>
        </p:txBody>
      </p:sp>
      <p:grpSp>
        <p:nvGrpSpPr>
          <p:cNvPr id="12" name="Group 11"/>
          <p:cNvGrpSpPr/>
          <p:nvPr/>
        </p:nvGrpSpPr>
        <p:grpSpPr>
          <a:xfrm>
            <a:off x="3607702" y="1849582"/>
            <a:ext cx="8092462" cy="3990109"/>
            <a:chOff x="2734865" y="1974273"/>
            <a:chExt cx="8092462" cy="3990109"/>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865" y="2379102"/>
              <a:ext cx="7559307" cy="2941043"/>
            </a:xfrm>
            <a:prstGeom prst="rect">
              <a:avLst/>
            </a:prstGeom>
          </p:spPr>
        </p:pic>
        <p:sp>
          <p:nvSpPr>
            <p:cNvPr id="11" name="TextBox 10"/>
            <p:cNvSpPr txBox="1"/>
            <p:nvPr/>
          </p:nvSpPr>
          <p:spPr>
            <a:xfrm>
              <a:off x="6608618" y="1974273"/>
              <a:ext cx="4218709" cy="3990109"/>
            </a:xfrm>
            <a:prstGeom prst="rect">
              <a:avLst/>
            </a:prstGeom>
            <a:solidFill>
              <a:schemeClr val="bg1"/>
            </a:solidFill>
            <a:ln>
              <a:noFill/>
            </a:ln>
          </p:spPr>
          <p:txBody>
            <a:bodyPr wrap="square" rtlCol="0">
              <a:spAutoFit/>
            </a:bodyPr>
            <a:lstStyle/>
            <a:p>
              <a:endParaRPr lang="en-US" dirty="0"/>
            </a:p>
          </p:txBody>
        </p:sp>
      </p:grpSp>
    </p:spTree>
    <p:extLst>
      <p:ext uri="{BB962C8B-B14F-4D97-AF65-F5344CB8AC3E}">
        <p14:creationId xmlns:p14="http://schemas.microsoft.com/office/powerpoint/2010/main" val="1474201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507" y="1069384"/>
            <a:ext cx="10174642" cy="3163653"/>
          </a:xfrm>
          <a:prstGeom prst="rect">
            <a:avLst/>
          </a:prstGeom>
        </p:spPr>
      </p:pic>
      <p:sp>
        <p:nvSpPr>
          <p:cNvPr id="3" name="TextBox 2"/>
          <p:cNvSpPr txBox="1"/>
          <p:nvPr/>
        </p:nvSpPr>
        <p:spPr>
          <a:xfrm>
            <a:off x="9391973" y="6323308"/>
            <a:ext cx="2647456" cy="369332"/>
          </a:xfrm>
          <a:prstGeom prst="rect">
            <a:avLst/>
          </a:prstGeom>
          <a:noFill/>
        </p:spPr>
        <p:txBody>
          <a:bodyPr wrap="none" rtlCol="0">
            <a:spAutoFit/>
          </a:bodyPr>
          <a:lstStyle/>
          <a:p>
            <a:r>
              <a:rPr lang="hr-HR" dirty="0" err="1" smtClean="0"/>
              <a:t>Nutt</a:t>
            </a:r>
            <a:r>
              <a:rPr lang="hr-HR" dirty="0" smtClean="0"/>
              <a:t> i Kee, </a:t>
            </a:r>
            <a:r>
              <a:rPr lang="hr-HR" dirty="0" err="1" smtClean="0"/>
              <a:t>Immunity</a:t>
            </a:r>
            <a:r>
              <a:rPr lang="hr-HR" dirty="0" smtClean="0"/>
              <a:t> 2007</a:t>
            </a:r>
            <a:endParaRPr lang="en-US" dirty="0"/>
          </a:p>
        </p:txBody>
      </p:sp>
      <p:sp>
        <p:nvSpPr>
          <p:cNvPr id="4" name="TextBox 3"/>
          <p:cNvSpPr txBox="1"/>
          <p:nvPr/>
        </p:nvSpPr>
        <p:spPr>
          <a:xfrm>
            <a:off x="367929" y="4530437"/>
            <a:ext cx="11824071" cy="1938992"/>
          </a:xfrm>
          <a:prstGeom prst="rect">
            <a:avLst/>
          </a:prstGeom>
          <a:noFill/>
        </p:spPr>
        <p:txBody>
          <a:bodyPr wrap="none" rtlCol="0">
            <a:spAutoFit/>
          </a:bodyPr>
          <a:lstStyle/>
          <a:p>
            <a:r>
              <a:rPr lang="hr-HR" sz="2400" dirty="0" smtClean="0"/>
              <a:t>Sekvencijalna ekspresija krovnih/</a:t>
            </a:r>
            <a:r>
              <a:rPr lang="hr-HR" sz="2400" dirty="0" err="1" smtClean="0"/>
              <a:t>master</a:t>
            </a:r>
            <a:r>
              <a:rPr lang="hr-HR" sz="2400" dirty="0" smtClean="0"/>
              <a:t> transkripcijskih faktora: PU.1, </a:t>
            </a:r>
            <a:r>
              <a:rPr lang="hr-HR" sz="2400" dirty="0" err="1" smtClean="0"/>
              <a:t>Ikaros</a:t>
            </a:r>
            <a:r>
              <a:rPr lang="hr-HR" sz="2400" dirty="0" smtClean="0"/>
              <a:t>, E2A, EBF1, Pax5</a:t>
            </a:r>
          </a:p>
          <a:p>
            <a:endParaRPr lang="hr-HR" sz="2400" dirty="0"/>
          </a:p>
          <a:p>
            <a:r>
              <a:rPr lang="hr-HR" sz="2400" dirty="0" smtClean="0"/>
              <a:t>Pax5 se veže za konstantnu regiju i otvara nižu razinu transkripciju D i J, </a:t>
            </a:r>
          </a:p>
          <a:p>
            <a:r>
              <a:rPr lang="hr-HR" sz="2400" dirty="0" smtClean="0"/>
              <a:t>omogućava se pristup RAG za početak </a:t>
            </a:r>
            <a:r>
              <a:rPr lang="hr-HR" sz="2400" dirty="0" err="1" smtClean="0"/>
              <a:t>rekombinacije</a:t>
            </a:r>
            <a:endParaRPr lang="hr-HR" sz="2400" dirty="0" smtClean="0"/>
          </a:p>
          <a:p>
            <a:r>
              <a:rPr lang="hr-HR" sz="2400" dirty="0" smtClean="0"/>
              <a:t>omogućava </a:t>
            </a:r>
            <a:r>
              <a:rPr lang="hr-HR" sz="2400" dirty="0" err="1" smtClean="0"/>
              <a:t>rekombinaciju</a:t>
            </a:r>
            <a:r>
              <a:rPr lang="hr-HR" sz="2400" dirty="0" smtClean="0"/>
              <a:t> V s DJ</a:t>
            </a:r>
            <a:endParaRPr lang="en-US" sz="2400" dirty="0"/>
          </a:p>
        </p:txBody>
      </p:sp>
    </p:spTree>
    <p:extLst>
      <p:ext uri="{BB962C8B-B14F-4D97-AF65-F5344CB8AC3E}">
        <p14:creationId xmlns:p14="http://schemas.microsoft.com/office/powerpoint/2010/main" val="4154423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94" y="542641"/>
            <a:ext cx="5901928" cy="5810121"/>
          </a:xfrm>
          <a:prstGeom prst="rect">
            <a:avLst/>
          </a:prstGeom>
        </p:spPr>
      </p:pic>
      <p:sp>
        <p:nvSpPr>
          <p:cNvPr id="4" name="TextBox 3"/>
          <p:cNvSpPr txBox="1"/>
          <p:nvPr/>
        </p:nvSpPr>
        <p:spPr>
          <a:xfrm>
            <a:off x="9318231" y="6352762"/>
            <a:ext cx="2647456" cy="369332"/>
          </a:xfrm>
          <a:prstGeom prst="rect">
            <a:avLst/>
          </a:prstGeom>
          <a:noFill/>
        </p:spPr>
        <p:txBody>
          <a:bodyPr wrap="none" rtlCol="0">
            <a:spAutoFit/>
          </a:bodyPr>
          <a:lstStyle/>
          <a:p>
            <a:r>
              <a:rPr lang="hr-HR" dirty="0" err="1" smtClean="0"/>
              <a:t>Nutt</a:t>
            </a:r>
            <a:r>
              <a:rPr lang="hr-HR" dirty="0" smtClean="0"/>
              <a:t> i Kee, </a:t>
            </a:r>
            <a:r>
              <a:rPr lang="hr-HR" dirty="0" err="1" smtClean="0"/>
              <a:t>Immunity</a:t>
            </a:r>
            <a:r>
              <a:rPr lang="hr-HR" dirty="0" smtClean="0"/>
              <a:t> 2007</a:t>
            </a:r>
            <a:endParaRPr lang="en-US" dirty="0"/>
          </a:p>
        </p:txBody>
      </p:sp>
      <p:sp>
        <p:nvSpPr>
          <p:cNvPr id="5" name="TextBox 4"/>
          <p:cNvSpPr txBox="1"/>
          <p:nvPr/>
        </p:nvSpPr>
        <p:spPr>
          <a:xfrm rot="10800000" flipV="1">
            <a:off x="7358747" y="5035977"/>
            <a:ext cx="4606940" cy="1200329"/>
          </a:xfrm>
          <a:prstGeom prst="rect">
            <a:avLst/>
          </a:prstGeom>
          <a:noFill/>
        </p:spPr>
        <p:txBody>
          <a:bodyPr wrap="square" rtlCol="0">
            <a:spAutoFit/>
          </a:bodyPr>
          <a:lstStyle/>
          <a:p>
            <a:r>
              <a:rPr lang="hr-HR" sz="2400" dirty="0" smtClean="0"/>
              <a:t>Kombinacija krovnih transkripcijskih faktora omogućuje regulaciju ekspresije ključnih gena</a:t>
            </a:r>
            <a:endParaRPr lang="en-US" sz="2400" dirty="0"/>
          </a:p>
        </p:txBody>
      </p:sp>
    </p:spTree>
    <p:extLst>
      <p:ext uri="{BB962C8B-B14F-4D97-AF65-F5344CB8AC3E}">
        <p14:creationId xmlns:p14="http://schemas.microsoft.com/office/powerpoint/2010/main" val="322106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446" y="225600"/>
            <a:ext cx="6283902" cy="4628981"/>
          </a:xfrm>
          <a:prstGeom prst="rect">
            <a:avLst/>
          </a:prstGeom>
        </p:spPr>
      </p:pic>
      <p:sp>
        <p:nvSpPr>
          <p:cNvPr id="5" name="TextBox 4"/>
          <p:cNvSpPr txBox="1"/>
          <p:nvPr/>
        </p:nvSpPr>
        <p:spPr>
          <a:xfrm>
            <a:off x="1268626" y="5035764"/>
            <a:ext cx="9381543" cy="1569660"/>
          </a:xfrm>
          <a:prstGeom prst="rect">
            <a:avLst/>
          </a:prstGeom>
          <a:noFill/>
        </p:spPr>
        <p:txBody>
          <a:bodyPr wrap="none" rtlCol="0">
            <a:spAutoFit/>
          </a:bodyPr>
          <a:lstStyle/>
          <a:p>
            <a:r>
              <a:rPr lang="hr-HR" sz="2400" dirty="0" smtClean="0"/>
              <a:t>Pored B2 </a:t>
            </a:r>
            <a:r>
              <a:rPr lang="hr-HR" sz="2400" dirty="0" err="1" smtClean="0"/>
              <a:t>limfocita</a:t>
            </a:r>
            <a:r>
              <a:rPr lang="hr-HR" sz="2400" dirty="0" smtClean="0"/>
              <a:t>, postoji mala populacija B1 </a:t>
            </a:r>
            <a:r>
              <a:rPr lang="hr-HR" sz="2400" dirty="0" err="1" smtClean="0"/>
              <a:t>limfocita</a:t>
            </a:r>
            <a:r>
              <a:rPr lang="hr-HR" sz="2400" dirty="0" smtClean="0"/>
              <a:t>, s CD5 markerom</a:t>
            </a:r>
          </a:p>
          <a:p>
            <a:r>
              <a:rPr lang="hr-HR" sz="2400" dirty="0" smtClean="0"/>
              <a:t>niski afinitet antitijela i </a:t>
            </a:r>
            <a:r>
              <a:rPr lang="hr-HR" sz="2400" dirty="0" err="1" smtClean="0"/>
              <a:t>polispecifičnost</a:t>
            </a:r>
            <a:endParaRPr lang="hr-HR" sz="2400" dirty="0" smtClean="0"/>
          </a:p>
          <a:p>
            <a:r>
              <a:rPr lang="hr-HR" sz="2400" dirty="0" smtClean="0"/>
              <a:t>porijeklo iz matičnih stanica aktivnih u prenatalnom periodu</a:t>
            </a:r>
          </a:p>
          <a:p>
            <a:r>
              <a:rPr lang="hr-HR" sz="2400" dirty="0" smtClean="0"/>
              <a:t>povezani s kroničnom </a:t>
            </a:r>
            <a:r>
              <a:rPr lang="hr-HR" sz="2400" dirty="0" err="1" smtClean="0"/>
              <a:t>limfocitnom</a:t>
            </a:r>
            <a:r>
              <a:rPr lang="hr-HR" sz="2400" dirty="0" smtClean="0"/>
              <a:t> leukemijom</a:t>
            </a:r>
            <a:endParaRPr lang="en-US" sz="2400" dirty="0"/>
          </a:p>
        </p:txBody>
      </p:sp>
    </p:spTree>
    <p:extLst>
      <p:ext uri="{BB962C8B-B14F-4D97-AF65-F5344CB8AC3E}">
        <p14:creationId xmlns:p14="http://schemas.microsoft.com/office/powerpoint/2010/main" val="123463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3383" y="-394877"/>
            <a:ext cx="8113917" cy="5621322"/>
          </a:xfrm>
          <a:prstGeom prst="rect">
            <a:avLst/>
          </a:prstGeom>
        </p:spPr>
      </p:pic>
      <p:sp>
        <p:nvSpPr>
          <p:cNvPr id="3" name="TextBox 2"/>
          <p:cNvSpPr txBox="1"/>
          <p:nvPr/>
        </p:nvSpPr>
        <p:spPr>
          <a:xfrm flipH="1">
            <a:off x="691178" y="5380672"/>
            <a:ext cx="11364463" cy="1477328"/>
          </a:xfrm>
          <a:prstGeom prst="rect">
            <a:avLst/>
          </a:prstGeom>
          <a:noFill/>
        </p:spPr>
        <p:txBody>
          <a:bodyPr wrap="square" rtlCol="0">
            <a:spAutoFit/>
          </a:bodyPr>
          <a:lstStyle/>
          <a:p>
            <a:r>
              <a:rPr lang="hr-HR" sz="2400" dirty="0" smtClean="0"/>
              <a:t>Diferencijacija B </a:t>
            </a:r>
            <a:r>
              <a:rPr lang="hr-HR" sz="2400" dirty="0" err="1" smtClean="0"/>
              <a:t>limfocita</a:t>
            </a:r>
            <a:r>
              <a:rPr lang="hr-HR" sz="2400" dirty="0" smtClean="0"/>
              <a:t> u </a:t>
            </a:r>
            <a:r>
              <a:rPr lang="hr-HR" sz="2400" dirty="0" err="1" smtClean="0"/>
              <a:t>germinativnom</a:t>
            </a:r>
            <a:r>
              <a:rPr lang="hr-HR" sz="2400" dirty="0" smtClean="0"/>
              <a:t> centru limfnog čvora</a:t>
            </a:r>
          </a:p>
          <a:p>
            <a:r>
              <a:rPr lang="hr-HR" sz="2400" dirty="0" smtClean="0"/>
              <a:t>Regulacija ovisna o okolišnim faktorima: </a:t>
            </a:r>
            <a:r>
              <a:rPr lang="hr-HR" sz="2400" dirty="0" err="1" smtClean="0"/>
              <a:t>citokinima</a:t>
            </a:r>
            <a:r>
              <a:rPr lang="hr-HR" sz="2400" dirty="0" smtClean="0"/>
              <a:t>, aktivaciji receptora drugim </a:t>
            </a:r>
            <a:r>
              <a:rPr lang="hr-HR" sz="2400" dirty="0" err="1" smtClean="0"/>
              <a:t>limfocitima</a:t>
            </a:r>
            <a:r>
              <a:rPr lang="hr-HR" sz="2400" dirty="0" smtClean="0"/>
              <a:t> i stanicama koji omogućuju signale </a:t>
            </a:r>
            <a:r>
              <a:rPr lang="hr-HR" sz="2400" dirty="0" err="1" smtClean="0"/>
              <a:t>preživljenja</a:t>
            </a:r>
            <a:r>
              <a:rPr lang="hr-HR" sz="2400" dirty="0" smtClean="0"/>
              <a:t> ili </a:t>
            </a:r>
            <a:r>
              <a:rPr lang="hr-HR" sz="2400" dirty="0" err="1" smtClean="0"/>
              <a:t>apoptoze</a:t>
            </a:r>
            <a:endParaRPr lang="hr-HR" sz="2400" dirty="0" smtClean="0"/>
          </a:p>
          <a:p>
            <a:endParaRPr lang="en-US" dirty="0"/>
          </a:p>
        </p:txBody>
      </p:sp>
      <p:sp>
        <p:nvSpPr>
          <p:cNvPr id="4" name="TextBox 3"/>
          <p:cNvSpPr txBox="1"/>
          <p:nvPr/>
        </p:nvSpPr>
        <p:spPr>
          <a:xfrm>
            <a:off x="7022443" y="6488668"/>
            <a:ext cx="5169557" cy="369332"/>
          </a:xfrm>
          <a:prstGeom prst="rect">
            <a:avLst/>
          </a:prstGeom>
          <a:noFill/>
        </p:spPr>
        <p:txBody>
          <a:bodyPr wrap="none" rtlCol="0">
            <a:spAutoFit/>
          </a:bodyPr>
          <a:lstStyle/>
          <a:p>
            <a:r>
              <a:rPr lang="hr-HR" dirty="0" err="1" smtClean="0"/>
              <a:t>Laidlaw</a:t>
            </a:r>
            <a:r>
              <a:rPr lang="hr-HR" dirty="0" smtClean="0"/>
              <a:t> i </a:t>
            </a:r>
            <a:r>
              <a:rPr lang="hr-HR" dirty="0" err="1" smtClean="0"/>
              <a:t>Cyster</a:t>
            </a:r>
            <a:r>
              <a:rPr lang="hr-HR" dirty="0" smtClean="0"/>
              <a:t>, Nature </a:t>
            </a:r>
            <a:r>
              <a:rPr lang="hr-HR" dirty="0" err="1" smtClean="0"/>
              <a:t>Reviews</a:t>
            </a:r>
            <a:r>
              <a:rPr lang="hr-HR" dirty="0" smtClean="0"/>
              <a:t> </a:t>
            </a:r>
            <a:r>
              <a:rPr lang="hr-HR" dirty="0" err="1" smtClean="0"/>
              <a:t>in</a:t>
            </a:r>
            <a:r>
              <a:rPr lang="hr-HR" dirty="0" smtClean="0"/>
              <a:t> </a:t>
            </a:r>
            <a:r>
              <a:rPr lang="hr-HR" dirty="0" err="1" smtClean="0"/>
              <a:t>Immunology</a:t>
            </a:r>
            <a:r>
              <a:rPr lang="hr-HR" dirty="0" smtClean="0"/>
              <a:t> 2021</a:t>
            </a:r>
            <a:endParaRPr lang="en-US" dirty="0"/>
          </a:p>
        </p:txBody>
      </p:sp>
    </p:spTree>
    <p:extLst>
      <p:ext uri="{BB962C8B-B14F-4D97-AF65-F5344CB8AC3E}">
        <p14:creationId xmlns:p14="http://schemas.microsoft.com/office/powerpoint/2010/main" val="1356695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7803" y="368478"/>
            <a:ext cx="7730507" cy="6132959"/>
          </a:xfrm>
          <a:prstGeom prst="rect">
            <a:avLst/>
          </a:prstGeom>
        </p:spPr>
      </p:pic>
      <p:sp>
        <p:nvSpPr>
          <p:cNvPr id="4" name="TextBox 3"/>
          <p:cNvSpPr txBox="1"/>
          <p:nvPr/>
        </p:nvSpPr>
        <p:spPr>
          <a:xfrm>
            <a:off x="6943531" y="6488668"/>
            <a:ext cx="5169557" cy="369332"/>
          </a:xfrm>
          <a:prstGeom prst="rect">
            <a:avLst/>
          </a:prstGeom>
          <a:noFill/>
        </p:spPr>
        <p:txBody>
          <a:bodyPr wrap="none" rtlCol="0">
            <a:spAutoFit/>
          </a:bodyPr>
          <a:lstStyle/>
          <a:p>
            <a:r>
              <a:rPr lang="hr-HR" dirty="0" err="1" smtClean="0"/>
              <a:t>Laidlaw</a:t>
            </a:r>
            <a:r>
              <a:rPr lang="hr-HR" dirty="0" smtClean="0"/>
              <a:t> i </a:t>
            </a:r>
            <a:r>
              <a:rPr lang="hr-HR" dirty="0" err="1" smtClean="0"/>
              <a:t>Cyster</a:t>
            </a:r>
            <a:r>
              <a:rPr lang="hr-HR" dirty="0" smtClean="0"/>
              <a:t>, Nature </a:t>
            </a:r>
            <a:r>
              <a:rPr lang="hr-HR" dirty="0" err="1" smtClean="0"/>
              <a:t>Reviews</a:t>
            </a:r>
            <a:r>
              <a:rPr lang="hr-HR" dirty="0" smtClean="0"/>
              <a:t> </a:t>
            </a:r>
            <a:r>
              <a:rPr lang="hr-HR" dirty="0" err="1" smtClean="0"/>
              <a:t>in</a:t>
            </a:r>
            <a:r>
              <a:rPr lang="hr-HR" dirty="0" smtClean="0"/>
              <a:t> </a:t>
            </a:r>
            <a:r>
              <a:rPr lang="hr-HR" dirty="0" err="1" smtClean="0"/>
              <a:t>Immunology</a:t>
            </a:r>
            <a:r>
              <a:rPr lang="hr-HR" dirty="0" smtClean="0"/>
              <a:t> 2021</a:t>
            </a:r>
            <a:endParaRPr lang="en-US" dirty="0"/>
          </a:p>
        </p:txBody>
      </p:sp>
      <p:sp>
        <p:nvSpPr>
          <p:cNvPr id="5" name="TextBox 4"/>
          <p:cNvSpPr txBox="1"/>
          <p:nvPr/>
        </p:nvSpPr>
        <p:spPr>
          <a:xfrm>
            <a:off x="8343900" y="5120640"/>
            <a:ext cx="3848100" cy="1200329"/>
          </a:xfrm>
          <a:prstGeom prst="rect">
            <a:avLst/>
          </a:prstGeom>
          <a:noFill/>
        </p:spPr>
        <p:txBody>
          <a:bodyPr wrap="square" rtlCol="0">
            <a:spAutoFit/>
          </a:bodyPr>
          <a:lstStyle/>
          <a:p>
            <a:r>
              <a:rPr lang="hr-HR" sz="2400" dirty="0" smtClean="0"/>
              <a:t>Transkripcijska regulacija diferencijacije B </a:t>
            </a:r>
            <a:r>
              <a:rPr lang="hr-HR" sz="2400" dirty="0" err="1" smtClean="0"/>
              <a:t>limfocita</a:t>
            </a:r>
            <a:r>
              <a:rPr lang="hr-HR" sz="2400" dirty="0" smtClean="0"/>
              <a:t> u </a:t>
            </a:r>
            <a:r>
              <a:rPr lang="hr-HR" sz="2400" dirty="0" err="1" smtClean="0"/>
              <a:t>germinalnom</a:t>
            </a:r>
            <a:r>
              <a:rPr lang="hr-HR" sz="2400" dirty="0" smtClean="0"/>
              <a:t> centru</a:t>
            </a:r>
            <a:endParaRPr lang="en-US" sz="2400" dirty="0"/>
          </a:p>
        </p:txBody>
      </p:sp>
    </p:spTree>
    <p:extLst>
      <p:ext uri="{BB962C8B-B14F-4D97-AF65-F5344CB8AC3E}">
        <p14:creationId xmlns:p14="http://schemas.microsoft.com/office/powerpoint/2010/main" val="2187142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497" y="0"/>
            <a:ext cx="5437188" cy="6858000"/>
          </a:xfrm>
          <a:prstGeom prst="rect">
            <a:avLst/>
          </a:prstGeom>
        </p:spPr>
      </p:pic>
      <p:sp>
        <p:nvSpPr>
          <p:cNvPr id="3" name="TextBox 2"/>
          <p:cNvSpPr txBox="1"/>
          <p:nvPr/>
        </p:nvSpPr>
        <p:spPr>
          <a:xfrm>
            <a:off x="8291945" y="6255327"/>
            <a:ext cx="2243371" cy="369332"/>
          </a:xfrm>
          <a:prstGeom prst="rect">
            <a:avLst/>
          </a:prstGeom>
          <a:noFill/>
        </p:spPr>
        <p:txBody>
          <a:bodyPr wrap="none" rtlCol="0">
            <a:spAutoFit/>
          </a:bodyPr>
          <a:lstStyle/>
          <a:p>
            <a:r>
              <a:rPr lang="hr-HR" dirty="0" err="1" smtClean="0"/>
              <a:t>Musilova</a:t>
            </a:r>
            <a:r>
              <a:rPr lang="hr-HR" dirty="0" smtClean="0"/>
              <a:t> i Mraz, 2014</a:t>
            </a:r>
            <a:endParaRPr lang="en-US" dirty="0"/>
          </a:p>
        </p:txBody>
      </p:sp>
      <p:sp>
        <p:nvSpPr>
          <p:cNvPr id="4" name="TextBox 3"/>
          <p:cNvSpPr txBox="1"/>
          <p:nvPr/>
        </p:nvSpPr>
        <p:spPr>
          <a:xfrm>
            <a:off x="7023749" y="4705815"/>
            <a:ext cx="4774242" cy="830997"/>
          </a:xfrm>
          <a:prstGeom prst="rect">
            <a:avLst/>
          </a:prstGeom>
          <a:noFill/>
        </p:spPr>
        <p:txBody>
          <a:bodyPr wrap="square" rtlCol="0">
            <a:spAutoFit/>
          </a:bodyPr>
          <a:lstStyle/>
          <a:p>
            <a:r>
              <a:rPr lang="hr-HR" sz="2400" dirty="0" err="1" smtClean="0"/>
              <a:t>miRNA</a:t>
            </a:r>
            <a:r>
              <a:rPr lang="hr-HR" sz="2400" dirty="0" smtClean="0"/>
              <a:t> imaju svoju kaskadu ekspresije tijekom razvoja B </a:t>
            </a:r>
            <a:r>
              <a:rPr lang="hr-HR" sz="2400" dirty="0" err="1" smtClean="0"/>
              <a:t>limfocita</a:t>
            </a:r>
            <a:endParaRPr lang="en-US" sz="2400" dirty="0"/>
          </a:p>
        </p:txBody>
      </p:sp>
    </p:spTree>
    <p:extLst>
      <p:ext uri="{BB962C8B-B14F-4D97-AF65-F5344CB8AC3E}">
        <p14:creationId xmlns:p14="http://schemas.microsoft.com/office/powerpoint/2010/main" val="4023803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6193726" cy="6858000"/>
          </a:xfrm>
          <a:prstGeom prst="rect">
            <a:avLst/>
          </a:prstGeom>
        </p:spPr>
      </p:pic>
      <p:sp>
        <p:nvSpPr>
          <p:cNvPr id="3" name="TextBox 2"/>
          <p:cNvSpPr txBox="1"/>
          <p:nvPr/>
        </p:nvSpPr>
        <p:spPr>
          <a:xfrm>
            <a:off x="8898993" y="6002664"/>
            <a:ext cx="2375971" cy="461665"/>
          </a:xfrm>
          <a:prstGeom prst="rect">
            <a:avLst/>
          </a:prstGeom>
          <a:noFill/>
        </p:spPr>
        <p:txBody>
          <a:bodyPr wrap="none" rtlCol="0">
            <a:spAutoFit/>
          </a:bodyPr>
          <a:lstStyle/>
          <a:p>
            <a:r>
              <a:rPr lang="hr-HR" sz="2400" dirty="0" smtClean="0"/>
              <a:t>Razvoj B </a:t>
            </a:r>
            <a:r>
              <a:rPr lang="hr-HR" sz="2400" dirty="0" err="1" smtClean="0"/>
              <a:t>limfocita</a:t>
            </a:r>
            <a:endParaRPr lang="en-US" sz="2400" dirty="0"/>
          </a:p>
        </p:txBody>
      </p:sp>
    </p:spTree>
    <p:extLst>
      <p:ext uri="{BB962C8B-B14F-4D97-AF65-F5344CB8AC3E}">
        <p14:creationId xmlns:p14="http://schemas.microsoft.com/office/powerpoint/2010/main" val="234923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852407" y="1286359"/>
            <a:ext cx="5858591" cy="4154984"/>
          </a:xfrm>
          <a:prstGeom prst="rect">
            <a:avLst/>
          </a:prstGeom>
          <a:noFill/>
        </p:spPr>
        <p:txBody>
          <a:bodyPr wrap="none" rtlCol="0">
            <a:spAutoFit/>
          </a:bodyPr>
          <a:lstStyle/>
          <a:p>
            <a:r>
              <a:rPr lang="hr-HR" sz="2400" dirty="0" smtClean="0"/>
              <a:t>Procesi u koštanoj srži</a:t>
            </a:r>
          </a:p>
          <a:p>
            <a:endParaRPr lang="hr-HR" sz="2400" dirty="0"/>
          </a:p>
          <a:p>
            <a:r>
              <a:rPr lang="hr-HR" sz="2400" dirty="0" smtClean="0"/>
              <a:t>nastanak i </a:t>
            </a:r>
            <a:r>
              <a:rPr lang="hr-HR" sz="2400" dirty="0" err="1" smtClean="0"/>
              <a:t>rearanžman</a:t>
            </a:r>
            <a:r>
              <a:rPr lang="hr-HR" sz="2400" dirty="0" smtClean="0"/>
              <a:t> teških lanaca antitijela</a:t>
            </a:r>
          </a:p>
          <a:p>
            <a:endParaRPr lang="hr-HR" sz="2400" dirty="0"/>
          </a:p>
          <a:p>
            <a:r>
              <a:rPr lang="hr-HR" sz="2400" dirty="0" smtClean="0"/>
              <a:t>nastanak lakih lanaca antitijela</a:t>
            </a:r>
          </a:p>
          <a:p>
            <a:endParaRPr lang="hr-HR" sz="2400" dirty="0"/>
          </a:p>
          <a:p>
            <a:r>
              <a:rPr lang="hr-HR" sz="2400" dirty="0" smtClean="0"/>
              <a:t>kontrolne točke</a:t>
            </a:r>
          </a:p>
          <a:p>
            <a:endParaRPr lang="hr-HR" sz="2400" dirty="0"/>
          </a:p>
          <a:p>
            <a:r>
              <a:rPr lang="hr-HR" sz="2400" dirty="0" smtClean="0"/>
              <a:t>B1 i B2 </a:t>
            </a:r>
            <a:r>
              <a:rPr lang="hr-HR" sz="2400" dirty="0" err="1" smtClean="0"/>
              <a:t>limfociti</a:t>
            </a:r>
            <a:endParaRPr lang="hr-HR" sz="2400" dirty="0" smtClean="0"/>
          </a:p>
          <a:p>
            <a:endParaRPr lang="hr-HR" sz="2400" dirty="0"/>
          </a:p>
          <a:p>
            <a:r>
              <a:rPr lang="hr-HR" sz="2400" dirty="0" smtClean="0"/>
              <a:t>negativna selekcija na </a:t>
            </a:r>
            <a:r>
              <a:rPr lang="hr-HR" sz="2400" dirty="0" err="1" smtClean="0"/>
              <a:t>autoreaktivnost</a:t>
            </a:r>
            <a:endParaRPr lang="en-US" sz="2400" dirty="0"/>
          </a:p>
        </p:txBody>
      </p:sp>
    </p:spTree>
    <p:extLst>
      <p:ext uri="{BB962C8B-B14F-4D97-AF65-F5344CB8AC3E}">
        <p14:creationId xmlns:p14="http://schemas.microsoft.com/office/powerpoint/2010/main" val="395255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050" y="3728240"/>
            <a:ext cx="11766556" cy="3323987"/>
          </a:xfrm>
          <a:prstGeom prst="rect">
            <a:avLst/>
          </a:prstGeom>
          <a:noFill/>
        </p:spPr>
        <p:txBody>
          <a:bodyPr wrap="square" rtlCol="0">
            <a:spAutoFit/>
          </a:bodyPr>
          <a:lstStyle/>
          <a:p>
            <a:r>
              <a:rPr lang="hr-HR" sz="2400" dirty="0" smtClean="0"/>
              <a:t>10</a:t>
            </a:r>
            <a:r>
              <a:rPr lang="hr-HR" sz="2400" baseline="30000" dirty="0" smtClean="0"/>
              <a:t>11</a:t>
            </a:r>
            <a:r>
              <a:rPr lang="hr-HR" sz="2400" dirty="0" smtClean="0"/>
              <a:t> različitih antitijela ukupno (u različitim vremenima) = </a:t>
            </a:r>
            <a:r>
              <a:rPr lang="hr-HR" sz="2400" dirty="0" err="1" smtClean="0"/>
              <a:t>imunoglobulinski</a:t>
            </a:r>
            <a:r>
              <a:rPr lang="hr-HR" sz="2400" dirty="0" smtClean="0"/>
              <a:t> repertoar</a:t>
            </a:r>
          </a:p>
          <a:p>
            <a:r>
              <a:rPr lang="hr-HR" sz="2400" dirty="0" smtClean="0"/>
              <a:t>različite hipoteze: nasljedna (različiti geni)</a:t>
            </a:r>
          </a:p>
          <a:p>
            <a:r>
              <a:rPr lang="hr-HR" sz="2400" dirty="0"/>
              <a:t> </a:t>
            </a:r>
            <a:r>
              <a:rPr lang="hr-HR" sz="2400" dirty="0" smtClean="0"/>
              <a:t>                               teorija somatske diversifikacije: ograničen broj gena koji prolaze kroz promjene</a:t>
            </a:r>
          </a:p>
          <a:p>
            <a:r>
              <a:rPr lang="hr-HR" sz="2400" dirty="0" err="1" smtClean="0"/>
              <a:t>rearanžman</a:t>
            </a:r>
            <a:r>
              <a:rPr lang="hr-HR" sz="2400" dirty="0" smtClean="0"/>
              <a:t> DNA tijekom diferencijacije B </a:t>
            </a:r>
            <a:r>
              <a:rPr lang="hr-HR" sz="2400" dirty="0" err="1" smtClean="0"/>
              <a:t>limfocita</a:t>
            </a:r>
            <a:endParaRPr lang="hr-HR" sz="2400" dirty="0" smtClean="0"/>
          </a:p>
          <a:p>
            <a:r>
              <a:rPr lang="hr-HR" sz="2400" dirty="0" err="1" smtClean="0"/>
              <a:t>rekombinacija</a:t>
            </a:r>
            <a:r>
              <a:rPr lang="hr-HR" sz="2400" dirty="0" smtClean="0"/>
              <a:t> relativno malenog broja genskih segmenata</a:t>
            </a:r>
          </a:p>
          <a:p>
            <a:r>
              <a:rPr lang="hr-HR" sz="2400" dirty="0" err="1" smtClean="0"/>
              <a:t>hipermutacija</a:t>
            </a:r>
            <a:r>
              <a:rPr lang="hr-HR" sz="2400" dirty="0" smtClean="0"/>
              <a:t> za nastanak </a:t>
            </a:r>
            <a:r>
              <a:rPr lang="hr-HR" sz="2400" dirty="0" err="1" smtClean="0"/>
              <a:t>visokoafinitetnih</a:t>
            </a:r>
            <a:r>
              <a:rPr lang="hr-HR" sz="2400" dirty="0" smtClean="0"/>
              <a:t> antitijela</a:t>
            </a:r>
          </a:p>
          <a:p>
            <a:r>
              <a:rPr lang="hr-HR" sz="2400" dirty="0" smtClean="0"/>
              <a:t>5 klasa, 2 teška i 2 laka lanca; afinitet i </a:t>
            </a:r>
            <a:r>
              <a:rPr lang="hr-HR" sz="2400" dirty="0" err="1" smtClean="0"/>
              <a:t>aviditet</a:t>
            </a:r>
            <a:endParaRPr lang="hr-HR" sz="2400" dirty="0" smtClean="0"/>
          </a:p>
          <a:p>
            <a:endParaRPr lang="hr-HR" dirty="0" smtClean="0"/>
          </a:p>
        </p:txBody>
      </p:sp>
      <p:pic>
        <p:nvPicPr>
          <p:cNvPr id="5" name="Picture 4"/>
          <p:cNvPicPr>
            <a:picLocks noChangeAspect="1"/>
          </p:cNvPicPr>
          <p:nvPr/>
        </p:nvPicPr>
        <p:blipFill>
          <a:blip r:embed="rId3"/>
          <a:stretch>
            <a:fillRect/>
          </a:stretch>
        </p:blipFill>
        <p:spPr>
          <a:xfrm>
            <a:off x="2788960" y="287107"/>
            <a:ext cx="5125419" cy="3416946"/>
          </a:xfrm>
          <a:prstGeom prst="rect">
            <a:avLst/>
          </a:prstGeom>
        </p:spPr>
      </p:pic>
      <p:sp>
        <p:nvSpPr>
          <p:cNvPr id="6" name="TextBox 5"/>
          <p:cNvSpPr txBox="1"/>
          <p:nvPr/>
        </p:nvSpPr>
        <p:spPr>
          <a:xfrm>
            <a:off x="9686441" y="6466938"/>
            <a:ext cx="2522165" cy="369332"/>
          </a:xfrm>
          <a:prstGeom prst="rect">
            <a:avLst/>
          </a:prstGeom>
          <a:noFill/>
        </p:spPr>
        <p:txBody>
          <a:bodyPr wrap="none" rtlCol="0">
            <a:spAutoFit/>
          </a:bodyPr>
          <a:lstStyle/>
          <a:p>
            <a:r>
              <a:rPr lang="hr-HR" dirty="0" err="1" smtClean="0"/>
              <a:t>Encyclopaedia</a:t>
            </a:r>
            <a:r>
              <a:rPr lang="hr-HR" dirty="0" smtClean="0"/>
              <a:t> </a:t>
            </a:r>
            <a:r>
              <a:rPr lang="hr-HR" dirty="0" err="1" smtClean="0"/>
              <a:t>Britannica</a:t>
            </a:r>
            <a:endParaRPr lang="en-US" dirty="0"/>
          </a:p>
        </p:txBody>
      </p:sp>
    </p:spTree>
    <p:extLst>
      <p:ext uri="{BB962C8B-B14F-4D97-AF65-F5344CB8AC3E}">
        <p14:creationId xmlns:p14="http://schemas.microsoft.com/office/powerpoint/2010/main" val="13975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4. The germline organization of the immunoglobulin heavy- and light-chain loci in the human genome."/>
          <p:cNvPicPr/>
          <p:nvPr/>
        </p:nvPicPr>
        <p:blipFill>
          <a:blip r:embed="rId2">
            <a:extLst>
              <a:ext uri="{28A0092B-C50C-407E-A947-70E740481C1C}">
                <a14:useLocalDpi xmlns:a14="http://schemas.microsoft.com/office/drawing/2010/main" val="0"/>
              </a:ext>
            </a:extLst>
          </a:blip>
          <a:srcRect/>
          <a:stretch>
            <a:fillRect/>
          </a:stretch>
        </p:blipFill>
        <p:spPr bwMode="auto">
          <a:xfrm>
            <a:off x="1917290" y="478158"/>
            <a:ext cx="7526747" cy="3243109"/>
          </a:xfrm>
          <a:prstGeom prst="rect">
            <a:avLst/>
          </a:prstGeom>
          <a:noFill/>
          <a:ln>
            <a:noFill/>
          </a:ln>
        </p:spPr>
      </p:pic>
      <p:sp>
        <p:nvSpPr>
          <p:cNvPr id="3" name="TextBox 2"/>
          <p:cNvSpPr txBox="1"/>
          <p:nvPr/>
        </p:nvSpPr>
        <p:spPr>
          <a:xfrm>
            <a:off x="526101" y="4022056"/>
            <a:ext cx="10309124" cy="2585323"/>
          </a:xfrm>
          <a:prstGeom prst="rect">
            <a:avLst/>
          </a:prstGeom>
          <a:noFill/>
        </p:spPr>
        <p:txBody>
          <a:bodyPr wrap="square" rtlCol="0">
            <a:spAutoFit/>
          </a:bodyPr>
          <a:lstStyle/>
          <a:p>
            <a:r>
              <a:rPr lang="hr-HR" sz="2400" dirty="0" smtClean="0"/>
              <a:t>Struktura genskih </a:t>
            </a:r>
            <a:r>
              <a:rPr lang="hr-HR" sz="2400" dirty="0" err="1" smtClean="0"/>
              <a:t>lokusa</a:t>
            </a:r>
            <a:r>
              <a:rPr lang="hr-HR" sz="2400" dirty="0" smtClean="0"/>
              <a:t> na 2, 22 i 14 kromosomu</a:t>
            </a:r>
          </a:p>
          <a:p>
            <a:r>
              <a:rPr lang="hr-HR" sz="2400" dirty="0" smtClean="0"/>
              <a:t>pored većeg broja segmenata varijabilnih dijelova lakih i teških lanaca koji se </a:t>
            </a:r>
            <a:r>
              <a:rPr lang="hr-HR" sz="2400" dirty="0" err="1" smtClean="0"/>
              <a:t>rekombiniraju</a:t>
            </a:r>
            <a:r>
              <a:rPr lang="hr-HR" sz="2400" dirty="0" smtClean="0"/>
              <a:t>, konstantne regije također imaju više regija koje se kombiniraju s istim varijabilnim kod promjene </a:t>
            </a:r>
            <a:r>
              <a:rPr lang="hr-HR" sz="2400" dirty="0" err="1" smtClean="0"/>
              <a:t>izotipova</a:t>
            </a:r>
            <a:endParaRPr lang="hr-HR" sz="2400" dirty="0" smtClean="0"/>
          </a:p>
          <a:p>
            <a:endParaRPr lang="hr-HR" sz="2400" dirty="0" smtClean="0"/>
          </a:p>
          <a:p>
            <a:r>
              <a:rPr lang="hr-HR" sz="2400" dirty="0" smtClean="0"/>
              <a:t>V domena je kodirana s dva ili tri segmenta DNA, V i kraćim odsječkom J (</a:t>
            </a:r>
            <a:r>
              <a:rPr lang="hr-HR" sz="2400" dirty="0" err="1" smtClean="0"/>
              <a:t>joining</a:t>
            </a:r>
            <a:r>
              <a:rPr lang="hr-HR" sz="2400" dirty="0" smtClean="0"/>
              <a:t>)</a:t>
            </a:r>
          </a:p>
          <a:p>
            <a:endParaRPr lang="en-US" dirty="0"/>
          </a:p>
        </p:txBody>
      </p:sp>
    </p:spTree>
    <p:extLst>
      <p:ext uri="{BB962C8B-B14F-4D97-AF65-F5344CB8AC3E}">
        <p14:creationId xmlns:p14="http://schemas.microsoft.com/office/powerpoint/2010/main" val="11415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2. V-region genes are constructed from gene segments."/>
          <p:cNvPicPr/>
          <p:nvPr/>
        </p:nvPicPr>
        <p:blipFill>
          <a:blip r:embed="rId3">
            <a:extLst>
              <a:ext uri="{28A0092B-C50C-407E-A947-70E740481C1C}">
                <a14:useLocalDpi xmlns:a14="http://schemas.microsoft.com/office/drawing/2010/main" val="0"/>
              </a:ext>
            </a:extLst>
          </a:blip>
          <a:srcRect/>
          <a:stretch>
            <a:fillRect/>
          </a:stretch>
        </p:blipFill>
        <p:spPr bwMode="auto">
          <a:xfrm>
            <a:off x="767990" y="411045"/>
            <a:ext cx="7733224" cy="5284070"/>
          </a:xfrm>
          <a:prstGeom prst="rect">
            <a:avLst/>
          </a:prstGeom>
          <a:noFill/>
          <a:ln>
            <a:noFill/>
          </a:ln>
        </p:spPr>
      </p:pic>
      <p:sp>
        <p:nvSpPr>
          <p:cNvPr id="3" name="TextBox 2"/>
          <p:cNvSpPr txBox="1"/>
          <p:nvPr/>
        </p:nvSpPr>
        <p:spPr>
          <a:xfrm>
            <a:off x="134191" y="6035775"/>
            <a:ext cx="8543621" cy="461665"/>
          </a:xfrm>
          <a:prstGeom prst="rect">
            <a:avLst/>
          </a:prstGeom>
          <a:noFill/>
        </p:spPr>
        <p:txBody>
          <a:bodyPr wrap="none" rtlCol="0">
            <a:spAutoFit/>
          </a:bodyPr>
          <a:lstStyle/>
          <a:p>
            <a:r>
              <a:rPr lang="hr-HR" sz="2400" dirty="0" smtClean="0"/>
              <a:t>Redoslijed </a:t>
            </a:r>
            <a:r>
              <a:rPr lang="hr-HR" sz="2400" dirty="0" err="1" smtClean="0"/>
              <a:t>rekombinacija</a:t>
            </a:r>
            <a:r>
              <a:rPr lang="hr-HR" sz="2400" dirty="0" smtClean="0"/>
              <a:t> varijabilnih dijelova teškog i lakog lanca </a:t>
            </a:r>
            <a:r>
              <a:rPr lang="hr-HR" sz="2400" dirty="0" err="1" smtClean="0"/>
              <a:t>Ig</a:t>
            </a:r>
            <a:endParaRPr lang="en-US" sz="2400" dirty="0"/>
          </a:p>
        </p:txBody>
      </p:sp>
      <p:sp>
        <p:nvSpPr>
          <p:cNvPr id="4" name="TextBox 3"/>
          <p:cNvSpPr txBox="1"/>
          <p:nvPr/>
        </p:nvSpPr>
        <p:spPr>
          <a:xfrm>
            <a:off x="8798810" y="140945"/>
            <a:ext cx="3393190" cy="6740307"/>
          </a:xfrm>
          <a:prstGeom prst="rect">
            <a:avLst/>
          </a:prstGeom>
          <a:noFill/>
        </p:spPr>
        <p:txBody>
          <a:bodyPr wrap="square" rtlCol="0">
            <a:spAutoFit/>
          </a:bodyPr>
          <a:lstStyle/>
          <a:p>
            <a:r>
              <a:rPr lang="hr-HR" sz="2400" dirty="0" smtClean="0"/>
              <a:t>D-J (oba lanca)</a:t>
            </a:r>
          </a:p>
          <a:p>
            <a:r>
              <a:rPr lang="hr-HR" sz="2400" dirty="0" smtClean="0"/>
              <a:t>V-DJ teškog lanca</a:t>
            </a:r>
          </a:p>
          <a:p>
            <a:r>
              <a:rPr lang="hr-HR" sz="2400" dirty="0" smtClean="0"/>
              <a:t>provjera efikasnosti slaganjem sa surogatnim lakim lancima </a:t>
            </a:r>
            <a:r>
              <a:rPr lang="hr-HR" sz="2400" dirty="0" err="1" smtClean="0"/>
              <a:t>proV</a:t>
            </a:r>
            <a:r>
              <a:rPr lang="hr-HR" sz="2400" dirty="0" smtClean="0"/>
              <a:t> i </a:t>
            </a:r>
            <a:r>
              <a:rPr lang="el-GR" sz="2400" dirty="0" smtClean="0"/>
              <a:t>λ</a:t>
            </a:r>
            <a:r>
              <a:rPr lang="hr-HR" sz="2400" dirty="0" smtClean="0"/>
              <a:t>5</a:t>
            </a:r>
          </a:p>
          <a:p>
            <a:endParaRPr lang="hr-HR" sz="2400" dirty="0"/>
          </a:p>
          <a:p>
            <a:r>
              <a:rPr lang="hr-HR" sz="2400" dirty="0" smtClean="0"/>
              <a:t>prvo se slaže jedan </a:t>
            </a:r>
            <a:r>
              <a:rPr lang="hr-HR" sz="2400" dirty="0" err="1" smtClean="0"/>
              <a:t>alel</a:t>
            </a:r>
            <a:r>
              <a:rPr lang="hr-HR" sz="2400" dirty="0" smtClean="0"/>
              <a:t>, ako je dobro prestaje proces i slijedi sljedeća stepenica, ako ne, slaže se drugi </a:t>
            </a:r>
            <a:r>
              <a:rPr lang="hr-HR" sz="2400" dirty="0" err="1" smtClean="0"/>
              <a:t>alel</a:t>
            </a:r>
            <a:endParaRPr lang="hr-HR" sz="2400" dirty="0" smtClean="0"/>
          </a:p>
          <a:p>
            <a:endParaRPr lang="hr-HR" sz="2400" dirty="0"/>
          </a:p>
          <a:p>
            <a:r>
              <a:rPr lang="hr-HR" sz="2400" dirty="0" smtClean="0"/>
              <a:t>slaganje lakog lanca</a:t>
            </a:r>
          </a:p>
          <a:p>
            <a:r>
              <a:rPr lang="hr-HR" sz="2400" dirty="0" smtClean="0"/>
              <a:t>VJ: prvo </a:t>
            </a:r>
            <a:r>
              <a:rPr lang="hr-HR" sz="2400" dirty="0" err="1" smtClean="0"/>
              <a:t>kappa</a:t>
            </a:r>
            <a:r>
              <a:rPr lang="hr-HR" sz="2400" dirty="0" smtClean="0"/>
              <a:t>, ako je neuspjelo onda uzvodnije i nizvodnije, zatim drugi </a:t>
            </a:r>
            <a:r>
              <a:rPr lang="hr-HR" sz="2400" dirty="0" err="1" smtClean="0"/>
              <a:t>alel</a:t>
            </a:r>
            <a:r>
              <a:rPr lang="hr-HR" sz="2400" dirty="0" smtClean="0"/>
              <a:t>, a onda  drugi lanac </a:t>
            </a:r>
            <a:r>
              <a:rPr lang="hr-HR" sz="2400" dirty="0" err="1" smtClean="0"/>
              <a:t>lambda</a:t>
            </a:r>
            <a:r>
              <a:rPr lang="hr-HR" sz="2400" dirty="0" smtClean="0"/>
              <a:t> </a:t>
            </a:r>
            <a:endParaRPr lang="en-US" sz="2400" dirty="0"/>
          </a:p>
        </p:txBody>
      </p:sp>
    </p:spTree>
    <p:extLst>
      <p:ext uri="{BB962C8B-B14F-4D97-AF65-F5344CB8AC3E}">
        <p14:creationId xmlns:p14="http://schemas.microsoft.com/office/powerpoint/2010/main" val="387494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3. The numbers of functional gene segments for the V regions of human heavy and light chains."/>
          <p:cNvPicPr/>
          <p:nvPr/>
        </p:nvPicPr>
        <p:blipFill>
          <a:blip r:embed="rId3">
            <a:extLst>
              <a:ext uri="{28A0092B-C50C-407E-A947-70E740481C1C}">
                <a14:useLocalDpi xmlns:a14="http://schemas.microsoft.com/office/drawing/2010/main" val="0"/>
              </a:ext>
            </a:extLst>
          </a:blip>
          <a:srcRect/>
          <a:stretch>
            <a:fillRect/>
          </a:stretch>
        </p:blipFill>
        <p:spPr bwMode="auto">
          <a:xfrm>
            <a:off x="3038168" y="1401097"/>
            <a:ext cx="4115107" cy="3080415"/>
          </a:xfrm>
          <a:prstGeom prst="rect">
            <a:avLst/>
          </a:prstGeom>
          <a:noFill/>
          <a:ln>
            <a:noFill/>
          </a:ln>
        </p:spPr>
      </p:pic>
      <p:sp>
        <p:nvSpPr>
          <p:cNvPr id="3" name="TextBox 2"/>
          <p:cNvSpPr txBox="1"/>
          <p:nvPr/>
        </p:nvSpPr>
        <p:spPr>
          <a:xfrm>
            <a:off x="1592827" y="5589639"/>
            <a:ext cx="10132142" cy="830997"/>
          </a:xfrm>
          <a:prstGeom prst="rect">
            <a:avLst/>
          </a:prstGeom>
          <a:noFill/>
        </p:spPr>
        <p:txBody>
          <a:bodyPr wrap="square" rtlCol="0">
            <a:spAutoFit/>
          </a:bodyPr>
          <a:lstStyle/>
          <a:p>
            <a:r>
              <a:rPr lang="hr-HR" sz="2400" dirty="0" smtClean="0"/>
              <a:t>Brojevi teoretskih mogućnosti slaganja odsječaka: kako je moguće da dođe do promjene okvira čitanja nisu sve varijante funkcionalne</a:t>
            </a:r>
            <a:endParaRPr lang="en-US" sz="2400" dirty="0"/>
          </a:p>
        </p:txBody>
      </p:sp>
    </p:spTree>
    <p:extLst>
      <p:ext uri="{BB962C8B-B14F-4D97-AF65-F5344CB8AC3E}">
        <p14:creationId xmlns:p14="http://schemas.microsoft.com/office/powerpoint/2010/main" val="333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3461</Words>
  <Application>Microsoft Office PowerPoint</Application>
  <PresentationFormat>Custom</PresentationFormat>
  <Paragraphs>196</Paragraphs>
  <Slides>43</Slides>
  <Notes>12</Notes>
  <HiddenSlides>9</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Maja</cp:lastModifiedBy>
  <cp:revision>67</cp:revision>
  <dcterms:created xsi:type="dcterms:W3CDTF">2022-10-26T07:25:03Z</dcterms:created>
  <dcterms:modified xsi:type="dcterms:W3CDTF">2023-02-09T13:13:38Z</dcterms:modified>
</cp:coreProperties>
</file>