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76" r:id="rId2"/>
    <p:sldId id="277" r:id="rId3"/>
    <p:sldId id="278" r:id="rId4"/>
    <p:sldId id="626" r:id="rId5"/>
    <p:sldId id="281" r:id="rId6"/>
    <p:sldId id="280" r:id="rId7"/>
    <p:sldId id="623" r:id="rId8"/>
    <p:sldId id="624" r:id="rId9"/>
    <p:sldId id="625" r:id="rId10"/>
    <p:sldId id="432" r:id="rId11"/>
    <p:sldId id="384" r:id="rId12"/>
    <p:sldId id="283" r:id="rId13"/>
    <p:sldId id="286" r:id="rId14"/>
    <p:sldId id="471" r:id="rId15"/>
    <p:sldId id="667" r:id="rId16"/>
    <p:sldId id="473" r:id="rId17"/>
    <p:sldId id="622" r:id="rId18"/>
    <p:sldId id="475" r:id="rId19"/>
    <p:sldId id="476" r:id="rId20"/>
    <p:sldId id="477" r:id="rId21"/>
    <p:sldId id="479" r:id="rId22"/>
    <p:sldId id="628" r:id="rId23"/>
    <p:sldId id="666" r:id="rId24"/>
    <p:sldId id="588" r:id="rId25"/>
    <p:sldId id="592" r:id="rId26"/>
    <p:sldId id="589" r:id="rId27"/>
    <p:sldId id="663" r:id="rId28"/>
    <p:sldId id="664" r:id="rId29"/>
    <p:sldId id="590" r:id="rId30"/>
    <p:sldId id="549" r:id="rId31"/>
    <p:sldId id="610" r:id="rId32"/>
    <p:sldId id="489" r:id="rId33"/>
    <p:sldId id="490" r:id="rId34"/>
    <p:sldId id="611" r:id="rId35"/>
    <p:sldId id="493" r:id="rId36"/>
    <p:sldId id="491" r:id="rId37"/>
    <p:sldId id="670" r:id="rId38"/>
    <p:sldId id="641" r:id="rId39"/>
    <p:sldId id="672" r:id="rId40"/>
    <p:sldId id="640" r:id="rId41"/>
    <p:sldId id="642" r:id="rId42"/>
    <p:sldId id="566" r:id="rId43"/>
    <p:sldId id="637" r:id="rId44"/>
    <p:sldId id="636" r:id="rId45"/>
    <p:sldId id="638" r:id="rId46"/>
    <p:sldId id="639" r:id="rId47"/>
    <p:sldId id="668" r:id="rId48"/>
    <p:sldId id="669" r:id="rId49"/>
    <p:sldId id="659" r:id="rId50"/>
    <p:sldId id="679" r:id="rId51"/>
    <p:sldId id="678" r:id="rId52"/>
    <p:sldId id="680" r:id="rId53"/>
    <p:sldId id="676" r:id="rId54"/>
    <p:sldId id="677" r:id="rId55"/>
    <p:sldId id="681" r:id="rId56"/>
    <p:sldId id="683" r:id="rId57"/>
    <p:sldId id="684" r:id="rId58"/>
    <p:sldId id="675" r:id="rId59"/>
    <p:sldId id="690" r:id="rId60"/>
    <p:sldId id="691" r:id="rId61"/>
    <p:sldId id="692" r:id="rId62"/>
    <p:sldId id="648" r:id="rId63"/>
    <p:sldId id="674" r:id="rId64"/>
    <p:sldId id="673" r:id="rId65"/>
    <p:sldId id="647" r:id="rId66"/>
    <p:sldId id="632" r:id="rId67"/>
    <p:sldId id="671" r:id="rId68"/>
    <p:sldId id="650" r:id="rId69"/>
    <p:sldId id="649" r:id="rId70"/>
    <p:sldId id="631" r:id="rId71"/>
    <p:sldId id="658" r:id="rId72"/>
    <p:sldId id="657" r:id="rId73"/>
    <p:sldId id="653" r:id="rId74"/>
    <p:sldId id="654" r:id="rId75"/>
    <p:sldId id="656" r:id="rId76"/>
    <p:sldId id="651" r:id="rId77"/>
    <p:sldId id="652" r:id="rId78"/>
    <p:sldId id="662" r:id="rId79"/>
    <p:sldId id="646" r:id="rId80"/>
    <p:sldId id="446" r:id="rId81"/>
    <p:sldId id="687" r:id="rId82"/>
    <p:sldId id="447" r:id="rId83"/>
    <p:sldId id="448" r:id="rId84"/>
    <p:sldId id="688" r:id="rId85"/>
    <p:sldId id="449" r:id="rId86"/>
    <p:sldId id="450" r:id="rId87"/>
    <p:sldId id="451" r:id="rId88"/>
    <p:sldId id="452" r:id="rId89"/>
    <p:sldId id="454" r:id="rId90"/>
    <p:sldId id="685" r:id="rId91"/>
    <p:sldId id="689" r:id="rId92"/>
    <p:sldId id="455" r:id="rId93"/>
    <p:sldId id="464" r:id="rId94"/>
    <p:sldId id="608" r:id="rId95"/>
    <p:sldId id="693" r:id="rId96"/>
    <p:sldId id="665" r:id="rId97"/>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91" autoAdjust="0"/>
    <p:restoredTop sz="76229" autoAdjust="0"/>
  </p:normalViewPr>
  <p:slideViewPr>
    <p:cSldViewPr>
      <p:cViewPr>
        <p:scale>
          <a:sx n="78" d="100"/>
          <a:sy n="78" d="100"/>
        </p:scale>
        <p:origin x="-1524" y="-240"/>
      </p:cViewPr>
      <p:guideLst>
        <p:guide orient="horz" pos="2160"/>
        <p:guide pos="2880"/>
      </p:guideLst>
    </p:cSldViewPr>
  </p:slideViewPr>
  <p:notesTextViewPr>
    <p:cViewPr>
      <p:scale>
        <a:sx n="100" d="100"/>
        <a:sy n="100" d="100"/>
      </p:scale>
      <p:origin x="0" y="0"/>
    </p:cViewPr>
  </p:notesTextViewPr>
  <p:sorterViewPr>
    <p:cViewPr>
      <p:scale>
        <a:sx n="148" d="100"/>
        <a:sy n="148" d="100"/>
      </p:scale>
      <p:origin x="0" y="511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hr-HR"/>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hr-HR"/>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noProof="0" smtClean="0"/>
              <a:t>Click to edit Master text styles</a:t>
            </a:r>
          </a:p>
          <a:p>
            <a:pPr lvl="1"/>
            <a:r>
              <a:rPr lang="hr-HR" noProof="0" smtClean="0"/>
              <a:t>Second level</a:t>
            </a:r>
          </a:p>
          <a:p>
            <a:pPr lvl="2"/>
            <a:r>
              <a:rPr lang="hr-HR" noProof="0" smtClean="0"/>
              <a:t>Third level</a:t>
            </a:r>
          </a:p>
          <a:p>
            <a:pPr lvl="3"/>
            <a:r>
              <a:rPr lang="hr-HR" noProof="0" smtClean="0"/>
              <a:t>Fourth level</a:t>
            </a:r>
          </a:p>
          <a:p>
            <a:pPr lvl="4"/>
            <a:r>
              <a:rPr lang="hr-HR"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hr-HR"/>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A330513-C876-4865-927E-7BA56C955710}" type="slidenum">
              <a:rPr lang="hr-HR"/>
              <a:pPr>
                <a:defRPr/>
              </a:pPr>
              <a:t>‹#›</a:t>
            </a:fld>
            <a:endParaRPr lang="hr-HR"/>
          </a:p>
        </p:txBody>
      </p:sp>
    </p:spTree>
    <p:extLst>
      <p:ext uri="{BB962C8B-B14F-4D97-AF65-F5344CB8AC3E}">
        <p14:creationId xmlns:p14="http://schemas.microsoft.com/office/powerpoint/2010/main" val="2866194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journal.frontiersin.org/article/10.3389/fcell.2015.00002/full#B83"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journal.frontiersin.org/article/10.3389/fcell.2015.00002/full#B8"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ell.com/current-biology/abstract/S0960-9822(11)00468-4"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nature.com/nrn/journal/v11/n8/full/nrn2870.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www.sciencedirect.com/science/article/pii/S1097276512007848#bib51" TargetMode="External"/><Relationship Id="rId13" Type="http://schemas.openxmlformats.org/officeDocument/2006/relationships/hyperlink" Target="http://www.sciencedirect.com/science/article/pii/S1097276512007848#bib80" TargetMode="External"/><Relationship Id="rId18" Type="http://schemas.openxmlformats.org/officeDocument/2006/relationships/hyperlink" Target="http://www.sciencedirect.com/science/article/pii/S1097276512007848#bib108" TargetMode="External"/><Relationship Id="rId3" Type="http://schemas.openxmlformats.org/officeDocument/2006/relationships/hyperlink" Target="http://www.sciencedirect.com/science/article/pii/S1097276512007848#bib2" TargetMode="External"/><Relationship Id="rId7" Type="http://schemas.openxmlformats.org/officeDocument/2006/relationships/hyperlink" Target="http://www.sciencedirect.com/science/article/pii/S1097276512007848#bib49" TargetMode="External"/><Relationship Id="rId12" Type="http://schemas.openxmlformats.org/officeDocument/2006/relationships/hyperlink" Target="http://www.sciencedirect.com/science/article/pii/S1097276512007848#bib76" TargetMode="External"/><Relationship Id="rId17" Type="http://schemas.openxmlformats.org/officeDocument/2006/relationships/hyperlink" Target="http://www.sciencedirect.com/science/article/pii/S1097276512007848#bib94" TargetMode="External"/><Relationship Id="rId2" Type="http://schemas.openxmlformats.org/officeDocument/2006/relationships/slide" Target="../slides/slide72.xml"/><Relationship Id="rId16" Type="http://schemas.openxmlformats.org/officeDocument/2006/relationships/hyperlink" Target="http://www.sciencedirect.com/science/article/pii/S1097276512007848#bib91" TargetMode="External"/><Relationship Id="rId1" Type="http://schemas.openxmlformats.org/officeDocument/2006/relationships/notesMaster" Target="../notesMasters/notesMaster1.xml"/><Relationship Id="rId6" Type="http://schemas.openxmlformats.org/officeDocument/2006/relationships/hyperlink" Target="http://www.sciencedirect.com/science/article/pii/S1097276512007848#bib28" TargetMode="External"/><Relationship Id="rId11" Type="http://schemas.openxmlformats.org/officeDocument/2006/relationships/hyperlink" Target="http://www.sciencedirect.com/science/article/pii/S1097276512007848#bib72" TargetMode="External"/><Relationship Id="rId5" Type="http://schemas.openxmlformats.org/officeDocument/2006/relationships/hyperlink" Target="http://www.sciencedirect.com/science/article/pii/S1097276512007848#bib25" TargetMode="External"/><Relationship Id="rId15" Type="http://schemas.openxmlformats.org/officeDocument/2006/relationships/hyperlink" Target="http://www.sciencedirect.com/science/article/pii/S1097276512007848#bib87" TargetMode="External"/><Relationship Id="rId10" Type="http://schemas.openxmlformats.org/officeDocument/2006/relationships/hyperlink" Target="http://www.sciencedirect.com/science/article/pii/S1097276512007848#bib59" TargetMode="External"/><Relationship Id="rId4" Type="http://schemas.openxmlformats.org/officeDocument/2006/relationships/hyperlink" Target="http://www.sciencedirect.com/science/article/pii/S1097276512007848#bib16" TargetMode="External"/><Relationship Id="rId9" Type="http://schemas.openxmlformats.org/officeDocument/2006/relationships/hyperlink" Target="http://www.sciencedirect.com/science/article/pii/S1097276512007848#bib53" TargetMode="External"/><Relationship Id="rId14" Type="http://schemas.openxmlformats.org/officeDocument/2006/relationships/hyperlink" Target="http://www.sciencedirect.com/science/article/pii/S1097276512007848#bib84"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ncbi.nlm.nih.gov/bookshelf/br.fcgi?book=mboc4&amp;part=A3790&amp;rendertype=figure&amp;id=A3811"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www.ncbi.nlm.nih.gov/bookshelf/br.fcgi?book=mboc4&amp;part=A2740"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ncbi.nlm.nih.gov/bookshelf/br.fcgi?book=mboc4&amp;part=A3790&amp;rendertype=figure&amp;id=A3812"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cbi.nlm.nih.gov/gene/114487"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ell.com/cell/issue?pii=S0092-8674(13)X0012-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59C0B37-1294-42AA-8CA2-66EC2654D3F7}" type="slidenum">
              <a:rPr lang="hr-HR" altLang="en-US" smtClean="0"/>
              <a:pPr eaLnBrk="1" hangingPunct="1">
                <a:spcBef>
                  <a:spcPct val="0"/>
                </a:spcBef>
              </a:pPr>
              <a:t>2</a:t>
            </a:fld>
            <a:endParaRPr lang="hr-HR" altLang="en-US" smtClean="0"/>
          </a:p>
        </p:txBody>
      </p:sp>
      <p:sp>
        <p:nvSpPr>
          <p:cNvPr id="100355" name="Rectangle 2"/>
          <p:cNvSpPr>
            <a:spLocks noGrp="1" noRot="1" noChangeAspect="1" noChangeArrowheads="1" noTextEdit="1"/>
          </p:cNvSpPr>
          <p:nvPr>
            <p:ph type="sldImg"/>
          </p:nvPr>
        </p:nvSpPr>
        <p:spPr>
          <a:xfrm>
            <a:off x="0" y="303213"/>
            <a:ext cx="1588" cy="1587"/>
          </a:xfrm>
          <a:solidFill>
            <a:srgbClr val="FFFFFF"/>
          </a:solidFill>
          <a:ln/>
        </p:spPr>
      </p:sp>
      <p:sp>
        <p:nvSpPr>
          <p:cNvPr id="100356" name="Text Box 3"/>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r>
              <a:rPr lang="hr-HR" altLang="en-US" smtClean="0"/>
              <a:t>dikciostelium, neke bakterije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iPS: danas se npr. rade iPS s npr. mutacijom koja se javlja kod nekih nasljednih hipertrofičnih/dilatiranih kardiomiopatija i prati diferencijacija, u čemu dolazi do promjena i na kojim stepenicama bi pojedini lijekovi (npr. beta blokatori...) mogli pomoći.</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7D99AD5-9578-4DDC-A290-F18A749E545B}" type="slidenum">
              <a:rPr lang="hr-HR" altLang="en-US" smtClean="0"/>
              <a:pPr eaLnBrk="1" hangingPunct="1">
                <a:spcBef>
                  <a:spcPct val="0"/>
                </a:spcBef>
              </a:pPr>
              <a:t>19</a:t>
            </a:fld>
            <a:endParaRPr lang="hr-H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09A3E17-5873-4489-B2FF-00AE80255829}" type="slidenum">
              <a:rPr lang="hr-HR" altLang="en-US" smtClean="0"/>
              <a:pPr eaLnBrk="1" hangingPunct="1">
                <a:spcBef>
                  <a:spcPct val="0"/>
                </a:spcBef>
              </a:pPr>
              <a:t>20</a:t>
            </a:fld>
            <a:endParaRPr lang="hr-HR" alt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Figure 2. Reprogramming of Somatic Cells</a:t>
            </a:r>
          </a:p>
          <a:p>
            <a:pPr eaLnBrk="1" hangingPunct="1"/>
            <a:r>
              <a:rPr lang="hr-HR" altLang="en-US" smtClean="0"/>
              <a:t>to a Pluripotent State</a:t>
            </a:r>
          </a:p>
          <a:p>
            <a:pPr eaLnBrk="1" hangingPunct="1"/>
            <a:r>
              <a:rPr lang="hr-HR" altLang="en-US" smtClean="0"/>
              <a:t>(A) Transduction of the four transcription factors</a:t>
            </a:r>
          </a:p>
          <a:p>
            <a:pPr eaLnBrk="1" hangingPunct="1"/>
            <a:r>
              <a:rPr lang="hr-HR" altLang="en-US" smtClean="0"/>
              <a:t>Oct4, Sox2, c-myc, and Klf4 into fibroblasts initi-ates</a:t>
            </a:r>
          </a:p>
          <a:p>
            <a:pPr eaLnBrk="1" hangingPunct="1"/>
            <a:r>
              <a:rPr lang="hr-HR" altLang="en-US" smtClean="0"/>
              <a:t>the conversion to partially reprogrammed</a:t>
            </a:r>
          </a:p>
          <a:p>
            <a:pPr eaLnBrk="1" hangingPunct="1"/>
            <a:r>
              <a:rPr lang="hr-HR" altLang="en-US" smtClean="0"/>
              <a:t>cells that express Fbx15 or to fully reprogrammed</a:t>
            </a:r>
          </a:p>
          <a:p>
            <a:pPr eaLnBrk="1" hangingPunct="1"/>
            <a:r>
              <a:rPr lang="hr-HR" altLang="en-US" smtClean="0"/>
              <a:t>iPS cells that express Oct4 or Nanog. The process</a:t>
            </a:r>
          </a:p>
          <a:p>
            <a:pPr eaLnBrk="1" hangingPunct="1"/>
            <a:r>
              <a:rPr lang="hr-HR" altLang="en-US" smtClean="0"/>
              <a:t>involves a sequence of stochastic epigenetic</a:t>
            </a:r>
          </a:p>
          <a:p>
            <a:pPr eaLnBrk="1" hangingPunct="1"/>
            <a:r>
              <a:rPr lang="hr-HR" altLang="en-US" smtClean="0"/>
              <a:t>events.</a:t>
            </a:r>
          </a:p>
          <a:p>
            <a:pPr eaLnBrk="1" hangingPunct="1"/>
            <a:r>
              <a:rPr lang="hr-HR" altLang="en-US" smtClean="0">
                <a:latin typeface="Arial" charset="0"/>
              </a:rPr>
              <a:t>, danas veća efikasnost, prijenos u 1 generaciji</a:t>
            </a:r>
          </a:p>
          <a:p>
            <a:pPr eaLnBrk="1" hangingPunct="1"/>
            <a:endParaRPr lang="hr-HR"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-cMyc u tumorima</a:t>
            </a:r>
          </a:p>
          <a:p>
            <a:endParaRPr lang="hr-HR" alt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6E2DB0-1ECB-46F2-94DE-1E72D92D2DFE}" type="slidenum">
              <a:rPr lang="hr-HR" altLang="en-US" smtClean="0"/>
              <a:pPr eaLnBrk="1" hangingPunct="1">
                <a:spcBef>
                  <a:spcPct val="0"/>
                </a:spcBef>
              </a:pPr>
              <a:t>21</a:t>
            </a:fld>
            <a:endParaRPr lang="hr-HR"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1 | Dynamics of key molecular events during direct reprogramming. </a:t>
            </a:r>
            <a:r>
              <a:rPr lang="en-US" altLang="en-US" smtClean="0"/>
              <a:t>A summary of cellular, transcriptional and epigenetic changes (coloured bars) that occur during induced pluripotent stem cell (iPSC) formation from fibroblasts and examples of candidate regulators that have been associated with the depicted chromatin marks in the context of direct reprogramming (right). Red arrows indicate the time points of exogenous factor induction (+OKSM) and withdrawal (−OKSM). 5hmC, 5-hydroxymethylcytosine; 5mC, 5-methylcytosine; MET, mesenchymal-to-epithelial-transition; OKSM, Oct4, Klf4, Sox2, c-Myc. </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AECB4E-ADE6-47B6-8663-6CE1C2F645A2}" type="slidenum">
              <a:rPr lang="hr-HR" altLang="en-US" smtClean="0"/>
              <a:pPr eaLnBrk="1" hangingPunct="1">
                <a:spcBef>
                  <a:spcPct val="0"/>
                </a:spcBef>
              </a:pPr>
              <a:t>24</a:t>
            </a:fld>
            <a:endParaRPr lang="hr-HR"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2 | Interplay between reprogramming factors and molecules influencing chromatin state. </a:t>
            </a:r>
            <a:r>
              <a:rPr lang="en-US" altLang="en-US" smtClean="0"/>
              <a:t>Different transcription factors that have been shown to trigger induced pluripotency, with the most broadly used combination (Oct4, Klf4, Sox2, c-Myc) highlighted. Some molecules have been shown to facilitate (black) or inhibit (red) reprogramming. Bone morphogenetic proteins (BMPs) and Wnts have stage-dependent enhancing or suppressive roles during iPSC formation. RBPs, RNA binding proteins. </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BE82218-1FC2-4458-84A4-2699AF2972D7}" type="slidenum">
              <a:rPr lang="hr-HR" altLang="en-US" smtClean="0"/>
              <a:pPr eaLnBrk="1" hangingPunct="1">
                <a:spcBef>
                  <a:spcPct val="0"/>
                </a:spcBef>
              </a:pPr>
              <a:t>26</a:t>
            </a:fld>
            <a:endParaRPr lang="hr-HR"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Chromatin Dynamics during Reprogramming</a:t>
            </a:r>
          </a:p>
          <a:p>
            <a:r>
              <a:rPr lang="en-US" altLang="en-US" smtClean="0"/>
              <a:t>Many fibroblast-specific promoters and enhancers are decommissioned early in reprogramming (after 24–48 hr of reprogramming factor expression) by loss of</a:t>
            </a:r>
          </a:p>
          <a:p>
            <a:r>
              <a:rPr lang="en-US" altLang="en-US" smtClean="0"/>
              <a:t>active H3K4 methylation marks but appear to gain DNA methylation only late in reprogramming. ESC-specific enhancers and promoters can be divided into at</a:t>
            </a:r>
          </a:p>
          <a:p>
            <a:r>
              <a:rPr lang="en-US" altLang="en-US" smtClean="0"/>
              <a:t>least two groups: those with dramatic changes in histone modifications already early in reprogramming, long before their transcriptional activation, and those that</a:t>
            </a:r>
          </a:p>
          <a:p>
            <a:r>
              <a:rPr lang="en-US" altLang="en-US" smtClean="0"/>
              <a:t>undergo histone modification changes only much later in the process. One key difference between these groups appears to be the DNA methylation state. For</a:t>
            </a:r>
          </a:p>
          <a:p>
            <a:r>
              <a:rPr lang="en-US" altLang="en-US" smtClean="0"/>
              <a:t>example, the first group includes many pluripotency genes with CpG-dense promoter elements (indicated by higher density of circles) that are hypomethylated in</a:t>
            </a:r>
          </a:p>
          <a:p>
            <a:r>
              <a:rPr lang="en-US" altLang="en-US" smtClean="0"/>
              <a:t>fibroblasts.</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5ED7F18-7FBE-4349-9DA5-86AA0FCA73EF}" type="slidenum">
              <a:rPr lang="hr-HR" altLang="en-US" smtClean="0"/>
              <a:pPr eaLnBrk="1" hangingPunct="1">
                <a:spcBef>
                  <a:spcPct val="0"/>
                </a:spcBef>
              </a:pPr>
              <a:t>27</a:t>
            </a:fld>
            <a:endParaRPr lang="hr-HR"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arious types of diseases which are caused by some deficiency have been studied by using iPSCs. Park et al. used iPSCs from patients of various diseases like </a:t>
            </a:r>
            <a:r>
              <a:rPr lang="en-US" altLang="en-US" i="1" smtClean="0"/>
              <a:t>Adenosine Deaminase Deficiency-related Severe Combined ImmunoDeficiency (ADA-SCID), Shwachman-Bodian-Diamond syndrome (SBDS), Gaucher disease (GD) type III</a:t>
            </a:r>
            <a:r>
              <a:rPr lang="en-US" altLang="en-US" smtClean="0"/>
              <a:t> for the study of disease models and drug discovery. They used dermal fibroblasts or bone-marrow derived mesenchymal stem cells for the generation of human iPSCs by the transduction of all four or three (excluding c-Myc) transcription factors. It was found from their study that ADA-SCID, SBDS, and Gaucher's disease type III are inherited in a classical Mendelian Inheritance manner like congenital disorders which are autosomal recessive. These diseases were shown to be caused by point mutations in those genes which were vital for normal hematopoiesis and immunological function. They also reported the point mutations in ADA-SCID, SBDS, and GD type III. They also studied </a:t>
            </a:r>
            <a:r>
              <a:rPr lang="en-US" altLang="en-US" i="1" smtClean="0"/>
              <a:t>Duchenne (DMD) and Becker muscular dystrophy (BMD), Parkinson disease (PD), Huntington disease (HD), juvenile-onset, type 1 diabetes mellitus (JDM), Down syndrome (DS) /trisomy 21 and the carrier state of Lesch-Nyhan syndrome</a:t>
            </a:r>
            <a:r>
              <a:rPr lang="en-US" altLang="en-US" smtClean="0"/>
              <a:t> (</a:t>
            </a:r>
            <a:r>
              <a:rPr lang="en-US" altLang="en-US" smtClean="0">
                <a:hlinkClick r:id="rId3"/>
              </a:rPr>
              <a:t>Park et al., 2008b</a:t>
            </a:r>
            <a:r>
              <a:rPr lang="en-US" altLang="en-US" smtClean="0"/>
              <a:t>).</a:t>
            </a:r>
          </a:p>
          <a:p>
            <a:r>
              <a:rPr lang="en-US" altLang="en-US" smtClean="0"/>
              <a:t>There are many syndromes which are caused by the existence of one or more extra copies of a chromosome. Downs syndrome is one such example. Briggs et al. used iPSCs for the identification of molecular networks that drive the different aspects related to pathogenesis in Down's Syndrome. iPSCs in combination with microarray and RNA sequencing technology, can be used to generate phenotype-genotype maps of complex diseases by linking various defects with phenotypes, like in Down's Syndrome using Chromosome engineering of Down Syndrome-iPSCs (</a:t>
            </a:r>
            <a:r>
              <a:rPr lang="en-US" altLang="en-US" smtClean="0">
                <a:hlinkClick r:id="rId4"/>
              </a:rPr>
              <a:t>Briggs et al., 2013</a:t>
            </a:r>
            <a:r>
              <a:rPr lang="en-US" altLang="en-US" smtClean="0"/>
              <a:t>).</a:t>
            </a:r>
          </a:p>
          <a:p>
            <a:endParaRPr lang="en-US" alt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7E6BB1C-4698-4C42-B854-6B3FD03A5C22}" type="slidenum">
              <a:rPr lang="hr-HR" altLang="en-US" smtClean="0"/>
              <a:pPr eaLnBrk="1" hangingPunct="1">
                <a:spcBef>
                  <a:spcPct val="0"/>
                </a:spcBef>
              </a:pPr>
              <a:t>31</a:t>
            </a:fld>
            <a:endParaRPr lang="hr-HR"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Cell adhesion to the extracellular matrix (ECM) or to adjacent cells provides an extrinsic spatial cue (dark blue) that signals the assembly of intracellular scaffolds (light blue): Crumbs and PAR3 specify the apical domain and Scribble specifies the basolateral domain. Intracellular scaffolds define distinct plasma membrane (PM) domains and separate them by inserting a molecular fence that acts as a diffusion barrier. Finally, protein-sorting codes and cellular decoding machineries distinguish membrane components destined for distinct plasma membrane domains, sorting them into distinct vesicular transporters at the level of the trans-Golgi network (TGN) and endosomes. The transport vesicles are equipped to recognize either domain I or II, thus constructing the biochemical heterogeneity that is characteristic of the polarized cell surface (grey). The integration of these mechanisms is important for normal tissue function and is often defective in disease states</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A7D1C1F-1129-4B20-88F9-A949205C554A}" type="slidenum">
              <a:rPr lang="hr-HR" altLang="en-US" smtClean="0"/>
              <a:pPr eaLnBrk="1" hangingPunct="1">
                <a:spcBef>
                  <a:spcPct val="0"/>
                </a:spcBef>
              </a:pPr>
              <a:t>39</a:t>
            </a:fld>
            <a:endParaRPr lang="hr-HR"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1D70436-DF9B-42B5-98B9-551244028E74}" type="slidenum">
              <a:rPr lang="hr-HR" altLang="en-US" smtClean="0"/>
              <a:pPr eaLnBrk="1" hangingPunct="1">
                <a:spcBef>
                  <a:spcPct val="0"/>
                </a:spcBef>
              </a:pPr>
              <a:t>40</a:t>
            </a:fld>
            <a:endParaRPr lang="hr-HR" alt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-jedan od principa polarizacije: vezanje ili oslobađanje signalnih molekula od</a:t>
            </a:r>
          </a:p>
          <a:p>
            <a:pPr eaLnBrk="1" hangingPunct="1"/>
            <a:r>
              <a:rPr lang="hr-HR" altLang="en-US" smtClean="0"/>
              <a:t>polariziranih citoskeletnih molekula vodi njihovom gradijentu u stanici</a:t>
            </a:r>
          </a:p>
          <a:p>
            <a:pPr eaLnBrk="1" hangingPunct="1"/>
            <a:r>
              <a:rPr lang="hr-HR" altLang="en-US" smtClean="0"/>
              <a:t>i kod “simetrične diobe” humanih embrionalnih stem stanica i st. u kulturi asimetrično se nasljeđuju periferni centrosomskih preoteini koji asimetrično vode degradaciji Smad1 nakon fosforilacije putem MAPK i GSK3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http://www.wormbook.org/chapters/www_asymcelldiv.2/asymcelldiv.2.pdf</a:t>
            </a:r>
            <a:endParaRPr lang="hr-HR" altLang="en-US" smtClean="0"/>
          </a:p>
          <a:p>
            <a:r>
              <a:rPr lang="hr-HR" altLang="en-US" smtClean="0"/>
              <a:t>GEF aktivira Rho, a sad mu se smanjuje aktivnost pa se aktomiozin kontrahira prema prednjem kraju</a:t>
            </a:r>
            <a:endParaRPr lang="en-US" altLang="en-US"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B0EAB4-A830-40BB-A7E6-88213376DE0C}" type="slidenum">
              <a:rPr lang="hr-HR" altLang="en-US" smtClean="0"/>
              <a:pPr eaLnBrk="1" hangingPunct="1">
                <a:spcBef>
                  <a:spcPct val="0"/>
                </a:spcBef>
              </a:pPr>
              <a:t>41</a:t>
            </a:fld>
            <a:endParaRPr lang="hr-HR"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Nerve cells with intact synapses. In the microscope, synapses from hippocampus nerve cells look like small, mushroom-shaped protuberances called dendritic spines.</a:t>
            </a:r>
          </a:p>
          <a:p>
            <a:r>
              <a:rPr lang="en-US" altLang="en-US" smtClean="0"/>
              <a:t>© Max Planck Institute for Developmental Biology</a:t>
            </a:r>
          </a:p>
          <a:p>
            <a:pPr>
              <a:spcBef>
                <a:spcPct val="0"/>
              </a:spcBef>
            </a:pPr>
            <a:r>
              <a:rPr lang="hr-HR" altLang="en-US" smtClean="0"/>
              <a:t>-dio diferenciranih stanica se ne može dijeliti:</a:t>
            </a:r>
          </a:p>
          <a:p>
            <a:pPr>
              <a:spcBef>
                <a:spcPct val="0"/>
              </a:spcBef>
            </a:pPr>
            <a:endParaRPr lang="hr-HR" altLang="en-US" smtClean="0"/>
          </a:p>
          <a:p>
            <a:pPr>
              <a:spcBef>
                <a:spcPct val="0"/>
              </a:spcBef>
            </a:pPr>
            <a:r>
              <a:rPr lang="hr-HR" altLang="en-US" smtClean="0"/>
              <a:t> srčane mišićne stanice, živčane stanice</a:t>
            </a:r>
          </a:p>
          <a:p>
            <a:pPr>
              <a:spcBef>
                <a:spcPct val="0"/>
              </a:spcBef>
            </a:pPr>
            <a:endParaRPr lang="hr-HR" altLang="en-US" smtClean="0"/>
          </a:p>
          <a:p>
            <a:pPr>
              <a:spcBef>
                <a:spcPct val="0"/>
              </a:spcBef>
            </a:pPr>
            <a:endParaRPr lang="hr-HR" altLang="en-US" smtClean="0"/>
          </a:p>
          <a:p>
            <a:pPr>
              <a:spcBef>
                <a:spcPct val="0"/>
              </a:spcBef>
            </a:pPr>
            <a:r>
              <a:rPr lang="hr-HR" altLang="en-US" smtClean="0"/>
              <a:t>-”mirujuće” stanice u G</a:t>
            </a:r>
            <a:r>
              <a:rPr lang="hr-HR" altLang="en-US" baseline="-25000" smtClean="0"/>
              <a:t>0</a:t>
            </a:r>
            <a:r>
              <a:rPr lang="hr-HR" altLang="en-US" smtClean="0"/>
              <a:t> i dijele se po potrebi:</a:t>
            </a:r>
          </a:p>
          <a:p>
            <a:pPr>
              <a:spcBef>
                <a:spcPct val="0"/>
              </a:spcBef>
            </a:pPr>
            <a:endParaRPr lang="hr-HR" altLang="en-US" smtClean="0"/>
          </a:p>
          <a:p>
            <a:pPr>
              <a:spcBef>
                <a:spcPct val="0"/>
              </a:spcBef>
            </a:pPr>
            <a:r>
              <a:rPr lang="hr-HR" altLang="en-US" smtClean="0"/>
              <a:t> kožni fibroblasti</a:t>
            </a:r>
          </a:p>
          <a:p>
            <a:pPr>
              <a:spcBef>
                <a:spcPct val="0"/>
              </a:spcBef>
            </a:pPr>
            <a:r>
              <a:rPr lang="hr-HR" altLang="en-US" smtClean="0"/>
              <a:t> glatki mišići</a:t>
            </a:r>
          </a:p>
          <a:p>
            <a:pPr>
              <a:spcBef>
                <a:spcPct val="0"/>
              </a:spcBef>
            </a:pPr>
            <a:r>
              <a:rPr lang="hr-HR" altLang="en-US" smtClean="0"/>
              <a:t> endotelne stanice krvnih žila</a:t>
            </a:r>
          </a:p>
          <a:p>
            <a:pPr>
              <a:spcBef>
                <a:spcPct val="0"/>
              </a:spcBef>
            </a:pPr>
            <a:r>
              <a:rPr lang="hr-HR" altLang="en-US" smtClean="0"/>
              <a:t> epitelne stanice unutarnjih organa (jetra, gušterača,  pluća, prostata,                    dojka)      </a:t>
            </a:r>
          </a:p>
          <a:p>
            <a:pPr>
              <a:spcBef>
                <a:spcPct val="0"/>
              </a:spcBef>
            </a:pPr>
            <a:endParaRPr lang="hr-HR" altLang="en-US" smtClean="0"/>
          </a:p>
          <a:p>
            <a:pPr>
              <a:spcBef>
                <a:spcPct val="0"/>
              </a:spcBef>
            </a:pPr>
            <a:endParaRPr lang="hr-HR" altLang="en-US" smtClean="0"/>
          </a:p>
          <a:p>
            <a:pPr>
              <a:spcBef>
                <a:spcPct val="0"/>
              </a:spcBef>
            </a:pPr>
            <a:r>
              <a:rPr lang="hr-HR" altLang="en-US" smtClean="0"/>
              <a:t>-matične stanice (nediferencirane “ishodišne” stanice)(npr.):</a:t>
            </a:r>
          </a:p>
          <a:p>
            <a:pPr>
              <a:spcBef>
                <a:spcPct val="0"/>
              </a:spcBef>
            </a:pPr>
            <a:endParaRPr lang="hr-HR" altLang="en-US" smtClean="0"/>
          </a:p>
          <a:p>
            <a:pPr>
              <a:spcBef>
                <a:spcPct val="0"/>
              </a:spcBef>
            </a:pPr>
            <a:r>
              <a:rPr lang="hr-HR" altLang="en-US" smtClean="0"/>
              <a:t> krvne stanice</a:t>
            </a:r>
          </a:p>
          <a:p>
            <a:pPr>
              <a:spcBef>
                <a:spcPct val="0"/>
              </a:spcBef>
            </a:pPr>
            <a:r>
              <a:rPr lang="hr-HR" altLang="en-US" smtClean="0"/>
              <a:t> epitel kože i probavnog sustava</a:t>
            </a:r>
          </a:p>
          <a:p>
            <a:pPr>
              <a:spcBef>
                <a:spcPct val="0"/>
              </a:spcBef>
            </a:pPr>
            <a:r>
              <a:rPr lang="hr-HR" altLang="en-US" smtClean="0"/>
              <a:t> germinativne stanice  </a:t>
            </a:r>
          </a:p>
          <a:p>
            <a:endParaRPr lang="en-US" alt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7BA8A01-9A75-4455-834C-86D62F00E0D0}" type="slidenum">
              <a:rPr lang="en-US" altLang="en-US" smtClean="0"/>
              <a:pPr eaLnBrk="1" hangingPunct="1">
                <a:spcBef>
                  <a:spcPct val="0"/>
                </a:spcBef>
              </a:pPr>
              <a:t>7</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5A94981-87A8-4678-A7A6-B7602349E3E4}" type="slidenum">
              <a:rPr lang="hr-HR" altLang="en-US" smtClean="0"/>
              <a:pPr eaLnBrk="1" hangingPunct="1">
                <a:spcBef>
                  <a:spcPct val="0"/>
                </a:spcBef>
              </a:pPr>
              <a:t>42</a:t>
            </a:fld>
            <a:endParaRPr lang="hr-HR" alt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t>Extreme Asymmetric Division</a:t>
            </a:r>
          </a:p>
          <a:p>
            <a:pPr eaLnBrk="1" hangingPunct="1"/>
            <a:r>
              <a:rPr lang="hr-HR" altLang="en-US" smtClean="0"/>
              <a:t>By Sybille Pfender and Melina Schuh, MRC, UK</a:t>
            </a:r>
          </a:p>
          <a:p>
            <a:pPr eaLnBrk="1" hangingPunct="1"/>
            <a:r>
              <a:rPr lang="hr-HR" altLang="en-US" smtClean="0"/>
              <a:t>Now, let's return back to the mammalian world. For a human or mouse oocyte to mature into a fertile egg, it must first extrude half its chromosomes into a small cell, called the polar body. Recently, Pfender and colleagues </a:t>
            </a:r>
            <a:r>
              <a:rPr lang="hr-HR" altLang="en-US" smtClean="0">
                <a:hlinkClick r:id="rId3"/>
              </a:rPr>
              <a:t>identified the actin nucleators Spire as key factors</a:t>
            </a:r>
            <a:r>
              <a:rPr lang="hr-HR" altLang="en-US" smtClean="0"/>
              <a:t> for this extreme asymmetric division in mouse oocytes. Spire1 and Spire2 help assemble an actin network that positions the spindle asymmetrically. These factors then promote extrusion of the polar body by assembling a cleavage furrow. </a:t>
            </a:r>
            <a:endParaRPr lang="hr-HR" altLang="en-US" u="sng" smtClean="0"/>
          </a:p>
          <a:p>
            <a:pPr eaLnBrk="1" hangingPunct="1"/>
            <a:r>
              <a:rPr lang="hr-HR" altLang="en-US" u="sng" smtClean="0"/>
              <a:t>Image</a:t>
            </a:r>
            <a:r>
              <a:rPr lang="hr-HR" altLang="en-US" smtClean="0"/>
              <a:t>: Immunofluorescence micrograph of mouse oocyte during the first meiotic division. Microtubule and cortical actin are labeled blue and red, respectively, while DNA is stained cyan. The image was recorded on a scanning confocal (Zeiss LSM 710) with a 63x 1.2 NA water immersion objective. The diameter of the oocyte is 75 micron. Learn more in </a:t>
            </a:r>
            <a:r>
              <a:rPr lang="hr-HR" altLang="en-US" smtClean="0">
                <a:hlinkClick r:id="rId3"/>
              </a:rPr>
              <a:t>Pfender et al. (2011)</a:t>
            </a:r>
            <a:r>
              <a:rPr lang="hr-HR" altLang="en-US"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6C9F30A-B5DD-48EF-99D3-D2B027B96F5F}" type="slidenum">
              <a:rPr lang="hr-HR" altLang="en-US" smtClean="0"/>
              <a:pPr eaLnBrk="1" hangingPunct="1">
                <a:spcBef>
                  <a:spcPct val="0"/>
                </a:spcBef>
              </a:pPr>
              <a:t>43</a:t>
            </a:fld>
            <a:endParaRPr lang="hr-HR" alt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r-HR" altLang="en-US" smtClean="0"/>
              <a:t>Efekt aktivacije regulatornog gena ovisit će i o prisutnosti drugih regulatornih proteina u stanici, budući da djeluju u kombinaciji. Zato različite stanice mogu različito reagirati na isti signal ako im prethodni razvojni put nije bio jednak ("stanična memorija").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F9CC449-D17F-47C9-AF48-6E23C0C1D38C}" type="slidenum">
              <a:rPr lang="hr-HR" altLang="en-US" smtClean="0"/>
              <a:pPr eaLnBrk="1" hangingPunct="1">
                <a:spcBef>
                  <a:spcPct val="0"/>
                </a:spcBef>
              </a:pPr>
              <a:t>45</a:t>
            </a:fld>
            <a:endParaRPr lang="hr-HR" altLang="en-US" smtClean="0"/>
          </a:p>
        </p:txBody>
      </p:sp>
      <p:sp>
        <p:nvSpPr>
          <p:cNvPr id="121859" name="Rectangle 2"/>
          <p:cNvSpPr>
            <a:spLocks noGrp="1" noRot="1" noChangeAspect="1" noChangeArrowheads="1" noTextEdit="1"/>
          </p:cNvSpPr>
          <p:nvPr>
            <p:ph type="sldImg"/>
          </p:nvPr>
        </p:nvSpPr>
        <p:spPr>
          <a:xfrm>
            <a:off x="0" y="0"/>
            <a:ext cx="1588" cy="1588"/>
          </a:xfrm>
          <a:solidFill>
            <a:srgbClr val="FFFFFF"/>
          </a:solidFill>
          <a:ln/>
        </p:spPr>
      </p:sp>
      <p:sp>
        <p:nvSpPr>
          <p:cNvPr id="121860" name="Text Box 3"/>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r>
              <a:rPr lang="hr-HR" altLang="en-US" smtClean="0"/>
              <a:t>osteoblasti i hematopoetske matične stanice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4725B53-FC8B-4371-8A43-C240349F821B}" type="slidenum">
              <a:rPr lang="hr-HR" altLang="en-US" smtClean="0"/>
              <a:pPr eaLnBrk="1" hangingPunct="1">
                <a:spcBef>
                  <a:spcPct val="0"/>
                </a:spcBef>
              </a:pPr>
              <a:t>46</a:t>
            </a:fld>
            <a:endParaRPr lang="hr-HR"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;Figure 2. A Role for Adherens Junctions in Sequestering and Maintaining Stem Cells in their Niche</a:t>
            </a:r>
          </a:p>
          <a:p>
            <a:pPr eaLnBrk="1" hangingPunct="1"/>
            <a:r>
              <a:rPr lang="hr-HR" altLang="en-US" smtClean="0"/>
              <a:t>(A) Apical tip of a wild-type germarium that is immunofluorescently labeled for DE-cadherin (red), Armadillo/-catenin (green), and nuclei (blue).</a:t>
            </a:r>
          </a:p>
          <a:p>
            <a:pPr eaLnBrk="1" hangingPunct="1"/>
            <a:r>
              <a:rPr lang="hr-HR" altLang="en-US" smtClean="0"/>
              <a:t>The yellow band indicates colocalization of DE-cadherin and Arm, prominent at the border between cap cells and GSCs. AJ, adherens junction.</a:t>
            </a:r>
          </a:p>
          <a:p>
            <a:pPr eaLnBrk="1" hangingPunct="1"/>
            <a:r>
              <a:rPr lang="hr-HR" altLang="en-US" smtClean="0"/>
              <a:t>(B) Electron micrograph illustrating an adherens junction (arrow) between a cap cell (left) and a GSC (right). Nu, nuclei. Mi, mitochondria.</a:t>
            </a:r>
          </a:p>
          <a:p>
            <a:pPr eaLnBrk="1" hangingPunct="1"/>
            <a:r>
              <a:rPr lang="hr-HR" altLang="en-US" smtClean="0"/>
              <a:t>(C) Schematic of the adherens junction in (B), depicting a homotypic interaction of the extracellular domains of the transmembrane DE-cadherins</a:t>
            </a:r>
          </a:p>
          <a:p>
            <a:pPr eaLnBrk="1" hangingPunct="1"/>
            <a:r>
              <a:rPr lang="hr-HR" altLang="en-US" smtClean="0"/>
              <a:t>(red) that are linked via catenins to the actin cytoskeleton (orange). [photos in A, B, are reprinted with permission from T. Xie and</a:t>
            </a:r>
          </a:p>
          <a:p>
            <a:pPr eaLnBrk="1" hangingPunct="1"/>
            <a:r>
              <a:rPr lang="hr-HR" altLang="en-US" i="1" smtClean="0"/>
              <a:t>Scienc</a:t>
            </a:r>
            <a:r>
              <a:rPr lang="hr-HR" altLang="en-US" smtClean="0"/>
              <a:t>e, as previously published in Figures 1F, 1G in Song et al., Science 296, 1855-1857, 2002; copyright 2002 AAAS].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3AB4BB7-829C-49B9-9972-929CE78CFD40}" type="slidenum">
              <a:rPr lang="hr-HR" altLang="en-US" smtClean="0"/>
              <a:pPr eaLnBrk="1" hangingPunct="1">
                <a:spcBef>
                  <a:spcPct val="0"/>
                </a:spcBef>
              </a:pPr>
              <a:t>47</a:t>
            </a:fld>
            <a:endParaRPr lang="hr-HR" alt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hr-HR" altLang="en-US" sz="1000" smtClean="0"/>
              <a:t>Potential Role of the Niche in Orienting and Defining the Nature of Stem Cell Divisions</a:t>
            </a:r>
          </a:p>
          <a:p>
            <a:pPr eaLnBrk="1" hangingPunct="1">
              <a:lnSpc>
                <a:spcPct val="80000"/>
              </a:lnSpc>
            </a:pPr>
            <a:r>
              <a:rPr lang="hr-HR" altLang="en-US" sz="1000" smtClean="0"/>
              <a:t>(A) Schematic depicting the dual importance of cell polarity and spindle orientation in determining whether a stem cell division will be symmetric</a:t>
            </a:r>
          </a:p>
          <a:p>
            <a:pPr eaLnBrk="1" hangingPunct="1">
              <a:lnSpc>
                <a:spcPct val="80000"/>
              </a:lnSpc>
            </a:pPr>
            <a:r>
              <a:rPr lang="hr-HR" altLang="en-US" sz="1000" smtClean="0"/>
              <a:t>or asymmetric. In this hypothetical example, interactions between the basal lamina (basal surface) and neighboring stem cells (lateral surfaces)</a:t>
            </a:r>
          </a:p>
          <a:p>
            <a:pPr eaLnBrk="1" hangingPunct="1">
              <a:lnSpc>
                <a:spcPct val="80000"/>
              </a:lnSpc>
            </a:pPr>
            <a:r>
              <a:rPr lang="hr-HR" altLang="en-US" sz="1000" smtClean="0"/>
              <a:t>establish the polarity of the stem cells that in turn leads to the concentration of cell differentiation factors (white dots) at the apical surface.</a:t>
            </a:r>
          </a:p>
          <a:p>
            <a:pPr eaLnBrk="1" hangingPunct="1">
              <a:lnSpc>
                <a:spcPct val="80000"/>
              </a:lnSpc>
            </a:pPr>
            <a:r>
              <a:rPr lang="hr-HR" altLang="en-US" sz="1000" smtClean="0"/>
              <a:t>Two putative spindle-polarizing signals are depicted as aligned perpendicularly to one another. In the example shown, the spindle polarizing</a:t>
            </a:r>
          </a:p>
          <a:p>
            <a:pPr eaLnBrk="1" hangingPunct="1">
              <a:lnSpc>
                <a:spcPct val="80000"/>
              </a:lnSpc>
            </a:pPr>
            <a:r>
              <a:rPr lang="hr-HR" altLang="en-US" sz="1000" smtClean="0"/>
              <a:t>and cell fate determinants could, but need not necessarily be, the Par complex (yellow) and adherens junctions (red). Depending upon the</a:t>
            </a:r>
          </a:p>
          <a:p>
            <a:pPr eaLnBrk="1" hangingPunct="1">
              <a:lnSpc>
                <a:spcPct val="80000"/>
              </a:lnSpc>
            </a:pPr>
            <a:r>
              <a:rPr lang="hr-HR" altLang="en-US" sz="1000" smtClean="0"/>
              <a:t>relative strength of these spindle-polarizing signals, the ensuing stem cell divisions will either asymmetrically or symmetrically partition the</a:t>
            </a:r>
          </a:p>
          <a:p>
            <a:pPr eaLnBrk="1" hangingPunct="1">
              <a:lnSpc>
                <a:spcPct val="80000"/>
              </a:lnSpc>
            </a:pPr>
            <a:r>
              <a:rPr lang="hr-HR" altLang="en-US" sz="1000" smtClean="0"/>
              <a:t>cell differentiation determinants and/or stem cell factors.</a:t>
            </a:r>
          </a:p>
          <a:p>
            <a:pPr eaLnBrk="1" hangingPunct="1">
              <a:lnSpc>
                <a:spcPct val="80000"/>
              </a:lnSpc>
            </a:pPr>
            <a:r>
              <a:rPr lang="hr-HR" altLang="en-US" sz="1000" smtClean="0"/>
              <a:t>(B) Top, schematic of GSCs (green) surrounding the hub (tan). One spindle pole in GSCs is always associated with the hub-GSC interface</a:t>
            </a:r>
          </a:p>
          <a:p>
            <a:pPr eaLnBrk="1" hangingPunct="1">
              <a:lnSpc>
                <a:spcPct val="80000"/>
              </a:lnSpc>
            </a:pPr>
            <a:r>
              <a:rPr lang="hr-HR" altLang="en-US" sz="1000" smtClean="0"/>
              <a:t>(red). Bottom, visualization of male GSCs with </a:t>
            </a:r>
            <a:r>
              <a:rPr lang="hr-HR" altLang="en-US" sz="1000" i="1" smtClean="0"/>
              <a:t>nos-gal4-VP16/UAS-GFP--tubuli</a:t>
            </a:r>
            <a:r>
              <a:rPr lang="hr-HR" altLang="en-US" sz="1000" smtClean="0"/>
              <a:t>n. GSCs form a rosette of GFP-positive cells around and</a:t>
            </a:r>
          </a:p>
          <a:p>
            <a:pPr eaLnBrk="1" hangingPunct="1">
              <a:lnSpc>
                <a:spcPct val="80000"/>
              </a:lnSpc>
            </a:pPr>
            <a:r>
              <a:rPr lang="hr-HR" altLang="en-US" sz="1000" smtClean="0"/>
              <a:t>touching the GFP-negative hub. Note that the GSC in the same relative position as shown in the diagram undergoes mitosis with its spindle</a:t>
            </a:r>
          </a:p>
          <a:p>
            <a:pPr eaLnBrk="1" hangingPunct="1">
              <a:lnSpc>
                <a:spcPct val="80000"/>
              </a:lnSpc>
            </a:pPr>
            <a:r>
              <a:rPr lang="hr-HR" altLang="en-US" sz="1000" smtClean="0"/>
              <a:t>oriented perpendicular to the adherens junction contact (red) between hub and GSC. This orientation is dependent upon the microtubule-associated</a:t>
            </a:r>
          </a:p>
          <a:p>
            <a:pPr eaLnBrk="1" hangingPunct="1">
              <a:lnSpc>
                <a:spcPct val="80000"/>
              </a:lnSpc>
            </a:pPr>
            <a:r>
              <a:rPr lang="hr-HR" altLang="en-US" sz="1000" smtClean="0"/>
              <a:t>protein APC, which in mammalian cells sometimes localizes to adherens junctions. [photos in (B) are reprinted with permission</a:t>
            </a:r>
          </a:p>
          <a:p>
            <a:pPr eaLnBrk="1" hangingPunct="1">
              <a:lnSpc>
                <a:spcPct val="80000"/>
              </a:lnSpc>
            </a:pPr>
            <a:r>
              <a:rPr lang="hr-HR" altLang="en-US" sz="1000" smtClean="0"/>
              <a:t>from Y. Yamashita, M. Fuller, and </a:t>
            </a:r>
            <a:r>
              <a:rPr lang="hr-HR" altLang="en-US" sz="1000" i="1" smtClean="0"/>
              <a:t>Scienc</a:t>
            </a:r>
            <a:r>
              <a:rPr lang="hr-HR" altLang="en-US" sz="1000" smtClean="0"/>
              <a:t>e, as previously published in Figures 1A, 1B in Yamashita et al., Science </a:t>
            </a:r>
            <a:r>
              <a:rPr lang="hr-HR" altLang="en-US" sz="1000" i="1" smtClean="0"/>
              <a:t>30</a:t>
            </a:r>
            <a:r>
              <a:rPr lang="hr-HR" altLang="en-US" sz="1000" smtClean="0"/>
              <a:t>1, 1547-1550, 2003;</a:t>
            </a:r>
          </a:p>
          <a:p>
            <a:pPr eaLnBrk="1" hangingPunct="1">
              <a:lnSpc>
                <a:spcPct val="80000"/>
              </a:lnSpc>
            </a:pPr>
            <a:r>
              <a:rPr lang="hr-HR" altLang="en-US" sz="1000" smtClean="0"/>
              <a:t>copyright 2003 AAAS].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formation of neural circuits during development involves the coordination of multiple cellular events, which can be divided into three steps. The first step is neurogenesis, during which a cohort of neural progenitors undergoes cycles of proliferation and differentiation to generate neurons in a highly regulated manner. The second step is neuronal morphogenesis, during which differentiated neurons migrate towards their final destination. During migration these neurons polarize to form axons and dendrites, and these then grow to reach their specific target fields under the control of a myriad of guidance cues. The third step is synaptogenesis, during which axons cease to grow and form synapses with their innervating targets. Radial glial cells (RGCs) are progenitors that generate the majority of neurons in the developing neocortex, directly or indirectly, by undergoing two phases of coordinated cell division. In the first — proliferative — phase, which occurs early in development, the RGC mainly divide symmetrically in the ventricular zone (VZ) to generate two similar progenitor cells, which can further self-renew to expand the progenitor pool. In the second — neurogenic — phase, most of the RGC divide asymmetrically to generate one self-renewing progenitor and one post-mitotic neuron or one intermediate progenitor cell (IPC). The IPCs do not self-renew but migrate to the subventricular zone (SVZ) and divide symmetrically to form neurons. At the end of neurogenesis some radial glial cells undergo a terminal symmetrical division to generate two neurons (not shown). Asymmetric division as well as the transition of progenitors from symmetric to asymmetric division are tightly regulated to produce the final total number of neurons. Perturbation in any of these processes can cause defects in neurogenesis and cortical development. CP, cortical plate; MZ, marginal zone.</a:t>
            </a:r>
            <a:endParaRPr lang="hr-HR" altLang="en-US" smtClean="0"/>
          </a:p>
          <a:p>
            <a:r>
              <a:rPr lang="en-US" altLang="en-US" b="1" smtClean="0"/>
              <a:t>FIGURE 2 | Neural development of the mammalian neocortex.</a:t>
            </a:r>
          </a:p>
          <a:p>
            <a:r>
              <a:rPr lang="en-US" altLang="en-US" b="1" smtClean="0"/>
              <a:t>From the following article:</a:t>
            </a:r>
          </a:p>
          <a:p>
            <a:r>
              <a:rPr lang="en-US" altLang="en-US" smtClean="0">
                <a:hlinkClick r:id="rId3"/>
              </a:rPr>
              <a:t>GSK3 signalling in neural development</a:t>
            </a:r>
            <a:endParaRPr lang="en-US" altLang="en-US" smtClean="0"/>
          </a:p>
          <a:p>
            <a:r>
              <a:rPr lang="en-US" altLang="en-US" smtClean="0"/>
              <a:t>Eun-Mi Hur &amp; Feng-Quan Zhou</a:t>
            </a:r>
          </a:p>
          <a:p>
            <a:r>
              <a:rPr lang="en-US" altLang="en-US" smtClean="0"/>
              <a:t>Nature Reviews Neuroscience 11, 539-551 (August 2010</a:t>
            </a:r>
          </a:p>
          <a:p>
            <a:endParaRPr lang="en-US" altLang="en-US" smtClean="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8ACC97F-A146-4CFA-B774-88B503835D16}" type="slidenum">
              <a:rPr lang="hr-HR" altLang="en-US" smtClean="0"/>
              <a:pPr eaLnBrk="1" hangingPunct="1">
                <a:spcBef>
                  <a:spcPct val="0"/>
                </a:spcBef>
              </a:pPr>
              <a:t>48</a:t>
            </a:fld>
            <a:endParaRPr lang="hr-HR"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8C15AF9-2D14-445D-B594-7AF9188655A2}" type="slidenum">
              <a:rPr lang="hr-HR" altLang="en-US" smtClean="0"/>
              <a:pPr eaLnBrk="1" hangingPunct="1">
                <a:spcBef>
                  <a:spcPct val="0"/>
                </a:spcBef>
              </a:pPr>
              <a:t>50</a:t>
            </a:fld>
            <a:endParaRPr lang="hr-HR"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Xwnt8 is capable of ventralizing the mesoderm and preventing anterior head formation in the ectoderm. (A) Frzb is a protein secreted by the anterior region of the organizer. It binds to Xwnt8 before that inducer can bind to its receptor. Frzb resembles the Wnt-binding domain of the Wnt receptor (Frizzled protein), but is a soluble molecule. (B) Xwnt8 is made throughout the marginal zone.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EDA9389-27FA-4A82-9C5D-6E24E5D78A00}" type="slidenum">
              <a:rPr lang="hr-HR" altLang="en-US" smtClean="0"/>
              <a:pPr eaLnBrk="1" hangingPunct="1">
                <a:spcBef>
                  <a:spcPct val="0"/>
                </a:spcBef>
              </a:pPr>
              <a:t>51</a:t>
            </a:fld>
            <a:endParaRPr lang="hr-HR"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t>A model for the Wnt activation of the β-catenin signaling pathway.</a:t>
            </a:r>
            <a:r>
              <a:rPr lang="hr-HR" altLang="en-US" smtClean="0"/>
              <a:t> (A) In the absence of a Wnt signal, some β-catenin is bound to the cytosolic tail of cadherin proteins (not shown) and any cytosolic β-catenin becomes bound by the APC-axin-GSK-3β degradation complex. In this complex, β-catenin is phosphorylated by GSK-3β, triggering its ubiquitylation and degradation in proteasomes. Wnt-responsive genes are kept inactive by the Groucho corepressor protein bound to the gene regulatory protein LEF-1/TCF. (B) Wnt binding to Frizzled and LRP activates Dishevelled by an unknown mechanism. By an equally mysterious mechanism, which requires casein kinase 1 (not shown), this leads to the inactivation of GSK-β3 in the degradation complex. As a result, the phosphorylation and degradation of β-catenin is inhibited, and β-catenin accumulates in the cytoplasm and nucleus. In the nucleus, β-catenin binds to LEF-1/TCF, displaces Groucho, and acts as a coactivator to stimulate the transcription of Wnt target genes.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a</a:t>
            </a:r>
            <a:r>
              <a:rPr lang="en-US" altLang="en-US" smtClean="0"/>
              <a:t>) In the absence of Hh ligand, PTCH localizes in the cilia and represses SMO activity by preventing its trafficking and localization to the cilia. GLI transcription factors are sequestered in the cytoplasm by several protein mediators, including PKA, GSK3-β, CK1-α and SUFU. GLI undergoes proteasomal cleavage and the resulting repressor form (GLI</a:t>
            </a:r>
            <a:r>
              <a:rPr lang="en-US" altLang="en-US" baseline="30000" smtClean="0"/>
              <a:t>R</a:t>
            </a:r>
            <a:r>
              <a:rPr lang="en-US" altLang="en-US" smtClean="0"/>
              <a:t>) translocates to the nucleus and inhibits translation of Hh target genes. (</a:t>
            </a:r>
            <a:r>
              <a:rPr lang="en-US" altLang="en-US" b="1" smtClean="0"/>
              <a:t>b</a:t>
            </a:r>
            <a:r>
              <a:rPr lang="en-US" altLang="en-US" smtClean="0"/>
              <a:t>) On ligand binding, PTCH is displaced from the cilia, thereby allowing ciliary accumulation and activation of SMO. Activated SMO orchestrates a signaling cascade that eventually results in translocation of an activated form of GLI (GLI</a:t>
            </a:r>
            <a:r>
              <a:rPr lang="en-US" altLang="en-US" baseline="30000" smtClean="0"/>
              <a:t>A</a:t>
            </a:r>
            <a:r>
              <a:rPr lang="en-US" altLang="en-US" smtClean="0"/>
              <a:t>) to the nucleus, where it induces expression of Hh target genes.</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988FF6B-F4F0-4292-A5D0-0D82B6FFF640}" type="slidenum">
              <a:rPr lang="hr-HR" altLang="en-US" smtClean="0"/>
              <a:pPr eaLnBrk="1" hangingPunct="1">
                <a:spcBef>
                  <a:spcPct val="0"/>
                </a:spcBef>
              </a:pPr>
              <a:t>53</a:t>
            </a:fld>
            <a:endParaRPr lang="hr-HR"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22D1AFB-0854-4ADB-B808-CFEF0468B241}" type="slidenum">
              <a:rPr lang="hr-HR" altLang="en-US" smtClean="0"/>
              <a:pPr eaLnBrk="1" hangingPunct="1">
                <a:spcBef>
                  <a:spcPct val="0"/>
                </a:spcBef>
              </a:pPr>
              <a:t>54</a:t>
            </a:fld>
            <a:endParaRPr lang="hr-HR" alt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hr-HR" altLang="en-US" b="1" smtClean="0"/>
              <a:t>Sonic hedgehog as a morphogen in chick limb development </a:t>
            </a:r>
            <a:endParaRPr lang="hr-HR" altLang="en-US" smtClean="0"/>
          </a:p>
          <a:p>
            <a:pPr marL="228600" indent="-228600" eaLnBrk="1" hangingPunct="1">
              <a:buFontTx/>
              <a:buAutoNum type="alphaUcParenBoth"/>
            </a:pPr>
            <a:r>
              <a:rPr lang="hr-HR" altLang="en-US" smtClean="0"/>
              <a:t>Expression of the </a:t>
            </a:r>
            <a:r>
              <a:rPr lang="hr-HR" altLang="en-US" i="1" smtClean="0"/>
              <a:t>Sonic hedgehog</a:t>
            </a:r>
            <a:r>
              <a:rPr lang="hr-HR" altLang="en-US" smtClean="0"/>
              <a:t> gene in a 4-day chick embryo, shown by </a:t>
            </a:r>
            <a:r>
              <a:rPr lang="hr-HR" altLang="en-US" i="1" smtClean="0"/>
              <a:t>in situ</a:t>
            </a:r>
            <a:r>
              <a:rPr lang="hr-HR" altLang="en-US" smtClean="0"/>
              <a:t> hybridization (dorsal view of the trunk at the level of the wing buds). The gene is expressed in the midline of the body and at the posterior border (the polarizing region) of each of the two wing buds. Sonic hedgehog protein spreads out from these sources. (B) Normal wing development. (C) A graft of tissue from the polarizing region causes a mirror-image duplication of the pattern of the host wing. The type of digit that develops is thought to be dictated by the local concentration of Sonic hedgehog protein; different types of digit (labeled 2, 3, and 4) therefore form according to their distance from a source of Sonic hedgehog. (A, courtesy of Randall S. Johnson and Robert D. Riddle.)</a:t>
            </a:r>
          </a:p>
          <a:p>
            <a:pPr marL="228600" indent="-228600" eaLnBrk="1" hangingPunct="1">
              <a:buFontTx/>
              <a:buAutoNum type="alphaUcParenBoth"/>
            </a:pPr>
            <a:r>
              <a:rPr lang="hr-HR" altLang="en-US" smtClean="0"/>
              <a:t>-veza s metabolizmom kolesterola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opne oko organa</a:t>
            </a:r>
            <a:endParaRPr lang="en-US" alt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9EEED83-8055-48E1-B6C8-FE6809E878CB}" type="slidenum">
              <a:rPr lang="en-US" altLang="en-US" smtClean="0"/>
              <a:pPr eaLnBrk="1" hangingPunct="1">
                <a:spcBef>
                  <a:spcPct val="0"/>
                </a:spcBef>
              </a:pPr>
              <a:t>8</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can extend across the length of 50 or 100 cells"</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430D6C-F09F-4ABA-800C-BAC9661E43F1}" type="slidenum">
              <a:rPr lang="hr-HR" altLang="en-US" smtClean="0"/>
              <a:pPr eaLnBrk="1" hangingPunct="1">
                <a:spcBef>
                  <a:spcPct val="0"/>
                </a:spcBef>
              </a:pPr>
              <a:t>56</a:t>
            </a:fld>
            <a:endParaRPr lang="hr-HR"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6AF42DD-2DE6-4220-BC68-7A7A2DD61007}" type="slidenum">
              <a:rPr lang="hr-HR" altLang="en-US" smtClean="0"/>
              <a:pPr eaLnBrk="1" hangingPunct="1">
                <a:spcBef>
                  <a:spcPct val="0"/>
                </a:spcBef>
              </a:pPr>
              <a:t>58</a:t>
            </a:fld>
            <a:endParaRPr lang="hr-HR" alt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t>A model for Hedgehog signaling in </a:t>
            </a:r>
            <a:r>
              <a:rPr lang="hr-HR" altLang="en-US" b="1" i="1" smtClean="0"/>
              <a:t>Drosophila.</a:t>
            </a:r>
            <a:r>
              <a:rPr lang="hr-HR" altLang="en-US" b="1" smtClean="0"/>
              <a:t> </a:t>
            </a:r>
            <a:r>
              <a:rPr lang="hr-HR" altLang="en-US" smtClean="0"/>
              <a:t>(A) In the absence of Hedgehog, the Patched receptor inhibits Smoothened probably by promoting the degradation or intracellular sequestration of Smoothened. The Ci protein is located in a protein complex and is cleaved to form a transcriptional repressor, which accumulates in the nucleus to help keep Hedgehog target genes inactive. The protein complex includes the serine/threonine kinase Fused, the anchoring protein Costal (which binds the complex to microtubules), and the adaptor protein Suppressor of Fused. (B) Hedgehog binding to Patched relieves the inhibition of Smoothened, which now signals to the protein complex to stop processing Ci, to dissociate from microtubules, and to release the unprocessed Ci so it can accumulate in the nucleus and activate the transcription of Hedgehog-responsive genes. Most of the molecular events in the pathway are unknown. </a:t>
            </a:r>
            <a:br>
              <a:rPr lang="hr-HR" altLang="en-US" smtClean="0"/>
            </a:br>
            <a:endParaRPr lang="hr-HR"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AAFE1F1-F7B8-4143-B77F-975A0688D3C5}" type="slidenum">
              <a:rPr lang="hr-HR" altLang="en-US" smtClean="0"/>
              <a:pPr eaLnBrk="1" hangingPunct="1">
                <a:spcBef>
                  <a:spcPct val="0"/>
                </a:spcBef>
              </a:pPr>
              <a:t>59</a:t>
            </a:fld>
            <a:endParaRPr lang="hr-HR" alt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hr-HR" altLang="en-US" sz="900" smtClean="0"/>
              <a:t>Figure 1. Stem Cell Niches</a:t>
            </a:r>
          </a:p>
          <a:p>
            <a:pPr eaLnBrk="1" hangingPunct="1">
              <a:lnSpc>
                <a:spcPct val="80000"/>
              </a:lnSpc>
            </a:pPr>
            <a:r>
              <a:rPr lang="hr-HR" altLang="en-US" sz="900" smtClean="0"/>
              <a:t>Shown are six different stem cell niches, along with their stem cells, committed progeny, and various associated nonstem cell types. In each frame, stem cells are represented in light green. Transit amplifying and/or differentiated progeny are in blue and the nonstem niche cells arehighlighted in pink/red.(A) Sagittal view of a </a:t>
            </a:r>
            <a:r>
              <a:rPr lang="hr-HR" altLang="en-US" sz="900" i="1" smtClean="0"/>
              <a:t>Drosophila </a:t>
            </a:r>
            <a:r>
              <a:rPr lang="hr-HR" altLang="en-US" sz="900" smtClean="0"/>
              <a:t>germarium, showing the location of germline (GSCs) and somatic (SSCs) stem cells. Cap and terminal filament cells contact the basal lamina (BL) and constitute the stem cell niche. GSCs are maintained by cap cell contact, but if their division yields a cell that loses cap cell contact, a cytoblast is produced. These transit-amplifying cells divide and then differentiate to produce the cysts (in blue). At the posterior zone, 2-3 SSCs produce prefollicle cells and form an epithelium surrounding the 16 cell cyst to produce an egg chamber.(B) Sagittal view of the apical tip of the </a:t>
            </a:r>
            <a:r>
              <a:rPr lang="hr-HR" altLang="en-US" sz="900" i="1" smtClean="0"/>
              <a:t>Drosophila </a:t>
            </a:r>
            <a:r>
              <a:rPr lang="hr-HR" altLang="en-US" sz="900" smtClean="0"/>
              <a:t>testis. Germline stem cells (GSCs) attach to a cluster of hub cells. Loss of hub contact results in a commitment of the GSC to differentiate into a gonialblast. These transit-amplifying cells undergo 4 synchronous divisions, followedby differentiation to form spermatogonia. Later, spermatogonia enter meiosis and become spermatocytes.(C) Frontal schematic of the adult mouse brain showing the location of the subventricular zone (SVZ) between the lateral ventricle (LV) andthe striatum. A single layer of ciliated ependymal cells separates the SVZ from the LV. SVZ astrocytes are thought to be the stem cells, which divide to generate transit-amplifying cells, which in turn generate the neuroblasts that migrate to the olfactory bulb. An ECM-rich basal lamina makes contact with all SVZ cell types and constitutes an essential component of the SVZ stem cell niche. BV, blood vessel.(D) In the skin, multipotent stem cells reside in the hair follicle, in a region known as the bulge. The bulge is located below the sebaceous gland (SG) and at the juncture of the arector pili muscle. The entire follicle is surrounded by a basement lamina (BL), which is surrounded in turn by a dermal sheath. The bulge also likely receives inputs from sensory nerve endings and blood vessels, which encase this region. Bulge stem cells give rise to transit-amplifying matrix cells, which proliferate and then differentiate to produce the hair shaft and the channel that surrounds it. Matrix cells are surrounded by a pocket of specialized mesenchymal cells, the derma papilla (DP), with potential hair growth inductive properties. Nerve fibers (NF, red) innervate the epidermis (Ep) and the bulge, and blood vessels (BV, gray) provide nutrients.(E) The intestine is compartmentalized into crypts. Stem cells (green) reside near the base of each crypt, depicted here as a tube of cells Intestinal stem cells give rise to four different progeny: paneth cells, enteroendocrine cells, goblet cells, and adsorptive villus cells. The crypt epithelium is separated by a basal lamina (BL) that is surrounded externally by gut mesenchyme. The mesenchymal cells emit signals that participate in regulating stem cell activity.</a:t>
            </a:r>
          </a:p>
          <a:p>
            <a:pPr eaLnBrk="1" hangingPunct="1">
              <a:lnSpc>
                <a:spcPct val="80000"/>
              </a:lnSpc>
            </a:pPr>
            <a:r>
              <a:rPr lang="hr-HR" altLang="en-US" sz="900" smtClean="0"/>
              <a:t>(F) The hematopoietic stem cell (HSC) resides in the bone marrow. This complex microenvironment comprises many different cell types (e.g.,macrophages, adipocytes, fibroblasts), which together secrete a specialized extracellular matrix. Critical in HSC maintenance, the osteoblasts</a:t>
            </a:r>
          </a:p>
          <a:p>
            <a:pPr eaLnBrk="1" hangingPunct="1">
              <a:lnSpc>
                <a:spcPct val="80000"/>
              </a:lnSpc>
            </a:pPr>
            <a:r>
              <a:rPr lang="hr-HR" altLang="en-US" sz="900" smtClean="0"/>
              <a:t>line the inner surface of the trabecular bone (TB). When osteoblast-HSC contact is lost, the HSC progresses to form myeloid and lymphoid progenitors. The lymphoid lineage produces B, T, and NK cells whereas the myeloid lineage produces granulocytes, erythrocytes, and platelets.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Lgr5</a:t>
            </a:r>
            <a:r>
              <a:rPr lang="en-US" altLang="en-US" baseline="30000" smtClean="0"/>
              <a:t>+</a:t>
            </a:r>
            <a:r>
              <a:rPr lang="en-US" altLang="en-US" smtClean="0"/>
              <a:t> adult stem cells contribute to epithelial tissue homeostasis in the small intestine. (</a:t>
            </a:r>
            <a:r>
              <a:rPr lang="en-US" altLang="en-US" b="1" smtClean="0"/>
              <a:t>a</a:t>
            </a:r>
            <a:r>
              <a:rPr lang="en-US" altLang="en-US" smtClean="0"/>
              <a:t>) Architecture of the small intestinal epithelium. </a:t>
            </a:r>
            <a:r>
              <a:rPr lang="en-US" altLang="en-US" i="1" smtClean="0"/>
              <a:t>Lgr5</a:t>
            </a:r>
            <a:r>
              <a:rPr lang="en-US" altLang="en-US" smtClean="0"/>
              <a:t> marks proliferating Crypt Base Columnar (CBC) adult stem cells (indicated in red) that reside at the crypt base. (</a:t>
            </a:r>
            <a:r>
              <a:rPr lang="en-US" altLang="en-US" b="1" smtClean="0"/>
              <a:t>b</a:t>
            </a:r>
            <a:r>
              <a:rPr lang="en-US" altLang="en-US" smtClean="0"/>
              <a:t>) Flowchart of Lgr5</a:t>
            </a:r>
            <a:r>
              <a:rPr lang="en-US" altLang="en-US" baseline="30000" smtClean="0"/>
              <a:t>+</a:t>
            </a:r>
            <a:r>
              <a:rPr lang="en-US" altLang="en-US" smtClean="0"/>
              <a:t> adult stem cell-driven tissue homeostasis in the intestine. Lgr5</a:t>
            </a:r>
            <a:r>
              <a:rPr lang="en-US" altLang="en-US" baseline="30000" smtClean="0"/>
              <a:t>+</a:t>
            </a:r>
            <a:r>
              <a:rPr lang="en-US" altLang="en-US" smtClean="0"/>
              <a:t> adult stem cells generate all differentiated cell types of the intestinal epithelium, whilst self-renewing to maintain stem cell homeostasis. (</a:t>
            </a:r>
            <a:r>
              <a:rPr lang="en-US" altLang="en-US" b="1" smtClean="0"/>
              <a:t>c</a:t>
            </a:r>
            <a:r>
              <a:rPr lang="en-US" altLang="en-US" smtClean="0"/>
              <a:t>) Composition of the small intestinal stem cell niche. Paneth cells provide a cocktail of essential niche factors that act locally through surface receptors on neighboring Lgr5</a:t>
            </a:r>
            <a:r>
              <a:rPr lang="en-US" altLang="en-US" baseline="30000" smtClean="0"/>
              <a:t>+</a:t>
            </a:r>
            <a:r>
              <a:rPr lang="en-US" altLang="en-US" smtClean="0"/>
              <a:t> stem cells. (</a:t>
            </a:r>
            <a:r>
              <a:rPr lang="en-US" altLang="en-US" b="1" smtClean="0"/>
              <a:t>d</a:t>
            </a:r>
            <a:r>
              <a:rPr lang="en-US" altLang="en-US" smtClean="0"/>
              <a:t>) Lgr5 homologs amplify canonical Wnt signals to maintain optimal stem cell function </a:t>
            </a:r>
            <a:r>
              <a:rPr lang="en-US" altLang="en-US" i="1" smtClean="0"/>
              <a:t>in vivo</a:t>
            </a:r>
            <a:r>
              <a:rPr lang="en-US" altLang="en-US" smtClean="0"/>
              <a:t>. Wnt ligands secreted by Paneth cells interact with Fzd/LRP receptor complexes on Lgr5</a:t>
            </a:r>
            <a:r>
              <a:rPr lang="en-US" altLang="en-US" baseline="30000" smtClean="0"/>
              <a:t>+</a:t>
            </a:r>
            <a:r>
              <a:rPr lang="en-US" altLang="en-US" smtClean="0"/>
              <a:t> stem cells to maintain basal levels of Wnt signaling. Circulating R-spondins interact with Lgr5 homologs to amplify canonical Wnt signals on the stem cell compartment</a:t>
            </a: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D4C16B8-152F-4165-B9AC-57906A69CDF2}" type="slidenum">
              <a:rPr lang="hr-HR" altLang="en-US" smtClean="0"/>
              <a:pPr eaLnBrk="1" hangingPunct="1">
                <a:spcBef>
                  <a:spcPct val="0"/>
                </a:spcBef>
              </a:pPr>
              <a:t>61</a:t>
            </a:fld>
            <a:endParaRPr lang="hr-HR"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70D5B29-D0B5-45F6-8523-6BC7C624F07B}" type="slidenum">
              <a:rPr lang="hr-HR" altLang="en-US" smtClean="0"/>
              <a:pPr eaLnBrk="1" hangingPunct="1">
                <a:spcBef>
                  <a:spcPct val="0"/>
                </a:spcBef>
              </a:pPr>
              <a:t>65</a:t>
            </a:fld>
            <a:endParaRPr lang="hr-HR" alt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r-Latn-CS" altLang="en-US" smtClean="0"/>
              <a:t>The territory, represented as a mountain range, depicts all possible solutions of a single regulatory network that specifies cell identity. Robust network states correspond to stably differentiated cell types (deep basins in the low-lying plains) whereas unstable solutions correspond to ridges and slopes in the landscape. The latter are only fleetingly occupied during development and thus unlikely to correspond to observable cell types. The route between pluripotent and fully differentiated network states is punctuated by a series of metastable states corresponding to progenitors characterized by the cross-antagonistic interaction of competing lineage-affiliated transcription factors. Within these goggle-shaped ‘binary attractors’ transcriptional networks fluctuate between lineage-biased states before exit either into a stable attractor corresponding to a developmental endpoint, or into a subsequent metastable attractor where a secondary lineage decision is taken. In this model the sequential establishment and resolution of transcription factor cross-antagonisms is a driving force in lineage specification. However, such a mechanism might not apply to earlier intermediates, which may only be partly restricted and do not necessarily commit through simple binary decisions. The intermediates and paths depicted may not be exclusive or obligatory transit points, but rather represent the most favoured possibilities. Although all the transcription factors shown have been experimentally demonstrated to possess lineage-instructive capacity, their precise mechanism of action or the identity of a presumed antagonistic partner (indicated with a question mark) is not known. ES cells, embryonic stem cells; HSCs, haematopoietic stem cells.</a:t>
            </a:r>
            <a:endParaRPr lang="hr-HR" altLang="en-US" smtClean="0"/>
          </a:p>
          <a:p>
            <a:pPr eaLnBrk="1" hangingPunct="1"/>
            <a:endParaRPr lang="hr-HR"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induktivnost i kompetentnost</a:t>
            </a:r>
          </a:p>
          <a:p>
            <a:r>
              <a:rPr lang="hr-HR" altLang="en-US" smtClean="0"/>
              <a:t>permisivne interakcije </a:t>
            </a:r>
          </a:p>
          <a:p>
            <a:endParaRPr lang="hr-HR" altLang="en-US" smtClean="0"/>
          </a:p>
          <a:p>
            <a:r>
              <a:rPr lang="hr-HR" altLang="en-US" smtClean="0"/>
              <a:t>recipročno djelovanje</a:t>
            </a:r>
          </a:p>
          <a:p>
            <a:r>
              <a:rPr lang="hr-HR" altLang="en-US" smtClean="0"/>
              <a:t>gradijent faktora</a:t>
            </a:r>
          </a:p>
          <a:p>
            <a:endParaRPr lang="hr-HR"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DC2DF23-89C0-4623-B4D5-A712CFC5DB00}" type="slidenum">
              <a:rPr lang="hr-HR" altLang="en-US" smtClean="0"/>
              <a:pPr eaLnBrk="1" hangingPunct="1">
                <a:spcBef>
                  <a:spcPct val="0"/>
                </a:spcBef>
              </a:pPr>
              <a:t>66</a:t>
            </a:fld>
            <a:endParaRPr lang="hr-HR"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Restricted lineage reprogramming. An example of restricted trans-differentiation is when the transcription factor MyoD is ectopically expressed in dermal fibroblasts (Mesoderm) converting them to muscle (Mesoderm). When this experiment was repeated in other lineages, namely Ectoderm or Endoderm, no conversion to muscle was observed but activation of some muscle specific genes was observed. This observation is not an isolated case, the conversion of exocrine cell within the pancreas to an endocrine phenotype by the expression of three factors (not shown) </a:t>
            </a:r>
            <a:r>
              <a:rPr lang="en-US" altLang="en-US" baseline="30000" smtClean="0"/>
              <a:t>10</a:t>
            </a:r>
            <a:r>
              <a:rPr lang="en-US" altLang="en-US" smtClean="0"/>
              <a:t>. Therefore there is a necessity to demonstrate unequivocally the conversion of one lineage to another utilising defined cell types.</a:t>
            </a:r>
            <a:endParaRPr lang="hr-HR" altLang="en-US"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CEEC63-C1CD-48AB-B463-573357B40D79}" type="slidenum">
              <a:rPr lang="hr-HR" altLang="en-US" smtClean="0"/>
              <a:pPr eaLnBrk="1" hangingPunct="1">
                <a:spcBef>
                  <a:spcPct val="0"/>
                </a:spcBef>
              </a:pPr>
              <a:t>71</a:t>
            </a:fld>
            <a:endParaRPr lang="hr-HR"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 Transcription Factor-Mediated Conversion of Fibroblasts into Diverse Cellular LineagesSummary of the diverse cell types generated directly from mouse and human fibroblasts by lineage reprogramming. Factors listed in parentheses are required for reprogramming human cells but not for mouse cells. References (starting from the bottom left of the figure and going counterclockwise): </a:t>
            </a:r>
            <a:r>
              <a:rPr lang="hr-HR" altLang="en-US" smtClean="0">
                <a:hlinkClick r:id="rId3"/>
              </a:rPr>
              <a:t>Ambasudhan et al., 2011</a:t>
            </a:r>
            <a:r>
              <a:rPr lang="hr-HR" altLang="en-US" smtClean="0"/>
              <a:t>; </a:t>
            </a:r>
            <a:r>
              <a:rPr lang="hr-HR" altLang="en-US" smtClean="0">
                <a:hlinkClick r:id="rId4"/>
              </a:rPr>
              <a:t>Caiazzo et al., 2011</a:t>
            </a:r>
            <a:r>
              <a:rPr lang="hr-HR" altLang="en-US" smtClean="0"/>
              <a:t>; </a:t>
            </a:r>
            <a:r>
              <a:rPr lang="hr-HR" altLang="en-US" smtClean="0">
                <a:hlinkClick r:id="rId5"/>
              </a:rPr>
              <a:t>Davis et al., 1987</a:t>
            </a:r>
            <a:r>
              <a:rPr lang="hr-HR" altLang="en-US" smtClean="0"/>
              <a:t>; </a:t>
            </a:r>
            <a:r>
              <a:rPr lang="hr-HR" altLang="en-US" smtClean="0">
                <a:hlinkClick r:id="rId6"/>
              </a:rPr>
              <a:t>Feng et al., 2008</a:t>
            </a:r>
            <a:r>
              <a:rPr lang="hr-HR" altLang="en-US" smtClean="0"/>
              <a:t>; </a:t>
            </a:r>
            <a:r>
              <a:rPr lang="hr-HR" altLang="en-US" smtClean="0">
                <a:hlinkClick r:id="rId7"/>
              </a:rPr>
              <a:t>Huang et al., 2011</a:t>
            </a:r>
            <a:r>
              <a:rPr lang="hr-HR" altLang="en-US" smtClean="0"/>
              <a:t>; </a:t>
            </a:r>
            <a:r>
              <a:rPr lang="hr-HR" altLang="en-US" smtClean="0">
                <a:hlinkClick r:id="rId8"/>
              </a:rPr>
              <a:t>Ieda et al., 2010</a:t>
            </a:r>
            <a:r>
              <a:rPr lang="hr-HR" altLang="en-US" smtClean="0"/>
              <a:t>; </a:t>
            </a:r>
            <a:r>
              <a:rPr lang="hr-HR" altLang="en-US" smtClean="0">
                <a:hlinkClick r:id="rId9"/>
              </a:rPr>
              <a:t>Kajimura et al., 2009</a:t>
            </a:r>
            <a:r>
              <a:rPr lang="hr-HR" altLang="en-US" smtClean="0"/>
              <a:t>; </a:t>
            </a:r>
            <a:r>
              <a:rPr lang="hr-HR" altLang="en-US" smtClean="0">
                <a:hlinkClick r:id="rId10"/>
              </a:rPr>
              <a:t>Lujan et al., 2012</a:t>
            </a:r>
            <a:r>
              <a:rPr lang="hr-HR" altLang="en-US" smtClean="0"/>
              <a:t>; </a:t>
            </a:r>
            <a:r>
              <a:rPr lang="hr-HR" altLang="en-US" smtClean="0">
                <a:hlinkClick r:id="rId11"/>
              </a:rPr>
              <a:t>Pang et al., 2011</a:t>
            </a:r>
            <a:r>
              <a:rPr lang="hr-HR" altLang="en-US" smtClean="0"/>
              <a:t>; </a:t>
            </a:r>
            <a:r>
              <a:rPr lang="hr-HR" altLang="en-US" smtClean="0">
                <a:hlinkClick r:id="rId12"/>
              </a:rPr>
              <a:t>Pfisterer et al., 2011</a:t>
            </a:r>
            <a:r>
              <a:rPr lang="hr-HR" altLang="en-US" smtClean="0"/>
              <a:t>; </a:t>
            </a:r>
            <a:r>
              <a:rPr lang="hr-HR" altLang="en-US" smtClean="0">
                <a:hlinkClick r:id="rId13"/>
              </a:rPr>
              <a:t>Qiang et al., 2011</a:t>
            </a:r>
            <a:r>
              <a:rPr lang="hr-HR" altLang="en-US" smtClean="0"/>
              <a:t>; </a:t>
            </a:r>
            <a:r>
              <a:rPr lang="hr-HR" altLang="en-US" smtClean="0">
                <a:hlinkClick r:id="rId14"/>
              </a:rPr>
              <a:t>Sekiya and Suzuki, 2011</a:t>
            </a:r>
            <a:r>
              <a:rPr lang="hr-HR" altLang="en-US" smtClean="0"/>
              <a:t>; </a:t>
            </a:r>
            <a:r>
              <a:rPr lang="hr-HR" altLang="en-US" smtClean="0">
                <a:hlinkClick r:id="rId15"/>
              </a:rPr>
              <a:t>Son et al., 2011</a:t>
            </a:r>
            <a:r>
              <a:rPr lang="hr-HR" altLang="en-US" smtClean="0"/>
              <a:t>; </a:t>
            </a:r>
            <a:r>
              <a:rPr lang="hr-HR" altLang="en-US" smtClean="0">
                <a:hlinkClick r:id="rId16"/>
              </a:rPr>
              <a:t>Szabo et al., 2010</a:t>
            </a:r>
            <a:r>
              <a:rPr lang="hr-HR" altLang="en-US" smtClean="0"/>
              <a:t>; </a:t>
            </a:r>
            <a:r>
              <a:rPr lang="hr-HR" altLang="en-US" smtClean="0">
                <a:hlinkClick r:id="rId17"/>
              </a:rPr>
              <a:t>Takahashi and Yamanaka, 2006</a:t>
            </a:r>
            <a:r>
              <a:rPr lang="hr-HR" altLang="en-US" smtClean="0"/>
              <a:t>; </a:t>
            </a:r>
            <a:r>
              <a:rPr lang="hr-HR" altLang="en-US" smtClean="0">
                <a:hlinkClick r:id="rId18"/>
              </a:rPr>
              <a:t>Yoo et al., 2011</a:t>
            </a:r>
            <a:r>
              <a:rPr lang="hr-HR" altLang="en-US" smtClean="0"/>
              <a:t>.</a:t>
            </a: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0700C75-F591-44B4-A119-C5564E6BA4B8}" type="slidenum">
              <a:rPr lang="hr-HR" altLang="en-US" smtClean="0"/>
              <a:pPr eaLnBrk="1" hangingPunct="1">
                <a:spcBef>
                  <a:spcPct val="0"/>
                </a:spcBef>
              </a:pPr>
              <a:t>72</a:t>
            </a:fld>
            <a:endParaRPr lang="hr-HR"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FOXP3 functions with other transcription factors to regulate Treg cell plasticity. FOXP3 may modulate the destiny of Treg cells by interacting with certain transcription factors that define the polarization of other Th subsets. After Treg cells are stimulated by various physiological stimuli, FOXP3 protein may undergo modifications, including phosphorylation, acetylation, methylation and/or ubiquitination, to modulate its function. FOXP3 may also bind to Th-subset-specific transcription factors to suppress specifically the corresponding T-cell lineages.</a:t>
            </a:r>
            <a:endParaRPr lang="hr-HR" altLang="en-US" smtClean="0"/>
          </a:p>
          <a:p>
            <a:r>
              <a:rPr lang="en-US" altLang="en-US" b="1" smtClean="0"/>
              <a:t>Molecular mechanisms underlying the regulation and functional plasticity of FOXP3</a:t>
            </a:r>
            <a:r>
              <a:rPr lang="en-US" altLang="en-US" b="1" baseline="30000" smtClean="0"/>
              <a:t>+</a:t>
            </a:r>
            <a:r>
              <a:rPr lang="en-US" altLang="en-US" b="1" smtClean="0"/>
              <a:t> regulatory T cells</a:t>
            </a:r>
          </a:p>
          <a:p>
            <a:r>
              <a:rPr lang="en-US" altLang="en-US" smtClean="0"/>
              <a:t>Y Gao, F Lin, J Su, Z Gao, Y Li, J Yang, Z Deng, B Liu, A Tsun and B Li</a:t>
            </a:r>
          </a:p>
          <a:p>
            <a:endParaRPr lang="en-US" alt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8492302-93B1-49E8-8C49-210D7A6EEADE}" type="slidenum">
              <a:rPr lang="hr-HR" altLang="en-US" smtClean="0"/>
              <a:pPr eaLnBrk="1" hangingPunct="1">
                <a:spcBef>
                  <a:spcPct val="0"/>
                </a:spcBef>
              </a:pPr>
              <a:t>75</a:t>
            </a:fld>
            <a:endParaRPr lang="hr-HR"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A946A62-F196-4918-AE03-EB3AE5205331}" type="slidenum">
              <a:rPr lang="hr-HR" altLang="en-US" smtClean="0"/>
              <a:pPr eaLnBrk="1" hangingPunct="1">
                <a:spcBef>
                  <a:spcPct val="0"/>
                </a:spcBef>
              </a:pPr>
              <a:t>76</a:t>
            </a:fld>
            <a:endParaRPr lang="hr-HR" alt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Myo D MEF2</a:t>
            </a:r>
          </a:p>
          <a:p>
            <a:pPr eaLnBrk="1" hangingPunct="1"/>
            <a:r>
              <a:rPr lang="hr-HR" altLang="en-US" smtClean="0"/>
              <a:t>migracija SF/HGH: scatter factor, hepatocitni GF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1088EA6-EC83-4B8E-8E78-40D33C48D8F7}" type="slidenum">
              <a:rPr lang="hr-HR" altLang="en-US" smtClean="0"/>
              <a:pPr eaLnBrk="1" hangingPunct="1">
                <a:spcBef>
                  <a:spcPct val="0"/>
                </a:spcBef>
              </a:pPr>
              <a:t>11</a:t>
            </a:fld>
            <a:endParaRPr lang="hr-HR" alt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t>Formation of differentiated blood cells from hematopoietic stem cells in the bone marrow.</a:t>
            </a:r>
            <a:r>
              <a:rPr lang="hr-HR" altLang="en-US" smtClean="0"/>
              <a:t> Pluripotent stem cells (dark red) may either self-renew or give rise to myeloid and lymphoid stem cells (light red). Although these stem cells retain the capacity for self-renewal, they are committed to one of the two major hematopoietic lineages. Depending on the types and amounts of cytokines present, the myeloid and lymphoid stem cells generate various progenitor cells, which are incapable of self-renewal (green). Further proliferation, commit-ment, and differentiation of the progenitor cells gives rise to the various types of blood cells. Among the cytokines that regulate hematopoiesis are granulocyte colony-stimulating factor (G-CSF); macrophage colony-stimulating factor (M-CSF); several interleukins (IL); stem cell factor (SCF); granulocyte-macrophage colony-stimulating factor (GM-CSF); erythropoietin (Epo); and thrombopoietin (Tpo). [Adapted from M. Socolovsky et. al., 1998, </a:t>
            </a:r>
            <a:r>
              <a:rPr lang="hr-HR" altLang="en-US" i="1" smtClean="0"/>
              <a:t>Proc. Nat'l Acad. Sci. USA</a:t>
            </a:r>
            <a:r>
              <a:rPr lang="hr-HR" altLang="en-US" smtClean="0"/>
              <a:t> </a:t>
            </a:r>
            <a:r>
              <a:rPr lang="hr-HR" altLang="en-US" b="1" smtClean="0"/>
              <a:t>95:</a:t>
            </a:r>
            <a:r>
              <a:rPr lang="hr-HR" altLang="en-US" smtClean="0"/>
              <a:t>6573.]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5243211-A66B-4ECD-B887-8A9A1993ADC6}" type="slidenum">
              <a:rPr lang="hr-HR" altLang="en-US" smtClean="0"/>
              <a:pPr eaLnBrk="1" hangingPunct="1">
                <a:spcBef>
                  <a:spcPct val="0"/>
                </a:spcBef>
              </a:pPr>
              <a:t>77</a:t>
            </a:fld>
            <a:endParaRPr lang="hr-HR" alt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redundancija MRF (knockout za MyoD ili Myf5)</a:t>
            </a:r>
          </a:p>
          <a:p>
            <a:pPr eaLnBrk="1" hangingPunct="1"/>
            <a:r>
              <a:rPr lang="hr-HR" altLang="en-US" smtClean="0"/>
              <a:t>C3H10T1/2 fibroblasti: uz 5azaC aktiviraju se MyoD..</a:t>
            </a:r>
          </a:p>
          <a:p>
            <a:pPr eaLnBrk="1" hangingPunct="1"/>
            <a:r>
              <a:rPr lang="hr-HR" altLang="en-US" smtClean="0"/>
              <a:t>TWIST: otvara program (EMT?)</a:t>
            </a:r>
          </a:p>
          <a:p>
            <a:pPr eaLnBrk="1" hangingPunct="1"/>
            <a:r>
              <a:rPr lang="hr-HR" altLang="en-US" smtClean="0"/>
              <a:t>MEF sudjeluje, nije samostalan</a:t>
            </a:r>
          </a:p>
          <a:p>
            <a:pPr eaLnBrk="1" hangingPunct="1"/>
            <a:r>
              <a:rPr lang="hr-HR" altLang="en-US" smtClean="0"/>
              <a:t>HDAC može inhibirati miogenezu ako su stanice prethodno tretirane</a:t>
            </a:r>
          </a:p>
          <a:p>
            <a:pPr eaLnBrk="1" hangingPunct="1"/>
            <a:r>
              <a:rPr lang="hr-HR" altLang="en-US" smtClean="0"/>
              <a:t>mušica: diferencijalni displej, 3.3 % - 130 gena diferencijalno uz Twist knockout</a:t>
            </a:r>
          </a:p>
          <a:p>
            <a:pPr eaLnBrk="1" hangingPunct="1"/>
            <a:r>
              <a:rPr lang="hr-HR" altLang="en-US" smtClean="0"/>
              <a:t>49 gena različito između crvenog i bijelog mišića</a:t>
            </a:r>
          </a:p>
          <a:p>
            <a:pPr eaLnBrk="1" hangingPunct="1"/>
            <a:r>
              <a:rPr lang="hr-HR" altLang="en-US" smtClean="0"/>
              <a:t>Id – okrnjeni bHLH</a:t>
            </a:r>
          </a:p>
          <a:p>
            <a:pPr eaLnBrk="1" hangingPunct="1"/>
            <a:r>
              <a:rPr lang="hr-HR" altLang="en-US" smtClean="0"/>
              <a:t>slično za neurogenezu drozofile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7AB0FF8-24FB-4FEC-9008-84ABBF27B1B0}" type="slidenum">
              <a:rPr lang="hr-HR" altLang="en-US" smtClean="0"/>
              <a:pPr eaLnBrk="1" hangingPunct="1">
                <a:spcBef>
                  <a:spcPct val="0"/>
                </a:spcBef>
              </a:pPr>
              <a:t>80</a:t>
            </a:fld>
            <a:endParaRPr lang="hr-HR" alt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t>The processing and activation of Notch by proteolytic cleavage.</a:t>
            </a:r>
            <a:r>
              <a:rPr lang="hr-HR" altLang="en-US" smtClean="0"/>
              <a:t> The </a:t>
            </a:r>
            <a:r>
              <a:rPr lang="hr-HR" altLang="en-US" i="1" smtClean="0"/>
              <a:t>numbered red arrowheads</a:t>
            </a:r>
            <a:r>
              <a:rPr lang="hr-HR" altLang="en-US" smtClean="0"/>
              <a:t> indicate the sites of proteolytic cleavage. The first proteolytic processing step occurs within the </a:t>
            </a:r>
            <a:r>
              <a:rPr lang="hr-HR" altLang="en-US" i="1" smtClean="0"/>
              <a:t>trans</a:t>
            </a:r>
            <a:r>
              <a:rPr lang="hr-HR" altLang="en-US" smtClean="0"/>
              <a:t> Golgi network to generate the mature heterodimeric Notch receptor that is then displayed on the cell surface. The binding of Delta, which is displayed on a neighboring cell, triggers the next two proteolytic steps. Note that Notch and Delta interact through their repeated EGF-like domains. Some evidence suggests that the tension exerted on Notch by the endocytic machinery of the interacting cells triggers the cleavage at site 2.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61B803E-574E-4AFB-8168-5378CF82D36A}" type="slidenum">
              <a:rPr lang="hr-HR" altLang="en-US" smtClean="0"/>
              <a:pPr eaLnBrk="1" hangingPunct="1">
                <a:spcBef>
                  <a:spcPct val="0"/>
                </a:spcBef>
              </a:pPr>
              <a:t>83</a:t>
            </a:fld>
            <a:endParaRPr lang="hr-HR" alt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In some cases, adjacent initially similar cells exchange signals that drive them to become different from one another, as in a competition between identical twins. A sort of shouting match occurs, from which one cell or group of cells emerges as winner—not only specializing in a particular way but also delivering a signal to neighboring cells that inhibits them from doing likewise—a phenomenon called </a:t>
            </a:r>
            <a:r>
              <a:rPr lang="hr-HR" altLang="en-US" i="1" smtClean="0"/>
              <a:t>lateral inhibition</a:t>
            </a:r>
            <a:r>
              <a:rPr lang="hr-HR" altLang="en-US" smtClean="0"/>
              <a:t> (</a:t>
            </a:r>
            <a:r>
              <a:rPr lang="hr-HR" altLang="en-US" b="1" smtClean="0">
                <a:hlinkClick r:id="rId3"/>
              </a:rPr>
              <a:t>Figure 21-11</a:t>
            </a:r>
            <a:r>
              <a:rPr lang="hr-HR" altLang="en-US" smtClean="0"/>
              <a:t>). Very often, this process is based on an exchange of signals at cell-cell contacts via the Notch pathway (discussed in </a:t>
            </a:r>
            <a:r>
              <a:rPr lang="hr-HR" altLang="en-US" b="1" smtClean="0">
                <a:hlinkClick r:id="rId4"/>
              </a:rPr>
              <a:t>Chapter 15</a:t>
            </a:r>
            <a:r>
              <a:rPr lang="hr-HR" altLang="en-US" smtClean="0"/>
              <a:t>).</a:t>
            </a:r>
          </a:p>
          <a:p>
            <a:pPr eaLnBrk="1" hangingPunct="1"/>
            <a:r>
              <a:rPr lang="hr-HR" altLang="en-US" smtClean="0"/>
              <a:t>Notch - monoubikvitinilacija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5D55675-C370-4A94-915E-EFC657312B7A}" type="slidenum">
              <a:rPr lang="hr-HR" altLang="en-US" smtClean="0"/>
              <a:pPr eaLnBrk="1" hangingPunct="1">
                <a:spcBef>
                  <a:spcPct val="0"/>
                </a:spcBef>
              </a:pPr>
              <a:t>85</a:t>
            </a:fld>
            <a:endParaRPr lang="hr-HR" alt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In another strategy, perhaps the widely used of all, a group of cells start out all having the same developmental potential, and a signal from cells outside the group then drives one or more of the members of the group into a different developmental pathway, leading to a changed character. This process is called an </a:t>
            </a:r>
            <a:r>
              <a:rPr lang="hr-HR" altLang="en-US" b="1" smtClean="0"/>
              <a:t>inductive interaction</a:t>
            </a:r>
            <a:r>
              <a:rPr lang="hr-HR" altLang="en-US" smtClean="0"/>
              <a:t>. Generally, the signal is limited in time and space so that only a subset of the competent cells—those closest to the source of the signal—take on the induced character (</a:t>
            </a:r>
            <a:r>
              <a:rPr lang="hr-HR" altLang="en-US" b="1" smtClean="0">
                <a:hlinkClick r:id="rId3"/>
              </a:rPr>
              <a:t>Figure 21-12</a:t>
            </a:r>
            <a:r>
              <a:rPr lang="hr-HR" altLang="en-US" smtClean="0"/>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914A629-B90D-45A3-9C03-8BE5426803A0}" type="slidenum">
              <a:rPr lang="hr-HR" altLang="en-US" smtClean="0"/>
              <a:pPr eaLnBrk="1" hangingPunct="1">
                <a:spcBef>
                  <a:spcPct val="0"/>
                </a:spcBef>
              </a:pPr>
              <a:t>86</a:t>
            </a:fld>
            <a:endParaRPr lang="hr-HR" alt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samo neke stanice u populaciji dobiju određeni potencijal: one suprimiraju razvoj iste sudbine kod drugih: primjeri su SOP; sensory organ precursor u neurogenezi kukaca: u ektodermalnih st. inhibira se razvoj neuralne sudbine, jedna amplifikacijom malih razlika dobije višu razinu Delte i time inhibira neuralni potencijal susjednih stanica Kod ljudi je to kod razvoja dlačnih stanica u unutarnjem uhu.</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EFD7136-54F4-4FF5-A4BF-3B9F91DDF61D}" type="slidenum">
              <a:rPr lang="hr-HR" altLang="en-US" smtClean="0"/>
              <a:pPr eaLnBrk="1" hangingPunct="1">
                <a:spcBef>
                  <a:spcPct val="0"/>
                </a:spcBef>
              </a:pPr>
              <a:t>87</a:t>
            </a:fld>
            <a:endParaRPr lang="hr-HR" alt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r-HR" altLang="en-US" smtClean="0"/>
              <a:t>Efekt aktivacije regulatornog gena ovisit će i o prisutnosti drugih regulatornih proteina u stanici, budući da djeluju u kombinaciji. Zato različite stanice mogu različito reagirati na isti signal ako im prethodni razvojni put nije bio jednak ("stanična memorija").</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9DF99BA-C261-4C3E-9799-9C9FCD5F9238}" type="slidenum">
              <a:rPr lang="hr-HR" altLang="en-US" smtClean="0"/>
              <a:pPr eaLnBrk="1" hangingPunct="1">
                <a:spcBef>
                  <a:spcPct val="0"/>
                </a:spcBef>
              </a:pPr>
              <a:t>89</a:t>
            </a:fld>
            <a:endParaRPr lang="hr-HR" alt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sindromi, leukemije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5A04E5-B2B0-4915-ACCD-4EC7EC6907BE}" type="slidenum">
              <a:rPr lang="hr-HR" altLang="en-US" smtClean="0"/>
              <a:pPr eaLnBrk="1" hangingPunct="1">
                <a:spcBef>
                  <a:spcPct val="0"/>
                </a:spcBef>
              </a:pPr>
              <a:t>90</a:t>
            </a:fld>
            <a:endParaRPr lang="hr-HR"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FIGURE 1A MODEL OF SIGNALLING NETWORKS REGULATING MYOGENIC CELL-FATE.</a:t>
            </a:r>
            <a:endParaRPr lang="hr-HR" altLang="en-US" b="1" smtClean="0"/>
          </a:p>
          <a:p>
            <a:pPr eaLnBrk="1" hangingPunct="1"/>
            <a:r>
              <a:rPr lang="hr-HR" altLang="en-US" b="1" smtClean="0"/>
              <a:t>A.</a:t>
            </a:r>
            <a:r>
              <a:rPr lang="hr-HR" altLang="en-US" smtClean="0"/>
              <a:t> Activation of quiescent satellite cells to proliferate is induced by the upregulation of Notch ligand, Delta, on the surface of myofibers located near the injury site and on the satellite cells themselves. TGF-β/pSmad3 antagonize this process by keeping high levels of CDK inhibitors in satellite cells and the age-specific increase in pSmad3 accompanied by the decline in active Notch thus precludes satellite cell activation. </a:t>
            </a:r>
            <a:r>
              <a:rPr lang="hr-HR" altLang="en-US" b="1" smtClean="0"/>
              <a:t>B.</a:t>
            </a:r>
            <a:r>
              <a:rPr lang="hr-HR" altLang="en-US" smtClean="0"/>
              <a:t> Activated myogenic progenitor cells (progeny of satellite cells) proliferate without differentiation due to high levels of active Notch that inhibits </a:t>
            </a:r>
            <a:r>
              <a:rPr lang="hr-HR" altLang="en-US" smtClean="0">
                <a:hlinkClick r:id="rId3"/>
              </a:rPr>
              <a:t>Wnt</a:t>
            </a:r>
            <a:r>
              <a:rPr lang="hr-HR" altLang="en-US" smtClean="0"/>
              <a:t> signalling pathway. </a:t>
            </a:r>
            <a:r>
              <a:rPr lang="hr-HR" altLang="en-US" smtClean="0">
                <a:hlinkClick r:id="rId3"/>
              </a:rPr>
              <a:t>Wnt</a:t>
            </a:r>
            <a:r>
              <a:rPr lang="hr-HR" altLang="en-US" smtClean="0"/>
              <a:t> signaling may also skew the myogenic cell fate of satellite cells towards the fibroblast lineage in the early phase of the regenerative response. </a:t>
            </a:r>
            <a:r>
              <a:rPr lang="hr-HR" altLang="en-US" b="1" smtClean="0"/>
              <a:t>C.</a:t>
            </a:r>
            <a:r>
              <a:rPr lang="hr-HR" altLang="en-US" smtClean="0"/>
              <a:t> In the late stages of regeneration, differentiation of myogenic progenitor cells into fusion-competent myoblasts is induced by the up-regulation of Numb that inhibits Notch activation and thus, </a:t>
            </a:r>
            <a:r>
              <a:rPr lang="hr-HR" altLang="en-US" smtClean="0">
                <a:hlinkClick r:id="rId3"/>
              </a:rPr>
              <a:t>Wnt</a:t>
            </a:r>
            <a:r>
              <a:rPr lang="hr-HR" altLang="en-US" smtClean="0"/>
              <a:t> signalling is released to promote terminal myogenic cell fate. A representative picture of a myogenic progenitor cell that divides asymmetrically with respect to the levels of Numb is also shown in the insert. Cells with high Numb will go on to give rise to myoblasts and myotubes that replace damaged muscle; cells with low Numb continue to divide as pre-myoblast myogenic progenitors. Numb and </a:t>
            </a:r>
            <a:r>
              <a:rPr lang="hr-HR" altLang="en-US" smtClean="0">
                <a:hlinkClick r:id="rId3"/>
              </a:rPr>
              <a:t>Wnt</a:t>
            </a:r>
            <a:r>
              <a:rPr lang="hr-HR" altLang="en-US" smtClean="0"/>
              <a:t> might also re-enforce each other.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NOTCH signaling in B cell development. In bone marrow-residing CLPs, NOTCH1 signaling must be switched off to allow proper B cell development. On the contrary, after migration of immature B cells to the spleen, interaction of DLL1 with NOTCH2, with the involvement of recombinant signal binding protein for immunoglobulin kJ region (RBPJk), induces NOTCH signaling in transitional B (T2) cells to specify marginal zone B cells, as opposed to follicular B cells. NOTCH2 signaling is also necessary for CLPs to differentiate toward B1 cells.</a:t>
            </a:r>
          </a:p>
          <a:p>
            <a:endParaRPr lang="en-US" altLang="en-US" smtClean="0"/>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6FDC39E-258E-43EE-ACB9-99EE5EDB7AD6}" type="slidenum">
              <a:rPr lang="hr-HR" altLang="en-US" smtClean="0"/>
              <a:pPr eaLnBrk="1" hangingPunct="1">
                <a:spcBef>
                  <a:spcPct val="0"/>
                </a:spcBef>
              </a:pPr>
              <a:t>91</a:t>
            </a:fld>
            <a:endParaRPr lang="hr-HR"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http://www.slideshare.net/moha_az/notchrbpj-signaling-regulates-the-transcription-factor-irf8-to-promote-inflammatory-macrophage-polarization?next_slideshow=1</a:t>
            </a: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5CFFF17-2753-4930-9CC7-A8E7578C54A8}" type="slidenum">
              <a:rPr lang="hr-HR" altLang="en-US" smtClean="0"/>
              <a:pPr eaLnBrk="1" hangingPunct="1">
                <a:spcBef>
                  <a:spcPct val="0"/>
                </a:spcBef>
              </a:pPr>
              <a:t>92</a:t>
            </a:fld>
            <a:endParaRPr lang="hr-H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5485929-174B-4692-9573-A50B8D812342}" type="slidenum">
              <a:rPr lang="hr-HR" altLang="en-US" smtClean="0"/>
              <a:pPr eaLnBrk="1" hangingPunct="1">
                <a:spcBef>
                  <a:spcPct val="0"/>
                </a:spcBef>
              </a:pPr>
              <a:t>12</a:t>
            </a:fld>
            <a:endParaRPr lang="hr-HR" altLang="en-US" smtClean="0"/>
          </a:p>
        </p:txBody>
      </p:sp>
      <p:sp>
        <p:nvSpPr>
          <p:cNvPr id="104451" name="Rectangle 2"/>
          <p:cNvSpPr>
            <a:spLocks noGrp="1" noRot="1" noChangeAspect="1" noChangeArrowheads="1" noTextEdit="1"/>
          </p:cNvSpPr>
          <p:nvPr>
            <p:ph type="sldImg"/>
          </p:nvPr>
        </p:nvSpPr>
        <p:spPr>
          <a:xfrm>
            <a:off x="0" y="303213"/>
            <a:ext cx="1588" cy="1587"/>
          </a:xfrm>
          <a:solidFill>
            <a:srgbClr val="FFFFFF"/>
          </a:solidFill>
          <a:ln/>
        </p:spPr>
      </p:sp>
      <p:sp>
        <p:nvSpPr>
          <p:cNvPr id="104452" name="Rectangle 3"/>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hr-HR"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Upon thermal, chemical, physical stress or merely aging (senescence),</a:t>
            </a:r>
          </a:p>
          <a:p>
            <a:r>
              <a:rPr lang="en-US" altLang="en-US" smtClean="0"/>
              <a:t>the hydrozoan species Turritopsis dohrnii, Turritopsis</a:t>
            </a:r>
          </a:p>
          <a:p>
            <a:r>
              <a:rPr lang="en-US" altLang="en-US" smtClean="0"/>
              <a:t>nutricola, Laodicea undulate, and Podocoryne carnea and</a:t>
            </a:r>
          </a:p>
          <a:p>
            <a:r>
              <a:rPr lang="en-US" altLang="en-US" smtClean="0"/>
              <a:t>possibly many more (Piraino et al., 2004) have been reported</a:t>
            </a:r>
          </a:p>
          <a:p>
            <a:r>
              <a:rPr lang="en-US" altLang="en-US" smtClean="0"/>
              <a:t>to revert their life cycle by back-transformation of the adult state</a:t>
            </a:r>
            <a:endParaRPr lang="hr-HR" altLang="en-US" smtClean="0"/>
          </a:p>
          <a:p>
            <a:r>
              <a:rPr lang="en-US" altLang="en-US" smtClean="0"/>
              <a:t>into juvenile, earlier developmental stages (Carla` et al., 2003;</a:t>
            </a:r>
          </a:p>
          <a:p>
            <a:r>
              <a:rPr lang="en-US" altLang="en-US" smtClean="0"/>
              <a:t>Piraino et al., 1996; Schmich et al., 2007). This exaggerated</a:t>
            </a:r>
          </a:p>
          <a:p>
            <a:r>
              <a:rPr lang="en-US" altLang="en-US" smtClean="0"/>
              <a:t>potential for dedifferentiation of hydrozoans, as well as those</a:t>
            </a:r>
          </a:p>
          <a:p>
            <a:r>
              <a:rPr lang="en-US" altLang="en-US" smtClean="0"/>
              <a:t>of planarians and salamanders, provides unique experimental</a:t>
            </a:r>
          </a:p>
          <a:p>
            <a:r>
              <a:rPr lang="en-US" altLang="en-US" smtClean="0"/>
              <a:t>paradigms to understand how regulatory networks of gene</a:t>
            </a:r>
          </a:p>
          <a:p>
            <a:r>
              <a:rPr lang="en-US" altLang="en-US" smtClean="0"/>
              <a:t>expression and their attendant cell behaviors may control the</a:t>
            </a:r>
          </a:p>
          <a:p>
            <a:r>
              <a:rPr lang="en-US" altLang="en-US" smtClean="0"/>
              <a:t>directionality of ontogeny, i.e., normal vs. reverse development</a:t>
            </a:r>
          </a:p>
          <a:p>
            <a:r>
              <a:rPr lang="en-US" altLang="en-US" smtClean="0"/>
              <a:t>and what it means for a cell to be ‘‘differentiated.’’</a:t>
            </a: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1530709-367C-4A37-BC15-90D085B16FFB}" type="slidenum">
              <a:rPr lang="hr-HR" altLang="en-US" smtClean="0"/>
              <a:pPr eaLnBrk="1" hangingPunct="1">
                <a:spcBef>
                  <a:spcPct val="0"/>
                </a:spcBef>
              </a:pPr>
              <a:t>96</a:t>
            </a:fld>
            <a:endParaRPr lang="hr-H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alt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87C343E-CD32-405D-A94E-9CA7BDF3F68B}" type="slidenum">
              <a:rPr lang="hr-HR" altLang="en-US" smtClean="0"/>
              <a:pPr eaLnBrk="1" hangingPunct="1">
                <a:spcBef>
                  <a:spcPct val="0"/>
                </a:spcBef>
              </a:pPr>
              <a:t>13</a:t>
            </a:fld>
            <a:endParaRPr lang="hr-H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168C711-D3CB-4BBE-A723-D5867FD4CD02}" type="slidenum">
              <a:rPr lang="hr-HR" altLang="en-US" smtClean="0"/>
              <a:pPr eaLnBrk="1" hangingPunct="1">
                <a:spcBef>
                  <a:spcPct val="0"/>
                </a:spcBef>
              </a:pPr>
              <a:t>16</a:t>
            </a:fld>
            <a:endParaRPr lang="hr-HR" alt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FIGURE 2METHODS OF NUCLEAR REPROGRAMMING, THEIR ADVANTAGES AND LIMITATIONS.</a:t>
            </a:r>
            <a:endParaRPr lang="hr-HR" altLang="en-US" b="1" smtClean="0"/>
          </a:p>
          <a:p>
            <a:pPr eaLnBrk="1" hangingPunct="1"/>
            <a:r>
              <a:rPr lang="hr-HR" altLang="en-US" smtClean="0"/>
              <a:t>Four techniques for restoring developmental potential to a somatic nucleus have been described in the literature. In nuclear transfer, the genetic material of an oocyte or zygote is replaced with that of a differentiated cell such as a fibroblast. Following development to the blastocyst stage, pluripotent ntES cells can be derived as from fertilized embryos. In cellular fusion, hybridization between ES cells and somatic cells yields tetraploid ES cell lines. In direct reprogramming, the retroviral-mediated introduction of a small number of transcription factors is sufficient to confer a pluripotent phenotype. Finally, explantation of testes tissue from neonatal and adult mice into appropriate culture conditions has been shown to result in the production of multipotent adult spermatagonial (MAS) cells.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hlinkClick r:id="rId3"/>
              </a:rPr>
              <a:t>Cell, </a:t>
            </a:r>
            <a:r>
              <a:rPr lang="en-US" altLang="en-US" smtClean="0">
                <a:hlinkClick r:id="rId3"/>
              </a:rPr>
              <a:t>Volume 153, Issue 6</a:t>
            </a:r>
            <a:r>
              <a:rPr lang="en-US" altLang="en-US" smtClean="0"/>
              <a:t>, p1228–1238, 6 June 2013</a:t>
            </a:r>
            <a:endParaRPr lang="hr-HR" altLang="en-US" smtClean="0"/>
          </a:p>
          <a:p>
            <a:r>
              <a:rPr lang="en-US" altLang="en-US" b="1" smtClean="0"/>
              <a:t>Human Embryonic Stem Cells Derived by Somatic Cell Nuclear Transfer</a:t>
            </a:r>
          </a:p>
          <a:p>
            <a:r>
              <a:rPr lang="en-US" altLang="en-US" smtClean="0"/>
              <a:t>Masahito Tachibana</a:t>
            </a:r>
          </a:p>
          <a:p>
            <a:r>
              <a:rPr lang="en-US" altLang="en-US" smtClean="0"/>
              <a:t>, Paula Amato</a:t>
            </a:r>
          </a:p>
          <a:p>
            <a:r>
              <a:rPr lang="en-US" altLang="en-US" smtClean="0"/>
              <a:t>, Michelle Sparman</a:t>
            </a:r>
          </a:p>
          <a:p>
            <a:r>
              <a:rPr lang="en-US" altLang="en-US" smtClean="0"/>
              <a:t>, Nuria Marti Gutierrez</a:t>
            </a:r>
          </a:p>
          <a:p>
            <a:r>
              <a:rPr lang="en-US" altLang="en-US" smtClean="0"/>
              <a:t>, Rebecca Tippner-Hedges</a:t>
            </a:r>
          </a:p>
          <a:p>
            <a:r>
              <a:rPr lang="en-US" altLang="en-US" smtClean="0"/>
              <a:t>, Hong Ma</a:t>
            </a:r>
          </a:p>
          <a:p>
            <a:r>
              <a:rPr lang="en-US" altLang="en-US" smtClean="0"/>
              <a:t>, Eunju Kang</a:t>
            </a:r>
          </a:p>
          <a:p>
            <a:r>
              <a:rPr lang="en-US" altLang="en-US" smtClean="0"/>
              <a:t>, Alimujiang Fulati</a:t>
            </a:r>
          </a:p>
          <a:p>
            <a:r>
              <a:rPr lang="en-US" altLang="en-US" smtClean="0"/>
              <a:t>, Hyo-Sang Lee</a:t>
            </a:r>
            <a:r>
              <a:rPr lang="en-US" altLang="en-US" baseline="30000" smtClean="0"/>
              <a:t>6</a:t>
            </a:r>
            <a:endParaRPr lang="en-US" altLang="en-US" smtClean="0"/>
          </a:p>
          <a:p>
            <a:r>
              <a:rPr lang="en-US" altLang="en-US" smtClean="0"/>
              <a:t>, Hathaitip Sritanaudomchai</a:t>
            </a:r>
          </a:p>
          <a:p>
            <a:r>
              <a:rPr lang="en-US" altLang="en-US" smtClean="0"/>
              <a:t>, Keith Masterson</a:t>
            </a:r>
          </a:p>
          <a:p>
            <a:r>
              <a:rPr lang="en-US" altLang="en-US" smtClean="0"/>
              <a:t>, Janine Larson</a:t>
            </a:r>
          </a:p>
          <a:p>
            <a:r>
              <a:rPr lang="en-US" altLang="en-US" smtClean="0"/>
              <a:t>, Deborah Eaton</a:t>
            </a:r>
          </a:p>
          <a:p>
            <a:r>
              <a:rPr lang="en-US" altLang="en-US" smtClean="0"/>
              <a:t>, Karen Sadler-Fredd</a:t>
            </a:r>
          </a:p>
          <a:p>
            <a:r>
              <a:rPr lang="en-US" altLang="en-US" smtClean="0"/>
              <a:t>, David Battaglia</a:t>
            </a:r>
          </a:p>
          <a:p>
            <a:r>
              <a:rPr lang="en-US" altLang="en-US" smtClean="0"/>
              <a:t>, David Lee</a:t>
            </a:r>
          </a:p>
          <a:p>
            <a:r>
              <a:rPr lang="en-US" altLang="en-US" smtClean="0"/>
              <a:t>, Diana Wu</a:t>
            </a:r>
          </a:p>
          <a:p>
            <a:r>
              <a:rPr lang="en-US" altLang="en-US" smtClean="0"/>
              <a:t>, Jeffrey Jensen</a:t>
            </a:r>
          </a:p>
          <a:p>
            <a:r>
              <a:rPr lang="en-US" altLang="en-US" smtClean="0"/>
              <a:t>, Phillip Patton</a:t>
            </a:r>
          </a:p>
          <a:p>
            <a:r>
              <a:rPr lang="en-US" altLang="en-US" smtClean="0"/>
              <a:t>, Sumita Gokhale</a:t>
            </a:r>
          </a:p>
          <a:p>
            <a:r>
              <a:rPr lang="en-US" altLang="en-US" smtClean="0"/>
              <a:t>, Richard L. Stouffer</a:t>
            </a:r>
          </a:p>
          <a:p>
            <a:r>
              <a:rPr lang="en-US" altLang="en-US" smtClean="0"/>
              <a:t>, Don Wolf</a:t>
            </a:r>
          </a:p>
          <a:p>
            <a:r>
              <a:rPr lang="en-US" altLang="en-US" smtClean="0"/>
              <a:t>, Shoukhrat Mitalipov</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269A92A-20E0-44F0-9EA3-654853ADD79A}" type="slidenum">
              <a:rPr lang="en-US" altLang="en-US" smtClean="0"/>
              <a:pPr eaLnBrk="1" hangingPunct="1">
                <a:spcBef>
                  <a:spcPct val="0"/>
                </a:spcBef>
              </a:pPr>
              <a:t>17</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DD1FA7C-0E99-4073-A15E-19B3726888CD}" type="slidenum">
              <a:rPr lang="hr-HR" altLang="en-US" smtClean="0"/>
              <a:pPr eaLnBrk="1" hangingPunct="1">
                <a:spcBef>
                  <a:spcPct val="0"/>
                </a:spcBef>
              </a:pPr>
              <a:t>18</a:t>
            </a:fld>
            <a:endParaRPr lang="hr-HR"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oct i sox – određuju pluripotentnost</a:t>
            </a:r>
          </a:p>
          <a:p>
            <a:pPr eaLnBrk="1" hangingPunct="1"/>
            <a:r>
              <a:rPr lang="hr-HR" altLang="en-US" smtClean="0"/>
              <a:t>Myc i klf modificiraju kromatin</a:t>
            </a:r>
          </a:p>
          <a:p>
            <a:pPr eaLnBrk="1" hangingPunct="1"/>
            <a:r>
              <a:rPr lang="hr-HR" altLang="en-US" smtClean="0"/>
              <a:t>“gase” se diferencijacijom</a:t>
            </a:r>
          </a:p>
          <a:p>
            <a:pPr eaLnBrk="1" hangingPunct="1"/>
            <a:r>
              <a:rPr lang="hr-HR" altLang="en-US" smtClean="0"/>
              <a:t>moguće i bez Myc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4F675674-B954-481B-8CDC-72702FE40CEA}" type="slidenum">
              <a:rPr lang="hr-HR"/>
              <a:pPr>
                <a:defRPr/>
              </a:pPr>
              <a:t>‹#›</a:t>
            </a:fld>
            <a:endParaRPr lang="hr-HR"/>
          </a:p>
        </p:txBody>
      </p:sp>
    </p:spTree>
    <p:extLst>
      <p:ext uri="{BB962C8B-B14F-4D97-AF65-F5344CB8AC3E}">
        <p14:creationId xmlns:p14="http://schemas.microsoft.com/office/powerpoint/2010/main" val="205361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A1D47631-A84B-45B4-9D4C-F593581E2E63}" type="slidenum">
              <a:rPr lang="hr-HR"/>
              <a:pPr>
                <a:defRPr/>
              </a:pPr>
              <a:t>‹#›</a:t>
            </a:fld>
            <a:endParaRPr lang="hr-HR"/>
          </a:p>
        </p:txBody>
      </p:sp>
    </p:spTree>
    <p:extLst>
      <p:ext uri="{BB962C8B-B14F-4D97-AF65-F5344CB8AC3E}">
        <p14:creationId xmlns:p14="http://schemas.microsoft.com/office/powerpoint/2010/main" val="352958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B851CC82-C7CC-404F-9A04-489448883189}" type="slidenum">
              <a:rPr lang="hr-HR"/>
              <a:pPr>
                <a:defRPr/>
              </a:pPr>
              <a:t>‹#›</a:t>
            </a:fld>
            <a:endParaRPr lang="hr-HR"/>
          </a:p>
        </p:txBody>
      </p:sp>
    </p:spTree>
    <p:extLst>
      <p:ext uri="{BB962C8B-B14F-4D97-AF65-F5344CB8AC3E}">
        <p14:creationId xmlns:p14="http://schemas.microsoft.com/office/powerpoint/2010/main" val="251225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E449C170-4C81-4984-8EF4-4E0DD36A75FB}" type="slidenum">
              <a:rPr lang="hr-HR"/>
              <a:pPr>
                <a:defRPr/>
              </a:pPr>
              <a:t>‹#›</a:t>
            </a:fld>
            <a:endParaRPr lang="hr-HR"/>
          </a:p>
        </p:txBody>
      </p:sp>
    </p:spTree>
    <p:extLst>
      <p:ext uri="{BB962C8B-B14F-4D97-AF65-F5344CB8AC3E}">
        <p14:creationId xmlns:p14="http://schemas.microsoft.com/office/powerpoint/2010/main" val="7388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E1B8DEA4-D1D0-45FD-AB00-E97403F8F42C}" type="slidenum">
              <a:rPr lang="hr-HR"/>
              <a:pPr>
                <a:defRPr/>
              </a:pPr>
              <a:t>‹#›</a:t>
            </a:fld>
            <a:endParaRPr lang="hr-HR"/>
          </a:p>
        </p:txBody>
      </p:sp>
    </p:spTree>
    <p:extLst>
      <p:ext uri="{BB962C8B-B14F-4D97-AF65-F5344CB8AC3E}">
        <p14:creationId xmlns:p14="http://schemas.microsoft.com/office/powerpoint/2010/main" val="411671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89A6BDD3-47EF-4121-9BD8-6C5795A66A2F}" type="slidenum">
              <a:rPr lang="hr-HR"/>
              <a:pPr>
                <a:defRPr/>
              </a:pPr>
              <a:t>‹#›</a:t>
            </a:fld>
            <a:endParaRPr lang="hr-HR"/>
          </a:p>
        </p:txBody>
      </p:sp>
    </p:spTree>
    <p:extLst>
      <p:ext uri="{BB962C8B-B14F-4D97-AF65-F5344CB8AC3E}">
        <p14:creationId xmlns:p14="http://schemas.microsoft.com/office/powerpoint/2010/main" val="377759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hr-HR"/>
          </a:p>
        </p:txBody>
      </p:sp>
      <p:sp>
        <p:nvSpPr>
          <p:cNvPr id="8" name="Rectangle 5"/>
          <p:cNvSpPr>
            <a:spLocks noGrp="1" noChangeArrowheads="1"/>
          </p:cNvSpPr>
          <p:nvPr>
            <p:ph type="ftr" sz="quarter" idx="11"/>
          </p:nvPr>
        </p:nvSpPr>
        <p:spPr>
          <a:ln/>
        </p:spPr>
        <p:txBody>
          <a:bodyPr/>
          <a:lstStyle>
            <a:lvl1pPr>
              <a:defRPr/>
            </a:lvl1pPr>
          </a:lstStyle>
          <a:p>
            <a:pPr>
              <a:defRPr/>
            </a:pPr>
            <a:endParaRPr lang="hr-HR"/>
          </a:p>
        </p:txBody>
      </p:sp>
      <p:sp>
        <p:nvSpPr>
          <p:cNvPr id="9" name="Rectangle 6"/>
          <p:cNvSpPr>
            <a:spLocks noGrp="1" noChangeArrowheads="1"/>
          </p:cNvSpPr>
          <p:nvPr>
            <p:ph type="sldNum" sz="quarter" idx="12"/>
          </p:nvPr>
        </p:nvSpPr>
        <p:spPr>
          <a:ln/>
        </p:spPr>
        <p:txBody>
          <a:bodyPr/>
          <a:lstStyle>
            <a:lvl1pPr>
              <a:defRPr/>
            </a:lvl1pPr>
          </a:lstStyle>
          <a:p>
            <a:pPr>
              <a:defRPr/>
            </a:pPr>
            <a:fld id="{6DD17CFF-5E1C-4518-B3AD-2EDAD4CAE28A}" type="slidenum">
              <a:rPr lang="hr-HR"/>
              <a:pPr>
                <a:defRPr/>
              </a:pPr>
              <a:t>‹#›</a:t>
            </a:fld>
            <a:endParaRPr lang="hr-HR"/>
          </a:p>
        </p:txBody>
      </p:sp>
    </p:spTree>
    <p:extLst>
      <p:ext uri="{BB962C8B-B14F-4D97-AF65-F5344CB8AC3E}">
        <p14:creationId xmlns:p14="http://schemas.microsoft.com/office/powerpoint/2010/main" val="337611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hr-HR"/>
          </a:p>
        </p:txBody>
      </p:sp>
      <p:sp>
        <p:nvSpPr>
          <p:cNvPr id="4" name="Rectangle 5"/>
          <p:cNvSpPr>
            <a:spLocks noGrp="1" noChangeArrowheads="1"/>
          </p:cNvSpPr>
          <p:nvPr>
            <p:ph type="ftr" sz="quarter" idx="11"/>
          </p:nvPr>
        </p:nvSpPr>
        <p:spPr>
          <a:ln/>
        </p:spPr>
        <p:txBody>
          <a:bodyPr/>
          <a:lstStyle>
            <a:lvl1pPr>
              <a:defRPr/>
            </a:lvl1pPr>
          </a:lstStyle>
          <a:p>
            <a:pPr>
              <a:defRPr/>
            </a:pPr>
            <a:endParaRPr lang="hr-HR"/>
          </a:p>
        </p:txBody>
      </p:sp>
      <p:sp>
        <p:nvSpPr>
          <p:cNvPr id="5" name="Rectangle 6"/>
          <p:cNvSpPr>
            <a:spLocks noGrp="1" noChangeArrowheads="1"/>
          </p:cNvSpPr>
          <p:nvPr>
            <p:ph type="sldNum" sz="quarter" idx="12"/>
          </p:nvPr>
        </p:nvSpPr>
        <p:spPr>
          <a:ln/>
        </p:spPr>
        <p:txBody>
          <a:bodyPr/>
          <a:lstStyle>
            <a:lvl1pPr>
              <a:defRPr/>
            </a:lvl1pPr>
          </a:lstStyle>
          <a:p>
            <a:pPr>
              <a:defRPr/>
            </a:pPr>
            <a:fld id="{31FDC3BF-21DF-45DF-8276-1DFF93DD983D}" type="slidenum">
              <a:rPr lang="hr-HR"/>
              <a:pPr>
                <a:defRPr/>
              </a:pPr>
              <a:t>‹#›</a:t>
            </a:fld>
            <a:endParaRPr lang="hr-HR"/>
          </a:p>
        </p:txBody>
      </p:sp>
    </p:spTree>
    <p:extLst>
      <p:ext uri="{BB962C8B-B14F-4D97-AF65-F5344CB8AC3E}">
        <p14:creationId xmlns:p14="http://schemas.microsoft.com/office/powerpoint/2010/main" val="336602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r-HR"/>
          </a:p>
        </p:txBody>
      </p:sp>
      <p:sp>
        <p:nvSpPr>
          <p:cNvPr id="3" name="Rectangle 5"/>
          <p:cNvSpPr>
            <a:spLocks noGrp="1" noChangeArrowheads="1"/>
          </p:cNvSpPr>
          <p:nvPr>
            <p:ph type="ftr" sz="quarter" idx="11"/>
          </p:nvPr>
        </p:nvSpPr>
        <p:spPr>
          <a:ln/>
        </p:spPr>
        <p:txBody>
          <a:bodyPr/>
          <a:lstStyle>
            <a:lvl1pPr>
              <a:defRPr/>
            </a:lvl1pPr>
          </a:lstStyle>
          <a:p>
            <a:pPr>
              <a:defRPr/>
            </a:pPr>
            <a:endParaRPr lang="hr-HR"/>
          </a:p>
        </p:txBody>
      </p:sp>
      <p:sp>
        <p:nvSpPr>
          <p:cNvPr id="4" name="Rectangle 6"/>
          <p:cNvSpPr>
            <a:spLocks noGrp="1" noChangeArrowheads="1"/>
          </p:cNvSpPr>
          <p:nvPr>
            <p:ph type="sldNum" sz="quarter" idx="12"/>
          </p:nvPr>
        </p:nvSpPr>
        <p:spPr>
          <a:ln/>
        </p:spPr>
        <p:txBody>
          <a:bodyPr/>
          <a:lstStyle>
            <a:lvl1pPr>
              <a:defRPr/>
            </a:lvl1pPr>
          </a:lstStyle>
          <a:p>
            <a:pPr>
              <a:defRPr/>
            </a:pPr>
            <a:fld id="{639DDC9B-BE54-4A24-8710-404D01256008}" type="slidenum">
              <a:rPr lang="hr-HR"/>
              <a:pPr>
                <a:defRPr/>
              </a:pPr>
              <a:t>‹#›</a:t>
            </a:fld>
            <a:endParaRPr lang="hr-HR"/>
          </a:p>
        </p:txBody>
      </p:sp>
    </p:spTree>
    <p:extLst>
      <p:ext uri="{BB962C8B-B14F-4D97-AF65-F5344CB8AC3E}">
        <p14:creationId xmlns:p14="http://schemas.microsoft.com/office/powerpoint/2010/main" val="170437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970E8AA2-A48E-4633-AACD-F5D09B970093}" type="slidenum">
              <a:rPr lang="hr-HR"/>
              <a:pPr>
                <a:defRPr/>
              </a:pPr>
              <a:t>‹#›</a:t>
            </a:fld>
            <a:endParaRPr lang="hr-HR"/>
          </a:p>
        </p:txBody>
      </p:sp>
    </p:spTree>
    <p:extLst>
      <p:ext uri="{BB962C8B-B14F-4D97-AF65-F5344CB8AC3E}">
        <p14:creationId xmlns:p14="http://schemas.microsoft.com/office/powerpoint/2010/main" val="97284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4F472FB6-F5A6-4925-8C2D-F601CB5842A4}" type="slidenum">
              <a:rPr lang="hr-HR"/>
              <a:pPr>
                <a:defRPr/>
              </a:pPr>
              <a:t>‹#›</a:t>
            </a:fld>
            <a:endParaRPr lang="hr-HR"/>
          </a:p>
        </p:txBody>
      </p:sp>
    </p:spTree>
    <p:extLst>
      <p:ext uri="{BB962C8B-B14F-4D97-AF65-F5344CB8AC3E}">
        <p14:creationId xmlns:p14="http://schemas.microsoft.com/office/powerpoint/2010/main" val="1012397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r-HR"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r-HR" altLang="en-US" smtClean="0"/>
              <a:t>Click to edit Master text styles</a:t>
            </a:r>
          </a:p>
          <a:p>
            <a:pPr lvl="1"/>
            <a:r>
              <a:rPr lang="hr-HR" altLang="en-US" smtClean="0"/>
              <a:t>Second level</a:t>
            </a:r>
          </a:p>
          <a:p>
            <a:pPr lvl="2"/>
            <a:r>
              <a:rPr lang="hr-HR" altLang="en-US" smtClean="0"/>
              <a:t>Third level</a:t>
            </a:r>
          </a:p>
          <a:p>
            <a:pPr lvl="3"/>
            <a:r>
              <a:rPr lang="hr-HR" altLang="en-US" smtClean="0"/>
              <a:t>Fourth level</a:t>
            </a:r>
          </a:p>
          <a:p>
            <a:pPr lvl="4"/>
            <a:r>
              <a:rPr lang="hr-HR"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hr-H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hr-H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987E508-57CB-4FD3-99D7-9B5AAFCCA39F}" type="slidenum">
              <a:rPr lang="hr-HR"/>
              <a:pPr>
                <a:defRPr/>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direct.com/science?_ob=MiamiCaptionURL&amp;_method=retrieve&amp;_udi=B6WSN-51FP2XX-7&amp;_image=fig3&amp;_ba=3&amp;_user=1999829&amp;_coverDate=11/12/2010&amp;_rdoc=1&amp;_fmt=full&amp;_orig=search&amp;_cdi=7051&amp;_issn=00928674&amp;_pii=S009286741001144X&amp;view=c&amp;_acct=C000050661&amp;_version=1&amp;_urlVersion=0&amp;_userid=1999829&amp;md5=c045338736d24a262179fce3b466743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ature/journal/v493/n7432/full/493310b.html" TargetMode="External"/><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hyperlink" Target="http://www.nature.com/nature/journal/v493/n7432/fig_tab/493310b_F1.html#auth-2" TargetMode="External"/><Relationship Id="rId4" Type="http://schemas.openxmlformats.org/officeDocument/2006/relationships/hyperlink" Target="http://www.nature.com/nature/journal/v493/n7432/fig_tab/493310b_F1.html#auth-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ww.wormbook.org/chapters/www_asymcelldiv.2/asymcelldiv.2.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download.cell.com/images/edimages/Cell/picshow/images/full/222.jp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9.png"/><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jonlieffmd.com/wp-content/uploads/2015/03/Laughtrend1-wik-Cytoneme.pn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www.youtube.com/watch?v=Ylcb-xOuRLI" TargetMode="External"/><Relationship Id="rId4" Type="http://schemas.openxmlformats.org/officeDocument/2006/relationships/image" Target="../media/image6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74.png"/><Relationship Id="rId4" Type="http://schemas.openxmlformats.org/officeDocument/2006/relationships/oleObject" Target="../embeddings/oleObject5.bin"/></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www.youtube.com/watch?v=V3cXUQYgixY"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9.png"/><Relationship Id="rId4" Type="http://schemas.openxmlformats.org/officeDocument/2006/relationships/oleObject" Target="../embeddings/oleObject6.bin"/></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N88GEl1mDD8" TargetMode="External"/><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hyperlink" Target="https://www.youtube.com/watch?v=PpTcSm-IGJ4"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308350" y="2636838"/>
            <a:ext cx="29352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hr-HR" altLang="en-US" b="1">
                <a:latin typeface="Arial" charset="0"/>
              </a:rPr>
              <a:t>Diferencijacija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1"/>
          <p:cNvSpPr>
            <a:spLocks noChangeShapeType="1"/>
          </p:cNvSpPr>
          <p:nvPr/>
        </p:nvSpPr>
        <p:spPr bwMode="auto">
          <a:xfrm>
            <a:off x="3059113" y="3043238"/>
            <a:ext cx="8651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7" name="Text Box 27"/>
          <p:cNvSpPr txBox="1">
            <a:spLocks noChangeArrowheads="1"/>
          </p:cNvSpPr>
          <p:nvPr/>
        </p:nvSpPr>
        <p:spPr bwMode="auto">
          <a:xfrm>
            <a:off x="2627313" y="217963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68" name="Text Box 30"/>
          <p:cNvSpPr txBox="1">
            <a:spLocks noChangeArrowheads="1"/>
          </p:cNvSpPr>
          <p:nvPr/>
        </p:nvSpPr>
        <p:spPr bwMode="auto">
          <a:xfrm>
            <a:off x="1619250" y="3500438"/>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rast</a:t>
            </a:r>
          </a:p>
        </p:txBody>
      </p:sp>
      <p:sp>
        <p:nvSpPr>
          <p:cNvPr id="11269" name="Arc 31"/>
          <p:cNvSpPr>
            <a:spLocks/>
          </p:cNvSpPr>
          <p:nvPr/>
        </p:nvSpPr>
        <p:spPr bwMode="auto">
          <a:xfrm>
            <a:off x="3779838" y="1700213"/>
            <a:ext cx="431800" cy="1008062"/>
          </a:xfrm>
          <a:custGeom>
            <a:avLst/>
            <a:gdLst>
              <a:gd name="T0" fmla="*/ 0 w 21598"/>
              <a:gd name="T1" fmla="*/ 0 h 21600"/>
              <a:gd name="T2" fmla="*/ 2147483647 w 21598"/>
              <a:gd name="T3" fmla="*/ 2147483647 h 21600"/>
              <a:gd name="T4" fmla="*/ 0 w 21598"/>
              <a:gd name="T5" fmla="*/ 2147483647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03" y="0"/>
                  <a:pt x="21421" y="9474"/>
                  <a:pt x="21597" y="21277"/>
                </a:cubicBezTo>
              </a:path>
              <a:path w="21598" h="21600" stroke="0" extrusionOk="0">
                <a:moveTo>
                  <a:pt x="-1" y="0"/>
                </a:moveTo>
                <a:cubicBezTo>
                  <a:pt x="11803" y="0"/>
                  <a:pt x="21421" y="9474"/>
                  <a:pt x="21597" y="21277"/>
                </a:cubicBezTo>
                <a:lnTo>
                  <a:pt x="0" y="21600"/>
                </a:lnTo>
                <a:lnTo>
                  <a:pt x="-1" y="0"/>
                </a:lnTo>
                <a:close/>
              </a:path>
            </a:pathLst>
          </a:custGeom>
          <a:noFill/>
          <a:ln w="9525">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1270" name="Group 56"/>
          <p:cNvGrpSpPr>
            <a:grpSpLocks/>
          </p:cNvGrpSpPr>
          <p:nvPr/>
        </p:nvGrpSpPr>
        <p:grpSpPr bwMode="auto">
          <a:xfrm>
            <a:off x="1547813" y="476250"/>
            <a:ext cx="5359400" cy="5283200"/>
            <a:chOff x="87313" y="811213"/>
            <a:chExt cx="5359400" cy="5283200"/>
          </a:xfrm>
        </p:grpSpPr>
        <p:sp>
          <p:nvSpPr>
            <p:cNvPr id="11273" name="Oval 3"/>
            <p:cNvSpPr>
              <a:spLocks noChangeArrowheads="1"/>
            </p:cNvSpPr>
            <p:nvPr/>
          </p:nvSpPr>
          <p:spPr bwMode="auto">
            <a:xfrm>
              <a:off x="1619250" y="1819275"/>
              <a:ext cx="865187"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74" name="Oval 4"/>
            <p:cNvSpPr>
              <a:spLocks noChangeArrowheads="1"/>
            </p:cNvSpPr>
            <p:nvPr/>
          </p:nvSpPr>
          <p:spPr bwMode="auto">
            <a:xfrm>
              <a:off x="1908175" y="811213"/>
              <a:ext cx="360362"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75" name="Oval 5"/>
            <p:cNvSpPr>
              <a:spLocks noChangeArrowheads="1"/>
            </p:cNvSpPr>
            <p:nvPr/>
          </p:nvSpPr>
          <p:spPr bwMode="auto">
            <a:xfrm>
              <a:off x="2484438" y="2827338"/>
              <a:ext cx="360362"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76" name="Oval 6"/>
            <p:cNvSpPr>
              <a:spLocks noChangeArrowheads="1"/>
            </p:cNvSpPr>
            <p:nvPr/>
          </p:nvSpPr>
          <p:spPr bwMode="auto">
            <a:xfrm>
              <a:off x="1042988" y="2827338"/>
              <a:ext cx="360362"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77" name="Oval 7"/>
            <p:cNvSpPr>
              <a:spLocks noChangeArrowheads="1"/>
            </p:cNvSpPr>
            <p:nvPr/>
          </p:nvSpPr>
          <p:spPr bwMode="auto">
            <a:xfrm>
              <a:off x="827088" y="3906838"/>
              <a:ext cx="792162" cy="431800"/>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78" name="Oval 8"/>
            <p:cNvSpPr>
              <a:spLocks noChangeArrowheads="1"/>
            </p:cNvSpPr>
            <p:nvPr/>
          </p:nvSpPr>
          <p:spPr bwMode="auto">
            <a:xfrm>
              <a:off x="827088" y="5059363"/>
              <a:ext cx="431800" cy="5762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79" name="Oval 9"/>
            <p:cNvSpPr>
              <a:spLocks noChangeArrowheads="1"/>
            </p:cNvSpPr>
            <p:nvPr/>
          </p:nvSpPr>
          <p:spPr bwMode="auto">
            <a:xfrm>
              <a:off x="1835150" y="5130800"/>
              <a:ext cx="576262" cy="431800"/>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80" name="Oval 10"/>
            <p:cNvSpPr>
              <a:spLocks noChangeArrowheads="1"/>
            </p:cNvSpPr>
            <p:nvPr/>
          </p:nvSpPr>
          <p:spPr bwMode="auto">
            <a:xfrm>
              <a:off x="4140200" y="2827338"/>
              <a:ext cx="360362" cy="360363"/>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81" name="Oval 11"/>
            <p:cNvSpPr>
              <a:spLocks noChangeArrowheads="1"/>
            </p:cNvSpPr>
            <p:nvPr/>
          </p:nvSpPr>
          <p:spPr bwMode="auto">
            <a:xfrm>
              <a:off x="4067175" y="5130800"/>
              <a:ext cx="360362"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82" name="Oval 12"/>
            <p:cNvSpPr>
              <a:spLocks noChangeArrowheads="1"/>
            </p:cNvSpPr>
            <p:nvPr/>
          </p:nvSpPr>
          <p:spPr bwMode="auto">
            <a:xfrm>
              <a:off x="3059113" y="5130800"/>
              <a:ext cx="360362"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83" name="Oval 13"/>
            <p:cNvSpPr>
              <a:spLocks noChangeArrowheads="1"/>
            </p:cNvSpPr>
            <p:nvPr/>
          </p:nvSpPr>
          <p:spPr bwMode="auto">
            <a:xfrm>
              <a:off x="3348038" y="3979863"/>
              <a:ext cx="360362"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84" name="Oval 14"/>
            <p:cNvSpPr>
              <a:spLocks noChangeArrowheads="1"/>
            </p:cNvSpPr>
            <p:nvPr/>
          </p:nvSpPr>
          <p:spPr bwMode="auto">
            <a:xfrm>
              <a:off x="2339975" y="3979863"/>
              <a:ext cx="360362" cy="360363"/>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285" name="Line 15"/>
            <p:cNvSpPr>
              <a:spLocks noChangeShapeType="1"/>
            </p:cNvSpPr>
            <p:nvPr/>
          </p:nvSpPr>
          <p:spPr bwMode="auto">
            <a:xfrm>
              <a:off x="2124075" y="13144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6" name="Line 16"/>
            <p:cNvSpPr>
              <a:spLocks noChangeShapeType="1"/>
            </p:cNvSpPr>
            <p:nvPr/>
          </p:nvSpPr>
          <p:spPr bwMode="auto">
            <a:xfrm flipH="1">
              <a:off x="1403350" y="2322513"/>
              <a:ext cx="360362"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7" name="Line 17"/>
            <p:cNvSpPr>
              <a:spLocks noChangeShapeType="1"/>
            </p:cNvSpPr>
            <p:nvPr/>
          </p:nvSpPr>
          <p:spPr bwMode="auto">
            <a:xfrm>
              <a:off x="1187450" y="3259138"/>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8" name="Line 18"/>
            <p:cNvSpPr>
              <a:spLocks noChangeShapeType="1"/>
            </p:cNvSpPr>
            <p:nvPr/>
          </p:nvSpPr>
          <p:spPr bwMode="auto">
            <a:xfrm>
              <a:off x="1187450" y="4483100"/>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9" name="Line 19"/>
            <p:cNvSpPr>
              <a:spLocks noChangeShapeType="1"/>
            </p:cNvSpPr>
            <p:nvPr/>
          </p:nvSpPr>
          <p:spPr bwMode="auto">
            <a:xfrm>
              <a:off x="1476375" y="4483100"/>
              <a:ext cx="35877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0" name="Line 20"/>
            <p:cNvSpPr>
              <a:spLocks noChangeShapeType="1"/>
            </p:cNvSpPr>
            <p:nvPr/>
          </p:nvSpPr>
          <p:spPr bwMode="auto">
            <a:xfrm>
              <a:off x="2195513" y="2322513"/>
              <a:ext cx="2889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1" name="Line 22"/>
            <p:cNvSpPr>
              <a:spLocks noChangeShapeType="1"/>
            </p:cNvSpPr>
            <p:nvPr/>
          </p:nvSpPr>
          <p:spPr bwMode="auto">
            <a:xfrm flipH="1">
              <a:off x="2555875" y="3330575"/>
              <a:ext cx="71437"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2" name="Line 23"/>
            <p:cNvSpPr>
              <a:spLocks noChangeShapeType="1"/>
            </p:cNvSpPr>
            <p:nvPr/>
          </p:nvSpPr>
          <p:spPr bwMode="auto">
            <a:xfrm>
              <a:off x="2843213" y="3330575"/>
              <a:ext cx="433387"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3" name="Line 24"/>
            <p:cNvSpPr>
              <a:spLocks noChangeShapeType="1"/>
            </p:cNvSpPr>
            <p:nvPr/>
          </p:nvSpPr>
          <p:spPr bwMode="auto">
            <a:xfrm flipH="1">
              <a:off x="3276600" y="4554538"/>
              <a:ext cx="215900" cy="4333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4" name="Line 25"/>
            <p:cNvSpPr>
              <a:spLocks noChangeShapeType="1"/>
            </p:cNvSpPr>
            <p:nvPr/>
          </p:nvSpPr>
          <p:spPr bwMode="auto">
            <a:xfrm>
              <a:off x="3708400" y="4483100"/>
              <a:ext cx="35877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5" name="Text Box 26"/>
            <p:cNvSpPr txBox="1">
              <a:spLocks noChangeArrowheads="1"/>
            </p:cNvSpPr>
            <p:nvPr/>
          </p:nvSpPr>
          <p:spPr bwMode="auto">
            <a:xfrm>
              <a:off x="2319338" y="1262063"/>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rast stanice</a:t>
              </a:r>
            </a:p>
          </p:txBody>
        </p:sp>
        <p:sp>
          <p:nvSpPr>
            <p:cNvPr id="11296" name="Text Box 28"/>
            <p:cNvSpPr txBox="1">
              <a:spLocks noChangeArrowheads="1"/>
            </p:cNvSpPr>
            <p:nvPr/>
          </p:nvSpPr>
          <p:spPr bwMode="auto">
            <a:xfrm>
              <a:off x="2392363" y="2127250"/>
              <a:ext cx="184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simetrična dioba</a:t>
              </a:r>
            </a:p>
          </p:txBody>
        </p:sp>
        <p:sp>
          <p:nvSpPr>
            <p:cNvPr id="11297" name="Text Box 29"/>
            <p:cNvSpPr txBox="1">
              <a:spLocks noChangeArrowheads="1"/>
            </p:cNvSpPr>
            <p:nvPr/>
          </p:nvSpPr>
          <p:spPr bwMode="auto">
            <a:xfrm>
              <a:off x="87313" y="5727700"/>
              <a:ext cx="197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asimetrična dioba</a:t>
              </a:r>
            </a:p>
          </p:txBody>
        </p:sp>
        <p:sp>
          <p:nvSpPr>
            <p:cNvPr id="11298" name="Arc 32"/>
            <p:cNvSpPr>
              <a:spLocks/>
            </p:cNvSpPr>
            <p:nvPr/>
          </p:nvSpPr>
          <p:spPr bwMode="auto">
            <a:xfrm>
              <a:off x="2700338" y="2970213"/>
              <a:ext cx="863600" cy="11525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9" name="Arc 33"/>
            <p:cNvSpPr>
              <a:spLocks/>
            </p:cNvSpPr>
            <p:nvPr/>
          </p:nvSpPr>
          <p:spPr bwMode="auto">
            <a:xfrm flipH="1">
              <a:off x="3276600" y="4122738"/>
              <a:ext cx="287337" cy="12239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00" name="Text Box 34"/>
            <p:cNvSpPr txBox="1">
              <a:spLocks noChangeArrowheads="1"/>
            </p:cNvSpPr>
            <p:nvPr/>
          </p:nvSpPr>
          <p:spPr bwMode="auto">
            <a:xfrm>
              <a:off x="2895600" y="5654675"/>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stanična linija</a:t>
              </a:r>
            </a:p>
          </p:txBody>
        </p:sp>
        <p:sp>
          <p:nvSpPr>
            <p:cNvPr id="11301" name="Text Box 35"/>
            <p:cNvSpPr txBox="1">
              <a:spLocks noChangeArrowheads="1"/>
            </p:cNvSpPr>
            <p:nvPr/>
          </p:nvSpPr>
          <p:spPr bwMode="auto">
            <a:xfrm>
              <a:off x="3903663" y="3351213"/>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stanična smrt</a:t>
              </a:r>
            </a:p>
          </p:txBody>
        </p:sp>
      </p:grpSp>
      <p:sp>
        <p:nvSpPr>
          <p:cNvPr id="11271" name="TextBox 57"/>
          <p:cNvSpPr txBox="1">
            <a:spLocks noChangeArrowheads="1"/>
          </p:cNvSpPr>
          <p:nvPr/>
        </p:nvSpPr>
        <p:spPr bwMode="auto">
          <a:xfrm>
            <a:off x="6227763" y="4149725"/>
            <a:ext cx="29162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asimetrija: dioba</a:t>
            </a:r>
          </a:p>
          <a:p>
            <a:pPr eaLnBrk="1" hangingPunct="1">
              <a:spcBef>
                <a:spcPct val="0"/>
              </a:spcBef>
              <a:buFontTx/>
              <a:buNone/>
            </a:pPr>
            <a:r>
              <a:rPr lang="hr-HR" altLang="en-US" sz="2000">
                <a:latin typeface="Arial" charset="0"/>
              </a:rPr>
              <a:t>diferencijacija pod utjecajem okoliša</a:t>
            </a:r>
          </a:p>
        </p:txBody>
      </p:sp>
      <p:sp>
        <p:nvSpPr>
          <p:cNvPr id="11272" name="TextBox 58"/>
          <p:cNvSpPr txBox="1">
            <a:spLocks noChangeArrowheads="1"/>
          </p:cNvSpPr>
          <p:nvPr/>
        </p:nvSpPr>
        <p:spPr bwMode="auto">
          <a:xfrm>
            <a:off x="755650" y="6308725"/>
            <a:ext cx="307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Put razvoja stanične linije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24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04813"/>
            <a:ext cx="6934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p:cNvSpPr txBox="1">
            <a:spLocks noChangeArrowheads="1"/>
          </p:cNvSpPr>
          <p:nvPr/>
        </p:nvSpPr>
        <p:spPr bwMode="auto">
          <a:xfrm>
            <a:off x="395288" y="5949950"/>
            <a:ext cx="84978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Nastanak diferenciranih krvnih stanica iz hematopoetskih matičnih stanica u koštanoj srži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49275"/>
            <a:ext cx="241935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5" name="Group 3"/>
          <p:cNvGrpSpPr>
            <a:grpSpLocks/>
          </p:cNvGrpSpPr>
          <p:nvPr/>
        </p:nvGrpSpPr>
        <p:grpSpPr bwMode="auto">
          <a:xfrm>
            <a:off x="3492500" y="333375"/>
            <a:ext cx="2300288" cy="454025"/>
            <a:chOff x="2064" y="3521"/>
            <a:chExt cx="1449" cy="286"/>
          </a:xfrm>
        </p:grpSpPr>
        <p:sp>
          <p:nvSpPr>
            <p:cNvPr id="13318" name="AutoShape 4"/>
            <p:cNvSpPr>
              <a:spLocks noChangeArrowheads="1"/>
            </p:cNvSpPr>
            <p:nvPr/>
          </p:nvSpPr>
          <p:spPr bwMode="auto">
            <a:xfrm>
              <a:off x="2064" y="3521"/>
              <a:ext cx="1449" cy="286"/>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grpSp>
          <p:nvGrpSpPr>
            <p:cNvPr id="13319" name="Group 5"/>
            <p:cNvGrpSpPr>
              <a:grpSpLocks/>
            </p:cNvGrpSpPr>
            <p:nvPr/>
          </p:nvGrpSpPr>
          <p:grpSpPr bwMode="auto">
            <a:xfrm>
              <a:off x="2064" y="3521"/>
              <a:ext cx="1448" cy="285"/>
              <a:chOff x="2064" y="3521"/>
              <a:chExt cx="1448" cy="285"/>
            </a:xfrm>
          </p:grpSpPr>
          <p:sp>
            <p:nvSpPr>
              <p:cNvPr id="13320" name="AutoShape 6"/>
              <p:cNvSpPr>
                <a:spLocks noChangeArrowheads="1"/>
              </p:cNvSpPr>
              <p:nvPr/>
            </p:nvSpPr>
            <p:spPr bwMode="auto">
              <a:xfrm>
                <a:off x="2064" y="3521"/>
                <a:ext cx="1448" cy="285"/>
              </a:xfrm>
              <a:prstGeom prst="roundRect">
                <a:avLst>
                  <a:gd name="adj" fmla="val 35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grpSp>
            <p:nvGrpSpPr>
              <p:cNvPr id="13321" name="Group 7"/>
              <p:cNvGrpSpPr>
                <a:grpSpLocks/>
              </p:cNvGrpSpPr>
              <p:nvPr/>
            </p:nvGrpSpPr>
            <p:grpSpPr bwMode="auto">
              <a:xfrm>
                <a:off x="2064" y="3521"/>
                <a:ext cx="1448" cy="285"/>
                <a:chOff x="2064" y="3521"/>
                <a:chExt cx="1448" cy="285"/>
              </a:xfrm>
            </p:grpSpPr>
            <p:sp>
              <p:nvSpPr>
                <p:cNvPr id="13322" name="AutoShape 8"/>
                <p:cNvSpPr>
                  <a:spLocks noChangeArrowheads="1"/>
                </p:cNvSpPr>
                <p:nvPr/>
              </p:nvSpPr>
              <p:spPr bwMode="auto">
                <a:xfrm>
                  <a:off x="2064" y="3521"/>
                  <a:ext cx="1448" cy="285"/>
                </a:xfrm>
                <a:prstGeom prst="roundRect">
                  <a:avLst>
                    <a:gd name="adj" fmla="val 35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3323" name="AutoShape 9"/>
                <p:cNvSpPr>
                  <a:spLocks noChangeArrowheads="1"/>
                </p:cNvSpPr>
                <p:nvPr/>
              </p:nvSpPr>
              <p:spPr bwMode="auto">
                <a:xfrm>
                  <a:off x="2064" y="3521"/>
                  <a:ext cx="1227" cy="239"/>
                </a:xfrm>
                <a:prstGeom prst="roundRect">
                  <a:avLst>
                    <a:gd name="adj" fmla="val 35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itchFamily="18" charset="0"/>
                    </a:defRPr>
                  </a:lvl1pPr>
                  <a:lvl2pPr marL="742950" indent="-28575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defRPr>
                  </a:lvl2pPr>
                  <a:lvl3pPr marL="11430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eaLnBrk="1" hangingPunct="1">
                    <a:lnSpc>
                      <a:spcPct val="93000"/>
                    </a:lnSpc>
                    <a:spcBef>
                      <a:spcPct val="0"/>
                    </a:spcBef>
                    <a:buClr>
                      <a:srgbClr val="000000"/>
                    </a:buClr>
                    <a:buFontTx/>
                    <a:buNone/>
                  </a:pPr>
                  <a:r>
                    <a:rPr lang="en-GB" altLang="en-US" sz="2000">
                      <a:latin typeface="Arial" charset="0"/>
                    </a:rPr>
                    <a:t>Matične stanice</a:t>
                  </a:r>
                </a:p>
              </p:txBody>
            </p:sp>
          </p:grpSp>
        </p:grpSp>
      </p:grpSp>
      <p:sp>
        <p:nvSpPr>
          <p:cNvPr id="13316" name="Text Box 10"/>
          <p:cNvSpPr txBox="1">
            <a:spLocks noChangeArrowheads="1"/>
          </p:cNvSpPr>
          <p:nvPr/>
        </p:nvSpPr>
        <p:spPr bwMode="auto">
          <a:xfrm>
            <a:off x="3521075" y="3284538"/>
            <a:ext cx="56229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Uloga matičnih stanica: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rPr>
              <a:t>obnavljanje samih sebe </a:t>
            </a:r>
            <a:r>
              <a:rPr lang="hr-HR" altLang="en-US" sz="2000">
                <a:latin typeface="Arial" charset="0"/>
              </a:rPr>
              <a:t>(proliferacija)- </a:t>
            </a:r>
            <a:r>
              <a:rPr lang="hr-HR" altLang="en-US" sz="1600">
                <a:latin typeface="Arial" charset="0"/>
              </a:rPr>
              <a:t>telomeraza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stvaranje potomaka koji imaju </a:t>
            </a:r>
          </a:p>
          <a:p>
            <a:pPr eaLnBrk="1" hangingPunct="1">
              <a:spcBef>
                <a:spcPct val="0"/>
              </a:spcBef>
              <a:buFontTx/>
              <a:buNone/>
            </a:pPr>
            <a:r>
              <a:rPr lang="hr-HR" altLang="en-US" sz="2000">
                <a:latin typeface="Arial" charset="0"/>
              </a:rPr>
              <a:t>sposobnost </a:t>
            </a:r>
            <a:r>
              <a:rPr lang="hr-HR" altLang="en-US" sz="2000">
                <a:solidFill>
                  <a:schemeClr val="accent2"/>
                </a:solidFill>
                <a:latin typeface="Arial" charset="0"/>
              </a:rPr>
              <a:t>diferencijacije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velik broj potomaka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mehanizmi </a:t>
            </a:r>
            <a:r>
              <a:rPr lang="hr-HR" altLang="en-US" sz="2000">
                <a:solidFill>
                  <a:schemeClr val="accent2"/>
                </a:solidFill>
                <a:latin typeface="Arial" charset="0"/>
              </a:rPr>
              <a:t>regulacije</a:t>
            </a:r>
            <a:r>
              <a:rPr lang="hr-HR" altLang="en-US" sz="2000">
                <a:latin typeface="Arial" charset="0"/>
              </a:rPr>
              <a:t> proliferacije, diferencijacije</a:t>
            </a:r>
          </a:p>
          <a:p>
            <a:pPr eaLnBrk="1" hangingPunct="1">
              <a:spcBef>
                <a:spcPct val="0"/>
              </a:spcBef>
              <a:buFontTx/>
              <a:buNone/>
            </a:pPr>
            <a:r>
              <a:rPr lang="hr-HR" altLang="en-US" sz="2000">
                <a:latin typeface="Arial" charset="0"/>
              </a:rPr>
              <a:t>i mirovanja</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p:txBody>
      </p:sp>
      <p:sp>
        <p:nvSpPr>
          <p:cNvPr id="13317" name="Text Box 11"/>
          <p:cNvSpPr txBox="1">
            <a:spLocks noChangeArrowheads="1"/>
          </p:cNvSpPr>
          <p:nvPr/>
        </p:nvSpPr>
        <p:spPr bwMode="auto">
          <a:xfrm>
            <a:off x="3492500" y="692150"/>
            <a:ext cx="56515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hr-HR" altLang="en-US" sz="2000">
              <a:latin typeface="Arial" charset="0"/>
            </a:endParaRPr>
          </a:p>
          <a:p>
            <a:pPr>
              <a:spcBef>
                <a:spcPct val="0"/>
              </a:spcBef>
              <a:buFontTx/>
              <a:buNone/>
            </a:pPr>
            <a:r>
              <a:rPr lang="hr-HR" altLang="en-US" sz="2000">
                <a:latin typeface="Arial" charset="0"/>
              </a:rPr>
              <a:t>germinativne (GSC) (unutarnji sloj embrija)</a:t>
            </a:r>
          </a:p>
          <a:p>
            <a:pPr>
              <a:spcBef>
                <a:spcPct val="0"/>
              </a:spcBef>
              <a:buFontTx/>
              <a:buNone/>
            </a:pPr>
            <a:r>
              <a:rPr lang="hr-HR" altLang="en-US" sz="2000">
                <a:latin typeface="Arial" charset="0"/>
              </a:rPr>
              <a:t>                                 (nastanak spolnih stanica)</a:t>
            </a:r>
          </a:p>
          <a:p>
            <a:pPr>
              <a:spcBef>
                <a:spcPct val="0"/>
              </a:spcBef>
              <a:buFontTx/>
              <a:buNone/>
            </a:pPr>
            <a:r>
              <a:rPr lang="hr-HR" altLang="en-US" sz="2000">
                <a:latin typeface="Arial" charset="0"/>
              </a:rPr>
              <a:t>embrionalne (ESC) (vanjski sloj embrija): </a:t>
            </a:r>
          </a:p>
          <a:p>
            <a:pPr>
              <a:spcBef>
                <a:spcPct val="0"/>
              </a:spcBef>
              <a:buFontTx/>
              <a:buNone/>
            </a:pPr>
            <a:r>
              <a:rPr lang="hr-HR" altLang="en-US" sz="2000">
                <a:latin typeface="Arial" charset="0"/>
              </a:rPr>
              <a:t>                                pluripotentne</a:t>
            </a:r>
          </a:p>
          <a:p>
            <a:pPr>
              <a:spcBef>
                <a:spcPct val="0"/>
              </a:spcBef>
              <a:buFontTx/>
              <a:buNone/>
            </a:pPr>
            <a:r>
              <a:rPr lang="hr-HR" altLang="en-US" sz="2000">
                <a:latin typeface="Arial" charset="0"/>
              </a:rPr>
              <a:t>somatske (SSC): u tkivima i organima: </a:t>
            </a:r>
          </a:p>
          <a:p>
            <a:pPr>
              <a:spcBef>
                <a:spcPct val="0"/>
              </a:spcBef>
              <a:buFontTx/>
              <a:buNone/>
            </a:pPr>
            <a:r>
              <a:rPr lang="hr-HR" altLang="en-US" sz="2000">
                <a:latin typeface="Arial" charset="0"/>
              </a:rPr>
              <a:t>                            unipotentne i multipotentne</a:t>
            </a:r>
          </a:p>
          <a:p>
            <a:pPr>
              <a:spcBef>
                <a:spcPct val="0"/>
              </a:spcBef>
              <a:buFontTx/>
              <a:buNone/>
            </a:pPr>
            <a:endParaRPr lang="hr-HR" altLang="en-US" sz="2000">
              <a:latin typeface="Arial"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95288" y="260350"/>
            <a:ext cx="712946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hr-HR" altLang="en-US" sz="2000">
                <a:latin typeface="Arial" charset="0"/>
              </a:rPr>
              <a:t>Matične stanice:</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jedinstvene intrinzične osobine: </a:t>
            </a:r>
          </a:p>
          <a:p>
            <a:pPr>
              <a:spcBef>
                <a:spcPct val="0"/>
              </a:spcBef>
              <a:buFontTx/>
              <a:buNone/>
            </a:pPr>
            <a:r>
              <a:rPr lang="hr-HR" altLang="en-US" sz="2000">
                <a:latin typeface="Arial" charset="0"/>
              </a:rPr>
              <a:t>sposobnost samoobnove uz zadržavanje sposobnosti raznih diferencijacijskih programa</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kombinacija </a:t>
            </a:r>
            <a:r>
              <a:rPr lang="hr-HR" altLang="en-US" sz="2000">
                <a:solidFill>
                  <a:schemeClr val="accent2"/>
                </a:solidFill>
                <a:latin typeface="Arial" charset="0"/>
              </a:rPr>
              <a:t>intrinzičnih osobina (genetika + epigenetika) i okolišnih faktora</a:t>
            </a:r>
            <a:r>
              <a:rPr lang="hr-HR" altLang="en-US" sz="2000">
                <a:latin typeface="Arial" charset="0"/>
              </a:rPr>
              <a:t> uvjetuje osobine i definira potencijal</a:t>
            </a:r>
          </a:p>
          <a:p>
            <a:pPr>
              <a:spcBef>
                <a:spcPct val="0"/>
              </a:spcBef>
              <a:buFontTx/>
              <a:buNone/>
            </a:pPr>
            <a:r>
              <a:rPr lang="hr-HR" altLang="en-US" sz="2000">
                <a:latin typeface="Arial" charset="0"/>
              </a:rPr>
              <a:t>- aktiviran specifični “program” (putem specifičnih nadređenih transkripcijskih faktora)</a:t>
            </a:r>
          </a:p>
          <a:p>
            <a:pPr>
              <a:spcBef>
                <a:spcPct val="0"/>
              </a:spcBef>
              <a:buFontTx/>
              <a:buNone/>
            </a:pPr>
            <a:endParaRPr lang="hr-HR" altLang="en-US" sz="2000">
              <a:latin typeface="Arial" charset="0"/>
            </a:endParaRPr>
          </a:p>
          <a:p>
            <a:pPr>
              <a:spcBef>
                <a:spcPct val="0"/>
              </a:spcBef>
              <a:buFontTx/>
              <a:buNone/>
            </a:pPr>
            <a:endParaRPr lang="hr-HR" altLang="en-US" sz="2000">
              <a:latin typeface="Arial" charset="0"/>
            </a:endParaRPr>
          </a:p>
        </p:txBody>
      </p:sp>
      <p:pic>
        <p:nvPicPr>
          <p:cNvPr id="14339" name="Picture 2" descr="Full-size image (29K) - Opens new windo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716338"/>
            <a:ext cx="31146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6"/>
          <p:cNvSpPr txBox="1">
            <a:spLocks noChangeArrowheads="1"/>
          </p:cNvSpPr>
          <p:nvPr/>
        </p:nvSpPr>
        <p:spPr bwMode="auto">
          <a:xfrm flipH="1">
            <a:off x="395288" y="3573463"/>
            <a:ext cx="4608512"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totipotentnost</a:t>
            </a:r>
          </a:p>
          <a:p>
            <a:pPr eaLnBrk="1" hangingPunct="1">
              <a:spcBef>
                <a:spcPct val="0"/>
              </a:spcBef>
              <a:buFontTx/>
              <a:buNone/>
            </a:pPr>
            <a:r>
              <a:rPr lang="hr-HR" altLang="en-US" sz="2000">
                <a:latin typeface="Arial" charset="0"/>
              </a:rPr>
              <a:t>mogućnost razvoja svih tipova stanica</a:t>
            </a:r>
          </a:p>
          <a:p>
            <a:pPr eaLnBrk="1" hangingPunct="1">
              <a:spcBef>
                <a:spcPct val="0"/>
              </a:spcBef>
              <a:buFontTx/>
              <a:buNone/>
            </a:pPr>
            <a:r>
              <a:rPr lang="hr-HR" altLang="en-US" sz="2000">
                <a:latin typeface="Arial" charset="0"/>
              </a:rPr>
              <a:t>oplođena jajna stanica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pluripotentnost</a:t>
            </a:r>
          </a:p>
          <a:p>
            <a:pPr eaLnBrk="1" hangingPunct="1">
              <a:spcBef>
                <a:spcPct val="0"/>
              </a:spcBef>
              <a:buFontTx/>
              <a:buNone/>
            </a:pPr>
            <a:r>
              <a:rPr lang="hr-HR" altLang="en-US" sz="2000">
                <a:latin typeface="Arial" charset="0"/>
              </a:rPr>
              <a:t>mogućnost razvoja više tipova stanica</a:t>
            </a:r>
          </a:p>
          <a:p>
            <a:pPr eaLnBrk="1" hangingPunct="1">
              <a:spcBef>
                <a:spcPct val="0"/>
              </a:spcBef>
              <a:buFontTx/>
              <a:buNone/>
            </a:pPr>
            <a:r>
              <a:rPr lang="hr-HR" altLang="en-US" sz="2000">
                <a:latin typeface="Arial" charset="0"/>
              </a:rPr>
              <a:t>-embrio – embrionalne matične stanice do gastrulacije</a:t>
            </a:r>
          </a:p>
          <a:p>
            <a:pPr eaLnBrk="1" hangingPunct="1">
              <a:spcBef>
                <a:spcPct val="0"/>
              </a:spcBef>
              <a:buFontTx/>
              <a:buNone/>
            </a:pPr>
            <a:r>
              <a:rPr lang="hr-HR" altLang="en-US" sz="2000">
                <a:latin typeface="Arial" charset="0"/>
              </a:rPr>
              <a:t>-trofoblast</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2324100" y="836613"/>
          <a:ext cx="4713288" cy="3692525"/>
        </p:xfrm>
        <a:graphic>
          <a:graphicData uri="http://schemas.openxmlformats.org/presentationml/2006/ole">
            <mc:AlternateContent xmlns:mc="http://schemas.openxmlformats.org/markup-compatibility/2006">
              <mc:Choice xmlns:v="urn:schemas-microsoft-com:vml" Requires="v">
                <p:oleObj spid="_x0000_s16405" name="Photo Editor Photo" r:id="rId3" imgW="3666667" imgH="3161905" progId="MSPhotoEd.3">
                  <p:embed/>
                </p:oleObj>
              </mc:Choice>
              <mc:Fallback>
                <p:oleObj name="Photo Editor Photo" r:id="rId3" imgW="3666667" imgH="316190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836613"/>
                        <a:ext cx="4713288" cy="369252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7" name="Text Box 3"/>
          <p:cNvSpPr txBox="1">
            <a:spLocks noChangeArrowheads="1"/>
          </p:cNvSpPr>
          <p:nvPr/>
        </p:nvSpPr>
        <p:spPr bwMode="auto">
          <a:xfrm>
            <a:off x="395288" y="260350"/>
            <a:ext cx="6130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rPr>
              <a:t>Nejednakost stanica kćeri </a:t>
            </a:r>
            <a:r>
              <a:rPr lang="hr-HR" altLang="en-US" sz="2000">
                <a:latin typeface="Arial" charset="0"/>
              </a:rPr>
              <a:t>omogućava diferencijaciju</a:t>
            </a:r>
          </a:p>
        </p:txBody>
      </p:sp>
      <p:sp>
        <p:nvSpPr>
          <p:cNvPr id="2052" name="Text Box 4"/>
          <p:cNvSpPr txBox="1">
            <a:spLocks noChangeArrowheads="1"/>
          </p:cNvSpPr>
          <p:nvPr/>
        </p:nvSpPr>
        <p:spPr bwMode="auto">
          <a:xfrm>
            <a:off x="2292350" y="792163"/>
            <a:ext cx="2001838" cy="336550"/>
          </a:xfrm>
          <a:prstGeom prst="rect">
            <a:avLst/>
          </a:prstGeom>
          <a:solidFill>
            <a:schemeClr val="bg1"/>
          </a:solidFill>
          <a:ln w="9525">
            <a:noFill/>
            <a:miter lim="800000"/>
            <a:headEnd/>
            <a:tailEnd/>
          </a:ln>
        </p:spPr>
        <p:txBody>
          <a:bodyPr>
            <a:spAutoFit/>
          </a:bodyPr>
          <a:lstStyle/>
          <a:p>
            <a:pPr>
              <a:defRPr/>
            </a:pPr>
            <a:r>
              <a:rPr lang="hr-HR" sz="1600" dirty="0">
                <a:solidFill>
                  <a:schemeClr val="accent6">
                    <a:lumMod val="60000"/>
                    <a:lumOff val="40000"/>
                  </a:schemeClr>
                </a:solidFill>
              </a:rPr>
              <a:t>okolišna asimetrija</a:t>
            </a:r>
          </a:p>
        </p:txBody>
      </p:sp>
      <p:sp>
        <p:nvSpPr>
          <p:cNvPr id="2053" name="Text Box 5"/>
          <p:cNvSpPr txBox="1">
            <a:spLocks noChangeArrowheads="1"/>
          </p:cNvSpPr>
          <p:nvPr/>
        </p:nvSpPr>
        <p:spPr bwMode="auto">
          <a:xfrm>
            <a:off x="4821238" y="804863"/>
            <a:ext cx="2179637" cy="336550"/>
          </a:xfrm>
          <a:prstGeom prst="rect">
            <a:avLst/>
          </a:prstGeom>
          <a:solidFill>
            <a:schemeClr val="bg1"/>
          </a:solidFill>
          <a:ln w="9525">
            <a:noFill/>
            <a:miter lim="800000"/>
            <a:headEnd/>
            <a:tailEnd/>
          </a:ln>
        </p:spPr>
        <p:txBody>
          <a:bodyPr>
            <a:spAutoFit/>
          </a:bodyPr>
          <a:lstStyle/>
          <a:p>
            <a:pPr>
              <a:defRPr/>
            </a:pPr>
            <a:r>
              <a:rPr lang="hr-HR" sz="1600" dirty="0">
                <a:solidFill>
                  <a:schemeClr val="accent6">
                    <a:lumMod val="60000"/>
                    <a:lumOff val="40000"/>
                  </a:schemeClr>
                </a:solidFill>
              </a:rPr>
              <a:t>diobena asimetrija</a:t>
            </a:r>
          </a:p>
        </p:txBody>
      </p:sp>
      <p:sp>
        <p:nvSpPr>
          <p:cNvPr id="16390" name="Text Box 6"/>
          <p:cNvSpPr txBox="1">
            <a:spLocks noChangeArrowheads="1"/>
          </p:cNvSpPr>
          <p:nvPr/>
        </p:nvSpPr>
        <p:spPr bwMode="auto">
          <a:xfrm>
            <a:off x="468313" y="4724400"/>
            <a:ext cx="84248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stanična polarnost</a:t>
            </a:r>
          </a:p>
          <a:p>
            <a:pPr eaLnBrk="1" hangingPunct="1">
              <a:spcBef>
                <a:spcPct val="0"/>
              </a:spcBef>
              <a:buFontTx/>
              <a:buNone/>
            </a:pPr>
            <a:r>
              <a:rPr lang="hr-HR" altLang="en-US" sz="2000">
                <a:latin typeface="Arial" charset="0"/>
              </a:rPr>
              <a:t>raspored "unutarnjih faktora koji određuju diferencijaciju ili matičnost“</a:t>
            </a:r>
          </a:p>
          <a:p>
            <a:pPr eaLnBrk="1" hangingPunct="1">
              <a:spcBef>
                <a:spcPct val="0"/>
              </a:spcBef>
              <a:buFontTx/>
              <a:buNone/>
            </a:pPr>
            <a:r>
              <a:rPr lang="hr-HR" altLang="en-US" sz="2000">
                <a:latin typeface="Arial" charset="0"/>
              </a:rPr>
              <a:t>(solubilni faktori Par, citoskelet i polarizirane adhezijske veze, put Notch)</a:t>
            </a:r>
          </a:p>
          <a:p>
            <a:pPr eaLnBrk="1" hangingPunct="1">
              <a:spcBef>
                <a:spcPct val="0"/>
              </a:spcBef>
              <a:buFontTx/>
              <a:buNone/>
            </a:pPr>
            <a:r>
              <a:rPr lang="hr-HR" altLang="en-US" sz="2000">
                <a:latin typeface="Arial" charset="0"/>
              </a:rPr>
              <a:t>orijentacija diobenog vretena (ovisi o vanjskim i unutarnjim faktorima)</a:t>
            </a:r>
          </a:p>
          <a:p>
            <a:pPr eaLnBrk="1" hangingPunct="1">
              <a:spcBef>
                <a:spcPct val="0"/>
              </a:spcBef>
              <a:buFontTx/>
              <a:buNone/>
            </a:pPr>
            <a:r>
              <a:rPr lang="hr-HR" altLang="en-US" sz="2000">
                <a:solidFill>
                  <a:srgbClr val="7878DE"/>
                </a:solidFill>
                <a:latin typeface="Arial" charset="0"/>
              </a:rPr>
              <a:t>matične stanice imaju svoj “program”, diferencijacijom jedna (ili obje) stanice kćeri mijenjaju svoj “program”</a:t>
            </a:r>
          </a:p>
          <a:p>
            <a:pPr eaLnBrk="1" hangingPunct="1">
              <a:spcBef>
                <a:spcPct val="0"/>
              </a:spcBef>
              <a:buFontTx/>
              <a:buNone/>
            </a:pPr>
            <a:endParaRPr lang="hr-HR" altLang="en-US" sz="2000">
              <a:latin typeface="Arial" charset="0"/>
            </a:endParaRPr>
          </a:p>
        </p:txBody>
      </p:sp>
      <p:sp>
        <p:nvSpPr>
          <p:cNvPr id="16391" name="Text Box 7"/>
          <p:cNvSpPr txBox="1">
            <a:spLocks noChangeArrowheads="1"/>
          </p:cNvSpPr>
          <p:nvPr/>
        </p:nvSpPr>
        <p:spPr bwMode="auto">
          <a:xfrm>
            <a:off x="7308850" y="32131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6392" name="Text Box 10"/>
          <p:cNvSpPr txBox="1">
            <a:spLocks noChangeArrowheads="1"/>
          </p:cNvSpPr>
          <p:nvPr/>
        </p:nvSpPr>
        <p:spPr bwMode="auto">
          <a:xfrm>
            <a:off x="684213" y="3357563"/>
            <a:ext cx="16081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-okoliš:</a:t>
            </a:r>
          </a:p>
          <a:p>
            <a:pPr eaLnBrk="1" hangingPunct="1">
              <a:spcBef>
                <a:spcPct val="0"/>
              </a:spcBef>
              <a:buFontTx/>
              <a:buNone/>
            </a:pPr>
            <a:r>
              <a:rPr lang="hr-HR" altLang="en-US" sz="1600">
                <a:latin typeface="Arial" charset="0"/>
              </a:rPr>
              <a:t>utjecaj različitih</a:t>
            </a:r>
          </a:p>
          <a:p>
            <a:pPr eaLnBrk="1" hangingPunct="1">
              <a:spcBef>
                <a:spcPct val="0"/>
              </a:spcBef>
              <a:buFontTx/>
              <a:buNone/>
            </a:pPr>
            <a:r>
              <a:rPr lang="hr-HR" altLang="en-US" sz="1600">
                <a:latin typeface="Arial" charset="0"/>
              </a:rPr>
              <a:t>stanica i faktora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560388"/>
            <a:ext cx="9010650" cy="493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TextBox 1"/>
          <p:cNvSpPr txBox="1">
            <a:spLocks noChangeArrowheads="1"/>
          </p:cNvSpPr>
          <p:nvPr/>
        </p:nvSpPr>
        <p:spPr bwMode="auto">
          <a:xfrm>
            <a:off x="134938" y="5487988"/>
            <a:ext cx="8596312"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a:latin typeface="Arial" charset="0"/>
                <a:cs typeface="Arial" charset="0"/>
              </a:rPr>
              <a:t>for the discovery that mature cells can be reprogrammed </a:t>
            </a:r>
            <a:br>
              <a:rPr lang="en-US" altLang="en-US" sz="2000">
                <a:latin typeface="Arial" charset="0"/>
                <a:cs typeface="Arial" charset="0"/>
              </a:rPr>
            </a:br>
            <a:r>
              <a:rPr lang="en-US" altLang="en-US" sz="2000">
                <a:latin typeface="Arial" charset="0"/>
                <a:cs typeface="Arial" charset="0"/>
              </a:rPr>
              <a:t>to become pluripotent</a:t>
            </a: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 specijalizacija stanica je reverzibilan proces</a:t>
            </a:r>
          </a:p>
          <a:p>
            <a:pPr eaLnBrk="1" hangingPunct="1">
              <a:spcBef>
                <a:spcPct val="0"/>
              </a:spcBef>
              <a:buFontTx/>
              <a:buNone/>
            </a:pPr>
            <a:r>
              <a:rPr lang="hr-HR" altLang="en-US" sz="2000">
                <a:latin typeface="Arial" charset="0"/>
                <a:cs typeface="Arial" charset="0"/>
              </a:rPr>
              <a:t>DNA zrele stanice još uvijek sadrži informaciju o razvoju cijelog organizma</a:t>
            </a:r>
            <a:endParaRPr lang="en-US" altLang="en-US" sz="2000">
              <a:latin typeface="Arial" charset="0"/>
              <a:cs typeface="Arial" charset="0"/>
            </a:endParaRPr>
          </a:p>
          <a:p>
            <a:pPr eaLnBrk="1" hangingPunct="1">
              <a:spcBef>
                <a:spcPct val="0"/>
              </a:spcBef>
              <a:buFontTx/>
              <a:buNone/>
            </a:pPr>
            <a:endParaRPr lang="en-US" altLang="en-US" sz="240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ure 2. Methods of nuclear reprogramming, their advantages and limit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76250"/>
            <a:ext cx="5715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2484438" y="6021388"/>
            <a:ext cx="3767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Metode reprogramiranja stanica</a:t>
            </a:r>
          </a:p>
        </p:txBody>
      </p:sp>
      <p:sp>
        <p:nvSpPr>
          <p:cNvPr id="17412" name="TextBox 1"/>
          <p:cNvSpPr txBox="1">
            <a:spLocks noChangeArrowheads="1"/>
          </p:cNvSpPr>
          <p:nvPr/>
        </p:nvSpPr>
        <p:spPr bwMode="auto">
          <a:xfrm>
            <a:off x="7564438" y="4652963"/>
            <a:ext cx="14081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multipotent</a:t>
            </a:r>
          </a:p>
          <a:p>
            <a:pPr eaLnBrk="1" hangingPunct="1">
              <a:spcBef>
                <a:spcPct val="0"/>
              </a:spcBef>
              <a:buFontTx/>
              <a:buNone/>
            </a:pPr>
            <a:r>
              <a:rPr lang="hr-HR" altLang="en-US" sz="1400">
                <a:latin typeface="Arial" charset="0"/>
              </a:rPr>
              <a:t>adult</a:t>
            </a:r>
          </a:p>
          <a:p>
            <a:pPr eaLnBrk="1" hangingPunct="1">
              <a:spcBef>
                <a:spcPct val="0"/>
              </a:spcBef>
              <a:buFontTx/>
              <a:buNone/>
            </a:pPr>
            <a:r>
              <a:rPr lang="hr-HR" altLang="en-US" sz="1400">
                <a:latin typeface="Arial" charset="0"/>
              </a:rPr>
              <a:t>spermatogonial</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20713"/>
            <a:ext cx="296227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602038"/>
            <a:ext cx="298132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5" descr="Somatic-Cell-Nuclear-Transfer-clo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620713"/>
            <a:ext cx="3810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1"/>
          <p:cNvSpPr txBox="1">
            <a:spLocks noChangeArrowheads="1"/>
          </p:cNvSpPr>
          <p:nvPr/>
        </p:nvSpPr>
        <p:spPr bwMode="auto">
          <a:xfrm>
            <a:off x="4716463" y="4292600"/>
            <a:ext cx="41036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 somatski fibroblasti</a:t>
            </a:r>
          </a:p>
          <a:p>
            <a:pPr eaLnBrk="1" hangingPunct="1">
              <a:spcBef>
                <a:spcPct val="0"/>
              </a:spcBef>
              <a:buFontTx/>
              <a:buNone/>
            </a:pPr>
            <a:r>
              <a:rPr lang="hr-HR" altLang="en-US" sz="2000">
                <a:latin typeface="Arial" charset="0"/>
              </a:rPr>
              <a:t>F: embrionalne matične stanice dobivene prijenosom jezgre fibroblasta u jajnu stanicu</a:t>
            </a:r>
            <a:endParaRPr lang="en-US" altLang="en-US" sz="2000">
              <a:latin typeface="Arial" charset="0"/>
            </a:endParaRPr>
          </a:p>
        </p:txBody>
      </p:sp>
      <p:sp>
        <p:nvSpPr>
          <p:cNvPr id="18438" name="TextBox 2"/>
          <p:cNvSpPr txBox="1">
            <a:spLocks noChangeArrowheads="1"/>
          </p:cNvSpPr>
          <p:nvPr/>
        </p:nvSpPr>
        <p:spPr bwMode="auto">
          <a:xfrm>
            <a:off x="4859338" y="6446838"/>
            <a:ext cx="4210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Tachibana et al. Cell, 153, 1228-1238, 2013.</a:t>
            </a:r>
            <a:endParaRPr lang="en-US" altLang="en-US" sz="1600">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55625" y="549275"/>
            <a:ext cx="829786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Takahashi et al. Cell 131, 861-872, 2007 (Yamanaka)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Indukcija pluripotentnih matičnih stanica iz adultnih humanih fibroblasta</a:t>
            </a:r>
          </a:p>
          <a:p>
            <a:pPr eaLnBrk="1" hangingPunct="1">
              <a:spcBef>
                <a:spcPct val="0"/>
              </a:spcBef>
              <a:buFontTx/>
              <a:buNone/>
            </a:pPr>
            <a:r>
              <a:rPr lang="hr-HR" altLang="en-US" sz="2000">
                <a:latin typeface="Arial" charset="0"/>
              </a:rPr>
              <a:t>definiranim faktorima</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iPS - </a:t>
            </a:r>
            <a:r>
              <a:rPr lang="hr-HR" altLang="en-US" sz="2000">
                <a:solidFill>
                  <a:schemeClr val="accent2"/>
                </a:solidFill>
                <a:latin typeface="Arial" charset="0"/>
              </a:rPr>
              <a:t>inducirane pluripotentne matične stanice</a:t>
            </a:r>
          </a:p>
          <a:p>
            <a:pPr eaLnBrk="1" hangingPunct="1">
              <a:spcBef>
                <a:spcPct val="0"/>
              </a:spcBef>
              <a:buFontTx/>
              <a:buNone/>
            </a:pPr>
            <a:r>
              <a:rPr lang="hr-HR" altLang="en-US" sz="2000">
                <a:latin typeface="Arial" charset="0"/>
              </a:rPr>
              <a:t>-adultni humani dermalni fibroblasti – unos retrovirusima transkripcijskih </a:t>
            </a:r>
          </a:p>
          <a:p>
            <a:pPr eaLnBrk="1" hangingPunct="1">
              <a:spcBef>
                <a:spcPct val="0"/>
              </a:spcBef>
              <a:buFontTx/>
              <a:buNone/>
            </a:pPr>
            <a:r>
              <a:rPr lang="hr-HR" altLang="en-US" sz="2000">
                <a:latin typeface="Arial" charset="0"/>
              </a:rPr>
              <a:t>faktora </a:t>
            </a:r>
            <a:r>
              <a:rPr lang="hr-HR" altLang="en-US" sz="2000">
                <a:solidFill>
                  <a:schemeClr val="accent2"/>
                </a:solidFill>
                <a:latin typeface="Arial" charset="0"/>
              </a:rPr>
              <a:t>Oct3/4, Sox2</a:t>
            </a:r>
            <a:r>
              <a:rPr lang="hr-HR" altLang="en-US" sz="2000">
                <a:latin typeface="Arial" charset="0"/>
              </a:rPr>
              <a:t>, Klf4, c-Myc (OSKM)</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-stanice slične ES stanicama u morfologiji, proliferaciji, površinskim </a:t>
            </a:r>
          </a:p>
          <a:p>
            <a:pPr eaLnBrk="1" hangingPunct="1">
              <a:spcBef>
                <a:spcPct val="0"/>
              </a:spcBef>
              <a:buFontTx/>
              <a:buNone/>
            </a:pPr>
            <a:r>
              <a:rPr lang="hr-HR" altLang="en-US" sz="2000">
                <a:latin typeface="Arial" charset="0"/>
              </a:rPr>
              <a:t>antigenima, epigenetskom statusu gena specifičnih za pluripotentnost, </a:t>
            </a:r>
          </a:p>
          <a:p>
            <a:pPr eaLnBrk="1" hangingPunct="1">
              <a:spcBef>
                <a:spcPct val="0"/>
              </a:spcBef>
              <a:buFontTx/>
              <a:buNone/>
            </a:pPr>
            <a:r>
              <a:rPr lang="hr-HR" altLang="en-US" sz="2000">
                <a:latin typeface="Arial" charset="0"/>
              </a:rPr>
              <a:t>telomeraznoj aktivnosti</a:t>
            </a:r>
          </a:p>
          <a:p>
            <a:pPr eaLnBrk="1" hangingPunct="1">
              <a:spcBef>
                <a:spcPct val="0"/>
              </a:spcBef>
              <a:buFontTx/>
              <a:buNone/>
            </a:pPr>
            <a:endParaRPr lang="hr-HR" altLang="en-US" sz="2000">
              <a:latin typeface="Arial" charset="0"/>
            </a:endParaRPr>
          </a:p>
          <a:p>
            <a:pPr eaLnBrk="1" hangingPunct="1">
              <a:spcBef>
                <a:spcPct val="0"/>
              </a:spcBef>
              <a:buFontTx/>
              <a:buChar char="-"/>
            </a:pPr>
            <a:r>
              <a:rPr lang="hr-HR" altLang="en-US" sz="2000">
                <a:latin typeface="Arial" charset="0"/>
              </a:rPr>
              <a:t>diferenciraju u stanične tipove svih triju zametnih listića</a:t>
            </a:r>
          </a:p>
          <a:p>
            <a:pPr eaLnBrk="1" hangingPunct="1">
              <a:spcBef>
                <a:spcPct val="0"/>
              </a:spcBef>
              <a:buFontTx/>
              <a:buChar char="-"/>
            </a:pPr>
            <a:r>
              <a:rPr lang="hr-HR" altLang="en-US" sz="2000" i="1">
                <a:latin typeface="Arial" charset="0"/>
              </a:rPr>
              <a:t>in vivo</a:t>
            </a:r>
            <a:r>
              <a:rPr lang="hr-HR" altLang="en-US" sz="2000">
                <a:latin typeface="Arial" charset="0"/>
              </a:rPr>
              <a:t> teratomi</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23825"/>
            <a:ext cx="75247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47650"/>
            <a:ext cx="75247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4932363" y="6308725"/>
            <a:ext cx="337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Takahashi et al. Cell 131, 861-872, 2007</a:t>
            </a:r>
          </a:p>
        </p:txBody>
      </p:sp>
      <p:sp>
        <p:nvSpPr>
          <p:cNvPr id="20485" name="Text Box 5"/>
          <p:cNvSpPr txBox="1">
            <a:spLocks noChangeArrowheads="1"/>
          </p:cNvSpPr>
          <p:nvPr/>
        </p:nvSpPr>
        <p:spPr bwMode="auto">
          <a:xfrm>
            <a:off x="2535238" y="6208713"/>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Nanog</a:t>
            </a:r>
          </a:p>
        </p:txBody>
      </p:sp>
      <p:sp>
        <p:nvSpPr>
          <p:cNvPr id="20486" name="Oval 6"/>
          <p:cNvSpPr>
            <a:spLocks noChangeArrowheads="1"/>
          </p:cNvSpPr>
          <p:nvPr/>
        </p:nvSpPr>
        <p:spPr bwMode="auto">
          <a:xfrm>
            <a:off x="3563938" y="1341438"/>
            <a:ext cx="287337" cy="28892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20487" name="Oval 7"/>
          <p:cNvSpPr>
            <a:spLocks noChangeArrowheads="1"/>
          </p:cNvSpPr>
          <p:nvPr/>
        </p:nvSpPr>
        <p:spPr bwMode="auto">
          <a:xfrm>
            <a:off x="755650" y="2420938"/>
            <a:ext cx="287338" cy="28892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20488" name="Text Box 8"/>
          <p:cNvSpPr txBox="1">
            <a:spLocks noChangeArrowheads="1"/>
          </p:cNvSpPr>
          <p:nvPr/>
        </p:nvSpPr>
        <p:spPr bwMode="auto">
          <a:xfrm>
            <a:off x="5435600" y="2997200"/>
            <a:ext cx="33845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a:p>
            <a:pPr eaLnBrk="1" hangingPunct="1">
              <a:spcBef>
                <a:spcPct val="50000"/>
              </a:spcBef>
              <a:buFontTx/>
              <a:buNone/>
            </a:pPr>
            <a:r>
              <a:rPr lang="hr-HR" altLang="en-US" sz="2000">
                <a:latin typeface="Arial" charset="0"/>
              </a:rPr>
              <a:t>-proces nastanka iPS polagan i postupan, kroz nekoliko tjedana i rijedak događaj;</a:t>
            </a:r>
          </a:p>
          <a:p>
            <a:pPr eaLnBrk="1" hangingPunct="1">
              <a:spcBef>
                <a:spcPct val="50000"/>
              </a:spcBef>
              <a:buFontTx/>
              <a:buNone/>
            </a:pPr>
            <a:r>
              <a:rPr lang="hr-HR" altLang="en-US" sz="2000">
                <a:latin typeface="Arial" charset="0"/>
              </a:rPr>
              <a:t>-vjerojatno drugačiji mehanizam od SCNT</a:t>
            </a:r>
          </a:p>
          <a:p>
            <a:pPr eaLnBrk="1" hangingPunct="1">
              <a:spcBef>
                <a:spcPct val="50000"/>
              </a:spcBef>
              <a:buFontTx/>
              <a:buNone/>
            </a:pPr>
            <a:endParaRPr lang="hr-HR" altLang="en-US" sz="2000">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516688" y="4298950"/>
            <a:ext cx="10499726"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3200">
                <a:solidFill>
                  <a:schemeClr val="tx1"/>
                </a:solidFill>
                <a:latin typeface="Times New Roman" pitchFamily="18" charset="0"/>
              </a:defRPr>
            </a:lvl1pPr>
            <a:lvl2pPr marL="742950" indent="-28575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800">
                <a:solidFill>
                  <a:schemeClr val="tx1"/>
                </a:solidFill>
                <a:latin typeface="Times New Roman" pitchFamily="18" charset="0"/>
              </a:defRPr>
            </a:lvl2pPr>
            <a:lvl3pPr marL="11430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400">
                <a:solidFill>
                  <a:schemeClr val="tx1"/>
                </a:solidFill>
                <a:latin typeface="Times New Roman" pitchFamily="18" charset="0"/>
              </a:defRPr>
            </a:lvl3pPr>
            <a:lvl4pPr marL="16002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chemeClr val="tx1"/>
                </a:solidFill>
                <a:latin typeface="Times New Roman" pitchFamily="18" charset="0"/>
              </a:defRPr>
            </a:lvl4pPr>
            <a:lvl5pPr marL="20574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sz="2000">
                <a:solidFill>
                  <a:schemeClr val="tx1"/>
                </a:solidFill>
                <a:latin typeface="Times New Roman" pitchFamily="18" charset="0"/>
              </a:defRPr>
            </a:lvl9pPr>
          </a:lstStyle>
          <a:p>
            <a:pPr eaLnBrk="1" hangingPunct="1">
              <a:lnSpc>
                <a:spcPct val="95000"/>
              </a:lnSpc>
              <a:spcBef>
                <a:spcPct val="0"/>
              </a:spcBef>
              <a:buClr>
                <a:srgbClr val="000000"/>
              </a:buClr>
              <a:buFont typeface="Times New Roman" pitchFamily="18" charset="0"/>
              <a:buNone/>
            </a:pPr>
            <a:r>
              <a:rPr lang="en-GB" altLang="en-US" sz="2400"/>
              <a:t>  </a:t>
            </a:r>
            <a:r>
              <a:rPr lang="en-GB" altLang="en-US" sz="8400"/>
              <a:t> </a:t>
            </a:r>
            <a:r>
              <a:rPr lang="en-GB" altLang="en-US" sz="2400"/>
              <a:t>                                                                             </a:t>
            </a:r>
            <a:br>
              <a:rPr lang="en-GB" altLang="en-US" sz="2400"/>
            </a:br>
            <a:endParaRPr lang="en-GB" altLang="en-US" sz="240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341438"/>
            <a:ext cx="61214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547813" y="4149725"/>
            <a:ext cx="68421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itchFamily="18" charset="0"/>
              </a:defRPr>
            </a:lvl1pPr>
            <a:lvl2pPr marL="742950" indent="-28575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defRPr>
            </a:lvl2pPr>
            <a:lvl3pPr marL="11430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eaLnBrk="1" hangingPunct="1">
              <a:lnSpc>
                <a:spcPct val="93000"/>
              </a:lnSpc>
              <a:spcBef>
                <a:spcPct val="0"/>
              </a:spcBef>
              <a:buClr>
                <a:srgbClr val="000000"/>
              </a:buClr>
              <a:buFontTx/>
              <a:buNone/>
            </a:pPr>
            <a:r>
              <a:rPr lang="en-GB" altLang="en-US" sz="2000">
                <a:latin typeface="Arial" charset="0"/>
              </a:rPr>
              <a:t>Osnovni procesi kojima nastaje višestanični organizam: stanična proliferacija, specijalizacija, interakcije stanica i njihovo kretanje</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50825" y="3429000"/>
            <a:ext cx="88931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Char char="-"/>
            </a:pPr>
            <a:r>
              <a:rPr lang="hr-HR" altLang="en-US" sz="2000">
                <a:solidFill>
                  <a:schemeClr val="accent2"/>
                </a:solidFill>
                <a:latin typeface="Arial" charset="0"/>
              </a:rPr>
              <a:t>Oct4, Sox, Nanog: </a:t>
            </a:r>
            <a:r>
              <a:rPr lang="hr-HR" altLang="en-US" sz="2000">
                <a:latin typeface="Arial" charset="0"/>
              </a:rPr>
              <a:t>“program”</a:t>
            </a:r>
            <a:r>
              <a:rPr lang="hr-HR" altLang="en-US" sz="2000">
                <a:solidFill>
                  <a:schemeClr val="accent2"/>
                </a:solidFill>
                <a:latin typeface="Arial" charset="0"/>
              </a:rPr>
              <a:t> pluripotentnosti</a:t>
            </a:r>
            <a:r>
              <a:rPr lang="hr-HR" altLang="en-US" sz="2000">
                <a:latin typeface="Arial" charset="0"/>
              </a:rPr>
              <a:t> </a:t>
            </a:r>
          </a:p>
          <a:p>
            <a:pPr eaLnBrk="1" hangingPunct="1">
              <a:spcBef>
                <a:spcPct val="0"/>
              </a:spcBef>
              <a:buFontTx/>
              <a:buNone/>
            </a:pPr>
            <a:r>
              <a:rPr lang="hr-HR" altLang="en-US" sz="2000">
                <a:latin typeface="Arial" charset="0"/>
              </a:rPr>
              <a:t>(zajednički reguliraju nekoliko stotina gena kao master regulatori;</a:t>
            </a:r>
          </a:p>
          <a:p>
            <a:pPr eaLnBrk="1" hangingPunct="1">
              <a:spcBef>
                <a:spcPct val="0"/>
              </a:spcBef>
              <a:buFontTx/>
              <a:buNone/>
            </a:pPr>
            <a:r>
              <a:rPr lang="hr-HR" altLang="en-US" sz="2000">
                <a:latin typeface="Arial" charset="0"/>
              </a:rPr>
              <a:t>inhibiraju tkivno specifične faktore)</a:t>
            </a:r>
          </a:p>
          <a:p>
            <a:pPr eaLnBrk="1" hangingPunct="1">
              <a:spcBef>
                <a:spcPct val="0"/>
              </a:spcBef>
              <a:buFontTx/>
              <a:buChar char="-"/>
            </a:pPr>
            <a:r>
              <a:rPr lang="hr-HR" altLang="en-US" sz="2000">
                <a:latin typeface="Arial" charset="0"/>
              </a:rPr>
              <a:t>svojstvo samoobnavljanja</a:t>
            </a:r>
          </a:p>
          <a:p>
            <a:pPr eaLnBrk="1" hangingPunct="1">
              <a:spcBef>
                <a:spcPct val="0"/>
              </a:spcBef>
              <a:buFontTx/>
              <a:buChar char="-"/>
            </a:pPr>
            <a:r>
              <a:rPr lang="hr-HR" altLang="en-US" sz="2000">
                <a:latin typeface="Arial" charset="0"/>
              </a:rPr>
              <a:t>matične stanice: remodeliranje kromatina (Klf, c Myc)</a:t>
            </a:r>
          </a:p>
          <a:p>
            <a:pPr eaLnBrk="1" hangingPunct="1">
              <a:spcBef>
                <a:spcPct val="0"/>
              </a:spcBef>
              <a:buFontTx/>
              <a:buNone/>
            </a:pPr>
            <a:r>
              <a:rPr lang="hr-HR" altLang="en-US" sz="2000">
                <a:latin typeface="Arial" charset="0"/>
              </a:rPr>
              <a:t>(specifične histonske modifikacije – epigenetika)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1600">
                <a:latin typeface="Arial" charset="0"/>
              </a:rPr>
              <a:t>-danas: gašenje signala unesenih faktora; uključivanje “samoobnavljajućeg” programa</a:t>
            </a:r>
          </a:p>
          <a:p>
            <a:pPr eaLnBrk="1" hangingPunct="1">
              <a:spcBef>
                <a:spcPct val="0"/>
              </a:spcBef>
              <a:buFontTx/>
              <a:buNone/>
            </a:pPr>
            <a:r>
              <a:rPr lang="hr-HR" altLang="en-US" sz="1600">
                <a:latin typeface="Arial" charset="0"/>
              </a:rPr>
              <a:t>-uzgojen miš od iPS</a:t>
            </a:r>
          </a:p>
          <a:p>
            <a:pPr eaLnBrk="1" hangingPunct="1">
              <a:spcBef>
                <a:spcPct val="0"/>
              </a:spcBef>
              <a:buFontTx/>
              <a:buNone/>
            </a:pPr>
            <a:r>
              <a:rPr lang="hr-HR" altLang="en-US" sz="1600">
                <a:latin typeface="Arial" charset="0"/>
              </a:rPr>
              <a:t>-uzgoj humanih stanica, </a:t>
            </a:r>
          </a:p>
          <a:p>
            <a:pPr eaLnBrk="1" hangingPunct="1">
              <a:spcBef>
                <a:spcPct val="0"/>
              </a:spcBef>
              <a:buFontTx/>
              <a:buNone/>
            </a:pPr>
            <a:r>
              <a:rPr lang="hr-HR" altLang="en-US" sz="1600">
                <a:latin typeface="Arial" charset="0"/>
              </a:rPr>
              <a:t>-druge kombinacije LIN28 + Nanog</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836613"/>
            <a:ext cx="7072313"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3"/>
          <p:cNvSpPr txBox="1">
            <a:spLocks noChangeArrowheads="1"/>
          </p:cNvSpPr>
          <p:nvPr/>
        </p:nvSpPr>
        <p:spPr bwMode="auto">
          <a:xfrm>
            <a:off x="5511800" y="393700"/>
            <a:ext cx="2882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Fbx=marker pluripotentnih stanica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4840288" y="0"/>
            <a:ext cx="4303712" cy="72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dirty="0">
                <a:latin typeface="Arial" charset="0"/>
              </a:rPr>
              <a:t>regulacija održanja ESC:</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Oct4/Sox2/</a:t>
            </a:r>
            <a:r>
              <a:rPr lang="hr-HR" altLang="en-US" sz="2000" dirty="0" err="1">
                <a:latin typeface="Arial" charset="0"/>
              </a:rPr>
              <a:t>Nanog</a:t>
            </a:r>
            <a:r>
              <a:rPr lang="hr-HR" altLang="en-US" sz="2000" dirty="0">
                <a:latin typeface="Arial" charset="0"/>
              </a:rPr>
              <a:t> – povratna veza</a:t>
            </a:r>
          </a:p>
          <a:p>
            <a:pPr eaLnBrk="1" hangingPunct="1">
              <a:spcBef>
                <a:spcPct val="0"/>
              </a:spcBef>
              <a:buFontTx/>
              <a:buNone/>
            </a:pPr>
            <a:r>
              <a:rPr lang="hr-HR" altLang="en-US" sz="2000" dirty="0">
                <a:latin typeface="Arial" charset="0"/>
              </a:rPr>
              <a:t>i </a:t>
            </a:r>
            <a:r>
              <a:rPr lang="hr-HR" altLang="en-US" sz="2000" dirty="0" err="1">
                <a:latin typeface="Arial" charset="0"/>
              </a:rPr>
              <a:t>samoaktivacija</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1800" dirty="0">
                <a:latin typeface="Arial" charset="0"/>
              </a:rPr>
              <a:t>na promotorima dodatni set TF</a:t>
            </a:r>
          </a:p>
          <a:p>
            <a:pPr eaLnBrk="1" hangingPunct="1">
              <a:spcBef>
                <a:spcPct val="0"/>
              </a:spcBef>
              <a:buFontTx/>
              <a:buNone/>
            </a:pPr>
            <a:r>
              <a:rPr lang="hr-HR" altLang="en-US" sz="1800" dirty="0" err="1">
                <a:latin typeface="Arial" charset="0"/>
              </a:rPr>
              <a:t>kofaktora</a:t>
            </a:r>
            <a:r>
              <a:rPr lang="hr-HR" altLang="en-US" sz="1800" dirty="0">
                <a:latin typeface="Arial" charset="0"/>
              </a:rPr>
              <a:t>; regulacija </a:t>
            </a:r>
            <a:r>
              <a:rPr lang="hr-HR" altLang="en-US" sz="1800" dirty="0" err="1">
                <a:latin typeface="Arial" charset="0"/>
              </a:rPr>
              <a:t>kromatina</a:t>
            </a:r>
            <a:endParaRPr lang="hr-HR" altLang="en-US" sz="18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1800" dirty="0">
                <a:latin typeface="Arial" charset="0"/>
              </a:rPr>
              <a:t>regulacija </a:t>
            </a:r>
            <a:r>
              <a:rPr lang="hr-HR" altLang="en-US" sz="1800" dirty="0" err="1">
                <a:latin typeface="Arial" charset="0"/>
              </a:rPr>
              <a:t>PcG</a:t>
            </a:r>
            <a:r>
              <a:rPr lang="hr-HR" altLang="en-US" sz="1800" dirty="0">
                <a:latin typeface="Arial" charset="0"/>
              </a:rPr>
              <a:t> proteina </a:t>
            </a:r>
            <a:r>
              <a:rPr lang="hr-HR" altLang="en-US" sz="1800" dirty="0" err="1">
                <a:solidFill>
                  <a:schemeClr val="accent2"/>
                </a:solidFill>
                <a:latin typeface="Arial" charset="0"/>
              </a:rPr>
              <a:t>polikomb</a:t>
            </a:r>
            <a:endParaRPr lang="hr-HR" altLang="en-US" sz="1800" dirty="0">
              <a:solidFill>
                <a:schemeClr val="accent2"/>
              </a:solidFill>
              <a:latin typeface="Arial" charset="0"/>
            </a:endParaRPr>
          </a:p>
          <a:p>
            <a:pPr eaLnBrk="1" hangingPunct="1">
              <a:spcBef>
                <a:spcPct val="0"/>
              </a:spcBef>
              <a:buFontTx/>
              <a:buNone/>
            </a:pPr>
            <a:r>
              <a:rPr lang="hr-HR" altLang="en-US" sz="1800" dirty="0">
                <a:latin typeface="Arial" charset="0"/>
              </a:rPr>
              <a:t>koji su regulatori </a:t>
            </a:r>
            <a:r>
              <a:rPr lang="hr-HR" altLang="en-US" sz="1800" dirty="0" err="1">
                <a:latin typeface="Arial" charset="0"/>
              </a:rPr>
              <a:t>kromatina</a:t>
            </a:r>
            <a:endParaRPr lang="hr-HR" altLang="en-US" sz="1800" dirty="0">
              <a:latin typeface="Arial" charset="0"/>
            </a:endParaRPr>
          </a:p>
          <a:p>
            <a:pPr eaLnBrk="1" hangingPunct="1">
              <a:spcBef>
                <a:spcPct val="0"/>
              </a:spcBef>
              <a:buFontTx/>
              <a:buNone/>
            </a:pPr>
            <a:r>
              <a:rPr lang="hr-HR" altLang="en-US" sz="1800" dirty="0">
                <a:latin typeface="Arial" charset="0"/>
              </a:rPr>
              <a:t>i </a:t>
            </a:r>
            <a:r>
              <a:rPr lang="hr-HR" altLang="en-US" sz="1800" dirty="0" err="1">
                <a:solidFill>
                  <a:schemeClr val="accent2"/>
                </a:solidFill>
                <a:latin typeface="Arial" charset="0"/>
              </a:rPr>
              <a:t>tritoraks</a:t>
            </a:r>
            <a:r>
              <a:rPr lang="hr-HR" altLang="en-US" sz="1800" dirty="0">
                <a:latin typeface="Arial" charset="0"/>
              </a:rPr>
              <a:t> (</a:t>
            </a:r>
            <a:r>
              <a:rPr lang="hr-HR" altLang="en-US" sz="1800" dirty="0" err="1">
                <a:latin typeface="Arial" charset="0"/>
              </a:rPr>
              <a:t>Trc</a:t>
            </a:r>
            <a:r>
              <a:rPr lang="hr-HR" altLang="en-US" sz="1800" dirty="0">
                <a:latin typeface="Arial" charset="0"/>
              </a:rPr>
              <a:t>) </a:t>
            </a:r>
          </a:p>
          <a:p>
            <a:pPr eaLnBrk="1" hangingPunct="1">
              <a:spcBef>
                <a:spcPct val="0"/>
              </a:spcBef>
              <a:buFontTx/>
              <a:buNone/>
            </a:pPr>
            <a:r>
              <a:rPr lang="hr-HR" altLang="en-US" sz="1800" dirty="0" err="1">
                <a:latin typeface="Arial" charset="0"/>
              </a:rPr>
              <a:t>polikomb</a:t>
            </a:r>
            <a:r>
              <a:rPr lang="hr-HR" altLang="en-US" sz="1800" dirty="0">
                <a:latin typeface="Arial" charset="0"/>
              </a:rPr>
              <a:t> proteini održavaju specifično stanje promotora gena (</a:t>
            </a:r>
            <a:r>
              <a:rPr lang="hr-HR" altLang="en-US" sz="1800" dirty="0" err="1">
                <a:latin typeface="Arial" charset="0"/>
              </a:rPr>
              <a:t>histonski</a:t>
            </a:r>
            <a:r>
              <a:rPr lang="hr-HR" altLang="en-US" sz="1800" dirty="0">
                <a:latin typeface="Arial" charset="0"/>
              </a:rPr>
              <a:t> kod)</a:t>
            </a:r>
          </a:p>
          <a:p>
            <a:pPr eaLnBrk="1" hangingPunct="1">
              <a:spcBef>
                <a:spcPct val="0"/>
              </a:spcBef>
              <a:buFontTx/>
              <a:buNone/>
            </a:pPr>
            <a:r>
              <a:rPr lang="hr-HR" altLang="en-US" sz="1800" dirty="0">
                <a:latin typeface="Arial" charset="0"/>
              </a:rPr>
              <a:t>nužnih i za mogućnost diferencijacije</a:t>
            </a:r>
          </a:p>
          <a:p>
            <a:pPr eaLnBrk="1" hangingPunct="1">
              <a:spcBef>
                <a:spcPct val="0"/>
              </a:spcBef>
              <a:buFontTx/>
              <a:buNone/>
            </a:pPr>
            <a:r>
              <a:rPr lang="hr-HR" altLang="en-US" sz="1800" dirty="0">
                <a:latin typeface="Arial" charset="0"/>
              </a:rPr>
              <a:t>miRNA i </a:t>
            </a:r>
            <a:r>
              <a:rPr lang="hr-HR" altLang="en-US" sz="1800" dirty="0" err="1">
                <a:latin typeface="Arial" charset="0"/>
              </a:rPr>
              <a:t>ncRNA</a:t>
            </a:r>
            <a:r>
              <a:rPr lang="hr-HR" altLang="en-US" sz="1800" dirty="0">
                <a:latin typeface="Arial" charset="0"/>
              </a:rPr>
              <a:t> (</a:t>
            </a:r>
            <a:r>
              <a:rPr lang="hr-HR" altLang="en-US" sz="1800" dirty="0" err="1">
                <a:latin typeface="Arial" charset="0"/>
              </a:rPr>
              <a:t>noncoding</a:t>
            </a:r>
            <a:r>
              <a:rPr lang="hr-HR" altLang="en-US" sz="1800" dirty="0">
                <a:latin typeface="Arial" charset="0"/>
              </a:rPr>
              <a:t>, duga RNA) stabiliziraju komplekse </a:t>
            </a:r>
            <a:r>
              <a:rPr lang="hr-HR" altLang="en-US" sz="1800" dirty="0" err="1">
                <a:latin typeface="Arial" charset="0"/>
              </a:rPr>
              <a:t>PcG</a:t>
            </a:r>
            <a:endParaRPr lang="hr-HR" altLang="en-US" sz="18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1800" dirty="0">
                <a:latin typeface="Arial" charset="0"/>
              </a:rPr>
              <a:t>miRNA reguliraju prestanak aktivnosti </a:t>
            </a:r>
            <a:r>
              <a:rPr lang="hr-HR" altLang="en-US" sz="1800" dirty="0" err="1">
                <a:latin typeface="Arial" charset="0"/>
              </a:rPr>
              <a:t>Oct</a:t>
            </a:r>
            <a:r>
              <a:rPr lang="hr-HR" altLang="en-US" sz="1800" dirty="0">
                <a:latin typeface="Arial" charset="0"/>
              </a:rPr>
              <a:t>/</a:t>
            </a:r>
            <a:r>
              <a:rPr lang="hr-HR" altLang="en-US" sz="1800" dirty="0" err="1">
                <a:latin typeface="Arial" charset="0"/>
              </a:rPr>
              <a:t>Sox</a:t>
            </a:r>
            <a:r>
              <a:rPr lang="hr-HR" altLang="en-US" sz="1800" dirty="0">
                <a:latin typeface="Arial" charset="0"/>
              </a:rPr>
              <a:t>/</a:t>
            </a:r>
            <a:r>
              <a:rPr lang="hr-HR" altLang="en-US" sz="1800" dirty="0" err="1">
                <a:latin typeface="Arial" charset="0"/>
              </a:rPr>
              <a:t>Nanog</a:t>
            </a:r>
            <a:r>
              <a:rPr lang="hr-HR" altLang="en-US" sz="1800" dirty="0">
                <a:latin typeface="Arial" charset="0"/>
              </a:rPr>
              <a:t> kompleksa pri diferencijaciji</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1800" dirty="0" err="1">
                <a:latin typeface="Arial" charset="0"/>
              </a:rPr>
              <a:t>PcG</a:t>
            </a:r>
            <a:r>
              <a:rPr lang="hr-HR" altLang="en-US" sz="1800" dirty="0">
                <a:latin typeface="Arial" charset="0"/>
              </a:rPr>
              <a:t> “zatvaraju” gene za diferencijaciju </a:t>
            </a:r>
            <a:r>
              <a:rPr lang="hr-HR" altLang="en-US" sz="1800" dirty="0" err="1">
                <a:latin typeface="Arial" charset="0"/>
              </a:rPr>
              <a:t>ektoderma</a:t>
            </a:r>
            <a:r>
              <a:rPr lang="hr-HR" altLang="en-US" sz="1800" dirty="0">
                <a:latin typeface="Arial" charset="0"/>
              </a:rPr>
              <a:t>, </a:t>
            </a:r>
            <a:r>
              <a:rPr lang="hr-HR" altLang="en-US" sz="1800" dirty="0" err="1">
                <a:latin typeface="Arial" charset="0"/>
              </a:rPr>
              <a:t>mezoderma</a:t>
            </a:r>
            <a:r>
              <a:rPr lang="hr-HR" altLang="en-US" sz="1800" dirty="0">
                <a:latin typeface="Arial" charset="0"/>
              </a:rPr>
              <a:t>, </a:t>
            </a:r>
            <a:r>
              <a:rPr lang="hr-HR" altLang="en-US" sz="1800" dirty="0" err="1">
                <a:latin typeface="Arial" charset="0"/>
              </a:rPr>
              <a:t>endoderma</a:t>
            </a:r>
            <a:endParaRPr lang="hr-HR" altLang="en-US" sz="1800" dirty="0">
              <a:latin typeface="Arial" charset="0"/>
            </a:endParaRPr>
          </a:p>
          <a:p>
            <a:pPr eaLnBrk="1" hangingPunct="1">
              <a:spcBef>
                <a:spcPct val="0"/>
              </a:spcBef>
              <a:buFontTx/>
              <a:buNone/>
            </a:pPr>
            <a:r>
              <a:rPr lang="hr-HR" altLang="en-US" sz="1800" dirty="0">
                <a:latin typeface="Arial" charset="0"/>
              </a:rPr>
              <a:t>ali tako da se lako aktiviraju</a:t>
            </a:r>
          </a:p>
          <a:p>
            <a:pPr eaLnBrk="1" hangingPunct="1">
              <a:spcBef>
                <a:spcPct val="0"/>
              </a:spcBef>
              <a:buFontTx/>
              <a:buNone/>
            </a:pPr>
            <a:endParaRPr lang="hr-HR" altLang="en-US" sz="2000" dirty="0">
              <a:latin typeface="Arial" charset="0"/>
            </a:endParaRP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15925"/>
            <a:ext cx="4256088"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olecular.biology.of.the.cell.alberts.6th.ed"/>
          <p:cNvPicPr>
            <a:picLocks noChangeAspect="1" noChangeArrowheads="1"/>
          </p:cNvPicPr>
          <p:nvPr/>
        </p:nvPicPr>
        <p:blipFill>
          <a:blip r:embed="rId2">
            <a:extLst>
              <a:ext uri="{28A0092B-C50C-407E-A947-70E740481C1C}">
                <a14:useLocalDpi xmlns:a14="http://schemas.microsoft.com/office/drawing/2010/main" val="0"/>
              </a:ext>
            </a:extLst>
          </a:blip>
          <a:srcRect l="4482" t="7179" r="33919" b="60657"/>
          <a:stretch>
            <a:fillRect/>
          </a:stretch>
        </p:blipFill>
        <p:spPr bwMode="auto">
          <a:xfrm>
            <a:off x="1692275" y="836613"/>
            <a:ext cx="6046788"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2555875" y="5819775"/>
            <a:ext cx="461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Program embrionalnih matičnih stanica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superenh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765175"/>
            <a:ext cx="49403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
          <p:cNvSpPr txBox="1">
            <a:spLocks noChangeArrowheads="1"/>
          </p:cNvSpPr>
          <p:nvPr/>
        </p:nvSpPr>
        <p:spPr bwMode="auto">
          <a:xfrm>
            <a:off x="1042988" y="5949950"/>
            <a:ext cx="634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Oct-Sox-Nanog – određuju „program matičnih stanica”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76250"/>
            <a:ext cx="7011987" cy="500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1"/>
          <p:cNvSpPr txBox="1">
            <a:spLocks noChangeArrowheads="1"/>
          </p:cNvSpPr>
          <p:nvPr/>
        </p:nvSpPr>
        <p:spPr bwMode="auto">
          <a:xfrm rot="10800000" flipV="1">
            <a:off x="1835150" y="5803900"/>
            <a:ext cx="5716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Epigenetske promjene tijekom reprogramiranja</a:t>
            </a:r>
            <a:endParaRPr lang="en-US" altLang="en-US" sz="2000">
              <a:latin typeface="Arial" charset="0"/>
            </a:endParaRPr>
          </a:p>
        </p:txBody>
      </p:sp>
      <p:sp>
        <p:nvSpPr>
          <p:cNvPr id="3" name="TextBox 2"/>
          <p:cNvSpPr txBox="1"/>
          <p:nvPr/>
        </p:nvSpPr>
        <p:spPr>
          <a:xfrm>
            <a:off x="6904038" y="6221413"/>
            <a:ext cx="1790700" cy="561975"/>
          </a:xfrm>
          <a:prstGeom prst="rect">
            <a:avLst/>
          </a:prstGeom>
          <a:noFill/>
        </p:spPr>
        <p:txBody>
          <a:bodyPr wrap="none">
            <a:spAutoFit/>
          </a:bodyPr>
          <a:lstStyle/>
          <a:p>
            <a:pPr>
              <a:defRPr/>
            </a:pPr>
            <a:endParaRPr lang="en-US" dirty="0"/>
          </a:p>
          <a:p>
            <a:pPr>
              <a:defRPr/>
            </a:pPr>
            <a:r>
              <a:rPr lang="nl-NL" sz="1050" dirty="0"/>
              <a:t>NATURE | VOL 502 | 2013</a:t>
            </a:r>
            <a:endParaRPr lang="en-US" sz="105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Waves of molecular events underlie cellular reprogram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765175"/>
            <a:ext cx="5715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p:cNvSpPr txBox="1">
            <a:spLocks noChangeArrowheads="1"/>
          </p:cNvSpPr>
          <p:nvPr/>
        </p:nvSpPr>
        <p:spPr bwMode="auto">
          <a:xfrm>
            <a:off x="5003800" y="6081713"/>
            <a:ext cx="40925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100" b="1">
                <a:latin typeface="Arial" charset="0"/>
                <a:hlinkClick r:id="rId3"/>
              </a:rPr>
              <a:t>Stem cells: Surf the waves of reprogramming</a:t>
            </a:r>
            <a:endParaRPr lang="en-US" altLang="en-US" sz="1100" b="1">
              <a:latin typeface="Arial" charset="0"/>
            </a:endParaRPr>
          </a:p>
          <a:p>
            <a:pPr eaLnBrk="1" hangingPunct="1">
              <a:spcBef>
                <a:spcPct val="0"/>
              </a:spcBef>
              <a:buFontTx/>
              <a:buNone/>
            </a:pPr>
            <a:r>
              <a:rPr lang="en-US" altLang="en-US" sz="1100">
                <a:latin typeface="Arial" charset="0"/>
                <a:hlinkClick r:id="rId4"/>
              </a:rPr>
              <a:t>Ignacio Sancho-Martinez</a:t>
            </a:r>
            <a:r>
              <a:rPr lang="en-US" altLang="en-US" sz="1100">
                <a:latin typeface="Arial" charset="0"/>
              </a:rPr>
              <a:t> </a:t>
            </a:r>
          </a:p>
          <a:p>
            <a:pPr eaLnBrk="1" hangingPunct="1">
              <a:spcBef>
                <a:spcPct val="0"/>
              </a:spcBef>
              <a:buFontTx/>
              <a:buNone/>
            </a:pPr>
            <a:r>
              <a:rPr lang="en-US" altLang="en-US" sz="1100">
                <a:latin typeface="Arial" charset="0"/>
              </a:rPr>
              <a:t>&amp; </a:t>
            </a:r>
            <a:r>
              <a:rPr lang="en-US" altLang="en-US" sz="1100">
                <a:latin typeface="Arial" charset="0"/>
                <a:hlinkClick r:id="rId5"/>
              </a:rPr>
              <a:t>Juan Carlos Izpisua Belmonte</a:t>
            </a:r>
            <a:r>
              <a:rPr lang="en-US" altLang="en-US" sz="1100">
                <a:latin typeface="Arial" charset="0"/>
              </a:rPr>
              <a:t> </a:t>
            </a:r>
          </a:p>
          <a:p>
            <a:pPr eaLnBrk="1" hangingPunct="1">
              <a:spcBef>
                <a:spcPct val="0"/>
              </a:spcBef>
              <a:buFontTx/>
              <a:buNone/>
            </a:pPr>
            <a:r>
              <a:rPr lang="en-US" altLang="en-US" sz="1100">
                <a:latin typeface="Arial" charset="0"/>
              </a:rPr>
              <a:t>Nature 493, 310–311 (17 January 2013) doi:10.1038/493310b </a:t>
            </a:r>
          </a:p>
        </p:txBody>
      </p:sp>
      <p:sp>
        <p:nvSpPr>
          <p:cNvPr id="26628" name="TextBox 2"/>
          <p:cNvSpPr txBox="1">
            <a:spLocks noChangeArrowheads="1"/>
          </p:cNvSpPr>
          <p:nvPr/>
        </p:nvSpPr>
        <p:spPr bwMode="auto">
          <a:xfrm>
            <a:off x="855663" y="4295775"/>
            <a:ext cx="72723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„Valovi” reprogramiranja</a:t>
            </a:r>
          </a:p>
          <a:p>
            <a:pPr eaLnBrk="1" hangingPunct="1">
              <a:spcBef>
                <a:spcPct val="0"/>
              </a:spcBef>
              <a:buFontTx/>
              <a:buNone/>
            </a:pPr>
            <a:r>
              <a:rPr lang="hr-HR" altLang="en-US" sz="2000">
                <a:latin typeface="Arial" charset="0"/>
              </a:rPr>
              <a:t>-središnji „stohastični dio”, mnoge stanice ostaju djelomično reprogramirane</a:t>
            </a:r>
          </a:p>
          <a:p>
            <a:pPr eaLnBrk="1" hangingPunct="1">
              <a:spcBef>
                <a:spcPct val="0"/>
              </a:spcBef>
              <a:buFontTx/>
              <a:buNone/>
            </a:pPr>
            <a:r>
              <a:rPr lang="hr-HR" altLang="en-US" sz="2000">
                <a:latin typeface="Arial" charset="0"/>
              </a:rPr>
              <a:t>-1: 1000 stanica se reprogramira</a:t>
            </a:r>
          </a:p>
          <a:p>
            <a:pPr eaLnBrk="1" hangingPunct="1">
              <a:spcBef>
                <a:spcPct val="0"/>
              </a:spcBef>
              <a:buFontTx/>
              <a:buNone/>
            </a:pPr>
            <a:r>
              <a:rPr lang="hr-HR" altLang="en-US" sz="2000">
                <a:latin typeface="Arial" charset="0"/>
              </a:rPr>
              <a:t>-samo H3K4me2 mijenja oko 1000 mjesta u genomu</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0350"/>
            <a:ext cx="54737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1" name="TextBox 1"/>
          <p:cNvSpPr txBox="1">
            <a:spLocks noChangeArrowheads="1"/>
          </p:cNvSpPr>
          <p:nvPr/>
        </p:nvSpPr>
        <p:spPr bwMode="auto">
          <a:xfrm>
            <a:off x="1116013" y="5445125"/>
            <a:ext cx="7488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Međusobno signaliziranje faktora reprogramiranja i molekula koje utječu na stanje kromatina (crno: olakšavanje, crveno: inhibicija reprogramiranja; BMP i Wnt utječu ovisno o fazi)</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
            <a:ext cx="91376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TextBox 1"/>
          <p:cNvSpPr txBox="1">
            <a:spLocks noChangeArrowheads="1"/>
          </p:cNvSpPr>
          <p:nvPr/>
        </p:nvSpPr>
        <p:spPr bwMode="auto">
          <a:xfrm>
            <a:off x="1414463" y="5360988"/>
            <a:ext cx="6308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Promjene strukture kromatina tijekom reprogramiranja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3" y="836613"/>
            <a:ext cx="508635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TextBox 1"/>
          <p:cNvSpPr txBox="1">
            <a:spLocks noChangeArrowheads="1"/>
          </p:cNvSpPr>
          <p:nvPr/>
        </p:nvSpPr>
        <p:spPr bwMode="auto">
          <a:xfrm>
            <a:off x="2039938" y="5516563"/>
            <a:ext cx="4856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Promjena </a:t>
            </a:r>
            <a:r>
              <a:rPr lang="hr-HR" altLang="en-US" sz="2000" dirty="0" err="1">
                <a:latin typeface="Arial" charset="0"/>
              </a:rPr>
              <a:t>heterokromatina</a:t>
            </a:r>
            <a:r>
              <a:rPr lang="hr-HR" altLang="en-US" sz="2000" dirty="0">
                <a:latin typeface="Arial" charset="0"/>
              </a:rPr>
              <a:t> X kromosoma</a:t>
            </a:r>
            <a:endParaRPr lang="en-US" altLang="en-US" sz="2000" dirty="0">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404813"/>
            <a:ext cx="9288463"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extBox 1"/>
          <p:cNvSpPr txBox="1">
            <a:spLocks noChangeArrowheads="1"/>
          </p:cNvSpPr>
          <p:nvPr/>
        </p:nvSpPr>
        <p:spPr bwMode="auto">
          <a:xfrm>
            <a:off x="468313" y="5949950"/>
            <a:ext cx="4956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Putevi reprogramiranja mogu biti različiti…</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574675" y="1412875"/>
            <a:ext cx="80645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totipotentna jajna stanica </a:t>
            </a:r>
            <a:r>
              <a:rPr lang="hr-HR" altLang="en-US" sz="2000">
                <a:latin typeface="Arial" charset="0"/>
                <a:cs typeface="Arial" charset="0"/>
              </a:rPr>
              <a:t>→ </a:t>
            </a:r>
            <a:r>
              <a:rPr lang="hr-HR" altLang="en-US" sz="2000">
                <a:latin typeface="Arial" charset="0"/>
              </a:rPr>
              <a:t>višestanični organizam:</a:t>
            </a:r>
          </a:p>
          <a:p>
            <a:pPr eaLnBrk="1" hangingPunct="1">
              <a:spcBef>
                <a:spcPct val="0"/>
              </a:spcBef>
              <a:buFontTx/>
              <a:buNone/>
            </a:pPr>
            <a:r>
              <a:rPr lang="hr-HR" altLang="en-US" sz="2000">
                <a:latin typeface="Arial" charset="0"/>
              </a:rPr>
              <a:t>specijalizirane stanice čine tkiva i organe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embrionalni razvoj: razvoj cijelog organizma iz jedne stanice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proliferacija u ravnoteži s ugibanjem stanica</a:t>
            </a:r>
          </a:p>
          <a:p>
            <a:pPr eaLnBrk="1" hangingPunct="1">
              <a:spcBef>
                <a:spcPct val="0"/>
              </a:spcBef>
              <a:buFontTx/>
              <a:buNone/>
            </a:pPr>
            <a:r>
              <a:rPr lang="hr-HR" altLang="en-US" sz="2000">
                <a:latin typeface="Arial" charset="0"/>
              </a:rPr>
              <a:t>(“istrošenost”, ozljede, ugibanje)</a:t>
            </a:r>
          </a:p>
          <a:p>
            <a:pPr eaLnBrk="1" hangingPunct="1">
              <a:spcBef>
                <a:spcPct val="0"/>
              </a:spcBef>
              <a:buFontTx/>
              <a:buNone/>
            </a:pPr>
            <a:r>
              <a:rPr lang="hr-HR" altLang="en-US" sz="2000">
                <a:latin typeface="Arial" charset="0"/>
              </a:rPr>
              <a:t>-procesi diferencijacije kod odrasle jedinke – procesi u tkivima</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systembio.com/images/example_ipsl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188913"/>
            <a:ext cx="59055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
          <p:cNvSpPr>
            <a:spLocks noChangeArrowheads="1"/>
          </p:cNvSpPr>
          <p:nvPr/>
        </p:nvSpPr>
        <p:spPr bwMode="auto">
          <a:xfrm>
            <a:off x="468313" y="3811588"/>
            <a:ext cx="80994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a:latin typeface="Arial" charset="0"/>
              </a:rPr>
              <a:t>Retroviral Reprogramming Service Details</a:t>
            </a:r>
          </a:p>
          <a:p>
            <a:pPr eaLnBrk="1" hangingPunct="1">
              <a:spcBef>
                <a:spcPct val="0"/>
              </a:spcBef>
              <a:buFontTx/>
              <a:buNone/>
            </a:pPr>
            <a:r>
              <a:rPr lang="en-US" altLang="en-US" sz="1400">
                <a:latin typeface="Arial" charset="0"/>
              </a:rPr>
              <a:t>• Generate disease and patient-specific iPSCs from your own model system</a:t>
            </a:r>
            <a:br>
              <a:rPr lang="en-US" altLang="en-US" sz="1400">
                <a:latin typeface="Arial" charset="0"/>
              </a:rPr>
            </a:br>
            <a:r>
              <a:rPr lang="en-US" altLang="en-US" sz="1400">
                <a:latin typeface="Arial" charset="0"/>
              </a:rPr>
              <a:t>• Retroviral reprogramming using standard Oct4, Sox2, c-Myc, and Klf4 Factors</a:t>
            </a:r>
            <a:br>
              <a:rPr lang="en-US" altLang="en-US" sz="1400">
                <a:latin typeface="Arial" charset="0"/>
              </a:rPr>
            </a:br>
            <a:r>
              <a:rPr lang="en-US" altLang="en-US" sz="1400">
                <a:latin typeface="Arial" charset="0"/>
              </a:rPr>
              <a:t>• iPSC colonies are selected based on expected morphology</a:t>
            </a:r>
            <a:br>
              <a:rPr lang="en-US" altLang="en-US" sz="1400">
                <a:latin typeface="Arial" charset="0"/>
              </a:rPr>
            </a:br>
            <a:r>
              <a:rPr lang="en-US" altLang="en-US" sz="1400">
                <a:latin typeface="Arial" charset="0"/>
              </a:rPr>
              <a:t>• AP Staining and immunostaining of ESC markers Nanog or Oct4, SSEA3/4 &amp; TRA-1-81 included</a:t>
            </a:r>
            <a:br>
              <a:rPr lang="en-US" altLang="en-US" sz="1400">
                <a:latin typeface="Arial" charset="0"/>
              </a:rPr>
            </a:br>
            <a:r>
              <a:rPr lang="en-US" altLang="en-US" sz="1400">
                <a:latin typeface="Arial" charset="0"/>
              </a:rPr>
              <a:t>• SBI provides 5 validated iPSC colonies for each genotype</a:t>
            </a:r>
            <a:br>
              <a:rPr lang="en-US" altLang="en-US" sz="1400">
                <a:latin typeface="Arial" charset="0"/>
              </a:rPr>
            </a:br>
            <a:r>
              <a:rPr lang="en-US" altLang="en-US" sz="1400">
                <a:latin typeface="Arial" charset="0"/>
              </a:rPr>
              <a:t>• Timelines for Mouse iPSCs: 2-3 months and Human iPSCs: 3-4 months</a:t>
            </a:r>
          </a:p>
          <a:p>
            <a:pPr eaLnBrk="1" hangingPunct="1">
              <a:spcBef>
                <a:spcPct val="0"/>
              </a:spcBef>
              <a:buFontTx/>
              <a:buNone/>
            </a:pPr>
            <a:r>
              <a:rPr lang="en-US" altLang="en-US" sz="1400">
                <a:latin typeface="Arial" charset="0"/>
              </a:rPr>
              <a:t>Examples of patient-specific iPS cell lines created at SBI</a:t>
            </a:r>
            <a:endParaRPr lang="hr-HR" altLang="en-US" sz="1400">
              <a:latin typeface="Arial" charset="0"/>
            </a:endParaRPr>
          </a:p>
          <a:p>
            <a:pPr eaLnBrk="1" hangingPunct="1">
              <a:spcBef>
                <a:spcPct val="0"/>
              </a:spcBef>
              <a:buFontTx/>
              <a:buNone/>
            </a:pPr>
            <a:endParaRPr lang="hr-HR" altLang="en-US" sz="1400">
              <a:latin typeface="Arial" charset="0"/>
            </a:endParaRPr>
          </a:p>
          <a:p>
            <a:pPr eaLnBrk="1" hangingPunct="1">
              <a:spcBef>
                <a:spcPct val="0"/>
              </a:spcBef>
              <a:buFontTx/>
              <a:buNone/>
            </a:pPr>
            <a:endParaRPr lang="hr-HR" altLang="en-US" sz="1400">
              <a:latin typeface="Arial" charset="0"/>
            </a:endParaRPr>
          </a:p>
          <a:p>
            <a:pPr eaLnBrk="1" hangingPunct="1">
              <a:spcBef>
                <a:spcPct val="0"/>
              </a:spcBef>
              <a:buFontTx/>
              <a:buNone/>
            </a:pPr>
            <a:r>
              <a:rPr lang="hr-HR" altLang="en-US" sz="2000">
                <a:latin typeface="Arial" charset="0"/>
              </a:rPr>
              <a:t>- mogućnost istraživanja mehanizma bolesti i liječenja unosom „zdravih” diferenciranih stanica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frontiersin.org/files/Articles/125625/fcell-03-00002-HTML/image_m/fcell-03-00002-g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33363"/>
            <a:ext cx="4576762" cy="66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6931025" y="6415088"/>
            <a:ext cx="18700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100">
                <a:latin typeface="Arial" charset="0"/>
              </a:rPr>
              <a:t>Front. Cell Dev. Biol., </a:t>
            </a:r>
            <a:r>
              <a:rPr lang="hr-HR" altLang="en-US" sz="1100">
                <a:latin typeface="Arial" charset="0"/>
              </a:rPr>
              <a:t>2</a:t>
            </a:r>
            <a:r>
              <a:rPr lang="en-US" altLang="en-US" sz="1100">
                <a:latin typeface="Arial" charset="0"/>
              </a:rPr>
              <a:t>015</a:t>
            </a:r>
          </a:p>
        </p:txBody>
      </p:sp>
      <p:sp>
        <p:nvSpPr>
          <p:cNvPr id="32772" name="TextBox 2"/>
          <p:cNvSpPr txBox="1">
            <a:spLocks noChangeArrowheads="1"/>
          </p:cNvSpPr>
          <p:nvPr/>
        </p:nvSpPr>
        <p:spPr bwMode="auto">
          <a:xfrm>
            <a:off x="5292725" y="1412875"/>
            <a:ext cx="37068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Mogućnosti upotrebe induciranih pluripotentnih stanica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-autologni donor</a:t>
            </a:r>
          </a:p>
          <a:p>
            <a:pPr eaLnBrk="1" hangingPunct="1">
              <a:spcBef>
                <a:spcPct val="0"/>
              </a:spcBef>
              <a:buFontTx/>
              <a:buNone/>
            </a:pPr>
            <a:r>
              <a:rPr lang="hr-HR" altLang="en-US" sz="2000">
                <a:latin typeface="Arial" charset="0"/>
              </a:rPr>
              <a:t>-uspostava pogodnih uvjeta diferencijacije (mogućih)</a:t>
            </a:r>
          </a:p>
          <a:p>
            <a:pPr eaLnBrk="1" hangingPunct="1">
              <a:spcBef>
                <a:spcPct val="0"/>
              </a:spcBef>
              <a:buFontTx/>
              <a:buNone/>
            </a:pPr>
            <a:r>
              <a:rPr lang="hr-HR" altLang="en-US" sz="2000">
                <a:latin typeface="Arial" charset="0"/>
              </a:rPr>
              <a:t>-poremećaj ekspresije OSKM može isto voditi pojavi tumora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539750" y="1125538"/>
            <a:ext cx="83534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hr-HR" altLang="en-US" sz="2000">
                <a:latin typeface="Arial" charset="0"/>
              </a:rPr>
              <a:t>utjecaj “okoliša” ili </a:t>
            </a:r>
            <a:r>
              <a:rPr lang="hr-HR" altLang="en-US" sz="2000" b="1">
                <a:latin typeface="Arial" charset="0"/>
              </a:rPr>
              <a:t>“niše”</a:t>
            </a:r>
          </a:p>
          <a:p>
            <a:pPr>
              <a:spcBef>
                <a:spcPct val="0"/>
              </a:spcBef>
              <a:buFontTx/>
              <a:buNone/>
            </a:pPr>
            <a:r>
              <a:rPr lang="hr-HR" altLang="en-US" sz="2000">
                <a:latin typeface="Arial" charset="0"/>
              </a:rPr>
              <a:t>1978 Schofield: hipoteza niša matičnih stanica</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“anatomska struktura (stanične i nestanične komponente; anatomski odjeljci) koja integrira lokalne i sistemske faktore da bi regulirala proliferaciju, diferencijaciju, preživljenje i lokalizaciju matičnih stanica”</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-solubilni faktori (faktori rasta, hormoni...), prisutnost neurona i krvnih žila</a:t>
            </a:r>
          </a:p>
          <a:p>
            <a:pPr>
              <a:spcBef>
                <a:spcPct val="0"/>
              </a:spcBef>
              <a:buFontTx/>
              <a:buNone/>
            </a:pPr>
            <a:r>
              <a:rPr lang="hr-HR" altLang="en-US" sz="2000">
                <a:latin typeface="Arial" charset="0"/>
              </a:rPr>
              <a:t>-dodir s ECM i drugim stanicama</a:t>
            </a:r>
          </a:p>
          <a:p>
            <a:pPr>
              <a:spcBef>
                <a:spcPct val="0"/>
              </a:spcBef>
              <a:buFontTx/>
              <a:buNone/>
            </a:pPr>
            <a:r>
              <a:rPr lang="hr-HR" altLang="en-US" sz="2000">
                <a:latin typeface="Arial" charset="0"/>
              </a:rPr>
              <a:t>-često hipoksični uvjeti</a:t>
            </a:r>
          </a:p>
          <a:p>
            <a:pPr>
              <a:spcBef>
                <a:spcPct val="0"/>
              </a:spcBef>
              <a:buFontTx/>
              <a:buNone/>
            </a:pPr>
            <a:r>
              <a:rPr lang="hr-HR" altLang="en-US" sz="2000">
                <a:latin typeface="Arial" charset="0"/>
              </a:rPr>
              <a:t>-zaštićena područja</a:t>
            </a:r>
          </a:p>
          <a:p>
            <a:pPr eaLnBrk="1" hangingPunct="1">
              <a:spcBef>
                <a:spcPct val="0"/>
              </a:spcBef>
              <a:buFontTx/>
              <a:buNone/>
            </a:pPr>
            <a:endParaRPr lang="hr-HR" altLang="en-US" sz="2000">
              <a:latin typeface="Arial" charset="0"/>
            </a:endParaRPr>
          </a:p>
        </p:txBody>
      </p:sp>
      <p:sp>
        <p:nvSpPr>
          <p:cNvPr id="33795" name="Text Box 3"/>
          <p:cNvSpPr txBox="1">
            <a:spLocks noChangeArrowheads="1"/>
          </p:cNvSpPr>
          <p:nvPr/>
        </p:nvSpPr>
        <p:spPr bwMode="auto">
          <a:xfrm>
            <a:off x="6011863" y="6165850"/>
            <a:ext cx="2655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hr-HR" altLang="en-US" sz="1400">
                <a:latin typeface="Arial" charset="0"/>
              </a:rPr>
              <a:t>Fuchs, Cell 116, 769-778, 2004</a:t>
            </a:r>
          </a:p>
        </p:txBody>
      </p:sp>
      <p:sp>
        <p:nvSpPr>
          <p:cNvPr id="33796" name="TextBox 1"/>
          <p:cNvSpPr txBox="1">
            <a:spLocks noChangeArrowheads="1"/>
          </p:cNvSpPr>
          <p:nvPr/>
        </p:nvSpPr>
        <p:spPr bwMode="auto">
          <a:xfrm>
            <a:off x="539750" y="476250"/>
            <a:ext cx="5453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rPr>
              <a:t>Uvjeti rasta somatskih matičnih stanica</a:t>
            </a:r>
            <a:r>
              <a:rPr lang="hr-HR" altLang="en-US" sz="2000">
                <a:latin typeface="Arial" charset="0"/>
              </a:rPr>
              <a:t>: „niše” </a:t>
            </a:r>
            <a:endParaRPr lang="en-US" altLang="en-US" sz="2000">
              <a:latin typeface="Arial" charset="0"/>
            </a:endParaRPr>
          </a:p>
        </p:txBody>
      </p:sp>
      <p:sp>
        <p:nvSpPr>
          <p:cNvPr id="2" name="TextBox 1"/>
          <p:cNvSpPr txBox="1"/>
          <p:nvPr/>
        </p:nvSpPr>
        <p:spPr>
          <a:xfrm>
            <a:off x="663575" y="5343525"/>
            <a:ext cx="8301038" cy="708025"/>
          </a:xfrm>
          <a:prstGeom prst="rect">
            <a:avLst/>
          </a:prstGeom>
          <a:noFill/>
        </p:spPr>
        <p:txBody>
          <a:bodyPr>
            <a:spAutoFit/>
          </a:bodyPr>
          <a:lstStyle/>
          <a:p>
            <a:pPr>
              <a:defRPr/>
            </a:pPr>
            <a:r>
              <a:rPr lang="hr-HR" dirty="0">
                <a:solidFill>
                  <a:schemeClr val="accent6">
                    <a:lumMod val="75000"/>
                  </a:schemeClr>
                </a:solidFill>
              </a:rPr>
              <a:t>okolišni faktori – signalne molekule + </a:t>
            </a:r>
            <a:r>
              <a:rPr lang="hr-HR" dirty="0" err="1">
                <a:solidFill>
                  <a:schemeClr val="accent6">
                    <a:lumMod val="75000"/>
                  </a:schemeClr>
                </a:solidFill>
              </a:rPr>
              <a:t>unutarstanični</a:t>
            </a:r>
            <a:r>
              <a:rPr lang="hr-HR" dirty="0">
                <a:solidFill>
                  <a:schemeClr val="accent6">
                    <a:lumMod val="75000"/>
                  </a:schemeClr>
                </a:solidFill>
              </a:rPr>
              <a:t> set proteina koji na njih odgovara određuju staničnu sudbinu</a:t>
            </a:r>
            <a:endParaRPr lang="en-US"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511175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468313" y="5516563"/>
            <a:ext cx="6985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Niša matičnih stanica</a:t>
            </a:r>
          </a:p>
          <a:p>
            <a:pPr eaLnBrk="1" hangingPunct="1">
              <a:spcBef>
                <a:spcPct val="0"/>
              </a:spcBef>
              <a:buFontTx/>
              <a:buNone/>
            </a:pPr>
            <a:r>
              <a:rPr lang="hr-HR" altLang="en-US" sz="1600">
                <a:latin typeface="Arial" charset="0"/>
              </a:rPr>
              <a:t>(Jones, Wagers, Nat. Rev. 9, 11-21, 2008)</a:t>
            </a:r>
          </a:p>
          <a:p>
            <a:pPr eaLnBrk="1" hangingPunct="1">
              <a:spcBef>
                <a:spcPct val="0"/>
              </a:spcBef>
              <a:buFontTx/>
              <a:buNone/>
            </a:pPr>
            <a:endParaRPr lang="hr-HR" altLang="en-US" sz="1600">
              <a:latin typeface="Arial" charset="0"/>
            </a:endParaRPr>
          </a:p>
        </p:txBody>
      </p:sp>
      <p:sp>
        <p:nvSpPr>
          <p:cNvPr id="34820" name="Text Box 4"/>
          <p:cNvSpPr txBox="1">
            <a:spLocks noChangeArrowheads="1"/>
          </p:cNvSpPr>
          <p:nvPr/>
        </p:nvSpPr>
        <p:spPr bwMode="auto">
          <a:xfrm>
            <a:off x="5289550" y="549275"/>
            <a:ext cx="38544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-stanice strome: kontakt</a:t>
            </a:r>
          </a:p>
          <a:p>
            <a:pPr eaLnBrk="1" hangingPunct="1">
              <a:spcBef>
                <a:spcPct val="0"/>
              </a:spcBef>
              <a:buFontTx/>
              <a:buNone/>
            </a:pPr>
            <a:r>
              <a:rPr lang="hr-HR" altLang="en-US" sz="2000">
                <a:latin typeface="Arial" charset="0"/>
              </a:rPr>
              <a:t>solubilni faktori (uzajamno)</a:t>
            </a:r>
          </a:p>
          <a:p>
            <a:pPr eaLnBrk="1" hangingPunct="1">
              <a:spcBef>
                <a:spcPct val="0"/>
              </a:spcBef>
              <a:buFontTx/>
              <a:buNone/>
            </a:pPr>
            <a:r>
              <a:rPr lang="hr-HR" altLang="en-US" sz="2000">
                <a:latin typeface="Arial" charset="0"/>
              </a:rPr>
              <a:t>-ECM: struktura i organizacija</a:t>
            </a:r>
          </a:p>
          <a:p>
            <a:pPr eaLnBrk="1" hangingPunct="1">
              <a:spcBef>
                <a:spcPct val="0"/>
              </a:spcBef>
              <a:buFontTx/>
              <a:buNone/>
            </a:pPr>
            <a:r>
              <a:rPr lang="hr-HR" altLang="en-US" sz="2000">
                <a:latin typeface="Arial" charset="0"/>
              </a:rPr>
              <a:t>-krvne žile: sistemski signali i </a:t>
            </a:r>
          </a:p>
          <a:p>
            <a:pPr eaLnBrk="1" hangingPunct="1">
              <a:spcBef>
                <a:spcPct val="0"/>
              </a:spcBef>
              <a:buFontTx/>
              <a:buNone/>
            </a:pPr>
            <a:r>
              <a:rPr lang="hr-HR" altLang="en-US" sz="2000">
                <a:latin typeface="Arial" charset="0"/>
              </a:rPr>
              <a:t>signali upale</a:t>
            </a:r>
          </a:p>
          <a:p>
            <a:pPr eaLnBrk="1" hangingPunct="1">
              <a:spcBef>
                <a:spcPct val="0"/>
              </a:spcBef>
              <a:buFontTx/>
              <a:buNone/>
            </a:pPr>
            <a:r>
              <a:rPr lang="hr-HR" altLang="en-US" sz="2000">
                <a:latin typeface="Arial" charset="0"/>
              </a:rPr>
              <a:t>-živci</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-strukturni elementi </a:t>
            </a:r>
          </a:p>
          <a:p>
            <a:pPr eaLnBrk="1" hangingPunct="1">
              <a:spcBef>
                <a:spcPct val="0"/>
              </a:spcBef>
              <a:buFontTx/>
              <a:buNone/>
            </a:pPr>
            <a:r>
              <a:rPr lang="hr-HR" altLang="en-US" sz="2000">
                <a:latin typeface="Arial" charset="0"/>
              </a:rPr>
              <a:t>(elastičnost podloge)</a:t>
            </a:r>
          </a:p>
          <a:p>
            <a:pPr eaLnBrk="1" hangingPunct="1">
              <a:spcBef>
                <a:spcPct val="0"/>
              </a:spcBef>
              <a:buFontTx/>
              <a:buNone/>
            </a:pPr>
            <a:r>
              <a:rPr lang="hr-HR" altLang="en-US" sz="2000">
                <a:latin typeface="Arial" charset="0"/>
              </a:rPr>
              <a:t>-prostorni raspored (polarizacija)</a:t>
            </a:r>
          </a:p>
          <a:p>
            <a:pPr eaLnBrk="1" hangingPunct="1">
              <a:spcBef>
                <a:spcPct val="0"/>
              </a:spcBef>
              <a:buFontTx/>
              <a:buNone/>
            </a:pPr>
            <a:r>
              <a:rPr lang="hr-HR" altLang="en-US" sz="2000">
                <a:latin typeface="Arial" charset="0"/>
              </a:rPr>
              <a:t>-specifičnosti mjesta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-svi faktori niše omogućavaju</a:t>
            </a:r>
          </a:p>
          <a:p>
            <a:pPr eaLnBrk="1" hangingPunct="1">
              <a:spcBef>
                <a:spcPct val="0"/>
              </a:spcBef>
              <a:buFontTx/>
              <a:buNone/>
            </a:pPr>
            <a:r>
              <a:rPr lang="hr-HR" altLang="en-US" sz="2000">
                <a:latin typeface="Arial" charset="0"/>
              </a:rPr>
              <a:t>ekspresiju specifičnog seta gena</a:t>
            </a:r>
          </a:p>
          <a:p>
            <a:pPr eaLnBrk="1" hangingPunct="1">
              <a:spcBef>
                <a:spcPct val="0"/>
              </a:spcBef>
              <a:buFontTx/>
              <a:buNone/>
            </a:pPr>
            <a:r>
              <a:rPr lang="hr-HR" altLang="en-US" sz="2000">
                <a:latin typeface="Arial" charset="0"/>
              </a:rPr>
              <a:t>odnosno aktivnost specifične</a:t>
            </a:r>
          </a:p>
          <a:p>
            <a:pPr eaLnBrk="1" hangingPunct="1">
              <a:spcBef>
                <a:spcPct val="0"/>
              </a:spcBef>
              <a:buFontTx/>
              <a:buNone/>
            </a:pPr>
            <a:r>
              <a:rPr lang="hr-HR" altLang="en-US" sz="2000">
                <a:solidFill>
                  <a:schemeClr val="accent2"/>
                </a:solidFill>
                <a:latin typeface="Arial" charset="0"/>
              </a:rPr>
              <a:t>kombinacije signalnih puteva</a:t>
            </a:r>
          </a:p>
          <a:p>
            <a:pPr eaLnBrk="1" hangingPunct="1">
              <a:spcBef>
                <a:spcPct val="0"/>
              </a:spcBef>
              <a:buFontTx/>
              <a:buNone/>
            </a:pPr>
            <a:r>
              <a:rPr lang="hr-HR" altLang="en-US" sz="2000">
                <a:solidFill>
                  <a:schemeClr val="accent2"/>
                </a:solidFill>
                <a:latin typeface="Arial" charset="0"/>
              </a:rPr>
              <a:t>koji održavaju stanicu matičnom</a:t>
            </a:r>
          </a:p>
          <a:p>
            <a:pPr eaLnBrk="1" hangingPunct="1">
              <a:spcBef>
                <a:spcPct val="0"/>
              </a:spcBef>
              <a:buFontTx/>
              <a:buNone/>
            </a:pPr>
            <a:endParaRPr lang="hr-HR" altLang="en-US" sz="2000">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441325" y="404813"/>
            <a:ext cx="8280400"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150000"/>
              </a:lnSpc>
              <a:spcBef>
                <a:spcPct val="0"/>
              </a:spcBef>
              <a:buFontTx/>
              <a:buNone/>
            </a:pPr>
            <a:r>
              <a:rPr lang="hr-HR" altLang="en-US" sz="2000">
                <a:latin typeface="Arial" charset="0"/>
              </a:rPr>
              <a:t>Uvjeti u niši trebaju omogućiti diobu matičnih stanica – po potrebi, tako da regulirano nastaju dvije nove (matične) jednake stanice ili dolazi do asimetrične diobe te se jedna stanica dalje diferencira, a druga ostaje matične</a:t>
            </a:r>
          </a:p>
          <a:p>
            <a:pPr eaLnBrk="1" hangingPunct="1">
              <a:lnSpc>
                <a:spcPct val="150000"/>
              </a:lnSpc>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„okolišni” faktori:</a:t>
            </a:r>
            <a:r>
              <a:rPr lang="hr-HR" altLang="en-US" sz="2000">
                <a:latin typeface="Arial" charset="0"/>
                <a:sym typeface="Symbol" pitchFamily="18" charset="2"/>
              </a:rPr>
              <a:t>→ signali</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princip “zadržavanja” matičnih stanica na bazalnoj membrani ili</a:t>
            </a:r>
          </a:p>
          <a:p>
            <a:pPr eaLnBrk="1" hangingPunct="1">
              <a:spcBef>
                <a:spcPct val="0"/>
              </a:spcBef>
              <a:buFontTx/>
              <a:buNone/>
            </a:pPr>
            <a:r>
              <a:rPr lang="hr-HR" altLang="en-US" sz="2000">
                <a:latin typeface="Arial" charset="0"/>
              </a:rPr>
              <a:t>u </a:t>
            </a:r>
            <a:r>
              <a:rPr lang="hr-HR" altLang="en-US" sz="2000">
                <a:solidFill>
                  <a:schemeClr val="accent2"/>
                </a:solidFill>
                <a:latin typeface="Arial" charset="0"/>
              </a:rPr>
              <a:t>kontaktu s okolnim diferenciranim stanicama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uloga međustaničnih veza i citoskeleta:</a:t>
            </a:r>
          </a:p>
          <a:p>
            <a:pPr eaLnBrk="1" hangingPunct="1">
              <a:spcBef>
                <a:spcPct val="0"/>
              </a:spcBef>
              <a:buFontTx/>
              <a:buNone/>
            </a:pPr>
            <a:r>
              <a:rPr lang="hr-HR" altLang="en-US" sz="2000" i="1">
                <a:latin typeface="Arial" charset="0"/>
              </a:rPr>
              <a:t>adherens junctions</a:t>
            </a:r>
            <a:r>
              <a:rPr lang="hr-HR" altLang="en-US" sz="2000">
                <a:latin typeface="Arial" charset="0"/>
              </a:rPr>
              <a:t> </a:t>
            </a:r>
          </a:p>
          <a:p>
            <a:pPr eaLnBrk="1" hangingPunct="1">
              <a:spcBef>
                <a:spcPct val="0"/>
              </a:spcBef>
              <a:buFontTx/>
              <a:buNone/>
            </a:pPr>
            <a:r>
              <a:rPr lang="hr-HR" altLang="en-US" sz="2000">
                <a:latin typeface="Arial" charset="0"/>
              </a:rPr>
              <a:t>kadherini i integrini (specifični), reorganizacija aktina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sym typeface="Symbol" pitchFamily="18" charset="2"/>
              </a:rPr>
              <a:t>faktori rasta i hormoni</a:t>
            </a:r>
          </a:p>
          <a:p>
            <a:pPr eaLnBrk="1" hangingPunct="1">
              <a:spcBef>
                <a:spcPct val="0"/>
              </a:spcBef>
              <a:buFontTx/>
              <a:buNone/>
            </a:pPr>
            <a:r>
              <a:rPr lang="hr-HR" altLang="en-US" sz="2000">
                <a:latin typeface="Arial" charset="0"/>
                <a:sym typeface="Symbol" pitchFamily="18" charset="2"/>
              </a:rPr>
              <a:t>direktni kontakti stanica preko specifičnih molekula </a:t>
            </a:r>
          </a:p>
          <a:p>
            <a:pPr eaLnBrk="1" hangingPunct="1">
              <a:spcBef>
                <a:spcPct val="0"/>
              </a:spcBef>
              <a:buFontTx/>
              <a:buNone/>
            </a:pPr>
            <a:r>
              <a:rPr lang="hr-HR" altLang="en-US" sz="2000">
                <a:latin typeface="Arial" charset="0"/>
                <a:sym typeface="Symbol" pitchFamily="18" charset="2"/>
              </a:rPr>
              <a:t>fiziološki uvjeti (prehrana, krvne žile), anatomski (elastičnost matriksa)..</a:t>
            </a:r>
          </a:p>
          <a:p>
            <a:pPr eaLnBrk="1" hangingPunct="1">
              <a:spcBef>
                <a:spcPct val="0"/>
              </a:spcBef>
              <a:buFontTx/>
              <a:buNone/>
            </a:pPr>
            <a:endParaRPr lang="hr-HR" altLang="en-US" sz="2000">
              <a:latin typeface="Arial" charset="0"/>
              <a:sym typeface="Symbol" pitchFamily="18" charset="2"/>
            </a:endParaRPr>
          </a:p>
          <a:p>
            <a:pPr eaLnBrk="1" hangingPunct="1">
              <a:lnSpc>
                <a:spcPct val="150000"/>
              </a:lnSpc>
              <a:spcBef>
                <a:spcPct val="0"/>
              </a:spcBef>
              <a:buFontTx/>
              <a:buNone/>
            </a:pPr>
            <a:endParaRPr lang="en-US" altLang="en-US" sz="2000">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896461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5"/>
          <p:cNvSpPr txBox="1">
            <a:spLocks noChangeArrowheads="1"/>
          </p:cNvSpPr>
          <p:nvPr/>
        </p:nvSpPr>
        <p:spPr bwMode="auto">
          <a:xfrm>
            <a:off x="447675" y="5799138"/>
            <a:ext cx="6032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Osobine osnovnih niša </a:t>
            </a:r>
            <a:r>
              <a:rPr lang="hr-HR" altLang="en-US" sz="1600">
                <a:latin typeface="Arial" charset="0"/>
              </a:rPr>
              <a:t>(Morrison, Cell 132, 598-611, 2008)</a:t>
            </a:r>
          </a:p>
        </p:txBody>
      </p:sp>
      <p:sp>
        <p:nvSpPr>
          <p:cNvPr id="36868" name="Rectangle 8"/>
          <p:cNvSpPr>
            <a:spLocks noChangeArrowheads="1"/>
          </p:cNvSpPr>
          <p:nvPr/>
        </p:nvSpPr>
        <p:spPr bwMode="auto">
          <a:xfrm>
            <a:off x="4356100" y="981075"/>
            <a:ext cx="1655763" cy="38163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28588" y="549275"/>
            <a:ext cx="8691562"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hr-HR" altLang="en-US" sz="2000" dirty="0" smtClean="0">
              <a:latin typeface="Arial" charset="0"/>
              <a:sym typeface="Symbol" pitchFamily="18" charset="2"/>
            </a:endParaRPr>
          </a:p>
          <a:p>
            <a:pPr>
              <a:spcBef>
                <a:spcPct val="0"/>
              </a:spcBef>
              <a:buFontTx/>
              <a:buNone/>
              <a:defRPr/>
            </a:pPr>
            <a:r>
              <a:rPr lang="hr-HR" altLang="en-US" sz="2000" dirty="0" smtClean="0">
                <a:latin typeface="Arial" charset="0"/>
                <a:sym typeface="Symbol" pitchFamily="18" charset="2"/>
              </a:rPr>
              <a:t> </a:t>
            </a:r>
          </a:p>
          <a:p>
            <a:pPr>
              <a:lnSpc>
                <a:spcPct val="150000"/>
              </a:lnSpc>
              <a:spcBef>
                <a:spcPct val="0"/>
              </a:spcBef>
              <a:buFontTx/>
              <a:buNone/>
              <a:defRPr/>
            </a:pPr>
            <a:r>
              <a:rPr lang="hr-HR" altLang="en-US" sz="2000" dirty="0" smtClean="0">
                <a:latin typeface="Arial" charset="0"/>
                <a:sym typeface="Symbol" pitchFamily="18" charset="2"/>
              </a:rPr>
              <a:t>staničnu sudbinu određuju:</a:t>
            </a:r>
          </a:p>
          <a:p>
            <a:pPr>
              <a:lnSpc>
                <a:spcPct val="150000"/>
              </a:lnSpc>
              <a:spcBef>
                <a:spcPct val="0"/>
              </a:spcBef>
              <a:buFontTx/>
              <a:buNone/>
              <a:defRPr/>
            </a:pPr>
            <a:endParaRPr lang="hr-HR" altLang="en-US" sz="2000" dirty="0" smtClean="0">
              <a:latin typeface="Arial" charset="0"/>
              <a:sym typeface="Symbol" pitchFamily="18" charset="2"/>
            </a:endParaRPr>
          </a:p>
          <a:p>
            <a:pPr>
              <a:lnSpc>
                <a:spcPct val="150000"/>
              </a:lnSpc>
              <a:spcBef>
                <a:spcPct val="0"/>
              </a:spcBef>
              <a:buFontTx/>
              <a:buNone/>
              <a:defRPr/>
            </a:pPr>
            <a:r>
              <a:rPr lang="hr-HR" altLang="en-US" sz="2000" dirty="0" smtClean="0">
                <a:latin typeface="Arial" charset="0"/>
                <a:sym typeface="Symbol" pitchFamily="18" charset="2"/>
              </a:rPr>
              <a:t>-</a:t>
            </a:r>
            <a:r>
              <a:rPr lang="hr-HR" altLang="en-US" sz="2000" dirty="0" smtClean="0">
                <a:latin typeface="Arial" charset="0"/>
              </a:rPr>
              <a:t>”stanična memorija” (prethodni razvojni put stanice određuje </a:t>
            </a:r>
            <a:r>
              <a:rPr lang="hr-HR" altLang="en-US" sz="2000" dirty="0" err="1" smtClean="0">
                <a:latin typeface="Arial" charset="0"/>
              </a:rPr>
              <a:t>eksprimirani</a:t>
            </a:r>
            <a:r>
              <a:rPr lang="hr-HR" altLang="en-US" sz="2000" dirty="0" smtClean="0">
                <a:latin typeface="Arial" charset="0"/>
              </a:rPr>
              <a:t> set gena koji uvjetuje odgovor na signale)</a:t>
            </a:r>
          </a:p>
          <a:p>
            <a:pPr eaLnBrk="1" hangingPunct="1">
              <a:lnSpc>
                <a:spcPct val="150000"/>
              </a:lnSpc>
              <a:spcBef>
                <a:spcPct val="0"/>
              </a:spcBef>
              <a:buFontTx/>
              <a:buNone/>
              <a:defRPr/>
            </a:pPr>
            <a:r>
              <a:rPr lang="hr-HR" altLang="en-US" sz="2000" dirty="0" smtClean="0">
                <a:latin typeface="Arial" charset="0"/>
              </a:rPr>
              <a:t>→”</a:t>
            </a:r>
            <a:r>
              <a:rPr lang="hr-HR" altLang="en-US" sz="2000" dirty="0" smtClean="0">
                <a:solidFill>
                  <a:schemeClr val="accent2"/>
                </a:solidFill>
                <a:latin typeface="Arial" charset="0"/>
              </a:rPr>
              <a:t>kompetencija</a:t>
            </a:r>
            <a:r>
              <a:rPr lang="hr-HR" altLang="en-US" sz="2000" dirty="0" smtClean="0">
                <a:latin typeface="Arial" charset="0"/>
              </a:rPr>
              <a:t>” stanica za odgovor na signale (npr. prisutnost receptora)</a:t>
            </a:r>
          </a:p>
          <a:p>
            <a:pPr>
              <a:spcBef>
                <a:spcPct val="0"/>
              </a:spcBef>
              <a:buFontTx/>
              <a:buNone/>
              <a:defRPr/>
            </a:pPr>
            <a:endParaRPr lang="hr-HR" altLang="en-US" sz="2000" dirty="0" smtClean="0">
              <a:latin typeface="Arial" charset="0"/>
              <a:sym typeface="Symbol" pitchFamily="18" charset="2"/>
            </a:endParaRPr>
          </a:p>
          <a:p>
            <a:pPr>
              <a:spcBef>
                <a:spcPct val="0"/>
              </a:spcBef>
              <a:buFontTx/>
              <a:buNone/>
              <a:defRPr/>
            </a:pPr>
            <a:endParaRPr lang="hr-HR" altLang="en-US" sz="2000" dirty="0" smtClean="0">
              <a:latin typeface="Arial" charset="0"/>
              <a:sym typeface="Symbol" pitchFamily="18" charset="2"/>
            </a:endParaRPr>
          </a:p>
          <a:p>
            <a:pPr>
              <a:spcBef>
                <a:spcPct val="0"/>
              </a:spcBef>
              <a:buFontTx/>
              <a:buNone/>
              <a:defRPr/>
            </a:pPr>
            <a:r>
              <a:rPr lang="hr-HR" altLang="en-US" sz="2000" dirty="0" smtClean="0">
                <a:latin typeface="Arial" charset="0"/>
                <a:sym typeface="Symbol" pitchFamily="18" charset="2"/>
              </a:rPr>
              <a:t>-</a:t>
            </a:r>
            <a:r>
              <a:rPr lang="hr-HR" altLang="en-US" sz="2000" dirty="0" smtClean="0">
                <a:solidFill>
                  <a:schemeClr val="accent6">
                    <a:lumMod val="75000"/>
                  </a:schemeClr>
                </a:solidFill>
                <a:latin typeface="Arial" charset="0"/>
                <a:sym typeface="Symbol" pitchFamily="18" charset="2"/>
              </a:rPr>
              <a:t>okolišni signali </a:t>
            </a:r>
            <a:r>
              <a:rPr lang="hr-HR" altLang="en-US" sz="2000" dirty="0" smtClean="0">
                <a:latin typeface="Arial" charset="0"/>
                <a:sym typeface="Symbol" pitchFamily="18" charset="2"/>
              </a:rPr>
              <a:t>– aktivacija signalnih putova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395288" y="365125"/>
            <a:ext cx="8786812"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Postoje specifični geni (program) koji omogućava opstanak “matičnosti”</a:t>
            </a:r>
          </a:p>
          <a:p>
            <a:pPr eaLnBrk="1" hangingPunct="1">
              <a:spcBef>
                <a:spcPct val="0"/>
              </a:spcBef>
              <a:buFontTx/>
              <a:buNone/>
            </a:pPr>
            <a:r>
              <a:rPr lang="hr-HR" altLang="en-US" sz="2000">
                <a:latin typeface="Arial" charset="0"/>
              </a:rPr>
              <a:t>-pluripotentnosti MS</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 druge strane, stanice se usmjeravaju u diferencijaciju:</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a:t>
            </a:r>
            <a:r>
              <a:rPr lang="hr-HR" altLang="en-US" sz="2000">
                <a:solidFill>
                  <a:schemeClr val="accent2"/>
                </a:solidFill>
                <a:latin typeface="Arial" charset="0"/>
              </a:rPr>
              <a:t>specifičnom kombinacijom </a:t>
            </a:r>
            <a:r>
              <a:rPr lang="hr-HR" altLang="en-US" sz="2000">
                <a:latin typeface="Arial" charset="0"/>
              </a:rPr>
              <a:t>signalnih puteva (neki putevi često</a:t>
            </a:r>
          </a:p>
          <a:p>
            <a:pPr eaLnBrk="1" hangingPunct="1">
              <a:spcBef>
                <a:spcPct val="0"/>
              </a:spcBef>
              <a:buFontTx/>
              <a:buNone/>
            </a:pPr>
            <a:r>
              <a:rPr lang="hr-HR" altLang="en-US" sz="2000">
                <a:latin typeface="Arial" charset="0"/>
              </a:rPr>
              <a:t>sudjeluju u procesima diferencijacije raznih tkiva)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-signalnim putevima specifičnim za određena tkiva (poput </a:t>
            </a:r>
            <a:r>
              <a:rPr lang="hr-HR" altLang="en-US" sz="2000">
                <a:solidFill>
                  <a:schemeClr val="accent2"/>
                </a:solidFill>
                <a:latin typeface="Arial" charset="0"/>
              </a:rPr>
              <a:t>“master” „krovnih”</a:t>
            </a:r>
          </a:p>
          <a:p>
            <a:pPr eaLnBrk="1" hangingPunct="1">
              <a:spcBef>
                <a:spcPct val="0"/>
              </a:spcBef>
              <a:buFontTx/>
              <a:buNone/>
            </a:pPr>
            <a:r>
              <a:rPr lang="hr-HR" altLang="en-US" sz="2000">
                <a:latin typeface="Arial" charset="0"/>
              </a:rPr>
              <a:t>gena: otvaraju transkripciju niza tkivno specifičnih faktora)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Putevi česti u procesima razvoja: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rPr>
              <a:t>Notch</a:t>
            </a:r>
          </a:p>
          <a:p>
            <a:pPr eaLnBrk="1" hangingPunct="1">
              <a:spcBef>
                <a:spcPct val="0"/>
              </a:spcBef>
              <a:buFontTx/>
              <a:buNone/>
            </a:pPr>
            <a:r>
              <a:rPr lang="hr-HR" altLang="en-US" sz="2000">
                <a:solidFill>
                  <a:schemeClr val="accent2"/>
                </a:solidFill>
                <a:latin typeface="Arial" charset="0"/>
              </a:rPr>
              <a:t>BMP4/TGF beta (bone morphogenic factor)</a:t>
            </a:r>
          </a:p>
          <a:p>
            <a:pPr eaLnBrk="1" hangingPunct="1">
              <a:spcBef>
                <a:spcPct val="0"/>
              </a:spcBef>
              <a:buFontTx/>
              <a:buNone/>
            </a:pPr>
            <a:r>
              <a:rPr lang="hr-HR" altLang="en-US" sz="2000">
                <a:solidFill>
                  <a:schemeClr val="accent2"/>
                </a:solidFill>
                <a:latin typeface="Arial" charset="0"/>
              </a:rPr>
              <a:t>JAK-STAT</a:t>
            </a:r>
          </a:p>
          <a:p>
            <a:pPr eaLnBrk="1" hangingPunct="1">
              <a:spcBef>
                <a:spcPct val="0"/>
              </a:spcBef>
              <a:buFontTx/>
              <a:buNone/>
            </a:pPr>
            <a:r>
              <a:rPr lang="hr-HR" altLang="en-US" sz="2000">
                <a:solidFill>
                  <a:schemeClr val="accent2"/>
                </a:solidFill>
                <a:latin typeface="Arial" charset="0"/>
              </a:rPr>
              <a:t>FGF-2 – tirozinske receptorske kinaze</a:t>
            </a:r>
          </a:p>
          <a:p>
            <a:pPr eaLnBrk="1" hangingPunct="1">
              <a:spcBef>
                <a:spcPct val="0"/>
              </a:spcBef>
              <a:buFontTx/>
              <a:buNone/>
            </a:pPr>
            <a:r>
              <a:rPr lang="hr-HR" altLang="en-US" sz="2000">
                <a:solidFill>
                  <a:schemeClr val="accent2"/>
                </a:solidFill>
                <a:latin typeface="Arial" charset="0"/>
              </a:rPr>
              <a:t>wnt i beta katenin</a:t>
            </a:r>
          </a:p>
          <a:p>
            <a:pPr eaLnBrk="1" hangingPunct="1">
              <a:spcBef>
                <a:spcPct val="0"/>
              </a:spcBef>
              <a:buFontTx/>
              <a:buNone/>
            </a:pPr>
            <a:r>
              <a:rPr lang="hr-HR" altLang="en-US" sz="2000">
                <a:solidFill>
                  <a:schemeClr val="accent2"/>
                </a:solidFill>
                <a:latin typeface="Arial" charset="0"/>
              </a:rPr>
              <a:t>Hedgehog (Shh)</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2268538" y="1125538"/>
          <a:ext cx="4713287" cy="3692525"/>
        </p:xfrm>
        <a:graphic>
          <a:graphicData uri="http://schemas.openxmlformats.org/presentationml/2006/ole">
            <mc:AlternateContent xmlns:mc="http://schemas.openxmlformats.org/markup-compatibility/2006">
              <mc:Choice xmlns:v="urn:schemas-microsoft-com:vml" Requires="v">
                <p:oleObj spid="_x0000_s39957" name="Photo Editor Photo" r:id="rId3" imgW="3666667" imgH="3161905" progId="MSPhotoEd.3">
                  <p:embed/>
                </p:oleObj>
              </mc:Choice>
              <mc:Fallback>
                <p:oleObj name="Photo Editor Photo" r:id="rId3" imgW="3666667" imgH="316190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125538"/>
                        <a:ext cx="4713287" cy="369252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39" name="Text Box 3"/>
          <p:cNvSpPr txBox="1">
            <a:spLocks noChangeArrowheads="1"/>
          </p:cNvSpPr>
          <p:nvPr/>
        </p:nvSpPr>
        <p:spPr bwMode="auto">
          <a:xfrm>
            <a:off x="395288" y="260350"/>
            <a:ext cx="6130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rPr>
              <a:t>Nejednakost stanica kćeri </a:t>
            </a:r>
            <a:r>
              <a:rPr lang="hr-HR" altLang="en-US" sz="2000">
                <a:latin typeface="Arial" charset="0"/>
              </a:rPr>
              <a:t>omogućava diferencijaciju</a:t>
            </a:r>
          </a:p>
        </p:txBody>
      </p:sp>
      <p:sp>
        <p:nvSpPr>
          <p:cNvPr id="2052" name="Text Box 4"/>
          <p:cNvSpPr txBox="1">
            <a:spLocks noChangeArrowheads="1"/>
          </p:cNvSpPr>
          <p:nvPr/>
        </p:nvSpPr>
        <p:spPr bwMode="auto">
          <a:xfrm>
            <a:off x="2268538" y="1125538"/>
            <a:ext cx="2001837" cy="336550"/>
          </a:xfrm>
          <a:prstGeom prst="rect">
            <a:avLst/>
          </a:prstGeom>
          <a:solidFill>
            <a:schemeClr val="bg1"/>
          </a:solidFill>
          <a:ln w="9525">
            <a:noFill/>
            <a:miter lim="800000"/>
            <a:headEnd/>
            <a:tailEnd/>
          </a:ln>
        </p:spPr>
        <p:txBody>
          <a:bodyPr>
            <a:spAutoFit/>
          </a:bodyPr>
          <a:lstStyle/>
          <a:p>
            <a:pPr>
              <a:defRPr/>
            </a:pPr>
            <a:r>
              <a:rPr lang="hr-HR" sz="1600" dirty="0">
                <a:solidFill>
                  <a:schemeClr val="accent6">
                    <a:lumMod val="60000"/>
                    <a:lumOff val="40000"/>
                  </a:schemeClr>
                </a:solidFill>
              </a:rPr>
              <a:t>okolišna asimetrija</a:t>
            </a:r>
          </a:p>
        </p:txBody>
      </p:sp>
      <p:sp>
        <p:nvSpPr>
          <p:cNvPr id="2053" name="Text Box 5"/>
          <p:cNvSpPr txBox="1">
            <a:spLocks noChangeArrowheads="1"/>
          </p:cNvSpPr>
          <p:nvPr/>
        </p:nvSpPr>
        <p:spPr bwMode="auto">
          <a:xfrm>
            <a:off x="4787900" y="1125538"/>
            <a:ext cx="2179638" cy="336550"/>
          </a:xfrm>
          <a:prstGeom prst="rect">
            <a:avLst/>
          </a:prstGeom>
          <a:solidFill>
            <a:schemeClr val="bg1"/>
          </a:solidFill>
          <a:ln w="9525">
            <a:noFill/>
            <a:miter lim="800000"/>
            <a:headEnd/>
            <a:tailEnd/>
          </a:ln>
        </p:spPr>
        <p:txBody>
          <a:bodyPr>
            <a:spAutoFit/>
          </a:bodyPr>
          <a:lstStyle/>
          <a:p>
            <a:pPr>
              <a:defRPr/>
            </a:pPr>
            <a:r>
              <a:rPr lang="hr-HR" sz="1600" dirty="0">
                <a:solidFill>
                  <a:schemeClr val="accent6">
                    <a:lumMod val="60000"/>
                    <a:lumOff val="40000"/>
                  </a:schemeClr>
                </a:solidFill>
              </a:rPr>
              <a:t>diobena asimetrija</a:t>
            </a:r>
          </a:p>
        </p:txBody>
      </p:sp>
      <p:sp>
        <p:nvSpPr>
          <p:cNvPr id="39942" name="Text Box 6"/>
          <p:cNvSpPr txBox="1">
            <a:spLocks noChangeArrowheads="1"/>
          </p:cNvSpPr>
          <p:nvPr/>
        </p:nvSpPr>
        <p:spPr bwMode="auto">
          <a:xfrm>
            <a:off x="468313" y="4724400"/>
            <a:ext cx="84248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stanična polarnost</a:t>
            </a:r>
          </a:p>
          <a:p>
            <a:pPr eaLnBrk="1" hangingPunct="1">
              <a:spcBef>
                <a:spcPct val="0"/>
              </a:spcBef>
              <a:buFontTx/>
              <a:buNone/>
            </a:pPr>
            <a:r>
              <a:rPr lang="hr-HR" altLang="en-US" sz="2000">
                <a:latin typeface="Arial" charset="0"/>
              </a:rPr>
              <a:t>raspored "unutarnjih faktora koji određuju diferencijaciju ili matičnost“</a:t>
            </a:r>
          </a:p>
          <a:p>
            <a:pPr eaLnBrk="1" hangingPunct="1">
              <a:spcBef>
                <a:spcPct val="0"/>
              </a:spcBef>
              <a:buFontTx/>
              <a:buNone/>
            </a:pPr>
            <a:r>
              <a:rPr lang="hr-HR" altLang="en-US" sz="2000">
                <a:latin typeface="Arial" charset="0"/>
              </a:rPr>
              <a:t>(solubilni faktori Par, citoskelet i polarizirane adhezijske veze, put Notch)</a:t>
            </a:r>
          </a:p>
          <a:p>
            <a:pPr eaLnBrk="1" hangingPunct="1">
              <a:spcBef>
                <a:spcPct val="0"/>
              </a:spcBef>
              <a:buFontTx/>
              <a:buNone/>
            </a:pPr>
            <a:r>
              <a:rPr lang="hr-HR" altLang="en-US" sz="2000">
                <a:latin typeface="Arial" charset="0"/>
              </a:rPr>
              <a:t>orijentacija diobenog vretena (ovisi o vanjskim i unutarnjim faktorima)</a:t>
            </a:r>
          </a:p>
          <a:p>
            <a:pPr eaLnBrk="1" hangingPunct="1">
              <a:spcBef>
                <a:spcPct val="0"/>
              </a:spcBef>
              <a:buFontTx/>
              <a:buNone/>
            </a:pPr>
            <a:r>
              <a:rPr lang="hr-HR" altLang="en-US" sz="2000">
                <a:solidFill>
                  <a:srgbClr val="7878DE"/>
                </a:solidFill>
                <a:latin typeface="Arial" charset="0"/>
              </a:rPr>
              <a:t>matične stanice imaju svoj “program”, diferencijacijom jedna (ili obje) stanice kćeri mijenjaju svoj “program”</a:t>
            </a:r>
          </a:p>
          <a:p>
            <a:pPr eaLnBrk="1" hangingPunct="1">
              <a:spcBef>
                <a:spcPct val="0"/>
              </a:spcBef>
              <a:buFontTx/>
              <a:buNone/>
            </a:pPr>
            <a:endParaRPr lang="hr-HR" altLang="en-US" sz="2000">
              <a:latin typeface="Arial" charset="0"/>
            </a:endParaRPr>
          </a:p>
        </p:txBody>
      </p:sp>
      <p:sp>
        <p:nvSpPr>
          <p:cNvPr id="39943" name="Text Box 7"/>
          <p:cNvSpPr txBox="1">
            <a:spLocks noChangeArrowheads="1"/>
          </p:cNvSpPr>
          <p:nvPr/>
        </p:nvSpPr>
        <p:spPr bwMode="auto">
          <a:xfrm>
            <a:off x="7308850" y="32131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39944" name="Text Box 10"/>
          <p:cNvSpPr txBox="1">
            <a:spLocks noChangeArrowheads="1"/>
          </p:cNvSpPr>
          <p:nvPr/>
        </p:nvSpPr>
        <p:spPr bwMode="auto">
          <a:xfrm>
            <a:off x="684213" y="3357563"/>
            <a:ext cx="16081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-okoliš:</a:t>
            </a:r>
          </a:p>
          <a:p>
            <a:pPr eaLnBrk="1" hangingPunct="1">
              <a:spcBef>
                <a:spcPct val="0"/>
              </a:spcBef>
              <a:buFontTx/>
              <a:buNone/>
            </a:pPr>
            <a:r>
              <a:rPr lang="hr-HR" altLang="en-US" sz="1600">
                <a:latin typeface="Arial" charset="0"/>
              </a:rPr>
              <a:t>utjecaj različitih</a:t>
            </a:r>
          </a:p>
          <a:p>
            <a:pPr eaLnBrk="1" hangingPunct="1">
              <a:spcBef>
                <a:spcPct val="0"/>
              </a:spcBef>
              <a:buFontTx/>
              <a:buNone/>
            </a:pPr>
            <a:r>
              <a:rPr lang="hr-HR" altLang="en-US" sz="1600">
                <a:latin typeface="Arial" charset="0"/>
              </a:rPr>
              <a:t>stanica i faktora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oordinated protein sorting, targeting and distribution in polarized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722313"/>
            <a:ext cx="51562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http://ajpcell.physiology.org/content/ajpcell/305/12/C1193/F1.mediu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032125"/>
            <a:ext cx="4191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1"/>
          <p:cNvSpPr txBox="1">
            <a:spLocks noChangeArrowheads="1"/>
          </p:cNvSpPr>
          <p:nvPr/>
        </p:nvSpPr>
        <p:spPr bwMode="auto">
          <a:xfrm>
            <a:off x="4932363" y="3573463"/>
            <a:ext cx="41719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krovni organizator polarnosti: </a:t>
            </a:r>
            <a:r>
              <a:rPr lang="hr-HR" altLang="en-US" sz="2000">
                <a:solidFill>
                  <a:schemeClr val="accent2"/>
                </a:solidFill>
                <a:latin typeface="Arial" charset="0"/>
              </a:rPr>
              <a:t>Par</a:t>
            </a:r>
            <a:r>
              <a:rPr lang="hr-HR" altLang="en-US" sz="2000">
                <a:latin typeface="Arial" charset="0"/>
              </a:rPr>
              <a:t>-3</a:t>
            </a:r>
          </a:p>
          <a:p>
            <a:pPr eaLnBrk="1" hangingPunct="1">
              <a:spcBef>
                <a:spcPct val="0"/>
              </a:spcBef>
              <a:buFontTx/>
              <a:buNone/>
            </a:pPr>
            <a:r>
              <a:rPr lang="hr-HR" altLang="en-US" sz="2000">
                <a:latin typeface="Arial" charset="0"/>
              </a:rPr>
              <a:t>Par-3 + Crumbs: apikalna domena</a:t>
            </a:r>
          </a:p>
          <a:p>
            <a:pPr eaLnBrk="1" hangingPunct="1">
              <a:spcBef>
                <a:spcPct val="0"/>
              </a:spcBef>
              <a:buFontTx/>
              <a:buNone/>
            </a:pPr>
            <a:r>
              <a:rPr lang="hr-HR" altLang="en-US" sz="2000">
                <a:latin typeface="Arial" charset="0"/>
              </a:rPr>
              <a:t>Scribble: bazolateralna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organizacija adhezijskih veza</a:t>
            </a:r>
          </a:p>
          <a:p>
            <a:pPr eaLnBrk="1" hangingPunct="1">
              <a:spcBef>
                <a:spcPct val="0"/>
              </a:spcBef>
              <a:buFontTx/>
              <a:buNone/>
            </a:pPr>
            <a:r>
              <a:rPr lang="hr-HR" altLang="en-US" sz="2000">
                <a:latin typeface="Arial" charset="0"/>
              </a:rPr>
              <a:t>čvrstih veza</a:t>
            </a:r>
          </a:p>
          <a:p>
            <a:pPr eaLnBrk="1" hangingPunct="1">
              <a:spcBef>
                <a:spcPct val="0"/>
              </a:spcBef>
              <a:buFontTx/>
              <a:buNone/>
            </a:pPr>
            <a:r>
              <a:rPr lang="hr-HR" altLang="en-US" sz="2000">
                <a:latin typeface="Arial" charset="0"/>
              </a:rPr>
              <a:t>citoskeleta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prometa vezikulama</a:t>
            </a:r>
            <a:endParaRPr lang="en-US" altLang="en-US" sz="2000">
              <a:latin typeface="Arial" charset="0"/>
            </a:endParaRPr>
          </a:p>
        </p:txBody>
      </p:sp>
      <p:sp>
        <p:nvSpPr>
          <p:cNvPr id="40965" name="TextBox 2"/>
          <p:cNvSpPr txBox="1">
            <a:spLocks noChangeArrowheads="1"/>
          </p:cNvSpPr>
          <p:nvPr/>
        </p:nvSpPr>
        <p:spPr bwMode="auto">
          <a:xfrm>
            <a:off x="660400" y="271463"/>
            <a:ext cx="5843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Nastanak polarnosti epitelne stanice: nakon diobe</a:t>
            </a:r>
            <a:endParaRPr lang="en-US" altLang="en-US" sz="2000">
              <a:latin typeface="Arial" charset="0"/>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09538" y="188913"/>
            <a:ext cx="9034462"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Diferencijacija: </a:t>
            </a:r>
          </a:p>
          <a:p>
            <a:pPr eaLnBrk="1" hangingPunct="1">
              <a:spcBef>
                <a:spcPct val="0"/>
              </a:spcBef>
              <a:buFontTx/>
              <a:buNone/>
            </a:pPr>
            <a:r>
              <a:rPr lang="hr-HR" altLang="en-US" sz="2000">
                <a:latin typeface="Arial" charset="0"/>
              </a:rPr>
              <a:t>proces kojim pra-stanice prelaze u zrele stanice sa specifičnom funkcijom. </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stanična “linija”: obiteljsko “stablo”; progresivna determinacija stanica od </a:t>
            </a:r>
          </a:p>
          <a:p>
            <a:pPr eaLnBrk="1" hangingPunct="1">
              <a:spcBef>
                <a:spcPct val="0"/>
              </a:spcBef>
              <a:buFontTx/>
              <a:buNone/>
            </a:pPr>
            <a:r>
              <a:rPr lang="hr-HR" altLang="en-US" sz="2000">
                <a:latin typeface="Arial" charset="0"/>
              </a:rPr>
              <a:t>ishodišne koja ograničava njihov razvojni potencijal i diferencira u specifične</a:t>
            </a:r>
          </a:p>
          <a:p>
            <a:pPr eaLnBrk="1" hangingPunct="1">
              <a:spcBef>
                <a:spcPct val="0"/>
              </a:spcBef>
              <a:buFontTx/>
              <a:buNone/>
            </a:pPr>
            <a:r>
              <a:rPr lang="hr-HR" altLang="en-US" sz="2000">
                <a:latin typeface="Arial" charset="0"/>
              </a:rPr>
              <a:t>stanične tipove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matična stanica: nespecijalizirana stanica koja se samoobnavlja i ishodište je</a:t>
            </a:r>
          </a:p>
          <a:p>
            <a:pPr eaLnBrk="1" hangingPunct="1">
              <a:spcBef>
                <a:spcPct val="0"/>
              </a:spcBef>
              <a:buFontTx/>
              <a:buNone/>
            </a:pPr>
            <a:r>
              <a:rPr lang="hr-HR" altLang="en-US" sz="2000">
                <a:latin typeface="Arial" charset="0"/>
              </a:rPr>
              <a:t>stanične linije; beskonačna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"commitment" - "usmjerenost":</a:t>
            </a:r>
          </a:p>
          <a:p>
            <a:pPr eaLnBrk="1" hangingPunct="1">
              <a:spcBef>
                <a:spcPct val="0"/>
              </a:spcBef>
              <a:buFontTx/>
              <a:buNone/>
            </a:pPr>
            <a:r>
              <a:rPr lang="hr-HR" altLang="en-US" sz="2000">
                <a:latin typeface="Arial" charset="0"/>
              </a:rPr>
              <a:t>tendencija razvoja u određenom smjeru</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prekursorske ili progenitorske stanice- intermedijerne stanice koje mogu dati</a:t>
            </a:r>
          </a:p>
          <a:p>
            <a:pPr eaLnBrk="1" hangingPunct="1">
              <a:spcBef>
                <a:spcPct val="0"/>
              </a:spcBef>
              <a:buFontTx/>
              <a:buNone/>
            </a:pPr>
            <a:r>
              <a:rPr lang="hr-HR" altLang="en-US" sz="2000">
                <a:latin typeface="Arial" charset="0"/>
              </a:rPr>
              <a:t>jednu ili više staničnih linija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terminalno diferencirana stanica:</a:t>
            </a:r>
          </a:p>
          <a:p>
            <a:pPr eaLnBrk="1" hangingPunct="1">
              <a:spcBef>
                <a:spcPct val="0"/>
              </a:spcBef>
              <a:buFontTx/>
              <a:buNone/>
            </a:pPr>
            <a:r>
              <a:rPr lang="hr-HR" altLang="en-US" sz="2000">
                <a:latin typeface="Arial" charset="0"/>
              </a:rPr>
              <a:t>nikakvi utjecaji je ne mogu vratiti u ciklus</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-diferencijacija u odraslom organizmu</a:t>
            </a:r>
          </a:p>
          <a:p>
            <a:pPr eaLnBrk="1" hangingPunct="1">
              <a:spcBef>
                <a:spcPct val="0"/>
              </a:spcBef>
              <a:buFontTx/>
              <a:buNone/>
            </a:pPr>
            <a:r>
              <a:rPr lang="hr-HR" altLang="en-US" sz="2000">
                <a:latin typeface="Arial" charset="0"/>
              </a:rPr>
              <a:t>-diferencijacija tijekom embrionalnog razvoja; razvoj “development” organizma</a:t>
            </a:r>
          </a:p>
          <a:p>
            <a:pPr eaLnBrk="1" hangingPunct="1">
              <a:spcBef>
                <a:spcPct val="0"/>
              </a:spcBef>
              <a:buFontTx/>
              <a:buNone/>
            </a:pPr>
            <a:endParaRPr lang="hr-HR" altLang="en-US" sz="2000">
              <a:latin typeface="Arial"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20713"/>
            <a:ext cx="31369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3851275" y="404813"/>
            <a:ext cx="53435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Primjeri </a:t>
            </a:r>
            <a:r>
              <a:rPr lang="hr-HR" altLang="en-US" sz="2000">
                <a:solidFill>
                  <a:schemeClr val="accent2"/>
                </a:solidFill>
                <a:latin typeface="Arial" charset="0"/>
              </a:rPr>
              <a:t>unutrašnjih faktora polarnosti</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-protein GFP-PIE polarno segregiran </a:t>
            </a:r>
          </a:p>
          <a:p>
            <a:pPr eaLnBrk="1" hangingPunct="1">
              <a:spcBef>
                <a:spcPct val="0"/>
              </a:spcBef>
              <a:buFontTx/>
              <a:buNone/>
            </a:pPr>
            <a:r>
              <a:rPr lang="hr-HR" altLang="en-US" sz="2000">
                <a:latin typeface="Arial" charset="0"/>
              </a:rPr>
              <a:t>asimetričnost počinje već prvom diobom </a:t>
            </a:r>
          </a:p>
          <a:p>
            <a:pPr eaLnBrk="1" hangingPunct="1">
              <a:spcBef>
                <a:spcPct val="0"/>
              </a:spcBef>
              <a:buFontTx/>
              <a:buNone/>
            </a:pPr>
            <a:r>
              <a:rPr lang="hr-HR" altLang="en-US" sz="2000">
                <a:latin typeface="Arial" charset="0"/>
              </a:rPr>
              <a:t>oplođenog jajeta </a:t>
            </a:r>
            <a:r>
              <a:rPr lang="hr-HR" altLang="en-US" sz="2000" i="1">
                <a:latin typeface="Arial" charset="0"/>
              </a:rPr>
              <a:t>C. elegans</a:t>
            </a:r>
          </a:p>
          <a:p>
            <a:pPr eaLnBrk="1" hangingPunct="1">
              <a:spcBef>
                <a:spcPct val="0"/>
              </a:spcBef>
              <a:buFontTx/>
              <a:buNone/>
            </a:pPr>
            <a:r>
              <a:rPr lang="hr-HR" altLang="en-US" sz="2000">
                <a:latin typeface="Arial" charset="0"/>
              </a:rPr>
              <a:t>(polarnost ovdje ovisi o točki ulaska spermija)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mehanizmi (kod mušica i C. elegans):</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-asimetrična mRNA lokalizacija (represija</a:t>
            </a:r>
          </a:p>
          <a:p>
            <a:pPr eaLnBrk="1" hangingPunct="1">
              <a:spcBef>
                <a:spcPct val="0"/>
              </a:spcBef>
              <a:buFontTx/>
              <a:buNone/>
            </a:pPr>
            <a:r>
              <a:rPr lang="hr-HR" altLang="en-US" sz="2000">
                <a:latin typeface="Arial" charset="0"/>
              </a:rPr>
              <a:t> translacije)</a:t>
            </a:r>
          </a:p>
          <a:p>
            <a:pPr eaLnBrk="1" hangingPunct="1">
              <a:spcBef>
                <a:spcPct val="0"/>
              </a:spcBef>
              <a:buFontTx/>
              <a:buNone/>
            </a:pPr>
            <a:r>
              <a:rPr lang="hr-HR" altLang="en-US" sz="2000">
                <a:latin typeface="Arial" charset="0"/>
              </a:rPr>
              <a:t>-različita stabilnost proteina – ubikvitin ligaza</a:t>
            </a:r>
          </a:p>
          <a:p>
            <a:pPr eaLnBrk="1" hangingPunct="1">
              <a:spcBef>
                <a:spcPct val="0"/>
              </a:spcBef>
              <a:buFontTx/>
              <a:buNone/>
            </a:pPr>
            <a:r>
              <a:rPr lang="hr-HR" altLang="en-US" sz="2000">
                <a:latin typeface="Arial" charset="0"/>
              </a:rPr>
              <a:t> različito aktivna </a:t>
            </a:r>
            <a:r>
              <a:rPr lang="hr-HR" altLang="en-US" sz="2000">
                <a:latin typeface="Arial" charset="0"/>
                <a:sym typeface="Symbol" pitchFamily="18" charset="2"/>
              </a:rPr>
              <a:t></a:t>
            </a:r>
          </a:p>
          <a:p>
            <a:pPr eaLnBrk="1" hangingPunct="1">
              <a:spcBef>
                <a:spcPct val="0"/>
              </a:spcBef>
              <a:buFontTx/>
              <a:buNone/>
            </a:pPr>
            <a:r>
              <a:rPr lang="hr-HR" altLang="en-US" sz="2000">
                <a:latin typeface="Arial" charset="0"/>
                <a:sym typeface="Symbol" pitchFamily="18" charset="2"/>
              </a:rPr>
              <a:t>-različita lokalizacija proteina (npr. inhibitora</a:t>
            </a:r>
          </a:p>
          <a:p>
            <a:pPr eaLnBrk="1" hangingPunct="1">
              <a:spcBef>
                <a:spcPct val="0"/>
              </a:spcBef>
              <a:buFontTx/>
              <a:buNone/>
            </a:pPr>
            <a:r>
              <a:rPr lang="hr-HR" altLang="en-US" sz="2000">
                <a:latin typeface="Arial" charset="0"/>
                <a:sym typeface="Symbol" pitchFamily="18" charset="2"/>
              </a:rPr>
              <a:t> Notch puta)</a:t>
            </a:r>
          </a:p>
          <a:p>
            <a:pPr eaLnBrk="1" hangingPunct="1">
              <a:spcBef>
                <a:spcPct val="0"/>
              </a:spcBef>
              <a:buFontTx/>
              <a:buNone/>
            </a:pPr>
            <a:endParaRPr lang="hr-HR" altLang="en-US" sz="2000">
              <a:latin typeface="Arial" charset="0"/>
              <a:sym typeface="Symbol" pitchFamily="18" charset="2"/>
            </a:endParaRPr>
          </a:p>
          <a:p>
            <a:pPr eaLnBrk="1" hangingPunct="1">
              <a:spcBef>
                <a:spcPct val="0"/>
              </a:spcBef>
              <a:buFontTx/>
              <a:buNone/>
            </a:pPr>
            <a:r>
              <a:rPr lang="hr-HR" altLang="en-US" sz="2000">
                <a:latin typeface="Arial" charset="0"/>
                <a:sym typeface="Symbol" pitchFamily="18" charset="2"/>
              </a:rPr>
              <a:t>-asimetrično nasljeđivanje centrosomskih</a:t>
            </a:r>
          </a:p>
          <a:p>
            <a:pPr eaLnBrk="1" hangingPunct="1">
              <a:spcBef>
                <a:spcPct val="0"/>
              </a:spcBef>
              <a:buFontTx/>
              <a:buNone/>
            </a:pPr>
            <a:r>
              <a:rPr lang="hr-HR" altLang="en-US" sz="2000">
                <a:latin typeface="Arial" charset="0"/>
                <a:sym typeface="Symbol" pitchFamily="18" charset="2"/>
              </a:rPr>
              <a:t> proteina ?</a:t>
            </a:r>
          </a:p>
          <a:p>
            <a:pPr eaLnBrk="1" hangingPunct="1">
              <a:spcBef>
                <a:spcPct val="0"/>
              </a:spcBef>
              <a:buFontTx/>
              <a:buNone/>
            </a:pPr>
            <a:r>
              <a:rPr lang="hr-HR" altLang="en-US" sz="2000">
                <a:latin typeface="Arial" charset="0"/>
                <a:sym typeface="Symbol" pitchFamily="18" charset="2"/>
              </a:rPr>
              <a:t>- proteini</a:t>
            </a:r>
            <a:r>
              <a:rPr lang="hr-HR" altLang="en-US" sz="2000">
                <a:solidFill>
                  <a:schemeClr val="accent2"/>
                </a:solidFill>
                <a:latin typeface="Arial" charset="0"/>
                <a:sym typeface="Symbol" pitchFamily="18" charset="2"/>
              </a:rPr>
              <a:t> Par </a:t>
            </a:r>
            <a:r>
              <a:rPr lang="hr-HR" altLang="en-US" sz="2000">
                <a:latin typeface="Arial" charset="0"/>
                <a:sym typeface="Symbol" pitchFamily="18" charset="2"/>
              </a:rPr>
              <a:t>– determinante polarnosti</a:t>
            </a:r>
          </a:p>
          <a:p>
            <a:pPr eaLnBrk="1" hangingPunct="1">
              <a:spcBef>
                <a:spcPct val="0"/>
              </a:spcBef>
              <a:buFontTx/>
              <a:buNone/>
            </a:pPr>
            <a:r>
              <a:rPr lang="hr-HR" altLang="en-US" sz="2000">
                <a:latin typeface="Arial" charset="0"/>
                <a:sym typeface="Symbol" pitchFamily="18" charset="2"/>
              </a:rPr>
              <a:t>-različiti načini nastanka gradijenta u jajetu</a:t>
            </a:r>
          </a:p>
          <a:p>
            <a:pPr eaLnBrk="1" hangingPunct="1">
              <a:spcBef>
                <a:spcPct val="0"/>
              </a:spcBef>
              <a:buFontTx/>
              <a:buNone/>
            </a:pPr>
            <a:endParaRPr lang="hr-HR" altLang="en-US" sz="2000">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522288"/>
            <a:ext cx="7091363" cy="396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extBox 1"/>
          <p:cNvSpPr txBox="1">
            <a:spLocks noChangeArrowheads="1"/>
          </p:cNvSpPr>
          <p:nvPr/>
        </p:nvSpPr>
        <p:spPr bwMode="auto">
          <a:xfrm>
            <a:off x="511175" y="4508500"/>
            <a:ext cx="835342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Rho-GEF – Rho-GTP – kinaza Rho – Aktivan miozin II – kortikalna tenzija</a:t>
            </a:r>
          </a:p>
          <a:p>
            <a:pPr eaLnBrk="1" hangingPunct="1">
              <a:spcBef>
                <a:spcPct val="0"/>
              </a:spcBef>
              <a:buFontTx/>
              <a:buNone/>
            </a:pPr>
            <a:endParaRPr lang="hr-HR" altLang="en-US" sz="1800">
              <a:latin typeface="Arial" charset="0"/>
            </a:endParaRPr>
          </a:p>
          <a:p>
            <a:pPr eaLnBrk="1" hangingPunct="1">
              <a:spcBef>
                <a:spcPct val="0"/>
              </a:spcBef>
              <a:buFontTx/>
              <a:buNone/>
            </a:pPr>
            <a:r>
              <a:rPr lang="hr-HR" altLang="en-US" sz="1800">
                <a:latin typeface="Arial" charset="0"/>
              </a:rPr>
              <a:t>Ulaz spermija stvara lokalno smanjenje aktivnosti Rho-GEF, opada aktivnost miozina II (pretpostavljeni posteriorni kraj); aktomiozin se kontrahira prema prednjem kraju i „vuče” Par3, Par6 i a PKC na taj kraj, a kad se maknu, Par2 zauzima posteriorni dio. Cdc42 GTP veže Par6 na anteriornom dijelu</a:t>
            </a:r>
            <a:r>
              <a:rPr lang="hr-HR" altLang="en-US" sz="2000">
                <a:latin typeface="Arial" charset="0"/>
              </a:rPr>
              <a:t>.</a:t>
            </a:r>
            <a:endParaRPr lang="en-US" altLang="en-US" sz="2000">
              <a:latin typeface="Arial" charset="0"/>
            </a:endParaRPr>
          </a:p>
        </p:txBody>
      </p:sp>
      <p:sp>
        <p:nvSpPr>
          <p:cNvPr id="43012" name="TextBox 2"/>
          <p:cNvSpPr txBox="1">
            <a:spLocks noChangeArrowheads="1"/>
          </p:cNvSpPr>
          <p:nvPr/>
        </p:nvSpPr>
        <p:spPr bwMode="auto">
          <a:xfrm>
            <a:off x="8177213" y="714375"/>
            <a:ext cx="695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PAR</a:t>
            </a:r>
            <a:endParaRPr lang="en-US" altLang="en-US" sz="2000">
              <a:latin typeface="Arial" charset="0"/>
            </a:endParaRPr>
          </a:p>
        </p:txBody>
      </p:sp>
      <p:sp>
        <p:nvSpPr>
          <p:cNvPr id="43013" name="TextBox 1"/>
          <p:cNvSpPr txBox="1">
            <a:spLocks noChangeArrowheads="1"/>
          </p:cNvSpPr>
          <p:nvPr/>
        </p:nvSpPr>
        <p:spPr bwMode="auto">
          <a:xfrm>
            <a:off x="249238" y="6423025"/>
            <a:ext cx="688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latin typeface="Arial" charset="0"/>
                <a:hlinkClick r:id="rId4"/>
              </a:rPr>
              <a:t>http://www.wormbook.org/chapters/www_asymcelldiv.2/asymcelldiv.2.html</a:t>
            </a:r>
            <a:endParaRPr lang="hr-HR" altLang="en-US" sz="1600">
              <a:latin typeface="Arial" charset="0"/>
            </a:endParaRPr>
          </a:p>
          <a:p>
            <a:pPr eaLnBrk="1" hangingPunct="1">
              <a:spcBef>
                <a:spcPct val="0"/>
              </a:spcBef>
              <a:buFontTx/>
              <a:buNone/>
            </a:pPr>
            <a:endParaRPr lang="en-US" altLang="en-US" sz="2000">
              <a:latin typeface="Arial" charset="0"/>
            </a:endParaRPr>
          </a:p>
        </p:txBody>
      </p:sp>
      <p:cxnSp>
        <p:nvCxnSpPr>
          <p:cNvPr id="7" name="Straight Arrow Connector 6"/>
          <p:cNvCxnSpPr/>
          <p:nvPr/>
        </p:nvCxnSpPr>
        <p:spPr>
          <a:xfrm flipH="1" flipV="1">
            <a:off x="1692275" y="1412875"/>
            <a:ext cx="431800" cy="1368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015" name="TextBox 7"/>
          <p:cNvSpPr txBox="1">
            <a:spLocks noChangeArrowheads="1"/>
          </p:cNvSpPr>
          <p:nvPr/>
        </p:nvSpPr>
        <p:spPr bwMode="auto">
          <a:xfrm>
            <a:off x="1249363" y="1104900"/>
            <a:ext cx="130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posteriorni pol</a:t>
            </a:r>
            <a:endParaRPr lang="en-US" altLang="en-US" sz="1400">
              <a:latin typeface="Arial" charset="0"/>
            </a:endParaRPr>
          </a:p>
        </p:txBody>
      </p:sp>
      <p:sp>
        <p:nvSpPr>
          <p:cNvPr id="43016" name="TextBox 8"/>
          <p:cNvSpPr txBox="1">
            <a:spLocks noChangeArrowheads="1"/>
          </p:cNvSpPr>
          <p:nvPr/>
        </p:nvSpPr>
        <p:spPr bwMode="auto">
          <a:xfrm>
            <a:off x="1989138" y="1814513"/>
            <a:ext cx="701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miozin</a:t>
            </a:r>
            <a:endParaRPr lang="en-US" altLang="en-US" sz="1400">
              <a:latin typeface="Arial" charset="0"/>
            </a:endParaRPr>
          </a:p>
        </p:txBody>
      </p:sp>
      <p:sp>
        <p:nvSpPr>
          <p:cNvPr id="43017" name="TextBox 9"/>
          <p:cNvSpPr txBox="1">
            <a:spLocks noChangeArrowheads="1"/>
          </p:cNvSpPr>
          <p:nvPr/>
        </p:nvSpPr>
        <p:spPr bwMode="auto">
          <a:xfrm>
            <a:off x="8154988" y="2519363"/>
            <a:ext cx="690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PAR 1</a:t>
            </a:r>
          </a:p>
          <a:p>
            <a:pPr eaLnBrk="1" hangingPunct="1">
              <a:spcBef>
                <a:spcPct val="0"/>
              </a:spcBef>
              <a:buFontTx/>
              <a:buNone/>
            </a:pPr>
            <a:r>
              <a:rPr lang="hr-HR" altLang="en-US" sz="1400">
                <a:latin typeface="Arial" charset="0"/>
              </a:rPr>
              <a:t>PAR 2</a:t>
            </a:r>
            <a:endParaRPr lang="en-US" altLang="en-US" sz="1400">
              <a:latin typeface="Arial" charset="0"/>
            </a:endParaRPr>
          </a:p>
        </p:txBody>
      </p:sp>
      <p:sp>
        <p:nvSpPr>
          <p:cNvPr id="43018" name="TextBox 10"/>
          <p:cNvSpPr txBox="1">
            <a:spLocks noChangeArrowheads="1"/>
          </p:cNvSpPr>
          <p:nvPr/>
        </p:nvSpPr>
        <p:spPr bwMode="auto">
          <a:xfrm>
            <a:off x="5610225" y="1814513"/>
            <a:ext cx="6905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PAR 3</a:t>
            </a:r>
          </a:p>
          <a:p>
            <a:pPr eaLnBrk="1" hangingPunct="1">
              <a:spcBef>
                <a:spcPct val="0"/>
              </a:spcBef>
              <a:buFontTx/>
              <a:buNone/>
            </a:pPr>
            <a:r>
              <a:rPr lang="hr-HR" altLang="en-US" sz="1400">
                <a:latin typeface="Arial" charset="0"/>
              </a:rPr>
              <a:t>PAR 6</a:t>
            </a:r>
          </a:p>
          <a:p>
            <a:pPr eaLnBrk="1" hangingPunct="1">
              <a:spcBef>
                <a:spcPct val="0"/>
              </a:spcBef>
              <a:buFontTx/>
              <a:buNone/>
            </a:pPr>
            <a:r>
              <a:rPr lang="hr-HR" altLang="en-US" sz="1400">
                <a:latin typeface="Arial" charset="0"/>
              </a:rPr>
              <a:t>aPKC</a:t>
            </a:r>
            <a:endParaRPr lang="en-US" altLang="en-US" sz="1400">
              <a:latin typeface="Arial" charset="0"/>
            </a:endParaRPr>
          </a:p>
        </p:txBody>
      </p:sp>
      <p:cxnSp>
        <p:nvCxnSpPr>
          <p:cNvPr id="13" name="Straight Arrow Connector 12"/>
          <p:cNvCxnSpPr/>
          <p:nvPr/>
        </p:nvCxnSpPr>
        <p:spPr>
          <a:xfrm>
            <a:off x="6300788" y="2503488"/>
            <a:ext cx="503237" cy="277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885113" y="2641600"/>
            <a:ext cx="292100" cy="139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xtreme Asymmetric Division">
            <a:hlinkClick r:id="rId3" tooltip="Extreme Asymmetric Divis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620713"/>
            <a:ext cx="633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808038" y="5440363"/>
            <a:ext cx="75644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Ekstremna asimetrična dioba: nastanak polarnih tijela kod mejoze</a:t>
            </a:r>
          </a:p>
          <a:p>
            <a:pPr eaLnBrk="1" hangingPunct="1">
              <a:spcBef>
                <a:spcPct val="0"/>
              </a:spcBef>
              <a:buFontTx/>
              <a:buNone/>
            </a:pPr>
            <a:r>
              <a:rPr lang="hr-HR" altLang="en-US" sz="2000">
                <a:latin typeface="Arial" charset="0"/>
              </a:rPr>
              <a:t>jajne stanice</a:t>
            </a:r>
          </a:p>
          <a:p>
            <a:pPr eaLnBrk="1" hangingPunct="1">
              <a:spcBef>
                <a:spcPct val="0"/>
              </a:spcBef>
              <a:buFontTx/>
              <a:buNone/>
            </a:pPr>
            <a:r>
              <a:rPr lang="hr-HR" altLang="en-US" sz="2000">
                <a:latin typeface="Arial" charset="0"/>
              </a:rPr>
              <a:t>-aktinski nukleator Spire pozicionira diobeno vreteno asimetrično</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4"/>
          <p:cNvGraphicFramePr>
            <a:graphicFrameLocks noChangeAspect="1"/>
          </p:cNvGraphicFramePr>
          <p:nvPr/>
        </p:nvGraphicFramePr>
        <p:xfrm>
          <a:off x="1187450" y="908050"/>
          <a:ext cx="2792413" cy="4900613"/>
        </p:xfrm>
        <a:graphic>
          <a:graphicData uri="http://schemas.openxmlformats.org/presentationml/2006/ole">
            <mc:AlternateContent xmlns:mc="http://schemas.openxmlformats.org/markup-compatibility/2006">
              <mc:Choice xmlns:v="urn:schemas-microsoft-com:vml" Requires="v">
                <p:oleObj spid="_x0000_s45075" name="Photo Editor Photo" r:id="rId4" imgW="2057143" imgH="3610479" progId="MSPhotoEd.3">
                  <p:embed/>
                </p:oleObj>
              </mc:Choice>
              <mc:Fallback>
                <p:oleObj name="Photo Editor Photo" r:id="rId4" imgW="2057143" imgH="3610479"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908050"/>
                        <a:ext cx="2792413" cy="490061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59" name="Text Box 5"/>
          <p:cNvSpPr txBox="1">
            <a:spLocks noChangeArrowheads="1"/>
          </p:cNvSpPr>
          <p:nvPr/>
        </p:nvSpPr>
        <p:spPr bwMode="auto">
          <a:xfrm>
            <a:off x="4284663" y="1341438"/>
            <a:ext cx="4484687"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Princip “zadržavanja” na stromalnim </a:t>
            </a:r>
          </a:p>
          <a:p>
            <a:pPr eaLnBrk="1" hangingPunct="1">
              <a:spcBef>
                <a:spcPct val="0"/>
              </a:spcBef>
              <a:buFontTx/>
              <a:buNone/>
            </a:pPr>
            <a:r>
              <a:rPr lang="hr-HR" altLang="en-US" sz="2000">
                <a:latin typeface="Arial" charset="0"/>
              </a:rPr>
              <a:t>stanicama: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rPr>
              <a:t>signalni putevi</a:t>
            </a:r>
            <a:r>
              <a:rPr lang="hr-HR" altLang="en-US" sz="2000">
                <a:latin typeface="Arial" charset="0"/>
              </a:rPr>
              <a:t> aktivirani kontaktom sa</a:t>
            </a:r>
          </a:p>
          <a:p>
            <a:pPr eaLnBrk="1" hangingPunct="1">
              <a:spcBef>
                <a:spcPct val="0"/>
              </a:spcBef>
              <a:buFontTx/>
              <a:buNone/>
            </a:pPr>
            <a:r>
              <a:rPr lang="hr-HR" altLang="en-US" sz="2000">
                <a:latin typeface="Arial" charset="0"/>
              </a:rPr>
              <a:t>stromalnom stanicom omogućuju </a:t>
            </a:r>
          </a:p>
          <a:p>
            <a:pPr eaLnBrk="1" hangingPunct="1">
              <a:spcBef>
                <a:spcPct val="0"/>
              </a:spcBef>
              <a:buFontTx/>
              <a:buNone/>
            </a:pPr>
            <a:r>
              <a:rPr lang="hr-HR" altLang="en-US" sz="2000">
                <a:latin typeface="Arial" charset="0"/>
              </a:rPr>
              <a:t>opstanak svojstava matične stanice,</a:t>
            </a:r>
          </a:p>
          <a:p>
            <a:pPr eaLnBrk="1" hangingPunct="1">
              <a:spcBef>
                <a:spcPct val="0"/>
              </a:spcBef>
              <a:buFontTx/>
              <a:buNone/>
            </a:pPr>
            <a:r>
              <a:rPr lang="hr-HR" altLang="en-US" sz="2000">
                <a:latin typeface="Arial" charset="0"/>
              </a:rPr>
              <a:t>dok druga je druga stanica kćer </a:t>
            </a:r>
          </a:p>
          <a:p>
            <a:pPr eaLnBrk="1" hangingPunct="1">
              <a:spcBef>
                <a:spcPct val="0"/>
              </a:spcBef>
              <a:buFontTx/>
              <a:buNone/>
            </a:pPr>
            <a:r>
              <a:rPr lang="hr-HR" altLang="en-US" sz="2000">
                <a:latin typeface="Arial" charset="0"/>
              </a:rPr>
              <a:t>bez aktiviranih signalnih puteva</a:t>
            </a:r>
          </a:p>
          <a:p>
            <a:pPr eaLnBrk="1" hangingPunct="1">
              <a:spcBef>
                <a:spcPct val="0"/>
              </a:spcBef>
              <a:buFontTx/>
              <a:buNone/>
            </a:pPr>
            <a:r>
              <a:rPr lang="hr-HR" altLang="en-US" sz="2000">
                <a:latin typeface="Arial" charset="0"/>
              </a:rPr>
              <a:t>usmjerena na diferencijaciju</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rPr>
              <a:t>raspored transmembranskih receptora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Notch</a:t>
            </a:r>
          </a:p>
          <a:p>
            <a:pPr eaLnBrk="1" hangingPunct="1">
              <a:spcBef>
                <a:spcPct val="0"/>
              </a:spcBef>
              <a:buFontTx/>
              <a:buNone/>
            </a:pPr>
            <a:endParaRPr lang="hr-HR" altLang="en-US" sz="2000">
              <a:latin typeface="Arial" charset="0"/>
            </a:endParaRPr>
          </a:p>
        </p:txBody>
      </p:sp>
      <p:sp>
        <p:nvSpPr>
          <p:cNvPr id="45060" name="Text Box 6"/>
          <p:cNvSpPr txBox="1">
            <a:spLocks noChangeArrowheads="1"/>
          </p:cNvSpPr>
          <p:nvPr/>
        </p:nvSpPr>
        <p:spPr bwMode="auto">
          <a:xfrm>
            <a:off x="376238" y="6159500"/>
            <a:ext cx="3348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diferencijacija krvnih stanica</a:t>
            </a:r>
          </a:p>
        </p:txBody>
      </p:sp>
      <p:sp>
        <p:nvSpPr>
          <p:cNvPr id="45061" name="Text Box 7"/>
          <p:cNvSpPr txBox="1">
            <a:spLocks noChangeArrowheads="1"/>
          </p:cNvSpPr>
          <p:nvPr/>
        </p:nvSpPr>
        <p:spPr bwMode="auto">
          <a:xfrm>
            <a:off x="4119563" y="2555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45062" name="TextBox 1"/>
          <p:cNvSpPr txBox="1">
            <a:spLocks noChangeArrowheads="1"/>
          </p:cNvSpPr>
          <p:nvPr/>
        </p:nvSpPr>
        <p:spPr bwMode="auto">
          <a:xfrm>
            <a:off x="384175" y="252413"/>
            <a:ext cx="183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Utjecaj okoliša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9688"/>
            <a:ext cx="4043362"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p:cNvSpPr txBox="1">
            <a:spLocks noChangeArrowheads="1"/>
          </p:cNvSpPr>
          <p:nvPr/>
        </p:nvSpPr>
        <p:spPr bwMode="auto">
          <a:xfrm>
            <a:off x="250825" y="4303713"/>
            <a:ext cx="87852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Dva mehanizma nastanka asimetrije matičnih stanica: </a:t>
            </a:r>
          </a:p>
          <a:p>
            <a:pPr eaLnBrk="1" hangingPunct="1">
              <a:spcBef>
                <a:spcPct val="0"/>
              </a:spcBef>
              <a:buFontTx/>
              <a:buNone/>
            </a:pPr>
            <a:r>
              <a:rPr lang="hr-HR" altLang="en-US" sz="2000">
                <a:latin typeface="Arial" charset="0"/>
              </a:rPr>
              <a:t>A: lokalni signal stromalnih stanica “reprimira” stanicu u niši, dok je stanica </a:t>
            </a:r>
          </a:p>
          <a:p>
            <a:pPr eaLnBrk="1" hangingPunct="1">
              <a:spcBef>
                <a:spcPct val="0"/>
              </a:spcBef>
              <a:buFontTx/>
              <a:buNone/>
            </a:pPr>
            <a:r>
              <a:rPr lang="hr-HR" altLang="en-US" sz="2000">
                <a:latin typeface="Arial" charset="0"/>
              </a:rPr>
              <a:t>kćer slobodna da se diferencira</a:t>
            </a:r>
          </a:p>
          <a:p>
            <a:pPr eaLnBrk="1" hangingPunct="1">
              <a:spcBef>
                <a:spcPct val="0"/>
              </a:spcBef>
              <a:buFontTx/>
              <a:buNone/>
            </a:pPr>
            <a:r>
              <a:rPr lang="hr-HR" altLang="en-US" sz="2000">
                <a:latin typeface="Arial" charset="0"/>
              </a:rPr>
              <a:t>B: signal je potreban za diferencijaciju, a prima ga stanica kćer od matične</a:t>
            </a:r>
          </a:p>
          <a:p>
            <a:pPr eaLnBrk="1" hangingPunct="1">
              <a:spcBef>
                <a:spcPct val="0"/>
              </a:spcBef>
              <a:buFontTx/>
              <a:buNone/>
            </a:pPr>
            <a:r>
              <a:rPr lang="hr-HR" altLang="en-US" sz="2000">
                <a:latin typeface="Arial" charset="0"/>
              </a:rPr>
              <a:t>stanice (npr. Notch signal za neuralnu diferencijaciju)</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Jajna stanica drozofile polarna zbog različitog utjecaja okolnih stanica na prednji i stražnji dio stanice</a:t>
            </a:r>
          </a:p>
        </p:txBody>
      </p:sp>
      <p:sp>
        <p:nvSpPr>
          <p:cNvPr id="46084" name="Text Box 6"/>
          <p:cNvSpPr txBox="1">
            <a:spLocks noChangeArrowheads="1"/>
          </p:cNvSpPr>
          <p:nvPr/>
        </p:nvSpPr>
        <p:spPr bwMode="auto">
          <a:xfrm>
            <a:off x="6011863" y="2789238"/>
            <a:ext cx="30241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ISC: intestinalne</a:t>
            </a:r>
          </a:p>
          <a:p>
            <a:pPr eaLnBrk="1" hangingPunct="1">
              <a:spcBef>
                <a:spcPct val="0"/>
              </a:spcBef>
              <a:buFontTx/>
              <a:buNone/>
            </a:pPr>
            <a:r>
              <a:rPr lang="hr-HR" altLang="en-US" sz="2000">
                <a:latin typeface="Arial" charset="0"/>
              </a:rPr>
              <a:t>matične stanice</a:t>
            </a:r>
          </a:p>
          <a:p>
            <a:pPr eaLnBrk="1" hangingPunct="1">
              <a:spcBef>
                <a:spcPct val="0"/>
              </a:spcBef>
              <a:buFontTx/>
              <a:buNone/>
            </a:pPr>
            <a:r>
              <a:rPr lang="hr-HR" altLang="en-US" sz="2000">
                <a:latin typeface="Arial" charset="0"/>
              </a:rPr>
              <a:t>drozofile</a:t>
            </a:r>
          </a:p>
          <a:p>
            <a:pPr eaLnBrk="1" hangingPunct="1">
              <a:spcBef>
                <a:spcPct val="0"/>
              </a:spcBef>
              <a:buFontTx/>
              <a:buNone/>
            </a:pPr>
            <a:r>
              <a:rPr lang="hr-HR" altLang="en-US" sz="2000">
                <a:latin typeface="Arial" charset="0"/>
              </a:rPr>
              <a:t>-</a:t>
            </a:r>
            <a:r>
              <a:rPr lang="hr-HR" altLang="en-US" sz="2000">
                <a:solidFill>
                  <a:schemeClr val="accent2"/>
                </a:solidFill>
                <a:latin typeface="Arial" charset="0"/>
              </a:rPr>
              <a:t>indukcija</a:t>
            </a:r>
            <a:r>
              <a:rPr lang="hr-HR" altLang="en-US" sz="2000">
                <a:latin typeface="Arial" charset="0"/>
              </a:rPr>
              <a:t> koja specificira</a:t>
            </a:r>
          </a:p>
        </p:txBody>
      </p:sp>
      <p:sp>
        <p:nvSpPr>
          <p:cNvPr id="46085" name="Text Box 7"/>
          <p:cNvSpPr txBox="1">
            <a:spLocks noChangeArrowheads="1"/>
          </p:cNvSpPr>
          <p:nvPr/>
        </p:nvSpPr>
        <p:spPr bwMode="auto">
          <a:xfrm>
            <a:off x="6037263" y="476250"/>
            <a:ext cx="20367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germinativne </a:t>
            </a:r>
          </a:p>
          <a:p>
            <a:pPr eaLnBrk="1" hangingPunct="1">
              <a:spcBef>
                <a:spcPct val="0"/>
              </a:spcBef>
              <a:buFontTx/>
              <a:buNone/>
            </a:pPr>
            <a:r>
              <a:rPr lang="hr-HR" altLang="en-US" sz="2000">
                <a:latin typeface="Arial" charset="0"/>
              </a:rPr>
              <a:t>matične stanice</a:t>
            </a:r>
          </a:p>
          <a:p>
            <a:pPr eaLnBrk="1" hangingPunct="1">
              <a:spcBef>
                <a:spcPct val="0"/>
              </a:spcBef>
              <a:buFontTx/>
              <a:buNone/>
            </a:pPr>
            <a:r>
              <a:rPr lang="hr-HR" altLang="en-US" sz="2000">
                <a:latin typeface="Arial" charset="0"/>
              </a:rPr>
              <a:t>drozofile</a:t>
            </a:r>
          </a:p>
          <a:p>
            <a:pPr eaLnBrk="1" hangingPunct="1">
              <a:spcBef>
                <a:spcPct val="0"/>
              </a:spcBef>
              <a:buFontTx/>
              <a:buNone/>
            </a:pPr>
            <a:r>
              <a:rPr lang="hr-HR" altLang="en-US" sz="2000">
                <a:latin typeface="Arial" charset="0"/>
              </a:rPr>
              <a:t>-”oslobađanje” –</a:t>
            </a:r>
          </a:p>
          <a:p>
            <a:pPr eaLnBrk="1" hangingPunct="1">
              <a:spcBef>
                <a:spcPct val="0"/>
              </a:spcBef>
              <a:buFontTx/>
              <a:buNone/>
            </a:pPr>
            <a:r>
              <a:rPr lang="hr-HR" altLang="en-US" sz="2000">
                <a:solidFill>
                  <a:schemeClr val="accent2"/>
                </a:solidFill>
                <a:latin typeface="Arial" charset="0"/>
              </a:rPr>
              <a:t>derepresija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404813"/>
            <a:ext cx="3127375"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1692275" y="333375"/>
            <a:ext cx="3603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endParaRPr lang="hr-HR" altLang="en-US" sz="2000">
              <a:latin typeface="Arial" charset="0"/>
            </a:endParaRPr>
          </a:p>
        </p:txBody>
      </p:sp>
      <p:sp>
        <p:nvSpPr>
          <p:cNvPr id="47108" name="Text Box 4" descr="Blue tissue paper"/>
          <p:cNvSpPr txBox="1">
            <a:spLocks noChangeArrowheads="1"/>
          </p:cNvSpPr>
          <p:nvPr/>
        </p:nvSpPr>
        <p:spPr bwMode="auto">
          <a:xfrm>
            <a:off x="5292725" y="692150"/>
            <a:ext cx="33099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hr-HR" altLang="en-US" sz="2000">
                <a:latin typeface="Arial" charset="0"/>
              </a:rPr>
              <a:t>-germinativne matične stanice u testisu vinske mušice: </a:t>
            </a:r>
          </a:p>
          <a:p>
            <a:pPr>
              <a:spcBef>
                <a:spcPct val="50000"/>
              </a:spcBef>
              <a:buFontTx/>
              <a:buNone/>
            </a:pPr>
            <a:r>
              <a:rPr lang="hr-HR" altLang="en-US" sz="2000">
                <a:solidFill>
                  <a:schemeClr val="accent2"/>
                </a:solidFill>
                <a:latin typeface="Arial" charset="0"/>
              </a:rPr>
              <a:t>međustanične veze</a:t>
            </a:r>
            <a:r>
              <a:rPr lang="hr-HR" altLang="en-US" sz="2000">
                <a:latin typeface="Arial" charset="0"/>
              </a:rPr>
              <a:t> (AJ) određuju polarnost</a:t>
            </a:r>
          </a:p>
          <a:p>
            <a:pPr>
              <a:spcBef>
                <a:spcPct val="50000"/>
              </a:spcBef>
              <a:buFontTx/>
              <a:buNone/>
            </a:pPr>
            <a:endParaRPr lang="hr-HR" altLang="en-US" sz="2000">
              <a:latin typeface="Arial" charset="0"/>
            </a:endParaRPr>
          </a:p>
          <a:p>
            <a:pPr>
              <a:spcBef>
                <a:spcPct val="50000"/>
              </a:spcBef>
              <a:buFontTx/>
              <a:buNone/>
            </a:pPr>
            <a:r>
              <a:rPr lang="hr-HR" altLang="en-US" sz="2000">
                <a:latin typeface="Arial" charset="0"/>
              </a:rPr>
              <a:t>-citoskelet</a:t>
            </a:r>
          </a:p>
        </p:txBody>
      </p:sp>
      <p:sp>
        <p:nvSpPr>
          <p:cNvPr id="47109" name="Text Box 6"/>
          <p:cNvSpPr txBox="1">
            <a:spLocks noChangeArrowheads="1"/>
          </p:cNvSpPr>
          <p:nvPr/>
        </p:nvSpPr>
        <p:spPr bwMode="auto">
          <a:xfrm>
            <a:off x="5795963" y="6308725"/>
            <a:ext cx="3040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Fuchs et al. Cell 116, 769-778, 2004</a:t>
            </a:r>
          </a:p>
        </p:txBody>
      </p:sp>
      <p:sp>
        <p:nvSpPr>
          <p:cNvPr id="47110" name="Text Box 7"/>
          <p:cNvSpPr txBox="1">
            <a:spLocks noChangeArrowheads="1"/>
          </p:cNvSpPr>
          <p:nvPr/>
        </p:nvSpPr>
        <p:spPr bwMode="auto">
          <a:xfrm>
            <a:off x="5148263" y="5516563"/>
            <a:ext cx="1266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GFP-tubulin</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87852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323850" y="4581525"/>
            <a:ext cx="81454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Uloga adherens junction u odvajanju i opstanku matičnih stanica u niši:</a:t>
            </a:r>
          </a:p>
          <a:p>
            <a:pPr eaLnBrk="1" hangingPunct="1">
              <a:spcBef>
                <a:spcPct val="0"/>
              </a:spcBef>
              <a:buFontTx/>
              <a:buNone/>
            </a:pPr>
            <a:r>
              <a:rPr lang="hr-HR" altLang="en-US" sz="2000">
                <a:latin typeface="Arial" charset="0"/>
              </a:rPr>
              <a:t>A: apikalni vrh germarija vinske mušice: crveno: DE kadherin, zeleno:</a:t>
            </a:r>
          </a:p>
          <a:p>
            <a:pPr eaLnBrk="1" hangingPunct="1">
              <a:spcBef>
                <a:spcPct val="0"/>
              </a:spcBef>
              <a:buFontTx/>
              <a:buNone/>
            </a:pPr>
            <a:r>
              <a:rPr lang="hr-HR" altLang="en-US" sz="2000">
                <a:latin typeface="Arial" charset="0"/>
              </a:rPr>
              <a:t>katenin; plavo jezgre; AJ adherens junction</a:t>
            </a:r>
          </a:p>
          <a:p>
            <a:pPr eaLnBrk="1" hangingPunct="1">
              <a:spcBef>
                <a:spcPct val="0"/>
              </a:spcBef>
              <a:buFontTx/>
              <a:buNone/>
            </a:pPr>
            <a:endParaRPr lang="hr-HR" altLang="en-US" sz="2000">
              <a:latin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88913"/>
            <a:ext cx="5648325"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395288" y="4043363"/>
            <a:ext cx="85693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Potencijalna uloga niše (hipotetička) u </a:t>
            </a:r>
            <a:r>
              <a:rPr lang="hr-HR" altLang="en-US" sz="2000">
                <a:solidFill>
                  <a:schemeClr val="accent2"/>
                </a:solidFill>
                <a:latin typeface="Arial" charset="0"/>
              </a:rPr>
              <a:t>organizaciji diobenog vretena </a:t>
            </a:r>
            <a:r>
              <a:rPr lang="hr-HR" altLang="en-US" sz="2000">
                <a:latin typeface="Arial" charset="0"/>
              </a:rPr>
              <a:t>i</a:t>
            </a:r>
          </a:p>
          <a:p>
            <a:pPr eaLnBrk="1" hangingPunct="1">
              <a:spcBef>
                <a:spcPct val="0"/>
              </a:spcBef>
              <a:buFontTx/>
              <a:buNone/>
            </a:pPr>
            <a:r>
              <a:rPr lang="hr-HR" altLang="en-US" sz="2000">
                <a:solidFill>
                  <a:schemeClr val="accent2"/>
                </a:solidFill>
                <a:latin typeface="Arial" charset="0"/>
              </a:rPr>
              <a:t>regulaciji simetrične i asimetrične diobe</a:t>
            </a:r>
          </a:p>
          <a:p>
            <a:pPr eaLnBrk="1" hangingPunct="1">
              <a:spcBef>
                <a:spcPct val="0"/>
              </a:spcBef>
              <a:buFontTx/>
              <a:buNone/>
            </a:pPr>
            <a:endParaRPr lang="hr-HR" altLang="en-US" sz="2000">
              <a:solidFill>
                <a:schemeClr val="accent2"/>
              </a:solidFill>
              <a:latin typeface="Arial" charset="0"/>
            </a:endParaRPr>
          </a:p>
          <a:p>
            <a:pPr eaLnBrk="1" hangingPunct="1">
              <a:spcBef>
                <a:spcPct val="0"/>
              </a:spcBef>
              <a:buFontTx/>
              <a:buNone/>
            </a:pPr>
            <a:r>
              <a:rPr lang="hr-HR" altLang="en-US" sz="2000">
                <a:latin typeface="Arial" charset="0"/>
              </a:rPr>
              <a:t>-</a:t>
            </a:r>
            <a:r>
              <a:rPr lang="hr-HR" altLang="en-US" sz="2000">
                <a:solidFill>
                  <a:schemeClr val="accent2"/>
                </a:solidFill>
                <a:latin typeface="Arial" charset="0"/>
              </a:rPr>
              <a:t>relativna jakost “vanjskih” i “unutrašnjih” determinanti </a:t>
            </a:r>
            <a:r>
              <a:rPr lang="hr-HR" altLang="en-US" sz="2000">
                <a:latin typeface="Arial" charset="0"/>
              </a:rPr>
              <a:t>položaja diobenog</a:t>
            </a:r>
          </a:p>
          <a:p>
            <a:pPr eaLnBrk="1" hangingPunct="1">
              <a:spcBef>
                <a:spcPct val="0"/>
              </a:spcBef>
              <a:buFontTx/>
              <a:buNone/>
            </a:pPr>
            <a:r>
              <a:rPr lang="hr-HR" altLang="en-US" sz="2000">
                <a:latin typeface="Arial" charset="0"/>
              </a:rPr>
              <a:t>vretena i njihov odnos određuje konačnu orijentaciju stanice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-povezanost s bazalnom membranom ili stanicama pomaže u odluci o simetričnoj i asimetričnoj diobi – a ona određuje daljnju sudbinu stanice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7"/>
          <p:cNvSpPr txBox="1">
            <a:spLocks noChangeArrowheads="1"/>
          </p:cNvSpPr>
          <p:nvPr/>
        </p:nvSpPr>
        <p:spPr bwMode="auto">
          <a:xfrm>
            <a:off x="385763" y="374650"/>
            <a:ext cx="678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Nastanak neuralne cijevi i dioba živčanih matičnih stanica:</a:t>
            </a:r>
          </a:p>
        </p:txBody>
      </p:sp>
      <p:grpSp>
        <p:nvGrpSpPr>
          <p:cNvPr id="50179" name="Group 18"/>
          <p:cNvGrpSpPr>
            <a:grpSpLocks/>
          </p:cNvGrpSpPr>
          <p:nvPr/>
        </p:nvGrpSpPr>
        <p:grpSpPr bwMode="auto">
          <a:xfrm>
            <a:off x="5861050" y="1362075"/>
            <a:ext cx="4448175" cy="3919538"/>
            <a:chOff x="5345037" y="1163588"/>
            <a:chExt cx="3817591" cy="3384252"/>
          </a:xfrm>
        </p:grpSpPr>
        <p:pic>
          <p:nvPicPr>
            <p:cNvPr id="50194" name="Picture 4" descr="GSK3 signalling in neural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037" y="1163588"/>
              <a:ext cx="3403427" cy="338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7399615" y="1196485"/>
              <a:ext cx="1763013" cy="309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0180" name="Group 1"/>
          <p:cNvGrpSpPr>
            <a:grpSpLocks/>
          </p:cNvGrpSpPr>
          <p:nvPr/>
        </p:nvGrpSpPr>
        <p:grpSpPr bwMode="auto">
          <a:xfrm>
            <a:off x="381000" y="1382713"/>
            <a:ext cx="5314950" cy="4737100"/>
            <a:chOff x="88900" y="1989138"/>
            <a:chExt cx="5314950" cy="4737100"/>
          </a:xfrm>
        </p:grpSpPr>
        <p:pic>
          <p:nvPicPr>
            <p:cNvPr id="50184" name="Picture 2" descr="http://www.mun.ca/biology/desmid/brian/BIOL3530/DB_10/fig10_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1989138"/>
              <a:ext cx="2205037"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1643063" y="2852738"/>
              <a:ext cx="1371600" cy="2251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186" name="TextBox 3"/>
            <p:cNvSpPr txBox="1">
              <a:spLocks noChangeArrowheads="1"/>
            </p:cNvSpPr>
            <p:nvPr/>
          </p:nvSpPr>
          <p:spPr bwMode="auto">
            <a:xfrm>
              <a:off x="2890838" y="2349500"/>
              <a:ext cx="1863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simetrična dioba</a:t>
              </a:r>
              <a:endParaRPr lang="en-US" altLang="en-US" sz="1800">
                <a:latin typeface="Arial" charset="0"/>
              </a:endParaRPr>
            </a:p>
          </p:txBody>
        </p:sp>
        <p:cxnSp>
          <p:nvCxnSpPr>
            <p:cNvPr id="6" name="Straight Arrow Connector 5"/>
            <p:cNvCxnSpPr/>
            <p:nvPr/>
          </p:nvCxnSpPr>
          <p:spPr>
            <a:xfrm flipH="1">
              <a:off x="1643063" y="5683250"/>
              <a:ext cx="84137" cy="673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188" name="TextBox 6"/>
            <p:cNvSpPr txBox="1">
              <a:spLocks noChangeArrowheads="1"/>
            </p:cNvSpPr>
            <p:nvPr/>
          </p:nvSpPr>
          <p:spPr bwMode="auto">
            <a:xfrm>
              <a:off x="1020763" y="6356350"/>
              <a:ext cx="199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asimetrična dioba</a:t>
              </a:r>
              <a:endParaRPr lang="en-US" altLang="en-US" sz="1800">
                <a:latin typeface="Arial" charset="0"/>
              </a:endParaRPr>
            </a:p>
          </p:txBody>
        </p:sp>
        <p:cxnSp>
          <p:nvCxnSpPr>
            <p:cNvPr id="12" name="Straight Arrow Connector 11"/>
            <p:cNvCxnSpPr/>
            <p:nvPr/>
          </p:nvCxnSpPr>
          <p:spPr>
            <a:xfrm flipH="1">
              <a:off x="268288" y="5419725"/>
              <a:ext cx="1223962" cy="936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190" name="TextBox 12"/>
            <p:cNvSpPr txBox="1">
              <a:spLocks noChangeArrowheads="1"/>
            </p:cNvSpPr>
            <p:nvPr/>
          </p:nvSpPr>
          <p:spPr bwMode="auto">
            <a:xfrm>
              <a:off x="88900" y="6294438"/>
              <a:ext cx="868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ventriku</a:t>
              </a:r>
              <a:r>
                <a:rPr lang="hr-HR" altLang="en-US" sz="2000">
                  <a:latin typeface="Arial" charset="0"/>
                </a:rPr>
                <a:t>l</a:t>
              </a:r>
              <a:endParaRPr lang="en-US" altLang="en-US" sz="2000">
                <a:latin typeface="Arial" charset="0"/>
              </a:endParaRPr>
            </a:p>
          </p:txBody>
        </p:sp>
        <p:sp>
          <p:nvSpPr>
            <p:cNvPr id="50191" name="TextBox 13"/>
            <p:cNvSpPr txBox="1">
              <a:spLocks noChangeArrowheads="1"/>
            </p:cNvSpPr>
            <p:nvPr/>
          </p:nvSpPr>
          <p:spPr bwMode="auto">
            <a:xfrm>
              <a:off x="2727325" y="6124575"/>
              <a:ext cx="2189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subventrikularna zona</a:t>
              </a:r>
              <a:endParaRPr lang="en-US" altLang="en-US" sz="1600">
                <a:latin typeface="Arial" charset="0"/>
              </a:endParaRPr>
            </a:p>
          </p:txBody>
        </p:sp>
        <p:cxnSp>
          <p:nvCxnSpPr>
            <p:cNvPr id="16" name="Straight Arrow Connector 15"/>
            <p:cNvCxnSpPr>
              <a:endCxn id="50191" idx="1"/>
            </p:cNvCxnSpPr>
            <p:nvPr/>
          </p:nvCxnSpPr>
          <p:spPr>
            <a:xfrm>
              <a:off x="1550988" y="5732463"/>
              <a:ext cx="1176337" cy="561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193" name="TextBox 3"/>
            <p:cNvSpPr txBox="1">
              <a:spLocks noChangeArrowheads="1"/>
            </p:cNvSpPr>
            <p:nvPr/>
          </p:nvSpPr>
          <p:spPr bwMode="auto">
            <a:xfrm>
              <a:off x="3014663" y="3343275"/>
              <a:ext cx="238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RGC: radial glial cells</a:t>
              </a:r>
            </a:p>
          </p:txBody>
        </p:sp>
      </p:grpSp>
      <p:sp>
        <p:nvSpPr>
          <p:cNvPr id="50181" name="TextBox 1"/>
          <p:cNvSpPr txBox="1">
            <a:spLocks noChangeArrowheads="1"/>
          </p:cNvSpPr>
          <p:nvPr/>
        </p:nvSpPr>
        <p:spPr bwMode="auto">
          <a:xfrm>
            <a:off x="230188" y="6119813"/>
            <a:ext cx="8913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osnovna razlika stanica u gornjem i donjem dijelu subventrikularne zone je orijentacija diobenog vretena – tijekom embrionalnog razvoja </a:t>
            </a:r>
            <a:endParaRPr lang="en-US" altLang="en-US" sz="2000">
              <a:latin typeface="Arial" charset="0"/>
            </a:endParaRPr>
          </a:p>
        </p:txBody>
      </p:sp>
      <p:sp>
        <p:nvSpPr>
          <p:cNvPr id="50182" name="TextBox 3"/>
          <p:cNvSpPr txBox="1">
            <a:spLocks noChangeArrowheads="1"/>
          </p:cNvSpPr>
          <p:nvPr/>
        </p:nvSpPr>
        <p:spPr bwMode="auto">
          <a:xfrm>
            <a:off x="3217863" y="4092575"/>
            <a:ext cx="160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neuralna cijev</a:t>
            </a:r>
            <a:endParaRPr lang="en-US" altLang="en-US" sz="1800">
              <a:latin typeface="Arial" charset="0"/>
            </a:endParaRPr>
          </a:p>
        </p:txBody>
      </p:sp>
      <p:sp>
        <p:nvSpPr>
          <p:cNvPr id="50183" name="TextBox 4"/>
          <p:cNvSpPr txBox="1">
            <a:spLocks noChangeArrowheads="1"/>
          </p:cNvSpPr>
          <p:nvPr/>
        </p:nvSpPr>
        <p:spPr bwMode="auto">
          <a:xfrm>
            <a:off x="5695950" y="5287963"/>
            <a:ext cx="32242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simetrična i asimetrična dioba</a:t>
            </a:r>
          </a:p>
          <a:p>
            <a:pPr eaLnBrk="1" hangingPunct="1">
              <a:spcBef>
                <a:spcPct val="0"/>
              </a:spcBef>
              <a:buFontTx/>
              <a:buNone/>
            </a:pPr>
            <a:r>
              <a:rPr lang="hr-HR" altLang="en-US" sz="1800">
                <a:latin typeface="Arial" charset="0"/>
              </a:rPr>
              <a:t>tijekom razvoja neurona</a:t>
            </a:r>
            <a:endParaRPr lang="en-US" altLang="en-US" sz="1800">
              <a:latin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1619250" y="1335088"/>
            <a:ext cx="3817938" cy="2808287"/>
            <a:chOff x="1020" y="935"/>
            <a:chExt cx="2949" cy="2132"/>
          </a:xfrm>
        </p:grpSpPr>
        <p:grpSp>
          <p:nvGrpSpPr>
            <p:cNvPr id="51207" name="Group 3"/>
            <p:cNvGrpSpPr>
              <a:grpSpLocks/>
            </p:cNvGrpSpPr>
            <p:nvPr/>
          </p:nvGrpSpPr>
          <p:grpSpPr bwMode="auto">
            <a:xfrm>
              <a:off x="1020" y="935"/>
              <a:ext cx="2949" cy="771"/>
              <a:chOff x="1020" y="935"/>
              <a:chExt cx="2949" cy="771"/>
            </a:xfrm>
          </p:grpSpPr>
          <p:sp>
            <p:nvSpPr>
              <p:cNvPr id="51220" name="Oval 4"/>
              <p:cNvSpPr>
                <a:spLocks noChangeArrowheads="1"/>
              </p:cNvSpPr>
              <p:nvPr/>
            </p:nvSpPr>
            <p:spPr bwMode="auto">
              <a:xfrm>
                <a:off x="1610" y="935"/>
                <a:ext cx="590" cy="771"/>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21" name="Oval 5"/>
              <p:cNvSpPr>
                <a:spLocks noChangeArrowheads="1"/>
              </p:cNvSpPr>
              <p:nvPr/>
            </p:nvSpPr>
            <p:spPr bwMode="auto">
              <a:xfrm>
                <a:off x="2200" y="935"/>
                <a:ext cx="590" cy="771"/>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22" name="Oval 6"/>
              <p:cNvSpPr>
                <a:spLocks noChangeArrowheads="1"/>
              </p:cNvSpPr>
              <p:nvPr/>
            </p:nvSpPr>
            <p:spPr bwMode="auto">
              <a:xfrm>
                <a:off x="1020" y="935"/>
                <a:ext cx="590" cy="771"/>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23" name="Oval 7"/>
              <p:cNvSpPr>
                <a:spLocks noChangeArrowheads="1"/>
              </p:cNvSpPr>
              <p:nvPr/>
            </p:nvSpPr>
            <p:spPr bwMode="auto">
              <a:xfrm>
                <a:off x="3379" y="935"/>
                <a:ext cx="590" cy="771"/>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24" name="Oval 8"/>
              <p:cNvSpPr>
                <a:spLocks noChangeArrowheads="1"/>
              </p:cNvSpPr>
              <p:nvPr/>
            </p:nvSpPr>
            <p:spPr bwMode="auto">
              <a:xfrm>
                <a:off x="2789" y="935"/>
                <a:ext cx="590" cy="771"/>
              </a:xfrm>
              <a:prstGeom prst="ellipse">
                <a:avLst/>
              </a:prstGeom>
              <a:solidFill>
                <a:schemeClr val="hlink"/>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grpSp>
        <p:grpSp>
          <p:nvGrpSpPr>
            <p:cNvPr id="51208" name="Group 9"/>
            <p:cNvGrpSpPr>
              <a:grpSpLocks/>
            </p:cNvGrpSpPr>
            <p:nvPr/>
          </p:nvGrpSpPr>
          <p:grpSpPr bwMode="auto">
            <a:xfrm>
              <a:off x="1020" y="2296"/>
              <a:ext cx="2949" cy="771"/>
              <a:chOff x="1020" y="935"/>
              <a:chExt cx="2949" cy="771"/>
            </a:xfrm>
          </p:grpSpPr>
          <p:sp>
            <p:nvSpPr>
              <p:cNvPr id="51215" name="Oval 10"/>
              <p:cNvSpPr>
                <a:spLocks noChangeArrowheads="1"/>
              </p:cNvSpPr>
              <p:nvPr/>
            </p:nvSpPr>
            <p:spPr bwMode="auto">
              <a:xfrm>
                <a:off x="1610" y="935"/>
                <a:ext cx="590" cy="771"/>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6" name="Oval 11"/>
              <p:cNvSpPr>
                <a:spLocks noChangeArrowheads="1"/>
              </p:cNvSpPr>
              <p:nvPr/>
            </p:nvSpPr>
            <p:spPr bwMode="auto">
              <a:xfrm>
                <a:off x="2200" y="935"/>
                <a:ext cx="590" cy="771"/>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7" name="Oval 12"/>
              <p:cNvSpPr>
                <a:spLocks noChangeArrowheads="1"/>
              </p:cNvSpPr>
              <p:nvPr/>
            </p:nvSpPr>
            <p:spPr bwMode="auto">
              <a:xfrm>
                <a:off x="1020" y="935"/>
                <a:ext cx="590" cy="771"/>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8" name="Oval 13"/>
              <p:cNvSpPr>
                <a:spLocks noChangeArrowheads="1"/>
              </p:cNvSpPr>
              <p:nvPr/>
            </p:nvSpPr>
            <p:spPr bwMode="auto">
              <a:xfrm>
                <a:off x="3379" y="935"/>
                <a:ext cx="590" cy="771"/>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9" name="Oval 14"/>
              <p:cNvSpPr>
                <a:spLocks noChangeArrowheads="1"/>
              </p:cNvSpPr>
              <p:nvPr/>
            </p:nvSpPr>
            <p:spPr bwMode="auto">
              <a:xfrm>
                <a:off x="2789" y="935"/>
                <a:ext cx="590" cy="771"/>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grpSp>
        <p:sp>
          <p:nvSpPr>
            <p:cNvPr id="51209" name="AutoShape 15"/>
            <p:cNvSpPr>
              <a:spLocks noChangeArrowheads="1"/>
            </p:cNvSpPr>
            <p:nvPr/>
          </p:nvSpPr>
          <p:spPr bwMode="auto">
            <a:xfrm>
              <a:off x="1927" y="2659"/>
              <a:ext cx="545" cy="136"/>
            </a:xfrm>
            <a:prstGeom prst="rightArrow">
              <a:avLst>
                <a:gd name="adj1" fmla="val 50000"/>
                <a:gd name="adj2" fmla="val 100184"/>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0" name="AutoShape 16"/>
            <p:cNvSpPr>
              <a:spLocks noChangeArrowheads="1"/>
            </p:cNvSpPr>
            <p:nvPr/>
          </p:nvSpPr>
          <p:spPr bwMode="auto">
            <a:xfrm>
              <a:off x="1927" y="2523"/>
              <a:ext cx="1088" cy="91"/>
            </a:xfrm>
            <a:prstGeom prst="rightArrow">
              <a:avLst>
                <a:gd name="adj1" fmla="val 50000"/>
                <a:gd name="adj2" fmla="val 298901"/>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1" name="AutoShape 17"/>
            <p:cNvSpPr>
              <a:spLocks noChangeArrowheads="1"/>
            </p:cNvSpPr>
            <p:nvPr/>
          </p:nvSpPr>
          <p:spPr bwMode="auto">
            <a:xfrm>
              <a:off x="1927" y="2387"/>
              <a:ext cx="1906" cy="45"/>
            </a:xfrm>
            <a:prstGeom prst="rightArrow">
              <a:avLst>
                <a:gd name="adj1" fmla="val 50000"/>
                <a:gd name="adj2" fmla="val 1058889"/>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2" name="AutoShape 18"/>
            <p:cNvSpPr>
              <a:spLocks noChangeArrowheads="1"/>
            </p:cNvSpPr>
            <p:nvPr/>
          </p:nvSpPr>
          <p:spPr bwMode="auto">
            <a:xfrm>
              <a:off x="1429" y="1253"/>
              <a:ext cx="363" cy="91"/>
            </a:xfrm>
            <a:prstGeom prst="rightArrow">
              <a:avLst>
                <a:gd name="adj1" fmla="val 50000"/>
                <a:gd name="adj2" fmla="val 99725"/>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3" name="AutoShape 19"/>
            <p:cNvSpPr>
              <a:spLocks noChangeArrowheads="1"/>
            </p:cNvSpPr>
            <p:nvPr/>
          </p:nvSpPr>
          <p:spPr bwMode="auto">
            <a:xfrm>
              <a:off x="2018" y="1253"/>
              <a:ext cx="363" cy="91"/>
            </a:xfrm>
            <a:prstGeom prst="rightArrow">
              <a:avLst>
                <a:gd name="adj1" fmla="val 50000"/>
                <a:gd name="adj2" fmla="val 99725"/>
              </a:avLst>
            </a:prstGeom>
            <a:solidFill>
              <a:schemeClr val="bg2"/>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51214" name="AutoShape 20"/>
            <p:cNvSpPr>
              <a:spLocks noChangeArrowheads="1"/>
            </p:cNvSpPr>
            <p:nvPr/>
          </p:nvSpPr>
          <p:spPr bwMode="auto">
            <a:xfrm>
              <a:off x="2608" y="1253"/>
              <a:ext cx="363" cy="91"/>
            </a:xfrm>
            <a:prstGeom prst="rightArrow">
              <a:avLst>
                <a:gd name="adj1" fmla="val 50000"/>
                <a:gd name="adj2" fmla="val 99725"/>
              </a:avLst>
            </a:prstGeom>
            <a:solidFill>
              <a:srgbClr val="FF0066"/>
            </a:solidFill>
            <a:ln w="9525">
              <a:solidFill>
                <a:schemeClr val="accent2"/>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grpSp>
      <p:sp>
        <p:nvSpPr>
          <p:cNvPr id="51203" name="Text Box 21"/>
          <p:cNvSpPr txBox="1">
            <a:spLocks noChangeArrowheads="1"/>
          </p:cNvSpPr>
          <p:nvPr/>
        </p:nvSpPr>
        <p:spPr bwMode="auto">
          <a:xfrm>
            <a:off x="301625" y="4724400"/>
            <a:ext cx="85328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relejni model: signal kratkog dosega stimulira primajuću stanicu, koja stimulira sljedeću itd. (npr. direktna signalizacija i kontakt)</a:t>
            </a:r>
          </a:p>
          <a:p>
            <a:pPr eaLnBrk="1" hangingPunct="1">
              <a:spcBef>
                <a:spcPct val="0"/>
              </a:spcBef>
              <a:buFontTx/>
              <a:buNone/>
            </a:pPr>
            <a:r>
              <a:rPr lang="hr-HR" altLang="en-US" sz="2000">
                <a:latin typeface="Arial" charset="0"/>
              </a:rPr>
              <a:t>gradijentni model: signal doseže okolne stanice u različitoj koncentraciji i ovisno o njoj odgovor je drugačiji</a:t>
            </a:r>
          </a:p>
          <a:p>
            <a:pPr eaLnBrk="1" hangingPunct="1">
              <a:spcBef>
                <a:spcPct val="0"/>
              </a:spcBef>
              <a:buFontTx/>
              <a:buNone/>
            </a:pPr>
            <a:r>
              <a:rPr lang="hr-HR" altLang="en-US" sz="2000">
                <a:solidFill>
                  <a:schemeClr val="accent2"/>
                </a:solidFill>
                <a:latin typeface="Arial" charset="0"/>
              </a:rPr>
              <a:t>morfogen</a:t>
            </a:r>
            <a:r>
              <a:rPr lang="hr-HR" altLang="en-US" sz="2000">
                <a:latin typeface="Arial" charset="0"/>
              </a:rPr>
              <a:t>: tvar koja inducira različit odgovor ovisno o koncentraciji</a:t>
            </a:r>
          </a:p>
          <a:p>
            <a:pPr eaLnBrk="1" hangingPunct="1">
              <a:spcBef>
                <a:spcPct val="0"/>
              </a:spcBef>
              <a:buFontTx/>
              <a:buNone/>
            </a:pPr>
            <a:r>
              <a:rPr lang="hr-HR" altLang="en-US" sz="2000">
                <a:latin typeface="Arial" charset="0"/>
              </a:rPr>
              <a:t>-prag odgovora</a:t>
            </a:r>
          </a:p>
        </p:txBody>
      </p:sp>
      <p:sp>
        <p:nvSpPr>
          <p:cNvPr id="51204" name="Text Box 22"/>
          <p:cNvSpPr txBox="1">
            <a:spLocks noChangeArrowheads="1"/>
          </p:cNvSpPr>
          <p:nvPr/>
        </p:nvSpPr>
        <p:spPr bwMode="auto">
          <a:xfrm>
            <a:off x="5775325" y="1190625"/>
            <a:ext cx="179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“relejni model”</a:t>
            </a:r>
          </a:p>
        </p:txBody>
      </p:sp>
      <p:sp>
        <p:nvSpPr>
          <p:cNvPr id="51205" name="Text Box 23"/>
          <p:cNvSpPr txBox="1">
            <a:spLocks noChangeArrowheads="1"/>
          </p:cNvSpPr>
          <p:nvPr/>
        </p:nvSpPr>
        <p:spPr bwMode="auto">
          <a:xfrm>
            <a:off x="5919788" y="2990850"/>
            <a:ext cx="2119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gradijentni model</a:t>
            </a:r>
          </a:p>
        </p:txBody>
      </p:sp>
      <p:sp>
        <p:nvSpPr>
          <p:cNvPr id="51206" name="TextBox 1"/>
          <p:cNvSpPr txBox="1">
            <a:spLocks noChangeArrowheads="1"/>
          </p:cNvSpPr>
          <p:nvPr/>
        </p:nvSpPr>
        <p:spPr bwMode="auto">
          <a:xfrm>
            <a:off x="179388" y="241300"/>
            <a:ext cx="8461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Principi održavanja matičnih stanica vrijede za razne tipove stanica i procese diferencijacije</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9750" y="260350"/>
            <a:ext cx="80645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hr-HR" altLang="en-US" sz="2000">
                <a:latin typeface="Arial" charset="0"/>
              </a:rPr>
              <a:t>-dio diferenciranih stanica se ne može dijeliti:</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 srčane mišićne stanice, živčane stanice</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-”mirujuće” stanice u G</a:t>
            </a:r>
            <a:r>
              <a:rPr lang="hr-HR" altLang="en-US" sz="2000" baseline="-25000">
                <a:latin typeface="Arial" charset="0"/>
              </a:rPr>
              <a:t>0</a:t>
            </a:r>
            <a:r>
              <a:rPr lang="hr-HR" altLang="en-US" sz="2000">
                <a:latin typeface="Arial" charset="0"/>
              </a:rPr>
              <a:t> i dijele se po potrebi:</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 kožni fibroblasti</a:t>
            </a:r>
          </a:p>
          <a:p>
            <a:pPr>
              <a:spcBef>
                <a:spcPct val="0"/>
              </a:spcBef>
              <a:buFontTx/>
              <a:buNone/>
            </a:pPr>
            <a:r>
              <a:rPr lang="hr-HR" altLang="en-US" sz="2000">
                <a:latin typeface="Arial" charset="0"/>
              </a:rPr>
              <a:t> glatki mišići</a:t>
            </a:r>
          </a:p>
          <a:p>
            <a:pPr>
              <a:spcBef>
                <a:spcPct val="0"/>
              </a:spcBef>
              <a:buFontTx/>
              <a:buNone/>
            </a:pPr>
            <a:r>
              <a:rPr lang="hr-HR" altLang="en-US" sz="2000">
                <a:latin typeface="Arial" charset="0"/>
              </a:rPr>
              <a:t> endotelne stanice krvnih žila</a:t>
            </a:r>
          </a:p>
          <a:p>
            <a:pPr>
              <a:spcBef>
                <a:spcPct val="0"/>
              </a:spcBef>
              <a:buFontTx/>
              <a:buNone/>
            </a:pPr>
            <a:r>
              <a:rPr lang="hr-HR" altLang="en-US" sz="2000">
                <a:latin typeface="Arial" charset="0"/>
              </a:rPr>
              <a:t> epitelne stanice unutarnjih organa (jetra, gušterača,  pluća, prostata,                    dojka)      </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-matične stanice (nediferencirane “ishodišne” stanice)(npr.):</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 krvne stanice</a:t>
            </a:r>
          </a:p>
          <a:p>
            <a:pPr>
              <a:spcBef>
                <a:spcPct val="0"/>
              </a:spcBef>
              <a:buFontTx/>
              <a:buNone/>
            </a:pPr>
            <a:r>
              <a:rPr lang="hr-HR" altLang="en-US" sz="2000">
                <a:latin typeface="Arial" charset="0"/>
              </a:rPr>
              <a:t> epitel kože i probavnog sustava</a:t>
            </a:r>
          </a:p>
          <a:p>
            <a:pPr>
              <a:spcBef>
                <a:spcPct val="0"/>
              </a:spcBef>
              <a:buFontTx/>
              <a:buNone/>
            </a:pPr>
            <a:r>
              <a:rPr lang="hr-HR" altLang="en-US" sz="2000">
                <a:latin typeface="Arial" charset="0"/>
              </a:rPr>
              <a:t> germinativne stanice  </a:t>
            </a:r>
          </a:p>
          <a:p>
            <a:pPr>
              <a:spcBef>
                <a:spcPct val="0"/>
              </a:spcBef>
              <a:buFontTx/>
              <a:buNone/>
            </a:pPr>
            <a:endParaRPr lang="hr-HR" altLang="en-US" sz="2000">
              <a:latin typeface="Arial" charset="0"/>
            </a:endParaRPr>
          </a:p>
          <a:p>
            <a:pPr>
              <a:spcBef>
                <a:spcPct val="0"/>
              </a:spcBef>
              <a:buFontTx/>
              <a:buNone/>
            </a:pPr>
            <a:r>
              <a:rPr lang="hr-HR" altLang="en-US" sz="2000">
                <a:latin typeface="Arial" charset="0"/>
              </a:rPr>
              <a:t>-procesi diferencijacije: tijekom embrionalnog razvoja</a:t>
            </a:r>
          </a:p>
          <a:p>
            <a:pPr>
              <a:spcBef>
                <a:spcPct val="0"/>
              </a:spcBef>
              <a:buFontTx/>
              <a:buNone/>
            </a:pPr>
            <a:r>
              <a:rPr lang="hr-HR" altLang="en-US" sz="2000">
                <a:latin typeface="Arial" charset="0"/>
              </a:rPr>
              <a:t>tijekom rasta i razvoja organizma, oštećenja tkiva, upale, normalne fiziologije </a:t>
            </a: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igure 10.35. Xwnt8 is capable of ventralizing the mesoderm and preventing anterior head formation in the ectode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765175"/>
            <a:ext cx="3198812"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3619500" y="4237038"/>
            <a:ext cx="55975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Wnt u ranom razvoju vertebrata: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gradijent faktora wnt i njegovog </a:t>
            </a:r>
          </a:p>
          <a:p>
            <a:pPr eaLnBrk="1" hangingPunct="1">
              <a:spcBef>
                <a:spcPct val="0"/>
              </a:spcBef>
              <a:buFontTx/>
              <a:buNone/>
            </a:pPr>
            <a:r>
              <a:rPr lang="hr-HR" altLang="en-US" sz="2000">
                <a:latin typeface="Arial" charset="0"/>
              </a:rPr>
              <a:t>solubilnog oblika receptora Frzb</a:t>
            </a:r>
          </a:p>
          <a:p>
            <a:pPr eaLnBrk="1" hangingPunct="1">
              <a:spcBef>
                <a:spcPct val="0"/>
              </a:spcBef>
              <a:buFontTx/>
              <a:buNone/>
            </a:pPr>
            <a:r>
              <a:rPr lang="hr-HR" altLang="en-US" sz="2000">
                <a:latin typeface="Arial" charset="0"/>
              </a:rPr>
              <a:t>koji kompetira s transmembranskim receptorom:</a:t>
            </a:r>
          </a:p>
          <a:p>
            <a:pPr eaLnBrk="1" hangingPunct="1">
              <a:spcBef>
                <a:spcPct val="0"/>
              </a:spcBef>
              <a:buFontTx/>
              <a:buNone/>
            </a:pPr>
            <a:r>
              <a:rPr lang="hr-HR" altLang="en-US" sz="2000">
                <a:latin typeface="Arial" charset="0"/>
              </a:rPr>
              <a:t>veže wnt prije njegovog vezanja za receptor</a:t>
            </a:r>
          </a:p>
        </p:txBody>
      </p:sp>
      <p:sp>
        <p:nvSpPr>
          <p:cNvPr id="52228" name="Text Box 4"/>
          <p:cNvSpPr txBox="1">
            <a:spLocks noChangeArrowheads="1"/>
          </p:cNvSpPr>
          <p:nvPr/>
        </p:nvSpPr>
        <p:spPr bwMode="auto">
          <a:xfrm>
            <a:off x="3995738" y="658813"/>
            <a:ext cx="48450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t>
            </a:r>
            <a:r>
              <a:rPr lang="hr-HR" altLang="en-US" sz="2000">
                <a:solidFill>
                  <a:schemeClr val="accent2"/>
                </a:solidFill>
                <a:latin typeface="Arial" charset="0"/>
              </a:rPr>
              <a:t>gradijenti parakrinih faktora</a:t>
            </a:r>
            <a:r>
              <a:rPr lang="hr-HR" altLang="en-US" sz="2000">
                <a:latin typeface="Arial" charset="0"/>
              </a:rPr>
              <a:t> i njihovih inhibitora: wnt, BMP, FGF, retinoične kiseline... omogućuju razvoj ektoderma, endoderma i mezoderma i nastanak anteriorno-posteriorne i dorzalno-ventralne osi</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BMP: bone morphogenic protein (porodicaTGF beta)</a:t>
            </a:r>
          </a:p>
          <a:p>
            <a:pPr eaLnBrk="1" hangingPunct="1">
              <a:spcBef>
                <a:spcPct val="0"/>
              </a:spcBef>
              <a:buFontTx/>
              <a:buNone/>
            </a:pPr>
            <a:r>
              <a:rPr lang="hr-HR" altLang="en-US" sz="2000">
                <a:latin typeface="Arial" charset="0"/>
              </a:rPr>
              <a:t>FGF: fibroblastni faktor rasta </a:t>
            </a:r>
          </a:p>
        </p:txBody>
      </p:sp>
      <p:cxnSp>
        <p:nvCxnSpPr>
          <p:cNvPr id="3" name="Straight Arrow Connector 2"/>
          <p:cNvCxnSpPr/>
          <p:nvPr/>
        </p:nvCxnSpPr>
        <p:spPr>
          <a:xfrm>
            <a:off x="2484438" y="3462338"/>
            <a:ext cx="1135062" cy="1479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2" descr="ch15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620713"/>
            <a:ext cx="6173788"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231775" y="398463"/>
            <a:ext cx="1057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Wnt put</a:t>
            </a:r>
          </a:p>
        </p:txBody>
      </p:sp>
      <p:sp>
        <p:nvSpPr>
          <p:cNvPr id="53252" name="Text Box 4"/>
          <p:cNvSpPr txBox="1">
            <a:spLocks noChangeArrowheads="1"/>
          </p:cNvSpPr>
          <p:nvPr/>
        </p:nvSpPr>
        <p:spPr bwMode="auto">
          <a:xfrm>
            <a:off x="231775" y="1168400"/>
            <a:ext cx="1985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LRP= LDL receptor </a:t>
            </a:r>
          </a:p>
          <a:p>
            <a:pPr eaLnBrk="1" hangingPunct="1">
              <a:spcBef>
                <a:spcPct val="0"/>
              </a:spcBef>
              <a:buFontTx/>
              <a:buNone/>
            </a:pPr>
            <a:r>
              <a:rPr lang="hr-HR" altLang="en-US" sz="1600">
                <a:latin typeface="Arial" charset="0"/>
              </a:rPr>
              <a:t>related protein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descr="http://www.frontiersin.org/files/Articles/57020/fncel-07-00224-HTML/image_m/fncel-07-00224-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879475"/>
            <a:ext cx="6194425"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1"/>
          <p:cNvSpPr txBox="1">
            <a:spLocks noChangeArrowheads="1"/>
          </p:cNvSpPr>
          <p:nvPr/>
        </p:nvSpPr>
        <p:spPr bwMode="auto">
          <a:xfrm>
            <a:off x="539750" y="5732463"/>
            <a:ext cx="8269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Primjeri kanonskog i nekanonskog signaliziranja putem wnt:</a:t>
            </a:r>
          </a:p>
          <a:p>
            <a:pPr eaLnBrk="1" hangingPunct="1">
              <a:spcBef>
                <a:spcPct val="0"/>
              </a:spcBef>
              <a:buFontTx/>
              <a:buNone/>
            </a:pPr>
            <a:r>
              <a:rPr lang="hr-HR" altLang="en-US" sz="2000">
                <a:latin typeface="Arial" charset="0"/>
              </a:rPr>
              <a:t>uloga u razvoju i funkciji živčanog sustava</a:t>
            </a:r>
          </a:p>
          <a:p>
            <a:pPr eaLnBrk="1" hangingPunct="1">
              <a:spcBef>
                <a:spcPct val="0"/>
              </a:spcBef>
              <a:buFontTx/>
              <a:buNone/>
            </a:pPr>
            <a:r>
              <a:rPr lang="en-US" altLang="en-US" sz="1400">
                <a:latin typeface="Arial" charset="0"/>
              </a:rPr>
              <a:t>http://www.frontiersin.org/files/Articles/57020/fncel-07-00224-HTML/image_m/fncel-07-00224-g001.jpg</a:t>
            </a: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nature.com/nm/journal/v19/n11/images/nm.3389-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96975"/>
            <a:ext cx="68580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1"/>
          <p:cNvSpPr txBox="1">
            <a:spLocks noChangeArrowheads="1"/>
          </p:cNvSpPr>
          <p:nvPr/>
        </p:nvSpPr>
        <p:spPr bwMode="auto">
          <a:xfrm>
            <a:off x="755650" y="5732463"/>
            <a:ext cx="7143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 prijenosu signala Hh ulogu imaju primarne – senzorne cilije</a:t>
            </a:r>
          </a:p>
          <a:p>
            <a:pPr eaLnBrk="1" hangingPunct="1">
              <a:spcBef>
                <a:spcPct val="0"/>
              </a:spcBef>
              <a:buFontTx/>
              <a:buNone/>
            </a:pPr>
            <a:r>
              <a:rPr lang="hr-HR" altLang="en-US" sz="2000">
                <a:latin typeface="Arial" charset="0"/>
              </a:rPr>
              <a:t>a: nedostatak Hh</a:t>
            </a:r>
          </a:p>
          <a:p>
            <a:pPr eaLnBrk="1" hangingPunct="1">
              <a:spcBef>
                <a:spcPct val="0"/>
              </a:spcBef>
              <a:buFontTx/>
              <a:buNone/>
            </a:pPr>
            <a:r>
              <a:rPr lang="hr-HR" altLang="en-US" sz="2000">
                <a:latin typeface="Arial" charset="0"/>
              </a:rPr>
              <a:t>b: vezanje Hh za Ptch – aktivacija Smo</a:t>
            </a:r>
            <a:endParaRPr lang="en-US" altLang="en-US" sz="200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An external file that holds a picture, illustration, etc., usually as some form of binary object. The name of referred object is ch21f13.jp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549275"/>
            <a:ext cx="5329238"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6"/>
          <p:cNvSpPr txBox="1">
            <a:spLocks noChangeArrowheads="1"/>
          </p:cNvSpPr>
          <p:nvPr/>
        </p:nvSpPr>
        <p:spPr bwMode="auto">
          <a:xfrm>
            <a:off x="395288" y="5805488"/>
            <a:ext cx="8193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rPr>
              <a:t>Gradijent</a:t>
            </a:r>
            <a:r>
              <a:rPr lang="hr-HR" altLang="en-US" sz="2000">
                <a:latin typeface="Arial" charset="0"/>
              </a:rPr>
              <a:t> Sonic-hedgehog signalnih molekula određuje razvoj pojedinih</a:t>
            </a:r>
          </a:p>
          <a:p>
            <a:pPr eaLnBrk="1" hangingPunct="1">
              <a:spcBef>
                <a:spcPct val="0"/>
              </a:spcBef>
              <a:buFontTx/>
              <a:buNone/>
            </a:pPr>
            <a:r>
              <a:rPr lang="hr-HR" altLang="en-US" sz="2000">
                <a:latin typeface="Arial" charset="0"/>
              </a:rPr>
              <a:t>“prstiju” iz pupoljka za razvoj krila (wing bud) kod pileta</a:t>
            </a:r>
          </a:p>
          <a:p>
            <a:pPr eaLnBrk="1" hangingPunct="1">
              <a:spcBef>
                <a:spcPct val="0"/>
              </a:spcBef>
              <a:buFontTx/>
              <a:buNone/>
            </a:pPr>
            <a:r>
              <a:rPr lang="hr-HR" altLang="en-US" sz="2000">
                <a:latin typeface="Arial" charset="0"/>
              </a:rPr>
              <a:t>-ciklopija, tumori bazalnih stanica</a:t>
            </a:r>
          </a:p>
        </p:txBody>
      </p:sp>
      <p:sp>
        <p:nvSpPr>
          <p:cNvPr id="58372" name="Text Box 7"/>
          <p:cNvSpPr txBox="1">
            <a:spLocks noChangeArrowheads="1"/>
          </p:cNvSpPr>
          <p:nvPr/>
        </p:nvSpPr>
        <p:spPr bwMode="auto">
          <a:xfrm>
            <a:off x="4479925" y="614363"/>
            <a:ext cx="3924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Hedgehog kao razvojni morfogen</a:t>
            </a:r>
          </a:p>
        </p:txBody>
      </p:sp>
      <p:sp>
        <p:nvSpPr>
          <p:cNvPr id="58373" name="TextBox 1"/>
          <p:cNvSpPr txBox="1">
            <a:spLocks noChangeArrowheads="1"/>
          </p:cNvSpPr>
          <p:nvPr/>
        </p:nvSpPr>
        <p:spPr bwMode="auto">
          <a:xfrm>
            <a:off x="4573588" y="1196975"/>
            <a:ext cx="4278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Hh je mala solubilna molekula, pa može stvoriti gradijent</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p:cNvSpPr txBox="1">
            <a:spLocks noChangeArrowheads="1"/>
          </p:cNvSpPr>
          <p:nvPr/>
        </p:nvSpPr>
        <p:spPr bwMode="auto">
          <a:xfrm>
            <a:off x="179388" y="5900738"/>
            <a:ext cx="839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Citonema: dugi filopodiji kojim stanica prenosi signal na udaljene stanice</a:t>
            </a:r>
          </a:p>
          <a:p>
            <a:pPr eaLnBrk="1" hangingPunct="1">
              <a:spcBef>
                <a:spcPct val="0"/>
              </a:spcBef>
              <a:buFontTx/>
              <a:buNone/>
            </a:pPr>
            <a:r>
              <a:rPr lang="hr-HR" altLang="en-US" sz="2000">
                <a:latin typeface="Arial" charset="0"/>
              </a:rPr>
              <a:t>-HH, Notch</a:t>
            </a:r>
            <a:endParaRPr lang="en-US" altLang="en-US" sz="2000">
              <a:latin typeface="Arial" charset="0"/>
            </a:endParaRPr>
          </a:p>
        </p:txBody>
      </p:sp>
      <p:grpSp>
        <p:nvGrpSpPr>
          <p:cNvPr id="55299" name="Group 3"/>
          <p:cNvGrpSpPr>
            <a:grpSpLocks/>
          </p:cNvGrpSpPr>
          <p:nvPr/>
        </p:nvGrpSpPr>
        <p:grpSpPr bwMode="auto">
          <a:xfrm>
            <a:off x="1355725" y="1125538"/>
            <a:ext cx="6600825" cy="4025900"/>
            <a:chOff x="1187624" y="836712"/>
            <a:chExt cx="5328592" cy="5184576"/>
          </a:xfrm>
        </p:grpSpPr>
        <p:pic>
          <p:nvPicPr>
            <p:cNvPr id="55301" name="Picture 2" descr="Slikovni rezultat za cyton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36712"/>
              <a:ext cx="5176267"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346999" y="5733028"/>
              <a:ext cx="3169217" cy="288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55300" name="Rectangle 4"/>
          <p:cNvSpPr>
            <a:spLocks noChangeArrowheads="1"/>
          </p:cNvSpPr>
          <p:nvPr/>
        </p:nvSpPr>
        <p:spPr bwMode="auto">
          <a:xfrm>
            <a:off x="4859338" y="4930775"/>
            <a:ext cx="6391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a:latin typeface="Arial" charset="0"/>
              </a:rPr>
              <a:t>NATURE CELL BIOLOGY</a:t>
            </a:r>
            <a:r>
              <a:rPr lang="hr-HR" altLang="en-US" sz="1200">
                <a:latin typeface="Arial" charset="0"/>
              </a:rPr>
              <a:t> </a:t>
            </a:r>
            <a:r>
              <a:rPr lang="en-US" altLang="en-US" sz="1200">
                <a:latin typeface="Arial" charset="0"/>
              </a:rPr>
              <a:t>15</a:t>
            </a:r>
            <a:r>
              <a:rPr lang="hr-HR" altLang="en-US" sz="1200">
                <a:latin typeface="Arial" charset="0"/>
              </a:rPr>
              <a:t>, </a:t>
            </a:r>
            <a:r>
              <a:rPr lang="en-US" altLang="en-US" sz="1200">
                <a:latin typeface="Arial" charset="0"/>
              </a:rPr>
              <a:t>11</a:t>
            </a:r>
            <a:r>
              <a:rPr lang="hr-HR" altLang="en-US" sz="1200">
                <a:latin typeface="Arial" charset="0"/>
              </a:rPr>
              <a:t>, </a:t>
            </a:r>
            <a:r>
              <a:rPr lang="en-US" altLang="en-US" sz="1200">
                <a:latin typeface="Arial" charset="0"/>
              </a:rPr>
              <a:t>2013</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Laughtrend1  wik   Cytonem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196975"/>
            <a:ext cx="38052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2"/>
          <p:cNvSpPr txBox="1">
            <a:spLocks noChangeArrowheads="1"/>
          </p:cNvSpPr>
          <p:nvPr/>
        </p:nvSpPr>
        <p:spPr bwMode="auto">
          <a:xfrm>
            <a:off x="3017838" y="4149725"/>
            <a:ext cx="281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Citonema – „</a:t>
            </a:r>
            <a:r>
              <a:rPr lang="hr-HR" altLang="en-US" sz="2000" i="1">
                <a:latin typeface="Arial" charset="0"/>
              </a:rPr>
              <a:t>nanotube”</a:t>
            </a:r>
            <a:endParaRPr lang="en-US" altLang="en-US" sz="2000" i="1">
              <a:latin typeface="Arial" charset="0"/>
            </a:endParaRPr>
          </a:p>
        </p:txBody>
      </p:sp>
      <p:sp>
        <p:nvSpPr>
          <p:cNvPr id="56324" name="TextBox 3"/>
          <p:cNvSpPr txBox="1">
            <a:spLocks noChangeArrowheads="1"/>
          </p:cNvSpPr>
          <p:nvPr/>
        </p:nvSpPr>
        <p:spPr bwMode="auto">
          <a:xfrm>
            <a:off x="7212013" y="6308725"/>
            <a:ext cx="162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a:latin typeface="Arial" charset="0"/>
              </a:rPr>
              <a:t>http://jonlieffmd.com</a:t>
            </a:r>
            <a:r>
              <a:rPr lang="en-US" altLang="en-US" sz="2000">
                <a:latin typeface="Arial" charset="0"/>
              </a:rPr>
              <a:t>/</a:t>
            </a:r>
          </a:p>
        </p:txBody>
      </p:sp>
      <p:pic>
        <p:nvPicPr>
          <p:cNvPr id="56325" name="Picture 2" descr="Cytonemes in the fruit fly tracheal sys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250" y="1220788"/>
            <a:ext cx="208756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Box 4"/>
          <p:cNvSpPr txBox="1">
            <a:spLocks noChangeArrowheads="1"/>
          </p:cNvSpPr>
          <p:nvPr/>
        </p:nvSpPr>
        <p:spPr bwMode="auto">
          <a:xfrm>
            <a:off x="558800" y="5843588"/>
            <a:ext cx="7902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a:latin typeface="Arial" charset="0"/>
              </a:rPr>
              <a:t>Threadlike cytonemes (at right) convey signals between cells in the developing fruit fly tracheal system. Roy, University of California, San Francisco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6975"/>
            <a:ext cx="687546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2268538" y="5837238"/>
            <a:ext cx="491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Različiti putovi prijenosa signala puta Wnt</a:t>
            </a:r>
            <a:endParaRPr lang="en-US" altLang="en-US" sz="2000">
              <a:latin typeface="Arial" charset="0"/>
            </a:endParaRPr>
          </a:p>
        </p:txBody>
      </p:sp>
      <p:sp>
        <p:nvSpPr>
          <p:cNvPr id="57348" name="TextBox 2"/>
          <p:cNvSpPr txBox="1">
            <a:spLocks noChangeArrowheads="1"/>
          </p:cNvSpPr>
          <p:nvPr/>
        </p:nvSpPr>
        <p:spPr bwMode="auto">
          <a:xfrm>
            <a:off x="5346700" y="6565900"/>
            <a:ext cx="3678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en-US" sz="1200">
                <a:latin typeface="Arial" charset="0"/>
              </a:rPr>
              <a:t>Stanganello</a:t>
            </a:r>
            <a:r>
              <a:rPr lang="hr-HR" altLang="en-US" sz="1200">
                <a:latin typeface="Arial" charset="0"/>
              </a:rPr>
              <a:t> i </a:t>
            </a:r>
            <a:r>
              <a:rPr lang="it-IT" altLang="en-US" sz="1200">
                <a:latin typeface="Arial" charset="0"/>
              </a:rPr>
              <a:t>Scholpp</a:t>
            </a:r>
            <a:r>
              <a:rPr lang="hr-HR" altLang="en-US" sz="1200">
                <a:latin typeface="Arial" charset="0"/>
              </a:rPr>
              <a:t> </a:t>
            </a:r>
            <a:r>
              <a:rPr lang="it-IT" altLang="en-US" sz="1200">
                <a:latin typeface="Arial" charset="0"/>
              </a:rPr>
              <a:t>J Cell Sci 2016 129: 665-672</a:t>
            </a:r>
          </a:p>
          <a:p>
            <a:pPr eaLnBrk="1" hangingPunct="1">
              <a:spcBef>
                <a:spcPct val="0"/>
              </a:spcBef>
              <a:buFontTx/>
              <a:buNone/>
            </a:pPr>
            <a:endParaRPr lang="en-US" altLang="en-US" sz="2000">
              <a:latin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ch15f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692150"/>
            <a:ext cx="5678488"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376238" y="398463"/>
            <a:ext cx="2713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Hedgehog signalni put</a:t>
            </a:r>
          </a:p>
          <a:p>
            <a:pPr eaLnBrk="1" hangingPunct="1">
              <a:spcBef>
                <a:spcPct val="0"/>
              </a:spcBef>
              <a:buFontTx/>
              <a:buNone/>
            </a:pPr>
            <a:r>
              <a:rPr lang="hr-HR" altLang="en-US" sz="2000">
                <a:latin typeface="Arial" charset="0"/>
              </a:rPr>
              <a:t>Shh</a:t>
            </a:r>
          </a:p>
        </p:txBody>
      </p:sp>
      <p:sp>
        <p:nvSpPr>
          <p:cNvPr id="59396" name="Text Box 4"/>
          <p:cNvSpPr txBox="1">
            <a:spLocks noChangeArrowheads="1"/>
          </p:cNvSpPr>
          <p:nvPr/>
        </p:nvSpPr>
        <p:spPr bwMode="auto">
          <a:xfrm>
            <a:off x="5076825" y="3190875"/>
            <a:ext cx="50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=Gli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549275"/>
            <a:ext cx="313531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4"/>
          <p:cNvSpPr txBox="1">
            <a:spLocks noChangeArrowheads="1"/>
          </p:cNvSpPr>
          <p:nvPr/>
        </p:nvSpPr>
        <p:spPr bwMode="auto">
          <a:xfrm>
            <a:off x="1042988" y="5300663"/>
            <a:ext cx="6986587"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Epitelne stanice crijeva - ICS</a:t>
            </a:r>
          </a:p>
          <a:p>
            <a:pPr eaLnBrk="1" hangingPunct="1">
              <a:spcBef>
                <a:spcPct val="0"/>
              </a:spcBef>
              <a:buFontTx/>
              <a:buNone/>
            </a:pPr>
            <a:r>
              <a:rPr lang="hr-HR" altLang="en-US" sz="2000">
                <a:latin typeface="Arial" charset="0"/>
              </a:rPr>
              <a:t>– cilindrične stanice baze kripte (između Panethovih stanica)</a:t>
            </a:r>
          </a:p>
          <a:p>
            <a:pPr eaLnBrk="1" hangingPunct="1">
              <a:spcBef>
                <a:spcPct val="0"/>
              </a:spcBef>
              <a:buFontTx/>
              <a:buNone/>
            </a:pPr>
            <a:r>
              <a:rPr lang="hr-HR" altLang="en-US" sz="1800">
                <a:latin typeface="Arial" charset="0"/>
              </a:rPr>
              <a:t>(Barker, Nature 2007)</a:t>
            </a:r>
          </a:p>
          <a:p>
            <a:pPr eaLnBrk="1" hangingPunct="1">
              <a:spcBef>
                <a:spcPct val="0"/>
              </a:spcBef>
              <a:buFontTx/>
              <a:buNone/>
            </a:pPr>
            <a:endParaRPr lang="hr-HR" altLang="en-US" sz="1800">
              <a:latin typeface="Arial" charset="0"/>
            </a:endParaRPr>
          </a:p>
        </p:txBody>
      </p:sp>
      <p:sp>
        <p:nvSpPr>
          <p:cNvPr id="70660" name="Freeform 7"/>
          <p:cNvSpPr>
            <a:spLocks/>
          </p:cNvSpPr>
          <p:nvPr/>
        </p:nvSpPr>
        <p:spPr bwMode="auto">
          <a:xfrm>
            <a:off x="4716463" y="3789363"/>
            <a:ext cx="1597025" cy="550862"/>
          </a:xfrm>
          <a:custGeom>
            <a:avLst/>
            <a:gdLst>
              <a:gd name="T0" fmla="*/ 2147483647 w 1006"/>
              <a:gd name="T1" fmla="*/ 2147483647 h 347"/>
              <a:gd name="T2" fmla="*/ 2147483647 w 1006"/>
              <a:gd name="T3" fmla="*/ 2147483647 h 347"/>
              <a:gd name="T4" fmla="*/ 2147483647 w 1006"/>
              <a:gd name="T5" fmla="*/ 2147483647 h 347"/>
              <a:gd name="T6" fmla="*/ 2147483647 w 1006"/>
              <a:gd name="T7" fmla="*/ 2147483647 h 347"/>
              <a:gd name="T8" fmla="*/ 0 60000 65536"/>
              <a:gd name="T9" fmla="*/ 0 60000 65536"/>
              <a:gd name="T10" fmla="*/ 0 60000 65536"/>
              <a:gd name="T11" fmla="*/ 0 60000 65536"/>
              <a:gd name="T12" fmla="*/ 0 w 1006"/>
              <a:gd name="T13" fmla="*/ 0 h 347"/>
              <a:gd name="T14" fmla="*/ 1006 w 1006"/>
              <a:gd name="T15" fmla="*/ 347 h 347"/>
            </a:gdLst>
            <a:ahLst/>
            <a:cxnLst>
              <a:cxn ang="T8">
                <a:pos x="T0" y="T1"/>
              </a:cxn>
              <a:cxn ang="T9">
                <a:pos x="T2" y="T3"/>
              </a:cxn>
              <a:cxn ang="T10">
                <a:pos x="T4" y="T5"/>
              </a:cxn>
              <a:cxn ang="T11">
                <a:pos x="T6" y="T7"/>
              </a:cxn>
            </a:cxnLst>
            <a:rect l="T12" t="T13" r="T14" b="T15"/>
            <a:pathLst>
              <a:path w="1006" h="347">
                <a:moveTo>
                  <a:pt x="530" y="347"/>
                </a:moveTo>
                <a:cubicBezTo>
                  <a:pt x="768" y="328"/>
                  <a:pt x="1006" y="310"/>
                  <a:pt x="938" y="257"/>
                </a:cubicBezTo>
                <a:cubicBezTo>
                  <a:pt x="870" y="204"/>
                  <a:pt x="242" y="60"/>
                  <a:pt x="121" y="30"/>
                </a:cubicBezTo>
                <a:cubicBezTo>
                  <a:pt x="0" y="0"/>
                  <a:pt x="106" y="37"/>
                  <a:pt x="212" y="7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61" name="TextBox 1"/>
          <p:cNvSpPr txBox="1">
            <a:spLocks noChangeArrowheads="1"/>
          </p:cNvSpPr>
          <p:nvPr/>
        </p:nvSpPr>
        <p:spPr bwMode="auto">
          <a:xfrm>
            <a:off x="3800475" y="6092825"/>
            <a:ext cx="53435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-pronađen receptor Lgr5 koji veže R spondin i tako pojačava put wnt</a:t>
            </a:r>
            <a:endParaRPr lang="en-US" altLang="en-US" sz="1600">
              <a:latin typeface="Arial" charset="0"/>
            </a:endParaRPr>
          </a:p>
        </p:txBody>
      </p:sp>
    </p:spTree>
    <p:extLst>
      <p:ext uri="{BB962C8B-B14F-4D97-AF65-F5344CB8AC3E}">
        <p14:creationId xmlns:p14="http://schemas.microsoft.com/office/powerpoint/2010/main" val="395413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271713" y="1216025"/>
          <a:ext cx="5253037" cy="3937000"/>
        </p:xfrm>
        <a:graphic>
          <a:graphicData uri="http://schemas.openxmlformats.org/presentationml/2006/ole">
            <mc:AlternateContent xmlns:mc="http://schemas.openxmlformats.org/markup-compatibility/2006">
              <mc:Choice xmlns:v="urn:schemas-microsoft-com:vml" Requires="v">
                <p:oleObj spid="_x0000_s7194" name="Photo Editor Photo" r:id="rId3" imgW="4600000" imgH="3448531" progId="MSPhotoEd.3">
                  <p:embed/>
                </p:oleObj>
              </mc:Choice>
              <mc:Fallback>
                <p:oleObj name="Photo Editor Photo" r:id="rId3" imgW="4600000" imgH="3448531"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713" y="1216025"/>
                        <a:ext cx="5253037"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Text Box 3"/>
          <p:cNvSpPr txBox="1">
            <a:spLocks noChangeArrowheads="1"/>
          </p:cNvSpPr>
          <p:nvPr/>
        </p:nvSpPr>
        <p:spPr bwMode="auto">
          <a:xfrm>
            <a:off x="611188" y="765175"/>
            <a:ext cx="386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pra-stanica,  matična ili stem stanica</a:t>
            </a:r>
          </a:p>
        </p:txBody>
      </p:sp>
      <p:sp>
        <p:nvSpPr>
          <p:cNvPr id="7172" name="Line 4"/>
          <p:cNvSpPr>
            <a:spLocks noChangeShapeType="1"/>
          </p:cNvSpPr>
          <p:nvPr/>
        </p:nvSpPr>
        <p:spPr bwMode="auto">
          <a:xfrm>
            <a:off x="1476375" y="5013325"/>
            <a:ext cx="18002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3" name="Text Box 5"/>
          <p:cNvSpPr txBox="1">
            <a:spLocks noChangeArrowheads="1"/>
          </p:cNvSpPr>
          <p:nvPr/>
        </p:nvSpPr>
        <p:spPr bwMode="auto">
          <a:xfrm>
            <a:off x="1547813" y="44370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diferencijacija</a:t>
            </a:r>
          </a:p>
        </p:txBody>
      </p:sp>
      <p:sp>
        <p:nvSpPr>
          <p:cNvPr id="7174" name="Text Box 6"/>
          <p:cNvSpPr txBox="1">
            <a:spLocks noChangeArrowheads="1"/>
          </p:cNvSpPr>
          <p:nvPr/>
        </p:nvSpPr>
        <p:spPr bwMode="auto">
          <a:xfrm>
            <a:off x="1692275" y="5589588"/>
            <a:ext cx="135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proliferacija</a:t>
            </a:r>
          </a:p>
        </p:txBody>
      </p:sp>
      <p:sp>
        <p:nvSpPr>
          <p:cNvPr id="7175" name="Line 7"/>
          <p:cNvSpPr>
            <a:spLocks noChangeShapeType="1"/>
          </p:cNvSpPr>
          <p:nvPr/>
        </p:nvSpPr>
        <p:spPr bwMode="auto">
          <a:xfrm flipH="1">
            <a:off x="1476375" y="5445125"/>
            <a:ext cx="18002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6" name="Text Box 8"/>
          <p:cNvSpPr txBox="1">
            <a:spLocks noChangeArrowheads="1"/>
          </p:cNvSpPr>
          <p:nvPr/>
        </p:nvSpPr>
        <p:spPr bwMode="auto">
          <a:xfrm>
            <a:off x="3563938" y="3933825"/>
            <a:ext cx="241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kratkotrajno</a:t>
            </a:r>
          </a:p>
          <a:p>
            <a:pPr eaLnBrk="1" hangingPunct="1">
              <a:spcBef>
                <a:spcPct val="0"/>
              </a:spcBef>
              <a:buFontTx/>
              <a:buNone/>
            </a:pPr>
            <a:r>
              <a:rPr lang="hr-HR" altLang="en-US" sz="1800">
                <a:latin typeface="Arial" charset="0"/>
              </a:rPr>
              <a:t>amplificirajuće stanice</a:t>
            </a:r>
          </a:p>
        </p:txBody>
      </p:sp>
      <p:sp>
        <p:nvSpPr>
          <p:cNvPr id="7177" name="Text Box 9"/>
          <p:cNvSpPr txBox="1">
            <a:spLocks noChangeArrowheads="1"/>
          </p:cNvSpPr>
          <p:nvPr/>
        </p:nvSpPr>
        <p:spPr bwMode="auto">
          <a:xfrm>
            <a:off x="5940425" y="5157788"/>
            <a:ext cx="244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sazrijevanje bez diobe</a:t>
            </a:r>
          </a:p>
        </p:txBody>
      </p:sp>
      <p:sp>
        <p:nvSpPr>
          <p:cNvPr id="7178" name="Text Box 10"/>
          <p:cNvSpPr txBox="1">
            <a:spLocks noChangeArrowheads="1"/>
          </p:cNvSpPr>
          <p:nvPr/>
        </p:nvSpPr>
        <p:spPr bwMode="auto">
          <a:xfrm>
            <a:off x="5403850" y="5805488"/>
            <a:ext cx="3740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funkcionalne stanice s ograničenim</a:t>
            </a:r>
          </a:p>
          <a:p>
            <a:pPr eaLnBrk="1" hangingPunct="1">
              <a:spcBef>
                <a:spcPct val="0"/>
              </a:spcBef>
              <a:buFontTx/>
              <a:buNone/>
            </a:pPr>
            <a:r>
              <a:rPr lang="hr-HR" altLang="en-US" sz="1800">
                <a:latin typeface="Arial" charset="0"/>
              </a:rPr>
              <a:t> vremenom života</a:t>
            </a:r>
          </a:p>
        </p:txBody>
      </p:sp>
      <p:sp>
        <p:nvSpPr>
          <p:cNvPr id="7179" name="Text Box 11"/>
          <p:cNvSpPr txBox="1">
            <a:spLocks noChangeArrowheads="1"/>
          </p:cNvSpPr>
          <p:nvPr/>
        </p:nvSpPr>
        <p:spPr bwMode="auto">
          <a:xfrm>
            <a:off x="7432675" y="4005263"/>
            <a:ext cx="1711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terminalno </a:t>
            </a:r>
          </a:p>
          <a:p>
            <a:pPr eaLnBrk="1" hangingPunct="1">
              <a:spcBef>
                <a:spcPct val="0"/>
              </a:spcBef>
              <a:buFontTx/>
              <a:buNone/>
            </a:pPr>
            <a:r>
              <a:rPr lang="hr-HR" altLang="en-US" sz="1800">
                <a:latin typeface="Arial" charset="0"/>
              </a:rPr>
              <a:t>diferencirane</a:t>
            </a:r>
          </a:p>
        </p:txBody>
      </p:sp>
      <p:sp>
        <p:nvSpPr>
          <p:cNvPr id="7180" name="Text Box 12"/>
          <p:cNvSpPr txBox="1">
            <a:spLocks noChangeArrowheads="1"/>
          </p:cNvSpPr>
          <p:nvPr/>
        </p:nvSpPr>
        <p:spPr bwMode="auto">
          <a:xfrm>
            <a:off x="3543300" y="4673600"/>
            <a:ext cx="26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t> </a:t>
            </a:r>
          </a:p>
        </p:txBody>
      </p:sp>
      <p:sp>
        <p:nvSpPr>
          <p:cNvPr id="7181" name="Text Box 13"/>
          <p:cNvSpPr txBox="1">
            <a:spLocks noChangeArrowheads="1"/>
          </p:cNvSpPr>
          <p:nvPr/>
        </p:nvSpPr>
        <p:spPr bwMode="auto">
          <a:xfrm>
            <a:off x="158750" y="60880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http://www.biomedcentral.com/content/figures/1741-7007-10-19-2-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765175"/>
            <a:ext cx="796766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1"/>
          <p:cNvSpPr txBox="1">
            <a:spLocks noChangeArrowheads="1"/>
          </p:cNvSpPr>
          <p:nvPr/>
        </p:nvSpPr>
        <p:spPr bwMode="auto">
          <a:xfrm>
            <a:off x="487363" y="4633913"/>
            <a:ext cx="82819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a:latin typeface="Arial" charset="0"/>
              </a:rPr>
              <a:t>Expression of Lgr5-GFP at crypt bottoms</a:t>
            </a:r>
            <a:r>
              <a:rPr lang="en-US" altLang="en-US" sz="1600">
                <a:latin typeface="Arial" charset="0"/>
              </a:rPr>
              <a:t>. </a:t>
            </a:r>
            <a:r>
              <a:rPr lang="en-US" altLang="en-US" sz="1600" b="1">
                <a:latin typeface="Arial" charset="0"/>
              </a:rPr>
              <a:t>(a) </a:t>
            </a:r>
            <a:r>
              <a:rPr lang="en-US" altLang="en-US" sz="1600">
                <a:latin typeface="Arial" charset="0"/>
              </a:rPr>
              <a:t>Lgrf-5 is shown in green, with a counterstain for DNA in red to outline crypts and villi. </a:t>
            </a:r>
            <a:r>
              <a:rPr lang="en-US" altLang="en-US" sz="1600" b="1">
                <a:latin typeface="Arial" charset="0"/>
              </a:rPr>
              <a:t>(b) </a:t>
            </a:r>
            <a:r>
              <a:rPr lang="en-US" altLang="en-US" sz="1600">
                <a:latin typeface="Arial" charset="0"/>
              </a:rPr>
              <a:t>Lgr5 marks cycling crypt base columnar cells. Lgr5 expression appears in brown, in between the white/blue Paneth cells at crypt bottoms. </a:t>
            </a:r>
            <a:r>
              <a:rPr lang="en-US" altLang="en-US" sz="1600" b="1">
                <a:latin typeface="Arial" charset="0"/>
              </a:rPr>
              <a:t>(c) </a:t>
            </a:r>
            <a:r>
              <a:rPr lang="en-US" altLang="en-US" sz="1600">
                <a:latin typeface="Arial" charset="0"/>
              </a:rPr>
              <a:t>Schematic of crypt architecture. </a:t>
            </a:r>
            <a:r>
              <a:rPr lang="en-US" altLang="en-US" sz="1200">
                <a:latin typeface="Arial" charset="0"/>
              </a:rPr>
              <a:t>Reproduced, with permission from Elsevier, from Barker N, Clevers H: </a:t>
            </a:r>
            <a:r>
              <a:rPr lang="en-US" altLang="en-US" sz="1200" i="1">
                <a:latin typeface="Arial" charset="0"/>
              </a:rPr>
              <a:t>Gastroenterology </a:t>
            </a:r>
            <a:r>
              <a:rPr lang="en-US" altLang="en-US" sz="1200">
                <a:latin typeface="Arial" charset="0"/>
              </a:rPr>
              <a:t>2007, </a:t>
            </a:r>
            <a:r>
              <a:rPr lang="en-US" altLang="en-US" sz="1200" b="1">
                <a:latin typeface="Arial" charset="0"/>
              </a:rPr>
              <a:t>133:</a:t>
            </a:r>
            <a:r>
              <a:rPr lang="en-US" altLang="en-US" sz="1200">
                <a:latin typeface="Arial" charset="0"/>
              </a:rPr>
              <a:t>1755-1760. </a:t>
            </a:r>
          </a:p>
          <a:p>
            <a:pPr eaLnBrk="1" hangingPunct="1">
              <a:spcBef>
                <a:spcPct val="0"/>
              </a:spcBef>
              <a:buFontTx/>
              <a:buNone/>
            </a:pPr>
            <a:r>
              <a:rPr lang="en-US" altLang="en-US" sz="1200">
                <a:latin typeface="Arial" charset="0"/>
              </a:rPr>
              <a:t>Lander </a:t>
            </a:r>
            <a:r>
              <a:rPr lang="en-US" altLang="en-US" sz="1200" i="1">
                <a:latin typeface="Arial" charset="0"/>
              </a:rPr>
              <a:t>et al.</a:t>
            </a:r>
            <a:r>
              <a:rPr lang="en-US" altLang="en-US" sz="1200">
                <a:latin typeface="Arial" charset="0"/>
              </a:rPr>
              <a:t> </a:t>
            </a:r>
            <a:r>
              <a:rPr lang="en-US" altLang="en-US" sz="1200" i="1">
                <a:latin typeface="Arial" charset="0"/>
              </a:rPr>
              <a:t>BMC Biology</a:t>
            </a:r>
            <a:r>
              <a:rPr lang="en-US" altLang="en-US" sz="1200">
                <a:latin typeface="Arial" charset="0"/>
              </a:rPr>
              <a:t> 2012 </a:t>
            </a:r>
            <a:r>
              <a:rPr lang="en-US" altLang="en-US" sz="1200" b="1">
                <a:latin typeface="Arial" charset="0"/>
              </a:rPr>
              <a:t>10</a:t>
            </a:r>
            <a:r>
              <a:rPr lang="en-US" altLang="en-US" sz="1200">
                <a:latin typeface="Arial" charset="0"/>
              </a:rPr>
              <a:t>:19  </a:t>
            </a:r>
          </a:p>
        </p:txBody>
      </p:sp>
      <p:sp>
        <p:nvSpPr>
          <p:cNvPr id="71684" name="TextBox 3"/>
          <p:cNvSpPr txBox="1">
            <a:spLocks noChangeArrowheads="1"/>
          </p:cNvSpPr>
          <p:nvPr/>
        </p:nvSpPr>
        <p:spPr bwMode="auto">
          <a:xfrm>
            <a:off x="487363" y="6308725"/>
            <a:ext cx="698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Lgr5, receptor vezan za G proteine: marker matičnih stanica</a:t>
            </a:r>
            <a:endParaRPr lang="en-US" altLang="en-US" sz="2000">
              <a:latin typeface="Arial" charset="0"/>
            </a:endParaRPr>
          </a:p>
        </p:txBody>
      </p:sp>
    </p:spTree>
    <p:extLst>
      <p:ext uri="{BB962C8B-B14F-4D97-AF65-F5344CB8AC3E}">
        <p14:creationId xmlns:p14="http://schemas.microsoft.com/office/powerpoint/2010/main" val="3258493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nature.com/onc/journal/v31/n25/images/onc2011479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88913"/>
            <a:ext cx="6588918" cy="648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1"/>
          <p:cNvSpPr txBox="1">
            <a:spLocks noChangeArrowheads="1"/>
          </p:cNvSpPr>
          <p:nvPr/>
        </p:nvSpPr>
        <p:spPr bwMode="auto">
          <a:xfrm>
            <a:off x="6901360" y="6329720"/>
            <a:ext cx="2212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dirty="0">
                <a:latin typeface="Arial" charset="0"/>
              </a:rPr>
              <a:t>Oncogene </a:t>
            </a:r>
            <a:r>
              <a:rPr lang="en-US" altLang="en-US" sz="1400" b="1" dirty="0">
                <a:latin typeface="Arial" charset="0"/>
              </a:rPr>
              <a:t>31</a:t>
            </a:r>
            <a:r>
              <a:rPr lang="en-US" altLang="en-US" sz="1400" dirty="0">
                <a:latin typeface="Arial" charset="0"/>
              </a:rPr>
              <a:t>, </a:t>
            </a:r>
            <a:r>
              <a:rPr lang="en-US" altLang="en-US" sz="1400" dirty="0" smtClean="0">
                <a:latin typeface="Arial" charset="0"/>
              </a:rPr>
              <a:t>3009-3022</a:t>
            </a:r>
            <a:endParaRPr lang="hr-HR" altLang="en-US" sz="1400" dirty="0" smtClean="0">
              <a:latin typeface="Arial" charset="0"/>
            </a:endParaRPr>
          </a:p>
          <a:p>
            <a:pPr eaLnBrk="1" hangingPunct="1">
              <a:spcBef>
                <a:spcPct val="0"/>
              </a:spcBef>
              <a:buFontTx/>
              <a:buNone/>
            </a:pPr>
            <a:r>
              <a:rPr lang="en-US" altLang="en-US" sz="1400" dirty="0" smtClean="0">
                <a:latin typeface="Arial" charset="0"/>
              </a:rPr>
              <a:t> (2012</a:t>
            </a:r>
            <a:r>
              <a:rPr lang="en-US" altLang="en-US" sz="1400" dirty="0">
                <a:latin typeface="Arial" charset="0"/>
              </a:rPr>
              <a:t>)</a:t>
            </a:r>
          </a:p>
        </p:txBody>
      </p:sp>
      <p:sp>
        <p:nvSpPr>
          <p:cNvPr id="72708" name="TextBox 1"/>
          <p:cNvSpPr txBox="1">
            <a:spLocks noChangeArrowheads="1"/>
          </p:cNvSpPr>
          <p:nvPr/>
        </p:nvSpPr>
        <p:spPr bwMode="auto">
          <a:xfrm>
            <a:off x="5592763" y="188913"/>
            <a:ext cx="3295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signalni putevi pri</a:t>
            </a:r>
          </a:p>
          <a:p>
            <a:pPr eaLnBrk="1" hangingPunct="1">
              <a:spcBef>
                <a:spcPct val="0"/>
              </a:spcBef>
              <a:buFontTx/>
              <a:buNone/>
            </a:pPr>
            <a:r>
              <a:rPr lang="hr-HR" altLang="en-US" sz="2000">
                <a:latin typeface="Arial" charset="0"/>
              </a:rPr>
              <a:t>diferencijaciji epitela crijeva</a:t>
            </a:r>
            <a:endParaRPr lang="en-US" altLang="en-US" sz="2000">
              <a:latin typeface="Arial" charset="0"/>
            </a:endParaRPr>
          </a:p>
        </p:txBody>
      </p:sp>
      <p:sp>
        <p:nvSpPr>
          <p:cNvPr id="72709" name="TextBox 1"/>
          <p:cNvSpPr txBox="1">
            <a:spLocks noChangeArrowheads="1"/>
          </p:cNvSpPr>
          <p:nvPr/>
        </p:nvSpPr>
        <p:spPr bwMode="auto">
          <a:xfrm>
            <a:off x="6588125" y="2781300"/>
            <a:ext cx="1631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signali puta </a:t>
            </a:r>
            <a:r>
              <a:rPr lang="hr-HR" altLang="en-US" sz="1600" b="1">
                <a:solidFill>
                  <a:schemeClr val="accent2"/>
                </a:solidFill>
                <a:latin typeface="Arial" charset="0"/>
              </a:rPr>
              <a:t>wnt</a:t>
            </a:r>
          </a:p>
          <a:p>
            <a:pPr eaLnBrk="1" hangingPunct="1">
              <a:spcBef>
                <a:spcPct val="0"/>
              </a:spcBef>
              <a:buFontTx/>
              <a:buNone/>
            </a:pPr>
            <a:r>
              <a:rPr lang="hr-HR" altLang="en-US" sz="1600">
                <a:latin typeface="Arial" charset="0"/>
              </a:rPr>
              <a:t>EGF</a:t>
            </a:r>
          </a:p>
          <a:p>
            <a:pPr eaLnBrk="1" hangingPunct="1">
              <a:spcBef>
                <a:spcPct val="0"/>
              </a:spcBef>
              <a:buFontTx/>
              <a:buNone/>
            </a:pPr>
            <a:r>
              <a:rPr lang="hr-HR" altLang="en-US" sz="1600">
                <a:latin typeface="Arial" charset="0"/>
              </a:rPr>
              <a:t>TGF alfa</a:t>
            </a:r>
          </a:p>
          <a:p>
            <a:pPr eaLnBrk="1" hangingPunct="1">
              <a:spcBef>
                <a:spcPct val="0"/>
              </a:spcBef>
              <a:buFontTx/>
              <a:buNone/>
            </a:pPr>
            <a:r>
              <a:rPr lang="hr-HR" altLang="en-US" sz="1600">
                <a:latin typeface="Arial" charset="0"/>
              </a:rPr>
              <a:t>Notch </a:t>
            </a:r>
            <a:endParaRPr lang="en-US" altLang="en-US" sz="1600">
              <a:latin typeface="Arial" charset="0"/>
            </a:endParaRPr>
          </a:p>
        </p:txBody>
      </p:sp>
    </p:spTree>
    <p:extLst>
      <p:ext uri="{BB962C8B-B14F-4D97-AF65-F5344CB8AC3E}">
        <p14:creationId xmlns:p14="http://schemas.microsoft.com/office/powerpoint/2010/main" val="8160829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5429250" y="5419725"/>
            <a:ext cx="360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itchFamily="18" charset="0"/>
              </a:defRPr>
            </a:lvl1pPr>
            <a:lvl2pPr marL="742950" indent="-28575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itchFamily="18" charset="0"/>
              </a:defRPr>
            </a:lvl2pPr>
            <a:lvl3pPr marL="11430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itchFamily="18" charset="0"/>
              </a:defRPr>
            </a:lvl3pPr>
            <a:lvl4pPr marL="16002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4pPr>
            <a:lvl5pPr marL="20574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9pPr>
          </a:lstStyle>
          <a:p>
            <a:pPr algn="ctr" eaLnBrk="1" hangingPunct="1">
              <a:spcBef>
                <a:spcPct val="0"/>
              </a:spcBef>
              <a:buFontTx/>
              <a:buNone/>
            </a:pPr>
            <a:r>
              <a:rPr lang="en-GB" altLang="en-US" sz="1200">
                <a:latin typeface="Arial" charset="0"/>
              </a:rPr>
              <a:t>Thomas Graf &amp; Tariq Enver</a:t>
            </a:r>
            <a:r>
              <a:rPr lang="en-GB" altLang="zh-CN" sz="1200" i="1">
                <a:latin typeface="Arial" charset="0"/>
                <a:ea typeface="SimSun" pitchFamily="2" charset="-122"/>
              </a:rPr>
              <a:t> </a:t>
            </a:r>
            <a:r>
              <a:rPr lang="en-GB" altLang="en-US" sz="1200" i="1">
                <a:latin typeface="Arial" charset="0"/>
              </a:rPr>
              <a:t>Nature</a:t>
            </a:r>
            <a:r>
              <a:rPr lang="en-GB" altLang="en-US" sz="1200">
                <a:latin typeface="Arial" charset="0"/>
              </a:rPr>
              <a:t> </a:t>
            </a:r>
            <a:r>
              <a:rPr lang="en-GB" altLang="en-US" sz="1200" b="1">
                <a:latin typeface="Arial" charset="0"/>
              </a:rPr>
              <a:t>462</a:t>
            </a:r>
            <a:r>
              <a:rPr lang="en-GB" altLang="en-US" sz="1200">
                <a:latin typeface="Arial" charset="0"/>
              </a:rPr>
              <a:t>, </a:t>
            </a:r>
            <a:r>
              <a:rPr lang="en-GB" altLang="zh-CN" sz="1200">
                <a:latin typeface="Arial" charset="0"/>
                <a:ea typeface="SimSun" pitchFamily="2" charset="-122"/>
              </a:rPr>
              <a:t>587</a:t>
            </a:r>
            <a:r>
              <a:rPr lang="en-GB" altLang="en-US" sz="1200">
                <a:latin typeface="Arial" charset="0"/>
              </a:rPr>
              <a:t>-594 (2009) doi:10.1038/nature08533</a:t>
            </a:r>
          </a:p>
        </p:txBody>
      </p:sp>
      <p:sp>
        <p:nvSpPr>
          <p:cNvPr id="69635" name="Text Box 3"/>
          <p:cNvSpPr txBox="1">
            <a:spLocks noChangeArrowheads="1"/>
          </p:cNvSpPr>
          <p:nvPr/>
        </p:nvSpPr>
        <p:spPr bwMode="auto">
          <a:xfrm>
            <a:off x="212725" y="190500"/>
            <a:ext cx="839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Antagonizam i regulacija transkripcijskih faktora: </a:t>
            </a:r>
          </a:p>
          <a:p>
            <a:pPr eaLnBrk="1" hangingPunct="1">
              <a:spcBef>
                <a:spcPct val="0"/>
              </a:spcBef>
              <a:buFontTx/>
              <a:buNone/>
            </a:pPr>
            <a:r>
              <a:rPr lang="hr-HR" altLang="en-US" sz="1800">
                <a:latin typeface="Arial" charset="0"/>
              </a:rPr>
              <a:t>primjer </a:t>
            </a:r>
            <a:r>
              <a:rPr lang="en-GB" altLang="en-US" sz="1800">
                <a:latin typeface="Arial" charset="0"/>
              </a:rPr>
              <a:t>PU.1:GATA1</a:t>
            </a:r>
          </a:p>
        </p:txBody>
      </p:sp>
      <p:pic>
        <p:nvPicPr>
          <p:cNvPr id="69636" name="Picture 5" descr="nature08533-f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898525"/>
            <a:ext cx="28241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6"/>
          <p:cNvSpPr txBox="1">
            <a:spLocks noChangeArrowheads="1"/>
          </p:cNvSpPr>
          <p:nvPr/>
        </p:nvSpPr>
        <p:spPr bwMode="auto">
          <a:xfrm>
            <a:off x="468313" y="5949950"/>
            <a:ext cx="8401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Međusobna </a:t>
            </a:r>
            <a:r>
              <a:rPr lang="hr-HR" altLang="en-US" sz="2000">
                <a:solidFill>
                  <a:schemeClr val="accent2"/>
                </a:solidFill>
                <a:latin typeface="Arial" charset="0"/>
              </a:rPr>
              <a:t>interakcija</a:t>
            </a:r>
            <a:r>
              <a:rPr lang="hr-HR" altLang="en-US" sz="2000">
                <a:latin typeface="Arial" charset="0"/>
              </a:rPr>
              <a:t> signalnih puteva (u hematopoetskoj diferencijaciji)</a:t>
            </a:r>
          </a:p>
          <a:p>
            <a:pPr eaLnBrk="1" hangingPunct="1">
              <a:spcBef>
                <a:spcPct val="0"/>
              </a:spcBef>
              <a:buFontTx/>
              <a:buNone/>
            </a:pPr>
            <a:r>
              <a:rPr lang="hr-HR" altLang="en-US" sz="2000">
                <a:latin typeface="Arial" charset="0"/>
              </a:rPr>
              <a:t>-</a:t>
            </a:r>
            <a:r>
              <a:rPr lang="hr-HR" altLang="en-US" sz="2000">
                <a:solidFill>
                  <a:srgbClr val="7878DE"/>
                </a:solidFill>
                <a:latin typeface="Arial" charset="0"/>
              </a:rPr>
              <a:t>antagonistički</a:t>
            </a:r>
            <a:r>
              <a:rPr lang="hr-HR" altLang="en-US" sz="2000">
                <a:latin typeface="Arial" charset="0"/>
              </a:rPr>
              <a:t> putevi</a:t>
            </a:r>
          </a:p>
        </p:txBody>
      </p:sp>
      <p:sp>
        <p:nvSpPr>
          <p:cNvPr id="69638" name="TextBox 1"/>
          <p:cNvSpPr txBox="1">
            <a:spLocks noChangeArrowheads="1"/>
          </p:cNvSpPr>
          <p:nvPr/>
        </p:nvSpPr>
        <p:spPr bwMode="auto">
          <a:xfrm>
            <a:off x="5292725" y="2205038"/>
            <a:ext cx="37433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signalni </a:t>
            </a:r>
            <a:r>
              <a:rPr lang="hr-HR" altLang="en-US" sz="2000">
                <a:solidFill>
                  <a:schemeClr val="accent2"/>
                </a:solidFill>
                <a:latin typeface="Arial" charset="0"/>
              </a:rPr>
              <a:t>krugovi</a:t>
            </a:r>
            <a:r>
              <a:rPr lang="hr-HR" altLang="en-US" sz="2000">
                <a:latin typeface="Arial" charset="0"/>
              </a:rPr>
              <a:t> koji se podržavaju povratnim vezama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jedan ili više „krovnih” – master –transkripcijskih faktora koji upravljaju nizvodnim procesima i fenotipom</a:t>
            </a:r>
            <a:endParaRPr lang="en-US" altLang="en-US" sz="2000">
              <a:latin typeface="Arial"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lecular.biology.of.the.cell.alberts.6th.ed"/>
          <p:cNvPicPr>
            <a:picLocks noChangeAspect="1" noChangeArrowheads="1"/>
          </p:cNvPicPr>
          <p:nvPr/>
        </p:nvPicPr>
        <p:blipFill>
          <a:blip r:embed="rId2">
            <a:extLst>
              <a:ext uri="{28A0092B-C50C-407E-A947-70E740481C1C}">
                <a14:useLocalDpi xmlns:a14="http://schemas.microsoft.com/office/drawing/2010/main" val="0"/>
              </a:ext>
            </a:extLst>
          </a:blip>
          <a:srcRect l="-5510" t="59064" r="2090" b="9972"/>
          <a:stretch>
            <a:fillRect/>
          </a:stretch>
        </p:blipFill>
        <p:spPr bwMode="auto">
          <a:xfrm>
            <a:off x="539750" y="981075"/>
            <a:ext cx="85058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1"/>
          <p:cNvSpPr txBox="1">
            <a:spLocks noChangeArrowheads="1"/>
          </p:cNvSpPr>
          <p:nvPr/>
        </p:nvSpPr>
        <p:spPr bwMode="auto">
          <a:xfrm>
            <a:off x="1403350" y="4581525"/>
            <a:ext cx="564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Pozitivna povratna veza može stvoriti „staničnu memoriju”</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lecular.biology.of.the.cell.alberts.6th.ed"/>
          <p:cNvPicPr>
            <a:picLocks noChangeAspect="1" noChangeArrowheads="1"/>
          </p:cNvPicPr>
          <p:nvPr/>
        </p:nvPicPr>
        <p:blipFill>
          <a:blip r:embed="rId2">
            <a:extLst>
              <a:ext uri="{28A0092B-C50C-407E-A947-70E740481C1C}">
                <a14:useLocalDpi xmlns:a14="http://schemas.microsoft.com/office/drawing/2010/main" val="0"/>
              </a:ext>
            </a:extLst>
          </a:blip>
          <a:srcRect l="6987" t="5602" r="32355" b="42409"/>
          <a:stretch>
            <a:fillRect/>
          </a:stretch>
        </p:blipFill>
        <p:spPr bwMode="auto">
          <a:xfrm>
            <a:off x="2339975" y="188913"/>
            <a:ext cx="4046538"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1"/>
          <p:cNvSpPr txBox="1">
            <a:spLocks noChangeArrowheads="1"/>
          </p:cNvSpPr>
          <p:nvPr/>
        </p:nvSpPr>
        <p:spPr bwMode="auto">
          <a:xfrm>
            <a:off x="684213" y="4868863"/>
            <a:ext cx="7969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Kombinatorika genske kontrole putem regulatora transkripcije tijekom razvoja</a:t>
            </a:r>
          </a:p>
          <a:p>
            <a:pPr eaLnBrk="1" hangingPunct="1">
              <a:spcBef>
                <a:spcPct val="0"/>
              </a:spcBef>
              <a:buFontTx/>
              <a:buNone/>
            </a:pPr>
            <a:r>
              <a:rPr lang="hr-HR" altLang="en-US" sz="2000">
                <a:latin typeface="Arial" charset="0"/>
              </a:rPr>
              <a:t>„stanična memorija” specifikacija transkripcijskih faktora postignuta kroz postupne promjene eksprimiranog seta gena</a:t>
            </a:r>
          </a:p>
          <a:p>
            <a:pPr eaLnBrk="1" hangingPunct="1">
              <a:spcBef>
                <a:spcPct val="0"/>
              </a:spcBef>
              <a:buFontTx/>
              <a:buNone/>
            </a:pPr>
            <a:r>
              <a:rPr lang="hr-HR" altLang="en-US" sz="2000">
                <a:latin typeface="Arial" charset="0"/>
              </a:rPr>
              <a:t>hipotetski prikaz u kome je 5 TF stvorilo 8 različitih tipova stanica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rot="10800000" flipV="1">
            <a:off x="3924300" y="6489700"/>
            <a:ext cx="4895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itchFamily="18" charset="0"/>
              </a:defRPr>
            </a:lvl1pPr>
            <a:lvl2pPr marL="742950" indent="-28575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itchFamily="18" charset="0"/>
              </a:defRPr>
            </a:lvl2pPr>
            <a:lvl3pPr marL="11430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itchFamily="18" charset="0"/>
              </a:defRPr>
            </a:lvl3pPr>
            <a:lvl4pPr marL="16002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4pPr>
            <a:lvl5pPr marL="20574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9pPr>
          </a:lstStyle>
          <a:p>
            <a:pPr algn="ctr" eaLnBrk="1" hangingPunct="1">
              <a:spcBef>
                <a:spcPct val="0"/>
              </a:spcBef>
              <a:buFontTx/>
              <a:buNone/>
            </a:pPr>
            <a:r>
              <a:rPr lang="en-GB" altLang="en-US" sz="1200">
                <a:latin typeface="Arial" charset="0"/>
              </a:rPr>
              <a:t>Thomas Graf &amp; Tariq Enver</a:t>
            </a:r>
            <a:r>
              <a:rPr lang="en-GB" altLang="zh-CN" sz="1200" i="1">
                <a:latin typeface="Arial" charset="0"/>
                <a:ea typeface="SimSun" pitchFamily="2" charset="-122"/>
              </a:rPr>
              <a:t> </a:t>
            </a:r>
            <a:r>
              <a:rPr lang="en-GB" altLang="en-US" sz="1200" i="1">
                <a:latin typeface="Arial" charset="0"/>
              </a:rPr>
              <a:t>Nature</a:t>
            </a:r>
            <a:r>
              <a:rPr lang="en-GB" altLang="en-US" sz="1200">
                <a:latin typeface="Arial" charset="0"/>
              </a:rPr>
              <a:t> </a:t>
            </a:r>
            <a:r>
              <a:rPr lang="en-GB" altLang="en-US" sz="1200" b="1">
                <a:latin typeface="Arial" charset="0"/>
              </a:rPr>
              <a:t>462</a:t>
            </a:r>
            <a:r>
              <a:rPr lang="en-GB" altLang="en-US" sz="1200">
                <a:latin typeface="Arial" charset="0"/>
              </a:rPr>
              <a:t>, </a:t>
            </a:r>
            <a:r>
              <a:rPr lang="en-GB" altLang="zh-CN" sz="1200">
                <a:latin typeface="Arial" charset="0"/>
                <a:ea typeface="SimSun" pitchFamily="2" charset="-122"/>
              </a:rPr>
              <a:t>587</a:t>
            </a:r>
            <a:r>
              <a:rPr lang="en-GB" altLang="en-US" sz="1200">
                <a:latin typeface="Arial" charset="0"/>
              </a:rPr>
              <a:t>-594 (2009)</a:t>
            </a:r>
          </a:p>
        </p:txBody>
      </p:sp>
      <p:sp>
        <p:nvSpPr>
          <p:cNvPr id="68611" name="Text Box 3"/>
          <p:cNvSpPr txBox="1">
            <a:spLocks noChangeArrowheads="1"/>
          </p:cNvSpPr>
          <p:nvPr/>
        </p:nvSpPr>
        <p:spPr bwMode="auto">
          <a:xfrm>
            <a:off x="447675" y="1844675"/>
            <a:ext cx="8397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1800">
                <a:latin typeface="Arial" charset="0"/>
              </a:rPr>
              <a:t>Transcription factor cross-antagonisms in a cascading </a:t>
            </a:r>
            <a:br>
              <a:rPr lang="en-GB" altLang="en-US" sz="1800">
                <a:latin typeface="Arial" charset="0"/>
              </a:rPr>
            </a:br>
            <a:r>
              <a:rPr lang="en-GB" altLang="en-US" sz="1800">
                <a:latin typeface="Arial" charset="0"/>
              </a:rPr>
              <a:t>landscape of unstable and stable cell states.</a:t>
            </a:r>
          </a:p>
        </p:txBody>
      </p:sp>
      <p:pic>
        <p:nvPicPr>
          <p:cNvPr id="68612" name="Picture 5" descr="nature08533-f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25513"/>
            <a:ext cx="68611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6"/>
          <p:cNvSpPr txBox="1">
            <a:spLocks noChangeArrowheads="1"/>
          </p:cNvSpPr>
          <p:nvPr/>
        </p:nvSpPr>
        <p:spPr bwMode="auto">
          <a:xfrm>
            <a:off x="323850" y="4508500"/>
            <a:ext cx="88201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Hipoteza “stabilnih” stanja (visoravni - stabilni fenotipovi) do kojih se može doći i različitim putevima i “nestabilnih” stanja koja vode promjeni</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regulacija </a:t>
            </a:r>
            <a:r>
              <a:rPr lang="hr-HR" altLang="en-US" sz="2000">
                <a:solidFill>
                  <a:schemeClr val="accent2"/>
                </a:solidFill>
                <a:latin typeface="Arial" charset="0"/>
              </a:rPr>
              <a:t>sekvencijskom ekspresijom </a:t>
            </a:r>
            <a:r>
              <a:rPr lang="hr-HR" altLang="en-US" sz="2000">
                <a:latin typeface="Arial" charset="0"/>
              </a:rPr>
              <a:t>(“povijest </a:t>
            </a:r>
            <a:r>
              <a:rPr lang="hr-HR" altLang="en-US" sz="2000">
                <a:solidFill>
                  <a:schemeClr val="accent2"/>
                </a:solidFill>
                <a:latin typeface="Arial" charset="0"/>
              </a:rPr>
              <a:t>mikrookoliša</a:t>
            </a:r>
            <a:r>
              <a:rPr lang="hr-HR" altLang="en-US" sz="2000">
                <a:latin typeface="Arial" charset="0"/>
              </a:rPr>
              <a:t>”) i antagonizmom TF; kod početnih faza diferencijacije nisu samo binarne odluke</a:t>
            </a:r>
          </a:p>
        </p:txBody>
      </p:sp>
      <p:sp>
        <p:nvSpPr>
          <p:cNvPr id="68614" name="TextBox 1"/>
          <p:cNvSpPr txBox="1">
            <a:spLocks noChangeArrowheads="1"/>
          </p:cNvSpPr>
          <p:nvPr/>
        </p:nvSpPr>
        <p:spPr bwMode="auto">
          <a:xfrm>
            <a:off x="323850" y="260350"/>
            <a:ext cx="6737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Unutrašnji faktori: transkripcijski faktori i njihovi „programi”</a:t>
            </a:r>
          </a:p>
          <a:p>
            <a:pPr eaLnBrk="1" hangingPunct="1">
              <a:spcBef>
                <a:spcPct val="0"/>
              </a:spcBef>
              <a:buFontTx/>
              <a:buNone/>
            </a:pPr>
            <a:r>
              <a:rPr lang="hr-HR" altLang="en-US" sz="2000">
                <a:latin typeface="Arial" charset="0"/>
              </a:rPr>
              <a:t>razvoj kao kaskada „stabilnih i nestabilnih” fenotipova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h21f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2541588"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250825" y="5013325"/>
            <a:ext cx="9199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p:txBody>
      </p:sp>
      <p:sp>
        <p:nvSpPr>
          <p:cNvPr id="63492" name="Text Box 4"/>
          <p:cNvSpPr txBox="1">
            <a:spLocks noChangeArrowheads="1"/>
          </p:cNvSpPr>
          <p:nvPr/>
        </p:nvSpPr>
        <p:spPr bwMode="auto">
          <a:xfrm>
            <a:off x="3532188" y="0"/>
            <a:ext cx="5611812"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Razvoj stanica </a:t>
            </a:r>
            <a:r>
              <a:rPr lang="hr-HR" altLang="en-US" sz="2000" i="1">
                <a:latin typeface="Arial" charset="0"/>
              </a:rPr>
              <a:t>Caenorhabditisa</a:t>
            </a:r>
            <a:r>
              <a:rPr lang="hr-HR" altLang="en-US" sz="2000">
                <a:latin typeface="Arial" charset="0"/>
              </a:rPr>
              <a:t>: </a:t>
            </a:r>
          </a:p>
          <a:p>
            <a:pPr eaLnBrk="1" hangingPunct="1">
              <a:spcBef>
                <a:spcPct val="0"/>
              </a:spcBef>
              <a:buFontTx/>
              <a:buNone/>
            </a:pPr>
            <a:r>
              <a:rPr lang="hr-HR" altLang="en-US" sz="2000">
                <a:solidFill>
                  <a:schemeClr val="accent2"/>
                </a:solidFill>
                <a:latin typeface="Arial" charset="0"/>
              </a:rPr>
              <a:t>kombinatorika</a:t>
            </a:r>
            <a:r>
              <a:rPr lang="hr-HR" altLang="en-US" sz="2000">
                <a:latin typeface="Arial" charset="0"/>
              </a:rPr>
              <a:t> unutarstaničnih signala i </a:t>
            </a:r>
          </a:p>
          <a:p>
            <a:pPr eaLnBrk="1" hangingPunct="1">
              <a:spcBef>
                <a:spcPct val="0"/>
              </a:spcBef>
              <a:buFontTx/>
              <a:buNone/>
            </a:pPr>
            <a:r>
              <a:rPr lang="hr-HR" altLang="en-US" sz="2000">
                <a:latin typeface="Arial" charset="0"/>
              </a:rPr>
              <a:t>signala </a:t>
            </a:r>
            <a:r>
              <a:rPr lang="hr-HR" altLang="en-US" sz="2000">
                <a:solidFill>
                  <a:schemeClr val="accent2"/>
                </a:solidFill>
                <a:latin typeface="Arial" charset="0"/>
              </a:rPr>
              <a:t>okoliša</a:t>
            </a:r>
            <a:r>
              <a:rPr lang="hr-HR" altLang="en-US" sz="2000">
                <a:latin typeface="Arial" charset="0"/>
              </a:rPr>
              <a:t> (okolnih stanica) već u </a:t>
            </a:r>
          </a:p>
          <a:p>
            <a:pPr eaLnBrk="1" hangingPunct="1">
              <a:spcBef>
                <a:spcPct val="0"/>
              </a:spcBef>
              <a:buFontTx/>
              <a:buNone/>
            </a:pPr>
            <a:r>
              <a:rPr lang="hr-HR" altLang="en-US" sz="2000">
                <a:latin typeface="Arial" charset="0"/>
              </a:rPr>
              <a:t>stadiju od 4 stanice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već je prva dioba asimetrična</a:t>
            </a:r>
          </a:p>
          <a:p>
            <a:pPr eaLnBrk="1" hangingPunct="1">
              <a:spcBef>
                <a:spcPct val="0"/>
              </a:spcBef>
              <a:buFontTx/>
              <a:buNone/>
            </a:pPr>
            <a:r>
              <a:rPr lang="hr-HR" altLang="en-US" sz="2000" i="1">
                <a:latin typeface="Arial" charset="0"/>
              </a:rPr>
              <a:t>C. elegans </a:t>
            </a:r>
            <a:r>
              <a:rPr lang="hr-HR" altLang="en-US" sz="2000">
                <a:latin typeface="Arial" charset="0"/>
              </a:rPr>
              <a:t>ima točno određeni broj stanica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stanice nisu unaprijed determinirane nego se uvijek nađu u jednakom okolišu</a:t>
            </a:r>
          </a:p>
          <a:p>
            <a:pPr eaLnBrk="1" hangingPunct="1">
              <a:spcBef>
                <a:spcPct val="0"/>
              </a:spcBef>
              <a:buFontTx/>
              <a:buNone/>
            </a:pPr>
            <a:endParaRPr lang="hr-HR" altLang="en-US" sz="2000">
              <a:latin typeface="Arial" charset="0"/>
            </a:endParaRPr>
          </a:p>
        </p:txBody>
      </p:sp>
      <p:pic>
        <p:nvPicPr>
          <p:cNvPr id="63493" name="Picture 6"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813" y="3279775"/>
            <a:ext cx="40655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1"/>
          <p:cNvSpPr txBox="1">
            <a:spLocks noChangeArrowheads="1"/>
          </p:cNvSpPr>
          <p:nvPr/>
        </p:nvSpPr>
        <p:spPr bwMode="auto">
          <a:xfrm>
            <a:off x="274638" y="6356350"/>
            <a:ext cx="5646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a:latin typeface="Arial" charset="0"/>
                <a:hlinkClick r:id="rId5"/>
              </a:rPr>
              <a:t>https://www.youtube.com/watch?v=Ylcb-xOuRLI</a:t>
            </a:r>
            <a:endParaRPr lang="hr-HR" altLang="en-US" sz="2000">
              <a:latin typeface="Arial" charset="0"/>
            </a:endParaRPr>
          </a:p>
          <a:p>
            <a:pPr eaLnBrk="1" hangingPunct="1">
              <a:spcBef>
                <a:spcPct val="0"/>
              </a:spcBef>
              <a:buFontTx/>
              <a:buNone/>
            </a:pPr>
            <a:endParaRPr lang="en-US" altLang="en-US" sz="2000">
              <a:latin typeface="Arial"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78530" name="Group 2"/>
          <p:cNvGraphicFramePr>
            <a:graphicFrameLocks noGrp="1"/>
          </p:cNvGraphicFramePr>
          <p:nvPr/>
        </p:nvGraphicFramePr>
        <p:xfrm>
          <a:off x="395288" y="873125"/>
          <a:ext cx="8893175" cy="5241960"/>
        </p:xfrm>
        <a:graphic>
          <a:graphicData uri="http://schemas.openxmlformats.org/drawingml/2006/table">
            <a:tbl>
              <a:tblPr/>
              <a:tblGrid>
                <a:gridCol w="2125663"/>
                <a:gridCol w="1408112"/>
                <a:gridCol w="1816100"/>
                <a:gridCol w="3543300"/>
              </a:tblGrid>
              <a:tr h="5790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SIGNALING PATHWAY</a:t>
                      </a:r>
                    </a:p>
                  </a:txBody>
                  <a:tcPr marT="45695" marB="45695"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LIGAND FAMIILY</a:t>
                      </a: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RECEPTOR FAMILY</a:t>
                      </a:r>
                    </a:p>
                  </a:txBody>
                  <a:tcPr marT="45695" marB="4569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EXTRACELLULAR INHIBITORS/MODULATORS</a:t>
                      </a:r>
                    </a:p>
                  </a:txBody>
                  <a:tcPr marT="45695" marB="45695" horzOverflow="overflow">
                    <a:lnL>
                      <a:noFill/>
                    </a:lnL>
                    <a:lnR cap="flat">
                      <a:noFill/>
                    </a:lnR>
                    <a:lnT cap="flat">
                      <a:noFill/>
                    </a:lnT>
                    <a:lnB>
                      <a:noFill/>
                    </a:lnB>
                    <a:lnTlToBr>
                      <a:noFill/>
                    </a:lnTlToBr>
                    <a:lnBlToTr>
                      <a:noFill/>
                    </a:lnBlToTr>
                    <a:noFill/>
                  </a:tcPr>
                </a:tc>
              </a:tr>
              <a:tr h="335228">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dirty="0" smtClean="0">
                        <a:ln>
                          <a:noFill/>
                        </a:ln>
                        <a:solidFill>
                          <a:schemeClr val="tx1"/>
                        </a:solidFill>
                        <a:effectLst/>
                        <a:latin typeface="Arial" charset="0"/>
                      </a:endParaRPr>
                    </a:p>
                  </a:txBody>
                  <a:tcPr marT="45695" marB="45695" anchor="ctr" horzOverflow="overflow">
                    <a:lnL cap="flat">
                      <a:noFill/>
                    </a:lnL>
                    <a:lnR cap="flat">
                      <a:noFill/>
                    </a:lnR>
                    <a:lnT>
                      <a:noFill/>
                    </a:lnT>
                    <a:lnB>
                      <a:noFill/>
                    </a:lnB>
                    <a:lnTlToBr>
                      <a:noFill/>
                    </a:lnTlToBr>
                    <a:lnBlToTr>
                      <a:noFill/>
                    </a:lnBlToTr>
                    <a:noFill/>
                  </a:tcPr>
                </a:tc>
                <a:tc hMerge="1">
                  <a:txBody>
                    <a:bodyPr/>
                    <a:lstStyle/>
                    <a:p>
                      <a:endParaRPr lang="hr-HR"/>
                    </a:p>
                  </a:txBody>
                  <a:tcPr/>
                </a:tc>
                <a:tc hMerge="1">
                  <a:txBody>
                    <a:bodyPr/>
                    <a:lstStyle/>
                    <a:p>
                      <a:endParaRPr lang="hr-HR"/>
                    </a:p>
                  </a:txBody>
                  <a:tcPr/>
                </a:tc>
                <a:tc hMerge="1">
                  <a:txBody>
                    <a:bodyPr/>
                    <a:lstStyle/>
                    <a:p>
                      <a:endParaRPr lang="hr-HR"/>
                    </a:p>
                  </a:txBody>
                  <a:tcPr/>
                </a:tc>
              </a:tr>
              <a:tr h="335228">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dirty="0" smtClean="0">
                        <a:ln>
                          <a:noFill/>
                        </a:ln>
                        <a:solidFill>
                          <a:schemeClr val="tx1"/>
                        </a:solidFill>
                        <a:effectLst/>
                        <a:latin typeface="Arial" charset="0"/>
                      </a:endParaRPr>
                    </a:p>
                  </a:txBody>
                  <a:tcPr marT="45695" marB="45695" anchor="ctr" horzOverflow="overflow">
                    <a:lnL cap="flat">
                      <a:noFill/>
                    </a:lnL>
                    <a:lnR cap="flat">
                      <a:noFill/>
                    </a:lnR>
                    <a:lnT>
                      <a:noFill/>
                    </a:lnT>
                    <a:lnB>
                      <a:noFill/>
                    </a:lnB>
                    <a:lnTlToBr>
                      <a:noFill/>
                    </a:lnTlToBr>
                    <a:lnBlToTr>
                      <a:noFill/>
                    </a:lnBlToTr>
                    <a:noFill/>
                  </a:tcPr>
                </a:tc>
                <a:tc hMerge="1">
                  <a:txBody>
                    <a:bodyPr/>
                    <a:lstStyle/>
                    <a:p>
                      <a:endParaRPr lang="hr-HR"/>
                    </a:p>
                  </a:txBody>
                  <a:tcPr/>
                </a:tc>
                <a:tc hMerge="1">
                  <a:txBody>
                    <a:bodyPr/>
                    <a:lstStyle/>
                    <a:p>
                      <a:endParaRPr lang="hr-HR"/>
                    </a:p>
                  </a:txBody>
                  <a:tcPr/>
                </a:tc>
                <a:tc hMerge="1">
                  <a:txBody>
                    <a:bodyPr/>
                    <a:lstStyle/>
                    <a:p>
                      <a:endParaRPr lang="hr-HR"/>
                    </a:p>
                  </a:txBody>
                  <a:tcPr/>
                </a:tc>
              </a:tr>
              <a:tr h="5790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Arial" charset="0"/>
                        </a:rPr>
                        <a:t>Receptor tyrosine kinase (RTK)</a:t>
                      </a: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EGF</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EGF receptors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Argos</a:t>
                      </a:r>
                    </a:p>
                  </a:txBody>
                  <a:tcPr marT="45695" marB="45695" horzOverflow="overflow">
                    <a:lnL>
                      <a:noFill/>
                    </a:lnL>
                    <a:lnR cap="flat">
                      <a:noFill/>
                    </a:lnR>
                    <a:lnT>
                      <a:noFill/>
                    </a:lnT>
                    <a:lnB>
                      <a:noFill/>
                    </a:lnB>
                    <a:lnTlToBr>
                      <a:noFill/>
                    </a:lnTlToBr>
                    <a:lnBlToTr>
                      <a:noFill/>
                    </a:lnBlToTr>
                    <a:noFill/>
                  </a:tcPr>
                </a:tc>
              </a:tr>
              <a:tr h="579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smtClean="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6">
                              <a:lumMod val="60000"/>
                              <a:lumOff val="40000"/>
                            </a:schemeClr>
                          </a:solidFill>
                          <a:effectLst/>
                          <a:latin typeface="Arial" charset="0"/>
                        </a:rPr>
                        <a:t>FGF</a:t>
                      </a:r>
                      <a:r>
                        <a:rPr kumimoji="0" lang="en-US" sz="1600" b="0" i="0" u="none" strike="noStrike" cap="none" normalizeH="0" baseline="0" dirty="0" smtClean="0">
                          <a:ln>
                            <a:noFill/>
                          </a:ln>
                          <a:solidFill>
                            <a:schemeClr val="tx1"/>
                          </a:solidFill>
                          <a:effectLst/>
                          <a:latin typeface="Arial" charset="0"/>
                        </a:rPr>
                        <a:t> (Branchless)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FGF receptors (Breathless)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dirty="0" smtClean="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tr>
              <a:tr h="3352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smtClean="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ephrins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rPr>
                        <a:t>Eph</a:t>
                      </a:r>
                      <a:r>
                        <a:rPr kumimoji="0" lang="en-US" sz="1600" b="0" i="0" u="none" strike="noStrike" cap="none" normalizeH="0" baseline="0" dirty="0" smtClean="0">
                          <a:ln>
                            <a:noFill/>
                          </a:ln>
                          <a:solidFill>
                            <a:schemeClr val="tx1"/>
                          </a:solidFill>
                          <a:effectLst/>
                          <a:latin typeface="Arial" charset="0"/>
                        </a:rPr>
                        <a:t> receptors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dirty="0" smtClean="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tr>
              <a:tr h="3352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accent2"/>
                          </a:solidFill>
                          <a:effectLst/>
                          <a:latin typeface="Arial" charset="0"/>
                        </a:rPr>
                        <a:t>TGFβ superfamily</a:t>
                      </a: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TGFβ</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TGFβ receptors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rPr>
                        <a:t>chordin</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err="1" smtClean="0">
                          <a:ln>
                            <a:noFill/>
                          </a:ln>
                          <a:solidFill>
                            <a:schemeClr val="tx1"/>
                          </a:solidFill>
                          <a:effectLst/>
                          <a:latin typeface="Arial" charset="0"/>
                        </a:rPr>
                        <a:t>Sog</a:t>
                      </a:r>
                      <a:r>
                        <a:rPr kumimoji="0" lang="en-US" sz="1600" b="0" i="0" u="none" strike="noStrike" cap="none" normalizeH="0" baseline="0" dirty="0" smtClean="0">
                          <a:ln>
                            <a:noFill/>
                          </a:ln>
                          <a:solidFill>
                            <a:schemeClr val="tx1"/>
                          </a:solidFill>
                          <a:effectLst/>
                          <a:latin typeface="Arial" charset="0"/>
                        </a:rPr>
                        <a:t>), noggin</a:t>
                      </a:r>
                    </a:p>
                  </a:txBody>
                  <a:tcPr marT="45695" marB="45695" horzOverflow="overflow">
                    <a:lnL>
                      <a:noFill/>
                    </a:lnL>
                    <a:lnR cap="flat">
                      <a:noFill/>
                    </a:lnR>
                    <a:lnT>
                      <a:noFill/>
                    </a:lnT>
                    <a:lnB>
                      <a:noFill/>
                    </a:lnB>
                    <a:lnTlToBr>
                      <a:noFill/>
                    </a:lnTlToBr>
                    <a:lnBlToTr>
                      <a:noFill/>
                    </a:lnBlToTr>
                    <a:noFill/>
                  </a:tcPr>
                </a:tc>
              </a:tr>
              <a:tr h="3352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smtClean="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6">
                              <a:lumMod val="60000"/>
                              <a:lumOff val="40000"/>
                            </a:schemeClr>
                          </a:solidFill>
                          <a:effectLst/>
                          <a:latin typeface="Arial" charset="0"/>
                        </a:rPr>
                        <a:t>BMP</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err="1" smtClean="0">
                          <a:ln>
                            <a:noFill/>
                          </a:ln>
                          <a:solidFill>
                            <a:schemeClr val="tx1"/>
                          </a:solidFill>
                          <a:effectLst/>
                          <a:latin typeface="Arial" charset="0"/>
                        </a:rPr>
                        <a:t>Dpp</a:t>
                      </a:r>
                      <a:r>
                        <a:rPr kumimoji="0" lang="en-US" sz="1600" b="0" i="0" u="none" strike="noStrike" cap="none" normalizeH="0" baseline="0" dirty="0" smtClean="0">
                          <a:ln>
                            <a:noFill/>
                          </a:ln>
                          <a:solidFill>
                            <a:schemeClr val="tx1"/>
                          </a:solidFill>
                          <a:effectLst/>
                          <a:latin typeface="Arial" charset="0"/>
                        </a:rPr>
                        <a:t>)</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BMP receptors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dirty="0" smtClean="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tr>
              <a:tr h="3352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smtClean="0">
                        <a:ln>
                          <a:noFill/>
                        </a:ln>
                        <a:solidFill>
                          <a:schemeClr val="tx1"/>
                        </a:solidFill>
                        <a:effectLst/>
                        <a:latin typeface="Arial" charset="0"/>
                      </a:endParaRP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Nodal</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smtClean="0">
                        <a:ln>
                          <a:noFill/>
                        </a:ln>
                        <a:solidFill>
                          <a:schemeClr val="tx1"/>
                        </a:solidFill>
                        <a:effectLst/>
                        <a:latin typeface="Arial" charset="0"/>
                      </a:endParaRP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dirty="0" smtClean="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tr>
              <a:tr h="5790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accent2"/>
                          </a:solidFill>
                          <a:effectLst/>
                          <a:latin typeface="Arial" charset="0"/>
                        </a:rPr>
                        <a:t>Wnt</a:t>
                      </a: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Wnt (Wingless)</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Frizzled</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rPr>
                        <a:t>Dickkopf</a:t>
                      </a:r>
                      <a:r>
                        <a:rPr kumimoji="0" lang="en-US" sz="1600" b="0" i="0" u="none" strike="noStrike" cap="none" normalizeH="0" baseline="0" dirty="0" smtClean="0">
                          <a:ln>
                            <a:noFill/>
                          </a:ln>
                          <a:solidFill>
                            <a:schemeClr val="tx1"/>
                          </a:solidFill>
                          <a:effectLst/>
                          <a:latin typeface="Arial" charset="0"/>
                        </a:rPr>
                        <a:t>, Cerberus</a:t>
                      </a:r>
                    </a:p>
                  </a:txBody>
                  <a:tcPr marT="45695" marB="45695" horzOverflow="overflow">
                    <a:lnL>
                      <a:noFill/>
                    </a:lnL>
                    <a:lnR cap="flat">
                      <a:noFill/>
                    </a:lnR>
                    <a:lnT>
                      <a:noFill/>
                    </a:lnT>
                    <a:lnB>
                      <a:noFill/>
                    </a:lnB>
                    <a:lnTlToBr>
                      <a:noFill/>
                    </a:lnTlToBr>
                    <a:lnBlToTr>
                      <a:noFill/>
                    </a:lnBlToTr>
                    <a:noFill/>
                  </a:tcPr>
                </a:tc>
              </a:tr>
              <a:tr h="5790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accent2"/>
                          </a:solidFill>
                          <a:effectLst/>
                          <a:latin typeface="Arial" charset="0"/>
                        </a:rPr>
                        <a:t>Hedgehog</a:t>
                      </a:r>
                    </a:p>
                  </a:txBody>
                  <a:tcPr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Hedgehog</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Patched, Smoothened</a:t>
                      </a:r>
                    </a:p>
                  </a:txBody>
                  <a:tcPr marT="45695" marB="4569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sz="1600" b="0" i="0" u="none" strike="noStrike" cap="none" normalizeH="0" baseline="0" dirty="0" smtClean="0">
                        <a:ln>
                          <a:noFill/>
                        </a:ln>
                        <a:solidFill>
                          <a:schemeClr val="tx1"/>
                        </a:solidFill>
                        <a:effectLst/>
                        <a:latin typeface="Arial" charset="0"/>
                      </a:endParaRPr>
                    </a:p>
                  </a:txBody>
                  <a:tcPr marT="45695" marB="45695" horzOverflow="overflow">
                    <a:lnL>
                      <a:noFill/>
                    </a:lnL>
                    <a:lnR cap="flat">
                      <a:noFill/>
                    </a:lnR>
                    <a:lnT>
                      <a:noFill/>
                    </a:lnT>
                    <a:lnB>
                      <a:noFill/>
                    </a:lnB>
                    <a:lnTlToBr>
                      <a:noFill/>
                    </a:lnTlToBr>
                    <a:lnBlToTr>
                      <a:noFill/>
                    </a:lnBlToTr>
                    <a:noFill/>
                  </a:tcPr>
                </a:tc>
              </a:tr>
              <a:tr h="3352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accent2"/>
                          </a:solidFill>
                          <a:effectLst/>
                          <a:latin typeface="Arial" charset="0"/>
                        </a:rPr>
                        <a:t>Notch</a:t>
                      </a:r>
                    </a:p>
                  </a:txBody>
                  <a:tcPr marT="45695" marB="4569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Delta</a:t>
                      </a: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Notch</a:t>
                      </a:r>
                    </a:p>
                  </a:txBody>
                  <a:tcPr marT="45695" marB="4569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Fringe</a:t>
                      </a:r>
                    </a:p>
                  </a:txBody>
                  <a:tcPr marT="45695" marB="45695" horzOverflow="overflow">
                    <a:lnL>
                      <a:noFill/>
                    </a:lnL>
                    <a:lnR cap="flat">
                      <a:noFill/>
                    </a:lnR>
                    <a:lnT>
                      <a:noFill/>
                    </a:lnT>
                    <a:lnB cap="flat">
                      <a:noFill/>
                    </a:lnB>
                    <a:lnTlToBr>
                      <a:noFill/>
                    </a:lnTlToBr>
                    <a:lnBlToTr>
                      <a:noFill/>
                    </a:lnBlToTr>
                    <a:noFill/>
                  </a:tcPr>
                </a:tc>
              </a:tr>
            </a:tbl>
          </a:graphicData>
        </a:graphic>
      </p:graphicFrame>
      <p:sp>
        <p:nvSpPr>
          <p:cNvPr id="64557" name="Text Box 49"/>
          <p:cNvSpPr txBox="1">
            <a:spLocks noChangeArrowheads="1"/>
          </p:cNvSpPr>
          <p:nvPr/>
        </p:nvSpPr>
        <p:spPr bwMode="auto">
          <a:xfrm>
            <a:off x="468313" y="254000"/>
            <a:ext cx="7764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Signalni putevi koji se često koriste kao induktori animalnog razvoja</a:t>
            </a:r>
          </a:p>
        </p:txBody>
      </p:sp>
      <p:sp>
        <p:nvSpPr>
          <p:cNvPr id="64558" name="Text Box 50"/>
          <p:cNvSpPr txBox="1">
            <a:spLocks noChangeArrowheads="1"/>
          </p:cNvSpPr>
          <p:nvPr/>
        </p:nvSpPr>
        <p:spPr bwMode="auto">
          <a:xfrm>
            <a:off x="87313" y="6303963"/>
            <a:ext cx="8677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-svaka stanica ima specifičan unutarstanični “milje” inhibitora i efektora puta</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249363" y="4868863"/>
            <a:ext cx="7848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itchFamily="18" charset="0"/>
              </a:defRPr>
            </a:lvl1pPr>
            <a:lvl2pPr marL="742950" indent="-28575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itchFamily="18" charset="0"/>
              </a:defRPr>
            </a:lvl2pPr>
            <a:lvl3pPr marL="11430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itchFamily="18" charset="0"/>
              </a:defRPr>
            </a:lvl3pPr>
            <a:lvl4pPr marL="16002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4pPr>
            <a:lvl5pPr marL="20574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9pPr>
          </a:lstStyle>
          <a:p>
            <a:pPr algn="ctr" eaLnBrk="1" hangingPunct="1">
              <a:spcBef>
                <a:spcPct val="0"/>
              </a:spcBef>
              <a:buFontTx/>
              <a:buNone/>
            </a:pPr>
            <a:r>
              <a:rPr lang="en-GB" altLang="en-US" sz="1200">
                <a:latin typeface="Arial" charset="0"/>
              </a:rPr>
              <a:t>Thomas Graf &amp; Tariq Enver</a:t>
            </a:r>
            <a:r>
              <a:rPr lang="en-GB" altLang="zh-CN" sz="1200" i="1">
                <a:latin typeface="Arial" charset="0"/>
                <a:ea typeface="SimSun" pitchFamily="2" charset="-122"/>
              </a:rPr>
              <a:t> </a:t>
            </a:r>
            <a:r>
              <a:rPr lang="en-GB" altLang="en-US" sz="1200" i="1">
                <a:latin typeface="Arial" charset="0"/>
              </a:rPr>
              <a:t>Nature</a:t>
            </a:r>
            <a:r>
              <a:rPr lang="en-GB" altLang="en-US" sz="1200">
                <a:latin typeface="Arial" charset="0"/>
              </a:rPr>
              <a:t> </a:t>
            </a:r>
            <a:r>
              <a:rPr lang="en-GB" altLang="en-US" sz="1200" b="1">
                <a:latin typeface="Arial" charset="0"/>
              </a:rPr>
              <a:t>462</a:t>
            </a:r>
            <a:r>
              <a:rPr lang="en-GB" altLang="en-US" sz="1200">
                <a:latin typeface="Arial" charset="0"/>
              </a:rPr>
              <a:t>, </a:t>
            </a:r>
            <a:r>
              <a:rPr lang="en-GB" altLang="zh-CN" sz="1200">
                <a:latin typeface="Arial" charset="0"/>
                <a:ea typeface="SimSun" pitchFamily="2" charset="-122"/>
              </a:rPr>
              <a:t>587</a:t>
            </a:r>
            <a:r>
              <a:rPr lang="en-GB" altLang="en-US" sz="1200">
                <a:latin typeface="Arial" charset="0"/>
              </a:rPr>
              <a:t>-594 (2009) doi:10.1038/nature08533</a:t>
            </a:r>
          </a:p>
        </p:txBody>
      </p:sp>
      <p:pic>
        <p:nvPicPr>
          <p:cNvPr id="70659" name="Picture 5" descr="nature08533-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991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6"/>
          <p:cNvSpPr txBox="1">
            <a:spLocks noChangeArrowheads="1"/>
          </p:cNvSpPr>
          <p:nvPr/>
        </p:nvSpPr>
        <p:spPr bwMode="auto">
          <a:xfrm>
            <a:off x="519113" y="5943600"/>
            <a:ext cx="5259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-promjene puteva mijenjaju staničnu sudbinu</a:t>
            </a:r>
          </a:p>
          <a:p>
            <a:pPr eaLnBrk="1" hangingPunct="1">
              <a:spcBef>
                <a:spcPct val="0"/>
              </a:spcBef>
              <a:buFontTx/>
              <a:buNone/>
            </a:pPr>
            <a:r>
              <a:rPr lang="hr-HR" altLang="en-US" sz="2000">
                <a:latin typeface="Arial" charset="0"/>
              </a:rPr>
              <a:t>-”</a:t>
            </a:r>
            <a:r>
              <a:rPr lang="hr-HR" altLang="en-US" sz="2000">
                <a:solidFill>
                  <a:schemeClr val="accent2"/>
                </a:solidFill>
                <a:latin typeface="Arial" charset="0"/>
              </a:rPr>
              <a:t>krovni” – master </a:t>
            </a:r>
            <a:r>
              <a:rPr lang="hr-HR" altLang="en-US" sz="2000">
                <a:latin typeface="Arial" charset="0"/>
              </a:rPr>
              <a:t>– transkripcijski faktori</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316038" y="4941888"/>
            <a:ext cx="7848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itchFamily="18" charset="0"/>
              </a:defRPr>
            </a:lvl1pPr>
            <a:lvl2pPr marL="742950" indent="-28575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itchFamily="18" charset="0"/>
              </a:defRPr>
            </a:lvl2pPr>
            <a:lvl3pPr marL="11430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itchFamily="18" charset="0"/>
              </a:defRPr>
            </a:lvl3pPr>
            <a:lvl4pPr marL="16002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4pPr>
            <a:lvl5pPr marL="20574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defRPr>
            </a:lvl9pPr>
          </a:lstStyle>
          <a:p>
            <a:pPr algn="ctr" eaLnBrk="1" hangingPunct="1">
              <a:spcBef>
                <a:spcPct val="0"/>
              </a:spcBef>
              <a:buFontTx/>
              <a:buNone/>
            </a:pPr>
            <a:r>
              <a:rPr lang="en-GB" altLang="en-US" sz="1200">
                <a:latin typeface="Arial" charset="0"/>
              </a:rPr>
              <a:t>Thomas Graf &amp; Tariq Enver</a:t>
            </a:r>
            <a:r>
              <a:rPr lang="en-GB" altLang="zh-CN" sz="1200" i="1">
                <a:latin typeface="Arial" charset="0"/>
                <a:ea typeface="SimSun" pitchFamily="2" charset="-122"/>
              </a:rPr>
              <a:t> </a:t>
            </a:r>
            <a:r>
              <a:rPr lang="en-GB" altLang="en-US" sz="1200" i="1">
                <a:latin typeface="Arial" charset="0"/>
              </a:rPr>
              <a:t>Nature</a:t>
            </a:r>
            <a:r>
              <a:rPr lang="en-GB" altLang="en-US" sz="1200">
                <a:latin typeface="Arial" charset="0"/>
              </a:rPr>
              <a:t> </a:t>
            </a:r>
            <a:r>
              <a:rPr lang="en-GB" altLang="en-US" sz="1200" b="1">
                <a:latin typeface="Arial" charset="0"/>
              </a:rPr>
              <a:t>462</a:t>
            </a:r>
            <a:r>
              <a:rPr lang="en-GB" altLang="en-US" sz="1200">
                <a:latin typeface="Arial" charset="0"/>
              </a:rPr>
              <a:t>, </a:t>
            </a:r>
            <a:r>
              <a:rPr lang="en-GB" altLang="zh-CN" sz="1200">
                <a:latin typeface="Arial" charset="0"/>
                <a:ea typeface="SimSun" pitchFamily="2" charset="-122"/>
              </a:rPr>
              <a:t>587</a:t>
            </a:r>
            <a:r>
              <a:rPr lang="en-GB" altLang="en-US" sz="1200">
                <a:latin typeface="Arial" charset="0"/>
              </a:rPr>
              <a:t>-594 (2009) doi:10.1038/nature08533</a:t>
            </a:r>
          </a:p>
        </p:txBody>
      </p:sp>
      <p:pic>
        <p:nvPicPr>
          <p:cNvPr id="71683" name="Picture 5" descr="nature08533-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175" y="1298575"/>
            <a:ext cx="48799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6"/>
          <p:cNvSpPr txBox="1">
            <a:spLocks noChangeArrowheads="1"/>
          </p:cNvSpPr>
          <p:nvPr/>
        </p:nvSpPr>
        <p:spPr bwMode="auto">
          <a:xfrm>
            <a:off x="611188" y="5732463"/>
            <a:ext cx="8624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t>
            </a:r>
            <a:r>
              <a:rPr lang="hr-HR" altLang="en-US" sz="2000">
                <a:solidFill>
                  <a:schemeClr val="accent2"/>
                </a:solidFill>
                <a:latin typeface="Arial" charset="0"/>
              </a:rPr>
              <a:t>vremenski</a:t>
            </a:r>
            <a:r>
              <a:rPr lang="hr-HR" altLang="en-US" sz="2000">
                <a:latin typeface="Arial" charset="0"/>
              </a:rPr>
              <a:t> redoslijed aktivacije signalnih puteva je važan zbog „stanične memorije”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likovni rezultat za nerve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14650"/>
            <a:ext cx="323532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1"/>
          <p:cNvSpPr txBox="1">
            <a:spLocks noChangeArrowheads="1"/>
          </p:cNvSpPr>
          <p:nvPr/>
        </p:nvSpPr>
        <p:spPr bwMode="auto">
          <a:xfrm>
            <a:off x="473075" y="5805488"/>
            <a:ext cx="3527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latin typeface="Arial" charset="0"/>
              </a:rPr>
              <a:t>https://www.mpg.de/533238/pressRelease200601172</a:t>
            </a:r>
          </a:p>
        </p:txBody>
      </p:sp>
      <p:pic>
        <p:nvPicPr>
          <p:cNvPr id="8196" name="Picture 4" descr="Slikovni rezultat za cardiac muscle 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476250"/>
            <a:ext cx="31686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2"/>
          <p:cNvSpPr txBox="1">
            <a:spLocks noChangeArrowheads="1"/>
          </p:cNvSpPr>
          <p:nvPr/>
        </p:nvSpPr>
        <p:spPr bwMode="auto">
          <a:xfrm>
            <a:off x="5200650" y="3403600"/>
            <a:ext cx="388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latin typeface="Arial" charset="0"/>
              </a:rPr>
              <a:t>https://opentextbc.ca/anatomyandphysiology/chapter/10-7-cardiac-muscle-tissue/</a:t>
            </a:r>
          </a:p>
        </p:txBody>
      </p:sp>
      <p:sp>
        <p:nvSpPr>
          <p:cNvPr id="8198" name="TextBox 4"/>
          <p:cNvSpPr txBox="1">
            <a:spLocks noChangeArrowheads="1"/>
          </p:cNvSpPr>
          <p:nvPr/>
        </p:nvSpPr>
        <p:spPr bwMode="auto">
          <a:xfrm>
            <a:off x="311150" y="471488"/>
            <a:ext cx="488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 odraslom organizmu dio stanica je terminalno diferenciran i ne može se više dijeliti</a:t>
            </a:r>
            <a:endParaRPr lang="en-US" altLang="en-US" sz="2000">
              <a:latin typeface="Arial" charset="0"/>
            </a:endParaRPr>
          </a:p>
        </p:txBody>
      </p:sp>
      <p:sp>
        <p:nvSpPr>
          <p:cNvPr id="8199" name="TextBox 5"/>
          <p:cNvSpPr txBox="1">
            <a:spLocks noChangeArrowheads="1"/>
          </p:cNvSpPr>
          <p:nvPr/>
        </p:nvSpPr>
        <p:spPr bwMode="auto">
          <a:xfrm>
            <a:off x="582613" y="5332413"/>
            <a:ext cx="193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živčana stanica</a:t>
            </a:r>
            <a:endParaRPr lang="en-US" altLang="en-US" sz="2000">
              <a:latin typeface="Arial" charset="0"/>
            </a:endParaRPr>
          </a:p>
        </p:txBody>
      </p:sp>
      <p:sp>
        <p:nvSpPr>
          <p:cNvPr id="8200" name="TextBox 6"/>
          <p:cNvSpPr txBox="1">
            <a:spLocks noChangeArrowheads="1"/>
          </p:cNvSpPr>
          <p:nvPr/>
        </p:nvSpPr>
        <p:spPr bwMode="auto">
          <a:xfrm>
            <a:off x="5446713" y="2849563"/>
            <a:ext cx="2779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srčane mišićne stanice</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l="4388" t="65984" r="32759" b="14474"/>
          <a:stretch>
            <a:fillRect/>
          </a:stretch>
        </p:blipFill>
        <p:spPr bwMode="auto">
          <a:xfrm>
            <a:off x="1042988" y="1154113"/>
            <a:ext cx="6596062"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707" name="TextBox 1"/>
          <p:cNvSpPr txBox="1">
            <a:spLocks noChangeArrowheads="1"/>
          </p:cNvSpPr>
          <p:nvPr/>
        </p:nvSpPr>
        <p:spPr bwMode="auto">
          <a:xfrm>
            <a:off x="900113" y="4041775"/>
            <a:ext cx="7559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Unosom tri specifična transkripcijska faktora stanica jetre je „pretvorena” u živčanu stanicu</a:t>
            </a:r>
            <a:endParaRPr lang="en-US" altLang="en-US" sz="2000">
              <a:latin typeface="Arial" charset="0"/>
              <a:cs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nature.com/cr/journal/v20/n5/images/cr201059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484313"/>
            <a:ext cx="452437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2"/>
          <p:cNvSpPr txBox="1">
            <a:spLocks noChangeArrowheads="1"/>
          </p:cNvSpPr>
          <p:nvPr/>
        </p:nvSpPr>
        <p:spPr bwMode="auto">
          <a:xfrm>
            <a:off x="5292725" y="5229225"/>
            <a:ext cx="3159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b="1">
                <a:latin typeface="Arial" charset="0"/>
              </a:rPr>
              <a:t>What are the limits to cell plasticity?</a:t>
            </a:r>
          </a:p>
          <a:p>
            <a:pPr eaLnBrk="1" hangingPunct="1">
              <a:spcBef>
                <a:spcPct val="0"/>
              </a:spcBef>
              <a:buFontTx/>
              <a:buNone/>
            </a:pPr>
            <a:r>
              <a:rPr lang="en-US" altLang="en-US" sz="1200">
                <a:latin typeface="Arial" charset="0"/>
              </a:rPr>
              <a:t>Jane Taylor, Ian Wilmut and Gareth Sullivan</a:t>
            </a:r>
          </a:p>
          <a:p>
            <a:pPr eaLnBrk="1" hangingPunct="1">
              <a:spcBef>
                <a:spcPct val="0"/>
              </a:spcBef>
              <a:buFontTx/>
              <a:buNone/>
            </a:pPr>
            <a:endParaRPr lang="hr-HR" altLang="en-US" sz="2000">
              <a:latin typeface="Arial" charset="0"/>
            </a:endParaRPr>
          </a:p>
        </p:txBody>
      </p:sp>
      <p:sp>
        <p:nvSpPr>
          <p:cNvPr id="73732" name="TextBox 3"/>
          <p:cNvSpPr txBox="1">
            <a:spLocks noChangeArrowheads="1"/>
          </p:cNvSpPr>
          <p:nvPr/>
        </p:nvSpPr>
        <p:spPr bwMode="auto">
          <a:xfrm>
            <a:off x="2268538" y="4724400"/>
            <a:ext cx="3835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Restrikcija reprogramiranja linija</a:t>
            </a:r>
          </a:p>
        </p:txBody>
      </p:sp>
      <p:sp>
        <p:nvSpPr>
          <p:cNvPr id="73733" name="TextBox 1"/>
          <p:cNvSpPr txBox="1">
            <a:spLocks noChangeArrowheads="1"/>
          </p:cNvSpPr>
          <p:nvPr/>
        </p:nvSpPr>
        <p:spPr bwMode="auto">
          <a:xfrm>
            <a:off x="539750" y="5999163"/>
            <a:ext cx="8604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-uzajaman utjecaj mreže aktivnih signalnih putova i „prijemčivosti” kromatina koji je „modeliran” prema odgovarajućem „programu”</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ars.els-cdn.com/content/image/1-s2.0-S1097276512007848-g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373188"/>
            <a:ext cx="636587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1"/>
          <p:cNvSpPr txBox="1">
            <a:spLocks noChangeArrowheads="1"/>
          </p:cNvSpPr>
          <p:nvPr/>
        </p:nvSpPr>
        <p:spPr bwMode="auto">
          <a:xfrm>
            <a:off x="222250" y="285750"/>
            <a:ext cx="3744913"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reprogramiranje jedne linije u drugu</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vrijeme i broj TF te vjerojatnost ovisi li o “udaljenosti” linija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jedan ili mali broj TF mijenja cjelokupni “</a:t>
            </a:r>
            <a:r>
              <a:rPr lang="hr-HR" altLang="en-US" sz="2000">
                <a:solidFill>
                  <a:schemeClr val="accent2"/>
                </a:solidFill>
                <a:latin typeface="Arial" charset="0"/>
              </a:rPr>
              <a:t>epigenetski krajobraz”</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hipoteza o “otvorenim” genima koje je moguće regulirati trans TF i “zatvorenim”, koji se aktiviraju tek epigenetskim promjenama</a:t>
            </a:r>
          </a:p>
        </p:txBody>
      </p:sp>
      <p:sp>
        <p:nvSpPr>
          <p:cNvPr id="74756" name="TextBox 3"/>
          <p:cNvSpPr txBox="1">
            <a:spLocks noChangeArrowheads="1"/>
          </p:cNvSpPr>
          <p:nvPr/>
        </p:nvSpPr>
        <p:spPr bwMode="auto">
          <a:xfrm>
            <a:off x="403225" y="6343650"/>
            <a:ext cx="4816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konverzija fibroblasta u različite linije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frontiersin.org/files/Articles/153176/fonc-05-00155-HTML/image_m/fonc-05-00155-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20713"/>
            <a:ext cx="451167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1"/>
          <p:cNvSpPr txBox="1">
            <a:spLocks noChangeArrowheads="1"/>
          </p:cNvSpPr>
          <p:nvPr/>
        </p:nvSpPr>
        <p:spPr bwMode="auto">
          <a:xfrm>
            <a:off x="1331913" y="5708650"/>
            <a:ext cx="6389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Signalni krugovi „krovnih” – master TF čine „programe”</a:t>
            </a:r>
          </a:p>
          <a:p>
            <a:pPr eaLnBrk="1" hangingPunct="1">
              <a:spcBef>
                <a:spcPct val="0"/>
              </a:spcBef>
              <a:buFontTx/>
              <a:buNone/>
            </a:pPr>
            <a:r>
              <a:rPr lang="hr-HR" altLang="en-US" sz="2000">
                <a:latin typeface="Arial" charset="0"/>
              </a:rPr>
              <a:t>i određuju fenotip stanica</a:t>
            </a:r>
            <a:endParaRPr lang="en-US" altLang="en-US" sz="2000">
              <a:latin typeface="Arial" charset="0"/>
            </a:endParaRPr>
          </a:p>
        </p:txBody>
      </p:sp>
      <p:grpSp>
        <p:nvGrpSpPr>
          <p:cNvPr id="75780" name="Group 2"/>
          <p:cNvGrpSpPr>
            <a:grpSpLocks/>
          </p:cNvGrpSpPr>
          <p:nvPr/>
        </p:nvGrpSpPr>
        <p:grpSpPr bwMode="auto">
          <a:xfrm>
            <a:off x="3103563" y="3789363"/>
            <a:ext cx="5903912" cy="1584325"/>
            <a:chOff x="3103974" y="3789040"/>
            <a:chExt cx="5904022" cy="1584176"/>
          </a:xfrm>
        </p:grpSpPr>
        <p:pic>
          <p:nvPicPr>
            <p:cNvPr id="757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974" y="3789040"/>
              <a:ext cx="590402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103974" y="5301785"/>
              <a:ext cx="5716694" cy="7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506571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3" name="TextBox 1"/>
          <p:cNvSpPr txBox="1">
            <a:spLocks noChangeArrowheads="1"/>
          </p:cNvSpPr>
          <p:nvPr/>
        </p:nvSpPr>
        <p:spPr bwMode="auto">
          <a:xfrm>
            <a:off x="320675" y="587692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Krovni transkripcijski faktori  često reguliraju u kompleksu s „općim” TF,</a:t>
            </a:r>
          </a:p>
          <a:p>
            <a:pPr eaLnBrk="1" hangingPunct="1">
              <a:spcBef>
                <a:spcPct val="0"/>
              </a:spcBef>
              <a:buFontTx/>
              <a:buNone/>
            </a:pPr>
            <a:r>
              <a:rPr lang="hr-HR" altLang="en-US" sz="2000">
                <a:latin typeface="Arial" charset="0"/>
              </a:rPr>
              <a:t>poput TGF beta, Myc.. samo određeni set gena</a:t>
            </a:r>
          </a:p>
          <a:p>
            <a:pPr eaLnBrk="1" hangingPunct="1">
              <a:spcBef>
                <a:spcPct val="0"/>
              </a:spcBef>
              <a:buFontTx/>
              <a:buNone/>
            </a:pPr>
            <a:r>
              <a:rPr lang="hr-HR" altLang="en-US" sz="2000">
                <a:latin typeface="Arial" charset="0"/>
              </a:rPr>
              <a:t>                                                                                                    (</a:t>
            </a:r>
            <a:r>
              <a:rPr lang="hr-HR" altLang="en-US" sz="1400">
                <a:latin typeface="Arial" charset="0"/>
              </a:rPr>
              <a:t>Massague 2012</a:t>
            </a:r>
            <a:r>
              <a:rPr lang="hr-HR" altLang="en-US" sz="2000">
                <a:latin typeface="Arial" charset="0"/>
              </a:rPr>
              <a:t>)</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76275"/>
            <a:ext cx="7056511" cy="442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1"/>
          <p:cNvSpPr txBox="1">
            <a:spLocks noChangeArrowheads="1"/>
          </p:cNvSpPr>
          <p:nvPr/>
        </p:nvSpPr>
        <p:spPr bwMode="auto">
          <a:xfrm>
            <a:off x="5795963" y="6397625"/>
            <a:ext cx="5400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a:latin typeface="Arial" charset="0"/>
              </a:rPr>
              <a:t>Genes and Immunity (2012) 13,</a:t>
            </a:r>
            <a:r>
              <a:rPr lang="hr-HR" altLang="en-US" sz="1400">
                <a:latin typeface="Arial" charset="0"/>
              </a:rPr>
              <a:t> </a:t>
            </a:r>
            <a:r>
              <a:rPr lang="en-US" altLang="en-US" sz="1400">
                <a:latin typeface="Arial" charset="0"/>
              </a:rPr>
              <a:t>1–13</a:t>
            </a:r>
          </a:p>
          <a:p>
            <a:pPr eaLnBrk="1" hangingPunct="1">
              <a:spcBef>
                <a:spcPct val="0"/>
              </a:spcBef>
              <a:buFontTx/>
              <a:buNone/>
            </a:pPr>
            <a:endParaRPr lang="en-US" altLang="en-US" sz="2000">
              <a:latin typeface="Arial" charset="0"/>
            </a:endParaRPr>
          </a:p>
        </p:txBody>
      </p:sp>
      <p:sp>
        <p:nvSpPr>
          <p:cNvPr id="77828" name="TextBox 2"/>
          <p:cNvSpPr txBox="1">
            <a:spLocks noChangeArrowheads="1"/>
          </p:cNvSpPr>
          <p:nvPr/>
        </p:nvSpPr>
        <p:spPr bwMode="auto">
          <a:xfrm>
            <a:off x="539750" y="5445125"/>
            <a:ext cx="8394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Nastanak podvrsta T limfocita regulacijom transkripcijskog faktora FOXP</a:t>
            </a:r>
          </a:p>
          <a:p>
            <a:pPr eaLnBrk="1" hangingPunct="1">
              <a:spcBef>
                <a:spcPct val="0"/>
              </a:spcBef>
              <a:buFontTx/>
              <a:buNone/>
            </a:pPr>
            <a:r>
              <a:rPr lang="hr-HR" altLang="en-US" sz="2000">
                <a:latin typeface="Arial" charset="0"/>
              </a:rPr>
              <a:t>i njegovih „suradnika”</a:t>
            </a:r>
            <a:endParaRPr lang="en-US" altLang="en-US" sz="2000">
              <a:latin typeface="Arial" charset="0"/>
            </a:endParaRPr>
          </a:p>
        </p:txBody>
      </p:sp>
      <p:sp>
        <p:nvSpPr>
          <p:cNvPr id="77829" name="TextBox 1"/>
          <p:cNvSpPr txBox="1">
            <a:spLocks noChangeArrowheads="1"/>
          </p:cNvSpPr>
          <p:nvPr/>
        </p:nvSpPr>
        <p:spPr bwMode="auto">
          <a:xfrm>
            <a:off x="468313" y="4762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latin typeface="Arial" charset="0"/>
            </a:endParaRP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382588" y="1050925"/>
            <a:ext cx="8488362" cy="4000500"/>
            <a:chOff x="567" y="355"/>
            <a:chExt cx="4364" cy="2520"/>
          </a:xfrm>
        </p:grpSpPr>
        <p:graphicFrame>
          <p:nvGraphicFramePr>
            <p:cNvPr id="78859" name="Object 3"/>
            <p:cNvGraphicFramePr>
              <a:graphicFrameLocks noChangeAspect="1"/>
            </p:cNvGraphicFramePr>
            <p:nvPr/>
          </p:nvGraphicFramePr>
          <p:xfrm>
            <a:off x="600" y="355"/>
            <a:ext cx="4331" cy="2520"/>
          </p:xfrm>
          <a:graphic>
            <a:graphicData uri="http://schemas.openxmlformats.org/presentationml/2006/ole">
              <mc:AlternateContent xmlns:mc="http://schemas.openxmlformats.org/markup-compatibility/2006">
                <mc:Choice xmlns:v="urn:schemas-microsoft-com:vml" Requires="v">
                  <p:oleObj spid="_x0000_s78873" name="Photo Editor Photo" r:id="rId4" imgW="6876190" imgH="4001058" progId="MSPhotoEd.3">
                    <p:embed/>
                  </p:oleObj>
                </mc:Choice>
                <mc:Fallback>
                  <p:oleObj name="Photo Editor Photo" r:id="rId4" imgW="6876190" imgH="400105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 y="355"/>
                          <a:ext cx="4331" cy="25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60" name="Rectangle 4"/>
            <p:cNvSpPr>
              <a:spLocks noChangeArrowheads="1"/>
            </p:cNvSpPr>
            <p:nvPr/>
          </p:nvSpPr>
          <p:spPr bwMode="auto">
            <a:xfrm>
              <a:off x="567" y="1525"/>
              <a:ext cx="1678" cy="13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hr-HR" altLang="en-US" sz="2400">
                <a:latin typeface="Arial" charset="0"/>
              </a:endParaRPr>
            </a:p>
          </p:txBody>
        </p:sp>
      </p:grpSp>
      <p:sp>
        <p:nvSpPr>
          <p:cNvPr id="78851" name="Text Box 5"/>
          <p:cNvSpPr txBox="1">
            <a:spLocks noChangeArrowheads="1"/>
          </p:cNvSpPr>
          <p:nvPr/>
        </p:nvSpPr>
        <p:spPr bwMode="auto">
          <a:xfrm>
            <a:off x="177800" y="5026025"/>
            <a:ext cx="59372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aktivacija specifičnih signalnih puteva                               </a:t>
            </a:r>
          </a:p>
          <a:p>
            <a:pPr eaLnBrk="1" hangingPunct="1">
              <a:spcBef>
                <a:spcPct val="0"/>
              </a:spcBef>
              <a:buFontTx/>
              <a:buNone/>
            </a:pPr>
            <a:r>
              <a:rPr lang="hr-HR" altLang="en-US" sz="1800">
                <a:latin typeface="Arial" charset="0"/>
              </a:rPr>
              <a:t>specifični faktori rasta</a:t>
            </a:r>
          </a:p>
          <a:p>
            <a:pPr eaLnBrk="1" hangingPunct="1">
              <a:spcBef>
                <a:spcPct val="0"/>
              </a:spcBef>
              <a:buFontTx/>
              <a:buNone/>
            </a:pPr>
            <a:r>
              <a:rPr lang="hr-HR" altLang="en-US" sz="1800">
                <a:latin typeface="Arial" charset="0"/>
              </a:rPr>
              <a:t>tip ekstracelularnog matriksa</a:t>
            </a:r>
          </a:p>
          <a:p>
            <a:pPr eaLnBrk="1" hangingPunct="1">
              <a:spcBef>
                <a:spcPct val="0"/>
              </a:spcBef>
              <a:buFontTx/>
              <a:buNone/>
            </a:pPr>
            <a:r>
              <a:rPr lang="hr-HR" altLang="en-US" sz="1800">
                <a:latin typeface="Arial" charset="0"/>
              </a:rPr>
              <a:t>tkivno specifični proteini</a:t>
            </a:r>
          </a:p>
          <a:p>
            <a:pPr eaLnBrk="1" hangingPunct="1">
              <a:spcBef>
                <a:spcPct val="0"/>
              </a:spcBef>
              <a:buFontTx/>
              <a:buNone/>
            </a:pPr>
            <a:endParaRPr lang="hr-HR" altLang="en-US" sz="1800">
              <a:latin typeface="Arial" charset="0"/>
            </a:endParaRPr>
          </a:p>
        </p:txBody>
      </p:sp>
      <p:sp>
        <p:nvSpPr>
          <p:cNvPr id="78852" name="Text Box 6"/>
          <p:cNvSpPr txBox="1">
            <a:spLocks noChangeArrowheads="1"/>
          </p:cNvSpPr>
          <p:nvPr/>
        </p:nvSpPr>
        <p:spPr bwMode="auto">
          <a:xfrm>
            <a:off x="1706563" y="2581275"/>
            <a:ext cx="1439862"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solidFill>
                  <a:schemeClr val="accent2"/>
                </a:solidFill>
                <a:latin typeface="Arial" charset="0"/>
              </a:rPr>
              <a:t>determinacija</a:t>
            </a:r>
          </a:p>
          <a:p>
            <a:pPr eaLnBrk="1" hangingPunct="1">
              <a:spcBef>
                <a:spcPct val="0"/>
              </a:spcBef>
              <a:buFontTx/>
              <a:buNone/>
            </a:pPr>
            <a:r>
              <a:rPr lang="hr-HR" altLang="en-US" sz="1400">
                <a:latin typeface="Arial" charset="0"/>
              </a:rPr>
              <a:t>Wnt, Shh</a:t>
            </a:r>
          </a:p>
        </p:txBody>
      </p:sp>
      <p:sp>
        <p:nvSpPr>
          <p:cNvPr id="78853" name="Text Box 7"/>
          <p:cNvSpPr txBox="1">
            <a:spLocks noChangeArrowheads="1"/>
          </p:cNvSpPr>
          <p:nvPr/>
        </p:nvSpPr>
        <p:spPr bwMode="auto">
          <a:xfrm>
            <a:off x="3148013" y="2487613"/>
            <a:ext cx="151130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multiplikacija</a:t>
            </a:r>
          </a:p>
          <a:p>
            <a:pPr eaLnBrk="1" hangingPunct="1">
              <a:spcBef>
                <a:spcPct val="0"/>
              </a:spcBef>
              <a:buFontTx/>
              <a:buNone/>
            </a:pPr>
            <a:r>
              <a:rPr lang="hr-HR" altLang="en-US" sz="1400">
                <a:latin typeface="Arial" charset="0"/>
              </a:rPr>
              <a:t>FGF</a:t>
            </a:r>
          </a:p>
        </p:txBody>
      </p:sp>
      <p:sp>
        <p:nvSpPr>
          <p:cNvPr id="78854" name="Text Box 8"/>
          <p:cNvSpPr txBox="1">
            <a:spLocks noChangeArrowheads="1"/>
          </p:cNvSpPr>
          <p:nvPr/>
        </p:nvSpPr>
        <p:spPr bwMode="auto">
          <a:xfrm>
            <a:off x="4643438" y="2571750"/>
            <a:ext cx="1366837"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prestanak multiplikacije</a:t>
            </a:r>
          </a:p>
          <a:p>
            <a:pPr eaLnBrk="1" hangingPunct="1">
              <a:spcBef>
                <a:spcPct val="0"/>
              </a:spcBef>
              <a:buFontTx/>
              <a:buNone/>
            </a:pPr>
            <a:r>
              <a:rPr lang="hr-HR" altLang="en-US" sz="1400">
                <a:latin typeface="Arial" charset="0"/>
              </a:rPr>
              <a:t>fibronektin, integrin,</a:t>
            </a:r>
          </a:p>
          <a:p>
            <a:pPr eaLnBrk="1" hangingPunct="1">
              <a:spcBef>
                <a:spcPct val="0"/>
              </a:spcBef>
              <a:buFontTx/>
              <a:buNone/>
            </a:pPr>
            <a:r>
              <a:rPr lang="hr-HR" altLang="en-US" sz="1400">
                <a:latin typeface="Arial" charset="0"/>
              </a:rPr>
              <a:t>kadherin/CAM</a:t>
            </a:r>
          </a:p>
        </p:txBody>
      </p:sp>
      <p:sp>
        <p:nvSpPr>
          <p:cNvPr id="78855" name="Text Box 9"/>
          <p:cNvSpPr txBox="1">
            <a:spLocks noChangeArrowheads="1"/>
          </p:cNvSpPr>
          <p:nvPr/>
        </p:nvSpPr>
        <p:spPr bwMode="auto">
          <a:xfrm>
            <a:off x="6091238" y="2581275"/>
            <a:ext cx="1535112"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fuzija, </a:t>
            </a:r>
          </a:p>
          <a:p>
            <a:pPr eaLnBrk="1" hangingPunct="1">
              <a:spcBef>
                <a:spcPct val="0"/>
              </a:spcBef>
              <a:buFontTx/>
              <a:buNone/>
            </a:pPr>
            <a:r>
              <a:rPr lang="hr-HR" altLang="en-US" sz="1400">
                <a:latin typeface="Arial" charset="0"/>
              </a:rPr>
              <a:t>diferencijacija</a:t>
            </a:r>
          </a:p>
          <a:p>
            <a:pPr eaLnBrk="1" hangingPunct="1">
              <a:spcBef>
                <a:spcPct val="0"/>
              </a:spcBef>
              <a:buFontTx/>
              <a:buNone/>
            </a:pPr>
            <a:r>
              <a:rPr lang="hr-HR" altLang="en-US" sz="1400">
                <a:latin typeface="Arial" charset="0"/>
              </a:rPr>
              <a:t>mišićno-specifični</a:t>
            </a:r>
          </a:p>
          <a:p>
            <a:pPr eaLnBrk="1" hangingPunct="1">
              <a:spcBef>
                <a:spcPct val="0"/>
              </a:spcBef>
              <a:buFontTx/>
              <a:buNone/>
            </a:pPr>
            <a:r>
              <a:rPr lang="hr-HR" altLang="en-US" sz="1400">
                <a:latin typeface="Arial" charset="0"/>
              </a:rPr>
              <a:t>proteini</a:t>
            </a:r>
          </a:p>
        </p:txBody>
      </p:sp>
      <p:sp>
        <p:nvSpPr>
          <p:cNvPr id="78856" name="Text Box 10"/>
          <p:cNvSpPr txBox="1">
            <a:spLocks noChangeArrowheads="1"/>
          </p:cNvSpPr>
          <p:nvPr/>
        </p:nvSpPr>
        <p:spPr bwMode="auto">
          <a:xfrm>
            <a:off x="7581900" y="2581275"/>
            <a:ext cx="1368425"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sazrijevanje</a:t>
            </a:r>
          </a:p>
          <a:p>
            <a:pPr eaLnBrk="1" hangingPunct="1">
              <a:spcBef>
                <a:spcPct val="0"/>
              </a:spcBef>
              <a:buFontTx/>
              <a:buNone/>
            </a:pPr>
            <a:r>
              <a:rPr lang="hr-HR" altLang="en-US" sz="1400">
                <a:latin typeface="Arial" charset="0"/>
              </a:rPr>
              <a:t>kontrakcije</a:t>
            </a:r>
          </a:p>
        </p:txBody>
      </p:sp>
      <p:sp>
        <p:nvSpPr>
          <p:cNvPr id="78857" name="Text Box 11"/>
          <p:cNvSpPr txBox="1">
            <a:spLocks noChangeArrowheads="1"/>
          </p:cNvSpPr>
          <p:nvPr/>
        </p:nvSpPr>
        <p:spPr bwMode="auto">
          <a:xfrm>
            <a:off x="592138" y="182563"/>
            <a:ext cx="8364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rPr>
              <a:t>Specifični faktori tijekom diferencijacije tkiva</a:t>
            </a:r>
            <a:r>
              <a:rPr lang="hr-HR" altLang="en-US" sz="2000">
                <a:latin typeface="Arial" charset="0"/>
              </a:rPr>
              <a:t>: krovni transkripcijski faktori</a:t>
            </a:r>
          </a:p>
          <a:p>
            <a:pPr eaLnBrk="1" hangingPunct="1">
              <a:spcBef>
                <a:spcPct val="0"/>
              </a:spcBef>
              <a:buFontTx/>
              <a:buNone/>
            </a:pPr>
            <a:r>
              <a:rPr lang="hr-HR" altLang="en-US" sz="2000">
                <a:latin typeface="Arial" charset="0"/>
              </a:rPr>
              <a:t> </a:t>
            </a:r>
          </a:p>
          <a:p>
            <a:pPr eaLnBrk="1" hangingPunct="1">
              <a:spcBef>
                <a:spcPct val="0"/>
              </a:spcBef>
              <a:buFontTx/>
              <a:buNone/>
            </a:pPr>
            <a:r>
              <a:rPr lang="hr-HR" altLang="en-US" sz="2000">
                <a:latin typeface="Arial" charset="0"/>
              </a:rPr>
              <a:t>mišići</a:t>
            </a:r>
          </a:p>
        </p:txBody>
      </p:sp>
      <p:sp>
        <p:nvSpPr>
          <p:cNvPr id="78858" name="Text Box 12"/>
          <p:cNvSpPr txBox="1">
            <a:spLocks noChangeArrowheads="1"/>
          </p:cNvSpPr>
          <p:nvPr/>
        </p:nvSpPr>
        <p:spPr bwMode="auto">
          <a:xfrm>
            <a:off x="1282700" y="3951288"/>
            <a:ext cx="69834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somiti</a:t>
            </a:r>
            <a:r>
              <a:rPr lang="hr-HR" altLang="en-US" sz="2000">
                <a:latin typeface="Arial" charset="0"/>
                <a:cs typeface="Arial" charset="0"/>
              </a:rPr>
              <a:t>→</a:t>
            </a:r>
            <a:r>
              <a:rPr lang="hr-HR" altLang="en-US" sz="2000">
                <a:latin typeface="Arial" charset="0"/>
              </a:rPr>
              <a:t>→→</a:t>
            </a:r>
            <a:r>
              <a:rPr lang="hr-HR" altLang="en-US" sz="2000">
                <a:latin typeface="Arial" charset="0"/>
                <a:cs typeface="Arial" charset="0"/>
              </a:rPr>
              <a:t>mioblast</a:t>
            </a:r>
            <a:r>
              <a:rPr lang="hr-HR" altLang="en-US" sz="2000">
                <a:latin typeface="Arial" charset="0"/>
              </a:rPr>
              <a:t>→→→mišićna stanica</a:t>
            </a: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      determinacija  proliferacija         fuzija</a:t>
            </a:r>
          </a:p>
          <a:p>
            <a:pPr eaLnBrk="1" hangingPunct="1">
              <a:spcBef>
                <a:spcPct val="0"/>
              </a:spcBef>
              <a:buFontTx/>
              <a:buNone/>
            </a:pPr>
            <a:r>
              <a:rPr lang="hr-HR" altLang="en-US" sz="2000">
                <a:latin typeface="Arial" charset="0"/>
                <a:cs typeface="Arial" charset="0"/>
              </a:rPr>
              <a:t>                              migracija             diferencijacija</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ch7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2973387"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7"/>
          <p:cNvSpPr txBox="1">
            <a:spLocks noChangeArrowheads="1"/>
          </p:cNvSpPr>
          <p:nvPr/>
        </p:nvSpPr>
        <p:spPr bwMode="auto">
          <a:xfrm>
            <a:off x="4356100" y="258763"/>
            <a:ext cx="4321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Osnovni miogeni proteini</a:t>
            </a:r>
          </a:p>
          <a:p>
            <a:pPr eaLnBrk="1" hangingPunct="1">
              <a:spcBef>
                <a:spcPct val="0"/>
              </a:spcBef>
              <a:buFontTx/>
              <a:buNone/>
            </a:pPr>
            <a:r>
              <a:rPr lang="hr-HR" altLang="en-US" sz="2000">
                <a:latin typeface="Arial" charset="0"/>
              </a:rPr>
              <a:t>eksprimirani su samo u mišićnim </a:t>
            </a:r>
          </a:p>
          <a:p>
            <a:pPr eaLnBrk="1" hangingPunct="1">
              <a:spcBef>
                <a:spcPct val="0"/>
              </a:spcBef>
              <a:buFontTx/>
              <a:buNone/>
            </a:pPr>
            <a:r>
              <a:rPr lang="hr-HR" altLang="en-US" sz="2000">
                <a:latin typeface="Arial" charset="0"/>
              </a:rPr>
              <a:t>stanicama i reguliraju ekspresiju</a:t>
            </a:r>
          </a:p>
          <a:p>
            <a:pPr eaLnBrk="1" hangingPunct="1">
              <a:spcBef>
                <a:spcPct val="0"/>
              </a:spcBef>
              <a:buFontTx/>
              <a:buNone/>
            </a:pPr>
            <a:r>
              <a:rPr lang="hr-HR" altLang="en-US" sz="2000">
                <a:latin typeface="Arial" charset="0"/>
              </a:rPr>
              <a:t>mišićno specifičnih gena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rPr>
              <a:t>TWIST</a:t>
            </a:r>
            <a:r>
              <a:rPr lang="hr-HR" altLang="en-US" sz="2000">
                <a:latin typeface="Arial" charset="0"/>
              </a:rPr>
              <a:t> krovni mezenhimski faktor</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determinacija razvoja u mioblast: transkripcijski faktori </a:t>
            </a:r>
            <a:r>
              <a:rPr lang="hr-HR" altLang="en-US" sz="2000">
                <a:solidFill>
                  <a:schemeClr val="accent2"/>
                </a:solidFill>
                <a:latin typeface="Arial" charset="0"/>
              </a:rPr>
              <a:t>MyoD/Myf5</a:t>
            </a:r>
          </a:p>
          <a:p>
            <a:pPr eaLnBrk="1" hangingPunct="1">
              <a:spcBef>
                <a:spcPct val="0"/>
              </a:spcBef>
              <a:buFontTx/>
              <a:buNone/>
            </a:pPr>
            <a:r>
              <a:rPr lang="hr-HR" altLang="en-US" sz="2000">
                <a:latin typeface="Arial" charset="0"/>
              </a:rPr>
              <a:t>proliferacija i migracija: </a:t>
            </a:r>
            <a:r>
              <a:rPr lang="hr-HR" altLang="en-US" sz="2000">
                <a:solidFill>
                  <a:schemeClr val="accent2"/>
                </a:solidFill>
                <a:latin typeface="Arial" charset="0"/>
              </a:rPr>
              <a:t>miogenin</a:t>
            </a:r>
            <a:r>
              <a:rPr lang="hr-HR" altLang="en-US" sz="2000">
                <a:latin typeface="Arial" charset="0"/>
              </a:rPr>
              <a:t> i </a:t>
            </a:r>
            <a:r>
              <a:rPr lang="hr-HR" altLang="en-US" sz="2000">
                <a:solidFill>
                  <a:schemeClr val="accent2"/>
                </a:solidFill>
                <a:latin typeface="Arial" charset="0"/>
              </a:rPr>
              <a:t>MEF</a:t>
            </a:r>
            <a:r>
              <a:rPr lang="hr-HR" altLang="en-US" sz="2000">
                <a:latin typeface="Arial" charset="0"/>
              </a:rPr>
              <a:t>  </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solidFill>
                  <a:schemeClr val="accent2"/>
                </a:solidFill>
                <a:latin typeface="Arial" charset="0"/>
              </a:rPr>
              <a:t>MRF</a:t>
            </a:r>
            <a:r>
              <a:rPr lang="hr-HR" altLang="en-US" sz="2000">
                <a:latin typeface="Arial" charset="0"/>
              </a:rPr>
              <a:t>: muscle regulating transcription factor; bHLH + E2A dimer</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-Ekspresija MyoD u fibroblastu</a:t>
            </a:r>
          </a:p>
          <a:p>
            <a:pPr eaLnBrk="1" hangingPunct="1">
              <a:spcBef>
                <a:spcPct val="0"/>
              </a:spcBef>
              <a:buFontTx/>
              <a:buNone/>
            </a:pPr>
            <a:r>
              <a:rPr lang="hr-HR" altLang="en-US" sz="2000">
                <a:latin typeface="Arial" charset="0"/>
              </a:rPr>
              <a:t>uzrokuje indukciju mišićnih gena</a:t>
            </a:r>
          </a:p>
          <a:p>
            <a:pPr eaLnBrk="1" hangingPunct="1">
              <a:spcBef>
                <a:spcPct val="0"/>
              </a:spcBef>
              <a:buFontTx/>
              <a:buNone/>
            </a:pPr>
            <a:endParaRPr lang="hr-HR" altLang="en-US" sz="2000">
              <a:latin typeface="Arial" charset="0"/>
            </a:endParaRPr>
          </a:p>
        </p:txBody>
      </p:sp>
      <p:sp>
        <p:nvSpPr>
          <p:cNvPr id="79876" name="Text Box 8"/>
          <p:cNvSpPr txBox="1">
            <a:spLocks noChangeArrowheads="1"/>
          </p:cNvSpPr>
          <p:nvPr/>
        </p:nvSpPr>
        <p:spPr bwMode="auto">
          <a:xfrm>
            <a:off x="3184525" y="1263650"/>
            <a:ext cx="73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MRF</a:t>
            </a:r>
          </a:p>
        </p:txBody>
      </p:sp>
      <p:sp>
        <p:nvSpPr>
          <p:cNvPr id="79877" name="Text Box 9"/>
          <p:cNvSpPr txBox="1">
            <a:spLocks noChangeArrowheads="1"/>
          </p:cNvSpPr>
          <p:nvPr/>
        </p:nvSpPr>
        <p:spPr bwMode="auto">
          <a:xfrm>
            <a:off x="231774" y="5445224"/>
            <a:ext cx="713849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-početni signali: </a:t>
            </a:r>
            <a:r>
              <a:rPr lang="hr-HR" altLang="en-US" sz="2000" dirty="0" err="1">
                <a:latin typeface="Arial" charset="0"/>
              </a:rPr>
              <a:t>homeobox</a:t>
            </a:r>
            <a:r>
              <a:rPr lang="hr-HR" altLang="en-US" sz="2000" dirty="0">
                <a:latin typeface="Arial" charset="0"/>
              </a:rPr>
              <a:t> Pax3; kombinacije </a:t>
            </a:r>
            <a:r>
              <a:rPr lang="hr-HR" altLang="en-US" sz="2000" dirty="0" err="1">
                <a:latin typeface="Arial" charset="0"/>
              </a:rPr>
              <a:t>Wnt</a:t>
            </a:r>
            <a:r>
              <a:rPr lang="hr-HR" altLang="en-US" sz="2000" dirty="0">
                <a:latin typeface="Arial" charset="0"/>
              </a:rPr>
              <a:t> i </a:t>
            </a:r>
            <a:r>
              <a:rPr lang="hr-HR" altLang="en-US" sz="2000" dirty="0" err="1">
                <a:latin typeface="Arial" charset="0"/>
              </a:rPr>
              <a:t>Shh</a:t>
            </a:r>
            <a:r>
              <a:rPr lang="hr-HR" altLang="en-US" sz="2000" dirty="0">
                <a:latin typeface="Arial" charset="0"/>
              </a:rPr>
              <a:t> puta</a:t>
            </a:r>
          </a:p>
          <a:p>
            <a:pPr eaLnBrk="1" hangingPunct="1">
              <a:spcBef>
                <a:spcPct val="0"/>
              </a:spcBef>
              <a:buFontTx/>
              <a:buNone/>
            </a:pPr>
            <a:r>
              <a:rPr lang="hr-HR" altLang="en-US" sz="2000" dirty="0">
                <a:latin typeface="Arial" charset="0"/>
              </a:rPr>
              <a:t>-</a:t>
            </a:r>
            <a:r>
              <a:rPr lang="hr-HR" altLang="en-US" sz="2000" dirty="0" err="1">
                <a:latin typeface="Arial" charset="0"/>
              </a:rPr>
              <a:t>remodelatori</a:t>
            </a:r>
            <a:r>
              <a:rPr lang="hr-HR" altLang="en-US" sz="2000" dirty="0">
                <a:latin typeface="Arial" charset="0"/>
              </a:rPr>
              <a:t> </a:t>
            </a:r>
            <a:r>
              <a:rPr lang="hr-HR" altLang="en-US" sz="2000" dirty="0" err="1">
                <a:latin typeface="Arial" charset="0"/>
              </a:rPr>
              <a:t>kromatina</a:t>
            </a:r>
            <a:r>
              <a:rPr lang="hr-HR" altLang="en-US" sz="2000" dirty="0">
                <a:latin typeface="Arial" charset="0"/>
              </a:rPr>
              <a:t> i </a:t>
            </a:r>
            <a:r>
              <a:rPr lang="hr-HR" altLang="en-US" sz="2000" dirty="0" err="1">
                <a:latin typeface="Arial" charset="0"/>
              </a:rPr>
              <a:t>histonske</a:t>
            </a:r>
            <a:r>
              <a:rPr lang="hr-HR" altLang="en-US" sz="2000" dirty="0">
                <a:latin typeface="Arial" charset="0"/>
              </a:rPr>
              <a:t> </a:t>
            </a:r>
            <a:r>
              <a:rPr lang="hr-HR" altLang="en-US" sz="2000" dirty="0" err="1">
                <a:latin typeface="Arial" charset="0"/>
              </a:rPr>
              <a:t>acetilaze</a:t>
            </a:r>
            <a:endParaRPr lang="hr-HR" altLang="en-US" sz="2000" dirty="0">
              <a:latin typeface="Arial" charset="0"/>
            </a:endParaRPr>
          </a:p>
          <a:p>
            <a:pPr eaLnBrk="1" hangingPunct="1">
              <a:spcBef>
                <a:spcPct val="0"/>
              </a:spcBef>
              <a:buFontTx/>
              <a:buNone/>
            </a:pPr>
            <a:r>
              <a:rPr lang="hr-HR" altLang="en-US" sz="2000" dirty="0">
                <a:latin typeface="Arial" charset="0"/>
              </a:rPr>
              <a:t>-</a:t>
            </a:r>
            <a:r>
              <a:rPr lang="hr-HR" altLang="en-US" sz="2000" dirty="0" err="1">
                <a:latin typeface="Arial" charset="0"/>
              </a:rPr>
              <a:t>Id</a:t>
            </a:r>
            <a:r>
              <a:rPr lang="hr-HR" altLang="en-US" sz="2000" dirty="0">
                <a:latin typeface="Arial" charset="0"/>
              </a:rPr>
              <a:t>: </a:t>
            </a:r>
            <a:r>
              <a:rPr lang="hr-HR" altLang="en-US" sz="2000" dirty="0" err="1">
                <a:latin typeface="Arial" charset="0"/>
              </a:rPr>
              <a:t>inhibitor</a:t>
            </a:r>
            <a:r>
              <a:rPr lang="hr-HR" altLang="en-US" sz="2000" dirty="0">
                <a:latin typeface="Arial" charset="0"/>
              </a:rPr>
              <a:t> vezanja MRF za DNA </a:t>
            </a:r>
            <a:endParaRPr lang="hr-HR" altLang="en-US" sz="2000" dirty="0" smtClean="0">
              <a:latin typeface="Arial" charset="0"/>
            </a:endParaRPr>
          </a:p>
          <a:p>
            <a:pPr eaLnBrk="1" hangingPunct="1">
              <a:spcBef>
                <a:spcPct val="0"/>
              </a:spcBef>
              <a:buFontTx/>
              <a:buNone/>
            </a:pPr>
            <a:r>
              <a:rPr lang="hr-HR" altLang="en-US" sz="1600" dirty="0">
                <a:latin typeface="Arial" charset="0"/>
                <a:hlinkClick r:id="rId4"/>
              </a:rPr>
              <a:t>https://</a:t>
            </a:r>
            <a:r>
              <a:rPr lang="hr-HR" altLang="en-US" sz="1600" dirty="0" smtClean="0">
                <a:latin typeface="Arial" charset="0"/>
                <a:hlinkClick r:id="rId4"/>
              </a:rPr>
              <a:t>www.youtube.com/watch?v=V3cXUQYgixY</a:t>
            </a:r>
            <a:endParaRPr lang="hr-HR" altLang="en-US" sz="1600" dirty="0" smtClean="0">
              <a:latin typeface="Arial" charset="0"/>
            </a:endParaRPr>
          </a:p>
          <a:p>
            <a:pPr eaLnBrk="1" hangingPunct="1">
              <a:spcBef>
                <a:spcPct val="0"/>
              </a:spcBef>
              <a:buFontTx/>
              <a:buNone/>
            </a:pPr>
            <a:endParaRPr lang="hr-HR" altLang="en-US" sz="2000" dirty="0">
              <a:latin typeface="Arial"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age result for hallmarks of c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33375"/>
            <a:ext cx="624205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1"/>
          <p:cNvSpPr txBox="1">
            <a:spLocks noChangeArrowheads="1"/>
          </p:cNvSpPr>
          <p:nvPr/>
        </p:nvSpPr>
        <p:spPr bwMode="auto">
          <a:xfrm>
            <a:off x="365125" y="4986338"/>
            <a:ext cx="93599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Programi transkripcijskih faktora određuju i stanične signalne krugove koji reguliraju procese proliferacije, diferencijacije, migracije i dr.</a:t>
            </a:r>
          </a:p>
          <a:p>
            <a:pPr eaLnBrk="1" hangingPunct="1">
              <a:spcBef>
                <a:spcPct val="0"/>
              </a:spcBef>
              <a:buFontTx/>
              <a:buNone/>
            </a:pPr>
            <a:r>
              <a:rPr lang="hr-HR" altLang="en-US" sz="2000">
                <a:latin typeface="Arial" charset="0"/>
              </a:rPr>
              <a:t>svi procesi su usklađeni sa specifičnom modifikacijom kromatina promotora pojedinih gena (epigenetskim krajobrazom)</a:t>
            </a:r>
          </a:p>
          <a:p>
            <a:pPr eaLnBrk="1" hangingPunct="1">
              <a:spcBef>
                <a:spcPct val="0"/>
              </a:spcBef>
              <a:buFontTx/>
              <a:buNone/>
            </a:pPr>
            <a:r>
              <a:rPr lang="hr-HR" altLang="en-US" sz="2000">
                <a:latin typeface="Arial" charset="0"/>
              </a:rPr>
              <a:t>3D strukturom kromatina (petlje, koregulacija velikih dijelova kromatina)</a:t>
            </a:r>
            <a:endParaRPr lang="en-US" altLang="en-US" sz="2000">
              <a:latin typeface="Arial" charset="0"/>
            </a:endParaRPr>
          </a:p>
        </p:txBody>
      </p:sp>
      <p:sp>
        <p:nvSpPr>
          <p:cNvPr id="80900" name="TextBox 2"/>
          <p:cNvSpPr txBox="1">
            <a:spLocks noChangeArrowheads="1"/>
          </p:cNvSpPr>
          <p:nvPr/>
        </p:nvSpPr>
        <p:spPr bwMode="auto">
          <a:xfrm>
            <a:off x="5095875" y="6618288"/>
            <a:ext cx="406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Hanahan and Weinberg, Cell 144, 646-674, 2011</a:t>
            </a:r>
            <a:endParaRPr lang="en-US" altLang="en-US" sz="1400">
              <a:latin typeface="Arial"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p:cNvSpPr txBox="1">
            <a:spLocks noChangeArrowheads="1"/>
          </p:cNvSpPr>
          <p:nvPr/>
        </p:nvSpPr>
        <p:spPr bwMode="auto">
          <a:xfrm>
            <a:off x="2555875" y="2668588"/>
            <a:ext cx="3944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Put Notch u razvojnim procesima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Slikovni rezultat za liver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63" y="1016000"/>
            <a:ext cx="25622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6"/>
          <p:cNvSpPr txBox="1">
            <a:spLocks noChangeArrowheads="1"/>
          </p:cNvSpPr>
          <p:nvPr/>
        </p:nvSpPr>
        <p:spPr bwMode="auto">
          <a:xfrm>
            <a:off x="430213" y="3044825"/>
            <a:ext cx="403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stanice jetre</a:t>
            </a:r>
          </a:p>
          <a:p>
            <a:pPr eaLnBrk="1" hangingPunct="1">
              <a:spcBef>
                <a:spcPct val="0"/>
              </a:spcBef>
              <a:buFontTx/>
              <a:buNone/>
            </a:pPr>
            <a:r>
              <a:rPr lang="en-US" altLang="en-US" sz="1200">
                <a:latin typeface="Arial" charset="0"/>
              </a:rPr>
              <a:t>http://stevegallik.org/cellbiologyolm_Ex07_P02.html</a:t>
            </a:r>
          </a:p>
        </p:txBody>
      </p:sp>
      <p:pic>
        <p:nvPicPr>
          <p:cNvPr id="9220" name="Picture 2" descr="Slikovni rezultat za fibrobl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998538"/>
            <a:ext cx="24971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7"/>
          <p:cNvSpPr txBox="1">
            <a:spLocks noChangeArrowheads="1"/>
          </p:cNvSpPr>
          <p:nvPr/>
        </p:nvSpPr>
        <p:spPr bwMode="auto">
          <a:xfrm>
            <a:off x="5018088" y="3160713"/>
            <a:ext cx="453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a:latin typeface="Arial" charset="0"/>
              </a:rPr>
              <a:t>http://cellntec.com/products/skin/fibroblast-cells/http://cellntec.com/products/skin/fibroblast-cells/</a:t>
            </a:r>
          </a:p>
        </p:txBody>
      </p:sp>
      <p:sp>
        <p:nvSpPr>
          <p:cNvPr id="9222" name="AutoShape 4" descr="Slikovni rezultat za smooth muscl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latin typeface="Arial" charset="0"/>
            </a:endParaRPr>
          </a:p>
        </p:txBody>
      </p:sp>
      <p:sp>
        <p:nvSpPr>
          <p:cNvPr id="9223" name="AutoShape 6" descr="Slikovni rezultat za smooth muscle"/>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latin typeface="Arial" charset="0"/>
            </a:endParaRPr>
          </a:p>
        </p:txBody>
      </p:sp>
      <p:pic>
        <p:nvPicPr>
          <p:cNvPr id="9224" name="Picture 8" descr="smooth mus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4024313"/>
            <a:ext cx="25495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p:cNvSpPr txBox="1">
            <a:spLocks noChangeArrowheads="1"/>
          </p:cNvSpPr>
          <p:nvPr/>
        </p:nvSpPr>
        <p:spPr bwMode="auto">
          <a:xfrm>
            <a:off x="514350" y="6391275"/>
            <a:ext cx="3651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a:latin typeface="Arial" charset="0"/>
              </a:rPr>
              <a:t>http://steadystrength.com/glossary/smooth-muscle/</a:t>
            </a:r>
          </a:p>
        </p:txBody>
      </p:sp>
      <p:pic>
        <p:nvPicPr>
          <p:cNvPr id="9226" name="Picture 10" descr="Slikovni rezultat za endothelial c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908425"/>
            <a:ext cx="241776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p:cNvSpPr txBox="1">
            <a:spLocks noChangeArrowheads="1"/>
          </p:cNvSpPr>
          <p:nvPr/>
        </p:nvSpPr>
        <p:spPr bwMode="auto">
          <a:xfrm>
            <a:off x="5257800" y="6124575"/>
            <a:ext cx="3687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a:latin typeface="Arial" charset="0"/>
              </a:rPr>
              <a:t>http://www.sciencellonline.com/products-services/primary-cells/human/cell-systems/cardiac-cell-system/human-aortic-endothelial-cells.html</a:t>
            </a:r>
          </a:p>
        </p:txBody>
      </p:sp>
      <p:sp>
        <p:nvSpPr>
          <p:cNvPr id="9228" name="TextBox 13"/>
          <p:cNvSpPr txBox="1">
            <a:spLocks noChangeArrowheads="1"/>
          </p:cNvSpPr>
          <p:nvPr/>
        </p:nvSpPr>
        <p:spPr bwMode="auto">
          <a:xfrm>
            <a:off x="436563" y="160338"/>
            <a:ext cx="8167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Dio stanica je u G0 fazi i dijeli se po potrebi</a:t>
            </a:r>
            <a:endParaRPr lang="en-US" altLang="en-US" sz="2000">
              <a:latin typeface="Arial" charset="0"/>
            </a:endParaRPr>
          </a:p>
        </p:txBody>
      </p:sp>
      <p:sp>
        <p:nvSpPr>
          <p:cNvPr id="9229" name="TextBox 14"/>
          <p:cNvSpPr txBox="1">
            <a:spLocks noChangeArrowheads="1"/>
          </p:cNvSpPr>
          <p:nvPr/>
        </p:nvSpPr>
        <p:spPr bwMode="auto">
          <a:xfrm>
            <a:off x="5018088" y="2887663"/>
            <a:ext cx="128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fibroblasti</a:t>
            </a:r>
            <a:endParaRPr lang="en-US" altLang="en-US" sz="2000">
              <a:latin typeface="Arial" charset="0"/>
            </a:endParaRPr>
          </a:p>
        </p:txBody>
      </p:sp>
      <p:sp>
        <p:nvSpPr>
          <p:cNvPr id="9230" name="TextBox 15"/>
          <p:cNvSpPr txBox="1">
            <a:spLocks noChangeArrowheads="1"/>
          </p:cNvSpPr>
          <p:nvPr/>
        </p:nvSpPr>
        <p:spPr bwMode="auto">
          <a:xfrm>
            <a:off x="514350" y="6011863"/>
            <a:ext cx="269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glatke mišićne stanice</a:t>
            </a:r>
            <a:endParaRPr lang="en-US" altLang="en-US" sz="2000">
              <a:latin typeface="Arial" charset="0"/>
            </a:endParaRPr>
          </a:p>
        </p:txBody>
      </p:sp>
      <p:sp>
        <p:nvSpPr>
          <p:cNvPr id="9231" name="TextBox 16"/>
          <p:cNvSpPr txBox="1">
            <a:spLocks noChangeArrowheads="1"/>
          </p:cNvSpPr>
          <p:nvPr/>
        </p:nvSpPr>
        <p:spPr bwMode="auto">
          <a:xfrm>
            <a:off x="5218113" y="5807075"/>
            <a:ext cx="2193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endotelne stanice</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h15f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966788"/>
            <a:ext cx="63150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323850" y="188913"/>
            <a:ext cx="364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Razvojni signalni putevi: Notch</a:t>
            </a:r>
          </a:p>
        </p:txBody>
      </p:sp>
      <p:sp>
        <p:nvSpPr>
          <p:cNvPr id="82948" name="Text Box 4"/>
          <p:cNvSpPr txBox="1">
            <a:spLocks noChangeArrowheads="1"/>
          </p:cNvSpPr>
          <p:nvPr/>
        </p:nvSpPr>
        <p:spPr bwMode="auto">
          <a:xfrm>
            <a:off x="7392988" y="569913"/>
            <a:ext cx="17637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Delta </a:t>
            </a:r>
          </a:p>
          <a:p>
            <a:pPr eaLnBrk="1" hangingPunct="1">
              <a:spcBef>
                <a:spcPct val="0"/>
              </a:spcBef>
              <a:buFontTx/>
              <a:buNone/>
            </a:pPr>
            <a:r>
              <a:rPr lang="hr-HR" altLang="en-US" sz="2000">
                <a:latin typeface="Arial" charset="0"/>
              </a:rPr>
              <a:t>Jagged 1, 2</a:t>
            </a:r>
          </a:p>
          <a:p>
            <a:pPr eaLnBrk="1" hangingPunct="1">
              <a:spcBef>
                <a:spcPct val="0"/>
              </a:spcBef>
              <a:buFontTx/>
              <a:buNone/>
            </a:pPr>
            <a:r>
              <a:rPr lang="hr-HR" altLang="en-US" sz="1600">
                <a:latin typeface="Arial" charset="0"/>
              </a:rPr>
              <a:t>-ligandi na susjednoj stanici</a:t>
            </a:r>
          </a:p>
          <a:p>
            <a:pPr eaLnBrk="1" hangingPunct="1">
              <a:spcBef>
                <a:spcPct val="0"/>
              </a:spcBef>
              <a:buFontTx/>
              <a:buNone/>
            </a:pPr>
            <a:r>
              <a:rPr lang="hr-HR" altLang="en-US" sz="1600">
                <a:latin typeface="Arial" charset="0"/>
              </a:rPr>
              <a:t>-moguća inhibicija u cis</a:t>
            </a:r>
          </a:p>
        </p:txBody>
      </p:sp>
      <p:sp>
        <p:nvSpPr>
          <p:cNvPr id="82949" name="Text Box 5"/>
          <p:cNvSpPr txBox="1">
            <a:spLocks noChangeArrowheads="1"/>
          </p:cNvSpPr>
          <p:nvPr/>
        </p:nvSpPr>
        <p:spPr bwMode="auto">
          <a:xfrm>
            <a:off x="7000875" y="3810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82950" name="Text Box 6"/>
          <p:cNvSpPr txBox="1">
            <a:spLocks noChangeArrowheads="1"/>
          </p:cNvSpPr>
          <p:nvPr/>
        </p:nvSpPr>
        <p:spPr bwMode="auto">
          <a:xfrm>
            <a:off x="7216775" y="4071938"/>
            <a:ext cx="1722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Intracelularna</a:t>
            </a:r>
          </a:p>
          <a:p>
            <a:pPr eaLnBrk="1" hangingPunct="1">
              <a:spcBef>
                <a:spcPct val="0"/>
              </a:spcBef>
              <a:buFontTx/>
              <a:buNone/>
            </a:pPr>
            <a:r>
              <a:rPr lang="hr-HR" altLang="en-US" sz="2000">
                <a:latin typeface="Arial" charset="0"/>
              </a:rPr>
              <a:t>domena: IC</a:t>
            </a:r>
          </a:p>
        </p:txBody>
      </p:sp>
      <p:sp>
        <p:nvSpPr>
          <p:cNvPr id="82951" name="Text Box 7"/>
          <p:cNvSpPr txBox="1">
            <a:spLocks noChangeArrowheads="1"/>
          </p:cNvSpPr>
          <p:nvPr/>
        </p:nvSpPr>
        <p:spPr bwMode="auto">
          <a:xfrm>
            <a:off x="7380288" y="3284538"/>
            <a:ext cx="1284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gama</a:t>
            </a:r>
          </a:p>
          <a:p>
            <a:pPr eaLnBrk="1" hangingPunct="1">
              <a:spcBef>
                <a:spcPct val="0"/>
              </a:spcBef>
              <a:buFontTx/>
              <a:buNone/>
            </a:pPr>
            <a:r>
              <a:rPr lang="hr-HR" altLang="en-US" sz="2000">
                <a:latin typeface="Arial" charset="0"/>
              </a:rPr>
              <a:t>sekretaza</a:t>
            </a:r>
          </a:p>
        </p:txBody>
      </p:sp>
      <p:sp>
        <p:nvSpPr>
          <p:cNvPr id="82952" name="Text Box 8"/>
          <p:cNvSpPr txBox="1">
            <a:spLocks noChangeArrowheads="1"/>
          </p:cNvSpPr>
          <p:nvPr/>
        </p:nvSpPr>
        <p:spPr bwMode="auto">
          <a:xfrm>
            <a:off x="0" y="2565400"/>
            <a:ext cx="12588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glikozilacija</a:t>
            </a:r>
          </a:p>
          <a:p>
            <a:pPr eaLnBrk="1" hangingPunct="1">
              <a:spcBef>
                <a:spcPct val="0"/>
              </a:spcBef>
              <a:buFontTx/>
              <a:buNone/>
            </a:pPr>
            <a:r>
              <a:rPr lang="hr-HR" altLang="en-US" sz="1600">
                <a:latin typeface="Arial" charset="0"/>
              </a:rPr>
              <a:t>modulacija</a:t>
            </a:r>
          </a:p>
          <a:p>
            <a:pPr eaLnBrk="1" hangingPunct="1">
              <a:spcBef>
                <a:spcPct val="0"/>
              </a:spcBef>
              <a:buFontTx/>
              <a:buNone/>
            </a:pPr>
            <a:r>
              <a:rPr lang="hr-HR" altLang="en-US" sz="1600">
                <a:latin typeface="Arial" charset="0"/>
              </a:rPr>
              <a:t>odgovora</a:t>
            </a:r>
          </a:p>
        </p:txBody>
      </p:sp>
      <p:sp>
        <p:nvSpPr>
          <p:cNvPr id="82953" name="Text Box 9"/>
          <p:cNvSpPr txBox="1">
            <a:spLocks noChangeArrowheads="1"/>
          </p:cNvSpPr>
          <p:nvPr/>
        </p:nvSpPr>
        <p:spPr bwMode="auto">
          <a:xfrm>
            <a:off x="7308850" y="4797425"/>
            <a:ext cx="80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NICD</a:t>
            </a:r>
          </a:p>
        </p:txBody>
      </p:sp>
      <p:sp>
        <p:nvSpPr>
          <p:cNvPr id="82954" name="TextBox 1"/>
          <p:cNvSpPr txBox="1">
            <a:spLocks noChangeArrowheads="1"/>
          </p:cNvSpPr>
          <p:nvPr/>
        </p:nvSpPr>
        <p:spPr bwMode="auto">
          <a:xfrm>
            <a:off x="6858000" y="2465388"/>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Notch 1,2,3,4</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Notch signal transduction.A model of canonical Notch signalling. Notch signalling is unidirectional, with a 'signal-sending cell' that presents the Notch ligand (the 'signal') to the 'signal-receiving cell', which expresses the Notch receptor. a | Notch ligands, such as Delta-like protein 1 (DLL1; shown in green), are presented on the neuronal membrane and subsequently endocytosed. These ligands can be 'activated' by an as-yet-unknown mechanism and re-presented to the membrane. b | Notch is synthesized as a single peptide and then cleaved in the golgi compartment (not shown) to form a heterodimer (shown in dark and light blue) that is presented on the cell membrane. c | Upon being re-established on the membrane, the ligand can bind Notch. d | According to one model, the Notch heterodimer is pulled apart through the force of endocytosis in the signal-sending cell, thereby transendocytosing the Notch extracellular domain (NECD). e | The Notch domain that remains on the signal-receiving cell is cleaved by disintegrin and metalloproteinase domain-containing protein (ADAM) and subsequently by γ-secretase. The precise location of the γ-secretase cleavage is controversial, with some data indicating that it occurs in the endosome and other data indicating that it can happen both on the membrane and in the endosome, leading to different Notch intracellular domain (NICD) molecules. f | In either case, after cleavage NICD translocates to the nucleus. g | In the nucleus it dislodges the repressor complex from recombining binding protein suppressor of hairless (RBPJ), forming a complex that is stabilized by mastermind-like protein (MAMLs). NICD also recruits co-activators to initiate transcription of Notch target genes. h | More recently, it has been determined that Notch signalling can occur in the absence of transcriptional activation, through protein–protein interactions, or that it can activate non-RBPJ-dependent transcription (not shown), collectively referred to as 'non-canonical' signa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68300"/>
            <a:ext cx="45688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2"/>
          <p:cNvSpPr txBox="1">
            <a:spLocks noChangeArrowheads="1"/>
          </p:cNvSpPr>
          <p:nvPr/>
        </p:nvSpPr>
        <p:spPr bwMode="auto">
          <a:xfrm>
            <a:off x="7451725" y="6491288"/>
            <a:ext cx="1495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Ables i sur. 2011</a:t>
            </a:r>
            <a:endParaRPr lang="en-US" altLang="en-US" sz="1400">
              <a:latin typeface="Arial" charset="0"/>
            </a:endParaRPr>
          </a:p>
        </p:txBody>
      </p:sp>
      <p:sp>
        <p:nvSpPr>
          <p:cNvPr id="83972" name="TextBox 3"/>
          <p:cNvSpPr txBox="1">
            <a:spLocks noChangeArrowheads="1"/>
          </p:cNvSpPr>
          <p:nvPr/>
        </p:nvSpPr>
        <p:spPr bwMode="auto">
          <a:xfrm>
            <a:off x="1533525" y="6353175"/>
            <a:ext cx="48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200">
                <a:latin typeface="Arial" charset="0"/>
              </a:rPr>
              <a:t>CSL</a:t>
            </a:r>
            <a:endParaRPr lang="en-US" altLang="en-US" sz="1200">
              <a:latin typeface="Arial" charset="0"/>
            </a:endParaRPr>
          </a:p>
        </p:txBody>
      </p:sp>
      <p:sp>
        <p:nvSpPr>
          <p:cNvPr id="83973" name="TextBox 5"/>
          <p:cNvSpPr txBox="1">
            <a:spLocks noChangeArrowheads="1"/>
          </p:cNvSpPr>
          <p:nvPr/>
        </p:nvSpPr>
        <p:spPr bwMode="auto">
          <a:xfrm>
            <a:off x="5580063" y="5373688"/>
            <a:ext cx="939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→Hes</a:t>
            </a:r>
          </a:p>
          <a:p>
            <a:pPr eaLnBrk="1" hangingPunct="1">
              <a:spcBef>
                <a:spcPct val="0"/>
              </a:spcBef>
              <a:buFontTx/>
              <a:buNone/>
            </a:pPr>
            <a:r>
              <a:rPr lang="hr-HR" altLang="en-US" sz="2000">
                <a:latin typeface="Arial" charset="0"/>
              </a:rPr>
              <a:t>→Myc</a:t>
            </a:r>
          </a:p>
          <a:p>
            <a:pPr eaLnBrk="1" hangingPunct="1">
              <a:spcBef>
                <a:spcPct val="0"/>
              </a:spcBef>
              <a:buFontTx/>
              <a:buNone/>
            </a:pPr>
            <a:r>
              <a:rPr lang="hr-HR" altLang="en-US" sz="2000">
                <a:latin typeface="Arial" charset="0"/>
              </a:rPr>
              <a:t>→p21</a:t>
            </a:r>
            <a:endParaRPr lang="en-US" altLang="en-US" sz="2000">
              <a:latin typeface="Arial" charset="0"/>
            </a:endParaRPr>
          </a:p>
        </p:txBody>
      </p:sp>
      <p:sp>
        <p:nvSpPr>
          <p:cNvPr id="83974" name="TextBox 4"/>
          <p:cNvSpPr txBox="1">
            <a:spLocks noChangeArrowheads="1"/>
          </p:cNvSpPr>
          <p:nvPr/>
        </p:nvSpPr>
        <p:spPr bwMode="auto">
          <a:xfrm>
            <a:off x="5724525" y="692150"/>
            <a:ext cx="226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Signalni put Notch</a:t>
            </a:r>
            <a:endParaRPr lang="en-US" altLang="en-US" sz="2000">
              <a:latin typeface="Arial" charset="0"/>
            </a:endParaRPr>
          </a:p>
        </p:txBody>
      </p:sp>
      <p:sp>
        <p:nvSpPr>
          <p:cNvPr id="83975" name="TextBox 6"/>
          <p:cNvSpPr txBox="1">
            <a:spLocks noChangeArrowheads="1"/>
          </p:cNvSpPr>
          <p:nvPr/>
        </p:nvSpPr>
        <p:spPr bwMode="auto">
          <a:xfrm>
            <a:off x="4994275" y="93663"/>
            <a:ext cx="2563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200">
                <a:latin typeface="Arial" charset="0"/>
              </a:rPr>
              <a:t>NECD: Notch ekstracelular domain</a:t>
            </a:r>
            <a:endParaRPr lang="en-US" altLang="en-US" sz="1200">
              <a:latin typeface="Arial" charset="0"/>
            </a:endParaRPr>
          </a:p>
        </p:txBody>
      </p:sp>
      <p:sp>
        <p:nvSpPr>
          <p:cNvPr id="83976" name="TextBox 8"/>
          <p:cNvSpPr txBox="1">
            <a:spLocks noChangeArrowheads="1"/>
          </p:cNvSpPr>
          <p:nvPr/>
        </p:nvSpPr>
        <p:spPr bwMode="auto">
          <a:xfrm>
            <a:off x="5208588" y="4292600"/>
            <a:ext cx="24526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200">
                <a:latin typeface="Arial" charset="0"/>
              </a:rPr>
              <a:t>NICD: Notch intracellular domain</a:t>
            </a:r>
            <a:endParaRPr lang="en-US" altLang="en-US" sz="1200">
              <a:latin typeface="Arial"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05038"/>
            <a:ext cx="7848600"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323850" y="5949950"/>
            <a:ext cx="4403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Transkripcija posredovana Notch-em:</a:t>
            </a:r>
          </a:p>
          <a:p>
            <a:pPr eaLnBrk="1" hangingPunct="1">
              <a:spcBef>
                <a:spcPct val="0"/>
              </a:spcBef>
              <a:buFontTx/>
              <a:buNone/>
            </a:pPr>
            <a:r>
              <a:rPr lang="hr-HR" altLang="en-US" sz="2000">
                <a:latin typeface="Arial" charset="0"/>
              </a:rPr>
              <a:t>mehanizmi povratne veze</a:t>
            </a:r>
          </a:p>
        </p:txBody>
      </p:sp>
      <p:sp>
        <p:nvSpPr>
          <p:cNvPr id="84996" name="Text Box 4"/>
          <p:cNvSpPr txBox="1">
            <a:spLocks noChangeArrowheads="1"/>
          </p:cNvSpPr>
          <p:nvPr/>
        </p:nvSpPr>
        <p:spPr bwMode="auto">
          <a:xfrm>
            <a:off x="179388" y="620713"/>
            <a:ext cx="89646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-CSL: bez signala Notch (NICD) regrutira korepresore</a:t>
            </a:r>
          </a:p>
          <a:p>
            <a:pPr eaLnBrk="1" hangingPunct="1">
              <a:spcBef>
                <a:spcPct val="0"/>
              </a:spcBef>
              <a:buFontTx/>
              <a:buNone/>
            </a:pPr>
            <a:r>
              <a:rPr lang="hr-HR" altLang="en-US" sz="1800">
                <a:latin typeface="Arial" charset="0"/>
              </a:rPr>
              <a:t>koji asociraju s kompleksom HDAC i moduliraju kromatin</a:t>
            </a:r>
          </a:p>
          <a:p>
            <a:pPr eaLnBrk="1" hangingPunct="1">
              <a:spcBef>
                <a:spcPct val="0"/>
              </a:spcBef>
              <a:buFontTx/>
              <a:buNone/>
            </a:pPr>
            <a:r>
              <a:rPr lang="hr-HR" altLang="en-US" sz="1800">
                <a:latin typeface="Arial" charset="0"/>
              </a:rPr>
              <a:t>-vezanje CSL za NICD regrutira Mastermind (Mam), izbacuje korepresore i inducira prijepis</a:t>
            </a:r>
          </a:p>
          <a:p>
            <a:pPr eaLnBrk="1" hangingPunct="1">
              <a:spcBef>
                <a:spcPct val="0"/>
              </a:spcBef>
              <a:buFontTx/>
              <a:buNone/>
            </a:pPr>
            <a:r>
              <a:rPr lang="hr-HR" altLang="en-US" sz="1800">
                <a:latin typeface="Arial" charset="0"/>
              </a:rPr>
              <a:t>-fosforilacija NICD uz pomoć Mam i njegova degradacija obustavlja signaliziranje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455738" y="11191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86019" name="Text Box 3"/>
          <p:cNvSpPr txBox="1">
            <a:spLocks noChangeArrowheads="1"/>
          </p:cNvSpPr>
          <p:nvPr/>
        </p:nvSpPr>
        <p:spPr bwMode="auto">
          <a:xfrm>
            <a:off x="539750" y="476250"/>
            <a:ext cx="8501063"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Osnovno djelovanje Notch puta</a:t>
            </a:r>
          </a:p>
          <a:p>
            <a:pPr eaLnBrk="1" hangingPunct="1">
              <a:spcBef>
                <a:spcPct val="0"/>
              </a:spcBef>
              <a:buFontTx/>
              <a:buNone/>
            </a:pPr>
            <a:endParaRPr lang="hr-HR" altLang="en-US" sz="2000">
              <a:latin typeface="Arial" charset="0"/>
            </a:endParaRPr>
          </a:p>
          <a:p>
            <a:pPr eaLnBrk="1" hangingPunct="1">
              <a:spcBef>
                <a:spcPct val="30000"/>
              </a:spcBef>
              <a:buFontTx/>
              <a:buNone/>
            </a:pPr>
            <a:r>
              <a:rPr lang="hr-HR" altLang="en-US" sz="2000">
                <a:latin typeface="Arial" charset="0"/>
              </a:rPr>
              <a:t>-lateralna inhibicija</a:t>
            </a:r>
          </a:p>
          <a:p>
            <a:pPr eaLnBrk="1" hangingPunct="1">
              <a:spcBef>
                <a:spcPct val="30000"/>
              </a:spcBef>
              <a:buFontTx/>
              <a:buNone/>
            </a:pPr>
            <a:r>
              <a:rPr lang="hr-HR" altLang="en-US" sz="2000">
                <a:latin typeface="Arial" charset="0"/>
              </a:rPr>
              <a:t>-“stvaranje granice” između staničnih populacija (npr. somita)</a:t>
            </a:r>
          </a:p>
          <a:p>
            <a:pPr eaLnBrk="1" hangingPunct="1">
              <a:spcBef>
                <a:spcPct val="30000"/>
              </a:spcBef>
              <a:buFontTx/>
              <a:buNone/>
            </a:pPr>
            <a:r>
              <a:rPr lang="hr-HR" altLang="en-US" sz="2000">
                <a:latin typeface="Arial" charset="0"/>
              </a:rPr>
              <a:t>-određivanje stanične sudbine:</a:t>
            </a:r>
          </a:p>
          <a:p>
            <a:pPr eaLnBrk="1" hangingPunct="1">
              <a:spcBef>
                <a:spcPct val="30000"/>
              </a:spcBef>
              <a:buFontTx/>
              <a:buNone/>
            </a:pPr>
            <a:r>
              <a:rPr lang="hr-HR" altLang="en-US" sz="2000">
                <a:latin typeface="Arial" charset="0"/>
              </a:rPr>
              <a:t>          asimetrična stanična sudbina i polarizacija stanice</a:t>
            </a:r>
          </a:p>
          <a:p>
            <a:pPr eaLnBrk="1" hangingPunct="1">
              <a:spcBef>
                <a:spcPct val="30000"/>
              </a:spcBef>
              <a:buFontTx/>
              <a:buNone/>
            </a:pPr>
            <a:r>
              <a:rPr lang="hr-HR" altLang="en-US" sz="2000">
                <a:latin typeface="Arial" charset="0"/>
              </a:rPr>
              <a:t>           -binarni izbor (-asimetrično nasljeđivanje regulatora Notcha)</a:t>
            </a:r>
          </a:p>
          <a:p>
            <a:pPr eaLnBrk="1" hangingPunct="1">
              <a:spcBef>
                <a:spcPct val="30000"/>
              </a:spcBef>
              <a:buFontTx/>
              <a:buNone/>
            </a:pPr>
            <a:r>
              <a:rPr lang="hr-HR" altLang="en-US" sz="2000">
                <a:latin typeface="Arial" charset="0"/>
              </a:rPr>
              <a:t>           -djelovanje i neovisno o transkripcijskom faktoru CSL </a:t>
            </a:r>
          </a:p>
          <a:p>
            <a:pPr eaLnBrk="1" hangingPunct="1">
              <a:spcBef>
                <a:spcPct val="30000"/>
              </a:spcBef>
              <a:buFontTx/>
              <a:buNone/>
            </a:pPr>
            <a:r>
              <a:rPr lang="hr-HR" altLang="en-US" sz="2000">
                <a:latin typeface="Arial" charset="0"/>
              </a:rPr>
              <a:t>          (interferencija s drugim putevima, npr. Wnt, Par)</a:t>
            </a:r>
          </a:p>
          <a:p>
            <a:pPr eaLnBrk="1" hangingPunct="1">
              <a:spcBef>
                <a:spcPct val="30000"/>
              </a:spcBef>
              <a:buFontTx/>
              <a:buNone/>
            </a:pPr>
            <a:endParaRPr lang="hr-HR" altLang="en-US" sz="2000">
              <a:latin typeface="Arial" charset="0"/>
            </a:endParaRPr>
          </a:p>
          <a:p>
            <a:pPr eaLnBrk="1" hangingPunct="1">
              <a:spcBef>
                <a:spcPct val="30000"/>
              </a:spcBef>
              <a:buFontTx/>
              <a:buNone/>
            </a:pPr>
            <a:r>
              <a:rPr lang="hr-HR" altLang="en-US" sz="2000">
                <a:latin typeface="Arial" charset="0"/>
              </a:rPr>
              <a:t>-mnogobrojne molekule – modulatori Notch puta (različiti receptori,</a:t>
            </a:r>
          </a:p>
          <a:p>
            <a:pPr eaLnBrk="1" hangingPunct="1">
              <a:spcBef>
                <a:spcPct val="30000"/>
              </a:spcBef>
              <a:buFontTx/>
              <a:buNone/>
            </a:pPr>
            <a:r>
              <a:rPr lang="hr-HR" altLang="en-US" sz="2000">
                <a:latin typeface="Arial" charset="0"/>
              </a:rPr>
              <a:t>više Notch molekula, intracelularni inhibitori liganda, razni kotranskripcijski</a:t>
            </a:r>
          </a:p>
          <a:p>
            <a:pPr eaLnBrk="1" hangingPunct="1">
              <a:spcBef>
                <a:spcPct val="30000"/>
              </a:spcBef>
              <a:buFontTx/>
              <a:buNone/>
            </a:pPr>
            <a:r>
              <a:rPr lang="hr-HR" altLang="en-US" sz="2000">
                <a:latin typeface="Arial" charset="0"/>
              </a:rPr>
              <a:t>faktori: 4 Notch; 5 liganada)</a:t>
            </a:r>
          </a:p>
          <a:p>
            <a:pPr eaLnBrk="1" hangingPunct="1">
              <a:spcBef>
                <a:spcPct val="30000"/>
              </a:spcBef>
              <a:buFontTx/>
              <a:buNone/>
            </a:pPr>
            <a:endParaRPr lang="hr-HR" altLang="en-US" sz="2000">
              <a:latin typeface="Arial" charset="0"/>
            </a:endParaRPr>
          </a:p>
          <a:p>
            <a:pPr eaLnBrk="1" hangingPunct="1">
              <a:spcBef>
                <a:spcPct val="30000"/>
              </a:spcBef>
              <a:buFontTx/>
              <a:buNone/>
            </a:pPr>
            <a:endParaRPr lang="hr-HR" altLang="en-US" sz="2000">
              <a:latin typeface="Arial"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33375"/>
            <a:ext cx="5148262" cy="592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43" name="TextBox 1"/>
          <p:cNvSpPr txBox="1">
            <a:spLocks noChangeArrowheads="1"/>
          </p:cNvSpPr>
          <p:nvPr/>
        </p:nvSpPr>
        <p:spPr bwMode="auto">
          <a:xfrm>
            <a:off x="6276975" y="5732463"/>
            <a:ext cx="2843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Osnovni principi djelovanja puta Notch</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6"/>
          <p:cNvSpPr txBox="1">
            <a:spLocks noChangeArrowheads="1"/>
          </p:cNvSpPr>
          <p:nvPr/>
        </p:nvSpPr>
        <p:spPr bwMode="auto">
          <a:xfrm>
            <a:off x="468313" y="4868863"/>
            <a:ext cx="784860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Induktivno signaliziranje: </a:t>
            </a:r>
            <a:r>
              <a:rPr lang="hr-HR" altLang="en-US" sz="2000">
                <a:solidFill>
                  <a:schemeClr val="accent2"/>
                </a:solidFill>
                <a:latin typeface="Arial" charset="0"/>
              </a:rPr>
              <a:t>stvaranje granica</a:t>
            </a:r>
          </a:p>
          <a:p>
            <a:pPr eaLnBrk="1" hangingPunct="1">
              <a:spcBef>
                <a:spcPct val="0"/>
              </a:spcBef>
              <a:buFontTx/>
              <a:buNone/>
            </a:pPr>
            <a:r>
              <a:rPr lang="hr-HR" altLang="en-US" sz="2000">
                <a:latin typeface="Arial" charset="0"/>
              </a:rPr>
              <a:t>-nastaje između dviju populacija stanica, usmjereno signaliziranje </a:t>
            </a:r>
          </a:p>
          <a:p>
            <a:pPr eaLnBrk="1" hangingPunct="1">
              <a:spcBef>
                <a:spcPct val="0"/>
              </a:spcBef>
              <a:buFontTx/>
              <a:buNone/>
            </a:pPr>
            <a:r>
              <a:rPr lang="hr-HR" altLang="en-US" sz="2000">
                <a:latin typeface="Arial" charset="0"/>
              </a:rPr>
              <a:t>koje organizira i segregira dvije grupe</a:t>
            </a:r>
          </a:p>
          <a:p>
            <a:pPr eaLnBrk="1" hangingPunct="1">
              <a:spcBef>
                <a:spcPct val="50000"/>
              </a:spcBef>
              <a:buFontTx/>
              <a:buNone/>
            </a:pPr>
            <a:endParaRPr lang="hr-HR" altLang="en-US" sz="2000">
              <a:latin typeface="Arial" charset="0"/>
            </a:endParaRPr>
          </a:p>
          <a:p>
            <a:pPr eaLnBrk="1" hangingPunct="1">
              <a:spcBef>
                <a:spcPct val="50000"/>
              </a:spcBef>
              <a:buFontTx/>
              <a:buNone/>
            </a:pPr>
            <a:r>
              <a:rPr lang="hr-HR" altLang="en-US" sz="1600">
                <a:latin typeface="Arial" charset="0"/>
              </a:rPr>
              <a:t>(Lai, Development 131, 965-973)</a:t>
            </a:r>
          </a:p>
          <a:p>
            <a:pPr eaLnBrk="1" hangingPunct="1">
              <a:spcBef>
                <a:spcPct val="0"/>
              </a:spcBef>
              <a:buFontTx/>
              <a:buNone/>
            </a:pPr>
            <a:endParaRPr lang="hr-HR" altLang="en-US" sz="1600">
              <a:latin typeface="Arial" charset="0"/>
            </a:endParaRPr>
          </a:p>
        </p:txBody>
      </p:sp>
      <p:pic>
        <p:nvPicPr>
          <p:cNvPr id="880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0350"/>
            <a:ext cx="521017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8"/>
          <p:cNvSpPr txBox="1">
            <a:spLocks noChangeArrowheads="1"/>
          </p:cNvSpPr>
          <p:nvPr/>
        </p:nvSpPr>
        <p:spPr bwMode="auto">
          <a:xfrm>
            <a:off x="6011863" y="908050"/>
            <a:ext cx="280828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F-I: nenormalni razvoj</a:t>
            </a:r>
          </a:p>
          <a:p>
            <a:pPr eaLnBrk="1" hangingPunct="1">
              <a:spcBef>
                <a:spcPct val="0"/>
              </a:spcBef>
              <a:buFontTx/>
              <a:buNone/>
            </a:pPr>
            <a:r>
              <a:rPr lang="hr-HR" altLang="en-US" sz="2000">
                <a:latin typeface="Arial" charset="0"/>
              </a:rPr>
              <a:t>segmentacije kod</a:t>
            </a:r>
          </a:p>
          <a:p>
            <a:pPr eaLnBrk="1" hangingPunct="1">
              <a:spcBef>
                <a:spcPct val="0"/>
              </a:spcBef>
              <a:buFontTx/>
              <a:buNone/>
            </a:pPr>
            <a:r>
              <a:rPr lang="hr-HR" altLang="en-US" sz="2000">
                <a:latin typeface="Arial" charset="0"/>
              </a:rPr>
              <a:t>ribice zebrice </a:t>
            </a:r>
          </a:p>
          <a:p>
            <a:pPr eaLnBrk="1" hangingPunct="1">
              <a:spcBef>
                <a:spcPct val="0"/>
              </a:spcBef>
              <a:buFontTx/>
              <a:buNone/>
            </a:pPr>
            <a:r>
              <a:rPr lang="hr-HR" altLang="en-US" sz="2000">
                <a:latin typeface="Arial" charset="0"/>
              </a:rPr>
              <a:t>(segmentational</a:t>
            </a:r>
          </a:p>
          <a:p>
            <a:pPr eaLnBrk="1" hangingPunct="1">
              <a:spcBef>
                <a:spcPct val="0"/>
              </a:spcBef>
              <a:buFontTx/>
              <a:buNone/>
            </a:pPr>
            <a:r>
              <a:rPr lang="hr-HR" altLang="en-US" sz="2000">
                <a:latin typeface="Arial" charset="0"/>
              </a:rPr>
              <a:t>clock) zbog poremećaja</a:t>
            </a:r>
          </a:p>
          <a:p>
            <a:pPr eaLnBrk="1" hangingPunct="1">
              <a:spcBef>
                <a:spcPct val="0"/>
              </a:spcBef>
              <a:buFontTx/>
              <a:buNone/>
            </a:pPr>
            <a:r>
              <a:rPr lang="hr-HR" altLang="en-US" sz="2000">
                <a:latin typeface="Arial" charset="0"/>
              </a:rPr>
              <a:t>Notch signaliziranja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C-E: nenormalni razvoj</a:t>
            </a:r>
          </a:p>
          <a:p>
            <a:pPr eaLnBrk="1" hangingPunct="1">
              <a:spcBef>
                <a:spcPct val="0"/>
              </a:spcBef>
              <a:buFontTx/>
              <a:buNone/>
            </a:pPr>
            <a:r>
              <a:rPr lang="hr-HR" altLang="en-US" sz="2000">
                <a:latin typeface="Arial" charset="0"/>
              </a:rPr>
              <a:t>krila drozofile zbog poremećaja Notch puta</a:t>
            </a:r>
          </a:p>
        </p:txBody>
      </p:sp>
      <p:sp>
        <p:nvSpPr>
          <p:cNvPr id="88069" name="TextBox 1"/>
          <p:cNvSpPr txBox="1">
            <a:spLocks noChangeArrowheads="1"/>
          </p:cNvSpPr>
          <p:nvPr/>
        </p:nvSpPr>
        <p:spPr bwMode="auto">
          <a:xfrm>
            <a:off x="4967288" y="5903913"/>
            <a:ext cx="4897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budući da su signali lokalizirani, međustanični dodir</a:t>
            </a:r>
            <a:endParaRPr lang="en-US" altLang="en-US" sz="2000">
              <a:latin typeface="Arial"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2124075" y="5445125"/>
            <a:ext cx="4768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accent2"/>
                </a:solidFill>
                <a:latin typeface="Arial" charset="0"/>
              </a:rPr>
              <a:t>Lateralna inhibicija </a:t>
            </a:r>
            <a:r>
              <a:rPr lang="hr-HR" altLang="en-US" sz="2000">
                <a:latin typeface="Arial" charset="0"/>
              </a:rPr>
              <a:t>(u populaciji stanica)</a:t>
            </a:r>
          </a:p>
          <a:p>
            <a:pPr eaLnBrk="1" hangingPunct="1">
              <a:spcBef>
                <a:spcPct val="0"/>
              </a:spcBef>
              <a:buFontTx/>
              <a:buNone/>
            </a:pPr>
            <a:r>
              <a:rPr lang="hr-HR" altLang="en-US" sz="2000">
                <a:latin typeface="Arial" charset="0"/>
              </a:rPr>
              <a:t>-SOP: sensory organ precursor drozofile</a:t>
            </a:r>
          </a:p>
          <a:p>
            <a:pPr eaLnBrk="1" hangingPunct="1">
              <a:spcBef>
                <a:spcPct val="0"/>
              </a:spcBef>
              <a:buFontTx/>
              <a:buNone/>
            </a:pPr>
            <a:r>
              <a:rPr lang="hr-HR" altLang="en-US" sz="2000">
                <a:latin typeface="Arial" charset="0"/>
              </a:rPr>
              <a:t>ektodermalne-neuralne stanice</a:t>
            </a:r>
          </a:p>
        </p:txBody>
      </p:sp>
      <p:pic>
        <p:nvPicPr>
          <p:cNvPr id="89091" name="Picture 5" descr="An external file that holds a picture, illustration, etc., usually as some form of binary object. The name of referred object is ch21f59.jp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638175"/>
            <a:ext cx="50419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6"/>
          <p:cNvSpPr txBox="1">
            <a:spLocks noChangeArrowheads="1"/>
          </p:cNvSpPr>
          <p:nvPr/>
        </p:nvSpPr>
        <p:spPr bwMode="auto">
          <a:xfrm>
            <a:off x="6918325" y="2828925"/>
            <a:ext cx="2127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aktivnija Delta</a:t>
            </a:r>
          </a:p>
          <a:p>
            <a:pPr eaLnBrk="1" hangingPunct="1">
              <a:spcBef>
                <a:spcPct val="0"/>
              </a:spcBef>
              <a:buFontTx/>
              <a:buNone/>
            </a:pPr>
            <a:endParaRPr lang="hr-HR" altLang="en-US" sz="1800">
              <a:latin typeface="Arial" charset="0"/>
            </a:endParaRPr>
          </a:p>
          <a:p>
            <a:pPr eaLnBrk="1" hangingPunct="1">
              <a:spcBef>
                <a:spcPct val="0"/>
              </a:spcBef>
              <a:buFontTx/>
              <a:buNone/>
            </a:pPr>
            <a:r>
              <a:rPr lang="hr-HR" altLang="en-US" sz="1800">
                <a:latin typeface="Arial" charset="0"/>
              </a:rPr>
              <a:t>u susjednim </a:t>
            </a:r>
          </a:p>
          <a:p>
            <a:pPr eaLnBrk="1" hangingPunct="1">
              <a:spcBef>
                <a:spcPct val="0"/>
              </a:spcBef>
              <a:buFontTx/>
              <a:buNone/>
            </a:pPr>
            <a:r>
              <a:rPr lang="hr-HR" altLang="en-US" sz="1800">
                <a:latin typeface="Arial" charset="0"/>
              </a:rPr>
              <a:t>Notch </a:t>
            </a:r>
            <a:r>
              <a:rPr lang="hr-HR" altLang="en-US" sz="2000">
                <a:latin typeface="Arial" charset="0"/>
                <a:cs typeface="Arial" charset="0"/>
              </a:rPr>
              <a:t>↑</a:t>
            </a:r>
            <a:endParaRPr lang="hr-HR" altLang="en-US" sz="2000">
              <a:latin typeface="Arial" charset="0"/>
            </a:endParaRPr>
          </a:p>
          <a:p>
            <a:pPr eaLnBrk="1" hangingPunct="1">
              <a:spcBef>
                <a:spcPct val="0"/>
              </a:spcBef>
              <a:buFontTx/>
              <a:buNone/>
            </a:pPr>
            <a:r>
              <a:rPr lang="hr-HR" altLang="en-US" sz="1800">
                <a:latin typeface="Arial" charset="0"/>
              </a:rPr>
              <a:t>Delta </a:t>
            </a:r>
            <a:r>
              <a:rPr lang="hr-HR" altLang="en-US" sz="2000">
                <a:latin typeface="Arial" charset="0"/>
              </a:rPr>
              <a:t>↓ </a:t>
            </a:r>
          </a:p>
          <a:p>
            <a:pPr eaLnBrk="1" hangingPunct="1">
              <a:spcBef>
                <a:spcPct val="0"/>
              </a:spcBef>
              <a:buFontTx/>
              <a:buNone/>
            </a:pPr>
            <a:r>
              <a:rPr lang="hr-HR" altLang="en-US" sz="2000">
                <a:latin typeface="Arial" charset="0"/>
              </a:rPr>
              <a:t>inhibicija razvoja</a:t>
            </a:r>
          </a:p>
          <a:p>
            <a:pPr eaLnBrk="1" hangingPunct="1">
              <a:spcBef>
                <a:spcPct val="0"/>
              </a:spcBef>
              <a:buFontTx/>
              <a:buNone/>
            </a:pPr>
            <a:r>
              <a:rPr lang="hr-HR" altLang="en-US" sz="2000">
                <a:latin typeface="Arial" charset="0"/>
              </a:rPr>
              <a:t>neuralnih stanica kod susjeda </a:t>
            </a:r>
            <a:r>
              <a:rPr lang="hr-HR" altLang="en-US" sz="1800">
                <a:latin typeface="Arial" charset="0"/>
              </a:rPr>
              <a:t> </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1187450" y="908050"/>
          <a:ext cx="2792413" cy="4900613"/>
        </p:xfrm>
        <a:graphic>
          <a:graphicData uri="http://schemas.openxmlformats.org/presentationml/2006/ole">
            <mc:AlternateContent xmlns:mc="http://schemas.openxmlformats.org/markup-compatibility/2006">
              <mc:Choice xmlns:v="urn:schemas-microsoft-com:vml" Requires="v">
                <p:oleObj spid="_x0000_s90128" name="Photo Editor Photo" r:id="rId4" imgW="2057143" imgH="3610479" progId="MSPhotoEd.3">
                  <p:embed/>
                </p:oleObj>
              </mc:Choice>
              <mc:Fallback>
                <p:oleObj name="Photo Editor Photo" r:id="rId4" imgW="2057143" imgH="3610479"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908050"/>
                        <a:ext cx="2792413" cy="490061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15" name="Text Box 3"/>
          <p:cNvSpPr txBox="1">
            <a:spLocks noChangeArrowheads="1"/>
          </p:cNvSpPr>
          <p:nvPr/>
        </p:nvSpPr>
        <p:spPr bwMode="auto">
          <a:xfrm>
            <a:off x="4211638" y="1989138"/>
            <a:ext cx="46847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Princip “</a:t>
            </a:r>
            <a:r>
              <a:rPr lang="hr-HR" altLang="en-US" sz="2000">
                <a:solidFill>
                  <a:schemeClr val="accent2"/>
                </a:solidFill>
                <a:latin typeface="Arial" charset="0"/>
              </a:rPr>
              <a:t>zadržavanja</a:t>
            </a:r>
            <a:r>
              <a:rPr lang="hr-HR" altLang="en-US" sz="2000">
                <a:latin typeface="Arial" charset="0"/>
              </a:rPr>
              <a:t>” na stromalnim </a:t>
            </a:r>
          </a:p>
          <a:p>
            <a:pPr eaLnBrk="1" hangingPunct="1">
              <a:spcBef>
                <a:spcPct val="0"/>
              </a:spcBef>
              <a:buFontTx/>
              <a:buNone/>
            </a:pPr>
            <a:r>
              <a:rPr lang="hr-HR" altLang="en-US" sz="2000">
                <a:latin typeface="Arial" charset="0"/>
              </a:rPr>
              <a:t>stanicama: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Notch u razvoju hematopoetskih stanica</a:t>
            </a:r>
          </a:p>
          <a:p>
            <a:pPr eaLnBrk="1" hangingPunct="1">
              <a:spcBef>
                <a:spcPct val="0"/>
              </a:spcBef>
              <a:buFontTx/>
              <a:buNone/>
            </a:pPr>
            <a:endParaRPr lang="hr-HR" altLang="en-US" sz="2000">
              <a:latin typeface="Arial"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549275"/>
            <a:ext cx="382111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5"/>
          <p:cNvSpPr txBox="1">
            <a:spLocks noChangeArrowheads="1"/>
          </p:cNvSpPr>
          <p:nvPr/>
        </p:nvSpPr>
        <p:spPr bwMode="auto">
          <a:xfrm>
            <a:off x="395288" y="4868863"/>
            <a:ext cx="82915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Asimetrična dioba posredovana Notch-om: inhibitori Notch puta (</a:t>
            </a:r>
            <a:r>
              <a:rPr lang="hr-HR" altLang="en-US" sz="2000">
                <a:solidFill>
                  <a:schemeClr val="accent2"/>
                </a:solidFill>
                <a:latin typeface="Arial" charset="0"/>
              </a:rPr>
              <a:t>Numb</a:t>
            </a:r>
            <a:r>
              <a:rPr lang="hr-HR" altLang="en-US" sz="2000">
                <a:latin typeface="Arial" charset="0"/>
              </a:rPr>
              <a:t>-</a:t>
            </a:r>
          </a:p>
          <a:p>
            <a:pPr eaLnBrk="1" hangingPunct="1">
              <a:spcBef>
                <a:spcPct val="0"/>
              </a:spcBef>
              <a:buFontTx/>
              <a:buNone/>
            </a:pPr>
            <a:r>
              <a:rPr lang="hr-HR" altLang="en-US" sz="2000">
                <a:latin typeface="Arial" charset="0"/>
              </a:rPr>
              <a:t>crveni polumjesec u majčinoj stanici) se asimetrično segregiraju</a:t>
            </a:r>
          </a:p>
          <a:p>
            <a:pPr eaLnBrk="1" hangingPunct="1">
              <a:spcBef>
                <a:spcPct val="0"/>
              </a:spcBef>
              <a:buFontTx/>
              <a:buNone/>
            </a:pPr>
            <a:r>
              <a:rPr lang="hr-HR" altLang="en-US" sz="2000">
                <a:latin typeface="Arial" charset="0"/>
              </a:rPr>
              <a:t>C: dvije različite stanice mehanosenzorične dlake drozofile</a:t>
            </a:r>
          </a:p>
          <a:p>
            <a:pPr eaLnBrk="1" hangingPunct="1">
              <a:spcBef>
                <a:spcPct val="0"/>
              </a:spcBef>
              <a:buFontTx/>
              <a:buNone/>
            </a:pPr>
            <a:r>
              <a:rPr lang="hr-HR" altLang="en-US" sz="2000">
                <a:latin typeface="Arial" charset="0"/>
              </a:rPr>
              <a:t>D i E: aktivacija ili neaktivacija Notcha u obje stanice </a:t>
            </a:r>
          </a:p>
          <a:p>
            <a:pPr eaLnBrk="1" hangingPunct="1">
              <a:spcBef>
                <a:spcPct val="50000"/>
              </a:spcBef>
              <a:buFontTx/>
              <a:buNone/>
            </a:pPr>
            <a:r>
              <a:rPr lang="hr-HR" altLang="en-US" sz="1600">
                <a:latin typeface="Arial" charset="0"/>
              </a:rPr>
              <a:t>(Lai, Development 131, 965-973)</a:t>
            </a:r>
          </a:p>
          <a:p>
            <a:pPr eaLnBrk="1" hangingPunct="1">
              <a:spcBef>
                <a:spcPct val="50000"/>
              </a:spcBef>
              <a:buFontTx/>
              <a:buNone/>
            </a:pPr>
            <a:r>
              <a:rPr lang="hr-HR" altLang="en-US" sz="1600">
                <a:latin typeface="Arial" charset="0"/>
                <a:hlinkClick r:id="rId3"/>
              </a:rPr>
              <a:t>https://www.youtube.com/watch?v=N88GEl1mDD8</a:t>
            </a:r>
            <a:r>
              <a:rPr lang="hr-HR" altLang="en-US" sz="1600">
                <a:latin typeface="Arial" charset="0"/>
              </a:rPr>
              <a:t> (Numb zeleno)</a:t>
            </a:r>
          </a:p>
          <a:p>
            <a:pPr eaLnBrk="1" hangingPunct="1">
              <a:spcBef>
                <a:spcPct val="0"/>
              </a:spcBef>
              <a:buFontTx/>
              <a:buNone/>
            </a:pPr>
            <a:endParaRPr lang="hr-HR" altLang="en-US" sz="1600">
              <a:latin typeface="Arial" charset="0"/>
            </a:endParaRPr>
          </a:p>
        </p:txBody>
      </p:sp>
      <p:sp>
        <p:nvSpPr>
          <p:cNvPr id="91140" name="TextBox 1"/>
          <p:cNvSpPr txBox="1">
            <a:spLocks noChangeArrowheads="1"/>
          </p:cNvSpPr>
          <p:nvPr/>
        </p:nvSpPr>
        <p:spPr bwMode="auto">
          <a:xfrm>
            <a:off x="6659563" y="981075"/>
            <a:ext cx="2530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inhibitori polarno raspoređeni na membrani</a:t>
            </a:r>
            <a:endParaRPr lang="en-US" altLang="en-US" sz="2000">
              <a:latin typeface="Arial"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250825" y="188913"/>
            <a:ext cx="859155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Uloge Notch-a u razvoju kralježnjaka</a:t>
            </a:r>
          </a:p>
          <a:p>
            <a:pPr eaLnBrk="1" hangingPunct="1">
              <a:spcBef>
                <a:spcPct val="0"/>
              </a:spcBef>
              <a:buFontTx/>
              <a:buNone/>
            </a:pPr>
            <a:r>
              <a:rPr lang="hr-HR" altLang="en-US" sz="1800">
                <a:latin typeface="Arial" charset="0"/>
              </a:rPr>
              <a:t>inhibicija neurogeneze</a:t>
            </a:r>
          </a:p>
          <a:p>
            <a:pPr eaLnBrk="1" hangingPunct="1">
              <a:spcBef>
                <a:spcPct val="0"/>
              </a:spcBef>
              <a:buFontTx/>
              <a:buNone/>
            </a:pPr>
            <a:r>
              <a:rPr lang="hr-HR" altLang="en-US" sz="1800">
                <a:latin typeface="Arial" charset="0"/>
              </a:rPr>
              <a:t>regulacija izbora sudbine u unutrašnjem uhu</a:t>
            </a:r>
          </a:p>
          <a:p>
            <a:pPr eaLnBrk="1" hangingPunct="1">
              <a:spcBef>
                <a:spcPct val="0"/>
              </a:spcBef>
              <a:buFontTx/>
              <a:buNone/>
            </a:pPr>
            <a:r>
              <a:rPr lang="hr-HR" altLang="en-US" sz="1800">
                <a:latin typeface="Arial" charset="0"/>
              </a:rPr>
              <a:t>inhibicija ne-neuralnih derivata ektoderma</a:t>
            </a:r>
          </a:p>
          <a:p>
            <a:pPr eaLnBrk="1" hangingPunct="1">
              <a:spcBef>
                <a:spcPct val="0"/>
              </a:spcBef>
              <a:buFontTx/>
              <a:buNone/>
            </a:pPr>
            <a:r>
              <a:rPr lang="hr-HR" altLang="en-US" sz="1800">
                <a:latin typeface="Arial" charset="0"/>
              </a:rPr>
              <a:t>inhibicija miogeneze, kardiogeneze</a:t>
            </a:r>
          </a:p>
          <a:p>
            <a:pPr eaLnBrk="1" hangingPunct="1">
              <a:spcBef>
                <a:spcPct val="0"/>
              </a:spcBef>
              <a:buFontTx/>
              <a:buNone/>
            </a:pPr>
            <a:r>
              <a:rPr lang="hr-HR" altLang="en-US" sz="1800">
                <a:latin typeface="Arial" charset="0"/>
              </a:rPr>
              <a:t>indukcija lijevo-desne asimetrije</a:t>
            </a:r>
          </a:p>
          <a:p>
            <a:pPr eaLnBrk="1" hangingPunct="1">
              <a:spcBef>
                <a:spcPct val="0"/>
              </a:spcBef>
              <a:buFontTx/>
              <a:buNone/>
            </a:pPr>
            <a:r>
              <a:rPr lang="hr-HR" altLang="en-US" sz="1800">
                <a:latin typeface="Arial" charset="0"/>
              </a:rPr>
              <a:t>regulacija razvoja izdanaka udova</a:t>
            </a:r>
          </a:p>
          <a:p>
            <a:pPr eaLnBrk="1" hangingPunct="1">
              <a:spcBef>
                <a:spcPct val="0"/>
              </a:spcBef>
              <a:buFontTx/>
              <a:buNone/>
            </a:pPr>
            <a:r>
              <a:rPr lang="hr-HR" altLang="en-US" sz="1800">
                <a:latin typeface="Arial" charset="0"/>
              </a:rPr>
              <a:t>regulacija somitogeneze</a:t>
            </a:r>
          </a:p>
          <a:p>
            <a:pPr eaLnBrk="1" hangingPunct="1">
              <a:spcBef>
                <a:spcPct val="0"/>
              </a:spcBef>
              <a:buFontTx/>
              <a:buNone/>
            </a:pPr>
            <a:r>
              <a:rPr lang="hr-HR" altLang="en-US" sz="1800">
                <a:latin typeface="Arial" charset="0"/>
              </a:rPr>
              <a:t>regulacija limfopoeze</a:t>
            </a:r>
          </a:p>
          <a:p>
            <a:pPr eaLnBrk="1" hangingPunct="1">
              <a:spcBef>
                <a:spcPct val="0"/>
              </a:spcBef>
              <a:buFontTx/>
              <a:buNone/>
            </a:pPr>
            <a:r>
              <a:rPr lang="hr-HR" altLang="en-US" sz="1800">
                <a:latin typeface="Arial" charset="0"/>
              </a:rPr>
              <a:t>regulacija vaskularnog razvoja</a:t>
            </a:r>
          </a:p>
          <a:p>
            <a:pPr eaLnBrk="1" hangingPunct="1">
              <a:spcBef>
                <a:spcPct val="0"/>
              </a:spcBef>
              <a:buFontTx/>
              <a:buNone/>
            </a:pPr>
            <a:r>
              <a:rPr lang="hr-HR" altLang="en-US" sz="1800">
                <a:latin typeface="Arial" charset="0"/>
              </a:rPr>
              <a:t>regulacija razvoja bubrega</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1800">
                <a:latin typeface="Arial" charset="0"/>
              </a:rPr>
              <a:t>-poremećaji Notch puta: </a:t>
            </a:r>
          </a:p>
          <a:p>
            <a:pPr eaLnBrk="1" hangingPunct="1">
              <a:spcBef>
                <a:spcPct val="0"/>
              </a:spcBef>
              <a:buFontTx/>
              <a:buNone/>
            </a:pPr>
            <a:r>
              <a:rPr lang="hr-HR" altLang="en-US" sz="1800">
                <a:latin typeface="Arial" charset="0"/>
              </a:rPr>
              <a:t>leukemija T limfocita, </a:t>
            </a:r>
          </a:p>
          <a:p>
            <a:pPr eaLnBrk="1" hangingPunct="1">
              <a:spcBef>
                <a:spcPct val="0"/>
              </a:spcBef>
              <a:buFontTx/>
              <a:buNone/>
            </a:pPr>
            <a:r>
              <a:rPr lang="hr-HR" altLang="en-US" sz="1800">
                <a:latin typeface="Arial" charset="0"/>
              </a:rPr>
              <a:t>razvojni sindromi</a:t>
            </a:r>
          </a:p>
          <a:p>
            <a:pPr eaLnBrk="1" hangingPunct="1">
              <a:spcBef>
                <a:spcPct val="0"/>
              </a:spcBef>
              <a:buFontTx/>
              <a:buNone/>
            </a:pPr>
            <a:r>
              <a:rPr lang="hr-HR" altLang="en-US" sz="1800">
                <a:latin typeface="Arial" charset="0"/>
              </a:rPr>
              <a:t>(bubrezi, migrene, jetra…)</a:t>
            </a:r>
          </a:p>
          <a:p>
            <a:pPr eaLnBrk="1" hangingPunct="1">
              <a:spcBef>
                <a:spcPct val="0"/>
              </a:spcBef>
              <a:buFontTx/>
              <a:buNone/>
            </a:pPr>
            <a:r>
              <a:rPr lang="hr-HR" altLang="en-US" sz="1800">
                <a:latin typeface="Arial" charset="0"/>
              </a:rPr>
              <a:t>-meta virusa </a:t>
            </a:r>
          </a:p>
          <a:p>
            <a:pPr eaLnBrk="1" hangingPunct="1">
              <a:spcBef>
                <a:spcPct val="0"/>
              </a:spcBef>
              <a:buFontTx/>
              <a:buNone/>
            </a:pPr>
            <a:r>
              <a:rPr lang="hr-HR" altLang="en-US" sz="1800">
                <a:latin typeface="Arial" charset="0"/>
              </a:rPr>
              <a:t>(EBV, KSHV, Ad5)</a:t>
            </a:r>
          </a:p>
          <a:p>
            <a:pPr eaLnBrk="1" hangingPunct="1">
              <a:spcBef>
                <a:spcPct val="0"/>
              </a:spcBef>
              <a:buFontTx/>
              <a:buNone/>
            </a:pPr>
            <a:endParaRPr lang="hr-HR" altLang="en-US" sz="1800">
              <a:latin typeface="Arial" charset="0"/>
            </a:endParaRPr>
          </a:p>
          <a:p>
            <a:pPr eaLnBrk="1" hangingPunct="1">
              <a:spcBef>
                <a:spcPct val="0"/>
              </a:spcBef>
              <a:buFontTx/>
              <a:buNone/>
            </a:pPr>
            <a:endParaRPr lang="hr-HR" altLang="en-US" sz="2000">
              <a:latin typeface="Arial" charset="0"/>
            </a:endParaRPr>
          </a:p>
        </p:txBody>
      </p:sp>
      <p:pic>
        <p:nvPicPr>
          <p:cNvPr id="92163" name="Picture 4" descr="http://d3md5dngttnvbj.cloudfront.net/content/bloodjournal/119/14/3226/F3.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775" y="3141663"/>
            <a:ext cx="58547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3"/>
          <p:cNvSpPr txBox="1">
            <a:spLocks noChangeArrowheads="1"/>
          </p:cNvSpPr>
          <p:nvPr/>
        </p:nvSpPr>
        <p:spPr bwMode="auto">
          <a:xfrm>
            <a:off x="276225" y="6529388"/>
            <a:ext cx="3562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400">
                <a:latin typeface="Arial" charset="0"/>
              </a:rPr>
              <a:t>http://www.bloodjournal.org/content/119/14</a:t>
            </a:r>
          </a:p>
        </p:txBody>
      </p:sp>
      <p:sp>
        <p:nvSpPr>
          <p:cNvPr id="92165" name="TextBox 4"/>
          <p:cNvSpPr txBox="1">
            <a:spLocks noChangeArrowheads="1"/>
          </p:cNvSpPr>
          <p:nvPr/>
        </p:nvSpPr>
        <p:spPr bwMode="auto">
          <a:xfrm>
            <a:off x="5003800" y="1844675"/>
            <a:ext cx="406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 oko 3000 mjesta vezanja u genomu</a:t>
            </a:r>
          </a:p>
          <a:p>
            <a:pPr eaLnBrk="1" hangingPunct="1">
              <a:spcBef>
                <a:spcPct val="0"/>
              </a:spcBef>
              <a:buFontTx/>
              <a:buNone/>
            </a:pPr>
            <a:r>
              <a:rPr lang="hr-HR" altLang="en-US" sz="1800">
                <a:latin typeface="Arial" charset="0"/>
              </a:rPr>
              <a:t>aktivan samo mali broj zbog strukture kromatina</a:t>
            </a:r>
          </a:p>
          <a:p>
            <a:pPr eaLnBrk="1" hangingPunct="1">
              <a:spcBef>
                <a:spcPct val="0"/>
              </a:spcBef>
              <a:buFontTx/>
              <a:buNone/>
            </a:pPr>
            <a:r>
              <a:rPr lang="hr-HR" altLang="en-US" sz="1800">
                <a:latin typeface="Arial" charset="0"/>
              </a:rPr>
              <a:t>-djelovanje ovisi o kontekstu</a:t>
            </a:r>
            <a:endParaRPr lang="en-US" altLang="en-US" sz="1800">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uman Bone Marrow-derived Mesenchymal Stem Cells (HMSC-bm) – Phase contrast, 10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2781300"/>
            <a:ext cx="30241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844550" y="5795963"/>
            <a:ext cx="461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humane mezenhimske matične stanice</a:t>
            </a:r>
          </a:p>
          <a:p>
            <a:pPr eaLnBrk="1" hangingPunct="1">
              <a:spcBef>
                <a:spcPct val="0"/>
              </a:spcBef>
              <a:buFontTx/>
              <a:buNone/>
            </a:pPr>
            <a:r>
              <a:rPr lang="hr-HR" altLang="en-US" sz="2000">
                <a:latin typeface="Arial" charset="0"/>
              </a:rPr>
              <a:t>(iz koštane srži)</a:t>
            </a:r>
            <a:endParaRPr lang="en-US" altLang="en-US" sz="2000">
              <a:latin typeface="Arial" charset="0"/>
            </a:endParaRPr>
          </a:p>
        </p:txBody>
      </p:sp>
      <p:sp>
        <p:nvSpPr>
          <p:cNvPr id="10244" name="TextBox 3"/>
          <p:cNvSpPr txBox="1">
            <a:spLocks noChangeArrowheads="1"/>
          </p:cNvSpPr>
          <p:nvPr/>
        </p:nvSpPr>
        <p:spPr bwMode="auto">
          <a:xfrm>
            <a:off x="630238" y="404813"/>
            <a:ext cx="79629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Somatske matične stanice: porijeklo stanica kod odraslog organizma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hematopoetske matične stanice</a:t>
            </a:r>
          </a:p>
          <a:p>
            <a:pPr eaLnBrk="1" hangingPunct="1">
              <a:spcBef>
                <a:spcPct val="0"/>
              </a:spcBef>
              <a:buFontTx/>
              <a:buNone/>
            </a:pPr>
            <a:r>
              <a:rPr lang="hr-HR" altLang="en-US" sz="2000">
                <a:latin typeface="Arial" charset="0"/>
              </a:rPr>
              <a:t>epitelne matične stanice</a:t>
            </a:r>
          </a:p>
          <a:p>
            <a:pPr eaLnBrk="1" hangingPunct="1">
              <a:spcBef>
                <a:spcPct val="0"/>
              </a:spcBef>
              <a:buFontTx/>
              <a:buNone/>
            </a:pPr>
            <a:r>
              <a:rPr lang="hr-HR" altLang="en-US" sz="2000">
                <a:latin typeface="Arial" charset="0"/>
              </a:rPr>
              <a:t>matične stanice epitela crijeva</a:t>
            </a:r>
          </a:p>
          <a:p>
            <a:pPr eaLnBrk="1" hangingPunct="1">
              <a:spcBef>
                <a:spcPct val="0"/>
              </a:spcBef>
              <a:buFontTx/>
              <a:buNone/>
            </a:pPr>
            <a:r>
              <a:rPr lang="hr-HR" altLang="en-US" sz="2000">
                <a:latin typeface="Arial" charset="0"/>
              </a:rPr>
              <a:t>mezenhimske matične stanice</a:t>
            </a:r>
          </a:p>
          <a:p>
            <a:pPr eaLnBrk="1" hangingPunct="1">
              <a:spcBef>
                <a:spcPct val="0"/>
              </a:spcBef>
              <a:buFontTx/>
              <a:buNone/>
            </a:pPr>
            <a:endParaRPr lang="en-US" altLang="en-US" sz="2000">
              <a:latin typeface="Arial"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igure 1. A model of signalling networks regulating myogenic cell-f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41438"/>
            <a:ext cx="6170612"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p:cNvSpPr txBox="1">
            <a:spLocks noChangeArrowheads="1"/>
          </p:cNvSpPr>
          <p:nvPr/>
        </p:nvSpPr>
        <p:spPr bwMode="auto">
          <a:xfrm>
            <a:off x="395288" y="5661025"/>
            <a:ext cx="8578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Model signalne mreže koja regulira sudbinu mišićne progenitorske stanice</a:t>
            </a:r>
          </a:p>
          <a:p>
            <a:pPr eaLnBrk="1" hangingPunct="1">
              <a:spcBef>
                <a:spcPct val="0"/>
              </a:spcBef>
              <a:buFontTx/>
              <a:buNone/>
            </a:pPr>
            <a:r>
              <a:rPr lang="hr-HR" altLang="en-US" sz="2000">
                <a:latin typeface="Arial" charset="0"/>
              </a:rPr>
              <a:t>-aktivacija satelitske (matične) stanice</a:t>
            </a: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 NOTCH signaling in B cell development. In bone marrow-residing CLPs, NOTCH1 signaling must be switched off to allow proper B cell development. On the contrary, after migration of immature B cells to the spleen, interaction of DLL1 with NOTCH2, with the involvement of recombinant signal binding protein for immunoglobulin kJ region (RBPJk), induces NOTCH signaling in transitional B (T2) cells to specify marginal zone B cells, as opposed to follicular B cells. NOTCH2 signaling is also necessary for CLPs to differentiate toward B1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620713"/>
            <a:ext cx="8096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1"/>
          <p:cNvSpPr txBox="1">
            <a:spLocks noChangeArrowheads="1"/>
          </p:cNvSpPr>
          <p:nvPr/>
        </p:nvSpPr>
        <p:spPr bwMode="auto">
          <a:xfrm>
            <a:off x="452438" y="5229225"/>
            <a:ext cx="8496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Notch usmjerava razvoj leukocitnog prekursora prema T liniji, dok u B mora biti isključen</a:t>
            </a:r>
          </a:p>
          <a:p>
            <a:pPr eaLnBrk="1" hangingPunct="1">
              <a:spcBef>
                <a:spcPct val="0"/>
              </a:spcBef>
              <a:buFontTx/>
              <a:buNone/>
            </a:pPr>
            <a:r>
              <a:rPr lang="hr-HR" altLang="en-US" sz="2000">
                <a:latin typeface="Arial" charset="0"/>
              </a:rPr>
              <a:t>uključen je samo u specifičnim fazama diferencijacije B limfocita</a:t>
            </a:r>
            <a:endParaRPr lang="en-US" altLang="en-US" sz="2000">
              <a:latin typeface="Arial" charset="0"/>
            </a:endParaRPr>
          </a:p>
        </p:txBody>
      </p:sp>
      <p:sp>
        <p:nvSpPr>
          <p:cNvPr id="94212" name="TextBox 2"/>
          <p:cNvSpPr txBox="1">
            <a:spLocks noChangeArrowheads="1"/>
          </p:cNvSpPr>
          <p:nvPr/>
        </p:nvSpPr>
        <p:spPr bwMode="auto">
          <a:xfrm>
            <a:off x="7339013" y="6519863"/>
            <a:ext cx="1804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Arruga i sur. 2018</a:t>
            </a:r>
            <a:endParaRPr lang="en-US" altLang="en-US" sz="1600">
              <a:latin typeface="Arial"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052513"/>
            <a:ext cx="9090025"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4"/>
          <p:cNvSpPr txBox="1">
            <a:spLocks noChangeArrowheads="1"/>
          </p:cNvSpPr>
          <p:nvPr/>
        </p:nvSpPr>
        <p:spPr bwMode="auto">
          <a:xfrm>
            <a:off x="539750" y="404813"/>
            <a:ext cx="82804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Diferencijacija: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err="1">
                <a:solidFill>
                  <a:srgbClr val="0070C0"/>
                </a:solidFill>
                <a:latin typeface="Arial" charset="0"/>
              </a:rPr>
              <a:t>unutarstanični</a:t>
            </a:r>
            <a:r>
              <a:rPr lang="hr-HR" altLang="en-US" sz="2000" dirty="0">
                <a:latin typeface="Arial" charset="0"/>
              </a:rPr>
              <a:t> (ekspresija gena; </a:t>
            </a:r>
            <a:r>
              <a:rPr lang="hr-HR" altLang="en-US" sz="2000" dirty="0" err="1">
                <a:latin typeface="Arial" charset="0"/>
              </a:rPr>
              <a:t>epigenetika</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buFontTx/>
              <a:buNone/>
            </a:pPr>
            <a:r>
              <a:rPr lang="hr-HR" altLang="en-US" sz="2000" dirty="0">
                <a:solidFill>
                  <a:srgbClr val="0070C0"/>
                </a:solidFill>
                <a:latin typeface="Arial" charset="0"/>
              </a:rPr>
              <a:t>okolišni faktori </a:t>
            </a:r>
          </a:p>
          <a:p>
            <a:pPr eaLnBrk="1" hangingPunct="1">
              <a:buFontTx/>
              <a:buNone/>
            </a:pPr>
            <a:r>
              <a:rPr lang="hr-HR" altLang="en-US" sz="2000" dirty="0">
                <a:latin typeface="Arial" charset="0"/>
              </a:rPr>
              <a:t>-specifični induktori određenih signalnih </a:t>
            </a:r>
            <a:r>
              <a:rPr lang="hr-HR" altLang="en-US" sz="2000" dirty="0" err="1">
                <a:latin typeface="Arial" charset="0"/>
              </a:rPr>
              <a:t>puteva</a:t>
            </a:r>
            <a:endParaRPr lang="hr-HR" altLang="en-US" sz="2000" dirty="0">
              <a:latin typeface="Arial" charset="0"/>
            </a:endParaRPr>
          </a:p>
          <a:p>
            <a:pPr eaLnBrk="1" hangingPunct="1">
              <a:buFontTx/>
              <a:buNone/>
            </a:pPr>
            <a:r>
              <a:rPr lang="hr-HR" altLang="en-US" sz="2000" dirty="0">
                <a:latin typeface="Arial" charset="0"/>
              </a:rPr>
              <a:t>-polarnost, gradijent: specifična kombinacija aktiviranih gena u</a:t>
            </a:r>
          </a:p>
          <a:p>
            <a:pPr eaLnBrk="1" hangingPunct="1">
              <a:buFontTx/>
              <a:buNone/>
            </a:pPr>
            <a:r>
              <a:rPr lang="hr-HR" altLang="en-US" sz="2000" dirty="0">
                <a:latin typeface="Arial" charset="0"/>
              </a:rPr>
              <a:t> stanici koja se nalazi u određenom vremenu i prostoru</a:t>
            </a:r>
          </a:p>
          <a:p>
            <a:pPr eaLnBrk="1" hangingPunct="1">
              <a:buFontTx/>
              <a:buNone/>
            </a:pPr>
            <a:r>
              <a:rPr lang="hr-HR" altLang="en-US" sz="2000" dirty="0">
                <a:latin typeface="Arial" charset="0"/>
              </a:rPr>
              <a:t>-embrionalni razvoj: </a:t>
            </a:r>
            <a:r>
              <a:rPr lang="hr-HR" altLang="en-US" sz="2000" dirty="0">
                <a:solidFill>
                  <a:srgbClr val="0070C0"/>
                </a:solidFill>
                <a:latin typeface="Arial" charset="0"/>
              </a:rPr>
              <a:t>migracija stanica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a:t>
            </a:r>
            <a:r>
              <a:rPr lang="hr-HR" altLang="en-US" sz="2000" dirty="0">
                <a:solidFill>
                  <a:srgbClr val="0070C0"/>
                </a:solidFill>
                <a:latin typeface="Arial" charset="0"/>
              </a:rPr>
              <a:t>specifični “</a:t>
            </a:r>
            <a:r>
              <a:rPr lang="hr-HR" altLang="en-US" sz="2000" dirty="0" err="1">
                <a:solidFill>
                  <a:srgbClr val="0070C0"/>
                </a:solidFill>
                <a:latin typeface="Arial" charset="0"/>
              </a:rPr>
              <a:t>master</a:t>
            </a:r>
            <a:r>
              <a:rPr lang="hr-HR" altLang="en-US" sz="2000" dirty="0">
                <a:solidFill>
                  <a:srgbClr val="0070C0"/>
                </a:solidFill>
                <a:latin typeface="Arial" charset="0"/>
              </a:rPr>
              <a:t>” – krovni - nadređeni transkripcijski faktori </a:t>
            </a:r>
          </a:p>
          <a:p>
            <a:pPr eaLnBrk="1" hangingPunct="1">
              <a:spcBef>
                <a:spcPct val="0"/>
              </a:spcBef>
              <a:buFontTx/>
              <a:buNone/>
            </a:pPr>
            <a:r>
              <a:rPr lang="hr-HR" altLang="en-US" sz="2000" dirty="0">
                <a:latin typeface="Arial" charset="0"/>
              </a:rPr>
              <a:t>                               - i njihove kombinacije, uz specifičnu “staničnu</a:t>
            </a:r>
          </a:p>
          <a:p>
            <a:pPr eaLnBrk="1" hangingPunct="1">
              <a:spcBef>
                <a:spcPct val="0"/>
              </a:spcBef>
              <a:buFontTx/>
              <a:buNone/>
            </a:pPr>
            <a:r>
              <a:rPr lang="hr-HR" altLang="en-US" sz="2000" dirty="0">
                <a:latin typeface="Arial" charset="0"/>
              </a:rPr>
              <a:t>                                 memoriju” već </a:t>
            </a:r>
            <a:r>
              <a:rPr lang="hr-HR" altLang="en-US" sz="2000" dirty="0" err="1">
                <a:latin typeface="Arial" charset="0"/>
              </a:rPr>
              <a:t>eksprimiranih</a:t>
            </a:r>
            <a:r>
              <a:rPr lang="hr-HR" altLang="en-US" sz="2000" dirty="0">
                <a:latin typeface="Arial" charset="0"/>
              </a:rPr>
              <a:t> gena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-moguća sekvencijska indukcija tijekom razvoja (npr. vinska mušica,</a:t>
            </a:r>
          </a:p>
          <a:p>
            <a:pPr eaLnBrk="1" hangingPunct="1">
              <a:spcBef>
                <a:spcPct val="0"/>
              </a:spcBef>
              <a:buFontTx/>
              <a:buNone/>
            </a:pPr>
            <a:r>
              <a:rPr lang="hr-HR" altLang="en-US" sz="2000" dirty="0">
                <a:latin typeface="Arial" charset="0"/>
              </a:rPr>
              <a:t>oblić)</a:t>
            </a:r>
          </a:p>
          <a:p>
            <a:pPr eaLnBrk="1" hangingPunct="1">
              <a:spcBef>
                <a:spcPct val="0"/>
              </a:spcBef>
              <a:buFontTx/>
              <a:buNone/>
            </a:pPr>
            <a:r>
              <a:rPr lang="hr-HR" altLang="en-US" sz="2000" dirty="0">
                <a:latin typeface="Arial" charset="0"/>
              </a:rPr>
              <a:t>-</a:t>
            </a:r>
            <a:r>
              <a:rPr lang="hr-HR" altLang="en-US" sz="2000" dirty="0">
                <a:solidFill>
                  <a:srgbClr val="0070C0"/>
                </a:solidFill>
                <a:latin typeface="Arial" charset="0"/>
              </a:rPr>
              <a:t>održanje „programa” ekspresije gena i stanja </a:t>
            </a:r>
            <a:r>
              <a:rPr lang="hr-HR" altLang="en-US" sz="2000" dirty="0" err="1">
                <a:solidFill>
                  <a:srgbClr val="0070C0"/>
                </a:solidFill>
                <a:latin typeface="Arial" charset="0"/>
              </a:rPr>
              <a:t>kromatina</a:t>
            </a:r>
            <a:r>
              <a:rPr lang="hr-HR" altLang="en-US" sz="2000" dirty="0">
                <a:solidFill>
                  <a:srgbClr val="0070C0"/>
                </a:solidFill>
                <a:latin typeface="Arial" charset="0"/>
              </a:rPr>
              <a:t> signalnim krugovima – povratnim vezama</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96975"/>
            <a:ext cx="5957888"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1"/>
          <p:cNvSpPr txBox="1">
            <a:spLocks noChangeArrowheads="1"/>
          </p:cNvSpPr>
          <p:nvPr/>
        </p:nvSpPr>
        <p:spPr bwMode="auto">
          <a:xfrm>
            <a:off x="1258888" y="333375"/>
            <a:ext cx="4400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Procesi „promjene programa” stanica</a:t>
            </a:r>
            <a:endParaRPr lang="en-US" altLang="en-US" sz="2000">
              <a:latin typeface="Arial" charset="0"/>
            </a:endParaRPr>
          </a:p>
        </p:txBody>
      </p:sp>
      <p:sp>
        <p:nvSpPr>
          <p:cNvPr id="97284" name="TextBox 1"/>
          <p:cNvSpPr txBox="1">
            <a:spLocks noChangeArrowheads="1"/>
          </p:cNvSpPr>
          <p:nvPr/>
        </p:nvSpPr>
        <p:spPr bwMode="auto">
          <a:xfrm>
            <a:off x="755650" y="5678488"/>
            <a:ext cx="82804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procesi regulirani ekspresijom signalnih molekula </a:t>
            </a:r>
          </a:p>
          <a:p>
            <a:pPr eaLnBrk="1" hangingPunct="1">
              <a:spcBef>
                <a:spcPct val="0"/>
              </a:spcBef>
              <a:buFontTx/>
              <a:buNone/>
            </a:pPr>
            <a:r>
              <a:rPr lang="hr-HR" altLang="en-US" sz="2000">
                <a:latin typeface="Arial" charset="0"/>
              </a:rPr>
              <a:t>„staničnom memorijom” ili „povijesti” koja omogućuje odgovor na signale i oblikuje kromatin (od 3D strukture do epigenetskih promjena)</a:t>
            </a:r>
            <a:endParaRPr lang="en-US" altLang="en-US" sz="2000">
              <a:latin typeface="Arial"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331640" y="1556792"/>
            <a:ext cx="5773440" cy="707886"/>
          </a:xfrm>
          <a:prstGeom prst="rect">
            <a:avLst/>
          </a:prstGeom>
          <a:noFill/>
        </p:spPr>
        <p:txBody>
          <a:bodyPr wrap="none" rtlCol="0">
            <a:spAutoFit/>
          </a:bodyPr>
          <a:lstStyle/>
          <a:p>
            <a:r>
              <a:rPr lang="en-US" dirty="0">
                <a:hlinkClick r:id="rId2"/>
              </a:rPr>
              <a:t>https://</a:t>
            </a:r>
            <a:r>
              <a:rPr lang="en-US" dirty="0" smtClean="0">
                <a:hlinkClick r:id="rId2"/>
              </a:rPr>
              <a:t>www.youtube.com/watch?v=PpTcSm-IGJ4</a:t>
            </a:r>
            <a:endParaRPr lang="hr-HR" dirty="0" smtClean="0"/>
          </a:p>
          <a:p>
            <a:endParaRPr lang="en-US" dirty="0"/>
          </a:p>
        </p:txBody>
      </p:sp>
      <p:sp>
        <p:nvSpPr>
          <p:cNvPr id="3" name="TextBox 2"/>
          <p:cNvSpPr txBox="1"/>
          <p:nvPr/>
        </p:nvSpPr>
        <p:spPr>
          <a:xfrm>
            <a:off x="1331640" y="1140016"/>
            <a:ext cx="3086486" cy="400110"/>
          </a:xfrm>
          <a:prstGeom prst="rect">
            <a:avLst/>
          </a:prstGeom>
          <a:noFill/>
        </p:spPr>
        <p:txBody>
          <a:bodyPr wrap="none" rtlCol="0">
            <a:spAutoFit/>
          </a:bodyPr>
          <a:lstStyle/>
          <a:p>
            <a:r>
              <a:rPr lang="hr-HR" dirty="0" smtClean="0"/>
              <a:t>Diferencijacija T leukocita</a:t>
            </a:r>
            <a:endParaRPr lang="en-US" dirty="0"/>
          </a:p>
        </p:txBody>
      </p:sp>
    </p:spTree>
    <p:extLst>
      <p:ext uri="{BB962C8B-B14F-4D97-AF65-F5344CB8AC3E}">
        <p14:creationId xmlns:p14="http://schemas.microsoft.com/office/powerpoint/2010/main" val="260190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836613"/>
            <a:ext cx="7326312" cy="320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2988" y="4797425"/>
            <a:ext cx="7288212" cy="1016000"/>
          </a:xfrm>
          <a:prstGeom prst="rect">
            <a:avLst/>
          </a:prstGeom>
          <a:noFill/>
        </p:spPr>
        <p:txBody>
          <a:bodyPr wrap="none">
            <a:spAutoFit/>
          </a:bodyPr>
          <a:lstStyle/>
          <a:p>
            <a:pPr>
              <a:defRPr/>
            </a:pPr>
            <a:r>
              <a:rPr lang="hr-HR" dirty="0"/>
              <a:t>Organizmi sposobni za „obrnuti razvoj”</a:t>
            </a:r>
          </a:p>
          <a:p>
            <a:pPr marL="457200" indent="-457200">
              <a:buFontTx/>
              <a:buAutoNum type="alphaUcParenBoth"/>
              <a:defRPr/>
            </a:pPr>
            <a:r>
              <a:rPr lang="en-US" i="1" dirty="0" err="1"/>
              <a:t>Turritopsis</a:t>
            </a:r>
            <a:r>
              <a:rPr lang="en-US" i="1" dirty="0"/>
              <a:t> </a:t>
            </a:r>
            <a:r>
              <a:rPr lang="en-US" i="1" dirty="0" err="1"/>
              <a:t>dohrnii</a:t>
            </a:r>
            <a:r>
              <a:rPr lang="en-US" dirty="0"/>
              <a:t>. (B) </a:t>
            </a:r>
            <a:r>
              <a:rPr lang="en-US" i="1" dirty="0"/>
              <a:t>Laodicea undulate</a:t>
            </a:r>
            <a:r>
              <a:rPr lang="en-US" dirty="0"/>
              <a:t>. </a:t>
            </a:r>
            <a:r>
              <a:rPr lang="en-US" sz="1100" dirty="0"/>
              <a:t>Images by Alvaro E. </a:t>
            </a:r>
            <a:r>
              <a:rPr lang="en-US" sz="1100" dirty="0" err="1"/>
              <a:t>Migotto</a:t>
            </a:r>
            <a:r>
              <a:rPr lang="en-US" dirty="0"/>
              <a:t>.</a:t>
            </a:r>
            <a:endParaRPr lang="hr-HR" dirty="0"/>
          </a:p>
          <a:p>
            <a:pPr>
              <a:defRPr/>
            </a:pPr>
            <a:r>
              <a:rPr lang="hr-HR" dirty="0"/>
              <a:t>(</a:t>
            </a:r>
            <a:r>
              <a:rPr lang="hr-HR" dirty="0" err="1"/>
              <a:t>Hydrozoa</a:t>
            </a:r>
            <a:r>
              <a:rPr lang="hr-HR" dirty="0"/>
              <a: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4810</TotalTime>
  <Words>9675</Words>
  <Application>Microsoft Office PowerPoint</Application>
  <PresentationFormat>On-screen Show (4:3)</PresentationFormat>
  <Paragraphs>969</Paragraphs>
  <Slides>96</Slides>
  <Notes>50</Notes>
  <HiddenSlides>6</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Maja</cp:lastModifiedBy>
  <cp:revision>326</cp:revision>
  <dcterms:created xsi:type="dcterms:W3CDTF">1601-01-01T00:00:00Z</dcterms:created>
  <dcterms:modified xsi:type="dcterms:W3CDTF">2023-02-09T10:38:32Z</dcterms:modified>
</cp:coreProperties>
</file>