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F3F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C8F90-E4D9-7B8F-41CE-AF60CD0A9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799667-BDFE-6A3C-A01B-B9667321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5C2642-55DE-99C8-911B-B835AC99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895041-2DBE-CBBB-EC0C-CC57843C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F4F7FE-ED83-DB26-5871-138621AE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85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CF8D3-F662-349A-27CA-03B389B6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D6E8E4-6873-99FF-26BB-B55A09F6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9C6DC2-7508-E848-C13F-732EAF87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2A7A7F-7949-D8F3-CBA0-31C7586B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85B47D-A7F9-1427-DF94-D840841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77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DA7E538-7238-2C72-6045-563D64C94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D1B942-FFB9-476C-2A47-2D7B6667B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00A3A9-3C03-2A4D-EF5F-C60312C1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7E6665-5562-B868-AF2C-6B6BB9BE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27EA3C-346F-A8FE-C6BD-B63A7BA9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150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AB431-1BA9-51DD-DCF5-9040F5D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20967B-F316-F71B-4BEF-A43D064C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842C46-37D5-27F5-0E0D-C0B7D592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A38954-6863-86D3-D243-1F2A6680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EC0EED-91C9-F222-FB7E-10323E5B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138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C550CD-D6C7-A6BF-6022-809A6473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DAC8D6-6A9E-6066-7220-67A858E8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8F9F4C-1E36-8383-A759-A84A6376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6ECBD-B501-84F1-1C05-095E63BE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60510B-DB1C-D5C7-3686-3DC22463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94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5DCF6-D8A4-53B6-04C1-D8446DAA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6BC697-5805-4AFA-18D8-28D6256B9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BAFC8D1-024A-8EA3-1E94-8CF6643D3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EA0ADDF-B655-1AFF-8BB6-70706F43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4B19A8-CABA-AD2A-9437-DE2A9E35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A2A0EF-EF04-7829-0C95-B7D2F123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828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477B0-ED6F-5F1D-B16B-9E6F98E2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5CDFCC-28DF-F0B3-DED7-3A6561EA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98D1039-F55D-97B2-8AD5-BA896A74C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9E0FB1D-CFFE-C584-1968-E8931FBEC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D07DF94-8D6F-0534-8461-5ACF5072D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1327FCE-6F85-2ACE-E81A-1680B6EA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C12E74-7734-FD2F-2E9D-1E3609A5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F8BEC2D-B83B-4AB7-CF37-DB5E5E52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425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7BDC86-9054-95B1-D4A7-40A00991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A373EF6-7857-B39E-7D6C-D805CEAD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032FCA3-2783-30DC-FD08-24A48C15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BE350F9-D23A-C28F-DB08-6221F848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134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12C4C1E-18E2-6930-A46F-37AC022D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748F2D8-E3ED-CC0A-3167-15D388A4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21CAF8-C950-13CE-846B-5F82B89B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02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E5EF3-86F7-C2E8-D7BE-760EEB11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ACF767-5477-B91F-013F-31184FE7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F38B19E-461B-E6C7-575A-90C7D782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CC0B307-99F7-69FC-FDC3-247E7153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3D6EEF-E2B3-85B8-CC65-93EF3418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744FF7-58E9-5BCF-FF48-EE2EAE83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822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A4322A-A407-367A-ECFF-959B58CE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A9B9D6A-C5A5-BC62-5758-AC943C2D1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EB12768-749A-A83C-262D-13B578A85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FFD74E-671C-C620-0291-C4F7F252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0E7275-CC5A-0F02-6276-94E1116F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C6F6322-E4B5-1140-BC75-B77E7525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995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A19AC78-013B-2680-2C31-C5C6CB63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2DA114-E866-CD41-A48C-D47BB03EC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B3A6E5-DC78-87BF-1A8B-4A36F3AB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8D12-4BB8-EA41-95C6-FD504D356CB7}" type="datetimeFigureOut">
              <a:rPr lang="sr-Latn-RS" smtClean="0"/>
              <a:t>9.12.2025.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38FA19-F1F0-C5D5-E8FA-AED4ECDC6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443F51-099A-8D31-8BAA-EA899C03E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0D08-4A9C-8D49-B8CC-B614EF3CAC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54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circles&#10;&#10;AI-generated content may be incorrect.">
            <a:extLst>
              <a:ext uri="{FF2B5EF4-FFF2-40B4-BE49-F238E27FC236}">
                <a16:creationId xmlns:a16="http://schemas.microsoft.com/office/drawing/2014/main" id="{7D33F16B-18CB-A7A4-DF11-A7E2D16A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CF3C4FA-DB41-BBAC-DB88-B1B90BAA4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atin typeface="Sitka Display Semibold" panose="020F0502020204030204" pitchFamily="2" charset="0"/>
              </a:rPr>
              <a:t>Dong quai</a:t>
            </a:r>
            <a:endParaRPr lang="sr-Latn-RS" b="1" dirty="0">
              <a:latin typeface="Sitka Display Semibold" panose="020F0502020204030204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8231CB-CEBD-7091-5119-502F43D40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Veronika Benko</a:t>
            </a:r>
            <a:endParaRPr lang="sr-Latn-RS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3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FFDAA2-ADC6-03AB-22C9-8ADD2926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Ostali učinci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B89174-DB38-6C84-C7AE-0FDDFC4D6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>
                <a:latin typeface="Sitka Heading" panose="02000505000000020004" pitchFamily="2" charset="0"/>
              </a:rPr>
              <a:t>ligustilid</a:t>
            </a:r>
            <a:r>
              <a:rPr lang="hr-HR" dirty="0">
                <a:latin typeface="Sitka Heading" panose="02000505000000020004" pitchFamily="2" charset="0"/>
              </a:rPr>
              <a:t>–</a:t>
            </a:r>
            <a:r>
              <a:rPr lang="hr-HR" b="1" dirty="0">
                <a:latin typeface="Sitka Heading" panose="02000505000000020004" pitchFamily="2" charset="0"/>
              </a:rPr>
              <a:t>antiproliferacijski</a:t>
            </a:r>
            <a:r>
              <a:rPr lang="hr-HR" dirty="0">
                <a:latin typeface="Sitka Heading" panose="02000505000000020004" pitchFamily="2" charset="0"/>
              </a:rPr>
              <a:t> učinak na stanice glatkih mišića </a:t>
            </a:r>
          </a:p>
          <a:p>
            <a:r>
              <a:rPr lang="hr-HR" dirty="0">
                <a:latin typeface="Sitka Heading" panose="02000505000000020004" pitchFamily="2" charset="0"/>
              </a:rPr>
              <a:t>Inhibicija simptoma asmatičnih napadaja</a:t>
            </a:r>
          </a:p>
          <a:p>
            <a:r>
              <a:rPr lang="hr-HR" dirty="0">
                <a:latin typeface="Sitka Heading" panose="02000505000000020004" pitchFamily="2" charset="0"/>
              </a:rPr>
              <a:t>Zaštita jetre od ugljikova tetraklorida, hepatitisa i zalihe glikogena u jetri </a:t>
            </a:r>
          </a:p>
          <a:p>
            <a:r>
              <a:rPr lang="hr-HR" dirty="0">
                <a:latin typeface="Sitka Heading" panose="02000505000000020004" pitchFamily="2" charset="0"/>
              </a:rPr>
              <a:t>Povećava odlaganje hijaluronske kiseline i proliferaciju osteoblasta, regeneracija kostiju</a:t>
            </a:r>
          </a:p>
          <a:p>
            <a:r>
              <a:rPr lang="hr-HR" dirty="0">
                <a:latin typeface="Sitka Heading" panose="02000505000000020004" pitchFamily="2" charset="0"/>
              </a:rPr>
              <a:t>Eterična ulja imaju utjecaj na anksioznost kod miševa – aktivacija </a:t>
            </a:r>
            <a:r>
              <a:rPr lang="hr-HR" dirty="0" err="1" smtClean="0">
                <a:latin typeface="Sitka Heading" panose="02000505000000020004" pitchFamily="2" charset="0"/>
              </a:rPr>
              <a:t>muskarinskih</a:t>
            </a:r>
            <a:r>
              <a:rPr lang="hr-HR" dirty="0" smtClean="0">
                <a:latin typeface="Sitka Heading" panose="02000505000000020004" pitchFamily="2" charset="0"/>
              </a:rPr>
              <a:t> </a:t>
            </a:r>
            <a:r>
              <a:rPr lang="hr-HR" dirty="0">
                <a:latin typeface="Sitka Heading" panose="02000505000000020004" pitchFamily="2" charset="0"/>
              </a:rPr>
              <a:t>i nikotinskih receptora (</a:t>
            </a:r>
            <a:r>
              <a:rPr lang="hr-HR" u="dottedHeavy" dirty="0">
                <a:latin typeface="Sitka Heading" panose="02000505000000020004" pitchFamily="2" charset="0"/>
              </a:rPr>
              <a:t>n-</a:t>
            </a:r>
            <a:r>
              <a:rPr lang="hr-HR" u="dottedHeavy" dirty="0" err="1">
                <a:latin typeface="Sitka Heading" panose="02000505000000020004" pitchFamily="2" charset="0"/>
              </a:rPr>
              <a:t>butilidenftalid</a:t>
            </a:r>
            <a:r>
              <a:rPr lang="hr-HR" dirty="0">
                <a:latin typeface="Sitka Heading" panose="02000505000000020004" pitchFamily="2" charset="0"/>
              </a:rPr>
              <a:t>)</a:t>
            </a:r>
          </a:p>
          <a:p>
            <a:r>
              <a:rPr lang="hr-HR" dirty="0" smtClean="0">
                <a:latin typeface="Sitka Heading" panose="02000505000000020004" pitchFamily="2" charset="0"/>
              </a:rPr>
              <a:t>Zaštita </a:t>
            </a:r>
            <a:r>
              <a:rPr lang="hr-HR" dirty="0">
                <a:latin typeface="Sitka Heading" panose="02000505000000020004" pitchFamily="2" charset="0"/>
              </a:rPr>
              <a:t>neurona uzrokovana nedostatnim dotokom krvi </a:t>
            </a:r>
            <a:r>
              <a:rPr lang="hr-HR" dirty="0" smtClean="0">
                <a:latin typeface="Sitka Heading" panose="02000505000000020004" pitchFamily="2" charset="0"/>
              </a:rPr>
              <a:t>do mozga </a:t>
            </a:r>
            <a:r>
              <a:rPr lang="hr-HR" dirty="0">
                <a:latin typeface="Sitka Heading" panose="02000505000000020004" pitchFamily="2" charset="0"/>
              </a:rPr>
              <a:t>(tranzitorna ishemija ataka) – </a:t>
            </a:r>
            <a:r>
              <a:rPr lang="hr-HR" u="dottedHeavy" dirty="0" err="1">
                <a:latin typeface="Sitka Heading" panose="02000505000000020004" pitchFamily="2" charset="0"/>
              </a:rPr>
              <a:t>ligustilid</a:t>
            </a:r>
            <a:endParaRPr lang="hr-HR" u="dottedHeavy" dirty="0">
              <a:latin typeface="Sitka Heading" panose="02000505000000020004" pitchFamily="2" charset="0"/>
            </a:endParaRPr>
          </a:p>
          <a:p>
            <a:r>
              <a:rPr lang="hr-HR" dirty="0" err="1" smtClean="0">
                <a:latin typeface="Sitka Heading" panose="02000505000000020004" pitchFamily="2" charset="0"/>
              </a:rPr>
              <a:t>Neurotoksičnost</a:t>
            </a:r>
            <a:r>
              <a:rPr lang="hr-HR" dirty="0" smtClean="0">
                <a:latin typeface="Sitka Heading" panose="02000505000000020004" pitchFamily="2" charset="0"/>
              </a:rPr>
              <a:t> </a:t>
            </a:r>
            <a:r>
              <a:rPr lang="hr-HR" dirty="0">
                <a:latin typeface="Sitka Heading" panose="02000505000000020004" pitchFamily="2" charset="0"/>
              </a:rPr>
              <a:t>uzokovana nakupljanjem beta-amiloidnih plakova</a:t>
            </a:r>
          </a:p>
        </p:txBody>
      </p:sp>
    </p:spTree>
    <p:extLst>
      <p:ext uri="{BB962C8B-B14F-4D97-AF65-F5344CB8AC3E}">
        <p14:creationId xmlns:p14="http://schemas.microsoft.com/office/powerpoint/2010/main" val="329745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228-7E6B-87EA-AD7D-E3847E6D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645"/>
            <a:ext cx="10515600" cy="1038162"/>
          </a:xfrm>
        </p:spPr>
        <p:txBody>
          <a:bodyPr>
            <a:normAutofit/>
          </a:bodyPr>
          <a:lstStyle/>
          <a:p>
            <a:r>
              <a:rPr lang="hr-HR" sz="4000" dirty="0" err="1">
                <a:latin typeface="Sitka Display Semibold" pitchFamily="2" charset="0"/>
              </a:rPr>
              <a:t>Farmakokinetika</a:t>
            </a:r>
            <a:r>
              <a:rPr lang="hr-HR" sz="4000" dirty="0">
                <a:latin typeface="Sitka Display Semibold" pitchFamily="2" charset="0"/>
              </a:rPr>
              <a:t> i klinička ispitivanja</a:t>
            </a:r>
            <a:endParaRPr lang="en-GB" sz="4000" dirty="0">
              <a:latin typeface="Sitka Display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41F0-AC6C-647C-FC55-E6BAD2BD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875"/>
            <a:ext cx="10515600" cy="467408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Sitka Heading" panose="02000505000000020004" pitchFamily="2" charset="0"/>
              </a:rPr>
              <a:t>32 komponente detektirane u krvi – alkoholni pripravak </a:t>
            </a:r>
            <a:r>
              <a:rPr lang="hr-HR" dirty="0" err="1">
                <a:latin typeface="Sitka Heading" panose="02000505000000020004" pitchFamily="2" charset="0"/>
              </a:rPr>
              <a:t>Dong</a:t>
            </a:r>
            <a:r>
              <a:rPr lang="hr-HR" dirty="0">
                <a:latin typeface="Sitka Heading" panose="02000505000000020004" pitchFamily="2" charset="0"/>
              </a:rPr>
              <a:t> </a:t>
            </a:r>
            <a:r>
              <a:rPr lang="hr-HR" dirty="0" err="1">
                <a:latin typeface="Sitka Heading" panose="02000505000000020004" pitchFamily="2" charset="0"/>
              </a:rPr>
              <a:t>quai</a:t>
            </a:r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>
                <a:latin typeface="Sitka Heading" panose="02000505000000020004" pitchFamily="2" charset="0"/>
              </a:rPr>
              <a:t>10 dodatnih komponenti – metaboliti</a:t>
            </a:r>
          </a:p>
          <a:p>
            <a:pPr marL="0" indent="0">
              <a:buNone/>
            </a:pPr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 err="1">
                <a:latin typeface="Sitka Heading" panose="02000505000000020004" pitchFamily="2" charset="0"/>
              </a:rPr>
              <a:t>Ligustilid</a:t>
            </a:r>
            <a:r>
              <a:rPr lang="hr-HR" dirty="0">
                <a:latin typeface="Sitka Heading" panose="02000505000000020004" pitchFamily="2" charset="0"/>
              </a:rPr>
              <a:t> – 450 mg dnevno, pet dana prije i do završetka menstruacije kod liječenja </a:t>
            </a:r>
            <a:r>
              <a:rPr lang="hr-HR" dirty="0" err="1">
                <a:latin typeface="Sitka Heading" panose="02000505000000020004" pitchFamily="2" charset="0"/>
              </a:rPr>
              <a:t>dismenoreje</a:t>
            </a:r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>
                <a:latin typeface="Sitka Heading" panose="02000505000000020004" pitchFamily="2" charset="0"/>
              </a:rPr>
              <a:t>72% žena prijavilo uspješnost</a:t>
            </a:r>
          </a:p>
          <a:p>
            <a:r>
              <a:rPr lang="hr-HR" dirty="0">
                <a:latin typeface="Sitka Heading" panose="02000505000000020004" pitchFamily="2" charset="0"/>
              </a:rPr>
              <a:t>Neplodnost zbog podrezivanja jajovoda – kod 79% žena uspješna normalna funkcija jajovoda, 53% žena </a:t>
            </a:r>
            <a:r>
              <a:rPr lang="hr-HR" dirty="0" err="1">
                <a:latin typeface="Sitka Heading" panose="02000505000000020004" pitchFamily="2" charset="0"/>
              </a:rPr>
              <a:t>zatrudnilo</a:t>
            </a:r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>
                <a:latin typeface="Sitka Heading" panose="02000505000000020004" pitchFamily="2" charset="0"/>
              </a:rPr>
              <a:t>Menopauza – 375 mg </a:t>
            </a:r>
            <a:r>
              <a:rPr lang="hr-HR" dirty="0" err="1">
                <a:latin typeface="Sitka Heading" panose="02000505000000020004" pitchFamily="2" charset="0"/>
              </a:rPr>
              <a:t>Dong</a:t>
            </a:r>
            <a:r>
              <a:rPr lang="hr-HR" dirty="0">
                <a:latin typeface="Sitka Heading" panose="02000505000000020004" pitchFamily="2" charset="0"/>
              </a:rPr>
              <a:t> </a:t>
            </a:r>
            <a:r>
              <a:rPr lang="hr-HR" dirty="0" err="1">
                <a:latin typeface="Sitka Heading" panose="02000505000000020004" pitchFamily="2" charset="0"/>
              </a:rPr>
              <a:t>quai</a:t>
            </a:r>
            <a:r>
              <a:rPr lang="hr-HR" dirty="0">
                <a:latin typeface="Sitka Heading" panose="02000505000000020004" pitchFamily="2" charset="0"/>
              </a:rPr>
              <a:t> i 150 mg kamilice (tablete) tijekom 12 tjedana, smanjenje simptoma napadaja vrućine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2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E51666-F1B0-9A96-1209-18194D0A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Pripravci – korijen </a:t>
            </a:r>
            <a:r>
              <a:rPr lang="hr-HR" sz="4000" i="1" dirty="0">
                <a:latin typeface="Sitka Display Semibold" pitchFamily="2" charset="0"/>
              </a:rPr>
              <a:t>A. </a:t>
            </a:r>
            <a:r>
              <a:rPr lang="hr-HR" sz="4000" i="1" dirty="0" err="1">
                <a:latin typeface="Sitka Display Semibold" pitchFamily="2" charset="0"/>
              </a:rPr>
              <a:t>sinensis</a:t>
            </a:r>
            <a:endParaRPr lang="sr-Latn-RS" sz="4000" i="1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10E776-3772-3D9D-D9F6-5293B8C2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153"/>
            <a:ext cx="10515600" cy="4351338"/>
          </a:xfrm>
        </p:spPr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Vodeni ekstrakti (1:2)</a:t>
            </a:r>
          </a:p>
          <a:p>
            <a:r>
              <a:rPr lang="hr-HR" dirty="0">
                <a:latin typeface="Sitka Heading" panose="02000505000000020004" pitchFamily="2" charset="0"/>
              </a:rPr>
              <a:t>Etanolni ekstrakti – tinkture (1:5)</a:t>
            </a:r>
          </a:p>
          <a:p>
            <a:r>
              <a:rPr lang="hr-HR" dirty="0">
                <a:latin typeface="Sitka Heading" panose="02000505000000020004" pitchFamily="2" charset="0"/>
              </a:rPr>
              <a:t>Tablete ili kapsule (1:5)</a:t>
            </a:r>
          </a:p>
          <a:p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>
                <a:latin typeface="Sitka Heading" panose="02000505000000020004" pitchFamily="2" charset="0"/>
              </a:rPr>
              <a:t>Dugotrajna upotreba</a:t>
            </a:r>
            <a:endParaRPr lang="sr-Latn-RS" dirty="0">
              <a:latin typeface="Sitka Heading" panose="02000505000000020004" pitchFamily="2" charset="0"/>
            </a:endParaRPr>
          </a:p>
        </p:txBody>
      </p:sp>
      <p:pic>
        <p:nvPicPr>
          <p:cNvPr id="5" name="Picture 4" descr="A white box with green and white text&#10;&#10;AI-generated content may be incorrect.">
            <a:extLst>
              <a:ext uri="{FF2B5EF4-FFF2-40B4-BE49-F238E27FC236}">
                <a16:creationId xmlns:a16="http://schemas.microsoft.com/office/drawing/2014/main" id="{6299EC2F-3D83-6F67-B0D9-469CF924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45" y="3091296"/>
            <a:ext cx="3486045" cy="3486045"/>
          </a:xfrm>
          <a:prstGeom prst="rect">
            <a:avLst/>
          </a:prstGeom>
        </p:spPr>
      </p:pic>
      <p:pic>
        <p:nvPicPr>
          <p:cNvPr id="7" name="Picture 6" descr="A bottle of vitamins and capsules&#10;&#10;AI-generated content may be incorrect.">
            <a:extLst>
              <a:ext uri="{FF2B5EF4-FFF2-40B4-BE49-F238E27FC236}">
                <a16:creationId xmlns:a16="http://schemas.microsoft.com/office/drawing/2014/main" id="{091185BD-5574-6367-F8F7-2E733D81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49" y="476701"/>
            <a:ext cx="3305549" cy="26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84ED-C39F-3B89-0540-75A2999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Nuspojave</a:t>
            </a:r>
            <a:endParaRPr lang="en-GB" sz="4000" dirty="0">
              <a:latin typeface="Sitka Display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5A45-BEF6-F5B5-5300-9AC36E1B3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Kod muškarca (35) – </a:t>
            </a:r>
            <a:r>
              <a:rPr lang="hr-HR" dirty="0" err="1">
                <a:latin typeface="Sitka Heading" panose="02000505000000020004" pitchFamily="2" charset="0"/>
              </a:rPr>
              <a:t>ginekomastija</a:t>
            </a:r>
            <a:endParaRPr lang="hr-HR" dirty="0">
              <a:latin typeface="Sitka Heading" panose="02000505000000020004" pitchFamily="2" charset="0"/>
            </a:endParaRPr>
          </a:p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Umor, urtikarija pri konzumaciji tableta</a:t>
            </a:r>
          </a:p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Krvarenje zubnog mesa</a:t>
            </a:r>
          </a:p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Povećano menstrualno krvarenje</a:t>
            </a:r>
          </a:p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Glavobolje</a:t>
            </a:r>
          </a:p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Proljevi</a:t>
            </a:r>
          </a:p>
          <a:p>
            <a:pPr marL="285750" indent="-285750"/>
            <a:r>
              <a:rPr lang="hr-HR" dirty="0">
                <a:latin typeface="Sitka Heading" panose="02000505000000020004" pitchFamily="2" charset="0"/>
              </a:rPr>
              <a:t>Interakcija kod liječenja sa </a:t>
            </a:r>
            <a:r>
              <a:rPr lang="hr-HR" b="1" dirty="0" err="1">
                <a:latin typeface="Sitka Heading" panose="02000505000000020004" pitchFamily="2" charset="0"/>
              </a:rPr>
              <a:t>varfarinom</a:t>
            </a:r>
            <a:r>
              <a:rPr lang="hr-HR" dirty="0">
                <a:latin typeface="Sitka Heading" panose="02000505000000020004" pitchFamily="2" charset="0"/>
              </a:rPr>
              <a:t> (</a:t>
            </a:r>
            <a:r>
              <a:rPr lang="hr-HR" dirty="0" err="1">
                <a:latin typeface="Sitka Heading" panose="02000505000000020004" pitchFamily="2" charset="0"/>
              </a:rPr>
              <a:t>antikoagulans</a:t>
            </a:r>
            <a:r>
              <a:rPr lang="hr-HR" dirty="0">
                <a:latin typeface="Sitka Heading" panose="02000505000000020004" pitchFamily="2" charset="0"/>
              </a:rPr>
              <a:t>)</a:t>
            </a:r>
            <a:endParaRPr lang="en-GB" dirty="0">
              <a:latin typeface="Sitka Heading" panose="02000505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54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AD080-FCBF-4BFF-A4FC-5688206E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dirty="0">
                <a:latin typeface="Sitka Display Semibold" pitchFamily="2" charset="0"/>
              </a:rPr>
              <a:t>Angelica sinensis </a:t>
            </a:r>
            <a:r>
              <a:rPr lang="hr-HR" sz="4000" dirty="0">
                <a:latin typeface="Sitka Display Semibold" pitchFamily="2" charset="0"/>
              </a:rPr>
              <a:t>(Oliv.) Diels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4DC37D-81FA-8918-8949-84FFBCF1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2801793"/>
          </a:xfrm>
        </p:spPr>
        <p:txBody>
          <a:bodyPr>
            <a:normAutofit fontScale="92500"/>
          </a:bodyPr>
          <a:lstStyle/>
          <a:p>
            <a:r>
              <a:rPr lang="hr-HR" dirty="0">
                <a:latin typeface="Sitka Heading" panose="02000505000000020004" pitchFamily="2" charset="0"/>
              </a:rPr>
              <a:t>Porodica Apiaceae </a:t>
            </a:r>
          </a:p>
          <a:p>
            <a:r>
              <a:rPr lang="hr-HR" dirty="0">
                <a:latin typeface="Sitka Heading" panose="02000505000000020004" pitchFamily="2" charset="0"/>
              </a:rPr>
              <a:t>Autohtona u Kini, Koreji i Japanu</a:t>
            </a:r>
          </a:p>
          <a:p>
            <a:r>
              <a:rPr lang="hr-HR" dirty="0">
                <a:latin typeface="Sitka Heading" panose="02000505000000020004" pitchFamily="2" charset="0"/>
              </a:rPr>
              <a:t>Korijen – glava, tijelo i rep</a:t>
            </a:r>
          </a:p>
          <a:p>
            <a:r>
              <a:rPr lang="hr-HR" dirty="0">
                <a:latin typeface="Sitka Heading" panose="02000505000000020004" pitchFamily="2" charset="0"/>
              </a:rPr>
              <a:t>U </a:t>
            </a:r>
            <a:r>
              <a:rPr lang="hr-HR" dirty="0" smtClean="0">
                <a:latin typeface="Sitka Heading" panose="02000505000000020004" pitchFamily="2" charset="0"/>
              </a:rPr>
              <a:t>kineskoj </a:t>
            </a:r>
            <a:r>
              <a:rPr lang="hr-HR" dirty="0">
                <a:latin typeface="Sitka Heading" panose="02000505000000020004" pitchFamily="2" charset="0"/>
              </a:rPr>
              <a:t>medicini kao tonik i začin</a:t>
            </a:r>
          </a:p>
          <a:p>
            <a:r>
              <a:rPr lang="hr-HR" dirty="0">
                <a:latin typeface="Sitka Heading" panose="02000505000000020004" pitchFamily="2" charset="0"/>
              </a:rPr>
              <a:t>Oficinalna u farmakopeji Nacionalnalne Republike Kine</a:t>
            </a:r>
            <a:endParaRPr lang="sr-Latn-RS" dirty="0">
              <a:latin typeface="Sitka Heading" panose="02000505000000020004" pitchFamily="2" charset="0"/>
            </a:endParaRPr>
          </a:p>
        </p:txBody>
      </p:sp>
      <p:pic>
        <p:nvPicPr>
          <p:cNvPr id="5" name="Picture 4" descr="A close-up of a plant&#10;&#10;AI-generated content may be incorrect.">
            <a:extLst>
              <a:ext uri="{FF2B5EF4-FFF2-40B4-BE49-F238E27FC236}">
                <a16:creationId xmlns:a16="http://schemas.microsoft.com/office/drawing/2014/main" id="{2782BF97-CE56-6DA9-D802-DD2A145C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09" y="907796"/>
            <a:ext cx="3556810" cy="5373324"/>
          </a:xfrm>
          <a:prstGeom prst="rect">
            <a:avLst/>
          </a:prstGeom>
        </p:spPr>
      </p:pic>
      <p:pic>
        <p:nvPicPr>
          <p:cNvPr id="9" name="Picture 8" descr="A close-up of a bunch of root&#10;&#10;AI-generated content may be incorrect.">
            <a:extLst>
              <a:ext uri="{FF2B5EF4-FFF2-40B4-BE49-F238E27FC236}">
                <a16:creationId xmlns:a16="http://schemas.microsoft.com/office/drawing/2014/main" id="{00D0F562-A3AD-6941-0CFC-FD1D66498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16" y="4923360"/>
            <a:ext cx="2453708" cy="16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99DB53-1B91-4285-AE29-39CB85D6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Aktivne tvari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BB0DB3-7537-A067-52D7-ADDC8DC1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686"/>
            <a:ext cx="10515600" cy="4351338"/>
          </a:xfrm>
        </p:spPr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Eterično ulje –  ligustilid i n-butilidenftalid</a:t>
            </a:r>
          </a:p>
          <a:p>
            <a:r>
              <a:rPr lang="hr-HR" dirty="0">
                <a:latin typeface="Sitka Heading" panose="02000505000000020004" pitchFamily="2" charset="0"/>
              </a:rPr>
              <a:t>Fitosteroli</a:t>
            </a:r>
          </a:p>
          <a:p>
            <a:r>
              <a:rPr lang="hr-HR" dirty="0">
                <a:latin typeface="Sitka Heading" panose="02000505000000020004" pitchFamily="2" charset="0"/>
              </a:rPr>
              <a:t>Ferulinska kiselina</a:t>
            </a:r>
          </a:p>
          <a:p>
            <a:r>
              <a:rPr lang="hr-HR" dirty="0">
                <a:latin typeface="Sitka Heading" panose="02000505000000020004" pitchFamily="2" charset="0"/>
              </a:rPr>
              <a:t>Kumarini (angelol, angelicon)</a:t>
            </a:r>
            <a:endParaRPr lang="sr-Latn-RS" dirty="0">
              <a:latin typeface="Sitka Heading" panose="02000505000000020004" pitchFamily="2" charset="0"/>
            </a:endParaRPr>
          </a:p>
        </p:txBody>
      </p:sp>
      <p:pic>
        <p:nvPicPr>
          <p:cNvPr id="5" name="Picture 4" descr="A black and white drawing of a molecule&#10;&#10;AI-generated content may be incorrect.">
            <a:extLst>
              <a:ext uri="{FF2B5EF4-FFF2-40B4-BE49-F238E27FC236}">
                <a16:creationId xmlns:a16="http://schemas.microsoft.com/office/drawing/2014/main" id="{883498D1-D345-46D1-B972-D566D6BC6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5089"/>
            <a:ext cx="2504652" cy="2504652"/>
          </a:xfrm>
          <a:prstGeom prst="rect">
            <a:avLst/>
          </a:prstGeom>
          <a:solidFill>
            <a:srgbClr val="FFCCCC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</p:pic>
      <p:pic>
        <p:nvPicPr>
          <p:cNvPr id="7" name="Picture 6" descr="A chemical structure with red text&#10;&#10;AI-generated content may be incorrect.">
            <a:extLst>
              <a:ext uri="{FF2B5EF4-FFF2-40B4-BE49-F238E27FC236}">
                <a16:creationId xmlns:a16="http://schemas.microsoft.com/office/drawing/2014/main" id="{2DA9825A-900C-7A11-918E-9313EC15B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303" y="3694355"/>
            <a:ext cx="2775006" cy="2384770"/>
          </a:xfrm>
          <a:prstGeom prst="rect">
            <a:avLst/>
          </a:prstGeom>
        </p:spPr>
      </p:pic>
      <p:pic>
        <p:nvPicPr>
          <p:cNvPr id="9" name="Picture 8" descr="A black and white drawing of a molecule&#10;&#10;AI-generated content may be incorrect.">
            <a:extLst>
              <a:ext uri="{FF2B5EF4-FFF2-40B4-BE49-F238E27FC236}">
                <a16:creationId xmlns:a16="http://schemas.microsoft.com/office/drawing/2014/main" id="{C9A81CBC-BECA-4319-F366-4EE0BF449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6" y="3859731"/>
            <a:ext cx="2113380" cy="2113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77DE78-4126-0C3C-1BBD-747E5E9A5B63}"/>
              </a:ext>
            </a:extLst>
          </p:cNvPr>
          <p:cNvSpPr txBox="1"/>
          <p:nvPr/>
        </p:nvSpPr>
        <p:spPr>
          <a:xfrm>
            <a:off x="1260909" y="6079125"/>
            <a:ext cx="277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latin typeface="Sitka Heading" panose="02000505000000020004" pitchFamily="2" charset="0"/>
              </a:rPr>
              <a:t>Ligustilid</a:t>
            </a:r>
            <a:endParaRPr lang="en-GB" dirty="0">
              <a:latin typeface="Sitka Heading" panose="02000505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B19C9-95B9-25FD-0886-1EC609E3BA61}"/>
              </a:ext>
            </a:extLst>
          </p:cNvPr>
          <p:cNvSpPr txBox="1"/>
          <p:nvPr/>
        </p:nvSpPr>
        <p:spPr>
          <a:xfrm>
            <a:off x="6301212" y="6079125"/>
            <a:ext cx="175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Sitka Heading" panose="02000505000000020004" pitchFamily="2" charset="0"/>
              </a:rPr>
              <a:t>n-</a:t>
            </a:r>
            <a:r>
              <a:rPr lang="hr-HR" dirty="0" err="1">
                <a:latin typeface="Sitka Heading" panose="02000505000000020004" pitchFamily="2" charset="0"/>
              </a:rPr>
              <a:t>butilidenftalid</a:t>
            </a:r>
            <a:endParaRPr lang="hr-HR" dirty="0">
              <a:latin typeface="Sitka Heading" panose="02000505000000020004" pitchFamily="2" charset="0"/>
            </a:endParaRPr>
          </a:p>
          <a:p>
            <a:endParaRPr lang="en-GB" dirty="0">
              <a:latin typeface="Sitka Heading" panose="02000505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320EB-F50F-A08E-5DBC-B6FA5724CCE2}"/>
              </a:ext>
            </a:extLst>
          </p:cNvPr>
          <p:cNvSpPr txBox="1"/>
          <p:nvPr/>
        </p:nvSpPr>
        <p:spPr>
          <a:xfrm>
            <a:off x="9705315" y="5849741"/>
            <a:ext cx="152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latin typeface="Sitka Heading" panose="02000505000000020004" pitchFamily="2" charset="0"/>
              </a:rPr>
              <a:t>Ferulinska</a:t>
            </a:r>
            <a:r>
              <a:rPr lang="hr-HR" sz="1400" dirty="0">
                <a:latin typeface="Sitka Heading" panose="02000505000000020004" pitchFamily="2" charset="0"/>
              </a:rPr>
              <a:t> kiselina</a:t>
            </a:r>
          </a:p>
        </p:txBody>
      </p:sp>
    </p:spTree>
    <p:extLst>
      <p:ext uri="{BB962C8B-B14F-4D97-AF65-F5344CB8AC3E}">
        <p14:creationId xmlns:p14="http://schemas.microsoft.com/office/powerpoint/2010/main" val="331303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589B6-B8C6-51C1-86BA-9EB8ECC1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Učinci – „ženski </a:t>
            </a:r>
            <a:r>
              <a:rPr lang="hr-HR" sz="4000" dirty="0" err="1">
                <a:latin typeface="Sitka Display Semibold" pitchFamily="2" charset="0"/>
              </a:rPr>
              <a:t>ginseng</a:t>
            </a:r>
            <a:r>
              <a:rPr lang="hr-HR" sz="4000" dirty="0">
                <a:latin typeface="Sitka Display Semibold" pitchFamily="2" charset="0"/>
              </a:rPr>
              <a:t>”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6AC6E4-C696-3DFF-EF3B-E03EFC9B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8192" cy="4351338"/>
          </a:xfrm>
        </p:spPr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Regulacija menstrualnog ciklusa, olakšava simptome dismenoreje</a:t>
            </a:r>
          </a:p>
          <a:p>
            <a:r>
              <a:rPr lang="hr-HR" dirty="0">
                <a:latin typeface="Sitka Heading" panose="02000505000000020004" pitchFamily="2" charset="0"/>
              </a:rPr>
              <a:t>Anemija</a:t>
            </a:r>
          </a:p>
          <a:p>
            <a:r>
              <a:rPr lang="hr-HR" dirty="0">
                <a:latin typeface="Sitka Heading" panose="02000505000000020004" pitchFamily="2" charset="0"/>
              </a:rPr>
              <a:t>Konstipacija</a:t>
            </a:r>
          </a:p>
          <a:p>
            <a:r>
              <a:rPr lang="hr-HR" dirty="0">
                <a:latin typeface="Sitka Heading" panose="02000505000000020004" pitchFamily="2" charset="0"/>
              </a:rPr>
              <a:t>Kardiovaskularne bolesti</a:t>
            </a:r>
          </a:p>
          <a:p>
            <a:r>
              <a:rPr lang="hr-HR" dirty="0">
                <a:latin typeface="Sitka Heading" panose="02000505000000020004" pitchFamily="2" charset="0"/>
              </a:rPr>
              <a:t>Hepatoprotektivni učinak (kronični hepatitis i ciroza)</a:t>
            </a:r>
          </a:p>
          <a:p>
            <a:r>
              <a:rPr lang="hr-HR" dirty="0">
                <a:latin typeface="Sitka Heading" panose="02000505000000020004" pitchFamily="2" charset="0"/>
              </a:rPr>
              <a:t>Neplodnost</a:t>
            </a:r>
          </a:p>
          <a:p>
            <a:endParaRPr lang="sr-Latn-RS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8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7F3D68-F178-3736-325C-05AB081A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Sitka Display Semibold" pitchFamily="2" charset="0"/>
              </a:rPr>
              <a:t>Učinci na seksualne funkcije</a:t>
            </a:r>
            <a:endParaRPr lang="sr-Latn-RS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676308-0012-35B0-E86D-62F42BA2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Relaksacija maternice (</a:t>
            </a:r>
            <a:r>
              <a:rPr lang="hr-HR" b="1" dirty="0">
                <a:latin typeface="Sitka Heading" panose="02000505000000020004" pitchFamily="2" charset="0"/>
              </a:rPr>
              <a:t>spazmolitska</a:t>
            </a:r>
            <a:r>
              <a:rPr lang="hr-HR" dirty="0">
                <a:latin typeface="Sitka Heading" panose="02000505000000020004" pitchFamily="2" charset="0"/>
              </a:rPr>
              <a:t> aktivnost) – eterična ulja</a:t>
            </a:r>
          </a:p>
          <a:p>
            <a:r>
              <a:rPr lang="hr-HR" dirty="0">
                <a:latin typeface="Sitka Heading" panose="02000505000000020004" pitchFamily="2" charset="0"/>
              </a:rPr>
              <a:t>Kontrakcije maternice- ostale komponente</a:t>
            </a:r>
          </a:p>
          <a:p>
            <a:r>
              <a:rPr lang="hr-HR" b="1" dirty="0">
                <a:latin typeface="Sitka Heading" panose="02000505000000020004" pitchFamily="2" charset="0"/>
              </a:rPr>
              <a:t>Antispazmodičko</a:t>
            </a:r>
            <a:r>
              <a:rPr lang="hr-HR" dirty="0">
                <a:latin typeface="Sitka Heading" panose="02000505000000020004" pitchFamily="2" charset="0"/>
              </a:rPr>
              <a:t> djelovanje </a:t>
            </a:r>
            <a:r>
              <a:rPr lang="hr-HR" dirty="0" err="1">
                <a:latin typeface="Sitka Heading" panose="02000505000000020004" pitchFamily="2" charset="0"/>
              </a:rPr>
              <a:t>ligustilid</a:t>
            </a:r>
            <a:r>
              <a:rPr lang="hr-HR" dirty="0">
                <a:latin typeface="Sitka Heading" panose="02000505000000020004" pitchFamily="2" charset="0"/>
              </a:rPr>
              <a:t> </a:t>
            </a:r>
          </a:p>
          <a:p>
            <a:r>
              <a:rPr lang="hr-HR" dirty="0">
                <a:latin typeface="Sitka Heading" panose="02000505000000020004" pitchFamily="2" charset="0"/>
              </a:rPr>
              <a:t>Povećanje proizvodnje estrogenih hormona u jajnicima</a:t>
            </a:r>
          </a:p>
          <a:p>
            <a:r>
              <a:rPr lang="hr-HR" dirty="0">
                <a:latin typeface="Sitka Heading" panose="02000505000000020004" pitchFamily="2" charset="0"/>
              </a:rPr>
              <a:t>Povećana seksulna aktivnost kod ženskih miševa</a:t>
            </a:r>
          </a:p>
          <a:p>
            <a:endParaRPr lang="sr-Latn-RS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8A4BC-ED0D-3BAD-6B6C-C3CB36A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Učinci na kardiovaskularni sustav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D7BCDE-EDB4-E4D0-B3C9-50406829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019"/>
            <a:ext cx="10947400" cy="4351338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>
                <a:latin typeface="Sitka Heading" panose="02000505000000020004" pitchFamily="2" charset="0"/>
              </a:rPr>
              <a:t>Antiaritmičko djelovanje </a:t>
            </a:r>
            <a:r>
              <a:rPr lang="hr-HR" dirty="0">
                <a:latin typeface="Sitka Heading" panose="02000505000000020004" pitchFamily="2" charset="0"/>
              </a:rPr>
              <a:t>–stabilizacija srčanog ritma; produljenje refraktornog </a:t>
            </a:r>
          </a:p>
          <a:p>
            <a:pPr marL="0" indent="0">
              <a:buNone/>
            </a:pPr>
            <a:r>
              <a:rPr lang="hr-HR" dirty="0">
                <a:latin typeface="Sitka Heading" panose="02000505000000020004" pitchFamily="2" charset="0"/>
              </a:rPr>
              <a:t>   perioda i atrijska fibrilacija</a:t>
            </a:r>
          </a:p>
          <a:p>
            <a:r>
              <a:rPr lang="hr-HR" dirty="0">
                <a:latin typeface="Sitka Heading" panose="02000505000000020004" pitchFamily="2" charset="0"/>
              </a:rPr>
              <a:t>Povećava sintezu vaskularnog endotelialnog faktora rasta (</a:t>
            </a:r>
            <a:r>
              <a:rPr lang="hr-HR" b="1" dirty="0">
                <a:latin typeface="Sitka Heading" panose="02000505000000020004" pitchFamily="2" charset="0"/>
              </a:rPr>
              <a:t>VEGF</a:t>
            </a:r>
            <a:r>
              <a:rPr lang="hr-HR" dirty="0">
                <a:latin typeface="Sitka Heading" panose="02000505000000020004" pitchFamily="2" charset="0"/>
              </a:rPr>
              <a:t>) - rast krvnih endotelnih stanica in vivo i in vitro</a:t>
            </a:r>
          </a:p>
          <a:p>
            <a:r>
              <a:rPr lang="hr-HR" b="1" dirty="0">
                <a:latin typeface="Sitka Heading" panose="02000505000000020004" pitchFamily="2" charset="0"/>
              </a:rPr>
              <a:t>Antioksidativna</a:t>
            </a:r>
            <a:r>
              <a:rPr lang="hr-HR" dirty="0">
                <a:latin typeface="Sitka Heading" panose="02000505000000020004" pitchFamily="2" charset="0"/>
              </a:rPr>
              <a:t> aktivnost in vitro – </a:t>
            </a:r>
            <a:r>
              <a:rPr lang="hr-HR" dirty="0" smtClean="0">
                <a:latin typeface="Sitka Heading" panose="02000505000000020004" pitchFamily="2" charset="0"/>
              </a:rPr>
              <a:t>morfološke </a:t>
            </a:r>
            <a:r>
              <a:rPr lang="hr-HR" dirty="0">
                <a:latin typeface="Sitka Heading" panose="02000505000000020004" pitchFamily="2" charset="0"/>
              </a:rPr>
              <a:t>promijene na </a:t>
            </a:r>
            <a:r>
              <a:rPr lang="hr-HR" dirty="0" err="1" smtClean="0">
                <a:latin typeface="Sitka Heading" panose="02000505000000020004" pitchFamily="2" charset="0"/>
              </a:rPr>
              <a:t>endoltelnim</a:t>
            </a:r>
            <a:r>
              <a:rPr lang="hr-HR" dirty="0" smtClean="0">
                <a:latin typeface="Sitka Heading" panose="02000505000000020004" pitchFamily="2" charset="0"/>
              </a:rPr>
              <a:t> </a:t>
            </a:r>
            <a:r>
              <a:rPr lang="hr-HR" dirty="0">
                <a:latin typeface="Sitka Heading" panose="02000505000000020004" pitchFamily="2" charset="0"/>
              </a:rPr>
              <a:t>stanicama uzrokovane visokom koncentracijom lipida u serumu (kolesterol i trigiceridi)</a:t>
            </a:r>
          </a:p>
          <a:p>
            <a:r>
              <a:rPr lang="hr-HR" b="1" dirty="0" err="1">
                <a:latin typeface="Sitka Heading" panose="02000505000000020004" pitchFamily="2" charset="0"/>
              </a:rPr>
              <a:t>Antitombocitni</a:t>
            </a:r>
            <a:r>
              <a:rPr lang="hr-HR" dirty="0">
                <a:latin typeface="Sitka Heading" panose="02000505000000020004" pitchFamily="2" charset="0"/>
              </a:rPr>
              <a:t> učinak - </a:t>
            </a:r>
            <a:r>
              <a:rPr lang="hr-HR" dirty="0" err="1">
                <a:latin typeface="Sitka Heading" panose="02000505000000020004" pitchFamily="2" charset="0"/>
              </a:rPr>
              <a:t>ligustilid</a:t>
            </a:r>
            <a:r>
              <a:rPr lang="hr-HR" dirty="0">
                <a:latin typeface="Sitka Heading" panose="02000505000000020004" pitchFamily="2" charset="0"/>
              </a:rPr>
              <a:t> i </a:t>
            </a:r>
            <a:r>
              <a:rPr lang="hr-HR" dirty="0" err="1" smtClean="0">
                <a:latin typeface="Sitka Heading" panose="02000505000000020004" pitchFamily="2" charset="0"/>
              </a:rPr>
              <a:t>ferulinska</a:t>
            </a:r>
            <a:r>
              <a:rPr lang="hr-HR" dirty="0" smtClean="0">
                <a:latin typeface="Sitka Heading" panose="02000505000000020004" pitchFamily="2" charset="0"/>
              </a:rPr>
              <a:t> kiselina</a:t>
            </a:r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>
                <a:latin typeface="Sitka Heading" panose="02000505000000020004" pitchFamily="2" charset="0"/>
              </a:rPr>
              <a:t>Sniženje krvog tlaka, dilatacija koronarnih žila, smanjenje kolesterola u krvnom serumu - smjanjuje rizik od ateroskleroze</a:t>
            </a:r>
          </a:p>
          <a:p>
            <a:r>
              <a:rPr lang="hr-HR" dirty="0">
                <a:latin typeface="Sitka Heading" panose="02000505000000020004" pitchFamily="2" charset="0"/>
              </a:rPr>
              <a:t>Stimulacija </a:t>
            </a:r>
            <a:r>
              <a:rPr lang="hr-HR" b="1" dirty="0">
                <a:latin typeface="Sitka Heading" panose="02000505000000020004" pitchFamily="2" charset="0"/>
              </a:rPr>
              <a:t>hematopoeze</a:t>
            </a:r>
            <a:r>
              <a:rPr lang="hr-HR" dirty="0">
                <a:latin typeface="Sitka Heading" panose="02000505000000020004" pitchFamily="2" charset="0"/>
              </a:rPr>
              <a:t> u koštanoj srži in vitro – polisaharidne komponente</a:t>
            </a:r>
          </a:p>
        </p:txBody>
      </p:sp>
    </p:spTree>
    <p:extLst>
      <p:ext uri="{BB962C8B-B14F-4D97-AF65-F5344CB8AC3E}">
        <p14:creationId xmlns:p14="http://schemas.microsoft.com/office/powerpoint/2010/main" val="175873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C2323-A210-E0FB-3AAD-4ABF9E47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Učinci na bubreg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D3388E-5026-7356-BEBD-156BDD95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788"/>
            <a:ext cx="10515600" cy="4351338"/>
          </a:xfrm>
        </p:spPr>
        <p:txBody>
          <a:bodyPr/>
          <a:lstStyle/>
          <a:p>
            <a:r>
              <a:rPr lang="hr-HR" b="1" dirty="0">
                <a:latin typeface="Sitka Heading" panose="02000505000000020004" pitchFamily="2" charset="0"/>
              </a:rPr>
              <a:t>Danggui Buxe Tang (DBT) </a:t>
            </a:r>
            <a:r>
              <a:rPr lang="hr-HR" dirty="0">
                <a:latin typeface="Sitka Heading" panose="02000505000000020004" pitchFamily="2" charset="0"/>
              </a:rPr>
              <a:t>– kombinacija Dong quai i </a:t>
            </a:r>
            <a:r>
              <a:rPr lang="hr-HR" dirty="0" err="1" smtClean="0">
                <a:latin typeface="Sitka Heading" panose="02000505000000020004" pitchFamily="2" charset="0"/>
              </a:rPr>
              <a:t>Astragalus</a:t>
            </a:r>
            <a:r>
              <a:rPr lang="hr-HR" dirty="0" smtClean="0">
                <a:latin typeface="Sitka Heading" panose="02000505000000020004" pitchFamily="2" charset="0"/>
              </a:rPr>
              <a:t> (1:5</a:t>
            </a:r>
            <a:r>
              <a:rPr lang="hr-HR" dirty="0">
                <a:latin typeface="Sitka Heading" panose="02000505000000020004" pitchFamily="2" charset="0"/>
              </a:rPr>
              <a:t>)</a:t>
            </a:r>
          </a:p>
          <a:p>
            <a:r>
              <a:rPr lang="hr-HR" dirty="0">
                <a:latin typeface="Sitka Heading" panose="02000505000000020004" pitchFamily="2" charset="0"/>
              </a:rPr>
              <a:t>Smanjuje hiperlipidemiju kod nefrotičkih štakora (oštećenje bubrega)</a:t>
            </a:r>
          </a:p>
          <a:p>
            <a:r>
              <a:rPr lang="hr-HR" dirty="0">
                <a:latin typeface="Sitka Heading" panose="02000505000000020004" pitchFamily="2" charset="0"/>
              </a:rPr>
              <a:t>Zaštita funkcije bubrega i bubrežne fibroze</a:t>
            </a:r>
          </a:p>
          <a:p>
            <a:r>
              <a:rPr lang="hr-HR" dirty="0">
                <a:latin typeface="Sitka Heading" panose="02000505000000020004" pitchFamily="2" charset="0"/>
              </a:rPr>
              <a:t>U kineskoj medicini antifibrotik, u kombinaciji sa ACE inhibitorom smanjuje tubulointersticijsku fibrozu- NO </a:t>
            </a:r>
          </a:p>
          <a:p>
            <a:r>
              <a:rPr lang="hr-HR" dirty="0">
                <a:latin typeface="Sitka Heading" panose="02000505000000020004" pitchFamily="2" charset="0"/>
              </a:rPr>
              <a:t>Povećana mRNA ekspresija eritropoetina in vitro – megakariociti</a:t>
            </a:r>
          </a:p>
          <a:p>
            <a:r>
              <a:rPr lang="hr-HR" dirty="0">
                <a:latin typeface="Sitka Heading" panose="02000505000000020004" pitchFamily="2" charset="0"/>
              </a:rPr>
              <a:t>Anemija urokvana ciklofosfamidom (kemoterapija)</a:t>
            </a:r>
            <a:endParaRPr lang="sr-Latn-RS" dirty="0">
              <a:latin typeface="Sitka Heading" panose="02000505000000020004" pitchFamily="2" charset="0"/>
            </a:endParaRP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CB83531A-5E08-8F4A-A97E-E634D7305B83}"/>
              </a:ext>
            </a:extLst>
          </p:cNvPr>
          <p:cNvCxnSpPr>
            <a:cxnSpLocks/>
          </p:cNvCxnSpPr>
          <p:nvPr/>
        </p:nvCxnSpPr>
        <p:spPr>
          <a:xfrm flipV="1">
            <a:off x="7361792" y="4459293"/>
            <a:ext cx="0" cy="271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2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23D37-47ED-0F54-EDDE-F750B4D6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Citotoksični učinak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56A598-4994-F0E8-F2CC-8311050F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Glioblastoma mutiforme  - tumor mozga (n-</a:t>
            </a:r>
            <a:r>
              <a:rPr lang="hr-HR" dirty="0" err="1">
                <a:latin typeface="Sitka Heading" panose="02000505000000020004" pitchFamily="2" charset="0"/>
              </a:rPr>
              <a:t>butilidenftalid</a:t>
            </a:r>
            <a:r>
              <a:rPr lang="hr-HR" dirty="0">
                <a:latin typeface="Sitka Heading" panose="02000505000000020004" pitchFamily="2" charset="0"/>
              </a:rPr>
              <a:t>)</a:t>
            </a:r>
          </a:p>
          <a:p>
            <a:r>
              <a:rPr lang="hr-HR" dirty="0">
                <a:latin typeface="Sitka Heading" panose="02000505000000020004" pitchFamily="2" charset="0"/>
              </a:rPr>
              <a:t>Rak debelog crijeva – HT-29 stanice (ftalidi)</a:t>
            </a:r>
          </a:p>
          <a:p>
            <a:r>
              <a:rPr lang="hr-HR" dirty="0">
                <a:latin typeface="Sitka Heading" panose="02000505000000020004" pitchFamily="2" charset="0"/>
              </a:rPr>
              <a:t>Metastazirane tumorkse stanice </a:t>
            </a:r>
            <a:r>
              <a:rPr lang="hr-HR" dirty="0" err="1">
                <a:latin typeface="Sitka Heading" panose="02000505000000020004" pitchFamily="2" charset="0"/>
              </a:rPr>
              <a:t>melanoma</a:t>
            </a:r>
            <a:r>
              <a:rPr lang="hr-HR" dirty="0">
                <a:latin typeface="Sitka Heading" panose="02000505000000020004" pitchFamily="2" charset="0"/>
              </a:rPr>
              <a:t> </a:t>
            </a:r>
            <a:r>
              <a:rPr lang="hr-HR" dirty="0" smtClean="0">
                <a:latin typeface="Sitka Heading" panose="02000505000000020004" pitchFamily="2" charset="0"/>
              </a:rPr>
              <a:t>BL16-BL26 </a:t>
            </a:r>
            <a:endParaRPr lang="hr-HR" dirty="0">
              <a:latin typeface="Sitka Heading" panose="02000505000000020004" pitchFamily="2" charset="0"/>
            </a:endParaRPr>
          </a:p>
          <a:p>
            <a:r>
              <a:rPr lang="hr-HR" dirty="0">
                <a:latin typeface="Sitka Heading" panose="02000505000000020004" pitchFamily="2" charset="0"/>
              </a:rPr>
              <a:t>Potiče proliferaciju melanocita, sintezu melanina i tirozinaznu aktivnost</a:t>
            </a:r>
            <a:endParaRPr lang="sr-Latn-RS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0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479B5-68F7-9EEE-83F8-A2F8E450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Sitka Display Semibold" pitchFamily="2" charset="0"/>
              </a:rPr>
              <a:t>Utjecaj na imunološki sustav</a:t>
            </a:r>
            <a:endParaRPr lang="sr-Latn-RS" sz="4000" dirty="0">
              <a:latin typeface="Sitka Display Semibold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F09681-A53A-DD98-6A32-B109C65F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Sitka Heading" panose="02000505000000020004" pitchFamily="2" charset="0"/>
              </a:rPr>
              <a:t>Inhibicija sinteze antitijela </a:t>
            </a:r>
          </a:p>
          <a:p>
            <a:r>
              <a:rPr lang="hr-HR" dirty="0">
                <a:latin typeface="Sitka Heading" panose="02000505000000020004" pitchFamily="2" charset="0"/>
              </a:rPr>
              <a:t>Stimulacija fagocitoze i proliferacije limfocita</a:t>
            </a:r>
          </a:p>
          <a:p>
            <a:r>
              <a:rPr lang="hr-HR" dirty="0">
                <a:latin typeface="Sitka Heading" panose="02000505000000020004" pitchFamily="2" charset="0"/>
              </a:rPr>
              <a:t>DBT – trombotična trombocitopenična purpura – povišnena proliferacija stanica i </a:t>
            </a:r>
            <a:r>
              <a:rPr lang="hr-HR" dirty="0" smtClean="0">
                <a:latin typeface="Sitka Heading" panose="02000505000000020004" pitchFamily="2" charset="0"/>
              </a:rPr>
              <a:t>izlučivanje </a:t>
            </a:r>
            <a:r>
              <a:rPr lang="hr-HR" dirty="0" err="1" smtClean="0">
                <a:latin typeface="Sitka Heading" panose="02000505000000020004" pitchFamily="2" charset="0"/>
              </a:rPr>
              <a:t>interleukina</a:t>
            </a:r>
            <a:r>
              <a:rPr lang="hr-HR" dirty="0" smtClean="0">
                <a:latin typeface="Sitka Heading" panose="02000505000000020004" pitchFamily="2" charset="0"/>
              </a:rPr>
              <a:t> </a:t>
            </a:r>
            <a:r>
              <a:rPr lang="hr-HR" dirty="0">
                <a:latin typeface="Sitka Heading" panose="02000505000000020004" pitchFamily="2" charset="0"/>
              </a:rPr>
              <a:t>2 i </a:t>
            </a:r>
            <a:r>
              <a:rPr lang="hr-HR" dirty="0" smtClean="0">
                <a:latin typeface="Sitka Heading" panose="02000505000000020004" pitchFamily="2" charset="0"/>
              </a:rPr>
              <a:t>povećana </a:t>
            </a:r>
            <a:r>
              <a:rPr lang="hr-HR" dirty="0" err="1" smtClean="0">
                <a:latin typeface="Sitka Heading" panose="02000505000000020004" pitchFamily="2" charset="0"/>
              </a:rPr>
              <a:t>makrofagna</a:t>
            </a:r>
            <a:r>
              <a:rPr lang="hr-HR" dirty="0" smtClean="0">
                <a:latin typeface="Sitka Heading" panose="02000505000000020004" pitchFamily="2" charset="0"/>
              </a:rPr>
              <a:t> </a:t>
            </a:r>
            <a:r>
              <a:rPr lang="hr-HR" dirty="0" err="1" smtClean="0">
                <a:latin typeface="Sitka Heading" panose="02000505000000020004" pitchFamily="2" charset="0"/>
              </a:rPr>
              <a:t>fagocitoza</a:t>
            </a:r>
            <a:endParaRPr lang="sr-Latn-RS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9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540</Words>
  <Application>Microsoft Office PowerPoint</Application>
  <PresentationFormat>Široki zaslon</PresentationFormat>
  <Paragraphs>83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Sitka Display Semibold</vt:lpstr>
      <vt:lpstr>Sitka Heading</vt:lpstr>
      <vt:lpstr>Tema sustava Office</vt:lpstr>
      <vt:lpstr>Dong quai</vt:lpstr>
      <vt:lpstr>Angelica sinensis (Oliv.) Diels</vt:lpstr>
      <vt:lpstr>Aktivne tvari</vt:lpstr>
      <vt:lpstr>Učinci – „ženski ginseng”</vt:lpstr>
      <vt:lpstr>Učinci na seksualne funkcije</vt:lpstr>
      <vt:lpstr>Učinci na kardiovaskularni sustav</vt:lpstr>
      <vt:lpstr>Učinci na bubreg</vt:lpstr>
      <vt:lpstr>Citotoksični učinak</vt:lpstr>
      <vt:lpstr>Utjecaj na imunološki sustav</vt:lpstr>
      <vt:lpstr>Ostali učinci</vt:lpstr>
      <vt:lpstr>Farmakokinetika i klinička ispitivanja</vt:lpstr>
      <vt:lpstr>Pripravci – korijen A. sinensis</vt:lpstr>
      <vt:lpstr>Nuspojave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 quai</dc:title>
  <dc:creator>Veronika Benko</dc:creator>
  <cp:lastModifiedBy>Domagoj Benko</cp:lastModifiedBy>
  <cp:revision>3</cp:revision>
  <dcterms:created xsi:type="dcterms:W3CDTF">2025-12-02T03:28:14Z</dcterms:created>
  <dcterms:modified xsi:type="dcterms:W3CDTF">2025-12-09T20:35:02Z</dcterms:modified>
</cp:coreProperties>
</file>