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4"/>
  </p:notesMasterIdLst>
  <p:sldIdLst>
    <p:sldId id="372" r:id="rId2"/>
    <p:sldId id="506" r:id="rId3"/>
    <p:sldId id="478" r:id="rId4"/>
    <p:sldId id="507" r:id="rId5"/>
    <p:sldId id="479" r:id="rId6"/>
    <p:sldId id="508" r:id="rId7"/>
    <p:sldId id="483" r:id="rId8"/>
    <p:sldId id="509" r:id="rId9"/>
    <p:sldId id="484" r:id="rId10"/>
    <p:sldId id="510" r:id="rId11"/>
    <p:sldId id="485" r:id="rId12"/>
    <p:sldId id="511" r:id="rId13"/>
    <p:sldId id="486" r:id="rId14"/>
    <p:sldId id="512" r:id="rId15"/>
    <p:sldId id="454" r:id="rId16"/>
    <p:sldId id="513" r:id="rId17"/>
    <p:sldId id="413" r:id="rId18"/>
    <p:sldId id="514" r:id="rId19"/>
    <p:sldId id="401" r:id="rId20"/>
    <p:sldId id="515" r:id="rId21"/>
    <p:sldId id="411" r:id="rId22"/>
    <p:sldId id="516" r:id="rId23"/>
    <p:sldId id="542" r:id="rId24"/>
    <p:sldId id="517" r:id="rId25"/>
    <p:sldId id="414" r:id="rId26"/>
    <p:sldId id="518" r:id="rId27"/>
    <p:sldId id="482" r:id="rId28"/>
    <p:sldId id="519" r:id="rId29"/>
    <p:sldId id="489" r:id="rId30"/>
    <p:sldId id="520" r:id="rId31"/>
    <p:sldId id="491" r:id="rId32"/>
    <p:sldId id="521" r:id="rId33"/>
    <p:sldId id="493" r:id="rId34"/>
    <p:sldId id="522" r:id="rId35"/>
    <p:sldId id="398" r:id="rId36"/>
    <p:sldId id="523" r:id="rId37"/>
    <p:sldId id="399" r:id="rId38"/>
    <p:sldId id="524" r:id="rId39"/>
    <p:sldId id="490" r:id="rId40"/>
    <p:sldId id="525" r:id="rId41"/>
    <p:sldId id="400" r:id="rId42"/>
    <p:sldId id="526" r:id="rId43"/>
    <p:sldId id="492" r:id="rId44"/>
    <p:sldId id="527" r:id="rId45"/>
    <p:sldId id="464" r:id="rId46"/>
    <p:sldId id="528" r:id="rId47"/>
    <p:sldId id="494" r:id="rId48"/>
    <p:sldId id="529" r:id="rId49"/>
    <p:sldId id="421" r:id="rId50"/>
    <p:sldId id="530" r:id="rId51"/>
    <p:sldId id="495" r:id="rId52"/>
    <p:sldId id="531" r:id="rId53"/>
    <p:sldId id="496" r:id="rId54"/>
    <p:sldId id="532" r:id="rId55"/>
    <p:sldId id="451" r:id="rId56"/>
    <p:sldId id="533" r:id="rId57"/>
    <p:sldId id="498" r:id="rId58"/>
    <p:sldId id="534" r:id="rId59"/>
    <p:sldId id="499" r:id="rId60"/>
    <p:sldId id="535" r:id="rId61"/>
    <p:sldId id="329" r:id="rId62"/>
    <p:sldId id="536" r:id="rId63"/>
    <p:sldId id="505" r:id="rId64"/>
    <p:sldId id="537" r:id="rId65"/>
    <p:sldId id="502" r:id="rId66"/>
    <p:sldId id="538" r:id="rId67"/>
    <p:sldId id="501" r:id="rId68"/>
    <p:sldId id="539" r:id="rId69"/>
    <p:sldId id="504" r:id="rId70"/>
    <p:sldId id="540" r:id="rId71"/>
    <p:sldId id="503" r:id="rId72"/>
    <p:sldId id="541" r:id="rId73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03" autoAdjust="0"/>
    <p:restoredTop sz="87018" autoAdjust="0"/>
  </p:normalViewPr>
  <p:slideViewPr>
    <p:cSldViewPr snapToGrid="0">
      <p:cViewPr varScale="1">
        <p:scale>
          <a:sx n="100" d="100"/>
          <a:sy n="100" d="100"/>
        </p:scale>
        <p:origin x="23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C874D9-765A-49BB-AF79-CEAA596473A2}" type="datetimeFigureOut">
              <a:rPr lang="hr-HR" smtClean="0"/>
              <a:t>3.1.2025.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F22577-10C2-481F-BCB7-57E6E5D86DE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93383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379371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i="1" dirty="0" err="1"/>
              <a:t>Saccharum</a:t>
            </a:r>
            <a:r>
              <a:rPr lang="hr-HR" i="1" dirty="0"/>
              <a:t> </a:t>
            </a:r>
            <a:r>
              <a:rPr lang="hr-HR" i="1" dirty="0" err="1"/>
              <a:t>ravennae</a:t>
            </a:r>
            <a:r>
              <a:rPr lang="hr-HR" i="1" dirty="0"/>
              <a:t> </a:t>
            </a:r>
            <a:r>
              <a:rPr lang="hr-HR" dirty="0"/>
              <a:t>(L.) Murray je iznimno rijetka u hrvatskoj flori, recentno poznata jedino sa otoka Suska i Mljeta.</a:t>
            </a:r>
          </a:p>
          <a:p>
            <a:r>
              <a:rPr lang="hr-HR" dirty="0"/>
              <a:t>Zbog svog visokog rasta i bujnog cvata često se sadi i kao ukrasna vrsta, pa je ponegdje teško utvrditi da li je na nekim nalazištima u Sredozemlju prirodna ili kultivirana.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19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285883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i="1" baseline="0" dirty="0" err="1"/>
              <a:t>Elymus</a:t>
            </a:r>
            <a:r>
              <a:rPr lang="hr-HR" i="1" baseline="0" dirty="0"/>
              <a:t> </a:t>
            </a:r>
            <a:r>
              <a:rPr lang="hr-HR" i="1" baseline="0" dirty="0" err="1"/>
              <a:t>farctus</a:t>
            </a:r>
            <a:r>
              <a:rPr lang="hr-HR" i="0" baseline="0" dirty="0"/>
              <a:t> </a:t>
            </a:r>
            <a:r>
              <a:rPr lang="hr-HR" i="0" dirty="0"/>
              <a:t>je</a:t>
            </a:r>
            <a:r>
              <a:rPr lang="hr-HR" i="0" baseline="0" dirty="0"/>
              <a:t> primjer kritično ugrožene vrste koju ste već upoznali u vježbi o porodici </a:t>
            </a:r>
            <a:r>
              <a:rPr lang="hr-HR" i="1" baseline="0" dirty="0" err="1"/>
              <a:t>Poaceae</a:t>
            </a:r>
            <a:r>
              <a:rPr lang="hr-HR" i="1" baseline="0" dirty="0"/>
              <a:t> </a:t>
            </a:r>
            <a:r>
              <a:rPr lang="hr-HR" i="0" u="none" baseline="0" dirty="0"/>
              <a:t>u hrvatskoj flori.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i="0" baseline="0" dirty="0"/>
              <a:t>Iako na karti vidimo dosta nalazišta, većina njih je vrlo stara i danas vrsta tamo više ne raste.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21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51303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i="1" dirty="0"/>
              <a:t>Sporobolus</a:t>
            </a:r>
            <a:r>
              <a:rPr lang="hr-HR" i="1" baseline="0" dirty="0"/>
              <a:t> pungens </a:t>
            </a:r>
            <a:r>
              <a:rPr lang="hr-HR" i="0" baseline="0" dirty="0"/>
              <a:t>je također kritično ugrožena vrsta sa istog staništa kao i prethodna vrsta. Najveća recentna populacija vrste u Hrvatskoj je u uvali Blace na otoku Mljetu. Ostala povijesna i poneka recentna nalazišta vezana su uz srednjo- i južnodalmatinske otoke i poluotok Pelješac. Biljka je niskog rasta.</a:t>
            </a:r>
            <a:endParaRPr lang="hr-HR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23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148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i="1" baseline="0" dirty="0" err="1"/>
              <a:t>Cutandia</a:t>
            </a:r>
            <a:r>
              <a:rPr lang="hr-HR" i="1" baseline="0" dirty="0"/>
              <a:t> </a:t>
            </a:r>
            <a:r>
              <a:rPr lang="hr-HR" i="1" baseline="0" dirty="0" err="1"/>
              <a:t>maritima</a:t>
            </a:r>
            <a:r>
              <a:rPr lang="hr-HR" i="0" baseline="0" dirty="0"/>
              <a:t> </a:t>
            </a:r>
            <a:r>
              <a:rPr lang="hr-HR" i="0" dirty="0"/>
              <a:t>je</a:t>
            </a:r>
            <a:r>
              <a:rPr lang="hr-HR" i="0" baseline="0" dirty="0"/>
              <a:t> primjer kritično ugrožene vrste koju ste već upoznali u vježbi o porodici </a:t>
            </a:r>
            <a:r>
              <a:rPr lang="hr-HR" i="1" baseline="0" dirty="0" err="1"/>
              <a:t>Poaceae</a:t>
            </a:r>
            <a:r>
              <a:rPr lang="hr-HR" i="1" baseline="0" dirty="0"/>
              <a:t> </a:t>
            </a:r>
            <a:r>
              <a:rPr lang="hr-HR" i="0" u="none" baseline="0" dirty="0"/>
              <a:t>u hrvatskoj flori.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i="0" baseline="0" dirty="0"/>
              <a:t>Nalazišta su joj na srednjodalmatinskim otocima.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25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64922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i="1" baseline="0" dirty="0" err="1"/>
              <a:t>Aeluropus</a:t>
            </a:r>
            <a:r>
              <a:rPr lang="hr-HR" i="1" baseline="0" dirty="0"/>
              <a:t> </a:t>
            </a:r>
            <a:r>
              <a:rPr lang="hr-HR" i="1" baseline="0" dirty="0" err="1"/>
              <a:t>littoralis</a:t>
            </a:r>
            <a:r>
              <a:rPr lang="hr-HR" i="1" baseline="0" dirty="0"/>
              <a:t> </a:t>
            </a:r>
            <a:r>
              <a:rPr lang="hr-HR" i="0" dirty="0"/>
              <a:t>je</a:t>
            </a:r>
            <a:r>
              <a:rPr lang="hr-HR" i="0" baseline="0" dirty="0"/>
              <a:t> primjer kritično ugrožene vrste koju ste već upoznali u vježbi o porodici </a:t>
            </a:r>
            <a:r>
              <a:rPr lang="hr-HR" i="1" baseline="0" dirty="0" err="1"/>
              <a:t>Poaceae</a:t>
            </a:r>
            <a:r>
              <a:rPr lang="hr-HR" i="1" baseline="0" dirty="0"/>
              <a:t> </a:t>
            </a:r>
            <a:r>
              <a:rPr lang="hr-HR" i="0" u="none" baseline="0" dirty="0"/>
              <a:t>u hrvatskoj flori, recentno poznata jedino s Visa i Pelješca.</a:t>
            </a:r>
            <a:endParaRPr lang="hr-HR" i="0" baseline="0" dirty="0"/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27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877244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28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19422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29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123299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err="1"/>
              <a:t>Pješčarski</a:t>
            </a:r>
            <a:r>
              <a:rPr lang="hr-HR" dirty="0"/>
              <a:t> trputac i danas ima lijepu populaciju na Đurđevačkim pijescima. Vrlo je sličan vrsti </a:t>
            </a:r>
            <a:r>
              <a:rPr lang="hr-HR" i="1" dirty="0" err="1"/>
              <a:t>Plantrago</a:t>
            </a:r>
            <a:r>
              <a:rPr lang="hr-HR" i="1" dirty="0"/>
              <a:t> </a:t>
            </a:r>
            <a:r>
              <a:rPr lang="hr-HR" i="1" dirty="0" err="1"/>
              <a:t>afra</a:t>
            </a:r>
            <a:r>
              <a:rPr lang="hr-HR" i="0" dirty="0"/>
              <a:t>, pa su moguće krive determinacije iz primorske Hrvatske!</a:t>
            </a:r>
          </a:p>
          <a:p>
            <a:r>
              <a:rPr lang="hr-HR" i="0" dirty="0" err="1"/>
              <a:t>Pješčarska</a:t>
            </a:r>
            <a:r>
              <a:rPr lang="hr-HR" i="0" dirty="0"/>
              <a:t> metlica je, po svemu sudeći, izumrla vrsta hrvatske flore, jer već duže vrijeme nije potvrđena na Đurđevačkim pijescima.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31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041858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b="0" dirty="0"/>
              <a:t>Ove tri vrste su također kritično ugrožene biljke kontinentalnih pijesaka.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33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108960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i="0" baseline="0" dirty="0"/>
              <a:t>Jedino danas poznato nalazište </a:t>
            </a:r>
            <a:r>
              <a:rPr lang="hr-HR" i="1" baseline="0" dirty="0" err="1"/>
              <a:t>Corynephorus</a:t>
            </a:r>
            <a:r>
              <a:rPr lang="hr-HR" i="1" baseline="0" dirty="0"/>
              <a:t> </a:t>
            </a:r>
            <a:r>
              <a:rPr lang="hr-HR" i="1" baseline="0" dirty="0" err="1"/>
              <a:t>canescens</a:t>
            </a:r>
            <a:r>
              <a:rPr lang="hr-HR" i="0" baseline="0" dirty="0"/>
              <a:t> u Hrvatskoj su Đurđevački pijesci. 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35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58976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baseline="0" dirty="0"/>
              <a:t>Turizam utječe na ova staništa dvojako: (a) izravnim (uklanjanjem biljaka zbog „uređivanja” plaža) i neizravnim djelovanjem (utjecaj korištenja plaža), te (b) izgradnjom (infrastruktura, prometnice), koja dovodi do umirivanja pijesaka. U prirodnim uvjetima djelovanjem valova i vjetra pijesak bi se periodički premještao bliže i dalje od obalne crte, postojale bi primarne dine (bliže moru) i sekundarne dine (dalje od mora) na kojima bi rasle tipične </a:t>
            </a:r>
            <a:r>
              <a:rPr lang="hr-HR" baseline="0" dirty="0" err="1"/>
              <a:t>pješčarske</a:t>
            </a:r>
            <a:r>
              <a:rPr lang="hr-HR" baseline="0" dirty="0"/>
              <a:t> vrste.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530204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Na</a:t>
            </a:r>
            <a:r>
              <a:rPr lang="hr-HR" baseline="0" dirty="0"/>
              <a:t> istom staništu raste i kritično ugrožena vrsta vlasulje </a:t>
            </a:r>
            <a:r>
              <a:rPr lang="hr-HR" i="1" baseline="0" dirty="0"/>
              <a:t>Festuca vaginata</a:t>
            </a:r>
            <a:r>
              <a:rPr lang="hr-HR" i="0" baseline="0" dirty="0"/>
              <a:t>.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37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316209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38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81168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Vrsta je bila poznata s nekoliko lokaliteta u 19. st. koji kasnije nisu nikada potvrđeni. </a:t>
            </a:r>
          </a:p>
          <a:p>
            <a:r>
              <a:rPr lang="hr-HR" dirty="0"/>
              <a:t>Na Đurđevačkim pijescima je zadnji put zabilježena 2001., pa kako novijih podataka o vrsti nema, kandidat je za kategoriju regionalno izumrle svojte.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39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784242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Kao što smo već spominjali, najveći</a:t>
            </a:r>
            <a:r>
              <a:rPr lang="hr-HR" baseline="0" dirty="0"/>
              <a:t> problem u zaštiti Botaničkog rezervata Đurđevački pijesci i njegove unikatne flore je proces sukcesije, koji je ovdje antropogeno utjecan. U prirodnim uvjetima pijesci su pokretan supstrat, a biljke pješčarke su dobro prilagođene na te nestabilne uvjete. Sadnjom drvenastih i grmolikih vrsta ljudi su krajem 19. i u prvoj polovici 20. st. umirivali pijeske, a time i započeli subspontano usijavanje bagrema, borova, </a:t>
            </a:r>
            <a:r>
              <a:rPr lang="hr-HR" i="1" baseline="0" dirty="0"/>
              <a:t>Rubusa </a:t>
            </a:r>
            <a:r>
              <a:rPr lang="hr-HR" i="0" baseline="0" dirty="0"/>
              <a:t> i </a:t>
            </a:r>
            <a:r>
              <a:rPr lang="hr-HR" i="1" baseline="0" dirty="0"/>
              <a:t>Cytisus scoparius </a:t>
            </a:r>
            <a:r>
              <a:rPr lang="hr-HR" i="0" u="none" baseline="0" dirty="0"/>
              <a:t>među pješčarske vrste. 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41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488635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Ove tri vrste žive na obalnim pijescima (i šljuncima) velikih rijeka koje nanose sediment. </a:t>
            </a:r>
          </a:p>
          <a:p>
            <a:r>
              <a:rPr lang="hr-HR" b="0" i="1" dirty="0" err="1"/>
              <a:t>Eryngium</a:t>
            </a:r>
            <a:r>
              <a:rPr lang="hr-HR" b="0" i="1" dirty="0"/>
              <a:t> </a:t>
            </a:r>
            <a:r>
              <a:rPr lang="hr-HR" b="0" i="1" dirty="0" err="1"/>
              <a:t>planum</a:t>
            </a:r>
            <a:r>
              <a:rPr lang="hr-HR" b="0" i="1" dirty="0"/>
              <a:t> </a:t>
            </a:r>
            <a:r>
              <a:rPr lang="hr-HR" b="0" i="0" dirty="0"/>
              <a:t>je zabilježena prije 150 godina na tri lokaliteta uz rijeku Savu, nakon toga nikad potvrđena (postoje herbarijski primjerci u ZA).</a:t>
            </a:r>
          </a:p>
          <a:p>
            <a:r>
              <a:rPr lang="it-IT" b="0" i="1" dirty="0" err="1"/>
              <a:t>Hippophae</a:t>
            </a:r>
            <a:r>
              <a:rPr lang="it-IT" b="0" i="1" dirty="0"/>
              <a:t> </a:t>
            </a:r>
            <a:r>
              <a:rPr lang="it-IT" b="0" i="1" dirty="0" err="1"/>
              <a:t>rhamnoides</a:t>
            </a:r>
            <a:r>
              <a:rPr lang="it-IT" b="0" i="1" dirty="0"/>
              <a:t> </a:t>
            </a:r>
            <a:r>
              <a:rPr lang="hr-HR" b="0" i="0" dirty="0"/>
              <a:t> je nedavno pronađena u Podravini (Franjić i sur. 2016).</a:t>
            </a:r>
            <a:endParaRPr lang="hr-HR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43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763599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45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35582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i="0" baseline="0" dirty="0"/>
              <a:t>Stepski travnjaci su karakteristični za istočnu Europu i razvijaju se u kontinentalnim tipovima klime s malo oborine (manje od 500 mm godišnje). </a:t>
            </a:r>
          </a:p>
          <a:p>
            <a:r>
              <a:rPr lang="hr-HR" i="0" baseline="0" dirty="0"/>
              <a:t>U Hrvatskoj su takvi klimatski uvjeti samo u najistočnijem dijelu Slavonije, ali je većina stepskih travnjaka pretvorena u oranice. </a:t>
            </a:r>
          </a:p>
          <a:p>
            <a:r>
              <a:rPr lang="hr-HR" i="0" baseline="0" dirty="0"/>
              <a:t>Jedan od </a:t>
            </a:r>
            <a:r>
              <a:rPr lang="hr-HR" i="0" baseline="0" dirty="0" err="1"/>
              <a:t>očuvanijih</a:t>
            </a:r>
            <a:r>
              <a:rPr lang="hr-HR" i="0" baseline="0" dirty="0"/>
              <a:t> lokaliteta s tipičnom stepskom florom je travnjak uz </a:t>
            </a:r>
            <a:r>
              <a:rPr lang="hr-HR" i="0" baseline="0" dirty="0" err="1"/>
              <a:t>Biljsko</a:t>
            </a:r>
            <a:r>
              <a:rPr lang="hr-HR" i="0" baseline="0" dirty="0"/>
              <a:t> groblje. </a:t>
            </a:r>
          </a:p>
          <a:p>
            <a:r>
              <a:rPr lang="hr-HR" i="0" baseline="0" dirty="0"/>
              <a:t>U istom geografskom području nalazimo i rijedak stanišni tip – </a:t>
            </a:r>
            <a:r>
              <a:rPr lang="hr-HR" i="0" baseline="0" dirty="0" err="1"/>
              <a:t>praporni</a:t>
            </a:r>
            <a:r>
              <a:rPr lang="hr-HR" i="0" baseline="0" dirty="0"/>
              <a:t> strmci, čija flora je slična flori stepskih travnjaka. </a:t>
            </a:r>
          </a:p>
          <a:p>
            <a:r>
              <a:rPr lang="hr-HR" i="0" baseline="0" dirty="0"/>
              <a:t>Radi se o okomito prirodno ili antropogeno „odrezanim” </a:t>
            </a:r>
            <a:r>
              <a:rPr lang="hr-HR" i="0" baseline="0" dirty="0" err="1"/>
              <a:t>lesnim</a:t>
            </a:r>
            <a:r>
              <a:rPr lang="hr-HR" i="0" baseline="0" dirty="0"/>
              <a:t> sedimentima, koji su specifično </a:t>
            </a:r>
            <a:r>
              <a:rPr lang="hr-HR" i="0" baseline="0" dirty="0" err="1"/>
              <a:t>mikrostanište</a:t>
            </a:r>
            <a:r>
              <a:rPr lang="hr-HR" i="0" baseline="0" dirty="0"/>
              <a:t> za neke biljne i životinjske </a:t>
            </a:r>
            <a:r>
              <a:rPr lang="hr-HR" i="0" baseline="0" dirty="0" err="1"/>
              <a:t>vrtse</a:t>
            </a:r>
            <a:r>
              <a:rPr lang="hr-HR" i="0" baseline="0" dirty="0"/>
              <a:t>.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47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35985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i="1" dirty="0"/>
              <a:t>Aster</a:t>
            </a:r>
            <a:r>
              <a:rPr lang="hr-HR" i="1" baseline="0" dirty="0"/>
              <a:t> tripolium </a:t>
            </a:r>
            <a:r>
              <a:rPr lang="hr-HR" i="0" baseline="0" dirty="0"/>
              <a:t>ssp. </a:t>
            </a:r>
            <a:r>
              <a:rPr lang="hr-HR" i="1" baseline="0" dirty="0" err="1"/>
              <a:t>pannonicus</a:t>
            </a:r>
            <a:r>
              <a:rPr lang="hr-HR" i="1" baseline="0" dirty="0"/>
              <a:t> </a:t>
            </a:r>
            <a:r>
              <a:rPr lang="hr-HR" i="0" baseline="0" dirty="0"/>
              <a:t>je vrlo rijetka stepska vrsta naše flore. </a:t>
            </a:r>
          </a:p>
          <a:p>
            <a:r>
              <a:rPr lang="hr-HR" i="0" baseline="0" dirty="0"/>
              <a:t>Na istom tipu staništa rastu i kritično ugrožen </a:t>
            </a:r>
            <a:r>
              <a:rPr lang="hr-HR" i="1" baseline="0" dirty="0"/>
              <a:t>Doronicum hungaricum </a:t>
            </a:r>
            <a:r>
              <a:rPr lang="hr-HR" i="0" baseline="0" dirty="0"/>
              <a:t> te ugroženi </a:t>
            </a:r>
            <a:r>
              <a:rPr lang="hr-HR" i="1" baseline="0" dirty="0"/>
              <a:t>Xeranthemum annuum</a:t>
            </a:r>
            <a:r>
              <a:rPr lang="hr-HR" i="0" baseline="0" dirty="0"/>
              <a:t>. </a:t>
            </a:r>
          </a:p>
          <a:p>
            <a:r>
              <a:rPr lang="hr-HR" i="0" baseline="0" dirty="0"/>
              <a:t>Ove tri vrste ste već upoznali u vježbi o vrstama u porodici </a:t>
            </a:r>
            <a:r>
              <a:rPr lang="hr-HR" i="1" baseline="0" dirty="0" err="1"/>
              <a:t>Compositae</a:t>
            </a:r>
            <a:r>
              <a:rPr lang="hr-HR" i="0" baseline="0" dirty="0"/>
              <a:t>.</a:t>
            </a:r>
            <a:endParaRPr lang="hr-HR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49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470108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Ove tri vrste rastu na stepskim travnjacima i </a:t>
            </a:r>
            <a:r>
              <a:rPr lang="hr-HR" dirty="0" err="1"/>
              <a:t>prapornim</a:t>
            </a:r>
            <a:r>
              <a:rPr lang="hr-HR" dirty="0"/>
              <a:t> strmcima i iznimno su rijetke vrste naše flore.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51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169131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Na istočnoj obali Jadranskog mora dominiraju stjenovite morske obale sa specifičnom </a:t>
            </a:r>
            <a:r>
              <a:rPr lang="hr-HR" dirty="0" err="1"/>
              <a:t>halofitskom</a:t>
            </a:r>
            <a:r>
              <a:rPr lang="hr-HR" dirty="0"/>
              <a:t> florom, koja podnosi prskanje morskom vodom i jaku </a:t>
            </a:r>
            <a:r>
              <a:rPr lang="hr-HR" dirty="0" err="1"/>
              <a:t>insolaciju</a:t>
            </a:r>
            <a:r>
              <a:rPr lang="hr-HR" dirty="0"/>
              <a:t>.</a:t>
            </a:r>
          </a:p>
          <a:p>
            <a:r>
              <a:rPr lang="hr-HR" dirty="0"/>
              <a:t>Primorske slane močvare razvijaju se na položenim obalama, na mjestima utoka tekućica u more ili mjestima s </a:t>
            </a:r>
            <a:r>
              <a:rPr lang="hr-HR" dirty="0" err="1"/>
              <a:t>podvirnom</a:t>
            </a:r>
            <a:r>
              <a:rPr lang="hr-HR" dirty="0"/>
              <a:t> slatkom vodom, gdje se razvijaju bočati uvjeti.</a:t>
            </a:r>
          </a:p>
          <a:p>
            <a:r>
              <a:rPr lang="hr-HR" dirty="0"/>
              <a:t>Kontinentalne slatine su vrlo rijetka staništa u istočnoj Slavoniji, koja se razvijaju zbog izlučivanja slanih spojeva na površini tla, kao posljedica kapilarnog uzdizanja podzemne vode iz dubljih slojeva tla. </a:t>
            </a:r>
          </a:p>
          <a:p>
            <a:r>
              <a:rPr lang="hr-HR" dirty="0"/>
              <a:t>Vrlo su rijetka, jer je raznim </a:t>
            </a:r>
            <a:r>
              <a:rPr lang="hr-HR" dirty="0" err="1"/>
              <a:t>hidromelioracijskim</a:t>
            </a:r>
            <a:r>
              <a:rPr lang="hr-HR" dirty="0"/>
              <a:t> radovima podzemna voda snižena, te je onemogućena kapilarna povezanost podzemnih voda i površine tla. Ova su se staništa tradicionalno održavala ispašom.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53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7851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Ovdje vidimo primjere neuspješne zaštite </a:t>
            </a:r>
            <a:r>
              <a:rPr lang="hr-HR" dirty="0" err="1"/>
              <a:t>pješčarskih</a:t>
            </a:r>
            <a:r>
              <a:rPr lang="hr-HR" dirty="0"/>
              <a:t>  staništa u izravnom konfliktu sa zahtjevima turističkog razvoja.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866206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Izumrli </a:t>
            </a:r>
            <a:r>
              <a:rPr lang="hr-HR" dirty="0" err="1"/>
              <a:t>jabučki</a:t>
            </a:r>
            <a:r>
              <a:rPr lang="hr-HR" dirty="0"/>
              <a:t> klinčić bio je poznat samo s otoka Jabuka, o čemu svjedoči herbarijski primjerak u ZA.</a:t>
            </a:r>
          </a:p>
          <a:p>
            <a:r>
              <a:rPr lang="hr-HR" dirty="0"/>
              <a:t>Od 1911. godine vrsta više nije bilježena na tom otoku.</a:t>
            </a:r>
          </a:p>
          <a:p>
            <a:r>
              <a:rPr lang="hr-HR" dirty="0"/>
              <a:t>Pretpostavlja se da su ga istrijebili ribari i moreplovci, koji su ga brali i presađivali u vrtove.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55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005510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Uskolisni slak koji raste na rastresitom tlu u zoni prskanja mora (</a:t>
            </a:r>
            <a:r>
              <a:rPr lang="hr-HR" dirty="0" err="1"/>
              <a:t>halofit</a:t>
            </a:r>
            <a:r>
              <a:rPr lang="hr-HR" dirty="0"/>
              <a:t>), puzave stabljike i uskih </a:t>
            </a:r>
            <a:r>
              <a:rPr lang="hr-HR" dirty="0" err="1"/>
              <a:t>suličastih</a:t>
            </a:r>
            <a:r>
              <a:rPr lang="hr-HR" dirty="0"/>
              <a:t> sivo dlakavih listova. </a:t>
            </a:r>
          </a:p>
          <a:p>
            <a:r>
              <a:rPr lang="hr-HR" dirty="0"/>
              <a:t>Kod nas iznimno rijetka, danas poznata jedino s Rta Kamenjak i Kornata.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57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543551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Primorska žuta makovica je biljka prvenstveno šljunkovitih morskih žalova, iako može rasti i na pjeskovitom i drugim tipovima tala, ne nužno uz samu morsku obalu (nije obligatni </a:t>
            </a:r>
            <a:r>
              <a:rPr lang="hr-HR" dirty="0" err="1"/>
              <a:t>halofit</a:t>
            </a:r>
            <a:r>
              <a:rPr lang="hr-HR" dirty="0"/>
              <a:t>).</a:t>
            </a:r>
          </a:p>
          <a:p>
            <a:r>
              <a:rPr lang="hr-HR" dirty="0"/>
              <a:t>Ugrožena je turističkim iskorištavanjem šljunčanih plaža.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59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123507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i="1" dirty="0" err="1"/>
              <a:t>Anthemis</a:t>
            </a:r>
            <a:r>
              <a:rPr lang="hr-HR" i="1" baseline="0" dirty="0"/>
              <a:t> tomentosa </a:t>
            </a:r>
            <a:r>
              <a:rPr lang="hr-HR" i="0" baseline="0" dirty="0"/>
              <a:t>je vrlo rijetka vrsta kod nas, do nedavno se znalo da raste samo u vrlo maloj populaciji na rtu Kamenjak u južnoj Istri. </a:t>
            </a:r>
          </a:p>
          <a:p>
            <a:r>
              <a:rPr lang="hr-HR" i="0" baseline="0" dirty="0"/>
              <a:t>Već smo ju spominjali u vježbi o porodici </a:t>
            </a:r>
            <a:r>
              <a:rPr lang="hr-HR" i="1" baseline="0" dirty="0" err="1"/>
              <a:t>Compositae</a:t>
            </a:r>
            <a:r>
              <a:rPr lang="hr-HR" i="1" baseline="0" dirty="0"/>
              <a:t>.</a:t>
            </a:r>
            <a:endParaRPr lang="hr-HR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61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29692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Novija istraživanja otkrila su više populacija na području Kamenjaka.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63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839577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i="0" dirty="0"/>
              <a:t>Cirkummediteranska vrsta </a:t>
            </a:r>
            <a:r>
              <a:rPr lang="hr-HR" i="0" dirty="0" err="1"/>
              <a:t>slezenice</a:t>
            </a:r>
            <a:r>
              <a:rPr lang="hr-HR" i="0" dirty="0"/>
              <a:t> kod nas je iznimno rijetka. </a:t>
            </a:r>
          </a:p>
          <a:p>
            <a:r>
              <a:rPr lang="hr-HR" i="0" dirty="0"/>
              <a:t>Jedina recentno poznata nalazišta su na otoku Krku i Pagu, dok stari nalazi s Raba i Sv. Grgura nikada nisu potvrđeni.</a:t>
            </a:r>
          </a:p>
          <a:p>
            <a:r>
              <a:rPr lang="hr-HR" i="0" dirty="0"/>
              <a:t>Vrsta ima streličaste listove (</a:t>
            </a:r>
            <a:r>
              <a:rPr lang="hr-HR" i="1" dirty="0" err="1"/>
              <a:t>sagitatus</a:t>
            </a:r>
            <a:r>
              <a:rPr lang="hr-HR" i="0" dirty="0"/>
              <a:t>).</a:t>
            </a:r>
          </a:p>
          <a:p>
            <a:r>
              <a:rPr lang="hr-HR" i="0" dirty="0"/>
              <a:t>Tipična je vrsta vrlo nepristupačnih sjenovitih </a:t>
            </a:r>
            <a:r>
              <a:rPr lang="hr-HR" i="0" dirty="0" err="1"/>
              <a:t>polušpilja</a:t>
            </a:r>
            <a:r>
              <a:rPr lang="hr-HR" i="0" dirty="0"/>
              <a:t> i usjeka </a:t>
            </a:r>
            <a:r>
              <a:rPr lang="hr-HR" i="0" dirty="0" err="1"/>
              <a:t>prokapnica</a:t>
            </a:r>
            <a:r>
              <a:rPr lang="hr-HR" i="0" dirty="0"/>
              <a:t> u okomitim </a:t>
            </a:r>
            <a:r>
              <a:rPr lang="hr-HR" i="0" dirty="0" err="1"/>
              <a:t>stijenam</a:t>
            </a:r>
            <a:r>
              <a:rPr lang="hr-HR" i="0" dirty="0"/>
              <a:t> iznad mora.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65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257488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i="0" dirty="0"/>
              <a:t>Tri kritično ugrožene vrste </a:t>
            </a:r>
            <a:r>
              <a:rPr lang="hr-HR" i="0" dirty="0" err="1"/>
              <a:t>brula</a:t>
            </a:r>
            <a:r>
              <a:rPr lang="hr-HR" i="0" dirty="0"/>
              <a:t> morfološki su vrlo slične i rastu na tzv. slanim močvarama. </a:t>
            </a:r>
          </a:p>
          <a:p>
            <a:endParaRPr lang="hr-HR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67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953362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i="0" dirty="0"/>
              <a:t>Ovo je rijetka novo opisana (2009.) vrsta luka iz Hrvatske, koja raste na slanim močvarama.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69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169638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Ovo su dvije karakteristične vrste kontinentalnih (panonskih) slatina. </a:t>
            </a:r>
          </a:p>
          <a:p>
            <a:r>
              <a:rPr lang="hr-HR" dirty="0"/>
              <a:t>Jedino takvo očuvano stanište kod nas je slani pašnjak kod sela </a:t>
            </a:r>
            <a:r>
              <a:rPr lang="hr-HR" dirty="0" err="1"/>
              <a:t>Trpinja</a:t>
            </a:r>
            <a:r>
              <a:rPr lang="hr-HR" dirty="0"/>
              <a:t> u istočnoj Slavoniji.</a:t>
            </a:r>
          </a:p>
          <a:p>
            <a:r>
              <a:rPr lang="hr-HR" dirty="0"/>
              <a:t>Obje ove vrste su poznate jedino s tog lokaliteta, s tim da je </a:t>
            </a:r>
            <a:r>
              <a:rPr lang="hr-HR" i="1" dirty="0" err="1"/>
              <a:t>Pholiurus</a:t>
            </a:r>
            <a:r>
              <a:rPr lang="hr-HR" i="0" dirty="0"/>
              <a:t> zadnji put tamo nađen 1962.</a:t>
            </a:r>
            <a:endParaRPr lang="hr-HR" dirty="0"/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71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24138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Ova vrsta iz porodice slakova (ostale dvije vrste </a:t>
            </a:r>
            <a:r>
              <a:rPr lang="hr-HR" i="1" dirty="0"/>
              <a:t>C. </a:t>
            </a:r>
            <a:r>
              <a:rPr lang="hr-HR" i="1" dirty="0" err="1"/>
              <a:t>sepium</a:t>
            </a:r>
            <a:r>
              <a:rPr lang="hr-HR" i="1" dirty="0"/>
              <a:t> </a:t>
            </a:r>
            <a:r>
              <a:rPr lang="hr-HR" i="0" dirty="0"/>
              <a:t> i </a:t>
            </a:r>
            <a:r>
              <a:rPr lang="hr-HR" i="1" dirty="0"/>
              <a:t>C. </a:t>
            </a:r>
            <a:r>
              <a:rPr lang="hr-HR" i="1" dirty="0" err="1"/>
              <a:t>sylvatica</a:t>
            </a:r>
            <a:r>
              <a:rPr lang="hr-HR" i="0" dirty="0"/>
              <a:t> su kontinentalne vrste), puzavica je primorskih pijesaka.</a:t>
            </a:r>
          </a:p>
          <a:p>
            <a:r>
              <a:rPr lang="hr-HR" i="0" dirty="0"/>
              <a:t>Ima izrazito atraktivne cvjetove, a većina naših populacija je izrazito smanjena i ugrožena. 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69843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i="0" u="none" baseline="0" dirty="0"/>
              <a:t>Primorski </a:t>
            </a:r>
            <a:r>
              <a:rPr lang="hr-HR" i="0" u="none" baseline="0" dirty="0" err="1"/>
              <a:t>žilj</a:t>
            </a:r>
            <a:r>
              <a:rPr lang="hr-HR" i="0" u="none" baseline="0" dirty="0"/>
              <a:t> je rijetka vrsta hrvatske flore, poznata s nekoliko primorskih pijesaka na južnodalmatinskim otocima (Mljet, Vis,…).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i="0" u="none" baseline="0" dirty="0" err="1"/>
              <a:t>Geofit</a:t>
            </a:r>
            <a:r>
              <a:rPr lang="hr-HR" i="0" u="none" baseline="0" dirty="0"/>
              <a:t>, cvate ljeti, zbog čega je dodatno ugrožen neodgovornim ubiranjem.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88281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err="1"/>
              <a:t>Glavičasti</a:t>
            </a:r>
            <a:r>
              <a:rPr lang="hr-HR" dirty="0"/>
              <a:t> </a:t>
            </a:r>
            <a:r>
              <a:rPr lang="hr-HR" dirty="0" err="1"/>
              <a:t>šilj</a:t>
            </a:r>
            <a:r>
              <a:rPr lang="hr-HR" dirty="0"/>
              <a:t> je vrlo rijetka vrsta, kod nas poznata samo s nekoliko južnojadranskih otoka i poluotoka Pelješca.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35613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/>
              <a:t>Kao što joj i latinsko i hrvatsko ime (trnovita </a:t>
            </a:r>
            <a:r>
              <a:rPr lang="hr-HR" dirty="0" err="1"/>
              <a:t>ježika</a:t>
            </a:r>
            <a:r>
              <a:rPr lang="hr-HR" dirty="0"/>
              <a:t>) govori, ova rijetka vrsta je bodljikava, zbog čega je i najviše ugrožena na pješčanim plažama, gdje joj je ta karakteristika nedostatak u odnosu na zahtjeve kupača </a:t>
            </a:r>
            <a:r>
              <a:rPr lang="hr-HR" dirty="0">
                <a:sym typeface="Wingdings" panose="05000000000000000000" pitchFamily="2" charset="2"/>
              </a:rPr>
              <a:t>. 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39609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i="1" dirty="0" err="1"/>
              <a:t>Ammophila</a:t>
            </a:r>
            <a:r>
              <a:rPr lang="hr-HR" i="1" dirty="0"/>
              <a:t> </a:t>
            </a:r>
            <a:r>
              <a:rPr lang="hr-HR" i="1" dirty="0" err="1"/>
              <a:t>arenaria</a:t>
            </a:r>
            <a:r>
              <a:rPr lang="hr-HR" i="1" dirty="0"/>
              <a:t> </a:t>
            </a:r>
            <a:r>
              <a:rPr lang="hr-HR" i="0" dirty="0" err="1"/>
              <a:t>ssp</a:t>
            </a:r>
            <a:r>
              <a:rPr lang="hr-HR" i="0" dirty="0"/>
              <a:t>. </a:t>
            </a:r>
            <a:r>
              <a:rPr lang="hr-HR" i="1" dirty="0" err="1"/>
              <a:t>arundinacea</a:t>
            </a:r>
            <a:r>
              <a:rPr lang="hr-HR" i="1" dirty="0"/>
              <a:t> </a:t>
            </a:r>
            <a:r>
              <a:rPr lang="hr-HR" i="0" dirty="0"/>
              <a:t>je</a:t>
            </a:r>
            <a:r>
              <a:rPr lang="hr-HR" i="0" baseline="0" dirty="0"/>
              <a:t> primjer regionalno izumrle vrste koju ste već upoznali u vježbi o porodici </a:t>
            </a:r>
            <a:r>
              <a:rPr lang="hr-HR" i="1" baseline="0" dirty="0" err="1"/>
              <a:t>Poaceae</a:t>
            </a:r>
            <a:r>
              <a:rPr lang="hr-HR" i="1" baseline="0" dirty="0"/>
              <a:t> </a:t>
            </a:r>
            <a:r>
              <a:rPr lang="hr-HR" i="0" u="none" baseline="0" dirty="0"/>
              <a:t>u hrvatskoj flori. </a:t>
            </a:r>
          </a:p>
          <a:p>
            <a:r>
              <a:rPr lang="hr-HR" i="0" baseline="0" dirty="0"/>
              <a:t>Poznati su povijesni nalazi ove vrste s otoka Raba i kraj grada Nina u Dalmaciji. </a:t>
            </a:r>
          </a:p>
          <a:p>
            <a:r>
              <a:rPr lang="hr-HR" i="0" baseline="0" dirty="0"/>
              <a:t>P</a:t>
            </a:r>
            <a:r>
              <a:rPr lang="hr-HR" dirty="0"/>
              <a:t>rije nekoliko godina ponovno su</a:t>
            </a:r>
            <a:r>
              <a:rPr lang="hr-HR" baseline="0" dirty="0"/>
              <a:t> detaljno istražena poznata povijesna nalazišta, na Rabu vrsta nije potvrđena, no na pijescima u okolici Nina mala populacija vrste je pronađena nakon 180 godina.</a:t>
            </a:r>
            <a:endParaRPr lang="hr-HR" i="0" u="none" baseline="0" dirty="0"/>
          </a:p>
          <a:p>
            <a:r>
              <a:rPr lang="hr-HR" i="0" u="none" baseline="0" dirty="0"/>
              <a:t>Većina ugrožene flore primorskih pijesaka pripada porodici trava.</a:t>
            </a:r>
            <a:endParaRPr lang="hr-HR" i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17241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i="0" dirty="0"/>
              <a:t>Slijede dvije kritično ugrožene vrste trava primorskih pijesaka, </a:t>
            </a:r>
            <a:r>
              <a:rPr lang="hr-HR" b="1" i="0" dirty="0"/>
              <a:t>visokog rasta</a:t>
            </a:r>
            <a:r>
              <a:rPr lang="hr-HR" i="0" dirty="0"/>
              <a:t>. </a:t>
            </a:r>
            <a:endParaRPr lang="hr-HR" i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i="1" baseline="0" dirty="0" err="1"/>
              <a:t>Imperata</a:t>
            </a:r>
            <a:r>
              <a:rPr lang="hr-HR" i="1" baseline="0" dirty="0"/>
              <a:t> </a:t>
            </a:r>
            <a:r>
              <a:rPr lang="hr-HR" i="1" baseline="0" dirty="0" err="1"/>
              <a:t>cylindrica</a:t>
            </a:r>
            <a:r>
              <a:rPr lang="hr-HR" i="0" baseline="0" dirty="0"/>
              <a:t> </a:t>
            </a:r>
            <a:r>
              <a:rPr lang="hr-HR" i="0" dirty="0"/>
              <a:t>je</a:t>
            </a:r>
            <a:r>
              <a:rPr lang="hr-HR" i="0" baseline="0" dirty="0"/>
              <a:t> primjer kritično ugrožene vrste koju ste već upoznali u vježbi o porodici </a:t>
            </a:r>
            <a:r>
              <a:rPr lang="hr-HR" i="1" baseline="0" dirty="0" err="1"/>
              <a:t>Poaceae</a:t>
            </a:r>
            <a:r>
              <a:rPr lang="hr-HR" i="1" baseline="0" dirty="0"/>
              <a:t> </a:t>
            </a:r>
            <a:r>
              <a:rPr lang="hr-HR" i="0" u="none" baseline="0" dirty="0"/>
              <a:t>u hrvatskoj flori.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i="0" baseline="0" dirty="0"/>
              <a:t>Slično kao i </a:t>
            </a:r>
            <a:r>
              <a:rPr lang="hr-HR" i="1" baseline="0" dirty="0" err="1"/>
              <a:t>Elymus</a:t>
            </a:r>
            <a:r>
              <a:rPr lang="hr-HR" i="1" baseline="0" dirty="0"/>
              <a:t> </a:t>
            </a:r>
            <a:r>
              <a:rPr lang="hr-HR" i="1" baseline="0" dirty="0" err="1"/>
              <a:t>farctus</a:t>
            </a:r>
            <a:r>
              <a:rPr lang="hr-HR" i="0" baseline="0" dirty="0"/>
              <a:t> većina povijesnih nalazišta vidljivih na karti danas više ne postoji.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75902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F1AE-DED3-46D0-804C-16406612874A}" type="datetimeFigureOut">
              <a:rPr lang="hr-HR" smtClean="0"/>
              <a:t>3.1.2025.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9B0C4-3687-4E2A-962C-8ED4D3CA7B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25309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F1AE-DED3-46D0-804C-16406612874A}" type="datetimeFigureOut">
              <a:rPr lang="hr-HR" smtClean="0"/>
              <a:t>3.1.2025.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9B0C4-3687-4E2A-962C-8ED4D3CA7B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43335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F1AE-DED3-46D0-804C-16406612874A}" type="datetimeFigureOut">
              <a:rPr lang="hr-HR" smtClean="0"/>
              <a:t>3.1.2025.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9B0C4-3687-4E2A-962C-8ED4D3CA7B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5675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F1AE-DED3-46D0-804C-16406612874A}" type="datetimeFigureOut">
              <a:rPr lang="hr-HR" smtClean="0"/>
              <a:t>3.1.2025.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9B0C4-3687-4E2A-962C-8ED4D3CA7B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43426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F1AE-DED3-46D0-804C-16406612874A}" type="datetimeFigureOut">
              <a:rPr lang="hr-HR" smtClean="0"/>
              <a:t>3.1.2025.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9B0C4-3687-4E2A-962C-8ED4D3CA7B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35775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F1AE-DED3-46D0-804C-16406612874A}" type="datetimeFigureOut">
              <a:rPr lang="hr-HR" smtClean="0"/>
              <a:t>3.1.2025.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9B0C4-3687-4E2A-962C-8ED4D3CA7B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29794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F1AE-DED3-46D0-804C-16406612874A}" type="datetimeFigureOut">
              <a:rPr lang="hr-HR" smtClean="0"/>
              <a:t>3.1.2025.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9B0C4-3687-4E2A-962C-8ED4D3CA7B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82919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F1AE-DED3-46D0-804C-16406612874A}" type="datetimeFigureOut">
              <a:rPr lang="hr-HR" smtClean="0"/>
              <a:t>3.1.2025.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9B0C4-3687-4E2A-962C-8ED4D3CA7B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78107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F1AE-DED3-46D0-804C-16406612874A}" type="datetimeFigureOut">
              <a:rPr lang="hr-HR" smtClean="0"/>
              <a:t>3.1.2025.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9B0C4-3687-4E2A-962C-8ED4D3CA7B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76166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F1AE-DED3-46D0-804C-16406612874A}" type="datetimeFigureOut">
              <a:rPr lang="hr-HR" smtClean="0"/>
              <a:t>3.1.2025.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9B0C4-3687-4E2A-962C-8ED4D3CA7B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65409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F1AE-DED3-46D0-804C-16406612874A}" type="datetimeFigureOut">
              <a:rPr lang="hr-HR" smtClean="0"/>
              <a:t>3.1.2025.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9B0C4-3687-4E2A-962C-8ED4D3CA7B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00295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EF1AE-DED3-46D0-804C-16406612874A}" type="datetimeFigureOut">
              <a:rPr lang="hr-HR" smtClean="0"/>
              <a:t>3.1.2025.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9B0C4-3687-4E2A-962C-8ED4D3CA7B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12659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hyperlink" Target="https://www.google.com/url?sa=i&amp;url=http%3A%2F%2Fbiodiversidade.eu%2Fespecie%2Fkoeleria-glauca-schrad-dc%2F%3Flang%3Des&amp;psig=AOvVaw1aQOCBDY_o23_lE6Uux-4l&amp;ust=1589817596777000&amp;source=images&amp;cd=vfe&amp;ved=0CAIQjRxqFwoTCICUwJuiu-kCFQAAAAAdAAAAABBT" TargetMode="External"/><Relationship Id="rId4" Type="http://schemas.openxmlformats.org/officeDocument/2006/relationships/image" Target="../media/image6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g"/><Relationship Id="rId4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hyperlink" Target="https://www.google.com/url?sa=i&amp;rct=j&amp;q=&amp;esrc=s&amp;source=images&amp;cd=&amp;cad=rja&amp;uact=8&amp;ved=2ahUKEwiOsKnsubLhAhULLFAKHRcVAHUQjRx6BAgBEAU&amp;url=https://www.flickr.com/photos/cspeter/4470746416&amp;psig=AOvVaw1jksU6q80CJJXAVe-9hMd4&amp;ust=1554330311304354" TargetMode="External"/><Relationship Id="rId7" Type="http://schemas.openxmlformats.org/officeDocument/2006/relationships/hyperlink" Target="https://www.google.com/url?sa=i&amp;rct=j&amp;q=&amp;esrc=s&amp;source=images&amp;cd=&amp;cad=rja&amp;uact=8&amp;ved=2ahUKEwidqtDPu7LhAhUEK1AKHQWVACwQjRx6BAgBEAU&amp;url=http://pointerstravel.com/poi/10920&amp;psig=AOvVaw1DMss7wa2niNGvw9diowFl&amp;ust=1554330803065437" TargetMode="External"/><Relationship Id="rId12" Type="http://schemas.openxmlformats.org/officeDocument/2006/relationships/image" Target="../media/image7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11" Type="http://schemas.openxmlformats.org/officeDocument/2006/relationships/hyperlink" Target="https://www.google.com/url?sa=i&amp;rct=j&amp;q=&amp;esrc=s&amp;source=images&amp;cd=&amp;cad=rja&amp;uact=8&amp;ved=2ahUKEwjUzfi9u7LhAhULEVAKHcbgC_0QjRx6BAgBEAU&amp;url=http://www.robsplants.com/plants/DoronHunga&amp;psig=AOvVaw0PPcsRo9Xs-SonzkOstqkj&amp;ust=1554330747540394" TargetMode="External"/><Relationship Id="rId5" Type="http://schemas.openxmlformats.org/officeDocument/2006/relationships/hyperlink" Target="https://www.google.com/url?sa=i&amp;rct=j&amp;q=&amp;esrc=s&amp;source=images&amp;cd=&amp;cad=rja&amp;uact=8&amp;ved=2ahUKEwi4qOqLurLhAhXGmLQKHS_lDeEQjRx6BAgBEAU&amp;url=https://species.wikimedia.org/wiki/Tripolium_pannonicum&amp;psig=AOvVaw1jksU6q80CJJXAVe-9hMd4&amp;ust=1554330311304354" TargetMode="External"/><Relationship Id="rId10" Type="http://schemas.openxmlformats.org/officeDocument/2006/relationships/image" Target="../media/image73.jpeg"/><Relationship Id="rId4" Type="http://schemas.openxmlformats.org/officeDocument/2006/relationships/image" Target="../media/image70.jpeg"/><Relationship Id="rId9" Type="http://schemas.openxmlformats.org/officeDocument/2006/relationships/hyperlink" Target="https://www.google.com/url?sa=i&amp;rct=j&amp;q=&amp;esrc=s&amp;source=images&amp;cd=&amp;cad=rja&amp;uact=8&amp;ved=2ahUKEwj2gKbqv7LhAhVFaFAKHSSUCHAQjRx6BAgBEAU&amp;url=https://www.pinterest.com/pin/289637819763494363/&amp;psig=AOvVaw07UZiA9_72BOFu1un2hfG5&amp;ust=1554331896130656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hyperlink" Target="https://www.google.com/url?sa=i&amp;rct=j&amp;q=&amp;esrc=s&amp;source=images&amp;cd=&amp;cad=rja&amp;uact=8&amp;ved=2ahUKEwip4qWYubLhAhURb1AKHT0SAaAQjRx6BAgBEAU&amp;url=http://www.kamenjak.hr/hr/Donji.aspx&amp;psig=AOvVaw1PNtdCEo-zHIHVbtDwga_b&amp;ust=1554330150445891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emf"/><Relationship Id="rId4" Type="http://schemas.openxmlformats.org/officeDocument/2006/relationships/image" Target="../media/image9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55170"/>
            <a:ext cx="7772400" cy="1470025"/>
          </a:xfrm>
        </p:spPr>
        <p:txBody>
          <a:bodyPr>
            <a:normAutofit/>
          </a:bodyPr>
          <a:lstStyle/>
          <a:p>
            <a:r>
              <a:rPr lang="hr-HR" b="1" dirty="0"/>
              <a:t>Flora Hrvatske</a:t>
            </a:r>
            <a:br>
              <a:rPr lang="hr-HR" b="1" dirty="0"/>
            </a:br>
            <a:endParaRPr lang="hr-HR" sz="1700" b="1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FBD6D70-F63D-42FF-BB7E-C3822F4D62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082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5D469-B94D-4B53-9101-31F3CD2E6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23EC4-EB47-424D-B48E-39C3BE99E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3200" dirty="0"/>
              <a:t>p</a:t>
            </a:r>
            <a:r>
              <a:rPr lang="hr-HR" sz="3200" dirty="0"/>
              <a:t>rimorski žilj je rijetka vrsta hrvatske flore, poznata s nekoliko primorskih pijesaka na južnodalmatinskim otocima (Mljet, Vis,…)</a:t>
            </a:r>
            <a:endParaRPr lang="en-GB" sz="3200" dirty="0"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3200" dirty="0"/>
              <a:t>g</a:t>
            </a:r>
            <a:r>
              <a:rPr lang="hr-HR" sz="3200" dirty="0"/>
              <a:t>eofit, cvate ljeti, zbog čega je dodatno ugrožen neodgovornim ubiranjem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407727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0937" y="547923"/>
            <a:ext cx="4752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Cyperus</a:t>
            </a:r>
            <a:r>
              <a:rPr lang="hr-HR" b="1" i="1" dirty="0"/>
              <a:t> </a:t>
            </a:r>
            <a:r>
              <a:rPr lang="hr-HR" b="1" i="1" dirty="0" err="1"/>
              <a:t>capitatus</a:t>
            </a:r>
            <a:r>
              <a:rPr lang="hr-HR" b="1" i="1" dirty="0"/>
              <a:t> </a:t>
            </a:r>
            <a:r>
              <a:rPr lang="hr-HR" b="1" dirty="0" err="1"/>
              <a:t>Vand</a:t>
            </a:r>
            <a:r>
              <a:rPr lang="hr-HR" b="1" dirty="0"/>
              <a:t>. </a:t>
            </a:r>
            <a:r>
              <a:rPr lang="sr-Latn-ME" b="1" dirty="0">
                <a:solidFill>
                  <a:srgbClr val="FF0000"/>
                </a:solidFill>
              </a:rPr>
              <a:t>(CR)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39189C-E2A9-4875-8542-557105D6D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67" y="3837111"/>
            <a:ext cx="4235734" cy="28063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4BDEEA-FDEB-4321-A8CE-CDD5554D1C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67" y="982266"/>
            <a:ext cx="4235734" cy="27248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67B238-9283-476A-BAF8-2BC6A6ED8F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95"/>
          <a:stretch/>
        </p:blipFill>
        <p:spPr>
          <a:xfrm>
            <a:off x="4725526" y="982266"/>
            <a:ext cx="4082208" cy="489346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CC3608A-41BF-4526-845B-5FE18421CE0A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0677B426-AA65-4F4B-94E2-833D6A57E8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5954BCEB-5AC8-47D2-A794-64E042B234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2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4691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5D469-B94D-4B53-9101-31F3CD2E6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23EC4-EB47-424D-B48E-39C3BE99E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g</a:t>
            </a:r>
            <a:r>
              <a:rPr lang="hr-HR" sz="3200" dirty="0"/>
              <a:t>lavičasti šilj je vrlo rijetka vrsta, kod nas poznata samo s nekoliko južnojadranskih otoka i poluotoka Pelješca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971121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0937" y="764927"/>
            <a:ext cx="4752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Echinophora</a:t>
            </a:r>
            <a:r>
              <a:rPr lang="hr-HR" b="1" i="1" dirty="0"/>
              <a:t> </a:t>
            </a:r>
            <a:r>
              <a:rPr lang="hr-HR" b="1" i="1" dirty="0" err="1"/>
              <a:t>spinosa</a:t>
            </a:r>
            <a:r>
              <a:rPr lang="hr-HR" b="1" i="1" dirty="0"/>
              <a:t> </a:t>
            </a:r>
            <a:r>
              <a:rPr lang="hr-HR" b="1" dirty="0"/>
              <a:t>L.</a:t>
            </a:r>
            <a:r>
              <a:rPr lang="hr-HR" b="1" i="1" dirty="0"/>
              <a:t> </a:t>
            </a:r>
            <a:r>
              <a:rPr lang="sr-Latn-ME" b="1" dirty="0">
                <a:solidFill>
                  <a:srgbClr val="FF0000"/>
                </a:solidFill>
              </a:rPr>
              <a:t>(CR)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08FA16-9FAD-426F-A9E6-97386C51C6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0"/>
          <a:stretch/>
        </p:blipFill>
        <p:spPr>
          <a:xfrm>
            <a:off x="4558572" y="599201"/>
            <a:ext cx="4167052" cy="28877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9B8D57-0985-4B76-8988-B4034817E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587" y="3536894"/>
            <a:ext cx="4145022" cy="31087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577F1A-660A-4936-9D2E-21E21661E0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91" y="1359958"/>
            <a:ext cx="3605348" cy="27040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F2ACD9-AC8B-4EE3-8809-72D7C2CF41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40"/>
          <a:stretch/>
        </p:blipFill>
        <p:spPr>
          <a:xfrm>
            <a:off x="429391" y="4146036"/>
            <a:ext cx="3605348" cy="249744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B5FB631-924A-475B-88D4-0FA3641799DB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9" name="Line 4">
              <a:extLst>
                <a:ext uri="{FF2B5EF4-FFF2-40B4-BE49-F238E27FC236}">
                  <a16:creationId xmlns:a16="http://schemas.microsoft.com/office/drawing/2014/main" id="{B5C19251-65A6-4133-ABD9-FB11649805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11" name="Text Box 5">
              <a:extLst>
                <a:ext uri="{FF2B5EF4-FFF2-40B4-BE49-F238E27FC236}">
                  <a16:creationId xmlns:a16="http://schemas.microsoft.com/office/drawing/2014/main" id="{40790B1B-4B37-4EC8-9D5E-B555D4EE91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2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6140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5D469-B94D-4B53-9101-31F3CD2E6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23EC4-EB47-424D-B48E-39C3BE99E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k</a:t>
            </a:r>
            <a:r>
              <a:rPr lang="hr-HR" sz="3200" dirty="0"/>
              <a:t>ao što joj i latinsko i hrvatsko ime (trnovita ježika) govori, ova rijetka vrsta je bodljikava, zbog čega je i najviše ugrožena na pješčanim plažama, gdje joj je ta karakteristika nedostatak u odnosu na zahtjeve kupača</a:t>
            </a:r>
            <a:r>
              <a:rPr lang="hr-HR" sz="3200" dirty="0">
                <a:sym typeface="Wingdings" panose="05000000000000000000" pitchFamily="2" charset="2"/>
              </a:rPr>
              <a:t> </a:t>
            </a:r>
            <a:endParaRPr lang="hr-HR" sz="3200" dirty="0"/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489920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5707" y="718833"/>
            <a:ext cx="63739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/>
              <a:t>Ammophila arenaria </a:t>
            </a:r>
            <a:r>
              <a:rPr lang="hr-HR" b="1" dirty="0"/>
              <a:t>(L.) Link ssp. </a:t>
            </a:r>
            <a:r>
              <a:rPr lang="hr-HR" b="1" i="1" dirty="0"/>
              <a:t>arundinacea</a:t>
            </a:r>
            <a:r>
              <a:rPr lang="hr-HR" b="1" dirty="0"/>
              <a:t> H.Lindb.</a:t>
            </a:r>
            <a:r>
              <a:rPr lang="sr-Latn-ME" b="1" dirty="0"/>
              <a:t> </a:t>
            </a:r>
            <a:r>
              <a:rPr lang="sr-Latn-ME" b="1" dirty="0">
                <a:solidFill>
                  <a:srgbClr val="FF0000"/>
                </a:solidFill>
              </a:rPr>
              <a:t>(RE)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8"/>
          <a:stretch/>
        </p:blipFill>
        <p:spPr bwMode="auto">
          <a:xfrm>
            <a:off x="4485756" y="1388048"/>
            <a:ext cx="3844086" cy="1467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http://s3.amazonaws.com/flora_photos/pictures/32104/ampliada.JPG?12863049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81" y="1320896"/>
            <a:ext cx="3691210" cy="276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dryades.units.it/dryades/plants/foto/TS13579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82" y="4162425"/>
            <a:ext cx="3691209" cy="263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495E74D-8C78-404B-8E9D-990F44DE5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6" b="7035"/>
          <a:stretch/>
        </p:blipFill>
        <p:spPr>
          <a:xfrm>
            <a:off x="6331599" y="2059960"/>
            <a:ext cx="2581319" cy="159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84A820F-304F-48D2-81EE-5EBED6D2E7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1" b="67111"/>
          <a:stretch/>
        </p:blipFill>
        <p:spPr bwMode="auto">
          <a:xfrm>
            <a:off x="4572001" y="4904908"/>
            <a:ext cx="4362072" cy="1831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A40F3AE-100A-4C19-8560-893F71E32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07495"/>
            <a:ext cx="4362073" cy="115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936AB9A-4A30-47BA-95C1-A60EE9010EBB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11" name="Line 4">
              <a:extLst>
                <a:ext uri="{FF2B5EF4-FFF2-40B4-BE49-F238E27FC236}">
                  <a16:creationId xmlns:a16="http://schemas.microsoft.com/office/drawing/2014/main" id="{A28BBAD3-F602-4ACD-A23C-6774465F61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12" name="Text Box 5">
              <a:extLst>
                <a:ext uri="{FF2B5EF4-FFF2-40B4-BE49-F238E27FC236}">
                  <a16:creationId xmlns:a16="http://schemas.microsoft.com/office/drawing/2014/main" id="{00A53146-A90D-4236-BA13-3A6C8C720B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2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5242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23EC4-EB47-424D-B48E-39C3BE99E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42900"/>
            <a:ext cx="7886700" cy="6315075"/>
          </a:xfrm>
        </p:spPr>
        <p:txBody>
          <a:bodyPr>
            <a:noAutofit/>
          </a:bodyPr>
          <a:lstStyle/>
          <a:p>
            <a:r>
              <a:rPr lang="hr-HR" sz="3200" i="1" dirty="0"/>
              <a:t>Ammophila arenaria </a:t>
            </a:r>
            <a:r>
              <a:rPr lang="hr-HR" sz="3200" dirty="0"/>
              <a:t>ssp. </a:t>
            </a:r>
            <a:r>
              <a:rPr lang="hr-HR" sz="3200" i="1" dirty="0"/>
              <a:t>arundinacea </a:t>
            </a:r>
            <a:r>
              <a:rPr lang="hr-HR" sz="3200" dirty="0"/>
              <a:t>je primjer regionalno izumrle vrste koju ste već upoznali u vježbi o porodici </a:t>
            </a:r>
            <a:r>
              <a:rPr lang="hr-HR" sz="3200" i="1" dirty="0"/>
              <a:t>Poaceae </a:t>
            </a:r>
            <a:r>
              <a:rPr lang="hr-HR" sz="3200" dirty="0"/>
              <a:t>u hrvatskoj flori</a:t>
            </a:r>
          </a:p>
          <a:p>
            <a:r>
              <a:rPr lang="en-GB" sz="3200" dirty="0"/>
              <a:t>p</a:t>
            </a:r>
            <a:r>
              <a:rPr lang="hr-HR" sz="3200" dirty="0"/>
              <a:t>oznati su povijesni nalazi ove vrste s otoka Raba i kraj grada Nina u Dalmaciji </a:t>
            </a:r>
          </a:p>
          <a:p>
            <a:r>
              <a:rPr lang="en-GB" sz="3200" dirty="0"/>
              <a:t>p</a:t>
            </a:r>
            <a:r>
              <a:rPr lang="hr-HR" sz="3200" dirty="0"/>
              <a:t>rije nekoliko godina ponovno su detaljno istražena poznata povijesna nalazišta, na Rabu vrsta nije potvrđena, no na pijescima u okolici Nina mala populacija vrste je pronađena nakon 180 godina</a:t>
            </a:r>
          </a:p>
          <a:p>
            <a:r>
              <a:rPr lang="en-GB" sz="3200" dirty="0"/>
              <a:t>v</a:t>
            </a:r>
            <a:r>
              <a:rPr lang="hr-HR" sz="3200" dirty="0"/>
              <a:t>ećina ugrožene flore primorskih pijesaka pripada porodici trava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351279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312" y="579769"/>
            <a:ext cx="4752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/>
              <a:t>Imperata cylindrica </a:t>
            </a:r>
            <a:r>
              <a:rPr lang="hr-HR" b="1" dirty="0"/>
              <a:t>(L.) Raeusch. </a:t>
            </a:r>
            <a:r>
              <a:rPr lang="sr-Latn-ME" b="1" dirty="0">
                <a:solidFill>
                  <a:srgbClr val="FF0000"/>
                </a:solidFill>
              </a:rPr>
              <a:t>(CR)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8599" y="1086412"/>
            <a:ext cx="3525309" cy="5728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19761" y="3557491"/>
            <a:ext cx="4357333" cy="31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00094" y="772252"/>
            <a:ext cx="2907180" cy="25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4A33C62-F952-4BB1-B3BD-28D75B2B0CB1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9DD20C69-5C4F-40C2-A0A4-32CB7E3744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FA6B5C87-4054-4B85-8CCB-80ACCD1A5E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2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3628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5D469-B94D-4B53-9101-31F3CD2E6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23EC4-EB47-424D-B48E-39C3BE99E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3200" dirty="0"/>
              <a:t>s</a:t>
            </a:r>
            <a:r>
              <a:rPr lang="hr-HR" sz="3200" dirty="0"/>
              <a:t>lijede dvije kritično ugrožene vrste trava primorskih pijesaka, visokog rasta </a:t>
            </a:r>
            <a:endParaRPr lang="hr-HR" sz="3200" i="1" dirty="0"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hr-HR" sz="3200" i="1" dirty="0"/>
              <a:t>Imperata cylindrica</a:t>
            </a:r>
            <a:r>
              <a:rPr lang="hr-HR" sz="3200" dirty="0"/>
              <a:t> je primjer kritično ugrožene vrste koju ste već upoznali u vježbi o porodici </a:t>
            </a:r>
            <a:r>
              <a:rPr lang="hr-HR" sz="3200" i="1" dirty="0"/>
              <a:t>Poaceae </a:t>
            </a:r>
            <a:r>
              <a:rPr lang="hr-HR" sz="3200" dirty="0"/>
              <a:t>u hrvatskoj flori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3200" dirty="0" err="1"/>
              <a:t>većina</a:t>
            </a:r>
            <a:r>
              <a:rPr lang="en-GB" sz="3200" dirty="0"/>
              <a:t> </a:t>
            </a:r>
            <a:r>
              <a:rPr lang="hr-HR" sz="3200" dirty="0"/>
              <a:t>povijesnih nalazišta vidljivih na karti danas više ne postoji</a:t>
            </a:r>
          </a:p>
          <a:p>
            <a:pPr marL="0" indent="0">
              <a:buNone/>
            </a:pP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215893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11" name="TextBox 3"/>
          <p:cNvSpPr txBox="1">
            <a:spLocks noChangeArrowheads="1"/>
          </p:cNvSpPr>
          <p:nvPr/>
        </p:nvSpPr>
        <p:spPr bwMode="auto">
          <a:xfrm>
            <a:off x="159947" y="678607"/>
            <a:ext cx="46566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hr-HR" altLang="sr-Latn-RS" sz="1800" b="1" i="1" dirty="0" err="1"/>
              <a:t>Saccharum</a:t>
            </a:r>
            <a:r>
              <a:rPr lang="hr-HR" altLang="sr-Latn-RS" sz="1800" b="1" i="1" dirty="0"/>
              <a:t> </a:t>
            </a:r>
            <a:r>
              <a:rPr lang="hr-HR" altLang="sr-Latn-RS" sz="1800" b="1" i="1" dirty="0" err="1"/>
              <a:t>ravennae</a:t>
            </a:r>
            <a:r>
              <a:rPr lang="hr-HR" altLang="sr-Latn-RS" sz="1800" b="1" i="1" dirty="0"/>
              <a:t> </a:t>
            </a:r>
            <a:r>
              <a:rPr lang="hr-HR" altLang="sr-Latn-RS" sz="1800" b="1" dirty="0"/>
              <a:t>(L.) Murray </a:t>
            </a:r>
            <a:r>
              <a:rPr lang="sr-Latn-ME" sz="1800" b="1" dirty="0">
                <a:solidFill>
                  <a:srgbClr val="FF0000"/>
                </a:solidFill>
              </a:rPr>
              <a:t>(CR)</a:t>
            </a:r>
            <a:endParaRPr lang="en-US" sz="18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sr-Latn-RS" sz="1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4FACCC-0A20-426D-969B-59A06CF072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968" y="1447800"/>
            <a:ext cx="5080000" cy="381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1E3F10-F895-4D82-9932-715DAC8EAA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32" y="1447800"/>
            <a:ext cx="2819400" cy="3810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528A14-100E-4616-83C4-9CCBFF743C05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4FB141AC-4483-46AF-95A6-EDC5CBB636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EB991475-E9A6-4721-8734-58D9708ABF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2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8927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5D469-B94D-4B53-9101-31F3CD2E6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74926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hr-HR" sz="4800" b="1" dirty="0"/>
              <a:t>Ugrožene vrste u flori Hrvatske</a:t>
            </a:r>
            <a:br>
              <a:rPr lang="hr-HR" sz="4800" b="1" dirty="0"/>
            </a:br>
            <a:r>
              <a:rPr lang="hr-HR" sz="3300" b="1" dirty="0"/>
              <a:t>(primorski i kontinentalni pijesci; praporni strmci i stepski travnjaci; morske obale, kontinentalne slatine i primorske slane močvare)</a:t>
            </a:r>
            <a:br>
              <a:rPr lang="hr-HR" sz="3300" b="1" dirty="0"/>
            </a:br>
            <a:endParaRPr lang="en-GB" sz="3300" b="1" dirty="0"/>
          </a:p>
        </p:txBody>
      </p:sp>
    </p:spTree>
    <p:extLst>
      <p:ext uri="{BB962C8B-B14F-4D97-AF65-F5344CB8AC3E}">
        <p14:creationId xmlns:p14="http://schemas.microsoft.com/office/powerpoint/2010/main" val="2100586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5D469-B94D-4B53-9101-31F3CD2E6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23EC4-EB47-424D-B48E-39C3BE99E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3200" i="1" dirty="0"/>
              <a:t>Saccharum ravennae </a:t>
            </a:r>
            <a:r>
              <a:rPr lang="hr-HR" sz="3200" dirty="0"/>
              <a:t>(L.) Murray je iznimno rijetka u hrvatskoj flori, recentno poznata jedino sa otoka Suska i Mljeta</a:t>
            </a:r>
          </a:p>
          <a:p>
            <a:r>
              <a:rPr lang="en-GB" sz="3200" dirty="0"/>
              <a:t>z</a:t>
            </a:r>
            <a:r>
              <a:rPr lang="hr-HR" sz="3200" dirty="0"/>
              <a:t>bog svog visokog rasta i bujnog cvata često se sadi i kao ukrasna vrsta, pa je ponegdje teško utvrditi da li je na nekim nalazištima u Sredozemlju prirodna ili kultivirana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1139325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5233" y="661392"/>
            <a:ext cx="4773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1" dirty="0"/>
              <a:t>Elymus farctus </a:t>
            </a:r>
            <a:r>
              <a:rPr lang="hr-HR" b="1" dirty="0"/>
              <a:t>(Viv.) Runemark ex Melderis </a:t>
            </a:r>
            <a:r>
              <a:rPr lang="sr-Latn-ME" b="1" dirty="0">
                <a:solidFill>
                  <a:srgbClr val="FF0000"/>
                </a:solidFill>
              </a:rPr>
              <a:t>(CR)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218" name="Picture 2" descr="http://www.florasilvestre.es/mediterranea/Gramineae/Elymus_farctus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9705" y="1238858"/>
            <a:ext cx="2668702" cy="510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apatita.com/herbario/Gramineae/large/Elymus_farctus_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86938" y="3429000"/>
            <a:ext cx="4537314" cy="297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30044" y="943539"/>
            <a:ext cx="2385405" cy="23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A1D83AB-D764-4EDD-BCC5-AD0FD0C441CD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83323F1A-946D-485B-9F79-7F7FE0C54E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C96B3BCA-C723-4C5D-9E50-2F7A6D1E88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2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6483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5D469-B94D-4B53-9101-31F3CD2E6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23EC4-EB47-424D-B48E-39C3BE99E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hr-HR" sz="3200" i="1" dirty="0"/>
              <a:t>Elymus farctus</a:t>
            </a:r>
            <a:r>
              <a:rPr lang="hr-HR" sz="3200" dirty="0"/>
              <a:t> je primjer kritično ugrožene vrste koju ste već upoznali u vježbi o porodici </a:t>
            </a:r>
            <a:r>
              <a:rPr lang="hr-HR" sz="3200" i="1" dirty="0"/>
              <a:t>Poaceae </a:t>
            </a:r>
            <a:r>
              <a:rPr lang="hr-HR" sz="3200" dirty="0"/>
              <a:t>u hrvatskoj flori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3200" dirty="0"/>
              <a:t>i</a:t>
            </a:r>
            <a:r>
              <a:rPr lang="hr-HR" sz="3200" dirty="0"/>
              <a:t>ako na karti vidimo dosta nalazišta, većina njih je vrlo stara i danas vrsta tamo više ne raste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0614684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5312" y="577044"/>
            <a:ext cx="4752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/>
              <a:t>Sporobolus pungens </a:t>
            </a:r>
            <a:r>
              <a:rPr lang="hr-HR" b="1" dirty="0"/>
              <a:t>(Schreb.) Kunth </a:t>
            </a:r>
            <a:r>
              <a:rPr lang="sr-Latn-ME" b="1" dirty="0">
                <a:solidFill>
                  <a:srgbClr val="FF0000"/>
                </a:solidFill>
              </a:rPr>
              <a:t>(CR)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65106" y="881885"/>
            <a:ext cx="3165063" cy="231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65107" y="3336049"/>
            <a:ext cx="3165063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055" y="1051897"/>
            <a:ext cx="2337521" cy="304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24623" y="1722886"/>
            <a:ext cx="2469417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8538" y="5789884"/>
            <a:ext cx="8568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400" b="1" dirty="0"/>
              <a:t>Alegro A. L., Biljaković M., Bogdanović S., Boršić I. (2004): </a:t>
            </a:r>
            <a:r>
              <a:rPr lang="hr-HR" sz="1400" dirty="0"/>
              <a:t>Psammo-halophytic vegetation on the largest sand area on the Croatian coast (Island of Mljet, southern Adriatic). Biologia (Bratisl.) 59(4): 435-445.</a:t>
            </a: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08" y="4057693"/>
            <a:ext cx="3877624" cy="173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61" y="6287634"/>
            <a:ext cx="7048159" cy="546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03C9451-536F-4F72-81C2-451886C0F446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14" name="Line 4">
              <a:extLst>
                <a:ext uri="{FF2B5EF4-FFF2-40B4-BE49-F238E27FC236}">
                  <a16:creationId xmlns:a16="http://schemas.microsoft.com/office/drawing/2014/main" id="{A9EE0EC4-1669-42BF-BE60-9A772312D5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15" name="Text Box 5">
              <a:extLst>
                <a:ext uri="{FF2B5EF4-FFF2-40B4-BE49-F238E27FC236}">
                  <a16:creationId xmlns:a16="http://schemas.microsoft.com/office/drawing/2014/main" id="{3AA127C3-9AE4-409B-8769-C2FB4F7D5A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2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12173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23EC4-EB47-424D-B48E-39C3BE99E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36627"/>
            <a:ext cx="7886700" cy="529272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3200" dirty="0"/>
              <a:t>s</a:t>
            </a:r>
            <a:r>
              <a:rPr lang="hr-HR" sz="3200" dirty="0"/>
              <a:t>lijede tri kritično ugrožene vrste trava primorskih pijesaka, niskog rasta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hr-HR" sz="3200" i="1" dirty="0"/>
              <a:t>Sporobolus pungens </a:t>
            </a:r>
            <a:r>
              <a:rPr lang="hr-HR" sz="3200" dirty="0"/>
              <a:t>je primjer koju ste već upoznali u vježbi o porodici </a:t>
            </a:r>
            <a:r>
              <a:rPr lang="hr-HR" sz="3200" i="1" dirty="0"/>
              <a:t>Poaceae </a:t>
            </a:r>
            <a:r>
              <a:rPr lang="hr-HR" sz="3200" dirty="0"/>
              <a:t>u hrvatskoj flori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3200" dirty="0"/>
              <a:t>n</a:t>
            </a:r>
            <a:r>
              <a:rPr lang="hr-HR" sz="3200" dirty="0"/>
              <a:t>ajveća recentna populacija vrste u Hrvatskoj je u uvali Blace na otoku Mljetu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3200" dirty="0"/>
              <a:t>o</a:t>
            </a:r>
            <a:r>
              <a:rPr lang="hr-HR" sz="3200" dirty="0"/>
              <a:t>stala povijesna i poneka recentna nalazišta vezana su uz srednjo- i južnodalmatinske otoke i poluotok Pelješac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1736599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837" y="893490"/>
            <a:ext cx="4752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/>
              <a:t>Cutandia maritima </a:t>
            </a:r>
            <a:r>
              <a:rPr lang="hr-HR" b="1" dirty="0"/>
              <a:t>(L.) Barbey </a:t>
            </a:r>
            <a:r>
              <a:rPr lang="sr-Latn-ME" b="1" dirty="0">
                <a:solidFill>
                  <a:srgbClr val="FF0000"/>
                </a:solidFill>
              </a:rPr>
              <a:t>(CR)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64088" y="763363"/>
            <a:ext cx="3406628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http://www.apatita.com/herbario/Gramineae/large/Cutandia_maritima_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64088" y="3743049"/>
            <a:ext cx="3406628" cy="265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www.florealpes.com/photos/cutandiamaritima_4.jpg?13032016085926&amp;PHPSESSID=c63f5a10f493a95cc3dcd710a088a34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35" y="1916832"/>
            <a:ext cx="486054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EE6FC5B-58D9-47E4-BCC1-57A8242D2668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FCBDAB85-2783-4566-A211-03EA3782D8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426337F9-32A2-45CA-B850-FCEE664672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2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7620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5D469-B94D-4B53-9101-31F3CD2E6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23EC4-EB47-424D-B48E-39C3BE99E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hr-HR" sz="3200" i="1" dirty="0"/>
              <a:t>Cutandia maritima</a:t>
            </a:r>
            <a:r>
              <a:rPr lang="hr-HR" sz="3200" dirty="0"/>
              <a:t> je primjer kritično ugrožene vrste koju ste već upoznali u vježbi o porodici </a:t>
            </a:r>
            <a:r>
              <a:rPr lang="hr-HR" sz="3200" i="1" dirty="0"/>
              <a:t>Poaceae </a:t>
            </a:r>
            <a:r>
              <a:rPr lang="hr-HR" sz="3200" dirty="0"/>
              <a:t>u hrvatskoj flori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3200" dirty="0"/>
              <a:t>n</a:t>
            </a:r>
            <a:r>
              <a:rPr lang="hr-HR" sz="3200" dirty="0"/>
              <a:t>alazišta su joj na srednjodalmatinskim otocima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0478976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737" y="607740"/>
            <a:ext cx="4752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Aeluropus</a:t>
            </a:r>
            <a:r>
              <a:rPr lang="hr-HR" b="1" i="1" dirty="0"/>
              <a:t> </a:t>
            </a:r>
            <a:r>
              <a:rPr lang="hr-HR" b="1" i="1" dirty="0" err="1"/>
              <a:t>littoralis</a:t>
            </a:r>
            <a:r>
              <a:rPr lang="hr-HR" b="1" i="1" dirty="0"/>
              <a:t> </a:t>
            </a:r>
            <a:r>
              <a:rPr lang="hr-HR" b="1" dirty="0"/>
              <a:t>(</a:t>
            </a:r>
            <a:r>
              <a:rPr lang="hr-HR" b="1" dirty="0" err="1"/>
              <a:t>Gouan</a:t>
            </a:r>
            <a:r>
              <a:rPr lang="hr-HR" b="1" dirty="0"/>
              <a:t>) </a:t>
            </a:r>
            <a:r>
              <a:rPr lang="hr-HR" b="1" dirty="0" err="1"/>
              <a:t>Parl</a:t>
            </a:r>
            <a:r>
              <a:rPr lang="hr-HR" b="1" dirty="0"/>
              <a:t>. </a:t>
            </a:r>
            <a:r>
              <a:rPr lang="sr-Latn-ME" b="1" dirty="0">
                <a:solidFill>
                  <a:srgbClr val="FF0000"/>
                </a:solidFill>
              </a:rPr>
              <a:t>(CR)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787406-0B3C-4BC7-B121-5AB6DC3A9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37704"/>
            <a:ext cx="5071410" cy="33825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35560F-2D89-4733-92D0-C2E46FBBB6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671" y="1737704"/>
            <a:ext cx="3638417" cy="338259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E4B68A9-C850-4720-A504-5CB4FDBAD656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8C18F558-1E20-4C70-88A8-85DF771FD7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681BF4D1-6A1A-49D3-B53B-DCD62D7A73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2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17297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5D469-B94D-4B53-9101-31F3CD2E6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23EC4-EB47-424D-B48E-39C3BE99E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3200" i="1" dirty="0"/>
              <a:t>Aeluropus littoralis </a:t>
            </a:r>
            <a:r>
              <a:rPr lang="hr-HR" sz="3200" dirty="0"/>
              <a:t>je primjer kritično ugrožene vrste koju ste već upoznali u vježbi o porodici </a:t>
            </a:r>
            <a:r>
              <a:rPr lang="hr-HR" sz="3200" i="1" dirty="0"/>
              <a:t>Poaceae </a:t>
            </a:r>
            <a:r>
              <a:rPr lang="hr-HR" sz="3200" dirty="0"/>
              <a:t>u hrvatskoj flori, recentno poznata jedino s Visa i Pelješca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0530553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A08C4-FAF7-4C6C-B960-46E4AD8DF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KONTINENTALNI PIJESCI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CDEF9-46E0-40FE-80EA-72801CB86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2634"/>
            <a:ext cx="8229600" cy="1468759"/>
          </a:xfrm>
        </p:spPr>
        <p:txBody>
          <a:bodyPr>
            <a:normAutofit lnSpcReduction="10000"/>
          </a:bodyPr>
          <a:lstStyle/>
          <a:p>
            <a:r>
              <a:rPr lang="hr-HR" sz="2000" dirty="0"/>
              <a:t>u Hrvatskoj iznimno rijetka staništa</a:t>
            </a:r>
          </a:p>
          <a:p>
            <a:r>
              <a:rPr lang="hr-HR" sz="2000" dirty="0"/>
              <a:t>vezana uz šire područje rijeke Drave (Podravski pijesci)</a:t>
            </a:r>
          </a:p>
          <a:p>
            <a:r>
              <a:rPr lang="hr-HR" sz="2000" dirty="0"/>
              <a:t>najveće površine prekrivaju Đurđevački pijesci</a:t>
            </a:r>
          </a:p>
          <a:p>
            <a:r>
              <a:rPr lang="hr-HR" sz="2000" dirty="0" err="1"/>
              <a:t>psamofitske</a:t>
            </a:r>
            <a:r>
              <a:rPr lang="hr-HR" sz="2000" dirty="0"/>
              <a:t> vrste (biljke pješčarke)</a:t>
            </a:r>
          </a:p>
          <a:p>
            <a:endParaRPr lang="hr-HR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29E6DC-D8FF-4CFD-884E-FC7957C0DF2E}"/>
              </a:ext>
            </a:extLst>
          </p:cNvPr>
          <p:cNvSpPr/>
          <p:nvPr/>
        </p:nvSpPr>
        <p:spPr>
          <a:xfrm>
            <a:off x="457200" y="5949300"/>
            <a:ext cx="425881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500" dirty="0"/>
              <a:t>Đurđevački pijesci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2DA37F-2457-4AD5-B301-70FD62C63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68960"/>
            <a:ext cx="4987602" cy="28803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4392A9-5EEB-4361-89D3-1F79F2BB09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919" y="3068960"/>
            <a:ext cx="2880340" cy="288034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B158D4B-35EF-4154-8D3F-2AAB83CA3E39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8" name="Line 4">
              <a:extLst>
                <a:ext uri="{FF2B5EF4-FFF2-40B4-BE49-F238E27FC236}">
                  <a16:creationId xmlns:a16="http://schemas.microsoft.com/office/drawing/2014/main" id="{9F54EF58-2861-48F3-A14B-1175AA4268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D7F577AD-1EA5-4F5C-86A3-CEDD554866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2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4012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A08C4-FAF7-4C6C-B960-46E4AD8DF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PRIMORSKI PIJESCI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CDEF9-46E0-40FE-80EA-72801CB86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799959"/>
          </a:xfrm>
        </p:spPr>
        <p:txBody>
          <a:bodyPr>
            <a:normAutofit lnSpcReduction="10000"/>
          </a:bodyPr>
          <a:lstStyle/>
          <a:p>
            <a:r>
              <a:rPr lang="hr-HR" sz="2000" dirty="0"/>
              <a:t>rijetka staništa na dominantno stjenovitoj istočnoj obali Jadranskog mora</a:t>
            </a:r>
          </a:p>
          <a:p>
            <a:r>
              <a:rPr lang="hr-HR" sz="2000" dirty="0"/>
              <a:t>najveća pješčana staništa na Mljetu, Rabu, Korčuli, Susku, Pelješcu i oko grada Nina</a:t>
            </a:r>
          </a:p>
          <a:p>
            <a:r>
              <a:rPr lang="hr-HR" sz="2000" dirty="0"/>
              <a:t>najugroženiji turizmom </a:t>
            </a:r>
          </a:p>
          <a:p>
            <a:r>
              <a:rPr lang="hr-HR" sz="2000" dirty="0" err="1"/>
              <a:t>psamofitske</a:t>
            </a:r>
            <a:r>
              <a:rPr lang="hr-HR" sz="2000" dirty="0"/>
              <a:t> vrste (biljke pješčarke)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29E6DC-D8FF-4CFD-884E-FC7957C0DF2E}"/>
              </a:ext>
            </a:extLst>
          </p:cNvPr>
          <p:cNvSpPr/>
          <p:nvPr/>
        </p:nvSpPr>
        <p:spPr>
          <a:xfrm>
            <a:off x="395536" y="5949300"/>
            <a:ext cx="425881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500" dirty="0"/>
              <a:t>pješčana plaža </a:t>
            </a:r>
            <a:r>
              <a:rPr lang="hr-HR" sz="1500" dirty="0" err="1"/>
              <a:t>Blace</a:t>
            </a:r>
            <a:r>
              <a:rPr lang="hr-HR" sz="1500" dirty="0"/>
              <a:t> na otoku Mljetu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AE6DEE-F371-4F60-AC3A-C99DFB78E554}"/>
              </a:ext>
            </a:extLst>
          </p:cNvPr>
          <p:cNvSpPr/>
          <p:nvPr/>
        </p:nvSpPr>
        <p:spPr>
          <a:xfrm>
            <a:off x="4716016" y="5949300"/>
            <a:ext cx="442798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500" dirty="0"/>
              <a:t>Kraljičina plaža kod Nina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483C91-8BCE-4FBB-BF42-DE48A3CFED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400161"/>
            <a:ext cx="3826663" cy="24813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31C814-432E-4F0C-83D4-47C4FD60F7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780" y="3400160"/>
            <a:ext cx="3440454" cy="248135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D340FA2-329B-4C61-A60C-FBC6DEABBDF9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10" name="Line 4">
              <a:extLst>
                <a:ext uri="{FF2B5EF4-FFF2-40B4-BE49-F238E27FC236}">
                  <a16:creationId xmlns:a16="http://schemas.microsoft.com/office/drawing/2014/main" id="{F5787303-EA0E-422E-BF7E-3FDDD042DC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11" name="Text Box 5">
              <a:extLst>
                <a:ext uri="{FF2B5EF4-FFF2-40B4-BE49-F238E27FC236}">
                  <a16:creationId xmlns:a16="http://schemas.microsoft.com/office/drawing/2014/main" id="{0BD79478-2B0A-4925-8C3B-9CAA538A7D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2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73359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5D469-B94D-4B53-9101-31F3CD2E6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23EC4-EB47-424D-B48E-39C3BE99E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3200" dirty="0"/>
              <a:t>u Hrvatskoj iznimno rijetka staništa</a:t>
            </a:r>
          </a:p>
          <a:p>
            <a:r>
              <a:rPr lang="hr-HR" sz="3200" dirty="0"/>
              <a:t>vezana uz šire područje rijeke Drave (Podravski pijesci)</a:t>
            </a:r>
          </a:p>
          <a:p>
            <a:r>
              <a:rPr lang="hr-HR" sz="3200" dirty="0"/>
              <a:t>najveće površine prekrivaju Đurđevački pijesci</a:t>
            </a:r>
          </a:p>
          <a:p>
            <a:r>
              <a:rPr lang="hr-HR" sz="3200" dirty="0"/>
              <a:t>psamofitske vrste (biljke pješčarke)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1475187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5787" y="999406"/>
            <a:ext cx="2332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1" dirty="0" err="1"/>
              <a:t>Plantago</a:t>
            </a:r>
            <a:r>
              <a:rPr lang="hr-HR" b="1" i="1" dirty="0"/>
              <a:t> </a:t>
            </a:r>
            <a:r>
              <a:rPr lang="hr-HR" b="1" i="1" dirty="0" err="1"/>
              <a:t>indica</a:t>
            </a:r>
            <a:r>
              <a:rPr lang="hr-HR" b="1" i="1" dirty="0"/>
              <a:t> </a:t>
            </a:r>
            <a:r>
              <a:rPr lang="hr-HR" b="1" dirty="0"/>
              <a:t>L. </a:t>
            </a:r>
            <a:r>
              <a:rPr lang="sr-Latn-ME" b="1" dirty="0">
                <a:solidFill>
                  <a:srgbClr val="FF0000"/>
                </a:solidFill>
              </a:rPr>
              <a:t>(CR)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BFD501-1248-4573-BC36-EF11E721BCA9}"/>
              </a:ext>
            </a:extLst>
          </p:cNvPr>
          <p:cNvSpPr/>
          <p:nvPr/>
        </p:nvSpPr>
        <p:spPr>
          <a:xfrm>
            <a:off x="4572000" y="999406"/>
            <a:ext cx="4331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 dirty="0" err="1"/>
              <a:t>Bassia</a:t>
            </a:r>
            <a:r>
              <a:rPr lang="it-IT" b="1" i="1" dirty="0"/>
              <a:t> </a:t>
            </a:r>
            <a:r>
              <a:rPr lang="it-IT" b="1" i="1" dirty="0" err="1"/>
              <a:t>laniflora</a:t>
            </a:r>
            <a:r>
              <a:rPr lang="it-IT" b="1" i="1" dirty="0"/>
              <a:t> </a:t>
            </a:r>
            <a:r>
              <a:rPr lang="it-IT" b="1" dirty="0"/>
              <a:t>(S. G. </a:t>
            </a:r>
            <a:r>
              <a:rPr lang="it-IT" b="1" dirty="0" err="1"/>
              <a:t>Gmel</a:t>
            </a:r>
            <a:r>
              <a:rPr lang="it-IT" b="1" dirty="0"/>
              <a:t>.) A. J. Scott</a:t>
            </a:r>
            <a:r>
              <a:rPr lang="hr-HR" b="1" dirty="0"/>
              <a:t> </a:t>
            </a:r>
            <a:r>
              <a:rPr lang="sr-Latn-ME" b="1" dirty="0">
                <a:solidFill>
                  <a:srgbClr val="FF0000"/>
                </a:solidFill>
              </a:rPr>
              <a:t>(CR)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6C8B1A-8FC3-4BF1-A19B-08F6B4765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53" y="1439091"/>
            <a:ext cx="3890173" cy="5199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664487-EE20-48F4-9385-78F9E7C5D8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39090"/>
            <a:ext cx="3899263" cy="519901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DBED333-FD41-42C5-92DF-E2FC40F39370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8" name="Line 4">
              <a:extLst>
                <a:ext uri="{FF2B5EF4-FFF2-40B4-BE49-F238E27FC236}">
                  <a16:creationId xmlns:a16="http://schemas.microsoft.com/office/drawing/2014/main" id="{69F4E006-3722-431A-A414-126B5178E2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116762A0-F9FC-4D07-ACCA-865A69900E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2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01934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5D469-B94D-4B53-9101-31F3CD2E6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23EC4-EB47-424D-B48E-39C3BE99E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p</a:t>
            </a:r>
            <a:r>
              <a:rPr lang="hr-HR" sz="3200" dirty="0"/>
              <a:t>ješčarski trputac i danas ima lijepu populaciju na Đurđevačkim pijescima. Vrlo je sličan vrsti </a:t>
            </a:r>
            <a:r>
              <a:rPr lang="hr-HR" sz="3200" i="1" dirty="0"/>
              <a:t>Plantrago afra</a:t>
            </a:r>
            <a:r>
              <a:rPr lang="hr-HR" sz="3200" dirty="0"/>
              <a:t>, pa su moguće krive determinacije iz primorske Hrvatske!</a:t>
            </a:r>
          </a:p>
          <a:p>
            <a:r>
              <a:rPr lang="en-GB" sz="3200" dirty="0"/>
              <a:t>p</a:t>
            </a:r>
            <a:r>
              <a:rPr lang="hr-HR" sz="3200" dirty="0"/>
              <a:t>ješčarska metlica je, po svemu sudeći, izumrla vrsta hrvatske flore, jer već duže vrijeme nije potvrđena na Đurđevačkim pijescima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8440822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65303" y="6299711"/>
            <a:ext cx="2816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1" dirty="0" err="1"/>
              <a:t>Veronica</a:t>
            </a:r>
            <a:r>
              <a:rPr lang="hr-HR" b="1" i="1" dirty="0"/>
              <a:t> </a:t>
            </a:r>
            <a:r>
              <a:rPr lang="hr-HR" b="1" i="1" dirty="0" err="1"/>
              <a:t>dillenii</a:t>
            </a:r>
            <a:r>
              <a:rPr lang="hr-HR" b="1" i="1" dirty="0"/>
              <a:t> </a:t>
            </a:r>
            <a:r>
              <a:rPr lang="hr-HR" b="1" dirty="0" err="1"/>
              <a:t>Crantz</a:t>
            </a:r>
            <a:r>
              <a:rPr lang="hr-HR" b="1" i="1" dirty="0"/>
              <a:t> </a:t>
            </a:r>
            <a:r>
              <a:rPr lang="sr-Latn-ME" b="1" dirty="0">
                <a:solidFill>
                  <a:srgbClr val="FF0000"/>
                </a:solidFill>
              </a:rPr>
              <a:t>(CR)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BFD501-1248-4573-BC36-EF11E721BCA9}"/>
              </a:ext>
            </a:extLst>
          </p:cNvPr>
          <p:cNvSpPr/>
          <p:nvPr/>
        </p:nvSpPr>
        <p:spPr>
          <a:xfrm>
            <a:off x="333339" y="5976545"/>
            <a:ext cx="23770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 dirty="0" err="1"/>
              <a:t>Polygonum</a:t>
            </a:r>
            <a:r>
              <a:rPr lang="it-IT" b="1" i="1" dirty="0"/>
              <a:t> </a:t>
            </a:r>
            <a:r>
              <a:rPr lang="it-IT" b="1" i="1" dirty="0" err="1"/>
              <a:t>arenarium</a:t>
            </a:r>
            <a:r>
              <a:rPr lang="it-IT" b="1" i="1" dirty="0"/>
              <a:t> </a:t>
            </a:r>
            <a:endParaRPr lang="hr-HR" b="1" i="1" dirty="0"/>
          </a:p>
          <a:p>
            <a:r>
              <a:rPr lang="it-IT" b="1" dirty="0" err="1"/>
              <a:t>Waldst</a:t>
            </a:r>
            <a:r>
              <a:rPr lang="it-IT" b="1" dirty="0"/>
              <a:t>. et Kit.</a:t>
            </a:r>
            <a:r>
              <a:rPr lang="hr-HR" b="1" i="1" dirty="0"/>
              <a:t> </a:t>
            </a:r>
            <a:r>
              <a:rPr lang="sr-Latn-ME" b="1" dirty="0">
                <a:solidFill>
                  <a:srgbClr val="FF0000"/>
                </a:solidFill>
              </a:rPr>
              <a:t>(</a:t>
            </a:r>
            <a:r>
              <a:rPr lang="sr-Latn-ME" b="1" dirty="0" err="1">
                <a:solidFill>
                  <a:srgbClr val="FF0000"/>
                </a:solidFill>
              </a:rPr>
              <a:t>Cr</a:t>
            </a:r>
            <a:r>
              <a:rPr lang="sr-Latn-ME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1B7CF4-D853-43A6-A7FB-6D4AA279A461}"/>
              </a:ext>
            </a:extLst>
          </p:cNvPr>
          <p:cNvSpPr/>
          <p:nvPr/>
        </p:nvSpPr>
        <p:spPr>
          <a:xfrm>
            <a:off x="3577769" y="3153320"/>
            <a:ext cx="43678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1" dirty="0" err="1"/>
              <a:t>Pulsatilla</a:t>
            </a:r>
            <a:r>
              <a:rPr lang="hr-HR" b="1" i="1" dirty="0"/>
              <a:t> </a:t>
            </a:r>
            <a:r>
              <a:rPr lang="hr-HR" b="1" i="1" dirty="0" err="1"/>
              <a:t>pratensis</a:t>
            </a:r>
            <a:r>
              <a:rPr lang="hr-HR" b="1" i="1" dirty="0"/>
              <a:t> </a:t>
            </a:r>
            <a:r>
              <a:rPr lang="hr-HR" b="1" dirty="0"/>
              <a:t>(L.) Miller </a:t>
            </a:r>
            <a:r>
              <a:rPr lang="hr-HR" b="1" dirty="0" err="1"/>
              <a:t>ssp</a:t>
            </a:r>
            <a:r>
              <a:rPr lang="hr-HR" b="1" dirty="0"/>
              <a:t>. </a:t>
            </a:r>
            <a:r>
              <a:rPr lang="hr-HR" b="1" i="1" dirty="0" err="1"/>
              <a:t>nigricans</a:t>
            </a:r>
            <a:r>
              <a:rPr lang="hr-HR" b="1" i="1" dirty="0"/>
              <a:t> </a:t>
            </a:r>
          </a:p>
          <a:p>
            <a:r>
              <a:rPr lang="hr-HR" b="1" dirty="0"/>
              <a:t>(</a:t>
            </a:r>
            <a:r>
              <a:rPr lang="hr-HR" b="1" dirty="0" err="1"/>
              <a:t>Störck</a:t>
            </a:r>
            <a:r>
              <a:rPr lang="hr-HR" b="1" dirty="0"/>
              <a:t>) </a:t>
            </a:r>
            <a:r>
              <a:rPr lang="hr-HR" b="1" dirty="0" err="1"/>
              <a:t>Zam</a:t>
            </a:r>
            <a:r>
              <a:rPr lang="hr-HR" b="1" dirty="0"/>
              <a:t>. </a:t>
            </a:r>
            <a:r>
              <a:rPr lang="sr-Latn-ME" b="1" dirty="0">
                <a:solidFill>
                  <a:srgbClr val="FF0000"/>
                </a:solidFill>
              </a:rPr>
              <a:t>(CR)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1A6118-11E2-4E86-B140-A611121EE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39" y="1070797"/>
            <a:ext cx="2971800" cy="48717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ACFC96-DCC7-41DF-AC54-FF2DC89EE4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05" y="3799651"/>
            <a:ext cx="2778097" cy="29781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90659E-7157-43E1-9E25-58D6044E7A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05" y="654977"/>
            <a:ext cx="3778100" cy="251912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2977E2C-644F-4022-99DE-FBF8A20DA42C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9" name="Line 4">
              <a:extLst>
                <a:ext uri="{FF2B5EF4-FFF2-40B4-BE49-F238E27FC236}">
                  <a16:creationId xmlns:a16="http://schemas.microsoft.com/office/drawing/2014/main" id="{70D1D45C-B392-4A22-BCF5-980187447D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11" name="Text Box 5">
              <a:extLst>
                <a:ext uri="{FF2B5EF4-FFF2-40B4-BE49-F238E27FC236}">
                  <a16:creationId xmlns:a16="http://schemas.microsoft.com/office/drawing/2014/main" id="{29C00F0B-9566-46E5-A31D-6468C52241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2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12230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5D469-B94D-4B53-9101-31F3CD2E6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23EC4-EB47-424D-B48E-39C3BE99E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o</a:t>
            </a:r>
            <a:r>
              <a:rPr lang="hr-HR" sz="3200" dirty="0"/>
              <a:t>ve tri vrste su također kritično ugrožene biljke kontinentalnih pijesaka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6997043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150" y="639247"/>
            <a:ext cx="4752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/>
              <a:t>Corynephorus canescens </a:t>
            </a:r>
            <a:r>
              <a:rPr lang="hr-HR" b="1" dirty="0"/>
              <a:t>(L.) P.Beauv. </a:t>
            </a:r>
            <a:r>
              <a:rPr lang="sr-Latn-ME" b="1" dirty="0">
                <a:solidFill>
                  <a:srgbClr val="FF0000"/>
                </a:solidFill>
              </a:rPr>
              <a:t>(CR)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512" y="1355176"/>
            <a:ext cx="3084809" cy="5393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76439" y="1355176"/>
            <a:ext cx="4027716" cy="5393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80542" y="492092"/>
            <a:ext cx="1783946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B28125C-B79F-4D59-B54E-EA941D86D2D9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712239B3-3E2A-431F-A948-7E6D13469B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81433C54-7517-447E-BAA5-F99D8818DA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2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79335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5D469-B94D-4B53-9101-31F3CD2E6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23EC4-EB47-424D-B48E-39C3BE99E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j</a:t>
            </a:r>
            <a:r>
              <a:rPr lang="hr-HR" sz="3200" dirty="0"/>
              <a:t>edino danas poznato nalazište </a:t>
            </a:r>
            <a:r>
              <a:rPr lang="hr-HR" sz="3200" i="1" dirty="0"/>
              <a:t>Corynephorus canescens</a:t>
            </a:r>
            <a:r>
              <a:rPr lang="hr-HR" sz="3200" dirty="0"/>
              <a:t> u Hrvatskoj su Đurđevački pijesci 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009850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050" y="654387"/>
            <a:ext cx="4546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1" dirty="0"/>
              <a:t>Festuca vaginata </a:t>
            </a:r>
            <a:r>
              <a:rPr lang="hr-HR" b="1" dirty="0"/>
              <a:t>Waldst. et Kit. ex Willd. </a:t>
            </a:r>
            <a:r>
              <a:rPr lang="sr-Latn-ME" b="1" dirty="0">
                <a:solidFill>
                  <a:srgbClr val="FF0000"/>
                </a:solidFill>
              </a:rPr>
              <a:t>(CR)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520" y="1340768"/>
            <a:ext cx="3807117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http://www.botanickafotogalerie.cz/highslide/images/large/167/Festuca_vaginata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39952" y="1023719"/>
            <a:ext cx="2057451" cy="211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39952" y="3284984"/>
            <a:ext cx="4500704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36400" y="1067943"/>
            <a:ext cx="2304256" cy="208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19F18F9-E0AA-4D9D-B971-5C96F80CD09D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8" name="Line 4">
              <a:extLst>
                <a:ext uri="{FF2B5EF4-FFF2-40B4-BE49-F238E27FC236}">
                  <a16:creationId xmlns:a16="http://schemas.microsoft.com/office/drawing/2014/main" id="{B2707629-D464-4902-B18E-6E328F07EB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5A62FAE7-9DEF-4314-9494-F6FF537E4E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2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42357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5D469-B94D-4B53-9101-31F3CD2E6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23EC4-EB47-424D-B48E-39C3BE99E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n</a:t>
            </a:r>
            <a:r>
              <a:rPr lang="hr-HR" sz="3200" dirty="0"/>
              <a:t>a istom staništu raste i kritično ugrožena vrsta vlasulje </a:t>
            </a:r>
            <a:r>
              <a:rPr lang="hr-HR" sz="3200" i="1" dirty="0"/>
              <a:t>Festuca vaginata</a:t>
            </a:r>
            <a:endParaRPr lang="hr-HR" sz="3200" dirty="0"/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0937348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362" y="701988"/>
            <a:ext cx="3397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1" dirty="0" err="1"/>
              <a:t>Koeleria</a:t>
            </a:r>
            <a:r>
              <a:rPr lang="hr-HR" b="1" i="1" dirty="0"/>
              <a:t> </a:t>
            </a:r>
            <a:r>
              <a:rPr lang="hr-HR" b="1" i="1" dirty="0" err="1"/>
              <a:t>glauca</a:t>
            </a:r>
            <a:r>
              <a:rPr lang="hr-HR" b="1" i="1" dirty="0"/>
              <a:t> </a:t>
            </a:r>
            <a:r>
              <a:rPr lang="hr-HR" b="1" dirty="0"/>
              <a:t>(</a:t>
            </a:r>
            <a:r>
              <a:rPr lang="hr-HR" b="1" dirty="0" err="1"/>
              <a:t>Schrad</a:t>
            </a:r>
            <a:r>
              <a:rPr lang="hr-HR" b="1" dirty="0"/>
              <a:t>.) DC. </a:t>
            </a:r>
            <a:r>
              <a:rPr lang="sr-Latn-ME" b="1" dirty="0">
                <a:solidFill>
                  <a:srgbClr val="FF0000"/>
                </a:solidFill>
              </a:rPr>
              <a:t>(CR)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B8FA4D-FC56-42FE-A5E7-81089A92E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204" y="701988"/>
            <a:ext cx="4270675" cy="57084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AD0639-FD94-41A2-999D-2C0B400C64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29" y="4068327"/>
            <a:ext cx="3397084" cy="2342130"/>
          </a:xfrm>
          <a:prstGeom prst="rect">
            <a:avLst/>
          </a:prstGeom>
        </p:spPr>
      </p:pic>
      <p:pic>
        <p:nvPicPr>
          <p:cNvPr id="1026" name="Picture 2" descr="Koeleria glauca (Schrad.) DC. - Biodiversidad amenazada">
            <a:hlinkClick r:id="rId5"/>
            <a:extLst>
              <a:ext uri="{FF2B5EF4-FFF2-40B4-BE49-F238E27FC236}">
                <a16:creationId xmlns:a16="http://schemas.microsoft.com/office/drawing/2014/main" id="{F556BCD8-A392-409A-A3B1-2C63AE809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29" y="1208789"/>
            <a:ext cx="3397084" cy="274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573ECE8-047A-4C78-A909-558E97B350E8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9" name="Line 4">
              <a:extLst>
                <a:ext uri="{FF2B5EF4-FFF2-40B4-BE49-F238E27FC236}">
                  <a16:creationId xmlns:a16="http://schemas.microsoft.com/office/drawing/2014/main" id="{3CD7EB01-0328-44FD-8049-D2BF9EA1B4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4CA5E69A-4545-46BF-BE8F-35AE63F68C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2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2883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23EC4-EB47-424D-B48E-39C3BE99E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950" y="627856"/>
            <a:ext cx="7886700" cy="5849143"/>
          </a:xfrm>
        </p:spPr>
        <p:txBody>
          <a:bodyPr>
            <a:noAutofit/>
          </a:bodyPr>
          <a:lstStyle/>
          <a:p>
            <a:r>
              <a:rPr lang="en-GB" sz="3200" dirty="0"/>
              <a:t>t</a:t>
            </a:r>
            <a:r>
              <a:rPr lang="hr-HR" sz="3200" dirty="0"/>
              <a:t>urizam utječe na ova staništa dvojako: </a:t>
            </a:r>
            <a:endParaRPr lang="en-GB" sz="3200" dirty="0"/>
          </a:p>
          <a:p>
            <a:pPr marL="514350" indent="-514350">
              <a:buAutoNum type="alphaLcParenBoth"/>
            </a:pPr>
            <a:r>
              <a:rPr lang="hr-HR" sz="3200" dirty="0"/>
              <a:t>izravnim (uklanjanjem biljaka zbog „uređivanja” plaža) i neizravnim djelovanjem (utjecaj korištenja plaža), te </a:t>
            </a:r>
            <a:endParaRPr lang="en-GB" sz="3200" dirty="0"/>
          </a:p>
          <a:p>
            <a:pPr marL="514350" indent="-514350">
              <a:buAutoNum type="alphaLcParenBoth"/>
            </a:pPr>
            <a:r>
              <a:rPr lang="hr-HR" sz="3200" dirty="0"/>
              <a:t>izgradnjom (infrastruktura, prometnice), koja dovodi do umirivanja pijesaka.</a:t>
            </a:r>
            <a:endParaRPr lang="en-GB" sz="3200" dirty="0"/>
          </a:p>
          <a:p>
            <a:r>
              <a:rPr lang="en-GB" sz="3200" dirty="0"/>
              <a:t>u</a:t>
            </a:r>
            <a:r>
              <a:rPr lang="hr-HR" sz="3200" dirty="0"/>
              <a:t> prirodnim uvjetima djelovanjem valova i vjetra pijesak bi se periodički premještao bliže i dalje od obalne crte, postojale bi primarne dine (bliže moru) i sekundarne dine (dalje od mora) na kojima bi rasle tipične pješčarske vrste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8165759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5D469-B94D-4B53-9101-31F3CD2E6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23EC4-EB47-424D-B48E-39C3BE99E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v</a:t>
            </a:r>
            <a:r>
              <a:rPr lang="hr-HR" sz="3200" dirty="0"/>
              <a:t>rsta je bila poznata s nekoliko lokaliteta u 19. st. koji kasnije nisu nikada potvrđeni </a:t>
            </a:r>
          </a:p>
          <a:p>
            <a:r>
              <a:rPr lang="en-GB" sz="3200" dirty="0"/>
              <a:t>n</a:t>
            </a:r>
            <a:r>
              <a:rPr lang="hr-HR" sz="3200" dirty="0"/>
              <a:t>a Đurđevačkim pijescima je zadnji put zabilježena 2001., pa kako novijih podataka o vrsti nema, kandidat je za kategoriju regionalno izumrle svojte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7942394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67813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762000"/>
            <a:ext cx="2691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/>
              <a:t>Rezervat Đurđevački peski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6C04B0-59BA-422E-834A-B6992E4E12EA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5" name="Line 4">
              <a:extLst>
                <a:ext uri="{FF2B5EF4-FFF2-40B4-BE49-F238E27FC236}">
                  <a16:creationId xmlns:a16="http://schemas.microsoft.com/office/drawing/2014/main" id="{649CBCD6-9945-44CE-8660-F0B6A830D8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6D1ADCB2-94D2-4F7C-B5C7-7D6DB2F69D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2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82039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23EC4-EB47-424D-B48E-39C3BE99E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61975"/>
            <a:ext cx="7886700" cy="4881563"/>
          </a:xfrm>
        </p:spPr>
        <p:txBody>
          <a:bodyPr>
            <a:noAutofit/>
          </a:bodyPr>
          <a:lstStyle/>
          <a:p>
            <a:r>
              <a:rPr lang="en-GB" sz="3200" dirty="0"/>
              <a:t>k</a:t>
            </a:r>
            <a:r>
              <a:rPr lang="hr-HR" sz="3200" dirty="0"/>
              <a:t>ao što smo već spominjali, najveći problem u zaštiti Botaničkog rezervata Đurđevački pijesci i njegove unikatne flore je proces sukcesije, koji je ovdje antropogeno utjecan</a:t>
            </a:r>
            <a:endParaRPr lang="en-GB" sz="3200" dirty="0"/>
          </a:p>
          <a:p>
            <a:r>
              <a:rPr lang="en-GB" sz="3200" dirty="0"/>
              <a:t>u</a:t>
            </a:r>
            <a:r>
              <a:rPr lang="hr-HR" sz="3200" dirty="0"/>
              <a:t> prirodnim uvjetima pijesci su pokretan supstrat, a biljke pješčarke su dobro prilagođene na te nestabilne uvjete</a:t>
            </a:r>
            <a:endParaRPr lang="en-GB" sz="3200" dirty="0"/>
          </a:p>
          <a:p>
            <a:r>
              <a:rPr lang="en-GB" sz="3200" dirty="0"/>
              <a:t>s</a:t>
            </a:r>
            <a:r>
              <a:rPr lang="hr-HR" sz="3200" dirty="0"/>
              <a:t>adnjom drvenastih i grmolikih vrsta ljudi su krajem 19. i u prvoj polovici 20. st. umirivali pijeske, a time i započeli subspontano usijavanje bagrema, borova, </a:t>
            </a:r>
            <a:r>
              <a:rPr lang="hr-HR" sz="3200" i="1" dirty="0"/>
              <a:t>Rubusa </a:t>
            </a:r>
            <a:r>
              <a:rPr lang="hr-HR" sz="3200" dirty="0"/>
              <a:t> i </a:t>
            </a:r>
            <a:r>
              <a:rPr lang="hr-HR" sz="3200" i="1" dirty="0"/>
              <a:t>Cytisus scoparius </a:t>
            </a:r>
            <a:r>
              <a:rPr lang="hr-HR" sz="3200" dirty="0"/>
              <a:t>među pješčarske vrste 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0160610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2762" y="2977685"/>
            <a:ext cx="2528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1" dirty="0" err="1"/>
              <a:t>Eryngium</a:t>
            </a:r>
            <a:r>
              <a:rPr lang="hr-HR" b="1" i="1" dirty="0"/>
              <a:t> </a:t>
            </a:r>
            <a:r>
              <a:rPr lang="hr-HR" b="1" i="1" dirty="0" err="1"/>
              <a:t>planum</a:t>
            </a:r>
            <a:r>
              <a:rPr lang="hr-HR" b="1" i="1" dirty="0"/>
              <a:t> </a:t>
            </a:r>
            <a:r>
              <a:rPr lang="hr-HR" b="1" dirty="0"/>
              <a:t>L. </a:t>
            </a:r>
            <a:r>
              <a:rPr lang="sr-Latn-ME" b="1" dirty="0">
                <a:solidFill>
                  <a:srgbClr val="FF0000"/>
                </a:solidFill>
              </a:rPr>
              <a:t>(RE)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BFD501-1248-4573-BC36-EF11E721BCA9}"/>
              </a:ext>
            </a:extLst>
          </p:cNvPr>
          <p:cNvSpPr/>
          <p:nvPr/>
        </p:nvSpPr>
        <p:spPr>
          <a:xfrm>
            <a:off x="5443871" y="6393899"/>
            <a:ext cx="3029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 dirty="0" err="1"/>
              <a:t>Hippophae</a:t>
            </a:r>
            <a:r>
              <a:rPr lang="it-IT" b="1" i="1" dirty="0"/>
              <a:t> </a:t>
            </a:r>
            <a:r>
              <a:rPr lang="it-IT" b="1" i="1" dirty="0" err="1"/>
              <a:t>rhamnoides</a:t>
            </a:r>
            <a:r>
              <a:rPr lang="it-IT" b="1" i="1" dirty="0"/>
              <a:t> </a:t>
            </a:r>
            <a:r>
              <a:rPr lang="it-IT" b="1" dirty="0"/>
              <a:t>L</a:t>
            </a:r>
            <a:r>
              <a:rPr lang="it-IT" b="1" i="1" dirty="0"/>
              <a:t>.</a:t>
            </a:r>
            <a:r>
              <a:rPr lang="sr-Latn-ME" b="1" dirty="0">
                <a:solidFill>
                  <a:srgbClr val="FF0000"/>
                </a:solidFill>
              </a:rPr>
              <a:t>(CR)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1B7CF4-D853-43A6-A7FB-6D4AA279A461}"/>
              </a:ext>
            </a:extLst>
          </p:cNvPr>
          <p:cNvSpPr/>
          <p:nvPr/>
        </p:nvSpPr>
        <p:spPr>
          <a:xfrm>
            <a:off x="390909" y="6254492"/>
            <a:ext cx="39420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1" dirty="0" err="1"/>
              <a:t>Chamaecytisus</a:t>
            </a:r>
            <a:r>
              <a:rPr lang="hr-HR" b="1" i="1" dirty="0"/>
              <a:t> </a:t>
            </a:r>
            <a:r>
              <a:rPr lang="hr-HR" b="1" i="1" dirty="0" err="1"/>
              <a:t>ratisbonensis</a:t>
            </a:r>
            <a:r>
              <a:rPr lang="hr-HR" b="1" i="1" dirty="0"/>
              <a:t> </a:t>
            </a:r>
            <a:r>
              <a:rPr lang="hr-HR" b="1" dirty="0"/>
              <a:t>(</a:t>
            </a:r>
            <a:r>
              <a:rPr lang="hr-HR" b="1" dirty="0" err="1"/>
              <a:t>Schaeff</a:t>
            </a:r>
            <a:r>
              <a:rPr lang="hr-HR" b="1" dirty="0"/>
              <a:t>.) </a:t>
            </a:r>
          </a:p>
          <a:p>
            <a:r>
              <a:rPr lang="hr-HR" b="1" dirty="0" err="1"/>
              <a:t>Rothm</a:t>
            </a:r>
            <a:r>
              <a:rPr lang="hr-HR" b="1" dirty="0"/>
              <a:t>. </a:t>
            </a:r>
            <a:r>
              <a:rPr lang="sr-Latn-ME" b="1" dirty="0">
                <a:solidFill>
                  <a:srgbClr val="FF0000"/>
                </a:solidFill>
              </a:rPr>
              <a:t>(CR)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F42FB5-DAC5-4E2F-91FE-C93032029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06" y="3358478"/>
            <a:ext cx="4058194" cy="29009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4084BB-A402-4CF9-8236-FFC4468E9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90" y="631630"/>
            <a:ext cx="3525492" cy="23460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8D9834-2B55-4BD3-9803-595F074672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871" y="704852"/>
            <a:ext cx="3221543" cy="571871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18D726F-7FA0-4420-B28C-2C5B55F4591A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10" name="Line 4">
              <a:extLst>
                <a:ext uri="{FF2B5EF4-FFF2-40B4-BE49-F238E27FC236}">
                  <a16:creationId xmlns:a16="http://schemas.microsoft.com/office/drawing/2014/main" id="{A07006A3-7BE8-4A89-93C5-23BDD807D6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12" name="Text Box 5">
              <a:extLst>
                <a:ext uri="{FF2B5EF4-FFF2-40B4-BE49-F238E27FC236}">
                  <a16:creationId xmlns:a16="http://schemas.microsoft.com/office/drawing/2014/main" id="{40352083-1AE9-49C3-A3F7-F3ABE7CE60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2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49368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5D469-B94D-4B53-9101-31F3CD2E6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23EC4-EB47-424D-B48E-39C3BE99E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o</a:t>
            </a:r>
            <a:r>
              <a:rPr lang="hr-HR" sz="3200" dirty="0"/>
              <a:t>ve tri vrste žive na obalnim pijescima (i šljuncima) velikih rijeka koje nanose sediment</a:t>
            </a:r>
          </a:p>
          <a:p>
            <a:r>
              <a:rPr lang="hr-HR" sz="3200" i="1" dirty="0"/>
              <a:t>Eryngium planum </a:t>
            </a:r>
            <a:r>
              <a:rPr lang="hr-HR" sz="3200" dirty="0"/>
              <a:t>je zabilježena prije 150 godina na tri lokaliteta uz rijeku Savu, nakon toga nikad potvrđena (postoje herbarijski primjerci u ZA)</a:t>
            </a:r>
          </a:p>
          <a:p>
            <a:r>
              <a:rPr lang="it-IT" sz="3200" i="1" dirty="0"/>
              <a:t>Hippophae rhamnoides </a:t>
            </a:r>
            <a:r>
              <a:rPr lang="hr-HR" sz="3200" dirty="0"/>
              <a:t> je nedavno pronađena u Podravini (Franjić i sur. 2016)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8718812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2047" y="732510"/>
            <a:ext cx="3509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1" dirty="0"/>
              <a:t>Hippophae rha</a:t>
            </a:r>
            <a:r>
              <a:rPr lang="hr-HR" b="1" dirty="0"/>
              <a:t>mnoides L. </a:t>
            </a:r>
            <a:r>
              <a:rPr lang="hr-HR" b="1" dirty="0">
                <a:solidFill>
                  <a:srgbClr val="FF0000"/>
                </a:solidFill>
              </a:rPr>
              <a:t>(CR - RE)</a:t>
            </a:r>
            <a:endParaRPr lang="hr-HR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6" y="1484784"/>
            <a:ext cx="4271797" cy="3203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84784"/>
            <a:ext cx="3250332" cy="3250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32047" y="5085184"/>
            <a:ext cx="81241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dirty="0"/>
              <a:t>Franjić J., Horvat G., Krstonošić D. (2016): </a:t>
            </a:r>
            <a:r>
              <a:rPr lang="hr-HR" dirty="0"/>
              <a:t>Novo nalazište i sintaksonomske značajke pasjeg trna (</a:t>
            </a:r>
            <a:r>
              <a:rPr lang="hr-HR" i="1" dirty="0"/>
              <a:t>Hippophaë rhamnoides </a:t>
            </a:r>
            <a:r>
              <a:rPr lang="hr-HR" dirty="0"/>
              <a:t>L., Elaeagnaceae) u Hrvatskoj. Šumarski list 140(3-4): 111-116.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C2E61C1-B23F-4690-8499-34DC9AF5C4F9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AFC97687-052C-4014-9749-A40B8C8454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4DF3109C-1F7B-4906-ABD9-DF09C49C3D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2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04349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5D469-B94D-4B53-9101-31F3CD2E6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23EC4-EB47-424D-B48E-39C3BE99E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3200" dirty="0"/>
              <a:t>Franjić J., Horvat G., Krstonošić D. (2016): Novo nalazište i sintaksonomske značajke pasjeg trna (</a:t>
            </a:r>
            <a:r>
              <a:rPr lang="hr-HR" sz="3200" i="1" dirty="0"/>
              <a:t>Hippophaë rhamnoides </a:t>
            </a:r>
            <a:r>
              <a:rPr lang="hr-HR" sz="3200" dirty="0"/>
              <a:t>L., Elaeagnaceae) u Hrvatskoj. Šumarski list 140(3-4): 111-116.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7339628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A08C4-FAF7-4C6C-B960-46E4AD8DF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098" y="450934"/>
            <a:ext cx="3964265" cy="2915945"/>
          </a:xfrm>
        </p:spPr>
        <p:txBody>
          <a:bodyPr>
            <a:normAutofit fontScale="90000"/>
          </a:bodyPr>
          <a:lstStyle/>
          <a:p>
            <a:r>
              <a:rPr lang="hr-HR" dirty="0"/>
              <a:t>PRAPORNI STRMCI (LESNI ODSJECI) I STEPSKI TRAVNJACI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CDEF9-46E0-40FE-80EA-72801CB86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098" y="3004936"/>
            <a:ext cx="3841164" cy="905543"/>
          </a:xfrm>
        </p:spPr>
        <p:txBody>
          <a:bodyPr>
            <a:normAutofit fontScale="85000" lnSpcReduction="10000"/>
          </a:bodyPr>
          <a:lstStyle/>
          <a:p>
            <a:r>
              <a:rPr lang="hr-HR" sz="2000" dirty="0"/>
              <a:t>oboje dolaze samo u istočnoj Hrvatskoj</a:t>
            </a:r>
          </a:p>
          <a:p>
            <a:r>
              <a:rPr lang="hr-HR" sz="2000" dirty="0"/>
              <a:t>postankom su vezani uz rijeku Dunav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29E6DC-D8FF-4CFD-884E-FC7957C0DF2E}"/>
              </a:ext>
            </a:extLst>
          </p:cNvPr>
          <p:cNvSpPr/>
          <p:nvPr/>
        </p:nvSpPr>
        <p:spPr>
          <a:xfrm>
            <a:off x="334099" y="6469042"/>
            <a:ext cx="425881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500" dirty="0" err="1"/>
              <a:t>praporni</a:t>
            </a:r>
            <a:r>
              <a:rPr lang="hr-HR" sz="1500" dirty="0"/>
              <a:t> strmac (</a:t>
            </a:r>
            <a:r>
              <a:rPr lang="hr-HR" sz="1500" dirty="0" err="1"/>
              <a:t>lesni</a:t>
            </a:r>
            <a:r>
              <a:rPr lang="hr-HR" sz="1500" dirty="0"/>
              <a:t> odsjek)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CA00E3-FF9E-4C99-B87C-8D8230675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99" y="3958047"/>
            <a:ext cx="3831140" cy="25109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AC1F5E-97D4-4295-8678-8D25628FC8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663" y="774555"/>
            <a:ext cx="4298361" cy="608344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00BFBCD-9419-4EC8-A878-E0E741B66DC8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9" name="Line 4">
              <a:extLst>
                <a:ext uri="{FF2B5EF4-FFF2-40B4-BE49-F238E27FC236}">
                  <a16:creationId xmlns:a16="http://schemas.microsoft.com/office/drawing/2014/main" id="{0E59A7DB-91BB-47E2-ABE7-575D2E78E3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70EC1407-64D1-4847-9B70-0425CFD2CD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2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14696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23EC4-EB47-424D-B48E-39C3BE99E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2874"/>
            <a:ext cx="7886700" cy="6543675"/>
          </a:xfrm>
        </p:spPr>
        <p:txBody>
          <a:bodyPr>
            <a:normAutofit fontScale="92500" lnSpcReduction="10000"/>
          </a:bodyPr>
          <a:lstStyle/>
          <a:p>
            <a:r>
              <a:rPr lang="en-GB" sz="3200" dirty="0"/>
              <a:t>s</a:t>
            </a:r>
            <a:r>
              <a:rPr lang="hr-HR" sz="3200" dirty="0"/>
              <a:t>tepski travnjaci su karakteristični za istočnu Europu i razvijaju se u kontinentalnim tipovima klime s malo oborine (manje od 500 mm godišnje)</a:t>
            </a:r>
          </a:p>
          <a:p>
            <a:r>
              <a:rPr lang="en-GB" sz="3200" dirty="0"/>
              <a:t>u</a:t>
            </a:r>
            <a:r>
              <a:rPr lang="hr-HR" sz="3200" dirty="0"/>
              <a:t> Hrvatskoj su takvi klimatski uvjeti samo u najistočnijem dijelu Slavonije, ali je većina stepskih travnjaka pretvorena u oranice </a:t>
            </a:r>
          </a:p>
          <a:p>
            <a:r>
              <a:rPr lang="en-GB" sz="3200" dirty="0"/>
              <a:t>j</a:t>
            </a:r>
            <a:r>
              <a:rPr lang="hr-HR" sz="3200" dirty="0"/>
              <a:t>edan od očuvanijih lokaliteta s tipičnom stepskom florom je travnjak uz Biljsko groblje </a:t>
            </a:r>
          </a:p>
          <a:p>
            <a:r>
              <a:rPr lang="en-GB" sz="3200" dirty="0"/>
              <a:t>u</a:t>
            </a:r>
            <a:r>
              <a:rPr lang="hr-HR" sz="3200" dirty="0"/>
              <a:t> istom geografskom području nalazimo i rijedak stanišni tip – praporni strmci, čija flora je slična flori stepskih travnjaka </a:t>
            </a:r>
          </a:p>
          <a:p>
            <a:r>
              <a:rPr lang="en-GB" sz="3200" dirty="0"/>
              <a:t>r</a:t>
            </a:r>
            <a:r>
              <a:rPr lang="hr-HR" sz="3200" dirty="0"/>
              <a:t>adi se o okomito prirodno ili antropogeno „odrezanim” lesnim sedimentima, koji su specifično mikrostanište za neke biljne i životinjske vrtse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7899097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0035" y="627267"/>
            <a:ext cx="65093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i="1" dirty="0"/>
              <a:t>Aster tripolium </a:t>
            </a:r>
            <a:r>
              <a:rPr lang="pt-BR" b="1" dirty="0"/>
              <a:t>L. ssp. </a:t>
            </a:r>
            <a:r>
              <a:rPr lang="pt-BR" b="1" i="1" dirty="0"/>
              <a:t>pannonicus</a:t>
            </a:r>
            <a:r>
              <a:rPr lang="hr-HR" b="1" i="1" dirty="0"/>
              <a:t> </a:t>
            </a:r>
            <a:r>
              <a:rPr lang="pt-BR" b="1" dirty="0"/>
              <a:t>(Jacq.) Soó</a:t>
            </a:r>
            <a:r>
              <a:rPr lang="hr-HR" b="1" dirty="0"/>
              <a:t> </a:t>
            </a:r>
            <a:r>
              <a:rPr lang="hr-HR" b="1" dirty="0">
                <a:solidFill>
                  <a:srgbClr val="FF0000"/>
                </a:solidFill>
              </a:rPr>
              <a:t>(CR)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4310" y="3789866"/>
            <a:ext cx="3649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i="1" dirty="0"/>
              <a:t>Doronicum hungaricum </a:t>
            </a:r>
            <a:r>
              <a:rPr lang="pt-BR" b="1" dirty="0"/>
              <a:t>Rchb. f.</a:t>
            </a:r>
            <a:r>
              <a:rPr lang="hr-HR" b="1" dirty="0"/>
              <a:t> </a:t>
            </a:r>
            <a:r>
              <a:rPr lang="hr-HR" b="1" dirty="0">
                <a:solidFill>
                  <a:srgbClr val="FF0000"/>
                </a:solidFill>
              </a:rPr>
              <a:t>(CR)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9218" name="Picture 2" descr="Slikovni rezultat za aster tripolium ssp. pannonicu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35" y="996599"/>
            <a:ext cx="3650476" cy="27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Slikovni rezultat za aster tripolium ssp. pannonicus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294" y="1053866"/>
            <a:ext cx="1846388" cy="27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Slikovni rezultat za biljsko groblje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98"/>
          <a:stretch/>
        </p:blipFill>
        <p:spPr bwMode="auto">
          <a:xfrm>
            <a:off x="2966364" y="4159198"/>
            <a:ext cx="5687601" cy="260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Picture 11" descr="Povezana slika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677" y="968528"/>
            <a:ext cx="1933044" cy="27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568219" y="4044663"/>
            <a:ext cx="10857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200" b="1" dirty="0"/>
              <a:t>Biljsko groblje</a:t>
            </a:r>
          </a:p>
        </p:txBody>
      </p:sp>
      <p:pic>
        <p:nvPicPr>
          <p:cNvPr id="11" name="Picture 7" descr="Slikovni rezultat za doronicum hungaricum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35" y="4153106"/>
            <a:ext cx="2292354" cy="261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044775" y="621819"/>
            <a:ext cx="3127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1" dirty="0"/>
              <a:t>Xeranthemum annuum </a:t>
            </a:r>
            <a:r>
              <a:rPr lang="hr-HR" b="1" dirty="0"/>
              <a:t>L.</a:t>
            </a:r>
            <a:r>
              <a:rPr lang="hr-HR" b="1" dirty="0">
                <a:solidFill>
                  <a:srgbClr val="FF0000"/>
                </a:solidFill>
              </a:rPr>
              <a:t> (EN)</a:t>
            </a:r>
            <a:r>
              <a:rPr lang="hr-HR" b="1" dirty="0"/>
              <a:t> </a:t>
            </a:r>
            <a:endParaRPr lang="hr-HR" b="1" dirty="0">
              <a:solidFill>
                <a:srgbClr val="FF0000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83C9300-EE25-45F7-95E1-B4A6AEB416A3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13" name="Line 4">
              <a:extLst>
                <a:ext uri="{FF2B5EF4-FFF2-40B4-BE49-F238E27FC236}">
                  <a16:creationId xmlns:a16="http://schemas.microsoft.com/office/drawing/2014/main" id="{0122074D-C77A-44C7-8127-AFA089BC31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14" name="Text Box 5">
              <a:extLst>
                <a:ext uri="{FF2B5EF4-FFF2-40B4-BE49-F238E27FC236}">
                  <a16:creationId xmlns:a16="http://schemas.microsoft.com/office/drawing/2014/main" id="{0FF8CA59-F911-4738-B523-5F1BC97526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2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4622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FFA4-A12A-4234-AE32-1DF27F9A7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87" y="645603"/>
            <a:ext cx="4352000" cy="244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C44F06-A1D7-47C6-B24A-8316EE1207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350" y="3569036"/>
            <a:ext cx="3672000" cy="244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99C1C6-0B6F-42B8-BE8C-E497E69C3E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350" y="645603"/>
            <a:ext cx="3672000" cy="244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8B51508-CC7F-4310-B7F7-E1DDA8103E4C}"/>
              </a:ext>
            </a:extLst>
          </p:cNvPr>
          <p:cNvSpPr/>
          <p:nvPr/>
        </p:nvSpPr>
        <p:spPr>
          <a:xfrm>
            <a:off x="234618" y="3093603"/>
            <a:ext cx="425881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500" dirty="0"/>
              <a:t>plaža </a:t>
            </a:r>
            <a:r>
              <a:rPr lang="hr-HR" sz="1500" dirty="0" err="1"/>
              <a:t>Blace</a:t>
            </a:r>
            <a:r>
              <a:rPr lang="hr-HR" sz="1500" dirty="0"/>
              <a:t> na otoku Mljetu ljeti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4EBBC7-649B-4DB6-9DB1-FC802463A320}"/>
              </a:ext>
            </a:extLst>
          </p:cNvPr>
          <p:cNvSpPr/>
          <p:nvPr/>
        </p:nvSpPr>
        <p:spPr>
          <a:xfrm>
            <a:off x="4764327" y="3122141"/>
            <a:ext cx="425881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500" dirty="0"/>
              <a:t>plaža u uvali Crnika kod </a:t>
            </a:r>
            <a:r>
              <a:rPr lang="hr-HR" sz="1500" dirty="0" err="1"/>
              <a:t>Lopara</a:t>
            </a:r>
            <a:r>
              <a:rPr lang="hr-HR" sz="1500" dirty="0"/>
              <a:t> na Rabu ljeti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6560BF-BD4B-414B-9A16-31F6B791459A}"/>
              </a:ext>
            </a:extLst>
          </p:cNvPr>
          <p:cNvSpPr/>
          <p:nvPr/>
        </p:nvSpPr>
        <p:spPr>
          <a:xfrm>
            <a:off x="245907" y="6045125"/>
            <a:ext cx="425881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500" dirty="0"/>
              <a:t>plaža na otoku Susku ljeti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B61037-088D-4F54-B8B5-75C6A656645A}"/>
              </a:ext>
            </a:extLst>
          </p:cNvPr>
          <p:cNvSpPr/>
          <p:nvPr/>
        </p:nvSpPr>
        <p:spPr>
          <a:xfrm>
            <a:off x="4764327" y="6045125"/>
            <a:ext cx="425881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500" dirty="0"/>
              <a:t>Kraljičina plaža kod Nina ljeti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02744E-EF47-47BD-BACC-2B0460DE4F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92"/>
          <a:stretch/>
        </p:blipFill>
        <p:spPr>
          <a:xfrm>
            <a:off x="316087" y="3560402"/>
            <a:ext cx="4352000" cy="244799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B3DE035-FF00-485D-B40F-C260C36DCA78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11" name="Line 4">
              <a:extLst>
                <a:ext uri="{FF2B5EF4-FFF2-40B4-BE49-F238E27FC236}">
                  <a16:creationId xmlns:a16="http://schemas.microsoft.com/office/drawing/2014/main" id="{1398431E-E874-4421-9440-FE79CE483C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16" name="Text Box 5">
              <a:extLst>
                <a:ext uri="{FF2B5EF4-FFF2-40B4-BE49-F238E27FC236}">
                  <a16:creationId xmlns:a16="http://schemas.microsoft.com/office/drawing/2014/main" id="{645731DB-C827-4A2C-9CB9-D0EBEC26A2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2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14686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5D469-B94D-4B53-9101-31F3CD2E6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23EC4-EB47-424D-B48E-39C3BE99E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3200" i="1" dirty="0"/>
              <a:t>Aster tripolium </a:t>
            </a:r>
            <a:r>
              <a:rPr lang="hr-HR" sz="3200" dirty="0"/>
              <a:t>ssp. </a:t>
            </a:r>
            <a:r>
              <a:rPr lang="hr-HR" sz="3200" i="1" dirty="0"/>
              <a:t>pannonicus </a:t>
            </a:r>
            <a:r>
              <a:rPr lang="hr-HR" sz="3200" dirty="0"/>
              <a:t>je vrlo rijetka stepska vrsta naše flore </a:t>
            </a:r>
          </a:p>
          <a:p>
            <a:r>
              <a:rPr lang="en-GB" sz="3200" dirty="0"/>
              <a:t>n</a:t>
            </a:r>
            <a:r>
              <a:rPr lang="hr-HR" sz="3200" dirty="0"/>
              <a:t>a istom tipu staništa rastu i kritično ugrožen </a:t>
            </a:r>
            <a:r>
              <a:rPr lang="hr-HR" sz="3200" i="1" dirty="0"/>
              <a:t>Doronicum hungaricum </a:t>
            </a:r>
            <a:r>
              <a:rPr lang="hr-HR" sz="3200" dirty="0"/>
              <a:t> te ugroženi </a:t>
            </a:r>
            <a:r>
              <a:rPr lang="hr-HR" sz="3200" i="1" dirty="0"/>
              <a:t>Xeranthemum annuum</a:t>
            </a:r>
            <a:r>
              <a:rPr lang="hr-HR" sz="3200" dirty="0"/>
              <a:t> </a:t>
            </a:r>
          </a:p>
          <a:p>
            <a:r>
              <a:rPr lang="en-GB" sz="3200" dirty="0"/>
              <a:t>o</a:t>
            </a:r>
            <a:r>
              <a:rPr lang="hr-HR" sz="3200" dirty="0"/>
              <a:t>ve tri vrste ste već upoznali u vježbi o vrstama u porodici </a:t>
            </a:r>
            <a:r>
              <a:rPr lang="hr-HR" sz="3200" i="1" dirty="0"/>
              <a:t>Compositae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9196535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E151DB-A48B-4F16-9BF9-A423A8968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4" y="3429000"/>
            <a:ext cx="3313069" cy="24848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A17055-4FC3-4F2F-8511-70CC88AC84F0}"/>
              </a:ext>
            </a:extLst>
          </p:cNvPr>
          <p:cNvSpPr/>
          <p:nvPr/>
        </p:nvSpPr>
        <p:spPr>
          <a:xfrm>
            <a:off x="699585" y="2725473"/>
            <a:ext cx="82620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i="1" dirty="0"/>
              <a:t>Agropyron cristatum </a:t>
            </a:r>
            <a:r>
              <a:rPr lang="pt-BR" b="1" dirty="0"/>
              <a:t>(L.) Gaertn. ssp. </a:t>
            </a:r>
            <a:endParaRPr lang="hr-HR" b="1" dirty="0"/>
          </a:p>
          <a:p>
            <a:r>
              <a:rPr lang="pt-BR" b="1" i="1" dirty="0"/>
              <a:t>pectinatum </a:t>
            </a:r>
            <a:r>
              <a:rPr lang="pt-BR" b="1" dirty="0"/>
              <a:t>(M. Bieb.) Tzvelev</a:t>
            </a:r>
            <a:r>
              <a:rPr lang="hr-HR" b="1" dirty="0"/>
              <a:t> </a:t>
            </a:r>
            <a:r>
              <a:rPr lang="hr-HR" b="1" dirty="0">
                <a:solidFill>
                  <a:srgbClr val="FF0000"/>
                </a:solidFill>
              </a:rPr>
              <a:t>(CR)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10F3B4-ABF1-4EC0-8377-2A24AEEA12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77017" y="2016545"/>
            <a:ext cx="5499405" cy="36353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6D695C-E0F2-4E42-8016-2196EC855EFE}"/>
              </a:ext>
            </a:extLst>
          </p:cNvPr>
          <p:cNvSpPr/>
          <p:nvPr/>
        </p:nvSpPr>
        <p:spPr>
          <a:xfrm>
            <a:off x="5278914" y="658009"/>
            <a:ext cx="2695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1" dirty="0" err="1"/>
              <a:t>Prunus</a:t>
            </a:r>
            <a:r>
              <a:rPr lang="hr-HR" b="1" i="1" dirty="0"/>
              <a:t> </a:t>
            </a:r>
            <a:r>
              <a:rPr lang="hr-HR" b="1" i="1" dirty="0" err="1"/>
              <a:t>tenella</a:t>
            </a:r>
            <a:r>
              <a:rPr lang="hr-HR" b="1" i="1" dirty="0"/>
              <a:t> </a:t>
            </a:r>
            <a:r>
              <a:rPr lang="hr-HR" b="1" dirty="0" err="1"/>
              <a:t>Batsch</a:t>
            </a:r>
            <a:r>
              <a:rPr lang="hr-HR" b="1" dirty="0"/>
              <a:t> </a:t>
            </a:r>
            <a:r>
              <a:rPr lang="hr-HR" b="1" dirty="0">
                <a:solidFill>
                  <a:srgbClr val="FF0000"/>
                </a:solidFill>
              </a:rPr>
              <a:t>(CR)</a:t>
            </a:r>
            <a:endParaRPr lang="hr-HR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38DBA9E-AA44-4EB5-A632-2C2906675E81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10" name="Line 4">
              <a:extLst>
                <a:ext uri="{FF2B5EF4-FFF2-40B4-BE49-F238E27FC236}">
                  <a16:creationId xmlns:a16="http://schemas.microsoft.com/office/drawing/2014/main" id="{2DB5F034-263E-47D7-BAF2-76D06B79A7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12" name="Text Box 5">
              <a:extLst>
                <a:ext uri="{FF2B5EF4-FFF2-40B4-BE49-F238E27FC236}">
                  <a16:creationId xmlns:a16="http://schemas.microsoft.com/office/drawing/2014/main" id="{FF45DBAD-9740-4F7F-8020-4397C73D45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2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51726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5D469-B94D-4B53-9101-31F3CD2E6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23EC4-EB47-424D-B48E-39C3BE99E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o</a:t>
            </a:r>
            <a:r>
              <a:rPr lang="hr-HR" sz="3200" dirty="0"/>
              <a:t>ve </a:t>
            </a:r>
            <a:r>
              <a:rPr lang="en-GB" sz="3200" dirty="0" err="1"/>
              <a:t>dvije</a:t>
            </a:r>
            <a:r>
              <a:rPr lang="hr-HR" sz="3200" dirty="0"/>
              <a:t> vrste rastu na stepskim travnjacima i prapornim strmcima i iznimno su rijetke vrste naše flore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4562028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A08C4-FAF7-4C6C-B960-46E4AD8DF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59345"/>
            <a:ext cx="7886700" cy="2277629"/>
          </a:xfrm>
        </p:spPr>
        <p:txBody>
          <a:bodyPr>
            <a:normAutofit/>
          </a:bodyPr>
          <a:lstStyle/>
          <a:p>
            <a:r>
              <a:rPr lang="hr-HR" dirty="0"/>
              <a:t>MORSKE OBALE, PRIMORSKE SLANE MOČVARE I KONTINENTALNE SLATINE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CDEF9-46E0-40FE-80EA-72801CB86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800351"/>
            <a:ext cx="8229600" cy="1869932"/>
          </a:xfrm>
        </p:spPr>
        <p:txBody>
          <a:bodyPr>
            <a:normAutofit/>
          </a:bodyPr>
          <a:lstStyle/>
          <a:p>
            <a:r>
              <a:rPr lang="hr-HR" sz="1800" dirty="0"/>
              <a:t>morske obale nisu rijetka staništa, ali su jako ugrožena urbanizacijom i turizmom</a:t>
            </a:r>
          </a:p>
          <a:p>
            <a:r>
              <a:rPr lang="hr-HR" sz="1800" dirty="0"/>
              <a:t>primorske slane močvare („</a:t>
            </a:r>
            <a:r>
              <a:rPr lang="hr-HR" sz="1800" dirty="0" err="1"/>
              <a:t>salt</a:t>
            </a:r>
            <a:r>
              <a:rPr lang="hr-HR" sz="1800" dirty="0"/>
              <a:t> </a:t>
            </a:r>
            <a:r>
              <a:rPr lang="hr-HR" sz="1800" dirty="0" err="1"/>
              <a:t>marshes</a:t>
            </a:r>
            <a:r>
              <a:rPr lang="hr-HR" sz="1800" dirty="0"/>
              <a:t>”) na doticaju morske i slatke vode</a:t>
            </a:r>
          </a:p>
          <a:p>
            <a:r>
              <a:rPr lang="hr-HR" sz="1800" dirty="0"/>
              <a:t>kontinentalne slatine – rijetko stanište na istoku Hrvatske</a:t>
            </a:r>
          </a:p>
          <a:p>
            <a:r>
              <a:rPr lang="hr-HR" sz="1800" dirty="0" err="1"/>
              <a:t>halofiti</a:t>
            </a:r>
            <a:endParaRPr lang="hr-HR" sz="1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29E6DC-D8FF-4CFD-884E-FC7957C0DF2E}"/>
              </a:ext>
            </a:extLst>
          </p:cNvPr>
          <p:cNvSpPr/>
          <p:nvPr/>
        </p:nvSpPr>
        <p:spPr>
          <a:xfrm>
            <a:off x="169814" y="6331291"/>
            <a:ext cx="425881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500" dirty="0"/>
              <a:t>morske stijene na otoku </a:t>
            </a:r>
            <a:r>
              <a:rPr lang="hr-HR" sz="1500" dirty="0" err="1"/>
              <a:t>Lokrumu</a:t>
            </a:r>
            <a:endParaRPr lang="hr-HR" sz="15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AE6DEE-F371-4F60-AC3A-C99DFB78E554}"/>
              </a:ext>
            </a:extLst>
          </p:cNvPr>
          <p:cNvSpPr/>
          <p:nvPr/>
        </p:nvSpPr>
        <p:spPr>
          <a:xfrm>
            <a:off x="3301565" y="6336117"/>
            <a:ext cx="277095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500" dirty="0"/>
              <a:t>slana močvara kod Karina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C00B5B-5F6F-45AF-A417-CF15EC96B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46" y="4326908"/>
            <a:ext cx="3025613" cy="2016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F5986A-4A20-4D57-80D0-CAA9189E94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111" y="4310980"/>
            <a:ext cx="2717074" cy="20324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66B54A-4B16-4DBF-B5ED-ECDDF7E16D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074" y="4310980"/>
            <a:ext cx="2781894" cy="202031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FC2355A-B6DD-466C-A8C4-2C00D1855FAD}"/>
              </a:ext>
            </a:extLst>
          </p:cNvPr>
          <p:cNvSpPr/>
          <p:nvPr/>
        </p:nvSpPr>
        <p:spPr>
          <a:xfrm>
            <a:off x="6124520" y="6331290"/>
            <a:ext cx="301947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500" dirty="0"/>
              <a:t>slatina kod sela </a:t>
            </a:r>
            <a:r>
              <a:rPr lang="hr-HR" sz="1500" dirty="0" err="1"/>
              <a:t>Trpinja</a:t>
            </a:r>
            <a:r>
              <a:rPr lang="hr-HR" sz="1500" dirty="0"/>
              <a:t> (Slavonija)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F3D550D-9C5A-4FCC-8DA2-46BA2BE635D7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13" name="Line 4">
              <a:extLst>
                <a:ext uri="{FF2B5EF4-FFF2-40B4-BE49-F238E27FC236}">
                  <a16:creationId xmlns:a16="http://schemas.microsoft.com/office/drawing/2014/main" id="{67D7C817-5A8F-4A89-97DC-93E078055A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15" name="Text Box 5">
              <a:extLst>
                <a:ext uri="{FF2B5EF4-FFF2-40B4-BE49-F238E27FC236}">
                  <a16:creationId xmlns:a16="http://schemas.microsoft.com/office/drawing/2014/main" id="{16C1CD06-9E37-4F4A-88A6-23D8A78F72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2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7043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23EC4-EB47-424D-B48E-39C3BE99E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71500"/>
            <a:ext cx="7886700" cy="6143625"/>
          </a:xfrm>
        </p:spPr>
        <p:txBody>
          <a:bodyPr>
            <a:normAutofit fontScale="92500" lnSpcReduction="20000"/>
          </a:bodyPr>
          <a:lstStyle/>
          <a:p>
            <a:r>
              <a:rPr lang="en-GB" sz="3200" dirty="0"/>
              <a:t>n</a:t>
            </a:r>
            <a:r>
              <a:rPr lang="hr-HR" sz="3200" dirty="0"/>
              <a:t>a istočnoj obali Jadranskog mora dominiraju stjenovite morske obale sa specifičnom halofitskom florom, koja podnosi prskanje morskom vodom i jaku insolaciju</a:t>
            </a:r>
          </a:p>
          <a:p>
            <a:r>
              <a:rPr lang="en-GB" sz="3200" dirty="0"/>
              <a:t>p</a:t>
            </a:r>
            <a:r>
              <a:rPr lang="hr-HR" sz="3200" dirty="0"/>
              <a:t>rimorske slane močvare razvijaju se na položenim obalama, na mjestima utoka tekućica u more ili mjestima s podvirnom slatkom vodom, gdje se razvijaju bočati uvjeti</a:t>
            </a:r>
          </a:p>
          <a:p>
            <a:r>
              <a:rPr lang="en-GB" sz="3200" dirty="0"/>
              <a:t>k</a:t>
            </a:r>
            <a:r>
              <a:rPr lang="hr-HR" sz="3200" dirty="0"/>
              <a:t>ontinentalne slatine su vrlo rijetka staništa u istočnoj Slavoniji, koja se razvijaju zbog izlučivanja slanih spojeva na površini tla, kao posljedica kapilarnog uzdizanja podzemne vode iz dubljih slojeva tla</a:t>
            </a:r>
            <a:r>
              <a:rPr lang="en-GB" sz="3200" dirty="0"/>
              <a:t>. V</a:t>
            </a:r>
            <a:r>
              <a:rPr lang="hr-HR" sz="3200" dirty="0"/>
              <a:t>rlo su rijetka, jer je raznim hidromelioracijskim radovima podzemna voda snižena, te je onemogućena kapilarna povezanost podzemnih voda i površine tla. Ova su se staništa tradicionalno održavala ispašom.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9269554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561" y="692698"/>
            <a:ext cx="4537111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3529" y="1024147"/>
            <a:ext cx="300588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1" dirty="0"/>
              <a:t>Dianthus multinervis</a:t>
            </a:r>
            <a:r>
              <a:rPr lang="hr-HR" b="1" dirty="0"/>
              <a:t> Vis. </a:t>
            </a:r>
            <a:r>
              <a:rPr lang="hr-HR" b="1" dirty="0">
                <a:solidFill>
                  <a:srgbClr val="FF0000"/>
                </a:solidFill>
              </a:rPr>
              <a:t>(EX)</a:t>
            </a:r>
          </a:p>
          <a:p>
            <a:endParaRPr lang="hr-HR" dirty="0"/>
          </a:p>
          <a:p>
            <a:pPr marL="285750" indent="-285750">
              <a:buFontTx/>
              <a:buChar char="-"/>
            </a:pPr>
            <a:r>
              <a:rPr lang="hr-HR" dirty="0"/>
              <a:t>Matija Botteri (19. st.)</a:t>
            </a:r>
          </a:p>
          <a:p>
            <a:pPr marL="285750" indent="-285750">
              <a:buFontTx/>
              <a:buChar char="-"/>
            </a:pPr>
            <a:r>
              <a:rPr lang="hr-HR" dirty="0"/>
              <a:t>Roberto Visiani</a:t>
            </a:r>
          </a:p>
          <a:p>
            <a:pPr marL="285750" indent="-285750">
              <a:buFontTx/>
              <a:buChar char="-"/>
            </a:pPr>
            <a:r>
              <a:rPr lang="hr-HR" dirty="0"/>
              <a:t>V. Vončina (1911.)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023750"/>
            <a:ext cx="3960440" cy="270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585627"/>
            <a:ext cx="1749379" cy="1353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C11A2A4-D5FE-4AC2-92AE-A28218B7AD28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95E4585E-F6EB-43B8-ADBD-1DD3557E44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C313AF42-393F-49F0-B9E4-C67612148A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2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35743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5D469-B94D-4B53-9101-31F3CD2E6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23EC4-EB47-424D-B48E-39C3BE99E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i</a:t>
            </a:r>
            <a:r>
              <a:rPr lang="hr-HR" sz="3200" dirty="0"/>
              <a:t>zumrli jabučki klinčić bio je poznat samo s otoka Jabuka, o čemu svjedoči herbarijski primjerak u ZA</a:t>
            </a:r>
          </a:p>
          <a:p>
            <a:r>
              <a:rPr lang="en-GB" sz="3200" dirty="0"/>
              <a:t>o</a:t>
            </a:r>
            <a:r>
              <a:rPr lang="hr-HR" sz="3200" dirty="0"/>
              <a:t>d 1911. godine vrsta više nije bilježena na tom otoku</a:t>
            </a:r>
          </a:p>
          <a:p>
            <a:r>
              <a:rPr lang="en-GB" sz="3200" dirty="0"/>
              <a:t>p</a:t>
            </a:r>
            <a:r>
              <a:rPr lang="hr-HR" sz="3200" dirty="0"/>
              <a:t>retpostavlja se da su ga istrijebili ribari i moreplovci, koji su ga brali i presađivali u vrtove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3201791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2697" y="806846"/>
            <a:ext cx="35029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Convolvulus</a:t>
            </a:r>
            <a:r>
              <a:rPr lang="hr-HR" b="1" i="1" dirty="0"/>
              <a:t> </a:t>
            </a:r>
            <a:r>
              <a:rPr lang="hr-HR" b="1" i="1" dirty="0" err="1"/>
              <a:t>lineatus</a:t>
            </a:r>
            <a:r>
              <a:rPr lang="hr-HR" b="1" i="1" dirty="0"/>
              <a:t> </a:t>
            </a:r>
            <a:r>
              <a:rPr lang="hr-HR" b="1" dirty="0"/>
              <a:t>L. </a:t>
            </a:r>
            <a:r>
              <a:rPr lang="hr-HR" b="1" dirty="0">
                <a:solidFill>
                  <a:srgbClr val="FF0000"/>
                </a:solidFill>
              </a:rPr>
              <a:t>(CR)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BB4C86-B533-4D54-9045-85359A62D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97" y="1495150"/>
            <a:ext cx="3840032" cy="52500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60B28F-5C62-4CB5-A632-D3901AD10C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70" y="928205"/>
            <a:ext cx="3840033" cy="28766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AFD59A-8AE8-4209-A2D8-39F2C20892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759" y="3868536"/>
            <a:ext cx="3835543" cy="287665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DAAFFB7-7E04-4954-A778-19E87B2F755A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9" name="Line 4">
              <a:extLst>
                <a:ext uri="{FF2B5EF4-FFF2-40B4-BE49-F238E27FC236}">
                  <a16:creationId xmlns:a16="http://schemas.microsoft.com/office/drawing/2014/main" id="{3E00B0B6-AB4B-46B2-A815-B760187F55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00656238-3A4A-4D41-A492-54AA6D1B9E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2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26495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5D469-B94D-4B53-9101-31F3CD2E6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23EC4-EB47-424D-B48E-39C3BE99E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u</a:t>
            </a:r>
            <a:r>
              <a:rPr lang="hr-HR" sz="3200" dirty="0"/>
              <a:t>skolisni slak koji raste na rastresitom tlu u zoni prskanja mora (halofit), puzave stabljike i uskih suličastih sivo dlakavih listova</a:t>
            </a:r>
          </a:p>
          <a:p>
            <a:r>
              <a:rPr lang="en-GB" sz="3200" dirty="0"/>
              <a:t>k</a:t>
            </a:r>
            <a:r>
              <a:rPr lang="hr-HR" sz="3200" dirty="0"/>
              <a:t>od nas iznimno rijetka, danas poznata jedino s Rta Kamenjak i Kornata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9590954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1920" y="772617"/>
            <a:ext cx="35029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Glaucium</a:t>
            </a:r>
            <a:r>
              <a:rPr lang="hr-HR" b="1" i="1" dirty="0"/>
              <a:t> </a:t>
            </a:r>
            <a:r>
              <a:rPr lang="hr-HR" b="1" i="1" dirty="0" err="1"/>
              <a:t>flavum</a:t>
            </a:r>
            <a:r>
              <a:rPr lang="hr-HR" b="1" i="1" dirty="0"/>
              <a:t> </a:t>
            </a:r>
            <a:r>
              <a:rPr lang="hr-HR" b="1" dirty="0" err="1"/>
              <a:t>Crantz</a:t>
            </a:r>
            <a:r>
              <a:rPr lang="hr-HR" b="1" i="1" dirty="0"/>
              <a:t> </a:t>
            </a:r>
            <a:r>
              <a:rPr lang="hr-HR" b="1" dirty="0">
                <a:solidFill>
                  <a:srgbClr val="FF0000"/>
                </a:solidFill>
              </a:rPr>
              <a:t>(CR)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B4D1A9-E59A-436D-83A2-90D3B1B4F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7" y="1466986"/>
            <a:ext cx="5236692" cy="39240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9F4D9E-52CE-44D6-AA9D-2CC05B681D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119" y="1141949"/>
            <a:ext cx="3139961" cy="25100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626CE8-D692-4685-B02A-0AF005172C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2"/>
          <a:stretch/>
        </p:blipFill>
        <p:spPr>
          <a:xfrm>
            <a:off x="5716656" y="3768638"/>
            <a:ext cx="3145424" cy="221415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8269374-09E9-46D3-B7D4-3CB7EDF561BD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31440CDB-9FC4-4B62-B53C-28D203E314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8D7288F2-A3C8-45BE-818B-6FACE770AE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2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2506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5D469-B94D-4B53-9101-31F3CD2E6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23EC4-EB47-424D-B48E-39C3BE99E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o</a:t>
            </a:r>
            <a:r>
              <a:rPr lang="hr-HR" sz="3200" dirty="0"/>
              <a:t>vdje vidimo primjere neuspješne zaštite pješčarskih  staništa u izravnom konfliktu sa zahtjevima turističkog razvoja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0734781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5D469-B94D-4B53-9101-31F3CD2E6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23EC4-EB47-424D-B48E-39C3BE99E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p</a:t>
            </a:r>
            <a:r>
              <a:rPr lang="hr-HR" sz="3200" dirty="0"/>
              <a:t>rimorska žuta makovica je biljka prvenstveno šljunkovitih morskih žalova, iako može rasti i na pjeskovitom i drugim tipovima tala, ne nužno uz samu morsku obalu (nije obligatni halofit)</a:t>
            </a:r>
          </a:p>
          <a:p>
            <a:r>
              <a:rPr lang="en-GB" sz="3200" dirty="0"/>
              <a:t>u</a:t>
            </a:r>
            <a:r>
              <a:rPr lang="hr-HR" sz="3200" dirty="0"/>
              <a:t>grožena je turističkim iskorištavanjem šljunčanih plaža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6759593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9512" y="90494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i="1" dirty="0"/>
              <a:t>Anthemis tomentosa </a:t>
            </a:r>
            <a:r>
              <a:rPr lang="pt-BR" b="1" dirty="0"/>
              <a:t>L</a:t>
            </a:r>
            <a:r>
              <a:rPr lang="pt-BR" b="1" dirty="0">
                <a:solidFill>
                  <a:srgbClr val="FF0000"/>
                </a:solidFill>
              </a:rPr>
              <a:t>.</a:t>
            </a:r>
            <a:r>
              <a:rPr lang="hr-HR" b="1" dirty="0">
                <a:solidFill>
                  <a:srgbClr val="FF0000"/>
                </a:solidFill>
              </a:rPr>
              <a:t> (CR)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" t="3645" r="1932" b="8420"/>
          <a:stretch/>
        </p:blipFill>
        <p:spPr bwMode="auto">
          <a:xfrm>
            <a:off x="296370" y="2060799"/>
            <a:ext cx="4182581" cy="273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96370" y="5060504"/>
            <a:ext cx="83905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400" b="1" dirty="0"/>
              <a:t>Topić J., Šegulja N., Ilijanić Lj. (1997): </a:t>
            </a:r>
            <a:r>
              <a:rPr lang="hr-HR" sz="1400" i="1" dirty="0"/>
              <a:t>Anthemis tomentosa </a:t>
            </a:r>
            <a:r>
              <a:rPr lang="hr-HR" sz="1400" dirty="0"/>
              <a:t>L. (Asteraceae) a new species in Croatian flora. Natura </a:t>
            </a:r>
            <a:r>
              <a:rPr lang="hr-HR" sz="1400" dirty="0" err="1"/>
              <a:t>Croatica</a:t>
            </a:r>
            <a:r>
              <a:rPr lang="hr-HR" sz="1400" dirty="0"/>
              <a:t> 6(1): 119-123.</a:t>
            </a:r>
          </a:p>
        </p:txBody>
      </p:sp>
      <p:pic>
        <p:nvPicPr>
          <p:cNvPr id="8195" name="Picture 3" descr="Slikovni rezultat za anthemis tomentosa istra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60799"/>
            <a:ext cx="4114886" cy="273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A6FA5A2-3C9C-4111-A12E-5C0C972DFAF2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0A81AED0-421F-4B26-8114-3AD9EEDBA8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B478639C-7316-40ED-BB1B-FEDD8167D9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2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5D469-B94D-4B53-9101-31F3CD2E6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23EC4-EB47-424D-B48E-39C3BE99E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3200" i="1" dirty="0"/>
              <a:t>Anthemis tomentosa </a:t>
            </a:r>
            <a:r>
              <a:rPr lang="hr-HR" sz="3200" dirty="0"/>
              <a:t>je vrlo rijetka vrsta kod nas, do nedavno se znalo da raste samo u vrlo maloj populaciji na rtu Kamenjak u južnoj Istri</a:t>
            </a:r>
          </a:p>
          <a:p>
            <a:r>
              <a:rPr lang="en-GB" sz="3200" dirty="0"/>
              <a:t>v</a:t>
            </a:r>
            <a:r>
              <a:rPr lang="hr-HR" sz="3200" dirty="0"/>
              <a:t>eć smo ju spominjali u vježbi o porodici </a:t>
            </a:r>
            <a:r>
              <a:rPr lang="hr-HR" sz="3200" i="1" dirty="0"/>
              <a:t>Compositae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0232053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9AFABE-96CE-4DCF-9A20-8F1E34D6FD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438" t="14074" r="23958" b="3703"/>
          <a:stretch/>
        </p:blipFill>
        <p:spPr>
          <a:xfrm>
            <a:off x="219074" y="733424"/>
            <a:ext cx="4886733" cy="6010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20D8FB-1BC4-414A-B352-6B5B13C433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708" t="20555" r="31667" b="10740"/>
          <a:stretch/>
        </p:blipFill>
        <p:spPr>
          <a:xfrm>
            <a:off x="5210176" y="1533523"/>
            <a:ext cx="3714750" cy="353377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B434166-275C-41EE-A7DB-5F50D0F613C1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5" name="Line 4">
              <a:extLst>
                <a:ext uri="{FF2B5EF4-FFF2-40B4-BE49-F238E27FC236}">
                  <a16:creationId xmlns:a16="http://schemas.microsoft.com/office/drawing/2014/main" id="{E4132AEB-2D46-40C6-9F7E-891C1ED87A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48AD67F3-87F5-46F4-AE19-9BBE7792AC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2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05454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5D469-B94D-4B53-9101-31F3CD2E6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23EC4-EB47-424D-B48E-39C3BE99E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n</a:t>
            </a:r>
            <a:r>
              <a:rPr lang="hr-HR" sz="3200" dirty="0"/>
              <a:t>ovija istraživanja otkrila su više populacija na području Kamenjaka</a:t>
            </a:r>
            <a:endParaRPr lang="en-US" sz="3200" dirty="0"/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5759223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987" y="67491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i="1" dirty="0"/>
              <a:t>Asplenium sagittatum </a:t>
            </a:r>
            <a:r>
              <a:rPr lang="pt-BR" b="1" dirty="0"/>
              <a:t>(DC.) Bange</a:t>
            </a:r>
            <a:r>
              <a:rPr lang="hr-HR" b="1" dirty="0"/>
              <a:t> </a:t>
            </a:r>
            <a:r>
              <a:rPr lang="hr-HR" b="1" dirty="0">
                <a:solidFill>
                  <a:srgbClr val="FF0000"/>
                </a:solidFill>
              </a:rPr>
              <a:t>(CR)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CBC909-F9A3-41CF-BBE6-692F2BAA2E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543"/>
          <a:stretch/>
        </p:blipFill>
        <p:spPr>
          <a:xfrm>
            <a:off x="828675" y="1326424"/>
            <a:ext cx="7620000" cy="539822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E2F70D3-5D27-40A5-8600-62C376D7ABC1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6" name="Line 4">
              <a:extLst>
                <a:ext uri="{FF2B5EF4-FFF2-40B4-BE49-F238E27FC236}">
                  <a16:creationId xmlns:a16="http://schemas.microsoft.com/office/drawing/2014/main" id="{6B6505FC-9819-49A3-ADB8-F315499472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D543329F-287E-47D5-8401-5F386B68DF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2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05761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5D469-B94D-4B53-9101-31F3CD2E6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23EC4-EB47-424D-B48E-39C3BE99E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3200" dirty="0"/>
              <a:t>c</a:t>
            </a:r>
            <a:r>
              <a:rPr lang="hr-HR" sz="3200" dirty="0"/>
              <a:t>irkummediteranska vrsta slezenice kod nas je iznimno rijetka</a:t>
            </a:r>
          </a:p>
          <a:p>
            <a:r>
              <a:rPr lang="en-GB" sz="3200" dirty="0"/>
              <a:t>j</a:t>
            </a:r>
            <a:r>
              <a:rPr lang="hr-HR" sz="3200" dirty="0"/>
              <a:t>edina recentno poznata nalazišta su na otoku Krku i Pagu, dok stari nalazi s Raba i Sv. Grgura nikada nisu potvrđeni</a:t>
            </a:r>
          </a:p>
          <a:p>
            <a:r>
              <a:rPr lang="en-GB" sz="3200" dirty="0"/>
              <a:t>v</a:t>
            </a:r>
            <a:r>
              <a:rPr lang="hr-HR" sz="3200" dirty="0"/>
              <a:t>rsta ima streličaste listove (</a:t>
            </a:r>
            <a:r>
              <a:rPr lang="hr-HR" sz="3200" i="1" dirty="0"/>
              <a:t>sagitatus</a:t>
            </a:r>
            <a:r>
              <a:rPr lang="hr-HR" sz="3200" dirty="0"/>
              <a:t>)</a:t>
            </a:r>
          </a:p>
          <a:p>
            <a:r>
              <a:rPr lang="en-GB" sz="3200" dirty="0"/>
              <a:t>t</a:t>
            </a:r>
            <a:r>
              <a:rPr lang="hr-HR" sz="3200" dirty="0"/>
              <a:t>ipična je vrsta vrlo nepristupačnih sjenovitih polušpilja i usjeka prokapnica u okomitim stijenam iznad mora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5014865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0462" y="92256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i="1" dirty="0"/>
              <a:t>Triglochin barrelieri </a:t>
            </a:r>
            <a:r>
              <a:rPr lang="pt-BR" b="1" dirty="0"/>
              <a:t>Loisel.</a:t>
            </a:r>
            <a:r>
              <a:rPr lang="hr-HR" b="1" dirty="0"/>
              <a:t> </a:t>
            </a:r>
            <a:r>
              <a:rPr lang="hr-HR" b="1" dirty="0">
                <a:solidFill>
                  <a:srgbClr val="FF0000"/>
                </a:solidFill>
              </a:rPr>
              <a:t>(CR)</a:t>
            </a:r>
          </a:p>
          <a:p>
            <a:r>
              <a:rPr lang="pt-BR" b="1" i="1" dirty="0"/>
              <a:t>Triglochin maritima </a:t>
            </a:r>
            <a:r>
              <a:rPr lang="pt-BR" b="1" dirty="0"/>
              <a:t>L.</a:t>
            </a:r>
            <a:r>
              <a:rPr lang="hr-HR" b="1" dirty="0"/>
              <a:t> </a:t>
            </a:r>
            <a:r>
              <a:rPr lang="hr-HR" b="1" dirty="0">
                <a:solidFill>
                  <a:srgbClr val="FF0000"/>
                </a:solidFill>
              </a:rPr>
              <a:t>(CR)</a:t>
            </a:r>
          </a:p>
          <a:p>
            <a:r>
              <a:rPr lang="hr-HR" b="1" i="1" dirty="0" err="1"/>
              <a:t>Triglochin</a:t>
            </a:r>
            <a:r>
              <a:rPr lang="hr-HR" b="1" i="1" dirty="0"/>
              <a:t> </a:t>
            </a:r>
            <a:r>
              <a:rPr lang="hr-HR" b="1" i="1" dirty="0" err="1"/>
              <a:t>palustris</a:t>
            </a:r>
            <a:r>
              <a:rPr lang="hr-HR" b="1" i="1" dirty="0"/>
              <a:t> </a:t>
            </a:r>
            <a:r>
              <a:rPr lang="hr-HR" b="1" dirty="0"/>
              <a:t>L. </a:t>
            </a:r>
            <a:r>
              <a:rPr lang="hr-HR" b="1" dirty="0">
                <a:solidFill>
                  <a:srgbClr val="FF0000"/>
                </a:solidFill>
              </a:rPr>
              <a:t>(CR)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2675FB-77EB-402A-8DCA-FE686E04B0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598"/>
          <a:stretch/>
        </p:blipFill>
        <p:spPr>
          <a:xfrm>
            <a:off x="317862" y="1987726"/>
            <a:ext cx="4876800" cy="46525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7EEC8D-7C53-4A06-8C2A-91B3BEACF4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1" r="14188"/>
          <a:stretch/>
        </p:blipFill>
        <p:spPr>
          <a:xfrm>
            <a:off x="5342707" y="1987725"/>
            <a:ext cx="3483431" cy="465255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CD0147D-DE08-439B-8C65-3301938515EB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8" name="Line 4">
              <a:extLst>
                <a:ext uri="{FF2B5EF4-FFF2-40B4-BE49-F238E27FC236}">
                  <a16:creationId xmlns:a16="http://schemas.microsoft.com/office/drawing/2014/main" id="{05E3FCB1-4BFB-42A7-9BDC-5407FB4558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2E2E71C6-7000-444E-B356-7CC7ACFD4F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2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82890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5D469-B94D-4B53-9101-31F3CD2E6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23EC4-EB47-424D-B48E-39C3BE99E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</a:t>
            </a:r>
            <a:r>
              <a:rPr lang="hr-HR" sz="3200" dirty="0"/>
              <a:t>ri kritično ugrožene vrste brula morfološki su vrlo slične i rastu na tzv. slanim močvarama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4885351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2836" y="577961"/>
            <a:ext cx="79978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i="1" dirty="0"/>
              <a:t>Allium telmatum </a:t>
            </a:r>
            <a:r>
              <a:rPr lang="pt-BR" b="1" dirty="0"/>
              <a:t>Bogdanović, Brullo, Giusso et Salmeri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407F1E-2BC7-42EC-8246-250673876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27" y="1028928"/>
            <a:ext cx="4269673" cy="3588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68812B-47D4-418E-BFC5-DE87974C13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79" y="1028927"/>
            <a:ext cx="3588023" cy="35880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FFD7E7-D5A2-49C6-AE7A-C4C4F55344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8850" y="4698584"/>
            <a:ext cx="5448658" cy="214919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8A49604-3025-4999-9929-BA0D8ED5E63C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9" name="Line 4">
              <a:extLst>
                <a:ext uri="{FF2B5EF4-FFF2-40B4-BE49-F238E27FC236}">
                  <a16:creationId xmlns:a16="http://schemas.microsoft.com/office/drawing/2014/main" id="{88288FC4-52B5-43B0-8226-E6B2EA89A4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1E68B6EE-5FEC-4643-9AE6-9D0DF7CB8E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2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2366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087" y="687630"/>
            <a:ext cx="4752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i="1" dirty="0" err="1"/>
              <a:t>Calystegia</a:t>
            </a:r>
            <a:r>
              <a:rPr lang="it-IT" b="1" i="1" dirty="0"/>
              <a:t> soldanella </a:t>
            </a:r>
            <a:r>
              <a:rPr lang="it-IT" b="1" dirty="0"/>
              <a:t>(L.) </a:t>
            </a:r>
            <a:r>
              <a:rPr lang="it-IT" b="1" dirty="0" err="1"/>
              <a:t>Roem</a:t>
            </a:r>
            <a:r>
              <a:rPr lang="it-IT" b="1" dirty="0"/>
              <a:t>. et </a:t>
            </a:r>
            <a:r>
              <a:rPr lang="it-IT" b="1" dirty="0" err="1"/>
              <a:t>Schult</a:t>
            </a:r>
            <a:r>
              <a:rPr lang="it-IT" b="1" dirty="0"/>
              <a:t>.</a:t>
            </a:r>
            <a:r>
              <a:rPr lang="hr-HR" b="1" dirty="0"/>
              <a:t> </a:t>
            </a:r>
            <a:r>
              <a:rPr lang="sr-Latn-ME" b="1" dirty="0">
                <a:solidFill>
                  <a:srgbClr val="FF0000"/>
                </a:solidFill>
              </a:rPr>
              <a:t>(CR)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DBB3D6-F121-4C48-B4E3-64F7E88729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76" y="983488"/>
            <a:ext cx="3854722" cy="57792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88A979-A3B3-4873-A132-B7B815B693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45" y="3803241"/>
            <a:ext cx="3946012" cy="29595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75160E-5FC8-4A33-AE33-947A431C18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47" y="1088482"/>
            <a:ext cx="3946010" cy="265171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18DB11C-40B6-44AE-9BF2-6B0A27EEA325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9" name="Line 4">
              <a:extLst>
                <a:ext uri="{FF2B5EF4-FFF2-40B4-BE49-F238E27FC236}">
                  <a16:creationId xmlns:a16="http://schemas.microsoft.com/office/drawing/2014/main" id="{E6ECF0FE-511C-44B5-AEA8-4B873FC700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7E5E238C-088B-4F31-9318-2EA2251659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2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24267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5D469-B94D-4B53-9101-31F3CD2E6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23EC4-EB47-424D-B48E-39C3BE99E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o</a:t>
            </a:r>
            <a:r>
              <a:rPr lang="hr-HR" sz="3200" dirty="0"/>
              <a:t>vo je rijetka</a:t>
            </a:r>
            <a:r>
              <a:rPr lang="en-GB" sz="3200" dirty="0"/>
              <a:t>,</a:t>
            </a:r>
            <a:r>
              <a:rPr lang="hr-HR" sz="3200" dirty="0"/>
              <a:t> novo opisana (2009.) vrsta luka iz Hrvatske, koja raste na slanim močvarama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93972956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8587" y="972837"/>
            <a:ext cx="3160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1" dirty="0" err="1"/>
              <a:t>Camphorosma</a:t>
            </a:r>
            <a:r>
              <a:rPr lang="hr-HR" b="1" i="1" dirty="0"/>
              <a:t> </a:t>
            </a:r>
            <a:r>
              <a:rPr lang="hr-HR" b="1" i="1" dirty="0" err="1"/>
              <a:t>annua</a:t>
            </a:r>
            <a:r>
              <a:rPr lang="hr-HR" b="1" i="1" dirty="0"/>
              <a:t> </a:t>
            </a:r>
            <a:r>
              <a:rPr lang="hr-HR" b="1" dirty="0" err="1"/>
              <a:t>Pall</a:t>
            </a:r>
            <a:r>
              <a:rPr lang="hr-HR" b="1" dirty="0"/>
              <a:t>.</a:t>
            </a:r>
            <a:r>
              <a:rPr lang="hr-HR" b="1" i="1" dirty="0"/>
              <a:t> </a:t>
            </a:r>
            <a:r>
              <a:rPr lang="sr-Latn-ME" b="1" dirty="0">
                <a:solidFill>
                  <a:srgbClr val="FF0000"/>
                </a:solidFill>
              </a:rPr>
              <a:t>(CR)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BFD501-1248-4573-BC36-EF11E721BCA9}"/>
              </a:ext>
            </a:extLst>
          </p:cNvPr>
          <p:cNvSpPr/>
          <p:nvPr/>
        </p:nvSpPr>
        <p:spPr>
          <a:xfrm>
            <a:off x="4655326" y="972837"/>
            <a:ext cx="3790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 dirty="0" err="1"/>
              <a:t>Pholiurus</a:t>
            </a:r>
            <a:r>
              <a:rPr lang="it-IT" b="1" i="1" dirty="0"/>
              <a:t> </a:t>
            </a:r>
            <a:r>
              <a:rPr lang="it-IT" b="1" i="1" dirty="0" err="1"/>
              <a:t>pannonicus</a:t>
            </a:r>
            <a:r>
              <a:rPr lang="it-IT" b="1" i="1" dirty="0"/>
              <a:t> </a:t>
            </a:r>
            <a:r>
              <a:rPr lang="it-IT" b="1" dirty="0"/>
              <a:t>(Host) </a:t>
            </a:r>
            <a:r>
              <a:rPr lang="it-IT" b="1" dirty="0" err="1"/>
              <a:t>Trin</a:t>
            </a:r>
            <a:r>
              <a:rPr lang="it-IT" b="1" dirty="0"/>
              <a:t>.</a:t>
            </a:r>
            <a:r>
              <a:rPr lang="hr-HR" b="1" dirty="0"/>
              <a:t> </a:t>
            </a:r>
            <a:r>
              <a:rPr lang="sr-Latn-ME" b="1" dirty="0">
                <a:solidFill>
                  <a:srgbClr val="FF0000"/>
                </a:solidFill>
              </a:rPr>
              <a:t>(CR)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F7739C-755B-4C9A-8A4D-F7AB911CDE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7"/>
          <a:stretch/>
        </p:blipFill>
        <p:spPr>
          <a:xfrm rot="16200000">
            <a:off x="-507737" y="2162565"/>
            <a:ext cx="5323225" cy="37057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D31A63-E907-4FDB-BFFB-B9972407C5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64"/>
          <a:stretch/>
        </p:blipFill>
        <p:spPr>
          <a:xfrm>
            <a:off x="4655326" y="1342169"/>
            <a:ext cx="3634099" cy="532322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94D4730-D8D8-4B73-B5CE-D9328FAC2FB3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9" name="Line 4">
              <a:extLst>
                <a:ext uri="{FF2B5EF4-FFF2-40B4-BE49-F238E27FC236}">
                  <a16:creationId xmlns:a16="http://schemas.microsoft.com/office/drawing/2014/main" id="{7AED7D6F-1B30-48F1-B18E-2CF527B288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B2DC6FA3-7C8A-4E7C-B080-A222475C28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2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390229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5D469-B94D-4B53-9101-31F3CD2E6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23EC4-EB47-424D-B48E-39C3BE99E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o</a:t>
            </a:r>
            <a:r>
              <a:rPr lang="hr-HR" sz="3200" dirty="0"/>
              <a:t>vo su dvije karakteristične vrste kontinentalnih (panonskih) slatina </a:t>
            </a:r>
          </a:p>
          <a:p>
            <a:r>
              <a:rPr lang="en-GB" sz="3200" dirty="0"/>
              <a:t>j</a:t>
            </a:r>
            <a:r>
              <a:rPr lang="hr-HR" sz="3200" dirty="0"/>
              <a:t>edino takvo očuvano stanište kod nas je slani pašnjak kod sela Trpinja u istočnoj Slavoniji</a:t>
            </a:r>
          </a:p>
          <a:p>
            <a:r>
              <a:rPr lang="en-GB" sz="3200" dirty="0"/>
              <a:t>o</a:t>
            </a:r>
            <a:r>
              <a:rPr lang="hr-HR" sz="3200" dirty="0"/>
              <a:t>bje ove vrste su poznate jedino s tog lokaliteta, s tim da je </a:t>
            </a:r>
            <a:r>
              <a:rPr lang="hr-HR" sz="3200" i="1" dirty="0"/>
              <a:t>Pholiurus</a:t>
            </a:r>
            <a:r>
              <a:rPr lang="hr-HR" sz="3200" dirty="0"/>
              <a:t> zadnji put tamo nađen 1962.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54022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5D469-B94D-4B53-9101-31F3CD2E6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23EC4-EB47-424D-B48E-39C3BE99E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o</a:t>
            </a:r>
            <a:r>
              <a:rPr lang="hr-HR" sz="3200" dirty="0"/>
              <a:t>va vrsta iz porodice slakova (ostale dvije vrste </a:t>
            </a:r>
            <a:r>
              <a:rPr lang="hr-HR" sz="3200" i="1" dirty="0"/>
              <a:t>C. sepium </a:t>
            </a:r>
            <a:r>
              <a:rPr lang="hr-HR" sz="3200" dirty="0"/>
              <a:t> i </a:t>
            </a:r>
            <a:r>
              <a:rPr lang="hr-HR" sz="3200" i="1" dirty="0"/>
              <a:t>C. sylvatica</a:t>
            </a:r>
            <a:r>
              <a:rPr lang="hr-HR" sz="3200" dirty="0"/>
              <a:t> su kontinentalne vrste), puzavica je primorskih pijesaka</a:t>
            </a:r>
          </a:p>
          <a:p>
            <a:r>
              <a:rPr lang="en-GB" sz="3200" dirty="0"/>
              <a:t>i</a:t>
            </a:r>
            <a:r>
              <a:rPr lang="hr-HR" sz="3200" dirty="0"/>
              <a:t>ma izrazito atraktivne cvjetove, a većina naših populacija je izrazito smanjena i ugrožena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253812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0937" y="686111"/>
            <a:ext cx="4752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Pancratium</a:t>
            </a:r>
            <a:r>
              <a:rPr lang="hr-HR" b="1" i="1" dirty="0"/>
              <a:t> </a:t>
            </a:r>
            <a:r>
              <a:rPr lang="hr-HR" b="1" i="1" dirty="0" err="1"/>
              <a:t>maritimum</a:t>
            </a:r>
            <a:r>
              <a:rPr lang="hr-HR" b="1" i="1" dirty="0"/>
              <a:t> </a:t>
            </a:r>
            <a:r>
              <a:rPr lang="hr-HR" b="1" dirty="0"/>
              <a:t>L. </a:t>
            </a:r>
            <a:r>
              <a:rPr lang="sr-Latn-ME" b="1" dirty="0">
                <a:solidFill>
                  <a:srgbClr val="FF0000"/>
                </a:solidFill>
              </a:rPr>
              <a:t>(CR)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24249F-C049-454F-A76E-5AF23A4B9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793" y="686111"/>
            <a:ext cx="4543844" cy="60855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4D504B-393D-4C11-9E3F-9416585A48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78" y="4088673"/>
            <a:ext cx="3698147" cy="25548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95684D-7834-4642-9BAC-664D15C515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78" y="1141983"/>
            <a:ext cx="3698147" cy="277361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7911F0F-5D96-4A1E-A85B-DC3110F62CA7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9" name="Line 4">
              <a:extLst>
                <a:ext uri="{FF2B5EF4-FFF2-40B4-BE49-F238E27FC236}">
                  <a16:creationId xmlns:a16="http://schemas.microsoft.com/office/drawing/2014/main" id="{504295D6-7113-4D99-81E5-AF9A1BDA0D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A44AEA05-FDF9-4575-849A-DA66C2CB4B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2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84589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995</TotalTime>
  <Words>3880</Words>
  <Application>Microsoft Office PowerPoint</Application>
  <PresentationFormat>On-screen Show (4:3)</PresentationFormat>
  <Paragraphs>300</Paragraphs>
  <Slides>72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7" baseType="lpstr">
      <vt:lpstr>Arial</vt:lpstr>
      <vt:lpstr>Calibri</vt:lpstr>
      <vt:lpstr>Calibri Light</vt:lpstr>
      <vt:lpstr>Wingdings</vt:lpstr>
      <vt:lpstr>Office Theme</vt:lpstr>
      <vt:lpstr>Flora Hrvatske </vt:lpstr>
      <vt:lpstr>Ugrožene vrste u flori Hrvatske (primorski i kontinentalni pijesci; praporni strmci i stepski travnjaci; morske obale, kontinentalne slatine i primorske slane močvare) </vt:lpstr>
      <vt:lpstr>PRIMORSKI PIJESCI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KONTINENTALNI PIJESCI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PRAPORNI STRMCI (LESNI ODSJECI) I STEPSKI TRAVNJACI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MORSKE OBALE, PRIMORSKE SLANE MOČVARE I KONTINENTALNE SLATINE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Recenzent</dc:creator>
  <cp:lastModifiedBy>38591</cp:lastModifiedBy>
  <cp:revision>86</cp:revision>
  <dcterms:created xsi:type="dcterms:W3CDTF">2020-05-07T14:40:41Z</dcterms:created>
  <dcterms:modified xsi:type="dcterms:W3CDTF">2025-01-03T18:41:53Z</dcterms:modified>
</cp:coreProperties>
</file>