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353" r:id="rId2"/>
    <p:sldId id="391" r:id="rId3"/>
    <p:sldId id="354" r:id="rId4"/>
    <p:sldId id="376" r:id="rId5"/>
    <p:sldId id="355" r:id="rId6"/>
    <p:sldId id="377" r:id="rId7"/>
    <p:sldId id="356" r:id="rId8"/>
    <p:sldId id="378" r:id="rId9"/>
    <p:sldId id="357" r:id="rId10"/>
    <p:sldId id="379" r:id="rId11"/>
    <p:sldId id="358" r:id="rId12"/>
    <p:sldId id="380" r:id="rId13"/>
    <p:sldId id="360" r:id="rId14"/>
    <p:sldId id="381" r:id="rId15"/>
    <p:sldId id="382" r:id="rId16"/>
    <p:sldId id="383" r:id="rId17"/>
    <p:sldId id="361" r:id="rId18"/>
    <p:sldId id="384" r:id="rId19"/>
    <p:sldId id="363" r:id="rId20"/>
    <p:sldId id="385" r:id="rId21"/>
    <p:sldId id="364" r:id="rId22"/>
    <p:sldId id="386" r:id="rId23"/>
    <p:sldId id="367" r:id="rId24"/>
    <p:sldId id="387" r:id="rId25"/>
    <p:sldId id="396" r:id="rId26"/>
    <p:sldId id="296" r:id="rId27"/>
    <p:sldId id="270" r:id="rId28"/>
    <p:sldId id="397" r:id="rId29"/>
    <p:sldId id="370" r:id="rId30"/>
    <p:sldId id="388" r:id="rId31"/>
    <p:sldId id="390" r:id="rId32"/>
    <p:sldId id="371" r:id="rId33"/>
    <p:sldId id="365" r:id="rId34"/>
    <p:sldId id="369" r:id="rId35"/>
    <p:sldId id="372" r:id="rId36"/>
    <p:sldId id="392" r:id="rId37"/>
    <p:sldId id="373" r:id="rId38"/>
    <p:sldId id="393" r:id="rId39"/>
    <p:sldId id="374" r:id="rId40"/>
    <p:sldId id="394" r:id="rId41"/>
    <p:sldId id="375" r:id="rId42"/>
    <p:sldId id="395" r:id="rId43"/>
  </p:sldIdLst>
  <p:sldSz cx="9144000" cy="6858000" type="screen4x3"/>
  <p:notesSz cx="9144000" cy="6858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4" autoAdjust="0"/>
    <p:restoredTop sz="88655" autoAdjust="0"/>
  </p:normalViewPr>
  <p:slideViewPr>
    <p:cSldViewPr>
      <p:cViewPr varScale="1">
        <p:scale>
          <a:sx n="101" d="100"/>
          <a:sy n="101" d="100"/>
        </p:scale>
        <p:origin x="205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0D551-AF7F-49E3-B93C-C393806887F0}" type="datetimeFigureOut">
              <a:rPr lang="hr-HR" smtClean="0"/>
              <a:t>3.1.2025.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CE535-DD98-41A7-9FA7-7A0CCF772BC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0900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9297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Suvremene</a:t>
            </a:r>
            <a:r>
              <a:rPr lang="en-GB" dirty="0"/>
              <a:t> </a:t>
            </a:r>
            <a:r>
              <a:rPr lang="en-GB" dirty="0" err="1"/>
              <a:t>tehnike</a:t>
            </a:r>
            <a:r>
              <a:rPr lang="en-GB" dirty="0"/>
              <a:t> u </a:t>
            </a:r>
            <a:r>
              <a:rPr lang="en-GB" dirty="0" err="1"/>
              <a:t>molekularnoj</a:t>
            </a:r>
            <a:r>
              <a:rPr lang="en-GB" dirty="0"/>
              <a:t> </a:t>
            </a:r>
            <a:r>
              <a:rPr lang="en-GB" dirty="0" err="1"/>
              <a:t>biologiji</a:t>
            </a:r>
            <a:r>
              <a:rPr lang="en-GB" dirty="0"/>
              <a:t> </a:t>
            </a:r>
            <a:r>
              <a:rPr lang="en-GB" dirty="0" err="1"/>
              <a:t>omogućavaju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ekstrakciju</a:t>
            </a:r>
            <a:r>
              <a:rPr lang="en-GB" dirty="0"/>
              <a:t> DNA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starih</a:t>
            </a:r>
            <a:r>
              <a:rPr lang="en-GB" dirty="0"/>
              <a:t>, </a:t>
            </a:r>
            <a:r>
              <a:rPr lang="en-GB" dirty="0" err="1"/>
              <a:t>ali</a:t>
            </a:r>
            <a:r>
              <a:rPr lang="en-GB" dirty="0"/>
              <a:t> dobro </a:t>
            </a:r>
            <a:r>
              <a:rPr lang="en-GB" dirty="0" err="1"/>
              <a:t>očuvanih</a:t>
            </a:r>
            <a:r>
              <a:rPr lang="en-GB" dirty="0"/>
              <a:t> </a:t>
            </a:r>
            <a:r>
              <a:rPr lang="en-GB" dirty="0" err="1"/>
              <a:t>herbarijskih</a:t>
            </a:r>
            <a:r>
              <a:rPr lang="en-GB" dirty="0"/>
              <a:t> </a:t>
            </a:r>
            <a:r>
              <a:rPr lang="en-GB" dirty="0" err="1"/>
              <a:t>primjeraka</a:t>
            </a:r>
            <a:r>
              <a:rPr lang="en-GB" dirty="0"/>
              <a:t>. </a:t>
            </a:r>
          </a:p>
          <a:p>
            <a:r>
              <a:rPr lang="en-GB" dirty="0" err="1"/>
              <a:t>Također</a:t>
            </a:r>
            <a:r>
              <a:rPr lang="en-GB" dirty="0"/>
              <a:t>, </a:t>
            </a:r>
            <a:r>
              <a:rPr lang="en-GB" dirty="0" err="1"/>
              <a:t>herbariji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zbirke</a:t>
            </a:r>
            <a:r>
              <a:rPr lang="en-GB" dirty="0"/>
              <a:t> u </a:t>
            </a:r>
            <a:r>
              <a:rPr lang="en-GB" dirty="0" err="1"/>
              <a:t>kojima</a:t>
            </a:r>
            <a:r>
              <a:rPr lang="en-GB" dirty="0"/>
              <a:t> je </a:t>
            </a:r>
            <a:r>
              <a:rPr lang="en-GB" dirty="0" err="1"/>
              <a:t>nužno</a:t>
            </a:r>
            <a:r>
              <a:rPr lang="en-GB" dirty="0"/>
              <a:t> </a:t>
            </a:r>
            <a:r>
              <a:rPr lang="en-GB" dirty="0" err="1"/>
              <a:t>čuvati</a:t>
            </a:r>
            <a:r>
              <a:rPr lang="en-GB" dirty="0"/>
              <a:t> </a:t>
            </a:r>
            <a:r>
              <a:rPr lang="en-GB" dirty="0" err="1"/>
              <a:t>tzv</a:t>
            </a:r>
            <a:r>
              <a:rPr lang="en-GB" dirty="0"/>
              <a:t>. </a:t>
            </a:r>
            <a:r>
              <a:rPr lang="en-GB" dirty="0" err="1"/>
              <a:t>vaučere</a:t>
            </a:r>
            <a:r>
              <a:rPr lang="en-GB" dirty="0"/>
              <a:t> – </a:t>
            </a:r>
            <a:r>
              <a:rPr lang="en-GB" dirty="0" err="1"/>
              <a:t>primjerke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kojima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odrađene</a:t>
            </a:r>
            <a:r>
              <a:rPr lang="en-GB" dirty="0"/>
              <a:t> </a:t>
            </a:r>
            <a:r>
              <a:rPr lang="en-GB" dirty="0" err="1"/>
              <a:t>određene</a:t>
            </a:r>
            <a:r>
              <a:rPr lang="en-GB" dirty="0"/>
              <a:t> </a:t>
            </a:r>
            <a:r>
              <a:rPr lang="en-GB" dirty="0" err="1"/>
              <a:t>filogenteks</a:t>
            </a:r>
            <a:r>
              <a:rPr lang="en-GB" dirty="0"/>
              <a:t> </a:t>
            </a:r>
            <a:r>
              <a:rPr lang="en-GB" dirty="0" err="1"/>
              <a:t>eanalize</a:t>
            </a:r>
            <a:r>
              <a:rPr lang="en-GB" dirty="0"/>
              <a:t>, a </a:t>
            </a:r>
            <a:r>
              <a:rPr lang="en-GB" dirty="0" err="1"/>
              <a:t>kako</a:t>
            </a:r>
            <a:r>
              <a:rPr lang="en-GB" dirty="0"/>
              <a:t> bi se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analize</a:t>
            </a:r>
            <a:r>
              <a:rPr lang="en-GB" dirty="0"/>
              <a:t> po </a:t>
            </a:r>
            <a:r>
              <a:rPr lang="en-GB" dirty="0" err="1"/>
              <a:t>potrebi</a:t>
            </a:r>
            <a:r>
              <a:rPr lang="en-GB" dirty="0"/>
              <a:t> </a:t>
            </a:r>
            <a:r>
              <a:rPr lang="en-GB" dirty="0" err="1"/>
              <a:t>mogle</a:t>
            </a:r>
            <a:r>
              <a:rPr lang="en-GB" dirty="0"/>
              <a:t> </a:t>
            </a:r>
            <a:r>
              <a:rPr lang="en-GB" dirty="0" err="1"/>
              <a:t>ponoviti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bi </a:t>
            </a:r>
            <a:r>
              <a:rPr lang="en-GB" dirty="0" err="1"/>
              <a:t>bila</a:t>
            </a:r>
            <a:r>
              <a:rPr lang="en-GB" dirty="0"/>
              <a:t> </a:t>
            </a:r>
            <a:r>
              <a:rPr lang="en-GB" dirty="0" err="1"/>
              <a:t>potrebna</a:t>
            </a:r>
            <a:r>
              <a:rPr lang="en-GB" dirty="0"/>
              <a:t> </a:t>
            </a:r>
            <a:r>
              <a:rPr lang="en-GB" dirty="0" err="1"/>
              <a:t>naknadan</a:t>
            </a:r>
            <a:r>
              <a:rPr lang="en-GB" dirty="0"/>
              <a:t> (re)</a:t>
            </a:r>
            <a:r>
              <a:rPr lang="en-GB" dirty="0" err="1"/>
              <a:t>determinacija</a:t>
            </a:r>
            <a:r>
              <a:rPr lang="en-GB" dirty="0"/>
              <a:t> </a:t>
            </a:r>
            <a:r>
              <a:rPr lang="en-GB" dirty="0" err="1"/>
              <a:t>primjeraka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41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6404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Najveće</a:t>
            </a:r>
            <a:r>
              <a:rPr lang="en-GB" dirty="0"/>
              <a:t> </a:t>
            </a:r>
            <a:r>
              <a:rPr lang="en-GB" dirty="0" err="1"/>
              <a:t>herbarijske</a:t>
            </a:r>
            <a:r>
              <a:rPr lang="en-GB" dirty="0"/>
              <a:t> </a:t>
            </a:r>
            <a:r>
              <a:rPr lang="en-GB" dirty="0" err="1"/>
              <a:t>zbirke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u </a:t>
            </a: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Museum National d'Histoire Naturelle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gotovo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milijuna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primjeraka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York Botanical Garden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Komarov Botanical Institute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St,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Peterburga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Royal Botanic Gardens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iz Kewa (svi preko 7 milijuna primjeraka).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654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err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8500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 </a:t>
            </a:r>
            <a:r>
              <a:rPr lang="en-GB" dirty="0" err="1"/>
              <a:t>slajdu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prikazane</a:t>
            </a:r>
            <a:r>
              <a:rPr lang="en-GB" dirty="0"/>
              <a:t> </a:t>
            </a:r>
            <a:r>
              <a:rPr lang="en-GB" dirty="0" err="1"/>
              <a:t>balkanske</a:t>
            </a:r>
            <a:r>
              <a:rPr lang="en-GB" dirty="0"/>
              <a:t> </a:t>
            </a:r>
            <a:r>
              <a:rPr lang="en-GB" dirty="0" err="1"/>
              <a:t>zbirke</a:t>
            </a:r>
            <a:r>
              <a:rPr lang="en-GB" dirty="0"/>
              <a:t> s </a:t>
            </a:r>
            <a:r>
              <a:rPr lang="en-GB" dirty="0" err="1"/>
              <a:t>manje</a:t>
            </a:r>
            <a:r>
              <a:rPr lang="en-GB" dirty="0"/>
              <a:t> od 100.000 </a:t>
            </a:r>
            <a:r>
              <a:rPr lang="en-GB" dirty="0" err="1"/>
              <a:t>primjeraka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0529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Index </a:t>
            </a:r>
            <a:r>
              <a:rPr lang="en-GB" dirty="0" err="1"/>
              <a:t>Herbariorum</a:t>
            </a:r>
            <a:r>
              <a:rPr lang="en-GB" dirty="0"/>
              <a:t> je </a:t>
            </a:r>
            <a:r>
              <a:rPr lang="en-GB" dirty="0" err="1"/>
              <a:t>registar</a:t>
            </a:r>
            <a:r>
              <a:rPr lang="en-GB" dirty="0"/>
              <a:t> </a:t>
            </a:r>
            <a:r>
              <a:rPr lang="en-GB" dirty="0" err="1"/>
              <a:t>svih</a:t>
            </a:r>
            <a:r>
              <a:rPr lang="en-GB" dirty="0"/>
              <a:t> </a:t>
            </a:r>
            <a:r>
              <a:rPr lang="en-GB" dirty="0" err="1"/>
              <a:t>registriranih</a:t>
            </a:r>
            <a:r>
              <a:rPr lang="en-GB" dirty="0"/>
              <a:t> </a:t>
            </a:r>
            <a:r>
              <a:rPr lang="en-GB" dirty="0" err="1"/>
              <a:t>svjetskih</a:t>
            </a:r>
            <a:r>
              <a:rPr lang="en-GB" dirty="0"/>
              <a:t> </a:t>
            </a:r>
            <a:r>
              <a:rPr lang="en-GB" dirty="0" err="1"/>
              <a:t>herbarijskih</a:t>
            </a:r>
            <a:r>
              <a:rPr lang="en-GB" dirty="0"/>
              <a:t> </a:t>
            </a:r>
            <a:r>
              <a:rPr lang="en-GB" dirty="0" err="1"/>
              <a:t>zbirki</a:t>
            </a:r>
            <a:r>
              <a:rPr lang="en-GB" dirty="0"/>
              <a:t> </a:t>
            </a:r>
            <a:r>
              <a:rPr lang="en-GB" dirty="0" err="1"/>
              <a:t>kojeg</a:t>
            </a:r>
            <a:r>
              <a:rPr lang="en-GB" dirty="0"/>
              <a:t> void </a:t>
            </a:r>
            <a:r>
              <a:rPr lang="en-GB" dirty="0" err="1"/>
              <a:t>Njujorški</a:t>
            </a:r>
            <a:r>
              <a:rPr lang="en-GB" dirty="0"/>
              <a:t> </a:t>
            </a:r>
            <a:r>
              <a:rPr lang="en-GB" dirty="0" err="1"/>
              <a:t>botanički</a:t>
            </a:r>
            <a:r>
              <a:rPr lang="en-GB" dirty="0"/>
              <a:t>  </a:t>
            </a:r>
            <a:r>
              <a:rPr lang="en-GB" dirty="0" err="1"/>
              <a:t>vrt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7244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 </a:t>
            </a:r>
            <a:r>
              <a:rPr lang="en-GB" dirty="0" err="1"/>
              <a:t>digitalizaciji</a:t>
            </a:r>
            <a:r>
              <a:rPr lang="en-GB" dirty="0"/>
              <a:t> </a:t>
            </a:r>
            <a:r>
              <a:rPr lang="en-GB" dirty="0" err="1"/>
              <a:t>herbarijskih</a:t>
            </a:r>
            <a:r>
              <a:rPr lang="en-GB" dirty="0"/>
              <a:t> </a:t>
            </a:r>
            <a:r>
              <a:rPr lang="en-GB" dirty="0" err="1"/>
              <a:t>zbirki</a:t>
            </a:r>
            <a:r>
              <a:rPr lang="en-GB" dirty="0"/>
              <a:t> </a:t>
            </a:r>
            <a:r>
              <a:rPr lang="en-GB" dirty="0" err="1"/>
              <a:t>prednjače</a:t>
            </a:r>
            <a:r>
              <a:rPr lang="en-GB" dirty="0"/>
              <a:t> </a:t>
            </a:r>
            <a:r>
              <a:rPr lang="en-GB" dirty="0" err="1"/>
              <a:t>Pariški</a:t>
            </a:r>
            <a:r>
              <a:rPr lang="en-GB" dirty="0"/>
              <a:t> </a:t>
            </a:r>
            <a:r>
              <a:rPr lang="en-GB" dirty="0" err="1"/>
              <a:t>prirodoslovni</a:t>
            </a:r>
            <a:r>
              <a:rPr lang="en-GB" dirty="0"/>
              <a:t> </a:t>
            </a:r>
            <a:r>
              <a:rPr lang="en-GB" dirty="0" err="1"/>
              <a:t>muzej</a:t>
            </a:r>
            <a:r>
              <a:rPr lang="en-GB" dirty="0"/>
              <a:t>, </a:t>
            </a:r>
            <a:r>
              <a:rPr lang="en-GB" dirty="0" err="1"/>
              <a:t>Muzej</a:t>
            </a:r>
            <a:r>
              <a:rPr lang="en-GB" dirty="0"/>
              <a:t> Naturalist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Nizozemske</a:t>
            </a:r>
            <a:r>
              <a:rPr lang="en-GB" dirty="0"/>
              <a:t> , </a:t>
            </a:r>
            <a:r>
              <a:rPr lang="en-GB" dirty="0" err="1"/>
              <a:t>Botanilki</a:t>
            </a:r>
            <a:r>
              <a:rPr lang="en-GB" dirty="0"/>
              <a:t> institute </a:t>
            </a:r>
            <a:r>
              <a:rPr lang="en-GB" dirty="0" err="1"/>
              <a:t>Kineske</a:t>
            </a:r>
            <a:r>
              <a:rPr lang="en-GB" dirty="0"/>
              <a:t> </a:t>
            </a:r>
            <a:r>
              <a:rPr lang="en-GB" dirty="0" err="1"/>
              <a:t>akaedmije</a:t>
            </a:r>
            <a:r>
              <a:rPr lang="en-GB" dirty="0"/>
              <a:t> </a:t>
            </a:r>
            <a:r>
              <a:rPr lang="en-GB" dirty="0" err="1"/>
              <a:t>znansoti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Njujorški</a:t>
            </a:r>
            <a:r>
              <a:rPr lang="en-GB" dirty="0"/>
              <a:t> </a:t>
            </a:r>
            <a:r>
              <a:rPr lang="en-GB" dirty="0" err="1"/>
              <a:t>botanički</a:t>
            </a:r>
            <a:r>
              <a:rPr lang="en-GB" dirty="0"/>
              <a:t> </a:t>
            </a:r>
            <a:r>
              <a:rPr lang="en-GB" dirty="0" err="1"/>
              <a:t>vrt</a:t>
            </a:r>
            <a:r>
              <a:rPr lang="en-GB" dirty="0"/>
              <a:t>.</a:t>
            </a:r>
          </a:p>
          <a:p>
            <a:r>
              <a:rPr lang="en-GB" dirty="0"/>
              <a:t>Na </a:t>
            </a:r>
            <a:r>
              <a:rPr lang="en-GB" dirty="0" err="1"/>
              <a:t>sljedećim</a:t>
            </a:r>
            <a:r>
              <a:rPr lang="en-GB" dirty="0"/>
              <a:t> </a:t>
            </a:r>
            <a:r>
              <a:rPr lang="en-GB" dirty="0" err="1"/>
              <a:t>poveznicama</a:t>
            </a:r>
            <a:r>
              <a:rPr lang="en-GB" dirty="0"/>
              <a:t> </a:t>
            </a:r>
            <a:r>
              <a:rPr lang="en-GB" dirty="0" err="1"/>
              <a:t>nalaze</a:t>
            </a:r>
            <a:r>
              <a:rPr lang="en-GB" dirty="0"/>
              <a:t> se </a:t>
            </a:r>
            <a:r>
              <a:rPr lang="en-GB" dirty="0" err="1"/>
              <a:t>prumjeri</a:t>
            </a:r>
            <a:r>
              <a:rPr lang="en-GB" dirty="0"/>
              <a:t> </a:t>
            </a:r>
            <a:r>
              <a:rPr lang="en-GB" dirty="0" err="1"/>
              <a:t>digitalizacija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nekoliko</a:t>
            </a:r>
            <a:r>
              <a:rPr lang="en-GB" dirty="0"/>
              <a:t> </a:t>
            </a:r>
            <a:r>
              <a:rPr lang="en-GB" dirty="0" err="1"/>
              <a:t>svjetksih</a:t>
            </a:r>
            <a:r>
              <a:rPr lang="en-GB" dirty="0"/>
              <a:t> </a:t>
            </a:r>
            <a:r>
              <a:rPr lang="en-GB" dirty="0" err="1"/>
              <a:t>zbirki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9655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Herbarijske</a:t>
            </a:r>
            <a:r>
              <a:rPr lang="en-GB" dirty="0"/>
              <a:t> </a:t>
            </a:r>
            <a:r>
              <a:rPr lang="en-GB" dirty="0" err="1"/>
              <a:t>zbirke</a:t>
            </a:r>
            <a:r>
              <a:rPr lang="en-GB" dirty="0"/>
              <a:t> u </a:t>
            </a:r>
            <a:r>
              <a:rPr lang="en-GB" dirty="0" err="1"/>
              <a:t>novije</a:t>
            </a:r>
            <a:r>
              <a:rPr lang="en-GB" dirty="0"/>
              <a:t> </a:t>
            </a:r>
            <a:r>
              <a:rPr lang="en-GB" dirty="0" err="1"/>
              <a:t>vrijeme</a:t>
            </a:r>
            <a:r>
              <a:rPr lang="en-GB" dirty="0"/>
              <a:t> </a:t>
            </a:r>
            <a:r>
              <a:rPr lang="en-GB" dirty="0" err="1"/>
              <a:t>dobivaju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večem</a:t>
            </a:r>
            <a:r>
              <a:rPr lang="en-GB" dirty="0"/>
              <a:t> </a:t>
            </a:r>
            <a:r>
              <a:rPr lang="en-GB" dirty="0" err="1"/>
              <a:t>značaju</a:t>
            </a:r>
            <a:r>
              <a:rPr lang="en-GB" dirty="0"/>
              <a:t>, </a:t>
            </a:r>
            <a:r>
              <a:rPr lang="en-GB" dirty="0" err="1"/>
              <a:t>jer</a:t>
            </a:r>
            <a:r>
              <a:rPr lang="en-GB" dirty="0"/>
              <a:t> se </a:t>
            </a:r>
            <a:r>
              <a:rPr lang="en-GB" dirty="0" err="1"/>
              <a:t>mogu</a:t>
            </a:r>
            <a:r>
              <a:rPr lang="en-GB" dirty="0"/>
              <a:t> </a:t>
            </a:r>
            <a:r>
              <a:rPr lang="en-GB" dirty="0" err="1"/>
              <a:t>upotrebljavati</a:t>
            </a:r>
            <a:r>
              <a:rPr lang="en-GB" dirty="0"/>
              <a:t> u </a:t>
            </a:r>
            <a:r>
              <a:rPr lang="en-GB" dirty="0" err="1"/>
              <a:t>fenološkim</a:t>
            </a:r>
            <a:r>
              <a:rPr lang="en-GB" dirty="0"/>
              <a:t> </a:t>
            </a:r>
            <a:r>
              <a:rPr lang="en-GB" dirty="0" err="1"/>
              <a:t>analizama</a:t>
            </a:r>
            <a:r>
              <a:rPr lang="en-GB" dirty="0"/>
              <a:t>, </a:t>
            </a:r>
            <a:r>
              <a:rPr lang="en-GB" dirty="0" err="1"/>
              <a:t>modeliranju</a:t>
            </a:r>
            <a:r>
              <a:rPr lang="en-GB" dirty="0"/>
              <a:t> </a:t>
            </a:r>
            <a:r>
              <a:rPr lang="en-GB" dirty="0" err="1"/>
              <a:t>klimatskih</a:t>
            </a:r>
            <a:r>
              <a:rPr lang="en-GB" dirty="0"/>
              <a:t> </a:t>
            </a:r>
            <a:r>
              <a:rPr lang="en-GB" dirty="0" err="1"/>
              <a:t>promjena</a:t>
            </a:r>
            <a:r>
              <a:rPr lang="en-GB" dirty="0"/>
              <a:t> I </a:t>
            </a:r>
            <a:r>
              <a:rPr lang="en-GB" dirty="0" err="1"/>
              <a:t>filogeniji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35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325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Primjer</a:t>
            </a:r>
            <a:r>
              <a:rPr lang="en-GB" dirty="0"/>
              <a:t> </a:t>
            </a:r>
            <a:r>
              <a:rPr lang="en-GB" dirty="0" err="1"/>
              <a:t>upotrebe</a:t>
            </a:r>
            <a:r>
              <a:rPr lang="en-GB" dirty="0"/>
              <a:t> </a:t>
            </a:r>
            <a:r>
              <a:rPr lang="en-GB" dirty="0" err="1"/>
              <a:t>herbarijskih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 o </a:t>
            </a:r>
            <a:r>
              <a:rPr lang="en-GB" dirty="0" err="1"/>
              <a:t>hrastu</a:t>
            </a:r>
            <a:r>
              <a:rPr lang="en-GB" dirty="0"/>
              <a:t> </a:t>
            </a:r>
            <a:r>
              <a:rPr lang="en-GB" i="1" dirty="0"/>
              <a:t>Quercus </a:t>
            </a:r>
            <a:r>
              <a:rPr lang="en-GB" i="1" dirty="0" err="1"/>
              <a:t>douglasii</a:t>
            </a:r>
            <a:r>
              <a:rPr lang="en-GB" i="0" dirty="0"/>
              <a:t> u </a:t>
            </a:r>
            <a:r>
              <a:rPr lang="en-GB" i="0" dirty="0" err="1"/>
              <a:t>klimatskim</a:t>
            </a:r>
            <a:r>
              <a:rPr lang="en-GB" i="0" dirty="0"/>
              <a:t> </a:t>
            </a:r>
            <a:r>
              <a:rPr lang="en-GB" i="0" dirty="0" err="1"/>
              <a:t>modelima</a:t>
            </a:r>
            <a:r>
              <a:rPr lang="en-GB" i="0" dirty="0"/>
              <a:t> </a:t>
            </a:r>
            <a:r>
              <a:rPr lang="en-GB" i="0" dirty="0" err="1"/>
              <a:t>promjene</a:t>
            </a:r>
            <a:r>
              <a:rPr lang="en-GB" i="0" dirty="0"/>
              <a:t> </a:t>
            </a:r>
            <a:r>
              <a:rPr lang="en-GB" i="0" dirty="0" err="1"/>
              <a:t>areala</a:t>
            </a:r>
            <a:r>
              <a:rPr lang="en-GB" i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37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3405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 </a:t>
            </a:r>
            <a:r>
              <a:rPr lang="en-GB" dirty="0" err="1"/>
              <a:t>osnovu</a:t>
            </a:r>
            <a:r>
              <a:rPr lang="en-GB" dirty="0"/>
              <a:t> </a:t>
            </a:r>
            <a:r>
              <a:rPr lang="en-GB" dirty="0" err="1"/>
              <a:t>veće</a:t>
            </a:r>
            <a:r>
              <a:rPr lang="en-GB" dirty="0"/>
              <a:t> </a:t>
            </a:r>
            <a:r>
              <a:rPr lang="en-GB" dirty="0" err="1"/>
              <a:t>količine</a:t>
            </a:r>
            <a:r>
              <a:rPr lang="en-GB" dirty="0"/>
              <a:t> </a:t>
            </a:r>
            <a:r>
              <a:rPr lang="en-GB" dirty="0" err="1"/>
              <a:t>herbarijskih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 </a:t>
            </a:r>
            <a:r>
              <a:rPr lang="en-GB" dirty="0" err="1"/>
              <a:t>moguće</a:t>
            </a:r>
            <a:r>
              <a:rPr lang="en-GB" dirty="0"/>
              <a:t> je </a:t>
            </a:r>
            <a:r>
              <a:rPr lang="en-GB" dirty="0" err="1"/>
              <a:t>analizirati</a:t>
            </a:r>
            <a:r>
              <a:rPr lang="en-GB" dirty="0"/>
              <a:t> </a:t>
            </a:r>
            <a:r>
              <a:rPr lang="en-GB" dirty="0" err="1"/>
              <a:t>promjene</a:t>
            </a:r>
            <a:r>
              <a:rPr lang="en-GB" dirty="0"/>
              <a:t> u </a:t>
            </a:r>
            <a:r>
              <a:rPr lang="en-GB" dirty="0" err="1"/>
              <a:t>fenologiji</a:t>
            </a:r>
            <a:r>
              <a:rPr lang="en-GB" dirty="0"/>
              <a:t> </a:t>
            </a:r>
            <a:r>
              <a:rPr lang="en-GB" dirty="0" err="1"/>
              <a:t>pojedinih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kroz</a:t>
            </a:r>
            <a:r>
              <a:rPr lang="en-GB" dirty="0"/>
              <a:t> </a:t>
            </a:r>
            <a:r>
              <a:rPr lang="en-GB" dirty="0" err="1"/>
              <a:t>vrijeme</a:t>
            </a:r>
            <a:r>
              <a:rPr lang="en-GB" dirty="0"/>
              <a:t>. Na </a:t>
            </a:r>
            <a:r>
              <a:rPr lang="en-GB" dirty="0" err="1"/>
              <a:t>slajdu</a:t>
            </a:r>
            <a:r>
              <a:rPr lang="en-GB" dirty="0"/>
              <a:t> je </a:t>
            </a:r>
            <a:r>
              <a:rPr lang="en-GB" dirty="0" err="1"/>
              <a:t>primjer</a:t>
            </a:r>
            <a:r>
              <a:rPr lang="en-GB" dirty="0"/>
              <a:t> </a:t>
            </a:r>
            <a:r>
              <a:rPr lang="en-GB" dirty="0" err="1"/>
              <a:t>pomaka</a:t>
            </a:r>
            <a:r>
              <a:rPr lang="en-GB" dirty="0"/>
              <a:t> </a:t>
            </a:r>
            <a:r>
              <a:rPr lang="en-GB" dirty="0" err="1"/>
              <a:t>početka</a:t>
            </a:r>
            <a:r>
              <a:rPr lang="en-GB" dirty="0"/>
              <a:t> </a:t>
            </a:r>
            <a:r>
              <a:rPr lang="en-GB" dirty="0" err="1"/>
              <a:t>cvjetanja</a:t>
            </a:r>
            <a:r>
              <a:rPr lang="en-GB" dirty="0"/>
              <a:t> u </a:t>
            </a:r>
            <a:r>
              <a:rPr lang="en-GB" dirty="0" err="1"/>
              <a:t>pisljednjih</a:t>
            </a:r>
            <a:r>
              <a:rPr lang="en-GB" dirty="0"/>
              <a:t> 180 </a:t>
            </a:r>
            <a:r>
              <a:rPr lang="en-GB" dirty="0" err="1"/>
              <a:t>godina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osnovu</a:t>
            </a:r>
            <a:r>
              <a:rPr lang="en-GB" dirty="0"/>
              <a:t> </a:t>
            </a:r>
            <a:r>
              <a:rPr lang="en-GB" dirty="0" err="1"/>
              <a:t>cvatućiih</a:t>
            </a:r>
            <a:r>
              <a:rPr lang="en-GB" dirty="0"/>
              <a:t> </a:t>
            </a:r>
            <a:r>
              <a:rPr lang="en-GB" dirty="0" err="1"/>
              <a:t>jedinki</a:t>
            </a:r>
            <a:r>
              <a:rPr lang="en-GB" dirty="0"/>
              <a:t> u </a:t>
            </a:r>
            <a:r>
              <a:rPr lang="en-GB" dirty="0" err="1"/>
              <a:t>herbarijskim</a:t>
            </a:r>
            <a:r>
              <a:rPr lang="en-GB" dirty="0"/>
              <a:t> </a:t>
            </a:r>
            <a:r>
              <a:rPr lang="en-GB" dirty="0" err="1"/>
              <a:t>zbirkama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CE535-DD98-41A7-9FA7-7A0CCF772BC3}" type="slidenum">
              <a:rPr lang="hr-HR" smtClean="0"/>
              <a:t>39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573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3189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915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678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903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769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806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47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62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7440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3392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4777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752FA-274A-436E-88D4-02500DF4FB80}" type="datetimeFigureOut">
              <a:rPr lang="hr-HR" smtClean="0"/>
              <a:pPr/>
              <a:t>3.1.2025.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690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ciweb.nybg.org/science2/IndexHerbariorum.asp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6eIRuuUVnbk" TargetMode="External"/><Relationship Id="rId5" Type="http://schemas.openxmlformats.org/officeDocument/2006/relationships/hyperlink" Target="https://www.youtube.com/watch?v=SmHG73Ph8sY" TargetMode="External"/><Relationship Id="rId4" Type="http://schemas.openxmlformats.org/officeDocument/2006/relationships/hyperlink" Target="https://www.youtube.com/watch?v=hmG4twyHXk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dirty="0"/>
              <a:t>Flora Hrvatske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58D65A8-D3B0-4E2B-9EBC-6FE66534D6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78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35CF6-2CD8-4790-939F-426C0CADD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143F6-6841-49B6-8A80-D06A564A8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GB" dirty="0" err="1"/>
              <a:t>najveća</a:t>
            </a:r>
            <a:r>
              <a:rPr lang="en-GB" dirty="0"/>
              <a:t> </a:t>
            </a:r>
            <a:r>
              <a:rPr lang="en-GB" dirty="0" err="1"/>
              <a:t>zbirka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Balkanskom</a:t>
            </a:r>
            <a:r>
              <a:rPr lang="en-GB" dirty="0"/>
              <a:t> </a:t>
            </a:r>
            <a:r>
              <a:rPr lang="en-GB" dirty="0" err="1"/>
              <a:t>poluotoku</a:t>
            </a:r>
            <a:r>
              <a:rPr lang="en-GB" dirty="0"/>
              <a:t> je </a:t>
            </a:r>
            <a:r>
              <a:rPr lang="hr-HR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Herbarium of the Balkan Peninsula, Natural History Museum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Beogradu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gotovo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pola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milijuna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primjeraka</a:t>
            </a:r>
            <a:endParaRPr lang="en-GB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Herbarium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Croaticum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 PMF-a u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Zagrebu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oko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180.000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primjeraka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dijeli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drugo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mjesto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Broj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primjeraka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nije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konačan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jer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zbirka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konstantno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dopunujuje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novim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herbarijima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9815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158898"/>
              </p:ext>
            </p:extLst>
          </p:nvPr>
        </p:nvGraphicFramePr>
        <p:xfrm>
          <a:off x="395536" y="1052736"/>
          <a:ext cx="8497887" cy="4434731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0392"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Herbariji balkanskih zemalja</a:t>
                      </a:r>
                      <a:endParaRPr kumimoji="0" lang="de-DE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146046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Ime</a:t>
                      </a:r>
                      <a:endParaRPr kumimoji="0" lang="de-DE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146046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Broj primjeraka</a:t>
                      </a:r>
                      <a:endParaRPr kumimoji="0" lang="de-DE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146046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Akronim</a:t>
                      </a:r>
                      <a:endParaRPr kumimoji="0" lang="de-DE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146046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Država</a:t>
                      </a:r>
                      <a:endParaRPr kumimoji="0" lang="de-DE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146046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Grad</a:t>
                      </a:r>
                      <a:endParaRPr kumimoji="0" lang="de-DE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146046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Herbarium Ivo and Marija Horvat, University of Zagreb</a:t>
                      </a:r>
                      <a:endParaRPr kumimoji="0" lang="de-DE" altLang="sr-Latn-R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78,000</a:t>
                      </a:r>
                      <a:endParaRPr kumimoji="0" lang="de-DE" altLang="sr-Latn-R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ZAHO</a:t>
                      </a:r>
                      <a:endParaRPr kumimoji="0" lang="de-DE" altLang="sr-Latn-R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Croatia</a:t>
                      </a:r>
                      <a:endParaRPr kumimoji="0" lang="de-DE" altLang="sr-Latn-R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Zagreb</a:t>
                      </a:r>
                      <a:endParaRPr kumimoji="0" lang="de-DE" altLang="sr-Latn-R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3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University of Novi Sad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60,000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BUNS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Serbia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Novi Sad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Prirodoslovni Muzej Slovenije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50,000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LJM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Slovenia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Ljubljana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5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Herbarium of Macedonian Museum of Natural History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30,500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HMMNH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Macedonia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Skopje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Aristoteles University of Thessaloniki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30,000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TAU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Greece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Thessaloniki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Ruđer Bošković Institute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20,000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ADRZ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Croatia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Zagreb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Croatian Mycological Society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20,000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CNF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Croatia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Zagreb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75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Herbar Biokovskog Područja, Institut Planina i More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20,000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MAKAR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Croatia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Makarska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Agricultural University of Athens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15,000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ACA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Greece</a:t>
                      </a:r>
                      <a:endParaRPr kumimoji="0" lang="de-DE" altLang="sr-Latn-R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Athens</a:t>
                      </a:r>
                      <a:endParaRPr kumimoji="0" lang="de-DE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09" marR="44509" marT="22250" marB="22250"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E3837E49-1165-4562-9924-23880F13290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4923FC04-0D3B-4EE2-AA13-2AB95862CB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7965375C-9A6C-462C-9348-0293569D36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724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5B2E-E2A9-4302-BA28-C5256F0A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C0FAF-FC69-442D-9074-5F65119C4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slajdu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prikazane</a:t>
            </a:r>
            <a:r>
              <a:rPr lang="en-GB" dirty="0"/>
              <a:t> </a:t>
            </a:r>
            <a:r>
              <a:rPr lang="en-GB" dirty="0" err="1"/>
              <a:t>balkanske</a:t>
            </a:r>
            <a:r>
              <a:rPr lang="en-GB" dirty="0"/>
              <a:t> </a:t>
            </a:r>
            <a:r>
              <a:rPr lang="en-GB" dirty="0" err="1"/>
              <a:t>zbirke</a:t>
            </a:r>
            <a:r>
              <a:rPr lang="en-GB" dirty="0"/>
              <a:t> s </a:t>
            </a:r>
            <a:r>
              <a:rPr lang="en-GB" dirty="0" err="1"/>
              <a:t>manje</a:t>
            </a:r>
            <a:r>
              <a:rPr lang="en-GB" dirty="0"/>
              <a:t> od 100.000 </a:t>
            </a:r>
            <a:r>
              <a:rPr lang="en-GB" dirty="0" err="1"/>
              <a:t>primjeraka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0870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6759" y="764704"/>
            <a:ext cx="8101012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800" b="1" dirty="0">
                <a:latin typeface="Calibri" pitchFamily="34" charset="0"/>
              </a:rPr>
              <a:t>Index </a:t>
            </a:r>
            <a:r>
              <a:rPr lang="en-GB" altLang="de-DE" sz="1800" b="1" dirty="0" err="1">
                <a:latin typeface="Calibri" pitchFamily="34" charset="0"/>
              </a:rPr>
              <a:t>Herbariorum</a:t>
            </a:r>
            <a:endParaRPr lang="en-GB" altLang="de-DE" sz="1800" dirty="0"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" b="5517"/>
          <a:stretch/>
        </p:blipFill>
        <p:spPr bwMode="auto">
          <a:xfrm>
            <a:off x="35793" y="1624504"/>
            <a:ext cx="91440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6759" y="6305024"/>
            <a:ext cx="74882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sr-Latn-RS" sz="1800" dirty="0">
                <a:latin typeface="Calibri" pitchFamily="34" charset="0"/>
                <a:hlinkClick r:id="rId5"/>
              </a:rPr>
              <a:t>http://sciweb.nybg.org/science2/IndexHerbariorum.asp</a:t>
            </a:r>
            <a:endParaRPr lang="de-DE" altLang="sr-Latn-RS" sz="1800" dirty="0">
              <a:latin typeface="Calibri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F8B7B5-707B-440B-AC0A-42803557A7EC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86537567-EEE3-463D-9F37-6E3272DE16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FB73FA21-5795-447D-B63B-C821FC5A5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76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5B731-6ADF-4DFF-99EC-C18C5F05B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0B877-5093-4F1E-B598-B5543480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Index </a:t>
            </a:r>
            <a:r>
              <a:rPr lang="en-GB" dirty="0" err="1"/>
              <a:t>Herbariorum</a:t>
            </a:r>
            <a:r>
              <a:rPr lang="en-GB" dirty="0"/>
              <a:t> je </a:t>
            </a:r>
            <a:r>
              <a:rPr lang="en-GB" dirty="0" err="1"/>
              <a:t>registar</a:t>
            </a:r>
            <a:r>
              <a:rPr lang="en-GB" dirty="0"/>
              <a:t> </a:t>
            </a:r>
            <a:r>
              <a:rPr lang="en-GB" dirty="0" err="1"/>
              <a:t>svih</a:t>
            </a:r>
            <a:r>
              <a:rPr lang="en-GB" dirty="0"/>
              <a:t> </a:t>
            </a:r>
            <a:r>
              <a:rPr lang="en-GB" dirty="0" err="1"/>
              <a:t>registriranih</a:t>
            </a:r>
            <a:r>
              <a:rPr lang="en-GB" dirty="0"/>
              <a:t> </a:t>
            </a:r>
            <a:r>
              <a:rPr lang="en-GB" dirty="0" err="1"/>
              <a:t>svjetskih</a:t>
            </a:r>
            <a:r>
              <a:rPr lang="en-GB" dirty="0"/>
              <a:t> </a:t>
            </a:r>
            <a:r>
              <a:rPr lang="en-GB" dirty="0" err="1"/>
              <a:t>herbarijskih</a:t>
            </a:r>
            <a:r>
              <a:rPr lang="en-GB" dirty="0"/>
              <a:t> </a:t>
            </a:r>
            <a:r>
              <a:rPr lang="en-GB" dirty="0" err="1"/>
              <a:t>zbirki</a:t>
            </a:r>
            <a:r>
              <a:rPr lang="en-GB" dirty="0"/>
              <a:t> </a:t>
            </a:r>
            <a:r>
              <a:rPr lang="en-GB" dirty="0" err="1"/>
              <a:t>kojeg</a:t>
            </a:r>
            <a:r>
              <a:rPr lang="en-GB" dirty="0"/>
              <a:t> </a:t>
            </a:r>
            <a:r>
              <a:rPr lang="en-GB" dirty="0" err="1"/>
              <a:t>vodi</a:t>
            </a:r>
            <a:r>
              <a:rPr lang="en-GB" dirty="0"/>
              <a:t> </a:t>
            </a:r>
            <a:r>
              <a:rPr lang="en-GB" dirty="0" err="1"/>
              <a:t>Njujorški</a:t>
            </a:r>
            <a:r>
              <a:rPr lang="en-GB" dirty="0"/>
              <a:t> </a:t>
            </a:r>
            <a:r>
              <a:rPr lang="en-GB" dirty="0" err="1"/>
              <a:t>botanički</a:t>
            </a:r>
            <a:r>
              <a:rPr lang="en-GB" dirty="0"/>
              <a:t>  </a:t>
            </a:r>
            <a:r>
              <a:rPr lang="en-GB" dirty="0" err="1"/>
              <a:t>vrt</a:t>
            </a:r>
            <a:r>
              <a:rPr lang="en-GB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10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9E2B-1BC1-44EF-8C81-6C29EB376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9FD12-6D8C-4A1B-9E11-C7728A871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2107E3-016C-483B-8C51-D1D1305B9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22001" r="19288" b="19201"/>
          <a:stretch/>
        </p:blipFill>
        <p:spPr>
          <a:xfrm>
            <a:off x="158664" y="2067694"/>
            <a:ext cx="5349440" cy="3036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E9F4A1-B45B-46B3-B92B-EE014D9D78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5" t="22001" r="35038" b="5201"/>
          <a:stretch/>
        </p:blipFill>
        <p:spPr>
          <a:xfrm>
            <a:off x="5657229" y="2067694"/>
            <a:ext cx="3328107" cy="30361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2DAB08B-DEB9-4584-ADDC-AA2CB7F64C59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763FAF7A-B5D0-4E02-B015-66909E2739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4E1ED0F7-BC5D-4B53-94E2-EE155EB93C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7362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433C0-8FB8-4892-B674-FE088F2DF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71C9A-A22D-4A93-928C-ABCFC115F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karte</a:t>
            </a:r>
            <a:r>
              <a:rPr lang="en-GB" dirty="0"/>
              <a:t> </a:t>
            </a:r>
            <a:r>
              <a:rPr lang="en-GB" dirty="0" err="1"/>
              <a:t>prikazuje</a:t>
            </a:r>
            <a:r>
              <a:rPr lang="en-GB" dirty="0"/>
              <a:t> </a:t>
            </a:r>
            <a:r>
              <a:rPr lang="en-GB" dirty="0" err="1"/>
              <a:t>sve</a:t>
            </a:r>
            <a:r>
              <a:rPr lang="en-GB" dirty="0"/>
              <a:t> </a:t>
            </a:r>
            <a:r>
              <a:rPr lang="en-GB" dirty="0" err="1"/>
              <a:t>registrirane</a:t>
            </a:r>
            <a:r>
              <a:rPr lang="en-GB" dirty="0"/>
              <a:t> </a:t>
            </a:r>
            <a:r>
              <a:rPr lang="en-GB" dirty="0" err="1"/>
              <a:t>herbarijske</a:t>
            </a:r>
            <a:r>
              <a:rPr lang="en-GB" dirty="0"/>
              <a:t> </a:t>
            </a:r>
            <a:r>
              <a:rPr lang="en-GB" dirty="0" err="1"/>
              <a:t>zbirke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svijetu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u </a:t>
            </a:r>
            <a:r>
              <a:rPr lang="en-GB" dirty="0" err="1"/>
              <a:t>Europi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107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018268-4151-4B46-AA73-0E73B957E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8001" r="14563" b="5201"/>
          <a:stretch/>
        </p:blipFill>
        <p:spPr>
          <a:xfrm>
            <a:off x="53752" y="823913"/>
            <a:ext cx="9036496" cy="60898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968ED6-69A7-409E-B8E7-4C372CA150E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4" name="Line 4">
              <a:extLst>
                <a:ext uri="{FF2B5EF4-FFF2-40B4-BE49-F238E27FC236}">
                  <a16:creationId xmlns:a16="http://schemas.microsoft.com/office/drawing/2014/main" id="{BC566CA3-F939-441D-A8BF-A9F068D018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7DF7D5CF-DD0C-4C7E-B8A5-71821AF110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095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5FA38-2D2C-4F03-B0B5-3E2040BB4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F2241-68A6-4849-8EEF-BACFACC49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 </a:t>
            </a:r>
            <a:r>
              <a:rPr lang="en-GB" dirty="0" err="1"/>
              <a:t>Hrvatskoj</a:t>
            </a:r>
            <a:r>
              <a:rPr lang="en-GB" dirty="0"/>
              <a:t> je </a:t>
            </a:r>
            <a:r>
              <a:rPr lang="en-GB" dirty="0" err="1"/>
              <a:t>registrirano</a:t>
            </a:r>
            <a:r>
              <a:rPr lang="en-GB" dirty="0"/>
              <a:t> </a:t>
            </a:r>
            <a:r>
              <a:rPr lang="en-GB" dirty="0" err="1"/>
              <a:t>ukkupno</a:t>
            </a:r>
            <a:r>
              <a:rPr lang="en-GB" dirty="0"/>
              <a:t> 13 </a:t>
            </a:r>
            <a:r>
              <a:rPr lang="en-GB" dirty="0" err="1"/>
              <a:t>herbarijskih</a:t>
            </a:r>
            <a:r>
              <a:rPr lang="en-GB" dirty="0"/>
              <a:t> </a:t>
            </a:r>
            <a:r>
              <a:rPr lang="en-GB" dirty="0" err="1"/>
              <a:t>zbirki</a:t>
            </a:r>
            <a:endParaRPr lang="en-GB" dirty="0"/>
          </a:p>
          <a:p>
            <a:r>
              <a:rPr lang="en-GB" dirty="0" err="1"/>
              <a:t>pojedine</a:t>
            </a:r>
            <a:r>
              <a:rPr lang="en-GB" dirty="0"/>
              <a:t> </a:t>
            </a:r>
            <a:r>
              <a:rPr lang="en-GB" dirty="0" err="1"/>
              <a:t>zbirke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specijalizirane</a:t>
            </a:r>
            <a:r>
              <a:rPr lang="en-GB" dirty="0"/>
              <a:t>: CNF – </a:t>
            </a:r>
            <a:r>
              <a:rPr lang="en-GB" dirty="0" err="1"/>
              <a:t>mikološka</a:t>
            </a:r>
            <a:r>
              <a:rPr lang="en-GB" dirty="0"/>
              <a:t> </a:t>
            </a:r>
            <a:r>
              <a:rPr lang="en-GB" dirty="0" err="1"/>
              <a:t>zbirka</a:t>
            </a:r>
            <a:r>
              <a:rPr lang="en-GB" dirty="0"/>
              <a:t> (</a:t>
            </a:r>
            <a:r>
              <a:rPr lang="en-GB" dirty="0" err="1"/>
              <a:t>gljive</a:t>
            </a:r>
            <a:r>
              <a:rPr lang="en-GB" dirty="0"/>
              <a:t>), DEND – </a:t>
            </a:r>
            <a:r>
              <a:rPr lang="en-GB" dirty="0" err="1"/>
              <a:t>dendrološka</a:t>
            </a:r>
            <a:r>
              <a:rPr lang="en-GB" dirty="0"/>
              <a:t> </a:t>
            </a:r>
            <a:r>
              <a:rPr lang="en-GB" dirty="0" err="1"/>
              <a:t>zbirka</a:t>
            </a:r>
            <a:r>
              <a:rPr lang="en-GB" dirty="0"/>
              <a:t> (</a:t>
            </a:r>
            <a:r>
              <a:rPr lang="en-GB" dirty="0" err="1"/>
              <a:t>drveće</a:t>
            </a:r>
            <a:r>
              <a:rPr lang="en-GB" dirty="0"/>
              <a:t> i </a:t>
            </a:r>
            <a:r>
              <a:rPr lang="en-GB" dirty="0" err="1"/>
              <a:t>grmlje</a:t>
            </a:r>
            <a:r>
              <a:rPr lang="en-GB" dirty="0"/>
              <a:t>) </a:t>
            </a:r>
            <a:r>
              <a:rPr lang="en-GB" dirty="0" err="1"/>
              <a:t>i</a:t>
            </a:r>
            <a:r>
              <a:rPr lang="en-GB" dirty="0"/>
              <a:t> HRNDC – </a:t>
            </a:r>
            <a:r>
              <a:rPr lang="en-GB" dirty="0" err="1"/>
              <a:t>dijatomološka</a:t>
            </a:r>
            <a:r>
              <a:rPr lang="en-GB" dirty="0"/>
              <a:t> </a:t>
            </a:r>
            <a:r>
              <a:rPr lang="en-GB" dirty="0" err="1"/>
              <a:t>zbirka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0107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7504" y="764704"/>
            <a:ext cx="33194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de-DE" sz="1800" b="1" dirty="0">
                <a:latin typeface="Calibri" pitchFamily="34" charset="0"/>
              </a:rPr>
              <a:t>HERBARIUM CROATICUM (ZA)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5536" y="1336700"/>
            <a:ext cx="756084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r-HR" altLang="de-DE" sz="1800" dirty="0">
                <a:latin typeface="Calibri" pitchFamily="34" charset="0"/>
              </a:rPr>
              <a:t>- </a:t>
            </a:r>
            <a:r>
              <a:rPr lang="en-US" altLang="de-DE" sz="1800" dirty="0" err="1">
                <a:latin typeface="Calibri" pitchFamily="34" charset="0"/>
              </a:rPr>
              <a:t>Botanički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zavod</a:t>
            </a:r>
            <a:r>
              <a:rPr lang="en-US" altLang="de-DE" sz="1800" dirty="0">
                <a:latin typeface="Calibri" pitchFamily="34" charset="0"/>
              </a:rPr>
              <a:t> PMF-a </a:t>
            </a:r>
            <a:r>
              <a:rPr lang="en-US" altLang="de-DE" sz="1800" dirty="0" err="1">
                <a:latin typeface="Calibri" pitchFamily="34" charset="0"/>
              </a:rPr>
              <a:t>Sveučilišta</a:t>
            </a:r>
            <a:r>
              <a:rPr lang="en-US" altLang="de-DE" sz="1800" dirty="0">
                <a:latin typeface="Calibri" pitchFamily="34" charset="0"/>
              </a:rPr>
              <a:t> u </a:t>
            </a:r>
            <a:r>
              <a:rPr lang="en-US" altLang="de-DE" sz="1800" dirty="0" err="1">
                <a:latin typeface="Calibri" pitchFamily="34" charset="0"/>
              </a:rPr>
              <a:t>Zagrebu</a:t>
            </a:r>
            <a:endParaRPr lang="en-US" altLang="de-DE" sz="1800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sz="1800" dirty="0">
                <a:latin typeface="Calibri" pitchFamily="34" charset="0"/>
              </a:rPr>
              <a:t>- </a:t>
            </a:r>
            <a:r>
              <a:rPr lang="en-US" altLang="de-DE" sz="1800" dirty="0" err="1">
                <a:latin typeface="Calibri" pitchFamily="34" charset="0"/>
              </a:rPr>
              <a:t>najstariji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i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najveći</a:t>
            </a:r>
            <a:r>
              <a:rPr lang="en-US" altLang="de-DE" sz="1800" dirty="0">
                <a:latin typeface="Calibri" pitchFamily="34" charset="0"/>
              </a:rPr>
              <a:t> u </a:t>
            </a:r>
            <a:r>
              <a:rPr lang="en-US" altLang="de-DE" sz="1800" dirty="0" err="1">
                <a:latin typeface="Calibri" pitchFamily="34" charset="0"/>
              </a:rPr>
              <a:t>Hrvatskoj</a:t>
            </a:r>
            <a:r>
              <a:rPr lang="en-US" altLang="de-DE" sz="1800" dirty="0">
                <a:latin typeface="Calibri" pitchFamily="34" charset="0"/>
              </a:rPr>
              <a:t> - </a:t>
            </a:r>
            <a:r>
              <a:rPr lang="en-US" altLang="de-DE" sz="1800" dirty="0" err="1">
                <a:latin typeface="Calibri" pitchFamily="34" charset="0"/>
              </a:rPr>
              <a:t>uspostavljen</a:t>
            </a:r>
            <a:r>
              <a:rPr lang="en-US" altLang="de-DE" sz="1800" dirty="0">
                <a:latin typeface="Calibri" pitchFamily="34" charset="0"/>
              </a:rPr>
              <a:t> 1880.; </a:t>
            </a:r>
            <a:r>
              <a:rPr lang="en-US" altLang="de-DE" sz="1800" dirty="0" err="1">
                <a:latin typeface="Calibri" pitchFamily="34" charset="0"/>
              </a:rPr>
              <a:t>oko</a:t>
            </a:r>
            <a:r>
              <a:rPr lang="en-US" altLang="de-DE" sz="1800" dirty="0">
                <a:latin typeface="Calibri" pitchFamily="34" charset="0"/>
              </a:rPr>
              <a:t> 180 000 </a:t>
            </a:r>
            <a:r>
              <a:rPr lang="en-US" altLang="de-DE" sz="1800" dirty="0" err="1">
                <a:latin typeface="Calibri" pitchFamily="34" charset="0"/>
              </a:rPr>
              <a:t>primjeraka</a:t>
            </a:r>
            <a:endParaRPr lang="en-US" altLang="de-DE" sz="1800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sz="1800" dirty="0">
                <a:latin typeface="Calibri" pitchFamily="34" charset="0"/>
              </a:rPr>
              <a:t>- </a:t>
            </a:r>
            <a:r>
              <a:rPr lang="en-US" altLang="de-DE" sz="1800" dirty="0" err="1">
                <a:latin typeface="Calibri" pitchFamily="34" charset="0"/>
              </a:rPr>
              <a:t>Hrvatska</a:t>
            </a:r>
            <a:r>
              <a:rPr lang="en-US" altLang="de-DE" sz="1800" dirty="0">
                <a:latin typeface="Calibri" pitchFamily="34" charset="0"/>
              </a:rPr>
              <a:t>, </a:t>
            </a:r>
            <a:r>
              <a:rPr lang="en-US" altLang="de-DE" sz="1800" dirty="0" err="1">
                <a:latin typeface="Calibri" pitchFamily="34" charset="0"/>
              </a:rPr>
              <a:t>zemlje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bivše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Austo-Ugarske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monarhije</a:t>
            </a:r>
            <a:r>
              <a:rPr lang="en-US" altLang="de-DE" sz="1800" dirty="0">
                <a:latin typeface="Calibri" pitchFamily="34" charset="0"/>
              </a:rPr>
              <a:t>, </a:t>
            </a:r>
            <a:r>
              <a:rPr lang="en-US" altLang="de-DE" sz="1800" dirty="0" err="1">
                <a:latin typeface="Calibri" pitchFamily="34" charset="0"/>
              </a:rPr>
              <a:t>Balkanski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poluotok</a:t>
            </a:r>
            <a:endParaRPr lang="en-US" altLang="de-DE" sz="1800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sz="1800" dirty="0">
                <a:latin typeface="Calibri" pitchFamily="34" charset="0"/>
              </a:rPr>
              <a:t>- </a:t>
            </a:r>
            <a:r>
              <a:rPr lang="en-US" altLang="de-DE" sz="1800" dirty="0" err="1">
                <a:latin typeface="Calibri" pitchFamily="34" charset="0"/>
              </a:rPr>
              <a:t>zbirke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poznatih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hrvatskih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botaničara</a:t>
            </a:r>
            <a:r>
              <a:rPr lang="en-US" altLang="de-DE" sz="1800" dirty="0">
                <a:latin typeface="Calibri" pitchFamily="34" charset="0"/>
              </a:rPr>
              <a:t> (A. </a:t>
            </a:r>
            <a:r>
              <a:rPr lang="en-US" altLang="de-DE" sz="1800" dirty="0" err="1">
                <a:latin typeface="Calibri" pitchFamily="34" charset="0"/>
              </a:rPr>
              <a:t>Haračić</a:t>
            </a:r>
            <a:r>
              <a:rPr lang="en-US" altLang="de-DE" sz="1800" dirty="0">
                <a:latin typeface="Calibri" pitchFamily="34" charset="0"/>
              </a:rPr>
              <a:t>, D. </a:t>
            </a:r>
            <a:r>
              <a:rPr lang="en-US" altLang="de-DE" sz="1800" dirty="0" err="1">
                <a:latin typeface="Calibri" pitchFamily="34" charset="0"/>
              </a:rPr>
              <a:t>Hirc</a:t>
            </a:r>
            <a:r>
              <a:rPr lang="en-US" altLang="de-DE" sz="1800" dirty="0">
                <a:latin typeface="Calibri" pitchFamily="34" charset="0"/>
              </a:rPr>
              <a:t>, S. </a:t>
            </a:r>
            <a:r>
              <a:rPr lang="en-US" altLang="de-DE" sz="1800" dirty="0" err="1">
                <a:latin typeface="Calibri" pitchFamily="34" charset="0"/>
              </a:rPr>
              <a:t>Horvatić</a:t>
            </a:r>
            <a:r>
              <a:rPr lang="en-US" altLang="de-DE" sz="1800" dirty="0">
                <a:latin typeface="Calibri" pitchFamily="34" charset="0"/>
              </a:rPr>
              <a:t>, F. </a:t>
            </a:r>
            <a:r>
              <a:rPr lang="en-US" altLang="de-DE" sz="1800" dirty="0" err="1">
                <a:latin typeface="Calibri" pitchFamily="34" charset="0"/>
              </a:rPr>
              <a:t>Kušan</a:t>
            </a:r>
            <a:r>
              <a:rPr lang="en-US" altLang="de-DE" sz="1800" dirty="0">
                <a:latin typeface="Calibri" pitchFamily="34" charset="0"/>
              </a:rPr>
              <a:t>, </a:t>
            </a:r>
            <a:r>
              <a:rPr lang="hr-HR" altLang="de-DE" sz="1800" dirty="0">
                <a:latin typeface="Calibri" pitchFamily="34" charset="0"/>
              </a:rPr>
              <a:t>   </a:t>
            </a:r>
            <a:r>
              <a:rPr lang="en-US" altLang="de-DE" sz="1800" dirty="0">
                <a:latin typeface="Calibri" pitchFamily="34" charset="0"/>
              </a:rPr>
              <a:t>L. Rossi, J.C. Schlosser, </a:t>
            </a:r>
            <a:r>
              <a:rPr lang="en-US" altLang="de-DE" sz="1800" dirty="0" err="1">
                <a:latin typeface="Calibri" pitchFamily="34" charset="0"/>
              </a:rPr>
              <a:t>Lj.F</a:t>
            </a:r>
            <a:r>
              <a:rPr lang="en-US" altLang="de-DE" sz="1800" dirty="0">
                <a:latin typeface="Calibri" pitchFamily="34" charset="0"/>
              </a:rPr>
              <a:t>. </a:t>
            </a:r>
            <a:r>
              <a:rPr lang="en-US" altLang="de-DE" sz="1800" dirty="0" err="1">
                <a:latin typeface="Calibri" pitchFamily="34" charset="0"/>
              </a:rPr>
              <a:t>Vukotinović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itd</a:t>
            </a:r>
            <a:r>
              <a:rPr lang="en-US" altLang="de-DE" sz="1800" dirty="0">
                <a:latin typeface="Calibri" pitchFamily="34" charset="0"/>
              </a:rPr>
              <a:t>.)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sz="1800" dirty="0">
                <a:latin typeface="Calibri" pitchFamily="34" charset="0"/>
              </a:rPr>
              <a:t>- </a:t>
            </a:r>
            <a:r>
              <a:rPr lang="en-US" altLang="de-DE" sz="1800" dirty="0" err="1">
                <a:latin typeface="Calibri" pitchFamily="34" charset="0"/>
              </a:rPr>
              <a:t>generalni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herbarij</a:t>
            </a:r>
            <a:r>
              <a:rPr lang="en-US" altLang="de-DE" sz="1800" dirty="0">
                <a:latin typeface="Calibri" pitchFamily="34" charset="0"/>
              </a:rPr>
              <a:t> - </a:t>
            </a:r>
            <a:r>
              <a:rPr lang="en-US" altLang="de-DE" sz="1800" dirty="0" err="1">
                <a:latin typeface="Calibri" pitchFamily="34" charset="0"/>
              </a:rPr>
              <a:t>oko</a:t>
            </a:r>
            <a:r>
              <a:rPr lang="en-US" altLang="de-DE" sz="1800" dirty="0">
                <a:latin typeface="Calibri" pitchFamily="34" charset="0"/>
              </a:rPr>
              <a:t> 100 000 </a:t>
            </a:r>
            <a:r>
              <a:rPr lang="en-US" altLang="de-DE" sz="1800" dirty="0" err="1">
                <a:latin typeface="Calibri" pitchFamily="34" charset="0"/>
              </a:rPr>
              <a:t>primjeraka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iz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cijelog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svijeta</a:t>
            </a:r>
            <a:endParaRPr lang="en-US" altLang="de-DE" sz="1800" dirty="0">
              <a:latin typeface="Calibri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4624189" cy="308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7321556-E417-4ED9-AC88-8518C7C4A3E5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AA690568-64DC-46E1-B7A7-921352E95A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6BC3F932-1E38-43C7-B332-CA156D77F0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861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FECA4-0E98-4C88-8C55-7BB6E509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GB" b="1" dirty="0" err="1"/>
              <a:t>Herbarijske</a:t>
            </a:r>
            <a:r>
              <a:rPr lang="en-GB" b="1" dirty="0"/>
              <a:t> </a:t>
            </a:r>
            <a:r>
              <a:rPr lang="en-GB" b="1" dirty="0" err="1"/>
              <a:t>zbirke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78831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48CF7-4D35-4E44-9399-97FC73A3D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D391C-142B-42C7-8EDA-EC75A6B5F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7817"/>
            <a:ext cx="8229600" cy="5361459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hr-HR" altLang="de-DE" dirty="0">
                <a:latin typeface="Calibri" pitchFamily="34" charset="0"/>
              </a:rPr>
              <a:t>- </a:t>
            </a:r>
            <a:r>
              <a:rPr lang="en-US" altLang="de-DE" dirty="0" err="1">
                <a:latin typeface="Calibri" pitchFamily="34" charset="0"/>
              </a:rPr>
              <a:t>Botanički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zavod</a:t>
            </a:r>
            <a:r>
              <a:rPr lang="en-US" altLang="de-DE" dirty="0">
                <a:latin typeface="Calibri" pitchFamily="34" charset="0"/>
              </a:rPr>
              <a:t> PMF-a </a:t>
            </a:r>
            <a:r>
              <a:rPr lang="en-US" altLang="de-DE" dirty="0" err="1">
                <a:latin typeface="Calibri" pitchFamily="34" charset="0"/>
              </a:rPr>
              <a:t>Sveučilišta</a:t>
            </a:r>
            <a:r>
              <a:rPr lang="en-US" altLang="de-DE" dirty="0">
                <a:latin typeface="Calibri" pitchFamily="34" charset="0"/>
              </a:rPr>
              <a:t> u </a:t>
            </a:r>
            <a:r>
              <a:rPr lang="en-US" altLang="de-DE" dirty="0" err="1">
                <a:latin typeface="Calibri" pitchFamily="34" charset="0"/>
              </a:rPr>
              <a:t>Zagrebu</a:t>
            </a:r>
            <a:endParaRPr lang="en-US" altLang="de-DE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dirty="0">
                <a:latin typeface="Calibri" pitchFamily="34" charset="0"/>
              </a:rPr>
              <a:t>- </a:t>
            </a:r>
            <a:r>
              <a:rPr lang="en-US" altLang="de-DE" dirty="0" err="1">
                <a:latin typeface="Calibri" pitchFamily="34" charset="0"/>
              </a:rPr>
              <a:t>najstariji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i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najveći</a:t>
            </a:r>
            <a:r>
              <a:rPr lang="en-US" altLang="de-DE" dirty="0">
                <a:latin typeface="Calibri" pitchFamily="34" charset="0"/>
              </a:rPr>
              <a:t> u </a:t>
            </a:r>
            <a:r>
              <a:rPr lang="en-US" altLang="de-DE" dirty="0" err="1">
                <a:latin typeface="Calibri" pitchFamily="34" charset="0"/>
              </a:rPr>
              <a:t>Hrvatskoj</a:t>
            </a:r>
            <a:r>
              <a:rPr lang="en-US" altLang="de-DE" dirty="0">
                <a:latin typeface="Calibri" pitchFamily="34" charset="0"/>
              </a:rPr>
              <a:t> - </a:t>
            </a:r>
            <a:r>
              <a:rPr lang="en-US" altLang="de-DE" dirty="0" err="1">
                <a:latin typeface="Calibri" pitchFamily="34" charset="0"/>
              </a:rPr>
              <a:t>uspostavljen</a:t>
            </a:r>
            <a:r>
              <a:rPr lang="en-US" altLang="de-DE" dirty="0">
                <a:latin typeface="Calibri" pitchFamily="34" charset="0"/>
              </a:rPr>
              <a:t> 1880.; </a:t>
            </a:r>
            <a:r>
              <a:rPr lang="en-US" altLang="de-DE" dirty="0" err="1">
                <a:latin typeface="Calibri" pitchFamily="34" charset="0"/>
              </a:rPr>
              <a:t>oko</a:t>
            </a:r>
            <a:r>
              <a:rPr lang="en-US" altLang="de-DE" dirty="0">
                <a:latin typeface="Calibri" pitchFamily="34" charset="0"/>
              </a:rPr>
              <a:t> 180 000 </a:t>
            </a:r>
            <a:r>
              <a:rPr lang="en-US" altLang="de-DE" dirty="0" err="1">
                <a:latin typeface="Calibri" pitchFamily="34" charset="0"/>
              </a:rPr>
              <a:t>primjeraka</a:t>
            </a:r>
            <a:endParaRPr lang="en-US" altLang="de-DE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dirty="0">
                <a:latin typeface="Calibri" pitchFamily="34" charset="0"/>
              </a:rPr>
              <a:t>- </a:t>
            </a:r>
            <a:r>
              <a:rPr lang="en-US" altLang="de-DE" dirty="0">
                <a:latin typeface="Calibri" pitchFamily="34" charset="0"/>
              </a:rPr>
              <a:t>Hrvatska, </a:t>
            </a:r>
            <a:r>
              <a:rPr lang="en-US" altLang="de-DE" dirty="0" err="1">
                <a:latin typeface="Calibri" pitchFamily="34" charset="0"/>
              </a:rPr>
              <a:t>zemlje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bivše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Austo-Ugarske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monarhije</a:t>
            </a:r>
            <a:r>
              <a:rPr lang="en-US" altLang="de-DE" dirty="0">
                <a:latin typeface="Calibri" pitchFamily="34" charset="0"/>
              </a:rPr>
              <a:t>, </a:t>
            </a:r>
            <a:r>
              <a:rPr lang="en-US" altLang="de-DE" dirty="0" err="1">
                <a:latin typeface="Calibri" pitchFamily="34" charset="0"/>
              </a:rPr>
              <a:t>Balkanski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poluotok</a:t>
            </a:r>
            <a:endParaRPr lang="en-US" altLang="de-DE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dirty="0">
                <a:latin typeface="Calibri" pitchFamily="34" charset="0"/>
              </a:rPr>
              <a:t>- </a:t>
            </a:r>
            <a:r>
              <a:rPr lang="en-US" altLang="de-DE" dirty="0" err="1">
                <a:latin typeface="Calibri" pitchFamily="34" charset="0"/>
              </a:rPr>
              <a:t>zbirke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poznatih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hrvatskih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botaničara</a:t>
            </a:r>
            <a:r>
              <a:rPr lang="en-US" altLang="de-DE" dirty="0">
                <a:latin typeface="Calibri" pitchFamily="34" charset="0"/>
              </a:rPr>
              <a:t> (A. </a:t>
            </a:r>
            <a:r>
              <a:rPr lang="en-US" altLang="de-DE" dirty="0" err="1">
                <a:latin typeface="Calibri" pitchFamily="34" charset="0"/>
              </a:rPr>
              <a:t>Haračić</a:t>
            </a:r>
            <a:r>
              <a:rPr lang="en-US" altLang="de-DE" dirty="0">
                <a:latin typeface="Calibri" pitchFamily="34" charset="0"/>
              </a:rPr>
              <a:t>, D. </a:t>
            </a:r>
            <a:r>
              <a:rPr lang="en-US" altLang="de-DE" dirty="0" err="1">
                <a:latin typeface="Calibri" pitchFamily="34" charset="0"/>
              </a:rPr>
              <a:t>Hirc</a:t>
            </a:r>
            <a:r>
              <a:rPr lang="en-US" altLang="de-DE" dirty="0">
                <a:latin typeface="Calibri" pitchFamily="34" charset="0"/>
              </a:rPr>
              <a:t>, S. </a:t>
            </a:r>
            <a:r>
              <a:rPr lang="en-US" altLang="de-DE" dirty="0" err="1">
                <a:latin typeface="Calibri" pitchFamily="34" charset="0"/>
              </a:rPr>
              <a:t>Horvatić</a:t>
            </a:r>
            <a:r>
              <a:rPr lang="en-US" altLang="de-DE" dirty="0">
                <a:latin typeface="Calibri" pitchFamily="34" charset="0"/>
              </a:rPr>
              <a:t>, F. </a:t>
            </a:r>
            <a:r>
              <a:rPr lang="en-US" altLang="de-DE" dirty="0" err="1">
                <a:latin typeface="Calibri" pitchFamily="34" charset="0"/>
              </a:rPr>
              <a:t>Kušan</a:t>
            </a:r>
            <a:r>
              <a:rPr lang="en-US" altLang="de-DE" dirty="0">
                <a:latin typeface="Calibri" pitchFamily="34" charset="0"/>
              </a:rPr>
              <a:t>, </a:t>
            </a:r>
            <a:r>
              <a:rPr lang="hr-HR" altLang="de-DE" dirty="0">
                <a:latin typeface="Calibri" pitchFamily="34" charset="0"/>
              </a:rPr>
              <a:t>   </a:t>
            </a:r>
            <a:r>
              <a:rPr lang="en-US" altLang="de-DE" dirty="0">
                <a:latin typeface="Calibri" pitchFamily="34" charset="0"/>
              </a:rPr>
              <a:t>L. Rossi, J.C. Schlosser, </a:t>
            </a:r>
            <a:r>
              <a:rPr lang="en-US" altLang="de-DE" dirty="0" err="1">
                <a:latin typeface="Calibri" pitchFamily="34" charset="0"/>
              </a:rPr>
              <a:t>Lj.F</a:t>
            </a:r>
            <a:r>
              <a:rPr lang="en-US" altLang="de-DE" dirty="0">
                <a:latin typeface="Calibri" pitchFamily="34" charset="0"/>
              </a:rPr>
              <a:t>. </a:t>
            </a:r>
            <a:r>
              <a:rPr lang="en-US" altLang="de-DE" dirty="0" err="1">
                <a:latin typeface="Calibri" pitchFamily="34" charset="0"/>
              </a:rPr>
              <a:t>Vukotinović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itd</a:t>
            </a:r>
            <a:r>
              <a:rPr lang="en-US" altLang="de-DE" dirty="0">
                <a:latin typeface="Calibri" pitchFamily="34" charset="0"/>
              </a:rPr>
              <a:t>.)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dirty="0">
                <a:latin typeface="Calibri" pitchFamily="34" charset="0"/>
              </a:rPr>
              <a:t>- </a:t>
            </a:r>
            <a:r>
              <a:rPr lang="en-US" altLang="de-DE" dirty="0" err="1">
                <a:latin typeface="Calibri" pitchFamily="34" charset="0"/>
              </a:rPr>
              <a:t>generalni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herbarij</a:t>
            </a:r>
            <a:r>
              <a:rPr lang="en-US" altLang="de-DE" dirty="0">
                <a:latin typeface="Calibri" pitchFamily="34" charset="0"/>
              </a:rPr>
              <a:t> - </a:t>
            </a:r>
            <a:r>
              <a:rPr lang="en-US" altLang="de-DE" dirty="0" err="1">
                <a:latin typeface="Calibri" pitchFamily="34" charset="0"/>
              </a:rPr>
              <a:t>oko</a:t>
            </a:r>
            <a:r>
              <a:rPr lang="en-US" altLang="de-DE" dirty="0">
                <a:latin typeface="Calibri" pitchFamily="34" charset="0"/>
              </a:rPr>
              <a:t> 100 000 </a:t>
            </a:r>
            <a:r>
              <a:rPr lang="en-US" altLang="de-DE" dirty="0" err="1">
                <a:latin typeface="Calibri" pitchFamily="34" charset="0"/>
              </a:rPr>
              <a:t>primjeraka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iz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cijelog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svijeta</a:t>
            </a:r>
            <a:endParaRPr lang="en-US" altLang="de-DE" dirty="0">
              <a:latin typeface="Calibri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4621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95536" y="694144"/>
            <a:ext cx="7848600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de-DE" sz="1800" b="1" dirty="0">
                <a:latin typeface="Calibri" pitchFamily="34" charset="0"/>
              </a:rPr>
              <a:t>HERBARIJ </a:t>
            </a:r>
            <a:r>
              <a:rPr lang="en-US" altLang="de-DE" sz="1800" b="1" dirty="0" err="1">
                <a:latin typeface="Calibri" pitchFamily="34" charset="0"/>
              </a:rPr>
              <a:t>Ive</a:t>
            </a:r>
            <a:r>
              <a:rPr lang="en-US" altLang="de-DE" sz="1800" b="1" dirty="0">
                <a:latin typeface="Calibri" pitchFamily="34" charset="0"/>
              </a:rPr>
              <a:t> </a:t>
            </a:r>
            <a:r>
              <a:rPr lang="en-US" altLang="de-DE" sz="1800" b="1" dirty="0" err="1">
                <a:latin typeface="Calibri" pitchFamily="34" charset="0"/>
              </a:rPr>
              <a:t>i</a:t>
            </a:r>
            <a:r>
              <a:rPr lang="en-US" altLang="de-DE" sz="1800" b="1" dirty="0">
                <a:latin typeface="Calibri" pitchFamily="34" charset="0"/>
              </a:rPr>
              <a:t> </a:t>
            </a:r>
            <a:r>
              <a:rPr lang="en-US" altLang="de-DE" sz="1800" b="1" dirty="0" err="1">
                <a:latin typeface="Calibri" pitchFamily="34" charset="0"/>
              </a:rPr>
              <a:t>Marije</a:t>
            </a:r>
            <a:r>
              <a:rPr lang="en-US" altLang="de-DE" sz="1800" b="1" dirty="0">
                <a:latin typeface="Calibri" pitchFamily="34" charset="0"/>
              </a:rPr>
              <a:t> </a:t>
            </a:r>
            <a:r>
              <a:rPr lang="en-US" altLang="de-DE" sz="1800" b="1" dirty="0" err="1">
                <a:latin typeface="Calibri" pitchFamily="34" charset="0"/>
              </a:rPr>
              <a:t>Horvat</a:t>
            </a:r>
            <a:r>
              <a:rPr lang="en-US" altLang="de-DE" sz="1800" b="1" dirty="0">
                <a:latin typeface="Calibri" pitchFamily="34" charset="0"/>
              </a:rPr>
              <a:t> (ZAHO)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sz="1800" dirty="0">
                <a:latin typeface="Calibri" pitchFamily="34" charset="0"/>
              </a:rPr>
              <a:t>- </a:t>
            </a:r>
            <a:r>
              <a:rPr lang="en-US" altLang="de-DE" sz="1800" dirty="0" err="1">
                <a:latin typeface="Calibri" pitchFamily="34" charset="0"/>
              </a:rPr>
              <a:t>herbarij</a:t>
            </a:r>
            <a:r>
              <a:rPr lang="en-US" altLang="de-DE" sz="1800" dirty="0">
                <a:latin typeface="Calibri" pitchFamily="34" charset="0"/>
              </a:rPr>
              <a:t> prof. </a:t>
            </a:r>
            <a:r>
              <a:rPr lang="en-US" altLang="de-DE" sz="1800" dirty="0" err="1">
                <a:latin typeface="Calibri" pitchFamily="34" charset="0"/>
              </a:rPr>
              <a:t>Ive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Horvata</a:t>
            </a:r>
            <a:r>
              <a:rPr lang="en-US" altLang="de-DE" sz="1800" dirty="0">
                <a:latin typeface="Calibri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sz="1800" dirty="0">
                <a:latin typeface="Calibri" pitchFamily="34" charset="0"/>
              </a:rPr>
              <a:t>- </a:t>
            </a:r>
            <a:r>
              <a:rPr lang="en-US" altLang="de-DE" sz="1800" dirty="0" err="1">
                <a:latin typeface="Calibri" pitchFamily="34" charset="0"/>
              </a:rPr>
              <a:t>uspostavljen</a:t>
            </a:r>
            <a:r>
              <a:rPr lang="en-US" altLang="de-DE" sz="1800" dirty="0">
                <a:latin typeface="Calibri" pitchFamily="34" charset="0"/>
              </a:rPr>
              <a:t> 1918. - HAZU </a:t>
            </a:r>
            <a:endParaRPr lang="hr-HR" altLang="de-DE" sz="1800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sz="1800" dirty="0">
                <a:latin typeface="Calibri" pitchFamily="34" charset="0"/>
              </a:rPr>
              <a:t>- </a:t>
            </a:r>
            <a:r>
              <a:rPr lang="en-US" altLang="de-DE" sz="1800" dirty="0">
                <a:latin typeface="Calibri" pitchFamily="34" charset="0"/>
              </a:rPr>
              <a:t>od 1997. </a:t>
            </a:r>
            <a:r>
              <a:rPr lang="en-US" altLang="de-DE" sz="1800" dirty="0" err="1">
                <a:latin typeface="Calibri" pitchFamily="34" charset="0"/>
              </a:rPr>
              <a:t>Botanički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zavod</a:t>
            </a:r>
            <a:r>
              <a:rPr lang="en-US" altLang="de-DE" sz="1800" dirty="0">
                <a:latin typeface="Calibri" pitchFamily="34" charset="0"/>
              </a:rPr>
              <a:t> PMF-a </a:t>
            </a:r>
            <a:r>
              <a:rPr lang="en-US" altLang="de-DE" sz="1800" dirty="0" err="1">
                <a:latin typeface="Calibri" pitchFamily="34" charset="0"/>
              </a:rPr>
              <a:t>Sveučilišta</a:t>
            </a:r>
            <a:r>
              <a:rPr lang="en-US" altLang="de-DE" sz="1800" dirty="0">
                <a:latin typeface="Calibri" pitchFamily="34" charset="0"/>
              </a:rPr>
              <a:t> u </a:t>
            </a:r>
            <a:r>
              <a:rPr lang="en-US" altLang="de-DE" sz="1800" dirty="0" err="1">
                <a:latin typeface="Calibri" pitchFamily="34" charset="0"/>
              </a:rPr>
              <a:t>Zagrebu</a:t>
            </a:r>
            <a:endParaRPr lang="en-US" altLang="de-DE" sz="1800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sz="1800" dirty="0">
                <a:latin typeface="Calibri" pitchFamily="34" charset="0"/>
              </a:rPr>
              <a:t>- </a:t>
            </a:r>
            <a:r>
              <a:rPr lang="en-US" altLang="de-DE" sz="1800" dirty="0" err="1">
                <a:latin typeface="Calibri" pitchFamily="34" charset="0"/>
              </a:rPr>
              <a:t>oko</a:t>
            </a:r>
            <a:r>
              <a:rPr lang="en-US" altLang="de-DE" sz="1800" dirty="0">
                <a:latin typeface="Calibri" pitchFamily="34" charset="0"/>
              </a:rPr>
              <a:t> 78 000 </a:t>
            </a:r>
            <a:r>
              <a:rPr lang="en-US" altLang="de-DE" sz="1800" dirty="0" err="1">
                <a:latin typeface="Calibri" pitchFamily="34" charset="0"/>
              </a:rPr>
              <a:t>primjeraka</a:t>
            </a:r>
            <a:endParaRPr lang="en-US" altLang="de-DE" sz="1800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sz="1800" dirty="0">
                <a:latin typeface="Calibri" pitchFamily="34" charset="0"/>
              </a:rPr>
              <a:t>- </a:t>
            </a:r>
            <a:r>
              <a:rPr lang="en-US" altLang="de-DE" sz="1800" dirty="0" err="1">
                <a:latin typeface="Calibri" pitchFamily="34" charset="0"/>
              </a:rPr>
              <a:t>Hrvatska</a:t>
            </a:r>
            <a:r>
              <a:rPr lang="en-US" altLang="de-DE" sz="1800" dirty="0">
                <a:latin typeface="Calibri" pitchFamily="34" charset="0"/>
              </a:rPr>
              <a:t>, </a:t>
            </a:r>
            <a:r>
              <a:rPr lang="en-US" altLang="de-DE" sz="1800" dirty="0" err="1">
                <a:latin typeface="Calibri" pitchFamily="34" charset="0"/>
              </a:rPr>
              <a:t>Balkanski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poluotok</a:t>
            </a:r>
            <a:r>
              <a:rPr lang="en-US" altLang="de-DE" sz="1800" dirty="0">
                <a:latin typeface="Calibri" pitchFamily="34" charset="0"/>
              </a:rPr>
              <a:t>, </a:t>
            </a:r>
            <a:r>
              <a:rPr lang="en-US" altLang="de-DE" sz="1800" dirty="0" err="1">
                <a:latin typeface="Calibri" pitchFamily="34" charset="0"/>
              </a:rPr>
              <a:t>srednja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i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zapadna</a:t>
            </a:r>
            <a:r>
              <a:rPr lang="en-US" altLang="de-DE" sz="1800" dirty="0">
                <a:latin typeface="Calibri" pitchFamily="34" charset="0"/>
              </a:rPr>
              <a:t> Europa</a:t>
            </a:r>
          </a:p>
        </p:txBody>
      </p:sp>
      <p:pic>
        <p:nvPicPr>
          <p:cNvPr id="5" name="Picture 6" descr="Horv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201" y="694144"/>
            <a:ext cx="2192337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49" y="3140968"/>
            <a:ext cx="5486458" cy="364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44" y="3908425"/>
            <a:ext cx="23812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619E390-2F6D-40D5-B6FC-80C9873FBDC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FDCEF974-1544-4949-B845-12E3589E0D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0105262C-3D8D-47C7-B625-18708165BA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116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7A14D-05F3-4EA6-A9C7-31AB936D4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1B628-6F8D-4947-9260-E57ADAAC3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FontTx/>
              <a:buNone/>
            </a:pPr>
            <a:r>
              <a:rPr lang="hr-HR" altLang="de-DE" dirty="0">
                <a:latin typeface="Calibri" pitchFamily="34" charset="0"/>
              </a:rPr>
              <a:t>- </a:t>
            </a:r>
            <a:r>
              <a:rPr lang="en-US" altLang="de-DE" dirty="0" err="1">
                <a:latin typeface="Calibri" pitchFamily="34" charset="0"/>
              </a:rPr>
              <a:t>herbarij</a:t>
            </a:r>
            <a:r>
              <a:rPr lang="en-US" altLang="de-DE" dirty="0">
                <a:latin typeface="Calibri" pitchFamily="34" charset="0"/>
              </a:rPr>
              <a:t> prof. </a:t>
            </a:r>
            <a:r>
              <a:rPr lang="en-US" altLang="de-DE" dirty="0" err="1">
                <a:latin typeface="Calibri" pitchFamily="34" charset="0"/>
              </a:rPr>
              <a:t>Ive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Horvata</a:t>
            </a:r>
            <a:r>
              <a:rPr lang="en-US" altLang="de-DE" dirty="0">
                <a:latin typeface="Calibri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dirty="0">
                <a:latin typeface="Calibri" pitchFamily="34" charset="0"/>
              </a:rPr>
              <a:t>- </a:t>
            </a:r>
            <a:r>
              <a:rPr lang="en-US" altLang="de-DE" dirty="0" err="1">
                <a:latin typeface="Calibri" pitchFamily="34" charset="0"/>
              </a:rPr>
              <a:t>uspostavljen</a:t>
            </a:r>
            <a:r>
              <a:rPr lang="en-US" altLang="de-DE" dirty="0">
                <a:latin typeface="Calibri" pitchFamily="34" charset="0"/>
              </a:rPr>
              <a:t> 1918. - HAZU </a:t>
            </a:r>
            <a:endParaRPr lang="hr-HR" altLang="de-DE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dirty="0">
                <a:latin typeface="Calibri" pitchFamily="34" charset="0"/>
              </a:rPr>
              <a:t>- </a:t>
            </a:r>
            <a:r>
              <a:rPr lang="en-US" altLang="de-DE" dirty="0">
                <a:latin typeface="Calibri" pitchFamily="34" charset="0"/>
              </a:rPr>
              <a:t>od 1997. </a:t>
            </a:r>
            <a:r>
              <a:rPr lang="en-US" altLang="de-DE" dirty="0" err="1">
                <a:latin typeface="Calibri" pitchFamily="34" charset="0"/>
              </a:rPr>
              <a:t>Botanički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zavod</a:t>
            </a:r>
            <a:r>
              <a:rPr lang="en-US" altLang="de-DE" dirty="0">
                <a:latin typeface="Calibri" pitchFamily="34" charset="0"/>
              </a:rPr>
              <a:t> PMF-a </a:t>
            </a:r>
            <a:r>
              <a:rPr lang="en-US" altLang="de-DE" dirty="0" err="1">
                <a:latin typeface="Calibri" pitchFamily="34" charset="0"/>
              </a:rPr>
              <a:t>Sveučilišta</a:t>
            </a:r>
            <a:r>
              <a:rPr lang="en-US" altLang="de-DE" dirty="0">
                <a:latin typeface="Calibri" pitchFamily="34" charset="0"/>
              </a:rPr>
              <a:t> u </a:t>
            </a:r>
            <a:r>
              <a:rPr lang="en-US" altLang="de-DE" dirty="0" err="1">
                <a:latin typeface="Calibri" pitchFamily="34" charset="0"/>
              </a:rPr>
              <a:t>Zagrebu</a:t>
            </a:r>
            <a:endParaRPr lang="en-US" altLang="de-DE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dirty="0">
                <a:latin typeface="Calibri" pitchFamily="34" charset="0"/>
              </a:rPr>
              <a:t>- </a:t>
            </a:r>
            <a:r>
              <a:rPr lang="en-US" altLang="de-DE" dirty="0" err="1">
                <a:latin typeface="Calibri" pitchFamily="34" charset="0"/>
              </a:rPr>
              <a:t>oko</a:t>
            </a:r>
            <a:r>
              <a:rPr lang="en-US" altLang="de-DE" dirty="0">
                <a:latin typeface="Calibri" pitchFamily="34" charset="0"/>
              </a:rPr>
              <a:t> 78 000 </a:t>
            </a:r>
            <a:r>
              <a:rPr lang="en-US" altLang="de-DE" dirty="0" err="1">
                <a:latin typeface="Calibri" pitchFamily="34" charset="0"/>
              </a:rPr>
              <a:t>primjeraka</a:t>
            </a:r>
            <a:endParaRPr lang="en-US" altLang="de-DE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hr-HR" altLang="de-DE" dirty="0">
                <a:latin typeface="Calibri" pitchFamily="34" charset="0"/>
              </a:rPr>
              <a:t>- </a:t>
            </a:r>
            <a:r>
              <a:rPr lang="en-US" altLang="de-DE" dirty="0">
                <a:latin typeface="Calibri" pitchFamily="34" charset="0"/>
              </a:rPr>
              <a:t>Hrvatska, </a:t>
            </a:r>
            <a:r>
              <a:rPr lang="en-US" altLang="de-DE" dirty="0" err="1">
                <a:latin typeface="Calibri" pitchFamily="34" charset="0"/>
              </a:rPr>
              <a:t>Balkanski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poluotok</a:t>
            </a:r>
            <a:r>
              <a:rPr lang="en-US" altLang="de-DE" dirty="0">
                <a:latin typeface="Calibri" pitchFamily="34" charset="0"/>
              </a:rPr>
              <a:t>, </a:t>
            </a:r>
            <a:r>
              <a:rPr lang="en-US" altLang="de-DE" dirty="0" err="1">
                <a:latin typeface="Calibri" pitchFamily="34" charset="0"/>
              </a:rPr>
              <a:t>srednja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i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zapadna</a:t>
            </a:r>
            <a:r>
              <a:rPr lang="en-US" altLang="de-DE" dirty="0">
                <a:latin typeface="Calibri" pitchFamily="34" charset="0"/>
              </a:rPr>
              <a:t> Europa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6019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836712"/>
            <a:ext cx="8577262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altLang="de-DE" b="1" dirty="0">
                <a:latin typeface="Calibri" pitchFamily="34" charset="0"/>
              </a:rPr>
              <a:t>VIRTUALNI ILI DIGITALIZIRANI HERBARIJI</a:t>
            </a:r>
            <a:r>
              <a:rPr lang="en-GB" altLang="de-DE" dirty="0">
                <a:latin typeface="Calibri" pitchFamily="34" charset="0"/>
              </a:rPr>
              <a:t>:</a:t>
            </a:r>
            <a:endParaRPr lang="hr-HR" altLang="de-DE" dirty="0">
              <a:latin typeface="Calibri" pitchFamily="34" charset="0"/>
            </a:endParaRPr>
          </a:p>
          <a:p>
            <a:pPr>
              <a:defRPr/>
            </a:pPr>
            <a:endParaRPr lang="hr-HR" altLang="de-DE" dirty="0">
              <a:latin typeface="Calibri" pitchFamily="34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hr-HR" altLang="de-DE" dirty="0">
                <a:latin typeface="Calibri" pitchFamily="34" charset="0"/>
              </a:rPr>
              <a:t>herbarijski listovi se fotografiraju ili skeniraju i pohranjuju u on-</a:t>
            </a:r>
            <a:r>
              <a:rPr lang="hr-HR" altLang="de-DE" dirty="0" err="1">
                <a:latin typeface="Calibri" pitchFamily="34" charset="0"/>
              </a:rPr>
              <a:t>line</a:t>
            </a:r>
            <a:r>
              <a:rPr lang="hr-HR" altLang="de-DE" dirty="0">
                <a:latin typeface="Calibri" pitchFamily="34" charset="0"/>
              </a:rPr>
              <a:t> baze podataka</a:t>
            </a:r>
          </a:p>
          <a:p>
            <a:pPr marL="342900" indent="-342900">
              <a:buFontTx/>
              <a:buChar char="-"/>
              <a:defRPr/>
            </a:pPr>
            <a:r>
              <a:rPr lang="hr-HR" altLang="de-DE" dirty="0">
                <a:latin typeface="Calibri" pitchFamily="34" charset="0"/>
              </a:rPr>
              <a:t>laka dostupnost</a:t>
            </a:r>
          </a:p>
          <a:p>
            <a:pPr marL="342900" indent="-342900">
              <a:buFontTx/>
              <a:buChar char="-"/>
              <a:defRPr/>
            </a:pPr>
            <a:r>
              <a:rPr lang="hr-HR" altLang="de-DE" dirty="0">
                <a:latin typeface="Calibri" pitchFamily="34" charset="0"/>
              </a:rPr>
              <a:t>znatno smanjena vjerojatnost oštećivanja originalnog materijala</a:t>
            </a:r>
            <a:endParaRPr lang="en-GB" altLang="de-DE" dirty="0">
              <a:latin typeface="Calibri" pitchFamily="34" charset="0"/>
            </a:endParaRPr>
          </a:p>
          <a:p>
            <a:pPr>
              <a:defRPr/>
            </a:pPr>
            <a:endParaRPr lang="hr-H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5519936" cy="409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A775BB-5840-4E28-B7C4-3FFE83D84E35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709D66DD-33BE-4F86-B0CD-DAD1F40FAC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174B50B2-9B0D-4905-8B31-F02BAFC239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9428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9110-FABA-4DC0-B63A-DFBAFD69B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9A460-ECD8-4CBE-BD39-EE1863461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GB" altLang="de-DE" dirty="0" err="1">
                <a:latin typeface="Calibri" pitchFamily="34" charset="0"/>
              </a:rPr>
              <a:t>Priprema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materijala</a:t>
            </a:r>
            <a:r>
              <a:rPr lang="en-GB" altLang="de-DE" dirty="0">
                <a:latin typeface="Calibri" pitchFamily="34" charset="0"/>
              </a:rPr>
              <a:t> za </a:t>
            </a:r>
            <a:r>
              <a:rPr lang="en-GB" altLang="de-DE" dirty="0" err="1">
                <a:latin typeface="Calibri" pitchFamily="34" charset="0"/>
              </a:rPr>
              <a:t>skeniranje</a:t>
            </a:r>
            <a:r>
              <a:rPr lang="en-GB" altLang="de-DE" dirty="0">
                <a:latin typeface="Calibri" pitchFamily="34" charset="0"/>
              </a:rPr>
              <a:t> / </a:t>
            </a:r>
            <a:r>
              <a:rPr lang="en-GB" altLang="de-DE" dirty="0" err="1">
                <a:latin typeface="Calibri" pitchFamily="34" charset="0"/>
              </a:rPr>
              <a:t>fotografiranje</a:t>
            </a:r>
            <a:r>
              <a:rPr lang="en-GB" altLang="de-DE" dirty="0">
                <a:latin typeface="Calibri" pitchFamily="34" charset="0"/>
              </a:rPr>
              <a:t>:</a:t>
            </a:r>
          </a:p>
          <a:p>
            <a:pPr>
              <a:defRPr/>
            </a:pPr>
            <a:r>
              <a:rPr lang="en-GB" altLang="de-DE" dirty="0" err="1">
                <a:latin typeface="Calibri" pitchFamily="34" charset="0"/>
              </a:rPr>
              <a:t>čišćenje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herbarijskog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lista</a:t>
            </a:r>
            <a:endParaRPr lang="en-GB" altLang="de-DE" dirty="0">
              <a:latin typeface="Calibri" pitchFamily="34" charset="0"/>
            </a:endParaRPr>
          </a:p>
          <a:p>
            <a:pPr>
              <a:defRPr/>
            </a:pPr>
            <a:r>
              <a:rPr lang="en-GB" altLang="de-DE" dirty="0" err="1">
                <a:latin typeface="Calibri" pitchFamily="34" charset="0"/>
              </a:rPr>
              <a:t>prebacivanje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na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novi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papir</a:t>
            </a:r>
            <a:endParaRPr lang="en-GB" altLang="de-DE" dirty="0">
              <a:latin typeface="Calibri" pitchFamily="34" charset="0"/>
            </a:endParaRPr>
          </a:p>
          <a:p>
            <a:pPr>
              <a:defRPr/>
            </a:pPr>
            <a:r>
              <a:rPr lang="en-GB" altLang="de-DE" dirty="0" err="1">
                <a:latin typeface="Calibri" pitchFamily="34" charset="0"/>
              </a:rPr>
              <a:t>ljepljenje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adhezivnom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trakom</a:t>
            </a:r>
            <a:r>
              <a:rPr lang="en-GB" altLang="de-DE" dirty="0">
                <a:latin typeface="Calibri" pitchFamily="34" charset="0"/>
              </a:rPr>
              <a:t> (</a:t>
            </a:r>
            <a:r>
              <a:rPr lang="en-GB" altLang="de-DE" dirty="0" err="1">
                <a:latin typeface="Calibri" pitchFamily="34" charset="0"/>
              </a:rPr>
              <a:t>opcionalno</a:t>
            </a:r>
            <a:r>
              <a:rPr lang="en-GB" altLang="de-DE" dirty="0">
                <a:latin typeface="Calibri" pitchFamily="34" charset="0"/>
              </a:rPr>
              <a:t>)</a:t>
            </a:r>
          </a:p>
          <a:p>
            <a:pPr>
              <a:defRPr/>
            </a:pPr>
            <a:r>
              <a:rPr lang="en-GB" altLang="de-DE" dirty="0" err="1">
                <a:latin typeface="Calibri" pitchFamily="34" charset="0"/>
              </a:rPr>
              <a:t>izrada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nove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etikete</a:t>
            </a:r>
            <a:r>
              <a:rPr lang="en-GB" altLang="de-DE" dirty="0">
                <a:latin typeface="Calibri" pitchFamily="34" charset="0"/>
              </a:rPr>
              <a:t> (</a:t>
            </a:r>
            <a:r>
              <a:rPr lang="en-GB" altLang="de-DE" dirty="0" err="1">
                <a:latin typeface="Calibri" pitchFamily="34" charset="0"/>
              </a:rPr>
              <a:t>opcionalno</a:t>
            </a:r>
            <a:r>
              <a:rPr lang="en-GB" altLang="de-DE" dirty="0">
                <a:latin typeface="Calibri" pitchFamily="34" charset="0"/>
              </a:rPr>
              <a:t>) </a:t>
            </a:r>
          </a:p>
          <a:p>
            <a:pPr>
              <a:defRPr/>
            </a:pPr>
            <a:r>
              <a:rPr lang="en-GB" altLang="de-DE" dirty="0" err="1">
                <a:latin typeface="Calibri" pitchFamily="34" charset="0"/>
              </a:rPr>
              <a:t>pečat</a:t>
            </a:r>
            <a:r>
              <a:rPr lang="en-GB" altLang="de-DE" dirty="0">
                <a:latin typeface="Calibri" pitchFamily="34" charset="0"/>
              </a:rPr>
              <a:t> s </a:t>
            </a:r>
            <a:r>
              <a:rPr lang="en-GB" altLang="de-DE" dirty="0" err="1">
                <a:latin typeface="Calibri" pitchFamily="34" charset="0"/>
              </a:rPr>
              <a:t>inventarnim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brojem</a:t>
            </a:r>
            <a:r>
              <a:rPr lang="en-GB" altLang="de-DE" dirty="0">
                <a:latin typeface="Calibri" pitchFamily="34" charset="0"/>
              </a:rPr>
              <a:t> (</a:t>
            </a:r>
            <a:r>
              <a:rPr lang="en-GB" altLang="de-DE" dirty="0" err="1">
                <a:latin typeface="Calibri" pitchFamily="34" charset="0"/>
              </a:rPr>
              <a:t>ili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barkod</a:t>
            </a:r>
            <a:r>
              <a:rPr lang="en-GB" altLang="de-DE" dirty="0">
                <a:latin typeface="Calibri" pitchFamily="34" charset="0"/>
              </a:rPr>
              <a:t>)</a:t>
            </a:r>
          </a:p>
          <a:p>
            <a:pPr>
              <a:defRPr/>
            </a:pPr>
            <a:r>
              <a:rPr lang="en-GB" altLang="de-DE" dirty="0">
                <a:latin typeface="Calibri" pitchFamily="34" charset="0"/>
              </a:rPr>
              <a:t>paleta </a:t>
            </a:r>
            <a:r>
              <a:rPr lang="en-GB" altLang="de-DE" dirty="0" err="1">
                <a:latin typeface="Calibri" pitchFamily="34" charset="0"/>
              </a:rPr>
              <a:t>boja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i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mjerilo</a:t>
            </a:r>
            <a:endParaRPr lang="en-GB" altLang="de-DE" dirty="0">
              <a:latin typeface="Calibri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783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07B5-2734-420D-818F-1AD7BAF9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40FCA-08E2-48E7-A12D-D07FA748B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82921A-9E58-4A29-BB8D-9668C3E46F0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2" y="1196752"/>
            <a:ext cx="8122226" cy="46525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4ACDB66-85BA-4784-A722-22757BB8FE2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810DA07E-0344-4774-BFD1-02AEFCF049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39C13BD5-D145-4606-8B87-7B27A27057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332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76026"/>
            <a:ext cx="3434054" cy="5400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76026"/>
            <a:ext cx="3456384" cy="5400000"/>
          </a:xfrm>
          <a:prstGeom prst="rect">
            <a:avLst/>
          </a:prstGeom>
        </p:spPr>
      </p:pic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67544" y="982577"/>
            <a:ext cx="2520279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dirty="0"/>
              <a:t>Stjepan Horvatić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48064" y="982847"/>
            <a:ext cx="2520279" cy="3600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r-HR" sz="2000" dirty="0"/>
              <a:t>Bohuslav Jiruš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0EF3E6-54FF-4094-A74F-FD7D69C0E02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DF67755F-6FEF-4591-9475-B793427F87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E722D2B2-05F1-44DC-BE99-CDFB8DA27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7275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371" y="798524"/>
            <a:ext cx="8219256" cy="56207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en-GB" sz="2800" dirty="0" err="1"/>
              <a:t>Koraci</a:t>
            </a:r>
            <a:r>
              <a:rPr lang="en-GB" sz="2800" dirty="0"/>
              <a:t> </a:t>
            </a:r>
            <a:r>
              <a:rPr lang="en-GB" sz="2800" dirty="0" err="1"/>
              <a:t>digitalizacije</a:t>
            </a:r>
            <a:endParaRPr lang="hr-HR" sz="2800" dirty="0"/>
          </a:p>
        </p:txBody>
      </p:sp>
      <p:pic>
        <p:nvPicPr>
          <p:cNvPr id="4" name="Content Placeholder 3" descr="20180323_0858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49286" y="1461928"/>
            <a:ext cx="2952328" cy="5248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1403648" y="2037458"/>
            <a:ext cx="2664295" cy="43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/>
              <a:t>specimens’ preparation</a:t>
            </a:r>
            <a:r>
              <a:rPr lang="hr-HR" sz="2000" dirty="0"/>
              <a:t> 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043607" y="2708920"/>
            <a:ext cx="3384376" cy="43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/>
              <a:t>translocation and restauration</a:t>
            </a:r>
            <a:endParaRPr lang="hr-HR" sz="2000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899591" y="3333602"/>
            <a:ext cx="3672408" cy="6714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2000" dirty="0">
                <a:solidFill>
                  <a:schemeClr val="tx1"/>
                </a:solidFill>
              </a:rPr>
              <a:t>label transcription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000" dirty="0">
                <a:solidFill>
                  <a:schemeClr val="tx1"/>
                </a:solidFill>
              </a:rPr>
              <a:t>(the decoding of the handwriting)</a:t>
            </a:r>
            <a:endParaRPr lang="hr-HR" sz="2000" dirty="0">
              <a:solidFill>
                <a:schemeClr val="tx1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827582" y="4197699"/>
            <a:ext cx="3816425" cy="6714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2000" dirty="0" err="1">
                <a:solidFill>
                  <a:schemeClr val="tx1"/>
                </a:solidFill>
              </a:rPr>
              <a:t>georeferencing</a:t>
            </a:r>
            <a:r>
              <a:rPr lang="en-GB" sz="2000" dirty="0">
                <a:solidFill>
                  <a:schemeClr val="tx1"/>
                </a:solidFill>
              </a:rPr>
              <a:t> in GIS environment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(searching for </a:t>
            </a:r>
            <a:r>
              <a:rPr lang="en-GB" sz="2000" dirty="0" err="1">
                <a:solidFill>
                  <a:schemeClr val="tx1"/>
                </a:solidFill>
              </a:rPr>
              <a:t>toponyms</a:t>
            </a:r>
            <a:r>
              <a:rPr lang="en-GB" sz="2000" dirty="0">
                <a:solidFill>
                  <a:schemeClr val="tx1"/>
                </a:solidFill>
              </a:rPr>
              <a:t>)</a:t>
            </a:r>
            <a:endParaRPr lang="hr-HR" sz="2000" dirty="0">
              <a:solidFill>
                <a:schemeClr val="tx1"/>
              </a:solidFill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1748827" y="5637240"/>
            <a:ext cx="2031085" cy="43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/>
              <a:t>photo processing</a:t>
            </a:r>
            <a:endParaRPr lang="hr-HR" sz="2000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87726" y="5085184"/>
            <a:ext cx="1260138" cy="43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/>
              <a:t>scanning </a:t>
            </a:r>
            <a:endParaRPr lang="hr-HR" sz="2000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1187624" y="6309320"/>
            <a:ext cx="3150350" cy="43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/>
              <a:t>uploading to the database</a:t>
            </a:r>
            <a:endParaRPr lang="hr-HR" sz="2000" b="1" dirty="0"/>
          </a:p>
        </p:txBody>
      </p:sp>
      <p:sp>
        <p:nvSpPr>
          <p:cNvPr id="13" name="Down Arrow 12"/>
          <p:cNvSpPr/>
          <p:nvPr/>
        </p:nvSpPr>
        <p:spPr>
          <a:xfrm>
            <a:off x="2472480" y="2469506"/>
            <a:ext cx="245316" cy="23941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0000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2506667" y="3144492"/>
            <a:ext cx="245316" cy="23941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0000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2516563" y="3966594"/>
            <a:ext cx="245316" cy="23941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0000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2483768" y="4875490"/>
            <a:ext cx="245316" cy="23941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0000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2490479" y="5517533"/>
            <a:ext cx="245316" cy="23941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0000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2472479" y="6069906"/>
            <a:ext cx="245316" cy="23941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0000"/>
              </a:solidFill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35496" y="3278654"/>
            <a:ext cx="504054" cy="17345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b="1" dirty="0">
                <a:solidFill>
                  <a:srgbClr val="FF0000"/>
                </a:solidFill>
              </a:rPr>
              <a:t>BOTTLENECKS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endParaRPr lang="hr-HR" sz="2000" b="1" dirty="0">
              <a:solidFill>
                <a:srgbClr val="FF000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539552" y="3573016"/>
            <a:ext cx="288032" cy="24231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Right Arrow 22"/>
          <p:cNvSpPr/>
          <p:nvPr/>
        </p:nvSpPr>
        <p:spPr>
          <a:xfrm>
            <a:off x="535861" y="4412271"/>
            <a:ext cx="288032" cy="24231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5C8B2E-4F18-4753-A008-25DC3CDFA6B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A82F6F55-BB65-464D-AA98-B968588764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26" name="Text Box 5">
              <a:extLst>
                <a:ext uri="{FF2B5EF4-FFF2-40B4-BE49-F238E27FC236}">
                  <a16:creationId xmlns:a16="http://schemas.microsoft.com/office/drawing/2014/main" id="{0C515800-3CB1-400B-BC87-F429BF37CB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AD33A-266E-4249-8356-245725051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7771F-B092-4D1B-928A-33F5F6E43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svi</a:t>
            </a:r>
            <a:r>
              <a:rPr lang="en-GB" dirty="0"/>
              <a:t> </a:t>
            </a:r>
            <a:r>
              <a:rPr lang="en-GB" dirty="0" err="1"/>
              <a:t>koraci</a:t>
            </a:r>
            <a:r>
              <a:rPr lang="en-GB" dirty="0"/>
              <a:t> </a:t>
            </a:r>
            <a:r>
              <a:rPr lang="en-GB" dirty="0" err="1"/>
              <a:t>digitalizacije</a:t>
            </a:r>
            <a:r>
              <a:rPr lang="en-GB" dirty="0"/>
              <a:t> </a:t>
            </a:r>
            <a:r>
              <a:rPr lang="en-GB" dirty="0" err="1"/>
              <a:t>objašnjeni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slajdu</a:t>
            </a:r>
            <a:endParaRPr lang="en-GB" dirty="0"/>
          </a:p>
          <a:p>
            <a:r>
              <a:rPr lang="en-GB" dirty="0"/>
              <a:t>Kao </a:t>
            </a:r>
            <a:r>
              <a:rPr lang="en-GB" dirty="0" err="1"/>
              <a:t>najkompliciraniji</a:t>
            </a:r>
            <a:r>
              <a:rPr lang="en-GB" dirty="0"/>
              <a:t> </a:t>
            </a:r>
            <a:r>
              <a:rPr lang="en-GB" dirty="0" err="1"/>
              <a:t>koraci</a:t>
            </a:r>
            <a:r>
              <a:rPr lang="en-GB" dirty="0"/>
              <a:t> </a:t>
            </a:r>
            <a:r>
              <a:rPr lang="en-GB" dirty="0" err="1"/>
              <a:t>ističu</a:t>
            </a:r>
            <a:r>
              <a:rPr lang="en-GB" dirty="0"/>
              <a:t> se </a:t>
            </a:r>
            <a:r>
              <a:rPr lang="en-GB" dirty="0" err="1"/>
              <a:t>transkripcija</a:t>
            </a:r>
            <a:r>
              <a:rPr lang="en-GB" dirty="0"/>
              <a:t> </a:t>
            </a:r>
            <a:r>
              <a:rPr lang="en-GB" dirty="0" err="1"/>
              <a:t>starih</a:t>
            </a:r>
            <a:r>
              <a:rPr lang="en-GB" dirty="0"/>
              <a:t> </a:t>
            </a:r>
            <a:r>
              <a:rPr lang="en-GB" dirty="0" err="1"/>
              <a:t>rukopisa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georeferenciranje</a:t>
            </a:r>
            <a:r>
              <a:rPr lang="en-GB" dirty="0"/>
              <a:t> (</a:t>
            </a:r>
            <a:r>
              <a:rPr lang="en-GB" dirty="0" err="1"/>
              <a:t>traženje</a:t>
            </a:r>
            <a:r>
              <a:rPr lang="en-GB" dirty="0"/>
              <a:t> </a:t>
            </a:r>
            <a:r>
              <a:rPr lang="en-GB" dirty="0" err="1"/>
              <a:t>toponima</a:t>
            </a:r>
            <a:r>
              <a:rPr lang="en-GB" dirty="0"/>
              <a:t> s </a:t>
            </a:r>
            <a:r>
              <a:rPr lang="en-GB" dirty="0" err="1"/>
              <a:t>herbarijskih</a:t>
            </a:r>
            <a:r>
              <a:rPr lang="en-GB" dirty="0"/>
              <a:t> </a:t>
            </a:r>
            <a:r>
              <a:rPr lang="en-GB" dirty="0" err="1"/>
              <a:t>etiketa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7413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4141"/>
            <a:ext cx="8229600" cy="3442394"/>
          </a:xfrm>
        </p:spPr>
        <p:txBody>
          <a:bodyPr>
            <a:normAutofit/>
          </a:bodyPr>
          <a:lstStyle/>
          <a:p>
            <a:pPr algn="l"/>
            <a:r>
              <a:rPr lang="hr-HR" sz="1700" b="1" dirty="0"/>
              <a:t>Digitalizacija herbarijskih zbirki</a:t>
            </a:r>
            <a:br>
              <a:rPr lang="hr-HR" sz="1700" dirty="0"/>
            </a:br>
            <a:r>
              <a:rPr lang="hr-HR" sz="1700" dirty="0"/>
              <a:t>- </a:t>
            </a:r>
            <a:r>
              <a:rPr lang="en-GB" sz="1700" dirty="0"/>
              <a:t>Museum of Natural History in Paris (P) </a:t>
            </a:r>
            <a:r>
              <a:rPr lang="hr-HR" sz="1700" dirty="0"/>
              <a:t>– </a:t>
            </a:r>
            <a:r>
              <a:rPr lang="en-GB" sz="1700" b="1" dirty="0"/>
              <a:t>5</a:t>
            </a:r>
            <a:r>
              <a:rPr lang="hr-HR" sz="1700" b="1" dirty="0"/>
              <a:t>,</a:t>
            </a:r>
            <a:r>
              <a:rPr lang="en-GB" sz="1700" b="1" dirty="0"/>
              <a:t>4</a:t>
            </a:r>
            <a:r>
              <a:rPr lang="en-GB" sz="1700" dirty="0"/>
              <a:t> </a:t>
            </a:r>
            <a:r>
              <a:rPr lang="hr-HR" sz="1700" dirty="0"/>
              <a:t>milijuna</a:t>
            </a:r>
            <a:r>
              <a:rPr lang="en-GB" sz="1700" dirty="0"/>
              <a:t> </a:t>
            </a:r>
            <a:r>
              <a:rPr lang="hr-HR" sz="1700" dirty="0"/>
              <a:t>digitaliziranih herbarijskih listova</a:t>
            </a:r>
            <a:br>
              <a:rPr lang="hr-HR" sz="1700" dirty="0"/>
            </a:br>
            <a:r>
              <a:rPr lang="hr-HR" sz="1700" dirty="0"/>
              <a:t>- </a:t>
            </a:r>
            <a:r>
              <a:rPr lang="en-GB" sz="1700" dirty="0"/>
              <a:t>Naturalist in Leiden, Netherlands (L) </a:t>
            </a:r>
            <a:r>
              <a:rPr lang="hr-HR" sz="1700" dirty="0"/>
              <a:t>- </a:t>
            </a:r>
            <a:r>
              <a:rPr lang="en-GB" sz="1700" dirty="0"/>
              <a:t> </a:t>
            </a:r>
            <a:r>
              <a:rPr lang="en-GB" sz="1700" b="1" dirty="0"/>
              <a:t>4</a:t>
            </a:r>
            <a:r>
              <a:rPr lang="hr-HR" sz="1700" b="1" dirty="0"/>
              <a:t>,</a:t>
            </a:r>
            <a:r>
              <a:rPr lang="en-GB" sz="1700" b="1" dirty="0"/>
              <a:t>5 </a:t>
            </a:r>
            <a:r>
              <a:rPr lang="hr-HR" sz="1700" dirty="0"/>
              <a:t>milijuna</a:t>
            </a:r>
            <a:br>
              <a:rPr lang="hr-HR" sz="1700" dirty="0"/>
            </a:br>
            <a:r>
              <a:rPr lang="hr-HR" sz="1700" dirty="0"/>
              <a:t>- </a:t>
            </a:r>
            <a:r>
              <a:rPr lang="en-GB" sz="1700" dirty="0"/>
              <a:t>Institute of Botany, China Academy of Sciences (PE) </a:t>
            </a:r>
            <a:r>
              <a:rPr lang="hr-HR" sz="1700" dirty="0"/>
              <a:t>–</a:t>
            </a:r>
            <a:r>
              <a:rPr lang="en-GB" sz="1700" dirty="0"/>
              <a:t> </a:t>
            </a:r>
            <a:r>
              <a:rPr lang="en-GB" sz="1700" b="1" dirty="0"/>
              <a:t>1</a:t>
            </a:r>
            <a:r>
              <a:rPr lang="hr-HR" sz="1700" b="1" dirty="0"/>
              <a:t>,</a:t>
            </a:r>
            <a:r>
              <a:rPr lang="en-GB" sz="1700" b="1" dirty="0"/>
              <a:t>6 </a:t>
            </a:r>
            <a:r>
              <a:rPr lang="hr-HR" sz="1700" dirty="0"/>
              <a:t>milijuna</a:t>
            </a:r>
            <a:br>
              <a:rPr lang="hr-HR" sz="1700" dirty="0"/>
            </a:br>
            <a:r>
              <a:rPr lang="hr-HR" sz="1700" dirty="0"/>
              <a:t>- </a:t>
            </a:r>
            <a:r>
              <a:rPr lang="en-GB" sz="1700" dirty="0"/>
              <a:t>New York Botanical Garden (NY) </a:t>
            </a:r>
            <a:r>
              <a:rPr lang="hr-HR" sz="1700" dirty="0"/>
              <a:t>–</a:t>
            </a:r>
            <a:r>
              <a:rPr lang="en-GB" sz="1700" dirty="0"/>
              <a:t> </a:t>
            </a:r>
            <a:r>
              <a:rPr lang="en-GB" sz="1700" b="1" dirty="0"/>
              <a:t>1</a:t>
            </a:r>
            <a:r>
              <a:rPr lang="hr-HR" sz="1700" b="1" dirty="0"/>
              <a:t>,</a:t>
            </a:r>
            <a:r>
              <a:rPr lang="en-GB" sz="1700" b="1" dirty="0"/>
              <a:t>5 </a:t>
            </a:r>
            <a:r>
              <a:rPr lang="hr-HR" sz="1700" dirty="0"/>
              <a:t>milijuna</a:t>
            </a:r>
            <a:br>
              <a:rPr lang="hr-HR" sz="1700" dirty="0"/>
            </a:br>
            <a:br>
              <a:rPr lang="hr-HR" sz="1700" dirty="0"/>
            </a:br>
            <a:r>
              <a:rPr lang="hr-HR" sz="1700" dirty="0"/>
              <a:t>- </a:t>
            </a:r>
            <a:r>
              <a:rPr lang="en-GB" sz="1700" dirty="0"/>
              <a:t>NY </a:t>
            </a:r>
            <a:r>
              <a:rPr lang="hr-HR" sz="1700" dirty="0"/>
              <a:t>– </a:t>
            </a:r>
            <a:r>
              <a:rPr lang="en-GB" sz="1700" dirty="0"/>
              <a:t>20</a:t>
            </a:r>
            <a:r>
              <a:rPr lang="hr-HR" sz="1700" dirty="0"/>
              <a:t> </a:t>
            </a:r>
            <a:r>
              <a:rPr lang="en-GB" sz="1700" dirty="0"/>
              <a:t>000 </a:t>
            </a:r>
            <a:r>
              <a:rPr lang="hr-HR" sz="1700" dirty="0"/>
              <a:t>skenova mjesečno</a:t>
            </a:r>
            <a:br>
              <a:rPr lang="hr-HR" sz="1700" dirty="0"/>
            </a:br>
            <a:r>
              <a:rPr lang="hr-HR" sz="1700" dirty="0"/>
              <a:t>-</a:t>
            </a:r>
            <a:r>
              <a:rPr lang="en-GB" sz="1700" dirty="0"/>
              <a:t> Smithsonian Institution in Washington (US) </a:t>
            </a:r>
            <a:r>
              <a:rPr lang="hr-HR" sz="1700" dirty="0"/>
              <a:t>– </a:t>
            </a:r>
            <a:r>
              <a:rPr lang="en-GB" sz="1700" dirty="0"/>
              <a:t>4</a:t>
            </a:r>
            <a:r>
              <a:rPr lang="hr-HR" sz="1700" dirty="0"/>
              <a:t> </a:t>
            </a:r>
            <a:r>
              <a:rPr lang="en-GB" sz="1700" dirty="0"/>
              <a:t>000 </a:t>
            </a:r>
            <a:r>
              <a:rPr lang="hr-HR" sz="1700" dirty="0"/>
              <a:t>skenova dnevno</a:t>
            </a:r>
            <a:br>
              <a:rPr lang="hr-HR" sz="1700" dirty="0"/>
            </a:br>
            <a:r>
              <a:rPr lang="hr-HR" sz="1700" dirty="0"/>
              <a:t>- </a:t>
            </a:r>
            <a:r>
              <a:rPr lang="en-GB" sz="1700" dirty="0"/>
              <a:t>Royal Botanic Gardens in Kew (K) </a:t>
            </a:r>
            <a:r>
              <a:rPr lang="hr-HR" sz="1700" dirty="0"/>
              <a:t>i</a:t>
            </a:r>
            <a:r>
              <a:rPr lang="en-GB" sz="1700" dirty="0"/>
              <a:t> The Natural History Museum in London (BM) </a:t>
            </a:r>
            <a:r>
              <a:rPr lang="hr-HR" sz="1700" dirty="0"/>
              <a:t>– 3000 skenova dnevno</a:t>
            </a:r>
            <a:br>
              <a:rPr lang="hr-HR" sz="1700" dirty="0"/>
            </a:br>
            <a:endParaRPr lang="hr-HR" sz="17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47380"/>
            <a:ext cx="4896544" cy="326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72997" y="3547380"/>
            <a:ext cx="3663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hlinkClick r:id="rId4"/>
              </a:rPr>
              <a:t>https://www.youtube.com/watch?v=hmG4twyHXkE</a:t>
            </a:r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5436096" y="4726885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hlinkClick r:id="rId5"/>
              </a:rPr>
              <a:t>https://www.youtube.com/watch?v=SmHG73Ph8sY</a:t>
            </a:r>
            <a:endParaRPr lang="hr-HR" dirty="0"/>
          </a:p>
        </p:txBody>
      </p:sp>
      <p:sp>
        <p:nvSpPr>
          <p:cNvPr id="6" name="Rectangle 5"/>
          <p:cNvSpPr/>
          <p:nvPr/>
        </p:nvSpPr>
        <p:spPr>
          <a:xfrm>
            <a:off x="5430018" y="5674412"/>
            <a:ext cx="3663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hlinkClick r:id="rId6"/>
              </a:rPr>
              <a:t>https://www.youtube.com/watch?v=6eIRuuUVnbk</a:t>
            </a:r>
            <a:endParaRPr lang="hr-HR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6FE0B3-25BC-40ED-8D2B-03EA4F6A185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E429AF49-6B1E-4293-B9E6-AFE7B9CD30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8B114D7F-A458-4040-804D-AAA3518F8F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2472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692696"/>
            <a:ext cx="8229600" cy="2160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de-DE" sz="1800" b="1" dirty="0">
                <a:latin typeface="Calibri" pitchFamily="34" charset="0"/>
              </a:rPr>
              <a:t>HERBARIJ</a:t>
            </a:r>
            <a:endParaRPr lang="hr-HR" altLang="de-DE" sz="1800" b="1" dirty="0">
              <a:latin typeface="Calibri" pitchFamily="34" charset="0"/>
            </a:endParaRPr>
          </a:p>
          <a:p>
            <a:pPr marL="0" indent="0">
              <a:buNone/>
            </a:pPr>
            <a:r>
              <a:rPr lang="hr-HR" altLang="de-DE" sz="1800" dirty="0">
                <a:latin typeface="Calibri" pitchFamily="34" charset="0"/>
              </a:rPr>
              <a:t>-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zbirka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osušenih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biljnih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primjeraka</a:t>
            </a:r>
            <a:r>
              <a:rPr lang="en-US" altLang="de-DE" sz="1800" dirty="0">
                <a:latin typeface="Calibri" pitchFamily="34" charset="0"/>
              </a:rPr>
              <a:t> s </a:t>
            </a:r>
            <a:r>
              <a:rPr lang="en-US" altLang="de-DE" sz="1800" dirty="0" err="1">
                <a:latin typeface="Calibri" pitchFamily="34" charset="0"/>
              </a:rPr>
              <a:t>odgovarajućim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pratećim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podacima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i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unutarnjom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organizacijom</a:t>
            </a:r>
            <a:endParaRPr lang="hr-HR" altLang="de-DE" sz="1800" dirty="0">
              <a:latin typeface="Calibri" pitchFamily="34" charset="0"/>
            </a:endParaRPr>
          </a:p>
          <a:p>
            <a:pPr marL="0" indent="0">
              <a:buNone/>
            </a:pPr>
            <a:endParaRPr lang="hr-HR" altLang="de-DE" sz="1800" dirty="0">
              <a:latin typeface="Calibri" pitchFamily="34" charset="0"/>
            </a:endParaRPr>
          </a:p>
          <a:p>
            <a:pPr marL="0" indent="0">
              <a:buNone/>
            </a:pPr>
            <a:r>
              <a:rPr lang="hr-HR" altLang="de-DE" sz="1800" dirty="0">
                <a:solidFill>
                  <a:srgbClr val="006600"/>
                </a:solidFill>
                <a:latin typeface="Calibri" pitchFamily="34" charset="0"/>
              </a:rPr>
              <a:t>- </a:t>
            </a:r>
            <a:r>
              <a:rPr lang="hr-HR" altLang="de-DE" sz="1800" dirty="0">
                <a:latin typeface="Calibri" pitchFamily="34" charset="0"/>
              </a:rPr>
              <a:t>p</a:t>
            </a:r>
            <a:r>
              <a:rPr lang="en-US" altLang="de-DE" sz="1800" dirty="0" err="1">
                <a:latin typeface="Calibri" pitchFamily="34" charset="0"/>
              </a:rPr>
              <a:t>oseban</a:t>
            </a:r>
            <a:r>
              <a:rPr lang="en-US" altLang="de-DE" sz="1800" dirty="0">
                <a:latin typeface="Calibri" pitchFamily="34" charset="0"/>
              </a:rPr>
              <a:t> tip </a:t>
            </a:r>
            <a:r>
              <a:rPr lang="en-US" altLang="de-DE" sz="1800" dirty="0" err="1">
                <a:latin typeface="Calibri" pitchFamily="34" charset="0"/>
              </a:rPr>
              <a:t>prirodoslovnog</a:t>
            </a:r>
            <a:r>
              <a:rPr lang="en-US" altLang="de-DE" sz="1800" dirty="0">
                <a:latin typeface="Calibri" pitchFamily="34" charset="0"/>
              </a:rPr>
              <a:t> </a:t>
            </a:r>
            <a:r>
              <a:rPr lang="en-US" altLang="de-DE" sz="1800" dirty="0" err="1">
                <a:latin typeface="Calibri" pitchFamily="34" charset="0"/>
              </a:rPr>
              <a:t>muzeja</a:t>
            </a:r>
            <a:endParaRPr lang="en-US" altLang="de-DE" sz="1800" dirty="0">
              <a:latin typeface="Calibri" pitchFamily="34" charset="0"/>
            </a:endParaRPr>
          </a:p>
          <a:p>
            <a:pPr marL="0" indent="0">
              <a:buNone/>
            </a:pPr>
            <a:endParaRPr lang="hr-HR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0888"/>
            <a:ext cx="576063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E6083F-7E4E-484F-AE73-FDBDC72E1F15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1A58BE4C-8831-48CC-851A-8FBB939C1A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7495AE1C-414E-48C8-A9CF-E2B1D4FA3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777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F1851-2177-4C25-B01A-354AE9607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2503C-67EC-4138-81B6-8E5858D40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 </a:t>
            </a:r>
            <a:r>
              <a:rPr lang="en-GB" dirty="0" err="1"/>
              <a:t>digitalizaciji</a:t>
            </a:r>
            <a:r>
              <a:rPr lang="en-GB" dirty="0"/>
              <a:t> </a:t>
            </a:r>
            <a:r>
              <a:rPr lang="en-GB" dirty="0" err="1"/>
              <a:t>herbarijskih</a:t>
            </a:r>
            <a:r>
              <a:rPr lang="en-GB" dirty="0"/>
              <a:t> </a:t>
            </a:r>
            <a:r>
              <a:rPr lang="en-GB" dirty="0" err="1"/>
              <a:t>zbirki</a:t>
            </a:r>
            <a:r>
              <a:rPr lang="en-GB" dirty="0"/>
              <a:t> </a:t>
            </a:r>
            <a:r>
              <a:rPr lang="en-GB" dirty="0" err="1"/>
              <a:t>prednjače</a:t>
            </a:r>
            <a:r>
              <a:rPr lang="en-GB" dirty="0"/>
              <a:t> </a:t>
            </a:r>
            <a:r>
              <a:rPr lang="en-GB" dirty="0" err="1"/>
              <a:t>Pariški</a:t>
            </a:r>
            <a:r>
              <a:rPr lang="en-GB" dirty="0"/>
              <a:t> </a:t>
            </a:r>
            <a:r>
              <a:rPr lang="en-GB" dirty="0" err="1"/>
              <a:t>prirodoslovni</a:t>
            </a:r>
            <a:r>
              <a:rPr lang="en-GB" dirty="0"/>
              <a:t> </a:t>
            </a:r>
            <a:r>
              <a:rPr lang="en-GB" dirty="0" err="1"/>
              <a:t>muzej</a:t>
            </a:r>
            <a:r>
              <a:rPr lang="en-GB" dirty="0"/>
              <a:t>, </a:t>
            </a:r>
            <a:r>
              <a:rPr lang="en-GB" dirty="0" err="1"/>
              <a:t>Muzej</a:t>
            </a:r>
            <a:r>
              <a:rPr lang="en-GB" dirty="0"/>
              <a:t> Naturalist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Nizozemske</a:t>
            </a:r>
            <a:r>
              <a:rPr lang="en-GB" dirty="0"/>
              <a:t> , </a:t>
            </a:r>
            <a:r>
              <a:rPr lang="en-GB" dirty="0" err="1"/>
              <a:t>Botanički</a:t>
            </a:r>
            <a:r>
              <a:rPr lang="en-GB" dirty="0"/>
              <a:t> </a:t>
            </a:r>
            <a:r>
              <a:rPr lang="en-GB" dirty="0" err="1"/>
              <a:t>institut</a:t>
            </a:r>
            <a:r>
              <a:rPr lang="en-GB" dirty="0"/>
              <a:t> </a:t>
            </a:r>
            <a:r>
              <a:rPr lang="en-GB" dirty="0" err="1"/>
              <a:t>Kineske</a:t>
            </a:r>
            <a:r>
              <a:rPr lang="en-GB" dirty="0"/>
              <a:t> </a:t>
            </a:r>
            <a:r>
              <a:rPr lang="en-GB" dirty="0" err="1"/>
              <a:t>akademije</a:t>
            </a:r>
            <a:r>
              <a:rPr lang="en-GB" dirty="0"/>
              <a:t> </a:t>
            </a:r>
            <a:r>
              <a:rPr lang="en-GB" dirty="0" err="1"/>
              <a:t>znanosti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Njujorški</a:t>
            </a:r>
            <a:r>
              <a:rPr lang="en-GB" dirty="0"/>
              <a:t> </a:t>
            </a:r>
            <a:r>
              <a:rPr lang="en-GB" dirty="0" err="1"/>
              <a:t>botanički</a:t>
            </a:r>
            <a:r>
              <a:rPr lang="en-GB" dirty="0"/>
              <a:t> </a:t>
            </a:r>
            <a:r>
              <a:rPr lang="en-GB" dirty="0" err="1"/>
              <a:t>vrt</a:t>
            </a:r>
            <a:endParaRPr lang="en-GB" dirty="0"/>
          </a:p>
          <a:p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sljedećim</a:t>
            </a:r>
            <a:r>
              <a:rPr lang="en-GB" dirty="0"/>
              <a:t> </a:t>
            </a:r>
            <a:r>
              <a:rPr lang="en-GB" dirty="0" err="1"/>
              <a:t>poveznicama</a:t>
            </a:r>
            <a:r>
              <a:rPr lang="en-GB" dirty="0"/>
              <a:t> </a:t>
            </a:r>
            <a:r>
              <a:rPr lang="en-GB" dirty="0" err="1"/>
              <a:t>nalaze</a:t>
            </a:r>
            <a:r>
              <a:rPr lang="en-GB" dirty="0"/>
              <a:t> se </a:t>
            </a:r>
            <a:r>
              <a:rPr lang="en-GB" dirty="0" err="1"/>
              <a:t>primjeri</a:t>
            </a:r>
            <a:r>
              <a:rPr lang="en-GB" dirty="0"/>
              <a:t> </a:t>
            </a:r>
            <a:r>
              <a:rPr lang="en-GB" dirty="0" err="1"/>
              <a:t>digitalizacija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nekoliko</a:t>
            </a:r>
            <a:r>
              <a:rPr lang="en-GB" dirty="0"/>
              <a:t> </a:t>
            </a:r>
            <a:r>
              <a:rPr lang="en-GB" dirty="0" err="1"/>
              <a:t>svjetksih</a:t>
            </a:r>
            <a:r>
              <a:rPr lang="en-GB" dirty="0"/>
              <a:t> </a:t>
            </a:r>
            <a:r>
              <a:rPr lang="en-GB" dirty="0" err="1"/>
              <a:t>zbirki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907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EF806-B309-4338-A4F8-BC22E1EA8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5D838-4695-4250-8722-EE01F0A55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 </a:t>
            </a:r>
            <a:r>
              <a:rPr lang="en-GB" dirty="0" err="1"/>
              <a:t>Hrvatkoj</a:t>
            </a:r>
            <a:r>
              <a:rPr lang="en-GB" dirty="0"/>
              <a:t> </a:t>
            </a:r>
            <a:r>
              <a:rPr lang="en-GB" dirty="0" err="1"/>
              <a:t>postoji</a:t>
            </a:r>
            <a:r>
              <a:rPr lang="en-GB" dirty="0"/>
              <a:t> </a:t>
            </a:r>
            <a:r>
              <a:rPr lang="en-GB" dirty="0" err="1"/>
              <a:t>nekoliko</a:t>
            </a:r>
            <a:r>
              <a:rPr lang="en-GB" dirty="0"/>
              <a:t> </a:t>
            </a:r>
            <a:r>
              <a:rPr lang="en-GB" dirty="0" err="1"/>
              <a:t>virtualnih</a:t>
            </a:r>
            <a:r>
              <a:rPr lang="en-GB" dirty="0"/>
              <a:t> </a:t>
            </a:r>
            <a:r>
              <a:rPr lang="en-GB" dirty="0" err="1"/>
              <a:t>herbarija</a:t>
            </a:r>
            <a:r>
              <a:rPr lang="en-GB" dirty="0"/>
              <a:t> u </a:t>
            </a:r>
            <a:r>
              <a:rPr lang="en-GB" dirty="0" err="1"/>
              <a:t>kojima</a:t>
            </a:r>
            <a:r>
              <a:rPr lang="en-GB" dirty="0"/>
              <a:t> se </a:t>
            </a:r>
            <a:r>
              <a:rPr lang="en-GB" dirty="0" err="1"/>
              <a:t>mogu</a:t>
            </a:r>
            <a:r>
              <a:rPr lang="en-GB" dirty="0"/>
              <a:t> </a:t>
            </a:r>
            <a:r>
              <a:rPr lang="en-GB" dirty="0" err="1"/>
              <a:t>pretraživati</a:t>
            </a:r>
            <a:r>
              <a:rPr lang="en-GB" dirty="0"/>
              <a:t> </a:t>
            </a:r>
            <a:r>
              <a:rPr lang="en-GB" dirty="0" err="1"/>
              <a:t>svi</a:t>
            </a:r>
            <a:r>
              <a:rPr lang="en-GB" dirty="0"/>
              <a:t> </a:t>
            </a:r>
            <a:r>
              <a:rPr lang="en-GB" dirty="0" err="1"/>
              <a:t>digitalizirani</a:t>
            </a:r>
            <a:r>
              <a:rPr lang="en-GB" dirty="0"/>
              <a:t> </a:t>
            </a:r>
            <a:r>
              <a:rPr lang="en-GB" dirty="0" err="1"/>
              <a:t>herbarijski</a:t>
            </a:r>
            <a:r>
              <a:rPr lang="en-GB" dirty="0"/>
              <a:t> </a:t>
            </a:r>
            <a:r>
              <a:rPr lang="en-GB" dirty="0" err="1"/>
              <a:t>primjerci</a:t>
            </a:r>
            <a:r>
              <a:rPr lang="en-GB" dirty="0"/>
              <a:t> – tri </a:t>
            </a:r>
            <a:r>
              <a:rPr lang="en-GB" dirty="0" err="1"/>
              <a:t>najveća</a:t>
            </a:r>
            <a:r>
              <a:rPr lang="en-GB" dirty="0"/>
              <a:t> </a:t>
            </a:r>
            <a:r>
              <a:rPr lang="en-GB" dirty="0" err="1"/>
              <a:t>virtualna</a:t>
            </a:r>
            <a:r>
              <a:rPr lang="en-GB" dirty="0"/>
              <a:t> </a:t>
            </a:r>
            <a:r>
              <a:rPr lang="en-GB" dirty="0" err="1"/>
              <a:t>herbarija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Herbarium </a:t>
            </a:r>
            <a:r>
              <a:rPr lang="en-GB" dirty="0" err="1"/>
              <a:t>Croaticum</a:t>
            </a:r>
            <a:r>
              <a:rPr lang="en-GB" dirty="0"/>
              <a:t> PMF-a, </a:t>
            </a:r>
            <a:r>
              <a:rPr lang="en-GB" dirty="0" err="1"/>
              <a:t>Hrvatskog</a:t>
            </a:r>
            <a:r>
              <a:rPr lang="en-GB" dirty="0"/>
              <a:t> </a:t>
            </a:r>
            <a:r>
              <a:rPr lang="en-GB" dirty="0" err="1"/>
              <a:t>prirodoslovnog</a:t>
            </a:r>
            <a:r>
              <a:rPr lang="en-GB" dirty="0"/>
              <a:t> </a:t>
            </a:r>
            <a:r>
              <a:rPr lang="en-GB" dirty="0" err="1"/>
              <a:t>muzeja</a:t>
            </a:r>
            <a:r>
              <a:rPr lang="en-GB" dirty="0"/>
              <a:t> u </a:t>
            </a:r>
            <a:r>
              <a:rPr lang="en-GB" dirty="0" err="1"/>
              <a:t>Zagrebu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Agronomskog</a:t>
            </a:r>
            <a:r>
              <a:rPr lang="en-GB" dirty="0"/>
              <a:t> </a:t>
            </a:r>
            <a:r>
              <a:rPr lang="en-GB" dirty="0" err="1"/>
              <a:t>fakulteta</a:t>
            </a:r>
            <a:r>
              <a:rPr lang="en-GB" dirty="0"/>
              <a:t> u </a:t>
            </a:r>
            <a:r>
              <a:rPr lang="en-GB" dirty="0" err="1"/>
              <a:t>Zagrebu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4100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" b="4535"/>
          <a:stretch/>
        </p:blipFill>
        <p:spPr bwMode="auto">
          <a:xfrm>
            <a:off x="107504" y="883447"/>
            <a:ext cx="9000000" cy="463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11760" y="6237312"/>
            <a:ext cx="3920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http://herbariumcroaticum.biol.pmf.hr/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BE4DB5-6B3B-499E-B699-8B3AC1288B9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9E9325C6-7118-47C7-B7FD-D9C5EDFA94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EBAFEA4D-F60A-4A16-BDD6-844581B43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1440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2" b="3273"/>
          <a:stretch/>
        </p:blipFill>
        <p:spPr bwMode="auto">
          <a:xfrm>
            <a:off x="26348" y="1087394"/>
            <a:ext cx="9000000" cy="464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322DBF-75B4-41DC-B4FE-2A0FA8473C0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4615DF0C-4315-4ADE-B1E6-320E331AF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2881B844-DDCE-4476-AC33-E7222F69A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205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" b="3230"/>
          <a:stretch/>
        </p:blipFill>
        <p:spPr bwMode="auto">
          <a:xfrm>
            <a:off x="-22960" y="1173892"/>
            <a:ext cx="9000000" cy="463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D16900-9835-41FE-90B5-4F60EB4ECD37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3B93D655-1417-4E65-B079-DDFBBE0379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28A622DF-D0EB-4D4D-8D68-4B064628F0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770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1506" name="Picture 2" descr="Slikovni rezultat za herbarium specimens climate ch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6" y="542002"/>
            <a:ext cx="8424936" cy="63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F9402A-9C03-4E9A-9784-E6A8C885B08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5B58875D-4C74-4832-BE79-8783351C5E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CC6F3859-8061-48C4-BB77-AE04B84FB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907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037B-A370-492E-8842-877FF028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F41A1-0B37-4165-8E9C-8F740F9DC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herbarijske</a:t>
            </a:r>
            <a:r>
              <a:rPr lang="en-GB" dirty="0"/>
              <a:t> </a:t>
            </a:r>
            <a:r>
              <a:rPr lang="en-GB" dirty="0" err="1"/>
              <a:t>zbirke</a:t>
            </a:r>
            <a:r>
              <a:rPr lang="en-GB" dirty="0"/>
              <a:t> u </a:t>
            </a:r>
            <a:r>
              <a:rPr lang="en-GB" dirty="0" err="1"/>
              <a:t>novije</a:t>
            </a:r>
            <a:r>
              <a:rPr lang="en-GB" dirty="0"/>
              <a:t> </a:t>
            </a:r>
            <a:r>
              <a:rPr lang="en-GB" dirty="0" err="1"/>
              <a:t>vrijeme</a:t>
            </a:r>
            <a:r>
              <a:rPr lang="en-GB" dirty="0"/>
              <a:t> </a:t>
            </a:r>
            <a:r>
              <a:rPr lang="en-GB" dirty="0" err="1"/>
              <a:t>dobivaju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večem</a:t>
            </a:r>
            <a:r>
              <a:rPr lang="en-GB" dirty="0"/>
              <a:t> </a:t>
            </a:r>
            <a:r>
              <a:rPr lang="en-GB" dirty="0" err="1"/>
              <a:t>značaju</a:t>
            </a:r>
            <a:r>
              <a:rPr lang="en-GB" dirty="0"/>
              <a:t>, </a:t>
            </a:r>
            <a:r>
              <a:rPr lang="en-GB" dirty="0" err="1"/>
              <a:t>jer</a:t>
            </a:r>
            <a:r>
              <a:rPr lang="en-GB" dirty="0"/>
              <a:t> se </a:t>
            </a:r>
            <a:r>
              <a:rPr lang="en-GB" dirty="0" err="1"/>
              <a:t>mogu</a:t>
            </a:r>
            <a:r>
              <a:rPr lang="en-GB" dirty="0"/>
              <a:t> </a:t>
            </a:r>
            <a:r>
              <a:rPr lang="en-GB" dirty="0" err="1"/>
              <a:t>upotrebljavati</a:t>
            </a:r>
            <a:r>
              <a:rPr lang="en-GB" dirty="0"/>
              <a:t> u </a:t>
            </a:r>
            <a:r>
              <a:rPr lang="en-GB" dirty="0" err="1"/>
              <a:t>fenološkim</a:t>
            </a:r>
            <a:r>
              <a:rPr lang="en-GB" dirty="0"/>
              <a:t> </a:t>
            </a:r>
            <a:r>
              <a:rPr lang="en-GB" dirty="0" err="1"/>
              <a:t>analizama</a:t>
            </a:r>
            <a:r>
              <a:rPr lang="en-GB" dirty="0"/>
              <a:t>, </a:t>
            </a:r>
            <a:r>
              <a:rPr lang="en-GB" dirty="0" err="1"/>
              <a:t>modeliranju</a:t>
            </a:r>
            <a:r>
              <a:rPr lang="en-GB" dirty="0"/>
              <a:t> </a:t>
            </a:r>
            <a:r>
              <a:rPr lang="en-GB" dirty="0" err="1"/>
              <a:t>klimatskih</a:t>
            </a:r>
            <a:r>
              <a:rPr lang="en-GB" dirty="0"/>
              <a:t> </a:t>
            </a:r>
            <a:r>
              <a:rPr lang="en-GB" dirty="0" err="1"/>
              <a:t>promjena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filogeniji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3052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2530" name="Picture 2" descr="Slikovni rezultat za herbarium specimens climate ch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20" y="644524"/>
            <a:ext cx="8380780" cy="628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A9286B-1573-4FB4-9DC3-148A987AE15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369886"/>
            <a:chOff x="113" y="173"/>
            <a:chExt cx="5489" cy="233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CA26730B-7DBE-4342-8995-265D0B9DC9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7619F35F-DEDF-4391-841A-D3F5FD00E7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208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dirty="0"/>
                <a:t>Flora Hrvatske: </a:t>
              </a:r>
              <a:r>
                <a:rPr lang="en-GB" err="1"/>
                <a:t>Herbarijske</a:t>
              </a:r>
              <a:r>
                <a:rPr lang="en-GB"/>
                <a:t> zbirke</a:t>
              </a:r>
              <a:endParaRPr lang="hr-HR" dirty="0"/>
            </a:p>
          </p:txBody>
        </p:sp>
      </p:grpSp>
    </p:spTree>
    <p:extLst>
      <p:ext uri="{BB962C8B-B14F-4D97-AF65-F5344CB8AC3E}">
        <p14:creationId xmlns:p14="http://schemas.microsoft.com/office/powerpoint/2010/main" val="9863300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C3D39-8296-4B07-ADCB-9E830F7A5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630EB-DC60-45EC-A1DF-7C787DF43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primjer</a:t>
            </a:r>
            <a:r>
              <a:rPr lang="en-GB" dirty="0"/>
              <a:t> </a:t>
            </a:r>
            <a:r>
              <a:rPr lang="en-GB" dirty="0" err="1"/>
              <a:t>upotrebe</a:t>
            </a:r>
            <a:r>
              <a:rPr lang="en-GB" dirty="0"/>
              <a:t> </a:t>
            </a:r>
            <a:r>
              <a:rPr lang="en-GB" dirty="0" err="1"/>
              <a:t>herbarijskih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 o </a:t>
            </a:r>
            <a:r>
              <a:rPr lang="en-GB" dirty="0" err="1"/>
              <a:t>vrsti</a:t>
            </a:r>
            <a:r>
              <a:rPr lang="en-GB" dirty="0"/>
              <a:t> </a:t>
            </a:r>
            <a:r>
              <a:rPr lang="en-GB" dirty="0" err="1"/>
              <a:t>hrasta</a:t>
            </a:r>
            <a:r>
              <a:rPr lang="en-GB" dirty="0"/>
              <a:t> </a:t>
            </a:r>
            <a:r>
              <a:rPr lang="en-GB" i="1" dirty="0"/>
              <a:t>Quercus </a:t>
            </a:r>
            <a:r>
              <a:rPr lang="en-GB" i="1" dirty="0" err="1"/>
              <a:t>douglasii</a:t>
            </a:r>
            <a:r>
              <a:rPr lang="en-GB" dirty="0"/>
              <a:t> u </a:t>
            </a:r>
            <a:r>
              <a:rPr lang="en-GB" dirty="0" err="1"/>
              <a:t>klimatskim</a:t>
            </a:r>
            <a:r>
              <a:rPr lang="en-GB" dirty="0"/>
              <a:t> </a:t>
            </a:r>
            <a:r>
              <a:rPr lang="en-GB" dirty="0" err="1"/>
              <a:t>modelima</a:t>
            </a:r>
            <a:r>
              <a:rPr lang="en-GB" dirty="0"/>
              <a:t> </a:t>
            </a:r>
            <a:r>
              <a:rPr lang="en-GB" dirty="0" err="1"/>
              <a:t>promjene</a:t>
            </a:r>
            <a:r>
              <a:rPr lang="en-GB" dirty="0"/>
              <a:t> </a:t>
            </a:r>
            <a:r>
              <a:rPr lang="en-GB" dirty="0" err="1"/>
              <a:t>areala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8377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695944" cy="635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A394EA-1078-42A9-96CD-9B663E95C6B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0B8E9FAE-AB87-45B2-BE9E-8B54B7998F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3A4234F1-E3CD-4A60-A92B-8791206BBB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22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499D5-DC72-4A19-B9DC-6166E53C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8AAAF-12B0-4EFA-AD2F-A4697673C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de-DE" b="1" dirty="0">
                <a:latin typeface="Calibri" pitchFamily="34" charset="0"/>
              </a:rPr>
              <a:t>HERBARIJ</a:t>
            </a:r>
            <a:endParaRPr lang="hr-HR" altLang="de-DE" b="1" dirty="0">
              <a:latin typeface="Calibri" pitchFamily="34" charset="0"/>
            </a:endParaRPr>
          </a:p>
          <a:p>
            <a:pPr marL="0" indent="0">
              <a:buNone/>
            </a:pPr>
            <a:r>
              <a:rPr lang="hr-HR" altLang="de-DE" dirty="0">
                <a:latin typeface="Calibri" pitchFamily="34" charset="0"/>
              </a:rPr>
              <a:t>-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zbirka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osušenih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biljnih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primjeraka</a:t>
            </a:r>
            <a:r>
              <a:rPr lang="en-US" altLang="de-DE" dirty="0">
                <a:latin typeface="Calibri" pitchFamily="34" charset="0"/>
              </a:rPr>
              <a:t> s </a:t>
            </a:r>
            <a:r>
              <a:rPr lang="en-US" altLang="de-DE" dirty="0" err="1">
                <a:latin typeface="Calibri" pitchFamily="34" charset="0"/>
              </a:rPr>
              <a:t>odgovarajućim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pratećim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podacima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i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unutarnjom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organizacijom</a:t>
            </a:r>
            <a:endParaRPr lang="hr-HR" altLang="de-DE" dirty="0">
              <a:latin typeface="Calibri" pitchFamily="34" charset="0"/>
            </a:endParaRPr>
          </a:p>
          <a:p>
            <a:pPr marL="0" indent="0">
              <a:buNone/>
            </a:pPr>
            <a:endParaRPr lang="hr-HR" altLang="de-DE" dirty="0">
              <a:latin typeface="Calibri" pitchFamily="34" charset="0"/>
            </a:endParaRPr>
          </a:p>
          <a:p>
            <a:pPr marL="0" indent="0">
              <a:buNone/>
            </a:pPr>
            <a:r>
              <a:rPr lang="hr-HR" altLang="de-DE" dirty="0">
                <a:solidFill>
                  <a:srgbClr val="006600"/>
                </a:solidFill>
                <a:latin typeface="Calibri" pitchFamily="34" charset="0"/>
              </a:rPr>
              <a:t>- </a:t>
            </a:r>
            <a:r>
              <a:rPr lang="hr-HR" altLang="de-DE" dirty="0">
                <a:latin typeface="Calibri" pitchFamily="34" charset="0"/>
              </a:rPr>
              <a:t>p</a:t>
            </a:r>
            <a:r>
              <a:rPr lang="en-US" altLang="de-DE" dirty="0" err="1">
                <a:latin typeface="Calibri" pitchFamily="34" charset="0"/>
              </a:rPr>
              <a:t>oseban</a:t>
            </a:r>
            <a:r>
              <a:rPr lang="en-US" altLang="de-DE" dirty="0">
                <a:latin typeface="Calibri" pitchFamily="34" charset="0"/>
              </a:rPr>
              <a:t> tip </a:t>
            </a:r>
            <a:r>
              <a:rPr lang="en-US" altLang="de-DE" dirty="0" err="1">
                <a:latin typeface="Calibri" pitchFamily="34" charset="0"/>
              </a:rPr>
              <a:t>prirodoslovnog</a:t>
            </a:r>
            <a:r>
              <a:rPr lang="en-US" altLang="de-DE" dirty="0">
                <a:latin typeface="Calibri" pitchFamily="34" charset="0"/>
              </a:rPr>
              <a:t> </a:t>
            </a:r>
            <a:r>
              <a:rPr lang="en-US" altLang="de-DE" dirty="0" err="1">
                <a:latin typeface="Calibri" pitchFamily="34" charset="0"/>
              </a:rPr>
              <a:t>muzeja</a:t>
            </a:r>
            <a:endParaRPr lang="en-US" altLang="de-DE" dirty="0">
              <a:latin typeface="Calibri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1590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8720-28C0-42FC-ABC8-EDA677712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BAB35-E84B-4208-955E-72803C0F9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osnovu</a:t>
            </a:r>
            <a:r>
              <a:rPr lang="en-GB" dirty="0"/>
              <a:t> </a:t>
            </a:r>
            <a:r>
              <a:rPr lang="en-GB" dirty="0" err="1"/>
              <a:t>veće</a:t>
            </a:r>
            <a:r>
              <a:rPr lang="en-GB" dirty="0"/>
              <a:t> </a:t>
            </a:r>
            <a:r>
              <a:rPr lang="en-GB" dirty="0" err="1"/>
              <a:t>količine</a:t>
            </a:r>
            <a:r>
              <a:rPr lang="en-GB" dirty="0"/>
              <a:t> </a:t>
            </a:r>
            <a:r>
              <a:rPr lang="en-GB" dirty="0" err="1"/>
              <a:t>herbarijskih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 </a:t>
            </a:r>
            <a:r>
              <a:rPr lang="en-GB" dirty="0" err="1"/>
              <a:t>moguće</a:t>
            </a:r>
            <a:r>
              <a:rPr lang="en-GB" dirty="0"/>
              <a:t> je </a:t>
            </a:r>
            <a:r>
              <a:rPr lang="en-GB" dirty="0" err="1"/>
              <a:t>analizirati</a:t>
            </a:r>
            <a:r>
              <a:rPr lang="en-GB" dirty="0"/>
              <a:t> </a:t>
            </a:r>
            <a:r>
              <a:rPr lang="en-GB" dirty="0" err="1"/>
              <a:t>promjene</a:t>
            </a:r>
            <a:r>
              <a:rPr lang="en-GB" dirty="0"/>
              <a:t> u </a:t>
            </a:r>
            <a:r>
              <a:rPr lang="en-GB" dirty="0" err="1"/>
              <a:t>fenologiji</a:t>
            </a:r>
            <a:r>
              <a:rPr lang="en-GB" dirty="0"/>
              <a:t> </a:t>
            </a:r>
            <a:r>
              <a:rPr lang="en-GB" dirty="0" err="1"/>
              <a:t>pojedinih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kroz</a:t>
            </a:r>
            <a:r>
              <a:rPr lang="en-GB" dirty="0"/>
              <a:t> </a:t>
            </a:r>
            <a:r>
              <a:rPr lang="en-GB" dirty="0" err="1"/>
              <a:t>vrijeme</a:t>
            </a:r>
            <a:r>
              <a:rPr lang="en-GB" dirty="0"/>
              <a:t> </a:t>
            </a:r>
          </a:p>
          <a:p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slajdu</a:t>
            </a:r>
            <a:r>
              <a:rPr lang="en-GB" dirty="0"/>
              <a:t> je </a:t>
            </a:r>
            <a:r>
              <a:rPr lang="en-GB" dirty="0" err="1"/>
              <a:t>primjer</a:t>
            </a:r>
            <a:r>
              <a:rPr lang="en-GB" dirty="0"/>
              <a:t> </a:t>
            </a:r>
            <a:r>
              <a:rPr lang="en-GB" dirty="0" err="1"/>
              <a:t>pomaka</a:t>
            </a:r>
            <a:r>
              <a:rPr lang="en-GB" dirty="0"/>
              <a:t> </a:t>
            </a:r>
            <a:r>
              <a:rPr lang="en-GB" dirty="0" err="1"/>
              <a:t>početka</a:t>
            </a:r>
            <a:r>
              <a:rPr lang="en-GB" dirty="0"/>
              <a:t> </a:t>
            </a:r>
            <a:r>
              <a:rPr lang="en-GB" dirty="0" err="1"/>
              <a:t>cvjetanja</a:t>
            </a:r>
            <a:r>
              <a:rPr lang="en-GB" dirty="0"/>
              <a:t> u </a:t>
            </a:r>
            <a:r>
              <a:rPr lang="en-GB" dirty="0" err="1"/>
              <a:t>posljednjih</a:t>
            </a:r>
            <a:r>
              <a:rPr lang="en-GB" dirty="0"/>
              <a:t> 180 </a:t>
            </a:r>
            <a:r>
              <a:rPr lang="en-GB" dirty="0" err="1"/>
              <a:t>godina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osnovu</a:t>
            </a:r>
            <a:r>
              <a:rPr lang="en-GB" dirty="0"/>
              <a:t> </a:t>
            </a:r>
            <a:r>
              <a:rPr lang="en-GB" dirty="0" err="1"/>
              <a:t>cvatućiih</a:t>
            </a:r>
            <a:r>
              <a:rPr lang="en-GB" dirty="0"/>
              <a:t> </a:t>
            </a:r>
            <a:r>
              <a:rPr lang="en-GB" dirty="0" err="1"/>
              <a:t>jedinki</a:t>
            </a:r>
            <a:r>
              <a:rPr lang="en-GB" dirty="0"/>
              <a:t> u </a:t>
            </a:r>
            <a:r>
              <a:rPr lang="en-GB" dirty="0" err="1"/>
              <a:t>herbarijskim</a:t>
            </a:r>
            <a:r>
              <a:rPr lang="en-GB" dirty="0"/>
              <a:t> </a:t>
            </a:r>
            <a:r>
              <a:rPr lang="en-GB" dirty="0" err="1"/>
              <a:t>zbirkama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808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4578" name="Picture 2" descr="Slikovni rezultat za herbarium specimens dna barco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571309"/>
            <a:ext cx="8388424" cy="62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005A5B6-F542-47A5-9D83-9D335378FB4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C6334E85-7048-45CD-848A-C96B79DD0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84C10654-6BA2-4065-967D-D6BD4CF60C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4996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065F7-CEF4-4ABA-8EB7-401CB7B5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FE62B-DA71-403B-AA56-125FECB14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suvremene</a:t>
            </a:r>
            <a:r>
              <a:rPr lang="en-GB" dirty="0"/>
              <a:t> </a:t>
            </a:r>
            <a:r>
              <a:rPr lang="en-GB" dirty="0" err="1"/>
              <a:t>tehnike</a:t>
            </a:r>
            <a:r>
              <a:rPr lang="en-GB" dirty="0"/>
              <a:t> u </a:t>
            </a:r>
            <a:r>
              <a:rPr lang="en-GB" dirty="0" err="1"/>
              <a:t>molekularnoj</a:t>
            </a:r>
            <a:r>
              <a:rPr lang="en-GB" dirty="0"/>
              <a:t> </a:t>
            </a:r>
            <a:r>
              <a:rPr lang="en-GB" dirty="0" err="1"/>
              <a:t>biologiji</a:t>
            </a:r>
            <a:r>
              <a:rPr lang="en-GB" dirty="0"/>
              <a:t> </a:t>
            </a:r>
            <a:r>
              <a:rPr lang="en-GB" dirty="0" err="1"/>
              <a:t>omogućavaju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ekstrakciju</a:t>
            </a:r>
            <a:r>
              <a:rPr lang="en-GB" dirty="0"/>
              <a:t> DNA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starih</a:t>
            </a:r>
            <a:r>
              <a:rPr lang="en-GB" dirty="0"/>
              <a:t>, </a:t>
            </a:r>
            <a:r>
              <a:rPr lang="en-GB" dirty="0" err="1"/>
              <a:t>ali</a:t>
            </a:r>
            <a:r>
              <a:rPr lang="en-GB" dirty="0"/>
              <a:t> dobro </a:t>
            </a:r>
            <a:r>
              <a:rPr lang="en-GB" dirty="0" err="1"/>
              <a:t>očuvanih</a:t>
            </a:r>
            <a:r>
              <a:rPr lang="en-GB" dirty="0"/>
              <a:t> </a:t>
            </a:r>
            <a:r>
              <a:rPr lang="en-GB" dirty="0" err="1"/>
              <a:t>herbarijskih</a:t>
            </a:r>
            <a:r>
              <a:rPr lang="en-GB" dirty="0"/>
              <a:t> </a:t>
            </a:r>
            <a:r>
              <a:rPr lang="en-GB" dirty="0" err="1"/>
              <a:t>primjeraka</a:t>
            </a:r>
            <a:r>
              <a:rPr lang="en-GB" dirty="0"/>
              <a:t> </a:t>
            </a:r>
          </a:p>
          <a:p>
            <a:r>
              <a:rPr lang="en-GB" dirty="0" err="1"/>
              <a:t>također</a:t>
            </a:r>
            <a:r>
              <a:rPr lang="en-GB" dirty="0"/>
              <a:t>, </a:t>
            </a:r>
            <a:r>
              <a:rPr lang="en-GB" dirty="0" err="1"/>
              <a:t>herbariji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zbirke</a:t>
            </a:r>
            <a:r>
              <a:rPr lang="en-GB" dirty="0"/>
              <a:t> u </a:t>
            </a:r>
            <a:r>
              <a:rPr lang="en-GB" dirty="0" err="1"/>
              <a:t>kojima</a:t>
            </a:r>
            <a:r>
              <a:rPr lang="en-GB" dirty="0"/>
              <a:t> je </a:t>
            </a:r>
            <a:r>
              <a:rPr lang="en-GB" dirty="0" err="1"/>
              <a:t>nužno</a:t>
            </a:r>
            <a:r>
              <a:rPr lang="en-GB" dirty="0"/>
              <a:t> </a:t>
            </a:r>
            <a:r>
              <a:rPr lang="en-GB" dirty="0" err="1"/>
              <a:t>čuvati</a:t>
            </a:r>
            <a:r>
              <a:rPr lang="en-GB" dirty="0"/>
              <a:t> </a:t>
            </a:r>
            <a:r>
              <a:rPr lang="en-GB" dirty="0" err="1"/>
              <a:t>tzv</a:t>
            </a:r>
            <a:r>
              <a:rPr lang="en-GB" dirty="0"/>
              <a:t>. </a:t>
            </a:r>
            <a:r>
              <a:rPr lang="en-GB" dirty="0" err="1"/>
              <a:t>vaučere</a:t>
            </a:r>
            <a:r>
              <a:rPr lang="en-GB" dirty="0"/>
              <a:t> – </a:t>
            </a:r>
            <a:r>
              <a:rPr lang="en-GB" dirty="0" err="1"/>
              <a:t>primjerke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kojima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odrađene</a:t>
            </a:r>
            <a:r>
              <a:rPr lang="en-GB" dirty="0"/>
              <a:t> </a:t>
            </a:r>
            <a:r>
              <a:rPr lang="en-GB" dirty="0" err="1"/>
              <a:t>određene</a:t>
            </a:r>
            <a:r>
              <a:rPr lang="en-GB" dirty="0"/>
              <a:t> </a:t>
            </a:r>
            <a:r>
              <a:rPr lang="en-GB" dirty="0" err="1"/>
              <a:t>filogenetske</a:t>
            </a:r>
            <a:r>
              <a:rPr lang="en-GB" dirty="0"/>
              <a:t> </a:t>
            </a:r>
            <a:r>
              <a:rPr lang="en-GB" dirty="0" err="1"/>
              <a:t>analize</a:t>
            </a:r>
            <a:r>
              <a:rPr lang="en-GB" dirty="0"/>
              <a:t>, a </a:t>
            </a:r>
            <a:r>
              <a:rPr lang="en-GB" dirty="0" err="1"/>
              <a:t>kako</a:t>
            </a:r>
            <a:r>
              <a:rPr lang="en-GB" dirty="0"/>
              <a:t> bi se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analize</a:t>
            </a:r>
            <a:r>
              <a:rPr lang="en-GB" dirty="0"/>
              <a:t> po </a:t>
            </a:r>
            <a:r>
              <a:rPr lang="en-GB" dirty="0" err="1"/>
              <a:t>potrebi</a:t>
            </a:r>
            <a:r>
              <a:rPr lang="en-GB" dirty="0"/>
              <a:t> </a:t>
            </a:r>
            <a:r>
              <a:rPr lang="en-GB" dirty="0" err="1"/>
              <a:t>mogle</a:t>
            </a:r>
            <a:r>
              <a:rPr lang="en-GB" dirty="0"/>
              <a:t> </a:t>
            </a:r>
            <a:r>
              <a:rPr lang="en-GB" dirty="0" err="1"/>
              <a:t>ponoviti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bi </a:t>
            </a:r>
            <a:r>
              <a:rPr lang="en-GB" dirty="0" err="1"/>
              <a:t>bila</a:t>
            </a:r>
            <a:r>
              <a:rPr lang="en-GB" dirty="0"/>
              <a:t> </a:t>
            </a:r>
            <a:r>
              <a:rPr lang="en-GB" dirty="0" err="1"/>
              <a:t>potrebna</a:t>
            </a:r>
            <a:r>
              <a:rPr lang="en-GB" dirty="0"/>
              <a:t> </a:t>
            </a:r>
            <a:r>
              <a:rPr lang="en-GB" dirty="0" err="1"/>
              <a:t>naknadna</a:t>
            </a:r>
            <a:r>
              <a:rPr lang="en-GB" dirty="0"/>
              <a:t> (re)</a:t>
            </a:r>
            <a:r>
              <a:rPr lang="en-GB" dirty="0" err="1"/>
              <a:t>determinacija</a:t>
            </a:r>
            <a:r>
              <a:rPr lang="en-GB" dirty="0"/>
              <a:t> </a:t>
            </a:r>
            <a:r>
              <a:rPr lang="en-GB"/>
              <a:t>primjeraka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981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99253" y="332656"/>
            <a:ext cx="4488771" cy="341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de-DE" sz="1800" b="1" dirty="0">
              <a:latin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de-DE" sz="1800" b="1" dirty="0">
                <a:latin typeface="Calibri" pitchFamily="34" charset="0"/>
              </a:rPr>
              <a:t>Tri </a:t>
            </a:r>
            <a:r>
              <a:rPr lang="en-GB" altLang="de-DE" sz="1800" b="1" dirty="0" err="1">
                <a:latin typeface="Calibri" pitchFamily="34" charset="0"/>
              </a:rPr>
              <a:t>najstarija</a:t>
            </a:r>
            <a:r>
              <a:rPr lang="en-GB" altLang="de-DE" sz="1800" b="1" dirty="0">
                <a:latin typeface="Calibri" pitchFamily="34" charset="0"/>
              </a:rPr>
              <a:t> </a:t>
            </a:r>
            <a:r>
              <a:rPr lang="en-GB" altLang="de-DE" sz="1800" b="1" dirty="0" err="1">
                <a:latin typeface="Calibri" pitchFamily="34" charset="0"/>
              </a:rPr>
              <a:t>herbarija</a:t>
            </a:r>
            <a:r>
              <a:rPr lang="en-GB" altLang="de-DE" sz="1800" b="1" dirty="0">
                <a:latin typeface="Calibri" pitchFamily="34" charset="0"/>
              </a:rPr>
              <a:t> </a:t>
            </a:r>
            <a:r>
              <a:rPr lang="en-GB" altLang="de-DE" sz="1800" b="1" dirty="0" err="1">
                <a:latin typeface="Calibri" pitchFamily="34" charset="0"/>
              </a:rPr>
              <a:t>na</a:t>
            </a:r>
            <a:r>
              <a:rPr lang="en-GB" altLang="de-DE" sz="1800" b="1" dirty="0">
                <a:latin typeface="Calibri" pitchFamily="34" charset="0"/>
              </a:rPr>
              <a:t> </a:t>
            </a:r>
            <a:r>
              <a:rPr lang="en-GB" altLang="de-DE" sz="1800" b="1" dirty="0" err="1">
                <a:latin typeface="Calibri" pitchFamily="34" charset="0"/>
              </a:rPr>
              <a:t>svijetu</a:t>
            </a:r>
            <a:r>
              <a:rPr lang="en-GB" altLang="de-DE" sz="1800" b="1" dirty="0">
                <a:latin typeface="Calibri" pitchFamily="34" charset="0"/>
              </a:rPr>
              <a:t>:</a:t>
            </a:r>
            <a:endParaRPr lang="en-GB" altLang="de-DE" sz="1800" dirty="0">
              <a:latin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de-DE" sz="1800" dirty="0">
              <a:latin typeface="Calibri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en-GB" altLang="de-DE" sz="1800" b="1" dirty="0" err="1">
                <a:latin typeface="Calibri" pitchFamily="34" charset="0"/>
              </a:rPr>
              <a:t>Naturkundemuseum</a:t>
            </a:r>
            <a:r>
              <a:rPr lang="en-GB" altLang="de-DE" sz="1800" dirty="0">
                <a:latin typeface="Calibri" pitchFamily="34" charset="0"/>
              </a:rPr>
              <a:t>, Kassel, </a:t>
            </a:r>
            <a:r>
              <a:rPr lang="en-GB" altLang="de-DE" sz="1800" dirty="0" err="1">
                <a:latin typeface="Calibri" pitchFamily="34" charset="0"/>
              </a:rPr>
              <a:t>Njemačka</a:t>
            </a:r>
            <a:r>
              <a:rPr lang="en-GB" altLang="de-DE" sz="1800" dirty="0">
                <a:latin typeface="Calibri" pitchFamily="34" charset="0"/>
              </a:rPr>
              <a:t>, </a:t>
            </a:r>
            <a:r>
              <a:rPr lang="en-GB" altLang="de-DE" sz="1800" dirty="0" err="1">
                <a:latin typeface="Calibri" pitchFamily="34" charset="0"/>
              </a:rPr>
              <a:t>iz</a:t>
            </a:r>
            <a:r>
              <a:rPr lang="en-GB" altLang="de-DE" sz="1800" dirty="0">
                <a:latin typeface="Calibri" pitchFamily="34" charset="0"/>
              </a:rPr>
              <a:t> 1569</a:t>
            </a:r>
            <a:r>
              <a:rPr lang="hr-HR" altLang="de-DE" sz="1800" dirty="0">
                <a:latin typeface="Calibri" pitchFamily="34" charset="0"/>
              </a:rPr>
              <a:t>.</a:t>
            </a:r>
            <a:r>
              <a:rPr lang="en-GB" altLang="de-DE" sz="1800" dirty="0">
                <a:latin typeface="Calibri" pitchFamily="34" charset="0"/>
              </a:rPr>
              <a:t> </a:t>
            </a:r>
            <a:r>
              <a:rPr lang="en-GB" altLang="de-DE" sz="1800" dirty="0" err="1">
                <a:latin typeface="Calibri" pitchFamily="34" charset="0"/>
              </a:rPr>
              <a:t>godine</a:t>
            </a:r>
            <a:r>
              <a:rPr lang="en-GB" altLang="de-DE" sz="1800" dirty="0">
                <a:latin typeface="Calibri" pitchFamily="34" charset="0"/>
              </a:rPr>
              <a:t> (KASSEL) s </a:t>
            </a:r>
            <a:r>
              <a:rPr lang="en-GB" altLang="de-DE" sz="1800" dirty="0" err="1">
                <a:latin typeface="Calibri" pitchFamily="34" charset="0"/>
              </a:rPr>
              <a:t>približno</a:t>
            </a:r>
            <a:r>
              <a:rPr lang="en-GB" altLang="de-DE" sz="1800" dirty="0">
                <a:latin typeface="Calibri" pitchFamily="34" charset="0"/>
              </a:rPr>
              <a:t> 30 000 </a:t>
            </a:r>
            <a:r>
              <a:rPr lang="en-GB" altLang="de-DE" sz="1800" dirty="0" err="1">
                <a:latin typeface="Calibri" pitchFamily="34" charset="0"/>
              </a:rPr>
              <a:t>primjeraka</a:t>
            </a:r>
            <a:endParaRPr lang="en-GB" altLang="de-DE" sz="1800" dirty="0">
              <a:latin typeface="Calibri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Font typeface="Wingdings" pitchFamily="2" charset="2"/>
              <a:buChar char="Ü"/>
            </a:pPr>
            <a:endParaRPr lang="en-GB" altLang="de-DE" sz="1800" dirty="0">
              <a:latin typeface="Calibri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en-GB" altLang="de-DE" sz="1800" b="1" dirty="0" err="1">
                <a:latin typeface="Calibri" pitchFamily="34" charset="0"/>
              </a:rPr>
              <a:t>Universitá</a:t>
            </a:r>
            <a:r>
              <a:rPr lang="en-GB" altLang="de-DE" sz="1800" b="1" dirty="0">
                <a:latin typeface="Calibri" pitchFamily="34" charset="0"/>
              </a:rPr>
              <a:t> di Bologna</a:t>
            </a:r>
            <a:r>
              <a:rPr lang="en-GB" altLang="de-DE" sz="1800" dirty="0">
                <a:latin typeface="Calibri" pitchFamily="34" charset="0"/>
              </a:rPr>
              <a:t>, Bologna, </a:t>
            </a:r>
            <a:r>
              <a:rPr lang="en-GB" altLang="de-DE" sz="1800" dirty="0" err="1">
                <a:latin typeface="Calibri" pitchFamily="34" charset="0"/>
              </a:rPr>
              <a:t>Italija</a:t>
            </a:r>
            <a:r>
              <a:rPr lang="en-GB" altLang="de-DE" sz="1800" dirty="0">
                <a:latin typeface="Calibri" pitchFamily="34" charset="0"/>
              </a:rPr>
              <a:t> </a:t>
            </a:r>
            <a:r>
              <a:rPr lang="en-GB" altLang="de-DE" sz="1800" dirty="0" err="1">
                <a:latin typeface="Calibri" pitchFamily="34" charset="0"/>
              </a:rPr>
              <a:t>iz</a:t>
            </a:r>
            <a:r>
              <a:rPr lang="en-GB" altLang="de-DE" sz="1800" dirty="0">
                <a:latin typeface="Calibri" pitchFamily="34" charset="0"/>
              </a:rPr>
              <a:t> 1570 </a:t>
            </a:r>
            <a:r>
              <a:rPr lang="en-GB" altLang="de-DE" sz="1800" dirty="0" err="1">
                <a:latin typeface="Calibri" pitchFamily="34" charset="0"/>
              </a:rPr>
              <a:t>godine</a:t>
            </a:r>
            <a:r>
              <a:rPr lang="en-GB" altLang="de-DE" sz="1800" dirty="0">
                <a:latin typeface="Calibri" pitchFamily="34" charset="0"/>
              </a:rPr>
              <a:t> (BOLO) s o</a:t>
            </a:r>
            <a:r>
              <a:rPr lang="hr-HR" altLang="de-DE" sz="1800" dirty="0">
                <a:latin typeface="Calibri" pitchFamily="34" charset="0"/>
              </a:rPr>
              <a:t>ko</a:t>
            </a:r>
            <a:r>
              <a:rPr lang="en-GB" altLang="de-DE" sz="1800" dirty="0">
                <a:latin typeface="Calibri" pitchFamily="34" charset="0"/>
              </a:rPr>
              <a:t> 130 000 </a:t>
            </a:r>
            <a:r>
              <a:rPr lang="en-GB" altLang="de-DE" sz="1800" dirty="0" err="1">
                <a:latin typeface="Calibri" pitchFamily="34" charset="0"/>
              </a:rPr>
              <a:t>primjeraka</a:t>
            </a:r>
            <a:endParaRPr lang="en-GB" altLang="de-DE" sz="1800" dirty="0">
              <a:latin typeface="Calibri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Font typeface="Wingdings" pitchFamily="2" charset="2"/>
              <a:buChar char="Ü"/>
            </a:pPr>
            <a:endParaRPr lang="en-GB" altLang="de-DE" sz="1800" dirty="0">
              <a:latin typeface="Calibri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en-GB" altLang="de-DE" sz="1800" b="1" dirty="0" err="1">
                <a:latin typeface="Calibri" pitchFamily="34" charset="0"/>
              </a:rPr>
              <a:t>Universität</a:t>
            </a:r>
            <a:r>
              <a:rPr lang="en-GB" altLang="de-DE" sz="1800" b="1" dirty="0">
                <a:latin typeface="Calibri" pitchFamily="34" charset="0"/>
              </a:rPr>
              <a:t> Basel</a:t>
            </a:r>
            <a:r>
              <a:rPr lang="en-GB" altLang="de-DE" sz="1800" dirty="0">
                <a:latin typeface="Calibri" pitchFamily="34" charset="0"/>
              </a:rPr>
              <a:t>, Basel, </a:t>
            </a:r>
            <a:r>
              <a:rPr lang="en-GB" altLang="de-DE" sz="1800" dirty="0" err="1">
                <a:latin typeface="Calibri" pitchFamily="34" charset="0"/>
              </a:rPr>
              <a:t>Švicarska</a:t>
            </a:r>
            <a:r>
              <a:rPr lang="en-GB" altLang="de-DE" sz="1800" dirty="0">
                <a:latin typeface="Calibri" pitchFamily="34" charset="0"/>
              </a:rPr>
              <a:t> </a:t>
            </a:r>
            <a:r>
              <a:rPr lang="en-GB" altLang="de-DE" sz="1800" dirty="0" err="1">
                <a:latin typeface="Calibri" pitchFamily="34" charset="0"/>
              </a:rPr>
              <a:t>iz</a:t>
            </a:r>
            <a:r>
              <a:rPr lang="en-GB" altLang="de-DE" sz="1800" dirty="0">
                <a:latin typeface="Calibri" pitchFamily="34" charset="0"/>
              </a:rPr>
              <a:t> 1588 </a:t>
            </a:r>
            <a:r>
              <a:rPr lang="en-GB" altLang="de-DE" sz="1800" dirty="0" err="1">
                <a:latin typeface="Calibri" pitchFamily="34" charset="0"/>
              </a:rPr>
              <a:t>godine</a:t>
            </a:r>
            <a:r>
              <a:rPr lang="en-GB" altLang="de-DE" sz="1800" dirty="0">
                <a:latin typeface="Calibri" pitchFamily="34" charset="0"/>
              </a:rPr>
              <a:t> (BAS) s </a:t>
            </a:r>
            <a:r>
              <a:rPr lang="hr-HR" altLang="de-DE" sz="1800" dirty="0">
                <a:latin typeface="Calibri" pitchFamily="34" charset="0"/>
              </a:rPr>
              <a:t>oko</a:t>
            </a:r>
            <a:r>
              <a:rPr lang="en-GB" altLang="de-DE" sz="1800" dirty="0">
                <a:latin typeface="Calibri" pitchFamily="34" charset="0"/>
              </a:rPr>
              <a:t> 220 000 </a:t>
            </a:r>
            <a:r>
              <a:rPr lang="en-GB" altLang="de-DE" sz="1800" dirty="0" err="1">
                <a:latin typeface="Calibri" pitchFamily="34" charset="0"/>
              </a:rPr>
              <a:t>primjeraka</a:t>
            </a:r>
            <a:endParaRPr lang="en-GB" altLang="de-DE" sz="18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16721"/>
            <a:ext cx="3899248" cy="260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5064"/>
            <a:ext cx="3899248" cy="260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3898800" cy="269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65E0995-5D67-4D48-9804-7B55A5647C13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E5B8642E-481A-4F44-9F0A-2BEC317E97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C200138C-375B-4913-8B8F-2FEFAFFF59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979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222AA-7EE3-4C0B-A609-46B9D8DD3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40410-95C8-44F1-838C-7F83CD85E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de-DE" b="1" dirty="0">
                <a:latin typeface="Calibri" pitchFamily="34" charset="0"/>
              </a:rPr>
              <a:t>Tri </a:t>
            </a:r>
            <a:r>
              <a:rPr lang="en-GB" altLang="de-DE" b="1" dirty="0" err="1">
                <a:latin typeface="Calibri" pitchFamily="34" charset="0"/>
              </a:rPr>
              <a:t>najstarija</a:t>
            </a:r>
            <a:r>
              <a:rPr lang="en-GB" altLang="de-DE" b="1" dirty="0">
                <a:latin typeface="Calibri" pitchFamily="34" charset="0"/>
              </a:rPr>
              <a:t> </a:t>
            </a:r>
            <a:r>
              <a:rPr lang="en-GB" altLang="de-DE" b="1" dirty="0" err="1">
                <a:latin typeface="Calibri" pitchFamily="34" charset="0"/>
              </a:rPr>
              <a:t>herbarija</a:t>
            </a:r>
            <a:r>
              <a:rPr lang="en-GB" altLang="de-DE" b="1" dirty="0">
                <a:latin typeface="Calibri" pitchFamily="34" charset="0"/>
              </a:rPr>
              <a:t> </a:t>
            </a:r>
            <a:r>
              <a:rPr lang="en-GB" altLang="de-DE" b="1" dirty="0" err="1">
                <a:latin typeface="Calibri" pitchFamily="34" charset="0"/>
              </a:rPr>
              <a:t>na</a:t>
            </a:r>
            <a:r>
              <a:rPr lang="en-GB" altLang="de-DE" b="1" dirty="0">
                <a:latin typeface="Calibri" pitchFamily="34" charset="0"/>
              </a:rPr>
              <a:t> </a:t>
            </a:r>
            <a:r>
              <a:rPr lang="en-GB" altLang="de-DE" b="1" dirty="0" err="1">
                <a:latin typeface="Calibri" pitchFamily="34" charset="0"/>
              </a:rPr>
              <a:t>svijetu</a:t>
            </a:r>
            <a:r>
              <a:rPr lang="en-GB" altLang="de-DE" b="1" dirty="0">
                <a:latin typeface="Calibri" pitchFamily="34" charset="0"/>
              </a:rPr>
              <a:t>:</a:t>
            </a:r>
            <a:endParaRPr lang="en-GB" altLang="de-DE" dirty="0">
              <a:latin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de-DE" dirty="0">
              <a:latin typeface="Calibri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en-GB" altLang="de-DE" b="1" dirty="0" err="1">
                <a:latin typeface="Calibri" pitchFamily="34" charset="0"/>
              </a:rPr>
              <a:t>Naturkundemuseum</a:t>
            </a:r>
            <a:r>
              <a:rPr lang="en-GB" altLang="de-DE" dirty="0">
                <a:latin typeface="Calibri" pitchFamily="34" charset="0"/>
              </a:rPr>
              <a:t>, Kassel, </a:t>
            </a:r>
            <a:r>
              <a:rPr lang="en-GB" altLang="de-DE" dirty="0" err="1">
                <a:latin typeface="Calibri" pitchFamily="34" charset="0"/>
              </a:rPr>
              <a:t>Njemačka</a:t>
            </a:r>
            <a:r>
              <a:rPr lang="en-GB" altLang="de-DE" dirty="0">
                <a:latin typeface="Calibri" pitchFamily="34" charset="0"/>
              </a:rPr>
              <a:t>, </a:t>
            </a:r>
            <a:r>
              <a:rPr lang="en-GB" altLang="de-DE" dirty="0" err="1">
                <a:latin typeface="Calibri" pitchFamily="34" charset="0"/>
              </a:rPr>
              <a:t>iz</a:t>
            </a:r>
            <a:r>
              <a:rPr lang="en-GB" altLang="de-DE" dirty="0">
                <a:latin typeface="Calibri" pitchFamily="34" charset="0"/>
              </a:rPr>
              <a:t> 1569</a:t>
            </a:r>
            <a:r>
              <a:rPr lang="hr-HR" altLang="de-DE" dirty="0">
                <a:latin typeface="Calibri" pitchFamily="34" charset="0"/>
              </a:rPr>
              <a:t>.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godine</a:t>
            </a:r>
            <a:r>
              <a:rPr lang="en-GB" altLang="de-DE" dirty="0">
                <a:latin typeface="Calibri" pitchFamily="34" charset="0"/>
              </a:rPr>
              <a:t> (KASSEL) s </a:t>
            </a:r>
            <a:r>
              <a:rPr lang="en-GB" altLang="de-DE" dirty="0" err="1">
                <a:latin typeface="Calibri" pitchFamily="34" charset="0"/>
              </a:rPr>
              <a:t>približno</a:t>
            </a:r>
            <a:r>
              <a:rPr lang="en-GB" altLang="de-DE" dirty="0">
                <a:latin typeface="Calibri" pitchFamily="34" charset="0"/>
              </a:rPr>
              <a:t> 30 000 </a:t>
            </a:r>
            <a:r>
              <a:rPr lang="en-GB" altLang="de-DE" dirty="0" err="1">
                <a:latin typeface="Calibri" pitchFamily="34" charset="0"/>
              </a:rPr>
              <a:t>primjeraka</a:t>
            </a:r>
            <a:endParaRPr lang="en-GB" altLang="de-DE" dirty="0">
              <a:latin typeface="Calibri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Font typeface="Wingdings" pitchFamily="2" charset="2"/>
              <a:buChar char="Ü"/>
            </a:pPr>
            <a:endParaRPr lang="en-GB" altLang="de-DE" dirty="0">
              <a:latin typeface="Calibri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en-GB" altLang="de-DE" b="1" dirty="0" err="1">
                <a:latin typeface="Calibri" pitchFamily="34" charset="0"/>
              </a:rPr>
              <a:t>Universitá</a:t>
            </a:r>
            <a:r>
              <a:rPr lang="en-GB" altLang="de-DE" b="1" dirty="0">
                <a:latin typeface="Calibri" pitchFamily="34" charset="0"/>
              </a:rPr>
              <a:t> di Bologna</a:t>
            </a:r>
            <a:r>
              <a:rPr lang="en-GB" altLang="de-DE" dirty="0">
                <a:latin typeface="Calibri" pitchFamily="34" charset="0"/>
              </a:rPr>
              <a:t>, Bologna, </a:t>
            </a:r>
            <a:r>
              <a:rPr lang="en-GB" altLang="de-DE" dirty="0" err="1">
                <a:latin typeface="Calibri" pitchFamily="34" charset="0"/>
              </a:rPr>
              <a:t>Italija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iz</a:t>
            </a:r>
            <a:r>
              <a:rPr lang="en-GB" altLang="de-DE" dirty="0">
                <a:latin typeface="Calibri" pitchFamily="34" charset="0"/>
              </a:rPr>
              <a:t> 1570. </a:t>
            </a:r>
            <a:r>
              <a:rPr lang="en-GB" altLang="de-DE" dirty="0" err="1">
                <a:latin typeface="Calibri" pitchFamily="34" charset="0"/>
              </a:rPr>
              <a:t>godine</a:t>
            </a:r>
            <a:r>
              <a:rPr lang="en-GB" altLang="de-DE" dirty="0">
                <a:latin typeface="Calibri" pitchFamily="34" charset="0"/>
              </a:rPr>
              <a:t> (BOLO) s o</a:t>
            </a:r>
            <a:r>
              <a:rPr lang="hr-HR" altLang="de-DE" dirty="0">
                <a:latin typeface="Calibri" pitchFamily="34" charset="0"/>
              </a:rPr>
              <a:t>ko</a:t>
            </a:r>
            <a:r>
              <a:rPr lang="en-GB" altLang="de-DE" dirty="0">
                <a:latin typeface="Calibri" pitchFamily="34" charset="0"/>
              </a:rPr>
              <a:t> 130 000 </a:t>
            </a:r>
            <a:r>
              <a:rPr lang="en-GB" altLang="de-DE" dirty="0" err="1">
                <a:latin typeface="Calibri" pitchFamily="34" charset="0"/>
              </a:rPr>
              <a:t>primjeraka</a:t>
            </a:r>
            <a:endParaRPr lang="en-GB" altLang="de-DE" dirty="0">
              <a:latin typeface="Calibri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Font typeface="Wingdings" pitchFamily="2" charset="2"/>
              <a:buChar char="Ü"/>
            </a:pPr>
            <a:endParaRPr lang="en-GB" altLang="de-DE" dirty="0">
              <a:latin typeface="Calibri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FontTx/>
              <a:buNone/>
            </a:pPr>
            <a:r>
              <a:rPr lang="en-GB" altLang="de-DE" b="1" dirty="0">
                <a:latin typeface="Calibri" pitchFamily="34" charset="0"/>
              </a:rPr>
              <a:t>Universität Basel</a:t>
            </a:r>
            <a:r>
              <a:rPr lang="en-GB" altLang="de-DE" dirty="0">
                <a:latin typeface="Calibri" pitchFamily="34" charset="0"/>
              </a:rPr>
              <a:t>, Basel, </a:t>
            </a:r>
            <a:r>
              <a:rPr lang="en-GB" altLang="de-DE" dirty="0" err="1">
                <a:latin typeface="Calibri" pitchFamily="34" charset="0"/>
              </a:rPr>
              <a:t>Švicarska</a:t>
            </a:r>
            <a:r>
              <a:rPr lang="en-GB" altLang="de-DE" dirty="0">
                <a:latin typeface="Calibri" pitchFamily="34" charset="0"/>
              </a:rPr>
              <a:t> </a:t>
            </a:r>
            <a:r>
              <a:rPr lang="en-GB" altLang="de-DE" dirty="0" err="1">
                <a:latin typeface="Calibri" pitchFamily="34" charset="0"/>
              </a:rPr>
              <a:t>iz</a:t>
            </a:r>
            <a:r>
              <a:rPr lang="en-GB" altLang="de-DE" dirty="0">
                <a:latin typeface="Calibri" pitchFamily="34" charset="0"/>
              </a:rPr>
              <a:t> 1588. </a:t>
            </a:r>
            <a:r>
              <a:rPr lang="en-GB" altLang="de-DE" dirty="0" err="1">
                <a:latin typeface="Calibri" pitchFamily="34" charset="0"/>
              </a:rPr>
              <a:t>godine</a:t>
            </a:r>
            <a:r>
              <a:rPr lang="en-GB" altLang="de-DE" dirty="0">
                <a:latin typeface="Calibri" pitchFamily="34" charset="0"/>
              </a:rPr>
              <a:t> (BAS) s </a:t>
            </a:r>
            <a:r>
              <a:rPr lang="hr-HR" altLang="de-DE" dirty="0">
                <a:latin typeface="Calibri" pitchFamily="34" charset="0"/>
              </a:rPr>
              <a:t>oko</a:t>
            </a:r>
            <a:r>
              <a:rPr lang="en-GB" altLang="de-DE" dirty="0">
                <a:latin typeface="Calibri" pitchFamily="34" charset="0"/>
              </a:rPr>
              <a:t> 220 000 </a:t>
            </a:r>
            <a:r>
              <a:rPr lang="en-GB" altLang="de-DE" dirty="0" err="1">
                <a:latin typeface="Calibri" pitchFamily="34" charset="0"/>
              </a:rPr>
              <a:t>primjeraka</a:t>
            </a:r>
            <a:endParaRPr lang="en-GB" altLang="de-DE" dirty="0">
              <a:latin typeface="Calibri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725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430298"/>
              </p:ext>
            </p:extLst>
          </p:nvPr>
        </p:nvGraphicFramePr>
        <p:xfrm>
          <a:off x="504032" y="588959"/>
          <a:ext cx="8135936" cy="6269041"/>
        </p:xfrm>
        <a:graphic>
          <a:graphicData uri="http://schemas.openxmlformats.org/drawingml/2006/table">
            <a:tbl>
              <a:tblPr firstRow="1" firstCol="1" bandRow="1"/>
              <a:tblGrid>
                <a:gridCol w="2530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0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5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11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95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9327">
                <a:tc gridSpan="6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Najveći herbariji na svijetu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137756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EE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860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Ime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137756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EE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Broj primjeraka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137756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EE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Akronim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137756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EE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Država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137756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EE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Grad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137756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EE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Utemeljen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" marR="6560" marT="6562" marB="656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EE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860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Museum</a:t>
                      </a: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National </a:t>
                      </a: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d'Histoire</a:t>
                      </a: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Naturelle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9,500,000</a:t>
                      </a:r>
                      <a:endParaRPr lang="de-D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P, PC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France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Paris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1635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" marR="6560" marT="6562" marB="656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860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York Botanical </a:t>
                      </a: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Garden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7,200,000</a:t>
                      </a:r>
                      <a:endParaRPr lang="de-D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NY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USA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Bronx, New York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1891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" marR="6560" marT="6562" marB="656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742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Komarov</a:t>
                      </a: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Botanical Institute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7,160,000</a:t>
                      </a:r>
                      <a:endParaRPr lang="de-D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Rusija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St. Peterburg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1823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" marR="6560" marT="6562" marB="656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742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Royal Botanic Gardens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7,000,000</a:t>
                      </a:r>
                      <a:endParaRPr lang="de-D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England</a:t>
                      </a: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UK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Kew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1841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" marR="6560" marT="6562" marB="656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860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Conservatoire et Jardin Botaniques de la Ville de Gen</a:t>
                      </a: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è</a:t>
                      </a: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6,000,000</a:t>
                      </a:r>
                      <a:endParaRPr lang="de-D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Switzerland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Genève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1824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" marR="6560" marT="6562" marB="656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742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Missouri Botanical Garden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6,370,000</a:t>
                      </a:r>
                      <a:endParaRPr lang="de-D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Missouri, USA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St. Louis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1859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" marR="6560" marT="6562" marB="656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6742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Naturhistorisches Museum Wien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5,500,000</a:t>
                      </a:r>
                      <a:endParaRPr lang="de-D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Wien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Austria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1879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" marR="6560" marT="6562" marB="656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860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British Museum of Natural History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5,200,000</a:t>
                      </a:r>
                      <a:endParaRPr lang="de-D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BM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England</a:t>
                      </a: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UK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London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1753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" marR="6560" marT="6562" marB="656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89793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Harvard University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5,005,000</a:t>
                      </a:r>
                      <a:endParaRPr lang="de-D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A, AMES, ECON, FH, GH, NEBC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Massachusetts</a:t>
                      </a: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USA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Cambridge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1864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" marR="6560" marT="6562" marB="656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3860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Swedish Museum of Natural History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4,400,000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Stockholm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Sweden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1739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" marR="6560" marT="6562" marB="656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89793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United </a:t>
                      </a: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States</a:t>
                      </a: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National </a:t>
                      </a: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Herbarium</a:t>
                      </a: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Smithsonian</a:t>
                      </a: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Institution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4,340,000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Washington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USA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83" marR="41983" marT="20997" marB="20997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1848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60" marR="6560" marT="6562" marB="6562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83D994C-140A-4138-A5D5-A09BDC3CAD02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BE984963-B14F-4311-A3B1-6F87F13429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4CE83349-482B-499E-B0E2-F5378B204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5272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73FDE-C8A1-46DE-A516-57D3EF1AD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AB70E-A9C0-49AB-8463-033B67747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najveće</a:t>
            </a:r>
            <a:r>
              <a:rPr lang="en-GB" dirty="0"/>
              <a:t> </a:t>
            </a:r>
            <a:r>
              <a:rPr lang="en-GB" dirty="0" err="1"/>
              <a:t>herbarijske</a:t>
            </a:r>
            <a:r>
              <a:rPr lang="en-GB" dirty="0"/>
              <a:t> </a:t>
            </a:r>
            <a:r>
              <a:rPr lang="en-GB" dirty="0" err="1"/>
              <a:t>zbirke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u 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Museum National d'Histoire Naturelle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gotovo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milijuna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primjeraka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York Botanical Garden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Komarov Botanical Institute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St.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Peterburga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Royal Botanic Gardens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iz Kewa (svi preko 7 milijuna primjeraka)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201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144930"/>
              </p:ext>
            </p:extLst>
          </p:nvPr>
        </p:nvGraphicFramePr>
        <p:xfrm>
          <a:off x="252413" y="850105"/>
          <a:ext cx="8640762" cy="5734051"/>
        </p:xfrm>
        <a:graphic>
          <a:graphicData uri="http://schemas.openxmlformats.org/drawingml/2006/table">
            <a:tbl>
              <a:tblPr firstRow="1" firstCol="1" bandRow="1"/>
              <a:tblGrid>
                <a:gridCol w="3456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9121">
                <a:tc gridSpan="5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Herbariji balkanskih zemalja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151844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917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Ime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151844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Broj primjeraka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151844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Akronim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151844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Država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151844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Grad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151844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772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Herbarium</a:t>
                      </a: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Balkan </a:t>
                      </a:r>
                      <a:r>
                        <a:rPr lang="hr-HR" sz="1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Peninsula</a:t>
                      </a: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Natural </a:t>
                      </a:r>
                      <a:r>
                        <a:rPr lang="hr-HR" sz="1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History</a:t>
                      </a: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Museum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490,000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BEO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Serbia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Belgrade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852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Goulandris</a:t>
                      </a: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Natural </a:t>
                      </a:r>
                      <a:r>
                        <a:rPr lang="hr-HR" sz="1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History</a:t>
                      </a: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Museum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180,000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ATH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Greece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Kifissia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8811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Herbarium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4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Croaticum</a:t>
                      </a:r>
                      <a:r>
                        <a:rPr lang="hr-H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University </a:t>
                      </a:r>
                      <a:r>
                        <a:rPr lang="hr-HR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Zagreb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180,000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</a:t>
                      </a:r>
                      <a:endParaRPr lang="de-DE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Croatia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Zagreb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8811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Macedonian National Herbarium, Institute of Biology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171,500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MKNH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Macedonia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Skopje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852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University </a:t>
                      </a:r>
                      <a:r>
                        <a:rPr lang="hr-H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Belgrade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150,000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BEOU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Serbia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Belgrade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852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University </a:t>
                      </a:r>
                      <a:r>
                        <a:rPr lang="hr-H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Ljubljana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150,000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LJU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Slovenia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Ljubljana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176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University </a:t>
                      </a:r>
                      <a:r>
                        <a:rPr lang="hr-H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Patras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150,000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UPA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Greece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Patras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8811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National </a:t>
                      </a:r>
                      <a:r>
                        <a:rPr lang="hr-HR" sz="1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Kapodistrian</a:t>
                      </a: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University </a:t>
                      </a:r>
                      <a:r>
                        <a:rPr lang="hr-HR" sz="1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Athens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117,000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ATHU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Greece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Athens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8076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Zemaljski muzej Bosne i Herzegovine</a:t>
                      </a:r>
                      <a:endParaRPr lang="de-DE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110,000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SARA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Bosnia </a:t>
                      </a:r>
                      <a:r>
                        <a:rPr lang="hr-H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Herzegovina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hr-H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Sarajevo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76" marR="46276" marT="23138" marB="23138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AB294425-DCE6-4262-BCFC-98DAD644CFE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D2E0B6FA-0B05-4D95-97C4-8C0E25512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dirty="0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6CC7A8CA-7188-4A4E-B3DE-810F399CB2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44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Herbarijske</a:t>
              </a:r>
              <a:r>
                <a:rPr lang="en-GB" sz="1200" dirty="0">
                  <a:solidFill>
                    <a:srgbClr val="00B050"/>
                  </a:solidFill>
                </a:rPr>
                <a:t> </a:t>
              </a:r>
              <a:r>
                <a:rPr lang="en-GB" sz="1200" dirty="0" err="1">
                  <a:solidFill>
                    <a:srgbClr val="00B050"/>
                  </a:solidFill>
                </a:rPr>
                <a:t>zbirke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908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55786</TotalTime>
  <Words>1768</Words>
  <Application>Microsoft Office PowerPoint</Application>
  <PresentationFormat>On-screen Show (4:3)</PresentationFormat>
  <Paragraphs>314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Times New Roman</vt:lpstr>
      <vt:lpstr>Wingdings</vt:lpstr>
      <vt:lpstr>Office Theme</vt:lpstr>
      <vt:lpstr>Flora Hrvatske</vt:lpstr>
      <vt:lpstr>Herbarijske zbirke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Koraci digitalizacije</vt:lpstr>
      <vt:lpstr>PowerPoint Presentation</vt:lpstr>
      <vt:lpstr>Digitalizacija herbarijskih zbirki - Museum of Natural History in Paris (P) – 5,4 milijuna digitaliziranih herbarijskih listova - Naturalist in Leiden, Netherlands (L) -  4,5 milijuna - Institute of Botany, China Academy of Sciences (PE) – 1,6 milijuna - New York Botanical Garden (NY) – 1,5 milijuna  - NY – 20 000 skenova mjesečno - Smithsonian Institution in Washington (US) – 4 000 skenova dnevno - Royal Botanic Gardens in Kew (K) i The Natural History Museum in London (BM) – 3000 skenova dnevno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Biology</dc:creator>
  <cp:lastModifiedBy>38591</cp:lastModifiedBy>
  <cp:revision>159</cp:revision>
  <dcterms:created xsi:type="dcterms:W3CDTF">2014-03-19T08:18:49Z</dcterms:created>
  <dcterms:modified xsi:type="dcterms:W3CDTF">2025-01-03T18:48:11Z</dcterms:modified>
</cp:coreProperties>
</file>