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73" r:id="rId2"/>
    <p:sldId id="374" r:id="rId3"/>
    <p:sldId id="365" r:id="rId4"/>
    <p:sldId id="367" r:id="rId5"/>
    <p:sldId id="368" r:id="rId6"/>
    <p:sldId id="369" r:id="rId7"/>
    <p:sldId id="371" r:id="rId8"/>
    <p:sldId id="370" r:id="rId9"/>
  </p:sldIdLst>
  <p:sldSz cx="9144000" cy="6858000" type="screen4x3"/>
  <p:notesSz cx="9144000" cy="6858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7336" autoAdjust="0"/>
  </p:normalViewPr>
  <p:slideViewPr>
    <p:cSldViewPr>
      <p:cViewPr varScale="1">
        <p:scale>
          <a:sx n="110" d="100"/>
          <a:sy n="110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D551-AF7F-49E3-B93C-C393806887F0}" type="datetimeFigureOut">
              <a:rPr lang="hr-HR" smtClean="0"/>
              <a:t>3.1.2025.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CE535-DD98-41A7-9FA7-7A0CCF77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090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CE535-DD98-41A7-9FA7-7A0CCF772BC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83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CE535-DD98-41A7-9FA7-7A0CCF772BC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00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CE535-DD98-41A7-9FA7-7A0CCF772BC3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895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D07CE-95E2-45F7-B0A4-E1173F2944BF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84CF5-2735-4815-A4DE-031666E54DC7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D1174-069F-40F9-BF15-7548878BD32E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CE535-DD98-41A7-9FA7-7A0CCF772BC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29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390A7-66E8-4289-9DDA-2B0C6D55C58E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4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919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70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0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9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98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15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7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67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96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14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52FA-274A-436E-88D4-02500DF4FB80}" type="datetimeFigureOut">
              <a:rPr lang="hr-HR" smtClean="0"/>
              <a:pPr/>
              <a:t>3.1.2025.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A7DA-01CF-4D75-8E08-12291C69511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79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Flora Hrvatske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4EECC7-1B26-4EF7-8F35-9883B92E1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B560-895B-424B-A71D-F61D189D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515716"/>
          </a:xfrm>
        </p:spPr>
        <p:txBody>
          <a:bodyPr>
            <a:normAutofit/>
          </a:bodyPr>
          <a:lstStyle/>
          <a:p>
            <a:r>
              <a:rPr lang="hr-HR" b="1" dirty="0"/>
              <a:t>Određivanje veličine populacije</a:t>
            </a:r>
            <a:br>
              <a:rPr lang="en-GB" b="1" dirty="0"/>
            </a:br>
            <a:r>
              <a:rPr lang="en-GB" sz="3000" b="1" dirty="0" err="1"/>
              <a:t>terenska</a:t>
            </a:r>
            <a:r>
              <a:rPr lang="en-GB" sz="3000" b="1" dirty="0"/>
              <a:t> </a:t>
            </a:r>
            <a:r>
              <a:rPr lang="en-GB" sz="3000" b="1" dirty="0" err="1"/>
              <a:t>vježba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4910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38549"/>
            <a:ext cx="6408712" cy="580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B32D29F-84CE-4700-923B-6611005562E2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AAEF8D69-2F5D-4C9A-8614-8E6EF5655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FA43C042-56C7-4132-990A-31DDB74B6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83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5100" y="1052736"/>
            <a:ext cx="838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Učestalost (U)</a:t>
            </a:r>
            <a:r>
              <a:rPr lang="hr-HR" altLang="sr-Latn-RS" sz="1400" dirty="0"/>
              <a:t> je udio ploha (površine) na kojima je nazočna neka svojta u odnosu na sve promatrane plohe (ukupnu površinu promatranja). </a:t>
            </a:r>
            <a:r>
              <a:rPr lang="hr-HR" altLang="sr-Latn-RS" sz="1400" i="1" dirty="0">
                <a:solidFill>
                  <a:srgbClr val="FF0000"/>
                </a:solidFill>
              </a:rPr>
              <a:t>Mjeri se</a:t>
            </a:r>
            <a:r>
              <a:rPr lang="hr-HR" altLang="sr-Latn-RS" sz="1400" dirty="0"/>
              <a:t> bilježenjem prisustva ili odsustva promatrane vrste u svakoj plohi (U1) ili </a:t>
            </a:r>
            <a:r>
              <a:rPr lang="hr-HR" altLang="sr-Latn-RS" sz="1400" i="1" dirty="0">
                <a:solidFill>
                  <a:srgbClr val="FF0000"/>
                </a:solidFill>
              </a:rPr>
              <a:t>procjenjuje</a:t>
            </a:r>
            <a:r>
              <a:rPr lang="hr-HR" altLang="sr-Latn-RS" sz="1400" dirty="0"/>
              <a:t> (U2). Iskazuje se u postotku (%) u odnosu na ukupnu promatranu površinu, tj. sumu površina svih ploha (frekvencija, eng. Frequency)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60975" y="2601913"/>
            <a:ext cx="3341688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sr-Latn-RS" sz="1200" b="1" dirty="0"/>
              <a:t>a/ </a:t>
            </a:r>
            <a:r>
              <a:rPr lang="hr-HR" altLang="sr-Latn-RS" sz="1200" dirty="0"/>
              <a:t>promatrano područje s površinom od 25 ploha, tj. osnovnih jedinica površine na kojima raste promatrana svojta, </a:t>
            </a:r>
          </a:p>
          <a:p>
            <a:r>
              <a:rPr lang="hr-HR" altLang="sr-Latn-RS" sz="1200" b="1" dirty="0"/>
              <a:t>b/ </a:t>
            </a:r>
            <a:r>
              <a:rPr lang="hr-HR" altLang="sr-Latn-RS" sz="1200" dirty="0"/>
              <a:t>ukupno 9 ploha na kojima se promatrana svojta pojavljuje; ukoliko 25 ploha čini 100% promatrane površine, tada je 9 ploha na kojima se svojta pojavljuje čini 36% ukupne površine. Kažemo za svojta da ima učestalost U1 = 36% 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590550" y="2420888"/>
            <a:ext cx="4359275" cy="1800225"/>
            <a:chOff x="372" y="1631"/>
            <a:chExt cx="2746" cy="1134"/>
          </a:xfrm>
        </p:grpSpPr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" y="1632"/>
              <a:ext cx="2746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422" y="163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a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898" y="163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b</a:t>
              </a:r>
            </a:p>
          </p:txBody>
        </p:sp>
      </p:grp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581128"/>
            <a:ext cx="7945438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03225" y="2060848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1400" dirty="0">
                <a:solidFill>
                  <a:srgbClr val="FF0000"/>
                </a:solidFill>
              </a:rPr>
              <a:t>Mjerenje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09575" y="4293096"/>
            <a:ext cx="884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1400" dirty="0">
                <a:solidFill>
                  <a:srgbClr val="FF0000"/>
                </a:solidFill>
              </a:rPr>
              <a:t>Procjena</a:t>
            </a:r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8181975" y="571500"/>
            <a:ext cx="666750" cy="666750"/>
            <a:chOff x="3798" y="1140"/>
            <a:chExt cx="420" cy="420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3798" y="1140"/>
              <a:ext cx="420" cy="42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3884" y="1175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28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95536" y="6165304"/>
            <a:ext cx="8382000" cy="52322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Problemi:</a:t>
            </a:r>
            <a:r>
              <a:rPr lang="hr-HR" altLang="sr-Latn-RS" sz="1400" dirty="0"/>
              <a:t> 1) za mjerenje učestalosti potrebno je obilježiti kvadratne plohe na terenu</a:t>
            </a:r>
          </a:p>
          <a:p>
            <a:r>
              <a:rPr lang="hr-HR" altLang="sr-Latn-RS" sz="1400" dirty="0"/>
              <a:t>                   2) subjektivnost u procjenama različitih procjenjivača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59D2146-5246-4EF2-978F-7BD5CF4BCBD0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20" name="Line 4">
              <a:extLst>
                <a:ext uri="{FF2B5EF4-FFF2-40B4-BE49-F238E27FC236}">
                  <a16:creationId xmlns:a16="http://schemas.microsoft.com/office/drawing/2014/main" id="{691502FC-1B77-4121-B434-C39BD4999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2F80F7C6-1D3F-4356-8E2B-5CE34AB63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7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9224" y="1061843"/>
            <a:ext cx="8010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Gustoća populacije (G)</a:t>
            </a:r>
            <a:r>
              <a:rPr lang="hr-HR" altLang="sr-Latn-RS" sz="1400" dirty="0"/>
              <a:t> neke vrste je </a:t>
            </a:r>
            <a:r>
              <a:rPr lang="hr-HR" altLang="sr-Latn-RS" sz="1400" dirty="0">
                <a:solidFill>
                  <a:srgbClr val="FF0000"/>
                </a:solidFill>
              </a:rPr>
              <a:t>izmjeren </a:t>
            </a:r>
            <a:r>
              <a:rPr lang="hr-HR" altLang="sr-Latn-RS" sz="1400" dirty="0"/>
              <a:t>(G1) ili </a:t>
            </a:r>
            <a:r>
              <a:rPr lang="hr-HR" altLang="sr-Latn-RS" sz="1400" dirty="0">
                <a:solidFill>
                  <a:srgbClr val="FF0000"/>
                </a:solidFill>
              </a:rPr>
              <a:t>procjenjen</a:t>
            </a:r>
            <a:r>
              <a:rPr lang="hr-HR" altLang="sr-Latn-RS" sz="1400" dirty="0"/>
              <a:t> (G2) broj jedinki na jedinici površine (također brojnost jedinki, abundancija, eng. Density)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2004" y="1579368"/>
            <a:ext cx="388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1400" dirty="0">
                <a:solidFill>
                  <a:srgbClr val="FF0000"/>
                </a:solidFill>
              </a:rPr>
              <a:t>Mjerenje = prebrojavanje na određenoj površini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0451" y="3484240"/>
            <a:ext cx="884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1400" dirty="0">
                <a:solidFill>
                  <a:srgbClr val="FF0000"/>
                </a:solidFill>
              </a:rPr>
              <a:t>Procjena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3225" y="3789040"/>
            <a:ext cx="6340475" cy="1390650"/>
            <a:chOff x="254" y="1266"/>
            <a:chExt cx="3994" cy="876"/>
          </a:xfrm>
        </p:grpSpPr>
        <p:pic>
          <p:nvPicPr>
            <p:cNvPr id="9223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" y="1266"/>
              <a:ext cx="744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2" y="1266"/>
              <a:ext cx="75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72"/>
              <a:ext cx="75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2" y="1272"/>
              <a:ext cx="744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1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" y="1272"/>
              <a:ext cx="75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54" y="190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1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468" y="191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5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086" y="191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dirty="0"/>
                <a:t>2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890" y="191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3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2682" y="191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4</a:t>
              </a:r>
            </a:p>
          </p:txBody>
        </p:sp>
      </p:grp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300364"/>
            <a:ext cx="3665538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34" name="Picture 18" descr="tomisina-draga-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854427"/>
            <a:ext cx="21796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8191500" y="542925"/>
            <a:ext cx="666750" cy="666750"/>
            <a:chOff x="3798" y="1140"/>
            <a:chExt cx="420" cy="420"/>
          </a:xfrm>
        </p:grpSpPr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3798" y="1140"/>
              <a:ext cx="420" cy="42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3884" y="1175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2800" b="1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00375" y="1988840"/>
            <a:ext cx="5867400" cy="738664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Problemi:</a:t>
            </a:r>
            <a:r>
              <a:rPr lang="hr-HR" altLang="sr-Latn-RS" sz="1400" dirty="0"/>
              <a:t> </a:t>
            </a:r>
          </a:p>
          <a:p>
            <a:r>
              <a:rPr lang="hr-HR" altLang="sr-Latn-RS" sz="1400" dirty="0"/>
              <a:t>1) problem prebrojavanja klonalnih i busenastih biljaka</a:t>
            </a:r>
          </a:p>
          <a:p>
            <a:r>
              <a:rPr lang="hr-HR" altLang="sr-Latn-RS" sz="1400" dirty="0"/>
              <a:t>2) zahtjevno kod velikog broja jedinki na plohi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419872" y="5636508"/>
            <a:ext cx="5447903" cy="52322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Problemi:</a:t>
            </a:r>
            <a:r>
              <a:rPr lang="hr-HR" altLang="sr-Latn-RS" sz="1400" dirty="0"/>
              <a:t> </a:t>
            </a:r>
          </a:p>
          <a:p>
            <a:r>
              <a:rPr lang="hr-HR" altLang="sr-Latn-RS" sz="1400" dirty="0"/>
              <a:t>1) subjektivnost u procjenama različitih procjenjivača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FCADBD-6B4B-46A2-B94F-7404E6621F7C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29" name="Line 4">
              <a:extLst>
                <a:ext uri="{FF2B5EF4-FFF2-40B4-BE49-F238E27FC236}">
                  <a16:creationId xmlns:a16="http://schemas.microsoft.com/office/drawing/2014/main" id="{1ECE43D8-4425-4559-8EA0-6B7BADC34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30" name="Text Box 5">
              <a:extLst>
                <a:ext uri="{FF2B5EF4-FFF2-40B4-BE49-F238E27FC236}">
                  <a16:creationId xmlns:a16="http://schemas.microsoft.com/office/drawing/2014/main" id="{7F3CC304-EDF2-4DAB-A393-28902D5AE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688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4175" y="908720"/>
            <a:ext cx="80375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sr-Latn-RS" sz="1400" b="1" dirty="0">
                <a:solidFill>
                  <a:srgbClr val="0066FF"/>
                </a:solidFill>
              </a:rPr>
              <a:t>Pokrovnost (P)</a:t>
            </a:r>
            <a:r>
              <a:rPr lang="hr-HR" altLang="sr-Latn-RS" sz="1400" dirty="0"/>
              <a:t> je mjera koja određuje površinu tla koju pokrivaju nadzemni dijelovi neke svojte (uglavnom stabljike s listovima), kao da se promatraju odozgo (tlocrtno). </a:t>
            </a:r>
            <a:br>
              <a:rPr lang="hr-HR" altLang="sr-Latn-RS" sz="1400" dirty="0"/>
            </a:br>
            <a:r>
              <a:rPr lang="hr-HR" altLang="sr-Latn-RS" sz="1400" dirty="0"/>
              <a:t>(eng. Cover). </a:t>
            </a:r>
            <a:r>
              <a:rPr lang="hr-HR" altLang="sr-Latn-RS" sz="1400" dirty="0">
                <a:solidFill>
                  <a:srgbClr val="FF0000"/>
                </a:solidFill>
              </a:rPr>
              <a:t>Procjenjuje se</a:t>
            </a:r>
            <a:r>
              <a:rPr lang="hr-HR" altLang="sr-Latn-RS" sz="1400" dirty="0"/>
              <a:t>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41325" y="1772816"/>
            <a:ext cx="8008938" cy="1936750"/>
            <a:chOff x="278" y="1530"/>
            <a:chExt cx="5045" cy="1220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" y="1530"/>
              <a:ext cx="5041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78" y="2519"/>
              <a:ext cx="4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/>
                <a:t>5		4		3		2		1</a:t>
              </a:r>
            </a:p>
          </p:txBody>
        </p:sp>
      </p:grp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67" y="4703898"/>
            <a:ext cx="2241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8201025" y="561975"/>
            <a:ext cx="666750" cy="666750"/>
            <a:chOff x="3798" y="1140"/>
            <a:chExt cx="420" cy="420"/>
          </a:xfrm>
        </p:grpSpPr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>
              <a:off x="3798" y="1140"/>
              <a:ext cx="420" cy="42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3884" y="1175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2800" b="1">
                  <a:solidFill>
                    <a:schemeClr val="bg1"/>
                  </a:solidFill>
                </a:rPr>
                <a:t>3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58528A3-760F-4B4F-B019-E15F856B4E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9106" y="4094568"/>
            <a:ext cx="2971103" cy="26209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826553-DA5A-47C5-B99C-FCF381AEFAD3}"/>
              </a:ext>
            </a:extLst>
          </p:cNvPr>
          <p:cNvSpPr/>
          <p:nvPr/>
        </p:nvSpPr>
        <p:spPr>
          <a:xfrm>
            <a:off x="800329" y="4380543"/>
            <a:ext cx="1992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dirty="0">
                <a:solidFill>
                  <a:srgbClr val="FF0000"/>
                </a:solidFill>
              </a:rPr>
              <a:t>Braun-</a:t>
            </a:r>
            <a:r>
              <a:rPr lang="hr-HR" sz="1400" dirty="0" err="1">
                <a:solidFill>
                  <a:srgbClr val="FF0000"/>
                </a:solidFill>
              </a:rPr>
              <a:t>Blanquetova</a:t>
            </a:r>
            <a:r>
              <a:rPr lang="hr-HR" sz="1400" dirty="0">
                <a:solidFill>
                  <a:srgbClr val="FF0000"/>
                </a:solidFill>
              </a:rPr>
              <a:t> skala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C21A70-AECF-4D8B-BD61-B8FECAAE7114}"/>
              </a:ext>
            </a:extLst>
          </p:cNvPr>
          <p:cNvSpPr/>
          <p:nvPr/>
        </p:nvSpPr>
        <p:spPr>
          <a:xfrm>
            <a:off x="4470673" y="3750518"/>
            <a:ext cx="27249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dirty="0">
                <a:solidFill>
                  <a:srgbClr val="FF0000"/>
                </a:solidFill>
              </a:rPr>
              <a:t>proširena Braun-</a:t>
            </a:r>
            <a:r>
              <a:rPr lang="hr-HR" sz="1400" dirty="0" err="1">
                <a:solidFill>
                  <a:srgbClr val="FF0000"/>
                </a:solidFill>
              </a:rPr>
              <a:t>Blanquetova</a:t>
            </a:r>
            <a:r>
              <a:rPr lang="hr-HR" sz="1400" dirty="0">
                <a:solidFill>
                  <a:srgbClr val="FF0000"/>
                </a:solidFill>
              </a:rPr>
              <a:t> skala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9F04E4-758F-47E5-BEBB-E1AB0F67527A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17" name="Line 4">
              <a:extLst>
                <a:ext uri="{FF2B5EF4-FFF2-40B4-BE49-F238E27FC236}">
                  <a16:creationId xmlns:a16="http://schemas.microsoft.com/office/drawing/2014/main" id="{0B98DCC3-0B9E-4262-A09F-DBE7E2D23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18" name="Text Box 5">
              <a:extLst>
                <a:ext uri="{FF2B5EF4-FFF2-40B4-BE49-F238E27FC236}">
                  <a16:creationId xmlns:a16="http://schemas.microsoft.com/office/drawing/2014/main" id="{C17A9731-D1F6-4F32-8131-90C3A923C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2571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39552" y="548680"/>
            <a:ext cx="3217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1400"/>
              <a:t>Npr. u bukovoj šumi na plohi od 25 m</a:t>
            </a:r>
            <a:r>
              <a:rPr lang="en-US" altLang="sr-Latn-RS" sz="1400">
                <a:cs typeface="Arial" charset="0"/>
              </a:rPr>
              <a:t>²</a:t>
            </a:r>
            <a:r>
              <a:rPr lang="hr-HR" altLang="sr-Latn-RS" sz="1400"/>
              <a:t>:</a:t>
            </a:r>
          </a:p>
        </p:txBody>
      </p:sp>
      <p:graphicFrame>
        <p:nvGraphicFramePr>
          <p:cNvPr id="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95661"/>
              </p:ext>
            </p:extLst>
          </p:nvPr>
        </p:nvGraphicFramePr>
        <p:xfrm>
          <a:off x="539552" y="873021"/>
          <a:ext cx="4464496" cy="748030"/>
        </p:xfrm>
        <a:graphic>
          <a:graphicData uri="http://schemas.openxmlformats.org/drawingml/2006/table">
            <a:tbl>
              <a:tblPr/>
              <a:tblGrid>
                <a:gridCol w="205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Vrsta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r>
                        <a:rPr kumimoji="0" lang="hr-HR" altLang="sr-Latn-RS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(%)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hr-HR" altLang="sr-Latn-R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hr-HR" altLang="sr-Latn-R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(no)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(%)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Fagus sylvatica </a:t>
                      </a: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bukva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(75-100 %)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Asperula odorata </a:t>
                      </a: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lazarkinja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(10-25 %)</a:t>
                      </a: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4" name="Picture 2" descr="http://1.bp.blogspot.com/-VvZNmn8z_kw/VTepUIb8UtI/AAAAAAAA2Ec/gvkG6MRvA6c/s1600/Sweet%2BWoodruff%2B%28Asperula%2BOdorata%29%2BOverview,%2BHealth%2BBenefits,%2BSide%2Beffects%2B%283%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624069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78AB0E9-2E29-492C-B522-E7A8599E5192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CBD4462C-8431-461C-A8AC-BF19904D7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AC84281-1C26-4625-87FC-6CC61F059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05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7500" y="685801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b="1" dirty="0"/>
              <a:t>Hipotetski primjeri</a:t>
            </a: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0" y="2154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r-HR"/>
          </a:p>
        </p:txBody>
      </p:sp>
      <p:pic>
        <p:nvPicPr>
          <p:cNvPr id="25799" name="Picture 1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15875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800" name="Text Box 200"/>
          <p:cNvSpPr txBox="1">
            <a:spLocks noChangeArrowheads="1"/>
          </p:cNvSpPr>
          <p:nvPr/>
        </p:nvSpPr>
        <p:spPr bwMode="auto">
          <a:xfrm>
            <a:off x="2319338" y="1431925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dirty="0"/>
              <a:t>U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 4%</a:t>
            </a:r>
          </a:p>
          <a:p>
            <a:r>
              <a:rPr lang="hr-HR" altLang="sr-Latn-RS" dirty="0"/>
              <a:t>G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 1</a:t>
            </a:r>
          </a:p>
          <a:p>
            <a:r>
              <a:rPr lang="hr-HR" altLang="sr-Latn-RS" dirty="0"/>
              <a:t>P = 5 (100%)</a:t>
            </a:r>
          </a:p>
        </p:txBody>
      </p:sp>
      <p:pic>
        <p:nvPicPr>
          <p:cNvPr id="25801" name="Picture 2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24175"/>
            <a:ext cx="15875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802" name="Text Box 202"/>
          <p:cNvSpPr txBox="1">
            <a:spLocks noChangeArrowheads="1"/>
          </p:cNvSpPr>
          <p:nvPr/>
        </p:nvSpPr>
        <p:spPr bwMode="auto">
          <a:xfrm>
            <a:off x="2324100" y="3141663"/>
            <a:ext cx="1663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dirty="0"/>
              <a:t>U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 100%</a:t>
            </a:r>
          </a:p>
          <a:p>
            <a:r>
              <a:rPr lang="hr-HR" altLang="sr-Latn-RS" dirty="0"/>
              <a:t>G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 25</a:t>
            </a:r>
          </a:p>
          <a:p>
            <a:r>
              <a:rPr lang="hr-HR" altLang="sr-Latn-RS" dirty="0"/>
              <a:t>P= 3 (25-50%)</a:t>
            </a:r>
          </a:p>
        </p:txBody>
      </p:sp>
      <p:pic>
        <p:nvPicPr>
          <p:cNvPr id="25803" name="Picture 2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52963"/>
            <a:ext cx="15875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804" name="Text Box 204"/>
          <p:cNvSpPr txBox="1">
            <a:spLocks noChangeArrowheads="1"/>
          </p:cNvSpPr>
          <p:nvPr/>
        </p:nvSpPr>
        <p:spPr bwMode="auto">
          <a:xfrm>
            <a:off x="2324100" y="4868863"/>
            <a:ext cx="1727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dirty="0"/>
              <a:t>U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 44%</a:t>
            </a:r>
          </a:p>
          <a:p>
            <a:r>
              <a:rPr lang="hr-HR" altLang="sr-Latn-RS" dirty="0"/>
              <a:t>G</a:t>
            </a:r>
            <a:r>
              <a:rPr lang="hr-HR" altLang="sr-Latn-RS" baseline="-25000" dirty="0"/>
              <a:t>1</a:t>
            </a:r>
            <a:r>
              <a:rPr lang="hr-HR" altLang="sr-Latn-RS" dirty="0"/>
              <a:t>=75</a:t>
            </a:r>
          </a:p>
          <a:p>
            <a:r>
              <a:rPr lang="hr-HR" altLang="sr-Latn-RS" dirty="0"/>
              <a:t>P = 3 (25-50%)</a:t>
            </a:r>
          </a:p>
        </p:txBody>
      </p:sp>
      <p:sp>
        <p:nvSpPr>
          <p:cNvPr id="25805" name="AutoShape 205"/>
          <p:cNvSpPr>
            <a:spLocks noChangeArrowheads="1"/>
          </p:cNvSpPr>
          <p:nvPr/>
        </p:nvSpPr>
        <p:spPr bwMode="auto">
          <a:xfrm>
            <a:off x="250825" y="1052513"/>
            <a:ext cx="2017713" cy="1871662"/>
          </a:xfrm>
          <a:prstGeom prst="cloudCallout">
            <a:avLst>
              <a:gd name="adj1" fmla="val -44648"/>
              <a:gd name="adj2" fmla="val 46861"/>
            </a:avLst>
          </a:prstGeom>
          <a:pattFill prst="ltUpDiag">
            <a:fgClr>
              <a:srgbClr val="008000">
                <a:alpha val="61000"/>
              </a:srgbClr>
            </a:fgClr>
            <a:bgClr>
              <a:schemeClr val="bg1">
                <a:alpha val="61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r-Latn-RS" altLang="sr-Latn-RS"/>
          </a:p>
        </p:txBody>
      </p:sp>
      <p:sp>
        <p:nvSpPr>
          <p:cNvPr id="25806" name="AutoShape 206"/>
          <p:cNvSpPr>
            <a:spLocks noChangeArrowheads="1"/>
          </p:cNvSpPr>
          <p:nvPr/>
        </p:nvSpPr>
        <p:spPr bwMode="auto">
          <a:xfrm rot="-2248781">
            <a:off x="827088" y="4652963"/>
            <a:ext cx="863600" cy="1368425"/>
          </a:xfrm>
          <a:prstGeom prst="cloudCallout">
            <a:avLst>
              <a:gd name="adj1" fmla="val -37500"/>
              <a:gd name="adj2" fmla="val 45708"/>
            </a:avLst>
          </a:prstGeom>
          <a:pattFill prst="ltUpDiag">
            <a:fgClr>
              <a:srgbClr val="008000">
                <a:alpha val="61000"/>
              </a:srgbClr>
            </a:fgClr>
            <a:bgClr>
              <a:schemeClr val="bg1">
                <a:alpha val="61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r-Latn-RS" altLang="sr-Latn-R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98A81C-6B47-4308-AA4B-6ABE7DF0436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74638"/>
            <a:ext cx="8713787" cy="276224"/>
            <a:chOff x="113" y="173"/>
            <a:chExt cx="5489" cy="174"/>
          </a:xfrm>
        </p:grpSpPr>
        <p:sp>
          <p:nvSpPr>
            <p:cNvPr id="16" name="Line 4">
              <a:extLst>
                <a:ext uri="{FF2B5EF4-FFF2-40B4-BE49-F238E27FC236}">
                  <a16:creationId xmlns:a16="http://schemas.microsoft.com/office/drawing/2014/main" id="{244925C8-5021-40AA-8551-A39EF95F0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" y="346"/>
              <a:ext cx="544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17" name="Text Box 5">
              <a:extLst>
                <a:ext uri="{FF2B5EF4-FFF2-40B4-BE49-F238E27FC236}">
                  <a16:creationId xmlns:a16="http://schemas.microsoft.com/office/drawing/2014/main" id="{B3A552D2-6A2C-406E-95F9-885576702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73"/>
              <a:ext cx="147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sr-Latn-RS" sz="1200" b="1" dirty="0">
                  <a:solidFill>
                    <a:srgbClr val="00B050"/>
                  </a:solidFill>
                </a:rPr>
                <a:t>Flora Hrvatske: </a:t>
              </a:r>
              <a:r>
                <a:rPr lang="en-GB" sz="1200" dirty="0" err="1">
                  <a:solidFill>
                    <a:srgbClr val="00B050"/>
                  </a:solidFill>
                </a:rPr>
                <a:t>Veličina</a:t>
              </a:r>
              <a:r>
                <a:rPr lang="en-GB" sz="1200" dirty="0">
                  <a:solidFill>
                    <a:srgbClr val="00B050"/>
                  </a:solidFill>
                </a:rPr>
                <a:t> </a:t>
              </a:r>
              <a:r>
                <a:rPr lang="en-GB" sz="1200" dirty="0" err="1">
                  <a:solidFill>
                    <a:srgbClr val="00B050"/>
                  </a:solidFill>
                </a:rPr>
                <a:t>populacije</a:t>
              </a:r>
              <a:endParaRPr lang="hr-HR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3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0" grpId="0"/>
      <p:bldP spid="25802" grpId="0"/>
      <p:bldP spid="258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423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Flora Hrvatske</vt:lpstr>
      <vt:lpstr>Određivanje veličine populacije terenska vježba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Biology</dc:creator>
  <cp:lastModifiedBy>38591</cp:lastModifiedBy>
  <cp:revision>157</cp:revision>
  <dcterms:created xsi:type="dcterms:W3CDTF">2014-03-19T08:18:49Z</dcterms:created>
  <dcterms:modified xsi:type="dcterms:W3CDTF">2025-01-03T14:23:15Z</dcterms:modified>
</cp:coreProperties>
</file>