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32" r:id="rId2"/>
    <p:sldId id="360" r:id="rId3"/>
    <p:sldId id="257" r:id="rId4"/>
    <p:sldId id="258" r:id="rId5"/>
    <p:sldId id="278" r:id="rId6"/>
    <p:sldId id="274" r:id="rId7"/>
    <p:sldId id="289" r:id="rId8"/>
    <p:sldId id="277" r:id="rId9"/>
    <p:sldId id="280" r:id="rId10"/>
    <p:sldId id="341" r:id="rId11"/>
    <p:sldId id="281" r:id="rId12"/>
    <p:sldId id="282" r:id="rId13"/>
    <p:sldId id="283" r:id="rId14"/>
    <p:sldId id="284" r:id="rId15"/>
    <p:sldId id="272" r:id="rId16"/>
    <p:sldId id="271" r:id="rId17"/>
    <p:sldId id="290" r:id="rId18"/>
    <p:sldId id="285" r:id="rId19"/>
    <p:sldId id="318" r:id="rId20"/>
    <p:sldId id="359" r:id="rId21"/>
    <p:sldId id="286" r:id="rId22"/>
    <p:sldId id="291" r:id="rId23"/>
    <p:sldId id="292" r:id="rId24"/>
    <p:sldId id="293" r:id="rId25"/>
    <p:sldId id="295" r:id="rId26"/>
    <p:sldId id="294" r:id="rId27"/>
    <p:sldId id="296" r:id="rId28"/>
    <p:sldId id="297" r:id="rId29"/>
  </p:sldIdLst>
  <p:sldSz cx="9144000" cy="6858000" type="screen4x3"/>
  <p:notesSz cx="9144000" cy="6858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88655" autoAdjust="0"/>
  </p:normalViewPr>
  <p:slideViewPr>
    <p:cSldViewPr>
      <p:cViewPr varScale="1">
        <p:scale>
          <a:sx n="101" d="100"/>
          <a:sy n="101" d="100"/>
        </p:scale>
        <p:origin x="231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FBD1A-4C1E-4004-AA07-EB25979F7DD9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6E31C-B5D9-4286-BB8D-F1D7711671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0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Roberto </a:t>
            </a:r>
            <a:r>
              <a:rPr lang="en-GB" dirty="0" err="1"/>
              <a:t>Visiani</a:t>
            </a:r>
            <a:r>
              <a:rPr lang="en-GB" dirty="0"/>
              <a:t> (1800.-1878.) bio je </a:t>
            </a:r>
            <a:r>
              <a:rPr lang="en-GB" dirty="0" err="1"/>
              <a:t>liječnik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botaničar</a:t>
            </a:r>
            <a:r>
              <a:rPr lang="en-GB" dirty="0"/>
              <a:t>, </a:t>
            </a:r>
            <a:r>
              <a:rPr lang="en-GB" dirty="0" err="1"/>
              <a:t>studij</a:t>
            </a:r>
            <a:r>
              <a:rPr lang="en-GB" dirty="0"/>
              <a:t> medicine </a:t>
            </a:r>
            <a:r>
              <a:rPr lang="en-GB" dirty="0" err="1"/>
              <a:t>završio</a:t>
            </a:r>
            <a:r>
              <a:rPr lang="en-GB" dirty="0"/>
              <a:t> je u </a:t>
            </a:r>
            <a:r>
              <a:rPr lang="en-GB" dirty="0" err="1"/>
              <a:t>Padovi</a:t>
            </a:r>
            <a:r>
              <a:rPr lang="en-GB" dirty="0"/>
              <a:t>, radio u </a:t>
            </a:r>
            <a:r>
              <a:rPr lang="en-GB" dirty="0" err="1"/>
              <a:t>Kotoru</a:t>
            </a:r>
            <a:r>
              <a:rPr lang="en-GB" dirty="0"/>
              <a:t>, </a:t>
            </a:r>
            <a:r>
              <a:rPr lang="en-GB" dirty="0" err="1"/>
              <a:t>Drnišu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Budvi</a:t>
            </a:r>
            <a:r>
              <a:rPr lang="en-GB" dirty="0"/>
              <a:t>, od 1837. je </a:t>
            </a:r>
            <a:r>
              <a:rPr lang="en-GB" dirty="0" err="1"/>
              <a:t>sveučilišni</a:t>
            </a:r>
            <a:r>
              <a:rPr lang="en-GB" dirty="0"/>
              <a:t> </a:t>
            </a:r>
            <a:r>
              <a:rPr lang="en-GB" dirty="0" err="1"/>
              <a:t>profesor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ravnatelj</a:t>
            </a:r>
            <a:r>
              <a:rPr lang="en-GB" dirty="0"/>
              <a:t> </a:t>
            </a:r>
            <a:r>
              <a:rPr lang="en-GB" dirty="0" err="1"/>
              <a:t>botaničkoga</a:t>
            </a:r>
            <a:r>
              <a:rPr lang="en-GB" dirty="0"/>
              <a:t> </a:t>
            </a:r>
            <a:r>
              <a:rPr lang="en-GB" dirty="0" err="1"/>
              <a:t>vrta</a:t>
            </a:r>
            <a:r>
              <a:rPr lang="en-GB" dirty="0"/>
              <a:t> u </a:t>
            </a:r>
            <a:r>
              <a:rPr lang="en-GB" dirty="0" err="1"/>
              <a:t>Padovi</a:t>
            </a:r>
            <a:r>
              <a:rPr lang="en-GB" dirty="0"/>
              <a:t>. </a:t>
            </a:r>
            <a:r>
              <a:rPr lang="en-GB" dirty="0" err="1"/>
              <a:t>Opisao</a:t>
            </a:r>
            <a:r>
              <a:rPr lang="en-GB" dirty="0"/>
              <a:t> je </a:t>
            </a:r>
            <a:r>
              <a:rPr lang="en-GB" dirty="0" err="1"/>
              <a:t>mnoge</a:t>
            </a:r>
            <a:r>
              <a:rPr lang="en-GB" dirty="0"/>
              <a:t> </a:t>
            </a:r>
            <a:r>
              <a:rPr lang="en-GB" dirty="0" err="1"/>
              <a:t>nove</a:t>
            </a:r>
            <a:r>
              <a:rPr lang="en-GB" dirty="0"/>
              <a:t> </a:t>
            </a:r>
            <a:r>
              <a:rPr lang="en-GB" dirty="0" err="1"/>
              <a:t>biljne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, a  </a:t>
            </a:r>
            <a:r>
              <a:rPr lang="en-GB" dirty="0" err="1"/>
              <a:t>glavno</a:t>
            </a:r>
            <a:r>
              <a:rPr lang="en-GB" dirty="0"/>
              <a:t> mu je </a:t>
            </a:r>
            <a:r>
              <a:rPr lang="en-GB" dirty="0" err="1"/>
              <a:t>djelo</a:t>
            </a:r>
            <a:r>
              <a:rPr lang="en-GB" dirty="0"/>
              <a:t> </a:t>
            </a:r>
            <a:r>
              <a:rPr lang="en-GB" i="1" dirty="0"/>
              <a:t>Flora </a:t>
            </a:r>
            <a:r>
              <a:rPr lang="en-GB" i="1" dirty="0" err="1"/>
              <a:t>Dalmatica</a:t>
            </a:r>
            <a:r>
              <a:rPr lang="en-GB" dirty="0"/>
              <a:t>, </a:t>
            </a:r>
            <a:r>
              <a:rPr lang="en-GB" dirty="0" err="1"/>
              <a:t>tiskano</a:t>
            </a:r>
            <a:r>
              <a:rPr lang="en-GB" dirty="0"/>
              <a:t> u tri </a:t>
            </a:r>
            <a:r>
              <a:rPr lang="en-GB" dirty="0" err="1"/>
              <a:t>toma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pisano</a:t>
            </a:r>
            <a:r>
              <a:rPr lang="en-GB" dirty="0"/>
              <a:t> </a:t>
            </a:r>
            <a:r>
              <a:rPr lang="en-GB" dirty="0" err="1"/>
              <a:t>latinskim</a:t>
            </a:r>
            <a:r>
              <a:rPr lang="en-GB" dirty="0"/>
              <a:t> </a:t>
            </a:r>
            <a:r>
              <a:rPr lang="en-GB" dirty="0" err="1"/>
              <a:t>jezikom</a:t>
            </a:r>
            <a:r>
              <a:rPr lang="en-GB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važan</a:t>
            </a:r>
            <a:r>
              <a:rPr lang="en-GB" dirty="0"/>
              <a:t> </a:t>
            </a:r>
            <a:r>
              <a:rPr lang="en-GB" dirty="0" err="1"/>
              <a:t>Visianijev</a:t>
            </a:r>
            <a:r>
              <a:rPr lang="en-GB" dirty="0"/>
              <a:t> </a:t>
            </a:r>
            <a:r>
              <a:rPr lang="en-GB" dirty="0" err="1"/>
              <a:t>herbarij</a:t>
            </a:r>
            <a:r>
              <a:rPr lang="en-GB" dirty="0"/>
              <a:t> </a:t>
            </a:r>
            <a:r>
              <a:rPr lang="en-GB" dirty="0" err="1"/>
              <a:t>danas</a:t>
            </a:r>
            <a:r>
              <a:rPr lang="en-GB" dirty="0"/>
              <a:t> se </a:t>
            </a:r>
            <a:r>
              <a:rPr lang="en-GB" dirty="0" err="1"/>
              <a:t>čuva</a:t>
            </a:r>
            <a:r>
              <a:rPr lang="en-GB" dirty="0"/>
              <a:t> u </a:t>
            </a:r>
            <a:r>
              <a:rPr lang="en-GB" dirty="0" err="1"/>
              <a:t>herbarijskoj</a:t>
            </a:r>
            <a:r>
              <a:rPr lang="en-GB" dirty="0"/>
              <a:t> </a:t>
            </a:r>
            <a:r>
              <a:rPr lang="en-GB" dirty="0" err="1"/>
              <a:t>zbirci</a:t>
            </a:r>
            <a:r>
              <a:rPr lang="en-GB" dirty="0"/>
              <a:t> u </a:t>
            </a:r>
            <a:r>
              <a:rPr lang="en-GB" dirty="0" err="1"/>
              <a:t>Padovi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324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osim</a:t>
            </a:r>
            <a:r>
              <a:rPr lang="en-GB" dirty="0"/>
              <a:t> </a:t>
            </a:r>
            <a:r>
              <a:rPr lang="en-GB" dirty="0" err="1"/>
              <a:t>determinacijskih</a:t>
            </a:r>
            <a:r>
              <a:rPr lang="en-GB" dirty="0"/>
              <a:t> </a:t>
            </a:r>
            <a:r>
              <a:rPr lang="en-GB" dirty="0" err="1"/>
              <a:t>ključeva</a:t>
            </a:r>
            <a:r>
              <a:rPr lang="en-GB" dirty="0"/>
              <a:t> </a:t>
            </a:r>
            <a:r>
              <a:rPr lang="en-GB" dirty="0" err="1"/>
              <a:t>prilikom</a:t>
            </a:r>
            <a:r>
              <a:rPr lang="en-GB" dirty="0"/>
              <a:t> </a:t>
            </a:r>
            <a:r>
              <a:rPr lang="en-GB" dirty="0" err="1"/>
              <a:t>određivanja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korisne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ikonografije</a:t>
            </a:r>
            <a:r>
              <a:rPr lang="en-GB" dirty="0"/>
              <a:t> s </a:t>
            </a:r>
            <a:r>
              <a:rPr lang="en-GB" dirty="0" err="1"/>
              <a:t>detaljnim</a:t>
            </a:r>
            <a:r>
              <a:rPr lang="en-GB" dirty="0"/>
              <a:t> </a:t>
            </a:r>
            <a:r>
              <a:rPr lang="en-GB" dirty="0" err="1"/>
              <a:t>crtežima</a:t>
            </a:r>
            <a:r>
              <a:rPr lang="en-GB" dirty="0"/>
              <a:t> </a:t>
            </a:r>
            <a:r>
              <a:rPr lang="en-GB" dirty="0" err="1"/>
              <a:t>biljaka</a:t>
            </a:r>
            <a:r>
              <a:rPr lang="en-GB" dirty="0"/>
              <a:t>, 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dirty="0" err="1"/>
              <a:t>Ikonografija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jugoistočnog</a:t>
            </a:r>
            <a:r>
              <a:rPr lang="en-GB" dirty="0"/>
              <a:t> </a:t>
            </a:r>
            <a:r>
              <a:rPr lang="en-GB" dirty="0" err="1"/>
              <a:t>dijela</a:t>
            </a:r>
            <a:r>
              <a:rPr lang="en-GB" dirty="0"/>
              <a:t> </a:t>
            </a:r>
            <a:r>
              <a:rPr lang="en-GB" dirty="0" err="1"/>
              <a:t>srednje</a:t>
            </a:r>
            <a:r>
              <a:rPr lang="en-GB" dirty="0"/>
              <a:t> Europe (</a:t>
            </a:r>
            <a:r>
              <a:rPr lang="en-GB" dirty="0" err="1"/>
              <a:t>tzv</a:t>
            </a:r>
            <a:r>
              <a:rPr lang="en-GB" dirty="0"/>
              <a:t>. “</a:t>
            </a:r>
            <a:r>
              <a:rPr lang="en-GB" dirty="0" err="1"/>
              <a:t>Javorka</a:t>
            </a:r>
            <a:r>
              <a:rPr lang="en-GB" dirty="0"/>
              <a:t>”)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Flora </a:t>
            </a:r>
            <a:r>
              <a:rPr lang="en-GB" i="1" dirty="0" err="1"/>
              <a:t>Vegetativa</a:t>
            </a:r>
            <a:r>
              <a:rPr lang="en-GB" i="1" dirty="0"/>
              <a:t> </a:t>
            </a:r>
            <a:r>
              <a:rPr lang="en-GB" dirty="0" err="1"/>
              <a:t>sadrži</a:t>
            </a:r>
            <a:r>
              <a:rPr lang="en-GB" dirty="0"/>
              <a:t> </a:t>
            </a:r>
            <a:r>
              <a:rPr lang="en-GB" dirty="0" err="1"/>
              <a:t>crteže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u </a:t>
            </a:r>
            <a:r>
              <a:rPr lang="en-GB" dirty="0" err="1"/>
              <a:t>vegetativnom</a:t>
            </a:r>
            <a:r>
              <a:rPr lang="en-GB" dirty="0"/>
              <a:t> </a:t>
            </a:r>
            <a:r>
              <a:rPr lang="en-GB" dirty="0" err="1"/>
              <a:t>stanju</a:t>
            </a:r>
            <a:r>
              <a:rPr lang="en-GB" dirty="0"/>
              <a:t>, </a:t>
            </a:r>
            <a:r>
              <a:rPr lang="en-GB" dirty="0" err="1"/>
              <a:t>što</a:t>
            </a:r>
            <a:r>
              <a:rPr lang="en-GB" dirty="0"/>
              <a:t> </a:t>
            </a:r>
            <a:r>
              <a:rPr lang="en-GB" dirty="0" err="1"/>
              <a:t>olakšava</a:t>
            </a:r>
            <a:r>
              <a:rPr lang="en-GB" dirty="0"/>
              <a:t> </a:t>
            </a:r>
            <a:r>
              <a:rPr lang="en-GB" dirty="0" err="1"/>
              <a:t>determinaciju</a:t>
            </a:r>
            <a:r>
              <a:rPr lang="en-GB" dirty="0"/>
              <a:t> </a:t>
            </a:r>
            <a:r>
              <a:rPr lang="en-GB" dirty="0" err="1"/>
              <a:t>primjeraka</a:t>
            </a:r>
            <a:r>
              <a:rPr lang="en-GB" dirty="0"/>
              <a:t> </a:t>
            </a:r>
            <a:r>
              <a:rPr lang="en-GB" dirty="0" err="1"/>
              <a:t>skupljenih</a:t>
            </a:r>
            <a:r>
              <a:rPr lang="en-GB" dirty="0"/>
              <a:t> bez </a:t>
            </a:r>
            <a:r>
              <a:rPr lang="en-GB" dirty="0" err="1"/>
              <a:t>cvjetova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plodova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7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objavljeno</a:t>
            </a:r>
            <a:r>
              <a:rPr lang="en-GB" dirty="0"/>
              <a:t> je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ilustriranih</a:t>
            </a:r>
            <a:r>
              <a:rPr lang="en-GB" dirty="0"/>
              <a:t> </a:t>
            </a:r>
            <a:r>
              <a:rPr lang="en-GB" dirty="0" err="1"/>
              <a:t>monografija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hrvatskom</a:t>
            </a:r>
            <a:r>
              <a:rPr lang="en-GB" dirty="0"/>
              <a:t> </a:t>
            </a:r>
            <a:r>
              <a:rPr lang="en-GB" dirty="0" err="1"/>
              <a:t>jeziku</a:t>
            </a:r>
            <a:r>
              <a:rPr lang="en-GB" dirty="0"/>
              <a:t>, </a:t>
            </a:r>
            <a:r>
              <a:rPr lang="en-GB" dirty="0" err="1"/>
              <a:t>primjerice</a:t>
            </a:r>
            <a:r>
              <a:rPr lang="en-GB" dirty="0"/>
              <a:t> </a:t>
            </a:r>
            <a:r>
              <a:rPr lang="en-GB" dirty="0" err="1"/>
              <a:t>monografija</a:t>
            </a:r>
            <a:r>
              <a:rPr lang="en-GB" dirty="0"/>
              <a:t> </a:t>
            </a:r>
            <a:r>
              <a:rPr lang="en-GB" dirty="0" err="1"/>
              <a:t>stranih</a:t>
            </a:r>
            <a:r>
              <a:rPr lang="en-GB" dirty="0"/>
              <a:t> </a:t>
            </a:r>
            <a:r>
              <a:rPr lang="en-GB" dirty="0" err="1"/>
              <a:t>invazivnih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,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jadranske</a:t>
            </a:r>
            <a:r>
              <a:rPr lang="en-GB" dirty="0"/>
              <a:t> </a:t>
            </a:r>
            <a:r>
              <a:rPr lang="en-GB" dirty="0" err="1"/>
              <a:t>obale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Medvednice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801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objavljene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ilustrirane</a:t>
            </a:r>
            <a:r>
              <a:rPr lang="en-GB" dirty="0"/>
              <a:t> </a:t>
            </a:r>
            <a:r>
              <a:rPr lang="en-GB" dirty="0" err="1"/>
              <a:t>monografije</a:t>
            </a:r>
            <a:r>
              <a:rPr lang="en-GB" dirty="0"/>
              <a:t> za </a:t>
            </a:r>
            <a:r>
              <a:rPr lang="en-GB" dirty="0" err="1"/>
              <a:t>pojedina</a:t>
            </a:r>
            <a:r>
              <a:rPr lang="en-GB" dirty="0"/>
              <a:t> </a:t>
            </a:r>
            <a:r>
              <a:rPr lang="en-GB" dirty="0" err="1"/>
              <a:t>područja</a:t>
            </a:r>
            <a:r>
              <a:rPr lang="en-GB" dirty="0"/>
              <a:t> </a:t>
            </a:r>
            <a:r>
              <a:rPr lang="en-GB" dirty="0" err="1"/>
              <a:t>Hrvatske</a:t>
            </a:r>
            <a:r>
              <a:rPr lang="en-GB" dirty="0"/>
              <a:t>, 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i="1" dirty="0" err="1"/>
              <a:t>Velebit</a:t>
            </a:r>
            <a:r>
              <a:rPr lang="en-GB" i="1" dirty="0"/>
              <a:t> </a:t>
            </a:r>
            <a:r>
              <a:rPr lang="en-GB" i="1" dirty="0" err="1"/>
              <a:t>i</a:t>
            </a:r>
            <a:r>
              <a:rPr lang="en-GB" i="1" dirty="0"/>
              <a:t> </a:t>
            </a:r>
            <a:r>
              <a:rPr lang="en-GB" i="1" dirty="0" err="1"/>
              <a:t>njegov</a:t>
            </a:r>
            <a:r>
              <a:rPr lang="en-GB" i="1" dirty="0"/>
              <a:t> </a:t>
            </a:r>
            <a:r>
              <a:rPr lang="en-GB" i="1" dirty="0" err="1"/>
              <a:t>biljni</a:t>
            </a:r>
            <a:r>
              <a:rPr lang="en-GB" i="1" dirty="0"/>
              <a:t> </a:t>
            </a:r>
            <a:r>
              <a:rPr lang="en-GB" i="1" dirty="0" err="1"/>
              <a:t>svijet</a:t>
            </a:r>
            <a:r>
              <a:rPr lang="en-GB" dirty="0"/>
              <a:t> </a:t>
            </a:r>
            <a:r>
              <a:rPr lang="en-GB" dirty="0" err="1"/>
              <a:t>Sergeja</a:t>
            </a:r>
            <a:r>
              <a:rPr lang="en-GB" dirty="0"/>
              <a:t> </a:t>
            </a:r>
            <a:r>
              <a:rPr lang="en-GB" dirty="0" err="1"/>
              <a:t>Forenbachera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hrvatskom</a:t>
            </a:r>
            <a:r>
              <a:rPr lang="en-GB" dirty="0"/>
              <a:t> </a:t>
            </a:r>
            <a:r>
              <a:rPr lang="en-GB" dirty="0" err="1"/>
              <a:t>jeziku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hr-HR" dirty="0"/>
              <a:t>Rottensteiner</a:t>
            </a:r>
            <a:r>
              <a:rPr lang="en-GB" dirty="0"/>
              <a:t>ova </a:t>
            </a:r>
            <a:r>
              <a:rPr lang="en-GB" i="1" dirty="0"/>
              <a:t>E</a:t>
            </a:r>
            <a:r>
              <a:rPr lang="hr-HR" i="1" dirty="0"/>
              <a:t>xkursionsflora für Istrien</a:t>
            </a:r>
            <a:r>
              <a:rPr lang="en-GB" i="1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njemačkom</a:t>
            </a:r>
            <a:r>
              <a:rPr lang="en-GB" dirty="0"/>
              <a:t> </a:t>
            </a:r>
            <a:r>
              <a:rPr lang="en-GB" dirty="0" err="1"/>
              <a:t>jeziku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korisne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ilustrirane</a:t>
            </a:r>
            <a:r>
              <a:rPr lang="en-GB" dirty="0"/>
              <a:t> </a:t>
            </a:r>
            <a:r>
              <a:rPr lang="en-GB"/>
              <a:t>monografije</a:t>
            </a:r>
            <a:r>
              <a:rPr lang="en-GB" dirty="0"/>
              <a:t> </a:t>
            </a:r>
            <a:r>
              <a:rPr lang="en-GB" dirty="0" err="1"/>
              <a:t>švicarske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(</a:t>
            </a:r>
            <a:r>
              <a:rPr lang="en-GB" i="1" dirty="0"/>
              <a:t>Flora Helvetica</a:t>
            </a:r>
            <a:r>
              <a:rPr lang="en-GB" dirty="0"/>
              <a:t>) </a:t>
            </a:r>
            <a:r>
              <a:rPr lang="en-GB" dirty="0" err="1"/>
              <a:t>te</a:t>
            </a:r>
            <a:r>
              <a:rPr lang="en-GB" dirty="0"/>
              <a:t> za </a:t>
            </a:r>
            <a:r>
              <a:rPr lang="en-GB" dirty="0" err="1"/>
              <a:t>proučavanje</a:t>
            </a:r>
            <a:r>
              <a:rPr lang="en-GB" dirty="0"/>
              <a:t> </a:t>
            </a:r>
            <a:r>
              <a:rPr lang="en-GB" dirty="0" err="1"/>
              <a:t>sredozemne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knjiga</a:t>
            </a:r>
            <a:r>
              <a:rPr lang="en-GB" dirty="0"/>
              <a:t> </a:t>
            </a:r>
            <a:r>
              <a:rPr lang="hr-HR" i="1" dirty="0"/>
              <a:t>Wild Flowers of the Mediterranean</a:t>
            </a:r>
            <a:r>
              <a:rPr lang="en-GB" i="1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55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 </a:t>
            </a:r>
            <a:r>
              <a:rPr lang="en-GB" dirty="0" err="1"/>
              <a:t>novije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izdane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značajne</a:t>
            </a:r>
            <a:r>
              <a:rPr lang="en-GB" dirty="0"/>
              <a:t> </a:t>
            </a:r>
            <a:r>
              <a:rPr lang="en-GB" dirty="0" err="1"/>
              <a:t>knjige</a:t>
            </a:r>
            <a:r>
              <a:rPr lang="en-GB" dirty="0"/>
              <a:t> </a:t>
            </a:r>
            <a:r>
              <a:rPr lang="en-GB" dirty="0" err="1"/>
              <a:t>poput</a:t>
            </a:r>
            <a:r>
              <a:rPr lang="en-GB" dirty="0"/>
              <a:t> </a:t>
            </a:r>
            <a:r>
              <a:rPr lang="hr-HR" i="1" dirty="0"/>
              <a:t>Botanički važna područja Hrvatske</a:t>
            </a:r>
            <a:r>
              <a:rPr lang="en-GB" i="1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obrađuje</a:t>
            </a:r>
            <a:r>
              <a:rPr lang="en-GB" dirty="0"/>
              <a:t> </a:t>
            </a:r>
            <a:r>
              <a:rPr lang="en-GB" dirty="0" err="1"/>
              <a:t>floristički</a:t>
            </a:r>
            <a:r>
              <a:rPr lang="en-GB" dirty="0"/>
              <a:t> </a:t>
            </a:r>
            <a:r>
              <a:rPr lang="en-GB" dirty="0" err="1"/>
              <a:t>najbogatija</a:t>
            </a:r>
            <a:r>
              <a:rPr lang="en-GB" dirty="0"/>
              <a:t> </a:t>
            </a:r>
            <a:r>
              <a:rPr lang="en-GB" dirty="0" err="1"/>
              <a:t>područja</a:t>
            </a:r>
            <a:r>
              <a:rPr lang="en-GB" dirty="0"/>
              <a:t> u </a:t>
            </a:r>
            <a:r>
              <a:rPr lang="en-GB" dirty="0" err="1"/>
              <a:t>Hrvatskoj</a:t>
            </a:r>
            <a:r>
              <a:rPr lang="en-GB" dirty="0"/>
              <a:t>, </a:t>
            </a:r>
            <a:r>
              <a:rPr lang="en-GB" dirty="0" err="1"/>
              <a:t>te</a:t>
            </a:r>
            <a:r>
              <a:rPr lang="en-GB" dirty="0"/>
              <a:t> po </a:t>
            </a:r>
            <a:r>
              <a:rPr lang="en-GB" dirty="0" err="1"/>
              <a:t>prvi</a:t>
            </a:r>
            <a:r>
              <a:rPr lang="en-GB" dirty="0"/>
              <a:t> puta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jednom</a:t>
            </a:r>
            <a:r>
              <a:rPr lang="en-GB" dirty="0"/>
              <a:t> </a:t>
            </a:r>
            <a:r>
              <a:rPr lang="en-GB" dirty="0" err="1"/>
              <a:t>mjestu</a:t>
            </a:r>
            <a:r>
              <a:rPr lang="en-GB" dirty="0"/>
              <a:t> </a:t>
            </a:r>
            <a:r>
              <a:rPr lang="en-GB" dirty="0" err="1"/>
              <a:t>prikaz</a:t>
            </a:r>
            <a:r>
              <a:rPr lang="en-GB" dirty="0"/>
              <a:t> </a:t>
            </a:r>
            <a:r>
              <a:rPr lang="en-GB" dirty="0" err="1"/>
              <a:t>endemičnih</a:t>
            </a:r>
            <a:r>
              <a:rPr lang="en-GB" dirty="0"/>
              <a:t> </a:t>
            </a:r>
            <a:r>
              <a:rPr lang="en-GB" dirty="0" err="1"/>
              <a:t>svojti</a:t>
            </a:r>
            <a:r>
              <a:rPr lang="en-GB" dirty="0"/>
              <a:t> u </a:t>
            </a:r>
            <a:r>
              <a:rPr lang="en-GB" dirty="0" err="1"/>
              <a:t>knjizi</a:t>
            </a:r>
            <a:r>
              <a:rPr lang="en-GB" dirty="0"/>
              <a:t> </a:t>
            </a:r>
            <a:r>
              <a:rPr lang="en-GB" i="1" dirty="0" err="1"/>
              <a:t>Endemi</a:t>
            </a:r>
            <a:r>
              <a:rPr lang="en-GB" i="1" dirty="0"/>
              <a:t> u </a:t>
            </a:r>
            <a:r>
              <a:rPr lang="en-GB" i="1" dirty="0" err="1"/>
              <a:t>hrvatskoj</a:t>
            </a:r>
            <a:r>
              <a:rPr lang="en-GB" i="1" dirty="0"/>
              <a:t> </a:t>
            </a:r>
            <a:r>
              <a:rPr lang="en-GB" i="1" dirty="0" err="1"/>
              <a:t>flori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64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i="1" dirty="0"/>
              <a:t>Flora Croatica </a:t>
            </a:r>
            <a:r>
              <a:rPr lang="hr-HR" dirty="0"/>
              <a:t>baza podataka</a:t>
            </a:r>
            <a:r>
              <a:rPr lang="en-GB" dirty="0"/>
              <a:t> je </a:t>
            </a:r>
            <a:r>
              <a:rPr lang="en-GB" dirty="0" err="1"/>
              <a:t>središnja</a:t>
            </a:r>
            <a:r>
              <a:rPr lang="en-GB" dirty="0"/>
              <a:t> </a:t>
            </a:r>
            <a:r>
              <a:rPr lang="en-GB" dirty="0" err="1"/>
              <a:t>nacionalna</a:t>
            </a:r>
            <a:r>
              <a:rPr lang="en-GB" dirty="0"/>
              <a:t> </a:t>
            </a:r>
            <a:r>
              <a:rPr lang="en-GB" dirty="0" err="1"/>
              <a:t>baza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o </a:t>
            </a:r>
            <a:r>
              <a:rPr lang="en-GB" dirty="0" err="1"/>
              <a:t>flori</a:t>
            </a:r>
            <a:r>
              <a:rPr lang="en-GB" dirty="0"/>
              <a:t> </a:t>
            </a:r>
            <a:r>
              <a:rPr lang="en-GB" dirty="0" err="1"/>
              <a:t>Hrvatske</a:t>
            </a:r>
            <a:r>
              <a:rPr lang="en-GB" dirty="0"/>
              <a:t> u </a:t>
            </a:r>
            <a:r>
              <a:rPr lang="en-GB" dirty="0" err="1"/>
              <a:t>kojoj</a:t>
            </a:r>
            <a:r>
              <a:rPr lang="en-GB" dirty="0"/>
              <a:t> se </a:t>
            </a:r>
            <a:r>
              <a:rPr lang="en-GB" dirty="0" err="1"/>
              <a:t>konstantno</a:t>
            </a:r>
            <a:r>
              <a:rPr lang="en-GB" dirty="0"/>
              <a:t> </a:t>
            </a:r>
            <a:r>
              <a:rPr lang="en-GB" dirty="0" err="1"/>
              <a:t>unose</a:t>
            </a:r>
            <a:r>
              <a:rPr lang="en-GB" dirty="0"/>
              <a:t> </a:t>
            </a:r>
            <a:r>
              <a:rPr lang="en-GB" dirty="0" err="1"/>
              <a:t>podaci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literature, </a:t>
            </a:r>
            <a:r>
              <a:rPr lang="en-GB" dirty="0" err="1"/>
              <a:t>herbarijskih</a:t>
            </a:r>
            <a:r>
              <a:rPr lang="en-GB" dirty="0"/>
              <a:t> </a:t>
            </a:r>
            <a:r>
              <a:rPr lang="en-GB" dirty="0" err="1"/>
              <a:t>zbirki</a:t>
            </a:r>
            <a:r>
              <a:rPr lang="en-GB" dirty="0"/>
              <a:t>, </a:t>
            </a:r>
            <a:r>
              <a:rPr lang="en-GB" dirty="0" err="1"/>
              <a:t>terenska</a:t>
            </a:r>
            <a:r>
              <a:rPr lang="en-GB" dirty="0"/>
              <a:t> </a:t>
            </a:r>
            <a:r>
              <a:rPr lang="en-GB" dirty="0" err="1"/>
              <a:t>opažanja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fotografije</a:t>
            </a:r>
            <a:r>
              <a:rPr lang="en-GB" dirty="0"/>
              <a:t> </a:t>
            </a:r>
            <a:r>
              <a:rPr lang="en-GB" dirty="0" err="1"/>
              <a:t>vrsta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sadrži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en-GB" dirty="0"/>
              <a:t> o </a:t>
            </a:r>
            <a:r>
              <a:rPr lang="en-GB" dirty="0" err="1"/>
              <a:t>vaskularnim</a:t>
            </a:r>
            <a:r>
              <a:rPr lang="en-GB" dirty="0"/>
              <a:t> </a:t>
            </a:r>
            <a:r>
              <a:rPr lang="en-GB" dirty="0" err="1"/>
              <a:t>biljakama</a:t>
            </a:r>
            <a:r>
              <a:rPr lang="en-GB" dirty="0"/>
              <a:t>, </a:t>
            </a:r>
            <a:r>
              <a:rPr lang="en-GB" dirty="0" err="1"/>
              <a:t>mahovinama</a:t>
            </a:r>
            <a:r>
              <a:rPr lang="en-GB" dirty="0"/>
              <a:t>, </a:t>
            </a:r>
            <a:r>
              <a:rPr lang="en-GB" dirty="0" err="1"/>
              <a:t>lišajevima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algama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sastavnica</a:t>
            </a:r>
            <a:r>
              <a:rPr lang="en-GB" dirty="0"/>
              <a:t> je </a:t>
            </a:r>
            <a:r>
              <a:rPr lang="en-GB" dirty="0" err="1"/>
              <a:t>Informacijskog</a:t>
            </a:r>
            <a:r>
              <a:rPr lang="en-GB" dirty="0"/>
              <a:t> </a:t>
            </a:r>
            <a:r>
              <a:rPr lang="en-GB" dirty="0" err="1"/>
              <a:t>sustava</a:t>
            </a:r>
            <a:r>
              <a:rPr lang="en-GB" dirty="0"/>
              <a:t> </a:t>
            </a:r>
            <a:r>
              <a:rPr lang="en-GB" dirty="0" err="1"/>
              <a:t>zaštite</a:t>
            </a:r>
            <a:r>
              <a:rPr lang="en-GB" dirty="0"/>
              <a:t> </a:t>
            </a:r>
            <a:r>
              <a:rPr lang="en-GB" dirty="0" err="1"/>
              <a:t>prirode</a:t>
            </a:r>
            <a:r>
              <a:rPr lang="en-GB" dirty="0"/>
              <a:t> RH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726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i="1" dirty="0">
                <a:latin typeface="arial" panose="020B0604020202020204" pitchFamily="34" charset="0"/>
              </a:rPr>
              <a:t>Euro+Med PlantBase</a:t>
            </a:r>
            <a:r>
              <a:rPr lang="en-GB" i="1" dirty="0">
                <a:latin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</a:rPr>
              <a:t>je </a:t>
            </a:r>
            <a:r>
              <a:rPr lang="en-GB" dirty="0" err="1">
                <a:latin typeface="arial" panose="020B0604020202020204" pitchFamily="34" charset="0"/>
              </a:rPr>
              <a:t>baza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podataka</a:t>
            </a:r>
            <a:r>
              <a:rPr lang="en-GB" dirty="0">
                <a:latin typeface="arial" panose="020B0604020202020204" pitchFamily="34" charset="0"/>
              </a:rPr>
              <a:t> o </a:t>
            </a:r>
            <a:r>
              <a:rPr lang="en-GB" dirty="0" err="1">
                <a:latin typeface="arial" panose="020B0604020202020204" pitchFamily="34" charset="0"/>
              </a:rPr>
              <a:t>vaskularnim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biljkama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njihovim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arealima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na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području</a:t>
            </a:r>
            <a:r>
              <a:rPr lang="en-GB" dirty="0">
                <a:latin typeface="arial" panose="020B0604020202020204" pitchFamily="34" charset="0"/>
              </a:rPr>
              <a:t> Europe </a:t>
            </a:r>
            <a:r>
              <a:rPr lang="en-GB" dirty="0" err="1">
                <a:latin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</a:rPr>
              <a:t>šire</a:t>
            </a:r>
            <a:r>
              <a:rPr lang="en-GB" dirty="0">
                <a:latin typeface="arial" panose="020B0604020202020204" pitchFamily="34" charset="0"/>
              </a:rPr>
              <a:t> (</a:t>
            </a:r>
            <a:r>
              <a:rPr lang="en-GB" dirty="0" err="1">
                <a:latin typeface="arial" panose="020B0604020202020204" pitchFamily="34" charset="0"/>
              </a:rPr>
              <a:t>sjeverna</a:t>
            </a:r>
            <a:r>
              <a:rPr lang="en-GB" dirty="0">
                <a:latin typeface="arial" panose="020B0604020202020204" pitchFamily="34" charset="0"/>
              </a:rPr>
              <a:t> Afrika)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979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pojedine</a:t>
            </a:r>
            <a:r>
              <a:rPr lang="en-GB" dirty="0"/>
              <a:t> </a:t>
            </a:r>
            <a:r>
              <a:rPr lang="en-GB" dirty="0" err="1"/>
              <a:t>države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regije</a:t>
            </a:r>
            <a:r>
              <a:rPr lang="en-GB" dirty="0"/>
              <a:t> </a:t>
            </a:r>
            <a:r>
              <a:rPr lang="en-GB" dirty="0" err="1"/>
              <a:t>također</a:t>
            </a:r>
            <a:r>
              <a:rPr lang="en-GB" dirty="0"/>
              <a:t> </a:t>
            </a:r>
            <a:r>
              <a:rPr lang="en-GB" dirty="0" err="1"/>
              <a:t>imaju</a:t>
            </a:r>
            <a:r>
              <a:rPr lang="en-GB" dirty="0"/>
              <a:t> online </a:t>
            </a:r>
            <a:r>
              <a:rPr lang="en-GB" dirty="0" err="1"/>
              <a:t>baze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o </a:t>
            </a:r>
            <a:r>
              <a:rPr lang="en-GB" dirty="0" err="1"/>
              <a:t>svojim</a:t>
            </a:r>
            <a:r>
              <a:rPr lang="en-GB" dirty="0"/>
              <a:t> </a:t>
            </a:r>
            <a:r>
              <a:rPr lang="en-GB" dirty="0" err="1"/>
              <a:t>florma</a:t>
            </a:r>
            <a:r>
              <a:rPr lang="en-GB" dirty="0"/>
              <a:t>, </a:t>
            </a:r>
            <a:r>
              <a:rPr lang="en-GB" dirty="0" err="1"/>
              <a:t>npr</a:t>
            </a:r>
            <a:r>
              <a:rPr lang="en-GB" dirty="0"/>
              <a:t>.: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Flora Španjolske (Flora Iberica)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eFloras (Flora Sjeverne Amerike, Čilea, Kine</a:t>
            </a:r>
            <a:r>
              <a:rPr lang="en-GB" dirty="0"/>
              <a:t>...)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Flora Švicarske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777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za </a:t>
            </a:r>
            <a:r>
              <a:rPr lang="en-GB" dirty="0" err="1"/>
              <a:t>pretragu</a:t>
            </a:r>
            <a:r>
              <a:rPr lang="en-GB" dirty="0"/>
              <a:t> </a:t>
            </a:r>
            <a:r>
              <a:rPr lang="en-GB" dirty="0" err="1"/>
              <a:t>znanstvenih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stručnih</a:t>
            </a:r>
            <a:r>
              <a:rPr lang="en-GB" dirty="0"/>
              <a:t> </a:t>
            </a:r>
            <a:r>
              <a:rPr lang="en-GB" dirty="0" err="1"/>
              <a:t>članaka</a:t>
            </a:r>
            <a:r>
              <a:rPr lang="en-GB" dirty="0"/>
              <a:t> </a:t>
            </a:r>
            <a:r>
              <a:rPr lang="en-GB" dirty="0" err="1"/>
              <a:t>objavljenih</a:t>
            </a:r>
            <a:r>
              <a:rPr lang="en-GB" dirty="0"/>
              <a:t> u </a:t>
            </a:r>
            <a:r>
              <a:rPr lang="en-GB" dirty="0" err="1"/>
              <a:t>hrvatskim</a:t>
            </a:r>
            <a:r>
              <a:rPr lang="en-GB" dirty="0"/>
              <a:t> </a:t>
            </a:r>
            <a:r>
              <a:rPr lang="en-GB" dirty="0" err="1"/>
              <a:t>časopisima</a:t>
            </a:r>
            <a:r>
              <a:rPr lang="en-GB" dirty="0"/>
              <a:t> </a:t>
            </a:r>
            <a:r>
              <a:rPr lang="en-GB" dirty="0" err="1"/>
              <a:t>koristi</a:t>
            </a:r>
            <a:r>
              <a:rPr lang="en-GB" dirty="0"/>
              <a:t> se </a:t>
            </a:r>
            <a:r>
              <a:rPr lang="en-GB" dirty="0" err="1"/>
              <a:t>službeni</a:t>
            </a:r>
            <a:r>
              <a:rPr lang="en-GB" dirty="0"/>
              <a:t> </a:t>
            </a:r>
            <a:r>
              <a:rPr lang="hr-HR" i="1" dirty="0"/>
              <a:t>Portal znanstvenih časopisa Republike Hrvatske</a:t>
            </a:r>
            <a:r>
              <a:rPr lang="en-GB" i="1" dirty="0"/>
              <a:t> - </a:t>
            </a:r>
            <a:r>
              <a:rPr lang="hr-HR" i="1" dirty="0"/>
              <a:t>Hrčak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94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za </a:t>
            </a:r>
            <a:r>
              <a:rPr lang="en-GB" dirty="0" err="1"/>
              <a:t>pretragu</a:t>
            </a:r>
            <a:r>
              <a:rPr lang="en-GB" dirty="0"/>
              <a:t> </a:t>
            </a:r>
            <a:r>
              <a:rPr lang="en-GB" dirty="0" err="1"/>
              <a:t>znanstvenih</a:t>
            </a:r>
            <a:r>
              <a:rPr lang="en-GB" dirty="0"/>
              <a:t> </a:t>
            </a:r>
            <a:r>
              <a:rPr lang="en-GB" dirty="0" err="1"/>
              <a:t>članaka</a:t>
            </a:r>
            <a:r>
              <a:rPr lang="en-GB" dirty="0"/>
              <a:t> u </a:t>
            </a:r>
            <a:r>
              <a:rPr lang="en-GB" dirty="0" err="1"/>
              <a:t>međunarodnim</a:t>
            </a:r>
            <a:r>
              <a:rPr lang="en-GB" dirty="0"/>
              <a:t> </a:t>
            </a:r>
            <a:r>
              <a:rPr lang="en-GB" dirty="0" err="1"/>
              <a:t>časopisima</a:t>
            </a:r>
            <a:r>
              <a:rPr lang="en-GB" dirty="0"/>
              <a:t> </a:t>
            </a:r>
            <a:r>
              <a:rPr lang="en-GB" dirty="0" err="1"/>
              <a:t>koristi</a:t>
            </a:r>
            <a:r>
              <a:rPr lang="en-GB" dirty="0"/>
              <a:t> se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mrežnih</a:t>
            </a:r>
            <a:r>
              <a:rPr lang="en-GB" dirty="0"/>
              <a:t> </a:t>
            </a:r>
            <a:r>
              <a:rPr lang="en-GB" dirty="0" err="1"/>
              <a:t>stranica</a:t>
            </a:r>
            <a:r>
              <a:rPr lang="en-GB" dirty="0"/>
              <a:t>, a </a:t>
            </a:r>
            <a:r>
              <a:rPr lang="en-GB" dirty="0" err="1"/>
              <a:t>ovdje</a:t>
            </a:r>
            <a:r>
              <a:rPr lang="en-GB" dirty="0"/>
              <a:t> </a:t>
            </a:r>
            <a:r>
              <a:rPr lang="en-GB" dirty="0" err="1"/>
              <a:t>preporučamo</a:t>
            </a:r>
            <a:r>
              <a:rPr lang="en-GB" dirty="0"/>
              <a:t> </a:t>
            </a:r>
            <a:r>
              <a:rPr lang="hr-HR" i="1" dirty="0"/>
              <a:t>Web of Science</a:t>
            </a:r>
            <a:r>
              <a:rPr lang="en-GB" dirty="0"/>
              <a:t> (</a:t>
            </a:r>
            <a:r>
              <a:rPr lang="en-GB" dirty="0" err="1"/>
              <a:t>WoS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hr-HR" i="1" dirty="0"/>
              <a:t>Biodiversity Heritage Library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307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za </a:t>
            </a:r>
            <a:r>
              <a:rPr lang="en-GB" dirty="0" err="1"/>
              <a:t>pristup</a:t>
            </a:r>
            <a:r>
              <a:rPr lang="en-GB" dirty="0"/>
              <a:t> </a:t>
            </a:r>
            <a:r>
              <a:rPr lang="en-GB" dirty="0" err="1"/>
              <a:t>teže</a:t>
            </a:r>
            <a:r>
              <a:rPr lang="en-GB" dirty="0"/>
              <a:t> </a:t>
            </a:r>
            <a:r>
              <a:rPr lang="en-GB" dirty="0" err="1"/>
              <a:t>dostupnim</a:t>
            </a:r>
            <a:r>
              <a:rPr lang="en-GB" dirty="0"/>
              <a:t> </a:t>
            </a:r>
            <a:r>
              <a:rPr lang="en-GB" dirty="0" err="1"/>
              <a:t>starijim</a:t>
            </a:r>
            <a:r>
              <a:rPr lang="en-GB" dirty="0"/>
              <a:t> </a:t>
            </a:r>
            <a:r>
              <a:rPr lang="en-GB" dirty="0" err="1"/>
              <a:t>publikacijama</a:t>
            </a:r>
            <a:r>
              <a:rPr lang="en-GB" dirty="0"/>
              <a:t>, </a:t>
            </a:r>
            <a:r>
              <a:rPr lang="en-GB" dirty="0" err="1"/>
              <a:t>pogotovo</a:t>
            </a:r>
            <a:r>
              <a:rPr lang="en-GB" dirty="0"/>
              <a:t> </a:t>
            </a:r>
            <a:r>
              <a:rPr lang="en-GB" dirty="0" err="1"/>
              <a:t>knjigama</a:t>
            </a:r>
            <a:r>
              <a:rPr lang="en-GB" dirty="0"/>
              <a:t> </a:t>
            </a:r>
            <a:r>
              <a:rPr lang="en-GB" dirty="0" err="1"/>
              <a:t>tiskanima</a:t>
            </a:r>
            <a:r>
              <a:rPr lang="en-GB" dirty="0"/>
              <a:t> u 19.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prvoj</a:t>
            </a:r>
            <a:r>
              <a:rPr lang="en-GB" dirty="0"/>
              <a:t> </a:t>
            </a:r>
            <a:r>
              <a:rPr lang="en-GB" dirty="0" err="1"/>
              <a:t>polovici</a:t>
            </a:r>
            <a:r>
              <a:rPr lang="en-GB" dirty="0"/>
              <a:t> 20. </a:t>
            </a:r>
            <a:r>
              <a:rPr lang="en-GB" dirty="0" err="1"/>
              <a:t>stoljeća</a:t>
            </a:r>
            <a:r>
              <a:rPr lang="en-GB" dirty="0"/>
              <a:t> </a:t>
            </a:r>
            <a:r>
              <a:rPr lang="en-GB" dirty="0" err="1"/>
              <a:t>koriste</a:t>
            </a:r>
            <a:r>
              <a:rPr lang="en-GB" dirty="0"/>
              <a:t> se </a:t>
            </a:r>
            <a:r>
              <a:rPr lang="en-GB" dirty="0" err="1"/>
              <a:t>sljedeće</a:t>
            </a:r>
            <a:r>
              <a:rPr lang="en-GB" dirty="0"/>
              <a:t> </a:t>
            </a:r>
            <a:r>
              <a:rPr lang="en-GB" dirty="0" err="1"/>
              <a:t>mrežne</a:t>
            </a:r>
            <a:r>
              <a:rPr lang="en-GB" dirty="0"/>
              <a:t> </a:t>
            </a:r>
            <a:r>
              <a:rPr lang="en-GB" dirty="0" err="1"/>
              <a:t>stranice</a:t>
            </a:r>
            <a:r>
              <a:rPr lang="en-GB" dirty="0"/>
              <a:t>: </a:t>
            </a:r>
            <a:r>
              <a:rPr lang="hr-HR" i="1" dirty="0"/>
              <a:t>Botanical Digital Library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hr-HR" i="1" dirty="0"/>
              <a:t>Digital Library del Real Jardín Botánico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06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Josip Schlosser (1808.-1882.), </a:t>
            </a:r>
            <a:r>
              <a:rPr lang="en-GB" dirty="0" err="1"/>
              <a:t>liječnik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botaničar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Ljudevit</a:t>
            </a:r>
            <a:r>
              <a:rPr lang="en-GB" dirty="0"/>
              <a:t> </a:t>
            </a:r>
            <a:r>
              <a:rPr lang="en-GB" dirty="0" err="1"/>
              <a:t>Vukotinović</a:t>
            </a:r>
            <a:r>
              <a:rPr lang="en-GB" dirty="0"/>
              <a:t> (</a:t>
            </a:r>
            <a:r>
              <a:rPr lang="en-GB" dirty="0" err="1"/>
              <a:t>Farkaš</a:t>
            </a:r>
            <a:r>
              <a:rPr lang="en-GB" dirty="0"/>
              <a:t>) (1813.-1893.), </a:t>
            </a:r>
            <a:r>
              <a:rPr lang="en-GB" dirty="0" err="1"/>
              <a:t>hrvatski</a:t>
            </a:r>
            <a:r>
              <a:rPr lang="en-GB" dirty="0"/>
              <a:t> </a:t>
            </a:r>
            <a:r>
              <a:rPr lang="en-GB" dirty="0" err="1"/>
              <a:t>književnik</a:t>
            </a:r>
            <a:r>
              <a:rPr lang="en-GB" dirty="0"/>
              <a:t>, </a:t>
            </a:r>
            <a:r>
              <a:rPr lang="en-GB" dirty="0" err="1"/>
              <a:t>hrvatski</a:t>
            </a:r>
            <a:r>
              <a:rPr lang="en-GB" dirty="0"/>
              <a:t> </a:t>
            </a:r>
            <a:r>
              <a:rPr lang="en-GB" dirty="0" err="1"/>
              <a:t>preporoditelj</a:t>
            </a:r>
            <a:r>
              <a:rPr lang="en-GB" dirty="0"/>
              <a:t> (</a:t>
            </a:r>
            <a:r>
              <a:rPr lang="en-GB" dirty="0" err="1"/>
              <a:t>ilirac</a:t>
            </a:r>
            <a:r>
              <a:rPr lang="en-GB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Dragutin</a:t>
            </a:r>
            <a:r>
              <a:rPr lang="en-GB" dirty="0"/>
              <a:t> </a:t>
            </a:r>
            <a:r>
              <a:rPr lang="en-GB" dirty="0" err="1"/>
              <a:t>Hirc</a:t>
            </a:r>
            <a:r>
              <a:rPr lang="en-GB" dirty="0"/>
              <a:t> (1853.-1921.), </a:t>
            </a:r>
            <a:r>
              <a:rPr lang="en-GB" dirty="0" err="1"/>
              <a:t>učitelj</a:t>
            </a:r>
            <a:r>
              <a:rPr lang="en-GB" dirty="0"/>
              <a:t>, </a:t>
            </a:r>
            <a:r>
              <a:rPr lang="en-GB" dirty="0" err="1"/>
              <a:t>prirodoslovac</a:t>
            </a:r>
            <a:r>
              <a:rPr lang="en-GB" dirty="0"/>
              <a:t>, </a:t>
            </a:r>
            <a:r>
              <a:rPr lang="en-GB" dirty="0" err="1"/>
              <a:t>planinar</a:t>
            </a:r>
            <a:r>
              <a:rPr lang="en-GB" dirty="0"/>
              <a:t>, </a:t>
            </a:r>
            <a:r>
              <a:rPr lang="en-GB" dirty="0" err="1"/>
              <a:t>botaničar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putopisac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01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Arpad Degen (1866.-1934.) bio je </a:t>
            </a:r>
            <a:r>
              <a:rPr lang="en-GB" dirty="0" err="1"/>
              <a:t>mađarski</a:t>
            </a:r>
            <a:r>
              <a:rPr lang="en-GB" dirty="0"/>
              <a:t> </a:t>
            </a:r>
            <a:r>
              <a:rPr lang="en-GB" dirty="0" err="1"/>
              <a:t>liječnik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 </a:t>
            </a:r>
            <a:r>
              <a:rPr lang="en-GB" dirty="0" err="1"/>
              <a:t>botaničar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je </a:t>
            </a:r>
            <a:r>
              <a:rPr lang="en-GB" dirty="0" err="1"/>
              <a:t>objavio</a:t>
            </a:r>
            <a:r>
              <a:rPr lang="en-GB" dirty="0"/>
              <a:t> </a:t>
            </a:r>
            <a:r>
              <a:rPr lang="en-GB" dirty="0" err="1"/>
              <a:t>prvi</a:t>
            </a:r>
            <a:r>
              <a:rPr lang="en-GB" dirty="0"/>
              <a:t> </a:t>
            </a:r>
            <a:r>
              <a:rPr lang="en-GB" dirty="0" err="1"/>
              <a:t>sveobuhvatni</a:t>
            </a:r>
            <a:r>
              <a:rPr lang="en-GB" dirty="0"/>
              <a:t> </a:t>
            </a:r>
            <a:r>
              <a:rPr lang="en-GB" dirty="0" err="1"/>
              <a:t>prikaz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planine</a:t>
            </a:r>
            <a:r>
              <a:rPr lang="en-GB" dirty="0"/>
              <a:t> </a:t>
            </a:r>
            <a:r>
              <a:rPr lang="en-GB" dirty="0" err="1"/>
              <a:t>Velebit</a:t>
            </a:r>
            <a:r>
              <a:rPr lang="en-GB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po </a:t>
            </a:r>
            <a:r>
              <a:rPr lang="en-GB" dirty="0" err="1"/>
              <a:t>njemu</a:t>
            </a:r>
            <a:r>
              <a:rPr lang="en-GB" dirty="0"/>
              <a:t> je </a:t>
            </a:r>
            <a:r>
              <a:rPr lang="en-GB" dirty="0" err="1"/>
              <a:t>nazvan</a:t>
            </a:r>
            <a:r>
              <a:rPr lang="en-GB" dirty="0"/>
              <a:t> </a:t>
            </a:r>
            <a:r>
              <a:rPr lang="en-GB" dirty="0" err="1"/>
              <a:t>naš</a:t>
            </a:r>
            <a:r>
              <a:rPr lang="en-GB" dirty="0"/>
              <a:t> </a:t>
            </a:r>
            <a:r>
              <a:rPr lang="en-GB" dirty="0" err="1"/>
              <a:t>endemični</a:t>
            </a:r>
            <a:r>
              <a:rPr lang="en-GB" dirty="0"/>
              <a:t> rod </a:t>
            </a:r>
            <a:r>
              <a:rPr lang="en-GB" dirty="0" err="1"/>
              <a:t>degenija</a:t>
            </a:r>
            <a:r>
              <a:rPr lang="en-GB" dirty="0"/>
              <a:t> (</a:t>
            </a:r>
            <a:r>
              <a:rPr lang="en-GB" i="1" dirty="0" err="1"/>
              <a:t>Degenia</a:t>
            </a:r>
            <a:r>
              <a:rPr lang="en-GB" dirty="0"/>
              <a:t>) s </a:t>
            </a:r>
            <a:r>
              <a:rPr lang="en-GB" dirty="0" err="1"/>
              <a:t>jedinom</a:t>
            </a:r>
            <a:r>
              <a:rPr lang="en-GB" dirty="0"/>
              <a:t> </a:t>
            </a:r>
            <a:r>
              <a:rPr lang="en-GB" dirty="0" err="1"/>
              <a:t>vrstom</a:t>
            </a:r>
            <a:r>
              <a:rPr lang="en-GB" dirty="0"/>
              <a:t> </a:t>
            </a:r>
            <a:r>
              <a:rPr lang="en-GB" dirty="0" err="1"/>
              <a:t>velebitskom</a:t>
            </a:r>
            <a:r>
              <a:rPr lang="en-GB" dirty="0"/>
              <a:t> </a:t>
            </a:r>
            <a:r>
              <a:rPr lang="en-GB" dirty="0" err="1"/>
              <a:t>degenijom</a:t>
            </a:r>
            <a:r>
              <a:rPr lang="en-GB" dirty="0"/>
              <a:t> (</a:t>
            </a:r>
            <a:r>
              <a:rPr lang="en-GB" i="1" dirty="0" err="1"/>
              <a:t>Degenia</a:t>
            </a:r>
            <a:r>
              <a:rPr lang="en-GB" i="1" dirty="0"/>
              <a:t> </a:t>
            </a:r>
            <a:r>
              <a:rPr lang="en-GB" i="1" dirty="0" err="1"/>
              <a:t>velebitica</a:t>
            </a:r>
            <a:r>
              <a:rPr lang="en-GB" dirty="0"/>
              <a:t>), </a:t>
            </a:r>
            <a:r>
              <a:rPr lang="en-GB" dirty="0" err="1"/>
              <a:t>koju</a:t>
            </a:r>
            <a:r>
              <a:rPr lang="en-GB" dirty="0"/>
              <a:t> je </a:t>
            </a:r>
            <a:r>
              <a:rPr lang="en-GB" dirty="0" err="1"/>
              <a:t>otkrio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južnome</a:t>
            </a:r>
            <a:r>
              <a:rPr lang="en-GB" dirty="0"/>
              <a:t> </a:t>
            </a:r>
            <a:r>
              <a:rPr lang="en-GB" dirty="0" err="1"/>
              <a:t>Velebitu</a:t>
            </a:r>
            <a:r>
              <a:rPr lang="en-GB" dirty="0"/>
              <a:t> u </a:t>
            </a:r>
            <a:r>
              <a:rPr lang="en-GB" dirty="0" err="1"/>
              <a:t>srpnju</a:t>
            </a:r>
            <a:r>
              <a:rPr lang="en-GB" dirty="0"/>
              <a:t> 1907.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96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ilustrirani</a:t>
            </a:r>
            <a:r>
              <a:rPr lang="en-GB" dirty="0"/>
              <a:t> </a:t>
            </a:r>
            <a:r>
              <a:rPr lang="en-GB" dirty="0" err="1"/>
              <a:t>determinacijski</a:t>
            </a:r>
            <a:r>
              <a:rPr lang="en-GB" dirty="0"/>
              <a:t> </a:t>
            </a:r>
            <a:r>
              <a:rPr lang="en-GB" dirty="0" err="1"/>
              <a:t>ključ</a:t>
            </a:r>
            <a:r>
              <a:rPr lang="en-GB" dirty="0"/>
              <a:t> do </a:t>
            </a:r>
            <a:r>
              <a:rPr lang="en-GB" dirty="0" err="1"/>
              <a:t>razine</a:t>
            </a:r>
            <a:r>
              <a:rPr lang="en-GB" dirty="0"/>
              <a:t> </a:t>
            </a:r>
            <a:r>
              <a:rPr lang="en-GB" dirty="0" err="1"/>
              <a:t>roda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hrvatskom</a:t>
            </a:r>
            <a:r>
              <a:rPr lang="en-GB" dirty="0"/>
              <a:t> </a:t>
            </a:r>
            <a:r>
              <a:rPr lang="en-GB" dirty="0" err="1"/>
              <a:t>jeziku</a:t>
            </a:r>
            <a:r>
              <a:rPr lang="en-GB" dirty="0"/>
              <a:t> </a:t>
            </a:r>
            <a:r>
              <a:rPr lang="en-GB" dirty="0" err="1"/>
              <a:t>objavio</a:t>
            </a:r>
            <a:r>
              <a:rPr lang="en-GB" dirty="0"/>
              <a:t> je prof. </a:t>
            </a:r>
            <a:r>
              <a:rPr lang="en-GB" dirty="0" err="1"/>
              <a:t>Stjepan</a:t>
            </a:r>
            <a:r>
              <a:rPr lang="en-GB" dirty="0"/>
              <a:t> </a:t>
            </a:r>
            <a:r>
              <a:rPr lang="en-GB" dirty="0" err="1"/>
              <a:t>Horvatić</a:t>
            </a:r>
            <a:r>
              <a:rPr lang="en-GB" dirty="0"/>
              <a:t> 1954.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 </a:t>
            </a:r>
            <a:r>
              <a:rPr lang="en-GB" dirty="0" err="1"/>
              <a:t>slično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Radovan </a:t>
            </a:r>
            <a:r>
              <a:rPr lang="en-GB" dirty="0" err="1"/>
              <a:t>Domac</a:t>
            </a:r>
            <a:r>
              <a:rPr lang="en-GB" dirty="0"/>
              <a:t> </a:t>
            </a:r>
            <a:r>
              <a:rPr lang="en-GB" dirty="0" err="1"/>
              <a:t>objavljuje</a:t>
            </a:r>
            <a:r>
              <a:rPr lang="en-GB" dirty="0"/>
              <a:t> </a:t>
            </a:r>
            <a:r>
              <a:rPr lang="en-GB" dirty="0" err="1"/>
              <a:t>prvi</a:t>
            </a:r>
            <a:r>
              <a:rPr lang="en-GB" dirty="0"/>
              <a:t> </a:t>
            </a:r>
            <a:r>
              <a:rPr lang="en-GB" dirty="0" err="1"/>
              <a:t>determinacijski</a:t>
            </a:r>
            <a:r>
              <a:rPr lang="en-GB" dirty="0"/>
              <a:t> </a:t>
            </a:r>
            <a:r>
              <a:rPr lang="en-GB" dirty="0" err="1"/>
              <a:t>ključ</a:t>
            </a:r>
            <a:r>
              <a:rPr lang="en-GB" dirty="0"/>
              <a:t> do </a:t>
            </a:r>
            <a:r>
              <a:rPr lang="en-GB" dirty="0" err="1"/>
              <a:t>razine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hrvatskom</a:t>
            </a:r>
            <a:r>
              <a:rPr lang="en-GB" dirty="0"/>
              <a:t> </a:t>
            </a:r>
            <a:r>
              <a:rPr lang="en-GB" dirty="0" err="1"/>
              <a:t>jeziku</a:t>
            </a:r>
            <a:r>
              <a:rPr lang="en-GB" dirty="0"/>
              <a:t>, </a:t>
            </a:r>
            <a:r>
              <a:rPr lang="en-GB" dirty="0" err="1"/>
              <a:t>koji</a:t>
            </a:r>
            <a:r>
              <a:rPr lang="en-GB" dirty="0"/>
              <a:t> se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manje</a:t>
            </a:r>
            <a:r>
              <a:rPr lang="en-GB" dirty="0"/>
              <a:t> </a:t>
            </a:r>
            <a:r>
              <a:rPr lang="en-GB" dirty="0" err="1"/>
              <a:t>preinake</a:t>
            </a:r>
            <a:r>
              <a:rPr lang="en-GB" dirty="0"/>
              <a:t> </a:t>
            </a:r>
            <a:r>
              <a:rPr lang="en-GB" dirty="0" err="1"/>
              <a:t>objavljuje</a:t>
            </a:r>
            <a:r>
              <a:rPr lang="en-GB" dirty="0"/>
              <a:t> do </a:t>
            </a:r>
            <a:r>
              <a:rPr lang="en-GB" dirty="0" err="1"/>
              <a:t>danas</a:t>
            </a:r>
            <a:r>
              <a:rPr lang="en-GB" dirty="0"/>
              <a:t> u </a:t>
            </a:r>
            <a:r>
              <a:rPr lang="en-GB" dirty="0" err="1"/>
              <a:t>nizu</a:t>
            </a:r>
            <a:r>
              <a:rPr lang="en-GB" dirty="0"/>
              <a:t> </a:t>
            </a:r>
            <a:r>
              <a:rPr lang="en-GB" dirty="0" err="1"/>
              <a:t>izdanja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813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recentno</a:t>
            </a:r>
            <a:r>
              <a:rPr lang="en-GB" dirty="0"/>
              <a:t>, prof. Toni </a:t>
            </a:r>
            <a:r>
              <a:rPr lang="en-GB" dirty="0" err="1"/>
              <a:t>Nikolić</a:t>
            </a:r>
            <a:r>
              <a:rPr lang="en-GB" dirty="0"/>
              <a:t> </a:t>
            </a:r>
            <a:r>
              <a:rPr lang="en-GB" dirty="0" err="1"/>
              <a:t>objavljuje</a:t>
            </a:r>
            <a:r>
              <a:rPr lang="en-GB" dirty="0"/>
              <a:t> </a:t>
            </a:r>
            <a:r>
              <a:rPr lang="en-GB" dirty="0" err="1"/>
              <a:t>četverosveščanu</a:t>
            </a:r>
            <a:r>
              <a:rPr lang="en-GB" dirty="0"/>
              <a:t> </a:t>
            </a:r>
            <a:r>
              <a:rPr lang="en-GB" i="1" dirty="0" err="1"/>
              <a:t>Floru</a:t>
            </a:r>
            <a:r>
              <a:rPr lang="en-GB" i="1" dirty="0"/>
              <a:t> </a:t>
            </a:r>
            <a:r>
              <a:rPr lang="en-GB" i="1" dirty="0" err="1"/>
              <a:t>Croaticu</a:t>
            </a:r>
            <a:r>
              <a:rPr lang="en-GB" dirty="0"/>
              <a:t>, </a:t>
            </a:r>
            <a:r>
              <a:rPr lang="en-GB" dirty="0" err="1"/>
              <a:t>suvremeni</a:t>
            </a:r>
            <a:r>
              <a:rPr lang="en-GB" dirty="0"/>
              <a:t> </a:t>
            </a:r>
            <a:r>
              <a:rPr lang="en-GB" dirty="0" err="1"/>
              <a:t>prikaz</a:t>
            </a:r>
            <a:r>
              <a:rPr lang="en-GB" dirty="0"/>
              <a:t> </a:t>
            </a:r>
            <a:r>
              <a:rPr lang="en-GB" dirty="0" err="1"/>
              <a:t>hrvatske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s </a:t>
            </a:r>
            <a:r>
              <a:rPr lang="en-GB" dirty="0" err="1"/>
              <a:t>determinacijskim</a:t>
            </a:r>
            <a:r>
              <a:rPr lang="en-GB" dirty="0"/>
              <a:t> </a:t>
            </a:r>
            <a:r>
              <a:rPr lang="en-GB" dirty="0" err="1"/>
              <a:t>ključevima</a:t>
            </a:r>
            <a:r>
              <a:rPr lang="en-GB" dirty="0"/>
              <a:t>, </a:t>
            </a:r>
            <a:r>
              <a:rPr lang="en-GB" dirty="0" err="1"/>
              <a:t>fotografijama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crtežima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84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prilikom</a:t>
            </a:r>
            <a:r>
              <a:rPr lang="en-GB" dirty="0"/>
              <a:t> </a:t>
            </a:r>
            <a:r>
              <a:rPr lang="en-GB" dirty="0" err="1"/>
              <a:t>determinacije</a:t>
            </a:r>
            <a:r>
              <a:rPr lang="en-GB" dirty="0"/>
              <a:t> </a:t>
            </a:r>
            <a:r>
              <a:rPr lang="en-GB" dirty="0" err="1"/>
              <a:t>biljnog</a:t>
            </a:r>
            <a:r>
              <a:rPr lang="en-GB" dirty="0"/>
              <a:t> </a:t>
            </a:r>
            <a:r>
              <a:rPr lang="en-GB" dirty="0" err="1"/>
              <a:t>materijala</a:t>
            </a:r>
            <a:r>
              <a:rPr lang="en-GB" dirty="0"/>
              <a:t> </a:t>
            </a:r>
            <a:r>
              <a:rPr lang="en-GB" dirty="0" err="1"/>
              <a:t>sakupljenog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području</a:t>
            </a:r>
            <a:r>
              <a:rPr lang="en-GB" dirty="0"/>
              <a:t> </a:t>
            </a:r>
            <a:r>
              <a:rPr lang="en-GB" dirty="0" err="1"/>
              <a:t>Hrvatske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često</a:t>
            </a:r>
            <a:r>
              <a:rPr lang="en-GB" dirty="0"/>
              <a:t> je </a:t>
            </a:r>
            <a:r>
              <a:rPr lang="en-GB" dirty="0" err="1"/>
              <a:t>potrebno</a:t>
            </a:r>
            <a:r>
              <a:rPr lang="en-GB" dirty="0"/>
              <a:t> </a:t>
            </a:r>
            <a:r>
              <a:rPr lang="en-GB" dirty="0" err="1"/>
              <a:t>koristiti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komparativne</a:t>
            </a:r>
            <a:r>
              <a:rPr lang="en-GB" dirty="0"/>
              <a:t> </a:t>
            </a:r>
            <a:r>
              <a:rPr lang="en-GB" dirty="0" err="1"/>
              <a:t>ključeve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ostalu</a:t>
            </a:r>
            <a:r>
              <a:rPr lang="en-GB" dirty="0"/>
              <a:t> </a:t>
            </a:r>
            <a:r>
              <a:rPr lang="en-GB" dirty="0" err="1"/>
              <a:t>literaturu</a:t>
            </a:r>
            <a:r>
              <a:rPr lang="en-GB" dirty="0"/>
              <a:t> o </a:t>
            </a:r>
            <a:r>
              <a:rPr lang="en-GB" dirty="0" err="1"/>
              <a:t>flori</a:t>
            </a:r>
            <a:r>
              <a:rPr lang="en-GB" dirty="0"/>
              <a:t> </a:t>
            </a:r>
            <a:r>
              <a:rPr lang="en-GB" dirty="0" err="1"/>
              <a:t>susjednih</a:t>
            </a:r>
            <a:r>
              <a:rPr lang="en-GB" dirty="0"/>
              <a:t> </a:t>
            </a:r>
            <a:r>
              <a:rPr lang="en-GB" dirty="0" err="1"/>
              <a:t>zemalja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za </a:t>
            </a:r>
            <a:r>
              <a:rPr lang="en-GB" dirty="0" err="1"/>
              <a:t>primorsku</a:t>
            </a:r>
            <a:r>
              <a:rPr lang="en-GB" dirty="0"/>
              <a:t> </a:t>
            </a:r>
            <a:r>
              <a:rPr lang="en-GB" dirty="0" err="1"/>
              <a:t>Hrvatsku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otoke</a:t>
            </a:r>
            <a:r>
              <a:rPr lang="en-GB" dirty="0"/>
              <a:t> </a:t>
            </a:r>
            <a:r>
              <a:rPr lang="en-GB" dirty="0" err="1"/>
              <a:t>često</a:t>
            </a:r>
            <a:r>
              <a:rPr lang="en-GB" dirty="0"/>
              <a:t> se </a:t>
            </a:r>
            <a:r>
              <a:rPr lang="en-GB" dirty="0" err="1"/>
              <a:t>koristi</a:t>
            </a:r>
            <a:r>
              <a:rPr lang="en-GB" dirty="0"/>
              <a:t> </a:t>
            </a:r>
            <a:r>
              <a:rPr lang="en-GB" i="1" dirty="0"/>
              <a:t>Flora </a:t>
            </a:r>
            <a:r>
              <a:rPr lang="en-GB" i="1" dirty="0" err="1"/>
              <a:t>d’Italia</a:t>
            </a:r>
            <a:r>
              <a:rPr lang="en-GB" dirty="0"/>
              <a:t>, za </a:t>
            </a:r>
            <a:r>
              <a:rPr lang="en-GB" dirty="0" err="1"/>
              <a:t>kontinentalnu</a:t>
            </a:r>
            <a:r>
              <a:rPr lang="en-GB" dirty="0"/>
              <a:t> </a:t>
            </a:r>
            <a:r>
              <a:rPr lang="en-GB" dirty="0" err="1"/>
              <a:t>Hrvatsku</a:t>
            </a:r>
            <a:r>
              <a:rPr lang="en-GB" dirty="0"/>
              <a:t> </a:t>
            </a:r>
            <a:r>
              <a:rPr lang="en-GB" i="1" dirty="0"/>
              <a:t>Mala flora </a:t>
            </a:r>
            <a:r>
              <a:rPr lang="en-GB" i="1" dirty="0" err="1"/>
              <a:t>Slovenije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i="1" dirty="0"/>
              <a:t>Flora SR </a:t>
            </a:r>
            <a:r>
              <a:rPr lang="en-GB" i="1" dirty="0" err="1"/>
              <a:t>Srbije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836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također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korisni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determinacijski</a:t>
            </a:r>
            <a:r>
              <a:rPr lang="en-GB" dirty="0"/>
              <a:t> </a:t>
            </a:r>
            <a:r>
              <a:rPr lang="en-GB" dirty="0" err="1"/>
              <a:t>ključevi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ilustrativne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Austrije</a:t>
            </a:r>
            <a:r>
              <a:rPr lang="en-GB" dirty="0"/>
              <a:t> 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Češke</a:t>
            </a:r>
            <a:r>
              <a:rPr lang="en-GB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 err="1"/>
              <a:t>Exkursionsflora</a:t>
            </a:r>
            <a:r>
              <a:rPr lang="en-GB" i="1" dirty="0"/>
              <a:t> von Deutschland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 err="1"/>
              <a:t>Květena</a:t>
            </a:r>
            <a:r>
              <a:rPr lang="en-GB" i="1" dirty="0"/>
              <a:t> </a:t>
            </a:r>
            <a:r>
              <a:rPr lang="en-GB" i="1" dirty="0" err="1"/>
              <a:t>České</a:t>
            </a:r>
            <a:r>
              <a:rPr lang="en-GB" i="1" dirty="0"/>
              <a:t> </a:t>
            </a:r>
            <a:r>
              <a:rPr lang="en-GB" i="1" dirty="0" err="1"/>
              <a:t>republiky</a:t>
            </a:r>
            <a:endParaRPr lang="en-GB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iako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pisani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stranim</a:t>
            </a:r>
            <a:r>
              <a:rPr lang="en-GB" dirty="0"/>
              <a:t> </a:t>
            </a:r>
            <a:r>
              <a:rPr lang="en-GB" dirty="0" err="1"/>
              <a:t>jezicima</a:t>
            </a:r>
            <a:r>
              <a:rPr lang="en-GB" dirty="0"/>
              <a:t>, </a:t>
            </a:r>
            <a:r>
              <a:rPr lang="en-GB" dirty="0" err="1"/>
              <a:t>korisne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detaljne</a:t>
            </a:r>
            <a:r>
              <a:rPr lang="en-GB" dirty="0"/>
              <a:t> </a:t>
            </a:r>
            <a:r>
              <a:rPr lang="en-GB" dirty="0" err="1"/>
              <a:t>ilustracije</a:t>
            </a:r>
            <a:r>
              <a:rPr lang="en-GB" dirty="0"/>
              <a:t> </a:t>
            </a:r>
            <a:r>
              <a:rPr lang="en-GB" dirty="0" err="1"/>
              <a:t>biljnih</a:t>
            </a:r>
            <a:r>
              <a:rPr lang="en-GB" dirty="0"/>
              <a:t> </a:t>
            </a:r>
            <a:r>
              <a:rPr lang="en-GB" dirty="0" err="1"/>
              <a:t>vrsta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prilikom</a:t>
            </a:r>
            <a:r>
              <a:rPr lang="en-GB" dirty="0"/>
              <a:t> </a:t>
            </a:r>
            <a:r>
              <a:rPr lang="en-GB" dirty="0" err="1"/>
              <a:t>determinacija</a:t>
            </a:r>
            <a:r>
              <a:rPr lang="en-GB" dirty="0"/>
              <a:t> </a:t>
            </a:r>
            <a:r>
              <a:rPr lang="en-GB" dirty="0" err="1"/>
              <a:t>nezaobilazna</a:t>
            </a:r>
            <a:r>
              <a:rPr lang="en-GB" dirty="0"/>
              <a:t> je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i="1" dirty="0"/>
              <a:t>Flora </a:t>
            </a:r>
            <a:r>
              <a:rPr lang="en-GB" i="1" dirty="0" err="1"/>
              <a:t>Europaea</a:t>
            </a:r>
            <a:r>
              <a:rPr lang="en-GB" dirty="0"/>
              <a:t> – </a:t>
            </a:r>
            <a:r>
              <a:rPr lang="en-GB" dirty="0" err="1"/>
              <a:t>peterosveščana</a:t>
            </a:r>
            <a:r>
              <a:rPr lang="en-GB" dirty="0"/>
              <a:t> </a:t>
            </a:r>
            <a:r>
              <a:rPr lang="en-GB" dirty="0" err="1"/>
              <a:t>publikacija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obuhvaća</a:t>
            </a:r>
            <a:r>
              <a:rPr lang="en-GB" dirty="0"/>
              <a:t> </a:t>
            </a:r>
            <a:r>
              <a:rPr lang="en-GB" dirty="0" err="1"/>
              <a:t>floru</a:t>
            </a:r>
            <a:r>
              <a:rPr lang="en-GB" dirty="0"/>
              <a:t> </a:t>
            </a:r>
            <a:r>
              <a:rPr lang="en-GB" dirty="0" err="1"/>
              <a:t>čitavog</a:t>
            </a:r>
            <a:r>
              <a:rPr lang="en-GB" dirty="0"/>
              <a:t> </a:t>
            </a:r>
            <a:r>
              <a:rPr lang="en-GB" dirty="0" err="1"/>
              <a:t>kontinenta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pripadajućih</a:t>
            </a:r>
            <a:r>
              <a:rPr lang="en-GB" dirty="0"/>
              <a:t> </a:t>
            </a:r>
            <a:r>
              <a:rPr lang="en-GB" dirty="0" err="1"/>
              <a:t>otočja</a:t>
            </a:r>
            <a:r>
              <a:rPr lang="en-GB" dirty="0"/>
              <a:t>. </a:t>
            </a:r>
            <a:r>
              <a:rPr lang="en-GB" dirty="0" err="1"/>
              <a:t>Pisana</a:t>
            </a:r>
            <a:r>
              <a:rPr lang="en-GB" dirty="0"/>
              <a:t> je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engleksom</a:t>
            </a:r>
            <a:r>
              <a:rPr lang="en-GB" dirty="0"/>
              <a:t> </a:t>
            </a:r>
            <a:r>
              <a:rPr lang="en-GB" dirty="0" err="1"/>
              <a:t>jeziku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659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postoje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publikacije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se </a:t>
            </a:r>
            <a:r>
              <a:rPr lang="en-GB" dirty="0" err="1"/>
              <a:t>detaljnije</a:t>
            </a:r>
            <a:r>
              <a:rPr lang="en-GB" dirty="0"/>
              <a:t> </a:t>
            </a:r>
            <a:r>
              <a:rPr lang="en-GB" dirty="0" err="1"/>
              <a:t>bave</a:t>
            </a:r>
            <a:r>
              <a:rPr lang="en-GB" dirty="0"/>
              <a:t> </a:t>
            </a:r>
            <a:r>
              <a:rPr lang="en-GB" dirty="0" err="1"/>
              <a:t>pojedinom</a:t>
            </a:r>
            <a:r>
              <a:rPr lang="en-GB" dirty="0"/>
              <a:t> </a:t>
            </a:r>
            <a:r>
              <a:rPr lang="en-GB" dirty="0" err="1"/>
              <a:t>porodicom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rodom</a:t>
            </a:r>
            <a:r>
              <a:rPr lang="en-GB" dirty="0"/>
              <a:t>, </a:t>
            </a:r>
            <a:r>
              <a:rPr lang="en-GB" dirty="0" err="1"/>
              <a:t>primjerice</a:t>
            </a:r>
            <a:r>
              <a:rPr lang="en-GB" dirty="0"/>
              <a:t> </a:t>
            </a:r>
            <a:r>
              <a:rPr lang="en-GB" dirty="0" err="1"/>
              <a:t>ako</a:t>
            </a:r>
            <a:r>
              <a:rPr lang="en-GB" dirty="0"/>
              <a:t> </a:t>
            </a:r>
            <a:r>
              <a:rPr lang="en-GB" dirty="0" err="1"/>
              <a:t>određujemo</a:t>
            </a:r>
            <a:r>
              <a:rPr lang="en-GB" dirty="0"/>
              <a:t> </a:t>
            </a:r>
            <a:r>
              <a:rPr lang="en-GB" dirty="0" err="1"/>
              <a:t>orhideje</a:t>
            </a:r>
            <a:r>
              <a:rPr lang="en-GB" dirty="0"/>
              <a:t>, </a:t>
            </a:r>
            <a:r>
              <a:rPr lang="en-GB" dirty="0" err="1"/>
              <a:t>nezaobilazna</a:t>
            </a:r>
            <a:r>
              <a:rPr lang="en-GB" dirty="0"/>
              <a:t> je </a:t>
            </a:r>
            <a:r>
              <a:rPr lang="en-GB" dirty="0" err="1"/>
              <a:t>Delforgeova</a:t>
            </a:r>
            <a:r>
              <a:rPr lang="en-GB" dirty="0"/>
              <a:t> </a:t>
            </a:r>
            <a:r>
              <a:rPr lang="en-GB" dirty="0" err="1"/>
              <a:t>publikacija</a:t>
            </a:r>
            <a:r>
              <a:rPr lang="en-GB" dirty="0"/>
              <a:t> </a:t>
            </a:r>
            <a:r>
              <a:rPr lang="en-GB" i="1" dirty="0"/>
              <a:t>Orchids of Europe, North Africa and the Middle East</a:t>
            </a:r>
            <a:r>
              <a:rPr lang="en-GB" dirty="0"/>
              <a:t>, </a:t>
            </a:r>
            <a:r>
              <a:rPr lang="en-GB" dirty="0" err="1"/>
              <a:t>koja</a:t>
            </a:r>
            <a:r>
              <a:rPr lang="en-GB" dirty="0"/>
              <a:t> se </a:t>
            </a:r>
            <a:r>
              <a:rPr lang="en-GB" dirty="0" err="1"/>
              <a:t>svakih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godina</a:t>
            </a:r>
            <a:r>
              <a:rPr lang="en-GB" dirty="0"/>
              <a:t> </a:t>
            </a:r>
            <a:r>
              <a:rPr lang="en-GB" dirty="0" err="1"/>
              <a:t>ažurira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6E31C-B5D9-4286-BB8D-F1D77116712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96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708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814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339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6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401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077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372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749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337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81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63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04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mplantbase.or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aiberica.e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efloras.org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www.wsl.ch/land/products/webflora/floramodul1-en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rcak.srce.hr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ebofknowledge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iodiversitylibrary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tanicus.org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ibdigital.rjb.csic.es/ing/index.php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/>
              <a:t>Flora Hrvatske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38130C-541C-44F0-8F31-FF0485287A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84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836712"/>
            <a:ext cx="7200000" cy="50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64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www.ebesede.si/content/TehniskaZalozba/Martincic-Andrej-Mala-flora-slovenije-2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820" y="1485224"/>
            <a:ext cx="260432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68746" y="5374957"/>
            <a:ext cx="2570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/>
              <a:t>Martinčić, A. i sur., 2007: </a:t>
            </a:r>
          </a:p>
          <a:p>
            <a:pPr lvl="0"/>
            <a:r>
              <a:rPr lang="hr-HR" b="1" dirty="0"/>
              <a:t>Mala flora Slovenije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85224"/>
            <a:ext cx="289756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2160" y="5374957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/>
              <a:t>Josifović, M., 1970-1986: </a:t>
            </a:r>
          </a:p>
          <a:p>
            <a:pPr lvl="0"/>
            <a:r>
              <a:rPr lang="hr-HR" b="1" dirty="0"/>
              <a:t>Flora Srbije</a:t>
            </a:r>
            <a:r>
              <a:rPr lang="hr-HR" dirty="0"/>
              <a:t> (1-10)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t="3107" r="6655" b="7469"/>
          <a:stretch/>
        </p:blipFill>
        <p:spPr bwMode="auto">
          <a:xfrm>
            <a:off x="395536" y="692696"/>
            <a:ext cx="2762522" cy="274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5536" y="5374957"/>
            <a:ext cx="2442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/>
              <a:t>Pignatti, S., 1982: </a:t>
            </a:r>
          </a:p>
          <a:p>
            <a:pPr lvl="0"/>
            <a:r>
              <a:rPr lang="hr-HR" b="1" dirty="0"/>
              <a:t>Flora d'Italia</a:t>
            </a:r>
            <a:r>
              <a:rPr lang="hr-HR" dirty="0"/>
              <a:t> (1-3)</a:t>
            </a: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9" y="3505071"/>
            <a:ext cx="2780995" cy="19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742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08860"/>
            <a:ext cx="4104456" cy="347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3848" y="4221088"/>
            <a:ext cx="5617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/>
              <a:t>Hejny</a:t>
            </a:r>
            <a:r>
              <a:rPr lang="hr-HR" dirty="0"/>
              <a:t>, S. &amp; </a:t>
            </a:r>
            <a:r>
              <a:rPr lang="hr-HR" dirty="0" err="1"/>
              <a:t>Slavik</a:t>
            </a:r>
            <a:r>
              <a:rPr lang="hr-HR" dirty="0"/>
              <a:t>, B.: </a:t>
            </a:r>
            <a:r>
              <a:rPr lang="hr-HR" b="1" dirty="0" err="1"/>
              <a:t>Květena</a:t>
            </a:r>
            <a:r>
              <a:rPr lang="hr-HR" b="1" dirty="0"/>
              <a:t> </a:t>
            </a:r>
            <a:r>
              <a:rPr lang="hr-HR" b="1" dirty="0" err="1"/>
              <a:t>České</a:t>
            </a:r>
            <a:r>
              <a:rPr lang="hr-HR" b="1" dirty="0"/>
              <a:t> </a:t>
            </a:r>
            <a:r>
              <a:rPr lang="hr-HR" b="1" dirty="0" err="1"/>
              <a:t>republiky</a:t>
            </a:r>
            <a:r>
              <a:rPr lang="hr-HR" b="1" dirty="0"/>
              <a:t> </a:t>
            </a:r>
            <a:r>
              <a:rPr lang="hr-HR" dirty="0"/>
              <a:t>(1-7)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08860"/>
            <a:ext cx="27908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7504" y="5013176"/>
            <a:ext cx="5257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/>
              <a:t>Rothmaler, W., 2009: </a:t>
            </a:r>
            <a:r>
              <a:rPr lang="hr-HR" b="1" dirty="0"/>
              <a:t>Exkursionsflora von Deutschland 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4284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230941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 err="1"/>
              <a:t>Tutin</a:t>
            </a:r>
            <a:r>
              <a:rPr lang="hr-HR" dirty="0"/>
              <a:t>, </a:t>
            </a:r>
            <a:r>
              <a:rPr lang="hr-HR" dirty="0" err="1"/>
              <a:t>T.G</a:t>
            </a:r>
            <a:r>
              <a:rPr lang="hr-HR" dirty="0"/>
              <a:t>. et al., 1964-1980: </a:t>
            </a:r>
            <a:r>
              <a:rPr lang="hr-HR" b="1" dirty="0"/>
              <a:t>Flora Europaea </a:t>
            </a:r>
            <a:r>
              <a:rPr lang="hr-HR" dirty="0"/>
              <a:t>(1-5). </a:t>
            </a:r>
          </a:p>
        </p:txBody>
      </p:sp>
      <p:pic>
        <p:nvPicPr>
          <p:cNvPr id="12290" name="Picture 2" descr="http://www.dnfc.net/images/Flora%20Europaea_Praeger_Feb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0099"/>
            <a:ext cx="3390900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t="3868" r="5196" b="3667"/>
          <a:stretch/>
        </p:blipFill>
        <p:spPr bwMode="auto">
          <a:xfrm>
            <a:off x="3779912" y="672606"/>
            <a:ext cx="3864681" cy="563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9388" y="632496"/>
            <a:ext cx="996950" cy="27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200" b="1" dirty="0">
                <a:solidFill>
                  <a:srgbClr val="008000"/>
                </a:solidFill>
              </a:rPr>
              <a:t>Flore Europe</a:t>
            </a: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689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168"/>
            <a:ext cx="262686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388" y="632496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31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Monografije rodova/porodica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79512" y="4953942"/>
            <a:ext cx="2615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 err="1"/>
              <a:t>Rich</a:t>
            </a:r>
            <a:r>
              <a:rPr lang="hr-HR" dirty="0"/>
              <a:t>, T.C.G., 1991: </a:t>
            </a:r>
            <a:r>
              <a:rPr lang="hr-HR" b="1" dirty="0" err="1"/>
              <a:t>Crucifers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Great </a:t>
            </a:r>
            <a:r>
              <a:rPr lang="hr-HR" b="1" dirty="0" err="1"/>
              <a:t>Britain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Ireland</a:t>
            </a:r>
            <a:r>
              <a:rPr lang="hr-HR" dirty="0"/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1168"/>
            <a:ext cx="3018889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87824" y="4941168"/>
            <a:ext cx="3006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 err="1"/>
              <a:t>Upson</a:t>
            </a:r>
            <a:r>
              <a:rPr lang="hr-HR" dirty="0"/>
              <a:t> T. &amp; Andrews S., 2004: </a:t>
            </a:r>
            <a:r>
              <a:rPr lang="hr-HR" b="1" dirty="0"/>
              <a:t>The genus </a:t>
            </a:r>
            <a:r>
              <a:rPr lang="hr-HR" b="1" i="1" dirty="0"/>
              <a:t>Lavandula.</a:t>
            </a:r>
            <a:endParaRPr lang="hr-HR" b="1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81168"/>
            <a:ext cx="25542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56176" y="4953942"/>
            <a:ext cx="2885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/>
              <a:t>Delforge</a:t>
            </a:r>
            <a:r>
              <a:rPr lang="hr-HR" dirty="0"/>
              <a:t>, P., 2006: </a:t>
            </a:r>
            <a:r>
              <a:rPr lang="hr-HR" b="1" dirty="0" err="1"/>
              <a:t>Orchids</a:t>
            </a:r>
            <a:r>
              <a:rPr lang="hr-HR" b="1" dirty="0"/>
              <a:t> </a:t>
            </a:r>
          </a:p>
          <a:p>
            <a:r>
              <a:rPr lang="hr-HR" b="1" dirty="0" err="1"/>
              <a:t>of</a:t>
            </a:r>
            <a:r>
              <a:rPr lang="hr-HR" b="1" dirty="0"/>
              <a:t> Europe, North </a:t>
            </a:r>
            <a:r>
              <a:rPr lang="hr-HR" b="1" dirty="0" err="1"/>
              <a:t>Africa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</a:p>
          <a:p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Middle</a:t>
            </a:r>
            <a:r>
              <a:rPr lang="hr-HR" b="1" dirty="0"/>
              <a:t> East</a:t>
            </a:r>
            <a:r>
              <a:rPr lang="hr-HR" dirty="0"/>
              <a:t>.</a:t>
            </a: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986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388" y="632496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5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Ikonografije</a:t>
              </a:r>
            </a:p>
          </p:txBody>
        </p:sp>
      </p:grpSp>
      <p:pic>
        <p:nvPicPr>
          <p:cNvPr id="16388" name="Picture 4" descr="http://moly.hu/system/covers/big/covers_188449.jpg?13954216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09935"/>
            <a:ext cx="2845135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media.a.cdnify.io/jackets/jackets_resizer_xlarge/17/175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29" y="1037943"/>
            <a:ext cx="260432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7419" y="5025950"/>
            <a:ext cx="8697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/>
              <a:t>Jávorka-Csapody , 1991: </a:t>
            </a:r>
            <a:r>
              <a:rPr lang="hr-HR" b="1" dirty="0"/>
              <a:t>Iconographia florae partis austro-orientalis Europae centralis</a:t>
            </a:r>
            <a:r>
              <a:rPr lang="hr-HR" dirty="0"/>
              <a:t>.</a:t>
            </a:r>
          </a:p>
          <a:p>
            <a:pPr lvl="0"/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Eggenberg, S. &amp; Möhl, A, 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Flora Vegetativa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58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833" y="4915034"/>
            <a:ext cx="907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/>
              <a:t>Nikolić, T., Mitić, B., Boršić, I., 2014: </a:t>
            </a:r>
            <a:r>
              <a:rPr lang="hr-HR" b="1" dirty="0"/>
              <a:t>Flora Hrvatske. Invazivne biljke.</a:t>
            </a:r>
          </a:p>
          <a:p>
            <a:pPr lvl="0"/>
            <a:endParaRPr lang="hr-HR" b="1" dirty="0"/>
          </a:p>
          <a:p>
            <a:pPr lvl="0"/>
            <a:r>
              <a:rPr lang="hr-HR" dirty="0"/>
              <a:t>Kovačić, S., Nikolić, T., Ruščić, M., Milović, M., Stamenković, V., Mihelj, D., Jasprica, N., Bogdanović, S., Topić, J., 2008: </a:t>
            </a:r>
            <a:r>
              <a:rPr lang="hr-HR" b="1" dirty="0"/>
              <a:t>Flora jadranske obale i otoka - 250 najčešćih vrsta</a:t>
            </a:r>
            <a:r>
              <a:rPr lang="hr-HR" dirty="0"/>
              <a:t>. </a:t>
            </a:r>
          </a:p>
          <a:p>
            <a:pPr lvl="0"/>
            <a:endParaRPr lang="hr-HR" dirty="0"/>
          </a:p>
          <a:p>
            <a:pPr lvl="0"/>
            <a:r>
              <a:rPr lang="hr-HR" dirty="0"/>
              <a:t>Kovačić, S., Nikolić, T., 2008: </a:t>
            </a:r>
            <a:r>
              <a:rPr lang="hr-HR" b="1" dirty="0"/>
              <a:t>Flora Medvednice - 250 najčešćih vrsta</a:t>
            </a:r>
            <a:r>
              <a:rPr lang="hr-HR" dirty="0"/>
              <a:t>.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388" y="632496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04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Ilustrirane monografije</a:t>
              </a: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69" y="981168"/>
            <a:ext cx="2820662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513" y="981168"/>
            <a:ext cx="2820662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1168"/>
            <a:ext cx="2838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36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3" y="1111622"/>
            <a:ext cx="226599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4321" y="4509120"/>
            <a:ext cx="8735358" cy="1316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hr-HR" dirty="0" err="1"/>
              <a:t>Forenbacher</a:t>
            </a:r>
            <a:r>
              <a:rPr lang="hr-HR" dirty="0"/>
              <a:t>, S., 2001: </a:t>
            </a:r>
            <a:r>
              <a:rPr lang="hr-HR" b="1" dirty="0"/>
              <a:t>Velebit i njegov biljni svijet</a:t>
            </a:r>
            <a:r>
              <a:rPr lang="hr-HR" dirty="0"/>
              <a:t>.</a:t>
            </a:r>
          </a:p>
          <a:p>
            <a:pPr lvl="0">
              <a:lnSpc>
                <a:spcPct val="114000"/>
              </a:lnSpc>
            </a:pPr>
            <a:r>
              <a:rPr lang="hr-HR" dirty="0" err="1"/>
              <a:t>Rottensteiner</a:t>
            </a:r>
            <a:r>
              <a:rPr lang="hr-HR" dirty="0"/>
              <a:t>, W. K., 2014: </a:t>
            </a:r>
            <a:r>
              <a:rPr lang="hr-HR" b="1" dirty="0" err="1"/>
              <a:t>Exkursionsflora</a:t>
            </a:r>
            <a:r>
              <a:rPr lang="hr-HR" b="1" dirty="0"/>
              <a:t> </a:t>
            </a:r>
            <a:r>
              <a:rPr lang="hr-HR" b="1" dirty="0" err="1"/>
              <a:t>für</a:t>
            </a:r>
            <a:r>
              <a:rPr lang="hr-HR" b="1" dirty="0"/>
              <a:t> </a:t>
            </a:r>
            <a:r>
              <a:rPr lang="hr-HR" b="1" dirty="0" err="1"/>
              <a:t>Istrien</a:t>
            </a:r>
            <a:r>
              <a:rPr lang="hr-HR" dirty="0"/>
              <a:t>. </a:t>
            </a:r>
          </a:p>
          <a:p>
            <a:pPr lvl="0">
              <a:lnSpc>
                <a:spcPct val="114000"/>
              </a:lnSpc>
            </a:pPr>
            <a:r>
              <a:rPr lang="hr-HR" dirty="0"/>
              <a:t>Lauber, K., Wagner, G., 2012: </a:t>
            </a:r>
            <a:r>
              <a:rPr lang="hr-HR" b="1" dirty="0"/>
              <a:t>Flora Helvetica</a:t>
            </a:r>
            <a:r>
              <a:rPr lang="hr-HR" dirty="0"/>
              <a:t>.</a:t>
            </a:r>
          </a:p>
          <a:p>
            <a:r>
              <a:rPr lang="hr-HR" dirty="0" err="1"/>
              <a:t>Blamey</a:t>
            </a:r>
            <a:r>
              <a:rPr lang="hr-HR" dirty="0"/>
              <a:t>, M. &amp; </a:t>
            </a:r>
            <a:r>
              <a:rPr lang="hr-HR" dirty="0" err="1"/>
              <a:t>Grey</a:t>
            </a:r>
            <a:r>
              <a:rPr lang="hr-HR" dirty="0"/>
              <a:t>-Wilson, C., 1993: </a:t>
            </a:r>
            <a:r>
              <a:rPr lang="hr-HR" b="1" dirty="0" err="1"/>
              <a:t>Wild</a:t>
            </a:r>
            <a:r>
              <a:rPr lang="hr-HR" b="1" dirty="0"/>
              <a:t> </a:t>
            </a:r>
            <a:r>
              <a:rPr lang="hr-HR" b="1" dirty="0" err="1"/>
              <a:t>Flowers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Mediterranean</a:t>
            </a:r>
            <a:r>
              <a:rPr lang="hr-HR" dirty="0"/>
              <a:t>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9388" y="632496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04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Ilustrirane monografije</a:t>
              </a:r>
            </a:p>
          </p:txBody>
        </p:sp>
      </p:grp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5" t="3073" r="2098" b="3478"/>
          <a:stretch/>
        </p:blipFill>
        <p:spPr bwMode="auto">
          <a:xfrm>
            <a:off x="2560371" y="1124744"/>
            <a:ext cx="215564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11622"/>
            <a:ext cx="2071391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11622"/>
            <a:ext cx="2162583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402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3847" y="1015568"/>
            <a:ext cx="56893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r-HR" dirty="0"/>
              <a:t>Alegro, A., </a:t>
            </a:r>
            <a:r>
              <a:rPr lang="hr-HR" dirty="0" err="1"/>
              <a:t>Bogdanović</a:t>
            </a:r>
            <a:r>
              <a:rPr lang="hr-HR" dirty="0"/>
              <a:t>, S., Brana, S., </a:t>
            </a:r>
            <a:r>
              <a:rPr lang="hr-HR" dirty="0" err="1"/>
              <a:t>Jasprica</a:t>
            </a:r>
            <a:r>
              <a:rPr lang="hr-HR" dirty="0"/>
              <a:t>, N., Katalinić, A., Kovačić, S., Nikolić, T., </a:t>
            </a:r>
            <a:r>
              <a:rPr lang="hr-HR" dirty="0" err="1"/>
              <a:t>Milović</a:t>
            </a:r>
            <a:r>
              <a:rPr lang="hr-HR" dirty="0"/>
              <a:t>, M., Pandža, M., Posavec-Vukelić, V., </a:t>
            </a:r>
            <a:r>
              <a:rPr lang="hr-HR" dirty="0" err="1"/>
              <a:t>Randić</a:t>
            </a:r>
            <a:r>
              <a:rPr lang="hr-HR" dirty="0"/>
              <a:t>, M., </a:t>
            </a:r>
            <a:r>
              <a:rPr lang="hr-HR" dirty="0" err="1"/>
              <a:t>Ruščić</a:t>
            </a:r>
            <a:r>
              <a:rPr lang="hr-HR" dirty="0"/>
              <a:t>, M., Šegota, V., </a:t>
            </a:r>
            <a:r>
              <a:rPr lang="hr-HR" dirty="0" err="1"/>
              <a:t>Šincek</a:t>
            </a:r>
            <a:r>
              <a:rPr lang="hr-HR" dirty="0"/>
              <a:t>, D., Topić, J., </a:t>
            </a:r>
            <a:r>
              <a:rPr lang="hr-HR" dirty="0" err="1"/>
              <a:t>Vrbek</a:t>
            </a:r>
            <a:r>
              <a:rPr lang="hr-HR" dirty="0"/>
              <a:t>, M., Vuković, N., 2010: </a:t>
            </a:r>
            <a:r>
              <a:rPr lang="hr-HR" b="1" dirty="0"/>
              <a:t>Botanički važna područja Hrvatske</a:t>
            </a:r>
            <a:r>
              <a:rPr lang="hr-HR" dirty="0"/>
              <a:t>. Školska knjiga, Zagreb.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3136"/>
            <a:ext cx="297029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alfa-hr.sl03.cdn.s3.amazonaws.com/551e409a70d1687514000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18" y="2996952"/>
            <a:ext cx="2850356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79388" y="632496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04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Ilustrirane monografije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51521" y="5861170"/>
            <a:ext cx="5688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dirty="0"/>
              <a:t>Nikolić, T., Milović, Bogdanović, S., Jasprica, N., 2015: </a:t>
            </a:r>
            <a:r>
              <a:rPr lang="hr-HR" b="1" dirty="0"/>
              <a:t>Endemi u hrvatskoj flori</a:t>
            </a:r>
            <a:r>
              <a:rPr lang="hr-HR" dirty="0"/>
              <a:t>. Alfa, Zagreb.</a:t>
            </a: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7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71436"/>
            <a:ext cx="8352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Flora Croatica baza podataka, http://hirc.botanic.hr/fcd/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9388" y="632496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70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flore</a:t>
              </a:r>
            </a:p>
          </p:txBody>
        </p:sp>
      </p:grpSp>
      <p:pic>
        <p:nvPicPr>
          <p:cNvPr id="6146" name="Picture 2" descr="Slikovni rezultat za flora croatica data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56792"/>
            <a:ext cx="6484131" cy="50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811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F94A-CEA6-4E22-A946-32CC3F3C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Literatura, determinacijski ključevi, baze podataka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97617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C9670-D750-4F34-A69E-2B1C9DF34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68" r="35825" b="4184"/>
          <a:stretch/>
        </p:blipFill>
        <p:spPr>
          <a:xfrm>
            <a:off x="755576" y="260648"/>
            <a:ext cx="7773121" cy="6009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EE4498-1553-43D9-A05B-00AB650946F2}"/>
              </a:ext>
            </a:extLst>
          </p:cNvPr>
          <p:cNvSpPr/>
          <p:nvPr/>
        </p:nvSpPr>
        <p:spPr>
          <a:xfrm>
            <a:off x="3635896" y="6412686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>
                <a:latin typeface="arial" panose="020B0604020202020204" pitchFamily="34" charset="0"/>
              </a:rPr>
              <a:t>Euro+Med PlantBase</a:t>
            </a:r>
            <a:endParaRPr lang="hr-HR" b="0" i="0" dirty="0">
              <a:effectLst/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4028190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9388" y="704504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70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flore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79512" y="1124744"/>
            <a:ext cx="564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Flora Španjolske (Flora Iberica), </a:t>
            </a:r>
            <a:r>
              <a:rPr lang="hr-HR" u="sng" dirty="0">
                <a:hlinkClick r:id="rId3"/>
              </a:rPr>
              <a:t>http://www.floraiberica.es</a:t>
            </a:r>
            <a:endParaRPr lang="hr-HR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9465" r="11479" b="5522"/>
          <a:stretch/>
        </p:blipFill>
        <p:spPr bwMode="auto">
          <a:xfrm>
            <a:off x="286380" y="1556792"/>
            <a:ext cx="7309955" cy="498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500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943" y="1124744"/>
            <a:ext cx="7163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eFloras (Flora Sjeverne Amerike, Čilea, Kine, ...), </a:t>
            </a:r>
            <a:r>
              <a:rPr lang="hr-HR" u="sng" dirty="0">
                <a:hlinkClick r:id="rId2"/>
              </a:rPr>
              <a:t>http://www.efloras.org/</a:t>
            </a:r>
            <a:r>
              <a:rPr lang="hr-HR" dirty="0"/>
              <a:t>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388" y="692696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70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flore</a:t>
              </a: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r="48240" b="7381"/>
          <a:stretch/>
        </p:blipFill>
        <p:spPr bwMode="auto">
          <a:xfrm>
            <a:off x="395536" y="1628800"/>
            <a:ext cx="481788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671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71436"/>
            <a:ext cx="8642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Flora Švicarske, </a:t>
            </a:r>
            <a:r>
              <a:rPr lang="hr-HR" u="sng" dirty="0">
                <a:hlinkClick r:id="rId2"/>
              </a:rPr>
              <a:t>http://www.wsl.ch/land/products/webflora/floramodul1-en.html</a:t>
            </a:r>
            <a:endParaRPr lang="hr-HR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388" y="704504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702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flore</a:t>
              </a: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4" r="2183" b="7043"/>
          <a:stretch/>
        </p:blipFill>
        <p:spPr bwMode="auto">
          <a:xfrm>
            <a:off x="250825" y="1354793"/>
            <a:ext cx="8671610" cy="45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4934"/>
            <a:ext cx="5768876" cy="381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4934"/>
            <a:ext cx="5768876" cy="381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2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388" y="692696"/>
            <a:ext cx="8713787" cy="276224"/>
            <a:chOff x="113" y="173"/>
            <a:chExt cx="5489" cy="174"/>
          </a:xfrm>
        </p:grpSpPr>
        <p:sp>
          <p:nvSpPr>
            <p:cNvPr id="3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8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knjižnice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250825" y="1043444"/>
            <a:ext cx="7707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Hrčak, Portal znanstvenih časopisa Republike Hrvatske, URL </a:t>
            </a:r>
            <a:r>
              <a:rPr lang="hr-HR" u="sng" dirty="0">
                <a:hlinkClick r:id="rId3"/>
              </a:rPr>
              <a:t>http://hrcak.srce.hr/</a:t>
            </a:r>
            <a:endParaRPr lang="hr-HR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8605" r="10958" b="4999"/>
          <a:stretch/>
        </p:blipFill>
        <p:spPr bwMode="auto">
          <a:xfrm>
            <a:off x="250825" y="1491044"/>
            <a:ext cx="7417520" cy="501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607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254" y="971436"/>
            <a:ext cx="5508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Web of Science, URL: </a:t>
            </a:r>
            <a:r>
              <a:rPr lang="hr-HR" u="sng" dirty="0">
                <a:hlinkClick r:id="rId3"/>
              </a:rPr>
              <a:t>https://apps.webofknowledge.com</a:t>
            </a:r>
            <a:endParaRPr lang="hr-HR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388" y="704504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8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knjižnice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" t="8239" r="1160" b="3967"/>
          <a:stretch/>
        </p:blipFill>
        <p:spPr bwMode="auto">
          <a:xfrm>
            <a:off x="329618" y="1412776"/>
            <a:ext cx="8562862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125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8282" r="1972" b="5691"/>
          <a:stretch/>
        </p:blipFill>
        <p:spPr bwMode="auto">
          <a:xfrm>
            <a:off x="342075" y="1412776"/>
            <a:ext cx="8060751" cy="482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9388" y="692696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8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knjižnice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50825" y="1043444"/>
            <a:ext cx="6716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Biodiversity Heritage Library, URL: </a:t>
            </a:r>
            <a:r>
              <a:rPr lang="hr-HR" u="sng" dirty="0">
                <a:hlinkClick r:id="rId4"/>
              </a:rPr>
              <a:t>http://www.biodiversitylibrary.org/</a:t>
            </a:r>
            <a:endParaRPr lang="hr-HR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027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5183"/>
          <a:stretch/>
        </p:blipFill>
        <p:spPr bwMode="auto">
          <a:xfrm>
            <a:off x="251520" y="1556792"/>
            <a:ext cx="875303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388" y="776512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8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knjižnice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50825" y="1043444"/>
            <a:ext cx="5525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Botanical Digital Library, URL: </a:t>
            </a:r>
            <a:r>
              <a:rPr lang="hr-HR" u="sng" dirty="0">
                <a:hlinkClick r:id="rId3"/>
              </a:rPr>
              <a:t>http://www.botanicus.org/</a:t>
            </a:r>
            <a:endParaRPr lang="hr-HR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582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r="1443" b="5859"/>
          <a:stretch/>
        </p:blipFill>
        <p:spPr bwMode="auto">
          <a:xfrm>
            <a:off x="302691" y="1515953"/>
            <a:ext cx="8589789" cy="464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79388" y="704504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86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8000"/>
                  </a:solidFill>
                </a:rPr>
                <a:t>Virtualne knjižnice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47943" y="1043444"/>
            <a:ext cx="8233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Digital Library del Real Jardín Botánico, URL: </a:t>
            </a:r>
            <a:r>
              <a:rPr lang="hr-HR" u="sng" dirty="0">
                <a:hlinkClick r:id="rId3"/>
              </a:rPr>
              <a:t>http://bibdigital.rjb.csic.es/ing/index.php</a:t>
            </a:r>
            <a:endParaRPr lang="hr-HR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43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3B68-101D-4B92-B9AD-25D39927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u="sng" dirty="0"/>
              <a:t>ISHODI UČENJA za </a:t>
            </a:r>
            <a:r>
              <a:rPr lang="en-GB" sz="2400" b="1" u="sng" dirty="0" err="1"/>
              <a:t>kolegij</a:t>
            </a:r>
            <a:r>
              <a:rPr lang="en-GB" sz="2400" b="1" u="sng" dirty="0"/>
              <a:t> Flora </a:t>
            </a:r>
            <a:r>
              <a:rPr lang="en-GB" sz="2400" b="1" u="sng" dirty="0" err="1"/>
              <a:t>Hrvatske</a:t>
            </a:r>
            <a:r>
              <a:rPr lang="en-GB" sz="2400" b="1" u="sng" dirty="0"/>
              <a:t> (45065):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B5E8B-0725-4506-806C-D30CCED7B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err="1"/>
              <a:t>Definirati</a:t>
            </a:r>
            <a:r>
              <a:rPr lang="en-GB" dirty="0"/>
              <a:t> </a:t>
            </a:r>
            <a:r>
              <a:rPr lang="en-GB" dirty="0" err="1"/>
              <a:t>bioraznolikost</a:t>
            </a:r>
            <a:r>
              <a:rPr lang="en-GB" dirty="0"/>
              <a:t>, </a:t>
            </a:r>
            <a:r>
              <a:rPr lang="en-GB" dirty="0" err="1"/>
              <a:t>imenovati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opisati</a:t>
            </a:r>
            <a:r>
              <a:rPr lang="en-GB" dirty="0"/>
              <a:t> </a:t>
            </a:r>
            <a:r>
              <a:rPr lang="en-GB" dirty="0" err="1"/>
              <a:t>njezine</a:t>
            </a:r>
            <a:r>
              <a:rPr lang="en-GB" dirty="0"/>
              <a:t> </a:t>
            </a:r>
            <a:r>
              <a:rPr lang="en-GB" dirty="0" err="1"/>
              <a:t>glavne</a:t>
            </a:r>
            <a:r>
              <a:rPr lang="en-GB" dirty="0"/>
              <a:t> </a:t>
            </a:r>
            <a:r>
              <a:rPr lang="en-GB" dirty="0" err="1"/>
              <a:t>sastavnice</a:t>
            </a:r>
            <a:endParaRPr lang="en-GB" dirty="0"/>
          </a:p>
          <a:p>
            <a:r>
              <a:rPr lang="en-GB" dirty="0" err="1"/>
              <a:t>Koristiti</a:t>
            </a:r>
            <a:r>
              <a:rPr lang="en-GB" dirty="0"/>
              <a:t> </a:t>
            </a:r>
            <a:r>
              <a:rPr lang="en-GB" dirty="0" err="1"/>
              <a:t>međunarodne</a:t>
            </a:r>
            <a:r>
              <a:rPr lang="en-GB" dirty="0"/>
              <a:t> </a:t>
            </a:r>
            <a:r>
              <a:rPr lang="en-GB" dirty="0" err="1"/>
              <a:t>botaničke</a:t>
            </a:r>
            <a:r>
              <a:rPr lang="en-GB" dirty="0"/>
              <a:t> </a:t>
            </a:r>
            <a:r>
              <a:rPr lang="en-GB" dirty="0" err="1"/>
              <a:t>standarde</a:t>
            </a:r>
            <a:endParaRPr lang="en-GB" dirty="0"/>
          </a:p>
          <a:p>
            <a:r>
              <a:rPr lang="en-GB" dirty="0" err="1"/>
              <a:t>Navesti</a:t>
            </a:r>
            <a:r>
              <a:rPr lang="en-GB" dirty="0"/>
              <a:t> </a:t>
            </a:r>
            <a:r>
              <a:rPr lang="en-GB" dirty="0" err="1"/>
              <a:t>glavne</a:t>
            </a:r>
            <a:r>
              <a:rPr lang="en-GB" dirty="0"/>
              <a:t> </a:t>
            </a:r>
            <a:r>
              <a:rPr lang="en-GB" dirty="0" err="1"/>
              <a:t>odlike</a:t>
            </a:r>
            <a:r>
              <a:rPr lang="en-GB" dirty="0"/>
              <a:t> </a:t>
            </a:r>
            <a:r>
              <a:rPr lang="en-GB" dirty="0" err="1"/>
              <a:t>raznolikosti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Hrvatske</a:t>
            </a:r>
            <a:endParaRPr lang="en-GB" dirty="0"/>
          </a:p>
          <a:p>
            <a:r>
              <a:rPr lang="en-GB" dirty="0" err="1"/>
              <a:t>Objasniti</a:t>
            </a:r>
            <a:r>
              <a:rPr lang="en-GB" dirty="0"/>
              <a:t> </a:t>
            </a:r>
            <a:r>
              <a:rPr lang="en-GB" dirty="0" err="1"/>
              <a:t>osnovne</a:t>
            </a:r>
            <a:r>
              <a:rPr lang="en-GB" dirty="0"/>
              <a:t> </a:t>
            </a:r>
            <a:r>
              <a:rPr lang="en-GB" dirty="0" err="1"/>
              <a:t>koncepte</a:t>
            </a:r>
            <a:r>
              <a:rPr lang="en-GB" dirty="0"/>
              <a:t> </a:t>
            </a:r>
            <a:r>
              <a:rPr lang="en-GB" dirty="0" err="1"/>
              <a:t>procjene</a:t>
            </a:r>
            <a:r>
              <a:rPr lang="en-GB" dirty="0"/>
              <a:t> </a:t>
            </a:r>
            <a:r>
              <a:rPr lang="en-GB" dirty="0" err="1"/>
              <a:t>ugroženosti</a:t>
            </a:r>
            <a:r>
              <a:rPr lang="en-GB" dirty="0"/>
              <a:t> </a:t>
            </a:r>
            <a:r>
              <a:rPr lang="en-GB" dirty="0" err="1"/>
              <a:t>flore</a:t>
            </a:r>
            <a:endParaRPr lang="en-GB" dirty="0"/>
          </a:p>
          <a:p>
            <a:r>
              <a:rPr lang="en-GB" dirty="0" err="1"/>
              <a:t>Objasniti</a:t>
            </a:r>
            <a:r>
              <a:rPr lang="en-GB" dirty="0"/>
              <a:t> </a:t>
            </a:r>
            <a:r>
              <a:rPr lang="en-GB" dirty="0" err="1"/>
              <a:t>koncepte</a:t>
            </a:r>
            <a:r>
              <a:rPr lang="en-GB" dirty="0"/>
              <a:t> </a:t>
            </a:r>
            <a:r>
              <a:rPr lang="en-GB" dirty="0" err="1"/>
              <a:t>endemizma</a:t>
            </a:r>
            <a:r>
              <a:rPr lang="en-GB" dirty="0"/>
              <a:t>, </a:t>
            </a:r>
            <a:r>
              <a:rPr lang="en-GB" dirty="0" err="1"/>
              <a:t>definirati</a:t>
            </a:r>
            <a:r>
              <a:rPr lang="en-GB" dirty="0"/>
              <a:t> </a:t>
            </a:r>
            <a:r>
              <a:rPr lang="en-GB" dirty="0" err="1"/>
              <a:t>nacionalni</a:t>
            </a:r>
            <a:r>
              <a:rPr lang="en-GB" dirty="0"/>
              <a:t> </a:t>
            </a:r>
            <a:r>
              <a:rPr lang="en-GB" dirty="0" err="1"/>
              <a:t>endemizma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 </a:t>
            </a:r>
            <a:r>
              <a:rPr lang="en-GB" dirty="0" err="1"/>
              <a:t>primjere</a:t>
            </a:r>
            <a:endParaRPr lang="en-GB" dirty="0"/>
          </a:p>
          <a:p>
            <a:r>
              <a:rPr lang="en-GB" dirty="0" err="1"/>
              <a:t>Objasniti</a:t>
            </a:r>
            <a:r>
              <a:rPr lang="en-GB" dirty="0"/>
              <a:t> </a:t>
            </a:r>
            <a:r>
              <a:rPr lang="en-GB" dirty="0" err="1"/>
              <a:t>fenomen</a:t>
            </a:r>
            <a:r>
              <a:rPr lang="en-GB" dirty="0"/>
              <a:t> </a:t>
            </a:r>
            <a:r>
              <a:rPr lang="en-GB" dirty="0" err="1"/>
              <a:t>invazivnosti</a:t>
            </a:r>
            <a:r>
              <a:rPr lang="en-GB" dirty="0"/>
              <a:t>, </a:t>
            </a:r>
            <a:r>
              <a:rPr lang="en-GB" dirty="0" err="1"/>
              <a:t>definirati</a:t>
            </a:r>
            <a:r>
              <a:rPr lang="en-GB" dirty="0"/>
              <a:t> </a:t>
            </a:r>
            <a:r>
              <a:rPr lang="en-GB" dirty="0" err="1"/>
              <a:t>ga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nacionalnoj</a:t>
            </a:r>
            <a:r>
              <a:rPr lang="en-GB" dirty="0"/>
              <a:t> </a:t>
            </a:r>
            <a:r>
              <a:rPr lang="en-GB" dirty="0" err="1"/>
              <a:t>razini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 </a:t>
            </a:r>
            <a:r>
              <a:rPr lang="en-GB" dirty="0" err="1"/>
              <a:t>primjere</a:t>
            </a:r>
            <a:endParaRPr lang="en-GB" dirty="0"/>
          </a:p>
          <a:p>
            <a:r>
              <a:rPr lang="en-GB" dirty="0" err="1"/>
              <a:t>Opisati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objasniti</a:t>
            </a:r>
            <a:r>
              <a:rPr lang="en-GB" dirty="0"/>
              <a:t> </a:t>
            </a:r>
            <a:r>
              <a:rPr lang="en-GB" dirty="0" err="1"/>
              <a:t>ekonomske</a:t>
            </a:r>
            <a:r>
              <a:rPr lang="en-GB" dirty="0"/>
              <a:t> </a:t>
            </a:r>
            <a:r>
              <a:rPr lang="en-GB" dirty="0" err="1"/>
              <a:t>potencijale</a:t>
            </a:r>
            <a:r>
              <a:rPr lang="en-GB" dirty="0"/>
              <a:t> </a:t>
            </a:r>
            <a:r>
              <a:rPr lang="en-GB" dirty="0" err="1"/>
              <a:t>nacionalne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dati</a:t>
            </a:r>
            <a:r>
              <a:rPr lang="en-GB" dirty="0"/>
              <a:t> </a:t>
            </a:r>
            <a:r>
              <a:rPr lang="en-GB" dirty="0" err="1"/>
              <a:t>primjere</a:t>
            </a:r>
            <a:endParaRPr lang="en-GB" dirty="0"/>
          </a:p>
          <a:p>
            <a:r>
              <a:rPr lang="en-GB" dirty="0" err="1"/>
              <a:t>Koristiti</a:t>
            </a:r>
            <a:r>
              <a:rPr lang="en-GB" dirty="0"/>
              <a:t> </a:t>
            </a:r>
            <a:r>
              <a:rPr lang="en-GB" dirty="0" err="1"/>
              <a:t>metode</a:t>
            </a:r>
            <a:r>
              <a:rPr lang="en-GB" dirty="0"/>
              <a:t> </a:t>
            </a:r>
            <a:r>
              <a:rPr lang="en-GB" dirty="0" err="1"/>
              <a:t>kartiranja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baratati</a:t>
            </a:r>
            <a:r>
              <a:rPr lang="en-GB" dirty="0"/>
              <a:t> </a:t>
            </a:r>
            <a:r>
              <a:rPr lang="en-GB" dirty="0" err="1"/>
              <a:t>mjerama</a:t>
            </a:r>
            <a:r>
              <a:rPr lang="en-GB" dirty="0"/>
              <a:t> </a:t>
            </a:r>
            <a:r>
              <a:rPr lang="en-GB" dirty="0" err="1"/>
              <a:t>brojnosti</a:t>
            </a:r>
            <a:r>
              <a:rPr lang="en-GB" dirty="0"/>
              <a:t> </a:t>
            </a:r>
            <a:r>
              <a:rPr lang="en-GB" dirty="0" err="1"/>
              <a:t>populacija</a:t>
            </a:r>
            <a:endParaRPr lang="en-GB" dirty="0"/>
          </a:p>
          <a:p>
            <a:r>
              <a:rPr lang="en-GB" dirty="0" err="1"/>
              <a:t>Prikupiti</a:t>
            </a:r>
            <a:r>
              <a:rPr lang="en-GB" dirty="0"/>
              <a:t> </a:t>
            </a:r>
            <a:r>
              <a:rPr lang="en-GB" dirty="0" err="1"/>
              <a:t>podatke</a:t>
            </a:r>
            <a:r>
              <a:rPr lang="en-GB" dirty="0"/>
              <a:t> o </a:t>
            </a:r>
            <a:r>
              <a:rPr lang="en-GB" dirty="0" err="1"/>
              <a:t>flori</a:t>
            </a:r>
            <a:r>
              <a:rPr lang="en-GB" dirty="0"/>
              <a:t> </a:t>
            </a:r>
            <a:r>
              <a:rPr lang="en-GB" dirty="0" err="1"/>
              <a:t>odabranog</a:t>
            </a:r>
            <a:r>
              <a:rPr lang="en-GB" dirty="0"/>
              <a:t> </a:t>
            </a:r>
            <a:r>
              <a:rPr lang="en-GB" dirty="0" err="1"/>
              <a:t>područja</a:t>
            </a:r>
            <a:endParaRPr lang="en-GB" dirty="0"/>
          </a:p>
          <a:p>
            <a:r>
              <a:rPr lang="en-GB" dirty="0" err="1"/>
              <a:t>Analizirati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vrednovati</a:t>
            </a:r>
            <a:r>
              <a:rPr lang="en-GB" dirty="0"/>
              <a:t> </a:t>
            </a:r>
            <a:r>
              <a:rPr lang="en-GB" dirty="0" err="1"/>
              <a:t>floru</a:t>
            </a:r>
            <a:r>
              <a:rPr lang="en-GB" dirty="0"/>
              <a:t> </a:t>
            </a:r>
            <a:r>
              <a:rPr lang="en-GB" dirty="0" err="1"/>
              <a:t>nekog</a:t>
            </a:r>
            <a:r>
              <a:rPr lang="en-GB" dirty="0"/>
              <a:t> </a:t>
            </a:r>
            <a:r>
              <a:rPr lang="en-GB" dirty="0" err="1"/>
              <a:t>područja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239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3B68-101D-4B92-B9AD-25D39927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u="sng" dirty="0"/>
              <a:t>KRITERIJI I NAČINI OCJENJIVANJA za </a:t>
            </a:r>
            <a:r>
              <a:rPr lang="en-GB" sz="2400" b="1" u="sng" dirty="0" err="1"/>
              <a:t>kolegij</a:t>
            </a:r>
            <a:r>
              <a:rPr lang="en-GB" sz="2400" b="1" u="sng" dirty="0"/>
              <a:t> Flora </a:t>
            </a:r>
            <a:r>
              <a:rPr lang="en-GB" sz="2400" b="1" u="sng" dirty="0" err="1"/>
              <a:t>Hrvatske</a:t>
            </a:r>
            <a:r>
              <a:rPr lang="en-GB" sz="2400" b="1" u="sng" dirty="0"/>
              <a:t> (45065) *: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4DB473-0BF0-4097-BFA9-C9AF28F25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4" t="23390" r="13489" b="49112"/>
          <a:stretch/>
        </p:blipFill>
        <p:spPr>
          <a:xfrm>
            <a:off x="698383" y="2304999"/>
            <a:ext cx="4976770" cy="1018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0FBC5-7E7D-4252-A7EB-432B9DB3D9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9" t="19342" r="13096" b="22868"/>
          <a:stretch/>
        </p:blipFill>
        <p:spPr>
          <a:xfrm>
            <a:off x="654341" y="3292153"/>
            <a:ext cx="5064854" cy="2110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FB7E5A-EA8B-494F-BEA6-F34C5BCA9136}"/>
              </a:ext>
            </a:extLst>
          </p:cNvPr>
          <p:cNvSpPr txBox="1"/>
          <p:nvPr/>
        </p:nvSpPr>
        <p:spPr>
          <a:xfrm>
            <a:off x="698384" y="5726907"/>
            <a:ext cx="8375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* IZVEDBENI PLAN STUDIJA </a:t>
            </a:r>
            <a:r>
              <a:rPr lang="en-GB" sz="1200" dirty="0" err="1"/>
              <a:t>akad</a:t>
            </a:r>
            <a:r>
              <a:rPr lang="en-GB" sz="1200" dirty="0"/>
              <a:t>. god. 2024./2025., BIOLOŠKI ODSJEK, 2. </a:t>
            </a:r>
            <a:r>
              <a:rPr lang="en-GB" sz="1200" dirty="0" err="1"/>
              <a:t>dio</a:t>
            </a:r>
            <a:r>
              <a:rPr lang="en-GB" sz="1200" dirty="0"/>
              <a:t> - </a:t>
            </a:r>
            <a:r>
              <a:rPr lang="en-GB" sz="1200" dirty="0" err="1"/>
              <a:t>način</a:t>
            </a:r>
            <a:r>
              <a:rPr lang="en-GB" sz="1200" dirty="0"/>
              <a:t> </a:t>
            </a:r>
            <a:r>
              <a:rPr lang="en-GB" sz="1200" dirty="0" err="1"/>
              <a:t>polaganja</a:t>
            </a:r>
            <a:r>
              <a:rPr lang="en-GB" sz="1200" dirty="0"/>
              <a:t> </a:t>
            </a:r>
            <a:r>
              <a:rPr lang="en-GB" sz="1200" dirty="0" err="1"/>
              <a:t>ispita</a:t>
            </a:r>
            <a:r>
              <a:rPr lang="en-GB" sz="1200" dirty="0"/>
              <a:t> </a:t>
            </a:r>
            <a:r>
              <a:rPr lang="en-GB" sz="1200" dirty="0" err="1"/>
              <a:t>i</a:t>
            </a:r>
            <a:r>
              <a:rPr lang="en-GB" sz="1200" dirty="0"/>
              <a:t> </a:t>
            </a:r>
            <a:r>
              <a:rPr lang="en-GB" sz="1200" dirty="0" err="1"/>
              <a:t>ispunjavanja</a:t>
            </a:r>
            <a:r>
              <a:rPr lang="en-GB" sz="1200" dirty="0"/>
              <a:t> </a:t>
            </a:r>
            <a:r>
              <a:rPr lang="en-GB" sz="1200" dirty="0" err="1"/>
              <a:t>studijskih</a:t>
            </a:r>
            <a:r>
              <a:rPr lang="en-GB" sz="1200" dirty="0"/>
              <a:t> </a:t>
            </a:r>
            <a:r>
              <a:rPr lang="en-GB" sz="1200" dirty="0" err="1"/>
              <a:t>obveza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64204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474" y="696958"/>
            <a:ext cx="4277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/>
              <a:t>Visiani</a:t>
            </a:r>
            <a:r>
              <a:rPr lang="hr-HR" dirty="0"/>
              <a:t>, R., 1842-1852: </a:t>
            </a:r>
            <a:r>
              <a:rPr lang="hr-HR" b="1" dirty="0"/>
              <a:t>Flora </a:t>
            </a:r>
            <a:r>
              <a:rPr lang="hr-HR" b="1" dirty="0" err="1"/>
              <a:t>Dalmatica</a:t>
            </a:r>
            <a:r>
              <a:rPr lang="hr-HR" b="1" dirty="0"/>
              <a:t> </a:t>
            </a:r>
            <a:r>
              <a:rPr lang="hr-HR" dirty="0"/>
              <a:t>(1-3)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402095"/>
            <a:ext cx="3020280" cy="476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24744"/>
            <a:ext cx="1872903" cy="237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rr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2804"/>
            <a:ext cx="33432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likovni rezultat za flora dalmat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3553186"/>
            <a:ext cx="1872903" cy="28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2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ibrary.foi.hr/m3/s/1/n/X00950--mx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63" y="620688"/>
            <a:ext cx="225216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1669" y="3573016"/>
            <a:ext cx="5328594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hr-HR" dirty="0" err="1"/>
              <a:t>Schlosser</a:t>
            </a:r>
            <a:r>
              <a:rPr lang="hr-HR" dirty="0"/>
              <a:t>, K. J., </a:t>
            </a:r>
            <a:r>
              <a:rPr lang="hr-HR" dirty="0" err="1"/>
              <a:t>Vukotinović</a:t>
            </a:r>
            <a:r>
              <a:rPr lang="hr-HR" dirty="0"/>
              <a:t>, </a:t>
            </a:r>
            <a:r>
              <a:rPr lang="hr-HR" dirty="0" err="1"/>
              <a:t>Lj</a:t>
            </a:r>
            <a:r>
              <a:rPr lang="hr-HR" dirty="0"/>
              <a:t>., 1869: </a:t>
            </a:r>
            <a:r>
              <a:rPr lang="hr-HR" b="1" dirty="0"/>
              <a:t>Flora </a:t>
            </a:r>
            <a:r>
              <a:rPr lang="hr-HR" b="1" dirty="0" err="1"/>
              <a:t>Croatica</a:t>
            </a:r>
            <a:endParaRPr lang="hr-HR" b="1" dirty="0"/>
          </a:p>
        </p:txBody>
      </p:sp>
      <p:sp>
        <p:nvSpPr>
          <p:cNvPr id="13" name="Rectangle 12"/>
          <p:cNvSpPr/>
          <p:nvPr/>
        </p:nvSpPr>
        <p:spPr>
          <a:xfrm>
            <a:off x="1239780" y="6342879"/>
            <a:ext cx="4340332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hr-HR" dirty="0" err="1"/>
              <a:t>Hirc</a:t>
            </a:r>
            <a:r>
              <a:rPr lang="hr-HR" dirty="0"/>
              <a:t>, D., 1903-1912: </a:t>
            </a:r>
            <a:r>
              <a:rPr lang="hr-HR" b="1" dirty="0"/>
              <a:t>Revizija hrvatske flore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9" y="692696"/>
            <a:ext cx="2064935" cy="279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35" y="705257"/>
            <a:ext cx="1886507" cy="279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e3.otwarte24.pl/otw213/b79fd33a0025d32e560aa8b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r="13723"/>
          <a:stretch/>
        </p:blipFill>
        <p:spPr bwMode="auto">
          <a:xfrm>
            <a:off x="5570832" y="4293096"/>
            <a:ext cx="2241595" cy="243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47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51" y="1100821"/>
            <a:ext cx="2466803" cy="339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167" y="692696"/>
            <a:ext cx="4248472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hr-HR" dirty="0" err="1"/>
              <a:t>Degen</a:t>
            </a:r>
            <a:r>
              <a:rPr lang="hr-HR" dirty="0"/>
              <a:t>, A., 1936-1938: </a:t>
            </a:r>
            <a:r>
              <a:rPr lang="hr-HR" b="1" dirty="0"/>
              <a:t>Flora </a:t>
            </a:r>
            <a:r>
              <a:rPr lang="hr-HR" b="1" dirty="0" err="1"/>
              <a:t>Velebitica</a:t>
            </a:r>
            <a:r>
              <a:rPr lang="hr-HR" b="1" dirty="0"/>
              <a:t> </a:t>
            </a:r>
            <a:r>
              <a:rPr lang="hr-HR" dirty="0"/>
              <a:t>(1-4)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45" y="4586757"/>
            <a:ext cx="4402310" cy="18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Lot 645 - Degen, A. v. Flora Velebitica. Aufzählung der auf dem Velebitgebirge, auf dem Senjsko Bilo und d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0" y="1077866"/>
            <a:ext cx="3800457" cy="537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likovni rezultat za flora velebit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45" y="1105023"/>
            <a:ext cx="1811413" cy="135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likovni rezultat za degenia velebit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29" y="2490832"/>
            <a:ext cx="1490131" cy="20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079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orvati&amp;cacute; ilustrirani bilin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3" name="AutoShape 4" descr="Image result for horvati&amp;cacute; ilustrirani bilin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4" name="AutoShape 6" descr="Image result for horvati&amp;cacute; ilustrirani bilina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238993" y="692696"/>
            <a:ext cx="8713911" cy="39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hr-HR" dirty="0"/>
              <a:t>Horvatić, S., 1954: </a:t>
            </a:r>
            <a:r>
              <a:rPr lang="hr-HR" b="1" dirty="0"/>
              <a:t>Ilustrirani bilinar</a:t>
            </a:r>
            <a:r>
              <a:rPr lang="hr-HR" dirty="0"/>
              <a:t>, priručnik za određivanje porodica i rodova višeg bilja</a:t>
            </a:r>
          </a:p>
        </p:txBody>
      </p:sp>
      <p:sp>
        <p:nvSpPr>
          <p:cNvPr id="6" name="AutoShape 8" descr="Image result for horvati&amp;cacute; ilustrirani bilina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t="6238" r="30709" b="2877"/>
          <a:stretch/>
        </p:blipFill>
        <p:spPr bwMode="auto">
          <a:xfrm>
            <a:off x="393386" y="1096812"/>
            <a:ext cx="178263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10037" r="5070" b="10767"/>
          <a:stretch/>
        </p:blipFill>
        <p:spPr bwMode="auto">
          <a:xfrm>
            <a:off x="2339752" y="1099581"/>
            <a:ext cx="385904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8" y="4137118"/>
            <a:ext cx="180030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7975" y="3728993"/>
            <a:ext cx="6259359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hr-HR" dirty="0"/>
              <a:t>Domac, R. (1950): </a:t>
            </a:r>
            <a:r>
              <a:rPr lang="hr-HR" b="1" dirty="0"/>
              <a:t>Mala flora Hrvatske i susjednih područja</a:t>
            </a:r>
          </a:p>
        </p:txBody>
      </p:sp>
      <p:pic>
        <p:nvPicPr>
          <p:cNvPr id="4100" name="Picture 4" descr="Slikovni rezultat za domac flora hrvatsk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7936" r="6059" b="3514"/>
          <a:stretch/>
        </p:blipFill>
        <p:spPr bwMode="auto">
          <a:xfrm>
            <a:off x="3754855" y="4137117"/>
            <a:ext cx="355344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likovni rezultat za stjepan horvati&amp;cacute; botani&amp;ccaron;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99581"/>
            <a:ext cx="18816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likovni rezultat za radovan doma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/>
          <a:stretch/>
        </p:blipFill>
        <p:spPr bwMode="auto">
          <a:xfrm>
            <a:off x="7164288" y="4137118"/>
            <a:ext cx="178142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likovni rezultat za domac flora hrvatsk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59" y="4137118"/>
            <a:ext cx="165576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20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575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2" y="1484784"/>
            <a:ext cx="2377864" cy="33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14626" y="1375127"/>
            <a:ext cx="6529374" cy="356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Horvatić, S.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1967: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lvl="0"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Horvatić, S., 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1973: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1(2)</a:t>
            </a:r>
          </a:p>
          <a:p>
            <a:pPr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1974: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1(3)</a:t>
            </a:r>
          </a:p>
          <a:p>
            <a:pPr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1978: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1(4)</a:t>
            </a:r>
          </a:p>
          <a:p>
            <a:pPr lvl="0"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1979: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1(5)</a:t>
            </a:r>
          </a:p>
          <a:p>
            <a:pPr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1980: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1(6)</a:t>
            </a:r>
          </a:p>
          <a:p>
            <a:pPr lvl="0"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1981: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1(7)</a:t>
            </a:r>
          </a:p>
          <a:p>
            <a:pPr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1975: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2(1)</a:t>
            </a:r>
          </a:p>
          <a:p>
            <a:pPr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1976: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2(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1983: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2(3)</a:t>
            </a:r>
          </a:p>
          <a:p>
            <a:pPr lvl="0">
              <a:lnSpc>
                <a:spcPct val="114000"/>
              </a:lnSpc>
            </a:pP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Trinajstić, I. (</a:t>
            </a:r>
            <a:r>
              <a:rPr lang="hr-H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ur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.), 1986: </a:t>
            </a:r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Analitička flora Jugoslavije </a:t>
            </a:r>
            <a:r>
              <a:rPr lang="hr-HR" dirty="0">
                <a:solidFill>
                  <a:schemeClr val="tx1">
                    <a:lumMod val="95000"/>
                    <a:lumOff val="5000"/>
                  </a:schemeClr>
                </a:solidFill>
              </a:rPr>
              <a:t>2(4)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269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Literatura, determinacijski ključevi, baze podataka</a:t>
              </a:r>
              <a:endParaRPr lang="hr-HR" altLang="sr-Latn-RS" sz="12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480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2756</TotalTime>
  <Words>1922</Words>
  <Application>Microsoft Office PowerPoint</Application>
  <PresentationFormat>On-screen Show (4:3)</PresentationFormat>
  <Paragraphs>161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arial</vt:lpstr>
      <vt:lpstr>Calibri</vt:lpstr>
      <vt:lpstr>Office Theme</vt:lpstr>
      <vt:lpstr>Flora Hrvatske</vt:lpstr>
      <vt:lpstr>Literatura, determinacijski ključevi, baze podataka</vt:lpstr>
      <vt:lpstr>ISHODI UČENJA za kolegij Flora Hrvatske (45065):</vt:lpstr>
      <vt:lpstr>KRITERIJI I NAČINI OCJENJIVANJA za kolegij Flora Hrvatske (45065) *: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Biology</dc:creator>
  <cp:lastModifiedBy>38591</cp:lastModifiedBy>
  <cp:revision>158</cp:revision>
  <dcterms:created xsi:type="dcterms:W3CDTF">2014-03-19T08:18:49Z</dcterms:created>
  <dcterms:modified xsi:type="dcterms:W3CDTF">2025-03-03T15:51:39Z</dcterms:modified>
</cp:coreProperties>
</file>