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66" r:id="rId2"/>
    <p:sldId id="446" r:id="rId3"/>
    <p:sldId id="346" r:id="rId4"/>
    <p:sldId id="447" r:id="rId5"/>
    <p:sldId id="388" r:id="rId6"/>
    <p:sldId id="448" r:id="rId7"/>
    <p:sldId id="408" r:id="rId8"/>
    <p:sldId id="449" r:id="rId9"/>
    <p:sldId id="409" r:id="rId10"/>
    <p:sldId id="450" r:id="rId11"/>
    <p:sldId id="410" r:id="rId12"/>
    <p:sldId id="451" r:id="rId13"/>
    <p:sldId id="411" r:id="rId14"/>
    <p:sldId id="452" r:id="rId15"/>
    <p:sldId id="389" r:id="rId16"/>
    <p:sldId id="453" r:id="rId17"/>
    <p:sldId id="444" r:id="rId18"/>
    <p:sldId id="454" r:id="rId19"/>
    <p:sldId id="414" r:id="rId20"/>
    <p:sldId id="455" r:id="rId21"/>
    <p:sldId id="412" r:id="rId22"/>
    <p:sldId id="456" r:id="rId23"/>
    <p:sldId id="413" r:id="rId24"/>
    <p:sldId id="457" r:id="rId25"/>
    <p:sldId id="415" r:id="rId26"/>
    <p:sldId id="458" r:id="rId27"/>
    <p:sldId id="416" r:id="rId28"/>
    <p:sldId id="459" r:id="rId29"/>
    <p:sldId id="417" r:id="rId30"/>
    <p:sldId id="460" r:id="rId31"/>
    <p:sldId id="425" r:id="rId32"/>
    <p:sldId id="461" r:id="rId33"/>
    <p:sldId id="426" r:id="rId34"/>
    <p:sldId id="462" r:id="rId35"/>
    <p:sldId id="430" r:id="rId36"/>
    <p:sldId id="463" r:id="rId37"/>
    <p:sldId id="432" r:id="rId38"/>
    <p:sldId id="465" r:id="rId39"/>
    <p:sldId id="419" r:id="rId40"/>
    <p:sldId id="466" r:id="rId41"/>
    <p:sldId id="348" r:id="rId42"/>
    <p:sldId id="467" r:id="rId43"/>
    <p:sldId id="319" r:id="rId44"/>
    <p:sldId id="468" r:id="rId45"/>
    <p:sldId id="420" r:id="rId46"/>
    <p:sldId id="469" r:id="rId47"/>
    <p:sldId id="434" r:id="rId48"/>
    <p:sldId id="470" r:id="rId49"/>
    <p:sldId id="329" r:id="rId50"/>
    <p:sldId id="471" r:id="rId51"/>
    <p:sldId id="445" r:id="rId52"/>
    <p:sldId id="472" r:id="rId53"/>
    <p:sldId id="421" r:id="rId54"/>
    <p:sldId id="473" r:id="rId55"/>
    <p:sldId id="422" r:id="rId56"/>
    <p:sldId id="474" r:id="rId57"/>
    <p:sldId id="423" r:id="rId58"/>
    <p:sldId id="475" r:id="rId59"/>
    <p:sldId id="347" r:id="rId60"/>
    <p:sldId id="476" r:id="rId61"/>
    <p:sldId id="435" r:id="rId62"/>
    <p:sldId id="477" r:id="rId63"/>
    <p:sldId id="436" r:id="rId64"/>
    <p:sldId id="478" r:id="rId65"/>
    <p:sldId id="437" r:id="rId66"/>
    <p:sldId id="479" r:id="rId67"/>
    <p:sldId id="349" r:id="rId68"/>
    <p:sldId id="480" r:id="rId69"/>
    <p:sldId id="438" r:id="rId70"/>
    <p:sldId id="481" r:id="rId71"/>
    <p:sldId id="439" r:id="rId72"/>
    <p:sldId id="482" r:id="rId73"/>
    <p:sldId id="440" r:id="rId74"/>
    <p:sldId id="483" r:id="rId75"/>
    <p:sldId id="441" r:id="rId76"/>
    <p:sldId id="484" r:id="rId77"/>
    <p:sldId id="442" r:id="rId78"/>
    <p:sldId id="485" r:id="rId79"/>
    <p:sldId id="443" r:id="rId80"/>
    <p:sldId id="486" r:id="rId81"/>
  </p:sldIdLst>
  <p:sldSz cx="9144000" cy="6858000" type="screen4x3"/>
  <p:notesSz cx="9144000" cy="6858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84726" autoAdjust="0"/>
  </p:normalViewPr>
  <p:slideViewPr>
    <p:cSldViewPr>
      <p:cViewPr varScale="1">
        <p:scale>
          <a:sx n="97" d="100"/>
          <a:sy n="97" d="100"/>
        </p:scale>
        <p:origin x="2400" y="78"/>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AA0D551-AF7F-49E3-B93C-C393806887F0}" type="datetimeFigureOut">
              <a:rPr lang="hr-HR" smtClean="0"/>
              <a:t>3.1.2025.</a:t>
            </a:fld>
            <a:endParaRPr lang="hr-HR"/>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D5CE535-DD98-41A7-9FA7-7A0CCF772BC3}" type="slidenum">
              <a:rPr lang="hr-HR" smtClean="0"/>
              <a:t>‹#›</a:t>
            </a:fld>
            <a:endParaRPr lang="hr-HR"/>
          </a:p>
        </p:txBody>
      </p:sp>
    </p:spTree>
    <p:extLst>
      <p:ext uri="{BB962C8B-B14F-4D97-AF65-F5344CB8AC3E}">
        <p14:creationId xmlns:p14="http://schemas.microsoft.com/office/powerpoint/2010/main" val="370090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49942-CEED-406B-8B48-DDD70C8E57FC}" type="slidenum">
              <a:rPr lang="hr-HR" altLang="sr-Latn-RS"/>
              <a:pPr/>
              <a:t>3</a:t>
            </a:fld>
            <a:endParaRPr lang="hr-HR" altLang="sr-Latn-R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RS" altLang="sr-Latn-RS" dirty="0"/>
              <a:t>Porodica </a:t>
            </a:r>
            <a:r>
              <a:rPr lang="sr-Latn-RS" altLang="sr-Latn-RS" i="1" dirty="0"/>
              <a:t>Compositae</a:t>
            </a:r>
            <a:r>
              <a:rPr lang="sr-Latn-RS" altLang="sr-Latn-RS" dirty="0"/>
              <a:t> najbrojnija je porodica u hrvatskoj flori,</a:t>
            </a:r>
            <a:r>
              <a:rPr lang="sr-Latn-RS" altLang="sr-Latn-RS" baseline="0" dirty="0"/>
              <a:t> s ukupno 791 svojtom. Ako ju raščlanimo na dvije porodice, onda su </a:t>
            </a:r>
            <a:r>
              <a:rPr lang="sr-Latn-RS" altLang="sr-Latn-RS" i="1" baseline="0" dirty="0"/>
              <a:t>Asteraceae </a:t>
            </a:r>
            <a:r>
              <a:rPr lang="sr-Latn-RS" altLang="sr-Latn-RS" i="0" baseline="0" dirty="0"/>
              <a:t>s 493 svojte na drugom, a </a:t>
            </a:r>
            <a:r>
              <a:rPr lang="sr-Latn-RS" altLang="sr-Latn-RS" i="1" baseline="0" dirty="0"/>
              <a:t>Cichoriaceae </a:t>
            </a:r>
            <a:r>
              <a:rPr lang="sr-Latn-RS" altLang="sr-Latn-RS" i="0" baseline="0" dirty="0"/>
              <a:t>s 298 svojti na četvrtom mjestu.</a:t>
            </a:r>
            <a:endParaRPr lang="sr-Latn-RS" altLang="sr-Latn-R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Viški arhipelag</a:t>
            </a:r>
            <a:r>
              <a:rPr lang="hr-HR" baseline="0" dirty="0"/>
              <a:t> predstavlja zanimljivi centar endemizma. Radi se o nekoliko manjih međusobno izoliranih otoka na kojima se specijacijom razvilo mnoštvo neoendema (endemi nastali nakon zadnje glacijacije i povratka mora u Jadran). U rodu </a:t>
            </a:r>
            <a:r>
              <a:rPr lang="hr-HR" i="1" baseline="0" dirty="0"/>
              <a:t>Centaurea </a:t>
            </a:r>
            <a:r>
              <a:rPr lang="hr-HR" i="0" baseline="0" dirty="0"/>
              <a:t>ovdje su se razvile tri endemične svojte: </a:t>
            </a:r>
            <a:r>
              <a:rPr lang="hr-HR" i="1" baseline="0" dirty="0"/>
              <a:t>C. crithmifolia</a:t>
            </a:r>
            <a:r>
              <a:rPr lang="hr-HR" i="0" baseline="0" dirty="0"/>
              <a:t>, </a:t>
            </a:r>
            <a:r>
              <a:rPr lang="hr-HR" i="1" baseline="0" dirty="0"/>
              <a:t>C. friderici </a:t>
            </a:r>
            <a:r>
              <a:rPr lang="hr-HR" i="0" baseline="0" dirty="0"/>
              <a:t>ssp. </a:t>
            </a:r>
            <a:r>
              <a:rPr lang="hr-HR" i="1" baseline="0" dirty="0"/>
              <a:t>friderici </a:t>
            </a:r>
            <a:r>
              <a:rPr lang="hr-HR" i="0" baseline="0" dirty="0"/>
              <a:t>i </a:t>
            </a:r>
            <a:r>
              <a:rPr lang="hr-HR" i="1" baseline="0" dirty="0"/>
              <a:t>C. friderici </a:t>
            </a:r>
            <a:r>
              <a:rPr lang="hr-HR" i="0" baseline="0" dirty="0"/>
              <a:t>ssp. </a:t>
            </a:r>
            <a:r>
              <a:rPr lang="hr-HR" i="1" baseline="0" dirty="0"/>
              <a:t>jabukensis.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21</a:t>
            </a:fld>
            <a:endParaRPr lang="hr-HR"/>
          </a:p>
        </p:txBody>
      </p:sp>
    </p:spTree>
    <p:extLst>
      <p:ext uri="{BB962C8B-B14F-4D97-AF65-F5344CB8AC3E}">
        <p14:creationId xmlns:p14="http://schemas.microsoft.com/office/powerpoint/2010/main" val="279133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Satelitska snimka otočja Vele</a:t>
            </a:r>
            <a:r>
              <a:rPr lang="hr-HR" baseline="0" dirty="0"/>
              <a:t> i Male Palagruže. Uz Jabuku to su najudaljeniji hrvatski otoci i smatra su da su za vrijeme oledbi bili poveznica između Apeninskog i Balkanskog polutoka nizom otoka ili čak povezanom kopnenom linijom.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23</a:t>
            </a:fld>
            <a:endParaRPr lang="hr-HR"/>
          </a:p>
        </p:txBody>
      </p:sp>
    </p:spTree>
    <p:extLst>
      <p:ext uri="{BB962C8B-B14F-4D97-AF65-F5344CB8AC3E}">
        <p14:creationId xmlns:p14="http://schemas.microsoft.com/office/powerpoint/2010/main" val="152779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Iako</a:t>
            </a:r>
            <a:r>
              <a:rPr lang="hr-HR" baseline="0" dirty="0"/>
              <a:t> bi se po nazivu zaključilo da raste u Dalmaciji, </a:t>
            </a:r>
            <a:r>
              <a:rPr lang="hr-HR" i="1" baseline="0" dirty="0"/>
              <a:t>Centaurea dalmatica </a:t>
            </a:r>
            <a:r>
              <a:rPr lang="hr-HR" i="0" baseline="0" dirty="0"/>
              <a:t> je kvarnerski stenoendem. </a:t>
            </a:r>
          </a:p>
          <a:p>
            <a:r>
              <a:rPr lang="hr-HR" dirty="0"/>
              <a:t>Tri podvrste </a:t>
            </a:r>
            <a:r>
              <a:rPr lang="hr-HR" i="1" dirty="0"/>
              <a:t>Centaurea</a:t>
            </a:r>
            <a:r>
              <a:rPr lang="hr-HR" i="1" baseline="0" dirty="0"/>
              <a:t> spinosocilliata </a:t>
            </a:r>
            <a:r>
              <a:rPr lang="hr-HR" i="0" baseline="0" dirty="0"/>
              <a:t>rastu uzduž naše obale i u submediteranskom području.</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25</a:t>
            </a:fld>
            <a:endParaRPr lang="hr-HR"/>
          </a:p>
        </p:txBody>
      </p:sp>
    </p:spTree>
    <p:extLst>
      <p:ext uri="{BB962C8B-B14F-4D97-AF65-F5344CB8AC3E}">
        <p14:creationId xmlns:p14="http://schemas.microsoft.com/office/powerpoint/2010/main" val="183703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Rod </a:t>
            </a:r>
            <a:r>
              <a:rPr lang="hr-HR" i="1" dirty="0"/>
              <a:t>Senecio </a:t>
            </a:r>
            <a:r>
              <a:rPr lang="hr-HR" i="0" dirty="0"/>
              <a:t> je po brojnosti  drugi najveći rod</a:t>
            </a:r>
            <a:r>
              <a:rPr lang="hr-HR" i="0" baseline="0" dirty="0"/>
              <a:t> unutar porodice </a:t>
            </a:r>
            <a:r>
              <a:rPr lang="hr-HR" i="1" baseline="0" dirty="0"/>
              <a:t>Asteraceae</a:t>
            </a:r>
            <a:r>
              <a:rPr lang="hr-HR" i="0" baseline="0" dirty="0"/>
              <a:t>. Rod je vrlo varijabilan u obliku listova i cvjetova. </a:t>
            </a:r>
          </a:p>
          <a:p>
            <a:r>
              <a:rPr lang="hr-HR" i="1" baseline="0" dirty="0"/>
              <a:t>Senecio vulgaris </a:t>
            </a:r>
            <a:r>
              <a:rPr lang="hr-HR" i="0" baseline="0" dirty="0"/>
              <a:t> je česta ruderalna vrsta, dok je </a:t>
            </a:r>
            <a:r>
              <a:rPr lang="hr-HR" i="1" baseline="0" dirty="0"/>
              <a:t>S. doronicum</a:t>
            </a:r>
            <a:r>
              <a:rPr lang="hr-HR" i="0" baseline="0" dirty="0"/>
              <a:t>, primjerice, vrsta visokoplaninskih travnjaka.</a:t>
            </a:r>
            <a:endParaRPr lang="hr-HR" i="0" dirty="0"/>
          </a:p>
        </p:txBody>
      </p:sp>
      <p:sp>
        <p:nvSpPr>
          <p:cNvPr id="4" name="Slide Number Placeholder 3"/>
          <p:cNvSpPr>
            <a:spLocks noGrp="1"/>
          </p:cNvSpPr>
          <p:nvPr>
            <p:ph type="sldNum" sz="quarter" idx="10"/>
          </p:nvPr>
        </p:nvSpPr>
        <p:spPr/>
        <p:txBody>
          <a:bodyPr/>
          <a:lstStyle/>
          <a:p>
            <a:fld id="{ED5CE535-DD98-41A7-9FA7-7A0CCF772BC3}" type="slidenum">
              <a:rPr lang="hr-HR" smtClean="0"/>
              <a:t>27</a:t>
            </a:fld>
            <a:endParaRPr lang="hr-HR"/>
          </a:p>
        </p:txBody>
      </p:sp>
    </p:spTree>
    <p:extLst>
      <p:ext uri="{BB962C8B-B14F-4D97-AF65-F5344CB8AC3E}">
        <p14:creationId xmlns:p14="http://schemas.microsoft.com/office/powerpoint/2010/main" val="406126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Unutar roda </a:t>
            </a:r>
            <a:r>
              <a:rPr lang="hr-HR" i="1" dirty="0"/>
              <a:t>Senecio</a:t>
            </a:r>
            <a:r>
              <a:rPr lang="hr-HR" i="1" baseline="0" dirty="0"/>
              <a:t> </a:t>
            </a:r>
            <a:r>
              <a:rPr lang="hr-HR" i="0" baseline="0" dirty="0"/>
              <a:t>u Hrvatskoj dolaze tri alohtone vrste. </a:t>
            </a:r>
            <a:r>
              <a:rPr lang="hr-HR" i="1" baseline="0" dirty="0"/>
              <a:t>Senecio inaquidens </a:t>
            </a:r>
            <a:r>
              <a:rPr lang="hr-HR" i="0" baseline="0" dirty="0"/>
              <a:t> je južnoafrička vrsta koja je u 19. stoljeću stigla u Europu najvjerojatnije kao sjeme prilikom uvoza vune. U mnogim srednjo- i zapadnoeuropskim zemljama je invazivna vrsta. U Hrvatskoj je do danas zabilježena na tri lokaliteta (jedan u Hrvatskom Zagorju i dva u Dalmaciji).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29</a:t>
            </a:fld>
            <a:endParaRPr lang="hr-HR"/>
          </a:p>
        </p:txBody>
      </p:sp>
    </p:spTree>
    <p:extLst>
      <p:ext uri="{BB962C8B-B14F-4D97-AF65-F5344CB8AC3E}">
        <p14:creationId xmlns:p14="http://schemas.microsoft.com/office/powerpoint/2010/main" val="3991206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Senecio angulatus </a:t>
            </a:r>
            <a:r>
              <a:rPr lang="hr-HR" i="0" dirty="0"/>
              <a:t> je također južnoafrička vrsta</a:t>
            </a:r>
            <a:r>
              <a:rPr lang="hr-HR" i="0" baseline="0" dirty="0"/>
              <a:t> koje se u Europu, Australiju i Novi Zeland unesla kao ornamentalna vrsta. Radi se o penjačici koja cvate zimi i može se održati samo u toplijim područjima (u Europi je to Mediteran). Na Balkanskom poluotoku je zabilježena samo u Hrvatskoj i Albaniji.</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31</a:t>
            </a:fld>
            <a:endParaRPr lang="hr-HR"/>
          </a:p>
        </p:txBody>
      </p:sp>
    </p:spTree>
    <p:extLst>
      <p:ext uri="{BB962C8B-B14F-4D97-AF65-F5344CB8AC3E}">
        <p14:creationId xmlns:p14="http://schemas.microsoft.com/office/powerpoint/2010/main" val="495059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Hrvatskoj je prvi put zabilježena 2005.</a:t>
            </a:r>
            <a:r>
              <a:rPr lang="hr-HR" baseline="0" dirty="0"/>
              <a:t> godine (Milović i sur., 2010). Kod nas je puno češća u uzgoju u vrtovima u Dalmaciji, a ponegdje se naturalizirala i u divljini („</a:t>
            </a:r>
            <a:r>
              <a:rPr lang="hr-HR" i="1" baseline="0" dirty="0"/>
              <a:t>garden escape</a:t>
            </a:r>
            <a:r>
              <a:rPr lang="hr-HR" i="0" baseline="0" dirty="0"/>
              <a:t>”).</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33</a:t>
            </a:fld>
            <a:endParaRPr lang="hr-HR"/>
          </a:p>
        </p:txBody>
      </p:sp>
    </p:spTree>
    <p:extLst>
      <p:ext uri="{BB962C8B-B14F-4D97-AF65-F5344CB8AC3E}">
        <p14:creationId xmlns:p14="http://schemas.microsoft.com/office/powerpoint/2010/main" val="2591993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I treća alohtona vrsta, </a:t>
            </a:r>
            <a:r>
              <a:rPr lang="hr-HR" i="1" dirty="0"/>
              <a:t>Senecio mikanioides  </a:t>
            </a:r>
            <a:r>
              <a:rPr lang="hr-HR" i="0" dirty="0"/>
              <a:t>(novije</a:t>
            </a:r>
            <a:r>
              <a:rPr lang="hr-HR" i="0" baseline="0" dirty="0"/>
              <a:t> taksonomsko rješenje za vrstu je </a:t>
            </a:r>
            <a:r>
              <a:rPr lang="hr-HR" i="1" baseline="0" dirty="0"/>
              <a:t>Delairea odorata</a:t>
            </a:r>
            <a:r>
              <a:rPr lang="hr-HR" i="0" baseline="0" dirty="0"/>
              <a:t>) je stigla iz Južne Afrike.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35</a:t>
            </a:fld>
            <a:endParaRPr lang="hr-HR"/>
          </a:p>
        </p:txBody>
      </p:sp>
    </p:spTree>
    <p:extLst>
      <p:ext uri="{BB962C8B-B14F-4D97-AF65-F5344CB8AC3E}">
        <p14:creationId xmlns:p14="http://schemas.microsoft.com/office/powerpoint/2010/main" val="3815257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Hrvatsko je prvi put nađena na otoku Lošinju 1991. (selo Čunski). </a:t>
            </a:r>
          </a:p>
        </p:txBody>
      </p:sp>
      <p:sp>
        <p:nvSpPr>
          <p:cNvPr id="4" name="Slide Number Placeholder 3"/>
          <p:cNvSpPr>
            <a:spLocks noGrp="1"/>
          </p:cNvSpPr>
          <p:nvPr>
            <p:ph type="sldNum" sz="quarter" idx="10"/>
          </p:nvPr>
        </p:nvSpPr>
        <p:spPr/>
        <p:txBody>
          <a:bodyPr/>
          <a:lstStyle/>
          <a:p>
            <a:fld id="{ED5CE535-DD98-41A7-9FA7-7A0CCF772BC3}" type="slidenum">
              <a:rPr lang="hr-HR" smtClean="0"/>
              <a:t>37</a:t>
            </a:fld>
            <a:endParaRPr lang="hr-HR"/>
          </a:p>
        </p:txBody>
      </p:sp>
    </p:spTree>
    <p:extLst>
      <p:ext uri="{BB962C8B-B14F-4D97-AF65-F5344CB8AC3E}">
        <p14:creationId xmlns:p14="http://schemas.microsoft.com/office/powerpoint/2010/main" val="2130760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Treći po brojnosti</a:t>
            </a:r>
            <a:r>
              <a:rPr lang="hr-HR" baseline="0" dirty="0"/>
              <a:t> rod iz porodice </a:t>
            </a:r>
            <a:r>
              <a:rPr lang="hr-HR" i="1" baseline="0" dirty="0"/>
              <a:t>Asteraceae </a:t>
            </a:r>
            <a:r>
              <a:rPr lang="hr-HR" i="0" baseline="0" dirty="0"/>
              <a:t>u Hrvatskoj je rod </a:t>
            </a:r>
            <a:r>
              <a:rPr lang="hr-HR" i="1" baseline="0" dirty="0"/>
              <a:t>Carduus</a:t>
            </a:r>
            <a:r>
              <a:rPr lang="hr-HR" i="0" baseline="0" dirty="0"/>
              <a:t>. </a:t>
            </a:r>
          </a:p>
          <a:p>
            <a:r>
              <a:rPr lang="hr-HR" i="1" baseline="0" dirty="0"/>
              <a:t>Carduus micropterus</a:t>
            </a:r>
            <a:r>
              <a:rPr lang="hr-HR" i="0" baseline="0" dirty="0"/>
              <a:t> je endemična vrsta našeg primorja.</a:t>
            </a:r>
          </a:p>
          <a:p>
            <a:r>
              <a:rPr lang="hr-HR" i="1" baseline="0" dirty="0"/>
              <a:t>Carduus nutans </a:t>
            </a:r>
            <a:r>
              <a:rPr lang="hr-HR" i="0" baseline="0" dirty="0"/>
              <a:t>također raste u našem primorju, epitet vrste mu označava nagnute cvatne glavice.</a:t>
            </a:r>
          </a:p>
          <a:p>
            <a:r>
              <a:rPr lang="hr-HR" i="1" baseline="0" dirty="0"/>
              <a:t>Carduus pycnocephalus </a:t>
            </a:r>
            <a:r>
              <a:rPr lang="hr-HR" i="0" baseline="0" dirty="0"/>
              <a:t> također raste u našem primorju, a unutar roda ima najmanje glavice (kao što mu i govori epitet vrste).</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39</a:t>
            </a:fld>
            <a:endParaRPr lang="hr-HR"/>
          </a:p>
        </p:txBody>
      </p:sp>
    </p:spTree>
    <p:extLst>
      <p:ext uri="{BB962C8B-B14F-4D97-AF65-F5344CB8AC3E}">
        <p14:creationId xmlns:p14="http://schemas.microsoft.com/office/powerpoint/2010/main" val="61796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Najbrojniji rodovi u porodici </a:t>
            </a:r>
            <a:r>
              <a:rPr lang="hr-HR" i="1" dirty="0"/>
              <a:t>Asteraceae </a:t>
            </a:r>
            <a:r>
              <a:rPr lang="hr-HR" i="0" dirty="0"/>
              <a:t>su</a:t>
            </a:r>
            <a:r>
              <a:rPr lang="hr-HR" i="0" baseline="0" dirty="0"/>
              <a:t> zečina (</a:t>
            </a:r>
            <a:r>
              <a:rPr lang="hr-HR" i="1" baseline="0" dirty="0"/>
              <a:t>Centaurea</a:t>
            </a:r>
            <a:r>
              <a:rPr lang="hr-HR" i="0" baseline="0" dirty="0"/>
              <a:t>), kostriš (</a:t>
            </a:r>
            <a:r>
              <a:rPr lang="hr-HR" i="1" baseline="0" dirty="0"/>
              <a:t>Senecio</a:t>
            </a:r>
            <a:r>
              <a:rPr lang="hr-HR" i="0" baseline="0" dirty="0"/>
              <a:t>) i stričak (</a:t>
            </a:r>
            <a:r>
              <a:rPr lang="hr-HR" i="1" baseline="0" dirty="0"/>
              <a:t>Carduus</a:t>
            </a:r>
            <a:r>
              <a:rPr lang="hr-HR" i="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hr-HR" dirty="0"/>
              <a:t>Najbrojniji rodovi u porodici </a:t>
            </a:r>
            <a:r>
              <a:rPr lang="hr-HR" i="1" dirty="0"/>
              <a:t>Cichoriaceae </a:t>
            </a:r>
            <a:r>
              <a:rPr lang="hr-HR" i="0" dirty="0"/>
              <a:t>su</a:t>
            </a:r>
            <a:r>
              <a:rPr lang="hr-HR" i="0" baseline="0" dirty="0"/>
              <a:t> runjika (</a:t>
            </a:r>
            <a:r>
              <a:rPr lang="hr-HR" i="1" baseline="0" dirty="0"/>
              <a:t>Hieracium</a:t>
            </a:r>
            <a:r>
              <a:rPr lang="hr-HR" i="0" baseline="0" dirty="0"/>
              <a:t>) i dimak (</a:t>
            </a:r>
            <a:r>
              <a:rPr lang="hr-HR" i="1" baseline="0" dirty="0"/>
              <a:t>Crepis</a:t>
            </a:r>
            <a:r>
              <a:rPr lang="hr-HR" i="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hr-HR" i="0" baseline="0" dirty="0"/>
              <a:t>Rod </a:t>
            </a:r>
            <a:r>
              <a:rPr lang="hr-HR" i="1" baseline="0" dirty="0"/>
              <a:t>Hieracium</a:t>
            </a:r>
            <a:r>
              <a:rPr lang="hr-HR" i="0" baseline="0" dirty="0"/>
              <a:t> je jedan od najbronijih rodova u našoj flori s čak 141 svojtom. </a:t>
            </a:r>
          </a:p>
          <a:p>
            <a:endParaRPr lang="hr-HR" dirty="0"/>
          </a:p>
          <a:p>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a:t>
            </a:fld>
            <a:endParaRPr lang="hr-HR"/>
          </a:p>
        </p:txBody>
      </p:sp>
    </p:spTree>
    <p:extLst>
      <p:ext uri="{BB962C8B-B14F-4D97-AF65-F5344CB8AC3E}">
        <p14:creationId xmlns:p14="http://schemas.microsoft.com/office/powerpoint/2010/main" val="1125418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Porodica </a:t>
            </a:r>
            <a:r>
              <a:rPr lang="hr-HR" i="1" dirty="0"/>
              <a:t>Compositae </a:t>
            </a:r>
            <a:r>
              <a:rPr lang="hr-HR" i="0" dirty="0"/>
              <a:t>ima</a:t>
            </a:r>
            <a:r>
              <a:rPr lang="hr-HR" i="0" baseline="0" dirty="0"/>
              <a:t> najviše endemičnih svojti u flori Hrvatske (42 svojte iz porodice </a:t>
            </a:r>
            <a:r>
              <a:rPr lang="hr-HR" i="1" baseline="0" dirty="0"/>
              <a:t>Asteraceae </a:t>
            </a:r>
            <a:r>
              <a:rPr lang="hr-HR" i="0" baseline="0" dirty="0"/>
              <a:t>i 28 iz porodice </a:t>
            </a:r>
            <a:r>
              <a:rPr lang="hr-HR" i="1" baseline="0" dirty="0"/>
              <a:t>Cichoriaceae</a:t>
            </a:r>
            <a:r>
              <a:rPr lang="hr-HR" i="0" baseline="0" dirty="0"/>
              <a:t>).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41</a:t>
            </a:fld>
            <a:endParaRPr lang="hr-HR"/>
          </a:p>
        </p:txBody>
      </p:sp>
    </p:spTree>
    <p:extLst>
      <p:ext uri="{BB962C8B-B14F-4D97-AF65-F5344CB8AC3E}">
        <p14:creationId xmlns:p14="http://schemas.microsoft.com/office/powerpoint/2010/main" val="1650883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baseline="0" dirty="0"/>
              <a:t>Dosada smo već spomenuli najbrojniji endemični rod u porodici – </a:t>
            </a:r>
            <a:r>
              <a:rPr lang="hr-HR" i="1" baseline="0" dirty="0"/>
              <a:t>Centaurea</a:t>
            </a:r>
            <a:r>
              <a:rPr lang="hr-HR" i="0" baseline="0" dirty="0"/>
              <a:t>. I ovdje vidimo tipični areal većine naših endema.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43</a:t>
            </a:fld>
            <a:endParaRPr lang="hr-HR"/>
          </a:p>
        </p:txBody>
      </p:sp>
    </p:spTree>
    <p:extLst>
      <p:ext uri="{BB962C8B-B14F-4D97-AF65-F5344CB8AC3E}">
        <p14:creationId xmlns:p14="http://schemas.microsoft.com/office/powerpoint/2010/main" val="2680895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Buhač (</a:t>
            </a:r>
            <a:r>
              <a:rPr lang="hr-HR" i="1" dirty="0"/>
              <a:t>Tanacetum cinerarifolium</a:t>
            </a:r>
            <a:r>
              <a:rPr lang="hr-HR" i="0" dirty="0"/>
              <a:t>) je</a:t>
            </a:r>
            <a:r>
              <a:rPr lang="hr-HR" i="0" baseline="0" dirty="0"/>
              <a:t> endem istočne obale Jadranskog mora. Cvatom liči na ivančicu, no listovi su mu prepoznatljivo sivi. </a:t>
            </a:r>
          </a:p>
          <a:p>
            <a:r>
              <a:rPr lang="hr-HR" dirty="0"/>
              <a:t>Krajem</a:t>
            </a:r>
            <a:r>
              <a:rPr lang="hr-HR" baseline="0" dirty="0"/>
              <a:t> 19. stoljeća i u prvoj polovici 20. stoljeća buhač se naveliko uzgajao u našem primorju, jer biljka sadrži kemijski spoj piretrin, koji je prirodni insekticid. Biljke su se uglavnom izvozile u strane destilerije. No sredinom prošlog stoljeća razvojem sintetske kemije ubrzali su se procesi sinteze umjetnih insekticida, te buhač gubi na važnosti i danas se rijetko tko još sjeća da je prehranjivao brojne obitelji u Dalmaciji.</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45</a:t>
            </a:fld>
            <a:endParaRPr lang="hr-HR"/>
          </a:p>
        </p:txBody>
      </p:sp>
    </p:spTree>
    <p:extLst>
      <p:ext uri="{BB962C8B-B14F-4D97-AF65-F5344CB8AC3E}">
        <p14:creationId xmlns:p14="http://schemas.microsoft.com/office/powerpoint/2010/main" val="354620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Unutar porodice </a:t>
            </a:r>
            <a:r>
              <a:rPr lang="hr-HR" i="1" dirty="0"/>
              <a:t>Cichoriaceae </a:t>
            </a:r>
            <a:r>
              <a:rPr lang="hr-HR" i="0" dirty="0"/>
              <a:t>najbrojniji endemični rod je rod </a:t>
            </a:r>
            <a:r>
              <a:rPr lang="hr-HR" i="1" dirty="0"/>
              <a:t>Hieracium</a:t>
            </a:r>
            <a:r>
              <a:rPr lang="hr-HR" i="0" dirty="0"/>
              <a:t>. I ovdje uočavamo dinarski areal endema.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47</a:t>
            </a:fld>
            <a:endParaRPr lang="hr-HR"/>
          </a:p>
        </p:txBody>
      </p:sp>
    </p:spTree>
    <p:extLst>
      <p:ext uri="{BB962C8B-B14F-4D97-AF65-F5344CB8AC3E}">
        <p14:creationId xmlns:p14="http://schemas.microsoft.com/office/powerpoint/2010/main" val="4174344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 slajdu je popis kritično ugroženih, ugroženih i osjetljivih vrsta iz porodice </a:t>
            </a:r>
            <a:r>
              <a:rPr lang="hr-HR" i="1" dirty="0"/>
              <a:t>Compositae </a:t>
            </a:r>
            <a:r>
              <a:rPr lang="hr-HR" i="0" dirty="0"/>
              <a:t>u Hrvatskoj. </a:t>
            </a:r>
            <a:endParaRPr lang="hr-HR" i="1" dirty="0"/>
          </a:p>
          <a:p>
            <a:r>
              <a:rPr lang="hr-HR" i="1" dirty="0"/>
              <a:t>Anthemis</a:t>
            </a:r>
            <a:r>
              <a:rPr lang="hr-HR" i="1" baseline="0" dirty="0"/>
              <a:t> tomentosa </a:t>
            </a:r>
            <a:r>
              <a:rPr lang="hr-HR" i="0" baseline="0" dirty="0"/>
              <a:t>je vrlo rijetka vrsta kod nas, raste samo u vrlo maloj populaciji na rtu Kamenjak u južnoj Istri. Epitet vrste nam ukazuje na baršunastu finu sivu dlakavost listova i stabljika biljke. </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49</a:t>
            </a:fld>
            <a:endParaRPr lang="hr-HR"/>
          </a:p>
        </p:txBody>
      </p:sp>
    </p:spTree>
    <p:extLst>
      <p:ext uri="{BB962C8B-B14F-4D97-AF65-F5344CB8AC3E}">
        <p14:creationId xmlns:p14="http://schemas.microsoft.com/office/powerpoint/2010/main" val="3602969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Aster</a:t>
            </a:r>
            <a:r>
              <a:rPr lang="hr-HR" i="1" baseline="0" dirty="0"/>
              <a:t> tripolium </a:t>
            </a:r>
            <a:r>
              <a:rPr lang="hr-HR" i="0" baseline="0" dirty="0"/>
              <a:t>ssp. </a:t>
            </a:r>
            <a:r>
              <a:rPr lang="hr-HR" i="1" baseline="0" dirty="0"/>
              <a:t>pannonicus </a:t>
            </a:r>
            <a:r>
              <a:rPr lang="hr-HR" i="0" baseline="0" dirty="0"/>
              <a:t>je također vrlo rijetka vrsta naše flore, tipičan je predstavnik flore stepskih travnjaka, koji su karakteristični za istočnu Europu i razvijaju se u kontinentalnim tipovima klime s malo oborine (manje od 500 mm godišnje). U Hrvatskoj su takvi klimatski uvjeti samo u najistočnijem dijelu Slavonije, ali je većina stepskih travnjaka pretvorena u oranice. Jedan od očuvanijih lokaliteta s tipičnom stepskom florom je travnjak uz Biljsko groblje. Na istom tipu staništa rastu i kritično ugrožen </a:t>
            </a:r>
            <a:r>
              <a:rPr lang="hr-HR" i="1" baseline="0" dirty="0"/>
              <a:t>Doronicum hungaricum </a:t>
            </a:r>
            <a:r>
              <a:rPr lang="hr-HR" i="0" baseline="0" dirty="0"/>
              <a:t> te ugroženi </a:t>
            </a:r>
            <a:r>
              <a:rPr lang="hr-HR" i="1" baseline="0" dirty="0"/>
              <a:t>Xeranthemum annuum</a:t>
            </a:r>
            <a:r>
              <a:rPr lang="hr-HR" i="0" baseline="0" dirty="0"/>
              <a:t>. </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53</a:t>
            </a:fld>
            <a:endParaRPr lang="hr-HR"/>
          </a:p>
        </p:txBody>
      </p:sp>
    </p:spTree>
    <p:extLst>
      <p:ext uri="{BB962C8B-B14F-4D97-AF65-F5344CB8AC3E}">
        <p14:creationId xmlns:p14="http://schemas.microsoft.com/office/powerpoint/2010/main" val="3547010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Kritično ugrožena</a:t>
            </a:r>
            <a:r>
              <a:rPr lang="hr-HR" baseline="0" dirty="0"/>
              <a:t> </a:t>
            </a:r>
            <a:r>
              <a:rPr lang="hr-HR" i="1" baseline="0" dirty="0"/>
              <a:t>Ligularia sibirica </a:t>
            </a:r>
            <a:r>
              <a:rPr lang="hr-HR" i="0" baseline="0" dirty="0"/>
              <a:t> ima isto vrlo ograničen areal u Hrvatskoj, poznata je samo iz NP Plitvička jezera. Biljka je vlažnih staništa, visokog habitusa (do 2 m) raskošnih žutih cvatova. U Botaničkom vrtu PMF-a provodi se </a:t>
            </a:r>
            <a:r>
              <a:rPr lang="hr-HR" i="1" baseline="0" dirty="0"/>
              <a:t>in situ</a:t>
            </a:r>
            <a:r>
              <a:rPr lang="hr-HR" i="0" baseline="0" dirty="0"/>
              <a:t> zaštita vrste.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55</a:t>
            </a:fld>
            <a:endParaRPr lang="hr-HR"/>
          </a:p>
        </p:txBody>
      </p:sp>
    </p:spTree>
    <p:extLst>
      <p:ext uri="{BB962C8B-B14F-4D97-AF65-F5344CB8AC3E}">
        <p14:creationId xmlns:p14="http://schemas.microsoft.com/office/powerpoint/2010/main" val="2410713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Osjetljiva vrsta </a:t>
            </a:r>
            <a:r>
              <a:rPr lang="hr-HR" i="1" dirty="0"/>
              <a:t>Arnica montana</a:t>
            </a:r>
            <a:r>
              <a:rPr lang="hr-HR" i="0" dirty="0"/>
              <a:t> raste na rijetkim planinskim acidofilnim travnjacima. Izravno je ugrožena branjem</a:t>
            </a:r>
            <a:r>
              <a:rPr lang="hr-HR" i="0" baseline="0" dirty="0"/>
              <a:t> zbog ljekovitih svojstava i sukcesijom travnjaka. </a:t>
            </a:r>
          </a:p>
          <a:p>
            <a:r>
              <a:rPr lang="hr-HR" i="0" baseline="0" dirty="0"/>
              <a:t>Osjetljivi runolist (</a:t>
            </a:r>
            <a:r>
              <a:rPr lang="hr-HR" i="1" baseline="0" dirty="0"/>
              <a:t>Leontopodium alpinus </a:t>
            </a:r>
            <a:r>
              <a:rPr lang="hr-HR" i="0" baseline="0" dirty="0"/>
              <a:t> ssp. </a:t>
            </a:r>
            <a:r>
              <a:rPr lang="hr-HR" i="1" baseline="0" dirty="0"/>
              <a:t>krasense</a:t>
            </a:r>
            <a:r>
              <a:rPr lang="hr-HR" i="0" baseline="0" dirty="0"/>
              <a:t>) rijetka je hazmofitska vrsta naših dinarskih planina, koja je u prošlosti bila ugrožena nesavjesnim branjem.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57</a:t>
            </a:fld>
            <a:endParaRPr lang="hr-HR"/>
          </a:p>
        </p:txBody>
      </p:sp>
    </p:spTree>
    <p:extLst>
      <p:ext uri="{BB962C8B-B14F-4D97-AF65-F5344CB8AC3E}">
        <p14:creationId xmlns:p14="http://schemas.microsoft.com/office/powerpoint/2010/main" val="3092994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Porodica </a:t>
            </a:r>
            <a:r>
              <a:rPr lang="hr-HR" i="1" dirty="0"/>
              <a:t>Asteraceae</a:t>
            </a:r>
            <a:r>
              <a:rPr lang="hr-HR" i="1" baseline="0" dirty="0"/>
              <a:t> </a:t>
            </a:r>
            <a:r>
              <a:rPr lang="hr-HR" i="0" baseline="0" dirty="0"/>
              <a:t> na viskom je trećem mjestu u popisu korisnog bilja Hrvatske.</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59</a:t>
            </a:fld>
            <a:endParaRPr lang="hr-HR"/>
          </a:p>
        </p:txBody>
      </p:sp>
    </p:spTree>
    <p:extLst>
      <p:ext uri="{BB962C8B-B14F-4D97-AF65-F5344CB8AC3E}">
        <p14:creationId xmlns:p14="http://schemas.microsoft.com/office/powerpoint/2010/main" val="2690661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Stolisnik</a:t>
            </a:r>
            <a:r>
              <a:rPr lang="hr-HR" baseline="0" dirty="0"/>
              <a:t> (</a:t>
            </a:r>
            <a:r>
              <a:rPr lang="hr-HR" i="1" baseline="0" dirty="0"/>
              <a:t>Achillea millefolium</a:t>
            </a:r>
            <a:r>
              <a:rPr lang="hr-HR" i="0" baseline="0" dirty="0"/>
              <a:t>) i pelin (</a:t>
            </a:r>
            <a:r>
              <a:rPr lang="hr-HR" i="1" baseline="0" dirty="0"/>
              <a:t>Artemisia absinthium</a:t>
            </a:r>
            <a:r>
              <a:rPr lang="hr-HR" i="0" baseline="0" dirty="0"/>
              <a:t>) su ljekovite biljke gorkog okusa, koje se najčešće koriste za probavne probleme. Pelin je uz to još sastojak alkoholnih pića absinta i pelinkovca.</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61</a:t>
            </a:fld>
            <a:endParaRPr lang="hr-HR"/>
          </a:p>
        </p:txBody>
      </p:sp>
    </p:spTree>
    <p:extLst>
      <p:ext uri="{BB962C8B-B14F-4D97-AF65-F5344CB8AC3E}">
        <p14:creationId xmlns:p14="http://schemas.microsoft.com/office/powerpoint/2010/main" val="121061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Centaurea jacea </a:t>
            </a:r>
            <a:r>
              <a:rPr lang="hr-HR" i="0" dirty="0"/>
              <a:t> je jedna od češćih vrsta roda u Hrvatskoj. Neki je autori smatraju velikom varijabilnom</a:t>
            </a:r>
            <a:r>
              <a:rPr lang="hr-HR" i="0" baseline="0" dirty="0"/>
              <a:t> vrstom (agregat vrsta), dok je drugi dijele na više manjih </a:t>
            </a:r>
            <a:r>
              <a:rPr lang="hr-HR" sz="1200" i="0" baseline="0" dirty="0"/>
              <a:t>mikrovrsta. </a:t>
            </a:r>
          </a:p>
          <a:p>
            <a:r>
              <a:rPr lang="hr-HR" i="1" baseline="0" dirty="0"/>
              <a:t>Centaurea cyanus</a:t>
            </a:r>
            <a:r>
              <a:rPr lang="hr-HR" i="0" baseline="0" dirty="0"/>
              <a:t> (različak) je naprotiv, rijetka vrsta hrvatske flore. Radi se o korovnoj vrsti, koja je ugrožena nestankom tradicionalne poljoprivrede. Već smo ranije naglasili da su mnogi široko rasprostranjeni korovi uslijed agrotehničkih mjera (pesticidi, umjetna gnojiva) postali rijetki i ugroženi, što je najizraženije u središnjoj i zapadnoj Europi.</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7</a:t>
            </a:fld>
            <a:endParaRPr lang="hr-HR"/>
          </a:p>
        </p:txBody>
      </p:sp>
    </p:spTree>
    <p:extLst>
      <p:ext uri="{BB962C8B-B14F-4D97-AF65-F5344CB8AC3E}">
        <p14:creationId xmlns:p14="http://schemas.microsoft.com/office/powerpoint/2010/main" val="2207638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Neven (</a:t>
            </a:r>
            <a:r>
              <a:rPr lang="hr-HR" i="1" dirty="0"/>
              <a:t>Calendula officinalis</a:t>
            </a:r>
            <a:r>
              <a:rPr lang="hr-HR" i="0" dirty="0"/>
              <a:t>) je autohtona,</a:t>
            </a:r>
            <a:r>
              <a:rPr lang="hr-HR" i="0" baseline="0" dirty="0"/>
              <a:t> ali i često sađena vrsta koja se sušena koristi za čaj, a krema od nevena je ljekovita za kožu. Kamilica je također predstavnik ljekovitog bilja koje se suši i koristi za čajeve.</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63</a:t>
            </a:fld>
            <a:endParaRPr lang="hr-HR"/>
          </a:p>
        </p:txBody>
      </p:sp>
    </p:spTree>
    <p:extLst>
      <p:ext uri="{BB962C8B-B14F-4D97-AF65-F5344CB8AC3E}">
        <p14:creationId xmlns:p14="http://schemas.microsoft.com/office/powerpoint/2010/main" val="3147099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Sikavica (</a:t>
            </a:r>
            <a:r>
              <a:rPr lang="hr-HR" i="1" dirty="0"/>
              <a:t>Silybum</a:t>
            </a:r>
            <a:r>
              <a:rPr lang="hr-HR" i="1" baseline="0" dirty="0"/>
              <a:t> marianum</a:t>
            </a:r>
            <a:r>
              <a:rPr lang="hr-HR" i="0" baseline="0" dirty="0"/>
              <a:t>) je planinska biljka, čije se sjemenke koriste u lječenju bolesti jetre.</a:t>
            </a:r>
          </a:p>
          <a:p>
            <a:r>
              <a:rPr lang="hr-HR" i="0" baseline="0" dirty="0"/>
              <a:t>Čičoka (</a:t>
            </a:r>
            <a:r>
              <a:rPr lang="hr-HR" i="1" baseline="0" dirty="0"/>
              <a:t>Helianthus tuberosus</a:t>
            </a:r>
            <a:r>
              <a:rPr lang="hr-HR" i="0" baseline="0" dirty="0"/>
              <a:t>) se uzgaja zbog hranjivih gomolja. Istovremeno je i alohtona, invazivna vrsta.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65</a:t>
            </a:fld>
            <a:endParaRPr lang="hr-HR"/>
          </a:p>
        </p:txBody>
      </p:sp>
    </p:spTree>
    <p:extLst>
      <p:ext uri="{BB962C8B-B14F-4D97-AF65-F5344CB8AC3E}">
        <p14:creationId xmlns:p14="http://schemas.microsoft.com/office/powerpoint/2010/main" val="3724513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Porodica </a:t>
            </a:r>
            <a:r>
              <a:rPr lang="hr-HR" i="1" dirty="0"/>
              <a:t>Asteraceae</a:t>
            </a:r>
            <a:r>
              <a:rPr lang="hr-HR" i="1" baseline="0" dirty="0"/>
              <a:t> </a:t>
            </a:r>
            <a:r>
              <a:rPr lang="hr-HR" i="0" baseline="0" dirty="0"/>
              <a:t> sadrži najveći broj invazivnih svojti u Hrvatskoj, čak 22.</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67</a:t>
            </a:fld>
            <a:endParaRPr lang="hr-HR"/>
          </a:p>
        </p:txBody>
      </p:sp>
    </p:spTree>
    <p:extLst>
      <p:ext uri="{BB962C8B-B14F-4D97-AF65-F5344CB8AC3E}">
        <p14:creationId xmlns:p14="http://schemas.microsoft.com/office/powerpoint/2010/main" val="295242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000" dirty="0"/>
              <a:t>Ambrozija je invazivna i alergena</a:t>
            </a:r>
            <a:r>
              <a:rPr lang="hr-HR" sz="1000" baseline="0" dirty="0"/>
              <a:t> sjevernoamerička </a:t>
            </a:r>
            <a:r>
              <a:rPr lang="hr-HR" sz="1000" dirty="0"/>
              <a:t>vrsta koja naseljava ruderalna staništa,</a:t>
            </a:r>
            <a:r>
              <a:rPr lang="hr-HR" sz="1000" baseline="0" dirty="0"/>
              <a:t> često i napuštena polja, te polja nakon žetve.</a:t>
            </a:r>
          </a:p>
          <a:p>
            <a:r>
              <a:rPr lang="hr-HR" sz="1000" baseline="0" dirty="0"/>
              <a:t>Kineski pelin (</a:t>
            </a:r>
            <a:r>
              <a:rPr lang="hr-HR" sz="1000" i="1" baseline="0" dirty="0"/>
              <a:t>Artemisia verlotiorum</a:t>
            </a:r>
            <a:r>
              <a:rPr lang="hr-HR" sz="1000" i="0" baseline="0" dirty="0"/>
              <a:t>) je azijska invazivna vrsta koja naraste i preko 2 m i naseljava rubove polja i ostala antropogena staništa.</a:t>
            </a:r>
          </a:p>
          <a:p>
            <a:r>
              <a:rPr lang="hr-HR" sz="1200" i="0" baseline="0" dirty="0"/>
              <a:t>Lisnati dvozub (</a:t>
            </a:r>
            <a:r>
              <a:rPr lang="hr-HR" sz="1200" i="1" baseline="0" dirty="0"/>
              <a:t>Bidens frondosa</a:t>
            </a:r>
            <a:r>
              <a:rPr lang="hr-HR" sz="1200" i="0" baseline="0" dirty="0"/>
              <a:t>) je sjevernoamerička invazivna vrsta koja raste na antropogenim, najčešće vlažnijim staništima.</a:t>
            </a:r>
          </a:p>
          <a:p>
            <a:r>
              <a:rPr lang="hr-HR" sz="1200" i="1" baseline="0" dirty="0"/>
              <a:t>Bidens subalternans </a:t>
            </a:r>
            <a:r>
              <a:rPr lang="hr-HR" sz="1200" i="0" baseline="0" dirty="0"/>
              <a:t> je južnoamerička invazivna vrsta toplijih staništa pa je rasprostranjena duž naše obale.</a:t>
            </a:r>
            <a:endParaRPr lang="hr-HR" sz="1200" i="1" dirty="0"/>
          </a:p>
        </p:txBody>
      </p:sp>
      <p:sp>
        <p:nvSpPr>
          <p:cNvPr id="4" name="Slide Number Placeholder 3"/>
          <p:cNvSpPr>
            <a:spLocks noGrp="1"/>
          </p:cNvSpPr>
          <p:nvPr>
            <p:ph type="sldNum" sz="quarter" idx="10"/>
          </p:nvPr>
        </p:nvSpPr>
        <p:spPr/>
        <p:txBody>
          <a:bodyPr/>
          <a:lstStyle/>
          <a:p>
            <a:fld id="{ED5CE535-DD98-41A7-9FA7-7A0CCF772BC3}" type="slidenum">
              <a:rPr lang="hr-HR" smtClean="0"/>
              <a:t>69</a:t>
            </a:fld>
            <a:endParaRPr lang="hr-HR"/>
          </a:p>
        </p:txBody>
      </p:sp>
    </p:spTree>
    <p:extLst>
      <p:ext uri="{BB962C8B-B14F-4D97-AF65-F5344CB8AC3E}">
        <p14:creationId xmlns:p14="http://schemas.microsoft.com/office/powerpoint/2010/main" val="346407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Tri invazivne vrste hudoljetnice</a:t>
            </a:r>
            <a:r>
              <a:rPr lang="hr-HR" baseline="0" dirty="0"/>
              <a:t> potječču s američkih kontinenata, </a:t>
            </a:r>
            <a:r>
              <a:rPr lang="hr-HR" i="1" baseline="0" dirty="0"/>
              <a:t>Conyza canadensis</a:t>
            </a:r>
            <a:r>
              <a:rPr lang="hr-HR" i="0" baseline="0" dirty="0"/>
              <a:t> je više kontinentalna, dok su </a:t>
            </a:r>
            <a:r>
              <a:rPr lang="hr-HR" i="1" baseline="0" dirty="0"/>
              <a:t>C. bonariensis </a:t>
            </a:r>
            <a:r>
              <a:rPr lang="hr-HR" i="0" baseline="0" dirty="0"/>
              <a:t>i </a:t>
            </a:r>
            <a:r>
              <a:rPr lang="hr-HR" i="1" baseline="0" dirty="0"/>
              <a:t>C. sumatrensis </a:t>
            </a:r>
            <a:r>
              <a:rPr lang="hr-HR" i="0" baseline="0" dirty="0"/>
              <a:t>vezane uz toplija staništa uz našu obalu. </a:t>
            </a:r>
            <a:r>
              <a:rPr lang="hr-HR" i="1" baseline="0" dirty="0"/>
              <a:t>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71</a:t>
            </a:fld>
            <a:endParaRPr lang="hr-HR"/>
          </a:p>
        </p:txBody>
      </p:sp>
    </p:spTree>
    <p:extLst>
      <p:ext uri="{BB962C8B-B14F-4D97-AF65-F5344CB8AC3E}">
        <p14:creationId xmlns:p14="http://schemas.microsoft.com/office/powerpoint/2010/main" val="483133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Sjevernoamerička</a:t>
            </a:r>
            <a:r>
              <a:rPr lang="hr-HR" i="0" baseline="0" dirty="0"/>
              <a:t> j</a:t>
            </a:r>
            <a:r>
              <a:rPr lang="hr-HR" i="0" dirty="0"/>
              <a:t>ednogodišnja</a:t>
            </a:r>
            <a:r>
              <a:rPr lang="hr-HR" i="0" baseline="0" dirty="0"/>
              <a:t> krasolika (</a:t>
            </a:r>
            <a:r>
              <a:rPr lang="hr-HR" i="1" baseline="0" dirty="0"/>
              <a:t>Erigeron annuus</a:t>
            </a:r>
            <a:r>
              <a:rPr lang="hr-HR" i="0" baseline="0" dirty="0"/>
              <a:t>) je sigurno najčešća invazivna vrsta u Hrvatskoj. Rasprostranjena je po cijelom teritoriju i zauzima brojna antropogena staništa, te u prvim stadijima sukcesije ulazi čak i u napuštene travnjake.</a:t>
            </a:r>
          </a:p>
          <a:p>
            <a:r>
              <a:rPr lang="hr-HR" i="0" baseline="0" dirty="0"/>
              <a:t>Sjevernoamerička</a:t>
            </a:r>
            <a:r>
              <a:rPr lang="hr-HR" i="1" baseline="0" dirty="0"/>
              <a:t> Rudbeckia laciniata </a:t>
            </a:r>
            <a:r>
              <a:rPr lang="hr-HR" i="0" baseline="0" dirty="0"/>
              <a:t>unesena je u 17. stoljeću u Europu kao ukrasna biljka te se i danas koristi u hortikulturi, što je i najčešći način njenog unosa u prirodu.</a:t>
            </a:r>
            <a:endParaRPr lang="hr-HR" i="0" dirty="0"/>
          </a:p>
        </p:txBody>
      </p:sp>
      <p:sp>
        <p:nvSpPr>
          <p:cNvPr id="4" name="Slide Number Placeholder 3"/>
          <p:cNvSpPr>
            <a:spLocks noGrp="1"/>
          </p:cNvSpPr>
          <p:nvPr>
            <p:ph type="sldNum" sz="quarter" idx="10"/>
          </p:nvPr>
        </p:nvSpPr>
        <p:spPr/>
        <p:txBody>
          <a:bodyPr/>
          <a:lstStyle/>
          <a:p>
            <a:fld id="{ED5CE535-DD98-41A7-9FA7-7A0CCF772BC3}" type="slidenum">
              <a:rPr lang="hr-HR" smtClean="0"/>
              <a:t>73</a:t>
            </a:fld>
            <a:endParaRPr lang="hr-HR"/>
          </a:p>
        </p:txBody>
      </p:sp>
    </p:spTree>
    <p:extLst>
      <p:ext uri="{BB962C8B-B14F-4D97-AF65-F5344CB8AC3E}">
        <p14:creationId xmlns:p14="http://schemas.microsoft.com/office/powerpoint/2010/main" val="970942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a:t>Dvije američke vrste roda </a:t>
            </a:r>
            <a:r>
              <a:rPr lang="hr-HR" i="1" dirty="0"/>
              <a:t>Galinsoga</a:t>
            </a:r>
            <a:r>
              <a:rPr lang="hr-HR" i="1" baseline="0" dirty="0"/>
              <a:t> </a:t>
            </a:r>
            <a:r>
              <a:rPr lang="hr-HR" i="0" baseline="0" dirty="0"/>
              <a:t>raširile su se po Europi iz uzgoja po raznim botaničkim vrtovima. Na slajdu su navedena razlikovna svojstva. </a:t>
            </a:r>
            <a:endParaRPr lang="hr-HR" dirty="0"/>
          </a:p>
          <a:p>
            <a:endParaRPr lang="hr-HR" i="0" dirty="0"/>
          </a:p>
        </p:txBody>
      </p:sp>
      <p:sp>
        <p:nvSpPr>
          <p:cNvPr id="4" name="Slide Number Placeholder 3"/>
          <p:cNvSpPr>
            <a:spLocks noGrp="1"/>
          </p:cNvSpPr>
          <p:nvPr>
            <p:ph type="sldNum" sz="quarter" idx="10"/>
          </p:nvPr>
        </p:nvSpPr>
        <p:spPr/>
        <p:txBody>
          <a:bodyPr/>
          <a:lstStyle/>
          <a:p>
            <a:fld id="{ED5CE535-DD98-41A7-9FA7-7A0CCF772BC3}" type="slidenum">
              <a:rPr lang="hr-HR" smtClean="0"/>
              <a:t>75</a:t>
            </a:fld>
            <a:endParaRPr lang="hr-HR"/>
          </a:p>
        </p:txBody>
      </p:sp>
    </p:spTree>
    <p:extLst>
      <p:ext uri="{BB962C8B-B14F-4D97-AF65-F5344CB8AC3E}">
        <p14:creationId xmlns:p14="http://schemas.microsoft.com/office/powerpoint/2010/main" val="2543461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Dvije sjevernoameričke</a:t>
            </a:r>
            <a:r>
              <a:rPr lang="hr-HR" baseline="0" dirty="0"/>
              <a:t> vrste iz roda </a:t>
            </a:r>
            <a:r>
              <a:rPr lang="hr-HR" i="1" baseline="0" dirty="0"/>
              <a:t>Solidago</a:t>
            </a:r>
            <a:r>
              <a:rPr lang="hr-HR" i="0" baseline="0" dirty="0"/>
              <a:t>  vrlo su invazivne u Hrvatskoj, agresivo se usijavaju na zapuštenim poljima i oranicama, tvoreći guste i visoke monokulture. Na slajdu su navedena razlikovna svojstva.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77</a:t>
            </a:fld>
            <a:endParaRPr lang="hr-HR"/>
          </a:p>
        </p:txBody>
      </p:sp>
    </p:spTree>
    <p:extLst>
      <p:ext uri="{BB962C8B-B14F-4D97-AF65-F5344CB8AC3E}">
        <p14:creationId xmlns:p14="http://schemas.microsoft.com/office/powerpoint/2010/main" val="3391889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Dvije američke svojte roda </a:t>
            </a:r>
            <a:r>
              <a:rPr lang="hr-HR" i="1" dirty="0"/>
              <a:t>Xanthium </a:t>
            </a:r>
            <a:r>
              <a:rPr lang="hr-HR" i="0" dirty="0"/>
              <a:t>prepoznatljive su po bodljastim</a:t>
            </a:r>
            <a:r>
              <a:rPr lang="hr-HR" i="0" baseline="0" dirty="0"/>
              <a:t> plodovima. Međusobno se lako prepoznaju po obliku listova i prisustvu/odsustvu stabljičnih trnova.</a:t>
            </a:r>
            <a:endParaRPr lang="hr-HR" i="0" dirty="0"/>
          </a:p>
        </p:txBody>
      </p:sp>
      <p:sp>
        <p:nvSpPr>
          <p:cNvPr id="4" name="Slide Number Placeholder 3"/>
          <p:cNvSpPr>
            <a:spLocks noGrp="1"/>
          </p:cNvSpPr>
          <p:nvPr>
            <p:ph type="sldNum" sz="quarter" idx="10"/>
          </p:nvPr>
        </p:nvSpPr>
        <p:spPr/>
        <p:txBody>
          <a:bodyPr/>
          <a:lstStyle/>
          <a:p>
            <a:fld id="{ED5CE535-DD98-41A7-9FA7-7A0CCF772BC3}" type="slidenum">
              <a:rPr lang="hr-HR" smtClean="0"/>
              <a:t>79</a:t>
            </a:fld>
            <a:endParaRPr lang="hr-HR"/>
          </a:p>
        </p:txBody>
      </p:sp>
    </p:spTree>
    <p:extLst>
      <p:ext uri="{BB962C8B-B14F-4D97-AF65-F5344CB8AC3E}">
        <p14:creationId xmlns:p14="http://schemas.microsoft.com/office/powerpoint/2010/main" val="2612326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Centaurea</a:t>
            </a:r>
            <a:r>
              <a:rPr lang="hr-HR" i="1" baseline="0" dirty="0"/>
              <a:t> rupestris</a:t>
            </a:r>
            <a:r>
              <a:rPr lang="hr-HR" i="0" baseline="0" dirty="0"/>
              <a:t> je karakteristična vrsta brdskih submediteranskih krških travnjaka (</a:t>
            </a:r>
            <a:r>
              <a:rPr lang="hr-HR" i="1" baseline="0" dirty="0"/>
              <a:t>dry calcareous grasslands</a:t>
            </a:r>
            <a:r>
              <a:rPr lang="hr-HR" i="0" baseline="0" dirty="0"/>
              <a:t>) našeg priobalja. Prepoznatljiva je po velikim žutim cvatovima, okruglim cvatnim glavicama i rasperanim listovima. </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9</a:t>
            </a:fld>
            <a:endParaRPr lang="hr-HR"/>
          </a:p>
        </p:txBody>
      </p:sp>
    </p:spTree>
    <p:extLst>
      <p:ext uri="{BB962C8B-B14F-4D97-AF65-F5344CB8AC3E}">
        <p14:creationId xmlns:p14="http://schemas.microsoft.com/office/powerpoint/2010/main" val="298311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a:t>Nekoliko</a:t>
            </a:r>
            <a:r>
              <a:rPr lang="hr-HR" baseline="0" dirty="0"/>
              <a:t> vrsta ovog roda ima izražene trnove na ovojnim listovima cvata, primjerice </a:t>
            </a:r>
            <a:r>
              <a:rPr lang="hr-HR" i="1" baseline="0" dirty="0"/>
              <a:t>Centaurea calcitrapa</a:t>
            </a:r>
            <a:r>
              <a:rPr lang="hr-HR" i="0" baseline="0" dirty="0"/>
              <a:t> i </a:t>
            </a:r>
            <a:r>
              <a:rPr lang="hr-HR" i="1" baseline="0" dirty="0"/>
              <a:t>Centaurea solstitialis</a:t>
            </a:r>
            <a:r>
              <a:rPr lang="hr-HR" i="0" baseline="0" dirty="0"/>
              <a:t>, koje rastu na suhim travnjacima našeg priobalja. Trnovi su prilagodba (obrana) na herbivore, tako da ćemo ove dvije vrste nalaziti u većem broju upravo na prepašenim (</a:t>
            </a:r>
            <a:r>
              <a:rPr lang="hr-HR" i="1" baseline="0" dirty="0"/>
              <a:t>overgrazed</a:t>
            </a:r>
            <a:r>
              <a:rPr lang="hr-HR" i="0" baseline="0" dirty="0"/>
              <a:t>) travnjacima, na kojima imaju jaču kompetitivnu prednost nad drugim vrstama.</a:t>
            </a:r>
          </a:p>
          <a:p>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11</a:t>
            </a:fld>
            <a:endParaRPr lang="hr-HR"/>
          </a:p>
        </p:txBody>
      </p:sp>
    </p:spTree>
    <p:extLst>
      <p:ext uri="{BB962C8B-B14F-4D97-AF65-F5344CB8AC3E}">
        <p14:creationId xmlns:p14="http://schemas.microsoft.com/office/powerpoint/2010/main" val="38110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Centaurea deusta </a:t>
            </a:r>
            <a:r>
              <a:rPr lang="hr-HR" i="0" dirty="0"/>
              <a:t>je</a:t>
            </a:r>
            <a:r>
              <a:rPr lang="hr-HR" i="0" baseline="0" dirty="0"/>
              <a:t> karakteristična po potpuno bijelim i napuhanim ovojnim listovima cvata, raste u Submediteranu.</a:t>
            </a:r>
          </a:p>
          <a:p>
            <a:r>
              <a:rPr lang="hr-HR" i="1" baseline="0" dirty="0"/>
              <a:t>Centaurea triumfetti</a:t>
            </a:r>
            <a:r>
              <a:rPr lang="hr-HR" i="0" baseline="0" dirty="0"/>
              <a:t> ima sive finodlakave listove i dugačke jezičaste cvjetove i raste na Dinarskim planinama.</a:t>
            </a:r>
          </a:p>
          <a:p>
            <a:r>
              <a:rPr lang="hr-HR" i="1" baseline="0" dirty="0"/>
              <a:t>Centaurea rhenana</a:t>
            </a:r>
            <a:r>
              <a:rPr lang="hr-HR" i="0" baseline="0" dirty="0"/>
              <a:t> je rijetka vrsta kontinentalnih travnjaka na pijesku i lesu (primjerice na Đurđevačkim pijescima i na lesu u Istočnoj Hrvatskoj).</a:t>
            </a:r>
            <a:endParaRPr lang="hr-HR" i="1" baseline="0" dirty="0"/>
          </a:p>
          <a:p>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13</a:t>
            </a:fld>
            <a:endParaRPr lang="hr-HR"/>
          </a:p>
        </p:txBody>
      </p:sp>
    </p:spTree>
    <p:extLst>
      <p:ext uri="{BB962C8B-B14F-4D97-AF65-F5344CB8AC3E}">
        <p14:creationId xmlns:p14="http://schemas.microsoft.com/office/powerpoint/2010/main" val="139366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rodu </a:t>
            </a:r>
            <a:r>
              <a:rPr lang="hr-HR" i="1" dirty="0"/>
              <a:t>Centaurea </a:t>
            </a:r>
            <a:r>
              <a:rPr lang="hr-HR" i="0" dirty="0"/>
              <a:t>u</a:t>
            </a:r>
            <a:r>
              <a:rPr lang="hr-HR" i="0" baseline="0" dirty="0"/>
              <a:t> Hrvatskoj </a:t>
            </a:r>
            <a:r>
              <a:rPr lang="hr-HR" i="0" dirty="0"/>
              <a:t>ima čak 31</a:t>
            </a:r>
            <a:r>
              <a:rPr lang="hr-HR" i="0" baseline="0" dirty="0"/>
              <a:t> endemična svojta, od kojih su mnoge stenoendemične. Kao što smo dasada već ustanovili, većina endemičnih vrsta vezana je uz naš dinarski krš (planine, priobalje i otoci).</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15</a:t>
            </a:fld>
            <a:endParaRPr lang="hr-HR"/>
          </a:p>
        </p:txBody>
      </p:sp>
    </p:spTree>
    <p:extLst>
      <p:ext uri="{BB962C8B-B14F-4D97-AF65-F5344CB8AC3E}">
        <p14:creationId xmlns:p14="http://schemas.microsoft.com/office/powerpoint/2010/main" val="807125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baseline="0" dirty="0"/>
              <a:t>Centaurea biokovensis </a:t>
            </a:r>
            <a:r>
              <a:rPr lang="hr-HR" i="0" baseline="0" dirty="0"/>
              <a:t>i </a:t>
            </a:r>
            <a:r>
              <a:rPr lang="hr-HR" i="1" baseline="0" dirty="0"/>
              <a:t>C. cuspidata </a:t>
            </a:r>
            <a:r>
              <a:rPr lang="hr-HR" i="0" baseline="0" dirty="0"/>
              <a:t>su biokovski stenoendemi, s tim da </a:t>
            </a:r>
            <a:r>
              <a:rPr lang="hr-HR" i="1" baseline="0" dirty="0"/>
              <a:t>C. biokovensis </a:t>
            </a:r>
            <a:r>
              <a:rPr lang="hr-HR" i="0" baseline="0" dirty="0"/>
              <a:t>dolazi i na Mosoru.</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17</a:t>
            </a:fld>
            <a:endParaRPr lang="hr-HR"/>
          </a:p>
        </p:txBody>
      </p:sp>
    </p:spTree>
    <p:extLst>
      <p:ext uri="{BB962C8B-B14F-4D97-AF65-F5344CB8AC3E}">
        <p14:creationId xmlns:p14="http://schemas.microsoft.com/office/powerpoint/2010/main" val="80712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Naša</a:t>
            </a:r>
            <a:r>
              <a:rPr lang="hr-HR" baseline="0" dirty="0"/>
              <a:t> najpoznatija endemična zečina jest dubrovačka zečina (</a:t>
            </a:r>
            <a:r>
              <a:rPr lang="hr-HR" i="1" baseline="0" dirty="0"/>
              <a:t>Centaurea ragusina</a:t>
            </a:r>
            <a:r>
              <a:rPr lang="hr-HR" i="0" baseline="0" dirty="0"/>
              <a:t>), koja raste na strmim nepristupačnim obalnim strncima uz vanjsku stranu naših otoka, a dijelom i uz našu dalmatinsku obalu. Tipična podvrsta (ssp. </a:t>
            </a:r>
            <a:r>
              <a:rPr lang="hr-HR" i="1" baseline="0" dirty="0"/>
              <a:t>ragusina</a:t>
            </a:r>
            <a:r>
              <a:rPr lang="hr-HR" i="0" baseline="0" dirty="0"/>
              <a:t>) raste u južnijem dijelu areala i ima rasperane listove, dok su sjeverne populacije sa cjelovitim listovima opisane kao dugootočka zečina (ssp. </a:t>
            </a:r>
            <a:r>
              <a:rPr lang="hr-HR" i="1" baseline="0" dirty="0"/>
              <a:t>lungensis</a:t>
            </a:r>
            <a:r>
              <a:rPr lang="hr-HR" i="0" baseline="0" dirty="0"/>
              <a:t>). No, od juga prema sjeveru oblik lista se postupno mijenja od duboko rasperanih do cjelovitih. Novija molekularna istraživanja su otkrila da bez obzira na ovu morfološku razliku, nema dovoljno genetičke razlike za priznavanje dvije odvojene podvrste.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19</a:t>
            </a:fld>
            <a:endParaRPr lang="hr-HR"/>
          </a:p>
        </p:txBody>
      </p:sp>
    </p:spTree>
    <p:extLst>
      <p:ext uri="{BB962C8B-B14F-4D97-AF65-F5344CB8AC3E}">
        <p14:creationId xmlns:p14="http://schemas.microsoft.com/office/powerpoint/2010/main" val="147010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35842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42919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59470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80550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80897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234198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5C9752FA-274A-436E-88D4-02500DF4FB80}" type="datetimeFigureOut">
              <a:rPr lang="hr-HR" smtClean="0"/>
              <a:pPr/>
              <a:t>3.1.2025.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44715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5C9752FA-274A-436E-88D4-02500DF4FB80}" type="datetimeFigureOut">
              <a:rPr lang="hr-HR" smtClean="0"/>
              <a:pPr/>
              <a:t>3.1.2025.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42217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752FA-274A-436E-88D4-02500DF4FB80}" type="datetimeFigureOut">
              <a:rPr lang="hr-HR" smtClean="0"/>
              <a:pPr/>
              <a:t>3.1.2025.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85267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26796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680140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752FA-274A-436E-88D4-02500DF4FB80}" type="datetimeFigureOut">
              <a:rPr lang="hr-HR" smtClean="0"/>
              <a:pPr/>
              <a:t>3.1.2025.</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3A7DA-01CF-4D75-8E08-12291C695115}" type="slidenum">
              <a:rPr lang="hr-HR" smtClean="0"/>
              <a:pPr/>
              <a:t>‹#›</a:t>
            </a:fld>
            <a:endParaRPr lang="hr-HR"/>
          </a:p>
        </p:txBody>
      </p:sp>
    </p:spTree>
    <p:extLst>
      <p:ext uri="{BB962C8B-B14F-4D97-AF65-F5344CB8AC3E}">
        <p14:creationId xmlns:p14="http://schemas.microsoft.com/office/powerpoint/2010/main" val="209179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X7t-ysLLhAhXMZlAKHV-xDJgQjRx6BAgBEAU&amp;url=https://en.wikipedia.org/wiki/Carduus_nutans&amp;psig=AOvVaw03TzlvfU-5hp2sZqM4Hshf&amp;ust=1554327719781061" TargetMode="External"/><Relationship Id="rId13"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3.jpeg"/><Relationship Id="rId12" Type="http://schemas.openxmlformats.org/officeDocument/2006/relationships/hyperlink" Target="https://www.google.com/url?sa=i&amp;rct=j&amp;q=&amp;esrc=s&amp;source=images&amp;cd=&amp;cad=rja&amp;uact=8&amp;ved=2ahUKEwj0n72GsbLhAhVLblAKHZIMAeAQjRx6BAgBEAU&amp;url=https://es.wikipedia.org/wiki/Carduus_pycnocephalus&amp;psig=AOvVaw3QsJc-A2BTAAsV35XR-l52&amp;ust=155432782016981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2ahUKEwj03tmWsLLhAhWJPFAKHWAcBqMQjRx6BAgBEAU&amp;url=http://www.freenatureimages.eu/plants/Flora%20C/Carduus%20nutans,%20Musk%20Thistle/index.html&amp;psig=AOvVaw03TzlvfU-5hp2sZqM4Hshf&amp;ust=1554327719781061" TargetMode="External"/><Relationship Id="rId11" Type="http://schemas.openxmlformats.org/officeDocument/2006/relationships/image" Target="../media/image75.jpeg"/><Relationship Id="rId5" Type="http://schemas.openxmlformats.org/officeDocument/2006/relationships/image" Target="../media/image72.jpeg"/><Relationship Id="rId10" Type="http://schemas.openxmlformats.org/officeDocument/2006/relationships/hyperlink" Target="https://www.google.com/url?sa=i&amp;rct=j&amp;q=&amp;esrc=s&amp;source=images&amp;cd=&amp;cad=rja&amp;uact=8&amp;ved=2ahUKEwi7qMDbsLLhAhWCJlAKHVgnBjQQjRx6BAgBEAU&amp;url=https://www.invasive.org/browse/detail.cfm?imgnum%3D5400989&amp;psig=AOvVaw3QsJc-A2BTAAsV35XR-l52&amp;ust=1554327820169814" TargetMode="External"/><Relationship Id="rId4" Type="http://schemas.openxmlformats.org/officeDocument/2006/relationships/hyperlink" Target="https://www.google.com/url?sa=i&amp;rct=j&amp;q=&amp;esrc=s&amp;source=images&amp;cd=&amp;cad=rja&amp;uact=8&amp;ved=2ahUKEwiW9aD4r7LhAhUFaFAKHQuEAZYQjRx6BAgBEAU&amp;url=https://fineartamerica.com/featured/carduus-micropterus-subsp-micropterus-science-photo-library.html&amp;psig=AOvVaw2LZe2_Uhu1Tq3j2t_KiKbE&amp;ust=1554327610074007" TargetMode="External"/><Relationship Id="rId9" Type="http://schemas.openxmlformats.org/officeDocument/2006/relationships/image" Target="../media/image7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https://www.google.com/url?sa=i&amp;rct=j&amp;q=&amp;esrc=s&amp;source=images&amp;cd=&amp;cad=rja&amp;uact=8&amp;ved=2ahUKEwilvLHEtLLhAhXCLVAKHc6hCpMQjRx6BAgBEAU&amp;url=https://www.njuskalo.hr/sjeme-sadnice/prodajem-sadnice-buhac-tanacetum-cinerariifolium-oglas-9775041&amp;psig=AOvVaw0cMvJFaTTBfLdRUmIow6-f&amp;ust=1554328551298200" TargetMode="External"/><Relationship Id="rId7" Type="http://schemas.openxmlformats.org/officeDocument/2006/relationships/hyperlink" Target="https://www.google.com/url?sa=i&amp;rct=j&amp;q=&amp;esrc=s&amp;source=images&amp;cd=&amp;cad=rja&amp;uact=8&amp;ved=2ahUKEwi17-jmtLLhAhXFKFAKHdXJB1cQjRx6BAgBEAU&amp;url=https://www.biolib.cz/en/image/id179517/&amp;psig=AOvVaw0cMvJFaTTBfLdRUmIow6-f&amp;ust=1554328551298200" TargetMode="External"/><Relationship Id="rId12"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hyperlink" Target="https://www.google.com/url?sa=i&amp;rct=j&amp;q=&amp;esrc=s&amp;source=images&amp;cd=&amp;ved=2ahUKEwj_q5WmtbLhAhUMZlAKHYfXAl0QjRx6BAgBEAU&amp;url=https://www.igrow.com.hr/shop/gnojiva-supstrati/dalmatinski-buhac/&amp;psig=AOvVaw0sBGd7mbJhL4UCAqU-yx2-&amp;ust=1554329020885401" TargetMode="External"/><Relationship Id="rId5" Type="http://schemas.openxmlformats.org/officeDocument/2006/relationships/hyperlink" Target="https://www.google.com/url?sa=i&amp;rct=j&amp;q=&amp;esrc=s&amp;source=images&amp;cd=&amp;ved=2ahUKEwjP7YLUtLLhAhUSLVAKHdt5BPUQjRx6BAgBEAU&amp;url=https://www.worldseedsupply.com/product/tanacetum-cinerariifolium-pyrethrum-seeds/&amp;psig=AOvVaw0cMvJFaTTBfLdRUmIow6-f&amp;ust=1554328551298200" TargetMode="External"/><Relationship Id="rId10" Type="http://schemas.openxmlformats.org/officeDocument/2006/relationships/image" Target="../media/image83.jpeg"/><Relationship Id="rId4" Type="http://schemas.openxmlformats.org/officeDocument/2006/relationships/image" Target="../media/image80.jpeg"/><Relationship Id="rId9" Type="http://schemas.openxmlformats.org/officeDocument/2006/relationships/hyperlink" Target="https://www.google.com/url?sa=i&amp;rct=j&amp;q=&amp;esrc=s&amp;source=images&amp;cd=&amp;ved=2ahUKEwjPzLyZtbLhAhWKbFAKHX5dDh4QjRx6BAgBEAU&amp;url=https://www.semillas-de-marihuana.com/en/eco-protect/751-bio-6000-piretrin-plus.html&amp;psig=AOvVaw0sBGd7mbJhL4UCAqU-yx2-&amp;ust=1554329020885401"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hyperlink" Target="https://www.google.com/url?sa=i&amp;rct=j&amp;q=&amp;esrc=s&amp;source=images&amp;cd=&amp;cad=rja&amp;uact=8&amp;ved=2ahUKEwip4qWYubLhAhURb1AKHT0SAaAQjRx6BAgBEAU&amp;url=http://www.kamenjak.hr/hr/Donji.aspx&amp;psig=AOvVaw1PNtdCEo-zHIHVbtDwga_b&amp;ust=1554330150445891" TargetMode="Externa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dqtDPu7LhAhUEK1AKHQWVACwQjRx6BAgBEAU&amp;url=http://pointerstravel.com/poi/10920&amp;psig=AOvVaw1DMss7wa2niNGvw9diowFl&amp;ust=1554330803065437" TargetMode="External"/><Relationship Id="rId13" Type="http://schemas.openxmlformats.org/officeDocument/2006/relationships/image" Target="../media/image97.jpeg"/><Relationship Id="rId3" Type="http://schemas.openxmlformats.org/officeDocument/2006/relationships/hyperlink" Target="https://www.google.com/url?sa=i&amp;rct=j&amp;q=&amp;esrc=s&amp;source=images&amp;cd=&amp;cad=rja&amp;uact=8&amp;ved=2ahUKEwiOsKnsubLhAhULLFAKHRcVAHUQjRx6BAgBEAU&amp;url=https://www.flickr.com/photos/cspeter/4470746416&amp;psig=AOvVaw1jksU6q80CJJXAVe-9hMd4&amp;ust=1554330311304354" TargetMode="External"/><Relationship Id="rId7" Type="http://schemas.openxmlformats.org/officeDocument/2006/relationships/image" Target="../media/image94.jpeg"/><Relationship Id="rId12" Type="http://schemas.openxmlformats.org/officeDocument/2006/relationships/hyperlink" Target="https://www.google.com/url?sa=i&amp;rct=j&amp;q=&amp;esrc=s&amp;source=images&amp;cd=&amp;cad=rja&amp;uact=8&amp;ved=2ahUKEwjUzfi9u7LhAhULEVAKHcbgC_0QjRx6BAgBEAU&amp;url=http://www.robsplants.com/plants/DoronHunga&amp;psig=AOvVaw0PPcsRo9Xs-SonzkOstqkj&amp;ust=1554330747540394"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image" Target="../media/image96.jpeg"/><Relationship Id="rId5" Type="http://schemas.openxmlformats.org/officeDocument/2006/relationships/hyperlink" Target="https://www.google.com/url?sa=i&amp;rct=j&amp;q=&amp;esrc=s&amp;source=images&amp;cd=&amp;cad=rja&amp;uact=8&amp;ved=2ahUKEwi4qOqLurLhAhXGmLQKHS_lDeEQjRx6BAgBEAU&amp;url=https://species.wikimedia.org/wiki/Tripolium_pannonicum&amp;psig=AOvVaw1jksU6q80CJJXAVe-9hMd4&amp;ust=1554330311304354" TargetMode="External"/><Relationship Id="rId10" Type="http://schemas.openxmlformats.org/officeDocument/2006/relationships/hyperlink" Target="https://www.google.com/url?sa=i&amp;rct=j&amp;q=&amp;esrc=s&amp;source=images&amp;cd=&amp;cad=rja&amp;uact=8&amp;ved=2ahUKEwj2gKbqv7LhAhVFaFAKHSSUCHAQjRx6BAgBEAU&amp;url=https://www.pinterest.com/pin/289637819763494363/&amp;psig=AOvVaw07UZiA9_72BOFu1un2hfG5&amp;ust=1554331896130656" TargetMode="External"/><Relationship Id="rId4" Type="http://schemas.openxmlformats.org/officeDocument/2006/relationships/image" Target="../media/image92.jpeg"/><Relationship Id="rId9"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hyperlink" Target="https://www.google.com/url?sa=i&amp;rct=j&amp;q=&amp;esrc=s&amp;source=images&amp;cd=&amp;cad=rja&amp;uact=8&amp;ved=2ahUKEwiM1veMvLLhAhUGElAKHeCDDdkQjRx6BAgBEAU&amp;url=https://www.pinterest.com/pin/214765475959675984/&amp;psig=AOvVaw264_XPNiYF6MC06ocgmUpj&amp;ust=1554330925120489" TargetMode="External"/><Relationship Id="rId7" Type="http://schemas.openxmlformats.org/officeDocument/2006/relationships/hyperlink" Target="https://www.google.com/url?sa=i&amp;rct=j&amp;q=&amp;esrc=s&amp;source=images&amp;cd=&amp;cad=rja&amp;uact=8&amp;ved=2ahUKEwiSo7GlvLLhAhWPLFAKHWM8DMQQjRx6BAgBEAU&amp;url=https://commons.wikimedia.org/wiki/File:Ligularia_sibirica_capitules.JPG&amp;psig=AOvVaw264_XPNiYF6MC06ocgmUpj&amp;ust=1554330925120489"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hyperlink" Target="https://www.google.com/url?sa=i&amp;rct=j&amp;q=&amp;esrc=s&amp;source=images&amp;cd=&amp;cad=rja&amp;uact=8&amp;ved=2ahUKEwjvhvCbvLLhAhUSK1AKHQrcCqkQjRx6BAgBEAU&amp;url=http://plantillustrations.org/species.php?id_species%3D603489&amp;psig=AOvVaw264_XPNiYF6MC06ocgmUpj&amp;ust=1554330925120489" TargetMode="External"/><Relationship Id="rId4" Type="http://schemas.openxmlformats.org/officeDocument/2006/relationships/image" Target="../media/image98.jpeg"/><Relationship Id="rId9" Type="http://schemas.openxmlformats.org/officeDocument/2006/relationships/image" Target="../media/image10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s://www.google.com/url?sa=i&amp;rct=j&amp;q=&amp;esrc=s&amp;source=images&amp;cd=&amp;cad=rja&amp;uact=8&amp;ved=2ahUKEwjIu6WFwbLhAhUIKFAKHWHID-0QjRx6BAgBEAU&amp;url=https://www.luminescents.net/shop/herbal/traditional-herbs/western-herbal/products-beginning-with-a/arnica-root-cut-arnica-montana/&amp;psig=AOvVaw3XAoOA89xCtlSiEL7W3UjX&amp;ust=1554332241931922" TargetMode="External"/><Relationship Id="rId7" Type="http://schemas.openxmlformats.org/officeDocument/2006/relationships/hyperlink" Target="https://www.google.com/url?sa=i&amp;rct=j&amp;q=&amp;esrc=s&amp;source=images&amp;cd=&amp;cad=rja&amp;uact=8&amp;ved=2ahUKEwj-0rK5wbLhAhWJZVAKHRVvCUcQjRx6BAgBEAU&amp;url=https://joybileefarm.com/arnica-montana-for-bruises-sprains-and-wounds/&amp;psig=AOvVaw3XAoOA89xCtlSiEL7W3UjX&amp;ust=1554332241931922" TargetMode="External"/><Relationship Id="rId12"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hyperlink" Target="https://www.google.com/url?sa=i&amp;rct=j&amp;q=&amp;esrc=s&amp;source=images&amp;cd=&amp;cad=rja&amp;uact=8&amp;ved=2ahUKEwikwsGNwrLhAhUJJ1AKHbB7BMMQjRx6BAgBEAU&amp;url=/url?sa%3Di%26rct%3Dj%26q%3D%26esrc%3Ds%26source%3Dimages%26cd%3D%26ved%3D%26url%3Dhttp://www.edrom-nurseries.co.uk/shop/pc/Leontopodium-alpinum-Matterhorn-p8482.htm%26psig%3DAOvVaw21F7LD797_eIWvvN97C0Sw%26ust%3D1554332470221227&amp;psig=AOvVaw21F7LD797_eIWvvN97C0Sw&amp;ust=1554332470221227" TargetMode="External"/><Relationship Id="rId5" Type="http://schemas.openxmlformats.org/officeDocument/2006/relationships/hyperlink" Target="https://www.google.com/url?sa=i&amp;rct=j&amp;q=&amp;esrc=s&amp;source=images&amp;cd=&amp;cad=rja&amp;uact=8&amp;ved=2ahUKEwjbro6pwbLhAhWEbFAKHdx4BDIQjRx6BAgBEAU&amp;url=https://www.amazon.com/Boiron-Medicine-Quick-dissolving-Shoulder-Arthritis/dp/B0006NYI7C&amp;psig=AOvVaw3XAoOA89xCtlSiEL7W3UjX&amp;ust=1554332241931922" TargetMode="External"/><Relationship Id="rId10" Type="http://schemas.openxmlformats.org/officeDocument/2006/relationships/image" Target="../media/image105.jpeg"/><Relationship Id="rId4" Type="http://schemas.openxmlformats.org/officeDocument/2006/relationships/image" Target="../media/image102.jpeg"/><Relationship Id="rId9" Type="http://schemas.openxmlformats.org/officeDocument/2006/relationships/hyperlink" Target="https://www.google.com/url?sa=i&amp;rct=j&amp;q=&amp;esrc=s&amp;source=images&amp;cd=&amp;cad=rja&amp;uact=8&amp;ved=2ahUKEwig3vfywbLhAhXMZlAKHV-xDJgQjRx6BAgBEAU&amp;url=https://www.banggood.com/10PCS-Rare-Edelweiss-Seed-Leontopodium-Alpinum-Flower-p-923524.html&amp;psig=AOvVaw21F7LD797_eIWvvN97C0Sw&amp;ust=1554332470221227"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07.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0.emf"/><Relationship Id="rId7" Type="http://schemas.openxmlformats.org/officeDocument/2006/relationships/image" Target="../media/image14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896"/>
            <a:ext cx="7772400" cy="1470025"/>
          </a:xfrm>
        </p:spPr>
        <p:txBody>
          <a:bodyPr>
            <a:normAutofit/>
          </a:bodyPr>
          <a:lstStyle/>
          <a:p>
            <a:r>
              <a:rPr lang="hr-HR" b="1" dirty="0"/>
              <a:t>Flora Hrvatske</a:t>
            </a:r>
            <a:br>
              <a:rPr lang="hr-HR" b="1" dirty="0"/>
            </a:br>
            <a:endParaRPr lang="hr-HR" sz="2000" b="1" dirty="0"/>
          </a:p>
        </p:txBody>
      </p:sp>
    </p:spTree>
    <p:extLst>
      <p:ext uri="{BB962C8B-B14F-4D97-AF65-F5344CB8AC3E}">
        <p14:creationId xmlns:p14="http://schemas.microsoft.com/office/powerpoint/2010/main" val="344191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9880-B744-4F0C-84F9-A30CACADC8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D63B992-0719-4A1B-936E-2BCD46963140}"/>
              </a:ext>
            </a:extLst>
          </p:cNvPr>
          <p:cNvSpPr>
            <a:spLocks noGrp="1"/>
          </p:cNvSpPr>
          <p:nvPr>
            <p:ph idx="1"/>
          </p:nvPr>
        </p:nvSpPr>
        <p:spPr/>
        <p:txBody>
          <a:bodyPr/>
          <a:lstStyle/>
          <a:p>
            <a:r>
              <a:rPr lang="hr-HR" i="1" dirty="0"/>
              <a:t>Centaurea rupestris</a:t>
            </a:r>
            <a:r>
              <a:rPr lang="hr-HR" dirty="0"/>
              <a:t> je karakteristična vrsta brdskih submediteranskih krških travnjaka (</a:t>
            </a:r>
            <a:r>
              <a:rPr lang="hr-HR" i="1" dirty="0"/>
              <a:t>dry calcareous grasslands</a:t>
            </a:r>
            <a:r>
              <a:rPr lang="hr-HR" dirty="0"/>
              <a:t>) našeg priobalj</a:t>
            </a:r>
            <a:r>
              <a:rPr lang="en-GB" dirty="0"/>
              <a:t>a</a:t>
            </a:r>
          </a:p>
          <a:p>
            <a:r>
              <a:rPr lang="en-GB" dirty="0"/>
              <a:t>p</a:t>
            </a:r>
            <a:r>
              <a:rPr lang="hr-HR" dirty="0"/>
              <a:t>repoznatljiva je po velikim žutim cvatovima, okruglim cvatnim glavicama i rasperanim listovima</a:t>
            </a:r>
            <a:endParaRPr lang="hr-HR" i="1" dirty="0"/>
          </a:p>
          <a:p>
            <a:pPr marL="0" indent="0">
              <a:buNone/>
            </a:pPr>
            <a:endParaRPr lang="en-GB" dirty="0"/>
          </a:p>
        </p:txBody>
      </p:sp>
    </p:spTree>
    <p:extLst>
      <p:ext uri="{BB962C8B-B14F-4D97-AF65-F5344CB8AC3E}">
        <p14:creationId xmlns:p14="http://schemas.microsoft.com/office/powerpoint/2010/main" val="317249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3928" y="3296017"/>
            <a:ext cx="1616405" cy="276999"/>
          </a:xfrm>
          <a:prstGeom prst="rect">
            <a:avLst/>
          </a:prstGeom>
        </p:spPr>
        <p:txBody>
          <a:bodyPr wrap="none">
            <a:spAutoFit/>
          </a:bodyPr>
          <a:lstStyle/>
          <a:p>
            <a:r>
              <a:rPr lang="hr-HR" sz="1200" i="1" dirty="0"/>
              <a:t>Centaurea calcitrapa </a:t>
            </a:r>
            <a:r>
              <a:rPr lang="hr-HR" sz="1200" dirty="0"/>
              <a:t>L.</a:t>
            </a:r>
          </a:p>
        </p:txBody>
      </p:sp>
      <p:sp>
        <p:nvSpPr>
          <p:cNvPr id="10" name="Rectangle 9"/>
          <p:cNvSpPr/>
          <p:nvPr/>
        </p:nvSpPr>
        <p:spPr>
          <a:xfrm>
            <a:off x="4255715" y="6453336"/>
            <a:ext cx="1612429" cy="276999"/>
          </a:xfrm>
          <a:prstGeom prst="rect">
            <a:avLst/>
          </a:prstGeom>
        </p:spPr>
        <p:txBody>
          <a:bodyPr wrap="none">
            <a:spAutoFit/>
          </a:bodyPr>
          <a:lstStyle/>
          <a:p>
            <a:r>
              <a:rPr lang="hr-HR" sz="1200" i="1" dirty="0"/>
              <a:t>Centaurea solstitialis </a:t>
            </a:r>
            <a:r>
              <a:rPr lang="hr-HR" sz="1200" dirty="0"/>
              <a:t>L</a:t>
            </a:r>
            <a:r>
              <a:rPr lang="hr-HR" sz="1200" i="1" dirty="0"/>
              <a:t>.</a:t>
            </a:r>
            <a:endParaRPr lang="hr-HR" sz="1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0984"/>
            <a:ext cx="1986710"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045"/>
          <a:stretch/>
        </p:blipFill>
        <p:spPr bwMode="auto">
          <a:xfrm>
            <a:off x="2275447" y="620984"/>
            <a:ext cx="3088641"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2488" y="620984"/>
            <a:ext cx="3552000"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10499" b="10035"/>
          <a:stretch/>
        </p:blipFill>
        <p:spPr bwMode="auto">
          <a:xfrm>
            <a:off x="276085" y="3717328"/>
            <a:ext cx="4711551"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3453" y="3717328"/>
            <a:ext cx="3851035"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27E33A00-56E2-434C-8D30-91EED67113BF}"/>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DC5D971A-31F2-45D6-9EBE-A9CEE0E26956}"/>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1C46F450-03C9-4539-8BEE-A38048A02BF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431307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ED22-59BD-4688-8E5D-21C79D35D3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A9CE4F5-6DAB-47A9-A533-390E67286F47}"/>
              </a:ext>
            </a:extLst>
          </p:cNvPr>
          <p:cNvSpPr>
            <a:spLocks noGrp="1"/>
          </p:cNvSpPr>
          <p:nvPr>
            <p:ph idx="1"/>
          </p:nvPr>
        </p:nvSpPr>
        <p:spPr/>
        <p:txBody>
          <a:bodyPr>
            <a:normAutofit lnSpcReduction="10000"/>
          </a:bodyPr>
          <a:lstStyle/>
          <a:p>
            <a:r>
              <a:rPr lang="en-GB" dirty="0"/>
              <a:t>n</a:t>
            </a:r>
            <a:r>
              <a:rPr lang="hr-HR" dirty="0"/>
              <a:t>ekoliko vrsta ovog roda ima izražene trnove na ovojnim listovima cvata, primjerice </a:t>
            </a:r>
            <a:r>
              <a:rPr lang="hr-HR" i="1" dirty="0"/>
              <a:t>Centaurea calcitrapa</a:t>
            </a:r>
            <a:r>
              <a:rPr lang="hr-HR" dirty="0"/>
              <a:t> i </a:t>
            </a:r>
            <a:r>
              <a:rPr lang="hr-HR" i="1" dirty="0"/>
              <a:t>C</a:t>
            </a:r>
            <a:r>
              <a:rPr lang="en-GB" i="1" dirty="0"/>
              <a:t>.</a:t>
            </a:r>
            <a:r>
              <a:rPr lang="hr-HR" i="1" dirty="0"/>
              <a:t> solstitialis</a:t>
            </a:r>
            <a:r>
              <a:rPr lang="hr-HR" dirty="0"/>
              <a:t>, koje rastu na suhim travnjacima našeg priobalja</a:t>
            </a:r>
            <a:endParaRPr lang="en-GB" dirty="0"/>
          </a:p>
          <a:p>
            <a:r>
              <a:rPr lang="en-GB" dirty="0"/>
              <a:t>t</a:t>
            </a:r>
            <a:r>
              <a:rPr lang="hr-HR" dirty="0"/>
              <a:t>rnovi su prilagodba (obrana) na herbivore, tako da ćemo ove dvije vrste nalaziti u većem broju upravo na prepašenim (</a:t>
            </a:r>
            <a:r>
              <a:rPr lang="hr-HR" i="1" dirty="0"/>
              <a:t>overgrazed</a:t>
            </a:r>
            <a:r>
              <a:rPr lang="hr-HR" dirty="0"/>
              <a:t>) travnjacima, na kojima imaju jaču kompetitivnu prednost nad drugim vrstama</a:t>
            </a:r>
          </a:p>
          <a:p>
            <a:pPr marL="0" indent="0">
              <a:buNone/>
            </a:pPr>
            <a:endParaRPr lang="en-GB" dirty="0"/>
          </a:p>
        </p:txBody>
      </p:sp>
    </p:spTree>
    <p:extLst>
      <p:ext uri="{BB962C8B-B14F-4D97-AF65-F5344CB8AC3E}">
        <p14:creationId xmlns:p14="http://schemas.microsoft.com/office/powerpoint/2010/main" val="3541286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576" y="6217617"/>
            <a:ext cx="1566839" cy="276999"/>
          </a:xfrm>
          <a:prstGeom prst="rect">
            <a:avLst/>
          </a:prstGeom>
        </p:spPr>
        <p:txBody>
          <a:bodyPr wrap="none">
            <a:spAutoFit/>
          </a:bodyPr>
          <a:lstStyle/>
          <a:p>
            <a:r>
              <a:rPr lang="hr-HR" sz="1200" i="1" dirty="0"/>
              <a:t>Centaurea deusta </a:t>
            </a:r>
            <a:r>
              <a:rPr lang="hr-HR" sz="1200" dirty="0"/>
              <a:t>Ten.</a:t>
            </a:r>
          </a:p>
        </p:txBody>
      </p:sp>
      <p:sp>
        <p:nvSpPr>
          <p:cNvPr id="7" name="Rectangle 6"/>
          <p:cNvSpPr/>
          <p:nvPr/>
        </p:nvSpPr>
        <p:spPr>
          <a:xfrm>
            <a:off x="6537086" y="6220856"/>
            <a:ext cx="1862626" cy="276999"/>
          </a:xfrm>
          <a:prstGeom prst="rect">
            <a:avLst/>
          </a:prstGeom>
        </p:spPr>
        <p:txBody>
          <a:bodyPr wrap="none">
            <a:spAutoFit/>
          </a:bodyPr>
          <a:lstStyle/>
          <a:p>
            <a:r>
              <a:rPr lang="hr-HR" sz="1200" i="1" dirty="0"/>
              <a:t>Centaurea rhenana </a:t>
            </a:r>
            <a:r>
              <a:rPr lang="hr-HR" sz="1200" dirty="0"/>
              <a:t>Boreau</a:t>
            </a:r>
          </a:p>
        </p:txBody>
      </p:sp>
      <p:sp>
        <p:nvSpPr>
          <p:cNvPr id="12" name="Rectangle 11"/>
          <p:cNvSpPr/>
          <p:nvPr/>
        </p:nvSpPr>
        <p:spPr>
          <a:xfrm>
            <a:off x="3635896" y="6237312"/>
            <a:ext cx="1689758" cy="276999"/>
          </a:xfrm>
          <a:prstGeom prst="rect">
            <a:avLst/>
          </a:prstGeom>
        </p:spPr>
        <p:txBody>
          <a:bodyPr wrap="none">
            <a:spAutoFit/>
          </a:bodyPr>
          <a:lstStyle/>
          <a:p>
            <a:r>
              <a:rPr lang="hr-HR" sz="1200" i="1" dirty="0"/>
              <a:t>Centaurea triumfetti </a:t>
            </a:r>
            <a:r>
              <a:rPr lang="hr-HR" sz="1200" dirty="0"/>
              <a:t>All.</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834"/>
          <a:stretch/>
        </p:blipFill>
        <p:spPr bwMode="auto">
          <a:xfrm>
            <a:off x="354396" y="692992"/>
            <a:ext cx="2705436"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14" r="9975"/>
          <a:stretch/>
        </p:blipFill>
        <p:spPr bwMode="auto">
          <a:xfrm>
            <a:off x="3338700" y="692696"/>
            <a:ext cx="2529444"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37" r="12477"/>
          <a:stretch/>
        </p:blipFill>
        <p:spPr bwMode="auto">
          <a:xfrm>
            <a:off x="6156176" y="692992"/>
            <a:ext cx="2624447"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07" r="8712"/>
          <a:stretch/>
        </p:blipFill>
        <p:spPr bwMode="auto">
          <a:xfrm>
            <a:off x="6156176" y="3429000"/>
            <a:ext cx="2592288"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7600" r="14376"/>
          <a:stretch/>
        </p:blipFill>
        <p:spPr bwMode="auto">
          <a:xfrm>
            <a:off x="374410" y="3429000"/>
            <a:ext cx="2685422" cy="268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t="10916" r="1606" b="4996"/>
          <a:stretch/>
        </p:blipFill>
        <p:spPr bwMode="auto">
          <a:xfrm>
            <a:off x="3338698" y="3429000"/>
            <a:ext cx="2529446"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B49AC7F7-5699-492F-AEE2-FDDE8EF68D90}"/>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A948D8E9-4C17-4F12-AB67-FB69BA579A78}"/>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4" name="Text Box 5">
              <a:extLst>
                <a:ext uri="{FF2B5EF4-FFF2-40B4-BE49-F238E27FC236}">
                  <a16:creationId xmlns:a16="http://schemas.microsoft.com/office/drawing/2014/main" id="{88916759-08DA-4352-B1E5-592FC6215EF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609058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16C5-07A6-43AF-A7DB-AC90BFAB012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A493348-743C-495F-9A2B-917B0486659E}"/>
              </a:ext>
            </a:extLst>
          </p:cNvPr>
          <p:cNvSpPr>
            <a:spLocks noGrp="1"/>
          </p:cNvSpPr>
          <p:nvPr>
            <p:ph idx="1"/>
          </p:nvPr>
        </p:nvSpPr>
        <p:spPr>
          <a:xfrm>
            <a:off x="457200" y="1052736"/>
            <a:ext cx="8229600" cy="5073427"/>
          </a:xfrm>
        </p:spPr>
        <p:txBody>
          <a:bodyPr>
            <a:normAutofit lnSpcReduction="10000"/>
          </a:bodyPr>
          <a:lstStyle/>
          <a:p>
            <a:r>
              <a:rPr lang="hr-HR" i="1" dirty="0"/>
              <a:t>Centaurea deusta </a:t>
            </a:r>
            <a:r>
              <a:rPr lang="hr-HR" dirty="0"/>
              <a:t>je karakteristična po potpuno bijelim i napuhanim ovojnim listovima cvata, raste u Submediteranu</a:t>
            </a:r>
          </a:p>
          <a:p>
            <a:r>
              <a:rPr lang="hr-HR" i="1" dirty="0"/>
              <a:t>Centaurea triumfetti</a:t>
            </a:r>
            <a:r>
              <a:rPr lang="hr-HR" dirty="0"/>
              <a:t> ima sive finodlakave listove i dugačke jezičaste cvjetove i raste na </a:t>
            </a:r>
            <a:r>
              <a:rPr lang="en-GB" dirty="0"/>
              <a:t>d</a:t>
            </a:r>
            <a:r>
              <a:rPr lang="hr-HR" dirty="0"/>
              <a:t>inarskim planinama</a:t>
            </a:r>
          </a:p>
          <a:p>
            <a:r>
              <a:rPr lang="hr-HR" i="1" dirty="0"/>
              <a:t>Centaurea rhenana</a:t>
            </a:r>
            <a:r>
              <a:rPr lang="hr-HR" dirty="0"/>
              <a:t> je rijetka vrsta kontinentalnih travnjaka na pijesku i lesu (primjerice na Đurđevačkim pijescima i na lesu u Istočnoj Hrvatskoj)</a:t>
            </a:r>
            <a:endParaRPr lang="hr-HR" i="1" dirty="0"/>
          </a:p>
          <a:p>
            <a:pPr marL="0" indent="0">
              <a:buNone/>
            </a:pPr>
            <a:endParaRPr lang="en-GB" dirty="0"/>
          </a:p>
        </p:txBody>
      </p:sp>
    </p:spTree>
    <p:extLst>
      <p:ext uri="{BB962C8B-B14F-4D97-AF65-F5344CB8AC3E}">
        <p14:creationId xmlns:p14="http://schemas.microsoft.com/office/powerpoint/2010/main" val="214413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79388" y="623054"/>
            <a:ext cx="31950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Centaurea </a:t>
            </a:r>
            <a:r>
              <a:rPr lang="hr-HR" altLang="sr-Latn-RS" sz="1800" b="1" dirty="0"/>
              <a:t>– endemične svojte: </a:t>
            </a:r>
            <a:endParaRPr lang="hr-HR" altLang="sr-Latn-RS" sz="1400" b="1" dirty="0">
              <a:solidFill>
                <a:srgbClr val="FF0000"/>
              </a:solidFill>
            </a:endParaRPr>
          </a:p>
        </p:txBody>
      </p:sp>
      <p:sp>
        <p:nvSpPr>
          <p:cNvPr id="2" name="Rectangle 1"/>
          <p:cNvSpPr/>
          <p:nvPr/>
        </p:nvSpPr>
        <p:spPr>
          <a:xfrm>
            <a:off x="179388" y="1024082"/>
            <a:ext cx="4572000" cy="5816977"/>
          </a:xfrm>
          <a:prstGeom prst="rect">
            <a:avLst/>
          </a:prstGeom>
        </p:spPr>
        <p:txBody>
          <a:bodyPr>
            <a:spAutoFit/>
          </a:bodyPr>
          <a:lstStyle/>
          <a:p>
            <a:r>
              <a:rPr lang="hr-HR" sz="1200" dirty="0"/>
              <a:t>Centaurea biokovensis Teyber</a:t>
            </a:r>
          </a:p>
          <a:p>
            <a:r>
              <a:rPr lang="hr-HR" sz="1200" dirty="0"/>
              <a:t>Centaurea brachtii Rchb. f.</a:t>
            </a:r>
          </a:p>
          <a:p>
            <a:r>
              <a:rPr lang="hr-HR" sz="1200" dirty="0"/>
              <a:t>Centaurea crithmifolia Vis.</a:t>
            </a:r>
          </a:p>
          <a:p>
            <a:r>
              <a:rPr lang="hr-HR" sz="1200" dirty="0"/>
              <a:t>Centaurea cuspidata Vis.</a:t>
            </a:r>
          </a:p>
          <a:p>
            <a:r>
              <a:rPr lang="hr-HR" sz="1200" dirty="0"/>
              <a:t>Centaurea dalmatica A. Kern.</a:t>
            </a:r>
          </a:p>
          <a:p>
            <a:r>
              <a:rPr lang="hr-HR" sz="1200" dirty="0"/>
              <a:t>Centaurea dalmatica A. Kern. ssp. dalmatica</a:t>
            </a:r>
          </a:p>
          <a:p>
            <a:r>
              <a:rPr lang="hr-HR" sz="1200" dirty="0"/>
              <a:t>Centaurea dalmatica A. Kern. ssp. lubenicensis Trinajstićet Zi. Pavletić</a:t>
            </a:r>
          </a:p>
          <a:p>
            <a:r>
              <a:rPr lang="hr-HR" sz="1200" dirty="0"/>
              <a:t>Centaurea friderici Vis.</a:t>
            </a:r>
          </a:p>
          <a:p>
            <a:r>
              <a:rPr lang="hr-HR" sz="1200" dirty="0"/>
              <a:t>Centaurea friderici Vis. ssp. friderici</a:t>
            </a:r>
          </a:p>
          <a:p>
            <a:r>
              <a:rPr lang="hr-HR" sz="1200" dirty="0"/>
              <a:t>Centaurea friderici Vis. ssp. jabukensis (Ginzb.et Teyber) Greuter</a:t>
            </a:r>
          </a:p>
          <a:p>
            <a:r>
              <a:rPr lang="hr-HR" sz="1200" dirty="0"/>
              <a:t>Centaurea glaberrima Tausch</a:t>
            </a:r>
          </a:p>
          <a:p>
            <a:r>
              <a:rPr lang="hr-HR" sz="1200" dirty="0"/>
              <a:t>Centaurea haynaldii Borbás ex Vuk.</a:t>
            </a:r>
          </a:p>
          <a:p>
            <a:r>
              <a:rPr lang="hr-HR" sz="1200" dirty="0"/>
              <a:t>Centaurea incompta Vis.</a:t>
            </a:r>
          </a:p>
          <a:p>
            <a:r>
              <a:rPr lang="hr-HR" sz="1200" dirty="0"/>
              <a:t>Centaurea nicolae Bald.</a:t>
            </a:r>
          </a:p>
          <a:p>
            <a:r>
              <a:rPr lang="hr-HR" sz="1200" dirty="0"/>
              <a:t>Centaurea radichii Plazibat</a:t>
            </a:r>
          </a:p>
          <a:p>
            <a:r>
              <a:rPr lang="hr-HR" sz="1200" dirty="0"/>
              <a:t>Centaurea ragusina L.</a:t>
            </a:r>
          </a:p>
          <a:p>
            <a:r>
              <a:rPr lang="hr-HR" sz="1200" dirty="0"/>
              <a:t>Centaurea ragusina L. ssp. lungensis (Ginzb.) Hayek</a:t>
            </a:r>
          </a:p>
          <a:p>
            <a:r>
              <a:rPr lang="hr-HR" sz="1200" dirty="0"/>
              <a:t>Centaurea ragusina L. ssp. ragusina</a:t>
            </a:r>
          </a:p>
          <a:p>
            <a:r>
              <a:rPr lang="hr-HR" sz="1200" dirty="0"/>
              <a:t>Centaurea rupestris L. ssp. ceratophylla (Ten.) Gugler</a:t>
            </a:r>
          </a:p>
          <a:p>
            <a:r>
              <a:rPr lang="hr-HR" sz="1200" dirty="0"/>
              <a:t>Centaurea salonitana Vis.</a:t>
            </a:r>
          </a:p>
          <a:p>
            <a:r>
              <a:rPr lang="hr-HR" sz="1200" dirty="0"/>
              <a:t>Centaurea spinosociliata Seenus</a:t>
            </a:r>
          </a:p>
          <a:p>
            <a:r>
              <a:rPr lang="hr-HR" sz="1200" dirty="0"/>
              <a:t>Centaurea spinosociliata Seenus ssp. cristata (Bertol.) Dostál</a:t>
            </a:r>
          </a:p>
          <a:p>
            <a:r>
              <a:rPr lang="hr-HR" sz="1200" dirty="0"/>
              <a:t>Centaurea spinosociliata Seenus ssp. spinosociliata</a:t>
            </a:r>
          </a:p>
          <a:p>
            <a:r>
              <a:rPr lang="hr-HR" sz="1200" dirty="0"/>
              <a:t>Centaurea spinosociliata Seenus ssp. tommasinii (A. Kern.) Dostál</a:t>
            </a:r>
          </a:p>
          <a:p>
            <a:r>
              <a:rPr lang="hr-HR" sz="1200" dirty="0"/>
              <a:t>Centaurea stenolepis A. Kern. ssp. joannis Kárpáti</a:t>
            </a:r>
          </a:p>
          <a:p>
            <a:r>
              <a:rPr lang="hr-HR" sz="1200" dirty="0"/>
              <a:t>Centaurea tuberosa Vis.</a:t>
            </a:r>
          </a:p>
          <a:p>
            <a:r>
              <a:rPr lang="hr-HR" sz="1200" dirty="0"/>
              <a:t>Centaurea visianiana Plazibat</a:t>
            </a:r>
          </a:p>
          <a:p>
            <a:r>
              <a:rPr lang="hr-HR" sz="1200" dirty="0"/>
              <a:t>Centaurea x aliena J. Wagner</a:t>
            </a:r>
          </a:p>
          <a:p>
            <a:r>
              <a:rPr lang="hr-HR" sz="1200" dirty="0"/>
              <a:t>Centaurea x pomoensis Teyber</a:t>
            </a:r>
          </a:p>
          <a:p>
            <a:r>
              <a:rPr lang="hr-HR" sz="1200" dirty="0"/>
              <a:t>Centaurea x rossiana J. Wagner et Degen</a:t>
            </a:r>
          </a:p>
          <a:p>
            <a:r>
              <a:rPr lang="hr-HR" sz="1200" dirty="0"/>
              <a:t>Centaurea x velinacensis Degen et Lengyel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916832"/>
            <a:ext cx="463296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01097DFE-E6AF-4007-86A9-39312A84FD1C}"/>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AD5B20DD-D891-432B-A872-14EAB141BBF0}"/>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 name="Text Box 5">
              <a:extLst>
                <a:ext uri="{FF2B5EF4-FFF2-40B4-BE49-F238E27FC236}">
                  <a16:creationId xmlns:a16="http://schemas.microsoft.com/office/drawing/2014/main" id="{E37A2C39-9C0C-482A-BFA1-5FA32CBB414D}"/>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80517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D30C-2FD8-44F5-B984-E725D945969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226CAC0-A71B-4897-B5E0-62259D2F2879}"/>
              </a:ext>
            </a:extLst>
          </p:cNvPr>
          <p:cNvSpPr>
            <a:spLocks noGrp="1"/>
          </p:cNvSpPr>
          <p:nvPr>
            <p:ph idx="1"/>
          </p:nvPr>
        </p:nvSpPr>
        <p:spPr/>
        <p:txBody>
          <a:bodyPr/>
          <a:lstStyle/>
          <a:p>
            <a:r>
              <a:rPr lang="en-GB" dirty="0"/>
              <a:t>u</a:t>
            </a:r>
            <a:r>
              <a:rPr lang="hr-HR" dirty="0"/>
              <a:t> rodu </a:t>
            </a:r>
            <a:r>
              <a:rPr lang="hr-HR" i="1" dirty="0"/>
              <a:t>Centaurea </a:t>
            </a:r>
            <a:r>
              <a:rPr lang="hr-HR" dirty="0"/>
              <a:t>u Hrvatskoj ima čak 31 endemična svojta, od kojih su mnoge stenoendemične</a:t>
            </a:r>
            <a:endParaRPr lang="en-GB" dirty="0"/>
          </a:p>
          <a:p>
            <a:r>
              <a:rPr lang="en-GB" dirty="0"/>
              <a:t>k</a:t>
            </a:r>
            <a:r>
              <a:rPr lang="hr-HR" dirty="0"/>
              <a:t>ao što smo dasada već ustanovili, većina endemičnih vrsta vezana je uz naš dinarski krš (planine, priobalje i otoci)</a:t>
            </a:r>
          </a:p>
          <a:p>
            <a:pPr marL="0" indent="0">
              <a:buNone/>
            </a:pPr>
            <a:endParaRPr lang="en-GB" dirty="0"/>
          </a:p>
        </p:txBody>
      </p:sp>
    </p:spTree>
    <p:extLst>
      <p:ext uri="{BB962C8B-B14F-4D97-AF65-F5344CB8AC3E}">
        <p14:creationId xmlns:p14="http://schemas.microsoft.com/office/powerpoint/2010/main" val="378876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2776"/>
            <a:ext cx="3526687" cy="263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939139" y="4077072"/>
            <a:ext cx="3128805" cy="276999"/>
          </a:xfrm>
          <a:prstGeom prst="rect">
            <a:avLst/>
          </a:prstGeom>
        </p:spPr>
        <p:txBody>
          <a:bodyPr wrap="none">
            <a:spAutoFit/>
          </a:bodyPr>
          <a:lstStyle/>
          <a:p>
            <a:r>
              <a:rPr lang="hr-HR" sz="1200" i="1" dirty="0"/>
              <a:t>Centaurea biokovensis </a:t>
            </a:r>
            <a:r>
              <a:rPr lang="hr-HR" sz="1200" dirty="0"/>
              <a:t>Teyber (Biokovo, Mosor)</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12776"/>
            <a:ext cx="3523388" cy="264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076056" y="4077072"/>
            <a:ext cx="2343719" cy="276999"/>
          </a:xfrm>
          <a:prstGeom prst="rect">
            <a:avLst/>
          </a:prstGeom>
        </p:spPr>
        <p:txBody>
          <a:bodyPr wrap="none">
            <a:spAutoFit/>
          </a:bodyPr>
          <a:lstStyle/>
          <a:p>
            <a:r>
              <a:rPr lang="hr-HR" sz="1200" i="1" dirty="0"/>
              <a:t>Centaurea cuspidata </a:t>
            </a:r>
            <a:r>
              <a:rPr lang="hr-HR" sz="1200" dirty="0"/>
              <a:t>Vis. (Biokovo)</a:t>
            </a:r>
          </a:p>
        </p:txBody>
      </p:sp>
      <p:grpSp>
        <p:nvGrpSpPr>
          <p:cNvPr id="6" name="Group 5">
            <a:extLst>
              <a:ext uri="{FF2B5EF4-FFF2-40B4-BE49-F238E27FC236}">
                <a16:creationId xmlns:a16="http://schemas.microsoft.com/office/drawing/2014/main" id="{15B47A75-296C-4BA7-A1F1-761DDBB7AC70}"/>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31792466-D977-423A-BA6E-AA68D733024A}"/>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0BEC1431-0E36-4FBB-B89D-0E9B8D48006B}"/>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721581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2B37-1B98-4B32-BF7E-D558953B93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77C4B15-9638-435E-9A1F-13A50037EFC5}"/>
              </a:ext>
            </a:extLst>
          </p:cNvPr>
          <p:cNvSpPr>
            <a:spLocks noGrp="1"/>
          </p:cNvSpPr>
          <p:nvPr>
            <p:ph idx="1"/>
          </p:nvPr>
        </p:nvSpPr>
        <p:spPr/>
        <p:txBody>
          <a:bodyPr/>
          <a:lstStyle/>
          <a:p>
            <a:r>
              <a:rPr lang="hr-HR" i="1" dirty="0"/>
              <a:t>Centaurea biokovensis </a:t>
            </a:r>
            <a:r>
              <a:rPr lang="hr-HR" dirty="0"/>
              <a:t>i </a:t>
            </a:r>
            <a:r>
              <a:rPr lang="hr-HR" i="1" dirty="0"/>
              <a:t>C. cuspidata </a:t>
            </a:r>
            <a:r>
              <a:rPr lang="hr-HR" dirty="0"/>
              <a:t>su biokovski stenoendemi, s tim da </a:t>
            </a:r>
            <a:r>
              <a:rPr lang="hr-HR" i="1" dirty="0"/>
              <a:t>C. biokovensis </a:t>
            </a:r>
            <a:r>
              <a:rPr lang="hr-HR" dirty="0"/>
              <a:t>dolazi i na Mosoru</a:t>
            </a:r>
          </a:p>
          <a:p>
            <a:pPr marL="0" indent="0">
              <a:buNone/>
            </a:pPr>
            <a:endParaRPr lang="en-GB" dirty="0"/>
          </a:p>
        </p:txBody>
      </p:sp>
    </p:spTree>
    <p:extLst>
      <p:ext uri="{BB962C8B-B14F-4D97-AF65-F5344CB8AC3E}">
        <p14:creationId xmlns:p14="http://schemas.microsoft.com/office/powerpoint/2010/main" val="923409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6341" y="6296756"/>
            <a:ext cx="2515699" cy="276999"/>
          </a:xfrm>
          <a:prstGeom prst="rect">
            <a:avLst/>
          </a:prstGeom>
        </p:spPr>
        <p:txBody>
          <a:bodyPr wrap="square">
            <a:spAutoFit/>
          </a:bodyPr>
          <a:lstStyle/>
          <a:p>
            <a:r>
              <a:rPr lang="hr-HR" sz="1200" i="1" dirty="0"/>
              <a:t>Centaurea ragusina </a:t>
            </a:r>
            <a:r>
              <a:rPr lang="hr-HR" sz="1200" dirty="0"/>
              <a:t>L. ssp. </a:t>
            </a:r>
            <a:r>
              <a:rPr lang="hr-HR" sz="1200" i="1" dirty="0"/>
              <a:t>ragusina</a:t>
            </a:r>
          </a:p>
        </p:txBody>
      </p:sp>
      <p:sp>
        <p:nvSpPr>
          <p:cNvPr id="5" name="Rectangle 4"/>
          <p:cNvSpPr/>
          <p:nvPr/>
        </p:nvSpPr>
        <p:spPr>
          <a:xfrm>
            <a:off x="5292080" y="6320353"/>
            <a:ext cx="3456384" cy="276999"/>
          </a:xfrm>
          <a:prstGeom prst="rect">
            <a:avLst/>
          </a:prstGeom>
        </p:spPr>
        <p:txBody>
          <a:bodyPr wrap="square">
            <a:spAutoFit/>
          </a:bodyPr>
          <a:lstStyle/>
          <a:p>
            <a:r>
              <a:rPr lang="hr-HR" sz="1200" i="1" dirty="0"/>
              <a:t>Centaurea ragusina </a:t>
            </a:r>
            <a:r>
              <a:rPr lang="hr-HR" sz="1200" dirty="0"/>
              <a:t>L. ssp. </a:t>
            </a:r>
            <a:r>
              <a:rPr lang="hr-HR" sz="1200" i="1" dirty="0"/>
              <a:t>lungensis</a:t>
            </a:r>
            <a:r>
              <a:rPr lang="hr-HR" sz="1200" dirty="0"/>
              <a:t> (Ginzb.) Hayek</a:t>
            </a: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656"/>
          <a:stretch/>
        </p:blipFill>
        <p:spPr bwMode="auto">
          <a:xfrm>
            <a:off x="323528" y="620928"/>
            <a:ext cx="2803367"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620928"/>
            <a:ext cx="288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620928"/>
            <a:ext cx="2579048"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13250"/>
          <a:stretch/>
        </p:blipFill>
        <p:spPr bwMode="auto">
          <a:xfrm>
            <a:off x="5004048" y="2978467"/>
            <a:ext cx="3852685" cy="333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5054" y="2924944"/>
            <a:ext cx="2516986" cy="335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7264" r="15955"/>
          <a:stretch/>
        </p:blipFill>
        <p:spPr bwMode="auto">
          <a:xfrm>
            <a:off x="316419" y="3224361"/>
            <a:ext cx="1951325" cy="2724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rot="2053196">
            <a:off x="190309" y="5016086"/>
            <a:ext cx="2096949" cy="878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11" name="Group 10">
            <a:extLst>
              <a:ext uri="{FF2B5EF4-FFF2-40B4-BE49-F238E27FC236}">
                <a16:creationId xmlns:a16="http://schemas.microsoft.com/office/drawing/2014/main" id="{EE1CE537-08D1-4C9D-A2E8-CDBA0C7A73A0}"/>
              </a:ext>
            </a:extLst>
          </p:cNvPr>
          <p:cNvGrpSpPr>
            <a:grpSpLocks/>
          </p:cNvGrpSpPr>
          <p:nvPr/>
        </p:nvGrpSpPr>
        <p:grpSpPr bwMode="auto">
          <a:xfrm>
            <a:off x="179388" y="274638"/>
            <a:ext cx="8713787" cy="276224"/>
            <a:chOff x="113" y="173"/>
            <a:chExt cx="5489" cy="174"/>
          </a:xfrm>
        </p:grpSpPr>
        <p:sp>
          <p:nvSpPr>
            <p:cNvPr id="12" name="Line 4">
              <a:extLst>
                <a:ext uri="{FF2B5EF4-FFF2-40B4-BE49-F238E27FC236}">
                  <a16:creationId xmlns:a16="http://schemas.microsoft.com/office/drawing/2014/main" id="{353FA071-CEE0-46F6-ACBE-268323F0FB9C}"/>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3" name="Text Box 5">
              <a:extLst>
                <a:ext uri="{FF2B5EF4-FFF2-40B4-BE49-F238E27FC236}">
                  <a16:creationId xmlns:a16="http://schemas.microsoft.com/office/drawing/2014/main" id="{0A5AC736-8BDD-439D-99D5-C771E85CF78B}"/>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968383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45E3-C3EC-45A9-AA6F-60C121734077}"/>
              </a:ext>
            </a:extLst>
          </p:cNvPr>
          <p:cNvSpPr>
            <a:spLocks noGrp="1"/>
          </p:cNvSpPr>
          <p:nvPr>
            <p:ph type="title"/>
          </p:nvPr>
        </p:nvSpPr>
        <p:spPr>
          <a:xfrm>
            <a:off x="457200" y="2708920"/>
            <a:ext cx="8229600" cy="1143000"/>
          </a:xfrm>
        </p:spPr>
        <p:txBody>
          <a:bodyPr>
            <a:normAutofit fontScale="90000"/>
          </a:bodyPr>
          <a:lstStyle/>
          <a:p>
            <a:r>
              <a:rPr lang="hr-HR" b="1" dirty="0"/>
              <a:t>Glavočike (</a:t>
            </a:r>
            <a:r>
              <a:rPr lang="hr-HR" b="1" i="1" dirty="0"/>
              <a:t>Compositae</a:t>
            </a:r>
            <a:r>
              <a:rPr lang="hr-HR" b="1" dirty="0"/>
              <a:t>) u flori Hrvatske</a:t>
            </a:r>
            <a:br>
              <a:rPr lang="hr-HR" b="1" dirty="0"/>
            </a:br>
            <a:endParaRPr lang="en-GB" b="1" dirty="0"/>
          </a:p>
        </p:txBody>
      </p:sp>
    </p:spTree>
    <p:extLst>
      <p:ext uri="{BB962C8B-B14F-4D97-AF65-F5344CB8AC3E}">
        <p14:creationId xmlns:p14="http://schemas.microsoft.com/office/powerpoint/2010/main" val="125521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295F0C-5885-4699-AE76-9CFA8ACA07A9}"/>
              </a:ext>
            </a:extLst>
          </p:cNvPr>
          <p:cNvSpPr>
            <a:spLocks noGrp="1"/>
          </p:cNvSpPr>
          <p:nvPr>
            <p:ph idx="1"/>
          </p:nvPr>
        </p:nvSpPr>
        <p:spPr>
          <a:xfrm>
            <a:off x="457200" y="620688"/>
            <a:ext cx="8229600" cy="5793507"/>
          </a:xfrm>
        </p:spPr>
        <p:txBody>
          <a:bodyPr>
            <a:normAutofit fontScale="92500" lnSpcReduction="20000"/>
          </a:bodyPr>
          <a:lstStyle/>
          <a:p>
            <a:r>
              <a:rPr lang="hr-HR" dirty="0"/>
              <a:t>Naša najpoznatija endemična zečina jest dubrovačka zečina (</a:t>
            </a:r>
            <a:r>
              <a:rPr lang="hr-HR" i="1" dirty="0"/>
              <a:t>Centaurea ragusina</a:t>
            </a:r>
            <a:r>
              <a:rPr lang="hr-HR" dirty="0"/>
              <a:t>), koja raste na strmim nepristupačnim obalnim strncima uz vanjsku stranu naših otoka, a dijelom i uz našu dalmatinsku obalu</a:t>
            </a:r>
            <a:endParaRPr lang="en-GB" dirty="0"/>
          </a:p>
          <a:p>
            <a:r>
              <a:rPr lang="en-GB" dirty="0"/>
              <a:t>t</a:t>
            </a:r>
            <a:r>
              <a:rPr lang="hr-HR" dirty="0"/>
              <a:t>ipična podvrsta (ssp. </a:t>
            </a:r>
            <a:r>
              <a:rPr lang="hr-HR" i="1" dirty="0"/>
              <a:t>ragusina</a:t>
            </a:r>
            <a:r>
              <a:rPr lang="hr-HR" dirty="0"/>
              <a:t>) raste u južnijem dijelu areala i ima rasperane listove, dok su sjeverne populacije sa cjelovitim listovima opisane kao dugootočka zečina (ssp. </a:t>
            </a:r>
            <a:r>
              <a:rPr lang="hr-HR" i="1" dirty="0"/>
              <a:t>lungensis</a:t>
            </a:r>
            <a:r>
              <a:rPr lang="hr-HR" dirty="0"/>
              <a:t>)</a:t>
            </a:r>
            <a:r>
              <a:rPr lang="en-GB" dirty="0"/>
              <a:t>, n</a:t>
            </a:r>
            <a:r>
              <a:rPr lang="hr-HR" dirty="0"/>
              <a:t>o od juga prema sjeveru oblik lista se postupno mijenja od duboko rasperanih do cjelovitih </a:t>
            </a:r>
            <a:endParaRPr lang="en-GB" dirty="0"/>
          </a:p>
          <a:p>
            <a:r>
              <a:rPr lang="en-GB" dirty="0"/>
              <a:t>n</a:t>
            </a:r>
            <a:r>
              <a:rPr lang="hr-HR" dirty="0"/>
              <a:t>ovija molekularna istraživanja su otkrila da bez obzira na ovu morfološku razliku, nema dovoljno genetičke razlike za </a:t>
            </a:r>
            <a:r>
              <a:rPr lang="en-GB" dirty="0" err="1"/>
              <a:t>odvajanje</a:t>
            </a:r>
            <a:r>
              <a:rPr lang="en-GB" dirty="0"/>
              <a:t> </a:t>
            </a:r>
            <a:r>
              <a:rPr lang="en-GB" dirty="0" err="1"/>
              <a:t>dvije</a:t>
            </a:r>
            <a:r>
              <a:rPr lang="en-GB" dirty="0"/>
              <a:t> </a:t>
            </a:r>
            <a:r>
              <a:rPr lang="hr-HR" dirty="0"/>
              <a:t>podvrste</a:t>
            </a:r>
          </a:p>
          <a:p>
            <a:pPr marL="0" indent="0">
              <a:buNone/>
            </a:pPr>
            <a:endParaRPr lang="en-GB" dirty="0"/>
          </a:p>
        </p:txBody>
      </p:sp>
    </p:spTree>
    <p:extLst>
      <p:ext uri="{BB962C8B-B14F-4D97-AF65-F5344CB8AC3E}">
        <p14:creationId xmlns:p14="http://schemas.microsoft.com/office/powerpoint/2010/main" val="318191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4224" y="1744222"/>
            <a:ext cx="4176464" cy="276999"/>
          </a:xfrm>
          <a:prstGeom prst="rect">
            <a:avLst/>
          </a:prstGeom>
        </p:spPr>
        <p:txBody>
          <a:bodyPr wrap="square">
            <a:spAutoFit/>
          </a:bodyPr>
          <a:lstStyle/>
          <a:p>
            <a:r>
              <a:rPr lang="hr-HR" sz="1200" b="1" i="1" dirty="0"/>
              <a:t>Centaurea crithmifolia </a:t>
            </a:r>
            <a:r>
              <a:rPr lang="hr-HR" sz="1200" b="1" dirty="0"/>
              <a:t>Vis. </a:t>
            </a:r>
            <a:r>
              <a:rPr lang="hr-HR" sz="1200" dirty="0"/>
              <a:t>(otok Jabuka)</a:t>
            </a:r>
          </a:p>
        </p:txBody>
      </p:sp>
      <p:sp>
        <p:nvSpPr>
          <p:cNvPr id="5" name="Rectangle 4"/>
          <p:cNvSpPr/>
          <p:nvPr/>
        </p:nvSpPr>
        <p:spPr>
          <a:xfrm>
            <a:off x="2772464" y="3671338"/>
            <a:ext cx="1678665" cy="1569660"/>
          </a:xfrm>
          <a:prstGeom prst="rect">
            <a:avLst/>
          </a:prstGeom>
        </p:spPr>
        <p:txBody>
          <a:bodyPr wrap="none">
            <a:spAutoFit/>
          </a:bodyPr>
          <a:lstStyle/>
          <a:p>
            <a:r>
              <a:rPr lang="hr-HR" sz="1200" b="1" i="1" dirty="0"/>
              <a:t>Centaurea friderici </a:t>
            </a:r>
            <a:r>
              <a:rPr lang="hr-HR" sz="1200" b="1" dirty="0"/>
              <a:t>Vis. </a:t>
            </a:r>
          </a:p>
          <a:p>
            <a:r>
              <a:rPr lang="hr-HR" sz="1200" b="1" dirty="0"/>
              <a:t>ssp. </a:t>
            </a:r>
            <a:r>
              <a:rPr lang="hr-HR" sz="1200" b="1" i="1" dirty="0"/>
              <a:t>friderici</a:t>
            </a:r>
          </a:p>
          <a:p>
            <a:r>
              <a:rPr lang="hr-HR" sz="1200" dirty="0"/>
              <a:t>(otok Mala Palagruža, </a:t>
            </a:r>
          </a:p>
          <a:p>
            <a:r>
              <a:rPr lang="hr-HR" sz="1200" dirty="0"/>
              <a:t>otočići Čelo i Kamik od </a:t>
            </a:r>
          </a:p>
          <a:p>
            <a:r>
              <a:rPr lang="hr-HR" sz="1200" dirty="0"/>
              <a:t>Tramuntane)</a:t>
            </a:r>
          </a:p>
          <a:p>
            <a:endParaRPr lang="hr-HR" sz="1200" i="1" dirty="0"/>
          </a:p>
          <a:p>
            <a:endParaRPr lang="hr-HR" sz="1200" i="1" dirty="0"/>
          </a:p>
          <a:p>
            <a:endParaRPr lang="hr-HR" sz="1200" dirty="0"/>
          </a:p>
        </p:txBody>
      </p:sp>
      <p:sp>
        <p:nvSpPr>
          <p:cNvPr id="6" name="Rectangle 5"/>
          <p:cNvSpPr/>
          <p:nvPr/>
        </p:nvSpPr>
        <p:spPr>
          <a:xfrm>
            <a:off x="7053010" y="3691374"/>
            <a:ext cx="2054537" cy="830997"/>
          </a:xfrm>
          <a:prstGeom prst="rect">
            <a:avLst/>
          </a:prstGeom>
        </p:spPr>
        <p:txBody>
          <a:bodyPr wrap="none">
            <a:spAutoFit/>
          </a:bodyPr>
          <a:lstStyle/>
          <a:p>
            <a:r>
              <a:rPr lang="hr-HR" sz="1200" b="1" i="1" dirty="0"/>
              <a:t>Centaurea friderici </a:t>
            </a:r>
            <a:r>
              <a:rPr lang="hr-HR" sz="1200" b="1" dirty="0"/>
              <a:t>Vis. ssp.</a:t>
            </a:r>
          </a:p>
          <a:p>
            <a:r>
              <a:rPr lang="hr-HR" sz="1200" b="1" dirty="0"/>
              <a:t> </a:t>
            </a:r>
            <a:r>
              <a:rPr lang="hr-HR" sz="1200" b="1" i="1" dirty="0"/>
              <a:t>jabukensis</a:t>
            </a:r>
            <a:r>
              <a:rPr lang="hr-HR" sz="1200" b="1" dirty="0"/>
              <a:t> (Ginzb.et Teyber) </a:t>
            </a:r>
          </a:p>
          <a:p>
            <a:r>
              <a:rPr lang="hr-HR" sz="1200" b="1" dirty="0"/>
              <a:t>Greuter</a:t>
            </a:r>
          </a:p>
          <a:p>
            <a:r>
              <a:rPr lang="hr-HR" sz="1200" dirty="0"/>
              <a:t>(otok Jabuka)</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681840"/>
            <a:ext cx="4738568"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23"/>
          <a:stretch/>
        </p:blipFill>
        <p:spPr bwMode="auto">
          <a:xfrm>
            <a:off x="395536" y="3444594"/>
            <a:ext cx="2376928" cy="336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40" t="5685" r="3824" b="7117"/>
          <a:stretch/>
        </p:blipFill>
        <p:spPr bwMode="auto">
          <a:xfrm>
            <a:off x="4723639" y="3445274"/>
            <a:ext cx="2296633" cy="329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09" r="10122"/>
          <a:stretch/>
        </p:blipFill>
        <p:spPr bwMode="auto">
          <a:xfrm>
            <a:off x="7164288" y="4631541"/>
            <a:ext cx="1656184" cy="1461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213" t="6718" r="8294" b="14005"/>
          <a:stretch/>
        </p:blipFill>
        <p:spPr bwMode="auto">
          <a:xfrm>
            <a:off x="2843808" y="4691147"/>
            <a:ext cx="1728192" cy="83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9073133B-D732-49F8-AFEE-46597EBD2DD6}"/>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43F1E785-A987-46D2-B764-77824BF78CC0}"/>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4CC41F38-6284-4E81-8CAC-7488CEE4E5C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050844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0663E-AF31-4403-B2F3-57A670C93BEB}"/>
              </a:ext>
            </a:extLst>
          </p:cNvPr>
          <p:cNvSpPr>
            <a:spLocks noGrp="1"/>
          </p:cNvSpPr>
          <p:nvPr>
            <p:ph idx="1"/>
          </p:nvPr>
        </p:nvSpPr>
        <p:spPr>
          <a:xfrm>
            <a:off x="457200" y="764704"/>
            <a:ext cx="8229600" cy="5361459"/>
          </a:xfrm>
        </p:spPr>
        <p:txBody>
          <a:bodyPr/>
          <a:lstStyle/>
          <a:p>
            <a:r>
              <a:rPr lang="hr-HR" dirty="0"/>
              <a:t>Viški arhipelag predstavlja zanimljivi centar endemizma</a:t>
            </a:r>
            <a:endParaRPr lang="en-GB" dirty="0"/>
          </a:p>
          <a:p>
            <a:r>
              <a:rPr lang="en-GB" dirty="0"/>
              <a:t>r</a:t>
            </a:r>
            <a:r>
              <a:rPr lang="hr-HR" dirty="0"/>
              <a:t>adi se o nekoliko manjih međusobno izoliranih otoka na kojima se specijacijom razvilo mnoštvo neoendema (endemi nastali nakon zadnje glacijacije i povratka mora u Jadran)</a:t>
            </a:r>
            <a:endParaRPr lang="en-GB" dirty="0"/>
          </a:p>
          <a:p>
            <a:r>
              <a:rPr lang="en-GB" dirty="0"/>
              <a:t>u</a:t>
            </a:r>
            <a:r>
              <a:rPr lang="hr-HR" dirty="0"/>
              <a:t> rodu </a:t>
            </a:r>
            <a:r>
              <a:rPr lang="hr-HR" i="1" dirty="0"/>
              <a:t>Centaurea </a:t>
            </a:r>
            <a:r>
              <a:rPr lang="hr-HR" dirty="0"/>
              <a:t>ovdje su se razvile tri endemične svojte: </a:t>
            </a:r>
            <a:r>
              <a:rPr lang="hr-HR" i="1" dirty="0"/>
              <a:t>C. crithmifolia</a:t>
            </a:r>
            <a:r>
              <a:rPr lang="hr-HR" dirty="0"/>
              <a:t>, </a:t>
            </a:r>
            <a:r>
              <a:rPr lang="hr-HR" i="1" dirty="0"/>
              <a:t>C. friderici </a:t>
            </a:r>
            <a:r>
              <a:rPr lang="hr-HR" dirty="0"/>
              <a:t>ssp. </a:t>
            </a:r>
            <a:r>
              <a:rPr lang="hr-HR" i="1" dirty="0"/>
              <a:t>friderici </a:t>
            </a:r>
            <a:r>
              <a:rPr lang="hr-HR" dirty="0"/>
              <a:t>i </a:t>
            </a:r>
            <a:r>
              <a:rPr lang="hr-HR" i="1" dirty="0"/>
              <a:t>C. friderici </a:t>
            </a:r>
            <a:r>
              <a:rPr lang="hr-HR" dirty="0"/>
              <a:t>ssp. </a:t>
            </a:r>
            <a:r>
              <a:rPr lang="hr-HR" i="1" dirty="0"/>
              <a:t>jabukensis </a:t>
            </a:r>
            <a:endParaRPr lang="hr-HR" dirty="0"/>
          </a:p>
          <a:p>
            <a:pPr marL="0" indent="0">
              <a:buNone/>
            </a:pPr>
            <a:endParaRPr lang="en-GB" dirty="0"/>
          </a:p>
        </p:txBody>
      </p:sp>
    </p:spTree>
    <p:extLst>
      <p:ext uri="{BB962C8B-B14F-4D97-AF65-F5344CB8AC3E}">
        <p14:creationId xmlns:p14="http://schemas.microsoft.com/office/powerpoint/2010/main" val="3510059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77" y="620688"/>
            <a:ext cx="4683963"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860" y="1600200"/>
            <a:ext cx="3937620" cy="393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AB14B4B9-333A-450C-A176-821B77669F47}"/>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58270FED-CCB5-4BDF-9CE5-3A2ADB2A8CAA}"/>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D6971437-EE65-418B-8ADB-04DBD029215F}"/>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885351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1705-2F6D-4BFE-85C3-6338759DAC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2A21052-6392-4AA1-9524-4F140507B47A}"/>
              </a:ext>
            </a:extLst>
          </p:cNvPr>
          <p:cNvSpPr>
            <a:spLocks noGrp="1"/>
          </p:cNvSpPr>
          <p:nvPr>
            <p:ph idx="1"/>
          </p:nvPr>
        </p:nvSpPr>
        <p:spPr/>
        <p:txBody>
          <a:bodyPr/>
          <a:lstStyle/>
          <a:p>
            <a:r>
              <a:rPr lang="en-GB" dirty="0"/>
              <a:t>s</a:t>
            </a:r>
            <a:r>
              <a:rPr lang="hr-HR" dirty="0"/>
              <a:t>atelitska snimka otočja Vele i Male Palagruže</a:t>
            </a:r>
            <a:endParaRPr lang="en-GB" dirty="0"/>
          </a:p>
          <a:p>
            <a:r>
              <a:rPr lang="en-GB" dirty="0"/>
              <a:t>u</a:t>
            </a:r>
            <a:r>
              <a:rPr lang="hr-HR" dirty="0"/>
              <a:t>z Jabuku to su najudaljeniji hrvatski otoci i smatra su da su za vrijeme oledbi bili poveznica između Apeninskog i Balkanskog polutoka nizom otoka ili čak povezanom kopnenom linijom</a:t>
            </a:r>
          </a:p>
          <a:p>
            <a:pPr marL="0" indent="0">
              <a:buNone/>
            </a:pPr>
            <a:endParaRPr lang="en-GB" dirty="0"/>
          </a:p>
        </p:txBody>
      </p:sp>
    </p:spTree>
    <p:extLst>
      <p:ext uri="{BB962C8B-B14F-4D97-AF65-F5344CB8AC3E}">
        <p14:creationId xmlns:p14="http://schemas.microsoft.com/office/powerpoint/2010/main" val="3008783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6789" y="3368025"/>
            <a:ext cx="2515699" cy="276999"/>
          </a:xfrm>
          <a:prstGeom prst="rect">
            <a:avLst/>
          </a:prstGeom>
        </p:spPr>
        <p:txBody>
          <a:bodyPr wrap="square">
            <a:spAutoFit/>
          </a:bodyPr>
          <a:lstStyle/>
          <a:p>
            <a:r>
              <a:rPr lang="hr-HR" sz="1200" i="1" dirty="0"/>
              <a:t>Centaurea dalmatica </a:t>
            </a:r>
            <a:r>
              <a:rPr lang="hr-HR" sz="1200" dirty="0"/>
              <a:t>A. Kern.</a:t>
            </a:r>
            <a:endParaRPr lang="hr-HR" sz="1200" i="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73" y="620688"/>
            <a:ext cx="364623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79" y="3712418"/>
            <a:ext cx="324802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7378" y="639646"/>
            <a:ext cx="2038010" cy="271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855" y="651787"/>
            <a:ext cx="28803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3640410"/>
            <a:ext cx="324802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520797" y="2764085"/>
            <a:ext cx="2515699" cy="1384995"/>
          </a:xfrm>
          <a:prstGeom prst="rect">
            <a:avLst/>
          </a:prstGeom>
        </p:spPr>
        <p:txBody>
          <a:bodyPr wrap="square">
            <a:spAutoFit/>
          </a:bodyPr>
          <a:lstStyle/>
          <a:p>
            <a:r>
              <a:rPr lang="hr-HR" sz="1200" b="1" i="1" dirty="0"/>
              <a:t>Centaurea spinosociliata </a:t>
            </a:r>
            <a:r>
              <a:rPr lang="hr-HR" sz="1200" b="1" dirty="0"/>
              <a:t>Seenus</a:t>
            </a:r>
          </a:p>
          <a:p>
            <a:r>
              <a:rPr lang="hr-HR" sz="1200" i="1" dirty="0"/>
              <a:t>Centaurea spino</a:t>
            </a:r>
            <a:r>
              <a:rPr lang="hr-HR" sz="1200" dirty="0"/>
              <a:t>sociliata Seenus ssp. </a:t>
            </a:r>
            <a:r>
              <a:rPr lang="hr-HR" sz="1200" i="1" dirty="0"/>
              <a:t>cristata </a:t>
            </a:r>
            <a:r>
              <a:rPr lang="hr-HR" sz="1200" dirty="0"/>
              <a:t>(Bertol.) Dostál</a:t>
            </a:r>
          </a:p>
          <a:p>
            <a:r>
              <a:rPr lang="hr-HR" sz="1200" i="1" dirty="0"/>
              <a:t>Centaurea spinosociliata </a:t>
            </a:r>
            <a:r>
              <a:rPr lang="hr-HR" sz="1200" dirty="0"/>
              <a:t>Seenus ssp. </a:t>
            </a:r>
            <a:r>
              <a:rPr lang="hr-HR" sz="1200" i="1" dirty="0"/>
              <a:t>spinosociliata</a:t>
            </a:r>
          </a:p>
          <a:p>
            <a:r>
              <a:rPr lang="hr-HR" sz="1200" i="1" dirty="0"/>
              <a:t>Centaurea spinosociliata</a:t>
            </a:r>
            <a:r>
              <a:rPr lang="hr-HR" sz="1200" dirty="0"/>
              <a:t> Seenus ssp. </a:t>
            </a:r>
            <a:r>
              <a:rPr lang="hr-HR" sz="1200" i="1" dirty="0"/>
              <a:t>tommasinii</a:t>
            </a:r>
            <a:r>
              <a:rPr lang="hr-HR" sz="1200" dirty="0"/>
              <a:t> (A. Kern.) Dost</a:t>
            </a:r>
            <a:endParaRPr lang="hr-HR" sz="1200" i="1" dirty="0"/>
          </a:p>
        </p:txBody>
      </p:sp>
      <p:grpSp>
        <p:nvGrpSpPr>
          <p:cNvPr id="9" name="Group 8">
            <a:extLst>
              <a:ext uri="{FF2B5EF4-FFF2-40B4-BE49-F238E27FC236}">
                <a16:creationId xmlns:a16="http://schemas.microsoft.com/office/drawing/2014/main" id="{D822A3BC-6DC8-4AE0-8AB8-C3F682630362}"/>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317DCB9E-7366-499E-BD0A-87E71AAD049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6F1438B4-DE78-42AE-8F96-0D91D373D68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303019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DC47-E4C0-42C5-B245-41B2BFDFCA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1B8C607-8C97-448E-B7F4-9137DFCF421D}"/>
              </a:ext>
            </a:extLst>
          </p:cNvPr>
          <p:cNvSpPr>
            <a:spLocks noGrp="1"/>
          </p:cNvSpPr>
          <p:nvPr>
            <p:ph idx="1"/>
          </p:nvPr>
        </p:nvSpPr>
        <p:spPr/>
        <p:txBody>
          <a:bodyPr/>
          <a:lstStyle/>
          <a:p>
            <a:r>
              <a:rPr lang="en-GB" dirty="0"/>
              <a:t>i</a:t>
            </a:r>
            <a:r>
              <a:rPr lang="hr-HR" dirty="0"/>
              <a:t>ako bi se po nazivu zaključilo da raste u Dalmaciji, </a:t>
            </a:r>
            <a:r>
              <a:rPr lang="hr-HR" i="1" dirty="0"/>
              <a:t>Centaurea dalmatica </a:t>
            </a:r>
            <a:r>
              <a:rPr lang="hr-HR" dirty="0"/>
              <a:t> je kvarnerski stenoendem</a:t>
            </a:r>
          </a:p>
          <a:p>
            <a:r>
              <a:rPr lang="en-GB" dirty="0"/>
              <a:t>t</a:t>
            </a:r>
            <a:r>
              <a:rPr lang="hr-HR" dirty="0"/>
              <a:t>ri podvrste </a:t>
            </a:r>
            <a:r>
              <a:rPr lang="hr-HR" i="1" dirty="0"/>
              <a:t>Centaurea spinosocilliata </a:t>
            </a:r>
            <a:r>
              <a:rPr lang="hr-HR" dirty="0"/>
              <a:t>rastu uzduž naše obale i u submediteranskom području</a:t>
            </a:r>
            <a:endParaRPr lang="en-GB" dirty="0"/>
          </a:p>
        </p:txBody>
      </p:sp>
    </p:spTree>
    <p:extLst>
      <p:ext uri="{BB962C8B-B14F-4D97-AF65-F5344CB8AC3E}">
        <p14:creationId xmlns:p14="http://schemas.microsoft.com/office/powerpoint/2010/main" val="1078597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555" y="780876"/>
            <a:ext cx="4572000" cy="6109365"/>
          </a:xfrm>
          <a:prstGeom prst="rect">
            <a:avLst/>
          </a:prstGeom>
        </p:spPr>
        <p:txBody>
          <a:bodyPr>
            <a:spAutoFit/>
          </a:bodyPr>
          <a:lstStyle/>
          <a:p>
            <a:r>
              <a:rPr lang="hr-HR" sz="850" dirty="0"/>
              <a:t>Senecio abrotanifolius L.</a:t>
            </a:r>
          </a:p>
          <a:p>
            <a:r>
              <a:rPr lang="hr-HR" sz="850" dirty="0"/>
              <a:t>Senecio abrotanifolius L. ssp. abrotanifolius</a:t>
            </a:r>
          </a:p>
          <a:p>
            <a:r>
              <a:rPr lang="hr-HR" sz="850" dirty="0"/>
              <a:t>Senecio angulatus L. f.</a:t>
            </a:r>
          </a:p>
          <a:p>
            <a:r>
              <a:rPr lang="hr-HR" sz="850" dirty="0"/>
              <a:t>Senecio aquaticus Hill</a:t>
            </a:r>
          </a:p>
          <a:p>
            <a:r>
              <a:rPr lang="hr-HR" sz="850" dirty="0"/>
              <a:t>Senecio bicolor (Willd.) Tod.</a:t>
            </a:r>
          </a:p>
          <a:p>
            <a:r>
              <a:rPr lang="hr-HR" sz="850" dirty="0"/>
              <a:t>Senecio bicolor (Willd.) Tod. ssp. cineraria (DC.) Chater</a:t>
            </a:r>
          </a:p>
          <a:p>
            <a:r>
              <a:rPr lang="hr-HR" sz="850" dirty="0"/>
              <a:t>Senecio cacaliaster Lam.</a:t>
            </a:r>
          </a:p>
          <a:p>
            <a:r>
              <a:rPr lang="hr-HR" sz="850" dirty="0"/>
              <a:t>Senecio caroli-maly Horvatić</a:t>
            </a:r>
          </a:p>
          <a:p>
            <a:r>
              <a:rPr lang="hr-HR" sz="850" dirty="0"/>
              <a:t>Senecio doria L.</a:t>
            </a:r>
          </a:p>
          <a:p>
            <a:r>
              <a:rPr lang="hr-HR" sz="850" dirty="0"/>
              <a:t>Senecio doria L. ssp. doria</a:t>
            </a:r>
          </a:p>
          <a:p>
            <a:r>
              <a:rPr lang="hr-HR" sz="850" dirty="0"/>
              <a:t>Senecio doria L. ssp. umbrosus (Waldst. et Kit.) Soó</a:t>
            </a:r>
          </a:p>
          <a:p>
            <a:r>
              <a:rPr lang="hr-HR" sz="850" dirty="0"/>
              <a:t>Senecio doronicum (L.) L.</a:t>
            </a:r>
          </a:p>
          <a:p>
            <a:r>
              <a:rPr lang="hr-HR" sz="850" dirty="0"/>
              <a:t>Senecio doronicum (L.) L. ssp. doronicum</a:t>
            </a:r>
          </a:p>
          <a:p>
            <a:r>
              <a:rPr lang="hr-HR" sz="850" dirty="0"/>
              <a:t>Senecio erraticus Bertol.</a:t>
            </a:r>
          </a:p>
          <a:p>
            <a:r>
              <a:rPr lang="hr-HR" sz="850" dirty="0"/>
              <a:t>Senecio erraticus Bertol. ssp. barbareifolius (Wimm. et Graebn.) Beger</a:t>
            </a:r>
          </a:p>
          <a:p>
            <a:r>
              <a:rPr lang="hr-HR" sz="850" dirty="0"/>
              <a:t>Senecio erraticus Bertol. ssp. erraticus</a:t>
            </a:r>
          </a:p>
          <a:p>
            <a:r>
              <a:rPr lang="hr-HR" sz="850" dirty="0"/>
              <a:t>Senecio erucifolius L.</a:t>
            </a:r>
          </a:p>
          <a:p>
            <a:r>
              <a:rPr lang="hr-HR" sz="850" dirty="0"/>
              <a:t>Senecio erucifolius L. ssp. erucifolius</a:t>
            </a:r>
          </a:p>
          <a:p>
            <a:r>
              <a:rPr lang="hr-HR" sz="850" dirty="0"/>
              <a:t>Senecio erucifolius L. ssp. tenuifolius Schübl.et G. Martens</a:t>
            </a:r>
          </a:p>
          <a:p>
            <a:r>
              <a:rPr lang="hr-HR" sz="850" dirty="0"/>
              <a:t>Senecio germanicus Wallr.</a:t>
            </a:r>
          </a:p>
          <a:p>
            <a:r>
              <a:rPr lang="hr-HR" sz="850" dirty="0"/>
              <a:t>Senecio germanicus Wallr. ssp. germanicus</a:t>
            </a:r>
          </a:p>
          <a:p>
            <a:r>
              <a:rPr lang="hr-HR" sz="850" dirty="0"/>
              <a:t>Senecio germanicus Wallr. ssp. glabratus Herborg</a:t>
            </a:r>
          </a:p>
          <a:p>
            <a:r>
              <a:rPr lang="hr-HR" sz="850" dirty="0"/>
              <a:t>Senecio inaequidens DC.</a:t>
            </a:r>
          </a:p>
          <a:p>
            <a:r>
              <a:rPr lang="hr-HR" sz="850" dirty="0"/>
              <a:t>Senecio incanus L.</a:t>
            </a:r>
          </a:p>
          <a:p>
            <a:r>
              <a:rPr lang="hr-HR" sz="850" dirty="0"/>
              <a:t>Senecio jacobaea L.</a:t>
            </a:r>
          </a:p>
          <a:p>
            <a:r>
              <a:rPr lang="hr-HR" sz="850" dirty="0"/>
              <a:t>Senecio jacobaea L. ssp. jacobaea</a:t>
            </a:r>
          </a:p>
          <a:p>
            <a:r>
              <a:rPr lang="hr-HR" sz="850" dirty="0"/>
              <a:t>Senecio leucanthemifolius Poir.</a:t>
            </a:r>
          </a:p>
          <a:p>
            <a:r>
              <a:rPr lang="hr-HR" sz="850" dirty="0"/>
              <a:t>Senecio lycopifolius Desf. ex Poir.</a:t>
            </a:r>
          </a:p>
          <a:p>
            <a:r>
              <a:rPr lang="hr-HR" sz="850" dirty="0"/>
              <a:t>Senecio mikanioides Otto ex Walp.</a:t>
            </a:r>
          </a:p>
          <a:p>
            <a:r>
              <a:rPr lang="hr-HR" sz="850" dirty="0"/>
              <a:t>Senecio ovatus ( P. Gaertn., B. Mey. et Scherb.) Willd.</a:t>
            </a:r>
          </a:p>
          <a:p>
            <a:r>
              <a:rPr lang="hr-HR" sz="850" dirty="0"/>
              <a:t>Senecio ovatus (P. Gaertn., B. Mey. et Scherb.) Willd. ssp. ovatus</a:t>
            </a:r>
          </a:p>
          <a:p>
            <a:r>
              <a:rPr lang="hr-HR" sz="850" dirty="0"/>
              <a:t>Senecio paludosus L.</a:t>
            </a:r>
          </a:p>
          <a:p>
            <a:r>
              <a:rPr lang="hr-HR" sz="850" dirty="0"/>
              <a:t>Senecio papposus (Rchb.) Less.</a:t>
            </a:r>
          </a:p>
          <a:p>
            <a:r>
              <a:rPr lang="hr-HR" sz="850" dirty="0"/>
              <a:t>Senecio papposus (Rchb.) Less. ssp. kitaibelii (Jáv.) Cufod.</a:t>
            </a:r>
          </a:p>
          <a:p>
            <a:r>
              <a:rPr lang="hr-HR" sz="850" dirty="0"/>
              <a:t>Senecio papposus (Rchb.) Less. ssp. papposus</a:t>
            </a:r>
          </a:p>
          <a:p>
            <a:r>
              <a:rPr lang="hr-HR" sz="850" dirty="0"/>
              <a:t>Senecio sarracenicus L.</a:t>
            </a:r>
          </a:p>
          <a:p>
            <a:r>
              <a:rPr lang="hr-HR" sz="850" dirty="0"/>
              <a:t>Senecio scopolii Hoppe et Hornsch. ex Bluff et Fingerh.</a:t>
            </a:r>
          </a:p>
          <a:p>
            <a:r>
              <a:rPr lang="hr-HR" sz="850" dirty="0"/>
              <a:t>Senecio squalidus L.</a:t>
            </a:r>
          </a:p>
          <a:p>
            <a:r>
              <a:rPr lang="hr-HR" sz="850" dirty="0"/>
              <a:t>Senecio subalpinus Koch</a:t>
            </a:r>
          </a:p>
          <a:p>
            <a:r>
              <a:rPr lang="hr-HR" sz="850" dirty="0"/>
              <a:t>Senecio sylvaticus L.</a:t>
            </a:r>
          </a:p>
          <a:p>
            <a:r>
              <a:rPr lang="hr-HR" sz="850" dirty="0"/>
              <a:t>Senecio thapsoides DC.</a:t>
            </a:r>
          </a:p>
          <a:p>
            <a:r>
              <a:rPr lang="hr-HR" sz="850" dirty="0"/>
              <a:t>Senecio thapsoides DC. ssp. visianianus (Papaf.ex Vis.) Vandas</a:t>
            </a:r>
          </a:p>
          <a:p>
            <a:r>
              <a:rPr lang="hr-HR" sz="850" dirty="0"/>
              <a:t>Senecio vernalis Waldst. et Kit.</a:t>
            </a:r>
          </a:p>
          <a:p>
            <a:r>
              <a:rPr lang="hr-HR" sz="850" dirty="0"/>
              <a:t>Senecio viscosus L.</a:t>
            </a:r>
          </a:p>
          <a:p>
            <a:r>
              <a:rPr lang="hr-HR" sz="850" dirty="0"/>
              <a:t>Senecio vulgaris L.</a:t>
            </a:r>
          </a:p>
          <a:p>
            <a:r>
              <a:rPr lang="hr-HR" sz="850" dirty="0"/>
              <a:t>Senecio x lyratifolius Rchb.</a:t>
            </a:r>
          </a:p>
        </p:txBody>
      </p:sp>
      <p:sp>
        <p:nvSpPr>
          <p:cNvPr id="5" name="Text Box 7"/>
          <p:cNvSpPr txBox="1">
            <a:spLocks noChangeArrowheads="1"/>
          </p:cNvSpPr>
          <p:nvPr/>
        </p:nvSpPr>
        <p:spPr bwMode="auto">
          <a:xfrm>
            <a:off x="179388" y="539388"/>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Senecio</a:t>
            </a:r>
            <a:r>
              <a:rPr lang="hr-HR" altLang="sr-Latn-RS" sz="1800" b="1" dirty="0"/>
              <a:t> </a:t>
            </a:r>
            <a:endParaRPr lang="hr-HR" altLang="sr-Latn-RS" sz="1400" b="1" dirty="0">
              <a:solidFill>
                <a:srgbClr val="FF0000"/>
              </a:solidFill>
            </a:endParaRPr>
          </a:p>
        </p:txBody>
      </p:sp>
      <p:pic>
        <p:nvPicPr>
          <p:cNvPr id="143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67"/>
          <a:stretch/>
        </p:blipFill>
        <p:spPr bwMode="auto">
          <a:xfrm>
            <a:off x="4079214" y="620688"/>
            <a:ext cx="222097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6359" y="621000"/>
            <a:ext cx="2124255"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4614" y="3789352"/>
            <a:ext cx="2106000"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descr="Slikovni rezultat za senecio doronic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4192" y="3789352"/>
            <a:ext cx="2106000" cy="280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74620" y="3440033"/>
            <a:ext cx="1321516" cy="276999"/>
          </a:xfrm>
          <a:prstGeom prst="rect">
            <a:avLst/>
          </a:prstGeom>
        </p:spPr>
        <p:txBody>
          <a:bodyPr wrap="none">
            <a:spAutoFit/>
          </a:bodyPr>
          <a:lstStyle/>
          <a:p>
            <a:r>
              <a:rPr lang="hr-HR" sz="1200" i="1" dirty="0"/>
              <a:t>Senecio vulgaris </a:t>
            </a:r>
            <a:r>
              <a:rPr lang="hr-HR" sz="1200" dirty="0"/>
              <a:t>L.</a:t>
            </a:r>
          </a:p>
        </p:txBody>
      </p:sp>
      <p:sp>
        <p:nvSpPr>
          <p:cNvPr id="7" name="Rectangle 6"/>
          <p:cNvSpPr/>
          <p:nvPr/>
        </p:nvSpPr>
        <p:spPr>
          <a:xfrm>
            <a:off x="6444208" y="3399383"/>
            <a:ext cx="2430138" cy="461665"/>
          </a:xfrm>
          <a:prstGeom prst="rect">
            <a:avLst/>
          </a:prstGeom>
        </p:spPr>
        <p:txBody>
          <a:bodyPr wrap="square">
            <a:spAutoFit/>
          </a:bodyPr>
          <a:lstStyle/>
          <a:p>
            <a:pPr algn="ctr"/>
            <a:r>
              <a:rPr lang="hr-HR" sz="1200" i="1" dirty="0"/>
              <a:t>Senecio ovatus </a:t>
            </a:r>
            <a:r>
              <a:rPr lang="hr-HR" sz="1200" dirty="0"/>
              <a:t>(P. Gaertn., B. Mey. </a:t>
            </a:r>
          </a:p>
          <a:p>
            <a:pPr algn="ctr"/>
            <a:r>
              <a:rPr lang="hr-HR" sz="1200" dirty="0"/>
              <a:t>et Scherb.) Willd.</a:t>
            </a:r>
          </a:p>
        </p:txBody>
      </p:sp>
      <p:sp>
        <p:nvSpPr>
          <p:cNvPr id="8" name="Rectangle 7"/>
          <p:cNvSpPr/>
          <p:nvPr/>
        </p:nvSpPr>
        <p:spPr>
          <a:xfrm>
            <a:off x="4401465" y="6536377"/>
            <a:ext cx="1754711" cy="276999"/>
          </a:xfrm>
          <a:prstGeom prst="rect">
            <a:avLst/>
          </a:prstGeom>
        </p:spPr>
        <p:txBody>
          <a:bodyPr wrap="none">
            <a:spAutoFit/>
          </a:bodyPr>
          <a:lstStyle/>
          <a:p>
            <a:r>
              <a:rPr lang="hr-HR" sz="1200" i="1" dirty="0"/>
              <a:t>Senecio doronicum </a:t>
            </a:r>
            <a:r>
              <a:rPr lang="hr-HR" sz="1200" dirty="0"/>
              <a:t>(L.) L.</a:t>
            </a:r>
          </a:p>
        </p:txBody>
      </p:sp>
      <p:sp>
        <p:nvSpPr>
          <p:cNvPr id="9" name="Rectangle 8"/>
          <p:cNvSpPr/>
          <p:nvPr/>
        </p:nvSpPr>
        <p:spPr>
          <a:xfrm>
            <a:off x="7075498" y="6608385"/>
            <a:ext cx="1168910" cy="276999"/>
          </a:xfrm>
          <a:prstGeom prst="rect">
            <a:avLst/>
          </a:prstGeom>
        </p:spPr>
        <p:txBody>
          <a:bodyPr wrap="none">
            <a:spAutoFit/>
          </a:bodyPr>
          <a:lstStyle/>
          <a:p>
            <a:r>
              <a:rPr lang="hr-HR" sz="1200" i="1" dirty="0"/>
              <a:t>Senecio doria </a:t>
            </a:r>
            <a:r>
              <a:rPr lang="hr-HR" sz="1200" dirty="0"/>
              <a:t>L.</a:t>
            </a:r>
          </a:p>
        </p:txBody>
      </p:sp>
      <p:grpSp>
        <p:nvGrpSpPr>
          <p:cNvPr id="12" name="Group 11">
            <a:extLst>
              <a:ext uri="{FF2B5EF4-FFF2-40B4-BE49-F238E27FC236}">
                <a16:creationId xmlns:a16="http://schemas.microsoft.com/office/drawing/2014/main" id="{D5AD85B0-8272-4F26-A87B-35DBCC6B91F9}"/>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D58F0C3B-46E6-48A2-8CD7-95D5863308F7}"/>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4" name="Text Box 5">
              <a:extLst>
                <a:ext uri="{FF2B5EF4-FFF2-40B4-BE49-F238E27FC236}">
                  <a16:creationId xmlns:a16="http://schemas.microsoft.com/office/drawing/2014/main" id="{C56D6DE4-ABF6-49A6-AF0A-07F6AA6D872D}"/>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285697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EE75-D9E4-4425-9C01-2AEA8906650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6229041-177B-44CB-8C58-411AF580BC71}"/>
              </a:ext>
            </a:extLst>
          </p:cNvPr>
          <p:cNvSpPr>
            <a:spLocks noGrp="1"/>
          </p:cNvSpPr>
          <p:nvPr>
            <p:ph idx="1"/>
          </p:nvPr>
        </p:nvSpPr>
        <p:spPr/>
        <p:txBody>
          <a:bodyPr/>
          <a:lstStyle/>
          <a:p>
            <a:r>
              <a:rPr lang="en-GB" dirty="0"/>
              <a:t>r</a:t>
            </a:r>
            <a:r>
              <a:rPr lang="hr-HR" dirty="0"/>
              <a:t>od </a:t>
            </a:r>
            <a:r>
              <a:rPr lang="hr-HR" i="1" dirty="0"/>
              <a:t>Senecio </a:t>
            </a:r>
            <a:r>
              <a:rPr lang="hr-HR" dirty="0"/>
              <a:t> je po brojnosti  drugi najveći rod unutar porodice </a:t>
            </a:r>
            <a:r>
              <a:rPr lang="hr-HR" i="1" dirty="0"/>
              <a:t>Asteraceae</a:t>
            </a:r>
            <a:r>
              <a:rPr lang="hr-HR" dirty="0"/>
              <a:t>. Rod je vrlo varijabilan u obliku listova i cvjetova</a:t>
            </a:r>
          </a:p>
          <a:p>
            <a:r>
              <a:rPr lang="hr-HR" i="1" dirty="0"/>
              <a:t>Senecio vulgaris </a:t>
            </a:r>
            <a:r>
              <a:rPr lang="hr-HR" dirty="0"/>
              <a:t> je česta ruderalna vrsta, dok je </a:t>
            </a:r>
            <a:r>
              <a:rPr lang="hr-HR" i="1" dirty="0"/>
              <a:t>S. doronicum</a:t>
            </a:r>
            <a:r>
              <a:rPr lang="hr-HR" dirty="0"/>
              <a:t>, primjerice, vrsta visokoplaninskih travnjaka</a:t>
            </a:r>
          </a:p>
          <a:p>
            <a:pPr marL="0" indent="0">
              <a:buNone/>
            </a:pPr>
            <a:endParaRPr lang="en-GB" dirty="0"/>
          </a:p>
        </p:txBody>
      </p:sp>
    </p:spTree>
    <p:extLst>
      <p:ext uri="{BB962C8B-B14F-4D97-AF65-F5344CB8AC3E}">
        <p14:creationId xmlns:p14="http://schemas.microsoft.com/office/powerpoint/2010/main" val="3068066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270"/>
          <a:stretch/>
        </p:blipFill>
        <p:spPr bwMode="auto">
          <a:xfrm>
            <a:off x="4448204" y="1195841"/>
            <a:ext cx="4300260" cy="216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846" y="3467760"/>
            <a:ext cx="3172570" cy="305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710" y="620688"/>
            <a:ext cx="3870258"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50" y="3573336"/>
            <a:ext cx="3861818"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5813" y="620688"/>
            <a:ext cx="4364659"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7"/>
          <p:cNvSpPr txBox="1">
            <a:spLocks noChangeArrowheads="1"/>
          </p:cNvSpPr>
          <p:nvPr/>
        </p:nvSpPr>
        <p:spPr bwMode="auto">
          <a:xfrm>
            <a:off x="179512" y="44624"/>
            <a:ext cx="29164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dirty="0"/>
              <a:t>Alohtone vrste roda </a:t>
            </a:r>
            <a:r>
              <a:rPr lang="hr-HR" altLang="sr-Latn-RS" sz="1800" b="1" i="1" dirty="0"/>
              <a:t>Senecio</a:t>
            </a:r>
            <a:r>
              <a:rPr lang="hr-HR" altLang="sr-Latn-RS" sz="1800" b="1" dirty="0"/>
              <a:t> </a:t>
            </a:r>
            <a:endParaRPr lang="hr-HR" altLang="sr-Latn-RS" sz="1400" b="1" dirty="0">
              <a:solidFill>
                <a:srgbClr val="FF0000"/>
              </a:solidFill>
            </a:endParaRPr>
          </a:p>
        </p:txBody>
      </p:sp>
      <p:grpSp>
        <p:nvGrpSpPr>
          <p:cNvPr id="8" name="Group 7">
            <a:extLst>
              <a:ext uri="{FF2B5EF4-FFF2-40B4-BE49-F238E27FC236}">
                <a16:creationId xmlns:a16="http://schemas.microsoft.com/office/drawing/2014/main" id="{D71A3284-3707-4531-A6CE-EE8A1976A2EA}"/>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C8140C67-1277-4BC3-B5F7-0AC7A398169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3CAF40C1-C87A-4487-B377-D7103D796567}"/>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50782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938" y="642938"/>
            <a:ext cx="647065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413" y="3768725"/>
            <a:ext cx="6470650"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1" name="Text Box 7"/>
          <p:cNvSpPr txBox="1">
            <a:spLocks noChangeArrowheads="1"/>
          </p:cNvSpPr>
          <p:nvPr/>
        </p:nvSpPr>
        <p:spPr bwMode="auto">
          <a:xfrm>
            <a:off x="163513" y="669925"/>
            <a:ext cx="183723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b="1" dirty="0"/>
              <a:t>Najveće porodice</a:t>
            </a:r>
          </a:p>
          <a:p>
            <a:r>
              <a:rPr lang="hr-HR" altLang="sr-Latn-RS" b="1" dirty="0"/>
              <a:t>hrvatske flore</a:t>
            </a:r>
          </a:p>
          <a:p>
            <a:pPr>
              <a:spcBef>
                <a:spcPct val="0"/>
              </a:spcBef>
            </a:pPr>
            <a:endParaRPr lang="hr-HR" altLang="sr-Latn-RS" sz="1400" b="1" dirty="0">
              <a:solidFill>
                <a:srgbClr val="FF0000"/>
              </a:solidFill>
            </a:endParaRPr>
          </a:p>
          <a:p>
            <a:endParaRPr lang="hr-HR" altLang="sr-Latn-RS" b="1" dirty="0"/>
          </a:p>
        </p:txBody>
      </p:sp>
      <p:sp>
        <p:nvSpPr>
          <p:cNvPr id="11" name="Rectangle 10"/>
          <p:cNvSpPr/>
          <p:nvPr/>
        </p:nvSpPr>
        <p:spPr>
          <a:xfrm>
            <a:off x="2464328" y="3933056"/>
            <a:ext cx="640715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12" name="Rectangle 11"/>
          <p:cNvSpPr/>
          <p:nvPr/>
        </p:nvSpPr>
        <p:spPr>
          <a:xfrm>
            <a:off x="2485330" y="980744"/>
            <a:ext cx="640715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7" name="Rectangle 6"/>
          <p:cNvSpPr/>
          <p:nvPr/>
        </p:nvSpPr>
        <p:spPr>
          <a:xfrm>
            <a:off x="2483768" y="1268760"/>
            <a:ext cx="640715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grpSp>
        <p:nvGrpSpPr>
          <p:cNvPr id="8" name="Group 7">
            <a:extLst>
              <a:ext uri="{FF2B5EF4-FFF2-40B4-BE49-F238E27FC236}">
                <a16:creationId xmlns:a16="http://schemas.microsoft.com/office/drawing/2014/main" id="{0E327293-AE8D-46E1-A606-6BD90E86CE90}"/>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DF78865F-AF2A-46B2-95FB-38BAADEDFC8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2E4FE077-64D5-49D9-A83B-D2A2F268B06D}"/>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662124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3847-2397-47AB-BDC6-CE18C26B3F1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01BE5B5-04F2-4507-A3FA-BADDF2834313}"/>
              </a:ext>
            </a:extLst>
          </p:cNvPr>
          <p:cNvSpPr>
            <a:spLocks noGrp="1"/>
          </p:cNvSpPr>
          <p:nvPr>
            <p:ph idx="1"/>
          </p:nvPr>
        </p:nvSpPr>
        <p:spPr>
          <a:xfrm>
            <a:off x="457200" y="908720"/>
            <a:ext cx="8229600" cy="5217443"/>
          </a:xfrm>
        </p:spPr>
        <p:txBody>
          <a:bodyPr/>
          <a:lstStyle/>
          <a:p>
            <a:r>
              <a:rPr lang="hr-HR" dirty="0"/>
              <a:t>Unutar roda </a:t>
            </a:r>
            <a:r>
              <a:rPr lang="hr-HR" i="1" dirty="0"/>
              <a:t>Senecio </a:t>
            </a:r>
            <a:r>
              <a:rPr lang="hr-HR" dirty="0"/>
              <a:t>u Hrvatskoj dolaze tri alohtone vrste</a:t>
            </a:r>
            <a:endParaRPr lang="en-GB" dirty="0"/>
          </a:p>
          <a:p>
            <a:r>
              <a:rPr lang="hr-HR" i="1" dirty="0"/>
              <a:t>Senecio inaquidens </a:t>
            </a:r>
            <a:r>
              <a:rPr lang="hr-HR" dirty="0"/>
              <a:t> je južnoafrička vrsta koja je u 19. stoljeću stigla u Europu najvjerojatnije kao sjeme prilikom uvoza vune. U mnogim srednjo- i zapadnoeuropskim zemljama je invazivna vrsta</a:t>
            </a:r>
            <a:endParaRPr lang="en-GB" dirty="0"/>
          </a:p>
          <a:p>
            <a:r>
              <a:rPr lang="en-GB" dirty="0"/>
              <a:t>u</a:t>
            </a:r>
            <a:r>
              <a:rPr lang="hr-HR" dirty="0"/>
              <a:t> Hrvatskoj je do danas zabilježena na tri lokaliteta (jedan u Hrvatskom Zagorju i dva u Dalmaciji)</a:t>
            </a:r>
          </a:p>
          <a:p>
            <a:pPr marL="0" indent="0">
              <a:buNone/>
            </a:pPr>
            <a:endParaRPr lang="en-GB" dirty="0"/>
          </a:p>
        </p:txBody>
      </p:sp>
    </p:spTree>
    <p:extLst>
      <p:ext uri="{BB962C8B-B14F-4D97-AF65-F5344CB8AC3E}">
        <p14:creationId xmlns:p14="http://schemas.microsoft.com/office/powerpoint/2010/main" val="4001082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155575" y="541542"/>
            <a:ext cx="2914650"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sr-Latn-RS" sz="2000" b="1" i="1" dirty="0" err="1"/>
              <a:t>Senecio</a:t>
            </a:r>
            <a:r>
              <a:rPr lang="en-GB" altLang="sr-Latn-RS" sz="2000" b="1" i="1" dirty="0"/>
              <a:t> </a:t>
            </a:r>
            <a:r>
              <a:rPr lang="en-GB" altLang="sr-Latn-RS" sz="2000" b="1" i="1" dirty="0" err="1"/>
              <a:t>angulatus</a:t>
            </a:r>
            <a:r>
              <a:rPr lang="en-GB" altLang="sr-Latn-RS" sz="2000" b="1" i="1" dirty="0"/>
              <a:t> </a:t>
            </a:r>
            <a:r>
              <a:rPr lang="en-GB" altLang="sr-Latn-RS" sz="2000" b="1" dirty="0"/>
              <a:t>L. f.</a:t>
            </a:r>
            <a:endParaRPr lang="hr-HR" altLang="sr-Latn-RS" sz="2000" dirty="0"/>
          </a:p>
        </p:txBody>
      </p:sp>
      <p:pic>
        <p:nvPicPr>
          <p:cNvPr id="16387" name="Picture 2" descr="http://euromed.luomus.fi/euromed_map.php?taxon=422068&amp;size=medium"/>
          <p:cNvPicPr>
            <a:picLocks noChangeAspect="1" noChangeArrowheads="1"/>
          </p:cNvPicPr>
          <p:nvPr/>
        </p:nvPicPr>
        <p:blipFill>
          <a:blip r:embed="rId3" cstate="print">
            <a:extLst>
              <a:ext uri="{28A0092B-C50C-407E-A947-70E740481C1C}">
                <a14:useLocalDpi xmlns:a14="http://schemas.microsoft.com/office/drawing/2010/main" val="0"/>
              </a:ext>
            </a:extLst>
          </a:blip>
          <a:srcRect b="5269"/>
          <a:stretch>
            <a:fillRect/>
          </a:stretch>
        </p:blipFill>
        <p:spPr bwMode="auto">
          <a:xfrm>
            <a:off x="5651301" y="620288"/>
            <a:ext cx="3240286" cy="307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l="4337"/>
          <a:stretch>
            <a:fillRect/>
          </a:stretch>
        </p:blipFill>
        <p:spPr bwMode="auto">
          <a:xfrm>
            <a:off x="3348038" y="3744738"/>
            <a:ext cx="5616575" cy="306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6076950" y="5732463"/>
            <a:ext cx="439738" cy="374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cxnSp>
        <p:nvCxnSpPr>
          <p:cNvPr id="8" name="Straight Arrow Connector 7"/>
          <p:cNvCxnSpPr/>
          <p:nvPr/>
        </p:nvCxnSpPr>
        <p:spPr>
          <a:xfrm>
            <a:off x="6516688" y="5853113"/>
            <a:ext cx="1355725" cy="650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076950" y="4797425"/>
            <a:ext cx="195263" cy="9366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392" name="Content Placeholder 2"/>
          <p:cNvSpPr txBox="1">
            <a:spLocks/>
          </p:cNvSpPr>
          <p:nvPr/>
        </p:nvSpPr>
        <p:spPr bwMode="auto">
          <a:xfrm>
            <a:off x="252413" y="1060450"/>
            <a:ext cx="3095625"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r>
              <a:rPr lang="hr-HR" altLang="sr-Latn-RS" sz="1800" dirty="0"/>
              <a:t>unesena u mnoge zemlje kao ornamentalna vrsta</a:t>
            </a:r>
          </a:p>
          <a:p>
            <a:r>
              <a:rPr lang="hr-HR" altLang="sr-Latn-RS" sz="1800" dirty="0"/>
              <a:t>naturalizirana u Italiji, Portugalu i Španjolskoj</a:t>
            </a:r>
          </a:p>
          <a:p>
            <a:r>
              <a:rPr lang="hr-HR" altLang="sr-Latn-RS" sz="1800" dirty="0"/>
              <a:t>širi se sjemenom i fragmentima stabljike (odlaganjem vrtnog otpada)</a:t>
            </a:r>
          </a:p>
          <a:p>
            <a:r>
              <a:rPr lang="hr-HR" altLang="sr-Latn-RS" sz="1800" dirty="0"/>
              <a:t>kompetitivna na otvorenim staništima (ne tolerira sjenu)</a:t>
            </a:r>
          </a:p>
          <a:p>
            <a:endParaRPr lang="hr-HR" altLang="sr-Latn-RS" sz="1800" dirty="0"/>
          </a:p>
        </p:txBody>
      </p:sp>
      <p:pic>
        <p:nvPicPr>
          <p:cNvPr id="163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9165" y="620288"/>
            <a:ext cx="2040180" cy="307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EBF86A44-6318-49D0-93D5-31F0BC0DFFBF}"/>
              </a:ext>
            </a:extLst>
          </p:cNvPr>
          <p:cNvGrpSpPr>
            <a:grpSpLocks/>
          </p:cNvGrpSpPr>
          <p:nvPr/>
        </p:nvGrpSpPr>
        <p:grpSpPr bwMode="auto">
          <a:xfrm>
            <a:off x="179388" y="274638"/>
            <a:ext cx="8713787" cy="276224"/>
            <a:chOff x="113" y="173"/>
            <a:chExt cx="5489" cy="174"/>
          </a:xfrm>
        </p:grpSpPr>
        <p:sp>
          <p:nvSpPr>
            <p:cNvPr id="12" name="Line 4">
              <a:extLst>
                <a:ext uri="{FF2B5EF4-FFF2-40B4-BE49-F238E27FC236}">
                  <a16:creationId xmlns:a16="http://schemas.microsoft.com/office/drawing/2014/main" id="{6A4049B9-241E-4997-AC4D-89DCBD9899BE}"/>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3" name="Text Box 5">
              <a:extLst>
                <a:ext uri="{FF2B5EF4-FFF2-40B4-BE49-F238E27FC236}">
                  <a16:creationId xmlns:a16="http://schemas.microsoft.com/office/drawing/2014/main" id="{28A7E574-5C27-4113-9F99-7BB9CDCDBD2D}"/>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777755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D54E-E4AF-4C7B-B3FD-DEEDBC84633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092D296-B327-484D-A524-097BE776E216}"/>
              </a:ext>
            </a:extLst>
          </p:cNvPr>
          <p:cNvSpPr>
            <a:spLocks noGrp="1"/>
          </p:cNvSpPr>
          <p:nvPr>
            <p:ph idx="1"/>
          </p:nvPr>
        </p:nvSpPr>
        <p:spPr/>
        <p:txBody>
          <a:bodyPr/>
          <a:lstStyle/>
          <a:p>
            <a:r>
              <a:rPr lang="hr-HR" i="1" dirty="0"/>
              <a:t>Senecio angulatus </a:t>
            </a:r>
            <a:r>
              <a:rPr lang="hr-HR" dirty="0"/>
              <a:t> je također južnoafrička vrsta koje se u Europu, Australiju i Novi Zeland unesla kao ornamentalna vrsta</a:t>
            </a:r>
            <a:endParaRPr lang="en-GB" dirty="0"/>
          </a:p>
          <a:p>
            <a:r>
              <a:rPr lang="en-GB" dirty="0"/>
              <a:t>r</a:t>
            </a:r>
            <a:r>
              <a:rPr lang="hr-HR" dirty="0"/>
              <a:t>adi se o penjačici koja cvate zimi i može se održati samo u toplijim područjima (u Europi je to Mediteran)</a:t>
            </a:r>
            <a:endParaRPr lang="en-GB" dirty="0"/>
          </a:p>
          <a:p>
            <a:r>
              <a:rPr lang="en-GB" dirty="0"/>
              <a:t>n</a:t>
            </a:r>
            <a:r>
              <a:rPr lang="hr-HR" dirty="0"/>
              <a:t>a Balkanskom poluotoku je zabilježena samo u Hrvatskoj i Albaniji</a:t>
            </a:r>
            <a:endParaRPr lang="hr-HR" i="1" dirty="0"/>
          </a:p>
          <a:p>
            <a:pPr marL="0" indent="0">
              <a:buNone/>
            </a:pPr>
            <a:endParaRPr lang="en-GB" dirty="0"/>
          </a:p>
        </p:txBody>
      </p:sp>
    </p:spTree>
    <p:extLst>
      <p:ext uri="{BB962C8B-B14F-4D97-AF65-F5344CB8AC3E}">
        <p14:creationId xmlns:p14="http://schemas.microsoft.com/office/powerpoint/2010/main" val="2112372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1" y="1698625"/>
            <a:ext cx="3600450" cy="26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1" y="4266210"/>
            <a:ext cx="3600450"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47689"/>
            <a:ext cx="3600450" cy="120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5"/>
          <p:cNvPicPr>
            <a:picLocks noChangeAspect="1" noChangeArrowheads="1"/>
          </p:cNvPicPr>
          <p:nvPr/>
        </p:nvPicPr>
        <p:blipFill>
          <a:blip r:embed="rId6">
            <a:extLst>
              <a:ext uri="{28A0092B-C50C-407E-A947-70E740481C1C}">
                <a14:useLocalDpi xmlns:a14="http://schemas.microsoft.com/office/drawing/2010/main" val="0"/>
              </a:ext>
            </a:extLst>
          </a:blip>
          <a:srcRect l="16489" t="23076" r="15181"/>
          <a:stretch>
            <a:fillRect/>
          </a:stretch>
        </p:blipFill>
        <p:spPr bwMode="auto">
          <a:xfrm>
            <a:off x="4842668" y="780087"/>
            <a:ext cx="39592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6"/>
          <p:cNvPicPr>
            <a:picLocks noChangeAspect="1" noChangeArrowheads="1"/>
          </p:cNvPicPr>
          <p:nvPr/>
        </p:nvPicPr>
        <p:blipFill>
          <a:blip r:embed="rId7">
            <a:extLst>
              <a:ext uri="{28A0092B-C50C-407E-A947-70E740481C1C}">
                <a14:useLocalDpi xmlns:a14="http://schemas.microsoft.com/office/drawing/2010/main" val="0"/>
              </a:ext>
            </a:extLst>
          </a:blip>
          <a:srcRect l="6364" t="9698" r="28949" b="6744"/>
          <a:stretch>
            <a:fillRect/>
          </a:stretch>
        </p:blipFill>
        <p:spPr bwMode="auto">
          <a:xfrm>
            <a:off x="4841362" y="3690170"/>
            <a:ext cx="3959225" cy="287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6" name="Rectangle 3"/>
          <p:cNvSpPr>
            <a:spLocks noChangeArrowheads="1"/>
          </p:cNvSpPr>
          <p:nvPr/>
        </p:nvSpPr>
        <p:spPr bwMode="auto">
          <a:xfrm>
            <a:off x="4284663" y="6510338"/>
            <a:ext cx="5075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pt-BR" altLang="sr-Latn-RS" sz="1200"/>
              <a:t>Dubrovnik, Gospino polje, 16 Nov 2013. N. Jasprica</a:t>
            </a:r>
            <a:r>
              <a:rPr lang="hr-HR" altLang="sr-Latn-RS" sz="1200"/>
              <a:t> (Flora Croatica Database)</a:t>
            </a:r>
          </a:p>
        </p:txBody>
      </p:sp>
      <p:grpSp>
        <p:nvGrpSpPr>
          <p:cNvPr id="9" name="Group 8">
            <a:extLst>
              <a:ext uri="{FF2B5EF4-FFF2-40B4-BE49-F238E27FC236}">
                <a16:creationId xmlns:a16="http://schemas.microsoft.com/office/drawing/2014/main" id="{1C835D96-5FB2-4F8B-A436-0AEEAE291F35}"/>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004450F9-EB2C-4949-821D-6677931E61C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E37378BD-271B-4853-84DC-3F3180F25B19}"/>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
        <p:nvSpPr>
          <p:cNvPr id="13" name="Title 1">
            <a:extLst>
              <a:ext uri="{FF2B5EF4-FFF2-40B4-BE49-F238E27FC236}">
                <a16:creationId xmlns:a16="http://schemas.microsoft.com/office/drawing/2014/main" id="{34C4DB91-DFDE-4E6C-8773-3CA290D37D26}"/>
              </a:ext>
            </a:extLst>
          </p:cNvPr>
          <p:cNvSpPr txBox="1">
            <a:spLocks/>
          </p:cNvSpPr>
          <p:nvPr/>
        </p:nvSpPr>
        <p:spPr>
          <a:xfrm>
            <a:off x="2627313" y="3019229"/>
            <a:ext cx="3600450" cy="673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altLang="sr-Latn-RS" sz="2000" b="1" i="1"/>
              <a:t>Senecio angulatus </a:t>
            </a:r>
            <a:r>
              <a:rPr lang="en-GB" altLang="sr-Latn-RS" sz="2000" b="1"/>
              <a:t>L. f.</a:t>
            </a:r>
            <a:endParaRPr lang="hr-HR" altLang="sr-Latn-RS" sz="2000" dirty="0"/>
          </a:p>
        </p:txBody>
      </p:sp>
    </p:spTree>
    <p:extLst>
      <p:ext uri="{BB962C8B-B14F-4D97-AF65-F5344CB8AC3E}">
        <p14:creationId xmlns:p14="http://schemas.microsoft.com/office/powerpoint/2010/main" val="3497980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BD22-68FF-48DD-958A-29DC06CDCEE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E075E0-6FB0-4BA0-B322-9144C464FE39}"/>
              </a:ext>
            </a:extLst>
          </p:cNvPr>
          <p:cNvSpPr>
            <a:spLocks noGrp="1"/>
          </p:cNvSpPr>
          <p:nvPr>
            <p:ph idx="1"/>
          </p:nvPr>
        </p:nvSpPr>
        <p:spPr/>
        <p:txBody>
          <a:bodyPr/>
          <a:lstStyle/>
          <a:p>
            <a:r>
              <a:rPr lang="en-GB" dirty="0"/>
              <a:t>u</a:t>
            </a:r>
            <a:r>
              <a:rPr lang="hr-HR" dirty="0"/>
              <a:t> Hrvatskoj je prvi put zabilježena 2005. godine (Milović i sur., 2010)</a:t>
            </a:r>
            <a:endParaRPr lang="en-GB" dirty="0"/>
          </a:p>
          <a:p>
            <a:r>
              <a:rPr lang="en-GB" dirty="0"/>
              <a:t>k</a:t>
            </a:r>
            <a:r>
              <a:rPr lang="hr-HR" dirty="0"/>
              <a:t>od nas je puno češća u uzgoju u vrtovima u Dalmaciji, a ponegdje se naturalizirala i u divljini („</a:t>
            </a:r>
            <a:r>
              <a:rPr lang="hr-HR" i="1" dirty="0"/>
              <a:t>garden escape</a:t>
            </a:r>
            <a:r>
              <a:rPr lang="hr-HR" dirty="0"/>
              <a:t>”)</a:t>
            </a:r>
          </a:p>
          <a:p>
            <a:pPr marL="0" indent="0">
              <a:buNone/>
            </a:pPr>
            <a:endParaRPr lang="en-GB" dirty="0"/>
          </a:p>
        </p:txBody>
      </p:sp>
    </p:spTree>
    <p:extLst>
      <p:ext uri="{BB962C8B-B14F-4D97-AF65-F5344CB8AC3E}">
        <p14:creationId xmlns:p14="http://schemas.microsoft.com/office/powerpoint/2010/main" val="2486383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132225" y="603250"/>
            <a:ext cx="458379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sr-Latn-RS" sz="2000" b="1" i="1" dirty="0" err="1"/>
              <a:t>Delairea</a:t>
            </a:r>
            <a:r>
              <a:rPr lang="en-GB" altLang="sr-Latn-RS" sz="2000" b="1" i="1" dirty="0"/>
              <a:t> </a:t>
            </a:r>
            <a:r>
              <a:rPr lang="en-GB" altLang="sr-Latn-RS" sz="2000" b="1" i="1" dirty="0" err="1"/>
              <a:t>odorata</a:t>
            </a:r>
            <a:r>
              <a:rPr lang="en-GB" altLang="sr-Latn-RS" sz="2000" b="1" i="1" dirty="0"/>
              <a:t> </a:t>
            </a:r>
            <a:r>
              <a:rPr lang="en-GB" altLang="sr-Latn-RS" sz="2000" b="1" dirty="0" err="1"/>
              <a:t>Lem</a:t>
            </a:r>
            <a:r>
              <a:rPr lang="en-GB" altLang="sr-Latn-RS" sz="2000" b="1" dirty="0"/>
              <a:t>.</a:t>
            </a:r>
            <a:r>
              <a:rPr lang="hr-HR" altLang="sr-Latn-RS" sz="2000" b="1" dirty="0"/>
              <a:t> </a:t>
            </a:r>
          </a:p>
          <a:p>
            <a:pPr eaLnBrk="1" hangingPunct="1">
              <a:spcBef>
                <a:spcPct val="0"/>
              </a:spcBef>
              <a:buFontTx/>
              <a:buNone/>
            </a:pPr>
            <a:r>
              <a:rPr lang="hr-HR" altLang="sr-Latn-RS" sz="2000" b="1" dirty="0"/>
              <a:t>(syn. </a:t>
            </a:r>
            <a:r>
              <a:rPr lang="hr-HR" altLang="sr-Latn-RS" sz="2000" b="1" i="1" dirty="0"/>
              <a:t>Senecio mikanioides </a:t>
            </a:r>
            <a:r>
              <a:rPr lang="hr-HR" altLang="sr-Latn-RS" sz="2000" b="1" dirty="0"/>
              <a:t>Otto ex Walp.)</a:t>
            </a:r>
            <a:endParaRPr lang="hr-HR" altLang="sr-Latn-RS" sz="2000" dirty="0"/>
          </a:p>
        </p:txBody>
      </p:sp>
      <p:sp>
        <p:nvSpPr>
          <p:cNvPr id="12291" name="Content Placeholder 2"/>
          <p:cNvSpPr txBox="1">
            <a:spLocks/>
          </p:cNvSpPr>
          <p:nvPr/>
        </p:nvSpPr>
        <p:spPr bwMode="auto">
          <a:xfrm>
            <a:off x="241607" y="1258838"/>
            <a:ext cx="3095625"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r>
              <a:rPr lang="hr-HR" altLang="sr-Latn-RS" sz="1800" dirty="0"/>
              <a:t>unesena u Sjevernu Ameriku 1850., Novi Zeland 1870., u Europu reativno recentno</a:t>
            </a:r>
          </a:p>
          <a:p>
            <a:r>
              <a:rPr lang="hr-HR" altLang="sr-Latn-RS" sz="1800" dirty="0"/>
              <a:t>Invazivna u Zapadnom SAD-u, Australiji i Novom Zelandu</a:t>
            </a:r>
          </a:p>
          <a:p>
            <a:r>
              <a:rPr lang="hr-HR" altLang="sr-Latn-RS" sz="1800" dirty="0"/>
              <a:t>obale rijeka, prizemni sloj šuma, obalna zeljasta vegetacija</a:t>
            </a:r>
          </a:p>
          <a:p>
            <a:r>
              <a:rPr lang="hr-HR" altLang="sr-Latn-RS" sz="1800" dirty="0"/>
              <a:t>uzgaja se komercijalno i dostupna je kao ornamentalna biljka</a:t>
            </a:r>
          </a:p>
          <a:p>
            <a:r>
              <a:rPr lang="hr-HR" altLang="sr-Latn-RS" sz="1800" dirty="0"/>
              <a:t>razmnožava se vegetativno iz fragmenata stabljike ili stolona, sjeme nije vijabilno (nema oprašivača + hladnija klima – ne podnosi mraz)</a:t>
            </a: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3789363"/>
            <a:ext cx="5653088" cy="295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r="9459" b="6235"/>
          <a:stretch>
            <a:fillRect/>
          </a:stretch>
        </p:blipFill>
        <p:spPr bwMode="auto">
          <a:xfrm>
            <a:off x="6111713" y="701568"/>
            <a:ext cx="2905323" cy="3008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1486" y="1301548"/>
            <a:ext cx="1599439" cy="240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6284913" y="5732463"/>
            <a:ext cx="590550"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cxnSp>
        <p:nvCxnSpPr>
          <p:cNvPr id="10" name="Straight Arrow Connector 9"/>
          <p:cNvCxnSpPr/>
          <p:nvPr/>
        </p:nvCxnSpPr>
        <p:spPr>
          <a:xfrm flipH="1" flipV="1">
            <a:off x="4427538" y="4941888"/>
            <a:ext cx="1887537" cy="8985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862763" y="5984875"/>
            <a:ext cx="1009650" cy="333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284913" y="4941888"/>
            <a:ext cx="295275" cy="7921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28BE6D7-BCE6-4EC1-B7A1-C551FED25F01}"/>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1F2F354F-C552-4970-A984-AE39EC7C35C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4" name="Text Box 5">
              <a:extLst>
                <a:ext uri="{FF2B5EF4-FFF2-40B4-BE49-F238E27FC236}">
                  <a16:creationId xmlns:a16="http://schemas.microsoft.com/office/drawing/2014/main" id="{8790C6D0-83BA-45FC-84D7-86C4B745B229}"/>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57432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BB14-0781-4014-801A-F5FD524C6C9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339D52-AB93-489E-98C0-0A0B2BD13DE3}"/>
              </a:ext>
            </a:extLst>
          </p:cNvPr>
          <p:cNvSpPr>
            <a:spLocks noGrp="1"/>
          </p:cNvSpPr>
          <p:nvPr>
            <p:ph idx="1"/>
          </p:nvPr>
        </p:nvSpPr>
        <p:spPr/>
        <p:txBody>
          <a:bodyPr/>
          <a:lstStyle/>
          <a:p>
            <a:r>
              <a:rPr lang="en-GB" dirty="0"/>
              <a:t>i</a:t>
            </a:r>
            <a:r>
              <a:rPr lang="hr-HR" dirty="0"/>
              <a:t> treća alohtona vrsta, </a:t>
            </a:r>
            <a:r>
              <a:rPr lang="hr-HR" i="1" dirty="0"/>
              <a:t>Senecio mikanioides  </a:t>
            </a:r>
            <a:r>
              <a:rPr lang="hr-HR" dirty="0"/>
              <a:t>(novije taksonomsko rješenje za vrstu je </a:t>
            </a:r>
            <a:r>
              <a:rPr lang="hr-HR" i="1" dirty="0"/>
              <a:t>Delairea odorata</a:t>
            </a:r>
            <a:r>
              <a:rPr lang="hr-HR" dirty="0"/>
              <a:t>) je stigla iz Južne Afrike </a:t>
            </a:r>
          </a:p>
          <a:p>
            <a:pPr marL="0" indent="0">
              <a:buNone/>
            </a:pPr>
            <a:endParaRPr lang="en-GB" dirty="0"/>
          </a:p>
        </p:txBody>
      </p:sp>
    </p:spTree>
    <p:extLst>
      <p:ext uri="{BB962C8B-B14F-4D97-AF65-F5344CB8AC3E}">
        <p14:creationId xmlns:p14="http://schemas.microsoft.com/office/powerpoint/2010/main" val="817750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hr-HR" altLang="sr-Latn-R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629" y="2179638"/>
            <a:ext cx="4229100" cy="467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629" y="627063"/>
            <a:ext cx="4229100"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54" y="656827"/>
            <a:ext cx="4549775" cy="30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54" y="3786980"/>
            <a:ext cx="4552950" cy="302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0E8D97CB-4633-48EA-983F-40C7898E5B34}"/>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012365DA-14DA-4B1E-9BDC-FD3C11FAAD97}"/>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0F2E93CA-8983-49E9-9E71-BAF3BDCF30CF}"/>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4013398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721F-7271-48FE-A03B-A3DDFAA798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5BF1FE8-469D-41B4-A4EE-507E8232F5F9}"/>
              </a:ext>
            </a:extLst>
          </p:cNvPr>
          <p:cNvSpPr>
            <a:spLocks noGrp="1"/>
          </p:cNvSpPr>
          <p:nvPr>
            <p:ph idx="1"/>
          </p:nvPr>
        </p:nvSpPr>
        <p:spPr/>
        <p:txBody>
          <a:bodyPr/>
          <a:lstStyle/>
          <a:p>
            <a:r>
              <a:rPr lang="en-GB" dirty="0"/>
              <a:t>u</a:t>
            </a:r>
            <a:r>
              <a:rPr lang="hr-HR" dirty="0"/>
              <a:t> Hrvatsko je prvi put nađena na otoku Lošinju 1991. (selo Čunski)</a:t>
            </a:r>
            <a:r>
              <a:rPr lang="en-GB" dirty="0"/>
              <a:t> </a:t>
            </a:r>
            <a:r>
              <a:rPr lang="en-GB" dirty="0" err="1"/>
              <a:t>i</a:t>
            </a:r>
            <a:r>
              <a:rPr lang="en-GB" dirty="0"/>
              <a:t> to je do </a:t>
            </a:r>
            <a:r>
              <a:rPr lang="en-GB" dirty="0" err="1"/>
              <a:t>sada</a:t>
            </a:r>
            <a:r>
              <a:rPr lang="en-GB" dirty="0"/>
              <a:t> </a:t>
            </a:r>
            <a:r>
              <a:rPr lang="en-GB" dirty="0" err="1"/>
              <a:t>jedino</a:t>
            </a:r>
            <a:r>
              <a:rPr lang="en-GB" dirty="0"/>
              <a:t> </a:t>
            </a:r>
            <a:r>
              <a:rPr lang="en-GB" dirty="0" err="1"/>
              <a:t>poznato</a:t>
            </a:r>
            <a:r>
              <a:rPr lang="en-GB" dirty="0"/>
              <a:t> </a:t>
            </a:r>
            <a:r>
              <a:rPr lang="en-GB" dirty="0" err="1"/>
              <a:t>nalazište</a:t>
            </a:r>
            <a:endParaRPr lang="hr-HR" dirty="0"/>
          </a:p>
          <a:p>
            <a:pPr marL="0" indent="0">
              <a:buNone/>
            </a:pPr>
            <a:endParaRPr lang="en-GB" dirty="0"/>
          </a:p>
        </p:txBody>
      </p:sp>
    </p:spTree>
    <p:extLst>
      <p:ext uri="{BB962C8B-B14F-4D97-AF65-F5344CB8AC3E}">
        <p14:creationId xmlns:p14="http://schemas.microsoft.com/office/powerpoint/2010/main" val="1585386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8033" y="1074273"/>
            <a:ext cx="2550698" cy="276999"/>
          </a:xfrm>
          <a:prstGeom prst="rect">
            <a:avLst/>
          </a:prstGeom>
        </p:spPr>
        <p:txBody>
          <a:bodyPr wrap="none">
            <a:spAutoFit/>
          </a:bodyPr>
          <a:lstStyle/>
          <a:p>
            <a:r>
              <a:rPr lang="hr-HR" sz="1200" i="1" dirty="0"/>
              <a:t>Carduus micropterus </a:t>
            </a:r>
            <a:r>
              <a:rPr lang="hr-HR" sz="1200" dirty="0"/>
              <a:t>(Borbás) Teyber</a:t>
            </a:r>
          </a:p>
        </p:txBody>
      </p:sp>
      <p:sp>
        <p:nvSpPr>
          <p:cNvPr id="5" name="Rectangle 4"/>
          <p:cNvSpPr/>
          <p:nvPr/>
        </p:nvSpPr>
        <p:spPr>
          <a:xfrm>
            <a:off x="4977143" y="3573016"/>
            <a:ext cx="1391599" cy="276999"/>
          </a:xfrm>
          <a:prstGeom prst="rect">
            <a:avLst/>
          </a:prstGeom>
        </p:spPr>
        <p:txBody>
          <a:bodyPr wrap="none">
            <a:spAutoFit/>
          </a:bodyPr>
          <a:lstStyle/>
          <a:p>
            <a:r>
              <a:rPr lang="hr-HR" sz="1200" i="1" dirty="0"/>
              <a:t>Carduus nutans </a:t>
            </a:r>
            <a:r>
              <a:rPr lang="hr-HR" sz="1200" dirty="0"/>
              <a:t>L.  </a:t>
            </a:r>
          </a:p>
        </p:txBody>
      </p:sp>
      <p:sp>
        <p:nvSpPr>
          <p:cNvPr id="6" name="Rectangle 5"/>
          <p:cNvSpPr/>
          <p:nvPr/>
        </p:nvSpPr>
        <p:spPr>
          <a:xfrm>
            <a:off x="4919939" y="5690844"/>
            <a:ext cx="1868012" cy="276999"/>
          </a:xfrm>
          <a:prstGeom prst="rect">
            <a:avLst/>
          </a:prstGeom>
        </p:spPr>
        <p:txBody>
          <a:bodyPr wrap="none">
            <a:spAutoFit/>
          </a:bodyPr>
          <a:lstStyle/>
          <a:p>
            <a:r>
              <a:rPr lang="hr-HR" sz="1200" i="1" dirty="0"/>
              <a:t>Carduus pycnocephalus </a:t>
            </a:r>
            <a:r>
              <a:rPr lang="hr-HR" sz="1200" dirty="0"/>
              <a:t>L.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657710"/>
            <a:ext cx="2669325" cy="200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Slikovni rezultat za carduus micropteru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7905" y="657667"/>
            <a:ext cx="1329132" cy="19882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likovni rezultat za carduus nutans">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219"/>
          <a:stretch/>
        </p:blipFill>
        <p:spPr bwMode="auto">
          <a:xfrm>
            <a:off x="611560" y="2708920"/>
            <a:ext cx="2663975" cy="19979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likovni rezultat za carduus nutans">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411"/>
          <a:stretch/>
        </p:blipFill>
        <p:spPr bwMode="auto">
          <a:xfrm>
            <a:off x="3460517" y="2708920"/>
            <a:ext cx="1329132" cy="198829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likovni rezultat za carduus pycnocephalus">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110" b="6659"/>
          <a:stretch/>
        </p:blipFill>
        <p:spPr bwMode="auto">
          <a:xfrm>
            <a:off x="611560" y="4736571"/>
            <a:ext cx="2682896" cy="199903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likovni rezultat za carduus pycnocephalus">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11102"/>
          <a:stretch/>
        </p:blipFill>
        <p:spPr bwMode="auto">
          <a:xfrm>
            <a:off x="3460517" y="4736570"/>
            <a:ext cx="1329131" cy="19912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7"/>
          <p:cNvSpPr txBox="1">
            <a:spLocks noChangeArrowheads="1"/>
          </p:cNvSpPr>
          <p:nvPr/>
        </p:nvSpPr>
        <p:spPr bwMode="auto">
          <a:xfrm>
            <a:off x="7956376" y="116632"/>
            <a:ext cx="9653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Carduus</a:t>
            </a:r>
            <a:endParaRPr lang="hr-HR" altLang="sr-Latn-RS" sz="1400" b="1" dirty="0">
              <a:solidFill>
                <a:srgbClr val="FF0000"/>
              </a:solidFill>
            </a:endParaRPr>
          </a:p>
        </p:txBody>
      </p:sp>
      <p:grpSp>
        <p:nvGrpSpPr>
          <p:cNvPr id="12" name="Group 11">
            <a:extLst>
              <a:ext uri="{FF2B5EF4-FFF2-40B4-BE49-F238E27FC236}">
                <a16:creationId xmlns:a16="http://schemas.microsoft.com/office/drawing/2014/main" id="{5B1E2072-A213-4E8C-A61A-C79679AC3F25}"/>
              </a:ext>
            </a:extLst>
          </p:cNvPr>
          <p:cNvGrpSpPr>
            <a:grpSpLocks/>
          </p:cNvGrpSpPr>
          <p:nvPr/>
        </p:nvGrpSpPr>
        <p:grpSpPr bwMode="auto">
          <a:xfrm>
            <a:off x="179388" y="274638"/>
            <a:ext cx="8713787" cy="276224"/>
            <a:chOff x="113" y="173"/>
            <a:chExt cx="5489" cy="174"/>
          </a:xfrm>
        </p:grpSpPr>
        <p:sp>
          <p:nvSpPr>
            <p:cNvPr id="14" name="Line 4">
              <a:extLst>
                <a:ext uri="{FF2B5EF4-FFF2-40B4-BE49-F238E27FC236}">
                  <a16:creationId xmlns:a16="http://schemas.microsoft.com/office/drawing/2014/main" id="{776F9341-06ED-4522-B040-A7E3F7AE3E1F}"/>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5" name="Text Box 5">
              <a:extLst>
                <a:ext uri="{FF2B5EF4-FFF2-40B4-BE49-F238E27FC236}">
                  <a16:creationId xmlns:a16="http://schemas.microsoft.com/office/drawing/2014/main" id="{A1DCD48E-6B9F-486E-AD14-BF2382A13B52}"/>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576551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14B0-35BD-4809-900E-EECA9F4E3D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44A55C3-DE57-4454-BE78-924DE7F83137}"/>
              </a:ext>
            </a:extLst>
          </p:cNvPr>
          <p:cNvSpPr>
            <a:spLocks noGrp="1"/>
          </p:cNvSpPr>
          <p:nvPr>
            <p:ph idx="1"/>
          </p:nvPr>
        </p:nvSpPr>
        <p:spPr/>
        <p:txBody>
          <a:bodyPr/>
          <a:lstStyle/>
          <a:p>
            <a:r>
              <a:rPr lang="en-GB" altLang="sr-Latn-RS" dirty="0"/>
              <a:t>p</a:t>
            </a:r>
            <a:r>
              <a:rPr lang="sr-Latn-RS" altLang="sr-Latn-RS" dirty="0"/>
              <a:t>orodica </a:t>
            </a:r>
            <a:r>
              <a:rPr lang="sr-Latn-RS" altLang="sr-Latn-RS" i="1" dirty="0"/>
              <a:t>Compositae</a:t>
            </a:r>
            <a:r>
              <a:rPr lang="sr-Latn-RS" altLang="sr-Latn-RS" dirty="0"/>
              <a:t> najbrojnija je porodica u hrvatskoj flori, s ukupno 791 svojtom</a:t>
            </a:r>
            <a:endParaRPr lang="en-GB" altLang="sr-Latn-RS" dirty="0"/>
          </a:p>
          <a:p>
            <a:r>
              <a:rPr lang="en-GB" altLang="sr-Latn-RS" dirty="0"/>
              <a:t>a</a:t>
            </a:r>
            <a:r>
              <a:rPr lang="sr-Latn-RS" altLang="sr-Latn-RS" dirty="0"/>
              <a:t>ko ju raščlanimo na dvije porodice, onda su </a:t>
            </a:r>
            <a:r>
              <a:rPr lang="sr-Latn-RS" altLang="sr-Latn-RS" i="1" dirty="0"/>
              <a:t>Asteraceae </a:t>
            </a:r>
            <a:r>
              <a:rPr lang="sr-Latn-RS" altLang="sr-Latn-RS" dirty="0"/>
              <a:t>s 493 svojte na drugom, a </a:t>
            </a:r>
            <a:r>
              <a:rPr lang="sr-Latn-RS" altLang="sr-Latn-RS" i="1" dirty="0"/>
              <a:t>Cichoriaceae </a:t>
            </a:r>
            <a:r>
              <a:rPr lang="sr-Latn-RS" altLang="sr-Latn-RS" dirty="0"/>
              <a:t>s 298 svojti na četvrtom mjestu</a:t>
            </a:r>
          </a:p>
          <a:p>
            <a:pPr marL="0" indent="0">
              <a:buNone/>
            </a:pPr>
            <a:endParaRPr lang="en-GB" dirty="0"/>
          </a:p>
        </p:txBody>
      </p:sp>
    </p:spTree>
    <p:extLst>
      <p:ext uri="{BB962C8B-B14F-4D97-AF65-F5344CB8AC3E}">
        <p14:creationId xmlns:p14="http://schemas.microsoft.com/office/powerpoint/2010/main" val="4060323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a:xfrm>
            <a:off x="457200" y="764704"/>
            <a:ext cx="8229600" cy="5361459"/>
          </a:xfrm>
        </p:spPr>
        <p:txBody>
          <a:bodyPr>
            <a:normAutofit/>
          </a:bodyPr>
          <a:lstStyle/>
          <a:p>
            <a:r>
              <a:rPr lang="en-GB" dirty="0"/>
              <a:t>t</a:t>
            </a:r>
            <a:r>
              <a:rPr lang="hr-HR" dirty="0"/>
              <a:t>reći po brojnosti rod iz porodice </a:t>
            </a:r>
            <a:r>
              <a:rPr lang="hr-HR" i="1" dirty="0"/>
              <a:t>Asteraceae </a:t>
            </a:r>
            <a:r>
              <a:rPr lang="hr-HR" dirty="0"/>
              <a:t>u Hrvatskoj je rod </a:t>
            </a:r>
            <a:r>
              <a:rPr lang="hr-HR" i="1" dirty="0"/>
              <a:t>Carduus</a:t>
            </a:r>
            <a:r>
              <a:rPr lang="hr-HR" dirty="0"/>
              <a:t> </a:t>
            </a:r>
          </a:p>
          <a:p>
            <a:r>
              <a:rPr lang="hr-HR" i="1" dirty="0"/>
              <a:t>Carduus micropterus</a:t>
            </a:r>
            <a:r>
              <a:rPr lang="hr-HR" dirty="0"/>
              <a:t> je endemična vrsta našeg primorja</a:t>
            </a:r>
          </a:p>
          <a:p>
            <a:r>
              <a:rPr lang="hr-HR" i="1" dirty="0"/>
              <a:t>Carduus nutans </a:t>
            </a:r>
            <a:r>
              <a:rPr lang="hr-HR" dirty="0"/>
              <a:t>također raste u našem primorju, epitet vrste mu označava nagnute cvatne glavice</a:t>
            </a:r>
          </a:p>
          <a:p>
            <a:r>
              <a:rPr lang="hr-HR" i="1" dirty="0"/>
              <a:t>Carduus pycnocephalus </a:t>
            </a:r>
            <a:r>
              <a:rPr lang="hr-HR" dirty="0"/>
              <a:t> također raste u našem primorju, a unutar roda ima najmanje glavice (kao što mu i govori epitet vrste)</a:t>
            </a:r>
            <a:endParaRPr lang="hr-HR" i="1" dirty="0"/>
          </a:p>
          <a:p>
            <a:pPr marL="0" indent="0">
              <a:buNone/>
            </a:pPr>
            <a:endParaRPr lang="en-GB" dirty="0"/>
          </a:p>
        </p:txBody>
      </p:sp>
    </p:spTree>
    <p:extLst>
      <p:ext uri="{BB962C8B-B14F-4D97-AF65-F5344CB8AC3E}">
        <p14:creationId xmlns:p14="http://schemas.microsoft.com/office/powerpoint/2010/main" val="1615872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9"/>
          <p:cNvGraphicFramePr>
            <a:graphicFrameLocks noChangeAspect="1"/>
          </p:cNvGraphicFramePr>
          <p:nvPr>
            <p:extLst>
              <p:ext uri="{D42A27DB-BD31-4B8C-83A1-F6EECF244321}">
                <p14:modId xmlns:p14="http://schemas.microsoft.com/office/powerpoint/2010/main" val="2221177438"/>
              </p:ext>
            </p:extLst>
          </p:nvPr>
        </p:nvGraphicFramePr>
        <p:xfrm>
          <a:off x="251520" y="1700808"/>
          <a:ext cx="5886450" cy="3486150"/>
        </p:xfrm>
        <a:graphic>
          <a:graphicData uri="http://schemas.openxmlformats.org/presentationml/2006/ole">
            <mc:AlternateContent xmlns:mc="http://schemas.openxmlformats.org/markup-compatibility/2006">
              <mc:Choice xmlns:v="urn:schemas-microsoft-com:vml" Requires="v">
                <p:oleObj spid="_x0000_s2183" name="Chart" r:id="rId4" imgW="5886490" imgH="3486262" progId="Excel.Chart.8">
                  <p:embed/>
                </p:oleObj>
              </mc:Choice>
              <mc:Fallback>
                <p:oleObj name="Chart" r:id="rId4" imgW="5886490" imgH="348626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00808"/>
                        <a:ext cx="588645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179388" y="639247"/>
            <a:ext cx="902811" cy="369332"/>
          </a:xfrm>
          <a:prstGeom prst="rect">
            <a:avLst/>
          </a:prstGeom>
          <a:noFill/>
        </p:spPr>
        <p:txBody>
          <a:bodyPr wrap="none" rtlCol="0">
            <a:spAutoFit/>
          </a:bodyPr>
          <a:lstStyle/>
          <a:p>
            <a:r>
              <a:rPr lang="sr-Latn-ME" b="1" dirty="0"/>
              <a:t>Endemi</a:t>
            </a:r>
            <a:endParaRPr lang="en-US" b="1" dirty="0"/>
          </a:p>
        </p:txBody>
      </p:sp>
      <p:pic>
        <p:nvPicPr>
          <p:cNvPr id="6" name="Picture 1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1412776"/>
            <a:ext cx="2535238"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318887" y="1556792"/>
            <a:ext cx="2535238" cy="18000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ln>
                <a:solidFill>
                  <a:srgbClr val="FF0000"/>
                </a:solidFill>
              </a:ln>
              <a:noFill/>
            </a:endParaRPr>
          </a:p>
        </p:txBody>
      </p:sp>
      <p:sp>
        <p:nvSpPr>
          <p:cNvPr id="8" name="Rectangle 7"/>
          <p:cNvSpPr/>
          <p:nvPr/>
        </p:nvSpPr>
        <p:spPr>
          <a:xfrm>
            <a:off x="6300192" y="2204864"/>
            <a:ext cx="2535238" cy="18000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ln>
                <a:solidFill>
                  <a:srgbClr val="FF0000"/>
                </a:solidFill>
              </a:ln>
              <a:noFill/>
            </a:endParaRPr>
          </a:p>
        </p:txBody>
      </p:sp>
      <p:grpSp>
        <p:nvGrpSpPr>
          <p:cNvPr id="9" name="Group 8">
            <a:extLst>
              <a:ext uri="{FF2B5EF4-FFF2-40B4-BE49-F238E27FC236}">
                <a16:creationId xmlns:a16="http://schemas.microsoft.com/office/drawing/2014/main" id="{C9B4FDE3-83B3-4E30-80D9-E80A159AB768}"/>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CA1E1FA5-42F3-469C-B285-220505A1E275}"/>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184C79E8-7B73-4729-AB5A-3C23C3611979}"/>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807464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p</a:t>
            </a:r>
            <a:r>
              <a:rPr lang="hr-HR" dirty="0"/>
              <a:t>orodica </a:t>
            </a:r>
            <a:r>
              <a:rPr lang="hr-HR" i="1" dirty="0"/>
              <a:t>Compositae </a:t>
            </a:r>
            <a:r>
              <a:rPr lang="hr-HR" dirty="0"/>
              <a:t>ima najviše endemičnih svojti u flori Hrvatske (42 svojte iz porodice </a:t>
            </a:r>
            <a:r>
              <a:rPr lang="hr-HR" i="1" dirty="0"/>
              <a:t>Asteraceae </a:t>
            </a:r>
            <a:r>
              <a:rPr lang="hr-HR" dirty="0"/>
              <a:t>i 28 iz porodice </a:t>
            </a:r>
            <a:r>
              <a:rPr lang="hr-HR" i="1" dirty="0"/>
              <a:t>Cichoriaceae</a:t>
            </a:r>
            <a:r>
              <a:rPr lang="hr-HR" dirty="0"/>
              <a:t>) </a:t>
            </a:r>
          </a:p>
          <a:p>
            <a:pPr marL="0" indent="0">
              <a:buNone/>
            </a:pPr>
            <a:endParaRPr lang="en-GB" dirty="0"/>
          </a:p>
        </p:txBody>
      </p:sp>
    </p:spTree>
    <p:extLst>
      <p:ext uri="{BB962C8B-B14F-4D97-AF65-F5344CB8AC3E}">
        <p14:creationId xmlns:p14="http://schemas.microsoft.com/office/powerpoint/2010/main" val="1882940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388" y="549275"/>
            <a:ext cx="2230098" cy="369332"/>
          </a:xfrm>
          <a:prstGeom prst="rect">
            <a:avLst/>
          </a:prstGeom>
          <a:noFill/>
        </p:spPr>
        <p:txBody>
          <a:bodyPr wrap="none" rtlCol="0">
            <a:spAutoFit/>
          </a:bodyPr>
          <a:lstStyle/>
          <a:p>
            <a:r>
              <a:rPr lang="sr-Latn-ME" b="1" dirty="0"/>
              <a:t>Endemi (</a:t>
            </a:r>
            <a:r>
              <a:rPr lang="sr-Latn-ME" b="1" i="1" dirty="0"/>
              <a:t>Asteraceae</a:t>
            </a:r>
            <a:r>
              <a:rPr lang="sr-Latn-ME" b="1" dirty="0"/>
              <a:t>):</a:t>
            </a:r>
            <a:endParaRPr lang="en-US" b="1" dirty="0"/>
          </a:p>
        </p:txBody>
      </p:sp>
      <p:pic>
        <p:nvPicPr>
          <p:cNvPr id="6146" name="Picture 2" descr="Karta rasprostranjenosti (aplikacija u izra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836" y="1408162"/>
            <a:ext cx="5255644" cy="49011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2906" y="863686"/>
            <a:ext cx="4572000" cy="6047809"/>
          </a:xfrm>
          <a:prstGeom prst="rect">
            <a:avLst/>
          </a:prstGeom>
        </p:spPr>
        <p:txBody>
          <a:bodyPr>
            <a:spAutoFit/>
          </a:bodyPr>
          <a:lstStyle/>
          <a:p>
            <a:r>
              <a:rPr lang="hr-HR" sz="900" dirty="0"/>
              <a:t>Achillea virescens (Fenzl) Heimerl</a:t>
            </a:r>
          </a:p>
          <a:p>
            <a:r>
              <a:rPr lang="hr-HR" sz="900" dirty="0"/>
              <a:t>Anthemis dalmatica Scheele</a:t>
            </a:r>
          </a:p>
          <a:p>
            <a:r>
              <a:rPr lang="hr-HR" sz="900" dirty="0"/>
              <a:t>Aster sedifolius L. ssp. illyricus (Murb.) Merxm.</a:t>
            </a:r>
          </a:p>
          <a:p>
            <a:r>
              <a:rPr lang="hr-HR" sz="900" dirty="0"/>
              <a:t>Carduus collinus Waldst. et Kit. ssp. cylindricus (Borbás) Soó</a:t>
            </a:r>
          </a:p>
          <a:p>
            <a:r>
              <a:rPr lang="hr-HR" sz="900" dirty="0"/>
              <a:t>Carduus micropterus (Borbás) Teyber ssp. micropterus</a:t>
            </a:r>
          </a:p>
          <a:p>
            <a:r>
              <a:rPr lang="hr-HR" sz="900" dirty="0"/>
              <a:t>Carlina fiumensis Simonk.</a:t>
            </a:r>
          </a:p>
          <a:p>
            <a:r>
              <a:rPr lang="hr-HR" sz="900" dirty="0"/>
              <a:t>Centaurea biokovensis Teyber</a:t>
            </a:r>
          </a:p>
          <a:p>
            <a:r>
              <a:rPr lang="hr-HR" sz="900" dirty="0"/>
              <a:t>Centaurea brachtii Rchb. f.</a:t>
            </a:r>
          </a:p>
          <a:p>
            <a:r>
              <a:rPr lang="hr-HR" sz="900" dirty="0"/>
              <a:t>Centaurea crithmifolia Vis.</a:t>
            </a:r>
          </a:p>
          <a:p>
            <a:r>
              <a:rPr lang="hr-HR" sz="900" dirty="0"/>
              <a:t>Centaurea cuspidata Vis.</a:t>
            </a:r>
          </a:p>
          <a:p>
            <a:r>
              <a:rPr lang="hr-HR" sz="900" dirty="0"/>
              <a:t>Centaurea dalmatica A. Kern.</a:t>
            </a:r>
          </a:p>
          <a:p>
            <a:r>
              <a:rPr lang="hr-HR" sz="900" dirty="0"/>
              <a:t>Centaurea dalmatica A. Kern. ssp. dalmatica</a:t>
            </a:r>
          </a:p>
          <a:p>
            <a:r>
              <a:rPr lang="hr-HR" sz="900" dirty="0"/>
              <a:t>Centaurea dalmatica A. Kern. ssp. lubenicensis Trinajstićet Zi. Pavletić</a:t>
            </a:r>
          </a:p>
          <a:p>
            <a:r>
              <a:rPr lang="hr-HR" sz="900" dirty="0"/>
              <a:t>Centaurea friderici Vis.</a:t>
            </a:r>
          </a:p>
          <a:p>
            <a:r>
              <a:rPr lang="hr-HR" sz="900" dirty="0"/>
              <a:t>Centaurea friderici Vis. ssp. friderici</a:t>
            </a:r>
          </a:p>
          <a:p>
            <a:r>
              <a:rPr lang="hr-HR" sz="900" dirty="0"/>
              <a:t>Centaurea friderici Vis. ssp. jabukensis (Ginzb.et Teyber) Greuter</a:t>
            </a:r>
          </a:p>
          <a:p>
            <a:r>
              <a:rPr lang="hr-HR" sz="900" dirty="0"/>
              <a:t>Centaurea glaberrima Tausch</a:t>
            </a:r>
          </a:p>
          <a:p>
            <a:r>
              <a:rPr lang="hr-HR" sz="900" dirty="0"/>
              <a:t>Centaurea haynaldii Borbás ex Vuk.</a:t>
            </a:r>
          </a:p>
          <a:p>
            <a:r>
              <a:rPr lang="hr-HR" sz="900" dirty="0"/>
              <a:t>Centaurea incompta Vis.</a:t>
            </a:r>
          </a:p>
          <a:p>
            <a:r>
              <a:rPr lang="hr-HR" sz="900" dirty="0"/>
              <a:t>Centaurea nicolae Bald.</a:t>
            </a:r>
          </a:p>
          <a:p>
            <a:r>
              <a:rPr lang="hr-HR" sz="900" dirty="0"/>
              <a:t>Centaurea radichii Plazibat</a:t>
            </a:r>
          </a:p>
          <a:p>
            <a:r>
              <a:rPr lang="hr-HR" sz="900" dirty="0"/>
              <a:t>Centaurea ragusina L.</a:t>
            </a:r>
          </a:p>
          <a:p>
            <a:r>
              <a:rPr lang="hr-HR" sz="900" dirty="0"/>
              <a:t>Centaurea ragusina L. ssp. lungensis (Ginzb.) Hayek</a:t>
            </a:r>
          </a:p>
          <a:p>
            <a:r>
              <a:rPr lang="hr-HR" sz="900" dirty="0"/>
              <a:t>Centaurea ragusina L. ssp. ragusina</a:t>
            </a:r>
          </a:p>
          <a:p>
            <a:r>
              <a:rPr lang="hr-HR" sz="900" dirty="0"/>
              <a:t>Centaurea rupestris L. ssp. ceratophylla (Ten.) Gugler</a:t>
            </a:r>
          </a:p>
          <a:p>
            <a:r>
              <a:rPr lang="hr-HR" sz="900" dirty="0"/>
              <a:t>Centaurea salonitana Vis.</a:t>
            </a:r>
          </a:p>
          <a:p>
            <a:r>
              <a:rPr lang="hr-HR" sz="900" dirty="0"/>
              <a:t>Centaurea spinosociliata Seenus</a:t>
            </a:r>
          </a:p>
          <a:p>
            <a:r>
              <a:rPr lang="hr-HR" sz="900" dirty="0"/>
              <a:t>Centaurea spinosociliata Seenus ssp. cristata (Bertol.) Dostál</a:t>
            </a:r>
          </a:p>
          <a:p>
            <a:r>
              <a:rPr lang="hr-HR" sz="900" dirty="0"/>
              <a:t>Centaurea spinosociliata Seenus ssp. spinosociliata</a:t>
            </a:r>
          </a:p>
          <a:p>
            <a:r>
              <a:rPr lang="hr-HR" sz="900" dirty="0"/>
              <a:t>Centaurea spinosociliata Seenus ssp. tommasinii (A. Kern.) Dostál</a:t>
            </a:r>
          </a:p>
          <a:p>
            <a:r>
              <a:rPr lang="hr-HR" sz="900" dirty="0"/>
              <a:t>Centaurea stenolepis A. Kern. ssp. joannis Kárpáti</a:t>
            </a:r>
          </a:p>
          <a:p>
            <a:r>
              <a:rPr lang="hr-HR" sz="900" dirty="0"/>
              <a:t>Centaurea tuberosa Vis.</a:t>
            </a:r>
          </a:p>
          <a:p>
            <a:r>
              <a:rPr lang="hr-HR" sz="900" dirty="0"/>
              <a:t>Centaurea visianiana Plazibat</a:t>
            </a:r>
          </a:p>
          <a:p>
            <a:r>
              <a:rPr lang="hr-HR" sz="900" dirty="0"/>
              <a:t>Centaurea x aliena J. Wagner</a:t>
            </a:r>
          </a:p>
          <a:p>
            <a:r>
              <a:rPr lang="hr-HR" sz="900" dirty="0"/>
              <a:t>Centaurea x pomoensis Teyber</a:t>
            </a:r>
          </a:p>
          <a:p>
            <a:r>
              <a:rPr lang="hr-HR" sz="900" dirty="0"/>
              <a:t>Centaurea x rossiana J. Wagner et Degen</a:t>
            </a:r>
          </a:p>
          <a:p>
            <a:r>
              <a:rPr lang="hr-HR" sz="900" dirty="0"/>
              <a:t>Centaurea x velinacensis Degen et Lengyel</a:t>
            </a:r>
          </a:p>
          <a:p>
            <a:r>
              <a:rPr lang="hr-HR" sz="900" dirty="0"/>
              <a:t>Leucanthemum atratum (Jacq.) DC. ssp. platylepis (Borbás) Heywood</a:t>
            </a:r>
          </a:p>
          <a:p>
            <a:r>
              <a:rPr lang="hr-HR" sz="900" dirty="0"/>
              <a:t>Senecio caroli-maly Horvatić</a:t>
            </a:r>
          </a:p>
          <a:p>
            <a:r>
              <a:rPr lang="hr-HR" sz="900" dirty="0"/>
              <a:t>Senecio papposus (Rchb.) Less. ssp. kitaibelii (Jáv.) Cufod.</a:t>
            </a:r>
          </a:p>
          <a:p>
            <a:r>
              <a:rPr lang="hr-HR" sz="900" dirty="0"/>
              <a:t>Senecio thapsoides DC. ssp. visianianus (Papaf.ex Vis.) Vandas</a:t>
            </a:r>
          </a:p>
          <a:p>
            <a:r>
              <a:rPr lang="hr-HR" sz="900" dirty="0"/>
              <a:t>Serratula radiata (Waldst. et Kit.) M. Bieb. ssp. cetingensis (Rohlena) Hayek</a:t>
            </a:r>
          </a:p>
          <a:p>
            <a:r>
              <a:rPr lang="hr-HR" sz="900" dirty="0"/>
              <a:t>Tanacetum cinerariifolium (Trevir.) Sch. Bip.</a:t>
            </a:r>
          </a:p>
        </p:txBody>
      </p:sp>
      <p:grpSp>
        <p:nvGrpSpPr>
          <p:cNvPr id="5" name="Group 4">
            <a:extLst>
              <a:ext uri="{FF2B5EF4-FFF2-40B4-BE49-F238E27FC236}">
                <a16:creationId xmlns:a16="http://schemas.microsoft.com/office/drawing/2014/main" id="{3544A47E-1703-4321-90B6-DEF208BCFA7E}"/>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D68E810A-F27A-4FF5-ACC8-9312B52AF44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5F91B3B4-9AFD-44D4-990B-71262F93F928}"/>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d</a:t>
            </a:r>
            <a:r>
              <a:rPr lang="hr-HR" dirty="0"/>
              <a:t>o</a:t>
            </a:r>
            <a:r>
              <a:rPr lang="en-GB" dirty="0"/>
              <a:t> </a:t>
            </a:r>
            <a:r>
              <a:rPr lang="hr-HR" dirty="0"/>
              <a:t>sada smo već spomenuli </a:t>
            </a:r>
            <a:r>
              <a:rPr lang="en-GB" dirty="0"/>
              <a:t>areal </a:t>
            </a:r>
            <a:r>
              <a:rPr lang="hr-HR" dirty="0"/>
              <a:t>najbrojni</a:t>
            </a:r>
            <a:r>
              <a:rPr lang="en-GB" dirty="0" err="1"/>
              <a:t>jeg</a:t>
            </a:r>
            <a:r>
              <a:rPr lang="hr-HR" dirty="0"/>
              <a:t> endemičn</a:t>
            </a:r>
            <a:r>
              <a:rPr lang="en-GB" dirty="0" err="1"/>
              <a:t>og</a:t>
            </a:r>
            <a:r>
              <a:rPr lang="hr-HR" dirty="0"/>
              <a:t> rod</a:t>
            </a:r>
            <a:r>
              <a:rPr lang="en-GB" dirty="0"/>
              <a:t>a</a:t>
            </a:r>
            <a:r>
              <a:rPr lang="hr-HR" dirty="0"/>
              <a:t> u porodici – </a:t>
            </a:r>
            <a:r>
              <a:rPr lang="hr-HR" i="1" dirty="0"/>
              <a:t>Centaurea</a:t>
            </a:r>
            <a:r>
              <a:rPr lang="hr-HR" dirty="0"/>
              <a:t>. I ovdje vidimo tipični areal većine naših endema. </a:t>
            </a:r>
          </a:p>
          <a:p>
            <a:pPr marL="0" indent="0">
              <a:buNone/>
            </a:pPr>
            <a:endParaRPr lang="en-GB" dirty="0"/>
          </a:p>
        </p:txBody>
      </p:sp>
    </p:spTree>
    <p:extLst>
      <p:ext uri="{BB962C8B-B14F-4D97-AF65-F5344CB8AC3E}">
        <p14:creationId xmlns:p14="http://schemas.microsoft.com/office/powerpoint/2010/main" val="443348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likovni rezultat za tanacetum cinerariifoliu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80" y="1053032"/>
            <a:ext cx="4039434" cy="2664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likovni rezultat za tanacetum cinerariifoliu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1053032"/>
            <a:ext cx="3590603" cy="2664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ovezana slik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80" y="3861344"/>
            <a:ext cx="4017719" cy="2664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likovni rezultat za piretri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0993" y="3861344"/>
            <a:ext cx="1874934" cy="26640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Slikovni rezultat za piretrin">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6216" y="3861344"/>
            <a:ext cx="2128301" cy="266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8255" y="639247"/>
            <a:ext cx="5092741" cy="369332"/>
          </a:xfrm>
          <a:prstGeom prst="rect">
            <a:avLst/>
          </a:prstGeom>
        </p:spPr>
        <p:txBody>
          <a:bodyPr wrap="none">
            <a:spAutoFit/>
          </a:bodyPr>
          <a:lstStyle/>
          <a:p>
            <a:r>
              <a:rPr lang="hr-HR" b="1" i="1" dirty="0"/>
              <a:t>Tanacetum cinerariifolium </a:t>
            </a:r>
            <a:r>
              <a:rPr lang="hr-HR" b="1" dirty="0"/>
              <a:t>(Trevir.) Sch. Bip. - buhač</a:t>
            </a:r>
          </a:p>
        </p:txBody>
      </p:sp>
      <p:grpSp>
        <p:nvGrpSpPr>
          <p:cNvPr id="8" name="Group 7">
            <a:extLst>
              <a:ext uri="{FF2B5EF4-FFF2-40B4-BE49-F238E27FC236}">
                <a16:creationId xmlns:a16="http://schemas.microsoft.com/office/drawing/2014/main" id="{D820E567-C3BA-40A8-9052-8233117BC277}"/>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D3FD0A9A-EFC1-410A-8D3F-89829BE85FD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B7BFD5B4-89F5-4D0F-AC9B-838D0469A7FC}"/>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643833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a:xfrm>
            <a:off x="457200" y="836712"/>
            <a:ext cx="8229600" cy="5433467"/>
          </a:xfrm>
        </p:spPr>
        <p:txBody>
          <a:bodyPr>
            <a:normAutofit fontScale="92500" lnSpcReduction="10000"/>
          </a:bodyPr>
          <a:lstStyle/>
          <a:p>
            <a:r>
              <a:rPr lang="en-GB" dirty="0"/>
              <a:t>b</a:t>
            </a:r>
            <a:r>
              <a:rPr lang="hr-HR" dirty="0"/>
              <a:t>uhač (</a:t>
            </a:r>
            <a:r>
              <a:rPr lang="hr-HR" i="1" dirty="0"/>
              <a:t>Tanacetum cinerarifolium</a:t>
            </a:r>
            <a:r>
              <a:rPr lang="hr-HR" dirty="0"/>
              <a:t>) je endem istočne obale Jadranskog mora. Cvatom liči na ivančicu, no listovi su mu prepoznatljivo sivi</a:t>
            </a:r>
          </a:p>
          <a:p>
            <a:r>
              <a:rPr lang="en-GB" dirty="0"/>
              <a:t>k</a:t>
            </a:r>
            <a:r>
              <a:rPr lang="hr-HR" dirty="0"/>
              <a:t>rajem 19. stoljeća i u prvoj polovici 20. stoljeća buhač se naveliko uzgajao u našem primorju, jer biljka sadrži kemijski spoj piretrin, koji je prirodni insekticid. Biljke su se uglavnom izvozile u strane destilerije. No sredinom prošlog stoljeća razvojem sintetske kemije ubrzali su se procesi sinteze umjetnih insekticida, te buhač gubi na važnosti i danas se rijetko tko još sjeća da je prehranjivao brojne obitelji u Dalmaciji.</a:t>
            </a:r>
          </a:p>
          <a:p>
            <a:pPr marL="0" indent="0">
              <a:buNone/>
            </a:pPr>
            <a:endParaRPr lang="en-GB" dirty="0"/>
          </a:p>
        </p:txBody>
      </p:sp>
    </p:spTree>
    <p:extLst>
      <p:ext uri="{BB962C8B-B14F-4D97-AF65-F5344CB8AC3E}">
        <p14:creationId xmlns:p14="http://schemas.microsoft.com/office/powerpoint/2010/main" val="2069259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268760"/>
            <a:ext cx="4572000" cy="4555093"/>
          </a:xfrm>
          <a:prstGeom prst="rect">
            <a:avLst/>
          </a:prstGeom>
        </p:spPr>
        <p:txBody>
          <a:bodyPr>
            <a:spAutoFit/>
          </a:bodyPr>
          <a:lstStyle/>
          <a:p>
            <a:r>
              <a:rPr lang="hr-HR" sz="1000" dirty="0"/>
              <a:t>Crepis pantocsekii (Vis.) Latzel</a:t>
            </a:r>
          </a:p>
          <a:p>
            <a:r>
              <a:rPr lang="hr-HR" sz="1000" dirty="0"/>
              <a:t>Hieracium amphithales K. Malý et Zahn</a:t>
            </a:r>
          </a:p>
          <a:p>
            <a:r>
              <a:rPr lang="hr-HR" sz="1000" dirty="0"/>
              <a:t>Hieracium brachycaule Vuk.</a:t>
            </a:r>
          </a:p>
          <a:p>
            <a:r>
              <a:rPr lang="hr-HR" sz="1000" dirty="0"/>
              <a:t>Hieracium brevilanosum Degen et Zahn</a:t>
            </a:r>
          </a:p>
          <a:p>
            <a:r>
              <a:rPr lang="hr-HR" sz="1000" dirty="0"/>
              <a:t>Hieracium calophyllum Uechtr.</a:t>
            </a:r>
          </a:p>
          <a:p>
            <a:r>
              <a:rPr lang="hr-HR" sz="1000" dirty="0"/>
              <a:t>Hieracium cymosum L. ssp. laxiflorum (Vuk.) Nägeliet Peter</a:t>
            </a:r>
          </a:p>
          <a:p>
            <a:r>
              <a:rPr lang="hr-HR" sz="1000" dirty="0"/>
              <a:t>Hieracium cymosum L. ssp. samoboricum Nägeliet Peter</a:t>
            </a:r>
          </a:p>
          <a:p>
            <a:r>
              <a:rPr lang="hr-HR" sz="1000" dirty="0"/>
              <a:t>Hieracium cymosum L. ssp. xanthophyllum (Vuk.) Nägeliet Peter</a:t>
            </a:r>
          </a:p>
          <a:p>
            <a:r>
              <a:rPr lang="hr-HR" sz="1000" dirty="0"/>
              <a:t>Hieracium falcatiforme Degen et Zahn</a:t>
            </a:r>
          </a:p>
          <a:p>
            <a:r>
              <a:rPr lang="hr-HR" sz="1000" dirty="0"/>
              <a:t>Hieracium janchenii Zahn</a:t>
            </a:r>
          </a:p>
          <a:p>
            <a:r>
              <a:rPr lang="hr-HR" sz="1000" dirty="0"/>
              <a:t>Hieracium leucopelmatum Nägeli et Peter</a:t>
            </a:r>
          </a:p>
          <a:p>
            <a:r>
              <a:rPr lang="hr-HR" sz="1000" dirty="0"/>
              <a:t>Hieracium macrodon Nägeli et Peter</a:t>
            </a:r>
          </a:p>
          <a:p>
            <a:r>
              <a:rPr lang="hr-HR" sz="1000" dirty="0"/>
              <a:t>Hieracium malovanicum Degen et Zahn</a:t>
            </a:r>
          </a:p>
          <a:p>
            <a:r>
              <a:rPr lang="hr-HR" sz="1000" dirty="0"/>
              <a:t>Hieracium mirificissimum Rohlena et Zahn</a:t>
            </a:r>
          </a:p>
          <a:p>
            <a:r>
              <a:rPr lang="hr-HR" sz="1000" dirty="0"/>
              <a:t>Hieracium neilreichii Beck</a:t>
            </a:r>
          </a:p>
          <a:p>
            <a:r>
              <a:rPr lang="hr-HR" sz="1000" dirty="0"/>
              <a:t>Hieracium obrovacense Degen et Zahn</a:t>
            </a:r>
          </a:p>
          <a:p>
            <a:r>
              <a:rPr lang="hr-HR" sz="1000" dirty="0"/>
              <a:t>Hieracium pelliculatum Zahn</a:t>
            </a:r>
          </a:p>
          <a:p>
            <a:r>
              <a:rPr lang="hr-HR" sz="1000" dirty="0"/>
              <a:t>Hieracium pilosella L. ssp. zagrabiense Nägeliet Peter</a:t>
            </a:r>
          </a:p>
          <a:p>
            <a:r>
              <a:rPr lang="hr-HR" sz="1000" dirty="0"/>
              <a:t>Hieracium pseudotommasinii Rohlena et Zahn</a:t>
            </a:r>
          </a:p>
          <a:p>
            <a:r>
              <a:rPr lang="hr-HR" sz="1000" dirty="0"/>
              <a:t>Hieracium scheppigianum Freyn</a:t>
            </a:r>
          </a:p>
          <a:p>
            <a:r>
              <a:rPr lang="hr-HR" sz="1000" dirty="0"/>
              <a:t>Hieracium sphaerophyllum Vuk.</a:t>
            </a:r>
          </a:p>
          <a:p>
            <a:r>
              <a:rPr lang="hr-HR" sz="1000" dirty="0"/>
              <a:t>Hieracium velebiticum Degen et Zahn</a:t>
            </a:r>
          </a:p>
          <a:p>
            <a:r>
              <a:rPr lang="hr-HR" sz="1000" dirty="0"/>
              <a:t>Hieracium waldsteinii Tausch</a:t>
            </a:r>
          </a:p>
          <a:p>
            <a:r>
              <a:rPr lang="hr-HR" sz="1000" dirty="0"/>
              <a:t>Leontodon crispus Vill. ssp. rossianus (Degenet Lengyel) Hayek</a:t>
            </a:r>
          </a:p>
          <a:p>
            <a:r>
              <a:rPr lang="hr-HR" sz="1000" dirty="0"/>
              <a:t>Picris scaberrima Guss.</a:t>
            </a:r>
          </a:p>
          <a:p>
            <a:r>
              <a:rPr lang="hr-HR" sz="1000" dirty="0"/>
              <a:t>Scorzonera austriaca Willd. ssp. bupleurifolia (Pouzolz) Bonnier</a:t>
            </a:r>
          </a:p>
          <a:p>
            <a:r>
              <a:rPr lang="hr-HR" sz="1000" dirty="0"/>
              <a:t>Taraxacum edessicoides Uhlemann</a:t>
            </a:r>
          </a:p>
          <a:p>
            <a:r>
              <a:rPr lang="hr-HR" sz="1000" dirty="0"/>
              <a:t>Taraxacum starmuehleri Uhlemann</a:t>
            </a:r>
          </a:p>
          <a:p>
            <a:r>
              <a:rPr lang="hr-HR" sz="1000" dirty="0"/>
              <a:t>Taraxacum veglianum Uhlemann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124744"/>
            <a:ext cx="5256000" cy="490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6570" y="675742"/>
            <a:ext cx="2380716" cy="369332"/>
          </a:xfrm>
          <a:prstGeom prst="rect">
            <a:avLst/>
          </a:prstGeom>
          <a:noFill/>
        </p:spPr>
        <p:txBody>
          <a:bodyPr wrap="none" rtlCol="0">
            <a:spAutoFit/>
          </a:bodyPr>
          <a:lstStyle/>
          <a:p>
            <a:r>
              <a:rPr lang="sr-Latn-ME" b="1" dirty="0"/>
              <a:t>Endemi (</a:t>
            </a:r>
            <a:r>
              <a:rPr lang="sr-Latn-ME" b="1" i="1" dirty="0"/>
              <a:t>Cichoriaceae</a:t>
            </a:r>
            <a:r>
              <a:rPr lang="sr-Latn-ME" b="1" dirty="0"/>
              <a:t>):</a:t>
            </a:r>
            <a:endParaRPr lang="en-US" b="1" dirty="0"/>
          </a:p>
        </p:txBody>
      </p:sp>
      <p:grpSp>
        <p:nvGrpSpPr>
          <p:cNvPr id="8" name="Group 7">
            <a:extLst>
              <a:ext uri="{FF2B5EF4-FFF2-40B4-BE49-F238E27FC236}">
                <a16:creationId xmlns:a16="http://schemas.microsoft.com/office/drawing/2014/main" id="{1AD53B34-A6E0-432E-904C-28D3F084726B}"/>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1B1EBECD-250E-46D3-B9A1-35FED0342DBE}"/>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15F88719-357C-420B-9B8F-4610BA8CD0C1}"/>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676074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u</a:t>
            </a:r>
            <a:r>
              <a:rPr lang="hr-HR" dirty="0"/>
              <a:t>nutar porodice </a:t>
            </a:r>
            <a:r>
              <a:rPr lang="hr-HR" i="1" dirty="0"/>
              <a:t>Cichoriaceae </a:t>
            </a:r>
            <a:r>
              <a:rPr lang="hr-HR" dirty="0"/>
              <a:t>najbrojniji endemični rod je rod </a:t>
            </a:r>
            <a:r>
              <a:rPr lang="hr-HR" i="1" dirty="0"/>
              <a:t>Hieracium</a:t>
            </a:r>
            <a:r>
              <a:rPr lang="hr-HR" dirty="0"/>
              <a:t>. I ovdje uočavamo dinarski areal endema. </a:t>
            </a:r>
          </a:p>
          <a:p>
            <a:pPr marL="0" indent="0">
              <a:buNone/>
            </a:pPr>
            <a:endParaRPr lang="en-GB" dirty="0"/>
          </a:p>
        </p:txBody>
      </p:sp>
    </p:spTree>
    <p:extLst>
      <p:ext uri="{BB962C8B-B14F-4D97-AF65-F5344CB8AC3E}">
        <p14:creationId xmlns:p14="http://schemas.microsoft.com/office/powerpoint/2010/main" val="4422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772" y="619822"/>
            <a:ext cx="3948389" cy="147732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sr-Latn-ME" b="1" dirty="0"/>
              <a:t>Crvena knjiga vaskularne flore Hrvatske</a:t>
            </a:r>
          </a:p>
          <a:p>
            <a:pPr>
              <a:buFontTx/>
              <a:buChar char="-"/>
            </a:pPr>
            <a:r>
              <a:rPr lang="sr-Latn-ME" dirty="0"/>
              <a:t> 5  kritično ugroženih (CR)</a:t>
            </a:r>
          </a:p>
          <a:p>
            <a:pPr>
              <a:buFontTx/>
              <a:buChar char="-"/>
            </a:pPr>
            <a:r>
              <a:rPr lang="sr-Latn-ME" dirty="0"/>
              <a:t> 3 ugrožene (EN)</a:t>
            </a:r>
          </a:p>
          <a:p>
            <a:pPr>
              <a:buFontTx/>
              <a:buChar char="-"/>
            </a:pPr>
            <a:r>
              <a:rPr lang="sr-Latn-ME" dirty="0"/>
              <a:t> 2 osjetljive (VU)</a:t>
            </a:r>
          </a:p>
          <a:p>
            <a:pPr>
              <a:buFontTx/>
              <a:buChar char="-"/>
            </a:pPr>
            <a:r>
              <a:rPr lang="sr-Latn-ME" dirty="0"/>
              <a:t> 22  gotovo ugrožene (NT)</a:t>
            </a:r>
            <a:endParaRPr lang="en-US" dirty="0"/>
          </a:p>
        </p:txBody>
      </p:sp>
      <p:pic>
        <p:nvPicPr>
          <p:cNvPr id="7" name="Picture 14" descr="UICN Med, Medoffice, Red List, Catego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639" y="697979"/>
            <a:ext cx="3045619" cy="2260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0825" y="2097150"/>
            <a:ext cx="4572000" cy="1938992"/>
          </a:xfrm>
          <a:prstGeom prst="rect">
            <a:avLst/>
          </a:prstGeom>
        </p:spPr>
        <p:txBody>
          <a:bodyPr>
            <a:spAutoFit/>
          </a:bodyPr>
          <a:lstStyle/>
          <a:p>
            <a:r>
              <a:rPr lang="pt-BR" sz="1200" i="1" dirty="0"/>
              <a:t>Anthemis tomentosa </a:t>
            </a:r>
            <a:r>
              <a:rPr lang="pt-BR" sz="1200" dirty="0"/>
              <a:t>L.</a:t>
            </a:r>
            <a:r>
              <a:rPr lang="hr-HR" sz="1200" dirty="0"/>
              <a:t> (CR)</a:t>
            </a:r>
            <a:endParaRPr lang="pt-BR" sz="1200" dirty="0"/>
          </a:p>
          <a:p>
            <a:r>
              <a:rPr lang="pt-BR" sz="1200" i="1" dirty="0"/>
              <a:t>Aster tripolium </a:t>
            </a:r>
            <a:r>
              <a:rPr lang="pt-BR" sz="1200" dirty="0"/>
              <a:t>L. ssp. </a:t>
            </a:r>
            <a:r>
              <a:rPr lang="pt-BR" sz="1200" i="1" dirty="0"/>
              <a:t>pannonicus </a:t>
            </a:r>
            <a:r>
              <a:rPr lang="pt-BR" sz="1200" dirty="0"/>
              <a:t>(Jacq.) Soó</a:t>
            </a:r>
            <a:r>
              <a:rPr lang="hr-HR" sz="1200" dirty="0"/>
              <a:t> (CR)</a:t>
            </a:r>
            <a:endParaRPr lang="pt-BR" sz="1200" dirty="0"/>
          </a:p>
          <a:p>
            <a:r>
              <a:rPr lang="pt-BR" sz="1200" i="1" dirty="0"/>
              <a:t>Doronicum hungaricum </a:t>
            </a:r>
            <a:r>
              <a:rPr lang="pt-BR" sz="1200" dirty="0"/>
              <a:t>Rchb. f.</a:t>
            </a:r>
            <a:r>
              <a:rPr lang="hr-HR" sz="1200" dirty="0"/>
              <a:t> (CR)</a:t>
            </a:r>
            <a:endParaRPr lang="pt-BR" sz="1200" dirty="0"/>
          </a:p>
          <a:p>
            <a:r>
              <a:rPr lang="pt-BR" sz="1200" i="1" dirty="0"/>
              <a:t>Ligularia sibirica </a:t>
            </a:r>
            <a:r>
              <a:rPr lang="pt-BR" sz="1200" dirty="0"/>
              <a:t>(L.) Cass.</a:t>
            </a:r>
            <a:r>
              <a:rPr lang="hr-HR" sz="1200" dirty="0"/>
              <a:t> (CR)</a:t>
            </a:r>
          </a:p>
          <a:p>
            <a:r>
              <a:rPr lang="hr-HR" sz="1200" i="1" dirty="0"/>
              <a:t>Hieracium echioides </a:t>
            </a:r>
            <a:r>
              <a:rPr lang="hr-HR" sz="1200" dirty="0"/>
              <a:t>Lumn. (CR)</a:t>
            </a:r>
          </a:p>
          <a:p>
            <a:r>
              <a:rPr lang="hr-HR" sz="1200" i="1" dirty="0"/>
              <a:t>Leucanthemella serotina </a:t>
            </a:r>
            <a:r>
              <a:rPr lang="hr-HR" sz="1200" dirty="0"/>
              <a:t>(L.) Tzvelev (EN)</a:t>
            </a:r>
          </a:p>
          <a:p>
            <a:r>
              <a:rPr lang="hr-HR" sz="1200" i="1" dirty="0"/>
              <a:t>Xeranthemum annuum </a:t>
            </a:r>
            <a:r>
              <a:rPr lang="hr-HR" sz="1200" dirty="0"/>
              <a:t>L. (EN)</a:t>
            </a:r>
          </a:p>
          <a:p>
            <a:r>
              <a:rPr lang="hr-HR" sz="1200" i="1" dirty="0"/>
              <a:t>Crepis pyrenaica </a:t>
            </a:r>
            <a:r>
              <a:rPr lang="hr-HR" sz="1200" dirty="0"/>
              <a:t>(L.) Greuter  (EN)</a:t>
            </a:r>
          </a:p>
          <a:p>
            <a:r>
              <a:rPr lang="hr-HR" sz="1200" i="1" dirty="0"/>
              <a:t>Arnica montana </a:t>
            </a:r>
            <a:r>
              <a:rPr lang="hr-HR" sz="1200" dirty="0"/>
              <a:t>L. (VU)</a:t>
            </a:r>
          </a:p>
          <a:p>
            <a:r>
              <a:rPr lang="hr-HR" sz="1200" i="1" dirty="0"/>
              <a:t>Leontopodium alpinum </a:t>
            </a:r>
            <a:r>
              <a:rPr lang="hr-HR" sz="1200" dirty="0"/>
              <a:t>Cass. ssp. </a:t>
            </a:r>
            <a:r>
              <a:rPr lang="hr-HR" sz="1200" i="1" dirty="0"/>
              <a:t>krasense</a:t>
            </a:r>
            <a:r>
              <a:rPr lang="hr-HR" sz="1200" dirty="0"/>
              <a:t> Derganc (VU)</a:t>
            </a:r>
            <a:endParaRPr lang="pt-BR" sz="1200" dirty="0"/>
          </a:p>
        </p:txBody>
      </p:sp>
      <p:pic>
        <p:nvPicPr>
          <p:cNvPr id="8193"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2061" t="3645" r="1932" b="8420"/>
          <a:stretch/>
        </p:blipFill>
        <p:spPr bwMode="auto">
          <a:xfrm>
            <a:off x="328485" y="4036142"/>
            <a:ext cx="4182581" cy="273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476102" y="3356502"/>
            <a:ext cx="4572000" cy="646331"/>
          </a:xfrm>
          <a:prstGeom prst="rect">
            <a:avLst/>
          </a:prstGeom>
        </p:spPr>
        <p:txBody>
          <a:bodyPr>
            <a:spAutoFit/>
          </a:bodyPr>
          <a:lstStyle/>
          <a:p>
            <a:r>
              <a:rPr lang="hr-HR" sz="1200" b="1" dirty="0"/>
              <a:t>Topić J., Šegulja N., Ilijanić Lj. (1997): </a:t>
            </a:r>
            <a:r>
              <a:rPr lang="hr-HR" sz="1200" i="1" dirty="0"/>
              <a:t>Anthemis tomentosa </a:t>
            </a:r>
            <a:r>
              <a:rPr lang="hr-HR" sz="1200" dirty="0"/>
              <a:t>L. (Asteraceae) a new species in Croatian flora. Natura Croatica </a:t>
            </a:r>
          </a:p>
          <a:p>
            <a:r>
              <a:rPr lang="hr-HR" sz="1200" dirty="0"/>
              <a:t>6(1): 119-123.</a:t>
            </a:r>
          </a:p>
        </p:txBody>
      </p:sp>
      <p:pic>
        <p:nvPicPr>
          <p:cNvPr id="8195" name="Picture 3" descr="Slikovni rezultat za anthemis tomentosa istr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9" y="4034581"/>
            <a:ext cx="4114887" cy="27364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81A5D7C-D8D0-4634-A4F6-7DC7E465AD89}"/>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B855F2E6-878E-45BA-B54F-8276EF2D12F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F886F4A0-9AE2-49C9-8747-5D868278F656}"/>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143" y="692696"/>
            <a:ext cx="5040000" cy="302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143" y="3828416"/>
            <a:ext cx="5040000" cy="302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5536" y="1475220"/>
            <a:ext cx="1303562" cy="369332"/>
          </a:xfrm>
          <a:prstGeom prst="rect">
            <a:avLst/>
          </a:prstGeom>
        </p:spPr>
        <p:txBody>
          <a:bodyPr wrap="none">
            <a:spAutoFit/>
          </a:bodyPr>
          <a:lstStyle/>
          <a:p>
            <a:r>
              <a:rPr lang="hr-HR" altLang="sr-Latn-RS" i="1" dirty="0"/>
              <a:t>Asteraceae </a:t>
            </a:r>
            <a:endParaRPr lang="hr-HR" dirty="0"/>
          </a:p>
        </p:txBody>
      </p:sp>
      <p:sp>
        <p:nvSpPr>
          <p:cNvPr id="3" name="Rectangle 2"/>
          <p:cNvSpPr/>
          <p:nvPr/>
        </p:nvSpPr>
        <p:spPr>
          <a:xfrm>
            <a:off x="395536" y="4581128"/>
            <a:ext cx="1401281" cy="369332"/>
          </a:xfrm>
          <a:prstGeom prst="rect">
            <a:avLst/>
          </a:prstGeom>
        </p:spPr>
        <p:txBody>
          <a:bodyPr wrap="none">
            <a:spAutoFit/>
          </a:bodyPr>
          <a:lstStyle/>
          <a:p>
            <a:r>
              <a:rPr lang="hr-HR" altLang="sr-Latn-RS" i="1" dirty="0"/>
              <a:t>Cichoriaceae</a:t>
            </a:r>
            <a:endParaRPr lang="hr-HR" dirty="0"/>
          </a:p>
        </p:txBody>
      </p:sp>
      <p:grpSp>
        <p:nvGrpSpPr>
          <p:cNvPr id="9" name="Group 8">
            <a:extLst>
              <a:ext uri="{FF2B5EF4-FFF2-40B4-BE49-F238E27FC236}">
                <a16:creationId xmlns:a16="http://schemas.microsoft.com/office/drawing/2014/main" id="{B2B1BC13-E78A-4FA1-9683-8C0844333E00}"/>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85FB1804-7DFD-4AB7-A4B4-487372C57F4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A61900CB-3595-4A35-A332-CE0D333FE304}"/>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64400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n</a:t>
            </a:r>
            <a:r>
              <a:rPr lang="hr-HR" dirty="0"/>
              <a:t>a slajdu je popis kritično ugroženih, ugroženih i osjetljivih vrsta iz porodice </a:t>
            </a:r>
            <a:r>
              <a:rPr lang="hr-HR" i="1" dirty="0"/>
              <a:t>Compositae </a:t>
            </a:r>
            <a:r>
              <a:rPr lang="hr-HR" dirty="0"/>
              <a:t>u Hrvatskoj</a:t>
            </a:r>
            <a:endParaRPr lang="hr-HR" i="1" dirty="0"/>
          </a:p>
          <a:p>
            <a:r>
              <a:rPr lang="hr-HR" i="1" dirty="0"/>
              <a:t>Anthemis tomentosa </a:t>
            </a:r>
            <a:r>
              <a:rPr lang="hr-HR" dirty="0"/>
              <a:t>je vrlo rijetka vrsta kod nas, raste samo u vrlo maloj populaciji na rtu Kamenjak u južnoj Istri. Epitet vrste nam ukazuje na baršunastu finu sivu dlakavost listova i stabljika biljke. </a:t>
            </a:r>
            <a:endParaRPr lang="en-GB" dirty="0"/>
          </a:p>
        </p:txBody>
      </p:sp>
    </p:spTree>
    <p:extLst>
      <p:ext uri="{BB962C8B-B14F-4D97-AF65-F5344CB8AC3E}">
        <p14:creationId xmlns:p14="http://schemas.microsoft.com/office/powerpoint/2010/main" val="1669983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4B9F7-EFE3-4C1B-A754-0E12B5AC2DB0}"/>
              </a:ext>
            </a:extLst>
          </p:cNvPr>
          <p:cNvPicPr>
            <a:picLocks noChangeAspect="1"/>
          </p:cNvPicPr>
          <p:nvPr/>
        </p:nvPicPr>
        <p:blipFill rotWithShape="1">
          <a:blip r:embed="rId2"/>
          <a:srcRect l="27620" t="13601" r="18044" b="19201"/>
          <a:stretch/>
        </p:blipFill>
        <p:spPr>
          <a:xfrm>
            <a:off x="224519" y="646183"/>
            <a:ext cx="4347481" cy="3024335"/>
          </a:xfrm>
          <a:prstGeom prst="rect">
            <a:avLst/>
          </a:prstGeom>
        </p:spPr>
      </p:pic>
      <p:pic>
        <p:nvPicPr>
          <p:cNvPr id="4" name="Picture 3">
            <a:extLst>
              <a:ext uri="{FF2B5EF4-FFF2-40B4-BE49-F238E27FC236}">
                <a16:creationId xmlns:a16="http://schemas.microsoft.com/office/drawing/2014/main" id="{BA1E011E-2BC7-44FF-A4CE-F1BDF9450708}"/>
              </a:ext>
            </a:extLst>
          </p:cNvPr>
          <p:cNvPicPr>
            <a:picLocks noChangeAspect="1"/>
          </p:cNvPicPr>
          <p:nvPr/>
        </p:nvPicPr>
        <p:blipFill rotWithShape="1">
          <a:blip r:embed="rId3"/>
          <a:srcRect l="31100" t="29000" r="22438" b="12200"/>
          <a:stretch/>
        </p:blipFill>
        <p:spPr>
          <a:xfrm>
            <a:off x="4572000" y="705443"/>
            <a:ext cx="4248472" cy="3024336"/>
          </a:xfrm>
          <a:prstGeom prst="rect">
            <a:avLst/>
          </a:prstGeom>
        </p:spPr>
      </p:pic>
      <p:pic>
        <p:nvPicPr>
          <p:cNvPr id="5" name="Picture 4">
            <a:extLst>
              <a:ext uri="{FF2B5EF4-FFF2-40B4-BE49-F238E27FC236}">
                <a16:creationId xmlns:a16="http://schemas.microsoft.com/office/drawing/2014/main" id="{85870ECA-AD58-48CA-B57A-C986AAB1A717}"/>
              </a:ext>
            </a:extLst>
          </p:cNvPr>
          <p:cNvPicPr>
            <a:picLocks noChangeAspect="1"/>
          </p:cNvPicPr>
          <p:nvPr/>
        </p:nvPicPr>
        <p:blipFill rotWithShape="1">
          <a:blip r:embed="rId4"/>
          <a:srcRect l="18500" t="16401" r="2750" b="31801"/>
          <a:stretch/>
        </p:blipFill>
        <p:spPr>
          <a:xfrm>
            <a:off x="485059" y="3795270"/>
            <a:ext cx="8173881" cy="3024336"/>
          </a:xfrm>
          <a:prstGeom prst="rect">
            <a:avLst/>
          </a:prstGeom>
        </p:spPr>
      </p:pic>
      <p:grpSp>
        <p:nvGrpSpPr>
          <p:cNvPr id="6" name="Group 5">
            <a:extLst>
              <a:ext uri="{FF2B5EF4-FFF2-40B4-BE49-F238E27FC236}">
                <a16:creationId xmlns:a16="http://schemas.microsoft.com/office/drawing/2014/main" id="{8CE79377-B99E-41BB-A2D9-3ABDFD0EB712}"/>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ECA58005-7C1A-460F-8AAB-3578797084D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76258CAC-7BDE-4074-BD8E-C7407CE40A9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623411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err="1"/>
              <a:t>vrsta</a:t>
            </a:r>
            <a:r>
              <a:rPr lang="en-GB" dirty="0"/>
              <a:t> je </a:t>
            </a:r>
            <a:r>
              <a:rPr lang="en-GB" dirty="0" err="1"/>
              <a:t>recentno</a:t>
            </a:r>
            <a:r>
              <a:rPr lang="en-GB" dirty="0"/>
              <a:t> </a:t>
            </a:r>
            <a:r>
              <a:rPr lang="en-GB" dirty="0" err="1"/>
              <a:t>kartirana</a:t>
            </a:r>
            <a:r>
              <a:rPr lang="en-GB" dirty="0"/>
              <a:t> u </a:t>
            </a:r>
            <a:r>
              <a:rPr lang="en-GB" dirty="0" err="1"/>
              <a:t>južnoj</a:t>
            </a:r>
            <a:r>
              <a:rPr lang="en-GB" dirty="0"/>
              <a:t> </a:t>
            </a:r>
            <a:r>
              <a:rPr lang="en-GB" dirty="0" err="1"/>
              <a:t>Istri</a:t>
            </a:r>
            <a:r>
              <a:rPr lang="en-GB" dirty="0"/>
              <a:t> </a:t>
            </a:r>
            <a:r>
              <a:rPr lang="en-GB" dirty="0" err="1"/>
              <a:t>te</a:t>
            </a:r>
            <a:r>
              <a:rPr lang="en-GB" dirty="0"/>
              <a:t> je </a:t>
            </a:r>
            <a:r>
              <a:rPr lang="en-GB" dirty="0" err="1"/>
              <a:t>otkriveno</a:t>
            </a:r>
            <a:r>
              <a:rPr lang="en-GB" dirty="0"/>
              <a:t> da </a:t>
            </a:r>
            <a:r>
              <a:rPr lang="en-GB" dirty="0" err="1"/>
              <a:t>nije</a:t>
            </a:r>
            <a:r>
              <a:rPr lang="en-GB" dirty="0"/>
              <a:t> </a:t>
            </a:r>
            <a:r>
              <a:rPr lang="en-GB" dirty="0" err="1"/>
              <a:t>toliko</a:t>
            </a:r>
            <a:r>
              <a:rPr lang="en-GB" dirty="0"/>
              <a:t> </a:t>
            </a:r>
            <a:r>
              <a:rPr lang="en-GB" dirty="0" err="1"/>
              <a:t>rijetka</a:t>
            </a:r>
            <a:r>
              <a:rPr lang="en-GB" dirty="0"/>
              <a:t> </a:t>
            </a:r>
            <a:r>
              <a:rPr lang="en-GB" dirty="0" err="1"/>
              <a:t>koliko</a:t>
            </a:r>
            <a:r>
              <a:rPr lang="en-GB" dirty="0"/>
              <a:t> se do </a:t>
            </a:r>
            <a:r>
              <a:rPr lang="en-GB" dirty="0" err="1"/>
              <a:t>sada</a:t>
            </a:r>
            <a:r>
              <a:rPr lang="en-GB" dirty="0"/>
              <a:t> </a:t>
            </a:r>
            <a:r>
              <a:rPr lang="en-GB" dirty="0" err="1"/>
              <a:t>smatralo</a:t>
            </a:r>
            <a:endParaRPr lang="en-GB" dirty="0"/>
          </a:p>
        </p:txBody>
      </p:sp>
    </p:spTree>
    <p:extLst>
      <p:ext uri="{BB962C8B-B14F-4D97-AF65-F5344CB8AC3E}">
        <p14:creationId xmlns:p14="http://schemas.microsoft.com/office/powerpoint/2010/main" val="3414174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036" y="908720"/>
            <a:ext cx="4572000" cy="276999"/>
          </a:xfrm>
          <a:prstGeom prst="rect">
            <a:avLst/>
          </a:prstGeom>
        </p:spPr>
        <p:txBody>
          <a:bodyPr>
            <a:spAutoFit/>
          </a:bodyPr>
          <a:lstStyle/>
          <a:p>
            <a:r>
              <a:rPr lang="pt-BR" sz="1200" i="1" dirty="0"/>
              <a:t>Aster tripolium </a:t>
            </a:r>
            <a:r>
              <a:rPr lang="pt-BR" sz="1200" dirty="0"/>
              <a:t>L. ssp. </a:t>
            </a:r>
            <a:r>
              <a:rPr lang="pt-BR" sz="1200" i="1" dirty="0"/>
              <a:t>pannonicus</a:t>
            </a:r>
            <a:r>
              <a:rPr lang="hr-HR" sz="1200" i="1" dirty="0"/>
              <a:t> </a:t>
            </a:r>
            <a:r>
              <a:rPr lang="pt-BR" sz="1200" dirty="0"/>
              <a:t>(Jacq.) Soó</a:t>
            </a:r>
            <a:r>
              <a:rPr lang="hr-HR" sz="1200" dirty="0"/>
              <a:t> (CR)</a:t>
            </a:r>
            <a:endParaRPr lang="pt-BR" sz="1200" dirty="0"/>
          </a:p>
        </p:txBody>
      </p:sp>
      <p:sp>
        <p:nvSpPr>
          <p:cNvPr id="3" name="Rectangle 2"/>
          <p:cNvSpPr/>
          <p:nvPr/>
        </p:nvSpPr>
        <p:spPr>
          <a:xfrm>
            <a:off x="4716016" y="6536377"/>
            <a:ext cx="2434705" cy="276999"/>
          </a:xfrm>
          <a:prstGeom prst="rect">
            <a:avLst/>
          </a:prstGeom>
        </p:spPr>
        <p:txBody>
          <a:bodyPr wrap="none">
            <a:spAutoFit/>
          </a:bodyPr>
          <a:lstStyle/>
          <a:p>
            <a:r>
              <a:rPr lang="pt-BR" sz="1200" i="1" dirty="0"/>
              <a:t>Doronicum hungaricum </a:t>
            </a:r>
            <a:r>
              <a:rPr lang="pt-BR" sz="1200" dirty="0"/>
              <a:t>Rchb. f.</a:t>
            </a:r>
            <a:r>
              <a:rPr lang="hr-HR" sz="1200" dirty="0"/>
              <a:t> (CR)</a:t>
            </a:r>
            <a:endParaRPr lang="pt-BR" sz="1200" dirty="0"/>
          </a:p>
        </p:txBody>
      </p:sp>
      <p:pic>
        <p:nvPicPr>
          <p:cNvPr id="9218" name="Picture 2" descr="Slikovni rezultat za aster tripolium ssp. pannonicu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036" y="1251716"/>
            <a:ext cx="3650476" cy="2736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likovni rezultat za aster tripolium ssp. pannonicu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1229188"/>
            <a:ext cx="1846388" cy="27360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1402" y="620704"/>
            <a:ext cx="2512432" cy="355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descr="Slikovni rezultat za biljsko groblje">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036" y="4869344"/>
            <a:ext cx="414524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Povezana slika">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90573" y="4221088"/>
            <a:ext cx="1653261" cy="23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69537" y="4853291"/>
            <a:ext cx="1052211" cy="276999"/>
          </a:xfrm>
          <a:prstGeom prst="rect">
            <a:avLst/>
          </a:prstGeom>
        </p:spPr>
        <p:txBody>
          <a:bodyPr wrap="none">
            <a:spAutoFit/>
          </a:bodyPr>
          <a:lstStyle/>
          <a:p>
            <a:r>
              <a:rPr lang="hr-HR" sz="1200" dirty="0"/>
              <a:t>Biljsko groblje</a:t>
            </a:r>
          </a:p>
        </p:txBody>
      </p:sp>
      <p:pic>
        <p:nvPicPr>
          <p:cNvPr id="11" name="Picture 7" descr="Slikovni rezultat za doronicum hungaricum">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45558" y="4220003"/>
            <a:ext cx="2053859" cy="234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19948" y="6525344"/>
            <a:ext cx="2060564" cy="276999"/>
          </a:xfrm>
          <a:prstGeom prst="rect">
            <a:avLst/>
          </a:prstGeom>
        </p:spPr>
        <p:txBody>
          <a:bodyPr wrap="none">
            <a:spAutoFit/>
          </a:bodyPr>
          <a:lstStyle/>
          <a:p>
            <a:r>
              <a:rPr lang="hr-HR" sz="1200" i="1" dirty="0"/>
              <a:t>Xeranthemum annuum </a:t>
            </a:r>
            <a:r>
              <a:rPr lang="hr-HR" sz="1200" dirty="0"/>
              <a:t>L. (EN)</a:t>
            </a:r>
          </a:p>
        </p:txBody>
      </p:sp>
      <p:grpSp>
        <p:nvGrpSpPr>
          <p:cNvPr id="12" name="Group 11">
            <a:extLst>
              <a:ext uri="{FF2B5EF4-FFF2-40B4-BE49-F238E27FC236}">
                <a16:creationId xmlns:a16="http://schemas.microsoft.com/office/drawing/2014/main" id="{CD2EE5C6-E461-4C89-B1CA-A4143CAEF6DE}"/>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E6D920B6-4498-4DCD-A351-76785C22EA7E}"/>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4" name="Text Box 5">
              <a:extLst>
                <a:ext uri="{FF2B5EF4-FFF2-40B4-BE49-F238E27FC236}">
                  <a16:creationId xmlns:a16="http://schemas.microsoft.com/office/drawing/2014/main" id="{DCC10151-3585-44E0-9947-38661EE36FBB}"/>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794622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a:xfrm>
            <a:off x="457200" y="188640"/>
            <a:ext cx="8229600" cy="6480720"/>
          </a:xfrm>
        </p:spPr>
        <p:txBody>
          <a:bodyPr>
            <a:normAutofit fontScale="92500" lnSpcReduction="10000"/>
          </a:bodyPr>
          <a:lstStyle/>
          <a:p>
            <a:r>
              <a:rPr lang="hr-HR" i="1" dirty="0"/>
              <a:t>Aster tripolium </a:t>
            </a:r>
            <a:r>
              <a:rPr lang="hr-HR" dirty="0"/>
              <a:t>ssp. </a:t>
            </a:r>
            <a:r>
              <a:rPr lang="hr-HR" i="1" dirty="0"/>
              <a:t>pannonicus </a:t>
            </a:r>
            <a:r>
              <a:rPr lang="hr-HR" dirty="0"/>
              <a:t>je također vrlo rijetka vrsta naše flore, tipičan je predstavnik flore stepskih travnjaka, koji su karakteristični za istočnu Europu i razvijaju se u kontinentalnim tipovima klime s malo oborine (manje od 500 mm godišnje)</a:t>
            </a:r>
            <a:endParaRPr lang="en-GB" dirty="0"/>
          </a:p>
          <a:p>
            <a:r>
              <a:rPr lang="en-GB" dirty="0"/>
              <a:t>u</a:t>
            </a:r>
            <a:r>
              <a:rPr lang="hr-HR" dirty="0"/>
              <a:t> Hrvatskoj su takvi klimatski uvjeti samo u najistočnijem dijelu Slavonije, ali je većina stepskih travnjaka pretvorena u oranice</a:t>
            </a:r>
            <a:endParaRPr lang="en-GB" dirty="0"/>
          </a:p>
          <a:p>
            <a:r>
              <a:rPr lang="en-GB" dirty="0"/>
              <a:t>j</a:t>
            </a:r>
            <a:r>
              <a:rPr lang="hr-HR" dirty="0"/>
              <a:t>edan od očuvanijih lokaliteta s tipičnom stepskom florom je travnjak uz Biljsko groblje. Na istom tipu staništa rastu i kritično ugrožen </a:t>
            </a:r>
            <a:r>
              <a:rPr lang="hr-HR" i="1" dirty="0"/>
              <a:t>Doronicum hungaricum </a:t>
            </a:r>
            <a:r>
              <a:rPr lang="hr-HR" dirty="0"/>
              <a:t> te ugroženi </a:t>
            </a:r>
            <a:r>
              <a:rPr lang="hr-HR" i="1" dirty="0"/>
              <a:t>Xeranthemum annuum</a:t>
            </a:r>
          </a:p>
        </p:txBody>
      </p:sp>
    </p:spTree>
    <p:extLst>
      <p:ext uri="{BB962C8B-B14F-4D97-AF65-F5344CB8AC3E}">
        <p14:creationId xmlns:p14="http://schemas.microsoft.com/office/powerpoint/2010/main" val="3146766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likovni rezultat za ligularia sibiric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612832"/>
            <a:ext cx="4320480" cy="32250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3528" y="55657"/>
            <a:ext cx="2070439" cy="276999"/>
          </a:xfrm>
          <a:prstGeom prst="rect">
            <a:avLst/>
          </a:prstGeom>
        </p:spPr>
        <p:txBody>
          <a:bodyPr wrap="none">
            <a:spAutoFit/>
          </a:bodyPr>
          <a:lstStyle/>
          <a:p>
            <a:r>
              <a:rPr lang="pt-BR" sz="1200" i="1" dirty="0"/>
              <a:t>Ligularia sibirica </a:t>
            </a:r>
            <a:r>
              <a:rPr lang="pt-BR" sz="1200" dirty="0"/>
              <a:t>(L.) Cass.</a:t>
            </a:r>
            <a:r>
              <a:rPr lang="hr-HR" sz="1200" dirty="0"/>
              <a:t> (CR)</a:t>
            </a:r>
          </a:p>
        </p:txBody>
      </p:sp>
      <p:pic>
        <p:nvPicPr>
          <p:cNvPr id="10244" name="Picture 4" descr="Slikovni rezultat za ligularia sibiric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5628" y="637363"/>
            <a:ext cx="2232248" cy="31759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likovni rezultat za ligularia sibiric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4447" y="3886564"/>
            <a:ext cx="2155425" cy="28739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2612" y="3837856"/>
            <a:ext cx="448175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F6F06D27-6D91-482C-B7AD-B63F63C88F7D}"/>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BCA98BF2-99F3-43C8-B681-F892EABE6397}"/>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CF8B3B25-CB1B-413F-8F09-8C156A868627}"/>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884573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k</a:t>
            </a:r>
            <a:r>
              <a:rPr lang="hr-HR" dirty="0"/>
              <a:t>ritično ugrožena </a:t>
            </a:r>
            <a:r>
              <a:rPr lang="hr-HR" i="1" dirty="0"/>
              <a:t>Ligularia sibirica </a:t>
            </a:r>
            <a:r>
              <a:rPr lang="hr-HR" dirty="0"/>
              <a:t> ima isto vrlo ograničen areal u Hrvatskoj, poznata je samo iz NP Plitvička jezera</a:t>
            </a:r>
            <a:endParaRPr lang="en-GB" dirty="0"/>
          </a:p>
          <a:p>
            <a:r>
              <a:rPr lang="en-GB" dirty="0"/>
              <a:t>b</a:t>
            </a:r>
            <a:r>
              <a:rPr lang="hr-HR" dirty="0"/>
              <a:t>iljka je vlažnih staništa, visokog habitusa (do 2 m) raskošnih žutih cvatova</a:t>
            </a:r>
            <a:endParaRPr lang="en-GB" dirty="0"/>
          </a:p>
          <a:p>
            <a:r>
              <a:rPr lang="en-GB" dirty="0"/>
              <a:t>u</a:t>
            </a:r>
            <a:r>
              <a:rPr lang="hr-HR" dirty="0"/>
              <a:t> Botaničkom vrtu PMF-a provodi se </a:t>
            </a:r>
            <a:r>
              <a:rPr lang="en-GB" i="1" dirty="0"/>
              <a:t>ex</a:t>
            </a:r>
            <a:r>
              <a:rPr lang="hr-HR" i="1" dirty="0"/>
              <a:t> situ</a:t>
            </a:r>
            <a:r>
              <a:rPr lang="hr-HR" dirty="0"/>
              <a:t> zaštita vrste</a:t>
            </a:r>
          </a:p>
          <a:p>
            <a:pPr marL="0" indent="0">
              <a:buNone/>
            </a:pPr>
            <a:endParaRPr lang="en-GB" dirty="0"/>
          </a:p>
        </p:txBody>
      </p:sp>
    </p:spTree>
    <p:extLst>
      <p:ext uri="{BB962C8B-B14F-4D97-AF65-F5344CB8AC3E}">
        <p14:creationId xmlns:p14="http://schemas.microsoft.com/office/powerpoint/2010/main" val="3704978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likovni rezultat za arnica montan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42" y="561553"/>
            <a:ext cx="2089565"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likovni rezultat za arnica montan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0163" y="634697"/>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likovni rezultat za arnica montan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7135" y="600071"/>
            <a:ext cx="216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76886" y="3460212"/>
            <a:ext cx="2190227" cy="276999"/>
          </a:xfrm>
          <a:prstGeom prst="rect">
            <a:avLst/>
          </a:prstGeom>
        </p:spPr>
        <p:txBody>
          <a:bodyPr wrap="square">
            <a:spAutoFit/>
          </a:bodyPr>
          <a:lstStyle/>
          <a:p>
            <a:r>
              <a:rPr lang="hr-HR" sz="1200" i="1" dirty="0"/>
              <a:t>Arnica montana </a:t>
            </a:r>
            <a:r>
              <a:rPr lang="hr-HR" sz="1200" dirty="0"/>
              <a:t>L. (VU)</a:t>
            </a:r>
          </a:p>
        </p:txBody>
      </p:sp>
      <p:sp>
        <p:nvSpPr>
          <p:cNvPr id="3" name="Rectangle 2"/>
          <p:cNvSpPr/>
          <p:nvPr/>
        </p:nvSpPr>
        <p:spPr>
          <a:xfrm>
            <a:off x="2977135" y="6536697"/>
            <a:ext cx="4572000" cy="276999"/>
          </a:xfrm>
          <a:prstGeom prst="rect">
            <a:avLst/>
          </a:prstGeom>
        </p:spPr>
        <p:txBody>
          <a:bodyPr>
            <a:spAutoFit/>
          </a:bodyPr>
          <a:lstStyle/>
          <a:p>
            <a:r>
              <a:rPr lang="hr-HR" sz="1200" i="1" dirty="0"/>
              <a:t>Leontopodium alpinum </a:t>
            </a:r>
            <a:r>
              <a:rPr lang="hr-HR" sz="1200" dirty="0"/>
              <a:t>Cass. ssp. </a:t>
            </a:r>
            <a:r>
              <a:rPr lang="hr-HR" sz="1200" i="1" dirty="0"/>
              <a:t>krasense</a:t>
            </a:r>
            <a:r>
              <a:rPr lang="hr-HR" sz="1200" dirty="0"/>
              <a:t> Derganc (VU)</a:t>
            </a:r>
            <a:endParaRPr lang="pt-BR" sz="1200" dirty="0"/>
          </a:p>
        </p:txBody>
      </p:sp>
      <p:pic>
        <p:nvPicPr>
          <p:cNvPr id="11272" name="Picture 8" descr="Slikovni rezultat za leontopodium alpinum">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384" y="3861048"/>
            <a:ext cx="2736303" cy="273630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Slikovni rezultat za leontopodium alpinum">
            <a:hlinkClick r:id="rId11"/>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715" r="13873"/>
          <a:stretch/>
        </p:blipFill>
        <p:spPr bwMode="auto">
          <a:xfrm>
            <a:off x="4932040" y="3858688"/>
            <a:ext cx="2790571" cy="273866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A9B49E4-897C-4F99-804D-97CBB3833E7C}"/>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BE15A5AD-0725-4254-A33E-560167B2F4EA}"/>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9EFDE123-8732-4CF3-9408-CCB9535C4904}"/>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885470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o</a:t>
            </a:r>
            <a:r>
              <a:rPr lang="hr-HR" dirty="0"/>
              <a:t>sjetljiva vrsta </a:t>
            </a:r>
            <a:r>
              <a:rPr lang="hr-HR" i="1" dirty="0"/>
              <a:t>Arnica montana</a:t>
            </a:r>
            <a:r>
              <a:rPr lang="hr-HR" dirty="0"/>
              <a:t> raste na rijetkim planinskim acidofilnim travnjacima. Izravno je ugrožena branjem zbog ljekovitih svojstava i sukcesijom travnjaka. </a:t>
            </a:r>
          </a:p>
          <a:p>
            <a:r>
              <a:rPr lang="en-GB" dirty="0"/>
              <a:t>O</a:t>
            </a:r>
            <a:r>
              <a:rPr lang="hr-HR" dirty="0"/>
              <a:t>sjetljiv</a:t>
            </a:r>
            <a:r>
              <a:rPr lang="en-GB" dirty="0"/>
              <a:t> </a:t>
            </a:r>
            <a:r>
              <a:rPr lang="en-GB" dirty="0" err="1"/>
              <a:t>vrsta</a:t>
            </a:r>
            <a:r>
              <a:rPr lang="en-GB" dirty="0"/>
              <a:t> </a:t>
            </a:r>
            <a:r>
              <a:rPr lang="en-GB" dirty="0" err="1"/>
              <a:t>krški</a:t>
            </a:r>
            <a:r>
              <a:rPr lang="hr-HR" dirty="0"/>
              <a:t> runolist (</a:t>
            </a:r>
            <a:r>
              <a:rPr lang="hr-HR" i="1" dirty="0"/>
              <a:t>Leontopodium alpinus </a:t>
            </a:r>
            <a:r>
              <a:rPr lang="hr-HR" dirty="0"/>
              <a:t> ssp. </a:t>
            </a:r>
            <a:r>
              <a:rPr lang="hr-HR" i="1" dirty="0"/>
              <a:t>krasense</a:t>
            </a:r>
            <a:r>
              <a:rPr lang="hr-HR" dirty="0"/>
              <a:t>) rijetka je hazmofitska vrsta naših dinarskih planina, koja je u prošlosti bila ugrožena nesavjesnim branjem. </a:t>
            </a:r>
            <a:endParaRPr lang="en-GB" dirty="0"/>
          </a:p>
        </p:txBody>
      </p:sp>
    </p:spTree>
    <p:extLst>
      <p:ext uri="{BB962C8B-B14F-4D97-AF65-F5344CB8AC3E}">
        <p14:creationId xmlns:p14="http://schemas.microsoft.com/office/powerpoint/2010/main" val="1671211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23855219"/>
              </p:ext>
            </p:extLst>
          </p:nvPr>
        </p:nvGraphicFramePr>
        <p:xfrm>
          <a:off x="467544" y="1052736"/>
          <a:ext cx="5865813" cy="5130800"/>
        </p:xfrm>
        <a:graphic>
          <a:graphicData uri="http://schemas.openxmlformats.org/presentationml/2006/ole">
            <mc:AlternateContent xmlns:mc="http://schemas.openxmlformats.org/markup-compatibility/2006">
              <mc:Choice xmlns:v="urn:schemas-microsoft-com:vml" Requires="v">
                <p:oleObj spid="_x0000_s1161" name="Chart" r:id="rId4" imgW="8201045" imgH="7172472" progId="Excel.Chart.8">
                  <p:embed/>
                </p:oleObj>
              </mc:Choice>
              <mc:Fallback>
                <p:oleObj name="Chart" r:id="rId4" imgW="8201045" imgH="7172472" progId="Excel.Chart.8">
                  <p:embed/>
                  <p:pic>
                    <p:nvPicPr>
                      <p:cNvPr id="0" name="Object 1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052736"/>
                        <a:ext cx="5865813"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Group 291"/>
          <p:cNvGraphicFramePr>
            <a:graphicFrameLocks noGrp="1"/>
          </p:cNvGraphicFramePr>
          <p:nvPr>
            <p:extLst>
              <p:ext uri="{D42A27DB-BD31-4B8C-83A1-F6EECF244321}">
                <p14:modId xmlns:p14="http://schemas.microsoft.com/office/powerpoint/2010/main" val="1043251186"/>
              </p:ext>
            </p:extLst>
          </p:nvPr>
        </p:nvGraphicFramePr>
        <p:xfrm>
          <a:off x="6444208" y="1988840"/>
          <a:ext cx="2235200" cy="2810510"/>
        </p:xfrm>
        <a:graphic>
          <a:graphicData uri="http://schemas.openxmlformats.org/drawingml/2006/table">
            <a:tbl>
              <a:tblPr/>
              <a:tblGrid>
                <a:gridCol w="1625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1" i="0" u="none" strike="noStrike" cap="none" normalizeH="0" baseline="0" dirty="0">
                          <a:ln>
                            <a:noFill/>
                          </a:ln>
                          <a:solidFill>
                            <a:srgbClr val="000000"/>
                          </a:solidFill>
                          <a:effectLst/>
                          <a:latin typeface="Arial" pitchFamily="34" charset="0"/>
                          <a:cs typeface="Arial" pitchFamily="34" charset="0"/>
                        </a:rPr>
                        <a:t>Family</a:t>
                      </a:r>
                      <a:endParaRPr kumimoji="0" lang="hr-HR" altLang="sr-Latn-RS"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hr-HR" altLang="sr-Latn-RS" sz="1800" b="0" i="0" u="none" strike="noStrike" cap="none" normalizeH="0" baseline="0" dirty="0">
                        <a:ln>
                          <a:noFill/>
                        </a:ln>
                        <a:solidFill>
                          <a:schemeClr val="tx1"/>
                        </a:solidFill>
                        <a:effectLst/>
                        <a:latin typeface="Arial" pitchFamily="34" charset="0"/>
                      </a:endParaRPr>
                    </a:p>
                  </a:txBody>
                  <a:tcPr anchor="b"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rgbClr val="000000"/>
                          </a:solidFill>
                          <a:effectLst/>
                          <a:latin typeface="Arial" pitchFamily="34" charset="0"/>
                          <a:cs typeface="Arial" pitchFamily="34" charset="0"/>
                        </a:rPr>
                        <a:t>Poaceae</a:t>
                      </a:r>
                      <a:endParaRPr kumimoji="0" lang="hr-HR" altLang="sr-Latn-RS" sz="1800" b="0" i="0" u="none" strike="noStrike" cap="none" normalizeH="0" baseline="0" dirty="0">
                        <a:ln>
                          <a:noFill/>
                        </a:ln>
                        <a:solidFill>
                          <a:schemeClr val="tx1"/>
                        </a:solidFill>
                        <a:effectLst/>
                        <a:latin typeface="Arial" pitchFamily="34" charset="0"/>
                      </a:endParaRPr>
                    </a:p>
                  </a:txBody>
                  <a:tcPr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chemeClr val="tx1"/>
                          </a:solidFill>
                          <a:effectLst/>
                          <a:latin typeface="Arial" pitchFamily="34" charset="0"/>
                          <a:cs typeface="Arial" pitchFamily="34" charset="0"/>
                        </a:rPr>
                        <a:t>109</a:t>
                      </a:r>
                      <a:endParaRPr kumimoji="0" lang="hr-HR" altLang="sr-Latn-RS" sz="1800" b="0" i="0" u="none" strike="noStrike" cap="none" normalizeH="0" baseline="0" dirty="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Fabaceae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77</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Asteraceae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76</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Rosaceae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67</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Lamiaceae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66</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Ranunculaceae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51</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Brassicaceae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46</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7"/>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Apiaceae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43</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Liliaceae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38</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9"/>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rgbClr val="000000"/>
                          </a:solidFill>
                          <a:effectLst/>
                          <a:latin typeface="Arial" pitchFamily="34" charset="0"/>
                          <a:cs typeface="Arial" pitchFamily="34" charset="0"/>
                        </a:rPr>
                        <a:t>Scrophulariaceae</a:t>
                      </a:r>
                      <a:endParaRPr kumimoji="0" lang="hr-HR" altLang="sr-Latn-RS"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a:noFill/>
                    </a:lnT>
                    <a:lnB cap="flat">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chemeClr val="tx1"/>
                          </a:solidFill>
                          <a:effectLst/>
                          <a:latin typeface="Arial" pitchFamily="34" charset="0"/>
                          <a:cs typeface="Arial" pitchFamily="34" charset="0"/>
                        </a:rPr>
                        <a:t>27</a:t>
                      </a:r>
                      <a:endParaRPr kumimoji="0" lang="hr-HR" altLang="sr-Latn-RS" sz="1800" b="0" i="0" u="none" strike="noStrike" cap="none" normalizeH="0" baseline="0" dirty="0">
                        <a:ln>
                          <a:noFill/>
                        </a:ln>
                        <a:solidFill>
                          <a:schemeClr val="tx1"/>
                        </a:solidFill>
                        <a:effectLst/>
                        <a:latin typeface="Arial" pitchFamily="34" charset="0"/>
                      </a:endParaRPr>
                    </a:p>
                  </a:txBody>
                  <a:tcPr anchor="b" horzOverflow="overflow">
                    <a:lnL>
                      <a:noFill/>
                    </a:lnL>
                    <a:lnR cap="flat">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4" name="Rectangle 3"/>
          <p:cNvSpPr/>
          <p:nvPr/>
        </p:nvSpPr>
        <p:spPr>
          <a:xfrm>
            <a:off x="179512" y="674464"/>
            <a:ext cx="8715191" cy="369332"/>
          </a:xfrm>
          <a:prstGeom prst="rect">
            <a:avLst/>
          </a:prstGeom>
        </p:spPr>
        <p:txBody>
          <a:bodyPr wrap="square">
            <a:spAutoFit/>
          </a:bodyPr>
          <a:lstStyle/>
          <a:p>
            <a:r>
              <a:rPr lang="sr-Latn-ME" b="1" dirty="0"/>
              <a:t>Korisno bilje</a:t>
            </a:r>
          </a:p>
        </p:txBody>
      </p:sp>
      <p:sp>
        <p:nvSpPr>
          <p:cNvPr id="5" name="Rectangle 4"/>
          <p:cNvSpPr/>
          <p:nvPr/>
        </p:nvSpPr>
        <p:spPr>
          <a:xfrm>
            <a:off x="6444208" y="2852936"/>
            <a:ext cx="2232248" cy="216024"/>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ln>
                <a:solidFill>
                  <a:srgbClr val="FF0000"/>
                </a:solidFill>
              </a:ln>
              <a:noFill/>
            </a:endParaRPr>
          </a:p>
        </p:txBody>
      </p:sp>
      <p:grpSp>
        <p:nvGrpSpPr>
          <p:cNvPr id="9" name="Group 8">
            <a:extLst>
              <a:ext uri="{FF2B5EF4-FFF2-40B4-BE49-F238E27FC236}">
                <a16:creationId xmlns:a16="http://schemas.microsoft.com/office/drawing/2014/main" id="{A31E812D-C98C-4628-BEED-2311A94172A7}"/>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7569CB19-18EE-4AA3-ABFD-4ABF70EA9CE7}"/>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E43B431D-534F-407D-98B8-9832FE8D1F3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22834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E2A7-D0FE-45A3-961B-A52281C19F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F5BEBFF-BE29-497C-A0D4-702D9F96317B}"/>
              </a:ext>
            </a:extLst>
          </p:cNvPr>
          <p:cNvSpPr>
            <a:spLocks noGrp="1"/>
          </p:cNvSpPr>
          <p:nvPr>
            <p:ph idx="1"/>
          </p:nvPr>
        </p:nvSpPr>
        <p:spPr/>
        <p:txBody>
          <a:bodyPr/>
          <a:lstStyle/>
          <a:p>
            <a:r>
              <a:rPr lang="en-GB" dirty="0"/>
              <a:t>n</a:t>
            </a:r>
            <a:r>
              <a:rPr lang="hr-HR" dirty="0"/>
              <a:t>ajbrojniji rodovi u porodici </a:t>
            </a:r>
            <a:r>
              <a:rPr lang="hr-HR" i="1" dirty="0"/>
              <a:t>Asteraceae </a:t>
            </a:r>
            <a:r>
              <a:rPr lang="hr-HR" dirty="0"/>
              <a:t>su zečina (</a:t>
            </a:r>
            <a:r>
              <a:rPr lang="hr-HR" i="1" dirty="0"/>
              <a:t>Centaurea</a:t>
            </a:r>
            <a:r>
              <a:rPr lang="hr-HR" dirty="0"/>
              <a:t>), kostriš (</a:t>
            </a:r>
            <a:r>
              <a:rPr lang="hr-HR" i="1" dirty="0"/>
              <a:t>Senecio</a:t>
            </a:r>
            <a:r>
              <a:rPr lang="hr-HR" dirty="0"/>
              <a:t>) i stričak (</a:t>
            </a:r>
            <a:r>
              <a:rPr lang="hr-HR" i="1" dirty="0"/>
              <a:t>Carduus</a:t>
            </a:r>
            <a:r>
              <a:rPr lang="hr-HR" dirty="0"/>
              <a:t>)</a:t>
            </a:r>
            <a:endParaRPr lang="en-GB" dirty="0"/>
          </a:p>
          <a:p>
            <a:r>
              <a:rPr lang="en-GB" dirty="0"/>
              <a:t>n</a:t>
            </a:r>
            <a:r>
              <a:rPr lang="hr-HR" dirty="0"/>
              <a:t>ajbrojniji rodovi u porodici </a:t>
            </a:r>
            <a:r>
              <a:rPr lang="hr-HR" i="1" dirty="0"/>
              <a:t>Cichoriaceae </a:t>
            </a:r>
            <a:r>
              <a:rPr lang="hr-HR" dirty="0"/>
              <a:t>su runjika (</a:t>
            </a:r>
            <a:r>
              <a:rPr lang="hr-HR" i="1" dirty="0"/>
              <a:t>Hieracium</a:t>
            </a:r>
            <a:r>
              <a:rPr lang="hr-HR" dirty="0"/>
              <a:t>) i dimak (</a:t>
            </a:r>
            <a:r>
              <a:rPr lang="hr-HR" i="1" dirty="0"/>
              <a:t>Crepis</a:t>
            </a:r>
            <a:r>
              <a:rPr lang="hr-HR" dirty="0"/>
              <a:t>)</a:t>
            </a:r>
            <a:endParaRPr lang="en-GB" dirty="0"/>
          </a:p>
          <a:p>
            <a:r>
              <a:rPr lang="en-GB" dirty="0"/>
              <a:t>r</a:t>
            </a:r>
            <a:r>
              <a:rPr lang="hr-HR" dirty="0"/>
              <a:t>od </a:t>
            </a:r>
            <a:r>
              <a:rPr lang="hr-HR" i="1" dirty="0"/>
              <a:t>Hieracium</a:t>
            </a:r>
            <a:r>
              <a:rPr lang="hr-HR" dirty="0"/>
              <a:t> je jedan od najbronijih rodova u našoj flori s čak 141 svojtom</a:t>
            </a:r>
          </a:p>
          <a:p>
            <a:endParaRPr lang="hr-HR" dirty="0"/>
          </a:p>
          <a:p>
            <a:pPr marL="0" indent="0">
              <a:buNone/>
            </a:pPr>
            <a:endParaRPr lang="en-GB" dirty="0"/>
          </a:p>
        </p:txBody>
      </p:sp>
    </p:spTree>
    <p:extLst>
      <p:ext uri="{BB962C8B-B14F-4D97-AF65-F5344CB8AC3E}">
        <p14:creationId xmlns:p14="http://schemas.microsoft.com/office/powerpoint/2010/main" val="4137453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p</a:t>
            </a:r>
            <a:r>
              <a:rPr lang="hr-HR" dirty="0"/>
              <a:t>orodica </a:t>
            </a:r>
            <a:r>
              <a:rPr lang="hr-HR" i="1" dirty="0"/>
              <a:t>Asteraceae </a:t>
            </a:r>
            <a:r>
              <a:rPr lang="hr-HR" dirty="0"/>
              <a:t> na viskom je trećem mjestu u popisu korisnog bilja Hrvatske</a:t>
            </a:r>
          </a:p>
          <a:p>
            <a:pPr marL="0" indent="0">
              <a:buNone/>
            </a:pPr>
            <a:endParaRPr lang="en-GB" dirty="0"/>
          </a:p>
        </p:txBody>
      </p:sp>
    </p:spTree>
    <p:extLst>
      <p:ext uri="{BB962C8B-B14F-4D97-AF65-F5344CB8AC3E}">
        <p14:creationId xmlns:p14="http://schemas.microsoft.com/office/powerpoint/2010/main" val="2452753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636" r="34018"/>
          <a:stretch/>
        </p:blipFill>
        <p:spPr bwMode="auto">
          <a:xfrm>
            <a:off x="7020272" y="3681368"/>
            <a:ext cx="1173393"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43" y="3681368"/>
            <a:ext cx="2293366"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92" y="3681368"/>
            <a:ext cx="2825289"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3681368"/>
            <a:ext cx="1159740"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31144" y="3429000"/>
            <a:ext cx="2190227" cy="276999"/>
          </a:xfrm>
          <a:prstGeom prst="rect">
            <a:avLst/>
          </a:prstGeom>
        </p:spPr>
        <p:txBody>
          <a:bodyPr wrap="square">
            <a:spAutoFit/>
          </a:bodyPr>
          <a:lstStyle/>
          <a:p>
            <a:r>
              <a:rPr lang="hr-HR" sz="1200" i="1" dirty="0"/>
              <a:t>Artemisia absinthium </a:t>
            </a:r>
            <a:r>
              <a:rPr lang="hr-HR" sz="1200" dirty="0"/>
              <a:t>L.</a:t>
            </a:r>
          </a:p>
        </p:txBody>
      </p:sp>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43" y="657732"/>
            <a:ext cx="3019426" cy="274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305599" y="815270"/>
            <a:ext cx="2190227" cy="276999"/>
          </a:xfrm>
          <a:prstGeom prst="rect">
            <a:avLst/>
          </a:prstGeom>
        </p:spPr>
        <p:txBody>
          <a:bodyPr wrap="square">
            <a:spAutoFit/>
          </a:bodyPr>
          <a:lstStyle/>
          <a:p>
            <a:r>
              <a:rPr lang="hr-HR" sz="1200" i="1" dirty="0"/>
              <a:t>Achillea millefolium </a:t>
            </a:r>
            <a:r>
              <a:rPr lang="hr-HR" sz="1200" dirty="0"/>
              <a:t>L.</a:t>
            </a:r>
          </a:p>
        </p:txBody>
      </p:sp>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657732"/>
            <a:ext cx="3672408" cy="275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BDB7196D-19DB-4EA6-8304-59FE29D226E7}"/>
              </a:ext>
            </a:extLst>
          </p:cNvPr>
          <p:cNvGrpSpPr>
            <a:grpSpLocks/>
          </p:cNvGrpSpPr>
          <p:nvPr/>
        </p:nvGrpSpPr>
        <p:grpSpPr bwMode="auto">
          <a:xfrm>
            <a:off x="179388" y="274638"/>
            <a:ext cx="8713787" cy="276224"/>
            <a:chOff x="113" y="173"/>
            <a:chExt cx="5489" cy="174"/>
          </a:xfrm>
        </p:grpSpPr>
        <p:sp>
          <p:nvSpPr>
            <p:cNvPr id="12" name="Line 4">
              <a:extLst>
                <a:ext uri="{FF2B5EF4-FFF2-40B4-BE49-F238E27FC236}">
                  <a16:creationId xmlns:a16="http://schemas.microsoft.com/office/drawing/2014/main" id="{C9E62DEF-E6A3-4A8A-9F0D-E26B5CB58C9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3" name="Text Box 5">
              <a:extLst>
                <a:ext uri="{FF2B5EF4-FFF2-40B4-BE49-F238E27FC236}">
                  <a16:creationId xmlns:a16="http://schemas.microsoft.com/office/drawing/2014/main" id="{6808A8E3-A094-44C4-9A44-05001F123A25}"/>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655408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s</a:t>
            </a:r>
            <a:r>
              <a:rPr lang="hr-HR" dirty="0"/>
              <a:t>tolisnik (</a:t>
            </a:r>
            <a:r>
              <a:rPr lang="hr-HR" i="1" dirty="0"/>
              <a:t>Achillea millefolium</a:t>
            </a:r>
            <a:r>
              <a:rPr lang="hr-HR" dirty="0"/>
              <a:t>) i pelin (</a:t>
            </a:r>
            <a:r>
              <a:rPr lang="hr-HR" i="1" dirty="0"/>
              <a:t>Artemisia absinthium</a:t>
            </a:r>
            <a:r>
              <a:rPr lang="hr-HR" dirty="0"/>
              <a:t>) su ljekovite biljke gorkog okusa, koje se najčešće koriste za probavne probleme. Pelin je uz to još sastojak alkoholnih pića absinta i pelinkovca.</a:t>
            </a:r>
          </a:p>
          <a:p>
            <a:pPr marL="0" indent="0">
              <a:buNone/>
            </a:pPr>
            <a:endParaRPr lang="en-GB" dirty="0"/>
          </a:p>
        </p:txBody>
      </p:sp>
    </p:spTree>
    <p:extLst>
      <p:ext uri="{BB962C8B-B14F-4D97-AF65-F5344CB8AC3E}">
        <p14:creationId xmlns:p14="http://schemas.microsoft.com/office/powerpoint/2010/main" val="3946837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 y="649883"/>
            <a:ext cx="4391944" cy="274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907" r="27005"/>
          <a:stretch/>
        </p:blipFill>
        <p:spPr bwMode="auto">
          <a:xfrm>
            <a:off x="4818684" y="603154"/>
            <a:ext cx="1318504"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235" r="15954"/>
          <a:stretch/>
        </p:blipFill>
        <p:spPr bwMode="auto">
          <a:xfrm>
            <a:off x="6279607" y="823913"/>
            <a:ext cx="2044411"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368878" y="784584"/>
            <a:ext cx="2190227" cy="276999"/>
          </a:xfrm>
          <a:prstGeom prst="rect">
            <a:avLst/>
          </a:prstGeom>
        </p:spPr>
        <p:txBody>
          <a:bodyPr wrap="square">
            <a:spAutoFit/>
          </a:bodyPr>
          <a:lstStyle/>
          <a:p>
            <a:r>
              <a:rPr lang="hr-HR" sz="1200" i="1" dirty="0"/>
              <a:t>Calendula officinalis </a:t>
            </a:r>
            <a:r>
              <a:rPr lang="hr-HR" sz="1200" dirty="0"/>
              <a:t>L.</a:t>
            </a:r>
          </a:p>
        </p:txBody>
      </p:sp>
      <p:sp>
        <p:nvSpPr>
          <p:cNvPr id="8" name="Rectangle 7"/>
          <p:cNvSpPr/>
          <p:nvPr/>
        </p:nvSpPr>
        <p:spPr>
          <a:xfrm>
            <a:off x="251520" y="3429000"/>
            <a:ext cx="3240360" cy="276999"/>
          </a:xfrm>
          <a:prstGeom prst="rect">
            <a:avLst/>
          </a:prstGeom>
        </p:spPr>
        <p:txBody>
          <a:bodyPr wrap="square">
            <a:spAutoFit/>
          </a:bodyPr>
          <a:lstStyle/>
          <a:p>
            <a:r>
              <a:rPr lang="hr-HR" sz="1200" i="1" dirty="0"/>
              <a:t>Chamomilla recutita </a:t>
            </a:r>
            <a:r>
              <a:rPr lang="hr-HR" sz="1200" dirty="0"/>
              <a:t>(L.) Rauschert</a:t>
            </a:r>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717032"/>
            <a:ext cx="4567164"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5557" r="8151"/>
          <a:stretch/>
        </p:blipFill>
        <p:spPr bwMode="auto">
          <a:xfrm>
            <a:off x="4933508" y="3717032"/>
            <a:ext cx="395721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487BDBD3-2917-49C5-B970-A8DD7968D111}"/>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3053F697-E279-4BDC-BC8E-644D4F53FD4C}"/>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D48E658B-2CE6-4421-BE88-6B36D55E9F0A}"/>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422896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n</a:t>
            </a:r>
            <a:r>
              <a:rPr lang="hr-HR" dirty="0"/>
              <a:t>even (</a:t>
            </a:r>
            <a:r>
              <a:rPr lang="hr-HR" i="1" dirty="0"/>
              <a:t>Calendula officinalis</a:t>
            </a:r>
            <a:r>
              <a:rPr lang="hr-HR" dirty="0"/>
              <a:t>) je autohtona, ali i često sađena vrsta koja se sušena koristi za čaj, a krema od nevena je ljekovita za kožu</a:t>
            </a:r>
            <a:endParaRPr lang="en-GB" dirty="0"/>
          </a:p>
          <a:p>
            <a:r>
              <a:rPr lang="en-GB" dirty="0"/>
              <a:t>k</a:t>
            </a:r>
            <a:r>
              <a:rPr lang="hr-HR" dirty="0"/>
              <a:t>amilica je također predstavnik ljekovitog bilja koje se suši i koristi za čajeve</a:t>
            </a:r>
          </a:p>
          <a:p>
            <a:pPr marL="0" indent="0">
              <a:buNone/>
            </a:pPr>
            <a:endParaRPr lang="en-GB" dirty="0"/>
          </a:p>
        </p:txBody>
      </p:sp>
    </p:spTree>
    <p:extLst>
      <p:ext uri="{BB962C8B-B14F-4D97-AF65-F5344CB8AC3E}">
        <p14:creationId xmlns:p14="http://schemas.microsoft.com/office/powerpoint/2010/main" val="31023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43" y="711695"/>
            <a:ext cx="2276848" cy="279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9092" y="1286252"/>
            <a:ext cx="3505295" cy="181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4958" r="11001"/>
          <a:stretch/>
        </p:blipFill>
        <p:spPr bwMode="auto">
          <a:xfrm>
            <a:off x="6222942" y="980728"/>
            <a:ext cx="2736830"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716456" y="800076"/>
            <a:ext cx="2656681" cy="276999"/>
          </a:xfrm>
          <a:prstGeom prst="rect">
            <a:avLst/>
          </a:prstGeom>
        </p:spPr>
        <p:txBody>
          <a:bodyPr wrap="square">
            <a:spAutoFit/>
          </a:bodyPr>
          <a:lstStyle/>
          <a:p>
            <a:r>
              <a:rPr lang="hr-HR" sz="1200" i="1" dirty="0"/>
              <a:t>Silybum marianum </a:t>
            </a:r>
            <a:r>
              <a:rPr lang="hr-HR" sz="1200" dirty="0"/>
              <a:t>(L.) Gaertn.</a:t>
            </a:r>
          </a:p>
        </p:txBody>
      </p:sp>
      <p:sp>
        <p:nvSpPr>
          <p:cNvPr id="6" name="Rectangle 5"/>
          <p:cNvSpPr/>
          <p:nvPr/>
        </p:nvSpPr>
        <p:spPr>
          <a:xfrm>
            <a:off x="3501340" y="3506525"/>
            <a:ext cx="2190227" cy="276999"/>
          </a:xfrm>
          <a:prstGeom prst="rect">
            <a:avLst/>
          </a:prstGeom>
        </p:spPr>
        <p:txBody>
          <a:bodyPr wrap="square">
            <a:spAutoFit/>
          </a:bodyPr>
          <a:lstStyle/>
          <a:p>
            <a:r>
              <a:rPr lang="hr-HR" sz="1200" i="1" dirty="0"/>
              <a:t>Helianthus tuberosus </a:t>
            </a:r>
            <a:r>
              <a:rPr lang="hr-HR" sz="1200" dirty="0"/>
              <a:t>L.</a:t>
            </a:r>
          </a:p>
        </p:txBody>
      </p:sp>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740" y="3753376"/>
            <a:ext cx="4080000"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1901" y="3753376"/>
            <a:ext cx="4594595"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66483321-23FD-4ED4-93D8-335110974FC8}"/>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158D3362-8E89-4FF6-A244-A58B1CC3E27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5B851D69-D8C5-40CD-949B-D514B6D27911}"/>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598916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s</a:t>
            </a:r>
            <a:r>
              <a:rPr lang="hr-HR" dirty="0"/>
              <a:t>ikavica (</a:t>
            </a:r>
            <a:r>
              <a:rPr lang="hr-HR" i="1" dirty="0"/>
              <a:t>Silybum marianum</a:t>
            </a:r>
            <a:r>
              <a:rPr lang="hr-HR" dirty="0"/>
              <a:t>) je planinska biljka, čije se sjemenke koriste u lječenju bolesti jetre</a:t>
            </a:r>
          </a:p>
          <a:p>
            <a:r>
              <a:rPr lang="en-GB" dirty="0"/>
              <a:t>č</a:t>
            </a:r>
            <a:r>
              <a:rPr lang="hr-HR" dirty="0"/>
              <a:t>ičoka (</a:t>
            </a:r>
            <a:r>
              <a:rPr lang="hr-HR" i="1" dirty="0"/>
              <a:t>Helianthus tuberosus</a:t>
            </a:r>
            <a:r>
              <a:rPr lang="hr-HR" dirty="0"/>
              <a:t>) se uzgaja zbog hranjivih gomolja. Istovremeno je i alohtona, invazivna vrsta. </a:t>
            </a:r>
          </a:p>
          <a:p>
            <a:pPr marL="0" indent="0">
              <a:buNone/>
            </a:pPr>
            <a:endParaRPr lang="en-GB" dirty="0"/>
          </a:p>
        </p:txBody>
      </p:sp>
    </p:spTree>
    <p:extLst>
      <p:ext uri="{BB962C8B-B14F-4D97-AF65-F5344CB8AC3E}">
        <p14:creationId xmlns:p14="http://schemas.microsoft.com/office/powerpoint/2010/main" val="1146038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68760"/>
            <a:ext cx="4976972" cy="5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9388" y="1772816"/>
            <a:ext cx="4248472" cy="216024"/>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ln>
                <a:solidFill>
                  <a:srgbClr val="FF0000"/>
                </a:solidFill>
              </a:ln>
              <a:noFill/>
            </a:endParaRPr>
          </a:p>
        </p:txBody>
      </p:sp>
      <p:sp>
        <p:nvSpPr>
          <p:cNvPr id="6" name="Rectangle 5"/>
          <p:cNvSpPr/>
          <p:nvPr/>
        </p:nvSpPr>
        <p:spPr>
          <a:xfrm>
            <a:off x="179512" y="627670"/>
            <a:ext cx="1602875" cy="369332"/>
          </a:xfrm>
          <a:prstGeom prst="rect">
            <a:avLst/>
          </a:prstGeom>
        </p:spPr>
        <p:txBody>
          <a:bodyPr wrap="none">
            <a:spAutoFit/>
          </a:bodyPr>
          <a:lstStyle/>
          <a:p>
            <a:r>
              <a:rPr lang="hr-HR" b="1" dirty="0"/>
              <a:t>Invazivne vrste</a:t>
            </a:r>
            <a:endParaRPr lang="en-US" dirty="0"/>
          </a:p>
        </p:txBody>
      </p:sp>
      <p:sp>
        <p:nvSpPr>
          <p:cNvPr id="4" name="Rectangle 3"/>
          <p:cNvSpPr/>
          <p:nvPr/>
        </p:nvSpPr>
        <p:spPr>
          <a:xfrm>
            <a:off x="4860032" y="1451283"/>
            <a:ext cx="4572000" cy="5093702"/>
          </a:xfrm>
          <a:prstGeom prst="rect">
            <a:avLst/>
          </a:prstGeom>
        </p:spPr>
        <p:txBody>
          <a:bodyPr>
            <a:spAutoFit/>
          </a:bodyPr>
          <a:lstStyle/>
          <a:p>
            <a:r>
              <a:rPr lang="hr-HR" sz="1300" dirty="0"/>
              <a:t>Ambrosia artemisiifolia L.</a:t>
            </a:r>
          </a:p>
          <a:p>
            <a:r>
              <a:rPr lang="hr-HR" sz="1300" dirty="0"/>
              <a:t>Artemisia annua L.</a:t>
            </a:r>
          </a:p>
          <a:p>
            <a:r>
              <a:rPr lang="hr-HR" sz="1300" dirty="0"/>
              <a:t>Artemisia verlotiorum Lamotte</a:t>
            </a:r>
          </a:p>
          <a:p>
            <a:r>
              <a:rPr lang="hr-HR" sz="1300" dirty="0"/>
              <a:t>Aster squamatus (Spreng.) Hieron.</a:t>
            </a:r>
          </a:p>
          <a:p>
            <a:r>
              <a:rPr lang="hr-HR" sz="1300" dirty="0"/>
              <a:t>Bidens frondosa L.</a:t>
            </a:r>
          </a:p>
          <a:p>
            <a:r>
              <a:rPr lang="hr-HR" sz="1300" dirty="0"/>
              <a:t>Bidens subalternans DC.</a:t>
            </a:r>
          </a:p>
          <a:p>
            <a:r>
              <a:rPr lang="hr-HR" sz="1300" dirty="0"/>
              <a:t>Chamomilla suaveolens (Pursh) Rydb.</a:t>
            </a:r>
          </a:p>
          <a:p>
            <a:r>
              <a:rPr lang="hr-HR" sz="1300" dirty="0"/>
              <a:t>Conyza bonariensis (L.) Cronquist</a:t>
            </a:r>
          </a:p>
          <a:p>
            <a:r>
              <a:rPr lang="hr-HR" sz="1300" dirty="0"/>
              <a:t>Conyza canadensis (L.) Cronquist</a:t>
            </a:r>
          </a:p>
          <a:p>
            <a:r>
              <a:rPr lang="hr-HR" sz="1300" dirty="0"/>
              <a:t>Conyza sumatrensis (Retz.) E. Walker</a:t>
            </a:r>
          </a:p>
          <a:p>
            <a:r>
              <a:rPr lang="hr-HR" sz="1300" dirty="0"/>
              <a:t>Erigeron annuus (L.) Pers.</a:t>
            </a:r>
          </a:p>
          <a:p>
            <a:r>
              <a:rPr lang="hr-HR" sz="1300" dirty="0"/>
              <a:t>Erigeron annuus (L.) Pers. ssp. annuus</a:t>
            </a:r>
          </a:p>
          <a:p>
            <a:r>
              <a:rPr lang="hr-HR" sz="1300" dirty="0"/>
              <a:t>Erigeron annuus (L.) Pers. ssp. septentrionalis (Fernald et Wiegand) Wagenitz</a:t>
            </a:r>
          </a:p>
          <a:p>
            <a:r>
              <a:rPr lang="hr-HR" sz="1300" dirty="0"/>
              <a:t>Erigeron annuus (L.) Pers. ssp. strigosus (Mühlenb. ex Willd.) Wagenitz</a:t>
            </a:r>
          </a:p>
          <a:p>
            <a:r>
              <a:rPr lang="hr-HR" sz="1300" dirty="0"/>
              <a:t>Galinsoga ciliata (Raf.) S. F. Blake</a:t>
            </a:r>
          </a:p>
          <a:p>
            <a:r>
              <a:rPr lang="hr-HR" sz="1300" dirty="0"/>
              <a:t>Galinsoga parviflora Cav.</a:t>
            </a:r>
          </a:p>
          <a:p>
            <a:r>
              <a:rPr lang="hr-HR" sz="1300" dirty="0"/>
              <a:t>Helianthus tuberosus L.</a:t>
            </a:r>
          </a:p>
          <a:p>
            <a:r>
              <a:rPr lang="hr-HR" sz="1300" dirty="0"/>
              <a:t>Rudbeckia laciniata L.</a:t>
            </a:r>
          </a:p>
          <a:p>
            <a:r>
              <a:rPr lang="hr-HR" sz="1300" dirty="0"/>
              <a:t>Solidago canadensis L.</a:t>
            </a:r>
          </a:p>
          <a:p>
            <a:r>
              <a:rPr lang="hr-HR" sz="1300" dirty="0"/>
              <a:t>Solidago gigantea Aiton</a:t>
            </a:r>
          </a:p>
          <a:p>
            <a:r>
              <a:rPr lang="hr-HR" sz="1300" dirty="0"/>
              <a:t>Tagetes minuta L.</a:t>
            </a:r>
          </a:p>
          <a:p>
            <a:r>
              <a:rPr lang="hr-HR" sz="1300" dirty="0"/>
              <a:t>Xanthium spinosum L.</a:t>
            </a:r>
          </a:p>
          <a:p>
            <a:r>
              <a:rPr lang="hr-HR" sz="1300" dirty="0"/>
              <a:t>Xanthium strumarium L. ssp. italicum (Moretti) D. Löve</a:t>
            </a:r>
          </a:p>
        </p:txBody>
      </p:sp>
      <p:grpSp>
        <p:nvGrpSpPr>
          <p:cNvPr id="10" name="Group 9">
            <a:extLst>
              <a:ext uri="{FF2B5EF4-FFF2-40B4-BE49-F238E27FC236}">
                <a16:creationId xmlns:a16="http://schemas.microsoft.com/office/drawing/2014/main" id="{A3527A6B-D18A-4470-9617-E34EEDB21ED8}"/>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891F77F5-E282-4326-B352-47AA03358594}"/>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B198B693-C62A-42CF-B436-4A9042614742}"/>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722503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p</a:t>
            </a:r>
            <a:r>
              <a:rPr lang="hr-HR" dirty="0"/>
              <a:t>orodica </a:t>
            </a:r>
            <a:r>
              <a:rPr lang="hr-HR" i="1" dirty="0"/>
              <a:t>Asteraceae </a:t>
            </a:r>
            <a:r>
              <a:rPr lang="hr-HR" dirty="0"/>
              <a:t> sadrži najveći broj invazivnih svojti u Hrvatskoj, čak 22</a:t>
            </a:r>
          </a:p>
          <a:p>
            <a:pPr marL="0" indent="0">
              <a:buNone/>
            </a:pPr>
            <a:endParaRPr lang="en-GB" dirty="0"/>
          </a:p>
        </p:txBody>
      </p:sp>
    </p:spTree>
    <p:extLst>
      <p:ext uri="{BB962C8B-B14F-4D97-AF65-F5344CB8AC3E}">
        <p14:creationId xmlns:p14="http://schemas.microsoft.com/office/powerpoint/2010/main" val="2987491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839819"/>
            <a:ext cx="3384378" cy="273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74" r="4654"/>
          <a:stretch/>
        </p:blipFill>
        <p:spPr bwMode="auto">
          <a:xfrm>
            <a:off x="467544" y="3881622"/>
            <a:ext cx="3807725" cy="2931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781" r="4798"/>
          <a:stretch/>
        </p:blipFill>
        <p:spPr bwMode="auto">
          <a:xfrm>
            <a:off x="4657904" y="822537"/>
            <a:ext cx="3766044" cy="276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904" y="3862445"/>
            <a:ext cx="4131304" cy="295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7543" y="524902"/>
            <a:ext cx="3788008" cy="276999"/>
          </a:xfrm>
          <a:prstGeom prst="rect">
            <a:avLst/>
          </a:prstGeom>
        </p:spPr>
        <p:txBody>
          <a:bodyPr wrap="square">
            <a:spAutoFit/>
          </a:bodyPr>
          <a:lstStyle/>
          <a:p>
            <a:r>
              <a:rPr lang="hr-HR" sz="1200" i="1" dirty="0"/>
              <a:t>Ambrosia artemisiifolia </a:t>
            </a:r>
            <a:r>
              <a:rPr lang="hr-HR" sz="1200" dirty="0"/>
              <a:t>L. (Sjeverna Amerika)</a:t>
            </a:r>
          </a:p>
        </p:txBody>
      </p:sp>
      <p:sp>
        <p:nvSpPr>
          <p:cNvPr id="7" name="Rectangle 6"/>
          <p:cNvSpPr/>
          <p:nvPr/>
        </p:nvSpPr>
        <p:spPr>
          <a:xfrm>
            <a:off x="4657904" y="528500"/>
            <a:ext cx="2842594" cy="276999"/>
          </a:xfrm>
          <a:prstGeom prst="rect">
            <a:avLst/>
          </a:prstGeom>
        </p:spPr>
        <p:txBody>
          <a:bodyPr wrap="square">
            <a:spAutoFit/>
          </a:bodyPr>
          <a:lstStyle/>
          <a:p>
            <a:r>
              <a:rPr lang="hr-HR" sz="1200" i="1" dirty="0"/>
              <a:t>Bidens frondo</a:t>
            </a:r>
            <a:r>
              <a:rPr lang="hr-HR" sz="1200" dirty="0"/>
              <a:t>sa L. (Sjeverna Amerika)</a:t>
            </a:r>
          </a:p>
        </p:txBody>
      </p:sp>
      <p:sp>
        <p:nvSpPr>
          <p:cNvPr id="8" name="Rectangle 7"/>
          <p:cNvSpPr/>
          <p:nvPr/>
        </p:nvSpPr>
        <p:spPr>
          <a:xfrm>
            <a:off x="467543" y="3584049"/>
            <a:ext cx="3384377" cy="276999"/>
          </a:xfrm>
          <a:prstGeom prst="rect">
            <a:avLst/>
          </a:prstGeom>
        </p:spPr>
        <p:txBody>
          <a:bodyPr wrap="square">
            <a:spAutoFit/>
          </a:bodyPr>
          <a:lstStyle/>
          <a:p>
            <a:r>
              <a:rPr lang="hr-HR" sz="1200" i="1" dirty="0"/>
              <a:t>Artemisia verlotiorum </a:t>
            </a:r>
            <a:r>
              <a:rPr lang="hr-HR" sz="1200" dirty="0"/>
              <a:t>Lamotte (Azija)</a:t>
            </a:r>
          </a:p>
        </p:txBody>
      </p:sp>
      <p:sp>
        <p:nvSpPr>
          <p:cNvPr id="9" name="Rectangle 8"/>
          <p:cNvSpPr/>
          <p:nvPr/>
        </p:nvSpPr>
        <p:spPr>
          <a:xfrm>
            <a:off x="4657904" y="3584049"/>
            <a:ext cx="4131304" cy="276999"/>
          </a:xfrm>
          <a:prstGeom prst="rect">
            <a:avLst/>
          </a:prstGeom>
        </p:spPr>
        <p:txBody>
          <a:bodyPr wrap="square">
            <a:spAutoFit/>
          </a:bodyPr>
          <a:lstStyle/>
          <a:p>
            <a:r>
              <a:rPr lang="hr-HR" sz="1200" i="1" dirty="0"/>
              <a:t>Bidens subalternans </a:t>
            </a:r>
            <a:r>
              <a:rPr lang="hr-HR" sz="1200" dirty="0"/>
              <a:t>DC. (Južna Amerika)</a:t>
            </a:r>
          </a:p>
        </p:txBody>
      </p:sp>
      <p:grpSp>
        <p:nvGrpSpPr>
          <p:cNvPr id="13" name="Group 12">
            <a:extLst>
              <a:ext uri="{FF2B5EF4-FFF2-40B4-BE49-F238E27FC236}">
                <a16:creationId xmlns:a16="http://schemas.microsoft.com/office/drawing/2014/main" id="{08555D27-6975-45FD-BBBA-4733BE197C84}"/>
              </a:ext>
            </a:extLst>
          </p:cNvPr>
          <p:cNvGrpSpPr>
            <a:grpSpLocks/>
          </p:cNvGrpSpPr>
          <p:nvPr/>
        </p:nvGrpSpPr>
        <p:grpSpPr bwMode="auto">
          <a:xfrm>
            <a:off x="179388" y="274638"/>
            <a:ext cx="8713787" cy="276224"/>
            <a:chOff x="113" y="173"/>
            <a:chExt cx="5489" cy="174"/>
          </a:xfrm>
        </p:grpSpPr>
        <p:sp>
          <p:nvSpPr>
            <p:cNvPr id="14" name="Line 4">
              <a:extLst>
                <a:ext uri="{FF2B5EF4-FFF2-40B4-BE49-F238E27FC236}">
                  <a16:creationId xmlns:a16="http://schemas.microsoft.com/office/drawing/2014/main" id="{C4446BC2-6C8F-4933-9882-FA6BDA61B30C}"/>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5" name="Text Box 5">
              <a:extLst>
                <a:ext uri="{FF2B5EF4-FFF2-40B4-BE49-F238E27FC236}">
                  <a16:creationId xmlns:a16="http://schemas.microsoft.com/office/drawing/2014/main" id="{D26D8AB3-B0BA-4465-B650-06C94DD12EF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134431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85436" y="6453336"/>
            <a:ext cx="1466684" cy="276999"/>
          </a:xfrm>
          <a:prstGeom prst="rect">
            <a:avLst/>
          </a:prstGeom>
        </p:spPr>
        <p:txBody>
          <a:bodyPr wrap="none">
            <a:spAutoFit/>
          </a:bodyPr>
          <a:lstStyle/>
          <a:p>
            <a:r>
              <a:rPr lang="hr-HR" sz="1200" i="1" dirty="0"/>
              <a:t>Centaurea cyanus </a:t>
            </a:r>
            <a:r>
              <a:rPr lang="hr-HR" sz="1200" dirty="0"/>
              <a:t>L</a:t>
            </a:r>
            <a:r>
              <a:rPr lang="hr-HR" sz="1200" i="1" dirty="0"/>
              <a:t>..</a:t>
            </a:r>
            <a:endParaRPr lang="hr-HR" sz="1200" dirty="0"/>
          </a:p>
        </p:txBody>
      </p:sp>
      <p:sp>
        <p:nvSpPr>
          <p:cNvPr id="8" name="Rectangle 7"/>
          <p:cNvSpPr/>
          <p:nvPr/>
        </p:nvSpPr>
        <p:spPr>
          <a:xfrm>
            <a:off x="4067944" y="3440033"/>
            <a:ext cx="1331070" cy="276999"/>
          </a:xfrm>
          <a:prstGeom prst="rect">
            <a:avLst/>
          </a:prstGeom>
        </p:spPr>
        <p:txBody>
          <a:bodyPr wrap="none">
            <a:spAutoFit/>
          </a:bodyPr>
          <a:lstStyle/>
          <a:p>
            <a:r>
              <a:rPr lang="hr-HR" sz="1200" i="1" dirty="0"/>
              <a:t>Centaurea jacea </a:t>
            </a:r>
            <a:r>
              <a:rPr lang="hr-HR" sz="1200" dirty="0"/>
              <a:t>L</a:t>
            </a:r>
            <a:r>
              <a:rPr lang="hr-HR" sz="1200" i="1" dirty="0"/>
              <a:t>.</a:t>
            </a:r>
            <a:endParaRPr lang="hr-HR" sz="12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717328"/>
            <a:ext cx="4725053"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717032"/>
            <a:ext cx="3996000"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92992"/>
            <a:ext cx="4008510"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6045" y="692992"/>
            <a:ext cx="1601730"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Slikovni rezultat za centaurea jace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6452"/>
          <a:stretch/>
        </p:blipFill>
        <p:spPr bwMode="auto">
          <a:xfrm>
            <a:off x="6097535" y="692992"/>
            <a:ext cx="2938961" cy="2664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902B2F9-2499-4746-96D7-C8058F66D185}"/>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86F0FB70-E98B-4977-80ED-33DBF9614258}"/>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79EDF6B9-CE23-4AEB-8344-41E659F6DFD9}"/>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925193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a:xfrm>
            <a:off x="457200" y="274638"/>
            <a:ext cx="8229600" cy="6394722"/>
          </a:xfrm>
        </p:spPr>
        <p:txBody>
          <a:bodyPr>
            <a:noAutofit/>
          </a:bodyPr>
          <a:lstStyle/>
          <a:p>
            <a:r>
              <a:rPr lang="en-GB" sz="3000" dirty="0"/>
              <a:t>a</a:t>
            </a:r>
            <a:r>
              <a:rPr lang="hr-HR" sz="3000" dirty="0"/>
              <a:t>mbrozija je invazivna i alergena sjevernoamerička vrsta koja naseljava ruderalna staništa, često i napuštena polja, te polja nakon žetve</a:t>
            </a:r>
          </a:p>
          <a:p>
            <a:r>
              <a:rPr lang="en-GB" sz="3000" dirty="0"/>
              <a:t>k</a:t>
            </a:r>
            <a:r>
              <a:rPr lang="hr-HR" sz="3000" dirty="0"/>
              <a:t>ineski pelin (</a:t>
            </a:r>
            <a:r>
              <a:rPr lang="hr-HR" sz="3000" i="1" dirty="0"/>
              <a:t>Artemisia verlotiorum</a:t>
            </a:r>
            <a:r>
              <a:rPr lang="hr-HR" sz="3000" dirty="0"/>
              <a:t>) je azijska invazivna vrsta koja naraste i preko 2 m i naseljava rubove polja i ostala antropogena staništa</a:t>
            </a:r>
          </a:p>
          <a:p>
            <a:r>
              <a:rPr lang="en-GB" sz="3000" dirty="0"/>
              <a:t>l</a:t>
            </a:r>
            <a:r>
              <a:rPr lang="hr-HR" sz="3000" dirty="0"/>
              <a:t>isnati dvozub (</a:t>
            </a:r>
            <a:r>
              <a:rPr lang="hr-HR" sz="3000" i="1" dirty="0"/>
              <a:t>Bidens frondosa</a:t>
            </a:r>
            <a:r>
              <a:rPr lang="hr-HR" sz="3000" dirty="0"/>
              <a:t>) je sjevernoamerička invazivna vrsta koja raste na antropogenim, najčešće vlažnijim staništima</a:t>
            </a:r>
          </a:p>
          <a:p>
            <a:r>
              <a:rPr lang="hr-HR" sz="3000" i="1" dirty="0"/>
              <a:t>Bidens subalternans </a:t>
            </a:r>
            <a:r>
              <a:rPr lang="hr-HR" sz="3000" dirty="0"/>
              <a:t> je južnoamerička invazivna vrsta toplijih staništa pa je rasprostranjena duž naše obale</a:t>
            </a:r>
            <a:endParaRPr lang="hr-HR" sz="3000" i="1" dirty="0"/>
          </a:p>
          <a:p>
            <a:pPr marL="0" indent="0">
              <a:buNone/>
            </a:pPr>
            <a:endParaRPr lang="en-GB" sz="3000" dirty="0"/>
          </a:p>
        </p:txBody>
      </p:sp>
    </p:spTree>
    <p:extLst>
      <p:ext uri="{BB962C8B-B14F-4D97-AF65-F5344CB8AC3E}">
        <p14:creationId xmlns:p14="http://schemas.microsoft.com/office/powerpoint/2010/main" val="92975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229200"/>
            <a:ext cx="5832648" cy="80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503"/>
          <a:stretch/>
        </p:blipFill>
        <p:spPr bwMode="auto">
          <a:xfrm>
            <a:off x="323528" y="1485184"/>
            <a:ext cx="2827311"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805" y="1485184"/>
            <a:ext cx="26976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9591"/>
          <a:stretch/>
        </p:blipFill>
        <p:spPr bwMode="auto">
          <a:xfrm>
            <a:off x="6012160" y="2331437"/>
            <a:ext cx="2952328" cy="275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202685" y="5207014"/>
            <a:ext cx="2571278" cy="461665"/>
          </a:xfrm>
          <a:prstGeom prst="rect">
            <a:avLst/>
          </a:prstGeom>
        </p:spPr>
        <p:txBody>
          <a:bodyPr wrap="square">
            <a:spAutoFit/>
          </a:bodyPr>
          <a:lstStyle/>
          <a:p>
            <a:pPr algn="ctr"/>
            <a:r>
              <a:rPr lang="hr-HR" sz="1200" i="1" dirty="0"/>
              <a:t>Conyza sumatrensis </a:t>
            </a:r>
            <a:r>
              <a:rPr lang="hr-HR" sz="1200" dirty="0"/>
              <a:t>(Retz.) E. Walker</a:t>
            </a:r>
          </a:p>
          <a:p>
            <a:pPr algn="ctr"/>
            <a:r>
              <a:rPr lang="hr-HR" sz="1200" dirty="0"/>
              <a:t>(tropska Amerika)</a:t>
            </a:r>
          </a:p>
        </p:txBody>
      </p:sp>
      <p:sp>
        <p:nvSpPr>
          <p:cNvPr id="2" name="Rectangle 1"/>
          <p:cNvSpPr/>
          <p:nvPr/>
        </p:nvSpPr>
        <p:spPr>
          <a:xfrm>
            <a:off x="251520" y="5733256"/>
            <a:ext cx="1367618" cy="276999"/>
          </a:xfrm>
          <a:prstGeom prst="rect">
            <a:avLst/>
          </a:prstGeom>
        </p:spPr>
        <p:txBody>
          <a:bodyPr wrap="none">
            <a:spAutoFit/>
          </a:bodyPr>
          <a:lstStyle/>
          <a:p>
            <a:r>
              <a:rPr lang="hr-HR" sz="1200" dirty="0"/>
              <a:t>(Sjeverna Amerika)</a:t>
            </a:r>
          </a:p>
        </p:txBody>
      </p:sp>
      <p:sp>
        <p:nvSpPr>
          <p:cNvPr id="9" name="Rectangle 8"/>
          <p:cNvSpPr/>
          <p:nvPr/>
        </p:nvSpPr>
        <p:spPr>
          <a:xfrm>
            <a:off x="3059832" y="5755366"/>
            <a:ext cx="1298241" cy="276999"/>
          </a:xfrm>
          <a:prstGeom prst="rect">
            <a:avLst/>
          </a:prstGeom>
        </p:spPr>
        <p:txBody>
          <a:bodyPr wrap="none">
            <a:spAutoFit/>
          </a:bodyPr>
          <a:lstStyle/>
          <a:p>
            <a:r>
              <a:rPr lang="hr-HR" sz="1200" dirty="0"/>
              <a:t>(tropska Amerika)</a:t>
            </a:r>
          </a:p>
        </p:txBody>
      </p:sp>
      <p:grpSp>
        <p:nvGrpSpPr>
          <p:cNvPr id="10" name="Group 9">
            <a:extLst>
              <a:ext uri="{FF2B5EF4-FFF2-40B4-BE49-F238E27FC236}">
                <a16:creationId xmlns:a16="http://schemas.microsoft.com/office/drawing/2014/main" id="{78F4430A-ADCF-42D3-BE8A-1832AB719A1B}"/>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31C56960-9FB6-4567-9606-216BB388504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677A5BDB-837E-4A49-A804-46528EFB2E20}"/>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532625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t</a:t>
            </a:r>
            <a:r>
              <a:rPr lang="hr-HR" dirty="0"/>
              <a:t>ri invazivne vrste hudoljetnice potječu s američkih kontinenata, </a:t>
            </a:r>
            <a:r>
              <a:rPr lang="hr-HR" i="1" dirty="0"/>
              <a:t>Conyza canadensis</a:t>
            </a:r>
            <a:r>
              <a:rPr lang="hr-HR" dirty="0"/>
              <a:t> je više kontinentalna, dok su </a:t>
            </a:r>
            <a:r>
              <a:rPr lang="hr-HR" i="1" dirty="0"/>
              <a:t>C. bonariensis </a:t>
            </a:r>
            <a:r>
              <a:rPr lang="hr-HR" dirty="0"/>
              <a:t>i </a:t>
            </a:r>
            <a:r>
              <a:rPr lang="hr-HR" i="1" dirty="0"/>
              <a:t>C. sumatrensis </a:t>
            </a:r>
            <a:r>
              <a:rPr lang="hr-HR" dirty="0"/>
              <a:t>vezane uz toplija staništa uz našu obalu</a:t>
            </a:r>
          </a:p>
          <a:p>
            <a:pPr marL="0" indent="0">
              <a:buNone/>
            </a:pPr>
            <a:endParaRPr lang="en-GB" dirty="0"/>
          </a:p>
        </p:txBody>
      </p:sp>
    </p:spTree>
    <p:extLst>
      <p:ext uri="{BB962C8B-B14F-4D97-AF65-F5344CB8AC3E}">
        <p14:creationId xmlns:p14="http://schemas.microsoft.com/office/powerpoint/2010/main" val="28883081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697910"/>
            <a:ext cx="2304256" cy="247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925"/>
          <a:stretch/>
        </p:blipFill>
        <p:spPr bwMode="auto">
          <a:xfrm>
            <a:off x="3995936" y="697909"/>
            <a:ext cx="3476179" cy="247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28814" y="3140968"/>
            <a:ext cx="3341919" cy="276999"/>
          </a:xfrm>
          <a:prstGeom prst="rect">
            <a:avLst/>
          </a:prstGeom>
        </p:spPr>
        <p:txBody>
          <a:bodyPr wrap="square">
            <a:spAutoFit/>
          </a:bodyPr>
          <a:lstStyle/>
          <a:p>
            <a:r>
              <a:rPr lang="hr-HR" sz="1200" i="1" dirty="0"/>
              <a:t>Erigeron annuus </a:t>
            </a:r>
            <a:r>
              <a:rPr lang="hr-HR" sz="1200" dirty="0"/>
              <a:t>(L.) Pers. (Sjeverna Amerika)</a:t>
            </a:r>
          </a:p>
        </p:txBody>
      </p:sp>
      <p:pic>
        <p:nvPicPr>
          <p:cNvPr id="1024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21"/>
          <a:stretch/>
        </p:blipFill>
        <p:spPr bwMode="auto">
          <a:xfrm>
            <a:off x="1079306" y="3465344"/>
            <a:ext cx="514887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416" y="3465344"/>
            <a:ext cx="2040000"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915816" y="6536377"/>
            <a:ext cx="3744416" cy="276999"/>
          </a:xfrm>
          <a:prstGeom prst="rect">
            <a:avLst/>
          </a:prstGeom>
        </p:spPr>
        <p:txBody>
          <a:bodyPr wrap="square">
            <a:spAutoFit/>
          </a:bodyPr>
          <a:lstStyle/>
          <a:p>
            <a:r>
              <a:rPr lang="hr-HR" sz="1200" i="1" dirty="0"/>
              <a:t>Rudbeckia laciniata </a:t>
            </a:r>
            <a:r>
              <a:rPr lang="hr-HR" sz="1200" dirty="0"/>
              <a:t>L. (Sjeverna Amerika)</a:t>
            </a:r>
          </a:p>
        </p:txBody>
      </p:sp>
      <p:grpSp>
        <p:nvGrpSpPr>
          <p:cNvPr id="8" name="Group 7">
            <a:extLst>
              <a:ext uri="{FF2B5EF4-FFF2-40B4-BE49-F238E27FC236}">
                <a16:creationId xmlns:a16="http://schemas.microsoft.com/office/drawing/2014/main" id="{80EF3912-F768-4026-AC1A-C788F26124F6}"/>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52385840-68A8-423A-A92F-5D2C601D3D0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33887DEB-BFE7-4FEE-A69A-97C6E4F3573B}"/>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8094120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a:xfrm>
            <a:off x="457200" y="908720"/>
            <a:ext cx="8229600" cy="5217443"/>
          </a:xfrm>
        </p:spPr>
        <p:txBody>
          <a:bodyPr>
            <a:normAutofit lnSpcReduction="10000"/>
          </a:bodyPr>
          <a:lstStyle/>
          <a:p>
            <a:r>
              <a:rPr lang="en-GB" dirty="0"/>
              <a:t>s</a:t>
            </a:r>
            <a:r>
              <a:rPr lang="hr-HR" dirty="0"/>
              <a:t>jevernoamerička jednogodišnja krasolika (</a:t>
            </a:r>
            <a:r>
              <a:rPr lang="hr-HR" i="1" dirty="0"/>
              <a:t>Erigeron annuus</a:t>
            </a:r>
            <a:r>
              <a:rPr lang="hr-HR" dirty="0"/>
              <a:t>) je sigurno najčešća invazivna vrsta u Hrvatskoj. Rasprostranjena je po cijelom teritoriju i zauzima brojna antropogena staništa, te u prvim stadijima sukcesije ulazi čak i u napuštene travnjake.</a:t>
            </a:r>
          </a:p>
          <a:p>
            <a:r>
              <a:rPr lang="hr-HR" dirty="0"/>
              <a:t>Sjevernoamerička</a:t>
            </a:r>
            <a:r>
              <a:rPr lang="hr-HR" i="1" dirty="0"/>
              <a:t> Rudbeckia laciniata </a:t>
            </a:r>
            <a:r>
              <a:rPr lang="hr-HR" dirty="0"/>
              <a:t>unesena je u 17. stoljeću u Europu kao ukrasna biljka te se i danas koristi u hortikulturi, što je i najčešći način njenog unosa u prirodu</a:t>
            </a:r>
          </a:p>
          <a:p>
            <a:pPr marL="0" indent="0">
              <a:buNone/>
            </a:pPr>
            <a:endParaRPr lang="en-GB" dirty="0"/>
          </a:p>
        </p:txBody>
      </p:sp>
    </p:spTree>
    <p:extLst>
      <p:ext uri="{BB962C8B-B14F-4D97-AF65-F5344CB8AC3E}">
        <p14:creationId xmlns:p14="http://schemas.microsoft.com/office/powerpoint/2010/main" val="1965153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725144"/>
            <a:ext cx="8128466" cy="135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0" y="1269120"/>
            <a:ext cx="4320000"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7410"/>
          <a:stretch/>
        </p:blipFill>
        <p:spPr bwMode="auto">
          <a:xfrm>
            <a:off x="4873929" y="1269120"/>
            <a:ext cx="4090559"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873929" y="5630568"/>
            <a:ext cx="3523657" cy="276999"/>
          </a:xfrm>
          <a:prstGeom prst="rect">
            <a:avLst/>
          </a:prstGeom>
        </p:spPr>
        <p:txBody>
          <a:bodyPr wrap="none">
            <a:spAutoFit/>
          </a:bodyPr>
          <a:lstStyle/>
          <a:p>
            <a:r>
              <a:rPr lang="hr-HR" sz="1200" dirty="0"/>
              <a:t>(tropski dijelovi Južne  Amerike i JZ Sjeverne Amerike)</a:t>
            </a:r>
          </a:p>
        </p:txBody>
      </p:sp>
      <p:sp>
        <p:nvSpPr>
          <p:cNvPr id="7" name="Rectangle 6"/>
          <p:cNvSpPr/>
          <p:nvPr/>
        </p:nvSpPr>
        <p:spPr>
          <a:xfrm>
            <a:off x="787034" y="5630568"/>
            <a:ext cx="1744452" cy="276999"/>
          </a:xfrm>
          <a:prstGeom prst="rect">
            <a:avLst/>
          </a:prstGeom>
        </p:spPr>
        <p:txBody>
          <a:bodyPr wrap="none">
            <a:spAutoFit/>
          </a:bodyPr>
          <a:lstStyle/>
          <a:p>
            <a:r>
              <a:rPr lang="hr-HR" sz="1200" dirty="0"/>
              <a:t>(Južna i Srednja Amerika)</a:t>
            </a:r>
          </a:p>
        </p:txBody>
      </p:sp>
      <p:grpSp>
        <p:nvGrpSpPr>
          <p:cNvPr id="8" name="Group 7">
            <a:extLst>
              <a:ext uri="{FF2B5EF4-FFF2-40B4-BE49-F238E27FC236}">
                <a16:creationId xmlns:a16="http://schemas.microsoft.com/office/drawing/2014/main" id="{0F83F6A2-F171-4B3B-A7EB-2A53C6711EEF}"/>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AF926BDB-FFB6-4F0A-BE9B-8480E239A530}"/>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255DEF13-EFB6-4067-A6A9-15991B5807DE}"/>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22317660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d</a:t>
            </a:r>
            <a:r>
              <a:rPr lang="hr-HR" dirty="0"/>
              <a:t>vije američke vrste roda </a:t>
            </a:r>
            <a:r>
              <a:rPr lang="hr-HR" i="1" dirty="0"/>
              <a:t>Galinsoga </a:t>
            </a:r>
            <a:r>
              <a:rPr lang="hr-HR" dirty="0"/>
              <a:t>raširile su se po Europi iz uzgoja po raznim botaničkim vrtovima</a:t>
            </a:r>
            <a:endParaRPr lang="en-GB" dirty="0"/>
          </a:p>
          <a:p>
            <a:r>
              <a:rPr lang="en-GB" dirty="0"/>
              <a:t>n</a:t>
            </a:r>
            <a:r>
              <a:rPr lang="hr-HR" dirty="0"/>
              <a:t>a slajdu su navedena razlikovna svojstva</a:t>
            </a:r>
          </a:p>
          <a:p>
            <a:pPr marL="0" indent="0">
              <a:buNone/>
            </a:pPr>
            <a:endParaRPr lang="en-GB" dirty="0"/>
          </a:p>
        </p:txBody>
      </p:sp>
    </p:spTree>
    <p:extLst>
      <p:ext uri="{BB962C8B-B14F-4D97-AF65-F5344CB8AC3E}">
        <p14:creationId xmlns:p14="http://schemas.microsoft.com/office/powerpoint/2010/main" val="26660699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6054090"/>
            <a:ext cx="8128800" cy="111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241"/>
          <a:stretch/>
        </p:blipFill>
        <p:spPr bwMode="auto">
          <a:xfrm>
            <a:off x="497326" y="712264"/>
            <a:ext cx="3748185" cy="280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0410" y="717644"/>
            <a:ext cx="3748186" cy="281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288" y="3656434"/>
            <a:ext cx="3072000"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523"/>
          <a:stretch/>
        </p:blipFill>
        <p:spPr bwMode="auto">
          <a:xfrm>
            <a:off x="899592" y="3656434"/>
            <a:ext cx="2943655"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61575" y="5616866"/>
            <a:ext cx="1367618" cy="276999"/>
          </a:xfrm>
          <a:prstGeom prst="rect">
            <a:avLst/>
          </a:prstGeom>
        </p:spPr>
        <p:txBody>
          <a:bodyPr wrap="none">
            <a:spAutoFit/>
          </a:bodyPr>
          <a:lstStyle/>
          <a:p>
            <a:r>
              <a:rPr lang="hr-HR" sz="1200" dirty="0"/>
              <a:t>(Sjeverna Amerika)</a:t>
            </a:r>
          </a:p>
        </p:txBody>
      </p:sp>
      <p:grpSp>
        <p:nvGrpSpPr>
          <p:cNvPr id="9" name="Group 8">
            <a:extLst>
              <a:ext uri="{FF2B5EF4-FFF2-40B4-BE49-F238E27FC236}">
                <a16:creationId xmlns:a16="http://schemas.microsoft.com/office/drawing/2014/main" id="{2A474415-2D6F-4D19-96A5-7D4E2B388934}"/>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277EDECD-62E7-4D49-89CB-18F28618ED1A}"/>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93CD07C2-6B3E-4169-8505-851DD1FFE6DC}"/>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444765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d</a:t>
            </a:r>
            <a:r>
              <a:rPr lang="hr-HR" dirty="0"/>
              <a:t>vije sjevernoameričke vrste iz roda </a:t>
            </a:r>
            <a:r>
              <a:rPr lang="hr-HR" i="1" dirty="0"/>
              <a:t>Solidago</a:t>
            </a:r>
            <a:r>
              <a:rPr lang="hr-HR" dirty="0"/>
              <a:t>  vrlo su invazivne u Hrvatskoj, agresivo se usijavaju na zapuštenim poljima i oranicama, tvoreći guste i visoke monokulture</a:t>
            </a:r>
            <a:endParaRPr lang="en-GB" dirty="0"/>
          </a:p>
          <a:p>
            <a:r>
              <a:rPr lang="en-GB" dirty="0"/>
              <a:t>n</a:t>
            </a:r>
            <a:r>
              <a:rPr lang="hr-HR" dirty="0"/>
              <a:t>a slajdu su navedena razlikovna svojstva</a:t>
            </a:r>
          </a:p>
          <a:p>
            <a:pPr marL="0" indent="0">
              <a:buNone/>
            </a:pPr>
            <a:endParaRPr lang="en-GB" dirty="0"/>
          </a:p>
        </p:txBody>
      </p:sp>
    </p:spTree>
    <p:extLst>
      <p:ext uri="{BB962C8B-B14F-4D97-AF65-F5344CB8AC3E}">
        <p14:creationId xmlns:p14="http://schemas.microsoft.com/office/powerpoint/2010/main" val="16786079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3327342"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descr="Slikovni rezultat za xanthium spinos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902" y="1484784"/>
            <a:ext cx="486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5536" y="4797152"/>
            <a:ext cx="3816424" cy="461665"/>
          </a:xfrm>
          <a:prstGeom prst="rect">
            <a:avLst/>
          </a:prstGeom>
        </p:spPr>
        <p:txBody>
          <a:bodyPr wrap="square">
            <a:spAutoFit/>
          </a:bodyPr>
          <a:lstStyle/>
          <a:p>
            <a:pPr algn="ctr"/>
            <a:r>
              <a:rPr lang="hr-HR" sz="1200" i="1" dirty="0"/>
              <a:t>Xanthium strumarium </a:t>
            </a:r>
            <a:r>
              <a:rPr lang="hr-HR" sz="1200" dirty="0"/>
              <a:t>L. ssp. </a:t>
            </a:r>
            <a:r>
              <a:rPr lang="hr-HR" sz="1200" i="1" dirty="0"/>
              <a:t>italicum</a:t>
            </a:r>
            <a:r>
              <a:rPr lang="hr-HR" sz="1200" dirty="0"/>
              <a:t> (Moretti) D. Löve</a:t>
            </a:r>
          </a:p>
          <a:p>
            <a:pPr algn="ctr"/>
            <a:r>
              <a:rPr lang="hr-HR" sz="1200" dirty="0"/>
              <a:t>(Sjeverna Amerika)</a:t>
            </a:r>
          </a:p>
        </p:txBody>
      </p:sp>
      <p:sp>
        <p:nvSpPr>
          <p:cNvPr id="3" name="Rectangle 2"/>
          <p:cNvSpPr/>
          <p:nvPr/>
        </p:nvSpPr>
        <p:spPr>
          <a:xfrm>
            <a:off x="4794464" y="4808185"/>
            <a:ext cx="3148875" cy="276999"/>
          </a:xfrm>
          <a:prstGeom prst="rect">
            <a:avLst/>
          </a:prstGeom>
        </p:spPr>
        <p:txBody>
          <a:bodyPr wrap="none">
            <a:spAutoFit/>
          </a:bodyPr>
          <a:lstStyle/>
          <a:p>
            <a:r>
              <a:rPr lang="hr-HR" sz="1200" i="1" dirty="0"/>
              <a:t>Xanthium spinosum </a:t>
            </a:r>
            <a:r>
              <a:rPr lang="hr-HR" sz="1200" dirty="0"/>
              <a:t>L. (Južna i Srednja Amerika)</a:t>
            </a:r>
          </a:p>
        </p:txBody>
      </p:sp>
      <p:grpSp>
        <p:nvGrpSpPr>
          <p:cNvPr id="6" name="Group 5">
            <a:extLst>
              <a:ext uri="{FF2B5EF4-FFF2-40B4-BE49-F238E27FC236}">
                <a16:creationId xmlns:a16="http://schemas.microsoft.com/office/drawing/2014/main" id="{7EFE76B7-B8CA-430A-ADEC-9BF11D0D1856}"/>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6B3FB9B1-E718-4DDC-9DE7-C0C6373AEEE6}"/>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F680368B-480D-45F5-9B04-291AB992955C}"/>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991443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7DECD-F5C0-42A1-B7A6-96A77F604A89}"/>
              </a:ext>
            </a:extLst>
          </p:cNvPr>
          <p:cNvSpPr>
            <a:spLocks noGrp="1"/>
          </p:cNvSpPr>
          <p:nvPr>
            <p:ph idx="1"/>
          </p:nvPr>
        </p:nvSpPr>
        <p:spPr>
          <a:xfrm>
            <a:off x="457200" y="404664"/>
            <a:ext cx="8229600" cy="6264696"/>
          </a:xfrm>
        </p:spPr>
        <p:txBody>
          <a:bodyPr>
            <a:normAutofit/>
          </a:bodyPr>
          <a:lstStyle/>
          <a:p>
            <a:r>
              <a:rPr lang="hr-HR" i="1" dirty="0"/>
              <a:t>Centaurea jacea </a:t>
            </a:r>
            <a:r>
              <a:rPr lang="hr-HR" dirty="0"/>
              <a:t> je jedna od češćih vrsta roda u Hrvatskoj. Neki je autori smatraju velikom varijabilnom vrstom (agregat vrsta), dok je drugi dijele na više manjih mikrovrsta</a:t>
            </a:r>
            <a:r>
              <a:rPr lang="en-GB" dirty="0"/>
              <a:t>.</a:t>
            </a:r>
          </a:p>
          <a:p>
            <a:r>
              <a:rPr lang="hr-HR" i="1" dirty="0"/>
              <a:t>Centaurea cyanus</a:t>
            </a:r>
            <a:r>
              <a:rPr lang="hr-HR" dirty="0"/>
              <a:t> (različak) je naprotiv, rijetka vrsta hrvatske flore. Radi se o korovnoj vrsti, koja je ugrožena nestankom tradicionalne poljoprivrede.</a:t>
            </a:r>
            <a:r>
              <a:rPr lang="en-GB" dirty="0"/>
              <a:t> V</a:t>
            </a:r>
            <a:r>
              <a:rPr lang="hr-HR" dirty="0"/>
              <a:t>eć smo ranije naglasili da su mnogi široko rasprostranjeni korovi uslijed agrotehničkih mjera (pesticidi, umjetna gnojiva) postali rijetki i ugroženi, što je najizraženije u središnjoj i zapadnoj Europi.</a:t>
            </a:r>
            <a:endParaRPr lang="hr-HR" i="1" dirty="0"/>
          </a:p>
          <a:p>
            <a:pPr marL="0" indent="0">
              <a:buNone/>
            </a:pPr>
            <a:endParaRPr lang="en-GB" dirty="0"/>
          </a:p>
        </p:txBody>
      </p:sp>
    </p:spTree>
    <p:extLst>
      <p:ext uri="{BB962C8B-B14F-4D97-AF65-F5344CB8AC3E}">
        <p14:creationId xmlns:p14="http://schemas.microsoft.com/office/powerpoint/2010/main" val="1772989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AD9B-7EB3-4F6D-A257-EA078C577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C87BFE-BF10-4E48-924E-DA87E39DBCE9}"/>
              </a:ext>
            </a:extLst>
          </p:cNvPr>
          <p:cNvSpPr>
            <a:spLocks noGrp="1"/>
          </p:cNvSpPr>
          <p:nvPr>
            <p:ph idx="1"/>
          </p:nvPr>
        </p:nvSpPr>
        <p:spPr/>
        <p:txBody>
          <a:bodyPr/>
          <a:lstStyle/>
          <a:p>
            <a:r>
              <a:rPr lang="en-GB" dirty="0"/>
              <a:t>d</a:t>
            </a:r>
            <a:r>
              <a:rPr lang="hr-HR" dirty="0"/>
              <a:t>vije američke svojte roda </a:t>
            </a:r>
            <a:r>
              <a:rPr lang="hr-HR" i="1" dirty="0"/>
              <a:t>Xanthium </a:t>
            </a:r>
            <a:r>
              <a:rPr lang="hr-HR" dirty="0"/>
              <a:t>prepoznatljive su po bodljastim plodovima</a:t>
            </a:r>
            <a:endParaRPr lang="en-GB" dirty="0"/>
          </a:p>
          <a:p>
            <a:r>
              <a:rPr lang="en-GB" dirty="0"/>
              <a:t>m</a:t>
            </a:r>
            <a:r>
              <a:rPr lang="hr-HR" dirty="0"/>
              <a:t>eđusobno se lako prepoznaju po obliku listova i prisustvu/odsustvu stabljičnih trnova</a:t>
            </a:r>
          </a:p>
          <a:p>
            <a:pPr marL="0" indent="0">
              <a:buNone/>
            </a:pPr>
            <a:endParaRPr lang="en-GB" dirty="0"/>
          </a:p>
        </p:txBody>
      </p:sp>
    </p:spTree>
    <p:extLst>
      <p:ext uri="{BB962C8B-B14F-4D97-AF65-F5344CB8AC3E}">
        <p14:creationId xmlns:p14="http://schemas.microsoft.com/office/powerpoint/2010/main" val="1990072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23795" y="6165304"/>
            <a:ext cx="1540293" cy="276999"/>
          </a:xfrm>
          <a:prstGeom prst="rect">
            <a:avLst/>
          </a:prstGeom>
        </p:spPr>
        <p:txBody>
          <a:bodyPr wrap="none">
            <a:spAutoFit/>
          </a:bodyPr>
          <a:lstStyle/>
          <a:p>
            <a:r>
              <a:rPr lang="hr-HR" sz="1200" i="1" dirty="0"/>
              <a:t>Centaurea rupestris </a:t>
            </a:r>
            <a:r>
              <a:rPr lang="hr-HR" sz="1200" dirty="0"/>
              <a:t>L.</a:t>
            </a:r>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93"/>
          <a:stretch/>
        </p:blipFill>
        <p:spPr bwMode="auto">
          <a:xfrm>
            <a:off x="382848" y="692992"/>
            <a:ext cx="2562233"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62"/>
          <a:stretch/>
        </p:blipFill>
        <p:spPr bwMode="auto">
          <a:xfrm>
            <a:off x="3068791" y="692992"/>
            <a:ext cx="3591441"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23449"/>
          <a:stretch/>
        </p:blipFill>
        <p:spPr bwMode="auto">
          <a:xfrm>
            <a:off x="364018" y="3423779"/>
            <a:ext cx="4640030"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0872" y="3429296"/>
            <a:ext cx="3729600"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r="25763"/>
          <a:stretch/>
        </p:blipFill>
        <p:spPr bwMode="auto">
          <a:xfrm>
            <a:off x="6732240" y="692992"/>
            <a:ext cx="2120704"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a:extLst>
              <a:ext uri="{FF2B5EF4-FFF2-40B4-BE49-F238E27FC236}">
                <a16:creationId xmlns:a16="http://schemas.microsoft.com/office/drawing/2014/main" id="{727F8451-1A51-40EC-A91A-13CB56393636}"/>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12CD030F-0545-4EDB-A320-E7EBA2AE82B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1E880483-95E6-4E51-B18B-F9CF7898734D}"/>
                </a:ext>
              </a:extLst>
            </p:cNvPr>
            <p:cNvSpPr txBox="1">
              <a:spLocks noChangeArrowheads="1"/>
            </p:cNvSpPr>
            <p:nvPr/>
          </p:nvSpPr>
          <p:spPr bwMode="auto">
            <a:xfrm>
              <a:off x="113" y="173"/>
              <a:ext cx="12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Compositae</a:t>
              </a:r>
              <a:endParaRPr lang="hr-HR" sz="1200" dirty="0">
                <a:solidFill>
                  <a:srgbClr val="00B050"/>
                </a:solidFill>
              </a:endParaRPr>
            </a:p>
          </p:txBody>
        </p:sp>
      </p:grpSp>
    </p:spTree>
    <p:extLst>
      <p:ext uri="{BB962C8B-B14F-4D97-AF65-F5344CB8AC3E}">
        <p14:creationId xmlns:p14="http://schemas.microsoft.com/office/powerpoint/2010/main" val="3784396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3890</TotalTime>
  <Words>5608</Words>
  <Application>Microsoft Office PowerPoint</Application>
  <PresentationFormat>On-screen Show (4:3)</PresentationFormat>
  <Paragraphs>517</Paragraphs>
  <Slides>80</Slides>
  <Notes>38</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4" baseType="lpstr">
      <vt:lpstr>Arial</vt:lpstr>
      <vt:lpstr>Calibri</vt:lpstr>
      <vt:lpstr>Office Theme</vt:lpstr>
      <vt:lpstr>Chart</vt:lpstr>
      <vt:lpstr>Flora Hrvatske </vt:lpstr>
      <vt:lpstr>Glavočike (Compositae) u flori Hrvatske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Biology</dc:creator>
  <cp:lastModifiedBy>38591</cp:lastModifiedBy>
  <cp:revision>267</cp:revision>
  <cp:lastPrinted>2024-12-30T21:19:27Z</cp:lastPrinted>
  <dcterms:created xsi:type="dcterms:W3CDTF">2014-03-19T08:18:49Z</dcterms:created>
  <dcterms:modified xsi:type="dcterms:W3CDTF">2025-01-03T15:43:39Z</dcterms:modified>
</cp:coreProperties>
</file>